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147377431" r:id="rId2"/>
    <p:sldId id="2147377435" r:id="rId3"/>
    <p:sldId id="2147377420" r:id="rId4"/>
    <p:sldId id="2147377417" r:id="rId5"/>
    <p:sldId id="2147377456" r:id="rId6"/>
    <p:sldId id="2147377458" r:id="rId7"/>
    <p:sldId id="2147377440" r:id="rId8"/>
    <p:sldId id="2147377408" r:id="rId9"/>
    <p:sldId id="2147377460" r:id="rId10"/>
    <p:sldId id="2147377461" r:id="rId11"/>
    <p:sldId id="2147377424" r:id="rId12"/>
    <p:sldId id="2147377465" r:id="rId13"/>
    <p:sldId id="2147377464" r:id="rId14"/>
    <p:sldId id="2147377466" r:id="rId15"/>
    <p:sldId id="906" r:id="rId16"/>
    <p:sldId id="904" r:id="rId17"/>
    <p:sldId id="2147377448" r:id="rId18"/>
    <p:sldId id="2147377437" r:id="rId19"/>
    <p:sldId id="2147377439" r:id="rId20"/>
    <p:sldId id="2147377463" r:id="rId21"/>
  </p:sldIdLst>
  <p:sldSz cx="12192000" cy="6858000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7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91727" autoAdjust="0"/>
  </p:normalViewPr>
  <p:slideViewPr>
    <p:cSldViewPr snapToGrid="0" showGuides="1">
      <p:cViewPr varScale="1">
        <p:scale>
          <a:sx n="65" d="100"/>
          <a:sy n="65" d="100"/>
        </p:scale>
        <p:origin x="656" y="44"/>
      </p:cViewPr>
      <p:guideLst>
        <p:guide orient="horz" pos="2205"/>
        <p:guide pos="3795"/>
      </p:guideLst>
    </p:cSldViewPr>
  </p:slideViewPr>
  <p:outlineViewPr>
    <p:cViewPr>
      <p:scale>
        <a:sx n="33" d="100"/>
        <a:sy n="33" d="100"/>
      </p:scale>
      <p:origin x="0" y="-3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8F954BFE-AF44-4638-8234-567E88DC0550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8B22EE58-699D-4F06-BDFB-594D7D463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005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eurostat/statistics-explained/index.php?title=Glossary:Production_account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AC4B0-2452-4EB4-866F-3BEDA04D0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7B938D-7066-C750-B20D-8FBC916354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C0553C-1172-DA84-406D-6A8665CA54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/>
              <a:t>Organisation</a:t>
            </a:r>
            <a:r>
              <a:rPr lang="en-US" dirty="0"/>
              <a:t> under Swiss law</a:t>
            </a:r>
            <a:endParaRPr lang="en-CH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1D2EC4-7F16-ADD9-E327-1006737190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ED0C58-C96F-4A6E-8211-908DA7BBAD57}" type="slidenum">
              <a:rPr lang="en-CH" smtClean="0"/>
              <a:t>2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629706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87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F227A-3636-D542-87FC-E06C0D831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09BCB2-F9BB-F0ED-3782-7D1BDCF36E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C32704-5913-B1A1-65AF-54B1683E98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GA highest body appoints members, meets every year, Ex. Council administers activities of IUPAP with president, president designate, 10 vice-presidents</a:t>
            </a:r>
          </a:p>
          <a:p>
            <a:r>
              <a:rPr lang="en-US" dirty="0"/>
              <a:t>Secretary general, past president etc. . Commissions promote objectives of Union in field of expertise, Affiliated Comm have own members &amp; status but endorse IUPAP principles, WG interdisciplinary collaboration in new fields and activities.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047BCE-AA4B-F304-0A2C-D908D6FEB1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651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968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970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CAEN Electronic instrumentation</a:t>
            </a:r>
          </a:p>
          <a:p>
            <a:r>
              <a:rPr lang="en-US" dirty="0"/>
              <a:t>CLAF</a:t>
            </a:r>
            <a:r>
              <a:rPr lang="fr-CH" dirty="0"/>
              <a:t> </a:t>
            </a:r>
            <a:r>
              <a:rPr lang="fr-CH" dirty="0" err="1"/>
              <a:t>is</a:t>
            </a:r>
            <a:r>
              <a:rPr lang="fr-CH" dirty="0"/>
              <a:t> an international </a:t>
            </a:r>
            <a:r>
              <a:rPr lang="fr-CH" dirty="0" err="1"/>
              <a:t>organization</a:t>
            </a:r>
            <a:r>
              <a:rPr lang="fr-CH" dirty="0"/>
              <a:t> </a:t>
            </a:r>
            <a:r>
              <a:rPr lang="fr-CH" dirty="0" err="1"/>
              <a:t>whose</a:t>
            </a:r>
            <a:r>
              <a:rPr lang="fr-CH" dirty="0"/>
              <a:t> objective </a:t>
            </a:r>
            <a:r>
              <a:rPr lang="fr-CH" dirty="0" err="1"/>
              <a:t>is</a:t>
            </a:r>
            <a:r>
              <a:rPr lang="fr-CH" dirty="0"/>
              <a:t> to </a:t>
            </a:r>
            <a:r>
              <a:rPr lang="fr-CH" dirty="0" err="1"/>
              <a:t>promote</a:t>
            </a:r>
            <a:r>
              <a:rPr lang="fr-CH" dirty="0"/>
              <a:t> and </a:t>
            </a:r>
            <a:r>
              <a:rPr lang="fr-CH" dirty="0" err="1"/>
              <a:t>coordinate</a:t>
            </a:r>
            <a:r>
              <a:rPr lang="fr-CH" dirty="0"/>
              <a:t> efforts for the </a:t>
            </a:r>
            <a:r>
              <a:rPr lang="fr-CH" dirty="0" err="1"/>
              <a:t>development</a:t>
            </a:r>
            <a:r>
              <a:rPr lang="fr-CH" dirty="0"/>
              <a:t> of Physics in Latin America.</a:t>
            </a:r>
          </a:p>
          <a:p>
            <a:r>
              <a:rPr lang="fr-CH" dirty="0"/>
              <a:t>CLAF </a:t>
            </a:r>
            <a:r>
              <a:rPr lang="fr-CH" dirty="0" err="1"/>
              <a:t>was</a:t>
            </a:r>
            <a:r>
              <a:rPr lang="fr-CH" dirty="0"/>
              <a:t> </a:t>
            </a:r>
            <a:r>
              <a:rPr lang="fr-CH" dirty="0" err="1"/>
              <a:t>created</a:t>
            </a:r>
            <a:r>
              <a:rPr lang="fr-CH" dirty="0"/>
              <a:t> on March 26, 1962, at a meeting </a:t>
            </a:r>
            <a:r>
              <a:rPr lang="fr-CH" dirty="0" err="1"/>
              <a:t>promoted</a:t>
            </a:r>
            <a:r>
              <a:rPr lang="fr-CH" dirty="0"/>
              <a:t> by UNESCO and the </a:t>
            </a:r>
            <a:r>
              <a:rPr lang="fr-CH" dirty="0" err="1"/>
              <a:t>Brazilian</a:t>
            </a:r>
            <a:r>
              <a:rPr lang="fr-CH" dirty="0"/>
              <a:t> </a:t>
            </a:r>
            <a:r>
              <a:rPr lang="fr-CH" dirty="0" err="1"/>
              <a:t>Government</a:t>
            </a:r>
            <a:r>
              <a:rPr lang="fr-CH" dirty="0"/>
              <a:t> in Rio de Janeiro, </a:t>
            </a:r>
            <a:r>
              <a:rPr lang="fr-CH" dirty="0" err="1"/>
              <a:t>with</a:t>
            </a:r>
            <a:r>
              <a:rPr lang="fr-CH" dirty="0"/>
              <a:t> the participation of </a:t>
            </a:r>
            <a:r>
              <a:rPr lang="fr-CH" dirty="0" err="1"/>
              <a:t>twenty</a:t>
            </a:r>
            <a:r>
              <a:rPr lang="fr-CH" dirty="0"/>
              <a:t> Latin American countries.</a:t>
            </a:r>
          </a:p>
          <a:p>
            <a:r>
              <a:rPr lang="fr-CH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SDIAT </a:t>
            </a:r>
            <a:r>
              <a:rPr lang="fr-CH" sz="1200" b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fr-CH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Shandong Institute of Advanced </a:t>
            </a:r>
            <a:r>
              <a:rPr lang="fr-CH" sz="1200" b="1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Technology</a:t>
            </a:r>
            <a:r>
              <a:rPr lang="fr-CH" dirty="0"/>
              <a:t> </a:t>
            </a:r>
            <a:r>
              <a:rPr lang="fr-CH" dirty="0" err="1"/>
              <a:t>is</a:t>
            </a:r>
            <a:r>
              <a:rPr lang="fr-CH" dirty="0"/>
              <a:t> an </a:t>
            </a:r>
            <a:r>
              <a:rPr lang="fr-CH" dirty="0" err="1"/>
              <a:t>internationalized</a:t>
            </a:r>
            <a:r>
              <a:rPr lang="fr-CH" dirty="0"/>
              <a:t> </a:t>
            </a:r>
            <a:r>
              <a:rPr lang="fr-CH" dirty="0" err="1"/>
              <a:t>research</a:t>
            </a:r>
            <a:r>
              <a:rPr lang="fr-CH" dirty="0"/>
              <a:t> </a:t>
            </a:r>
            <a:r>
              <a:rPr lang="fr-CH" dirty="0" err="1"/>
              <a:t>institute</a:t>
            </a:r>
            <a:r>
              <a:rPr lang="fr-CH" dirty="0"/>
              <a:t> </a:t>
            </a:r>
            <a:r>
              <a:rPr lang="fr-CH" dirty="0" err="1"/>
              <a:t>located</a:t>
            </a:r>
            <a:r>
              <a:rPr lang="fr-CH" dirty="0"/>
              <a:t> in </a:t>
            </a:r>
            <a:r>
              <a:rPr lang="fr-CH" sz="1200" b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Jinan, Shandong Province, China</a:t>
            </a:r>
            <a:r>
              <a:rPr lang="fr-CH" dirty="0"/>
              <a:t>, </a:t>
            </a:r>
            <a:r>
              <a:rPr lang="fr-CH" dirty="0" err="1"/>
              <a:t>established</a:t>
            </a:r>
            <a:r>
              <a:rPr lang="fr-CH" dirty="0"/>
              <a:t> in 2019 </a:t>
            </a:r>
            <a:r>
              <a:rPr lang="fr-CH" dirty="0" err="1"/>
              <a:t>following</a:t>
            </a:r>
            <a:r>
              <a:rPr lang="fr-CH" dirty="0"/>
              <a:t> a </a:t>
            </a:r>
            <a:r>
              <a:rPr lang="fr-CH" dirty="0" err="1"/>
              <a:t>proposal</a:t>
            </a:r>
            <a:r>
              <a:rPr lang="fr-CH" dirty="0"/>
              <a:t> by Nobel </a:t>
            </a:r>
            <a:r>
              <a:rPr lang="fr-CH" dirty="0" err="1"/>
              <a:t>Laureate</a:t>
            </a:r>
            <a:r>
              <a:rPr lang="fr-CH" dirty="0"/>
              <a:t> Professor Samuel C.C. Ting.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23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Cebr</a:t>
            </a:r>
            <a:r>
              <a:rPr lang="en-US" dirty="0"/>
              <a:t> = Center for Economic and Business Research</a:t>
            </a:r>
          </a:p>
          <a:p>
            <a:r>
              <a:rPr lang="en-US" b="1" dirty="0"/>
              <a:t>Turnove</a:t>
            </a:r>
            <a:r>
              <a:rPr lang="en-US" dirty="0"/>
              <a:t>r = </a:t>
            </a:r>
            <a:r>
              <a:rPr lang="fr-CH" dirty="0"/>
              <a:t>The total sales revenue or </a:t>
            </a:r>
            <a:r>
              <a:rPr lang="fr-CH" dirty="0" err="1"/>
              <a:t>gross</a:t>
            </a:r>
            <a:r>
              <a:rPr lang="fr-CH" dirty="0"/>
              <a:t> </a:t>
            </a:r>
            <a:r>
              <a:rPr lang="fr-CH" dirty="0" err="1"/>
              <a:t>income</a:t>
            </a:r>
            <a:r>
              <a:rPr lang="fr-CH" dirty="0"/>
              <a:t> a </a:t>
            </a:r>
            <a:r>
              <a:rPr lang="fr-CH" dirty="0" err="1"/>
              <a:t>company</a:t>
            </a:r>
            <a:r>
              <a:rPr lang="fr-CH" dirty="0"/>
              <a:t> </a:t>
            </a:r>
            <a:r>
              <a:rPr lang="fr-CH" dirty="0" err="1"/>
              <a:t>generates</a:t>
            </a:r>
            <a:r>
              <a:rPr lang="fr-CH" dirty="0"/>
              <a:t> </a:t>
            </a:r>
            <a:r>
              <a:rPr lang="fr-CH" dirty="0" err="1"/>
              <a:t>from</a:t>
            </a:r>
            <a:r>
              <a:rPr lang="fr-CH" dirty="0"/>
              <a:t> </a:t>
            </a:r>
            <a:r>
              <a:rPr lang="fr-CH" dirty="0" err="1"/>
              <a:t>selling</a:t>
            </a:r>
            <a:r>
              <a:rPr lang="fr-CH" dirty="0"/>
              <a:t> </a:t>
            </a:r>
            <a:r>
              <a:rPr lang="fr-CH" dirty="0" err="1"/>
              <a:t>goods</a:t>
            </a:r>
            <a:r>
              <a:rPr lang="fr-CH" dirty="0"/>
              <a:t> and services over a </a:t>
            </a:r>
            <a:r>
              <a:rPr lang="fr-CH" dirty="0" err="1"/>
              <a:t>period</a:t>
            </a:r>
            <a:endParaRPr lang="fr-CH" dirty="0"/>
          </a:p>
          <a:p>
            <a:r>
              <a:rPr lang="fr-CH" b="1" dirty="0"/>
              <a:t>Gross value </a:t>
            </a:r>
            <a:r>
              <a:rPr lang="fr-CH" b="1" dirty="0" err="1"/>
              <a:t>added</a:t>
            </a:r>
            <a:r>
              <a:rPr lang="fr-CH" b="1" dirty="0"/>
              <a:t> (GVA) </a:t>
            </a:r>
            <a:r>
              <a:rPr lang="fr-CH" dirty="0" err="1"/>
              <a:t>is</a:t>
            </a:r>
            <a:r>
              <a:rPr lang="fr-CH" dirty="0"/>
              <a:t> </a:t>
            </a:r>
            <a:r>
              <a:rPr lang="fr-CH" dirty="0" err="1"/>
              <a:t>defined</a:t>
            </a:r>
            <a:r>
              <a:rPr lang="fr-CH" dirty="0"/>
              <a:t> as </a:t>
            </a:r>
            <a:r>
              <a:rPr lang="fr-CH" b="1" i="1" dirty="0"/>
              <a:t>output </a:t>
            </a:r>
            <a:r>
              <a:rPr lang="fr-CH" i="1" dirty="0"/>
              <a:t>(at basic </a:t>
            </a:r>
            <a:r>
              <a:rPr lang="fr-CH" i="1" dirty="0" err="1"/>
              <a:t>prices</a:t>
            </a:r>
            <a:r>
              <a:rPr lang="fr-CH" i="1" dirty="0"/>
              <a:t>) </a:t>
            </a:r>
            <a:r>
              <a:rPr lang="fr-CH" b="1" i="1" dirty="0"/>
              <a:t>minus </a:t>
            </a:r>
            <a:r>
              <a:rPr lang="fr-CH" b="1" i="1" dirty="0" err="1"/>
              <a:t>intermediate</a:t>
            </a:r>
            <a:r>
              <a:rPr lang="fr-CH" b="1" i="1" dirty="0"/>
              <a:t> </a:t>
            </a:r>
            <a:r>
              <a:rPr lang="fr-CH" b="1" i="1" dirty="0" err="1"/>
              <a:t>consumption</a:t>
            </a:r>
            <a:r>
              <a:rPr lang="fr-CH" b="1" dirty="0"/>
              <a:t> </a:t>
            </a:r>
            <a:r>
              <a:rPr lang="fr-CH" dirty="0"/>
              <a:t>(at </a:t>
            </a:r>
            <a:r>
              <a:rPr lang="fr-CH" dirty="0" err="1"/>
              <a:t>purchaser</a:t>
            </a:r>
            <a:r>
              <a:rPr lang="fr-CH" dirty="0"/>
              <a:t> </a:t>
            </a:r>
            <a:r>
              <a:rPr lang="fr-CH" dirty="0" err="1"/>
              <a:t>prices</a:t>
            </a:r>
            <a:r>
              <a:rPr lang="fr-CH" dirty="0"/>
              <a:t>); </a:t>
            </a:r>
            <a:r>
              <a:rPr lang="fr-CH" dirty="0" err="1"/>
              <a:t>it</a:t>
            </a:r>
            <a:r>
              <a:rPr lang="fr-CH" dirty="0"/>
              <a:t> </a:t>
            </a:r>
            <a:r>
              <a:rPr lang="fr-CH" dirty="0" err="1"/>
              <a:t>is</a:t>
            </a:r>
            <a:r>
              <a:rPr lang="fr-CH" dirty="0"/>
              <a:t> the balancing item of the national </a:t>
            </a:r>
            <a:r>
              <a:rPr lang="fr-CH" dirty="0" err="1"/>
              <a:t>accounts</a:t>
            </a:r>
            <a:r>
              <a:rPr lang="fr-CH" dirty="0"/>
              <a:t>' </a:t>
            </a:r>
            <a:r>
              <a:rPr lang="fr-CH" dirty="0">
                <a:hlinkClick r:id="rId3" tooltip="Glossary:Production account"/>
              </a:rPr>
              <a:t>production </a:t>
            </a:r>
            <a:r>
              <a:rPr lang="fr-CH" dirty="0" err="1">
                <a:hlinkClick r:id="rId3" tooltip="Glossary:Production account"/>
              </a:rPr>
              <a:t>account</a:t>
            </a:r>
            <a:r>
              <a:rPr lang="fr-CH" dirty="0"/>
              <a:t>. 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3371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D14A0-664F-5D3D-D1CA-13DE4306A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EE6C2-BEFE-248C-C3CE-9FFF3FEF89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4FA11C-475E-2676-3018-002EB87370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01BF66-96E6-31AC-C3BC-3DE25BE266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325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EB118-6859-1339-9238-1D47AB227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C3C69C-40DC-4D42-12E8-3E4E6BF952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593219-2A0F-FEE0-3D55-9A6BC94B79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1FE74D-3952-5788-D15F-74EDD5AC85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8963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2EE58-699D-4F06-BDFB-594D7D4633B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589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8540D-38B3-414E-A449-53BBB5EE5B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42D028-C680-4CCB-9099-48B5E42C7F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C74FB3-CFEC-4CF4-9F80-AEA62D7B8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BA03-2F81-4C79-8EDB-E9048E7C9A2A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4025C-7546-4AFC-85DF-C270CEBA0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944CF2-664A-479B-87B8-1485295B6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004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27B36-F1E1-45BB-8041-A3A84E03D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73745-B9DD-4451-9813-E30413F21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D3DF0-466D-47C5-9A1C-E1B449374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973B-BE32-42C6-A39A-B8750F5C0578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6D3C-DD76-49FC-9AA1-5F2921BAE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889F0-3810-40A6-B447-F22C593E1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80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F7551-84DF-45FE-B2E1-06CD63BEF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AE3463-9621-48D5-BCD7-2531EA70E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F5BB2-8FD8-47EC-9CDA-7F474222D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C36C3-B80F-424A-8168-B43DD1B59AB3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4A9961-E7B0-480F-AA9A-A64AB148E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C8902-6D31-49C6-9030-E20EB7CF9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560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054BA-0D9B-403D-BB99-312C2377C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505C0-4DE4-4C2C-ABAE-ED3B3828A3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D53205-D13D-4B8D-81EF-2FB574FF07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99DBFE-A65C-4DC3-BB5F-D31886BE1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558D-78C3-4E3E-A5AA-453B9CA724BC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3EA39-A355-4035-ADA9-18EE8EDCE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921EF3-0F4D-473E-8FC8-68785861C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97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CE2F7-840B-42A2-8272-7E52FFC4A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112955-EBBF-470C-9AA3-7E06E1D26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6A1C16-5B99-4A4A-9B9D-129320CA65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514BA8-50C3-482D-94AC-843D6073AA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6D4789-B54E-46F4-A0DB-BD20E2B7ED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6D75F9-F8EE-418E-A30F-2C1E6D81C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974D2-D03D-4AA8-8031-786ACA5EE9EA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230091-A700-418A-A55E-FE26EC22A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B2B15E-98EE-44A3-8B67-17355EC94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844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BA382-7A15-47A1-95B0-06FA5642C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C60C5D-45CE-49D6-9A8A-7E25027C4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27457-8DF0-487F-8F09-36D9E2891F16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72F41-81FE-489B-863B-993DFB74D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3630DA-7D5D-4E21-87E1-1C8315B99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406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79FAB3-2DA2-4D40-8F4F-322622719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59B5-4153-4731-AB3B-D656B8826D6A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B7776F-882B-4F97-9500-555B88D31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92579A-BDCB-4A8F-8226-6E4A97834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124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8EA78-77B3-4504-BD90-F06DB7AA7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E3D15-6C7D-4AF6-BF84-BE90C4673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7A4E0C-D91C-499D-AD9B-B11CCD1ABD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F28702-95EE-474C-A8BA-55FBDC887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D4574-B85B-4F97-97B3-423914CC330E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9AA4D5-7CA4-4C44-BAFD-63ABEF083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802479-6BE3-4196-9A60-EDB9B27BF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774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73B10-2DC4-47C8-AFF4-474D5EE65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EB7BDC-3827-4CDF-9238-CF8A496357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817E68-788F-40CB-BE4C-576E26219B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8D3662-D0D3-4E25-82C6-503416619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62C4-0E39-42F8-97DA-B44742FAD2AD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6D4EA2-1976-4646-BAF9-CC2385745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B3F722-6430-4BBC-95B5-5DDCBC37A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291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820BC-DA7C-4219-A7DC-40C3AC5D4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DA2364-6B94-4B47-A555-83932A2783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47B704-AD0A-4633-A46B-2928BFEB5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4282-6E07-41B1-B398-119FDCB68C38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49F28-A2B1-49BE-ADC4-B19916EAC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6F4063-6B58-456D-932A-FD009F9D8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171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E0F56B-CD07-4B90-8BB6-6909681CDB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B5DE6B-C928-4CD8-BC16-45010ECC25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8E230-577D-4960-AD40-FFAA0943D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5F520-0445-4300-A188-E33BE046B4C5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E68BE-489D-4464-ACF4-F99A4A06D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21611-9879-4A02-939B-5C6DB802C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732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CF8A52-2DEB-4CD9-81A1-7CB80236A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622E22-F281-4D4D-9D83-581EBEDF2C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C6732-2170-42CC-8828-DB08EF530B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1E2CC-F7A9-4794-8B33-BC48C65C9DC2}" type="datetime1">
              <a:rPr lang="en-US" smtClean="0"/>
              <a:t>10/26/2026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C59E50-562C-4439-8919-8A3E9A0295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The role of Academia and Industry to inspire the next STEM generation, Trieste 1 Oct. 2024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64A2-B872-4991-9357-E9013C1494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BE077-FE98-4BC6-9C98-F0ED51C6CE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4sf.sk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iupap.org/who-we-are/internal-organization/commissions/c8-semiconductors/" TargetMode="External"/><Relationship Id="rId13" Type="http://schemas.openxmlformats.org/officeDocument/2006/relationships/hyperlink" Target="https://iupap.org/who-we-are/internal-organization/commissions/c13-physics-for-development/" TargetMode="External"/><Relationship Id="rId18" Type="http://schemas.openxmlformats.org/officeDocument/2006/relationships/hyperlink" Target="https://iupap.org/who-we-are/internal-organization/commissions/c18-mathematical-physics/" TargetMode="External"/><Relationship Id="rId26" Type="http://schemas.openxmlformats.org/officeDocument/2006/relationships/hyperlink" Target="https://iupap.org/who-we-are/internal-organization/affiliated-commissions/ac6-affiliated-commission-on-the-history-and-philosophy-of-physics/" TargetMode="External"/><Relationship Id="rId3" Type="http://schemas.openxmlformats.org/officeDocument/2006/relationships/hyperlink" Target="https://iupap.org/who-we-are/internal-organization/commissions/c3-statistical-physics/" TargetMode="External"/><Relationship Id="rId21" Type="http://schemas.openxmlformats.org/officeDocument/2006/relationships/hyperlink" Target="https://iupap.org/who-we-are/internal-organization/affiliated-commissions/ac1-international-commission-for-optics/" TargetMode="External"/><Relationship Id="rId7" Type="http://schemas.openxmlformats.org/officeDocument/2006/relationships/hyperlink" Target="https://iupap.org/who-we-are/internal-organization/commissions/wg15-soft-matter/" TargetMode="External"/><Relationship Id="rId12" Type="http://schemas.openxmlformats.org/officeDocument/2006/relationships/hyperlink" Target="https://iupap.org/who-we-are/internal-organization/commissions/c12-commission-on-nuclear-physics/" TargetMode="External"/><Relationship Id="rId17" Type="http://schemas.openxmlformats.org/officeDocument/2006/relationships/hyperlink" Target="https://iupap.org/who-we-are/internal-organization/commissions/c17-laser-physics-and-photonics/" TargetMode="External"/><Relationship Id="rId25" Type="http://schemas.openxmlformats.org/officeDocument/2006/relationships/hyperlink" Target="https://iupap.org/who-we-are/internal-organization/affiliated-commissions/ac5-affiliated-commission-of-physics-students/" TargetMode="External"/><Relationship Id="rId2" Type="http://schemas.openxmlformats.org/officeDocument/2006/relationships/hyperlink" Target="https://iupap.org/who-we-are/internal-organization/commissions/c2-commission-on-symbols-units-nomenclature-atomic-masses-and-fundamental-constants/" TargetMode="External"/><Relationship Id="rId16" Type="http://schemas.openxmlformats.org/officeDocument/2006/relationships/hyperlink" Target="https://iupap.org/who-we-are/internal-organization/commissions/c16-plasma-physics/" TargetMode="External"/><Relationship Id="rId20" Type="http://schemas.openxmlformats.org/officeDocument/2006/relationships/hyperlink" Target="https://iupap.org/who-we-are/internal-organization/commissions/c20-computational-physic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upap.org/who-we-are/internal-organization/commissions/biological-physics/" TargetMode="External"/><Relationship Id="rId11" Type="http://schemas.openxmlformats.org/officeDocument/2006/relationships/hyperlink" Target="https://iupap.org/who-we-are/internal-organization/commissions/c11-particles-and-fields/" TargetMode="External"/><Relationship Id="rId24" Type="http://schemas.openxmlformats.org/officeDocument/2006/relationships/hyperlink" Target="https://iupap.org/who-we-are/internal-organization/affiliated-commissions/ac4-international-commission-on-medical-physics/" TargetMode="External"/><Relationship Id="rId5" Type="http://schemas.openxmlformats.org/officeDocument/2006/relationships/hyperlink" Target="https://iupap.org/who-we-are/internal-organization/commissions/low-temperature-physics/" TargetMode="External"/><Relationship Id="rId15" Type="http://schemas.openxmlformats.org/officeDocument/2006/relationships/hyperlink" Target="https://iupap.org/who-we-are/internal-organization/commissions/c15-atomic-molecular-and-optical-physics/" TargetMode="External"/><Relationship Id="rId23" Type="http://schemas.openxmlformats.org/officeDocument/2006/relationships/hyperlink" Target="https://iupap.org/who-we-are/internal-organization/affiliated-commissions/ac3-international-commission-for-acoustics/" TargetMode="External"/><Relationship Id="rId10" Type="http://schemas.openxmlformats.org/officeDocument/2006/relationships/hyperlink" Target="https://iupap.org/who-we-are/internal-organization/commissions/c10-structure-and-dynamics-of-condensed-matter/" TargetMode="External"/><Relationship Id="rId19" Type="http://schemas.openxmlformats.org/officeDocument/2006/relationships/hyperlink" Target="https://iupap.org/who-we-are/internal-organization/commissions/c19-astrophysics/" TargetMode="External"/><Relationship Id="rId4" Type="http://schemas.openxmlformats.org/officeDocument/2006/relationships/hyperlink" Target="https://iupap.org/who-we-are/internal-organization/commissions/c4-astroparticle-physics/" TargetMode="External"/><Relationship Id="rId9" Type="http://schemas.openxmlformats.org/officeDocument/2006/relationships/hyperlink" Target="https://iupap.org/who-we-are/internal-organization/commissions/c9-magnetism/" TargetMode="External"/><Relationship Id="rId14" Type="http://schemas.openxmlformats.org/officeDocument/2006/relationships/hyperlink" Target="https://iupap.org/who-we-are/internal-organization/commissions/c14-physics-education/" TargetMode="External"/><Relationship Id="rId22" Type="http://schemas.openxmlformats.org/officeDocument/2006/relationships/hyperlink" Target="https://iupap.org/who-we-are/internal-organization/affiliated-commissions/ac2-international-commission-on-general-relativity-and-gravitation/" TargetMode="External"/><Relationship Id="rId27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iupap.org/who-we-are/internal-organization/working-groups/wg14-accelerator-science/" TargetMode="External"/><Relationship Id="rId3" Type="http://schemas.openxmlformats.org/officeDocument/2006/relationships/hyperlink" Target="https://iupap.org/who-we-are/internal-organization/working-groups/wg5-women-in-physics/" TargetMode="External"/><Relationship Id="rId7" Type="http://schemas.openxmlformats.org/officeDocument/2006/relationships/hyperlink" Target="https://iupap.org/who-we-are/internal-organization/working-groups/wg13-newtonian-constant-of-gravitation/" TargetMode="External"/><Relationship Id="rId2" Type="http://schemas.openxmlformats.org/officeDocument/2006/relationships/hyperlink" Target="https://iupap.org/who-we-are/internal-organization/working-groups/wg1-international-committee-for-future-accelerators-icfa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upap.org/who-we-are/internal-organization/working-groups/wg11-gravitational-wave-international-committee-gwic/" TargetMode="External"/><Relationship Id="rId11" Type="http://schemas.openxmlformats.org/officeDocument/2006/relationships/image" Target="../media/image1.png"/><Relationship Id="rId5" Type="http://schemas.openxmlformats.org/officeDocument/2006/relationships/hyperlink" Target="https://iupap.org/who-we-are/internal-organization/working-groups/wg9-international-cooperation-in-nuclear-physics-icnp/" TargetMode="External"/><Relationship Id="rId10" Type="http://schemas.openxmlformats.org/officeDocument/2006/relationships/hyperlink" Target="https://iupap.org/who-we-are/internal-organization/working-groups/wg21-working-group-climatechange-action-sustainabledevelopment/" TargetMode="External"/><Relationship Id="rId4" Type="http://schemas.openxmlformats.org/officeDocument/2006/relationships/hyperlink" Target="https://iupap.org/who-we-are/internal-organization/working-groups/wg7-international-committee-on-ultrahigh-intensity-lasers-icuil/" TargetMode="External"/><Relationship Id="rId9" Type="http://schemas.openxmlformats.org/officeDocument/2006/relationships/hyperlink" Target="https://iupap.org/who-we-are/internal-organization/working-groups/wg20-open-science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3FA307-BDF6-47EB-81F5-BB99D632A011}"/>
              </a:ext>
            </a:extLst>
          </p:cNvPr>
          <p:cNvSpPr txBox="1"/>
          <p:nvPr/>
        </p:nvSpPr>
        <p:spPr>
          <a:xfrm>
            <a:off x="2104523" y="2782669"/>
            <a:ext cx="110690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Noto Sans JP"/>
              </a:rPr>
              <a:t>IUPAP and Physics outside Academia</a:t>
            </a:r>
          </a:p>
        </p:txBody>
      </p:sp>
      <p:pic>
        <p:nvPicPr>
          <p:cNvPr id="5" name="Picture 4" descr="A logo of a key&#10;&#10;Description automatically generated">
            <a:extLst>
              <a:ext uri="{FF2B5EF4-FFF2-40B4-BE49-F238E27FC236}">
                <a16:creationId xmlns:a16="http://schemas.microsoft.com/office/drawing/2014/main" id="{B046C102-CA40-9782-F217-FD8F50E689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111" y="441831"/>
            <a:ext cx="2489575" cy="16875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053C1B-68D3-E438-89D4-6096953B611F}"/>
              </a:ext>
            </a:extLst>
          </p:cNvPr>
          <p:cNvSpPr txBox="1"/>
          <p:nvPr/>
        </p:nvSpPr>
        <p:spPr>
          <a:xfrm>
            <a:off x="2033083" y="4270055"/>
            <a:ext cx="69058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/>
              <a:t>Christophe Rossel</a:t>
            </a:r>
          </a:p>
          <a:p>
            <a:pPr algn="ctr"/>
            <a:r>
              <a:rPr lang="en-US" sz="2400" b="1" dirty="0"/>
              <a:t>IUPAP VP at large and Chair of </a:t>
            </a:r>
            <a:r>
              <a:rPr lang="en-US" sz="2400" b="1" dirty="0" err="1"/>
              <a:t>SCPoA</a:t>
            </a:r>
            <a:endParaRPr lang="en-US" sz="2400" b="1" dirty="0"/>
          </a:p>
          <a:p>
            <a:pPr algn="ctr"/>
            <a:r>
              <a:rPr lang="en-US" sz="2400" b="1" dirty="0"/>
              <a:t>IBM Research- Europe Zurich, Switzerland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68188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7BCCF-A11D-403A-FA28-F8A3A4DF6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967C8-867B-4C6E-513B-7863144791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US" dirty="0"/>
            </a:br>
            <a:endParaRPr lang="en-US" dirty="0"/>
          </a:p>
        </p:txBody>
      </p:sp>
      <p:pic>
        <p:nvPicPr>
          <p:cNvPr id="1026" name="Picture 2" descr="IUPAP: The International Union of Pure and Applied Physics Logo">
            <a:extLst>
              <a:ext uri="{FF2B5EF4-FFF2-40B4-BE49-F238E27FC236}">
                <a16:creationId xmlns:a16="http://schemas.microsoft.com/office/drawing/2014/main" id="{A3641B2F-CDB2-B4C0-61B8-D1F2C82B9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465" y="581733"/>
            <a:ext cx="7892601" cy="105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BF36EA-7161-E59C-9D0B-143328A03A82}"/>
              </a:ext>
            </a:extLst>
          </p:cNvPr>
          <p:cNvSpPr txBox="1"/>
          <p:nvPr/>
        </p:nvSpPr>
        <p:spPr>
          <a:xfrm>
            <a:off x="760845" y="1819034"/>
            <a:ext cx="10527435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CH" sz="1000" b="0" i="0" u="none" strike="noStrike" baseline="0" dirty="0">
              <a:solidFill>
                <a:srgbClr val="000000"/>
              </a:solidFill>
              <a:latin typeface="Aptos" panose="020B0004020202020204" pitchFamily="34" charset="0"/>
            </a:endParaRPr>
          </a:p>
          <a:p>
            <a:endParaRPr lang="en-CH" sz="1000" b="0" i="0" u="none" strike="noStrike" baseline="0" dirty="0">
              <a:latin typeface="Aptos" panose="020B0004020202020204" pitchFamily="34" charset="0"/>
            </a:endParaRPr>
          </a:p>
          <a:p>
            <a:pPr marL="342900" marR="0" indent="-342900" algn="l">
              <a:buFont typeface="Wingdings" panose="05000000000000000000" pitchFamily="2" charset="2"/>
              <a:buChar char="Ø"/>
            </a:pPr>
            <a:r>
              <a:rPr lang="en-US" sz="2400" b="0" i="0" u="none" strike="noStrike" baseline="0" dirty="0">
                <a:latin typeface="Aptos" panose="020B0004020202020204" pitchFamily="34" charset="0"/>
              </a:rPr>
              <a:t>It is an international not-for-profit scientific organization, created in 1922</a:t>
            </a:r>
          </a:p>
          <a:p>
            <a:pPr marL="342900" marR="0" indent="-342900" algn="l">
              <a:buFont typeface="Wingdings" panose="05000000000000000000" pitchFamily="2" charset="2"/>
              <a:buChar char="Ø"/>
            </a:pPr>
            <a:r>
              <a:rPr lang="en-US" sz="2400" b="0" i="0" u="none" strike="noStrike" baseline="0" dirty="0">
                <a:latin typeface="Aptos" panose="020B0004020202020204" pitchFamily="34" charset="0"/>
              </a:rPr>
              <a:t>It is neutral from a political and ideological viewpoint</a:t>
            </a:r>
          </a:p>
          <a:p>
            <a:pPr marL="342900" marR="0" indent="-342900" algn="l">
              <a:buFont typeface="Wingdings" panose="05000000000000000000" pitchFamily="2" charset="2"/>
              <a:buChar char="Ø"/>
            </a:pPr>
            <a:r>
              <a:rPr lang="en-US" sz="2400" b="0" i="0" u="none" strike="noStrike" baseline="0" dirty="0">
                <a:latin typeface="Aptos" panose="020B0004020202020204" pitchFamily="34" charset="0"/>
              </a:rPr>
              <a:t>Headquarters at CERN in Geneva, secretarial office in Trieste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6107D26-2EB9-7F8C-4D3F-901BB66579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845" y="4422944"/>
            <a:ext cx="10318044" cy="1625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69AA93B-0095-9A34-398B-F63EC0B44F64}"/>
              </a:ext>
            </a:extLst>
          </p:cNvPr>
          <p:cNvSpPr txBox="1"/>
          <p:nvPr/>
        </p:nvSpPr>
        <p:spPr>
          <a:xfrm>
            <a:off x="3990800" y="3744969"/>
            <a:ext cx="27442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H" sz="2400" dirty="0"/>
              <a:t>https://iupap.org/</a:t>
            </a:r>
          </a:p>
        </p:txBody>
      </p:sp>
    </p:spTree>
    <p:extLst>
      <p:ext uri="{BB962C8B-B14F-4D97-AF65-F5344CB8AC3E}">
        <p14:creationId xmlns:p14="http://schemas.microsoft.com/office/powerpoint/2010/main" val="2496144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2CC9E3F-45A4-CF3F-3A14-866793C5A37C}"/>
              </a:ext>
            </a:extLst>
          </p:cNvPr>
          <p:cNvSpPr txBox="1"/>
          <p:nvPr/>
        </p:nvSpPr>
        <p:spPr>
          <a:xfrm>
            <a:off x="1009271" y="439210"/>
            <a:ext cx="65476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0" u="none" strike="noStrike" dirty="0">
                <a:effectLst/>
                <a:latin typeface="Noto Sans JP"/>
              </a:rPr>
              <a:t>IUPAP membership: 52 countries</a:t>
            </a:r>
            <a:endParaRPr lang="en-US" sz="3600" b="1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F4C328C-F3E1-1EB0-F1DB-C1CB24EAB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135" y="1638337"/>
            <a:ext cx="7700962" cy="478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logo of a key&#10;&#10;Description automatically generated">
            <a:extLst>
              <a:ext uri="{FF2B5EF4-FFF2-40B4-BE49-F238E27FC236}">
                <a16:creationId xmlns:a16="http://schemas.microsoft.com/office/drawing/2014/main" id="{39E93C10-D45A-3BC0-E666-BD3266DFF2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888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22048C1D-4847-741B-2D1F-DB66F7E85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9594" y="1529659"/>
            <a:ext cx="579950" cy="5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DDAC9488-2EFE-932E-B7DA-EE240A309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787" y="1691502"/>
            <a:ext cx="579950" cy="5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16C42A62-8DD5-D485-6675-69D0041E6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421" y="2266607"/>
            <a:ext cx="694605" cy="69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135E35B0-68F0-EA3F-2A3D-7009E694D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421" y="3118210"/>
            <a:ext cx="694605" cy="69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B9D6E86B-7453-FB60-50C6-74CE3F0C8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422" y="4069270"/>
            <a:ext cx="694605" cy="69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>
            <a:extLst>
              <a:ext uri="{FF2B5EF4-FFF2-40B4-BE49-F238E27FC236}">
                <a16:creationId xmlns:a16="http://schemas.microsoft.com/office/drawing/2014/main" id="{E6395105-5DEF-48DB-39BF-4D6480ECA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423" y="5007939"/>
            <a:ext cx="694605" cy="69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ED0BD4A5-8E8B-8A15-5DC5-5188673EE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178" y="5093664"/>
            <a:ext cx="634585" cy="63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794F8E5-3CF7-0BF0-2E7C-10B64FD9AADF}"/>
              </a:ext>
            </a:extLst>
          </p:cNvPr>
          <p:cNvSpPr txBox="1"/>
          <p:nvPr/>
        </p:nvSpPr>
        <p:spPr>
          <a:xfrm>
            <a:off x="210103" y="1425730"/>
            <a:ext cx="520240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rtl="0" fontAlgn="base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Noto Sans JP"/>
              </a:rPr>
              <a:t>Assist in the </a:t>
            </a:r>
            <a:r>
              <a:rPr lang="en-US" sz="2000" b="1" i="0" u="none" strike="noStrike" dirty="0">
                <a:effectLst/>
                <a:latin typeface="Noto Sans JP"/>
              </a:rPr>
              <a:t>worldwide development of physics </a:t>
            </a:r>
            <a:r>
              <a:rPr lang="en-US" sz="2000" b="0" i="0" u="none" strike="noStrike" dirty="0">
                <a:effectLst/>
                <a:latin typeface="Noto Sans JP"/>
              </a:rPr>
              <a:t>and promote physics as an essential tool for </a:t>
            </a:r>
            <a:r>
              <a:rPr lang="en-US" sz="2000" b="1" i="0" u="none" strike="noStrike" dirty="0">
                <a:effectLst/>
                <a:latin typeface="Noto Sans JP"/>
              </a:rPr>
              <a:t>development and sustainability</a:t>
            </a:r>
          </a:p>
          <a:p>
            <a:pPr marL="285750" indent="-28575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Noto Sans JP"/>
              </a:rPr>
              <a:t>Engage in the strengthening and improvement of </a:t>
            </a:r>
            <a:r>
              <a:rPr lang="en-US" sz="2000" b="1" dirty="0">
                <a:latin typeface="Noto Sans JP"/>
              </a:rPr>
              <a:t>physics education</a:t>
            </a:r>
            <a:r>
              <a:rPr lang="en-US" sz="2000" dirty="0">
                <a:latin typeface="Noto Sans JP"/>
              </a:rPr>
              <a:t>, particularly in developing countries</a:t>
            </a:r>
          </a:p>
          <a:p>
            <a:pPr marL="285750" indent="-28575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Noto Sans JP"/>
              </a:rPr>
              <a:t>Increase </a:t>
            </a:r>
            <a:r>
              <a:rPr lang="en-US" sz="2000" b="1" dirty="0">
                <a:latin typeface="Noto Sans JP"/>
              </a:rPr>
              <a:t>diversity and inclusion in physics</a:t>
            </a:r>
            <a:r>
              <a:rPr lang="en-US" sz="2000" dirty="0">
                <a:latin typeface="Noto Sans JP"/>
              </a:rPr>
              <a:t>, enhancing the participation and recognition of women and of people from under-represented groups</a:t>
            </a:r>
          </a:p>
          <a:p>
            <a:pPr marL="285750" indent="-28575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Noto Sans JP"/>
              </a:rPr>
              <a:t>Foster </a:t>
            </a:r>
            <a:r>
              <a:rPr lang="en-US" sz="2000" b="1" dirty="0">
                <a:latin typeface="Noto Sans JP"/>
              </a:rPr>
              <a:t>international cooperation </a:t>
            </a:r>
            <a:r>
              <a:rPr lang="en-US" sz="2000" dirty="0">
                <a:latin typeface="Noto Sans JP"/>
              </a:rPr>
              <a:t>and sponsor suitable </a:t>
            </a:r>
            <a:r>
              <a:rPr lang="en-US" sz="2000" b="1" dirty="0">
                <a:latin typeface="Noto Sans JP"/>
              </a:rPr>
              <a:t>international physics meetings.</a:t>
            </a:r>
          </a:p>
          <a:p>
            <a:pPr marL="285750" indent="-28575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err="1"/>
              <a:t>Recognise</a:t>
            </a:r>
            <a:r>
              <a:rPr lang="en-US" sz="2000" dirty="0"/>
              <a:t> outstanding contribution to physics via </a:t>
            </a:r>
            <a:r>
              <a:rPr lang="en-US" sz="2000" b="1" dirty="0"/>
              <a:t>award programs</a:t>
            </a:r>
            <a:endParaRPr lang="en-US" sz="2000" b="1" dirty="0">
              <a:latin typeface="Arial" panose="020B0604020202020204" pitchFamily="34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6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59A16D-005F-7941-83D4-AFAC2CDB83E0}"/>
              </a:ext>
            </a:extLst>
          </p:cNvPr>
          <p:cNvSpPr txBox="1"/>
          <p:nvPr/>
        </p:nvSpPr>
        <p:spPr>
          <a:xfrm>
            <a:off x="1009271" y="439210"/>
            <a:ext cx="65476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0" u="none" strike="noStrike" dirty="0">
                <a:effectLst/>
                <a:latin typeface="Noto Sans JP"/>
              </a:rPr>
              <a:t>IUPAP mission and goals</a:t>
            </a:r>
            <a:endParaRPr lang="en-US" sz="36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299DA5-1881-7E2A-37E7-F675E3817D57}"/>
              </a:ext>
            </a:extLst>
          </p:cNvPr>
          <p:cNvSpPr txBox="1"/>
          <p:nvPr/>
        </p:nvSpPr>
        <p:spPr>
          <a:xfrm>
            <a:off x="6332181" y="1485705"/>
            <a:ext cx="4529090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rtl="0" fontAlgn="base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Noto Sans JP"/>
              </a:rPr>
              <a:t>Promote the </a:t>
            </a:r>
            <a:r>
              <a:rPr lang="en-US" sz="2000" b="1" i="0" u="none" strike="noStrike" dirty="0">
                <a:effectLst/>
                <a:latin typeface="Noto Sans JP"/>
              </a:rPr>
              <a:t>free circulation of scientists </a:t>
            </a:r>
            <a:r>
              <a:rPr lang="en-US" sz="2000" b="0" i="0" u="none" strike="noStrike" dirty="0">
                <a:effectLst/>
                <a:latin typeface="Noto Sans JP"/>
              </a:rPr>
              <a:t>and the open access to data</a:t>
            </a:r>
          </a:p>
          <a:p>
            <a:pPr marL="285750" indent="-28575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Noto Sans JP"/>
              </a:rPr>
              <a:t>Enhance the vital role of </a:t>
            </a:r>
            <a:r>
              <a:rPr lang="en-US" sz="2000" b="1" dirty="0">
                <a:latin typeface="Noto Sans JP"/>
              </a:rPr>
              <a:t>early career </a:t>
            </a:r>
            <a:r>
              <a:rPr lang="en-US" sz="2000" dirty="0">
                <a:latin typeface="Noto Sans JP"/>
              </a:rPr>
              <a:t>physicists</a:t>
            </a:r>
          </a:p>
          <a:p>
            <a:pPr marL="285750" indent="-28575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Noto Sans JP"/>
              </a:rPr>
              <a:t>Strengthen the </a:t>
            </a:r>
            <a:r>
              <a:rPr lang="en-US" sz="2000" b="1" dirty="0">
                <a:latin typeface="Noto Sans JP"/>
              </a:rPr>
              <a:t>links with physicists working outside academia </a:t>
            </a:r>
            <a:r>
              <a:rPr lang="en-US" sz="2000" dirty="0">
                <a:latin typeface="Noto Sans JP"/>
              </a:rPr>
              <a:t>and with other scientific communities</a:t>
            </a:r>
          </a:p>
          <a:p>
            <a:pPr marL="285750" indent="-28575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Noto Sans JP"/>
              </a:rPr>
              <a:t>Uphold </a:t>
            </a:r>
            <a:r>
              <a:rPr lang="en-US" sz="2000" b="1" dirty="0">
                <a:latin typeface="Noto Sans JP"/>
              </a:rPr>
              <a:t>openness, honesty and integrity </a:t>
            </a:r>
            <a:r>
              <a:rPr lang="en-US" sz="2000" dirty="0">
                <a:latin typeface="Noto Sans JP"/>
              </a:rPr>
              <a:t>in the practice, application and promotion of physics</a:t>
            </a:r>
          </a:p>
          <a:p>
            <a:pPr marL="285750" indent="-28575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Noto Sans JP"/>
              </a:rPr>
              <a:t>Promote </a:t>
            </a:r>
            <a:r>
              <a:rPr lang="en-US" sz="2000" b="1" dirty="0">
                <a:latin typeface="Noto Sans JP"/>
              </a:rPr>
              <a:t>international agreements </a:t>
            </a:r>
            <a:r>
              <a:rPr lang="en-US" sz="2000" dirty="0">
                <a:latin typeface="Noto Sans JP"/>
              </a:rPr>
              <a:t>on symbols, units, nomenclature and standards</a:t>
            </a:r>
            <a:br>
              <a:rPr lang="en-US" sz="2000" b="0" i="0" u="none" strike="noStrike" dirty="0">
                <a:effectLst/>
                <a:latin typeface="Noto Sans JP"/>
              </a:rPr>
            </a:br>
            <a:br>
              <a:rPr lang="en-US" b="0" i="0" u="none" strike="noStrike" dirty="0">
                <a:solidFill>
                  <a:srgbClr val="666666"/>
                </a:solidFill>
                <a:effectLst/>
                <a:latin typeface="Noto Sans JP"/>
              </a:rPr>
            </a:br>
            <a:br>
              <a:rPr lang="en-US" b="0" i="0" u="none" strike="noStrike" dirty="0">
                <a:solidFill>
                  <a:srgbClr val="666666"/>
                </a:solidFill>
                <a:effectLst/>
                <a:latin typeface="Noto Sans JP"/>
              </a:rPr>
            </a:br>
            <a:br>
              <a:rPr lang="en-US" sz="1600" b="0" i="0" u="none" strike="noStrike" dirty="0">
                <a:solidFill>
                  <a:srgbClr val="666666"/>
                </a:solidFill>
                <a:effectLst/>
                <a:latin typeface="Noto Sans JP"/>
              </a:rPr>
            </a:br>
            <a:endParaRPr lang="en-US" sz="1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br>
              <a:rPr lang="en-US" sz="1600" b="0" i="0" u="none" strike="noStrike" dirty="0">
                <a:solidFill>
                  <a:srgbClr val="666666"/>
                </a:solidFill>
                <a:effectLst/>
                <a:latin typeface="Noto Sans JP"/>
              </a:rPr>
            </a:br>
            <a:endParaRPr lang="en-US" sz="1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7" name="Picture 13">
            <a:extLst>
              <a:ext uri="{FF2B5EF4-FFF2-40B4-BE49-F238E27FC236}">
                <a16:creationId xmlns:a16="http://schemas.microsoft.com/office/drawing/2014/main" id="{AC4D59E3-2C22-89AB-5B17-8D7F70E4B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286" y="2661315"/>
            <a:ext cx="634584" cy="63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829DBFB7-BA25-C7D9-B285-5887362A2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300" y="3739928"/>
            <a:ext cx="634584" cy="63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logo of a key&#10;&#10;Description automatically generated">
            <a:extLst>
              <a:ext uri="{FF2B5EF4-FFF2-40B4-BE49-F238E27FC236}">
                <a16:creationId xmlns:a16="http://schemas.microsoft.com/office/drawing/2014/main" id="{7E80FC72-8450-0808-1FFE-795A5837546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51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4BB04DD-0302-78E2-CC0C-C80120DE9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307" y="318172"/>
            <a:ext cx="11355385" cy="642074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B4228C-AFE1-B0A4-2E6D-08493009B5F2}"/>
              </a:ext>
            </a:extLst>
          </p:cNvPr>
          <p:cNvSpPr/>
          <p:nvPr/>
        </p:nvSpPr>
        <p:spPr>
          <a:xfrm>
            <a:off x="5388077" y="5816663"/>
            <a:ext cx="1274727" cy="922255"/>
          </a:xfrm>
          <a:prstGeom prst="rect">
            <a:avLst/>
          </a:prstGeom>
          <a:solidFill>
            <a:srgbClr val="FFFF00">
              <a:alpha val="20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8A2198E-37C5-33F2-0226-2174892C454A}"/>
              </a:ext>
            </a:extLst>
          </p:cNvPr>
          <p:cNvSpPr/>
          <p:nvPr/>
        </p:nvSpPr>
        <p:spPr>
          <a:xfrm>
            <a:off x="9927995" y="5816663"/>
            <a:ext cx="1772673" cy="922255"/>
          </a:xfrm>
          <a:prstGeom prst="rect">
            <a:avLst/>
          </a:prstGeom>
          <a:solidFill>
            <a:srgbClr val="FFFF00">
              <a:alpha val="20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B4244C-764A-7B19-6A3A-A862E7D890BC}"/>
              </a:ext>
            </a:extLst>
          </p:cNvPr>
          <p:cNvSpPr/>
          <p:nvPr/>
        </p:nvSpPr>
        <p:spPr>
          <a:xfrm>
            <a:off x="5288437" y="425851"/>
            <a:ext cx="1508289" cy="864066"/>
          </a:xfrm>
          <a:prstGeom prst="rect">
            <a:avLst/>
          </a:prstGeom>
          <a:solidFill>
            <a:srgbClr val="FFFF00">
              <a:alpha val="20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FE92103-7B12-2BD4-6D7F-988A3663B021}"/>
              </a:ext>
            </a:extLst>
          </p:cNvPr>
          <p:cNvSpPr/>
          <p:nvPr/>
        </p:nvSpPr>
        <p:spPr>
          <a:xfrm>
            <a:off x="9938990" y="4894408"/>
            <a:ext cx="1772673" cy="922255"/>
          </a:xfrm>
          <a:prstGeom prst="rect">
            <a:avLst/>
          </a:prstGeom>
          <a:solidFill>
            <a:srgbClr val="FFFF00">
              <a:alpha val="20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logo of a key&#10;&#10;Description automatically generated">
            <a:extLst>
              <a:ext uri="{FF2B5EF4-FFF2-40B4-BE49-F238E27FC236}">
                <a16:creationId xmlns:a16="http://schemas.microsoft.com/office/drawing/2014/main" id="{09C172F5-449A-3718-4F1D-67C74E1C04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509" y="1833378"/>
            <a:ext cx="1752979" cy="11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73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E6E94-7096-BEFB-7347-07F830900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FEF7456-42C0-9B80-DAE2-375A787A1293}"/>
              </a:ext>
            </a:extLst>
          </p:cNvPr>
          <p:cNvSpPr txBox="1"/>
          <p:nvPr/>
        </p:nvSpPr>
        <p:spPr>
          <a:xfrm>
            <a:off x="1009271" y="420356"/>
            <a:ext cx="65476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0" u="none" strike="noStrike" dirty="0">
                <a:effectLst/>
                <a:latin typeface="Noto Sans JP"/>
              </a:rPr>
              <a:t>IUPAP structure</a:t>
            </a:r>
            <a:endParaRPr lang="en-US" sz="36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89722E-CF6C-2985-F544-0FF1B1F6E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070" y="1030320"/>
            <a:ext cx="9898583" cy="4945087"/>
          </a:xfrm>
          <a:prstGeom prst="rect">
            <a:avLst/>
          </a:prstGeom>
        </p:spPr>
      </p:pic>
      <p:pic>
        <p:nvPicPr>
          <p:cNvPr id="9" name="Picture 8" descr="A logo of a key&#10;&#10;Description automatically generated">
            <a:extLst>
              <a:ext uri="{FF2B5EF4-FFF2-40B4-BE49-F238E27FC236}">
                <a16:creationId xmlns:a16="http://schemas.microsoft.com/office/drawing/2014/main" id="{490CEFA2-00FA-311D-F1BC-F9700EEFA0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8D4B977-F43B-F67D-7F79-78F352E407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9021" y="2188628"/>
            <a:ext cx="1443036" cy="100300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C31A5059-2B42-6735-2FB6-799C1B91706A}"/>
              </a:ext>
            </a:extLst>
          </p:cNvPr>
          <p:cNvGrpSpPr/>
          <p:nvPr/>
        </p:nvGrpSpPr>
        <p:grpSpPr>
          <a:xfrm>
            <a:off x="2057900" y="3387842"/>
            <a:ext cx="7648922" cy="1068839"/>
            <a:chOff x="1719089" y="4039599"/>
            <a:chExt cx="7648922" cy="106883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D972491-188D-588C-32D3-BD5F2407D853}"/>
                </a:ext>
              </a:extLst>
            </p:cNvPr>
            <p:cNvSpPr/>
            <p:nvPr/>
          </p:nvSpPr>
          <p:spPr>
            <a:xfrm>
              <a:off x="1719089" y="4039599"/>
              <a:ext cx="7648922" cy="106883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6E766B-69A4-BE9E-BC1A-30FA5C9918AA}"/>
                </a:ext>
              </a:extLst>
            </p:cNvPr>
            <p:cNvGrpSpPr/>
            <p:nvPr/>
          </p:nvGrpSpPr>
          <p:grpSpPr>
            <a:xfrm>
              <a:off x="1814338" y="4114433"/>
              <a:ext cx="7458379" cy="938128"/>
              <a:chOff x="1814338" y="4114433"/>
              <a:chExt cx="7458379" cy="938128"/>
            </a:xfrm>
          </p:grpSpPr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0F305356-0E4D-79CC-ED46-E537D635231F}"/>
                  </a:ext>
                </a:extLst>
              </p:cNvPr>
              <p:cNvSpPr/>
              <p:nvPr/>
            </p:nvSpPr>
            <p:spPr>
              <a:xfrm>
                <a:off x="7477343" y="4114433"/>
                <a:ext cx="1795374" cy="913185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1" name="Rectangle: Rounded Corners 20">
                <a:extLst>
                  <a:ext uri="{FF2B5EF4-FFF2-40B4-BE49-F238E27FC236}">
                    <a16:creationId xmlns:a16="http://schemas.microsoft.com/office/drawing/2014/main" id="{0EC6BEE1-39AD-94AF-73E9-58679D9D5364}"/>
                  </a:ext>
                </a:extLst>
              </p:cNvPr>
              <p:cNvSpPr/>
              <p:nvPr/>
            </p:nvSpPr>
            <p:spPr>
              <a:xfrm>
                <a:off x="5591175" y="4129396"/>
                <a:ext cx="1781350" cy="913185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5187FC53-72C6-1303-48D5-5FEE0F7AB5B8}"/>
                  </a:ext>
                </a:extLst>
              </p:cNvPr>
              <p:cNvSpPr/>
              <p:nvPr/>
            </p:nvSpPr>
            <p:spPr>
              <a:xfrm>
                <a:off x="3714817" y="4134468"/>
                <a:ext cx="1795374" cy="913185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738CEBCB-299D-41C7-27EA-B841C4FA8088}"/>
                  </a:ext>
                </a:extLst>
              </p:cNvPr>
              <p:cNvSpPr/>
              <p:nvPr/>
            </p:nvSpPr>
            <p:spPr>
              <a:xfrm>
                <a:off x="1814338" y="4139376"/>
                <a:ext cx="1795374" cy="913185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F8EE8E1-02D8-A2C5-C6DD-CC5CFCFAC341}"/>
                  </a:ext>
                </a:extLst>
              </p:cNvPr>
              <p:cNvSpPr txBox="1"/>
              <p:nvPr/>
            </p:nvSpPr>
            <p:spPr>
              <a:xfrm>
                <a:off x="2113423" y="4155526"/>
                <a:ext cx="1259447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2400" b="1" dirty="0"/>
                  <a:t>Working</a:t>
                </a:r>
              </a:p>
              <a:p>
                <a:pPr algn="ctr"/>
                <a:r>
                  <a:rPr lang="en-US" sz="2400" b="1" dirty="0"/>
                  <a:t>Groups</a:t>
                </a:r>
                <a:endParaRPr lang="fr-CH" sz="2400" b="1" dirty="0"/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7C1BEE1-3C30-255F-6B21-0C8F61B3198F}"/>
                  </a:ext>
                </a:extLst>
              </p:cNvPr>
              <p:cNvSpPr txBox="1"/>
              <p:nvPr/>
            </p:nvSpPr>
            <p:spPr>
              <a:xfrm>
                <a:off x="3609712" y="4349672"/>
                <a:ext cx="2019300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dirty="0"/>
                  <a:t>Commissions</a:t>
                </a:r>
                <a:endParaRPr lang="fr-CH" sz="2400" b="1" dirty="0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3F0B174-F99F-EF1E-B3AF-A9090F954AE0}"/>
                  </a:ext>
                </a:extLst>
              </p:cNvPr>
              <p:cNvSpPr txBox="1"/>
              <p:nvPr/>
            </p:nvSpPr>
            <p:spPr>
              <a:xfrm>
                <a:off x="5458043" y="4196621"/>
                <a:ext cx="20193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dirty="0"/>
                  <a:t>Affiliated</a:t>
                </a:r>
              </a:p>
              <a:p>
                <a:pPr algn="ctr"/>
                <a:r>
                  <a:rPr lang="en-US" sz="2400" b="1" dirty="0"/>
                  <a:t>Commissions</a:t>
                </a:r>
                <a:endParaRPr lang="fr-CH" sz="2400" b="1" dirty="0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6D1B9F28-83B4-F8BC-BB06-D4CF2A7D4E5C}"/>
                  </a:ext>
                </a:extLst>
              </p:cNvPr>
              <p:cNvSpPr txBox="1"/>
              <p:nvPr/>
            </p:nvSpPr>
            <p:spPr>
              <a:xfrm>
                <a:off x="7372525" y="4215671"/>
                <a:ext cx="1848376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b="1" dirty="0"/>
                  <a:t>Standing </a:t>
                </a:r>
              </a:p>
              <a:p>
                <a:pPr algn="ctr"/>
                <a:r>
                  <a:rPr lang="en-US" sz="2400" b="1" dirty="0"/>
                  <a:t>Committees</a:t>
                </a:r>
                <a:endParaRPr lang="fr-CH" sz="2400" b="1" dirty="0"/>
              </a:p>
            </p:txBody>
          </p:sp>
        </p:grp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6EF5C61-EE40-1299-0469-612012176E35}"/>
              </a:ext>
            </a:extLst>
          </p:cNvPr>
          <p:cNvGrpSpPr/>
          <p:nvPr/>
        </p:nvGrpSpPr>
        <p:grpSpPr>
          <a:xfrm>
            <a:off x="2191294" y="2740976"/>
            <a:ext cx="7656345" cy="3221405"/>
            <a:chOff x="3037219" y="3136612"/>
            <a:chExt cx="6535819" cy="3221405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E4E61D31-3B0C-8B3B-6D69-FF49ED5918EF}"/>
                </a:ext>
              </a:extLst>
            </p:cNvPr>
            <p:cNvSpPr txBox="1"/>
            <p:nvPr/>
          </p:nvSpPr>
          <p:spPr>
            <a:xfrm>
              <a:off x="8851586" y="5773242"/>
              <a:ext cx="721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FF0000"/>
                  </a:solidFill>
                </a:rPr>
                <a:t>52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94FDC940-6BD0-8BE3-6B27-B5C68120B70C}"/>
                </a:ext>
              </a:extLst>
            </p:cNvPr>
            <p:cNvSpPr txBox="1"/>
            <p:nvPr/>
          </p:nvSpPr>
          <p:spPr>
            <a:xfrm>
              <a:off x="3037219" y="3993940"/>
              <a:ext cx="62777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FF0000"/>
                  </a:solidFill>
                </a:rPr>
                <a:t>9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FFA3DD0F-8E89-EE9E-182C-913B58D8A52C}"/>
                </a:ext>
              </a:extLst>
            </p:cNvPr>
            <p:cNvSpPr txBox="1"/>
            <p:nvPr/>
          </p:nvSpPr>
          <p:spPr>
            <a:xfrm>
              <a:off x="5172782" y="4279685"/>
              <a:ext cx="61938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FF0000"/>
                  </a:solidFill>
                </a:rPr>
                <a:t>19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DB36425-D793-ED76-8481-5EC77DB43E35}"/>
                </a:ext>
              </a:extLst>
            </p:cNvPr>
            <p:cNvSpPr txBox="1"/>
            <p:nvPr/>
          </p:nvSpPr>
          <p:spPr>
            <a:xfrm>
              <a:off x="6806660" y="5655663"/>
              <a:ext cx="49355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FF0000"/>
                  </a:solidFill>
                </a:rPr>
                <a:t>9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5973E6C-FEB6-12A7-4B3E-FC7290CE93E1}"/>
                </a:ext>
              </a:extLst>
            </p:cNvPr>
            <p:cNvSpPr txBox="1"/>
            <p:nvPr/>
          </p:nvSpPr>
          <p:spPr>
            <a:xfrm>
              <a:off x="7471140" y="3966939"/>
              <a:ext cx="49355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FF0000"/>
                  </a:solidFill>
                </a:rPr>
                <a:t>6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A731BB5-100B-241F-0F3C-FA3A1F4E1AE5}"/>
                </a:ext>
              </a:extLst>
            </p:cNvPr>
            <p:cNvSpPr txBox="1"/>
            <p:nvPr/>
          </p:nvSpPr>
          <p:spPr>
            <a:xfrm>
              <a:off x="6552535" y="3136612"/>
              <a:ext cx="62777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FF0000"/>
                  </a:solidFill>
                </a:rPr>
                <a:t>15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4A9DD84-BBE1-4D02-F477-9AEDDA11AE9E}"/>
                </a:ext>
              </a:extLst>
            </p:cNvPr>
            <p:cNvSpPr txBox="1"/>
            <p:nvPr/>
          </p:nvSpPr>
          <p:spPr>
            <a:xfrm>
              <a:off x="4008441" y="5638541"/>
              <a:ext cx="49355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FF0000"/>
                  </a:solidFill>
                </a:rPr>
                <a:t>1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0590079-C90D-59A0-53D7-1B3DEB7BC021}"/>
              </a:ext>
            </a:extLst>
          </p:cNvPr>
          <p:cNvSpPr txBox="1"/>
          <p:nvPr/>
        </p:nvSpPr>
        <p:spPr>
          <a:xfrm>
            <a:off x="9220276" y="3571303"/>
            <a:ext cx="578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9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C9FF9DF-4C69-358E-A066-1D57A7E440F2}"/>
              </a:ext>
            </a:extLst>
          </p:cNvPr>
          <p:cNvCxnSpPr>
            <a:cxnSpLocks/>
          </p:cNvCxnSpPr>
          <p:nvPr/>
        </p:nvCxnSpPr>
        <p:spPr>
          <a:xfrm flipV="1">
            <a:off x="7460142" y="2690132"/>
            <a:ext cx="3015499" cy="860562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4513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F035A-AFED-3553-651B-7CE4EF49C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1CA27B-E754-357D-AB2D-B2F030586737}"/>
              </a:ext>
            </a:extLst>
          </p:cNvPr>
          <p:cNvSpPr txBox="1"/>
          <p:nvPr/>
        </p:nvSpPr>
        <p:spPr>
          <a:xfrm>
            <a:off x="1553497" y="1311879"/>
            <a:ext cx="9342181" cy="5197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a) Standing Committees under Commissions:</a:t>
            </a:r>
          </a:p>
          <a:p>
            <a:endParaRPr lang="en-US" sz="2400" dirty="0">
              <a:solidFill>
                <a:srgbClr val="0070C0"/>
              </a:solidFill>
            </a:endParaRPr>
          </a:p>
          <a:p>
            <a:r>
              <a:rPr lang="en-US" sz="2000" b="1" u="sng" dirty="0">
                <a:solidFill>
                  <a:srgbClr val="0070C0"/>
                </a:solidFill>
              </a:rPr>
              <a:t>International Committee on Future Accelerators, ICFA</a:t>
            </a:r>
          </a:p>
          <a:p>
            <a:r>
              <a:rPr lang="en-US" sz="2000" b="1" u="sng" dirty="0">
                <a:solidFill>
                  <a:srgbClr val="0070C0"/>
                </a:solidFill>
              </a:rPr>
              <a:t>International Committee on Ultrahigh Intensity Lasers, ICUIL</a:t>
            </a:r>
          </a:p>
          <a:p>
            <a:r>
              <a:rPr lang="en-US" sz="2000" b="1" u="sng" dirty="0">
                <a:solidFill>
                  <a:srgbClr val="0070C0"/>
                </a:solidFill>
              </a:rPr>
              <a:t>International Cooperation in Nuclear Physics, ICNP</a:t>
            </a:r>
          </a:p>
          <a:p>
            <a:r>
              <a:rPr lang="en-US" sz="2000" b="1" u="sng" dirty="0">
                <a:solidFill>
                  <a:srgbClr val="0070C0"/>
                </a:solidFill>
              </a:rPr>
              <a:t>Gravitational Wave International Committee, GWIC</a:t>
            </a:r>
          </a:p>
          <a:p>
            <a:r>
              <a:rPr lang="en-US" sz="2000" b="1" u="sng" dirty="0">
                <a:solidFill>
                  <a:srgbClr val="0070C0"/>
                </a:solidFill>
              </a:rPr>
              <a:t>Standing Committee on Major Neutron Research Facilities</a:t>
            </a:r>
          </a:p>
          <a:p>
            <a:endParaRPr lang="en-US" b="1" u="sng" dirty="0">
              <a:solidFill>
                <a:srgbClr val="0070C0"/>
              </a:solidFill>
            </a:endParaRPr>
          </a:p>
          <a:p>
            <a:endParaRPr lang="en-US" b="1" dirty="0">
              <a:solidFill>
                <a:srgbClr val="0070C0"/>
              </a:solidFill>
              <a:effectLst/>
            </a:endParaRPr>
          </a:p>
          <a:p>
            <a:r>
              <a:rPr lang="en-US" sz="2400" b="1" dirty="0">
                <a:solidFill>
                  <a:srgbClr val="0070C0"/>
                </a:solidFill>
              </a:rPr>
              <a:t>b) Standing Committees under Vice-President at Large:</a:t>
            </a:r>
          </a:p>
          <a:p>
            <a:endParaRPr lang="en-US" b="1" dirty="0">
              <a:solidFill>
                <a:srgbClr val="0070C0"/>
              </a:solidFill>
            </a:endParaRPr>
          </a:p>
          <a:p>
            <a:r>
              <a:rPr lang="en-US" sz="2000" b="1" u="sng" dirty="0">
                <a:solidFill>
                  <a:srgbClr val="0070C0"/>
                </a:solidFill>
              </a:rPr>
              <a:t>Standing Committee on Membership and Development</a:t>
            </a:r>
          </a:p>
          <a:p>
            <a:r>
              <a:rPr lang="en-US" sz="2000" b="1" u="sng" dirty="0">
                <a:solidFill>
                  <a:srgbClr val="FF0000"/>
                </a:solidFill>
              </a:rPr>
              <a:t>Standing Committee on Physics outside Academia </a:t>
            </a:r>
          </a:p>
          <a:p>
            <a:r>
              <a:rPr lang="en-US" sz="2000" b="1" u="sng" dirty="0">
                <a:solidFill>
                  <a:srgbClr val="0070C0"/>
                </a:solidFill>
              </a:rPr>
              <a:t>Standing Committee on Diversity, Equality and Inclusion</a:t>
            </a:r>
          </a:p>
          <a:p>
            <a:r>
              <a:rPr lang="en-US" sz="2000" b="1" u="sng" dirty="0">
                <a:solidFill>
                  <a:srgbClr val="0070C0"/>
                </a:solidFill>
              </a:rPr>
              <a:t>Standing Committee on Ethics and Collegiality </a:t>
            </a:r>
          </a:p>
          <a:p>
            <a:endParaRPr lang="en-US" b="1" dirty="0">
              <a:solidFill>
                <a:srgbClr val="0070C0"/>
              </a:solidFill>
              <a:effectLst/>
            </a:endParaRPr>
          </a:p>
        </p:txBody>
      </p:sp>
      <p:pic>
        <p:nvPicPr>
          <p:cNvPr id="4" name="Picture 3" descr="A logo of a key&#10;&#10;Description automatically generated">
            <a:extLst>
              <a:ext uri="{FF2B5EF4-FFF2-40B4-BE49-F238E27FC236}">
                <a16:creationId xmlns:a16="http://schemas.microsoft.com/office/drawing/2014/main" id="{8082B26D-CF6B-042D-45EA-9946360CCF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8CA24E-406E-915F-046D-33F15BE01A7A}"/>
              </a:ext>
            </a:extLst>
          </p:cNvPr>
          <p:cNvSpPr txBox="1"/>
          <p:nvPr/>
        </p:nvSpPr>
        <p:spPr>
          <a:xfrm>
            <a:off x="971548" y="485038"/>
            <a:ext cx="87725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600" b="1" dirty="0"/>
              <a:t>IUPAP Standing Committees </a:t>
            </a:r>
            <a:r>
              <a:rPr lang="en-US" sz="2800" b="1" dirty="0"/>
              <a:t>(new since 2026)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228142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E368687-381C-478C-8C14-84DD4B13E330}"/>
              </a:ext>
            </a:extLst>
          </p:cNvPr>
          <p:cNvSpPr txBox="1"/>
          <p:nvPr/>
        </p:nvSpPr>
        <p:spPr>
          <a:xfrm>
            <a:off x="617685" y="1282072"/>
            <a:ext cx="11430567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History</a:t>
            </a:r>
            <a:r>
              <a:rPr lang="en-US" sz="2000" dirty="0"/>
              <a:t>:   2020 July: first WG16 template draft with mandates and objectives</a:t>
            </a:r>
          </a:p>
          <a:p>
            <a:pPr lvl="2"/>
            <a:r>
              <a:rPr lang="en-US" sz="2000" dirty="0"/>
              <a:t>      2021: Submission of report with recommendations to 30</a:t>
            </a:r>
            <a:r>
              <a:rPr lang="en-US" sz="2000" baseline="30000" dirty="0"/>
              <a:t>th</a:t>
            </a:r>
            <a:r>
              <a:rPr lang="en-US" sz="2000" dirty="0"/>
              <a:t> GA (Geneva)</a:t>
            </a:r>
          </a:p>
          <a:p>
            <a:pPr lvl="2"/>
            <a:r>
              <a:rPr lang="en-US" sz="2000" dirty="0"/>
              <a:t>      2022-24: continuation of WG16 approved by 31</a:t>
            </a:r>
            <a:r>
              <a:rPr lang="en-US" sz="2000" baseline="30000" dirty="0"/>
              <a:t>st</a:t>
            </a:r>
            <a:r>
              <a:rPr lang="en-US" sz="2000" dirty="0"/>
              <a:t> GA (Trieste) and 32</a:t>
            </a:r>
            <a:r>
              <a:rPr lang="en-US" sz="2000" baseline="30000" dirty="0"/>
              <a:t>th</a:t>
            </a:r>
            <a:r>
              <a:rPr lang="en-US" sz="2000" dirty="0"/>
              <a:t> GA (Geneva)</a:t>
            </a:r>
          </a:p>
          <a:p>
            <a:pPr lvl="2"/>
            <a:r>
              <a:rPr lang="en-US" sz="2000" dirty="0"/>
              <a:t>      </a:t>
            </a:r>
            <a:r>
              <a:rPr lang="en-US" sz="2000" b="1" dirty="0"/>
              <a:t>2026: new reorganization: WG16 becomes </a:t>
            </a:r>
            <a:r>
              <a:rPr lang="en-US" sz="2000" b="1" dirty="0" err="1"/>
              <a:t>SCPoA</a:t>
            </a:r>
            <a:r>
              <a:rPr lang="en-US" sz="2000" b="1" dirty="0"/>
              <a:t> as decided by GA of </a:t>
            </a:r>
            <a:r>
              <a:rPr lang="en-US" sz="2000" b="1" dirty="0">
                <a:latin typeface="Noto Sans JP"/>
                <a:cs typeface="Times New Roman" panose="02020603050405020304" pitchFamily="18" charset="0"/>
              </a:rPr>
              <a:t>31 Oct. 2025</a:t>
            </a:r>
            <a:endParaRPr lang="en-US" sz="2000" b="1" dirty="0"/>
          </a:p>
          <a:p>
            <a:pPr lvl="2"/>
            <a:endParaRPr lang="en-US" sz="2000" dirty="0"/>
          </a:p>
          <a:p>
            <a:pPr marL="342900" lvl="2" indent="-342900">
              <a:buFont typeface="Arial" panose="020B0604020202020204" pitchFamily="34" charset="0"/>
              <a:buChar char="•"/>
            </a:pPr>
            <a:r>
              <a:rPr lang="en-US" sz="2000" b="1" dirty="0"/>
              <a:t>Members:  </a:t>
            </a:r>
            <a:r>
              <a:rPr lang="en-US" sz="2000" dirty="0"/>
              <a:t>- 16 committee members from 10 countries</a:t>
            </a:r>
          </a:p>
          <a:p>
            <a:pPr marL="342900" lvl="2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Mandate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  -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Provide recommendations to GA and Executive Council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 how to foster international 	  	           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cooperation in physics between industry and academia (same as WG16)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		 			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Objectives</a:t>
            </a:r>
            <a:r>
              <a:rPr lang="en-US" sz="2000" dirty="0"/>
              <a:t>: - </a:t>
            </a:r>
            <a:r>
              <a:rPr lang="en-US" sz="2000" b="1" dirty="0"/>
              <a:t>Acquire new Corporate Associate Members (CAMs)</a:t>
            </a:r>
          </a:p>
          <a:p>
            <a:pPr marL="0" lvl="2"/>
            <a:r>
              <a:rPr lang="en-US" sz="2000" dirty="0"/>
              <a:t>	          - </a:t>
            </a:r>
            <a:r>
              <a:rPr lang="en-US" sz="2000" dirty="0">
                <a:solidFill>
                  <a:srgbClr val="C00000"/>
                </a:solidFill>
              </a:rPr>
              <a:t>Co-organize international meetings, workshops, prizes with IUPAP Commissions and WGs</a:t>
            </a:r>
          </a:p>
          <a:p>
            <a:pPr marL="1616075" lvl="5" indent="-244475"/>
            <a:r>
              <a:rPr lang="en-US" sz="2000" dirty="0"/>
              <a:t>  - Provide resources of interest to industrial physicists and students interested in industrial         careers	</a:t>
            </a:r>
            <a:r>
              <a:rPr lang="en-US" sz="2000" b="1" dirty="0"/>
              <a:t>		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000" b="1" dirty="0"/>
              <a:t>Actions:</a:t>
            </a:r>
            <a:r>
              <a:rPr lang="en-US" sz="2000" dirty="0"/>
              <a:t>       - </a:t>
            </a:r>
            <a:r>
              <a:rPr lang="en-US" sz="2000" b="1" dirty="0"/>
              <a:t>Invite potential companies and organizations to become CAMs</a:t>
            </a:r>
          </a:p>
          <a:p>
            <a:pPr marL="0" lvl="2"/>
            <a:r>
              <a:rPr lang="en-US" sz="2000" dirty="0"/>
              <a:t>	          - Develop a dedicated webpage outlining CAMs’ benefits &amp; rights and providing specific    		             resources  	</a:t>
            </a:r>
          </a:p>
          <a:p>
            <a:endParaRPr lang="en-US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49DE01-477B-BEF8-FEAE-74C68F2C885D}"/>
              </a:ext>
            </a:extLst>
          </p:cNvPr>
          <p:cNvSpPr txBox="1"/>
          <p:nvPr/>
        </p:nvSpPr>
        <p:spPr>
          <a:xfrm>
            <a:off x="617685" y="420356"/>
            <a:ext cx="101349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Noto Sans JP"/>
              </a:rPr>
              <a:t>Standing Committee </a:t>
            </a:r>
            <a:r>
              <a:rPr lang="en-US" sz="3600" b="1" dirty="0" err="1">
                <a:latin typeface="Noto Sans JP"/>
              </a:rPr>
              <a:t>on“Physics</a:t>
            </a:r>
            <a:r>
              <a:rPr lang="en-US" sz="3600" b="1" dirty="0">
                <a:latin typeface="Noto Sans JP"/>
              </a:rPr>
              <a:t> outside Academia”</a:t>
            </a:r>
          </a:p>
        </p:txBody>
      </p:sp>
      <p:pic>
        <p:nvPicPr>
          <p:cNvPr id="3" name="Picture 2" descr="A logo of a key&#10;&#10;Description automatically generated">
            <a:extLst>
              <a:ext uri="{FF2B5EF4-FFF2-40B4-BE49-F238E27FC236}">
                <a16:creationId xmlns:a16="http://schemas.microsoft.com/office/drawing/2014/main" id="{5F266BB6-852E-35CF-76EA-6C917F44E3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044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95E3132-A48C-D70D-1135-5297171E4ED8}"/>
              </a:ext>
            </a:extLst>
          </p:cNvPr>
          <p:cNvSpPr txBox="1"/>
          <p:nvPr/>
        </p:nvSpPr>
        <p:spPr>
          <a:xfrm>
            <a:off x="1079083" y="1511394"/>
            <a:ext cx="10216989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1200"/>
              </a:spcAft>
            </a:pPr>
            <a:r>
              <a:rPr lang="en-US" sz="2800" b="1" i="0" u="none" strike="noStrike" dirty="0">
                <a:solidFill>
                  <a:srgbClr val="116CB6"/>
                </a:solidFill>
                <a:effectLst/>
                <a:latin typeface="Noto Sans JP"/>
              </a:rPr>
              <a:t>What are we looking for?</a:t>
            </a:r>
            <a:endParaRPr lang="en-US" sz="2800" b="1" dirty="0">
              <a:effectLst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i="0" u="none" strike="noStrike" dirty="0">
                <a:solidFill>
                  <a:srgbClr val="666666"/>
                </a:solidFill>
                <a:effectLst/>
                <a:latin typeface="Noto Sans JP"/>
              </a:rPr>
              <a:t>Commercial Companies </a:t>
            </a:r>
            <a:r>
              <a:rPr lang="en-US" sz="2400" b="0" i="0" u="none" strike="noStrike" dirty="0">
                <a:solidFill>
                  <a:srgbClr val="666666"/>
                </a:solidFill>
                <a:effectLst/>
                <a:latin typeface="Noto Sans JP"/>
              </a:rPr>
              <a:t>and national &amp; international </a:t>
            </a:r>
            <a:r>
              <a:rPr lang="en-US" sz="2400" b="1" i="0" u="none" strike="noStrike" dirty="0">
                <a:solidFill>
                  <a:srgbClr val="666666"/>
                </a:solidFill>
                <a:effectLst/>
                <a:latin typeface="Noto Sans JP"/>
              </a:rPr>
              <a:t>Research Institutions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u="none" strike="noStrike" dirty="0">
                <a:solidFill>
                  <a:srgbClr val="666666"/>
                </a:solidFill>
                <a:effectLst/>
                <a:latin typeface="Noto Sans JP"/>
              </a:rPr>
              <a:t>Related to the Field of Physics and Scientific Research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u="none" strike="noStrike" dirty="0">
                <a:solidFill>
                  <a:srgbClr val="666666"/>
                </a:solidFill>
                <a:effectLst/>
                <a:latin typeface="Noto Sans JP"/>
              </a:rPr>
              <a:t>Interested by the International Physics Community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u="none" strike="noStrike" dirty="0">
                <a:solidFill>
                  <a:srgbClr val="666666"/>
                </a:solidFill>
                <a:effectLst/>
                <a:latin typeface="Noto Sans JP"/>
              </a:rPr>
              <a:t>Looking for international collaboration and better visibility</a:t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FBE8E21-7FCA-CEAE-9D42-4835B588C587}"/>
              </a:ext>
            </a:extLst>
          </p:cNvPr>
          <p:cNvSpPr txBox="1"/>
          <p:nvPr/>
        </p:nvSpPr>
        <p:spPr>
          <a:xfrm>
            <a:off x="1009270" y="439210"/>
            <a:ext cx="90405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Noto Sans JP"/>
              </a:rPr>
              <a:t>Corporate Associate Membership (CAM)</a:t>
            </a:r>
            <a:endParaRPr lang="en-US" sz="3600" b="1" dirty="0"/>
          </a:p>
        </p:txBody>
      </p:sp>
      <p:pic>
        <p:nvPicPr>
          <p:cNvPr id="1026" name="Picture 2" descr="Industrial Physics acquires Systech Illinois">
            <a:extLst>
              <a:ext uri="{FF2B5EF4-FFF2-40B4-BE49-F238E27FC236}">
                <a16:creationId xmlns:a16="http://schemas.microsoft.com/office/drawing/2014/main" id="{8F5203BE-A6E0-4370-DCE3-1F8CC7566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92" y="4100460"/>
            <a:ext cx="3237761" cy="229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hysics">
            <a:extLst>
              <a:ext uri="{FF2B5EF4-FFF2-40B4-BE49-F238E27FC236}">
                <a16:creationId xmlns:a16="http://schemas.microsoft.com/office/drawing/2014/main" id="{4A9F3A0F-C5B6-9FA0-018A-8B7EC9DF8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704" y="4095094"/>
            <a:ext cx="3007830" cy="232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hysics isn't for females”: why does gender inequality exist in STEM  fields, and how can we counter it? — Pi Media">
            <a:extLst>
              <a:ext uri="{FF2B5EF4-FFF2-40B4-BE49-F238E27FC236}">
                <a16:creationId xmlns:a16="http://schemas.microsoft.com/office/drawing/2014/main" id="{FA57F236-9B47-FA06-1788-B4D557F8F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176" y="4095094"/>
            <a:ext cx="3491892" cy="232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A logo of a key&#10;&#10;Description automatically generated">
            <a:extLst>
              <a:ext uri="{FF2B5EF4-FFF2-40B4-BE49-F238E27FC236}">
                <a16:creationId xmlns:a16="http://schemas.microsoft.com/office/drawing/2014/main" id="{6A5B5DC9-611D-25CE-DB76-CBD3513772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578" y="21030"/>
            <a:ext cx="1752979" cy="11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07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95E3132-A48C-D70D-1135-5297171E4ED8}"/>
              </a:ext>
            </a:extLst>
          </p:cNvPr>
          <p:cNvSpPr txBox="1"/>
          <p:nvPr/>
        </p:nvSpPr>
        <p:spPr>
          <a:xfrm>
            <a:off x="739870" y="1403587"/>
            <a:ext cx="11239694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1200"/>
              </a:spcAft>
            </a:pPr>
            <a:r>
              <a:rPr lang="en-US" sz="2800" b="1" i="0" u="none" strike="noStrike" dirty="0">
                <a:solidFill>
                  <a:srgbClr val="116CB6"/>
                </a:solidFill>
                <a:effectLst/>
                <a:latin typeface="Noto Sans JP"/>
              </a:rPr>
              <a:t>What are the rights and benefits</a:t>
            </a:r>
            <a:endParaRPr lang="en-US" sz="2800" b="1" dirty="0">
              <a:effectLst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u="none" strike="noStrike" dirty="0">
                <a:effectLst/>
                <a:latin typeface="Noto Sans JP"/>
              </a:rPr>
              <a:t>Make </a:t>
            </a:r>
            <a:r>
              <a:rPr lang="en-US" sz="2400" b="1" i="0" u="none" strike="noStrike" dirty="0">
                <a:effectLst/>
                <a:latin typeface="Noto Sans JP"/>
              </a:rPr>
              <a:t>nominations and hold positions </a:t>
            </a:r>
            <a:r>
              <a:rPr lang="en-US" sz="2400" b="0" i="0" u="none" strike="noStrike" dirty="0">
                <a:effectLst/>
                <a:latin typeface="Noto Sans JP"/>
              </a:rPr>
              <a:t>in IUPAP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u="none" strike="noStrike" dirty="0">
                <a:effectLst/>
                <a:latin typeface="Noto Sans JP"/>
              </a:rPr>
              <a:t>Connect with IUPAP commissions and </a:t>
            </a:r>
            <a:r>
              <a:rPr lang="en-US" sz="2400" dirty="0">
                <a:latin typeface="Noto Sans JP"/>
              </a:rPr>
              <a:t>working groups, submit R&amp;D proposals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Participate in IUPAP 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conferences, workshops or commercial exhibits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Sponsor 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prizes, awards, or focused initiatives 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their field of interest</a:t>
            </a:r>
            <a:endParaRPr lang="en-US" sz="2400" b="0" i="0" u="none" strike="noStrike" dirty="0">
              <a:effectLst/>
              <a:latin typeface="Noto Sans JP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u="none" strike="noStrike" dirty="0">
                <a:effectLst/>
                <a:latin typeface="Noto Sans JP"/>
              </a:rPr>
              <a:t>Access to </a:t>
            </a:r>
            <a:r>
              <a:rPr lang="en-SG" sz="2400" b="1" dirty="0"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key stakeholders, industry insiders, and decision makers worldwide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SG" sz="2400" i="0" u="none" strike="noStrik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Increased </a:t>
            </a:r>
            <a:r>
              <a:rPr lang="en-SG" sz="2400" b="1" i="0" u="none" strike="noStrik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visibility</a:t>
            </a:r>
            <a:endParaRPr lang="en-US" sz="2400" b="1" i="0" u="none" strike="noStrike" dirty="0">
              <a:effectLst/>
              <a:latin typeface="Noto Sans JP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u="none" strike="noStrike" dirty="0">
                <a:effectLst/>
                <a:latin typeface="Noto Sans JP"/>
              </a:rPr>
              <a:t>Find a platform and resources on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benefits </a:t>
            </a: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 physics to society and the economy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its grand challenges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 to information and job posting sites, 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career guidance 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 students, etc.</a:t>
            </a:r>
            <a:endParaRPr lang="en-US" sz="2400" b="0" i="0" u="none" strike="noStrike" dirty="0">
              <a:effectLst/>
              <a:latin typeface="Noto Sans JP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400" dirty="0">
              <a:latin typeface="Noto Sans JP"/>
            </a:endParaRPr>
          </a:p>
          <a:p>
            <a:r>
              <a:rPr lang="en-US" sz="2400" b="0" i="0" u="none" strike="noStrike" dirty="0">
                <a:effectLst/>
                <a:latin typeface="Noto Sans JP"/>
              </a:rPr>
              <a:t>      </a:t>
            </a:r>
            <a:r>
              <a:rPr lang="en-US" sz="2400" b="1" i="0" u="none" strike="noStrike" dirty="0">
                <a:effectLst/>
                <a:latin typeface="Noto Sans JP"/>
              </a:rPr>
              <a:t>Condition for membership  </a:t>
            </a:r>
            <a:r>
              <a:rPr lang="en-US" sz="2400" b="0" i="0" u="none" strike="noStrike" dirty="0">
                <a:effectLst/>
                <a:latin typeface="Noto Sans JP"/>
                <a:sym typeface="Wingdings" panose="05000000000000000000" pitchFamily="2" charset="2"/>
              </a:rPr>
              <a:t></a:t>
            </a:r>
            <a:r>
              <a:rPr lang="en-US" sz="2400" b="0" i="0" u="none" strike="noStrike" dirty="0">
                <a:effectLst/>
                <a:latin typeface="Noto Sans JP"/>
              </a:rPr>
              <a:t> </a:t>
            </a:r>
            <a:r>
              <a:rPr lang="en-US" sz="2400" b="1" i="0" u="none" strike="noStrike" dirty="0">
                <a:solidFill>
                  <a:schemeClr val="accent6">
                    <a:lumMod val="75000"/>
                  </a:schemeClr>
                </a:solidFill>
                <a:effectLst/>
                <a:latin typeface="Noto Sans JP"/>
              </a:rPr>
              <a:t>minimum fee unit: 2580 CHF/year</a:t>
            </a:r>
          </a:p>
          <a:p>
            <a:endParaRPr lang="en-US" sz="2400" b="0" i="0" u="none" strike="noStrike" dirty="0">
              <a:solidFill>
                <a:srgbClr val="666666"/>
              </a:solidFill>
              <a:effectLst/>
              <a:latin typeface="Noto Sans JP"/>
            </a:endParaRPr>
          </a:p>
          <a:p>
            <a:br>
              <a:rPr lang="en-US" sz="2400" dirty="0"/>
            </a:br>
            <a:endParaRPr lang="en-US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FBE8E21-7FCA-CEAE-9D42-4835B588C587}"/>
              </a:ext>
            </a:extLst>
          </p:cNvPr>
          <p:cNvSpPr txBox="1"/>
          <p:nvPr/>
        </p:nvSpPr>
        <p:spPr>
          <a:xfrm>
            <a:off x="971170" y="449552"/>
            <a:ext cx="90405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Noto Sans JP"/>
              </a:rPr>
              <a:t>Corporate Associate Membership (CAM)</a:t>
            </a:r>
            <a:endParaRPr lang="en-US" sz="3600" b="1" dirty="0"/>
          </a:p>
        </p:txBody>
      </p:sp>
      <p:pic>
        <p:nvPicPr>
          <p:cNvPr id="2" name="Picture 1" descr="A logo of a key&#10;&#10;Description automatically generated">
            <a:extLst>
              <a:ext uri="{FF2B5EF4-FFF2-40B4-BE49-F238E27FC236}">
                <a16:creationId xmlns:a16="http://schemas.microsoft.com/office/drawing/2014/main" id="{1A2EA0A6-CA42-DC34-9817-44ECF227AD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491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199AFB-D900-EE08-CCE1-B7B6F7D9C798}"/>
              </a:ext>
            </a:extLst>
          </p:cNvPr>
          <p:cNvSpPr txBox="1"/>
          <p:nvPr/>
        </p:nvSpPr>
        <p:spPr>
          <a:xfrm>
            <a:off x="1009270" y="420356"/>
            <a:ext cx="85023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Noto Sans JP"/>
              </a:rPr>
              <a:t>OUR 9 CAMs in 2026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01D14B-3EE0-2582-BC33-47CF06E70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53" y="1243767"/>
            <a:ext cx="3774437" cy="31228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ACA1F1-2F3A-1C24-21DC-41D4643530A2}"/>
              </a:ext>
            </a:extLst>
          </p:cNvPr>
          <p:cNvSpPr txBox="1"/>
          <p:nvPr/>
        </p:nvSpPr>
        <p:spPr>
          <a:xfrm>
            <a:off x="2768237" y="1420886"/>
            <a:ext cx="9507754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60488" indent="-285750" algn="l" defTabSz="673100">
              <a:buFont typeface="Arial" panose="020B0604020202020204" pitchFamily="34" charset="0"/>
              <a:buChar char="•"/>
            </a:pPr>
            <a:r>
              <a:rPr lang="en-US" sz="2000" b="1" i="1" dirty="0">
                <a:solidFill>
                  <a:srgbClr val="002060"/>
                </a:solidFill>
              </a:rPr>
              <a:t>ALLS:</a:t>
            </a:r>
            <a:r>
              <a:rPr lang="en-US" sz="2000" i="1" dirty="0">
                <a:solidFill>
                  <a:srgbClr val="002060"/>
                </a:solidFill>
              </a:rPr>
              <a:t> Advanced Laser Light Source (</a:t>
            </a:r>
            <a:r>
              <a:rPr lang="en-US" sz="2000" i="1" dirty="0" err="1">
                <a:solidFill>
                  <a:srgbClr val="002060"/>
                </a:solidFill>
              </a:rPr>
              <a:t>Varenne</a:t>
            </a:r>
            <a:r>
              <a:rPr lang="en-US" sz="2000" i="1" dirty="0">
                <a:solidFill>
                  <a:srgbClr val="002060"/>
                </a:solidFill>
              </a:rPr>
              <a:t>, Canada 2022)</a:t>
            </a:r>
          </a:p>
          <a:p>
            <a:pPr marL="1360488" indent="-285750" algn="l" defTabSz="673100">
              <a:buFont typeface="Arial" panose="020B0604020202020204" pitchFamily="34" charset="0"/>
              <a:buChar char="•"/>
            </a:pPr>
            <a:r>
              <a:rPr lang="en-US" sz="2000" b="1" i="1" dirty="0">
                <a:solidFill>
                  <a:srgbClr val="002060"/>
                </a:solidFill>
              </a:rPr>
              <a:t>CERN</a:t>
            </a:r>
            <a:r>
              <a:rPr lang="en-US" sz="2000" i="1" dirty="0">
                <a:solidFill>
                  <a:srgbClr val="002060"/>
                </a:solidFill>
              </a:rPr>
              <a:t>: European Organization for Nuclear Research (Geneva, Switzerland, 2022)</a:t>
            </a:r>
          </a:p>
          <a:p>
            <a:pPr marL="1360488" indent="-285750" defTabSz="673100">
              <a:buFont typeface="Arial" panose="020B0604020202020204" pitchFamily="34" charset="0"/>
              <a:buChar char="•"/>
            </a:pPr>
            <a:r>
              <a:rPr lang="en-US" sz="2000" b="1" i="1" dirty="0">
                <a:solidFill>
                  <a:srgbClr val="002060"/>
                </a:solidFill>
              </a:rPr>
              <a:t>SESAME</a:t>
            </a:r>
            <a:r>
              <a:rPr lang="en-US" sz="2000" i="1" dirty="0">
                <a:solidFill>
                  <a:srgbClr val="002060"/>
                </a:solidFill>
              </a:rPr>
              <a:t>: Synchrotron-Light for Experimental Science and Applications in the Middle East (Jordan, 2022)</a:t>
            </a:r>
          </a:p>
          <a:p>
            <a:pPr marL="1360488" indent="-285750" defTabSz="673100">
              <a:buFont typeface="Arial" panose="020B0604020202020204" pitchFamily="34" charset="0"/>
              <a:buChar char="•"/>
            </a:pPr>
            <a:r>
              <a:rPr lang="en-US" sz="2000" b="1" i="1" dirty="0">
                <a:solidFill>
                  <a:srgbClr val="002060"/>
                </a:solidFill>
              </a:rPr>
              <a:t>JINR</a:t>
            </a:r>
            <a:r>
              <a:rPr lang="en-US" sz="2000" i="1" dirty="0">
                <a:solidFill>
                  <a:srgbClr val="002060"/>
                </a:solidFill>
              </a:rPr>
              <a:t>: Joint Institute for Nuclear Research (Dubna, Russia, 2023)</a:t>
            </a:r>
          </a:p>
          <a:p>
            <a:pPr marL="1360488" lvl="4" indent="-285750" defTabSz="673100">
              <a:buFont typeface="Arial" panose="020B0604020202020204" pitchFamily="34" charset="0"/>
              <a:buChar char="•"/>
            </a:pPr>
            <a:r>
              <a:rPr lang="en-US" sz="2000" b="1" i="1" dirty="0">
                <a:solidFill>
                  <a:srgbClr val="002060"/>
                </a:solidFill>
              </a:rPr>
              <a:t>PARK SYSTEMS Corp</a:t>
            </a:r>
            <a:r>
              <a:rPr lang="en-US" sz="2000" i="1" dirty="0">
                <a:solidFill>
                  <a:srgbClr val="002060"/>
                </a:solidFill>
              </a:rPr>
              <a:t>.: Atomic Force Microscopy (Suwon, South Korea, 2023)</a:t>
            </a:r>
          </a:p>
          <a:p>
            <a:pPr marL="1360488" lvl="4" indent="-285750" defTabSz="673100">
              <a:buFont typeface="Arial" panose="020B0604020202020204" pitchFamily="34" charset="0"/>
              <a:buChar char="•"/>
            </a:pPr>
            <a:r>
              <a:rPr lang="en-US" sz="2000" b="1" i="1" dirty="0">
                <a:solidFill>
                  <a:srgbClr val="002060"/>
                </a:solidFill>
              </a:rPr>
              <a:t>CAEN </a:t>
            </a:r>
            <a:r>
              <a:rPr lang="en-US" sz="2000" b="1" i="1" dirty="0" err="1">
                <a:solidFill>
                  <a:srgbClr val="002060"/>
                </a:solidFill>
              </a:rPr>
              <a:t>SpA</a:t>
            </a:r>
            <a:r>
              <a:rPr lang="en-US" sz="2000" b="1" i="1" dirty="0">
                <a:solidFill>
                  <a:srgbClr val="002060"/>
                </a:solidFill>
              </a:rPr>
              <a:t>: </a:t>
            </a:r>
            <a:r>
              <a:rPr lang="en-US" sz="2000" i="1" dirty="0">
                <a:solidFill>
                  <a:srgbClr val="002060"/>
                </a:solidFill>
              </a:rPr>
              <a:t>Scientific Instrumentation (Viareggio, Italy, 2024)</a:t>
            </a:r>
          </a:p>
          <a:p>
            <a:pPr marL="1360488" lvl="4" indent="-285750" defTabSz="673100">
              <a:buFont typeface="Arial" panose="020B0604020202020204" pitchFamily="34" charset="0"/>
              <a:buChar char="•"/>
            </a:pPr>
            <a:r>
              <a:rPr lang="en-US" sz="2000" b="1" i="1" dirty="0">
                <a:solidFill>
                  <a:srgbClr val="002060"/>
                </a:solidFill>
              </a:rPr>
              <a:t>SKAO</a:t>
            </a:r>
            <a:r>
              <a:rPr lang="en-US" sz="2000" i="1" dirty="0">
                <a:solidFill>
                  <a:srgbClr val="002060"/>
                </a:solidFill>
              </a:rPr>
              <a:t>: the Square Kilometer Array Observatory (South Africa, Australia,2025)</a:t>
            </a:r>
          </a:p>
          <a:p>
            <a:pPr marL="1360488" lvl="4" indent="-285750" defTabSz="673100">
              <a:buFont typeface="Arial" panose="020B0604020202020204" pitchFamily="34" charset="0"/>
              <a:buChar char="•"/>
            </a:pPr>
            <a:r>
              <a:rPr lang="en-US" sz="2000" b="1" i="1" dirty="0">
                <a:solidFill>
                  <a:srgbClr val="002060"/>
                </a:solidFill>
              </a:rPr>
              <a:t>IIM: </a:t>
            </a:r>
            <a:r>
              <a:rPr lang="en-US" sz="2000" i="1" dirty="0"/>
              <a:t>Innovations Investment Management India Private Ltd, Bangalore, India, 2025)</a:t>
            </a:r>
          </a:p>
          <a:p>
            <a:pPr marL="1074738" lvl="4" defTabSz="673100"/>
            <a:r>
              <a:rPr lang="en-US" sz="2000" i="1" dirty="0"/>
              <a:t>Latest CAM:</a:t>
            </a:r>
          </a:p>
          <a:p>
            <a:pPr marL="1360488" lvl="4" indent="-285750" defTabSz="673100">
              <a:buFont typeface="Arial" panose="020B0604020202020204" pitchFamily="34" charset="0"/>
              <a:buChar char="•"/>
            </a:pPr>
            <a:r>
              <a:rPr lang="en-US" sz="2000" i="1" dirty="0"/>
              <a:t> </a:t>
            </a:r>
            <a:r>
              <a:rPr lang="en-US" sz="2000" b="1" i="1" dirty="0"/>
              <a:t>CLAF</a:t>
            </a:r>
            <a:r>
              <a:rPr lang="en-US" sz="2000" i="1" dirty="0"/>
              <a:t> : Centro Latino-Americano de </a:t>
            </a:r>
            <a:r>
              <a:rPr lang="en-US" sz="2000" i="1" dirty="0" err="1"/>
              <a:t>Física</a:t>
            </a:r>
            <a:r>
              <a:rPr lang="en-US" sz="2000" i="1" dirty="0"/>
              <a:t> - </a:t>
            </a:r>
            <a:r>
              <a:rPr lang="fr-CH" sz="2000" i="1" dirty="0"/>
              <a:t>The Latin American Center for Physics (Rio de Janeiro, Brasil, 2026)</a:t>
            </a:r>
          </a:p>
          <a:p>
            <a:pPr marL="1074738" lvl="4" defTabSz="673100"/>
            <a:endParaRPr lang="fr-CH" sz="2000" i="1" dirty="0">
              <a:solidFill>
                <a:srgbClr val="00206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97E3FE-EEA0-F405-B6FA-7D03B4E549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180" y="4395899"/>
            <a:ext cx="2124870" cy="7373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FF04D6-45EB-4436-EE3B-FDE964418C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992" y="5157607"/>
            <a:ext cx="2636245" cy="1085820"/>
          </a:xfrm>
          <a:prstGeom prst="rect">
            <a:avLst/>
          </a:prstGeom>
        </p:spPr>
      </p:pic>
      <p:pic>
        <p:nvPicPr>
          <p:cNvPr id="5" name="Picture 4" descr="A logo of a key&#10;&#10;Description automatically generated">
            <a:extLst>
              <a:ext uri="{FF2B5EF4-FFF2-40B4-BE49-F238E27FC236}">
                <a16:creationId xmlns:a16="http://schemas.microsoft.com/office/drawing/2014/main" id="{1ECB0F49-3FC5-39E3-0665-B214D109B4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6EF500-D082-EAD0-51AA-66996763E1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9548" y="4594339"/>
            <a:ext cx="1237642" cy="150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90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808F35-5149-290A-A6C8-3CEFE9E84AA0}"/>
              </a:ext>
            </a:extLst>
          </p:cNvPr>
          <p:cNvSpPr txBox="1"/>
          <p:nvPr/>
        </p:nvSpPr>
        <p:spPr>
          <a:xfrm>
            <a:off x="5316836" y="1315224"/>
            <a:ext cx="6788782" cy="47397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00" b="1" dirty="0"/>
          </a:p>
          <a:p>
            <a:r>
              <a:rPr lang="fr-CH" sz="2000" b="1" dirty="0"/>
              <a:t>Physics-</a:t>
            </a:r>
            <a:r>
              <a:rPr lang="fr-CH" sz="2000" b="1" dirty="0" err="1"/>
              <a:t>based</a:t>
            </a:r>
            <a:r>
              <a:rPr lang="fr-CH" sz="2000" b="1" dirty="0"/>
              <a:t> </a:t>
            </a:r>
            <a:r>
              <a:rPr lang="fr-CH" sz="2000" b="1" dirty="0" err="1"/>
              <a:t>industry</a:t>
            </a:r>
            <a:r>
              <a:rPr lang="fr-CH" sz="2000" b="1" dirty="0"/>
              <a:t> </a:t>
            </a:r>
            <a:r>
              <a:rPr lang="fr-CH" sz="2000" b="1" dirty="0" err="1"/>
              <a:t>plays</a:t>
            </a:r>
            <a:r>
              <a:rPr lang="fr-CH" sz="2000" b="1" dirty="0"/>
              <a:t> a major and </a:t>
            </a:r>
            <a:r>
              <a:rPr lang="fr-CH" sz="2000" b="1" dirty="0" err="1"/>
              <a:t>strategic</a:t>
            </a:r>
            <a:r>
              <a:rPr lang="fr-CH" sz="2000" b="1" dirty="0"/>
              <a:t> </a:t>
            </a:r>
            <a:r>
              <a:rPr lang="fr-CH" sz="2000" b="1" dirty="0" err="1"/>
              <a:t>role</a:t>
            </a:r>
            <a:endParaRPr lang="fr-CH" sz="2000" b="1" dirty="0"/>
          </a:p>
          <a:p>
            <a:r>
              <a:rPr lang="fr-CH" sz="2000" b="1" dirty="0"/>
              <a:t>on European Economy:</a:t>
            </a:r>
          </a:p>
          <a:p>
            <a:endParaRPr lang="fr-CH" sz="2000" b="1" dirty="0"/>
          </a:p>
          <a:p>
            <a:pPr marL="72000" indent="-285750">
              <a:buFont typeface="Wingdings" panose="05000000000000000000" pitchFamily="2" charset="2"/>
              <a:buChar char="§"/>
            </a:pPr>
            <a:r>
              <a:rPr lang="fr-CH" sz="2000" b="1" dirty="0"/>
              <a:t>Turnover: 7.07 trillion € (2022) </a:t>
            </a:r>
          </a:p>
          <a:p>
            <a:pPr marL="72000" indent="-285750">
              <a:buFont typeface="Wingdings" panose="05000000000000000000" pitchFamily="2" charset="2"/>
              <a:buChar char="§"/>
            </a:pPr>
            <a:r>
              <a:rPr lang="fr-CH" sz="2000" b="1" dirty="0"/>
              <a:t>Gross Value Added (GVA): 2.30 trillion € (2022)</a:t>
            </a:r>
          </a:p>
          <a:p>
            <a:pPr marL="72000" indent="-285750">
              <a:buFont typeface="Wingdings" panose="05000000000000000000" pitchFamily="2" charset="2"/>
              <a:buChar char="§"/>
            </a:pPr>
            <a:r>
              <a:rPr lang="fr-CH" sz="2000" b="1" dirty="0" err="1"/>
              <a:t>Employment</a:t>
            </a:r>
            <a:r>
              <a:rPr lang="fr-CH" sz="2000" b="1" dirty="0"/>
              <a:t> :  20.1 million jobs</a:t>
            </a:r>
          </a:p>
          <a:p>
            <a:pPr marL="72000" indent="-285750">
              <a:buFont typeface="Wingdings" panose="05000000000000000000" pitchFamily="2" charset="2"/>
              <a:buChar char="§"/>
            </a:pPr>
            <a:r>
              <a:rPr lang="fr-CH" sz="2000" b="1" dirty="0" err="1"/>
              <a:t>Productivity</a:t>
            </a:r>
            <a:r>
              <a:rPr lang="fr-CH" sz="2000" b="1" dirty="0"/>
              <a:t> of </a:t>
            </a:r>
            <a:r>
              <a:rPr lang="fr-CH" sz="2000" b="1" dirty="0" err="1"/>
              <a:t>workers</a:t>
            </a:r>
            <a:r>
              <a:rPr lang="fr-CH" sz="2000" b="1" dirty="0"/>
              <a:t>:  68% </a:t>
            </a:r>
            <a:r>
              <a:rPr lang="fr-CH" sz="2000" b="1" dirty="0" err="1"/>
              <a:t>higher</a:t>
            </a:r>
            <a:r>
              <a:rPr lang="fr-CH" sz="2000" b="1" dirty="0"/>
              <a:t> </a:t>
            </a:r>
            <a:r>
              <a:rPr lang="fr-CH" sz="2000" b="1" dirty="0" err="1"/>
              <a:t>than</a:t>
            </a:r>
            <a:r>
              <a:rPr lang="fr-CH" sz="2000" b="1" dirty="0"/>
              <a:t> EU </a:t>
            </a:r>
            <a:r>
              <a:rPr lang="fr-CH" sz="2000" b="1" dirty="0" err="1"/>
              <a:t>average</a:t>
            </a:r>
            <a:endParaRPr lang="fr-CH" sz="2000" b="1" dirty="0"/>
          </a:p>
          <a:p>
            <a:pPr marL="72000" indent="-285750">
              <a:buFont typeface="Wingdings" panose="05000000000000000000" pitchFamily="2" charset="2"/>
              <a:buChar char="§"/>
            </a:pPr>
            <a:r>
              <a:rPr lang="fr-CH" sz="2000" b="1" dirty="0"/>
              <a:t>Investment in R&amp;D: </a:t>
            </a:r>
            <a:r>
              <a:rPr lang="fr-CH" sz="2000" b="1" dirty="0" err="1"/>
              <a:t>increased</a:t>
            </a:r>
            <a:r>
              <a:rPr lang="fr-CH" sz="2000" b="1" dirty="0"/>
              <a:t> by 36.5 % </a:t>
            </a:r>
            <a:r>
              <a:rPr lang="fr-CH" sz="2000" b="1" dirty="0" err="1"/>
              <a:t>since</a:t>
            </a:r>
            <a:r>
              <a:rPr lang="fr-CH" sz="2000" b="1" dirty="0"/>
              <a:t> 2016</a:t>
            </a:r>
          </a:p>
          <a:p>
            <a:pPr marL="72000" indent="-285750">
              <a:buFont typeface="Wingdings" panose="05000000000000000000" pitchFamily="2" charset="2"/>
              <a:buChar char="§"/>
            </a:pPr>
            <a:endParaRPr lang="fr-CH" sz="2000" b="1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Investment in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physics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research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and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education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translates</a:t>
            </a:r>
          </a:p>
          <a:p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   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into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quantifiable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benefits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with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skilled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productive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workforce</a:t>
            </a:r>
            <a:endParaRPr lang="fr-CH" sz="2000" b="1" dirty="0">
              <a:solidFill>
                <a:srgbClr val="C00000"/>
              </a:solidFill>
              <a:sym typeface="Wingdings" panose="05000000000000000000" pitchFamily="2" charset="2"/>
            </a:endParaRPr>
          </a:p>
          <a:p>
            <a:endParaRPr lang="fr-CH" sz="2000" b="1" dirty="0">
              <a:sym typeface="Wingdings" panose="05000000000000000000" pitchFamily="2" charset="2"/>
            </a:endParaRPr>
          </a:p>
          <a:p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 Support future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generations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to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work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in </a:t>
            </a:r>
            <a:r>
              <a:rPr lang="fr-CH" sz="2000" b="1" dirty="0" err="1">
                <a:solidFill>
                  <a:srgbClr val="C00000"/>
                </a:solidFill>
                <a:sym typeface="Wingdings" panose="05000000000000000000" pitchFamily="2" charset="2"/>
              </a:rPr>
              <a:t>these</a:t>
            </a:r>
            <a:r>
              <a:rPr lang="fr-CH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 industries !</a:t>
            </a:r>
            <a:endParaRPr lang="fr-CH" sz="2000" b="1" dirty="0">
              <a:solidFill>
                <a:srgbClr val="C00000"/>
              </a:solidFill>
            </a:endParaRPr>
          </a:p>
          <a:p>
            <a:endParaRPr lang="fr-CH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DFAD02-A316-41FF-AAA3-5E98F773D1A5}"/>
              </a:ext>
            </a:extLst>
          </p:cNvPr>
          <p:cNvSpPr txBox="1"/>
          <p:nvPr/>
        </p:nvSpPr>
        <p:spPr>
          <a:xfrm>
            <a:off x="6024563" y="6006384"/>
            <a:ext cx="49066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Source: </a:t>
            </a:r>
            <a:r>
              <a:rPr lang="en-US" sz="1600" i="1" dirty="0"/>
              <a:t>EPS and </a:t>
            </a:r>
            <a:r>
              <a:rPr lang="en-US" sz="1600" i="1" dirty="0" err="1"/>
              <a:t>Cebr</a:t>
            </a:r>
            <a:r>
              <a:rPr lang="en-US" sz="1600" i="1" dirty="0"/>
              <a:t> report on Importance of Physics for</a:t>
            </a:r>
          </a:p>
          <a:p>
            <a:r>
              <a:rPr lang="en-US" sz="1600" i="1" dirty="0"/>
              <a:t>the Economies in Europe (2025)</a:t>
            </a:r>
            <a:endParaRPr lang="fr-CH" sz="1600" i="1" dirty="0"/>
          </a:p>
        </p:txBody>
      </p:sp>
      <p:pic>
        <p:nvPicPr>
          <p:cNvPr id="10" name="Picture 9" descr="A logo of a key&#10;&#10;Description automatically generated">
            <a:extLst>
              <a:ext uri="{FF2B5EF4-FFF2-40B4-BE49-F238E27FC236}">
                <a16:creationId xmlns:a16="http://schemas.microsoft.com/office/drawing/2014/main" id="{EE3F342A-7658-C934-95B3-D7494C4620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  <p:pic>
        <p:nvPicPr>
          <p:cNvPr id="11" name="Picture 10" descr="Physics tops finance in economic impact – CERN Courier">
            <a:extLst>
              <a:ext uri="{FF2B5EF4-FFF2-40B4-BE49-F238E27FC236}">
                <a16:creationId xmlns:a16="http://schemas.microsoft.com/office/drawing/2014/main" id="{BE7A4B94-D3FD-4689-0D0C-B5B718350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034" y="1188229"/>
            <a:ext cx="3313469" cy="173452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7626831-2820-93A2-B181-4874EAE35DB1}"/>
              </a:ext>
            </a:extLst>
          </p:cNvPr>
          <p:cNvSpPr txBox="1"/>
          <p:nvPr/>
        </p:nvSpPr>
        <p:spPr>
          <a:xfrm>
            <a:off x="1002889" y="266841"/>
            <a:ext cx="882936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/>
              <a:t>Economic and social impact of physics </a:t>
            </a:r>
            <a:endParaRPr lang="en-US" sz="3600" b="1" dirty="0"/>
          </a:p>
          <a:p>
            <a:endParaRPr lang="en-US" sz="3200" b="1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BE1258E-28EF-FDFA-BAB0-9492DF81B8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0318" y="2952260"/>
            <a:ext cx="3440458" cy="196597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5CEEC66-84DB-8BDF-5EDA-48B43FF697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709" y="4690488"/>
            <a:ext cx="3313470" cy="199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808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F7BB6-F530-AA5A-B786-4AB2DB1C2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EC51FB9-DE4C-2F10-CA48-6DBA2858BAF1}"/>
              </a:ext>
            </a:extLst>
          </p:cNvPr>
          <p:cNvSpPr txBox="1"/>
          <p:nvPr/>
        </p:nvSpPr>
        <p:spPr>
          <a:xfrm>
            <a:off x="457200" y="1188229"/>
            <a:ext cx="1191425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1" dirty="0">
                <a:solidFill>
                  <a:srgbClr val="0070C0"/>
                </a:solidFill>
                <a:latin typeface="Aptos" panose="020B0004020202020204" pitchFamily="34" charset="0"/>
                <a:ea typeface="Calibri" panose="020F0502020204030204" pitchFamily="34" charset="0"/>
              </a:rPr>
              <a:t>Past activities 2024/2025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/>
              <a:t>1 Oct. 2024: BSBF 2024 IUPAP S4SF Satellite Event, Trieste</a:t>
            </a:r>
            <a:endParaRPr lang="en-US" sz="2400" b="1" i="1" dirty="0">
              <a:solidFill>
                <a:srgbClr val="0070C0"/>
              </a:solidFill>
              <a:latin typeface="Aptos" panose="020B0004020202020204" pitchFamily="34" charset="0"/>
              <a:ea typeface="Calibri" panose="020F0502020204030204" pitchFamily="34" charset="0"/>
            </a:endParaRPr>
          </a:p>
          <a:p>
            <a:r>
              <a:rPr lang="en-US" sz="2400" b="1" dirty="0"/>
              <a:t>     “The role of Academia and Industry  to inspire the next STEM generation 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ptos" panose="020B0004020202020204" pitchFamily="34" charset="0"/>
                <a:ea typeface="Calibri" panose="020F0502020204030204" pitchFamily="34" charset="0"/>
              </a:rPr>
              <a:t>Several actions at </a:t>
            </a:r>
            <a:r>
              <a:rPr lang="en-US" sz="24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High school program connecting </a:t>
            </a:r>
            <a:r>
              <a:rPr lang="en-US" sz="2400" b="1" u="sng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science with society &amp; sustainability</a:t>
            </a:r>
            <a:r>
              <a:rPr lang="en-US" sz="2400" b="1" u="sng" dirty="0">
                <a:sym typeface="Calibri"/>
              </a:rPr>
              <a:t> </a:t>
            </a:r>
            <a:r>
              <a:rPr lang="en-US" sz="24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through interaction with </a:t>
            </a:r>
            <a:r>
              <a:rPr lang="en-US" sz="2400" b="1" u="sng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industry &amp; scientific role models of both genders</a:t>
            </a:r>
            <a:r>
              <a:rPr lang="en-US" sz="24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.</a:t>
            </a:r>
            <a:endParaRPr lang="en-US" sz="2400" b="1" dirty="0">
              <a:latin typeface="Aptos" panose="020B0004020202020204" pitchFamily="34" charset="0"/>
              <a:ea typeface="Calibri" panose="020F0502020204030204" pitchFamily="34" charset="0"/>
            </a:endParaRPr>
          </a:p>
          <a:p>
            <a:endParaRPr lang="en-US" sz="2800" b="1" i="1" dirty="0">
              <a:solidFill>
                <a:srgbClr val="0070C0"/>
              </a:solidFill>
              <a:latin typeface="Aptos" panose="020B0004020202020204" pitchFamily="34" charset="0"/>
              <a:ea typeface="Calibri" panose="020F0502020204030204" pitchFamily="34" charset="0"/>
            </a:endParaRPr>
          </a:p>
          <a:p>
            <a:endParaRPr lang="en-US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6845E5-58AD-0F39-5C50-7A6535EEFBE4}"/>
              </a:ext>
            </a:extLst>
          </p:cNvPr>
          <p:cNvSpPr txBox="1"/>
          <p:nvPr/>
        </p:nvSpPr>
        <p:spPr>
          <a:xfrm>
            <a:off x="971170" y="449552"/>
            <a:ext cx="90405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Noto Sans JP"/>
              </a:rPr>
              <a:t>Special Projects of IUPAP </a:t>
            </a:r>
            <a:r>
              <a:rPr lang="en-US" sz="3600" b="1" dirty="0" err="1">
                <a:latin typeface="Noto Sans JP"/>
              </a:rPr>
              <a:t>SCPoA</a:t>
            </a:r>
            <a:endParaRPr lang="en-US" sz="3600" b="1" dirty="0"/>
          </a:p>
        </p:txBody>
      </p:sp>
      <p:pic>
        <p:nvPicPr>
          <p:cNvPr id="2" name="Picture 1" descr="A logo of a key&#10;&#10;Description automatically generated">
            <a:extLst>
              <a:ext uri="{FF2B5EF4-FFF2-40B4-BE49-F238E27FC236}">
                <a16:creationId xmlns:a16="http://schemas.microsoft.com/office/drawing/2014/main" id="{23F18374-41FF-F355-945B-AF3F506017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  <p:pic>
        <p:nvPicPr>
          <p:cNvPr id="4" name="Picture 3" descr="A logo with a flower and a circle with text&#10;&#10;AI-generated content may be incorrect.">
            <a:extLst>
              <a:ext uri="{FF2B5EF4-FFF2-40B4-BE49-F238E27FC236}">
                <a16:creationId xmlns:a16="http://schemas.microsoft.com/office/drawing/2014/main" id="{9698FE55-ABF6-D1AD-FC93-C54F71D0FE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226" y="106878"/>
            <a:ext cx="1249121" cy="16098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EB6B28-5D16-7DA7-A5CF-463763C1CF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582" y="3345721"/>
            <a:ext cx="5185046" cy="3356162"/>
          </a:xfrm>
          <a:prstGeom prst="rect">
            <a:avLst/>
          </a:prstGeom>
        </p:spPr>
      </p:pic>
      <p:pic>
        <p:nvPicPr>
          <p:cNvPr id="8" name="Picture 7" descr="A group of people in a room&#10;&#10;Description automatically generated">
            <a:extLst>
              <a:ext uri="{FF2B5EF4-FFF2-40B4-BE49-F238E27FC236}">
                <a16:creationId xmlns:a16="http://schemas.microsoft.com/office/drawing/2014/main" id="{8F80B0AD-EE02-E62D-6C3A-58AB25934D3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958" t="3473"/>
          <a:stretch/>
        </p:blipFill>
        <p:spPr>
          <a:xfrm>
            <a:off x="6414325" y="3703788"/>
            <a:ext cx="4964347" cy="2506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19330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17602-94C3-3558-8172-98024BD55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69AB856-25AB-DC5B-F499-771E613369FA}"/>
              </a:ext>
            </a:extLst>
          </p:cNvPr>
          <p:cNvSpPr txBox="1"/>
          <p:nvPr/>
        </p:nvSpPr>
        <p:spPr>
          <a:xfrm>
            <a:off x="457200" y="1188229"/>
            <a:ext cx="11914250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b="1" i="1" dirty="0">
              <a:solidFill>
                <a:srgbClr val="0070C0"/>
              </a:solidFill>
              <a:latin typeface="Aptos" panose="020B0004020202020204" pitchFamily="34" charset="0"/>
              <a:ea typeface="Calibri" panose="020F0502020204030204" pitchFamily="34" charset="0"/>
            </a:endParaRPr>
          </a:p>
          <a:p>
            <a:r>
              <a:rPr lang="en-US" sz="2800" b="1" i="1" dirty="0">
                <a:solidFill>
                  <a:srgbClr val="0070C0"/>
                </a:solidFill>
                <a:latin typeface="Aptos" panose="020B0004020202020204" pitchFamily="34" charset="0"/>
                <a:ea typeface="Calibri" panose="020F0502020204030204" pitchFamily="34" charset="0"/>
              </a:rPr>
              <a:t>Planned activities 2026/2027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/>
              <a:t>27 Oct. 2026: BSBF 2026 IUPAP S4SF Satellite Event, Maastricht (NL) </a:t>
            </a:r>
          </a:p>
          <a:p>
            <a:r>
              <a:rPr lang="en-US" sz="2400" b="1" dirty="0"/>
              <a:t>     "Attracting future workforce from schools and universities“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Oct.-Dec. 2026: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Pilot program in Slovakia (</a:t>
            </a:r>
            <a:r>
              <a:rPr lang="en-US" sz="2400" dirty="0">
                <a:hlinkClick r:id="rId3"/>
              </a:rPr>
              <a:t>www.s4sf.sk</a:t>
            </a:r>
            <a:r>
              <a:rPr lang="en-US" sz="2400" dirty="0"/>
              <a:t> ) on “</a:t>
            </a:r>
            <a:r>
              <a:rPr lang="en-US" sz="2400" b="1" dirty="0"/>
              <a:t>AI for Sustainable Development</a:t>
            </a:r>
            <a:r>
              <a:rPr lang="en-US" sz="2400" dirty="0"/>
              <a:t>”</a:t>
            </a:r>
          </a:p>
          <a:p>
            <a:r>
              <a:rPr lang="en-US" sz="2400" dirty="0"/>
              <a:t>    in collaboration with S4SF, IUPAP and Slovak local companies.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Webinar + co-creation Hackathon will result in the development of</a:t>
            </a:r>
          </a:p>
          <a:p>
            <a:r>
              <a:rPr lang="en-US" sz="2400" dirty="0"/>
              <a:t>    digital teaching tool using AI responsibly for sustainable energy use.</a:t>
            </a:r>
          </a:p>
          <a:p>
            <a:endParaRPr lang="en-US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D25CAF-2E56-C2A1-144E-D3770DCC8E3A}"/>
              </a:ext>
            </a:extLst>
          </p:cNvPr>
          <p:cNvSpPr txBox="1"/>
          <p:nvPr/>
        </p:nvSpPr>
        <p:spPr>
          <a:xfrm>
            <a:off x="971170" y="449552"/>
            <a:ext cx="90405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Noto Sans JP"/>
              </a:rPr>
              <a:t>Special Projects of IUPAP </a:t>
            </a:r>
            <a:r>
              <a:rPr lang="en-US" sz="3600" b="1" dirty="0" err="1">
                <a:latin typeface="Noto Sans JP"/>
              </a:rPr>
              <a:t>SCPoA</a:t>
            </a:r>
            <a:endParaRPr lang="en-US" sz="3600" b="1" dirty="0"/>
          </a:p>
        </p:txBody>
      </p:sp>
      <p:pic>
        <p:nvPicPr>
          <p:cNvPr id="2" name="Picture 1" descr="A logo of a key&#10;&#10;Description automatically generated">
            <a:extLst>
              <a:ext uri="{FF2B5EF4-FFF2-40B4-BE49-F238E27FC236}">
                <a16:creationId xmlns:a16="http://schemas.microsoft.com/office/drawing/2014/main" id="{E2477686-6C10-AD19-172A-358FEA736C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  <p:pic>
        <p:nvPicPr>
          <p:cNvPr id="4" name="Picture 3" descr="A logo with a flower and a circle with text&#10;&#10;AI-generated content may be incorrect.">
            <a:extLst>
              <a:ext uri="{FF2B5EF4-FFF2-40B4-BE49-F238E27FC236}">
                <a16:creationId xmlns:a16="http://schemas.microsoft.com/office/drawing/2014/main" id="{C9459299-517F-9391-C54C-504551FF62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226" y="106878"/>
            <a:ext cx="1249121" cy="160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68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675;p34">
            <a:extLst>
              <a:ext uri="{FF2B5EF4-FFF2-40B4-BE49-F238E27FC236}">
                <a16:creationId xmlns:a16="http://schemas.microsoft.com/office/drawing/2014/main" id="{8252C6AB-8AD1-7B8D-7559-6AECE3C8ADE9}"/>
              </a:ext>
            </a:extLst>
          </p:cNvPr>
          <p:cNvSpPr txBox="1"/>
          <p:nvPr/>
        </p:nvSpPr>
        <p:spPr>
          <a:xfrm>
            <a:off x="7356474" y="928899"/>
            <a:ext cx="4746626" cy="26543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</a:pPr>
            <a:r>
              <a:rPr lang="en-GB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 school program connecting </a:t>
            </a:r>
            <a:r>
              <a:rPr lang="en-GB" sz="2300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science with society &amp; sustainability</a:t>
            </a:r>
            <a:r>
              <a:rPr lang="en-GB" u="sng" dirty="0">
                <a:sym typeface="Calibri"/>
              </a:rPr>
              <a:t> </a:t>
            </a:r>
            <a:r>
              <a:rPr lang="en-GB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through interaction with </a:t>
            </a:r>
            <a:r>
              <a:rPr lang="en-GB" sz="2300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industry &amp; scientific role models of both genders</a:t>
            </a:r>
            <a:r>
              <a:rPr lang="en-GB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691E5E-9BCB-2709-A48F-EE583DD2FE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118"/>
          <a:stretch>
            <a:fillRect/>
          </a:stretch>
        </p:blipFill>
        <p:spPr>
          <a:xfrm>
            <a:off x="649748" y="1358239"/>
            <a:ext cx="5839542" cy="2907951"/>
          </a:xfrm>
          <a:prstGeom prst="rect">
            <a:avLst/>
          </a:prstGeom>
        </p:spPr>
      </p:pic>
      <p:sp>
        <p:nvSpPr>
          <p:cNvPr id="9" name="Google Shape;675;p34">
            <a:extLst>
              <a:ext uri="{FF2B5EF4-FFF2-40B4-BE49-F238E27FC236}">
                <a16:creationId xmlns:a16="http://schemas.microsoft.com/office/drawing/2014/main" id="{769A11A7-6147-1A0C-80F4-EF282D381739}"/>
              </a:ext>
            </a:extLst>
          </p:cNvPr>
          <p:cNvSpPr txBox="1"/>
          <p:nvPr/>
        </p:nvSpPr>
        <p:spPr>
          <a:xfrm>
            <a:off x="368099" y="4559765"/>
            <a:ext cx="8192097" cy="1431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80990" indent="-380990">
              <a:spcAft>
                <a:spcPts val="1200"/>
              </a:spcAft>
              <a:buClr>
                <a:schemeClr val="dk1"/>
              </a:buClr>
              <a:buSzPts val="2300"/>
              <a:buFont typeface="Wingdings" panose="05000000000000000000" pitchFamily="2" charset="2"/>
              <a:buChar char="Ø"/>
            </a:pPr>
            <a:r>
              <a:rPr lang="en-GB" sz="2300" b="1" dirty="0">
                <a:latin typeface="Calibri"/>
                <a:ea typeface="Calibri"/>
                <a:cs typeface="Calibri"/>
                <a:sym typeface="Calibri"/>
              </a:rPr>
              <a:t>Thematic inspirational days with industry visits </a:t>
            </a:r>
          </a:p>
          <a:p>
            <a:pPr marL="380990" indent="-380990">
              <a:spcAft>
                <a:spcPts val="1200"/>
              </a:spcAft>
              <a:buClr>
                <a:schemeClr val="dk1"/>
              </a:buClr>
              <a:buSzPts val="2300"/>
              <a:buFont typeface="Wingdings" panose="05000000000000000000" pitchFamily="2" charset="2"/>
              <a:buChar char="Ø"/>
            </a:pPr>
            <a:r>
              <a:rPr lang="en-GB" sz="2300" b="1" dirty="0">
                <a:latin typeface="Calibri"/>
                <a:ea typeface="Calibri"/>
                <a:cs typeface="Calibri"/>
                <a:sym typeface="Calibri"/>
              </a:rPr>
              <a:t>Competition and Follow-up </a:t>
            </a:r>
            <a:r>
              <a:rPr lang="en-GB" sz="2267" b="1" dirty="0"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GB" sz="2267" b="1" dirty="0" err="1">
                <a:latin typeface="Calibri"/>
                <a:ea typeface="Calibri"/>
                <a:cs typeface="Calibri"/>
                <a:sym typeface="Calibri"/>
              </a:rPr>
              <a:t>co-creation</a:t>
            </a:r>
            <a:r>
              <a:rPr lang="en-GB" sz="2267" b="1" dirty="0">
                <a:latin typeface="Calibri"/>
                <a:ea typeface="Calibri"/>
                <a:cs typeface="Calibri"/>
                <a:sym typeface="Calibri"/>
              </a:rPr>
              <a:t> Hackathons)</a:t>
            </a:r>
          </a:p>
          <a:p>
            <a:pPr marL="380990" indent="-380990">
              <a:spcAft>
                <a:spcPts val="1200"/>
              </a:spcAft>
              <a:buClr>
                <a:schemeClr val="dk1"/>
              </a:buClr>
              <a:buSzPts val="2300"/>
              <a:buFont typeface="Wingdings" panose="05000000000000000000" pitchFamily="2" charset="2"/>
              <a:buChar char="Ø"/>
            </a:pPr>
            <a:r>
              <a:rPr lang="en-GB" sz="2300" b="1" dirty="0">
                <a:latin typeface="Calibri"/>
                <a:ea typeface="Calibri"/>
                <a:cs typeface="Calibri"/>
                <a:sym typeface="Calibri"/>
              </a:rPr>
              <a:t>New missing teaching resources </a:t>
            </a:r>
            <a:r>
              <a:rPr lang="en-GB" sz="2300" b="1" dirty="0" err="1">
                <a:latin typeface="Calibri"/>
                <a:ea typeface="Calibri"/>
                <a:cs typeface="Calibri"/>
                <a:sym typeface="Calibri"/>
              </a:rPr>
              <a:t>co-creation</a:t>
            </a:r>
            <a:endParaRPr sz="2300" b="1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D141C0-1497-19DD-623D-CD5069D80E2C}"/>
              </a:ext>
            </a:extLst>
          </p:cNvPr>
          <p:cNvSpPr txBox="1"/>
          <p:nvPr/>
        </p:nvSpPr>
        <p:spPr>
          <a:xfrm>
            <a:off x="476664" y="6261103"/>
            <a:ext cx="10791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STRATEGIC LONG-TERM GOAL: To be embedded into (inter)national curricula</a:t>
            </a:r>
            <a:endParaRPr lang="en-GB" sz="24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6A77E57-B9CC-BE55-D8E7-13C9D5CDF5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0947" y="2653495"/>
            <a:ext cx="2537680" cy="2674852"/>
          </a:xfrm>
          <a:prstGeom prst="rect">
            <a:avLst/>
          </a:prstGeom>
        </p:spPr>
      </p:pic>
      <p:sp>
        <p:nvSpPr>
          <p:cNvPr id="14" name="Google Shape;767;p39">
            <a:extLst>
              <a:ext uri="{FF2B5EF4-FFF2-40B4-BE49-F238E27FC236}">
                <a16:creationId xmlns:a16="http://schemas.microsoft.com/office/drawing/2014/main" id="{60338348-E706-A262-2FF7-83B510E7DFB8}"/>
              </a:ext>
            </a:extLst>
          </p:cNvPr>
          <p:cNvSpPr txBox="1"/>
          <p:nvPr/>
        </p:nvSpPr>
        <p:spPr>
          <a:xfrm>
            <a:off x="233823" y="346767"/>
            <a:ext cx="1268729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fr-CH" sz="2800" b="1" i="1" dirty="0" err="1">
                <a:latin typeface="Aptos" panose="020B0004020202020204" pitchFamily="34" charset="0"/>
                <a:ea typeface="Calibri" panose="020F0502020204030204" pitchFamily="34" charset="0"/>
                <a:sym typeface="Arial"/>
              </a:rPr>
              <a:t>Youth</a:t>
            </a:r>
            <a:r>
              <a:rPr lang="fr-CH" sz="2800" b="1" i="1" dirty="0">
                <a:latin typeface="Aptos" panose="020B0004020202020204" pitchFamily="34" charset="0"/>
                <a:ea typeface="Calibri" panose="020F0502020204030204" pitchFamily="34" charset="0"/>
                <a:sym typeface="Arial"/>
              </a:rPr>
              <a:t> at STEM for </a:t>
            </a:r>
            <a:r>
              <a:rPr lang="fr-CH" sz="2800" b="1" i="1" dirty="0" err="1">
                <a:latin typeface="Aptos" panose="020B0004020202020204" pitchFamily="34" charset="0"/>
                <a:ea typeface="Calibri" panose="020F0502020204030204" pitchFamily="34" charset="0"/>
                <a:sym typeface="Arial"/>
              </a:rPr>
              <a:t>Sustainable</a:t>
            </a:r>
            <a:r>
              <a:rPr lang="fr-CH" sz="2800" b="1" i="1" dirty="0">
                <a:latin typeface="Aptos" panose="020B0004020202020204" pitchFamily="34" charset="0"/>
                <a:ea typeface="Calibri" panose="020F0502020204030204" pitchFamily="34" charset="0"/>
                <a:sym typeface="Arial"/>
              </a:rPr>
              <a:t> Future: </a:t>
            </a:r>
            <a:r>
              <a:rPr lang="fr-CH" sz="2800" b="1" i="1" dirty="0" err="1">
                <a:latin typeface="Aptos" panose="020B0004020202020204" pitchFamily="34" charset="0"/>
                <a:ea typeface="Calibri" panose="020F0502020204030204" pitchFamily="34" charset="0"/>
                <a:sym typeface="Arial"/>
              </a:rPr>
              <a:t>inspiring</a:t>
            </a:r>
            <a:r>
              <a:rPr lang="fr-CH" sz="2800" b="1" i="1" dirty="0">
                <a:latin typeface="Aptos" panose="020B0004020202020204" pitchFamily="34" charset="0"/>
                <a:ea typeface="Calibri" panose="020F0502020204030204" pitchFamily="34" charset="0"/>
                <a:sym typeface="Arial"/>
              </a:rPr>
              <a:t> future society leaders!</a:t>
            </a:r>
            <a:endParaRPr lang="fr-CH" sz="2800" b="1" i="1" dirty="0">
              <a:latin typeface="Aptos" panose="020B00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AEBE52-111A-C703-667D-5905BDC4E573}"/>
              </a:ext>
            </a:extLst>
          </p:cNvPr>
          <p:cNvSpPr txBox="1"/>
          <p:nvPr/>
        </p:nvSpPr>
        <p:spPr>
          <a:xfrm>
            <a:off x="7594878" y="5496867"/>
            <a:ext cx="441787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2023-2026:</a:t>
            </a:r>
          </a:p>
          <a:p>
            <a:pPr algn="ctr"/>
            <a:r>
              <a:rPr lang="en-US" b="1" dirty="0"/>
              <a:t>600 students + 20 teachers + 40 role models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85616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E980F42-EAF2-0D98-32A2-461DA12EF2F5}"/>
              </a:ext>
            </a:extLst>
          </p:cNvPr>
          <p:cNvSpPr txBox="1"/>
          <p:nvPr/>
        </p:nvSpPr>
        <p:spPr>
          <a:xfrm>
            <a:off x="265447" y="1798359"/>
            <a:ext cx="11518231" cy="3577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"/>
            </a:pPr>
            <a:r>
              <a:rPr lang="en-GB" sz="2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30% of students, particularly girls, who did not STEM carriers, now seriously envisage them </a:t>
            </a: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"/>
            </a:pPr>
            <a:r>
              <a:rPr lang="en-GB" sz="2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50%-80% of students feel responsible to become ambassadors of science-method and decisions in their future careers, including in non-scientific path.</a:t>
            </a: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"/>
            </a:pPr>
            <a:r>
              <a:rPr lang="en-GB" sz="2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Students who wanted to study science (boys and girls), report increased confidence regarding physics-related career paths. </a:t>
            </a: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"/>
            </a:pPr>
            <a:r>
              <a:rPr lang="en-GB" sz="2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3-5 times more students choose science activities / A-Level Physics at school (major increase for girls)</a:t>
            </a: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"/>
            </a:pPr>
            <a:r>
              <a:rPr lang="en-GB" sz="2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30-60% more students, especially girls apply to science and tech universities</a:t>
            </a:r>
          </a:p>
        </p:txBody>
      </p:sp>
      <p:sp>
        <p:nvSpPr>
          <p:cNvPr id="4" name="Google Shape;756;p38">
            <a:extLst>
              <a:ext uri="{FF2B5EF4-FFF2-40B4-BE49-F238E27FC236}">
                <a16:creationId xmlns:a16="http://schemas.microsoft.com/office/drawing/2014/main" id="{CEDFCC4A-4645-6B0A-0B3A-0E29653A63E6}"/>
              </a:ext>
            </a:extLst>
          </p:cNvPr>
          <p:cNvSpPr txBox="1"/>
          <p:nvPr/>
        </p:nvSpPr>
        <p:spPr>
          <a:xfrm>
            <a:off x="913243" y="357713"/>
            <a:ext cx="8077199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4000" b="1" i="1" dirty="0">
                <a:solidFill>
                  <a:srgbClr val="0070C0"/>
                </a:solidFill>
                <a:latin typeface="Aptos" panose="020B0004020202020204" pitchFamily="34" charset="0"/>
                <a:ea typeface="Calibri" panose="020F0502020204030204" pitchFamily="34" charset="0"/>
                <a:sym typeface="Arial"/>
              </a:rPr>
              <a:t>Summary of results for 2023-2025</a:t>
            </a:r>
            <a:endParaRPr sz="4000" b="1" i="1" dirty="0">
              <a:solidFill>
                <a:srgbClr val="0070C0"/>
              </a:solidFill>
              <a:latin typeface="Aptos" panose="020B0004020202020204" pitchFamily="34" charset="0"/>
              <a:ea typeface="Calibri" panose="020F050202020403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06826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38FCB37-8F1F-2CE5-7FF8-3B2C463D2443}"/>
              </a:ext>
            </a:extLst>
          </p:cNvPr>
          <p:cNvSpPr txBox="1"/>
          <p:nvPr/>
        </p:nvSpPr>
        <p:spPr>
          <a:xfrm>
            <a:off x="3028950" y="2628900"/>
            <a:ext cx="56913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Thank you for your attention</a:t>
            </a:r>
          </a:p>
        </p:txBody>
      </p:sp>
    </p:spTree>
    <p:extLst>
      <p:ext uri="{BB962C8B-B14F-4D97-AF65-F5344CB8AC3E}">
        <p14:creationId xmlns:p14="http://schemas.microsoft.com/office/powerpoint/2010/main" val="3093944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66666F2-D3AC-B07D-FF01-8A9D1AD54F15}"/>
              </a:ext>
            </a:extLst>
          </p:cNvPr>
          <p:cNvSpPr txBox="1"/>
          <p:nvPr/>
        </p:nvSpPr>
        <p:spPr>
          <a:xfrm>
            <a:off x="561975" y="1225689"/>
            <a:ext cx="57912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"/>
              </a:rPr>
              <a:t>C2: Commission on Symbols, Units, Nomenclature, Atomic Masses and Fundamental Constants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3"/>
              </a:rPr>
              <a:t>C3: Statistical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4"/>
              </a:rPr>
              <a:t>C4: </a:t>
            </a:r>
            <a:r>
              <a:rPr lang="en-US" b="1" dirty="0" err="1">
                <a:hlinkClick r:id="rId4"/>
              </a:rPr>
              <a:t>Astroparticle</a:t>
            </a:r>
            <a:r>
              <a:rPr lang="en-US" b="1" dirty="0">
                <a:hlinkClick r:id="rId4"/>
              </a:rPr>
              <a:t>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5"/>
              </a:rPr>
              <a:t>C5: Low Temperature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6"/>
              </a:rPr>
              <a:t>C6: Biological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7"/>
              </a:rPr>
              <a:t>C7: Soft Matter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8"/>
              </a:rPr>
              <a:t>C8: Semiconductors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9"/>
              </a:rPr>
              <a:t>C9: Magnetism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0"/>
              </a:rPr>
              <a:t>C10: Structure and Dynamics of Condensed Matter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1"/>
              </a:rPr>
              <a:t>C11: Particles and Fields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2"/>
              </a:rPr>
              <a:t>C12: Commission on Nuclear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3"/>
              </a:rPr>
              <a:t>C13: Physics for Development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4"/>
              </a:rPr>
              <a:t>C14: Physics Education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5"/>
              </a:rPr>
              <a:t>C15: Atomic, Molecular, and Optical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6"/>
              </a:rPr>
              <a:t>C16: Plasma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7"/>
              </a:rPr>
              <a:t>C17: Laser Physics and Photonics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8"/>
              </a:rPr>
              <a:t>C18: Mathematical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9"/>
              </a:rPr>
              <a:t>C19: Astrophysics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0"/>
              </a:rPr>
              <a:t>C20: Computational Physics</a:t>
            </a:r>
            <a:endParaRPr lang="en-US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56591A-35DC-D5C0-1EC7-36F077A31467}"/>
              </a:ext>
            </a:extLst>
          </p:cNvPr>
          <p:cNvSpPr txBox="1"/>
          <p:nvPr/>
        </p:nvSpPr>
        <p:spPr>
          <a:xfrm>
            <a:off x="5181600" y="1764090"/>
            <a:ext cx="7010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1"/>
              </a:rPr>
              <a:t>AC1: International Commission for Optics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2"/>
              </a:rPr>
              <a:t>AC2: International Commission on General Relativity and Gravitation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3"/>
              </a:rPr>
              <a:t>AC3: International Commission for Acoustics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4"/>
              </a:rPr>
              <a:t>AC4: International Commission on Medical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5"/>
              </a:rPr>
              <a:t>AC5: Affiliated Commission of Physics Students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6"/>
              </a:rPr>
              <a:t>AC6: Affiliated Commission on the History and Philosophy of Physics</a:t>
            </a:r>
          </a:p>
        </p:txBody>
      </p:sp>
      <p:pic>
        <p:nvPicPr>
          <p:cNvPr id="6" name="Picture 5" descr="A logo of a key&#10;&#10;Description automatically generated">
            <a:extLst>
              <a:ext uri="{FF2B5EF4-FFF2-40B4-BE49-F238E27FC236}">
                <a16:creationId xmlns:a16="http://schemas.microsoft.com/office/drawing/2014/main" id="{CAA949B1-56FD-FDF5-1CC8-48610F288393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A7B9C70-5BB0-1320-C3B6-98CDFCF4C5C5}"/>
              </a:ext>
            </a:extLst>
          </p:cNvPr>
          <p:cNvSpPr txBox="1"/>
          <p:nvPr/>
        </p:nvSpPr>
        <p:spPr>
          <a:xfrm>
            <a:off x="952500" y="449217"/>
            <a:ext cx="94155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600" b="1" dirty="0"/>
              <a:t>IUPAP Commissions and Affiliated Commissions</a:t>
            </a:r>
          </a:p>
        </p:txBody>
      </p:sp>
    </p:spTree>
    <p:extLst>
      <p:ext uri="{BB962C8B-B14F-4D97-AF65-F5344CB8AC3E}">
        <p14:creationId xmlns:p14="http://schemas.microsoft.com/office/powerpoint/2010/main" val="1909040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328E05B-053D-1665-5C6A-6C0735F9D7B1}"/>
              </a:ext>
            </a:extLst>
          </p:cNvPr>
          <p:cNvSpPr txBox="1"/>
          <p:nvPr/>
        </p:nvSpPr>
        <p:spPr>
          <a:xfrm>
            <a:off x="1390270" y="1720840"/>
            <a:ext cx="904875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2"/>
              </a:rPr>
              <a:t>WG1: International Committee for Future Accelerators (ICFA)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3"/>
              </a:rPr>
              <a:t>WG5: Women in Physics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4"/>
              </a:rPr>
              <a:t>WG7: International Committee on Ultrahigh Intensity Lasers (ICUIL)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5"/>
              </a:rPr>
              <a:t>WG9: International Cooperation in Nuclear Physics (ICNP)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6"/>
              </a:rPr>
              <a:t>WG11: Gravitational Wave International Committee (GWIC)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7"/>
              </a:rPr>
              <a:t>WG13: Newtonian Constant of Gravitation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8"/>
              </a:rPr>
              <a:t>WG14: Particle Accelerators for Science and Society</a:t>
            </a:r>
            <a:r>
              <a:rPr lang="en-US" b="1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9"/>
              </a:rPr>
              <a:t>WG20: Working Group on Open Science</a:t>
            </a: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hlinkClick r:id="rId10"/>
              </a:rPr>
              <a:t>WG21: Working Group Physics for Climate Change Action and Sustainable Development</a:t>
            </a:r>
            <a:endParaRPr lang="en-US" b="1" dirty="0"/>
          </a:p>
        </p:txBody>
      </p:sp>
      <p:pic>
        <p:nvPicPr>
          <p:cNvPr id="4" name="Picture 3" descr="A logo of a key&#10;&#10;Description automatically generated">
            <a:extLst>
              <a:ext uri="{FF2B5EF4-FFF2-40B4-BE49-F238E27FC236}">
                <a16:creationId xmlns:a16="http://schemas.microsoft.com/office/drawing/2014/main" id="{8B90078D-6007-E57E-BED9-2A2C472826A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C0C1A6-D7A9-3CF8-A38C-96158D0613A3}"/>
              </a:ext>
            </a:extLst>
          </p:cNvPr>
          <p:cNvSpPr txBox="1"/>
          <p:nvPr/>
        </p:nvSpPr>
        <p:spPr>
          <a:xfrm>
            <a:off x="971549" y="48503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600" b="1" dirty="0"/>
              <a:t>IUPAP Working Groups</a:t>
            </a:r>
          </a:p>
        </p:txBody>
      </p:sp>
    </p:spTree>
    <p:extLst>
      <p:ext uri="{BB962C8B-B14F-4D97-AF65-F5344CB8AC3E}">
        <p14:creationId xmlns:p14="http://schemas.microsoft.com/office/powerpoint/2010/main" val="35475202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59B261F3-DA1D-6A84-1483-ACFDF119C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B12D244-C8B9-13CA-8AC4-EFCCE6F91AA5}"/>
              </a:ext>
            </a:extLst>
          </p:cNvPr>
          <p:cNvSpPr txBox="1"/>
          <p:nvPr/>
        </p:nvSpPr>
        <p:spPr>
          <a:xfrm>
            <a:off x="382424" y="1496728"/>
            <a:ext cx="11795671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</a:rPr>
              <a:t>Christophe Rossel (IBM Research-Zurich, Switzerland), </a:t>
            </a:r>
            <a:r>
              <a:rPr lang="en-US" b="1" i="1" dirty="0">
                <a:solidFill>
                  <a:srgbClr val="000000"/>
                </a:solidFill>
                <a:effectLst/>
              </a:rPr>
              <a:t>Chair,  liaison officer for EPS</a:t>
            </a:r>
            <a:endParaRPr lang="en-US" b="1" dirty="0">
              <a:solidFill>
                <a:srgbClr val="000000"/>
              </a:solidFill>
              <a:effectLst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</a:rPr>
              <a:t>Cyrus Walther (IAPS, Univ. </a:t>
            </a:r>
            <a:r>
              <a:rPr lang="en-US" b="1" i="0" dirty="0" err="1">
                <a:solidFill>
                  <a:srgbClr val="000000"/>
                </a:solidFill>
                <a:effectLst/>
              </a:rPr>
              <a:t>Dortmund,Germany</a:t>
            </a:r>
            <a:r>
              <a:rPr lang="en-US" b="1" i="0" dirty="0">
                <a:solidFill>
                  <a:srgbClr val="000000"/>
                </a:solidFill>
                <a:effectLst/>
              </a:rPr>
              <a:t>), </a:t>
            </a:r>
            <a:r>
              <a:rPr lang="en-US" b="1" i="1" dirty="0">
                <a:solidFill>
                  <a:srgbClr val="000000"/>
                </a:solidFill>
                <a:effectLst/>
              </a:rPr>
              <a:t>Vice-Chair, liaison officer for DPG, IAPS</a:t>
            </a:r>
            <a:endParaRPr lang="en-US" b="1" i="1" u="none" strike="noStrike" dirty="0">
              <a:solidFill>
                <a:srgbClr val="4578D1"/>
              </a:solidFill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50"/>
                </a:solidFill>
              </a:rPr>
              <a:t>James Adams (Dir. Center for Neutron Research, NIST, Gaithersburg, Maryland, USA)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</a:rPr>
              <a:t>Navin Alahari (GANIL, Caen, France) </a:t>
            </a:r>
            <a:r>
              <a:rPr lang="en-US" b="1" i="1" dirty="0">
                <a:solidFill>
                  <a:srgbClr val="000000"/>
                </a:solidFill>
              </a:rPr>
              <a:t>liaison officer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i="1" dirty="0">
                <a:solidFill>
                  <a:srgbClr val="000000"/>
                </a:solidFill>
              </a:rPr>
              <a:t>for IUPAP WG9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1" dirty="0"/>
              <a:t>Leonor Andrade (Univ. Porto, Portugal, IAPS president), </a:t>
            </a:r>
            <a:r>
              <a:rPr lang="en-US" b="1" i="1" dirty="0"/>
              <a:t>liaison officer for IAPS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</a:rPr>
              <a:t>Barbora Bruant Gulejova (Univ. Zurich, CERN, Switzerland) </a:t>
            </a:r>
            <a:r>
              <a:rPr lang="en-US" b="1" i="1" dirty="0">
                <a:solidFill>
                  <a:srgbClr val="000000"/>
                </a:solidFill>
              </a:rPr>
              <a:t>liaison officer for BSBF community, Education for STEM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1" dirty="0"/>
              <a:t>Cinzia </a:t>
            </a:r>
            <a:r>
              <a:rPr lang="en-US" b="1" dirty="0" err="1"/>
              <a:t>DaVia</a:t>
            </a:r>
            <a:r>
              <a:rPr lang="en-US" b="1" dirty="0"/>
              <a:t> (Univ. Manchester (UK) and Stony Brook (USA)), </a:t>
            </a:r>
            <a:r>
              <a:rPr lang="en-US" b="1" i="1" dirty="0"/>
              <a:t>liaison officer for IEEE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50"/>
                </a:solidFill>
              </a:rPr>
              <a:t>Farida Fassi (Mohammed V Univ, Rabat, Morocco &amp; CERN Switzerland)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Young Dong Kim (Kyung Hee Univ. Seoul, South Korea), </a:t>
            </a:r>
            <a:r>
              <a:rPr lang="en-US" b="1" i="1" dirty="0"/>
              <a:t>liaison officer for Korean Physical Society KPS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1" dirty="0">
                <a:effectLst/>
              </a:rPr>
              <a:t>Arun Kumar Grover, Punjab Eng. College, Chandigarh, India), </a:t>
            </a:r>
            <a:r>
              <a:rPr lang="en-US" b="1" i="1" dirty="0">
                <a:effectLst/>
              </a:rPr>
              <a:t>liaison officer for C14 Phys. Education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50"/>
                </a:solidFill>
              </a:rPr>
              <a:t>Maria Longobardi (FIAP Chair, Exec. Dir. &amp; Head of Education at Swiss NCCR SPIN, Univ. Basel, Switzerland)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</a:rPr>
              <a:t>K.S. Narayan (JNCASR, India)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</a:rPr>
              <a:t>James Kneller (IAPS, Northeastern London Univ. UK)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</a:rPr>
              <a:t>Michel Spiro (IUPAP past President, CERN,  Switzerland, France)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00000"/>
                </a:solidFill>
                <a:effectLst/>
              </a:rPr>
              <a:t>Jens Vigen ( IUPAP Secretary-General, CERN, Switzerland)</a:t>
            </a:r>
            <a:endParaRPr lang="en-US" b="1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rgbClr val="00B050"/>
                </a:solidFill>
              </a:rPr>
              <a:t>Xiangang</a:t>
            </a:r>
            <a:r>
              <a:rPr lang="en-US" b="1" dirty="0">
                <a:solidFill>
                  <a:srgbClr val="00B050"/>
                </a:solidFill>
              </a:rPr>
              <a:t> Xu (Shandong Univ. and CTO in Shandong </a:t>
            </a:r>
            <a:r>
              <a:rPr lang="en-US" b="1" dirty="0" err="1">
                <a:solidFill>
                  <a:srgbClr val="00B050"/>
                </a:solidFill>
              </a:rPr>
              <a:t>Huaguang</a:t>
            </a:r>
            <a:r>
              <a:rPr lang="en-US" b="1" dirty="0">
                <a:solidFill>
                  <a:srgbClr val="00B050"/>
                </a:solidFill>
              </a:rPr>
              <a:t> Optoelectronics Co. Ltd. China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700" dirty="0"/>
          </a:p>
          <a:p>
            <a:endParaRPr lang="en-US" sz="1600" b="1" i="0" dirty="0">
              <a:solidFill>
                <a:srgbClr val="000000"/>
              </a:solidFill>
              <a:effectLst/>
            </a:endParaRPr>
          </a:p>
          <a:p>
            <a:pPr algn="l"/>
            <a:endParaRPr lang="en-US" sz="1600" b="1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A3EA20-88F3-949F-6234-A584A92543E8}"/>
              </a:ext>
            </a:extLst>
          </p:cNvPr>
          <p:cNvSpPr txBox="1"/>
          <p:nvPr/>
        </p:nvSpPr>
        <p:spPr>
          <a:xfrm>
            <a:off x="570441" y="939813"/>
            <a:ext cx="989984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16 members, from 10 countries </a:t>
            </a:r>
            <a:r>
              <a:rPr lang="en-US" sz="2400" b="1" dirty="0">
                <a:sym typeface="Wingdings" panose="05000000000000000000" pitchFamily="2" charset="2"/>
              </a:rPr>
              <a:t> monthly meetings</a:t>
            </a:r>
            <a:endParaRPr lang="en-US" sz="2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1A505E-4ACD-6C01-847E-68616B63E0AE}"/>
              </a:ext>
            </a:extLst>
          </p:cNvPr>
          <p:cNvSpPr txBox="1"/>
          <p:nvPr/>
        </p:nvSpPr>
        <p:spPr>
          <a:xfrm>
            <a:off x="965015" y="293482"/>
            <a:ext cx="75598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SCPoA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 Members (Sept. 2026)</a:t>
            </a:r>
            <a:endParaRPr lang="en-US" sz="2400" b="1" dirty="0"/>
          </a:p>
        </p:txBody>
      </p:sp>
      <p:pic>
        <p:nvPicPr>
          <p:cNvPr id="5" name="Picture 4" descr="A logo of a key&#10;&#10;Description automatically generated">
            <a:extLst>
              <a:ext uri="{FF2B5EF4-FFF2-40B4-BE49-F238E27FC236}">
                <a16:creationId xmlns:a16="http://schemas.microsoft.com/office/drawing/2014/main" id="{E3B0C1F4-10C0-8A7A-EA48-19538460B9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021" y="0"/>
            <a:ext cx="1752979" cy="11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183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1992</Words>
  <Application>Microsoft Office PowerPoint</Application>
  <PresentationFormat>Widescreen</PresentationFormat>
  <Paragraphs>223</Paragraphs>
  <Slides>20</Slides>
  <Notes>10</Notes>
  <HiddenSlides>3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Aptos</vt:lpstr>
      <vt:lpstr>Arial</vt:lpstr>
      <vt:lpstr>Calibri</vt:lpstr>
      <vt:lpstr>Calibri Light</vt:lpstr>
      <vt:lpstr>Noto Sans JP</vt:lpstr>
      <vt:lpstr>Wingdings</vt:lpstr>
      <vt:lpstr>Office Theme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 P Rossel</dc:creator>
  <cp:lastModifiedBy>Christophe Rossel</cp:lastModifiedBy>
  <cp:revision>295</cp:revision>
  <cp:lastPrinted>2025-02-11T13:06:08Z</cp:lastPrinted>
  <dcterms:created xsi:type="dcterms:W3CDTF">2022-01-27T07:45:34Z</dcterms:created>
  <dcterms:modified xsi:type="dcterms:W3CDTF">2026-10-27T11:08:54Z</dcterms:modified>
</cp:coreProperties>
</file>