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3" r:id="rId1"/>
  </p:sldMasterIdLst>
  <p:notesMasterIdLst>
    <p:notesMasterId r:id="rId15"/>
  </p:notesMasterIdLst>
  <p:handoutMasterIdLst>
    <p:handoutMasterId r:id="rId16"/>
  </p:handoutMasterIdLst>
  <p:sldIdLst>
    <p:sldId id="336" r:id="rId2"/>
    <p:sldId id="453" r:id="rId3"/>
    <p:sldId id="454" r:id="rId4"/>
    <p:sldId id="455" r:id="rId5"/>
    <p:sldId id="456" r:id="rId6"/>
    <p:sldId id="460" r:id="rId7"/>
    <p:sldId id="461" r:id="rId8"/>
    <p:sldId id="457" r:id="rId9"/>
    <p:sldId id="458" r:id="rId10"/>
    <p:sldId id="462" r:id="rId11"/>
    <p:sldId id="459" r:id="rId12"/>
    <p:sldId id="463" r:id="rId13"/>
    <p:sldId id="427" r:id="rId14"/>
  </p:sldIdLst>
  <p:sldSz cx="9144000" cy="6858000" type="screen4x3"/>
  <p:notesSz cx="9944100" cy="6805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3">
          <p15:clr>
            <a:srgbClr val="A4A3A4"/>
          </p15:clr>
        </p15:guide>
        <p15:guide id="2" pos="313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3FF"/>
    <a:srgbClr val="FF9933"/>
    <a:srgbClr val="C2089A"/>
    <a:srgbClr val="C2FBA3"/>
    <a:srgbClr val="FFCCFF"/>
    <a:srgbClr val="A2FCF1"/>
    <a:srgbClr val="B9E9B5"/>
    <a:srgbClr val="D0D0F0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09" autoAdjust="0"/>
    <p:restoredTop sz="86384" autoAdjust="0"/>
  </p:normalViewPr>
  <p:slideViewPr>
    <p:cSldViewPr>
      <p:cViewPr>
        <p:scale>
          <a:sx n="75" d="100"/>
          <a:sy n="75" d="100"/>
        </p:scale>
        <p:origin x="2904" y="8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2580" y="930"/>
      </p:cViewPr>
      <p:guideLst>
        <p:guide orient="horz" pos="2143"/>
        <p:guide pos="31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9406" cy="340967"/>
          </a:xfrm>
          <a:prstGeom prst="rect">
            <a:avLst/>
          </a:prstGeom>
        </p:spPr>
        <p:txBody>
          <a:bodyPr vert="horz" lIns="88349" tIns="44175" rIns="88349" bIns="441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2472" y="0"/>
            <a:ext cx="4309406" cy="340967"/>
          </a:xfrm>
          <a:prstGeom prst="rect">
            <a:avLst/>
          </a:prstGeom>
        </p:spPr>
        <p:txBody>
          <a:bodyPr vert="horz" lIns="88349" tIns="44175" rIns="88349" bIns="44175" rtlCol="0"/>
          <a:lstStyle>
            <a:lvl1pPr algn="r">
              <a:defRPr sz="1200"/>
            </a:lvl1pPr>
          </a:lstStyle>
          <a:p>
            <a:fld id="{BBC40D43-4152-4145-9A7E-9873BFA81243}" type="datetimeFigureOut">
              <a:rPr lang="en-US" smtClean="0"/>
              <a:t>8/8/2021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64646"/>
            <a:ext cx="4309406" cy="340967"/>
          </a:xfrm>
          <a:prstGeom prst="rect">
            <a:avLst/>
          </a:prstGeom>
        </p:spPr>
        <p:txBody>
          <a:bodyPr vert="horz" lIns="88349" tIns="44175" rIns="88349" bIns="441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2472" y="6464646"/>
            <a:ext cx="4309406" cy="340967"/>
          </a:xfrm>
          <a:prstGeom prst="rect">
            <a:avLst/>
          </a:prstGeom>
        </p:spPr>
        <p:txBody>
          <a:bodyPr vert="horz" lIns="88349" tIns="44175" rIns="88349" bIns="44175" rtlCol="0" anchor="b"/>
          <a:lstStyle>
            <a:lvl1pPr algn="r">
              <a:defRPr sz="1200"/>
            </a:lvl1pPr>
          </a:lstStyle>
          <a:p>
            <a:fld id="{9DEEE02B-1BAB-2C4C-B460-6704F7090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46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111" cy="340281"/>
          </a:xfrm>
          <a:prstGeom prst="rect">
            <a:avLst/>
          </a:prstGeom>
        </p:spPr>
        <p:txBody>
          <a:bodyPr vert="horz" lIns="92220" tIns="46110" rIns="92220" bIns="461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2690" y="0"/>
            <a:ext cx="4309111" cy="340281"/>
          </a:xfrm>
          <a:prstGeom prst="rect">
            <a:avLst/>
          </a:prstGeom>
        </p:spPr>
        <p:txBody>
          <a:bodyPr vert="horz" lIns="92220" tIns="46110" rIns="92220" bIns="4611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53469D-797D-4989-9631-62F8DB0E9E91}" type="datetimeFigureOut">
              <a:rPr lang="en-US"/>
              <a:pPr>
                <a:defRPr/>
              </a:pPr>
              <a:t>8/8/2021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70250" y="509588"/>
            <a:ext cx="3403600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20" tIns="46110" rIns="92220" bIns="4611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411" y="3232667"/>
            <a:ext cx="7955280" cy="3062526"/>
          </a:xfrm>
          <a:prstGeom prst="rect">
            <a:avLst/>
          </a:prstGeom>
        </p:spPr>
        <p:txBody>
          <a:bodyPr vert="horz" lIns="92220" tIns="46110" rIns="92220" bIns="4611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64152"/>
            <a:ext cx="4309111" cy="340281"/>
          </a:xfrm>
          <a:prstGeom prst="rect">
            <a:avLst/>
          </a:prstGeom>
        </p:spPr>
        <p:txBody>
          <a:bodyPr vert="horz" lIns="92220" tIns="46110" rIns="92220" bIns="461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2690" y="6464152"/>
            <a:ext cx="4309111" cy="340281"/>
          </a:xfrm>
          <a:prstGeom prst="rect">
            <a:avLst/>
          </a:prstGeom>
        </p:spPr>
        <p:txBody>
          <a:bodyPr vert="horz" lIns="92220" tIns="46110" rIns="92220" bIns="4611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0F38CDB-C383-4E8D-AC48-4F4D42CD55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2189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38CDB-C383-4E8D-AC48-4F4D42CD5595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1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0" y="6492875"/>
            <a:ext cx="165618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1720" y="6492875"/>
            <a:ext cx="6192688" cy="365125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6416" y="6492875"/>
            <a:ext cx="586408" cy="365125"/>
          </a:xfrm>
        </p:spPr>
        <p:txBody>
          <a:bodyPr/>
          <a:lstStyle/>
          <a:p>
            <a:pPr>
              <a:defRPr/>
            </a:pPr>
            <a:fld id="{36B9808E-F2C1-4BFD-BCA2-6D46C0B5F62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439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6A3E8-809F-45FB-8341-ADCD1972F855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259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CB1AD-1D78-4E1A-95AD-D137E4DF3A3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051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l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9"/>
          <p:cNvGrpSpPr>
            <a:grpSpLocks noChangeAspect="1"/>
          </p:cNvGrpSpPr>
          <p:nvPr userDrawn="1"/>
        </p:nvGrpSpPr>
        <p:grpSpPr bwMode="auto">
          <a:xfrm>
            <a:off x="0" y="1"/>
            <a:ext cx="5400000" cy="1144149"/>
            <a:chOff x="0" y="0"/>
            <a:chExt cx="4512" cy="956"/>
          </a:xfrm>
        </p:grpSpPr>
        <p:pic>
          <p:nvPicPr>
            <p:cNvPr id="7" name="Picture 7" descr="SCI_PPT_templ4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8" descr="Technology_Portrait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5816" y="392907"/>
            <a:ext cx="6048672" cy="1119187"/>
          </a:xfrm>
        </p:spPr>
        <p:txBody>
          <a:bodyPr anchor="t"/>
          <a:lstStyle>
            <a:lvl1pPr algn="l">
              <a:tabLst>
                <a:tab pos="2955925" algn="ctr"/>
                <a:tab pos="5829300" algn="r"/>
              </a:tabLst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79388" y="1628800"/>
            <a:ext cx="8785100" cy="4968552"/>
          </a:xfrm>
        </p:spPr>
        <p:txBody>
          <a:bodyPr/>
          <a:lstStyle>
            <a:lvl1pPr marL="723900" indent="-342900">
              <a:spcBef>
                <a:spcPts val="1200"/>
              </a:spcBef>
              <a:defRPr sz="24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73150" indent="-285750">
              <a:defRPr sz="20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435100" indent="-342900">
              <a:defRPr sz="20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90700" indent="-355600">
              <a:defRPr sz="20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9810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AB5-0FC2-4BF4-9EE7-8B0B54E7A82C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9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073" r="51987" b="35416"/>
          <a:stretch/>
        </p:blipFill>
        <p:spPr bwMode="auto">
          <a:xfrm>
            <a:off x="-36513" y="-99391"/>
            <a:ext cx="9180513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744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479528"/>
            <a:ext cx="5688632" cy="365125"/>
          </a:xfr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CD07CC-6480-45F9-94D9-8D8B0BD3861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582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0" y="6381328"/>
            <a:ext cx="165618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1720" y="6381328"/>
            <a:ext cx="6120680" cy="365125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CD4E8F-5672-4175-9400-6D96296542C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103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1520" y="6381328"/>
            <a:ext cx="17281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23728" y="6381328"/>
            <a:ext cx="6048672" cy="365125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FF6E36-857F-439F-AFCB-2927A1D7126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646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51520" y="6453336"/>
            <a:ext cx="17281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720" y="6453336"/>
            <a:ext cx="6120680" cy="365125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9808E-F2C1-4BFD-BCA2-6D46C0B5F62C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097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9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073" r="51987" b="35416"/>
          <a:stretch/>
        </p:blipFill>
        <p:spPr bwMode="auto">
          <a:xfrm>
            <a:off x="-36513" y="-99391"/>
            <a:ext cx="9180513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0496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79512" y="6492875"/>
            <a:ext cx="17281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79712" y="6492875"/>
            <a:ext cx="6408712" cy="365125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60432" y="6492875"/>
            <a:ext cx="586408" cy="365125"/>
          </a:xfrm>
        </p:spPr>
        <p:txBody>
          <a:bodyPr/>
          <a:lstStyle/>
          <a:p>
            <a:pPr>
              <a:defRPr/>
            </a:pPr>
            <a:fld id="{FF035C7A-C77A-4918-A8E0-55BCAB6FC74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591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07D73-5BDB-4F1B-A887-94F83502DCB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342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59488-3396-4DDC-9AC7-6D02107862C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35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207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484784"/>
            <a:ext cx="8651304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9512" y="6453336"/>
            <a:ext cx="1512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aseline="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5696" y="6453336"/>
            <a:ext cx="6336704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800" baseline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6416" y="6461964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9808E-F2C1-4BFD-BCA2-6D46C0B5F62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9" name="Picture 19" descr="STFC_top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061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7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r" defTabSz="914400" rtl="0" eaLnBrk="1" latinLnBrk="0" hangingPunct="1">
        <a:spcBef>
          <a:spcPct val="0"/>
        </a:spcBef>
        <a:buNone/>
        <a:defRPr sz="4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B0F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FFC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ubtitle 2"/>
          <p:cNvSpPr txBox="1">
            <a:spLocks/>
          </p:cNvSpPr>
          <p:nvPr/>
        </p:nvSpPr>
        <p:spPr>
          <a:xfrm>
            <a:off x="30431" y="3933056"/>
            <a:ext cx="8964488" cy="72137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00B0F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</a:pPr>
            <a:r>
              <a:rPr lang="en-US" sz="1800" u="sng" dirty="0" smtClean="0"/>
              <a:t>E. G. Villani 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u="sng" dirty="0" smtClean="0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467544" y="1844825"/>
            <a:ext cx="8280920" cy="230425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3200" dirty="0" smtClean="0">
                <a:solidFill>
                  <a:schemeClr val="tx1"/>
                </a:solidFill>
              </a:rPr>
              <a:t>OPMD meeting</a:t>
            </a:r>
            <a:endParaRPr lang="en-US" sz="3200" dirty="0" smtClean="0">
              <a:solidFill>
                <a:schemeClr val="tx1"/>
              </a:solidFill>
            </a:endParaRPr>
          </a:p>
          <a:p>
            <a:pPr algn="ctr" fontAlgn="auto">
              <a:spcAft>
                <a:spcPts val="0"/>
              </a:spcAft>
            </a:pPr>
            <a:r>
              <a:rPr lang="en-US" sz="3200" dirty="0" smtClean="0">
                <a:solidFill>
                  <a:schemeClr val="tx1"/>
                </a:solidFill>
              </a:rPr>
              <a:t>9</a:t>
            </a:r>
            <a:r>
              <a:rPr lang="en-US" sz="3200" baseline="30000" dirty="0" smtClean="0">
                <a:solidFill>
                  <a:schemeClr val="tx1"/>
                </a:solidFill>
              </a:rPr>
              <a:t>th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Aug 2021 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0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OPMD </a:t>
            </a:r>
            <a:r>
              <a:rPr lang="en-GB" sz="1100" dirty="0" smtClean="0"/>
              <a:t>meeting </a:t>
            </a:r>
            <a:r>
              <a:rPr lang="en-GB" sz="1100" dirty="0" smtClean="0"/>
              <a:t>9</a:t>
            </a:r>
            <a:r>
              <a:rPr lang="en-GB" sz="1100" baseline="30000" dirty="0" smtClean="0"/>
              <a:t>th</a:t>
            </a:r>
            <a:r>
              <a:rPr lang="en-GB" sz="1100" dirty="0" smtClean="0"/>
              <a:t>Aug2021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8302719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AB5-0FC2-4BF4-9EE7-8B0B54E7A82C}" type="slidenum">
              <a:rPr lang="en-GB" smtClean="0"/>
              <a:t>10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941476" y="1013228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dirty="0" smtClean="0"/>
              <a:t>SPICE simulation of SC board ver. </a:t>
            </a:r>
            <a:r>
              <a:rPr lang="en-US" sz="2000" smtClean="0"/>
              <a:t>1.1</a:t>
            </a:r>
            <a:endParaRPr lang="en-GB" sz="2000" b="1" dirty="0">
              <a:cs typeface="Arial" panose="020B0604020202020204" pitchFamily="34" charset="0"/>
            </a:endParaRP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9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477614" y="5116526"/>
            <a:ext cx="66247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Currently we have only 1 SC board that can be used (#8)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Board #1 has an issue with the </a:t>
            </a:r>
            <a:r>
              <a:rPr lang="en-GB" sz="1400" dirty="0" err="1" smtClean="0"/>
              <a:t>SiGe</a:t>
            </a:r>
            <a:r>
              <a:rPr lang="en-GB" sz="1400" dirty="0" smtClean="0"/>
              <a:t> NPN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other 2 boards have HPK and CNM LGAD fitted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Purchased #10 </a:t>
            </a:r>
            <a:r>
              <a:rPr lang="en-GB" sz="1400" dirty="0" err="1" smtClean="0"/>
              <a:t>SiGe</a:t>
            </a:r>
            <a:r>
              <a:rPr lang="en-GB" sz="1400" dirty="0" smtClean="0"/>
              <a:t> NPN for replacement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Purchased #10 SMD carriers for device test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#3 LGADs and #1 PIN ready to be glued and bonded</a:t>
            </a:r>
          </a:p>
        </p:txBody>
      </p:sp>
      <p:sp>
        <p:nvSpPr>
          <p:cNvPr id="36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OPMD </a:t>
            </a:r>
            <a:r>
              <a:rPr lang="en-GB" sz="1100" dirty="0" smtClean="0"/>
              <a:t>meeting </a:t>
            </a:r>
            <a:r>
              <a:rPr lang="en-GB" sz="1100" dirty="0" smtClean="0"/>
              <a:t>9</a:t>
            </a:r>
            <a:r>
              <a:rPr lang="en-GB" sz="1100" baseline="30000" dirty="0" smtClean="0"/>
              <a:t>th</a:t>
            </a:r>
            <a:r>
              <a:rPr lang="en-GB" sz="1100" dirty="0" smtClean="0"/>
              <a:t>Aug2021</a:t>
            </a:r>
            <a:endParaRPr lang="en-GB" sz="11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569768" y="1663452"/>
            <a:ext cx="1512168" cy="245097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859586" y="2276872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err="1" smtClean="0"/>
              <a:t>SiGe</a:t>
            </a:r>
            <a:r>
              <a:rPr lang="en-GB" sz="1100" b="1" dirty="0" smtClean="0"/>
              <a:t> NPN</a:t>
            </a:r>
            <a:endParaRPr lang="en-GB" sz="1100" b="1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932040" y="2564904"/>
            <a:ext cx="936104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9" idx="3"/>
          </p:cNvCxnSpPr>
          <p:nvPr/>
        </p:nvCxnSpPr>
        <p:spPr>
          <a:xfrm>
            <a:off x="2875834" y="2259118"/>
            <a:ext cx="924344" cy="3221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651698" y="2128313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SMD carrier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375284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2"/>
          <p:cNvSpPr txBox="1">
            <a:spLocks/>
          </p:cNvSpPr>
          <p:nvPr/>
        </p:nvSpPr>
        <p:spPr>
          <a:xfrm>
            <a:off x="323528" y="1253956"/>
            <a:ext cx="8589092" cy="35040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 b="1" u="sng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7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AB5-0FC2-4BF4-9EE7-8B0B54E7A82C}" type="slidenum">
              <a:rPr lang="en-GB" smtClean="0"/>
              <a:t>11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941476" y="1013228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dirty="0" smtClean="0"/>
              <a:t>15 </a:t>
            </a:r>
            <a:r>
              <a:rPr lang="en-US" sz="2000" dirty="0" err="1" smtClean="0"/>
              <a:t>ps</a:t>
            </a:r>
            <a:r>
              <a:rPr lang="en-US" sz="2000" dirty="0" smtClean="0"/>
              <a:t> Laser system</a:t>
            </a:r>
            <a:endParaRPr lang="en-GB" sz="2000" b="1" dirty="0">
              <a:cs typeface="Arial" panose="020B0604020202020204" pitchFamily="34" charset="0"/>
            </a:endParaRP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10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83568" y="5661248"/>
            <a:ext cx="77768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15 </a:t>
            </a:r>
            <a:r>
              <a:rPr lang="en-GB" sz="1400" dirty="0" err="1" smtClean="0"/>
              <a:t>ps</a:t>
            </a:r>
            <a:r>
              <a:rPr lang="en-GB" sz="1400" dirty="0" smtClean="0"/>
              <a:t> </a:t>
            </a:r>
            <a:r>
              <a:rPr lang="en-GB" sz="1400" dirty="0" smtClean="0"/>
              <a:t>1064 nm </a:t>
            </a:r>
            <a:r>
              <a:rPr lang="en-GB" sz="1400" dirty="0" smtClean="0"/>
              <a:t>laser system just purchased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WIn10 GUI but with set of commands for remote control via </a:t>
            </a:r>
            <a:r>
              <a:rPr lang="en-GB" sz="1400" dirty="0" smtClean="0"/>
              <a:t>USB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Internal and external trigger (0.012 - 200 /0.1 - 750 MHz)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712790"/>
            <a:ext cx="2592634" cy="3456384"/>
          </a:xfrm>
          <a:prstGeom prst="rect">
            <a:avLst/>
          </a:prstGeom>
        </p:spPr>
      </p:pic>
      <p:sp>
        <p:nvSpPr>
          <p:cNvPr id="9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OPMD </a:t>
            </a:r>
            <a:r>
              <a:rPr lang="en-GB" sz="1100" dirty="0" smtClean="0"/>
              <a:t>meeting </a:t>
            </a:r>
            <a:r>
              <a:rPr lang="en-GB" sz="1100" dirty="0" smtClean="0"/>
              <a:t>9</a:t>
            </a:r>
            <a:r>
              <a:rPr lang="en-GB" sz="1100" baseline="30000" dirty="0" smtClean="0"/>
              <a:t>th</a:t>
            </a:r>
            <a:r>
              <a:rPr lang="en-GB" sz="1100" dirty="0" smtClean="0"/>
              <a:t>Aug2021</a:t>
            </a:r>
            <a:endParaRPr lang="en-GB" sz="1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2102" y="2436513"/>
            <a:ext cx="5182910" cy="281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5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2"/>
          <p:cNvSpPr txBox="1">
            <a:spLocks/>
          </p:cNvSpPr>
          <p:nvPr/>
        </p:nvSpPr>
        <p:spPr>
          <a:xfrm>
            <a:off x="323528" y="1253956"/>
            <a:ext cx="8589092" cy="35040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 b="1" u="sng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7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AB5-0FC2-4BF4-9EE7-8B0B54E7A82C}" type="slidenum">
              <a:rPr lang="en-GB" smtClean="0"/>
              <a:t>12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941476" y="1013228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dirty="0" smtClean="0"/>
              <a:t>15 </a:t>
            </a:r>
            <a:r>
              <a:rPr lang="en-US" sz="2000" dirty="0" err="1" smtClean="0"/>
              <a:t>ps</a:t>
            </a:r>
            <a:r>
              <a:rPr lang="en-US" sz="2000" dirty="0" smtClean="0"/>
              <a:t> Laser system</a:t>
            </a:r>
            <a:endParaRPr lang="en-GB" sz="2000" b="1" dirty="0">
              <a:cs typeface="Arial" panose="020B0604020202020204" pitchFamily="34" charset="0"/>
            </a:endParaRP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11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465953" y="5145105"/>
            <a:ext cx="229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Vb</a:t>
            </a:r>
            <a:r>
              <a:rPr lang="en-GB" sz="1200" dirty="0" smtClean="0"/>
              <a:t> 1130 </a:t>
            </a:r>
            <a:r>
              <a:rPr lang="en-GB" sz="1200" dirty="0" err="1" smtClean="0"/>
              <a:t>Ibias</a:t>
            </a:r>
            <a:r>
              <a:rPr lang="en-GB" sz="1200" dirty="0" smtClean="0"/>
              <a:t> = 9 mA 12 kHz</a:t>
            </a:r>
          </a:p>
        </p:txBody>
      </p:sp>
      <p:sp>
        <p:nvSpPr>
          <p:cNvPr id="9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OPMD </a:t>
            </a:r>
            <a:r>
              <a:rPr lang="en-GB" sz="1100" dirty="0" smtClean="0"/>
              <a:t>meeting </a:t>
            </a:r>
            <a:r>
              <a:rPr lang="en-GB" sz="1100" dirty="0" smtClean="0"/>
              <a:t>9</a:t>
            </a:r>
            <a:r>
              <a:rPr lang="en-GB" sz="1100" baseline="30000" dirty="0" smtClean="0"/>
              <a:t>th</a:t>
            </a:r>
            <a:r>
              <a:rPr lang="en-GB" sz="1100" dirty="0" smtClean="0"/>
              <a:t>Aug2021</a:t>
            </a:r>
            <a:endParaRPr lang="en-GB" sz="11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916832"/>
            <a:ext cx="2808844" cy="21066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531" y="2204864"/>
            <a:ext cx="1046074" cy="13947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961" y="1890405"/>
            <a:ext cx="2553600" cy="1915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244" y="3164130"/>
            <a:ext cx="2552400" cy="19143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048219" y="3882205"/>
            <a:ext cx="229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Vb</a:t>
            </a:r>
            <a:r>
              <a:rPr lang="en-GB" sz="1200" dirty="0" smtClean="0"/>
              <a:t> 1005 </a:t>
            </a:r>
            <a:r>
              <a:rPr lang="en-GB" sz="1200" dirty="0" err="1" smtClean="0"/>
              <a:t>Ibias</a:t>
            </a:r>
            <a:r>
              <a:rPr lang="en-GB" sz="1200" dirty="0" smtClean="0"/>
              <a:t> = 6 mA 12 kHz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3568" y="5661248"/>
            <a:ext cx="77768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Trying various settings to check energy and timing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Energy deposited down to 14.5 </a:t>
            </a:r>
            <a:r>
              <a:rPr lang="en-GB" sz="1400" dirty="0" err="1" smtClean="0"/>
              <a:t>fJ</a:t>
            </a:r>
            <a:r>
              <a:rPr lang="en-GB" sz="1400" dirty="0" smtClean="0"/>
              <a:t>, rise time around 50 </a:t>
            </a:r>
            <a:r>
              <a:rPr lang="en-GB" sz="1400" dirty="0" err="1" smtClean="0"/>
              <a:t>ps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247564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2"/>
          <p:cNvSpPr txBox="1">
            <a:spLocks/>
          </p:cNvSpPr>
          <p:nvPr/>
        </p:nvSpPr>
        <p:spPr>
          <a:xfrm>
            <a:off x="323528" y="1253956"/>
            <a:ext cx="8589092" cy="35040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 b="1" u="sng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7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AB5-0FC2-4BF4-9EE7-8B0B54E7A82C}" type="slidenum">
              <a:rPr lang="en-GB" smtClean="0"/>
              <a:t>13</a:t>
            </a:fld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53612" y="1663477"/>
            <a:ext cx="865900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baseline="-25000" dirty="0"/>
          </a:p>
          <a:p>
            <a:endParaRPr lang="en-US" baseline="-25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Gain test on WF2 devices just started, results seem to indicate G &gt;10 for </a:t>
            </a:r>
            <a:r>
              <a:rPr lang="en-US" dirty="0" err="1" smtClean="0"/>
              <a:t>Vbias</a:t>
            </a:r>
            <a:r>
              <a:rPr lang="en-US" dirty="0" smtClean="0"/>
              <a:t> 200V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1"/>
            <a:r>
              <a:rPr lang="en-US" b="1" dirty="0" smtClean="0"/>
              <a:t>NEXT</a:t>
            </a: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Fix the SC board(s) / understand </a:t>
            </a:r>
            <a:r>
              <a:rPr lang="en-US" dirty="0"/>
              <a:t>the RF amplifier we </a:t>
            </a:r>
            <a:r>
              <a:rPr lang="en-US" dirty="0" smtClean="0"/>
              <a:t>have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Complete </a:t>
            </a:r>
            <a:r>
              <a:rPr lang="en-US" dirty="0" smtClean="0"/>
              <a:t>gain test in  WF2 devices (4-2-1 mm), using SC board / TCT//</a:t>
            </a:r>
            <a:r>
              <a:rPr lang="en-US" dirty="0" err="1" smtClean="0"/>
              <a:t>Trilite</a:t>
            </a:r>
            <a:r>
              <a:rPr lang="en-US" dirty="0" smtClean="0"/>
              <a:t>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Dicing of</a:t>
            </a:r>
            <a:r>
              <a:rPr lang="en-US" dirty="0" smtClean="0"/>
              <a:t> </a:t>
            </a:r>
            <a:r>
              <a:rPr lang="en-US" dirty="0" smtClean="0"/>
              <a:t>WF10 and WF3 @ </a:t>
            </a:r>
            <a:r>
              <a:rPr lang="en-US" dirty="0" err="1" smtClean="0"/>
              <a:t>Scitech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Start gain test of WF10 when available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Start some gain test of WF3, then proceed with irradiation of diced devices from WF3 [alternatively irradiate some devices from WF10]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Aim at getting complete characterization of WF2/3 and WF10 pre/post irradiation by end September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941476" y="1013228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dirty="0" smtClean="0"/>
              <a:t>Summary - Next step</a:t>
            </a:r>
            <a:endParaRPr lang="en-GB" sz="2000" b="1" dirty="0">
              <a:cs typeface="Arial" panose="020B0604020202020204" pitchFamily="34" charset="0"/>
            </a:endParaRP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12</a:t>
            </a:r>
            <a:endParaRPr lang="en-GB" sz="1400" dirty="0"/>
          </a:p>
        </p:txBody>
      </p:sp>
      <p:sp>
        <p:nvSpPr>
          <p:cNvPr id="8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OPMD </a:t>
            </a:r>
            <a:r>
              <a:rPr lang="en-GB" sz="1100" dirty="0" smtClean="0"/>
              <a:t>meeting </a:t>
            </a:r>
            <a:r>
              <a:rPr lang="en-GB" sz="1100" dirty="0" smtClean="0"/>
              <a:t>9</a:t>
            </a:r>
            <a:r>
              <a:rPr lang="en-GB" sz="1100" baseline="30000" dirty="0" smtClean="0"/>
              <a:t>th</a:t>
            </a:r>
            <a:r>
              <a:rPr lang="en-GB" sz="1100" dirty="0" smtClean="0"/>
              <a:t>Aug2021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40593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AB5-0FC2-4BF4-9EE7-8B0B54E7A82C}" type="slidenum">
              <a:rPr lang="en-GB" smtClean="0"/>
              <a:t>2</a:t>
            </a:fld>
            <a:endParaRPr lang="en-GB" dirty="0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/>
              <a:t>1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41476" y="1013228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dirty="0" smtClean="0"/>
              <a:t>LGAD WF2 diced  tests</a:t>
            </a:r>
            <a:endParaRPr lang="en-GB" sz="2000" b="1" dirty="0"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8406" y="5389769"/>
            <a:ext cx="86144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/>
              <a:t>Gain test on Diced devices from WF2, position #</a:t>
            </a:r>
            <a:r>
              <a:rPr lang="en-GB" sz="1600" dirty="0" smtClean="0"/>
              <a:t>5</a:t>
            </a:r>
          </a:p>
          <a:p>
            <a:pPr algn="ctr"/>
            <a:r>
              <a:rPr lang="en-GB" sz="1600" b="1" dirty="0" smtClean="0">
                <a:ea typeface="Calibri" panose="020F0502020204030204" pitchFamily="34" charset="0"/>
                <a:cs typeface="Arial" panose="020B0604020202020204" pitchFamily="34" charset="0"/>
              </a:rPr>
              <a:t>Position 1,2,3,4 ready to test</a:t>
            </a:r>
            <a:endParaRPr lang="en-GB" sz="1600" b="1" dirty="0" smtClean="0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473284"/>
            <a:ext cx="5069272" cy="379941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563888" y="2276872"/>
            <a:ext cx="504056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5292080" y="2348880"/>
            <a:ext cx="504056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292080" y="4149080"/>
            <a:ext cx="504056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563888" y="4149080"/>
            <a:ext cx="504056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4427984" y="3356992"/>
            <a:ext cx="504056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518435" y="3104381"/>
            <a:ext cx="3951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5</a:t>
            </a:r>
            <a:endParaRPr lang="en-GB" sz="1200" b="1" dirty="0" smtClean="0">
              <a:solidFill>
                <a:schemeClr val="bg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563888" y="1999873"/>
            <a:ext cx="3951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1</a:t>
            </a:r>
            <a:endParaRPr lang="en-GB" sz="1200" b="1" dirty="0" smtClean="0">
              <a:solidFill>
                <a:schemeClr val="bg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292080" y="1999873"/>
            <a:ext cx="13634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2 (</a:t>
            </a:r>
            <a:r>
              <a:rPr lang="en-GB" sz="1200" b="1" dirty="0" err="1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Bham</a:t>
            </a:r>
            <a:r>
              <a:rPr lang="en-GB" sz="1200" b="1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en-GB" sz="1200" b="1" dirty="0" smtClean="0">
              <a:solidFill>
                <a:schemeClr val="bg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368790" y="3842108"/>
            <a:ext cx="3951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618335" y="3842108"/>
            <a:ext cx="3951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600774" y="2204864"/>
            <a:ext cx="3951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b="1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P/L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399780" y="2277452"/>
            <a:ext cx="3951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b="1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P/L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364088" y="4077652"/>
            <a:ext cx="3951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b="1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P/L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636778" y="4077652"/>
            <a:ext cx="3951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b="1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P/L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507612" y="3284984"/>
            <a:ext cx="3951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b="1" dirty="0" smtClean="0">
                <a:solidFill>
                  <a:schemeClr val="bg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P/L</a:t>
            </a:r>
          </a:p>
        </p:txBody>
      </p:sp>
      <p:sp>
        <p:nvSpPr>
          <p:cNvPr id="27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OPMD </a:t>
            </a:r>
            <a:r>
              <a:rPr lang="en-GB" sz="1100" dirty="0" smtClean="0"/>
              <a:t>meeting </a:t>
            </a:r>
            <a:r>
              <a:rPr lang="en-GB" sz="1100" dirty="0" smtClean="0"/>
              <a:t>9</a:t>
            </a:r>
            <a:r>
              <a:rPr lang="en-GB" sz="1100" baseline="30000" dirty="0" smtClean="0"/>
              <a:t>th</a:t>
            </a:r>
            <a:r>
              <a:rPr lang="en-GB" sz="1100" dirty="0" smtClean="0"/>
              <a:t>Aug2021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62512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3789039"/>
            <a:ext cx="2701548" cy="172279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AB5-0FC2-4BF4-9EE7-8B0B54E7A82C}" type="slidenum">
              <a:rPr lang="en-GB" smtClean="0"/>
              <a:t>3</a:t>
            </a:fld>
            <a:endParaRPr lang="en-GB" dirty="0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/>
              <a:t>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41476" y="1013228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dirty="0" smtClean="0"/>
              <a:t>LGAD WF2 diced  tests</a:t>
            </a:r>
            <a:endParaRPr lang="en-GB" sz="2000" b="1" dirty="0"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1606154"/>
            <a:ext cx="2952328" cy="35392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232" y="1427383"/>
            <a:ext cx="2925994" cy="22176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30308" y="5549131"/>
            <a:ext cx="606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Time [s]</a:t>
            </a:r>
            <a:endParaRPr lang="en-GB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1412776"/>
            <a:ext cx="606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 smtClean="0"/>
              <a:t>Vout</a:t>
            </a:r>
            <a:r>
              <a:rPr lang="en-GB" sz="900" dirty="0" smtClean="0"/>
              <a:t> [V]</a:t>
            </a:r>
            <a:endParaRPr lang="en-GB" sz="9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611560" y="5729166"/>
                <a:ext cx="6984776" cy="8681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 dirty="0" smtClean="0"/>
                  <a:t>Gain test using TCT plus SC board, ver. 1.1 (designed for smaller capacitance devices)</a:t>
                </a:r>
              </a:p>
              <a:p>
                <a:endParaRPr lang="en-GB" sz="1200" b="1" dirty="0"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r>
                  <a:rPr lang="en-GB" sz="1200" b="1" dirty="0" smtClean="0">
                    <a:ea typeface="Calibri" panose="020F0502020204030204" pitchFamily="34" charset="0"/>
                    <a:cs typeface="Arial" panose="020B0604020202020204" pitchFamily="34" charset="0"/>
                  </a:rPr>
                  <a:t>Gain estimated as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2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nary>
                          <m:naryPr>
                            <m:ctrlPr>
                              <a:rPr lang="en-GB" sz="12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sz="12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𝒕</m:t>
                            </m:r>
                            <m:r>
                              <a:rPr lang="en-GB" sz="12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GB" sz="12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𝒕</m:t>
                            </m:r>
                            <m:r>
                              <a:rPr lang="en-GB" sz="12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𝟐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GB" sz="1200" b="1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sz="1200" b="1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en-GB" sz="1200" b="1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𝑳𝑮𝑨𝑫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GB" sz="1200" b="1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GB" sz="1200" b="1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en-GB" sz="12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𝒅𝒕</m:t>
                            </m:r>
                          </m:e>
                        </m:nary>
                        <m:r>
                          <m:rPr>
                            <m:nor/>
                          </m:rPr>
                          <a:rPr lang="en-GB" sz="1200" b="1" dirty="0"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</m:num>
                      <m:den>
                        <m:nary>
                          <m:naryPr>
                            <m:ctrlPr>
                              <a:rPr lang="en-GB" sz="12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sz="12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𝒕</m:t>
                            </m:r>
                            <m:r>
                              <a:rPr lang="en-GB" sz="12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GB" sz="12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𝒕</m:t>
                            </m:r>
                            <m:r>
                              <a:rPr lang="en-GB" sz="12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𝟐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GB" sz="1200" b="1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sz="1200" b="1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𝑽</m:t>
                                </m:r>
                              </m:e>
                              <m:sub>
                                <m:r>
                                  <a:rPr lang="en-GB" sz="1200" b="1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𝑷𝑰𝑵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GB" sz="1200" b="1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GB" sz="1200" b="1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en-GB" sz="12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𝒅𝒕</m:t>
                            </m:r>
                          </m:e>
                        </m:nary>
                        <m:r>
                          <m:rPr>
                            <m:nor/>
                          </m:rPr>
                          <a:rPr lang="en-GB" sz="1200" b="1" dirty="0"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GB" sz="1200" b="1" dirty="0" smtClean="0">
                    <a:ea typeface="Calibri" panose="020F0502020204030204" pitchFamily="34" charset="0"/>
                    <a:cs typeface="Arial" panose="020B0604020202020204" pitchFamily="34" charset="0"/>
                  </a:rPr>
                  <a:t> @ same bias </a:t>
                </a:r>
                <a:r>
                  <a:rPr lang="en-GB" sz="1200" b="1" dirty="0" smtClean="0">
                    <a:ea typeface="Calibri" panose="020F0502020204030204" pitchFamily="34" charset="0"/>
                    <a:cs typeface="Arial" panose="020B0604020202020204" pitchFamily="34" charset="0"/>
                  </a:rPr>
                  <a:t>voltage (</a:t>
                </a:r>
                <a:r>
                  <a:rPr lang="en-GB" sz="1200" b="1" u="sng" dirty="0" smtClean="0">
                    <a:ea typeface="Calibri" panose="020F0502020204030204" pitchFamily="34" charset="0"/>
                    <a:cs typeface="Arial" panose="020B0604020202020204" pitchFamily="34" charset="0"/>
                  </a:rPr>
                  <a:t>but see later slides</a:t>
                </a:r>
                <a:r>
                  <a:rPr lang="en-GB" sz="1200" b="1" dirty="0" smtClean="0">
                    <a:ea typeface="Calibri" panose="020F0502020204030204" pitchFamily="34" charset="0"/>
                    <a:cs typeface="Arial" panose="020B0604020202020204" pitchFamily="34" charset="0"/>
                  </a:rPr>
                  <a:t>)</a:t>
                </a:r>
                <a:endParaRPr lang="en-GB" sz="1200" b="1" dirty="0" smtClean="0"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5729166"/>
                <a:ext cx="6984776" cy="868186"/>
              </a:xfrm>
              <a:prstGeom prst="rect">
                <a:avLst/>
              </a:prstGeom>
              <a:blipFill>
                <a:blip r:embed="rId5"/>
                <a:stretch>
                  <a:fillRect t="-1408" b="-415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1585237" y="3717032"/>
            <a:ext cx="6825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DUT</a:t>
            </a:r>
            <a:endParaRPr lang="en-GB" sz="1200" b="1" dirty="0" smtClean="0">
              <a:solidFill>
                <a:schemeClr val="bg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619672" y="3429000"/>
            <a:ext cx="288032" cy="28803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314422" y="4431220"/>
            <a:ext cx="11865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SC board</a:t>
            </a:r>
            <a:endParaRPr lang="en-GB" sz="1200" b="1" dirty="0" smtClean="0">
              <a:solidFill>
                <a:schemeClr val="bg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1619672" y="4045205"/>
            <a:ext cx="144016" cy="38601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771800" y="2184496"/>
            <a:ext cx="125229" cy="71418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612136" y="1927865"/>
            <a:ext cx="7357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TCT</a:t>
            </a:r>
            <a:endParaRPr lang="en-GB" sz="1200" b="1" dirty="0" smtClean="0">
              <a:solidFill>
                <a:schemeClr val="bg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6042284" y="1856619"/>
            <a:ext cx="306820" cy="12843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300192" y="1974032"/>
            <a:ext cx="606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 smtClean="0"/>
              <a:t>Vbias</a:t>
            </a:r>
            <a:endParaRPr lang="en-GB" sz="9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964" y="3789040"/>
            <a:ext cx="2866236" cy="1722791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7368896" y="3573016"/>
            <a:ext cx="8755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Time [s]</a:t>
            </a:r>
            <a:endParaRPr lang="en-GB" sz="900" dirty="0"/>
          </a:p>
        </p:txBody>
      </p:sp>
      <p:sp>
        <p:nvSpPr>
          <p:cNvPr id="35" name="TextBox 34"/>
          <p:cNvSpPr txBox="1"/>
          <p:nvPr/>
        </p:nvSpPr>
        <p:spPr>
          <a:xfrm>
            <a:off x="5187967" y="4653136"/>
            <a:ext cx="392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50V</a:t>
            </a:r>
            <a:endParaRPr lang="en-GB" sz="900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5292080" y="4365104"/>
            <a:ext cx="82229" cy="2952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683337" y="4062264"/>
            <a:ext cx="6168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230V</a:t>
            </a:r>
            <a:endParaRPr lang="en-GB" sz="900" dirty="0"/>
          </a:p>
        </p:txBody>
      </p:sp>
      <p:cxnSp>
        <p:nvCxnSpPr>
          <p:cNvPr id="42" name="Straight Arrow Connector 41"/>
          <p:cNvCxnSpPr/>
          <p:nvPr/>
        </p:nvCxnSpPr>
        <p:spPr>
          <a:xfrm flipH="1" flipV="1">
            <a:off x="5292080" y="4077072"/>
            <a:ext cx="364480" cy="52157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419872" y="3717032"/>
            <a:ext cx="6020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 smtClean="0"/>
              <a:t>Vout</a:t>
            </a:r>
            <a:r>
              <a:rPr lang="en-GB" sz="900" dirty="0" smtClean="0"/>
              <a:t> [V]</a:t>
            </a:r>
            <a:endParaRPr lang="en-GB" sz="900" dirty="0"/>
          </a:p>
        </p:txBody>
      </p:sp>
      <p:sp>
        <p:nvSpPr>
          <p:cNvPr id="46" name="TextBox 45"/>
          <p:cNvSpPr txBox="1"/>
          <p:nvPr/>
        </p:nvSpPr>
        <p:spPr>
          <a:xfrm>
            <a:off x="3995936" y="4293096"/>
            <a:ext cx="5510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PIN</a:t>
            </a:r>
            <a:endParaRPr lang="en-GB" sz="9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876256" y="4278288"/>
            <a:ext cx="606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LGAD</a:t>
            </a:r>
            <a:endParaRPr lang="en-GB" sz="900" b="1" dirty="0"/>
          </a:p>
        </p:txBody>
      </p:sp>
      <p:cxnSp>
        <p:nvCxnSpPr>
          <p:cNvPr id="48" name="Straight Arrow Connector 47"/>
          <p:cNvCxnSpPr/>
          <p:nvPr/>
        </p:nvCxnSpPr>
        <p:spPr>
          <a:xfrm flipH="1" flipV="1">
            <a:off x="7740352" y="4221088"/>
            <a:ext cx="37232" cy="9476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657382" y="4612553"/>
            <a:ext cx="4903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 smtClean="0"/>
              <a:t>Vbias</a:t>
            </a:r>
            <a:endParaRPr lang="en-GB" sz="900" dirty="0"/>
          </a:p>
        </p:txBody>
      </p:sp>
      <p:sp>
        <p:nvSpPr>
          <p:cNvPr id="54" name="TextBox 53"/>
          <p:cNvSpPr txBox="1"/>
          <p:nvPr/>
        </p:nvSpPr>
        <p:spPr>
          <a:xfrm>
            <a:off x="5751928" y="5549131"/>
            <a:ext cx="606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Time [s]</a:t>
            </a:r>
            <a:endParaRPr lang="en-GB" sz="900" dirty="0"/>
          </a:p>
        </p:txBody>
      </p:sp>
      <p:cxnSp>
        <p:nvCxnSpPr>
          <p:cNvPr id="55" name="Straight Arrow Connector 54"/>
          <p:cNvCxnSpPr/>
          <p:nvPr/>
        </p:nvCxnSpPr>
        <p:spPr>
          <a:xfrm flipH="1" flipV="1">
            <a:off x="7972461" y="4453741"/>
            <a:ext cx="364480" cy="52157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419641" y="4422304"/>
            <a:ext cx="6168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230V</a:t>
            </a:r>
            <a:endParaRPr lang="en-GB" sz="900" dirty="0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6936848" y="4910003"/>
            <a:ext cx="561044" cy="3358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804248" y="4710336"/>
            <a:ext cx="392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50V</a:t>
            </a:r>
            <a:endParaRPr lang="en-GB" sz="900" dirty="0"/>
          </a:p>
        </p:txBody>
      </p:sp>
      <p:sp>
        <p:nvSpPr>
          <p:cNvPr id="61" name="TextBox 60"/>
          <p:cNvSpPr txBox="1"/>
          <p:nvPr/>
        </p:nvSpPr>
        <p:spPr>
          <a:xfrm>
            <a:off x="7284759" y="4149080"/>
            <a:ext cx="4903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 smtClean="0"/>
              <a:t>Vbias</a:t>
            </a:r>
            <a:endParaRPr lang="en-GB" sz="900" dirty="0"/>
          </a:p>
        </p:txBody>
      </p:sp>
      <p:sp>
        <p:nvSpPr>
          <p:cNvPr id="62" name="TextBox 61"/>
          <p:cNvSpPr txBox="1"/>
          <p:nvPr/>
        </p:nvSpPr>
        <p:spPr>
          <a:xfrm>
            <a:off x="5250196" y="1484784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/>
              <a:t>LGAD - PIN</a:t>
            </a:r>
            <a:endParaRPr lang="en-GB" sz="9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6304333" y="3717032"/>
            <a:ext cx="6020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 smtClean="0"/>
              <a:t>Vout</a:t>
            </a:r>
            <a:r>
              <a:rPr lang="en-GB" sz="900" dirty="0" smtClean="0"/>
              <a:t> [V]</a:t>
            </a:r>
            <a:endParaRPr lang="en-GB" sz="900" dirty="0"/>
          </a:p>
        </p:txBody>
      </p:sp>
      <p:sp>
        <p:nvSpPr>
          <p:cNvPr id="39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OPMD </a:t>
            </a:r>
            <a:r>
              <a:rPr lang="en-GB" sz="1100" dirty="0" smtClean="0"/>
              <a:t>meeting </a:t>
            </a:r>
            <a:r>
              <a:rPr lang="en-GB" sz="1100" dirty="0" smtClean="0"/>
              <a:t>9</a:t>
            </a:r>
            <a:r>
              <a:rPr lang="en-GB" sz="1100" baseline="30000" dirty="0" smtClean="0"/>
              <a:t>th</a:t>
            </a:r>
            <a:r>
              <a:rPr lang="en-GB" sz="1100" dirty="0" smtClean="0"/>
              <a:t>Aug2021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19808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AB5-0FC2-4BF4-9EE7-8B0B54E7A82C}" type="slidenum">
              <a:rPr lang="en-GB" smtClean="0"/>
              <a:t>4</a:t>
            </a:fld>
            <a:endParaRPr lang="en-GB" dirty="0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3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941476" y="1013228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dirty="0" smtClean="0"/>
              <a:t>LGAD WF2 diced  tests</a:t>
            </a:r>
            <a:endParaRPr lang="en-GB" sz="2000" b="1" dirty="0"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79710" y="4740482"/>
            <a:ext cx="65405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LGAD 4mm gain vs. bias voltage for TCT DAC setting =1980</a:t>
            </a:r>
          </a:p>
          <a:p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Need to test with other TCT settings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Hint of TI saturation at higher signal output</a:t>
            </a:r>
          </a:p>
          <a:p>
            <a:endParaRPr lang="en-GB" sz="1200" dirty="0"/>
          </a:p>
          <a:p>
            <a:r>
              <a:rPr lang="en-GB" sz="1200" dirty="0" smtClean="0"/>
              <a:t>* Charge collected estimated by dividing area by TI gain  (see later)</a:t>
            </a:r>
          </a:p>
          <a:p>
            <a:endParaRPr lang="en-GB" sz="1200" b="1" dirty="0" smtClean="0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965216"/>
            <a:ext cx="3600400" cy="23228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946209"/>
            <a:ext cx="3659319" cy="23608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420291" y="2204864"/>
            <a:ext cx="4591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I [A]</a:t>
            </a:r>
            <a:endParaRPr lang="en-GB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7308304" y="4349118"/>
            <a:ext cx="741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 smtClean="0"/>
              <a:t>Vbias</a:t>
            </a:r>
            <a:r>
              <a:rPr lang="en-GB" sz="900" dirty="0" smtClean="0"/>
              <a:t> [V]</a:t>
            </a:r>
            <a:endParaRPr lang="en-GB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4345280" y="2107741"/>
            <a:ext cx="741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Gain [A.U]</a:t>
            </a:r>
            <a:endParaRPr lang="en-GB" sz="900" dirty="0"/>
          </a:p>
        </p:txBody>
      </p:sp>
      <p:sp>
        <p:nvSpPr>
          <p:cNvPr id="15" name="TextBox 14"/>
          <p:cNvSpPr txBox="1"/>
          <p:nvPr/>
        </p:nvSpPr>
        <p:spPr>
          <a:xfrm>
            <a:off x="55456" y="2107741"/>
            <a:ext cx="741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Gain [A.U]</a:t>
            </a:r>
            <a:endParaRPr lang="en-GB" sz="900" dirty="0"/>
          </a:p>
        </p:txBody>
      </p:sp>
      <p:sp>
        <p:nvSpPr>
          <p:cNvPr id="16" name="TextBox 15"/>
          <p:cNvSpPr txBox="1"/>
          <p:nvPr/>
        </p:nvSpPr>
        <p:spPr>
          <a:xfrm>
            <a:off x="3470488" y="4349118"/>
            <a:ext cx="741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 smtClean="0"/>
              <a:t>Vbias</a:t>
            </a:r>
            <a:r>
              <a:rPr lang="en-GB" sz="900" dirty="0" smtClean="0"/>
              <a:t> [V]</a:t>
            </a:r>
            <a:endParaRPr lang="en-GB" sz="900" dirty="0"/>
          </a:p>
        </p:txBody>
      </p:sp>
      <p:sp>
        <p:nvSpPr>
          <p:cNvPr id="17" name="TextBox 16"/>
          <p:cNvSpPr txBox="1"/>
          <p:nvPr/>
        </p:nvSpPr>
        <p:spPr>
          <a:xfrm>
            <a:off x="6505519" y="3662066"/>
            <a:ext cx="13068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&lt;Ilk&gt; of 5 LGADs</a:t>
            </a:r>
            <a:endParaRPr lang="en-GB" sz="9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7020272" y="3345329"/>
            <a:ext cx="156415" cy="3427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420000" flipV="1">
            <a:off x="7165852" y="3393177"/>
            <a:ext cx="423489" cy="54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7052695" y="3237952"/>
            <a:ext cx="195906" cy="182577"/>
          </a:xfrm>
          <a:prstGeom prst="ellipse">
            <a:avLst/>
          </a:prstGeom>
          <a:noFill/>
          <a:ln w="127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6281905" y="3030293"/>
            <a:ext cx="195906" cy="182577"/>
          </a:xfrm>
          <a:prstGeom prst="ellipse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rot="21180000" flipH="1" flipV="1">
            <a:off x="5955631" y="3008265"/>
            <a:ext cx="423489" cy="54702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OPMD </a:t>
            </a:r>
            <a:r>
              <a:rPr lang="en-GB" sz="1100" dirty="0" smtClean="0"/>
              <a:t>meeting </a:t>
            </a:r>
            <a:r>
              <a:rPr lang="en-GB" sz="1100" dirty="0" smtClean="0"/>
              <a:t>9</a:t>
            </a:r>
            <a:r>
              <a:rPr lang="en-GB" sz="1100" baseline="30000" dirty="0" smtClean="0"/>
              <a:t>th</a:t>
            </a:r>
            <a:r>
              <a:rPr lang="en-GB" sz="1100" dirty="0" smtClean="0"/>
              <a:t>Aug2021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27593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AB5-0FC2-4BF4-9EE7-8B0B54E7A82C}" type="slidenum">
              <a:rPr lang="en-GB" smtClean="0"/>
              <a:t>5</a:t>
            </a:fld>
            <a:endParaRPr lang="en-GB" dirty="0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4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941476" y="1013228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dirty="0" smtClean="0"/>
              <a:t>LGAD </a:t>
            </a:r>
            <a:r>
              <a:rPr lang="en-US" sz="2000" dirty="0" smtClean="0"/>
              <a:t>dicing</a:t>
            </a:r>
            <a:endParaRPr lang="en-GB" sz="2000" b="1" dirty="0"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1821914"/>
            <a:ext cx="5989727" cy="190101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71600" y="3861048"/>
            <a:ext cx="69847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From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Scitech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“(</a:t>
            </a:r>
            <a:r>
              <a:rPr lang="en-US" i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omissis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 We have our second laser online now.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(</a:t>
            </a:r>
            <a:r>
              <a:rPr lang="en-US" i="1" dirty="0" err="1" smtClean="0">
                <a:solidFill>
                  <a:srgbClr val="000000"/>
                </a:solidFill>
                <a:latin typeface="+mj-lt"/>
              </a:rPr>
              <a:t>omissis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)..we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can dedicate this laser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(</a:t>
            </a:r>
            <a:r>
              <a:rPr lang="en-US" i="1" dirty="0" smtClean="0">
                <a:solidFill>
                  <a:srgbClr val="000000"/>
                </a:solidFill>
                <a:latin typeface="+mj-lt"/>
              </a:rPr>
              <a:t>this is UV laser though, </a:t>
            </a:r>
            <a:r>
              <a:rPr lang="en-US" i="1" dirty="0" err="1" smtClean="0">
                <a:solidFill>
                  <a:srgbClr val="000000"/>
                </a:solidFill>
                <a:latin typeface="+mj-lt"/>
              </a:rPr>
              <a:t>n.d.r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) for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your work whilst using the other one for all our other projects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.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Meaning we should be able to deliver you the 2 wafers without any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delay”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WF3 (Birmingham) and WF10 (Oxford) given to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Scitech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last week for dicing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WF3 first, we’ll test it to check all ok then proceed with WF10</a:t>
            </a:r>
            <a:endParaRPr lang="en-US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+mj-lt"/>
            </a:endParaRPr>
          </a:p>
        </p:txBody>
      </p:sp>
      <p:sp>
        <p:nvSpPr>
          <p:cNvPr id="8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OPMD </a:t>
            </a:r>
            <a:r>
              <a:rPr lang="en-GB" sz="1100" dirty="0" smtClean="0"/>
              <a:t>meeting </a:t>
            </a:r>
            <a:r>
              <a:rPr lang="en-GB" sz="1100" dirty="0" smtClean="0"/>
              <a:t>9</a:t>
            </a:r>
            <a:r>
              <a:rPr lang="en-GB" sz="1100" baseline="30000" dirty="0" smtClean="0"/>
              <a:t>th</a:t>
            </a:r>
            <a:r>
              <a:rPr lang="en-GB" sz="1100" dirty="0" smtClean="0"/>
              <a:t>Aug2021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37424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AB5-0FC2-4BF4-9EE7-8B0B54E7A82C}" type="slidenum">
              <a:rPr lang="en-GB" smtClean="0"/>
              <a:t>6</a:t>
            </a:fld>
            <a:endParaRPr lang="en-GB" dirty="0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5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941476" y="1013228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dirty="0" smtClean="0"/>
              <a:t>LGAD </a:t>
            </a:r>
            <a:r>
              <a:rPr lang="en-US" sz="2000" dirty="0" smtClean="0"/>
              <a:t>Wafers </a:t>
            </a:r>
            <a:endParaRPr lang="en-GB" sz="2000" b="1" dirty="0"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71600" y="5662989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WF3 (Birmingham) and WF10 (Oxford) given to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Scitech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last week for dicing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63" b="14147"/>
          <a:stretch/>
        </p:blipFill>
        <p:spPr bwMode="auto">
          <a:xfrm>
            <a:off x="395536" y="1484784"/>
            <a:ext cx="5760640" cy="1467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415" b="25024"/>
          <a:stretch/>
        </p:blipFill>
        <p:spPr>
          <a:xfrm>
            <a:off x="6646824" y="1628800"/>
            <a:ext cx="733488" cy="3600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2924944"/>
            <a:ext cx="4013454" cy="262568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938744" y="3068960"/>
            <a:ext cx="38097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Focusing on the ‘highest’ gain region at the moment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Currently testing diced WF2 (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Oxf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Dicing WF3 and WF10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WF10 will be tested at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Oxf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WF3 will be sent back to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Bham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for irradiation</a:t>
            </a:r>
          </a:p>
        </p:txBody>
      </p:sp>
      <p:sp>
        <p:nvSpPr>
          <p:cNvPr id="5" name="Right Brace 4"/>
          <p:cNvSpPr/>
          <p:nvPr/>
        </p:nvSpPr>
        <p:spPr>
          <a:xfrm>
            <a:off x="6130298" y="2297799"/>
            <a:ext cx="144016" cy="55446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372200" y="2403636"/>
            <a:ext cx="11521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High Gain region</a:t>
            </a:r>
          </a:p>
        </p:txBody>
      </p:sp>
      <p:sp>
        <p:nvSpPr>
          <p:cNvPr id="16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OPMD </a:t>
            </a:r>
            <a:r>
              <a:rPr lang="en-GB" sz="1100" dirty="0" smtClean="0"/>
              <a:t>meeting </a:t>
            </a:r>
            <a:r>
              <a:rPr lang="en-GB" sz="1100" dirty="0" smtClean="0"/>
              <a:t>9</a:t>
            </a:r>
            <a:r>
              <a:rPr lang="en-GB" sz="1100" baseline="30000" dirty="0" smtClean="0"/>
              <a:t>th</a:t>
            </a:r>
            <a:r>
              <a:rPr lang="en-GB" sz="1100" dirty="0" smtClean="0"/>
              <a:t>Aug2021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8014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AB5-0FC2-4BF4-9EE7-8B0B54E7A82C}" type="slidenum">
              <a:rPr lang="en-GB" smtClean="0"/>
              <a:t>7</a:t>
            </a:fld>
            <a:endParaRPr lang="en-GB" dirty="0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6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941476" y="1013228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dirty="0" smtClean="0"/>
              <a:t>LGAD </a:t>
            </a:r>
            <a:r>
              <a:rPr lang="en-US" sz="2000" dirty="0" smtClean="0"/>
              <a:t>plan </a:t>
            </a:r>
            <a:endParaRPr lang="en-GB" sz="2000" b="1" dirty="0"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71600" y="5662989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Plan is to get end of Sept with WF2/3 pre-post irradiation tested (gain and timing) and WF10 pre-irradiation gain and timing tested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340768"/>
            <a:ext cx="7328157" cy="4322221"/>
          </a:xfrm>
          <a:prstGeom prst="rect">
            <a:avLst/>
          </a:prstGeom>
        </p:spPr>
      </p:pic>
      <p:sp>
        <p:nvSpPr>
          <p:cNvPr id="16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OPMD </a:t>
            </a:r>
            <a:r>
              <a:rPr lang="en-GB" sz="1100" dirty="0" smtClean="0"/>
              <a:t>meeting </a:t>
            </a:r>
            <a:r>
              <a:rPr lang="en-GB" sz="1100" dirty="0" smtClean="0"/>
              <a:t>9</a:t>
            </a:r>
            <a:r>
              <a:rPr lang="en-GB" sz="1100" baseline="30000" dirty="0" smtClean="0"/>
              <a:t>th</a:t>
            </a:r>
            <a:r>
              <a:rPr lang="en-GB" sz="1100" dirty="0" smtClean="0"/>
              <a:t>Aug2021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88438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9072" y="4628085"/>
            <a:ext cx="3017706" cy="1825251"/>
          </a:xfrm>
          <a:prstGeom prst="rect">
            <a:avLst/>
          </a:prstGeom>
        </p:spPr>
      </p:pic>
      <p:sp>
        <p:nvSpPr>
          <p:cNvPr id="11" name="Title 12"/>
          <p:cNvSpPr txBox="1">
            <a:spLocks/>
          </p:cNvSpPr>
          <p:nvPr/>
        </p:nvSpPr>
        <p:spPr>
          <a:xfrm>
            <a:off x="323528" y="1253956"/>
            <a:ext cx="8589092" cy="35040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 b="1" u="sng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7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AB5-0FC2-4BF4-9EE7-8B0B54E7A82C}" type="slidenum">
              <a:rPr lang="en-GB" smtClean="0"/>
              <a:t>8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941476" y="1013228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dirty="0" smtClean="0"/>
              <a:t>SPICE simulation of SC board ver. </a:t>
            </a:r>
            <a:r>
              <a:rPr lang="en-US" sz="2000" smtClean="0"/>
              <a:t>1.1</a:t>
            </a:r>
            <a:endParaRPr lang="en-GB" sz="2000" b="1" dirty="0">
              <a:cs typeface="Arial" panose="020B0604020202020204" pitchFamily="34" charset="0"/>
            </a:endParaRP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7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1850" y="5013176"/>
            <a:ext cx="1394086" cy="13670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6086" y="2023345"/>
            <a:ext cx="2571858" cy="20729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8904" y="1870702"/>
            <a:ext cx="3639440" cy="22863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20272" y="3376241"/>
            <a:ext cx="6480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 smtClean="0"/>
              <a:t>Ib</a:t>
            </a:r>
            <a:r>
              <a:rPr lang="en-GB" sz="800" dirty="0" smtClean="0"/>
              <a:t>=10uA</a:t>
            </a:r>
            <a:endParaRPr lang="en-GB" sz="800" dirty="0"/>
          </a:p>
        </p:txBody>
      </p:sp>
      <p:sp>
        <p:nvSpPr>
          <p:cNvPr id="13" name="TextBox 12"/>
          <p:cNvSpPr txBox="1"/>
          <p:nvPr/>
        </p:nvSpPr>
        <p:spPr>
          <a:xfrm>
            <a:off x="7020272" y="3069416"/>
            <a:ext cx="6480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 smtClean="0"/>
              <a:t>Ib</a:t>
            </a:r>
            <a:r>
              <a:rPr lang="en-GB" sz="800" dirty="0" smtClean="0"/>
              <a:t>=20uA</a:t>
            </a:r>
            <a:endParaRPr lang="en-GB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7020272" y="2865326"/>
            <a:ext cx="6480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 smtClean="0"/>
              <a:t>Ib</a:t>
            </a:r>
            <a:r>
              <a:rPr lang="en-GB" sz="800" dirty="0" smtClean="0"/>
              <a:t>=30uA</a:t>
            </a:r>
            <a:endParaRPr lang="en-GB" sz="800" dirty="0"/>
          </a:p>
        </p:txBody>
      </p:sp>
      <p:sp>
        <p:nvSpPr>
          <p:cNvPr id="16" name="TextBox 15"/>
          <p:cNvSpPr txBox="1"/>
          <p:nvPr/>
        </p:nvSpPr>
        <p:spPr>
          <a:xfrm>
            <a:off x="7020272" y="2621299"/>
            <a:ext cx="6480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 smtClean="0"/>
              <a:t>Ib</a:t>
            </a:r>
            <a:r>
              <a:rPr lang="en-GB" sz="800" dirty="0" smtClean="0"/>
              <a:t>=40uA</a:t>
            </a:r>
            <a:endParaRPr lang="en-GB" sz="800" dirty="0"/>
          </a:p>
        </p:txBody>
      </p:sp>
      <p:sp>
        <p:nvSpPr>
          <p:cNvPr id="17" name="TextBox 16"/>
          <p:cNvSpPr txBox="1"/>
          <p:nvPr/>
        </p:nvSpPr>
        <p:spPr>
          <a:xfrm>
            <a:off x="7020272" y="2443923"/>
            <a:ext cx="6480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 smtClean="0"/>
              <a:t>Ib</a:t>
            </a:r>
            <a:r>
              <a:rPr lang="en-GB" sz="800" dirty="0" smtClean="0"/>
              <a:t>=50uA</a:t>
            </a:r>
            <a:endParaRPr lang="en-GB" sz="800" dirty="0"/>
          </a:p>
        </p:txBody>
      </p:sp>
      <p:sp>
        <p:nvSpPr>
          <p:cNvPr id="18" name="TextBox 17"/>
          <p:cNvSpPr txBox="1"/>
          <p:nvPr/>
        </p:nvSpPr>
        <p:spPr>
          <a:xfrm>
            <a:off x="7020272" y="2221425"/>
            <a:ext cx="6480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 smtClean="0"/>
              <a:t>Ib</a:t>
            </a:r>
            <a:r>
              <a:rPr lang="en-GB" sz="800" dirty="0" smtClean="0"/>
              <a:t>=60uA</a:t>
            </a:r>
            <a:endParaRPr lang="en-GB" sz="800" dirty="0"/>
          </a:p>
        </p:txBody>
      </p:sp>
      <p:sp>
        <p:nvSpPr>
          <p:cNvPr id="19" name="TextBox 18"/>
          <p:cNvSpPr txBox="1"/>
          <p:nvPr/>
        </p:nvSpPr>
        <p:spPr>
          <a:xfrm>
            <a:off x="7020272" y="2068013"/>
            <a:ext cx="6480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 smtClean="0"/>
              <a:t>Ib</a:t>
            </a:r>
            <a:r>
              <a:rPr lang="en-GB" sz="800" dirty="0" smtClean="0"/>
              <a:t>=70uA</a:t>
            </a:r>
            <a:endParaRPr lang="en-GB" sz="800" dirty="0"/>
          </a:p>
        </p:txBody>
      </p:sp>
      <p:sp>
        <p:nvSpPr>
          <p:cNvPr id="20" name="TextBox 19"/>
          <p:cNvSpPr txBox="1"/>
          <p:nvPr/>
        </p:nvSpPr>
        <p:spPr>
          <a:xfrm>
            <a:off x="1461708" y="4270669"/>
            <a:ext cx="25922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From Infineon BFR840L3RHESD Datasheet</a:t>
            </a:r>
            <a:endParaRPr lang="en-GB" sz="900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0" y="4270669"/>
            <a:ext cx="25922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Cadence </a:t>
            </a:r>
            <a:r>
              <a:rPr lang="en-GB" sz="900" dirty="0" err="1" smtClean="0"/>
              <a:t>Orcad</a:t>
            </a:r>
            <a:r>
              <a:rPr lang="en-GB" sz="900" dirty="0" smtClean="0"/>
              <a:t> 16.6 ver. Simulation</a:t>
            </a:r>
            <a:endParaRPr lang="en-GB" sz="900" dirty="0"/>
          </a:p>
        </p:txBody>
      </p:sp>
      <p:sp>
        <p:nvSpPr>
          <p:cNvPr id="22" name="TextBox 21"/>
          <p:cNvSpPr txBox="1"/>
          <p:nvPr/>
        </p:nvSpPr>
        <p:spPr>
          <a:xfrm>
            <a:off x="2062760" y="4581128"/>
            <a:ext cx="4597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DC </a:t>
            </a:r>
            <a:r>
              <a:rPr lang="en-GB" sz="1200" dirty="0" smtClean="0"/>
              <a:t>simulation of </a:t>
            </a:r>
            <a:r>
              <a:rPr lang="en-GB" sz="1200" dirty="0" err="1" smtClean="0"/>
              <a:t>SiGe</a:t>
            </a:r>
            <a:r>
              <a:rPr lang="en-GB" sz="1200" dirty="0" smtClean="0"/>
              <a:t> NPN transistor used on SC board ver. 1.1</a:t>
            </a:r>
            <a:endParaRPr lang="en-GB" sz="1200" dirty="0"/>
          </a:p>
        </p:txBody>
      </p:sp>
      <p:sp>
        <p:nvSpPr>
          <p:cNvPr id="24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OPMD </a:t>
            </a:r>
            <a:r>
              <a:rPr lang="en-GB" sz="1100" dirty="0" smtClean="0"/>
              <a:t>meeting </a:t>
            </a:r>
            <a:r>
              <a:rPr lang="en-GB" sz="1100" dirty="0" smtClean="0"/>
              <a:t>9</a:t>
            </a:r>
            <a:r>
              <a:rPr lang="en-GB" sz="1100" baseline="30000" dirty="0" smtClean="0"/>
              <a:t>th</a:t>
            </a:r>
            <a:r>
              <a:rPr lang="en-GB" sz="1100" dirty="0" smtClean="0"/>
              <a:t>Aug2021</a:t>
            </a:r>
            <a:endParaRPr lang="en-GB" sz="11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09339" y="4813837"/>
            <a:ext cx="899026" cy="172975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331410" y="6345420"/>
            <a:ext cx="1933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SC ver. 1.1. schematic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8364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302" y="1654066"/>
            <a:ext cx="4407522" cy="31039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294" y="1654066"/>
            <a:ext cx="4058674" cy="3103953"/>
          </a:xfrm>
          <a:prstGeom prst="rect">
            <a:avLst/>
          </a:prstGeom>
        </p:spPr>
      </p:pic>
      <p:sp>
        <p:nvSpPr>
          <p:cNvPr id="11" name="Title 12"/>
          <p:cNvSpPr txBox="1">
            <a:spLocks/>
          </p:cNvSpPr>
          <p:nvPr/>
        </p:nvSpPr>
        <p:spPr>
          <a:xfrm>
            <a:off x="323528" y="1253956"/>
            <a:ext cx="8589092" cy="350406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 b="1" u="sng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7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AB5-0FC2-4BF4-9EE7-8B0B54E7A82C}" type="slidenum">
              <a:rPr lang="en-GB" smtClean="0"/>
              <a:t>9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941476" y="1013228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dirty="0" smtClean="0"/>
              <a:t>SPICE simulation of SC board ver. </a:t>
            </a:r>
            <a:r>
              <a:rPr lang="en-US" sz="2000" smtClean="0"/>
              <a:t>1.1</a:t>
            </a:r>
            <a:endParaRPr lang="en-GB" sz="2000" b="1" dirty="0">
              <a:cs typeface="Arial" panose="020B0604020202020204" pitchFamily="34" charset="0"/>
            </a:endParaRP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532440" y="6492875"/>
            <a:ext cx="58640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400" dirty="0" smtClean="0"/>
              <a:t>8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91580" y="3738857"/>
            <a:ext cx="12241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T = 25 C</a:t>
            </a:r>
          </a:p>
          <a:p>
            <a:r>
              <a:rPr lang="en-GB" sz="1100" b="1" dirty="0" err="1" smtClean="0"/>
              <a:t>Rl</a:t>
            </a:r>
            <a:r>
              <a:rPr lang="en-GB" sz="1100" b="1" dirty="0" smtClean="0"/>
              <a:t> = 50 Ohm</a:t>
            </a:r>
            <a:endParaRPr lang="en-GB" sz="11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77614" y="5116526"/>
            <a:ext cx="662473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V-AC simulation of </a:t>
            </a:r>
            <a:r>
              <a:rPr lang="en-GB" sz="1400" dirty="0" smtClean="0"/>
              <a:t>SC </a:t>
            </a:r>
            <a:r>
              <a:rPr lang="en-GB" sz="1400" dirty="0" smtClean="0"/>
              <a:t>board ver. 1.1</a:t>
            </a:r>
          </a:p>
          <a:p>
            <a:r>
              <a:rPr lang="en-GB" sz="1400" dirty="0" smtClean="0"/>
              <a:t>Max gain around 52.4 dB  or </a:t>
            </a:r>
            <a:r>
              <a:rPr lang="en-GB" sz="1400" dirty="0" smtClean="0">
                <a:sym typeface="Symbol" panose="05050102010706020507" pitchFamily="18" charset="2"/>
              </a:rPr>
              <a:t> </a:t>
            </a:r>
            <a:r>
              <a:rPr lang="en-GB" sz="1400" dirty="0" smtClean="0"/>
              <a:t>417 [V/A</a:t>
            </a:r>
            <a:r>
              <a:rPr lang="en-GB" sz="1400" dirty="0" smtClean="0"/>
              <a:t>] (might be too small)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BW around 2GHz for small </a:t>
            </a:r>
            <a:r>
              <a:rPr lang="en-GB" sz="1400" dirty="0" err="1" smtClean="0"/>
              <a:t>Cin</a:t>
            </a:r>
            <a:r>
              <a:rPr lang="en-GB" sz="1400" dirty="0" smtClean="0"/>
              <a:t> 2 pF (i.e. LGAD 1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BW decreases down to </a:t>
            </a:r>
            <a:r>
              <a:rPr lang="en-GB" sz="1400" dirty="0" smtClean="0"/>
              <a:t>0.2 </a:t>
            </a:r>
            <a:r>
              <a:rPr lang="en-GB" sz="1400" dirty="0" smtClean="0"/>
              <a:t>GHz for </a:t>
            </a:r>
            <a:r>
              <a:rPr lang="en-GB" sz="1400" dirty="0" smtClean="0"/>
              <a:t>42 </a:t>
            </a:r>
            <a:r>
              <a:rPr lang="en-GB" sz="1400" dirty="0" smtClean="0"/>
              <a:t>pF (i.e. bigger size LGAD 4mm)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Rise </a:t>
            </a:r>
            <a:r>
              <a:rPr lang="en-GB" sz="1400" dirty="0" smtClean="0"/>
              <a:t>time vs. input </a:t>
            </a:r>
            <a:r>
              <a:rPr lang="en-GB" sz="1400" dirty="0" smtClean="0"/>
              <a:t>capacitance decreases and, for 4 mm LGAD, is </a:t>
            </a:r>
            <a:r>
              <a:rPr lang="en-GB" sz="1400" dirty="0" smtClean="0">
                <a:sym typeface="Symbol" panose="05050102010706020507" pitchFamily="18" charset="2"/>
              </a:rPr>
              <a:t> 1.4 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u="sng" dirty="0" smtClean="0">
                <a:sym typeface="Symbol" panose="05050102010706020507" pitchFamily="18" charset="2"/>
              </a:rPr>
              <a:t>Investigating how this affects CCE</a:t>
            </a:r>
            <a:endParaRPr lang="en-GB" sz="1400" u="sng" dirty="0" smtClean="0">
              <a:sym typeface="Symbol" panose="05050102010706020507" pitchFamily="18" charset="2"/>
            </a:endParaRPr>
          </a:p>
          <a:p>
            <a:endParaRPr lang="en-GB" sz="140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2961890" y="1992821"/>
            <a:ext cx="16561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err="1" smtClean="0">
                <a:solidFill>
                  <a:srgbClr val="FF0000"/>
                </a:solidFill>
              </a:rPr>
              <a:t>Cin</a:t>
            </a:r>
            <a:r>
              <a:rPr lang="en-GB" sz="800" b="1" dirty="0" smtClean="0">
                <a:solidFill>
                  <a:srgbClr val="FF0000"/>
                </a:solidFill>
              </a:rPr>
              <a:t> = 2 pF  BW[-3dB] </a:t>
            </a:r>
            <a:r>
              <a:rPr lang="en-GB" sz="8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</a:t>
            </a:r>
            <a:r>
              <a:rPr lang="en-GB" sz="800" b="1" dirty="0" smtClean="0">
                <a:solidFill>
                  <a:srgbClr val="FF0000"/>
                </a:solidFill>
              </a:rPr>
              <a:t>2 GHz</a:t>
            </a:r>
            <a:endParaRPr lang="en-GB" sz="8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43608" y="2586390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err="1" smtClean="0">
                <a:solidFill>
                  <a:srgbClr val="00B050"/>
                </a:solidFill>
              </a:rPr>
              <a:t>Cin</a:t>
            </a:r>
            <a:r>
              <a:rPr lang="en-GB" sz="800" b="1" dirty="0" smtClean="0">
                <a:solidFill>
                  <a:srgbClr val="00B050"/>
                </a:solidFill>
              </a:rPr>
              <a:t> = 10 pF </a:t>
            </a:r>
            <a:r>
              <a:rPr lang="en-GB" sz="800" b="1" dirty="0">
                <a:solidFill>
                  <a:srgbClr val="00B050"/>
                </a:solidFill>
              </a:rPr>
              <a:t>BW[-3dB] </a:t>
            </a:r>
            <a:r>
              <a:rPr lang="en-GB" sz="80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</a:t>
            </a:r>
            <a:r>
              <a:rPr lang="en-GB" sz="800" b="1" dirty="0" smtClean="0">
                <a:solidFill>
                  <a:srgbClr val="00B050"/>
                </a:solidFill>
              </a:rPr>
              <a:t>0.8 </a:t>
            </a:r>
            <a:r>
              <a:rPr lang="en-GB" sz="800" b="1" dirty="0">
                <a:solidFill>
                  <a:srgbClr val="00B050"/>
                </a:solidFill>
              </a:rPr>
              <a:t>GHz</a:t>
            </a:r>
          </a:p>
          <a:p>
            <a:endParaRPr lang="en-GB" sz="800" b="1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15616" y="3162454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err="1" smtClean="0">
                <a:solidFill>
                  <a:srgbClr val="0070C0"/>
                </a:solidFill>
              </a:rPr>
              <a:t>Cin</a:t>
            </a:r>
            <a:r>
              <a:rPr lang="en-GB" sz="800" b="1" dirty="0" smtClean="0">
                <a:solidFill>
                  <a:srgbClr val="0070C0"/>
                </a:solidFill>
              </a:rPr>
              <a:t> = 20 </a:t>
            </a:r>
            <a:r>
              <a:rPr lang="en-GB" sz="800" b="1" dirty="0" smtClean="0">
                <a:solidFill>
                  <a:srgbClr val="2323FF"/>
                </a:solidFill>
              </a:rPr>
              <a:t>pF BW</a:t>
            </a:r>
            <a:r>
              <a:rPr lang="en-GB" sz="800" b="1" dirty="0">
                <a:solidFill>
                  <a:srgbClr val="2323FF"/>
                </a:solidFill>
              </a:rPr>
              <a:t>[-3dB] </a:t>
            </a:r>
            <a:r>
              <a:rPr lang="en-GB" sz="800" b="1" dirty="0" smtClean="0">
                <a:solidFill>
                  <a:srgbClr val="2323FF"/>
                </a:solidFill>
                <a:sym typeface="Symbol" panose="05050102010706020507" pitchFamily="18" charset="2"/>
              </a:rPr>
              <a:t></a:t>
            </a:r>
            <a:r>
              <a:rPr lang="en-GB" sz="800" b="1" dirty="0" smtClean="0">
                <a:solidFill>
                  <a:srgbClr val="2323FF"/>
                </a:solidFill>
              </a:rPr>
              <a:t>0.2 </a:t>
            </a:r>
            <a:r>
              <a:rPr lang="en-GB" sz="800" b="1" dirty="0">
                <a:solidFill>
                  <a:srgbClr val="2323FF"/>
                </a:solidFill>
              </a:rPr>
              <a:t>GHz</a:t>
            </a:r>
          </a:p>
          <a:p>
            <a:endParaRPr lang="en-GB" sz="800" b="1" dirty="0">
              <a:solidFill>
                <a:srgbClr val="0070C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3416" y="5135993"/>
            <a:ext cx="1836204" cy="106306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717374" y="23869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>
                <a:solidFill>
                  <a:srgbClr val="2323FF"/>
                </a:solidFill>
              </a:rPr>
              <a:t>LGAD 4mm</a:t>
            </a:r>
            <a:endParaRPr lang="en-GB" sz="900" b="1" dirty="0">
              <a:solidFill>
                <a:srgbClr val="2323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08104" y="3121718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>
                <a:solidFill>
                  <a:srgbClr val="00B050"/>
                </a:solidFill>
              </a:rPr>
              <a:t>LGAD 2mm</a:t>
            </a:r>
            <a:endParaRPr lang="en-GB" sz="900" b="1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76056" y="3990256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>
                <a:solidFill>
                  <a:srgbClr val="FF0000"/>
                </a:solidFill>
              </a:rPr>
              <a:t>LGAD 1mm</a:t>
            </a:r>
            <a:endParaRPr lang="en-GB" sz="9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717374" y="4854352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>
                <a:solidFill>
                  <a:srgbClr val="2323FF"/>
                </a:solidFill>
              </a:rPr>
              <a:t>4mm</a:t>
            </a:r>
            <a:endParaRPr lang="en-GB" sz="900" b="1" dirty="0">
              <a:solidFill>
                <a:srgbClr val="2323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56176" y="5552109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>
                <a:solidFill>
                  <a:srgbClr val="00B050"/>
                </a:solidFill>
              </a:rPr>
              <a:t>2mm</a:t>
            </a:r>
            <a:endParaRPr lang="en-GB" sz="900" b="1" dirty="0">
              <a:solidFill>
                <a:srgbClr val="00B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74557" y="6107363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>
                <a:solidFill>
                  <a:srgbClr val="FF0000"/>
                </a:solidFill>
              </a:rPr>
              <a:t>1</a:t>
            </a:r>
            <a:r>
              <a:rPr lang="en-GB" sz="900" b="1" dirty="0" smtClean="0">
                <a:solidFill>
                  <a:srgbClr val="FF0000"/>
                </a:solidFill>
              </a:rPr>
              <a:t>mm</a:t>
            </a:r>
            <a:endParaRPr lang="en-GB" sz="900" b="1" dirty="0">
              <a:solidFill>
                <a:srgbClr val="FF0000"/>
              </a:solidFill>
            </a:endParaRPr>
          </a:p>
        </p:txBody>
      </p:sp>
      <p:sp>
        <p:nvSpPr>
          <p:cNvPr id="36" name="Footer Placeholder 7"/>
          <p:cNvSpPr txBox="1">
            <a:spLocks/>
          </p:cNvSpPr>
          <p:nvPr/>
        </p:nvSpPr>
        <p:spPr>
          <a:xfrm>
            <a:off x="1619672" y="6483920"/>
            <a:ext cx="61926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100" dirty="0" smtClean="0"/>
              <a:t>OPMD </a:t>
            </a:r>
            <a:r>
              <a:rPr lang="en-GB" sz="1100" dirty="0" smtClean="0"/>
              <a:t>meeting </a:t>
            </a:r>
            <a:r>
              <a:rPr lang="en-GB" sz="1100" dirty="0" smtClean="0"/>
              <a:t>9</a:t>
            </a:r>
            <a:r>
              <a:rPr lang="en-GB" sz="1100" baseline="30000" dirty="0" smtClean="0"/>
              <a:t>th</a:t>
            </a:r>
            <a:r>
              <a:rPr lang="en-GB" sz="1100" dirty="0" smtClean="0"/>
              <a:t>Aug2021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50480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wilson_stf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238694</TotalTime>
  <Words>912</Words>
  <Application>Microsoft Office PowerPoint</Application>
  <PresentationFormat>On-screen Show (4:3)</PresentationFormat>
  <Paragraphs>170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Symbol</vt:lpstr>
      <vt:lpstr>fwilson_stfc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RAL Particle Physics Department and RAL CMOS Sensor Design Group</dc:title>
  <dc:creator>E.Giulio Villani</dc:creator>
  <cp:lastModifiedBy>EGVillani</cp:lastModifiedBy>
  <cp:revision>1350</cp:revision>
  <cp:lastPrinted>2016-11-10T11:46:35Z</cp:lastPrinted>
  <dcterms:created xsi:type="dcterms:W3CDTF">2016-11-08T15:57:42Z</dcterms:created>
  <dcterms:modified xsi:type="dcterms:W3CDTF">2021-08-09T09:15:37Z</dcterms:modified>
</cp:coreProperties>
</file>