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70" r:id="rId1"/>
  </p:sldMasterIdLst>
  <p:notesMasterIdLst>
    <p:notesMasterId r:id="rId9"/>
  </p:notesMasterIdLst>
  <p:sldIdLst>
    <p:sldId id="298" r:id="rId2"/>
    <p:sldId id="300" r:id="rId3"/>
    <p:sldId id="301" r:id="rId4"/>
    <p:sldId id="302" r:id="rId5"/>
    <p:sldId id="308" r:id="rId6"/>
    <p:sldId id="309" r:id="rId7"/>
    <p:sldId id="310" r:id="rId8"/>
  </p:sldIdLst>
  <p:sldSz cx="12192000" cy="6858000"/>
  <p:notesSz cx="6858000" cy="9144000"/>
  <p:embeddedFontLst>
    <p:embeddedFont>
      <p:font typeface="Consolas" panose="020B0609020204030204" pitchFamily="49" charset="0"/>
      <p:regular r:id="rId10"/>
      <p:bold r:id="rId11"/>
      <p:italic r:id="rId12"/>
      <p:boldItalic r:id="rId13"/>
    </p:embeddedFont>
    <p:embeddedFont>
      <p:font typeface="Georgia" panose="02040502050405020303" pitchFamily="18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5DD"/>
    <a:srgbClr val="5C7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89" autoAdjust="0"/>
    <p:restoredTop sz="96301"/>
  </p:normalViewPr>
  <p:slideViewPr>
    <p:cSldViewPr snapToGrid="0">
      <p:cViewPr varScale="1">
        <p:scale>
          <a:sx n="218" d="100"/>
          <a:sy n="218" d="100"/>
        </p:scale>
        <p:origin x="5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DC30C42-F1EA-EA44-9613-5E7947EE8325}" type="datetimeFigureOut">
              <a:rPr lang="en-US" smtClean="0"/>
              <a:pPr/>
              <a:t>6/30/26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493BBF43-A868-D94C-A9CC-39C296714D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67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EB46C-9D22-D238-2FB0-CEA5F5621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D40EFD-B96C-39D0-8C52-418464DEFF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5B8E15-DA8A-BED7-0585-22E24138B6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Guidelines: 6-8 bullets per slide; Use sentence fragments for bullets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91E2D2-662A-3105-858B-AF1753983E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359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E4EA8-6DB3-D08A-93C9-DE7E7F3FD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021491-846B-5341-6264-EC195FC936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597D8D-E16E-2460-AB5A-48F30B6778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Guidelines: 6-8 bullets per slide; Use sentence fragments for bullets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2EB78-7906-358E-071C-523E4FD053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002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6BE0A-0763-525E-3A2D-DCDD54B21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0CDF38-37B6-7150-0FB3-87CBDEA968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816AA9-0309-3994-DCD4-18B5755748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Guidelines: 6-8 bullets per slide; Use sentence fragments for bullets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408AD3-FC22-4AAC-F796-D46C4B5ED4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67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36545D-B806-ACDE-DDA5-A0C0ACBA6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8427AB-AF00-4159-654A-75DB382428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C928C2-5456-43D1-CF38-CCA1EBD192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Guidelines: 6-8 bullets per slide; Use sentence fragments for bullets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27B04-1DDD-8624-4DE2-93A157F7FD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984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8C7A7-AA1D-10F7-F243-3F04D14BA8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37A036-9B69-8C51-8182-A99F05F0E6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C0848A-6B1C-5BDE-9B6C-231D2737C8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Guidelines: 6-8 bullets per slide; Use sentence fragments for bullets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8CCD89-5188-453E-F7C3-33A4381C8E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577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BF14DA4-6BD3-41D0-ED7B-F5CF63D8E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87975" y="0"/>
            <a:ext cx="6804025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795D8-36C7-9AC6-7BB0-2FA187F49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417" y="2125014"/>
            <a:ext cx="6297984" cy="919032"/>
          </a:xfrm>
        </p:spPr>
        <p:txBody>
          <a:bodyPr anchor="b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6DAF6-7FAD-3329-1F2F-26D428433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416" y="3047266"/>
            <a:ext cx="6559241" cy="529861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E06F63-AE6B-E540-C04D-8905B2EFD5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963" y="4244658"/>
            <a:ext cx="5999008" cy="529861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CBF152-3CD9-3B8D-5C6A-83D9FE6F56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6963" y="4775200"/>
            <a:ext cx="5999162" cy="501650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460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5FB620-142D-2BE0-8116-9FAAA7F69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85A35A3C-EFCE-E977-5D10-513BA05C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D481F92-CD79-AD15-7CA5-87C78AC69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CAADF119-FBE4-4B30-887E-7063E5FE77D4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DB17564-960C-4BE2-AE3B-9E042530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3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9465704-2370-60F7-6005-D0288DFD8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0A29258-15C1-6FB2-52AC-108985A07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5682288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E85E37D-8958-2DEE-18A0-03962A83466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10467" y="1322610"/>
            <a:ext cx="568228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6FBE509B-CE41-57EF-59C3-275E43C0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944E86B8-08A1-6B0A-9E8F-1A2C0252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111C8-7DEA-F7D8-15DA-EC66E610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ABF4FA7-1E5E-4092-8A64-2F16A7152577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72F205-0884-4182-ADD8-D44EB48258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54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Slate Two Photo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59AD2392-E6B3-D73D-424E-42A0157E1C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F46FADE-5392-BCFC-BAD6-D700EFBD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4B37EFF6-260E-A1F5-FF79-F0ABEF7A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1D8BB-52A9-22B5-DB17-DA5C23072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84D608DB-8471-438C-96F2-BF69B78E0782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D19EE4BA-CD94-40C8-BA88-88F35B10B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32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Grey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903C67-DC6F-088A-9EA9-D734508F8D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7E5CE1A-809C-DEBF-5077-24C3A3D4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A59512F-10DA-5515-E4C4-B98127B24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FEC5F-8621-2ECE-218F-2628960DE6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A52F8196-A714-4021-8525-BBF3DB1CC2B9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CFCA19-01CD-4B66-B389-82A12968C5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60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7" y="2759119"/>
            <a:ext cx="10053033" cy="880970"/>
          </a:xfrm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830D66-7C16-31AC-766A-71753A6062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7059" y="6170055"/>
            <a:ext cx="1728303" cy="49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02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Slid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3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3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2 Photo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A6C8BEAD-C13B-93F9-6676-CE56FFBEE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EDB80F63-0339-4821-9425-EEBDE7EE0A50}" type="datetime1">
              <a:rPr lang="en-US" smtClean="0"/>
              <a:t>6/30/26</a:t>
            </a:fld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9B986840-5762-4DAF-7AD9-5F837D062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1E2F678D-103F-49D4-B531-CA075474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371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721D4D-BA71-46BF-9E11-753BC33668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0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Top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8195"/>
            <a:ext cx="12192000" cy="34208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924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8A1B46-8C31-1942-9CDD-F244EA45E1A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03516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2D036AA-9340-745D-7ECF-2C66965EE7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1951"/>
            <a:ext cx="6094412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 Click to edit Master title style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2354D38-C6CF-E355-ADC2-9780C4F4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DF5B5C-0FB6-281B-79D1-3AAEEBC73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E744EEC-877B-6658-1AF3-402C4637D6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9AD7FFB5-2B44-4A61-A840-20A8B411001D}" type="datetime1">
              <a:rPr lang="en-US" smtClean="0"/>
              <a:t>6/30/26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A4AF7EA1-AC10-6B34-7D70-18A57ABFF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0B83816E-8201-5044-F359-AFD3FCE21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CE785-B03D-6A9D-B2E7-6E9D526B2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1AFAF23-1F56-4840-A737-495C4921DE94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869AEF-C002-4444-8791-56AEEFBFD8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8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ircular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20496" y="531951"/>
            <a:ext cx="5971504" cy="56786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EF6ADE35-BF0E-DF23-D913-1DAA8CCD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BB898288-99FE-E6BE-FBE5-A3D4DE28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36C01-DAC5-C8E5-E590-A408A6BB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063D29F-10D7-4725-BF37-BCBE1D282228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F161EE-76CC-45E3-AC2B-F55638E717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9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5C33B-E0CB-3D46-9D0E-81845337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IPAC’27 SPC Virtual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E25E4-5B52-F70B-5E1A-F65D7D461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58F0D3-C01F-3256-0218-65AF71F759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3F0606B-4EF8-C644-338C-2B63D06C1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B0BD89-A704-0E29-46BD-5C54BB397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044706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EC031-12D9-ECFF-D858-559CF0816D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Apr 22, 2026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176E9F-8359-4E77-8769-BF761EF6ED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0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1912-9CBC-18CD-A6E2-D8584EE6F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4062" y="1424693"/>
            <a:ext cx="5798137" cy="3804129"/>
          </a:xfrm>
        </p:spPr>
        <p:txBody>
          <a:bodyPr anchor="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8444A-CE1E-BF31-5D75-39569219C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406" y="1424694"/>
            <a:ext cx="5018982" cy="4422313"/>
          </a:xfr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D9F4886-7D05-5680-AF1E-08F998596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475642F-9965-9846-0682-55C7C694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914D833-6B3E-46B1-EDE5-A7FD64C9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EA70E93-BE46-91B7-C94B-CF452506D7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74AC1CC6-0B45-432C-B9F8-F3C20CF98313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C10AA7-5409-41F3-BC4E-22F426FB6B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3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ody Slide - 1 Lef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9584" y="674221"/>
            <a:ext cx="6057364" cy="716698"/>
          </a:xfrm>
        </p:spPr>
        <p:txBody>
          <a:bodyPr anchor="t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659082"/>
            <a:ext cx="5550795" cy="34492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9584" y="1560773"/>
            <a:ext cx="6057364" cy="465909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B1BBB6AD-F5E7-2C7D-F208-959FE1C64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6658A98-A780-C524-1137-D3BF53A5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1057C-FA10-F5DE-B4C8-C3931D75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80ED2E1-3D77-48DC-8AFF-0FC8EA98F3DB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C835BB-5A9A-4887-AD28-9C7DC0F815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4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BD8159-AD9B-885B-18F2-9B7C42B96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5885B-F131-1373-A6B2-E992A159B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86D55-AA86-4418-BC5F-C51768C25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3F9866-9D6A-4E48-8AAE-F0F10B4380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4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50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arxiv.org/abs/2512.0086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roceedings.jacow.org/IPAC2015/papers/mopwi045.pdf?n=IPAC2015/papers/MOPWI045.pdf" TargetMode="External"/><Relationship Id="rId5" Type="http://schemas.openxmlformats.org/officeDocument/2006/relationships/hyperlink" Target="https://pals-project.readthedocs.io/en/latest/" TargetMode="Externa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OAT-AI/NARAD-DataServices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788DE-3EA5-AC24-4E6A-98261932D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2">
            <a:extLst>
              <a:ext uri="{FF2B5EF4-FFF2-40B4-BE49-F238E27FC236}">
                <a16:creationId xmlns:a16="http://schemas.microsoft.com/office/drawing/2014/main" id="{A04494F6-B936-A71C-1832-E72141C2A0BC}"/>
              </a:ext>
            </a:extLst>
          </p:cNvPr>
          <p:cNvSpPr/>
          <p:nvPr/>
        </p:nvSpPr>
        <p:spPr>
          <a:xfrm>
            <a:off x="4440219" y="3580823"/>
            <a:ext cx="588981" cy="954663"/>
          </a:xfrm>
          <a:prstGeom prst="line">
            <a:avLst/>
          </a:prstGeom>
          <a:noFill/>
          <a:ln w="76200">
            <a:solidFill>
              <a:srgbClr val="00A896"/>
            </a:solidFill>
            <a:prstDash val="solid"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6" name="Shape 32">
            <a:extLst>
              <a:ext uri="{FF2B5EF4-FFF2-40B4-BE49-F238E27FC236}">
                <a16:creationId xmlns:a16="http://schemas.microsoft.com/office/drawing/2014/main" id="{25DB38AE-F812-5260-9562-1B6D144A7D0E}"/>
              </a:ext>
            </a:extLst>
          </p:cNvPr>
          <p:cNvSpPr/>
          <p:nvPr/>
        </p:nvSpPr>
        <p:spPr>
          <a:xfrm flipV="1">
            <a:off x="4445598" y="2605286"/>
            <a:ext cx="588981" cy="954663"/>
          </a:xfrm>
          <a:prstGeom prst="line">
            <a:avLst/>
          </a:prstGeom>
          <a:noFill/>
          <a:ln w="76200">
            <a:solidFill>
              <a:srgbClr val="00A896"/>
            </a:solidFill>
            <a:prstDash val="solid"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D1FFB95-3D3E-5C08-4496-8EC8A4377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145871"/>
            <a:ext cx="11044707" cy="678664"/>
          </a:xfrm>
        </p:spPr>
        <p:txBody>
          <a:bodyPr/>
          <a:lstStyle/>
          <a:p>
            <a:r>
              <a:rPr lang="en-US" dirty="0"/>
              <a:t>What does AI-Ready Accelerator Data mean?</a:t>
            </a:r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DC955DEE-2575-AF68-34FB-3E497D8927CD}"/>
              </a:ext>
            </a:extLst>
          </p:cNvPr>
          <p:cNvSpPr/>
          <p:nvPr/>
        </p:nvSpPr>
        <p:spPr>
          <a:xfrm>
            <a:off x="422564" y="759385"/>
            <a:ext cx="11637356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i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Nuclear AI-Ready Accelerator Data (NARAD) — an operational-layer ontology and data standard for DOE accelerator facilities</a:t>
            </a:r>
            <a:endParaRPr lang="en-US" dirty="0"/>
          </a:p>
        </p:txBody>
      </p:sp>
      <p:sp>
        <p:nvSpPr>
          <p:cNvPr id="10" name="Shape 5">
            <a:extLst>
              <a:ext uri="{FF2B5EF4-FFF2-40B4-BE49-F238E27FC236}">
                <a16:creationId xmlns:a16="http://schemas.microsoft.com/office/drawing/2014/main" id="{ED955484-CC12-93ED-B80F-0D72EA9DCD75}"/>
              </a:ext>
            </a:extLst>
          </p:cNvPr>
          <p:cNvSpPr/>
          <p:nvPr/>
        </p:nvSpPr>
        <p:spPr>
          <a:xfrm>
            <a:off x="363365" y="1192100"/>
            <a:ext cx="4144386" cy="4774868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1" name="Shape 6">
            <a:extLst>
              <a:ext uri="{FF2B5EF4-FFF2-40B4-BE49-F238E27FC236}">
                <a16:creationId xmlns:a16="http://schemas.microsoft.com/office/drawing/2014/main" id="{DDFF427B-0DC7-E28D-2596-7F0813F79B6A}"/>
              </a:ext>
            </a:extLst>
          </p:cNvPr>
          <p:cNvSpPr/>
          <p:nvPr/>
        </p:nvSpPr>
        <p:spPr>
          <a:xfrm>
            <a:off x="363365" y="1192100"/>
            <a:ext cx="94729" cy="4774868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pic>
        <p:nvPicPr>
          <p:cNvPr id="12" name="Image 0" descr="preencoded.png">
            <a:extLst>
              <a:ext uri="{FF2B5EF4-FFF2-40B4-BE49-F238E27FC236}">
                <a16:creationId xmlns:a16="http://schemas.microsoft.com/office/drawing/2014/main" id="{03F5FF85-472C-0365-45E9-D22A7F5A1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804" y="1555405"/>
            <a:ext cx="592055" cy="519007"/>
          </a:xfrm>
          <a:prstGeom prst="rect">
            <a:avLst/>
          </a:prstGeom>
        </p:spPr>
      </p:pic>
      <p:sp>
        <p:nvSpPr>
          <p:cNvPr id="13" name="Text 7">
            <a:extLst>
              <a:ext uri="{FF2B5EF4-FFF2-40B4-BE49-F238E27FC236}">
                <a16:creationId xmlns:a16="http://schemas.microsoft.com/office/drawing/2014/main" id="{F4CD1AF1-848E-B319-1B45-507D49565346}"/>
              </a:ext>
            </a:extLst>
          </p:cNvPr>
          <p:cNvSpPr/>
          <p:nvPr/>
        </p:nvSpPr>
        <p:spPr>
          <a:xfrm>
            <a:off x="1547475" y="1607306"/>
            <a:ext cx="2782659" cy="41520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300" dirty="0">
                <a:solidFill>
                  <a:srgbClr val="00A896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FACILITY ONTOLOGY</a:t>
            </a:r>
            <a:endParaRPr lang="en-US" sz="1600" dirty="0"/>
          </a:p>
        </p:txBody>
      </p:sp>
      <p:sp>
        <p:nvSpPr>
          <p:cNvPr id="14" name="Text 8">
            <a:extLst>
              <a:ext uri="{FF2B5EF4-FFF2-40B4-BE49-F238E27FC236}">
                <a16:creationId xmlns:a16="http://schemas.microsoft.com/office/drawing/2014/main" id="{67CBBB82-0C6E-6677-07A6-DC61E494AAB7}"/>
              </a:ext>
            </a:extLst>
          </p:cNvPr>
          <p:cNvSpPr/>
          <p:nvPr/>
        </p:nvSpPr>
        <p:spPr>
          <a:xfrm>
            <a:off x="777804" y="2333916"/>
            <a:ext cx="3493125" cy="13494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7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Controls, lattice, diagnostics, signals, and operational context</a:t>
            </a:r>
            <a:endParaRPr lang="en-US" sz="1700" dirty="0"/>
          </a:p>
        </p:txBody>
      </p:sp>
      <p:sp>
        <p:nvSpPr>
          <p:cNvPr id="15" name="Shape 9">
            <a:extLst>
              <a:ext uri="{FF2B5EF4-FFF2-40B4-BE49-F238E27FC236}">
                <a16:creationId xmlns:a16="http://schemas.microsoft.com/office/drawing/2014/main" id="{A17CC174-2D06-E801-612C-EF80B36BCA90}"/>
              </a:ext>
            </a:extLst>
          </p:cNvPr>
          <p:cNvSpPr/>
          <p:nvPr/>
        </p:nvSpPr>
        <p:spPr>
          <a:xfrm>
            <a:off x="777804" y="3839038"/>
            <a:ext cx="3315509" cy="0"/>
          </a:xfrm>
          <a:prstGeom prst="line">
            <a:avLst/>
          </a:prstGeom>
          <a:noFill/>
          <a:ln w="9525">
            <a:solidFill>
              <a:srgbClr val="1E315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10">
            <a:extLst>
              <a:ext uri="{FF2B5EF4-FFF2-40B4-BE49-F238E27FC236}">
                <a16:creationId xmlns:a16="http://schemas.microsoft.com/office/drawing/2014/main" id="{355553E6-9282-F29F-2399-655708FA6824}"/>
              </a:ext>
            </a:extLst>
          </p:cNvPr>
          <p:cNvSpPr/>
          <p:nvPr/>
        </p:nvSpPr>
        <p:spPr>
          <a:xfrm>
            <a:off x="791638" y="3292471"/>
            <a:ext cx="3433920" cy="181652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Element &amp; signal semantics</a:t>
            </a:r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-120"/>
              </a:rPr>
              <a:t>Ontological channel-finding</a:t>
            </a:r>
            <a:endParaRPr lang="en-US" dirty="0">
              <a:solidFill>
                <a:srgbClr val="FF0000"/>
              </a:solidFill>
            </a:endParaRPr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Device → process → system hierarchy</a:t>
            </a:r>
            <a:endParaRPr lang="en-US" dirty="0"/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Support live/archived data:</a:t>
            </a:r>
            <a:br>
              <a:rPr lang="en-US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</a:br>
            <a:r>
              <a:rPr lang="en-US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state, setpoints, readbacks</a:t>
            </a:r>
            <a:endParaRPr lang="en-US" dirty="0"/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Provenance, units, uncertainty</a:t>
            </a:r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-120"/>
              </a:rPr>
              <a:t>Standards-based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Shape 14">
            <a:extLst>
              <a:ext uri="{FF2B5EF4-FFF2-40B4-BE49-F238E27FC236}">
                <a16:creationId xmlns:a16="http://schemas.microsoft.com/office/drawing/2014/main" id="{814E0DBB-5F9C-E0E0-A692-9158E073919B}"/>
              </a:ext>
            </a:extLst>
          </p:cNvPr>
          <p:cNvSpPr/>
          <p:nvPr/>
        </p:nvSpPr>
        <p:spPr>
          <a:xfrm>
            <a:off x="4413022" y="3496493"/>
            <a:ext cx="189458" cy="166082"/>
          </a:xfrm>
          <a:prstGeom prst="ellipse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1" name="Shape 15">
            <a:extLst>
              <a:ext uri="{FF2B5EF4-FFF2-40B4-BE49-F238E27FC236}">
                <a16:creationId xmlns:a16="http://schemas.microsoft.com/office/drawing/2014/main" id="{CB99D5AB-5627-346A-E0EC-543C3DEAA54C}"/>
              </a:ext>
            </a:extLst>
          </p:cNvPr>
          <p:cNvSpPr/>
          <p:nvPr/>
        </p:nvSpPr>
        <p:spPr>
          <a:xfrm>
            <a:off x="5029200" y="1192100"/>
            <a:ext cx="6698731" cy="1413187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2" name="Shape 16">
            <a:extLst>
              <a:ext uri="{FF2B5EF4-FFF2-40B4-BE49-F238E27FC236}">
                <a16:creationId xmlns:a16="http://schemas.microsoft.com/office/drawing/2014/main" id="{D57296F8-2146-2D1D-6543-2E3CF8F0ECDB}"/>
              </a:ext>
            </a:extLst>
          </p:cNvPr>
          <p:cNvSpPr/>
          <p:nvPr/>
        </p:nvSpPr>
        <p:spPr>
          <a:xfrm>
            <a:off x="5029200" y="1192100"/>
            <a:ext cx="60531" cy="1413187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3" name="Shape 17">
            <a:extLst>
              <a:ext uri="{FF2B5EF4-FFF2-40B4-BE49-F238E27FC236}">
                <a16:creationId xmlns:a16="http://schemas.microsoft.com/office/drawing/2014/main" id="{76CB8A4C-63DF-8C94-5074-61BC0D42C348}"/>
              </a:ext>
            </a:extLst>
          </p:cNvPr>
          <p:cNvSpPr/>
          <p:nvPr/>
        </p:nvSpPr>
        <p:spPr>
          <a:xfrm>
            <a:off x="5311677" y="1562631"/>
            <a:ext cx="655749" cy="672125"/>
          </a:xfrm>
          <a:prstGeom prst="ellipse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pic>
        <p:nvPicPr>
          <p:cNvPr id="24" name="Image 1" descr="preencoded.png">
            <a:extLst>
              <a:ext uri="{FF2B5EF4-FFF2-40B4-BE49-F238E27FC236}">
                <a16:creationId xmlns:a16="http://schemas.microsoft.com/office/drawing/2014/main" id="{9267692A-AC20-4E2E-AD62-3835F83D6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2826" y="1691886"/>
            <a:ext cx="403538" cy="413616"/>
          </a:xfrm>
          <a:prstGeom prst="rect">
            <a:avLst/>
          </a:prstGeom>
        </p:spPr>
      </p:pic>
      <p:sp>
        <p:nvSpPr>
          <p:cNvPr id="25" name="Text 18">
            <a:extLst>
              <a:ext uri="{FF2B5EF4-FFF2-40B4-BE49-F238E27FC236}">
                <a16:creationId xmlns:a16="http://schemas.microsoft.com/office/drawing/2014/main" id="{30208B0D-9142-B2F5-02E8-D98052076560}"/>
              </a:ext>
            </a:extLst>
          </p:cNvPr>
          <p:cNvSpPr/>
          <p:nvPr/>
        </p:nvSpPr>
        <p:spPr>
          <a:xfrm>
            <a:off x="6138930" y="1305074"/>
            <a:ext cx="6053070" cy="268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300" dirty="0">
                <a:solidFill>
                  <a:srgbClr val="00A896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01  ·  AGENTIC WORKFLOWS</a:t>
            </a:r>
            <a:endParaRPr lang="en-US" sz="1600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74E066E2-016F-5C0C-FD20-3F567B8A4CA7}"/>
              </a:ext>
            </a:extLst>
          </p:cNvPr>
          <p:cNvSpPr/>
          <p:nvPr/>
        </p:nvSpPr>
        <p:spPr>
          <a:xfrm>
            <a:off x="6138930" y="1626396"/>
            <a:ext cx="5504125" cy="3722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Ontological input for agents (e.g. Osprey)</a:t>
            </a:r>
            <a:endParaRPr lang="en-US" dirty="0"/>
          </a:p>
        </p:txBody>
      </p:sp>
      <p:sp>
        <p:nvSpPr>
          <p:cNvPr id="27" name="Text 20">
            <a:extLst>
              <a:ext uri="{FF2B5EF4-FFF2-40B4-BE49-F238E27FC236}">
                <a16:creationId xmlns:a16="http://schemas.microsoft.com/office/drawing/2014/main" id="{E51D405D-71D1-2211-81E8-49E3751BD5B4}"/>
              </a:ext>
            </a:extLst>
          </p:cNvPr>
          <p:cNvSpPr/>
          <p:nvPr/>
        </p:nvSpPr>
        <p:spPr>
          <a:xfrm>
            <a:off x="6138930" y="2019331"/>
            <a:ext cx="5504125" cy="5342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Databases/knowledge graphs that LLM agents can query to reason about device relationships, dependencies, and operational intent</a:t>
            </a:r>
            <a:endParaRPr lang="en-US" sz="1600" dirty="0"/>
          </a:p>
        </p:txBody>
      </p:sp>
      <p:sp>
        <p:nvSpPr>
          <p:cNvPr id="28" name="Shape 21">
            <a:extLst>
              <a:ext uri="{FF2B5EF4-FFF2-40B4-BE49-F238E27FC236}">
                <a16:creationId xmlns:a16="http://schemas.microsoft.com/office/drawing/2014/main" id="{330E8C41-5DAE-CB95-AC7B-130F362B1970}"/>
              </a:ext>
            </a:extLst>
          </p:cNvPr>
          <p:cNvSpPr/>
          <p:nvPr/>
        </p:nvSpPr>
        <p:spPr>
          <a:xfrm>
            <a:off x="5029200" y="2863797"/>
            <a:ext cx="6698731" cy="1413187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9" name="Shape 22">
            <a:extLst>
              <a:ext uri="{FF2B5EF4-FFF2-40B4-BE49-F238E27FC236}">
                <a16:creationId xmlns:a16="http://schemas.microsoft.com/office/drawing/2014/main" id="{3D2D7E22-353C-1C68-F533-75CBFA2DC2F1}"/>
              </a:ext>
            </a:extLst>
          </p:cNvPr>
          <p:cNvSpPr/>
          <p:nvPr/>
        </p:nvSpPr>
        <p:spPr>
          <a:xfrm>
            <a:off x="5029200" y="2863797"/>
            <a:ext cx="60531" cy="1413187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0" name="Shape 23">
            <a:extLst>
              <a:ext uri="{FF2B5EF4-FFF2-40B4-BE49-F238E27FC236}">
                <a16:creationId xmlns:a16="http://schemas.microsoft.com/office/drawing/2014/main" id="{8CF020FD-3602-1A33-BE46-FCE8CDE9A2D9}"/>
              </a:ext>
            </a:extLst>
          </p:cNvPr>
          <p:cNvSpPr/>
          <p:nvPr/>
        </p:nvSpPr>
        <p:spPr>
          <a:xfrm>
            <a:off x="5311677" y="3234327"/>
            <a:ext cx="655749" cy="672125"/>
          </a:xfrm>
          <a:prstGeom prst="ellipse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pic>
        <p:nvPicPr>
          <p:cNvPr id="31" name="Image 2" descr="preencoded.png">
            <a:extLst>
              <a:ext uri="{FF2B5EF4-FFF2-40B4-BE49-F238E27FC236}">
                <a16:creationId xmlns:a16="http://schemas.microsoft.com/office/drawing/2014/main" id="{5A869CC6-8956-9731-57EA-3196D67EAE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2826" y="3363582"/>
            <a:ext cx="403538" cy="413616"/>
          </a:xfrm>
          <a:prstGeom prst="rect">
            <a:avLst/>
          </a:prstGeom>
        </p:spPr>
      </p:pic>
      <p:sp>
        <p:nvSpPr>
          <p:cNvPr id="32" name="Text 24">
            <a:extLst>
              <a:ext uri="{FF2B5EF4-FFF2-40B4-BE49-F238E27FC236}">
                <a16:creationId xmlns:a16="http://schemas.microsoft.com/office/drawing/2014/main" id="{A6E24EDE-00A4-DA1D-CBCC-2C72BF6C6894}"/>
              </a:ext>
            </a:extLst>
          </p:cNvPr>
          <p:cNvSpPr/>
          <p:nvPr/>
        </p:nvSpPr>
        <p:spPr>
          <a:xfrm>
            <a:off x="6138930" y="2988964"/>
            <a:ext cx="6053070" cy="268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300" dirty="0">
                <a:solidFill>
                  <a:srgbClr val="00A896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02  ·  DIGITAL TWINS and </a:t>
            </a:r>
            <a:r>
              <a:rPr lang="en-US" sz="1600" b="1" kern="0" spc="300" dirty="0">
                <a:solidFill>
                  <a:srgbClr val="FF00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CO-DESIGN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3" name="Text 25">
            <a:extLst>
              <a:ext uri="{FF2B5EF4-FFF2-40B4-BE49-F238E27FC236}">
                <a16:creationId xmlns:a16="http://schemas.microsoft.com/office/drawing/2014/main" id="{59F3A8C1-C1C8-CBE6-0ADC-C66D831B4034}"/>
              </a:ext>
            </a:extLst>
          </p:cNvPr>
          <p:cNvSpPr/>
          <p:nvPr/>
        </p:nvSpPr>
        <p:spPr>
          <a:xfrm>
            <a:off x="6138930" y="3298093"/>
            <a:ext cx="5504125" cy="3722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Shared </a:t>
            </a:r>
            <a:r>
              <a:rPr lang="en-US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schema</a:t>
            </a:r>
            <a:r>
              <a:rPr lang="en-US" sz="16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for digital twin frameworks</a:t>
            </a:r>
            <a:endParaRPr lang="en-US" sz="1600" dirty="0"/>
          </a:p>
        </p:txBody>
      </p:sp>
      <p:sp>
        <p:nvSpPr>
          <p:cNvPr id="34" name="Text 26">
            <a:extLst>
              <a:ext uri="{FF2B5EF4-FFF2-40B4-BE49-F238E27FC236}">
                <a16:creationId xmlns:a16="http://schemas.microsoft.com/office/drawing/2014/main" id="{84E7D62A-1A2A-771A-C7DF-3E37D9AB29A2}"/>
              </a:ext>
            </a:extLst>
          </p:cNvPr>
          <p:cNvSpPr/>
          <p:nvPr/>
        </p:nvSpPr>
        <p:spPr>
          <a:xfrm>
            <a:off x="6138930" y="3617876"/>
            <a:ext cx="5504125" cy="5342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Common element, signal, and state vocabulary so twins can be populated, synchronized, and compared across facilities</a:t>
            </a:r>
            <a:endParaRPr lang="en-US" sz="1600" dirty="0"/>
          </a:p>
        </p:txBody>
      </p:sp>
      <p:sp>
        <p:nvSpPr>
          <p:cNvPr id="35" name="Shape 27">
            <a:extLst>
              <a:ext uri="{FF2B5EF4-FFF2-40B4-BE49-F238E27FC236}">
                <a16:creationId xmlns:a16="http://schemas.microsoft.com/office/drawing/2014/main" id="{A78C3B08-7254-4F08-D015-46517AFC0A7F}"/>
              </a:ext>
            </a:extLst>
          </p:cNvPr>
          <p:cNvSpPr/>
          <p:nvPr/>
        </p:nvSpPr>
        <p:spPr>
          <a:xfrm>
            <a:off x="5029200" y="4535493"/>
            <a:ext cx="6698731" cy="1413187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6" name="Shape 28">
            <a:extLst>
              <a:ext uri="{FF2B5EF4-FFF2-40B4-BE49-F238E27FC236}">
                <a16:creationId xmlns:a16="http://schemas.microsoft.com/office/drawing/2014/main" id="{18049B34-5AEA-A8B8-746C-F61A67ABDDC5}"/>
              </a:ext>
            </a:extLst>
          </p:cNvPr>
          <p:cNvSpPr/>
          <p:nvPr/>
        </p:nvSpPr>
        <p:spPr>
          <a:xfrm>
            <a:off x="5029200" y="4535493"/>
            <a:ext cx="60531" cy="1413187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7" name="Shape 29">
            <a:extLst>
              <a:ext uri="{FF2B5EF4-FFF2-40B4-BE49-F238E27FC236}">
                <a16:creationId xmlns:a16="http://schemas.microsoft.com/office/drawing/2014/main" id="{7082D188-6EA8-BF8C-823D-1D3D273A0BFA}"/>
              </a:ext>
            </a:extLst>
          </p:cNvPr>
          <p:cNvSpPr/>
          <p:nvPr/>
        </p:nvSpPr>
        <p:spPr>
          <a:xfrm>
            <a:off x="5311677" y="4906024"/>
            <a:ext cx="655749" cy="672125"/>
          </a:xfrm>
          <a:prstGeom prst="ellipse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pic>
        <p:nvPicPr>
          <p:cNvPr id="38" name="Image 3" descr="preencoded.png">
            <a:extLst>
              <a:ext uri="{FF2B5EF4-FFF2-40B4-BE49-F238E27FC236}">
                <a16:creationId xmlns:a16="http://schemas.microsoft.com/office/drawing/2014/main" id="{74F63DDF-02A5-2E77-F8E2-347209E420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2826" y="5035279"/>
            <a:ext cx="403538" cy="413616"/>
          </a:xfrm>
          <a:prstGeom prst="rect">
            <a:avLst/>
          </a:prstGeom>
        </p:spPr>
      </p:pic>
      <p:sp>
        <p:nvSpPr>
          <p:cNvPr id="39" name="Text 30">
            <a:extLst>
              <a:ext uri="{FF2B5EF4-FFF2-40B4-BE49-F238E27FC236}">
                <a16:creationId xmlns:a16="http://schemas.microsoft.com/office/drawing/2014/main" id="{D8312ECE-662E-B6CE-5AAD-0E57D3A522E7}"/>
              </a:ext>
            </a:extLst>
          </p:cNvPr>
          <p:cNvSpPr/>
          <p:nvPr/>
        </p:nvSpPr>
        <p:spPr>
          <a:xfrm>
            <a:off x="6138930" y="4648469"/>
            <a:ext cx="6053070" cy="268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kern="0" spc="300" dirty="0">
                <a:solidFill>
                  <a:srgbClr val="00A896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03  ·  AMERICAN SCIENCE CLOUD</a:t>
            </a:r>
            <a:endParaRPr lang="en-US" sz="1600" dirty="0"/>
          </a:p>
        </p:txBody>
      </p:sp>
      <p:sp>
        <p:nvSpPr>
          <p:cNvPr id="40" name="Text 31">
            <a:extLst>
              <a:ext uri="{FF2B5EF4-FFF2-40B4-BE49-F238E27FC236}">
                <a16:creationId xmlns:a16="http://schemas.microsoft.com/office/drawing/2014/main" id="{FDA7B9A3-7F9F-E88F-5758-EA8AA4BDEBC5}"/>
              </a:ext>
            </a:extLst>
          </p:cNvPr>
          <p:cNvSpPr/>
          <p:nvPr/>
        </p:nvSpPr>
        <p:spPr>
          <a:xfrm>
            <a:off x="6138930" y="4969790"/>
            <a:ext cx="5504125" cy="3722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Export of </a:t>
            </a:r>
            <a:r>
              <a:rPr lang="en-US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facility</a:t>
            </a:r>
            <a:r>
              <a:rPr lang="en-US" sz="16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state/context for publication  </a:t>
            </a:r>
            <a:endParaRPr lang="en-US" sz="1600" dirty="0"/>
          </a:p>
        </p:txBody>
      </p:sp>
      <p:sp>
        <p:nvSpPr>
          <p:cNvPr id="41" name="Text 32">
            <a:extLst>
              <a:ext uri="{FF2B5EF4-FFF2-40B4-BE49-F238E27FC236}">
                <a16:creationId xmlns:a16="http://schemas.microsoft.com/office/drawing/2014/main" id="{F76E6C57-5E3D-5D67-A7BC-8DBBD5A62619}"/>
              </a:ext>
            </a:extLst>
          </p:cNvPr>
          <p:cNvSpPr/>
          <p:nvPr/>
        </p:nvSpPr>
        <p:spPr>
          <a:xfrm>
            <a:off x="6138930" y="5362724"/>
            <a:ext cx="5504125" cy="5342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Structured, governed, FAIR publication of accelerator state and metadata so cross-facility AI can consume it at scale</a:t>
            </a:r>
            <a:endParaRPr lang="en-US" sz="1600" dirty="0"/>
          </a:p>
        </p:txBody>
      </p:sp>
      <p:sp>
        <p:nvSpPr>
          <p:cNvPr id="2" name="Shape 32">
            <a:extLst>
              <a:ext uri="{FF2B5EF4-FFF2-40B4-BE49-F238E27FC236}">
                <a16:creationId xmlns:a16="http://schemas.microsoft.com/office/drawing/2014/main" id="{6E0386B6-6F43-BCDD-8C1A-65DC94663085}"/>
              </a:ext>
            </a:extLst>
          </p:cNvPr>
          <p:cNvSpPr/>
          <p:nvPr/>
        </p:nvSpPr>
        <p:spPr>
          <a:xfrm>
            <a:off x="4440219" y="3580824"/>
            <a:ext cx="594360" cy="0"/>
          </a:xfrm>
          <a:prstGeom prst="line">
            <a:avLst/>
          </a:prstGeom>
          <a:noFill/>
          <a:ln w="76200">
            <a:solidFill>
              <a:srgbClr val="00A896"/>
            </a:solidFill>
            <a:prstDash val="solid"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4">
            <a:extLst>
              <a:ext uri="{FF2B5EF4-FFF2-40B4-BE49-F238E27FC236}">
                <a16:creationId xmlns:a16="http://schemas.microsoft.com/office/drawing/2014/main" id="{9537A3BE-A2E5-07F6-00AA-9C1DCE8E867F}"/>
              </a:ext>
            </a:extLst>
          </p:cNvPr>
          <p:cNvSpPr/>
          <p:nvPr/>
        </p:nvSpPr>
        <p:spPr>
          <a:xfrm>
            <a:off x="422564" y="6123865"/>
            <a:ext cx="11637356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i="1" dirty="0">
                <a:latin typeface="Calibri" pitchFamily="34" charset="0"/>
                <a:cs typeface="Calibri" pitchFamily="34" charset="-120"/>
              </a:rPr>
              <a:t>Collaboration: JLab, BNL, LBNL, PNNL, and Cornell – funded FY26/FY27 through AmSC Data Provider Partnerships</a:t>
            </a:r>
          </a:p>
          <a:p>
            <a:pPr marL="0" indent="0">
              <a:buNone/>
            </a:pPr>
            <a:r>
              <a:rPr lang="en-US" i="1" dirty="0">
                <a:latin typeface="Calibri" pitchFamily="34" charset="0"/>
                <a:cs typeface="Calibri" pitchFamily="34" charset="-120"/>
              </a:rPr>
              <a:t>Motivated substantially by Tennant arxiv </a:t>
            </a:r>
            <a:r>
              <a:rPr lang="en-US" i="1" dirty="0">
                <a:latin typeface="Calibri" pitchFamily="34" charset="0"/>
                <a:cs typeface="Calibri" pitchFamily="34" charset="-120"/>
                <a:hlinkClick r:id="rId7"/>
              </a:rPr>
              <a:t>“A Core Ontology for Particle Accelerators: Interoperable Data and Workflows...”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7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EF3C7-12C3-89EE-73AA-4654FCB01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D7621AB-2D86-9168-36A2-D3FB57742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460831"/>
            <a:ext cx="11044707" cy="678664"/>
          </a:xfrm>
        </p:spPr>
        <p:txBody>
          <a:bodyPr/>
          <a:lstStyle/>
          <a:p>
            <a:r>
              <a:rPr lang="en-US" dirty="0">
                <a:solidFill>
                  <a:srgbClr val="B8243C"/>
                </a:solidFill>
                <a:ea typeface="Arial" pitchFamily="34" charset="-122"/>
                <a:cs typeface="Arial" pitchFamily="34" charset="-120"/>
              </a:rPr>
              <a:t>CEBAF Application </a:t>
            </a:r>
            <a:r>
              <a:rPr lang="en-US" sz="2400" dirty="0">
                <a:solidFill>
                  <a:srgbClr val="B8243C"/>
                </a:solidFill>
                <a:ea typeface="Arial" pitchFamily="34" charset="-122"/>
                <a:cs typeface="Arial" pitchFamily="34" charset="-120"/>
              </a:rPr>
              <a:t>(MaLAPA’26)</a:t>
            </a:r>
            <a:endParaRPr lang="en-US" sz="2400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8E851D23-C498-80FF-8C9E-06DFC9741109}"/>
              </a:ext>
            </a:extLst>
          </p:cNvPr>
          <p:cNvSpPr/>
          <p:nvPr/>
        </p:nvSpPr>
        <p:spPr>
          <a:xfrm>
            <a:off x="422564" y="1074345"/>
            <a:ext cx="110642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i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An authoritative facility database (CED) and an emerging community standard (PALS). Each solves half the problem.</a:t>
            </a:r>
            <a:endParaRPr lang="en-US" dirty="0"/>
          </a:p>
        </p:txBody>
      </p:sp>
      <p:sp>
        <p:nvSpPr>
          <p:cNvPr id="2" name="Shape 5">
            <a:extLst>
              <a:ext uri="{FF2B5EF4-FFF2-40B4-BE49-F238E27FC236}">
                <a16:creationId xmlns:a16="http://schemas.microsoft.com/office/drawing/2014/main" id="{E3169666-B1A6-CA78-7577-E431AB0DE1BE}"/>
              </a:ext>
            </a:extLst>
          </p:cNvPr>
          <p:cNvSpPr/>
          <p:nvPr/>
        </p:nvSpPr>
        <p:spPr>
          <a:xfrm>
            <a:off x="482248" y="1488440"/>
            <a:ext cx="5394960" cy="457200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sz="2000"/>
          </a:p>
        </p:txBody>
      </p:sp>
      <p:sp>
        <p:nvSpPr>
          <p:cNvPr id="10" name="Shape 6">
            <a:extLst>
              <a:ext uri="{FF2B5EF4-FFF2-40B4-BE49-F238E27FC236}">
                <a16:creationId xmlns:a16="http://schemas.microsoft.com/office/drawing/2014/main" id="{AE13A9C3-644F-9FE0-77D9-41F7021AB6E1}"/>
              </a:ext>
            </a:extLst>
          </p:cNvPr>
          <p:cNvSpPr/>
          <p:nvPr/>
        </p:nvSpPr>
        <p:spPr>
          <a:xfrm>
            <a:off x="482248" y="1488440"/>
            <a:ext cx="73152" cy="457200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pic>
        <p:nvPicPr>
          <p:cNvPr id="11" name="Image 0" descr="preencoded.png">
            <a:extLst>
              <a:ext uri="{FF2B5EF4-FFF2-40B4-BE49-F238E27FC236}">
                <a16:creationId xmlns:a16="http://schemas.microsoft.com/office/drawing/2014/main" id="{D8149677-7A68-1971-8AE9-A594B7126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288" y="1808480"/>
            <a:ext cx="502920" cy="502920"/>
          </a:xfrm>
          <a:prstGeom prst="rect">
            <a:avLst/>
          </a:prstGeom>
        </p:spPr>
      </p:pic>
      <p:sp>
        <p:nvSpPr>
          <p:cNvPr id="12" name="Text 7">
            <a:extLst>
              <a:ext uri="{FF2B5EF4-FFF2-40B4-BE49-F238E27FC236}">
                <a16:creationId xmlns:a16="http://schemas.microsoft.com/office/drawing/2014/main" id="{39FD5D47-23C1-8433-6001-9390EF53F55F}"/>
              </a:ext>
            </a:extLst>
          </p:cNvPr>
          <p:cNvSpPr/>
          <p:nvPr/>
        </p:nvSpPr>
        <p:spPr>
          <a:xfrm>
            <a:off x="1442368" y="1717040"/>
            <a:ext cx="429768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600" b="1" dirty="0">
                <a:solidFill>
                  <a:srgbClr val="26C4B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CED</a:t>
            </a:r>
            <a:endParaRPr lang="en-US" sz="2600" dirty="0"/>
          </a:p>
        </p:txBody>
      </p:sp>
      <p:sp>
        <p:nvSpPr>
          <p:cNvPr id="13" name="Text 8">
            <a:extLst>
              <a:ext uri="{FF2B5EF4-FFF2-40B4-BE49-F238E27FC236}">
                <a16:creationId xmlns:a16="http://schemas.microsoft.com/office/drawing/2014/main" id="{12255525-D9F8-C12B-98D3-A2CDE23304D0}"/>
              </a:ext>
            </a:extLst>
          </p:cNvPr>
          <p:cNvSpPr/>
          <p:nvPr/>
        </p:nvSpPr>
        <p:spPr>
          <a:xfrm>
            <a:off x="1442368" y="2128520"/>
            <a:ext cx="42976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b="1" kern="0" spc="200" dirty="0">
                <a:solidFill>
                  <a:srgbClr val="00A896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CEBAF Element Database</a:t>
            </a:r>
            <a:endParaRPr lang="en-US" dirty="0"/>
          </a:p>
        </p:txBody>
      </p:sp>
      <p:sp>
        <p:nvSpPr>
          <p:cNvPr id="14" name="Shape 9">
            <a:extLst>
              <a:ext uri="{FF2B5EF4-FFF2-40B4-BE49-F238E27FC236}">
                <a16:creationId xmlns:a16="http://schemas.microsoft.com/office/drawing/2014/main" id="{FD2ACD40-E053-B6E4-E809-646535CBCD94}"/>
              </a:ext>
            </a:extLst>
          </p:cNvPr>
          <p:cNvSpPr/>
          <p:nvPr/>
        </p:nvSpPr>
        <p:spPr>
          <a:xfrm>
            <a:off x="802288" y="2585720"/>
            <a:ext cx="1431036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10">
            <a:extLst>
              <a:ext uri="{FF2B5EF4-FFF2-40B4-BE49-F238E27FC236}">
                <a16:creationId xmlns:a16="http://schemas.microsoft.com/office/drawing/2014/main" id="{78FFEE30-68FE-5A71-56C5-4270F995DB2B}"/>
              </a:ext>
            </a:extLst>
          </p:cNvPr>
          <p:cNvSpPr/>
          <p:nvPr/>
        </p:nvSpPr>
        <p:spPr>
          <a:xfrm>
            <a:off x="802288" y="2585720"/>
            <a:ext cx="143103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kern="0" spc="20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FACILITY-SPECIFIC</a:t>
            </a:r>
            <a:endParaRPr lang="en-US" sz="850" dirty="0"/>
          </a:p>
        </p:txBody>
      </p:sp>
      <p:sp>
        <p:nvSpPr>
          <p:cNvPr id="16" name="Shape 11">
            <a:extLst>
              <a:ext uri="{FF2B5EF4-FFF2-40B4-BE49-F238E27FC236}">
                <a16:creationId xmlns:a16="http://schemas.microsoft.com/office/drawing/2014/main" id="{DA17C1BB-F9F4-D982-D04D-5BA75E52AADD}"/>
              </a:ext>
            </a:extLst>
          </p:cNvPr>
          <p:cNvSpPr/>
          <p:nvPr/>
        </p:nvSpPr>
        <p:spPr>
          <a:xfrm>
            <a:off x="2324764" y="2585720"/>
            <a:ext cx="1120140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12">
            <a:extLst>
              <a:ext uri="{FF2B5EF4-FFF2-40B4-BE49-F238E27FC236}">
                <a16:creationId xmlns:a16="http://schemas.microsoft.com/office/drawing/2014/main" id="{EF608794-26AC-549F-88B3-22B546480911}"/>
              </a:ext>
            </a:extLst>
          </p:cNvPr>
          <p:cNvSpPr/>
          <p:nvPr/>
        </p:nvSpPr>
        <p:spPr>
          <a:xfrm>
            <a:off x="2324764" y="2585720"/>
            <a:ext cx="11201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kern="0" spc="20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IN PRODUCTION</a:t>
            </a:r>
            <a:endParaRPr lang="en-US" sz="850" dirty="0"/>
          </a:p>
        </p:txBody>
      </p:sp>
      <p:sp>
        <p:nvSpPr>
          <p:cNvPr id="20" name="Shape 13">
            <a:extLst>
              <a:ext uri="{FF2B5EF4-FFF2-40B4-BE49-F238E27FC236}">
                <a16:creationId xmlns:a16="http://schemas.microsoft.com/office/drawing/2014/main" id="{580AE3C8-AC70-4714-F4E4-17D2F5606664}"/>
              </a:ext>
            </a:extLst>
          </p:cNvPr>
          <p:cNvSpPr/>
          <p:nvPr/>
        </p:nvSpPr>
        <p:spPr>
          <a:xfrm>
            <a:off x="3536344" y="2585720"/>
            <a:ext cx="1120140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14">
            <a:extLst>
              <a:ext uri="{FF2B5EF4-FFF2-40B4-BE49-F238E27FC236}">
                <a16:creationId xmlns:a16="http://schemas.microsoft.com/office/drawing/2014/main" id="{83A5D1B4-E799-8E96-90BF-9EE4FCEA40A7}"/>
              </a:ext>
            </a:extLst>
          </p:cNvPr>
          <p:cNvSpPr/>
          <p:nvPr/>
        </p:nvSpPr>
        <p:spPr>
          <a:xfrm>
            <a:off x="3536344" y="2585720"/>
            <a:ext cx="11201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kern="0" spc="20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AUTHORITATIVE</a:t>
            </a:r>
            <a:endParaRPr lang="en-US" sz="850" dirty="0"/>
          </a:p>
        </p:txBody>
      </p:sp>
      <p:sp>
        <p:nvSpPr>
          <p:cNvPr id="22" name="Text 15">
            <a:extLst>
              <a:ext uri="{FF2B5EF4-FFF2-40B4-BE49-F238E27FC236}">
                <a16:creationId xmlns:a16="http://schemas.microsoft.com/office/drawing/2014/main" id="{7AD45839-40FB-1B6A-C472-D6628AACC0AF}"/>
              </a:ext>
            </a:extLst>
          </p:cNvPr>
          <p:cNvSpPr/>
          <p:nvPr/>
        </p:nvSpPr>
        <p:spPr>
          <a:xfrm>
            <a:off x="802288" y="3042920"/>
            <a:ext cx="47548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700" b="1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it holds today</a:t>
            </a:r>
            <a:endParaRPr lang="en-US" sz="1700" dirty="0"/>
          </a:p>
        </p:txBody>
      </p:sp>
      <p:sp>
        <p:nvSpPr>
          <p:cNvPr id="23" name="Text 16">
            <a:extLst>
              <a:ext uri="{FF2B5EF4-FFF2-40B4-BE49-F238E27FC236}">
                <a16:creationId xmlns:a16="http://schemas.microsoft.com/office/drawing/2014/main" id="{D95387C7-3721-D071-14C8-7E1CDF0CA9D5}"/>
              </a:ext>
            </a:extLst>
          </p:cNvPr>
          <p:cNvSpPr/>
          <p:nvPr/>
        </p:nvSpPr>
        <p:spPr>
          <a:xfrm>
            <a:off x="848008" y="3408680"/>
            <a:ext cx="4663440" cy="1828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Element inventory: magnets, cavities, BPMs, correctors, diagnostics</a:t>
            </a:r>
            <a:endParaRPr lang="en-US" sz="15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Position, length, s-coordinate along the machine</a:t>
            </a:r>
            <a:endParaRPr lang="en-US" sz="15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EPICS PV names bound to many controllable devices</a:t>
            </a:r>
            <a:endParaRPr lang="en-US" sz="15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Calibration and survey data with provenance</a:t>
            </a:r>
            <a:endParaRPr lang="en-US" sz="15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Region and beamline groupings used by operations</a:t>
            </a:r>
            <a:endParaRPr lang="en-US" sz="1500" dirty="0"/>
          </a:p>
        </p:txBody>
      </p:sp>
      <p:sp>
        <p:nvSpPr>
          <p:cNvPr id="24" name="Shape 17">
            <a:extLst>
              <a:ext uri="{FF2B5EF4-FFF2-40B4-BE49-F238E27FC236}">
                <a16:creationId xmlns:a16="http://schemas.microsoft.com/office/drawing/2014/main" id="{271AD146-4409-4EF8-060C-B48D5FF48700}"/>
              </a:ext>
            </a:extLst>
          </p:cNvPr>
          <p:cNvSpPr/>
          <p:nvPr/>
        </p:nvSpPr>
        <p:spPr>
          <a:xfrm>
            <a:off x="802288" y="5283200"/>
            <a:ext cx="4754880" cy="0"/>
          </a:xfrm>
          <a:prstGeom prst="line">
            <a:avLst/>
          </a:prstGeom>
          <a:noFill/>
          <a:ln w="9525">
            <a:solidFill>
              <a:srgbClr val="1E315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18">
            <a:extLst>
              <a:ext uri="{FF2B5EF4-FFF2-40B4-BE49-F238E27FC236}">
                <a16:creationId xmlns:a16="http://schemas.microsoft.com/office/drawing/2014/main" id="{E6F309E3-B199-7069-FC7F-47A3C4E409FB}"/>
              </a:ext>
            </a:extLst>
          </p:cNvPr>
          <p:cNvSpPr/>
          <p:nvPr/>
        </p:nvSpPr>
        <p:spPr>
          <a:xfrm>
            <a:off x="802288" y="5420360"/>
            <a:ext cx="47548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b="1" i="1" dirty="0">
                <a:solidFill>
                  <a:srgbClr val="E07A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Gaps:  </a:t>
            </a:r>
            <a:r>
              <a:rPr lang="en-US" sz="1600" i="1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standard schema — CEBAF-shaped, with CEBAF-specific tables and conventions.</a:t>
            </a:r>
            <a:endParaRPr lang="en-US" sz="1600" dirty="0"/>
          </a:p>
        </p:txBody>
      </p:sp>
      <p:sp>
        <p:nvSpPr>
          <p:cNvPr id="26" name="Shape 19">
            <a:extLst>
              <a:ext uri="{FF2B5EF4-FFF2-40B4-BE49-F238E27FC236}">
                <a16:creationId xmlns:a16="http://schemas.microsoft.com/office/drawing/2014/main" id="{724EEEC8-9700-8045-9199-E6F1C8ECB161}"/>
              </a:ext>
            </a:extLst>
          </p:cNvPr>
          <p:cNvSpPr/>
          <p:nvPr/>
        </p:nvSpPr>
        <p:spPr>
          <a:xfrm>
            <a:off x="6197248" y="1488440"/>
            <a:ext cx="5631332" cy="457200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7" name="Shape 20">
            <a:extLst>
              <a:ext uri="{FF2B5EF4-FFF2-40B4-BE49-F238E27FC236}">
                <a16:creationId xmlns:a16="http://schemas.microsoft.com/office/drawing/2014/main" id="{2D775DD5-00E0-BA73-634A-E581E283FC50}"/>
              </a:ext>
            </a:extLst>
          </p:cNvPr>
          <p:cNvSpPr/>
          <p:nvPr/>
        </p:nvSpPr>
        <p:spPr>
          <a:xfrm>
            <a:off x="6197248" y="1488440"/>
            <a:ext cx="73152" cy="457200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pic>
        <p:nvPicPr>
          <p:cNvPr id="28" name="Image 1" descr="preencoded.png">
            <a:extLst>
              <a:ext uri="{FF2B5EF4-FFF2-40B4-BE49-F238E27FC236}">
                <a16:creationId xmlns:a16="http://schemas.microsoft.com/office/drawing/2014/main" id="{77D30BE5-D8BA-5B87-EA25-FC62E64023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288" y="1808480"/>
            <a:ext cx="502920" cy="502920"/>
          </a:xfrm>
          <a:prstGeom prst="rect">
            <a:avLst/>
          </a:prstGeom>
        </p:spPr>
      </p:pic>
      <p:sp>
        <p:nvSpPr>
          <p:cNvPr id="29" name="Text 21">
            <a:extLst>
              <a:ext uri="{FF2B5EF4-FFF2-40B4-BE49-F238E27FC236}">
                <a16:creationId xmlns:a16="http://schemas.microsoft.com/office/drawing/2014/main" id="{D64D4CD8-5EDE-461C-5D6D-D05CD431B320}"/>
              </a:ext>
            </a:extLst>
          </p:cNvPr>
          <p:cNvSpPr/>
          <p:nvPr/>
        </p:nvSpPr>
        <p:spPr>
          <a:xfrm>
            <a:off x="7157368" y="1717040"/>
            <a:ext cx="429768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600" b="1" dirty="0">
                <a:solidFill>
                  <a:srgbClr val="26C4B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PALS</a:t>
            </a:r>
            <a:endParaRPr lang="en-US" sz="2600" dirty="0"/>
          </a:p>
        </p:txBody>
      </p:sp>
      <p:sp>
        <p:nvSpPr>
          <p:cNvPr id="30" name="Text 22">
            <a:extLst>
              <a:ext uri="{FF2B5EF4-FFF2-40B4-BE49-F238E27FC236}">
                <a16:creationId xmlns:a16="http://schemas.microsoft.com/office/drawing/2014/main" id="{D18A288C-DA54-5777-C24A-3BFEEF9BD185}"/>
              </a:ext>
            </a:extLst>
          </p:cNvPr>
          <p:cNvSpPr/>
          <p:nvPr/>
        </p:nvSpPr>
        <p:spPr>
          <a:xfrm>
            <a:off x="7157368" y="2128520"/>
            <a:ext cx="462549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200" dirty="0">
                <a:solidFill>
                  <a:srgbClr val="00A896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Particle Accelerator Lattice Standard</a:t>
            </a:r>
            <a:endParaRPr lang="en-US" sz="1400" dirty="0"/>
          </a:p>
        </p:txBody>
      </p:sp>
      <p:sp>
        <p:nvSpPr>
          <p:cNvPr id="31" name="Shape 23">
            <a:extLst>
              <a:ext uri="{FF2B5EF4-FFF2-40B4-BE49-F238E27FC236}">
                <a16:creationId xmlns:a16="http://schemas.microsoft.com/office/drawing/2014/main" id="{ED7CD69D-A717-0155-F475-6604F510E577}"/>
              </a:ext>
            </a:extLst>
          </p:cNvPr>
          <p:cNvSpPr/>
          <p:nvPr/>
        </p:nvSpPr>
        <p:spPr>
          <a:xfrm>
            <a:off x="6517288" y="2585720"/>
            <a:ext cx="1431036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2" name="Text 24">
            <a:extLst>
              <a:ext uri="{FF2B5EF4-FFF2-40B4-BE49-F238E27FC236}">
                <a16:creationId xmlns:a16="http://schemas.microsoft.com/office/drawing/2014/main" id="{1E7DA769-F937-DD72-2F67-9F5A12CC5933}"/>
              </a:ext>
            </a:extLst>
          </p:cNvPr>
          <p:cNvSpPr/>
          <p:nvPr/>
        </p:nvSpPr>
        <p:spPr>
          <a:xfrm>
            <a:off x="6517288" y="2585720"/>
            <a:ext cx="143103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kern="0" spc="20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FACILITY-AGNOSTIC</a:t>
            </a:r>
            <a:endParaRPr lang="en-US" sz="850" dirty="0"/>
          </a:p>
        </p:txBody>
      </p:sp>
      <p:sp>
        <p:nvSpPr>
          <p:cNvPr id="33" name="Shape 25">
            <a:extLst>
              <a:ext uri="{FF2B5EF4-FFF2-40B4-BE49-F238E27FC236}">
                <a16:creationId xmlns:a16="http://schemas.microsoft.com/office/drawing/2014/main" id="{043029A7-F098-A6CF-BD75-B295A86CC438}"/>
              </a:ext>
            </a:extLst>
          </p:cNvPr>
          <p:cNvSpPr/>
          <p:nvPr/>
        </p:nvSpPr>
        <p:spPr>
          <a:xfrm>
            <a:off x="8039764" y="2585720"/>
            <a:ext cx="1431036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 26">
            <a:extLst>
              <a:ext uri="{FF2B5EF4-FFF2-40B4-BE49-F238E27FC236}">
                <a16:creationId xmlns:a16="http://schemas.microsoft.com/office/drawing/2014/main" id="{9A34CE64-91E4-14EA-C645-80843456061B}"/>
              </a:ext>
            </a:extLst>
          </p:cNvPr>
          <p:cNvSpPr/>
          <p:nvPr/>
        </p:nvSpPr>
        <p:spPr>
          <a:xfrm>
            <a:off x="8039764" y="2585720"/>
            <a:ext cx="143103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kern="0" spc="20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EMERGING STANDARD</a:t>
            </a:r>
            <a:endParaRPr lang="en-US" sz="850" dirty="0"/>
          </a:p>
        </p:txBody>
      </p:sp>
      <p:sp>
        <p:nvSpPr>
          <p:cNvPr id="35" name="Shape 27">
            <a:extLst>
              <a:ext uri="{FF2B5EF4-FFF2-40B4-BE49-F238E27FC236}">
                <a16:creationId xmlns:a16="http://schemas.microsoft.com/office/drawing/2014/main" id="{302451F0-FEFC-E14B-D58F-30E0727BB986}"/>
              </a:ext>
            </a:extLst>
          </p:cNvPr>
          <p:cNvSpPr/>
          <p:nvPr/>
        </p:nvSpPr>
        <p:spPr>
          <a:xfrm>
            <a:off x="9562240" y="2585720"/>
            <a:ext cx="1120140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28">
            <a:extLst>
              <a:ext uri="{FF2B5EF4-FFF2-40B4-BE49-F238E27FC236}">
                <a16:creationId xmlns:a16="http://schemas.microsoft.com/office/drawing/2014/main" id="{FEF15130-0A0B-F441-4AE1-9DAE9789767A}"/>
              </a:ext>
            </a:extLst>
          </p:cNvPr>
          <p:cNvSpPr/>
          <p:nvPr/>
        </p:nvSpPr>
        <p:spPr>
          <a:xfrm>
            <a:off x="9562240" y="2585720"/>
            <a:ext cx="11201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kern="0" spc="20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LATTICE-FIRST</a:t>
            </a:r>
            <a:endParaRPr lang="en-US" sz="850" dirty="0"/>
          </a:p>
        </p:txBody>
      </p:sp>
      <p:sp>
        <p:nvSpPr>
          <p:cNvPr id="37" name="Text 29">
            <a:extLst>
              <a:ext uri="{FF2B5EF4-FFF2-40B4-BE49-F238E27FC236}">
                <a16:creationId xmlns:a16="http://schemas.microsoft.com/office/drawing/2014/main" id="{AFBD37DE-CA73-1C18-B633-F1637B616F6E}"/>
              </a:ext>
            </a:extLst>
          </p:cNvPr>
          <p:cNvSpPr/>
          <p:nvPr/>
        </p:nvSpPr>
        <p:spPr>
          <a:xfrm>
            <a:off x="6517288" y="3042920"/>
            <a:ext cx="47548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700" b="1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it defines today</a:t>
            </a:r>
            <a:endParaRPr lang="en-US" sz="1700" dirty="0"/>
          </a:p>
        </p:txBody>
      </p:sp>
      <p:sp>
        <p:nvSpPr>
          <p:cNvPr id="38" name="Text 30">
            <a:extLst>
              <a:ext uri="{FF2B5EF4-FFF2-40B4-BE49-F238E27FC236}">
                <a16:creationId xmlns:a16="http://schemas.microsoft.com/office/drawing/2014/main" id="{2B2C13CA-0033-5A28-06CE-1446D5B41123}"/>
              </a:ext>
            </a:extLst>
          </p:cNvPr>
          <p:cNvSpPr/>
          <p:nvPr/>
        </p:nvSpPr>
        <p:spPr>
          <a:xfrm>
            <a:off x="6563008" y="3408680"/>
            <a:ext cx="4892040" cy="1828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Common element types, parameters, and lattice topology</a:t>
            </a:r>
          </a:p>
          <a:p>
            <a:pPr marL="800100" lvl="1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cs typeface="Calibri" pitchFamily="34" charset="-120"/>
              </a:rPr>
              <a:t>Basis for a </a:t>
            </a:r>
            <a:r>
              <a:rPr lang="en-US" sz="1500" i="1" dirty="0">
                <a:solidFill>
                  <a:srgbClr val="E8EEF7"/>
                </a:solidFill>
                <a:latin typeface="Calibri" pitchFamily="34" charset="0"/>
                <a:cs typeface="Calibri" pitchFamily="34" charset="-120"/>
              </a:rPr>
              <a:t>lattice</a:t>
            </a:r>
            <a:r>
              <a:rPr lang="en-US" sz="1500" dirty="0">
                <a:solidFill>
                  <a:srgbClr val="E8EEF7"/>
                </a:solidFill>
                <a:latin typeface="Calibri" pitchFamily="34" charset="0"/>
                <a:cs typeface="Calibri" pitchFamily="34" charset="-120"/>
              </a:rPr>
              <a:t> ontology but not controls ontology</a:t>
            </a:r>
            <a:endParaRPr lang="en-US" sz="15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Cross-code interchange (MAD-X, elegant, Bmad, ...)</a:t>
            </a:r>
            <a:endParaRPr lang="en-US" sz="15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Designed for cross-facility reuse and tooling</a:t>
            </a:r>
            <a:endParaRPr lang="en-US" sz="15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Active collaboration across DOE labs and universities</a:t>
            </a:r>
            <a:endParaRPr lang="en-US" sz="15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5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Extension points for facility-specific semantics</a:t>
            </a:r>
            <a:endParaRPr lang="en-US" sz="1500" dirty="0"/>
          </a:p>
        </p:txBody>
      </p:sp>
      <p:sp>
        <p:nvSpPr>
          <p:cNvPr id="39" name="Shape 31">
            <a:extLst>
              <a:ext uri="{FF2B5EF4-FFF2-40B4-BE49-F238E27FC236}">
                <a16:creationId xmlns:a16="http://schemas.microsoft.com/office/drawing/2014/main" id="{09F437BA-19DA-227B-3F5A-20FC53F1ECC8}"/>
              </a:ext>
            </a:extLst>
          </p:cNvPr>
          <p:cNvSpPr/>
          <p:nvPr/>
        </p:nvSpPr>
        <p:spPr>
          <a:xfrm>
            <a:off x="6517288" y="5283200"/>
            <a:ext cx="4754880" cy="0"/>
          </a:xfrm>
          <a:prstGeom prst="line">
            <a:avLst/>
          </a:prstGeom>
          <a:noFill/>
          <a:ln w="9525">
            <a:solidFill>
              <a:srgbClr val="1E315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32">
            <a:extLst>
              <a:ext uri="{FF2B5EF4-FFF2-40B4-BE49-F238E27FC236}">
                <a16:creationId xmlns:a16="http://schemas.microsoft.com/office/drawing/2014/main" id="{F715F330-97A8-0626-D7FD-7B1A1665C2BF}"/>
              </a:ext>
            </a:extLst>
          </p:cNvPr>
          <p:cNvSpPr/>
          <p:nvPr/>
        </p:nvSpPr>
        <p:spPr>
          <a:xfrm>
            <a:off x="6517288" y="5420360"/>
            <a:ext cx="47548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b="1" i="1" dirty="0">
                <a:solidFill>
                  <a:srgbClr val="E07A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Gaps:  </a:t>
            </a:r>
            <a:r>
              <a:rPr lang="en-US" sz="1600" i="1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operational layer — no control channels, no live state, no EPICS bindings</a:t>
            </a:r>
            <a:endParaRPr lang="en-US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AF4E9EA-9B4B-11E6-4DE6-7199AE84019B}"/>
              </a:ext>
            </a:extLst>
          </p:cNvPr>
          <p:cNvSpPr txBox="1"/>
          <p:nvPr/>
        </p:nvSpPr>
        <p:spPr>
          <a:xfrm>
            <a:off x="6203809" y="6040366"/>
            <a:ext cx="5692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Georgia" panose="02040502050405020303" pitchFamily="18" charset="0"/>
                <a:hlinkClick r:id="rId5"/>
              </a:rPr>
              <a:t>https://pals-project.readthedocs.io/en/latest/</a:t>
            </a:r>
            <a:r>
              <a:rPr lang="en-US" b="1"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7B603D-B289-9541-1FBA-BF3E564C09E7}"/>
              </a:ext>
            </a:extLst>
          </p:cNvPr>
          <p:cNvSpPr txBox="1"/>
          <p:nvPr/>
        </p:nvSpPr>
        <p:spPr>
          <a:xfrm>
            <a:off x="1696790" y="6055605"/>
            <a:ext cx="296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Georgia" panose="02040502050405020303" pitchFamily="18" charset="0"/>
                <a:hlinkClick r:id="rId6"/>
              </a:rPr>
              <a:t>CED IPAC’15 paper link</a:t>
            </a:r>
            <a:endParaRPr lang="en-US" b="1">
              <a:latin typeface="Georgia" panose="02040502050405020303" pitchFamily="18" charset="0"/>
            </a:endParaRP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7AE5C3DD-5D33-A3F7-9650-2FDA45DC3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CAEDFD50-EF3A-7530-6430-95519C30A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FBD69EBC-3FEF-2C82-2D5D-4316D5F32A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</p:spPr>
        <p:txBody>
          <a:bodyPr/>
          <a:lstStyle/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2303234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AD2A49-1CB9-BD87-AC2B-C8F6F0EDA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1A1487-9293-D82C-DB8B-05D6C9D64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460831"/>
            <a:ext cx="11460343" cy="678664"/>
          </a:xfrm>
        </p:spPr>
        <p:txBody>
          <a:bodyPr/>
          <a:lstStyle/>
          <a:p>
            <a:r>
              <a:rPr lang="en-US" sz="2900" dirty="0">
                <a:solidFill>
                  <a:srgbClr val="B8243C"/>
                </a:solidFill>
                <a:ea typeface="Arial" pitchFamily="34" charset="-122"/>
                <a:cs typeface="Arial" pitchFamily="34" charset="-120"/>
              </a:rPr>
              <a:t>CED + Extended PALS → NARAD for CEBAF Knowledge Graph</a:t>
            </a:r>
            <a:endParaRPr lang="en-US" sz="2900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EC510224-C80B-B89E-C185-5E4BCD2A1BFA}"/>
              </a:ext>
            </a:extLst>
          </p:cNvPr>
          <p:cNvSpPr/>
          <p:nvPr/>
        </p:nvSpPr>
        <p:spPr>
          <a:xfrm>
            <a:off x="422564" y="1074345"/>
            <a:ext cx="110642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i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The integration pipeline: facility truth on the left, standards-based KG on the right, custom extensions in the middle.</a:t>
            </a:r>
            <a:endParaRPr lang="en-US" dirty="0"/>
          </a:p>
        </p:txBody>
      </p:sp>
      <p:sp>
        <p:nvSpPr>
          <p:cNvPr id="3" name="Shape 5">
            <a:extLst>
              <a:ext uri="{FF2B5EF4-FFF2-40B4-BE49-F238E27FC236}">
                <a16:creationId xmlns:a16="http://schemas.microsoft.com/office/drawing/2014/main" id="{89E73EC5-11A9-3218-552C-CEA36D8C834C}"/>
              </a:ext>
            </a:extLst>
          </p:cNvPr>
          <p:cNvSpPr/>
          <p:nvPr/>
        </p:nvSpPr>
        <p:spPr>
          <a:xfrm>
            <a:off x="609448" y="1648624"/>
            <a:ext cx="3200400" cy="347472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6" name="Shape 6">
            <a:extLst>
              <a:ext uri="{FF2B5EF4-FFF2-40B4-BE49-F238E27FC236}">
                <a16:creationId xmlns:a16="http://schemas.microsoft.com/office/drawing/2014/main" id="{7E8B4669-1E1F-F4C4-BC39-41F910021A6B}"/>
              </a:ext>
            </a:extLst>
          </p:cNvPr>
          <p:cNvSpPr/>
          <p:nvPr/>
        </p:nvSpPr>
        <p:spPr>
          <a:xfrm>
            <a:off x="609448" y="1648624"/>
            <a:ext cx="73152" cy="347472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Shape 7">
            <a:extLst>
              <a:ext uri="{FF2B5EF4-FFF2-40B4-BE49-F238E27FC236}">
                <a16:creationId xmlns:a16="http://schemas.microsoft.com/office/drawing/2014/main" id="{E0DACE28-3A82-7C39-05F6-71439BAF93A2}"/>
              </a:ext>
            </a:extLst>
          </p:cNvPr>
          <p:cNvSpPr/>
          <p:nvPr/>
        </p:nvSpPr>
        <p:spPr>
          <a:xfrm>
            <a:off x="883768" y="1922944"/>
            <a:ext cx="914400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8">
            <a:extLst>
              <a:ext uri="{FF2B5EF4-FFF2-40B4-BE49-F238E27FC236}">
                <a16:creationId xmlns:a16="http://schemas.microsoft.com/office/drawing/2014/main" id="{FFC01254-7797-F4CF-C75C-A1CCE135E04A}"/>
              </a:ext>
            </a:extLst>
          </p:cNvPr>
          <p:cNvSpPr/>
          <p:nvPr/>
        </p:nvSpPr>
        <p:spPr>
          <a:xfrm>
            <a:off x="883768" y="1922944"/>
            <a:ext cx="9144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b="1" kern="0" spc="20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SOURCE</a:t>
            </a:r>
            <a:endParaRPr lang="en-US" sz="1200" dirty="0"/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2B0DB59A-2826-CFAC-37C1-F5599CA69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608" y="1922944"/>
            <a:ext cx="502920" cy="502920"/>
          </a:xfrm>
          <a:prstGeom prst="rect">
            <a:avLst/>
          </a:prstGeom>
        </p:spPr>
      </p:pic>
      <p:sp>
        <p:nvSpPr>
          <p:cNvPr id="19" name="Text 9">
            <a:extLst>
              <a:ext uri="{FF2B5EF4-FFF2-40B4-BE49-F238E27FC236}">
                <a16:creationId xmlns:a16="http://schemas.microsoft.com/office/drawing/2014/main" id="{3CB220E2-DB2E-F92A-B801-66BEDBBF6A93}"/>
              </a:ext>
            </a:extLst>
          </p:cNvPr>
          <p:cNvSpPr/>
          <p:nvPr/>
        </p:nvSpPr>
        <p:spPr>
          <a:xfrm>
            <a:off x="883768" y="2334424"/>
            <a:ext cx="26517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CED</a:t>
            </a:r>
            <a:endParaRPr lang="en-US" sz="2200" dirty="0"/>
          </a:p>
        </p:txBody>
      </p:sp>
      <p:sp>
        <p:nvSpPr>
          <p:cNvPr id="43" name="Text 10">
            <a:extLst>
              <a:ext uri="{FF2B5EF4-FFF2-40B4-BE49-F238E27FC236}">
                <a16:creationId xmlns:a16="http://schemas.microsoft.com/office/drawing/2014/main" id="{38477D78-7476-1882-500F-9FB5CE1F903E}"/>
              </a:ext>
            </a:extLst>
          </p:cNvPr>
          <p:cNvSpPr/>
          <p:nvPr/>
        </p:nvSpPr>
        <p:spPr>
          <a:xfrm>
            <a:off x="883768" y="2791624"/>
            <a:ext cx="265176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i="1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CEBAF Element Database</a:t>
            </a:r>
            <a:endParaRPr lang="en-US" sz="1400" dirty="0"/>
          </a:p>
        </p:txBody>
      </p:sp>
      <p:sp>
        <p:nvSpPr>
          <p:cNvPr id="44" name="Shape 11">
            <a:extLst>
              <a:ext uri="{FF2B5EF4-FFF2-40B4-BE49-F238E27FC236}">
                <a16:creationId xmlns:a16="http://schemas.microsoft.com/office/drawing/2014/main" id="{70058619-A165-A678-DBD6-2737A8AA72FF}"/>
              </a:ext>
            </a:extLst>
          </p:cNvPr>
          <p:cNvSpPr/>
          <p:nvPr/>
        </p:nvSpPr>
        <p:spPr>
          <a:xfrm>
            <a:off x="883768" y="3203104"/>
            <a:ext cx="2651760" cy="0"/>
          </a:xfrm>
          <a:prstGeom prst="line">
            <a:avLst/>
          </a:prstGeom>
          <a:noFill/>
          <a:ln w="9525">
            <a:solidFill>
              <a:srgbClr val="1E315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7" name="Text 12">
            <a:extLst>
              <a:ext uri="{FF2B5EF4-FFF2-40B4-BE49-F238E27FC236}">
                <a16:creationId xmlns:a16="http://schemas.microsoft.com/office/drawing/2014/main" id="{68FEFDC7-8D08-B896-1498-51F1A01929A0}"/>
              </a:ext>
            </a:extLst>
          </p:cNvPr>
          <p:cNvSpPr/>
          <p:nvPr/>
        </p:nvSpPr>
        <p:spPr>
          <a:xfrm>
            <a:off x="975208" y="3340264"/>
            <a:ext cx="2468880" cy="13258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Device inventory &amp; geometry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Some EPICS PV bindings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Region / beamline tables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Calibration, survey, provenance</a:t>
            </a:r>
            <a:endParaRPr lang="en-US" sz="1400" dirty="0"/>
          </a:p>
        </p:txBody>
      </p:sp>
      <p:sp>
        <p:nvSpPr>
          <p:cNvPr id="48" name="Text 13">
            <a:extLst>
              <a:ext uri="{FF2B5EF4-FFF2-40B4-BE49-F238E27FC236}">
                <a16:creationId xmlns:a16="http://schemas.microsoft.com/office/drawing/2014/main" id="{BF6A5352-F9D1-8160-C4ED-2C58C65D0B6C}"/>
              </a:ext>
            </a:extLst>
          </p:cNvPr>
          <p:cNvSpPr/>
          <p:nvPr/>
        </p:nvSpPr>
        <p:spPr>
          <a:xfrm>
            <a:off x="883768" y="4574704"/>
            <a:ext cx="2651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i="1" dirty="0">
                <a:solidFill>
                  <a:srgbClr val="26C4B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Facility truth, as it lives today</a:t>
            </a:r>
            <a:endParaRPr lang="en-US" sz="1400" dirty="0"/>
          </a:p>
        </p:txBody>
      </p:sp>
      <p:sp>
        <p:nvSpPr>
          <p:cNvPr id="49" name="Shape 14">
            <a:extLst>
              <a:ext uri="{FF2B5EF4-FFF2-40B4-BE49-F238E27FC236}">
                <a16:creationId xmlns:a16="http://schemas.microsoft.com/office/drawing/2014/main" id="{DFEF9CDE-0FE5-9EB4-5093-CD22B97BA4B9}"/>
              </a:ext>
            </a:extLst>
          </p:cNvPr>
          <p:cNvSpPr/>
          <p:nvPr/>
        </p:nvSpPr>
        <p:spPr>
          <a:xfrm>
            <a:off x="4495648" y="1648624"/>
            <a:ext cx="3200400" cy="347472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sz="2400"/>
          </a:p>
        </p:txBody>
      </p:sp>
      <p:sp>
        <p:nvSpPr>
          <p:cNvPr id="50" name="Shape 15">
            <a:extLst>
              <a:ext uri="{FF2B5EF4-FFF2-40B4-BE49-F238E27FC236}">
                <a16:creationId xmlns:a16="http://schemas.microsoft.com/office/drawing/2014/main" id="{75B0298D-FED8-3F11-21DB-C195D9F4A6E6}"/>
              </a:ext>
            </a:extLst>
          </p:cNvPr>
          <p:cNvSpPr/>
          <p:nvPr/>
        </p:nvSpPr>
        <p:spPr>
          <a:xfrm>
            <a:off x="4495648" y="1648624"/>
            <a:ext cx="73152" cy="347472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1" name="Shape 16">
            <a:extLst>
              <a:ext uri="{FF2B5EF4-FFF2-40B4-BE49-F238E27FC236}">
                <a16:creationId xmlns:a16="http://schemas.microsoft.com/office/drawing/2014/main" id="{19DFD7AF-D434-A714-1738-4CC994E321E8}"/>
              </a:ext>
            </a:extLst>
          </p:cNvPr>
          <p:cNvSpPr/>
          <p:nvPr/>
        </p:nvSpPr>
        <p:spPr>
          <a:xfrm>
            <a:off x="4769968" y="1922944"/>
            <a:ext cx="914400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 sz="3200"/>
          </a:p>
        </p:txBody>
      </p:sp>
      <p:sp>
        <p:nvSpPr>
          <p:cNvPr id="52" name="Text 17">
            <a:extLst>
              <a:ext uri="{FF2B5EF4-FFF2-40B4-BE49-F238E27FC236}">
                <a16:creationId xmlns:a16="http://schemas.microsoft.com/office/drawing/2014/main" id="{C5FED3A5-C2E5-5C47-7954-C170FCE8E345}"/>
              </a:ext>
            </a:extLst>
          </p:cNvPr>
          <p:cNvSpPr/>
          <p:nvPr/>
        </p:nvSpPr>
        <p:spPr>
          <a:xfrm>
            <a:off x="4769968" y="1922944"/>
            <a:ext cx="9144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b="1" kern="0" spc="20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BRIDGE</a:t>
            </a:r>
            <a:endParaRPr lang="en-US" sz="1200" dirty="0"/>
          </a:p>
        </p:txBody>
      </p:sp>
      <p:pic>
        <p:nvPicPr>
          <p:cNvPr id="53" name="Image 1" descr="preencoded.png">
            <a:extLst>
              <a:ext uri="{FF2B5EF4-FFF2-40B4-BE49-F238E27FC236}">
                <a16:creationId xmlns:a16="http://schemas.microsoft.com/office/drawing/2014/main" id="{4382F0C3-470E-3870-A9CE-F435393D9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8808" y="1922944"/>
            <a:ext cx="502920" cy="502920"/>
          </a:xfrm>
          <a:prstGeom prst="rect">
            <a:avLst/>
          </a:prstGeom>
        </p:spPr>
      </p:pic>
      <p:sp>
        <p:nvSpPr>
          <p:cNvPr id="54" name="Text 18">
            <a:extLst>
              <a:ext uri="{FF2B5EF4-FFF2-40B4-BE49-F238E27FC236}">
                <a16:creationId xmlns:a16="http://schemas.microsoft.com/office/drawing/2014/main" id="{F3EF97B1-D01D-FF39-F182-0DB1FA295BAE}"/>
              </a:ext>
            </a:extLst>
          </p:cNvPr>
          <p:cNvSpPr/>
          <p:nvPr/>
        </p:nvSpPr>
        <p:spPr>
          <a:xfrm>
            <a:off x="4769968" y="2334424"/>
            <a:ext cx="2780082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E8EEF7"/>
                </a:solidFill>
                <a:latin typeface="Georgia" pitchFamily="34" charset="0"/>
              </a:rPr>
              <a:t>PALS + Extensions</a:t>
            </a:r>
            <a:endParaRPr lang="en-US" sz="2200" dirty="0"/>
          </a:p>
        </p:txBody>
      </p:sp>
      <p:sp>
        <p:nvSpPr>
          <p:cNvPr id="55" name="Text 19">
            <a:extLst>
              <a:ext uri="{FF2B5EF4-FFF2-40B4-BE49-F238E27FC236}">
                <a16:creationId xmlns:a16="http://schemas.microsoft.com/office/drawing/2014/main" id="{B1E42A28-F3BA-DC37-F13E-CF1F1E601C31}"/>
              </a:ext>
            </a:extLst>
          </p:cNvPr>
          <p:cNvSpPr/>
          <p:nvPr/>
        </p:nvSpPr>
        <p:spPr>
          <a:xfrm>
            <a:off x="4769968" y="2791624"/>
            <a:ext cx="265176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i="1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Standards + ontology add-ons</a:t>
            </a:r>
            <a:endParaRPr lang="en-US" sz="1400" dirty="0"/>
          </a:p>
        </p:txBody>
      </p:sp>
      <p:sp>
        <p:nvSpPr>
          <p:cNvPr id="56" name="Shape 20">
            <a:extLst>
              <a:ext uri="{FF2B5EF4-FFF2-40B4-BE49-F238E27FC236}">
                <a16:creationId xmlns:a16="http://schemas.microsoft.com/office/drawing/2014/main" id="{3B780E8D-8DBF-E120-158E-980595121D71}"/>
              </a:ext>
            </a:extLst>
          </p:cNvPr>
          <p:cNvSpPr/>
          <p:nvPr/>
        </p:nvSpPr>
        <p:spPr>
          <a:xfrm>
            <a:off x="4769968" y="3203104"/>
            <a:ext cx="2651760" cy="0"/>
          </a:xfrm>
          <a:prstGeom prst="line">
            <a:avLst/>
          </a:prstGeom>
          <a:noFill/>
          <a:ln w="9525">
            <a:solidFill>
              <a:srgbClr val="1E315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7" name="Text 21">
            <a:extLst>
              <a:ext uri="{FF2B5EF4-FFF2-40B4-BE49-F238E27FC236}">
                <a16:creationId xmlns:a16="http://schemas.microsoft.com/office/drawing/2014/main" id="{44D52042-9867-99DF-E5AC-5E1BF464C4CC}"/>
              </a:ext>
            </a:extLst>
          </p:cNvPr>
          <p:cNvSpPr/>
          <p:nvPr/>
        </p:nvSpPr>
        <p:spPr>
          <a:xfrm>
            <a:off x="4861408" y="3340264"/>
            <a:ext cx="2468880" cy="13258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PALS core lattice schema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EPICS → element mapping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Region / signal-type ontology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Unit, provenance, uncertainty</a:t>
            </a:r>
            <a:endParaRPr lang="en-US" sz="1400" dirty="0"/>
          </a:p>
        </p:txBody>
      </p:sp>
      <p:sp>
        <p:nvSpPr>
          <p:cNvPr id="58" name="Text 22">
            <a:extLst>
              <a:ext uri="{FF2B5EF4-FFF2-40B4-BE49-F238E27FC236}">
                <a16:creationId xmlns:a16="http://schemas.microsoft.com/office/drawing/2014/main" id="{3E228C4A-8C6A-257A-0107-4CCC7AE87010}"/>
              </a:ext>
            </a:extLst>
          </p:cNvPr>
          <p:cNvSpPr/>
          <p:nvPr/>
        </p:nvSpPr>
        <p:spPr>
          <a:xfrm>
            <a:off x="4769968" y="4574704"/>
            <a:ext cx="2853234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i="1" dirty="0">
                <a:solidFill>
                  <a:srgbClr val="26C4B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Reusable semantic/ontology layer</a:t>
            </a:r>
            <a:endParaRPr lang="en-US" sz="1400" dirty="0"/>
          </a:p>
        </p:txBody>
      </p:sp>
      <p:sp>
        <p:nvSpPr>
          <p:cNvPr id="59" name="Shape 23">
            <a:extLst>
              <a:ext uri="{FF2B5EF4-FFF2-40B4-BE49-F238E27FC236}">
                <a16:creationId xmlns:a16="http://schemas.microsoft.com/office/drawing/2014/main" id="{2662CD23-366D-F58E-BB43-FC46FA9F668F}"/>
              </a:ext>
            </a:extLst>
          </p:cNvPr>
          <p:cNvSpPr/>
          <p:nvPr/>
        </p:nvSpPr>
        <p:spPr>
          <a:xfrm>
            <a:off x="8381848" y="1648624"/>
            <a:ext cx="3312312" cy="347472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sz="2400"/>
          </a:p>
        </p:txBody>
      </p:sp>
      <p:sp>
        <p:nvSpPr>
          <p:cNvPr id="60" name="Shape 24">
            <a:extLst>
              <a:ext uri="{FF2B5EF4-FFF2-40B4-BE49-F238E27FC236}">
                <a16:creationId xmlns:a16="http://schemas.microsoft.com/office/drawing/2014/main" id="{C4883F87-739C-5B2B-D65C-43B3DC3C72B6}"/>
              </a:ext>
            </a:extLst>
          </p:cNvPr>
          <p:cNvSpPr/>
          <p:nvPr/>
        </p:nvSpPr>
        <p:spPr>
          <a:xfrm>
            <a:off x="8381848" y="1648624"/>
            <a:ext cx="73152" cy="347472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1" name="Shape 25">
            <a:extLst>
              <a:ext uri="{FF2B5EF4-FFF2-40B4-BE49-F238E27FC236}">
                <a16:creationId xmlns:a16="http://schemas.microsoft.com/office/drawing/2014/main" id="{32F117F8-F49B-D772-EC3D-621F2570E936}"/>
              </a:ext>
            </a:extLst>
          </p:cNvPr>
          <p:cNvSpPr/>
          <p:nvPr/>
        </p:nvSpPr>
        <p:spPr>
          <a:xfrm>
            <a:off x="8656168" y="1922944"/>
            <a:ext cx="914400" cy="274320"/>
          </a:xfrm>
          <a:prstGeom prst="rect">
            <a:avLst/>
          </a:prstGeom>
          <a:solidFill>
            <a:srgbClr val="065A82"/>
          </a:solidFill>
          <a:ln w="12700">
            <a:solidFill>
              <a:srgbClr val="065A8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 26">
            <a:extLst>
              <a:ext uri="{FF2B5EF4-FFF2-40B4-BE49-F238E27FC236}">
                <a16:creationId xmlns:a16="http://schemas.microsoft.com/office/drawing/2014/main" id="{31243F73-1B73-412D-135A-2642C5EB7A41}"/>
              </a:ext>
            </a:extLst>
          </p:cNvPr>
          <p:cNvSpPr/>
          <p:nvPr/>
        </p:nvSpPr>
        <p:spPr>
          <a:xfrm>
            <a:off x="8656168" y="1922944"/>
            <a:ext cx="9144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b="1" kern="0" spc="20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PRODUCT</a:t>
            </a:r>
            <a:endParaRPr lang="en-US" sz="1200" dirty="0"/>
          </a:p>
        </p:txBody>
      </p:sp>
      <p:pic>
        <p:nvPicPr>
          <p:cNvPr id="63" name="Image 2" descr="preencoded.png">
            <a:extLst>
              <a:ext uri="{FF2B5EF4-FFF2-40B4-BE49-F238E27FC236}">
                <a16:creationId xmlns:a16="http://schemas.microsoft.com/office/drawing/2014/main" id="{B3153221-C9AF-5E75-3242-6451155C91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5008" y="1922944"/>
            <a:ext cx="502920" cy="502920"/>
          </a:xfrm>
          <a:prstGeom prst="rect">
            <a:avLst/>
          </a:prstGeom>
        </p:spPr>
      </p:pic>
      <p:sp>
        <p:nvSpPr>
          <p:cNvPr id="64" name="Text 27">
            <a:extLst>
              <a:ext uri="{FF2B5EF4-FFF2-40B4-BE49-F238E27FC236}">
                <a16:creationId xmlns:a16="http://schemas.microsoft.com/office/drawing/2014/main" id="{01E4D3F7-5C24-3F73-963F-0BF003B5FBE5}"/>
              </a:ext>
            </a:extLst>
          </p:cNvPr>
          <p:cNvSpPr/>
          <p:nvPr/>
        </p:nvSpPr>
        <p:spPr>
          <a:xfrm>
            <a:off x="8656168" y="2334424"/>
            <a:ext cx="26517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Knowledge Graph</a:t>
            </a:r>
            <a:endParaRPr lang="en-US" sz="2200" dirty="0"/>
          </a:p>
        </p:txBody>
      </p:sp>
      <p:sp>
        <p:nvSpPr>
          <p:cNvPr id="65" name="Text 28">
            <a:extLst>
              <a:ext uri="{FF2B5EF4-FFF2-40B4-BE49-F238E27FC236}">
                <a16:creationId xmlns:a16="http://schemas.microsoft.com/office/drawing/2014/main" id="{AA5F9180-C721-A460-F7C6-D01788BC8927}"/>
              </a:ext>
            </a:extLst>
          </p:cNvPr>
          <p:cNvSpPr/>
          <p:nvPr/>
        </p:nvSpPr>
        <p:spPr>
          <a:xfrm>
            <a:off x="8656168" y="2791624"/>
            <a:ext cx="29260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i="1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Devices, signals, regions as typed nodes</a:t>
            </a:r>
            <a:endParaRPr lang="en-US" sz="1400" dirty="0"/>
          </a:p>
        </p:txBody>
      </p:sp>
      <p:sp>
        <p:nvSpPr>
          <p:cNvPr id="66" name="Shape 29">
            <a:extLst>
              <a:ext uri="{FF2B5EF4-FFF2-40B4-BE49-F238E27FC236}">
                <a16:creationId xmlns:a16="http://schemas.microsoft.com/office/drawing/2014/main" id="{89C6C18C-4A4B-A48D-7DD0-F83C07CA0DA1}"/>
              </a:ext>
            </a:extLst>
          </p:cNvPr>
          <p:cNvSpPr/>
          <p:nvPr/>
        </p:nvSpPr>
        <p:spPr>
          <a:xfrm>
            <a:off x="8656168" y="3203104"/>
            <a:ext cx="2651760" cy="0"/>
          </a:xfrm>
          <a:prstGeom prst="line">
            <a:avLst/>
          </a:prstGeom>
          <a:noFill/>
          <a:ln w="9525">
            <a:solidFill>
              <a:srgbClr val="1E315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7" name="Text 30">
            <a:extLst>
              <a:ext uri="{FF2B5EF4-FFF2-40B4-BE49-F238E27FC236}">
                <a16:creationId xmlns:a16="http://schemas.microsoft.com/office/drawing/2014/main" id="{28041680-0747-5B43-68C0-13DAC203212C}"/>
              </a:ext>
            </a:extLst>
          </p:cNvPr>
          <p:cNvSpPr/>
          <p:nvPr/>
        </p:nvSpPr>
        <p:spPr>
          <a:xfrm>
            <a:off x="8747608" y="3340264"/>
            <a:ext cx="2468880" cy="13258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Typed nodes &amp; typed edges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Cypher-queryable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Live state bound to devices</a:t>
            </a:r>
            <a:endParaRPr lang="en-US" sz="1400" dirty="0"/>
          </a:p>
          <a:p>
            <a:pPr marL="342900" indent="-342900">
              <a:spcAft>
                <a:spcPts val="300"/>
              </a:spcAft>
              <a:buSzPct val="100000"/>
              <a:buChar char="•"/>
            </a:pPr>
            <a:r>
              <a:rPr lang="en-US" sz="14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Machine-interpretable context</a:t>
            </a:r>
            <a:endParaRPr lang="en-US" sz="1400" dirty="0"/>
          </a:p>
        </p:txBody>
      </p:sp>
      <p:sp>
        <p:nvSpPr>
          <p:cNvPr id="68" name="Text 31">
            <a:extLst>
              <a:ext uri="{FF2B5EF4-FFF2-40B4-BE49-F238E27FC236}">
                <a16:creationId xmlns:a16="http://schemas.microsoft.com/office/drawing/2014/main" id="{6B5C3904-A8D6-726E-B865-61EA144C84FB}"/>
              </a:ext>
            </a:extLst>
          </p:cNvPr>
          <p:cNvSpPr/>
          <p:nvPr/>
        </p:nvSpPr>
        <p:spPr>
          <a:xfrm>
            <a:off x="8656168" y="4574704"/>
            <a:ext cx="2651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i="1" dirty="0">
                <a:solidFill>
                  <a:srgbClr val="26C4B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agents actually consume</a:t>
            </a:r>
            <a:endParaRPr lang="en-US" sz="1400" dirty="0"/>
          </a:p>
        </p:txBody>
      </p:sp>
      <p:sp>
        <p:nvSpPr>
          <p:cNvPr id="69" name="Shape 32">
            <a:extLst>
              <a:ext uri="{FF2B5EF4-FFF2-40B4-BE49-F238E27FC236}">
                <a16:creationId xmlns:a16="http://schemas.microsoft.com/office/drawing/2014/main" id="{8E839772-E2AA-2A24-6D77-372F109294FF}"/>
              </a:ext>
            </a:extLst>
          </p:cNvPr>
          <p:cNvSpPr/>
          <p:nvPr/>
        </p:nvSpPr>
        <p:spPr>
          <a:xfrm>
            <a:off x="3855568" y="3385984"/>
            <a:ext cx="594360" cy="0"/>
          </a:xfrm>
          <a:prstGeom prst="line">
            <a:avLst/>
          </a:prstGeom>
          <a:noFill/>
          <a:ln w="76200">
            <a:solidFill>
              <a:srgbClr val="00A896"/>
            </a:solidFill>
            <a:prstDash val="solid"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70" name="Shape 33">
            <a:extLst>
              <a:ext uri="{FF2B5EF4-FFF2-40B4-BE49-F238E27FC236}">
                <a16:creationId xmlns:a16="http://schemas.microsoft.com/office/drawing/2014/main" id="{F342DB47-FFE9-3FE8-BCC9-B7F48F669EC2}"/>
              </a:ext>
            </a:extLst>
          </p:cNvPr>
          <p:cNvSpPr/>
          <p:nvPr/>
        </p:nvSpPr>
        <p:spPr>
          <a:xfrm>
            <a:off x="7741768" y="3385984"/>
            <a:ext cx="594360" cy="0"/>
          </a:xfrm>
          <a:prstGeom prst="line">
            <a:avLst/>
          </a:prstGeom>
          <a:noFill/>
          <a:ln w="76200">
            <a:solidFill>
              <a:srgbClr val="00A896"/>
            </a:solidFill>
            <a:prstDash val="solid"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71" name="Text 34">
            <a:extLst>
              <a:ext uri="{FF2B5EF4-FFF2-40B4-BE49-F238E27FC236}">
                <a16:creationId xmlns:a16="http://schemas.microsoft.com/office/drawing/2014/main" id="{4785DABD-576D-4B46-FC58-DD7F5B7A379C}"/>
              </a:ext>
            </a:extLst>
          </p:cNvPr>
          <p:cNvSpPr/>
          <p:nvPr/>
        </p:nvSpPr>
        <p:spPr>
          <a:xfrm>
            <a:off x="548640" y="5397664"/>
            <a:ext cx="1106424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CED provides </a:t>
            </a:r>
            <a:r>
              <a:rPr lang="en-US" sz="2000" b="1" dirty="0">
                <a:solidFill>
                  <a:srgbClr val="B824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facility-specific content</a:t>
            </a:r>
            <a:r>
              <a:rPr lang="en-US" sz="200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.  PALS provides the </a:t>
            </a:r>
            <a:r>
              <a:rPr lang="en-US" sz="2000" b="1" dirty="0">
                <a:solidFill>
                  <a:srgbClr val="B824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shared grammar</a:t>
            </a:r>
            <a:r>
              <a:rPr lang="en-US" sz="200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.  Custom extensions map </a:t>
            </a:r>
            <a:r>
              <a:rPr lang="en-US" sz="2000" b="1" dirty="0">
                <a:solidFill>
                  <a:srgbClr val="B824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EPICS channels → lattice elements</a:t>
            </a:r>
            <a:r>
              <a:rPr lang="en-US" sz="200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yielding a NARAD KG that is both authoritative and standards-compliant.</a:t>
            </a:r>
            <a:endParaRPr lang="en-US" sz="20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04A1D8-922A-7031-A2CF-D547A54CD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7A352996-36CA-5A80-7DAE-7387B8FE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73CE2D8F-435D-5D0F-851A-D1961297AF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</p:spPr>
        <p:txBody>
          <a:bodyPr/>
          <a:lstStyle/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1096697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DAEF4-C079-D64D-160A-D2F6B299FB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DA8172-1FFE-2C0B-2DD9-E662BEC6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460831"/>
            <a:ext cx="11044707" cy="678664"/>
          </a:xfrm>
        </p:spPr>
        <p:txBody>
          <a:bodyPr/>
          <a:lstStyle/>
          <a:p>
            <a:r>
              <a:rPr lang="en-US" dirty="0">
                <a:solidFill>
                  <a:srgbClr val="B8243C"/>
                </a:solidFill>
                <a:ea typeface="Arial" pitchFamily="34" charset="-122"/>
                <a:cs typeface="Arial" pitchFamily="34" charset="-120"/>
              </a:rPr>
              <a:t>Three-layer PALS-Ext architecture </a:t>
            </a:r>
            <a:r>
              <a:rPr lang="en-US" sz="2400" dirty="0">
                <a:solidFill>
                  <a:srgbClr val="B8243C"/>
                </a:solidFill>
                <a:ea typeface="Arial" pitchFamily="34" charset="-122"/>
                <a:cs typeface="Arial" pitchFamily="34" charset="-120"/>
              </a:rPr>
              <a:t>(MaLAPA’26)</a:t>
            </a:r>
            <a:endParaRPr lang="en-US" sz="2400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A1AF3CD2-806A-D66E-2752-4F96438B3B0E}"/>
              </a:ext>
            </a:extLst>
          </p:cNvPr>
          <p:cNvSpPr/>
          <p:nvPr/>
        </p:nvSpPr>
        <p:spPr>
          <a:xfrm>
            <a:off x="422564" y="1074345"/>
            <a:ext cx="110642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i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Separates facility-independent physics semantics from facility-specific controls implementation.</a:t>
            </a:r>
            <a:endParaRPr lang="en-US" dirty="0"/>
          </a:p>
        </p:txBody>
      </p:sp>
      <p:sp>
        <p:nvSpPr>
          <p:cNvPr id="2" name="Shape 5">
            <a:extLst>
              <a:ext uri="{FF2B5EF4-FFF2-40B4-BE49-F238E27FC236}">
                <a16:creationId xmlns:a16="http://schemas.microsoft.com/office/drawing/2014/main" id="{D9E349BC-1C46-C726-1C06-F4C85233C1EA}"/>
              </a:ext>
            </a:extLst>
          </p:cNvPr>
          <p:cNvSpPr/>
          <p:nvPr/>
        </p:nvSpPr>
        <p:spPr>
          <a:xfrm>
            <a:off x="548640" y="1498600"/>
            <a:ext cx="6126480" cy="147828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" name="Shape 6">
            <a:extLst>
              <a:ext uri="{FF2B5EF4-FFF2-40B4-BE49-F238E27FC236}">
                <a16:creationId xmlns:a16="http://schemas.microsoft.com/office/drawing/2014/main" id="{FC792EE8-B516-C0DC-6A3B-95549C83AAD6}"/>
              </a:ext>
            </a:extLst>
          </p:cNvPr>
          <p:cNvSpPr/>
          <p:nvPr/>
        </p:nvSpPr>
        <p:spPr>
          <a:xfrm>
            <a:off x="548640" y="1498600"/>
            <a:ext cx="91440" cy="1478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Text 7">
            <a:extLst>
              <a:ext uri="{FF2B5EF4-FFF2-40B4-BE49-F238E27FC236}">
                <a16:creationId xmlns:a16="http://schemas.microsoft.com/office/drawing/2014/main" id="{FAF69CC7-F0A5-1933-21AD-41FED1BE31CE}"/>
              </a:ext>
            </a:extLst>
          </p:cNvPr>
          <p:cNvSpPr/>
          <p:nvPr/>
        </p:nvSpPr>
        <p:spPr>
          <a:xfrm>
            <a:off x="777240" y="1635760"/>
            <a:ext cx="822960" cy="1203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</a:t>
            </a:r>
            <a:endParaRPr lang="en-US" sz="4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 8">
            <a:extLst>
              <a:ext uri="{FF2B5EF4-FFF2-40B4-BE49-F238E27FC236}">
                <a16:creationId xmlns:a16="http://schemas.microsoft.com/office/drawing/2014/main" id="{6A0D123E-32DB-1AD0-8642-CE4D7D728204}"/>
              </a:ext>
            </a:extLst>
          </p:cNvPr>
          <p:cNvSpPr/>
          <p:nvPr/>
        </p:nvSpPr>
        <p:spPr>
          <a:xfrm>
            <a:off x="1645920" y="1663192"/>
            <a:ext cx="310896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kern="0" spc="300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CAPABILITY LAYER</a:t>
            </a:r>
            <a:endParaRPr lang="en-US" sz="10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 9">
            <a:extLst>
              <a:ext uri="{FF2B5EF4-FFF2-40B4-BE49-F238E27FC236}">
                <a16:creationId xmlns:a16="http://schemas.microsoft.com/office/drawing/2014/main" id="{B301F6D3-CB5F-C4D4-72C8-5048682A627F}"/>
              </a:ext>
            </a:extLst>
          </p:cNvPr>
          <p:cNvSpPr/>
          <p:nvPr/>
        </p:nvSpPr>
        <p:spPr>
          <a:xfrm>
            <a:off x="4795520" y="1510792"/>
            <a:ext cx="182880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1000" b="1" i="1" kern="0" spc="200" dirty="0">
                <a:solidFill>
                  <a:schemeClr val="tx2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Facility Agnostic </a:t>
            </a:r>
            <a:endParaRPr lang="en-US" sz="1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 10">
            <a:extLst>
              <a:ext uri="{FF2B5EF4-FFF2-40B4-BE49-F238E27FC236}">
                <a16:creationId xmlns:a16="http://schemas.microsoft.com/office/drawing/2014/main" id="{F36A9B41-51BF-D990-1CAC-E370B8A67CD0}"/>
              </a:ext>
            </a:extLst>
          </p:cNvPr>
          <p:cNvSpPr/>
          <p:nvPr/>
        </p:nvSpPr>
        <p:spPr>
          <a:xfrm>
            <a:off x="1645920" y="1955800"/>
            <a:ext cx="484632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What a device can do or report</a:t>
            </a:r>
            <a:endParaRPr lang="en-US" sz="1400" dirty="0"/>
          </a:p>
        </p:txBody>
      </p:sp>
      <p:sp>
        <p:nvSpPr>
          <p:cNvPr id="11" name="Text 11">
            <a:extLst>
              <a:ext uri="{FF2B5EF4-FFF2-40B4-BE49-F238E27FC236}">
                <a16:creationId xmlns:a16="http://schemas.microsoft.com/office/drawing/2014/main" id="{12CB94FA-401A-2646-BCBF-34751D06606F}"/>
              </a:ext>
            </a:extLst>
          </p:cNvPr>
          <p:cNvSpPr/>
          <p:nvPr/>
        </p:nvSpPr>
        <p:spPr>
          <a:xfrm>
            <a:off x="1691640" y="2303272"/>
            <a:ext cx="4754880" cy="5638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Quantities: cavityGradient, magnetCurrent, beamLossRate, …</a:t>
            </a:r>
            <a:endParaRPr lang="en-US" sz="11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Roles: setpoint, readback, status, limit  ·  Units + constraint types</a:t>
            </a:r>
            <a:endParaRPr lang="en-US" sz="11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facility naming, no PVs — just physics affordances of a device class</a:t>
            </a:r>
            <a:endParaRPr lang="en-US" sz="1100" dirty="0"/>
          </a:p>
        </p:txBody>
      </p:sp>
      <p:sp>
        <p:nvSpPr>
          <p:cNvPr id="12" name="Shape 12">
            <a:extLst>
              <a:ext uri="{FF2B5EF4-FFF2-40B4-BE49-F238E27FC236}">
                <a16:creationId xmlns:a16="http://schemas.microsoft.com/office/drawing/2014/main" id="{17E3DFE6-D00A-57C2-07A3-BB4739318EDE}"/>
              </a:ext>
            </a:extLst>
          </p:cNvPr>
          <p:cNvSpPr/>
          <p:nvPr/>
        </p:nvSpPr>
        <p:spPr>
          <a:xfrm>
            <a:off x="548640" y="3114040"/>
            <a:ext cx="6126480" cy="147828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3" name="Shape 13">
            <a:extLst>
              <a:ext uri="{FF2B5EF4-FFF2-40B4-BE49-F238E27FC236}">
                <a16:creationId xmlns:a16="http://schemas.microsoft.com/office/drawing/2014/main" id="{24ED4669-9EE2-ADE8-A4BA-F2453FF0A48C}"/>
              </a:ext>
            </a:extLst>
          </p:cNvPr>
          <p:cNvSpPr/>
          <p:nvPr/>
        </p:nvSpPr>
        <p:spPr>
          <a:xfrm>
            <a:off x="548640" y="3114040"/>
            <a:ext cx="91440" cy="1478280"/>
          </a:xfrm>
          <a:prstGeom prst="rect">
            <a:avLst/>
          </a:prstGeom>
          <a:solidFill>
            <a:srgbClr val="26C4B0"/>
          </a:solidFill>
          <a:ln w="12700">
            <a:solidFill>
              <a:srgbClr val="26C4B0"/>
            </a:solidFill>
            <a:prstDash val="soli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 14">
            <a:extLst>
              <a:ext uri="{FF2B5EF4-FFF2-40B4-BE49-F238E27FC236}">
                <a16:creationId xmlns:a16="http://schemas.microsoft.com/office/drawing/2014/main" id="{2B182E5B-AF8B-1ED2-D7C2-AD4189CEFA13}"/>
              </a:ext>
            </a:extLst>
          </p:cNvPr>
          <p:cNvSpPr/>
          <p:nvPr/>
        </p:nvSpPr>
        <p:spPr>
          <a:xfrm>
            <a:off x="777240" y="3251200"/>
            <a:ext cx="822960" cy="1203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800" b="1" dirty="0">
                <a:solidFill>
                  <a:srgbClr val="26C4B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</a:t>
            </a:r>
            <a:endParaRPr lang="en-US" sz="4800" dirty="0"/>
          </a:p>
        </p:txBody>
      </p:sp>
      <p:sp>
        <p:nvSpPr>
          <p:cNvPr id="15" name="Text 15">
            <a:extLst>
              <a:ext uri="{FF2B5EF4-FFF2-40B4-BE49-F238E27FC236}">
                <a16:creationId xmlns:a16="http://schemas.microsoft.com/office/drawing/2014/main" id="{26200549-7C26-B9BD-E92F-DD27CCAE3246}"/>
              </a:ext>
            </a:extLst>
          </p:cNvPr>
          <p:cNvSpPr/>
          <p:nvPr/>
        </p:nvSpPr>
        <p:spPr>
          <a:xfrm>
            <a:off x="1645920" y="3278632"/>
            <a:ext cx="310896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kern="0" spc="30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INTEROPERABLE SEMANTIC SIGNAL LAYER</a:t>
            </a:r>
            <a:endParaRPr lang="en-US" sz="1050" dirty="0"/>
          </a:p>
        </p:txBody>
      </p:sp>
      <p:sp>
        <p:nvSpPr>
          <p:cNvPr id="16" name="Text 16">
            <a:extLst>
              <a:ext uri="{FF2B5EF4-FFF2-40B4-BE49-F238E27FC236}">
                <a16:creationId xmlns:a16="http://schemas.microsoft.com/office/drawing/2014/main" id="{A4F1E51A-C929-019F-9B74-176543E52255}"/>
              </a:ext>
            </a:extLst>
          </p:cNvPr>
          <p:cNvSpPr/>
          <p:nvPr/>
        </p:nvSpPr>
        <p:spPr>
          <a:xfrm>
            <a:off x="4795520" y="3126232"/>
            <a:ext cx="182880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1000" b="1" i="1" kern="0" spc="200" dirty="0">
                <a:solidFill>
                  <a:schemeClr val="tx2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Facility Agnostic</a:t>
            </a:r>
            <a:endParaRPr lang="en-US" sz="1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 17">
            <a:extLst>
              <a:ext uri="{FF2B5EF4-FFF2-40B4-BE49-F238E27FC236}">
                <a16:creationId xmlns:a16="http://schemas.microsoft.com/office/drawing/2014/main" id="{ABCC3A29-8E3F-73A5-53E9-5CB9189EECE1}"/>
              </a:ext>
            </a:extLst>
          </p:cNvPr>
          <p:cNvSpPr/>
          <p:nvPr/>
        </p:nvSpPr>
        <p:spPr>
          <a:xfrm>
            <a:off x="1645920" y="3571240"/>
            <a:ext cx="484632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Interoperable interfaces for capabilities</a:t>
            </a:r>
            <a:endParaRPr lang="en-US" sz="1400" dirty="0"/>
          </a:p>
        </p:txBody>
      </p:sp>
      <p:sp>
        <p:nvSpPr>
          <p:cNvPr id="18" name="Text 18">
            <a:extLst>
              <a:ext uri="{FF2B5EF4-FFF2-40B4-BE49-F238E27FC236}">
                <a16:creationId xmlns:a16="http://schemas.microsoft.com/office/drawing/2014/main" id="{5FD590D3-A79C-008A-A83D-D64E3F15EBBF}"/>
              </a:ext>
            </a:extLst>
          </p:cNvPr>
          <p:cNvSpPr/>
          <p:nvPr/>
        </p:nvSpPr>
        <p:spPr>
          <a:xfrm>
            <a:off x="1691640" y="3918712"/>
            <a:ext cx="4754880" cy="5638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Each signal = quantity + role + units + implements → capability</a:t>
            </a:r>
            <a:endParaRPr lang="en-US" sz="11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unit of interoperability for tools, workflows, and agents</a:t>
            </a:r>
            <a:endParaRPr lang="en-US" sz="11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“All gradient-setpoint signals upstream of detector X” — no PV needed</a:t>
            </a:r>
            <a:endParaRPr lang="en-US" sz="1100" dirty="0"/>
          </a:p>
        </p:txBody>
      </p:sp>
      <p:sp>
        <p:nvSpPr>
          <p:cNvPr id="19" name="Shape 19">
            <a:extLst>
              <a:ext uri="{FF2B5EF4-FFF2-40B4-BE49-F238E27FC236}">
                <a16:creationId xmlns:a16="http://schemas.microsoft.com/office/drawing/2014/main" id="{36C94C48-2868-1838-0796-87E24FBB8FB9}"/>
              </a:ext>
            </a:extLst>
          </p:cNvPr>
          <p:cNvSpPr/>
          <p:nvPr/>
        </p:nvSpPr>
        <p:spPr>
          <a:xfrm>
            <a:off x="548640" y="4729480"/>
            <a:ext cx="6126480" cy="147828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0" name="Shape 20">
            <a:extLst>
              <a:ext uri="{FF2B5EF4-FFF2-40B4-BE49-F238E27FC236}">
                <a16:creationId xmlns:a16="http://schemas.microsoft.com/office/drawing/2014/main" id="{FBBD0C96-1DC5-EAC6-9BF4-0B41A62637F5}"/>
              </a:ext>
            </a:extLst>
          </p:cNvPr>
          <p:cNvSpPr/>
          <p:nvPr/>
        </p:nvSpPr>
        <p:spPr>
          <a:xfrm>
            <a:off x="548640" y="4729480"/>
            <a:ext cx="91440" cy="1478280"/>
          </a:xfrm>
          <a:prstGeom prst="rect">
            <a:avLst/>
          </a:prstGeom>
          <a:solidFill>
            <a:srgbClr val="F5B700"/>
          </a:solidFill>
          <a:ln w="12700">
            <a:solidFill>
              <a:srgbClr val="F5B700"/>
            </a:solidFill>
            <a:prstDash val="soli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 21">
            <a:extLst>
              <a:ext uri="{FF2B5EF4-FFF2-40B4-BE49-F238E27FC236}">
                <a16:creationId xmlns:a16="http://schemas.microsoft.com/office/drawing/2014/main" id="{BCDB713D-67B2-9D41-9E82-9E293C1959F4}"/>
              </a:ext>
            </a:extLst>
          </p:cNvPr>
          <p:cNvSpPr/>
          <p:nvPr/>
        </p:nvSpPr>
        <p:spPr>
          <a:xfrm>
            <a:off x="777240" y="4866640"/>
            <a:ext cx="822960" cy="1203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800" b="1" dirty="0">
                <a:solidFill>
                  <a:srgbClr val="F5B7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3</a:t>
            </a:r>
            <a:endParaRPr lang="en-US" sz="4800" dirty="0"/>
          </a:p>
        </p:txBody>
      </p:sp>
      <p:sp>
        <p:nvSpPr>
          <p:cNvPr id="22" name="Text 22">
            <a:extLst>
              <a:ext uri="{FF2B5EF4-FFF2-40B4-BE49-F238E27FC236}">
                <a16:creationId xmlns:a16="http://schemas.microsoft.com/office/drawing/2014/main" id="{9EF780CE-5A1F-77CC-7DED-46A9381BE81B}"/>
              </a:ext>
            </a:extLst>
          </p:cNvPr>
          <p:cNvSpPr/>
          <p:nvPr/>
        </p:nvSpPr>
        <p:spPr>
          <a:xfrm>
            <a:off x="1645920" y="4894072"/>
            <a:ext cx="310896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kern="0" spc="30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FACILITY-SPECIFIC CONTROLS BINDING LAYER</a:t>
            </a:r>
            <a:endParaRPr lang="en-US" sz="1050" dirty="0"/>
          </a:p>
        </p:txBody>
      </p:sp>
      <p:sp>
        <p:nvSpPr>
          <p:cNvPr id="23" name="Text 23">
            <a:extLst>
              <a:ext uri="{FF2B5EF4-FFF2-40B4-BE49-F238E27FC236}">
                <a16:creationId xmlns:a16="http://schemas.microsoft.com/office/drawing/2014/main" id="{3C1FCF23-32B0-C560-AFC9-C42063E97D97}"/>
              </a:ext>
            </a:extLst>
          </p:cNvPr>
          <p:cNvSpPr/>
          <p:nvPr/>
        </p:nvSpPr>
        <p:spPr>
          <a:xfrm>
            <a:off x="4795520" y="4741672"/>
            <a:ext cx="182880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1000" b="1" i="1" kern="0" spc="200" dirty="0">
                <a:solidFill>
                  <a:schemeClr val="accent4">
                    <a:lumMod val="20000"/>
                    <a:lumOff val="8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Facility-Specific</a:t>
            </a:r>
            <a:endParaRPr lang="en-US" sz="1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4" name="Text 24">
            <a:extLst>
              <a:ext uri="{FF2B5EF4-FFF2-40B4-BE49-F238E27FC236}">
                <a16:creationId xmlns:a16="http://schemas.microsoft.com/office/drawing/2014/main" id="{F59D274D-5F71-63DB-EDD2-A9DFCC379D83}"/>
              </a:ext>
            </a:extLst>
          </p:cNvPr>
          <p:cNvSpPr/>
          <p:nvPr/>
        </p:nvSpPr>
        <p:spPr>
          <a:xfrm>
            <a:off x="1645920" y="5186680"/>
            <a:ext cx="484632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Signals → concrete control-system channels</a:t>
            </a:r>
            <a:endParaRPr lang="en-US" sz="1400" dirty="0"/>
          </a:p>
        </p:txBody>
      </p:sp>
      <p:sp>
        <p:nvSpPr>
          <p:cNvPr id="25" name="Text 25">
            <a:extLst>
              <a:ext uri="{FF2B5EF4-FFF2-40B4-BE49-F238E27FC236}">
                <a16:creationId xmlns:a16="http://schemas.microsoft.com/office/drawing/2014/main" id="{C7DBD0D3-292E-17EF-9E55-FE34AB11EE4C}"/>
              </a:ext>
            </a:extLst>
          </p:cNvPr>
          <p:cNvSpPr/>
          <p:nvPr/>
        </p:nvSpPr>
        <p:spPr>
          <a:xfrm>
            <a:off x="1691640" y="5534152"/>
            <a:ext cx="4754880" cy="5638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EPICS PVs, archiver keys, access protocols (CA, PVAccess, REST, ADO)</a:t>
            </a:r>
            <a:endParaRPr lang="en-US" sz="11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Permissions, cadence, operational metadata</a:t>
            </a:r>
            <a:endParaRPr lang="en-US" sz="11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100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Multiple bindings per signal: live / archive / simulation</a:t>
            </a:r>
            <a:endParaRPr lang="en-US" sz="1100" dirty="0"/>
          </a:p>
        </p:txBody>
      </p:sp>
      <p:sp>
        <p:nvSpPr>
          <p:cNvPr id="28" name="Shape 28">
            <a:extLst>
              <a:ext uri="{FF2B5EF4-FFF2-40B4-BE49-F238E27FC236}">
                <a16:creationId xmlns:a16="http://schemas.microsoft.com/office/drawing/2014/main" id="{AF92B744-72F2-7883-2167-EE5E0BE02D23}"/>
              </a:ext>
            </a:extLst>
          </p:cNvPr>
          <p:cNvSpPr/>
          <p:nvPr/>
        </p:nvSpPr>
        <p:spPr>
          <a:xfrm>
            <a:off x="6949440" y="1498600"/>
            <a:ext cx="4693615" cy="4709160"/>
          </a:xfrm>
          <a:prstGeom prst="rect">
            <a:avLst/>
          </a:prstGeom>
          <a:solidFill>
            <a:srgbClr val="0A1530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9" name="Shape 29">
            <a:extLst>
              <a:ext uri="{FF2B5EF4-FFF2-40B4-BE49-F238E27FC236}">
                <a16:creationId xmlns:a16="http://schemas.microsoft.com/office/drawing/2014/main" id="{35E64BDE-AA8C-65B8-5478-E74397D96407}"/>
              </a:ext>
            </a:extLst>
          </p:cNvPr>
          <p:cNvSpPr/>
          <p:nvPr/>
        </p:nvSpPr>
        <p:spPr>
          <a:xfrm>
            <a:off x="6949440" y="1498600"/>
            <a:ext cx="4693615" cy="411480"/>
          </a:xfrm>
          <a:prstGeom prst="rect">
            <a:avLst/>
          </a:prstGeom>
          <a:solidFill>
            <a:srgbClr val="1A335A"/>
          </a:solidFill>
          <a:ln w="12700">
            <a:solidFill>
              <a:srgbClr val="1A335A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30">
            <a:extLst>
              <a:ext uri="{FF2B5EF4-FFF2-40B4-BE49-F238E27FC236}">
                <a16:creationId xmlns:a16="http://schemas.microsoft.com/office/drawing/2014/main" id="{2AAC801E-B433-DF9F-C847-05E8A4DC7CAE}"/>
              </a:ext>
            </a:extLst>
          </p:cNvPr>
          <p:cNvSpPr/>
          <p:nvPr/>
        </p:nvSpPr>
        <p:spPr>
          <a:xfrm>
            <a:off x="7132320" y="1498600"/>
            <a:ext cx="4327855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kern="0" spc="200" dirty="0">
                <a:solidFill>
                  <a:srgbClr val="9AB0D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PALS-Ext  ·  RF cavity gradient  ·  YAML</a:t>
            </a:r>
            <a:endParaRPr lang="en-US" sz="1000" dirty="0"/>
          </a:p>
        </p:txBody>
      </p:sp>
      <p:sp>
        <p:nvSpPr>
          <p:cNvPr id="31" name="Text 31">
            <a:extLst>
              <a:ext uri="{FF2B5EF4-FFF2-40B4-BE49-F238E27FC236}">
                <a16:creationId xmlns:a16="http://schemas.microsoft.com/office/drawing/2014/main" id="{66F23C02-FD28-D596-B737-675B2CB68587}"/>
              </a:ext>
            </a:extLst>
          </p:cNvPr>
          <p:cNvSpPr/>
          <p:nvPr/>
        </p:nvSpPr>
        <p:spPr>
          <a:xfrm>
            <a:off x="7132320" y="2001520"/>
            <a:ext cx="4327855" cy="4069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95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RFCavityGradientProfile: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kind: PALSExtProfile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PALSExtP:</a:t>
            </a:r>
            <a:endParaRPr lang="en-US" sz="950" dirty="0"/>
          </a:p>
          <a:p>
            <a:pPr marL="0" indent="0">
              <a:buNone/>
            </a:pPr>
            <a:r>
              <a:rPr lang="en-US" sz="95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capabilities:</a:t>
            </a:r>
            <a:endParaRPr lang="en-US" sz="9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US" sz="950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- { id: cap:gradient_setpoint,</a:t>
            </a:r>
            <a:endParaRPr lang="en-US" sz="9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US" sz="950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  kind: setpoint,</a:t>
            </a:r>
            <a:endParaRPr lang="en-US" sz="9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US" sz="950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  quantity: cavityGradient,</a:t>
            </a:r>
            <a:endParaRPr lang="en-US" sz="9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US" sz="950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  units: MV/m }</a:t>
            </a:r>
            <a:endParaRPr lang="en-US" sz="9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US" sz="950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- { id: cap:gradient_readback, … }</a:t>
            </a:r>
            <a:endParaRPr lang="en-US" sz="9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US" sz="950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- { id: cap:gradient_max_hard, … }</a:t>
            </a:r>
            <a:endParaRPr lang="en-US" sz="9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US" sz="950" b="1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signals: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- { id: sig:gradient:setpoint,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  role: setpoint, units: MV/m,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  implements: cap:gradient_setpoint }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- { id: sig:gradient:readback, … }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9AA3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R221:    # cavity 1 of CM22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kind: RFCavity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PALSExtP: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E8EEF7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uses_profiles: [RFCavityGradientProfile]</a:t>
            </a:r>
            <a:endParaRPr lang="en-US" sz="950" dirty="0"/>
          </a:p>
          <a:p>
            <a:pPr marL="0" indent="0">
              <a:buNone/>
            </a:pPr>
            <a:r>
              <a:rPr lang="en-US" sz="950" b="1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bindings: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facility: CEBAF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control_system: EPICS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channels: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- { signal: sig:gradient:setpoint,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    pv: "R221:GSET", direction: write }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- { signal: sig:gradient:readback,</a:t>
            </a:r>
            <a:endParaRPr lang="en-US" sz="950" dirty="0"/>
          </a:p>
          <a:p>
            <a:pPr marL="0" indent="0">
              <a:buNone/>
            </a:pPr>
            <a:r>
              <a:rPr lang="en-US" sz="95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           pv: "R221:GMES", direction: read }</a:t>
            </a:r>
            <a:endParaRPr lang="en-US" sz="9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92AB6B-CFBA-1933-0C73-EE9D27E528F0}"/>
              </a:ext>
            </a:extLst>
          </p:cNvPr>
          <p:cNvSpPr txBox="1"/>
          <p:nvPr/>
        </p:nvSpPr>
        <p:spPr>
          <a:xfrm rot="948642">
            <a:off x="8269261" y="494234"/>
            <a:ext cx="3268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Evolving Architecture</a:t>
            </a:r>
          </a:p>
        </p:txBody>
      </p:sp>
      <p:sp>
        <p:nvSpPr>
          <p:cNvPr id="27" name="Footer Placeholder 1">
            <a:extLst>
              <a:ext uri="{FF2B5EF4-FFF2-40B4-BE49-F238E27FC236}">
                <a16:creationId xmlns:a16="http://schemas.microsoft.com/office/drawing/2014/main" id="{F1B8D7E3-02D7-DE51-E698-E01AED158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32" name="Slide Number Placeholder 2">
            <a:extLst>
              <a:ext uri="{FF2B5EF4-FFF2-40B4-BE49-F238E27FC236}">
                <a16:creationId xmlns:a16="http://schemas.microsoft.com/office/drawing/2014/main" id="{EA9E733E-E2A1-8191-6181-34AFA9A1A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3" name="Date Placeholder 5">
            <a:extLst>
              <a:ext uri="{FF2B5EF4-FFF2-40B4-BE49-F238E27FC236}">
                <a16:creationId xmlns:a16="http://schemas.microsoft.com/office/drawing/2014/main" id="{1B28AA7B-BBEE-16ED-AD23-147C65FA07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</p:spPr>
        <p:txBody>
          <a:bodyPr/>
          <a:lstStyle/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465798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920FE-25AC-13BD-87D6-843F0BE58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7CE5C04-60DC-0FCB-F742-CCA05876C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460831"/>
            <a:ext cx="11044707" cy="678664"/>
          </a:xfrm>
        </p:spPr>
        <p:txBody>
          <a:bodyPr/>
          <a:lstStyle/>
          <a:p>
            <a:r>
              <a:rPr lang="en-US" dirty="0">
                <a:solidFill>
                  <a:srgbClr val="B8243C"/>
                </a:solidFill>
                <a:ea typeface="Arial" pitchFamily="34" charset="-122"/>
                <a:cs typeface="Arial" pitchFamily="34" charset="-120"/>
              </a:rPr>
              <a:t>Status and next steps </a:t>
            </a:r>
            <a:r>
              <a:rPr lang="en-US" sz="2400" dirty="0">
                <a:solidFill>
                  <a:srgbClr val="B8243C"/>
                </a:solidFill>
                <a:ea typeface="Arial" pitchFamily="34" charset="-122"/>
                <a:cs typeface="Arial" pitchFamily="34" charset="-120"/>
              </a:rPr>
              <a:t>(MaLAPA’26)</a:t>
            </a:r>
            <a:endParaRPr lang="en-US" sz="2400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C0587725-B926-81A8-C81F-4BF277C9B038}"/>
              </a:ext>
            </a:extLst>
          </p:cNvPr>
          <p:cNvSpPr/>
          <p:nvPr/>
        </p:nvSpPr>
        <p:spPr>
          <a:xfrm>
            <a:off x="422564" y="1074345"/>
            <a:ext cx="110642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i="1" dirty="0">
                <a:solidFill>
                  <a:srgbClr val="66666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Where we are today, what’s coming, and how this feeds back into the NARAD framing.</a:t>
            </a:r>
            <a:endParaRPr lang="en-US" dirty="0"/>
          </a:p>
        </p:txBody>
      </p:sp>
      <p:sp>
        <p:nvSpPr>
          <p:cNvPr id="2" name="Shape 5">
            <a:extLst>
              <a:ext uri="{FF2B5EF4-FFF2-40B4-BE49-F238E27FC236}">
                <a16:creationId xmlns:a16="http://schemas.microsoft.com/office/drawing/2014/main" id="{8574059B-B2E4-CCF5-2C5B-FDBC2FF76DAB}"/>
              </a:ext>
            </a:extLst>
          </p:cNvPr>
          <p:cNvSpPr/>
          <p:nvPr/>
        </p:nvSpPr>
        <p:spPr>
          <a:xfrm>
            <a:off x="426568" y="1421817"/>
            <a:ext cx="3657600" cy="210312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" name="Shape 6">
            <a:extLst>
              <a:ext uri="{FF2B5EF4-FFF2-40B4-BE49-F238E27FC236}">
                <a16:creationId xmlns:a16="http://schemas.microsoft.com/office/drawing/2014/main" id="{B7BCCE67-A74F-D129-AC6B-18FB24D0D889}"/>
              </a:ext>
            </a:extLst>
          </p:cNvPr>
          <p:cNvSpPr/>
          <p:nvPr/>
        </p:nvSpPr>
        <p:spPr>
          <a:xfrm>
            <a:off x="426568" y="1421817"/>
            <a:ext cx="73152" cy="210312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7">
            <a:extLst>
              <a:ext uri="{FF2B5EF4-FFF2-40B4-BE49-F238E27FC236}">
                <a16:creationId xmlns:a16="http://schemas.microsoft.com/office/drawing/2014/main" id="{9DD4C6D0-C19A-4640-6B54-F4D81E169FF8}"/>
              </a:ext>
            </a:extLst>
          </p:cNvPr>
          <p:cNvSpPr/>
          <p:nvPr/>
        </p:nvSpPr>
        <p:spPr>
          <a:xfrm>
            <a:off x="700888" y="1696137"/>
            <a:ext cx="31089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300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TODAY</a:t>
            </a:r>
            <a:endParaRPr lang="en-US" sz="1400" dirty="0"/>
          </a:p>
        </p:txBody>
      </p:sp>
      <p:sp>
        <p:nvSpPr>
          <p:cNvPr id="8" name="Text 8">
            <a:extLst>
              <a:ext uri="{FF2B5EF4-FFF2-40B4-BE49-F238E27FC236}">
                <a16:creationId xmlns:a16="http://schemas.microsoft.com/office/drawing/2014/main" id="{49F13EC4-C7FF-5AB2-FC65-581254F31694}"/>
              </a:ext>
            </a:extLst>
          </p:cNvPr>
          <p:cNvSpPr/>
          <p:nvPr/>
        </p:nvSpPr>
        <p:spPr>
          <a:xfrm>
            <a:off x="700888" y="2016177"/>
            <a:ext cx="310896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CED + PALS subset, in hand</a:t>
            </a:r>
            <a:endParaRPr lang="en-US" sz="1600" dirty="0"/>
          </a:p>
        </p:txBody>
      </p:sp>
      <p:sp>
        <p:nvSpPr>
          <p:cNvPr id="9" name="Text 9">
            <a:extLst>
              <a:ext uri="{FF2B5EF4-FFF2-40B4-BE49-F238E27FC236}">
                <a16:creationId xmlns:a16="http://schemas.microsoft.com/office/drawing/2014/main" id="{30BFAC45-884A-9E5F-3A4A-87DC00E97C88}"/>
              </a:ext>
            </a:extLst>
          </p:cNvPr>
          <p:cNvSpPr/>
          <p:nvPr/>
        </p:nvSpPr>
        <p:spPr>
          <a:xfrm>
            <a:off x="700888" y="2419290"/>
            <a:ext cx="31089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40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CEBAF region lifted into PALS form, wired to EPICS through a custom ontology extension, exposed as a Cypher-queryable KG.</a:t>
            </a:r>
            <a:endParaRPr lang="en-US" sz="1400" dirty="0"/>
          </a:p>
        </p:txBody>
      </p:sp>
      <p:sp>
        <p:nvSpPr>
          <p:cNvPr id="10" name="Shape 10">
            <a:extLst>
              <a:ext uri="{FF2B5EF4-FFF2-40B4-BE49-F238E27FC236}">
                <a16:creationId xmlns:a16="http://schemas.microsoft.com/office/drawing/2014/main" id="{FC3D8287-7381-A003-F8FA-B3A8EF253ED1}"/>
              </a:ext>
            </a:extLst>
          </p:cNvPr>
          <p:cNvSpPr/>
          <p:nvPr/>
        </p:nvSpPr>
        <p:spPr>
          <a:xfrm>
            <a:off x="4267048" y="1421817"/>
            <a:ext cx="3657600" cy="210312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1" name="Shape 11">
            <a:extLst>
              <a:ext uri="{FF2B5EF4-FFF2-40B4-BE49-F238E27FC236}">
                <a16:creationId xmlns:a16="http://schemas.microsoft.com/office/drawing/2014/main" id="{CC94D18B-4824-0F3C-89D3-B714492C5166}"/>
              </a:ext>
            </a:extLst>
          </p:cNvPr>
          <p:cNvSpPr/>
          <p:nvPr/>
        </p:nvSpPr>
        <p:spPr>
          <a:xfrm>
            <a:off x="4267048" y="1421817"/>
            <a:ext cx="73152" cy="210312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12">
            <a:extLst>
              <a:ext uri="{FF2B5EF4-FFF2-40B4-BE49-F238E27FC236}">
                <a16:creationId xmlns:a16="http://schemas.microsoft.com/office/drawing/2014/main" id="{F411D13F-9A83-B92B-4C3D-FC346B8352E3}"/>
              </a:ext>
            </a:extLst>
          </p:cNvPr>
          <p:cNvSpPr/>
          <p:nvPr/>
        </p:nvSpPr>
        <p:spPr>
          <a:xfrm>
            <a:off x="4541368" y="1696137"/>
            <a:ext cx="31089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300" dirty="0">
                <a:solidFill>
                  <a:srgbClr val="F5B70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NEXT</a:t>
            </a:r>
            <a:endParaRPr lang="en-US" sz="1400" dirty="0"/>
          </a:p>
        </p:txBody>
      </p:sp>
      <p:sp>
        <p:nvSpPr>
          <p:cNvPr id="13" name="Text 13">
            <a:extLst>
              <a:ext uri="{FF2B5EF4-FFF2-40B4-BE49-F238E27FC236}">
                <a16:creationId xmlns:a16="http://schemas.microsoft.com/office/drawing/2014/main" id="{17D1D316-0AD6-1CC4-CD2B-1EF7602E8572}"/>
              </a:ext>
            </a:extLst>
          </p:cNvPr>
          <p:cNvSpPr/>
          <p:nvPr/>
        </p:nvSpPr>
        <p:spPr>
          <a:xfrm>
            <a:off x="4541368" y="2016177"/>
            <a:ext cx="310896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LinkML schema development</a:t>
            </a:r>
            <a:endParaRPr lang="en-US" sz="1600" dirty="0"/>
          </a:p>
        </p:txBody>
      </p:sp>
      <p:sp>
        <p:nvSpPr>
          <p:cNvPr id="14" name="Text 14">
            <a:extLst>
              <a:ext uri="{FF2B5EF4-FFF2-40B4-BE49-F238E27FC236}">
                <a16:creationId xmlns:a16="http://schemas.microsoft.com/office/drawing/2014/main" id="{61463977-984E-0E46-6EB7-20F212F720A7}"/>
              </a:ext>
            </a:extLst>
          </p:cNvPr>
          <p:cNvSpPr/>
          <p:nvPr/>
        </p:nvSpPr>
        <p:spPr>
          <a:xfrm>
            <a:off x="4541368" y="2419290"/>
            <a:ext cx="31089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9AB0D0"/>
                </a:solidFill>
                <a:latin typeface="Calibri" pitchFamily="34" charset="0"/>
                <a:cs typeface="Calibri" pitchFamily="34" charset="-120"/>
              </a:rPr>
              <a:t>Develop a larger LinkML schema for verification and validation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9AB0D0"/>
                </a:solidFill>
                <a:latin typeface="Calibri" pitchFamily="34" charset="0"/>
                <a:cs typeface="Calibri" pitchFamily="34" charset="-120"/>
              </a:rPr>
              <a:t>Develop a framework for standards-based ontology and knowledge graphs</a:t>
            </a:r>
            <a:endParaRPr lang="en-US" sz="1400" dirty="0"/>
          </a:p>
        </p:txBody>
      </p:sp>
      <p:sp>
        <p:nvSpPr>
          <p:cNvPr id="15" name="Shape 15">
            <a:extLst>
              <a:ext uri="{FF2B5EF4-FFF2-40B4-BE49-F238E27FC236}">
                <a16:creationId xmlns:a16="http://schemas.microsoft.com/office/drawing/2014/main" id="{631DCF85-811E-35F4-B1DC-5D12F7BD2F1F}"/>
              </a:ext>
            </a:extLst>
          </p:cNvPr>
          <p:cNvSpPr/>
          <p:nvPr/>
        </p:nvSpPr>
        <p:spPr>
          <a:xfrm>
            <a:off x="8107528" y="1421817"/>
            <a:ext cx="3657600" cy="210312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6" name="Shape 16">
            <a:extLst>
              <a:ext uri="{FF2B5EF4-FFF2-40B4-BE49-F238E27FC236}">
                <a16:creationId xmlns:a16="http://schemas.microsoft.com/office/drawing/2014/main" id="{A1650559-604E-2EFB-93DD-835172E05549}"/>
              </a:ext>
            </a:extLst>
          </p:cNvPr>
          <p:cNvSpPr/>
          <p:nvPr/>
        </p:nvSpPr>
        <p:spPr>
          <a:xfrm>
            <a:off x="8107528" y="1421817"/>
            <a:ext cx="73152" cy="210312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17">
            <a:extLst>
              <a:ext uri="{FF2B5EF4-FFF2-40B4-BE49-F238E27FC236}">
                <a16:creationId xmlns:a16="http://schemas.microsoft.com/office/drawing/2014/main" id="{F0A04BC8-0415-48F4-EABE-AAF2F70C9683}"/>
              </a:ext>
            </a:extLst>
          </p:cNvPr>
          <p:cNvSpPr/>
          <p:nvPr/>
        </p:nvSpPr>
        <p:spPr>
          <a:xfrm>
            <a:off x="8381848" y="1696137"/>
            <a:ext cx="31089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300" dirty="0">
                <a:solidFill>
                  <a:srgbClr val="E07A8B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THEN</a:t>
            </a:r>
            <a:endParaRPr lang="en-US" sz="1400" dirty="0"/>
          </a:p>
        </p:txBody>
      </p:sp>
      <p:sp>
        <p:nvSpPr>
          <p:cNvPr id="18" name="Text 18">
            <a:extLst>
              <a:ext uri="{FF2B5EF4-FFF2-40B4-BE49-F238E27FC236}">
                <a16:creationId xmlns:a16="http://schemas.microsoft.com/office/drawing/2014/main" id="{63747BD6-33FD-823E-5CDE-D82A37B6E21F}"/>
              </a:ext>
            </a:extLst>
          </p:cNvPr>
          <p:cNvSpPr/>
          <p:nvPr/>
        </p:nvSpPr>
        <p:spPr>
          <a:xfrm>
            <a:off x="8381848" y="2016177"/>
            <a:ext cx="310896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b="1" dirty="0">
                <a:solidFill>
                  <a:srgbClr val="E8EEF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Cross-facility uptake</a:t>
            </a:r>
            <a:endParaRPr lang="en-US" sz="1600" dirty="0"/>
          </a:p>
        </p:txBody>
      </p:sp>
      <p:sp>
        <p:nvSpPr>
          <p:cNvPr id="19" name="Text 19">
            <a:extLst>
              <a:ext uri="{FF2B5EF4-FFF2-40B4-BE49-F238E27FC236}">
                <a16:creationId xmlns:a16="http://schemas.microsoft.com/office/drawing/2014/main" id="{43536B29-290D-A0C9-2629-CFE4C27706D0}"/>
              </a:ext>
            </a:extLst>
          </p:cNvPr>
          <p:cNvSpPr/>
          <p:nvPr/>
        </p:nvSpPr>
        <p:spPr>
          <a:xfrm>
            <a:off x="8381848" y="2419290"/>
            <a:ext cx="31089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40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Implement the schema and patterns to partner facilities (BNL, LBNL, other volunteers) so NARAD </a:t>
            </a:r>
            <a:r>
              <a:rPr lang="en-US" sz="1400" dirty="0">
                <a:solidFill>
                  <a:schemeClr val="bg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evolves</a:t>
            </a:r>
            <a:r>
              <a:rPr lang="en-US" sz="140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as a multi-facility standard</a:t>
            </a:r>
          </a:p>
        </p:txBody>
      </p:sp>
      <p:sp>
        <p:nvSpPr>
          <p:cNvPr id="20" name="Shape 20">
            <a:extLst>
              <a:ext uri="{FF2B5EF4-FFF2-40B4-BE49-F238E27FC236}">
                <a16:creationId xmlns:a16="http://schemas.microsoft.com/office/drawing/2014/main" id="{DB9F2EA4-12B9-0947-50CB-4EE46F8EB339}"/>
              </a:ext>
            </a:extLst>
          </p:cNvPr>
          <p:cNvSpPr/>
          <p:nvPr/>
        </p:nvSpPr>
        <p:spPr>
          <a:xfrm>
            <a:off x="548640" y="3753537"/>
            <a:ext cx="11094415" cy="1463040"/>
          </a:xfrm>
          <a:prstGeom prst="rect">
            <a:avLst/>
          </a:prstGeom>
          <a:solidFill>
            <a:srgbClr val="112544"/>
          </a:solidFill>
          <a:ln w="9525">
            <a:solidFill>
              <a:srgbClr val="1E3155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1" name="Shape 21">
            <a:extLst>
              <a:ext uri="{FF2B5EF4-FFF2-40B4-BE49-F238E27FC236}">
                <a16:creationId xmlns:a16="http://schemas.microsoft.com/office/drawing/2014/main" id="{F33BAFBD-BE06-4523-5D7D-6A26ECE8740D}"/>
              </a:ext>
            </a:extLst>
          </p:cNvPr>
          <p:cNvSpPr/>
          <p:nvPr/>
        </p:nvSpPr>
        <p:spPr>
          <a:xfrm>
            <a:off x="548640" y="3753537"/>
            <a:ext cx="73152" cy="1463040"/>
          </a:xfrm>
          <a:prstGeom prst="rect">
            <a:avLst/>
          </a:prstGeom>
          <a:solidFill>
            <a:srgbClr val="00A896"/>
          </a:solidFill>
          <a:ln w="12700">
            <a:solidFill>
              <a:srgbClr val="00A896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22">
            <a:extLst>
              <a:ext uri="{FF2B5EF4-FFF2-40B4-BE49-F238E27FC236}">
                <a16:creationId xmlns:a16="http://schemas.microsoft.com/office/drawing/2014/main" id="{0235BF62-417E-07E5-E117-FB360AAB3851}"/>
              </a:ext>
            </a:extLst>
          </p:cNvPr>
          <p:cNvSpPr/>
          <p:nvPr/>
        </p:nvSpPr>
        <p:spPr>
          <a:xfrm>
            <a:off x="822960" y="3936417"/>
            <a:ext cx="10545775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300" dirty="0">
                <a:solidFill>
                  <a:srgbClr val="00A896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WHERE THIS PLUGS IN  ·  back to the NARAD framing</a:t>
            </a:r>
            <a:endParaRPr lang="en-US" sz="1400" dirty="0"/>
          </a:p>
        </p:txBody>
      </p:sp>
      <p:sp>
        <p:nvSpPr>
          <p:cNvPr id="23" name="Text 23">
            <a:extLst>
              <a:ext uri="{FF2B5EF4-FFF2-40B4-BE49-F238E27FC236}">
                <a16:creationId xmlns:a16="http://schemas.microsoft.com/office/drawing/2014/main" id="{268E344E-84C3-7DA5-38FB-0591F8BD2E4E}"/>
              </a:ext>
            </a:extLst>
          </p:cNvPr>
          <p:cNvSpPr/>
          <p:nvPr/>
        </p:nvSpPr>
        <p:spPr>
          <a:xfrm>
            <a:off x="731520" y="4302177"/>
            <a:ext cx="4572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b="1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01</a:t>
            </a:r>
            <a:endParaRPr lang="en-US" sz="1300" dirty="0"/>
          </a:p>
        </p:txBody>
      </p:sp>
      <p:sp>
        <p:nvSpPr>
          <p:cNvPr id="24" name="Text 24">
            <a:extLst>
              <a:ext uri="{FF2B5EF4-FFF2-40B4-BE49-F238E27FC236}">
                <a16:creationId xmlns:a16="http://schemas.microsoft.com/office/drawing/2014/main" id="{5CD58624-C8C1-B7DA-8376-DAC2A6926EFD}"/>
              </a:ext>
            </a:extLst>
          </p:cNvPr>
          <p:cNvSpPr/>
          <p:nvPr/>
        </p:nvSpPr>
        <p:spPr>
          <a:xfrm>
            <a:off x="1143000" y="4252417"/>
            <a:ext cx="3119018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Agentic workflows</a:t>
            </a:r>
            <a:endParaRPr lang="en-US" sz="1300" dirty="0"/>
          </a:p>
        </p:txBody>
      </p:sp>
      <p:sp>
        <p:nvSpPr>
          <p:cNvPr id="25" name="Text 25">
            <a:extLst>
              <a:ext uri="{FF2B5EF4-FFF2-40B4-BE49-F238E27FC236}">
                <a16:creationId xmlns:a16="http://schemas.microsoft.com/office/drawing/2014/main" id="{102A5ED9-761A-0548-8FC3-6E2726CCD2F5}"/>
              </a:ext>
            </a:extLst>
          </p:cNvPr>
          <p:cNvSpPr/>
          <p:nvPr/>
        </p:nvSpPr>
        <p:spPr>
          <a:xfrm>
            <a:off x="1143000" y="4526737"/>
            <a:ext cx="3073298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05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Osprey and other LLM-driven optimizers query the KG for authoritative facility context.</a:t>
            </a:r>
            <a:endParaRPr lang="en-US" sz="1050" dirty="0"/>
          </a:p>
        </p:txBody>
      </p:sp>
      <p:sp>
        <p:nvSpPr>
          <p:cNvPr id="26" name="Text 26">
            <a:extLst>
              <a:ext uri="{FF2B5EF4-FFF2-40B4-BE49-F238E27FC236}">
                <a16:creationId xmlns:a16="http://schemas.microsoft.com/office/drawing/2014/main" id="{93F9D2B6-7692-9EB6-6DB9-9568AFBD82AE}"/>
              </a:ext>
            </a:extLst>
          </p:cNvPr>
          <p:cNvSpPr/>
          <p:nvPr/>
        </p:nvSpPr>
        <p:spPr>
          <a:xfrm>
            <a:off x="4307738" y="4302177"/>
            <a:ext cx="4572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b="1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02</a:t>
            </a:r>
            <a:endParaRPr lang="en-US" sz="1300" dirty="0"/>
          </a:p>
        </p:txBody>
      </p:sp>
      <p:sp>
        <p:nvSpPr>
          <p:cNvPr id="27" name="Text 27">
            <a:extLst>
              <a:ext uri="{FF2B5EF4-FFF2-40B4-BE49-F238E27FC236}">
                <a16:creationId xmlns:a16="http://schemas.microsoft.com/office/drawing/2014/main" id="{2B373AB1-5567-7AE4-6B55-C704D7C359E0}"/>
              </a:ext>
            </a:extLst>
          </p:cNvPr>
          <p:cNvSpPr/>
          <p:nvPr/>
        </p:nvSpPr>
        <p:spPr>
          <a:xfrm>
            <a:off x="4719218" y="4252417"/>
            <a:ext cx="3119018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Digital twins</a:t>
            </a:r>
            <a:endParaRPr lang="en-US" sz="1300" dirty="0"/>
          </a:p>
        </p:txBody>
      </p:sp>
      <p:sp>
        <p:nvSpPr>
          <p:cNvPr id="28" name="Text 28">
            <a:extLst>
              <a:ext uri="{FF2B5EF4-FFF2-40B4-BE49-F238E27FC236}">
                <a16:creationId xmlns:a16="http://schemas.microsoft.com/office/drawing/2014/main" id="{2585DA30-ED63-5A8D-73ED-954E80993ACF}"/>
              </a:ext>
            </a:extLst>
          </p:cNvPr>
          <p:cNvSpPr/>
          <p:nvPr/>
        </p:nvSpPr>
        <p:spPr>
          <a:xfrm>
            <a:off x="4719218" y="4526737"/>
            <a:ext cx="3073298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05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Sample digital twins share the same vocabulary and ground truth so they can be populated and compared.</a:t>
            </a:r>
            <a:endParaRPr lang="en-US" sz="1050" dirty="0"/>
          </a:p>
        </p:txBody>
      </p:sp>
      <p:sp>
        <p:nvSpPr>
          <p:cNvPr id="29" name="Text 29">
            <a:extLst>
              <a:ext uri="{FF2B5EF4-FFF2-40B4-BE49-F238E27FC236}">
                <a16:creationId xmlns:a16="http://schemas.microsoft.com/office/drawing/2014/main" id="{02386ECF-0321-5FE6-091F-873CB811FDDB}"/>
              </a:ext>
            </a:extLst>
          </p:cNvPr>
          <p:cNvSpPr/>
          <p:nvPr/>
        </p:nvSpPr>
        <p:spPr>
          <a:xfrm>
            <a:off x="7883957" y="4302177"/>
            <a:ext cx="4572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300" b="1" dirty="0">
                <a:solidFill>
                  <a:srgbClr val="26C4B0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03</a:t>
            </a:r>
            <a:endParaRPr lang="en-US" sz="1300" dirty="0"/>
          </a:p>
        </p:txBody>
      </p:sp>
      <p:sp>
        <p:nvSpPr>
          <p:cNvPr id="30" name="Text 30">
            <a:extLst>
              <a:ext uri="{FF2B5EF4-FFF2-40B4-BE49-F238E27FC236}">
                <a16:creationId xmlns:a16="http://schemas.microsoft.com/office/drawing/2014/main" id="{027D547D-3B6B-1C01-E696-BB5A761EF887}"/>
              </a:ext>
            </a:extLst>
          </p:cNvPr>
          <p:cNvSpPr/>
          <p:nvPr/>
        </p:nvSpPr>
        <p:spPr>
          <a:xfrm>
            <a:off x="8295437" y="4252417"/>
            <a:ext cx="3119018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E8EE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American Science Cloud</a:t>
            </a:r>
            <a:endParaRPr lang="en-US" sz="1300" dirty="0"/>
          </a:p>
        </p:txBody>
      </p:sp>
      <p:sp>
        <p:nvSpPr>
          <p:cNvPr id="31" name="Text 31">
            <a:extLst>
              <a:ext uri="{FF2B5EF4-FFF2-40B4-BE49-F238E27FC236}">
                <a16:creationId xmlns:a16="http://schemas.microsoft.com/office/drawing/2014/main" id="{F7C82B09-0A31-4BC5-14C4-FD93E6A422DC}"/>
              </a:ext>
            </a:extLst>
          </p:cNvPr>
          <p:cNvSpPr/>
          <p:nvPr/>
        </p:nvSpPr>
        <p:spPr>
          <a:xfrm>
            <a:off x="8295437" y="4526737"/>
            <a:ext cx="3073298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050" dirty="0">
                <a:solidFill>
                  <a:srgbClr val="9AB0D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FAIR publication including via MOAT — facility state and context, consumable by cross-facility AI.</a:t>
            </a:r>
            <a:endParaRPr lang="en-US" sz="1050" dirty="0"/>
          </a:p>
        </p:txBody>
      </p:sp>
      <p:sp>
        <p:nvSpPr>
          <p:cNvPr id="35" name="Text 35">
            <a:extLst>
              <a:ext uri="{FF2B5EF4-FFF2-40B4-BE49-F238E27FC236}">
                <a16:creationId xmlns:a16="http://schemas.microsoft.com/office/drawing/2014/main" id="{7475AB57-7965-6771-0D89-09E681104EFE}"/>
              </a:ext>
            </a:extLst>
          </p:cNvPr>
          <p:cNvSpPr/>
          <p:nvPr/>
        </p:nvSpPr>
        <p:spPr>
          <a:xfrm>
            <a:off x="548640" y="5856657"/>
            <a:ext cx="110642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34" name="Footer Placeholder 1">
            <a:extLst>
              <a:ext uri="{FF2B5EF4-FFF2-40B4-BE49-F238E27FC236}">
                <a16:creationId xmlns:a16="http://schemas.microsoft.com/office/drawing/2014/main" id="{B8D448BB-6588-89A6-1886-BAC19EF2B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36" name="Slide Number Placeholder 2">
            <a:extLst>
              <a:ext uri="{FF2B5EF4-FFF2-40B4-BE49-F238E27FC236}">
                <a16:creationId xmlns:a16="http://schemas.microsoft.com/office/drawing/2014/main" id="{FD1C1F77-9BDA-E584-D96A-289446B21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7" name="Date Placeholder 5">
            <a:extLst>
              <a:ext uri="{FF2B5EF4-FFF2-40B4-BE49-F238E27FC236}">
                <a16:creationId xmlns:a16="http://schemas.microsoft.com/office/drawing/2014/main" id="{6C48A7B1-E4D1-26C1-4CEA-34C21782F9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</p:spPr>
        <p:txBody>
          <a:bodyPr/>
          <a:lstStyle/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1313012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801AF9-EDF1-B950-0903-FC826E11A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NARAD Schema Evolution </a:t>
            </a:r>
            <a:r>
              <a:rPr lang="en-US" sz="2400"/>
              <a:t>(Diana McSpadden, JLab; Jun 29 2026)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2FBEF94-C090-C160-42CA-E54A8B43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9FC8BD28-F304-545E-EF75-D7B1AC6D6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CBB2F0C8-D0C3-5C94-499D-58E6C3EF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</p:spPr>
        <p:txBody>
          <a:bodyPr/>
          <a:lstStyle/>
          <a:p>
            <a:r>
              <a:rPr lang="en-US" dirty="0"/>
              <a:t>June 30, 2026</a:t>
            </a:r>
          </a:p>
        </p:txBody>
      </p:sp>
      <p:pic>
        <p:nvPicPr>
          <p:cNvPr id="10" name="Google Shape;79;p17">
            <a:extLst>
              <a:ext uri="{FF2B5EF4-FFF2-40B4-BE49-F238E27FC236}">
                <a16:creationId xmlns:a16="http://schemas.microsoft.com/office/drawing/2014/main" id="{01589205-0B26-B7A4-8555-C62B247B92E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1726" y="1210615"/>
            <a:ext cx="9107564" cy="514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9AEED0-2378-AEC4-B5EC-64FB15225596}"/>
              </a:ext>
            </a:extLst>
          </p:cNvPr>
          <p:cNvSpPr txBox="1"/>
          <p:nvPr/>
        </p:nvSpPr>
        <p:spPr>
          <a:xfrm>
            <a:off x="5694714" y="22573"/>
            <a:ext cx="4970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hlinkClick r:id="rId3"/>
              </a:rPr>
              <a:t>https://github.com/MOAT-AI/NARAD-DataServices</a:t>
            </a:r>
            <a:r>
              <a:rPr lang="en-US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8E6AE7-12EA-2155-E917-8A1AE61897A6}"/>
              </a:ext>
            </a:extLst>
          </p:cNvPr>
          <p:cNvSpPr txBox="1"/>
          <p:nvPr/>
        </p:nvSpPr>
        <p:spPr>
          <a:xfrm>
            <a:off x="9419290" y="1210615"/>
            <a:ext cx="27432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Facility-independent base schema (“design, conventions, and standards”)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Facility-specific schema extensions (“implementation”)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Subject/Predicate/Object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triples for 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graph ontology embedding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Balance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/>
              <a:t>Extensible: descriptive over proscriptive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/>
              <a:t>Standards-based for ontological portability</a:t>
            </a:r>
          </a:p>
        </p:txBody>
      </p:sp>
    </p:spTree>
    <p:extLst>
      <p:ext uri="{BB962C8B-B14F-4D97-AF65-F5344CB8AC3E}">
        <p14:creationId xmlns:p14="http://schemas.microsoft.com/office/powerpoint/2010/main" val="3685772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AB7BE5-9B6D-82E1-429B-D6122A81C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Draft paper for peer-reviewed submission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4F2823-BEB9-6295-E450-F5C970A0FC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6330518" cy="48914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19pp at present, invited to special edition journal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Motivation, approach, innovations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/>
              <a:t>Target Use Cases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/>
              <a:t>facility AI-ready descriptions/channel finding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/>
              <a:t>facility context for published/exported accelerator data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/>
              <a:t>AI-ready facility ground truth for twins, co-design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/>
              <a:t>Design Principles: LinkML, layered ontology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/>
              <a:t>Example use case: JLab UITF facility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80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2F31E0-FCCE-3803-BD9A-4AD0C4A6C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612" y="1210615"/>
            <a:ext cx="5247588" cy="52015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2F93EF-E7A1-E6B4-EDB4-8252BFCC1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932" y="4087008"/>
            <a:ext cx="2126674" cy="23251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537A9D-8136-14B5-9024-2DE98E2B18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40" y="4087008"/>
            <a:ext cx="2956560" cy="2313234"/>
          </a:xfrm>
          <a:prstGeom prst="rect">
            <a:avLst/>
          </a:prstGeom>
        </p:spPr>
      </p:pic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C9DBEF59-1E9E-F530-8B76-063347FF2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64405B30-A2F7-EEA7-08AF-DBBDC593A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Date Placeholder 5">
            <a:extLst>
              <a:ext uri="{FF2B5EF4-FFF2-40B4-BE49-F238E27FC236}">
                <a16:creationId xmlns:a16="http://schemas.microsoft.com/office/drawing/2014/main" id="{7E8E6277-8AAC-1537-A089-CB2603228F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</p:spPr>
        <p:txBody>
          <a:bodyPr/>
          <a:lstStyle/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2776531984"/>
      </p:ext>
    </p:extLst>
  </p:cSld>
  <p:clrMapOvr>
    <a:masterClrMapping/>
  </p:clrMapOvr>
</p:sld>
</file>

<file path=ppt/theme/theme1.xml><?xml version="1.0" encoding="utf-8"?>
<a:theme xmlns:a="http://schemas.openxmlformats.org/drawingml/2006/main" name="Jefferson Lab Theme 1">
  <a:themeElements>
    <a:clrScheme name="JLab Color Theme 1">
      <a:dk1>
        <a:srgbClr val="000000"/>
      </a:dk1>
      <a:lt1>
        <a:srgbClr val="FFFFFF"/>
      </a:lt1>
      <a:dk2>
        <a:srgbClr val="1C5068"/>
      </a:dk2>
      <a:lt2>
        <a:srgbClr val="8397A9"/>
      </a:lt2>
      <a:accent1>
        <a:srgbClr val="C31230"/>
      </a:accent1>
      <a:accent2>
        <a:srgbClr val="10A1AF"/>
      </a:accent2>
      <a:accent3>
        <a:srgbClr val="5E5E5E"/>
      </a:accent3>
      <a:accent4>
        <a:srgbClr val="821282"/>
      </a:accent4>
      <a:accent5>
        <a:srgbClr val="385723"/>
      </a:accent5>
      <a:accent6>
        <a:srgbClr val="BF9000"/>
      </a:accent6>
      <a:hlink>
        <a:srgbClr val="1C5068"/>
      </a:hlink>
      <a:folHlink>
        <a:srgbClr val="10A1A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effersonLabTemplate_JG_2503" id="{3B269B79-482B-CB48-8F1B-DE1E93D1D15C}" vid="{F7CB5D91-9C74-4C48-B8C9-8E1FE7F854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Jefferson Lab Theme 1</Template>
  <TotalTime>850</TotalTime>
  <Words>1332</Words>
  <Application>Microsoft Macintosh PowerPoint</Application>
  <PresentationFormat>Widescreen</PresentationFormat>
  <Paragraphs>201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Consolas</vt:lpstr>
      <vt:lpstr>Georgia</vt:lpstr>
      <vt:lpstr>Arial</vt:lpstr>
      <vt:lpstr>Jefferson Lab Theme 1</vt:lpstr>
      <vt:lpstr>What does AI-Ready Accelerator Data mean?</vt:lpstr>
      <vt:lpstr>CEBAF Application (MaLAPA’26)</vt:lpstr>
      <vt:lpstr>CED + Extended PALS → NARAD for CEBAF Knowledge Graph</vt:lpstr>
      <vt:lpstr>Three-layer PALS-Ext architecture (MaLAPA’26)</vt:lpstr>
      <vt:lpstr>Status and next steps (MaLAPA’26)</vt:lpstr>
      <vt:lpstr>NARAD Schema Evolution (Diana McSpadden, JLab; Jun 29 2026)</vt:lpstr>
      <vt:lpstr>Draft paper for peer-reviewed submission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Todd Satogata</dc:creator>
  <cp:lastModifiedBy>Todd Satogata</cp:lastModifiedBy>
  <cp:revision>57</cp:revision>
  <cp:lastPrinted>2024-11-21T18:51:38Z</cp:lastPrinted>
  <dcterms:created xsi:type="dcterms:W3CDTF">2026-04-21T15:38:55Z</dcterms:created>
  <dcterms:modified xsi:type="dcterms:W3CDTF">2026-06-30T16:16:00Z</dcterms:modified>
</cp:coreProperties>
</file>