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92" r:id="rId3"/>
    <p:sldId id="4504" r:id="rId4"/>
    <p:sldId id="4503" r:id="rId5"/>
    <p:sldId id="4502" r:id="rId6"/>
    <p:sldId id="2147481367" r:id="rId7"/>
    <p:sldId id="261" r:id="rId8"/>
    <p:sldId id="2147481366" r:id="rId9"/>
    <p:sldId id="259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jHMrZ/J/sQGH91IY68WYJUIYiG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21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19"/>
    <p:restoredTop sz="94638"/>
  </p:normalViewPr>
  <p:slideViewPr>
    <p:cSldViewPr snapToGrid="0">
      <p:cViewPr varScale="1">
        <p:scale>
          <a:sx n="194" d="100"/>
          <a:sy n="194" d="100"/>
        </p:scale>
        <p:origin x="672" y="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>
          <a:extLst>
            <a:ext uri="{FF2B5EF4-FFF2-40B4-BE49-F238E27FC236}">
              <a16:creationId xmlns:a16="http://schemas.microsoft.com/office/drawing/2014/main" id="{0CD96CE0-648A-0580-B7D6-8ECF46101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c68a757698_0_269:notes">
            <a:extLst>
              <a:ext uri="{FF2B5EF4-FFF2-40B4-BE49-F238E27FC236}">
                <a16:creationId xmlns:a16="http://schemas.microsoft.com/office/drawing/2014/main" id="{119363C0-BA2E-173B-1B18-1248A1B7A1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040" y="4415791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25" tIns="46400" rIns="92825" bIns="46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2" name="Google Shape;492;g3c68a757698_0_269:notes">
            <a:extLst>
              <a:ext uri="{FF2B5EF4-FFF2-40B4-BE49-F238E27FC236}">
                <a16:creationId xmlns:a16="http://schemas.microsoft.com/office/drawing/2014/main" id="{475CE314-4115-CF2F-38C3-5B6680E341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59839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c68a757698_0_269:notes"/>
          <p:cNvSpPr txBox="1">
            <a:spLocks noGrp="1"/>
          </p:cNvSpPr>
          <p:nvPr>
            <p:ph type="body" idx="1"/>
          </p:nvPr>
        </p:nvSpPr>
        <p:spPr>
          <a:xfrm>
            <a:off x="701040" y="4415791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25" tIns="46400" rIns="92825" bIns="46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2" name="Google Shape;492;g3c68a757698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79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3717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5C75E-9A13-CDC1-97F7-872120FBA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942709-BFDD-463E-C777-C89A4674EE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DD925E-E34D-84FB-4031-08733AC915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D38EA-A017-82B7-6CE1-4A91CABEFC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2316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3c68a757698_0_9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1" name="Google Shape;601;g3c68a757698_0_999:notes"/>
          <p:cNvSpPr txBox="1">
            <a:spLocks noGrp="1"/>
          </p:cNvSpPr>
          <p:nvPr>
            <p:ph type="body" idx="1"/>
          </p:nvPr>
        </p:nvSpPr>
        <p:spPr>
          <a:xfrm>
            <a:off x="701040" y="4415791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25" tIns="46400" rIns="92825" bIns="46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2" name="Google Shape;602;g3c68a757698_0_999:notes"/>
          <p:cNvSpPr txBox="1">
            <a:spLocks noGrp="1"/>
          </p:cNvSpPr>
          <p:nvPr>
            <p:ph type="sldNum" idx="12"/>
          </p:nvPr>
        </p:nvSpPr>
        <p:spPr>
          <a:xfrm>
            <a:off x="3970938" y="8829966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25" tIns="46400" rIns="92825" bIns="464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9940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E template">
  <p:cSld name="DOE templat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Swoosh Background">
  <p:cSld name="Text Slide Swoosh Background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1181" y="-770"/>
            <a:ext cx="12294361" cy="6923278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1605757" y="250371"/>
            <a:ext cx="8980500" cy="6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F497D"/>
              </a:buClr>
              <a:buSzPts val="2800"/>
              <a:buChar char="o"/>
              <a:defRPr sz="2800" b="1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3" name="Google Shape;83;p13"/>
          <p:cNvCxnSpPr/>
          <p:nvPr/>
        </p:nvCxnSpPr>
        <p:spPr>
          <a:xfrm>
            <a:off x="0" y="6143740"/>
            <a:ext cx="121920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sp>
        <p:nvSpPr>
          <p:cNvPr id="84" name="Google Shape;84;p13"/>
          <p:cNvSpPr txBox="1">
            <a:spLocks noGrp="1"/>
          </p:cNvSpPr>
          <p:nvPr>
            <p:ph type="body" idx="2"/>
          </p:nvPr>
        </p:nvSpPr>
        <p:spPr>
          <a:xfrm>
            <a:off x="549275" y="1414463"/>
            <a:ext cx="11093400" cy="41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>
                <a:solidFill>
                  <a:schemeClr val="l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o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86" name="Google Shape;86;p13"/>
          <p:cNvGrpSpPr/>
          <p:nvPr/>
        </p:nvGrpSpPr>
        <p:grpSpPr>
          <a:xfrm>
            <a:off x="1768068" y="6230825"/>
            <a:ext cx="5260264" cy="548640"/>
            <a:chOff x="1898697" y="6230825"/>
            <a:chExt cx="5260264" cy="548640"/>
          </a:xfrm>
        </p:grpSpPr>
        <p:pic>
          <p:nvPicPr>
            <p:cNvPr id="87" name="Google Shape;87;p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98697" y="6230825"/>
              <a:ext cx="2017714" cy="548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1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80637" y="6356393"/>
              <a:ext cx="2278324" cy="34029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9" name="Google Shape;89;p13" title="Color seal- White lettering - Stacked horizontal co-brand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78675" y="6364208"/>
            <a:ext cx="2039112" cy="30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two">
  <p:cSld name="Title Slide two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1181" y="-770"/>
            <a:ext cx="12294361" cy="692327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1605757" y="1992086"/>
            <a:ext cx="8980500" cy="12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1A961C-78CB-80EE-251E-A87D6DD106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480" y="-17145"/>
            <a:ext cx="12252960" cy="689229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2"/>
          </p:nvPr>
        </p:nvSpPr>
        <p:spPr>
          <a:xfrm>
            <a:off x="762000" y="1872339"/>
            <a:ext cx="10668000" cy="3995061"/>
          </a:xfrm>
          <a:prstGeom prst="rect">
            <a:avLst/>
          </a:prstGeom>
        </p:spPr>
        <p:txBody>
          <a:bodyPr vert="horz" lIns="0" tIns="0" rIns="0" bIns="0"/>
          <a:lstStyle>
            <a:lvl1pPr marL="9525" indent="0">
              <a:buClr>
                <a:srgbClr val="213E9A"/>
              </a:buClr>
              <a:buNone/>
              <a:tabLst/>
              <a:defRPr sz="2000"/>
            </a:lvl1pPr>
            <a:lvl2pPr>
              <a:buClr>
                <a:srgbClr val="213E9A"/>
              </a:buClr>
              <a:defRPr sz="1800"/>
            </a:lvl2pPr>
            <a:lvl3pPr>
              <a:buClr>
                <a:srgbClr val="213E9A"/>
              </a:buClr>
              <a:defRPr sz="1600"/>
            </a:lvl3pPr>
            <a:lvl4pPr>
              <a:buClr>
                <a:srgbClr val="213E9A"/>
              </a:buClr>
              <a:defRPr sz="1400"/>
            </a:lvl4pPr>
            <a:lvl5pPr>
              <a:buClr>
                <a:srgbClr val="213E9A"/>
              </a:buCl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8A2FE8B-CF74-4D15-6374-57ED7E33C9E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0200" y="6271253"/>
            <a:ext cx="2743200" cy="52529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52CA5-A575-3167-8636-97089A9F39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228600" y="6477001"/>
            <a:ext cx="3048000" cy="24447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0230B3-7374-E847-8B17-66836C494C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1D8663-C164-A9C0-1F6D-AC8CCCD5EB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21" y="-11821"/>
            <a:ext cx="12284842" cy="1067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8352" y="144529"/>
            <a:ext cx="10681648" cy="77939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 b="1" i="0">
                <a:solidFill>
                  <a:srgbClr val="19204C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r>
              <a:rPr lang="en-US"/>
              <a:t>Second 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07D6CD2-FFEA-C7EF-5B65-BFB4D6428009}"/>
              </a:ext>
            </a:extLst>
          </p:cNvPr>
          <p:cNvCxnSpPr>
            <a:cxnSpLocks/>
          </p:cNvCxnSpPr>
          <p:nvPr userDrawn="1"/>
        </p:nvCxnSpPr>
        <p:spPr>
          <a:xfrm>
            <a:off x="9134475" y="6347454"/>
            <a:ext cx="0" cy="36576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6907589-05B8-28D2-B9DD-57E7B0EEF6B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4224" y="6230993"/>
            <a:ext cx="2117659" cy="59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3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Large Vert Image">
  <p:cSld name="Text with Large Vert Image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g3c68a757698_0_18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0480" y="-17145"/>
            <a:ext cx="12252963" cy="6892289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3c68a757698_0_1819"/>
          <p:cNvSpPr txBox="1">
            <a:spLocks noGrp="1"/>
          </p:cNvSpPr>
          <p:nvPr>
            <p:ph type="title"/>
          </p:nvPr>
        </p:nvSpPr>
        <p:spPr>
          <a:xfrm>
            <a:off x="748352" y="1160908"/>
            <a:ext cx="5728500" cy="13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19204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4" name="Google Shape;324;g3c68a757698_0_1819"/>
          <p:cNvSpPr txBox="1">
            <a:spLocks noGrp="1"/>
          </p:cNvSpPr>
          <p:nvPr>
            <p:ph type="body" idx="1"/>
          </p:nvPr>
        </p:nvSpPr>
        <p:spPr>
          <a:xfrm>
            <a:off x="762000" y="2743200"/>
            <a:ext cx="5728500" cy="29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E9A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13E9A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13E9A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13E9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13E9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25" name="Google Shape;325;g3c68a757698_0_18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0200" y="6271253"/>
            <a:ext cx="2743200" cy="525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g3c68a757698_0_18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46421" y="-11821"/>
            <a:ext cx="12284844" cy="106758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g3c68a757698_0_1819"/>
          <p:cNvSpPr>
            <a:spLocks noGrp="1"/>
          </p:cNvSpPr>
          <p:nvPr>
            <p:ph type="pic" idx="2"/>
          </p:nvPr>
        </p:nvSpPr>
        <p:spPr>
          <a:xfrm>
            <a:off x="7620000" y="1160908"/>
            <a:ext cx="4602300" cy="50289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28" name="Google Shape;328;g3c68a757698_0_1819"/>
          <p:cNvSpPr txBox="1">
            <a:spLocks noGrp="1"/>
          </p:cNvSpPr>
          <p:nvPr>
            <p:ph type="sldNum" idx="12"/>
          </p:nvPr>
        </p:nvSpPr>
        <p:spPr>
          <a:xfrm>
            <a:off x="228600" y="6477001"/>
            <a:ext cx="3048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29" name="Google Shape;329;g3c68a757698_0_1819"/>
          <p:cNvCxnSpPr/>
          <p:nvPr/>
        </p:nvCxnSpPr>
        <p:spPr>
          <a:xfrm>
            <a:off x="9134475" y="6347454"/>
            <a:ext cx="0" cy="3657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30" name="Google Shape;330;g3c68a757698_0_1819" descr="Graphical user interface, text&#10;&#10;AI-generated content may be incorrect.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6859" y="6252680"/>
            <a:ext cx="2073341" cy="5820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00395A"/>
          </a:solidFill>
          <a:ln>
            <a:noFill/>
          </a:ln>
          <a:effectLst>
            <a:outerShdw blurRad="50800" dist="38100" dir="2700000" algn="tl" rotWithShape="0">
              <a:srgbClr val="000000">
                <a:alpha val="41568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533523" y="1297142"/>
            <a:ext cx="109794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2" name="Google Shape;12;p7"/>
          <p:cNvGrpSpPr/>
          <p:nvPr/>
        </p:nvGrpSpPr>
        <p:grpSpPr>
          <a:xfrm>
            <a:off x="-211604" y="-142629"/>
            <a:ext cx="12596322" cy="7137977"/>
            <a:chOff x="-158707" y="-142629"/>
            <a:chExt cx="9447478" cy="7137977"/>
          </a:xfrm>
        </p:grpSpPr>
        <p:grpSp>
          <p:nvGrpSpPr>
            <p:cNvPr id="13" name="Google Shape;13;p7"/>
            <p:cNvGrpSpPr/>
            <p:nvPr/>
          </p:nvGrpSpPr>
          <p:grpSpPr>
            <a:xfrm>
              <a:off x="467806" y="6873248"/>
              <a:ext cx="8217866" cy="122100"/>
              <a:chOff x="467806" y="6873248"/>
              <a:chExt cx="8217866" cy="122100"/>
            </a:xfrm>
          </p:grpSpPr>
          <p:cxnSp>
            <p:nvCxnSpPr>
              <p:cNvPr id="14" name="Google Shape;14;p7"/>
              <p:cNvCxnSpPr/>
              <p:nvPr/>
            </p:nvCxnSpPr>
            <p:spPr>
              <a:xfrm>
                <a:off x="467806" y="687324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" name="Google Shape;15;p7"/>
              <p:cNvCxnSpPr/>
              <p:nvPr/>
            </p:nvCxnSpPr>
            <p:spPr>
              <a:xfrm>
                <a:off x="8685672" y="687324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6" name="Google Shape;16;p7"/>
              <p:cNvGrpSpPr/>
              <p:nvPr/>
            </p:nvGrpSpPr>
            <p:grpSpPr>
              <a:xfrm>
                <a:off x="5715000" y="6873248"/>
                <a:ext cx="457200" cy="122100"/>
                <a:chOff x="5715000" y="6873248"/>
                <a:chExt cx="457200" cy="122100"/>
              </a:xfrm>
            </p:grpSpPr>
            <p:cxnSp>
              <p:nvCxnSpPr>
                <p:cNvPr id="17" name="Google Shape;17;p7"/>
                <p:cNvCxnSpPr/>
                <p:nvPr/>
              </p:nvCxnSpPr>
              <p:spPr>
                <a:xfrm>
                  <a:off x="61722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" name="Google Shape;18;p7"/>
                <p:cNvCxnSpPr/>
                <p:nvPr/>
              </p:nvCxnSpPr>
              <p:spPr>
                <a:xfrm>
                  <a:off x="57150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" name="Google Shape;19;p7"/>
              <p:cNvGrpSpPr/>
              <p:nvPr/>
            </p:nvGrpSpPr>
            <p:grpSpPr>
              <a:xfrm>
                <a:off x="2971800" y="6873248"/>
                <a:ext cx="457200" cy="122100"/>
                <a:chOff x="5715000" y="6873248"/>
                <a:chExt cx="457200" cy="122100"/>
              </a:xfrm>
            </p:grpSpPr>
            <p:cxnSp>
              <p:nvCxnSpPr>
                <p:cNvPr id="20" name="Google Shape;20;p7"/>
                <p:cNvCxnSpPr/>
                <p:nvPr/>
              </p:nvCxnSpPr>
              <p:spPr>
                <a:xfrm>
                  <a:off x="61722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" name="Google Shape;21;p7"/>
                <p:cNvCxnSpPr/>
                <p:nvPr/>
              </p:nvCxnSpPr>
              <p:spPr>
                <a:xfrm>
                  <a:off x="57150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22" name="Google Shape;22;p7"/>
            <p:cNvGrpSpPr/>
            <p:nvPr/>
          </p:nvGrpSpPr>
          <p:grpSpPr>
            <a:xfrm>
              <a:off x="467806" y="-142629"/>
              <a:ext cx="8217866" cy="122100"/>
              <a:chOff x="467806" y="6873248"/>
              <a:chExt cx="8217866" cy="122100"/>
            </a:xfrm>
          </p:grpSpPr>
          <p:cxnSp>
            <p:nvCxnSpPr>
              <p:cNvPr id="23" name="Google Shape;23;p7"/>
              <p:cNvCxnSpPr/>
              <p:nvPr/>
            </p:nvCxnSpPr>
            <p:spPr>
              <a:xfrm>
                <a:off x="467806" y="687324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4" name="Google Shape;24;p7"/>
              <p:cNvCxnSpPr/>
              <p:nvPr/>
            </p:nvCxnSpPr>
            <p:spPr>
              <a:xfrm>
                <a:off x="8685672" y="687324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5" name="Google Shape;25;p7"/>
              <p:cNvGrpSpPr/>
              <p:nvPr/>
            </p:nvGrpSpPr>
            <p:grpSpPr>
              <a:xfrm>
                <a:off x="5715000" y="6873248"/>
                <a:ext cx="457200" cy="122100"/>
                <a:chOff x="5715000" y="6873248"/>
                <a:chExt cx="457200" cy="122100"/>
              </a:xfrm>
            </p:grpSpPr>
            <p:cxnSp>
              <p:nvCxnSpPr>
                <p:cNvPr id="26" name="Google Shape;26;p7"/>
                <p:cNvCxnSpPr/>
                <p:nvPr/>
              </p:nvCxnSpPr>
              <p:spPr>
                <a:xfrm>
                  <a:off x="61722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" name="Google Shape;27;p7"/>
                <p:cNvCxnSpPr/>
                <p:nvPr/>
              </p:nvCxnSpPr>
              <p:spPr>
                <a:xfrm>
                  <a:off x="57150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" name="Google Shape;28;p7"/>
              <p:cNvGrpSpPr/>
              <p:nvPr/>
            </p:nvGrpSpPr>
            <p:grpSpPr>
              <a:xfrm>
                <a:off x="2971800" y="6873248"/>
                <a:ext cx="457200" cy="122100"/>
                <a:chOff x="5715000" y="6873248"/>
                <a:chExt cx="457200" cy="122100"/>
              </a:xfrm>
            </p:grpSpPr>
            <p:cxnSp>
              <p:nvCxnSpPr>
                <p:cNvPr id="29" name="Google Shape;29;p7"/>
                <p:cNvCxnSpPr/>
                <p:nvPr/>
              </p:nvCxnSpPr>
              <p:spPr>
                <a:xfrm>
                  <a:off x="61722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" name="Google Shape;30;p7"/>
                <p:cNvCxnSpPr/>
                <p:nvPr/>
              </p:nvCxnSpPr>
              <p:spPr>
                <a:xfrm>
                  <a:off x="5715000" y="6873248"/>
                  <a:ext cx="0" cy="122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31" name="Google Shape;31;p7"/>
            <p:cNvGrpSpPr/>
            <p:nvPr/>
          </p:nvGrpSpPr>
          <p:grpSpPr>
            <a:xfrm>
              <a:off x="-158707" y="1082007"/>
              <a:ext cx="122100" cy="5151234"/>
              <a:chOff x="-158707" y="1082008"/>
              <a:chExt cx="122100" cy="5151234"/>
            </a:xfrm>
          </p:grpSpPr>
          <p:cxnSp>
            <p:nvCxnSpPr>
              <p:cNvPr id="32" name="Google Shape;32;p7"/>
              <p:cNvCxnSpPr/>
              <p:nvPr/>
            </p:nvCxnSpPr>
            <p:spPr>
              <a:xfrm>
                <a:off x="-97662" y="108200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3" name="Google Shape;33;p7"/>
              <p:cNvCxnSpPr/>
              <p:nvPr/>
            </p:nvCxnSpPr>
            <p:spPr>
              <a:xfrm>
                <a:off x="-97662" y="1539143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" name="Google Shape;34;p7"/>
              <p:cNvCxnSpPr/>
              <p:nvPr/>
            </p:nvCxnSpPr>
            <p:spPr>
              <a:xfrm>
                <a:off x="-97662" y="6111142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" name="Google Shape;35;p7"/>
              <p:cNvCxnSpPr/>
              <p:nvPr/>
            </p:nvCxnSpPr>
            <p:spPr>
              <a:xfrm rot="10800000">
                <a:off x="-158707" y="4075647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" name="Google Shape;36;p7"/>
              <p:cNvCxnSpPr/>
              <p:nvPr/>
            </p:nvCxnSpPr>
            <p:spPr>
              <a:xfrm rot="10800000">
                <a:off x="-158707" y="3679446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" name="Google Shape;37;p7"/>
              <p:cNvCxnSpPr/>
              <p:nvPr/>
            </p:nvCxnSpPr>
            <p:spPr>
              <a:xfrm rot="10800000">
                <a:off x="-158707" y="5773880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8" name="Google Shape;38;p7"/>
            <p:cNvGrpSpPr/>
            <p:nvPr/>
          </p:nvGrpSpPr>
          <p:grpSpPr>
            <a:xfrm>
              <a:off x="9166671" y="1082007"/>
              <a:ext cx="122100" cy="5151234"/>
              <a:chOff x="-158707" y="1082008"/>
              <a:chExt cx="122100" cy="5151234"/>
            </a:xfrm>
          </p:grpSpPr>
          <p:cxnSp>
            <p:nvCxnSpPr>
              <p:cNvPr id="39" name="Google Shape;39;p7"/>
              <p:cNvCxnSpPr/>
              <p:nvPr/>
            </p:nvCxnSpPr>
            <p:spPr>
              <a:xfrm>
                <a:off x="-97662" y="1082008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7"/>
              <p:cNvCxnSpPr/>
              <p:nvPr/>
            </p:nvCxnSpPr>
            <p:spPr>
              <a:xfrm>
                <a:off x="-97662" y="1539143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7"/>
              <p:cNvCxnSpPr/>
              <p:nvPr/>
            </p:nvCxnSpPr>
            <p:spPr>
              <a:xfrm>
                <a:off x="-97662" y="6111142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7"/>
              <p:cNvCxnSpPr/>
              <p:nvPr/>
            </p:nvCxnSpPr>
            <p:spPr>
              <a:xfrm rot="10800000">
                <a:off x="-158707" y="4075647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7"/>
              <p:cNvCxnSpPr/>
              <p:nvPr/>
            </p:nvCxnSpPr>
            <p:spPr>
              <a:xfrm rot="10800000">
                <a:off x="-158707" y="3679446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7"/>
              <p:cNvCxnSpPr/>
              <p:nvPr/>
            </p:nvCxnSpPr>
            <p:spPr>
              <a:xfrm rot="10800000">
                <a:off x="-158707" y="5773880"/>
                <a:ext cx="122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vimeo.com/113769930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github.com/als-apg/osprey" TargetMode="Externa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oat-ai.github.io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5ECC2E-8A16-751D-CF99-20533C7508D9}"/>
              </a:ext>
            </a:extLst>
          </p:cNvPr>
          <p:cNvSpPr/>
          <p:nvPr/>
        </p:nvSpPr>
        <p:spPr>
          <a:xfrm>
            <a:off x="6839211" y="6012493"/>
            <a:ext cx="5352789" cy="845507"/>
          </a:xfrm>
          <a:prstGeom prst="rect">
            <a:avLst/>
          </a:prstGeom>
          <a:solidFill>
            <a:srgbClr val="1215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Google Shape;97;p1"/>
          <p:cNvSpPr txBox="1"/>
          <p:nvPr/>
        </p:nvSpPr>
        <p:spPr>
          <a:xfrm>
            <a:off x="5473874" y="2652362"/>
            <a:ext cx="6588690" cy="12777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Jean-Luc Vay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b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Advanced Modeling Program</a:t>
            </a:r>
            <a:b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Accelerator Technology &amp;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Applied Physics Division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lang="en-US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lang="en-US" sz="20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800" b="1" dirty="0"/>
              <a:t>Overview of the Multi-Office Accelerator Team (MOAT) collaboration activities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lang="en-US" sz="20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lang="en-US" sz="20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dirty="0"/>
              <a:t>June 30, 2026 meeting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dirty="0"/>
              <a:t>of the EIC-Beam AI WG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dirty="0"/>
              <a:t>and the Accelerator sub-WG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en-US" sz="2000" b="1" dirty="0"/>
              <a:t>of the AI4EIC WG of the EICUG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5C6D8A-28A1-E40B-2C09-009D3425C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361" y="6070069"/>
            <a:ext cx="4626540" cy="737827"/>
          </a:xfrm>
          <a:prstGeom prst="rect">
            <a:avLst/>
          </a:prstGeom>
          <a:solidFill>
            <a:srgbClr val="12152B"/>
          </a:solidFill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>
          <a:extLst>
            <a:ext uri="{FF2B5EF4-FFF2-40B4-BE49-F238E27FC236}">
              <a16:creationId xmlns:a16="http://schemas.microsoft.com/office/drawing/2014/main" id="{2591356F-DCD1-7ED6-CA9D-7C1D858FE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c68a757698_0_269">
            <a:extLst>
              <a:ext uri="{FF2B5EF4-FFF2-40B4-BE49-F238E27FC236}">
                <a16:creationId xmlns:a16="http://schemas.microsoft.com/office/drawing/2014/main" id="{92EDA792-D9D7-52FD-FFBE-6F5C0CEFC1C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28600" y="6477001"/>
            <a:ext cx="3048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496" name="Google Shape;496;g3c68a757698_0_269">
            <a:extLst>
              <a:ext uri="{FF2B5EF4-FFF2-40B4-BE49-F238E27FC236}">
                <a16:creationId xmlns:a16="http://schemas.microsoft.com/office/drawing/2014/main" id="{03E8E632-C4EF-8A5D-7241-3F7A33882C88}"/>
              </a:ext>
            </a:extLst>
          </p:cNvPr>
          <p:cNvSpPr txBox="1"/>
          <p:nvPr/>
        </p:nvSpPr>
        <p:spPr>
          <a:xfrm>
            <a:off x="653725" y="-1874725"/>
            <a:ext cx="5655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E9A"/>
              </a:buClr>
              <a:buSzPts val="1800"/>
              <a:buFont typeface="Arial"/>
              <a:buChar char="●"/>
            </a:pPr>
            <a:r>
              <a:rPr lang="en-US"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New applications require increasingly precise control and challenging-to-achieve beam characteristics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3c68a757698_0_269">
            <a:extLst>
              <a:ext uri="{FF2B5EF4-FFF2-40B4-BE49-F238E27FC236}">
                <a16:creationId xmlns:a16="http://schemas.microsoft.com/office/drawing/2014/main" id="{151B31BE-AF4D-3B3A-2DCC-722135FA34B3}"/>
              </a:ext>
            </a:extLst>
          </p:cNvPr>
          <p:cNvSpPr txBox="1"/>
          <p:nvPr/>
        </p:nvSpPr>
        <p:spPr>
          <a:xfrm>
            <a:off x="11299975" y="326745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Fermilab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g3c68a757698_0_269">
            <a:extLst>
              <a:ext uri="{FF2B5EF4-FFF2-40B4-BE49-F238E27FC236}">
                <a16:creationId xmlns:a16="http://schemas.microsoft.com/office/drawing/2014/main" id="{D0F37C2D-F9D6-F474-30EF-ABCE79D3460C}"/>
              </a:ext>
            </a:extLst>
          </p:cNvPr>
          <p:cNvSpPr txBox="1"/>
          <p:nvPr/>
        </p:nvSpPr>
        <p:spPr>
          <a:xfrm>
            <a:off x="11367800" y="586640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IOTA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g3c68a757698_0_269">
            <a:extLst>
              <a:ext uri="{FF2B5EF4-FFF2-40B4-BE49-F238E27FC236}">
                <a16:creationId xmlns:a16="http://schemas.microsoft.com/office/drawing/2014/main" id="{4AC12361-4FA1-A839-C489-6CAD362A0B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340" y="343682"/>
            <a:ext cx="1192892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700" dirty="0">
                <a:solidFill>
                  <a:schemeClr val="lt1"/>
                </a:solidFill>
              </a:rPr>
              <a:t>Genesis Mission: A National Mission to Accelerate Science Through AI</a:t>
            </a:r>
            <a:endParaRPr sz="2700" dirty="0">
              <a:solidFill>
                <a:schemeClr val="lt1"/>
              </a:solidFill>
            </a:endParaRPr>
          </a:p>
        </p:txBody>
      </p:sp>
      <p:sp>
        <p:nvSpPr>
          <p:cNvPr id="507" name="Google Shape;507;g3c68a757698_0_269">
            <a:extLst>
              <a:ext uri="{FF2B5EF4-FFF2-40B4-BE49-F238E27FC236}">
                <a16:creationId xmlns:a16="http://schemas.microsoft.com/office/drawing/2014/main" id="{B86CCEF7-C3F7-DC02-3E4C-993667520895}"/>
              </a:ext>
            </a:extLst>
          </p:cNvPr>
          <p:cNvSpPr txBox="1"/>
          <p:nvPr/>
        </p:nvSpPr>
        <p:spPr>
          <a:xfrm>
            <a:off x="9516882" y="581225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i="1">
                <a:solidFill>
                  <a:schemeClr val="lt1"/>
                </a:solidFill>
              </a:rPr>
              <a:t>SNS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77D68B-1888-6581-F19B-CD69B9158898}"/>
              </a:ext>
            </a:extLst>
          </p:cNvPr>
          <p:cNvSpPr txBox="1"/>
          <p:nvPr/>
        </p:nvSpPr>
        <p:spPr>
          <a:xfrm>
            <a:off x="31520" y="5086204"/>
            <a:ext cx="1216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https://</a:t>
            </a:r>
            <a:r>
              <a:rPr lang="en-US" sz="2400" dirty="0" err="1"/>
              <a:t>genesis.energy.gov</a:t>
            </a:r>
            <a:endParaRPr 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6E68B0B-5629-591D-26D9-E7C9CC4CEFDD}"/>
              </a:ext>
            </a:extLst>
          </p:cNvPr>
          <p:cNvGrpSpPr/>
          <p:nvPr/>
        </p:nvGrpSpPr>
        <p:grpSpPr>
          <a:xfrm>
            <a:off x="-27658" y="1467364"/>
            <a:ext cx="12248356" cy="3059205"/>
            <a:chOff x="-73378" y="1467364"/>
            <a:chExt cx="12248356" cy="30592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39F4D63-2F77-884F-A39B-E97EF358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8734" b="27186"/>
            <a:stretch>
              <a:fillRect/>
            </a:stretch>
          </p:blipFill>
          <p:spPr>
            <a:xfrm>
              <a:off x="-73378" y="1467364"/>
              <a:ext cx="12248356" cy="305920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B2876AD-B13A-5F75-BDF3-38E49424D698}"/>
                </a:ext>
              </a:extLst>
            </p:cNvPr>
            <p:cNvSpPr/>
            <p:nvPr/>
          </p:nvSpPr>
          <p:spPr>
            <a:xfrm>
              <a:off x="1042975" y="4094427"/>
              <a:ext cx="2659380" cy="3827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F6888B-F509-5B55-810E-03112443B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134" t="66784" r="82467" b="27649"/>
            <a:stretch>
              <a:fillRect/>
            </a:stretch>
          </p:blipFill>
          <p:spPr>
            <a:xfrm>
              <a:off x="1858315" y="4117317"/>
              <a:ext cx="1028700" cy="386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15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c68a757698_0_269"/>
          <p:cNvSpPr txBox="1">
            <a:spLocks noGrp="1"/>
          </p:cNvSpPr>
          <p:nvPr>
            <p:ph type="sldNum" idx="12"/>
          </p:nvPr>
        </p:nvSpPr>
        <p:spPr>
          <a:xfrm>
            <a:off x="228600" y="6477001"/>
            <a:ext cx="3048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496" name="Google Shape;496;g3c68a757698_0_269"/>
          <p:cNvSpPr txBox="1"/>
          <p:nvPr/>
        </p:nvSpPr>
        <p:spPr>
          <a:xfrm>
            <a:off x="653725" y="-1874725"/>
            <a:ext cx="5655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E9A"/>
              </a:buClr>
              <a:buSzPts val="1800"/>
              <a:buFont typeface="Arial"/>
              <a:buChar char="●"/>
            </a:pPr>
            <a:r>
              <a:rPr lang="en-US"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New applications require increasingly precise control and challenging-to-achieve beam characteristics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g3c68a757698_0_269"/>
          <p:cNvSpPr txBox="1"/>
          <p:nvPr/>
        </p:nvSpPr>
        <p:spPr>
          <a:xfrm>
            <a:off x="11299975" y="326745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Fermilab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g3c68a757698_0_269"/>
          <p:cNvSpPr txBox="1"/>
          <p:nvPr/>
        </p:nvSpPr>
        <p:spPr>
          <a:xfrm>
            <a:off x="11367800" y="586640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IOTA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g3c68a757698_0_269"/>
          <p:cNvSpPr txBox="1">
            <a:spLocks noGrp="1"/>
          </p:cNvSpPr>
          <p:nvPr>
            <p:ph type="title"/>
          </p:nvPr>
        </p:nvSpPr>
        <p:spPr>
          <a:xfrm>
            <a:off x="300450" y="303550"/>
            <a:ext cx="115911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>
                <a:solidFill>
                  <a:schemeClr val="lt1"/>
                </a:solidFill>
              </a:rPr>
              <a:t>AI is </a:t>
            </a:r>
            <a:r>
              <a:rPr lang="en-US" dirty="0">
                <a:solidFill>
                  <a:schemeClr val="lt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"/>
                  </a:ext>
                </a:extLst>
              </a:rPr>
              <a:t>Ideally Suited</a:t>
            </a:r>
            <a:r>
              <a:rPr lang="en-US" dirty="0">
                <a:solidFill>
                  <a:schemeClr val="lt1"/>
                </a:solidFill>
              </a:rPr>
              <a:t> to Transform Accelerators and </a:t>
            </a:r>
            <a:r>
              <a:rPr lang="en-US" dirty="0">
                <a:solidFill>
                  <a:schemeClr val="lt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"/>
                  </a:ext>
                </a:extLst>
              </a:rPr>
              <a:t>Applications</a:t>
            </a:r>
            <a:endParaRPr sz="2400" dirty="0">
              <a:solidFill>
                <a:schemeClr val="lt1"/>
              </a:solidFill>
            </a:endParaRPr>
          </a:p>
        </p:txBody>
      </p:sp>
      <p:sp>
        <p:nvSpPr>
          <p:cNvPr id="506" name="Google Shape;506;g3c68a757698_0_269"/>
          <p:cNvSpPr txBox="1"/>
          <p:nvPr/>
        </p:nvSpPr>
        <p:spPr>
          <a:xfrm>
            <a:off x="8951682" y="461185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LCLS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g3c68a757698_0_269"/>
          <p:cNvSpPr txBox="1"/>
          <p:nvPr/>
        </p:nvSpPr>
        <p:spPr>
          <a:xfrm>
            <a:off x="9516882" y="5812250"/>
            <a:ext cx="34554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i="1">
                <a:solidFill>
                  <a:schemeClr val="lt1"/>
                </a:solidFill>
              </a:rPr>
              <a:t>SNS</a:t>
            </a:r>
            <a:endParaRPr sz="900" b="0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oogle Shape;518;g3c68a757698_0_454">
            <a:extLst>
              <a:ext uri="{FF2B5EF4-FFF2-40B4-BE49-F238E27FC236}">
                <a16:creationId xmlns:a16="http://schemas.microsoft.com/office/drawing/2014/main" id="{D5B53852-598F-143A-77D0-043D8D398460}"/>
              </a:ext>
            </a:extLst>
          </p:cNvPr>
          <p:cNvGrpSpPr>
            <a:grpSpLocks noChangeAspect="1"/>
          </p:cNvGrpSpPr>
          <p:nvPr/>
        </p:nvGrpSpPr>
        <p:grpSpPr>
          <a:xfrm>
            <a:off x="7389662" y="1415279"/>
            <a:ext cx="4764677" cy="1390481"/>
            <a:chOff x="287200" y="3643147"/>
            <a:chExt cx="3896185" cy="1137028"/>
          </a:xfrm>
        </p:grpSpPr>
        <p:pic>
          <p:nvPicPr>
            <p:cNvPr id="6" name="Google Shape;519;g3c68a757698_0_454">
              <a:extLst>
                <a:ext uri="{FF2B5EF4-FFF2-40B4-BE49-F238E27FC236}">
                  <a16:creationId xmlns:a16="http://schemas.microsoft.com/office/drawing/2014/main" id="{73D7A137-69CD-7F72-B313-904ABE584CE9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287200" y="3743220"/>
              <a:ext cx="1159151" cy="9862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520;g3c68a757698_0_454">
              <a:extLst>
                <a:ext uri="{FF2B5EF4-FFF2-40B4-BE49-F238E27FC236}">
                  <a16:creationId xmlns:a16="http://schemas.microsoft.com/office/drawing/2014/main" id="{00F147D4-23A3-C5DC-3B89-BC4044313EB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032295" y="4060140"/>
              <a:ext cx="808626" cy="5352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521;g3c68a757698_0_454">
              <a:extLst>
                <a:ext uri="{FF2B5EF4-FFF2-40B4-BE49-F238E27FC236}">
                  <a16:creationId xmlns:a16="http://schemas.microsoft.com/office/drawing/2014/main" id="{8A296C27-7BAF-151D-29CC-8B180C997466}"/>
                </a:ext>
              </a:extLst>
            </p:cNvPr>
            <p:cNvSpPr/>
            <p:nvPr/>
          </p:nvSpPr>
          <p:spPr>
            <a:xfrm>
              <a:off x="1323507" y="3643147"/>
              <a:ext cx="194400" cy="132000"/>
            </a:xfrm>
            <a:prstGeom prst="ellipse">
              <a:avLst/>
            </a:prstGeom>
            <a:noFill/>
            <a:ln w="12900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3700" tIns="61825" rIns="123700" bIns="61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94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522;g3c68a757698_0_454">
              <a:extLst>
                <a:ext uri="{FF2B5EF4-FFF2-40B4-BE49-F238E27FC236}">
                  <a16:creationId xmlns:a16="http://schemas.microsoft.com/office/drawing/2014/main" id="{ABE421F7-5248-A688-2052-020E0E443936}"/>
                </a:ext>
              </a:extLst>
            </p:cNvPr>
            <p:cNvSpPr/>
            <p:nvPr/>
          </p:nvSpPr>
          <p:spPr>
            <a:xfrm>
              <a:off x="1078633" y="3695634"/>
              <a:ext cx="141600" cy="94800"/>
            </a:xfrm>
            <a:prstGeom prst="ellipse">
              <a:avLst/>
            </a:prstGeom>
            <a:noFill/>
            <a:ln w="12900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3700" tIns="61825" rIns="123700" bIns="61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94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523;g3c68a757698_0_454">
              <a:extLst>
                <a:ext uri="{FF2B5EF4-FFF2-40B4-BE49-F238E27FC236}">
                  <a16:creationId xmlns:a16="http://schemas.microsoft.com/office/drawing/2014/main" id="{89FBD0F3-FC2A-4664-EDEF-1EB254488A46}"/>
                </a:ext>
              </a:extLst>
            </p:cNvPr>
            <p:cNvSpPr/>
            <p:nvPr/>
          </p:nvSpPr>
          <p:spPr>
            <a:xfrm>
              <a:off x="1621080" y="3685432"/>
              <a:ext cx="282600" cy="182700"/>
            </a:xfrm>
            <a:prstGeom prst="ellipse">
              <a:avLst/>
            </a:prstGeom>
            <a:noFill/>
            <a:ln w="12900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3700" tIns="61825" rIns="123700" bIns="61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94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1" name="Google Shape;524;g3c68a757698_0_454">
              <a:extLst>
                <a:ext uri="{FF2B5EF4-FFF2-40B4-BE49-F238E27FC236}">
                  <a16:creationId xmlns:a16="http://schemas.microsoft.com/office/drawing/2014/main" id="{AFA3BE3A-C69A-C2D0-B552-A5680D0122BD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047033" y="3776682"/>
              <a:ext cx="1006230" cy="793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525;g3c68a757698_0_454">
              <a:extLst>
                <a:ext uri="{FF2B5EF4-FFF2-40B4-BE49-F238E27FC236}">
                  <a16:creationId xmlns:a16="http://schemas.microsoft.com/office/drawing/2014/main" id="{0F635114-5FB0-6140-560D-A6038C40BAA5}"/>
                </a:ext>
              </a:extLst>
            </p:cNvPr>
            <p:cNvSpPr/>
            <p:nvPr/>
          </p:nvSpPr>
          <p:spPr>
            <a:xfrm>
              <a:off x="1740785" y="3651575"/>
              <a:ext cx="2442600" cy="1128600"/>
            </a:xfrm>
            <a:prstGeom prst="ellipse">
              <a:avLst/>
            </a:prstGeom>
            <a:noFill/>
            <a:ln w="12900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3700" tIns="61825" rIns="123700" bIns="618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94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0491195-5C13-3117-950C-F9FF62A0C32B}"/>
              </a:ext>
            </a:extLst>
          </p:cNvPr>
          <p:cNvGrpSpPr/>
          <p:nvPr/>
        </p:nvGrpSpPr>
        <p:grpSpPr>
          <a:xfrm>
            <a:off x="7735222" y="3167965"/>
            <a:ext cx="4282449" cy="2792082"/>
            <a:chOff x="7939585" y="2749776"/>
            <a:chExt cx="4282449" cy="2792082"/>
          </a:xfrm>
        </p:grpSpPr>
        <p:pic>
          <p:nvPicPr>
            <p:cNvPr id="13" name="Google Shape;526;g3c68a757698_0_454">
              <a:extLst>
                <a:ext uri="{FF2B5EF4-FFF2-40B4-BE49-F238E27FC236}">
                  <a16:creationId xmlns:a16="http://schemas.microsoft.com/office/drawing/2014/main" id="{7D5751F1-FE7B-2CEA-FF6F-8276D3AED52D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625910" y="3811118"/>
              <a:ext cx="2596124" cy="17307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527;g3c68a757698_0_454" descr="File:Sun.svg - Wikimedia Commons">
              <a:extLst>
                <a:ext uri="{FF2B5EF4-FFF2-40B4-BE49-F238E27FC236}">
                  <a16:creationId xmlns:a16="http://schemas.microsoft.com/office/drawing/2014/main" id="{E7041741-1482-D963-43D3-6FA6B44C6BFF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0552459" y="2760651"/>
              <a:ext cx="743050" cy="739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528;g3c68a757698_0_454" descr="Creative night sky (Provided by Getty Images)">
              <a:extLst>
                <a:ext uri="{FF2B5EF4-FFF2-40B4-BE49-F238E27FC236}">
                  <a16:creationId xmlns:a16="http://schemas.microsoft.com/office/drawing/2014/main" id="{66526D4C-3910-12E8-1B2B-C58C02D20011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r="57637" b="47379"/>
            <a:stretch/>
          </p:blipFill>
          <p:spPr>
            <a:xfrm>
              <a:off x="8695965" y="4728402"/>
              <a:ext cx="929951" cy="809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529;g3c68a757698_0_454">
              <a:extLst>
                <a:ext uri="{FF2B5EF4-FFF2-40B4-BE49-F238E27FC236}">
                  <a16:creationId xmlns:a16="http://schemas.microsoft.com/office/drawing/2014/main" id="{8B16FADB-CBD9-BDC9-5124-D4B32448C577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7939585" y="2749776"/>
              <a:ext cx="2596124" cy="173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Google Shape;512;g3c68a757698_0_454">
            <a:extLst>
              <a:ext uri="{FF2B5EF4-FFF2-40B4-BE49-F238E27FC236}">
                <a16:creationId xmlns:a16="http://schemas.microsoft.com/office/drawing/2014/main" id="{92F0AEB1-2A5B-0C5F-F39A-F8C6F15B24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280117"/>
            <a:ext cx="7608928" cy="458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b="1" dirty="0"/>
              <a:t>Long-term vision: AI becomes indispensable partner in accelerators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US" sz="1500" dirty="0"/>
              <a:t>Full lifecycle, from design to operation to R&amp;D and workforce development</a:t>
            </a:r>
          </a:p>
          <a:p>
            <a: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000" dirty="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 b="1" dirty="0"/>
              <a:t>Many benefits expected to come from AI assistance and control, e.g.:</a:t>
            </a:r>
            <a:endParaRPr sz="1500" dirty="0"/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Novel designs with integrated optimization</a:t>
            </a:r>
          </a:p>
          <a:p>
            <a:pPr lvl="2">
              <a:spcBef>
                <a:spcPts val="0"/>
              </a:spcBef>
              <a:buFont typeface="Arial"/>
              <a:buChar char="○"/>
            </a:pPr>
            <a:r>
              <a:rPr lang="en-US" sz="1400" dirty="0"/>
              <a:t>Including end-to-end, detailed physics, cost, safety, </a:t>
            </a:r>
            <a:r>
              <a:rPr lang="en-US" sz="1400" dirty="0" err="1"/>
              <a:t>etc</a:t>
            </a:r>
            <a:endParaRPr lang="en-US" sz="1400" dirty="0"/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Faster designs (spans years for largest accelerators, which are among the most complex machines)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Higher efficiency and performance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Unprecedented on-demand beam customization and beam quality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Higher precision (control, pointing, </a:t>
            </a:r>
            <a:r>
              <a:rPr lang="en-US" sz="1500" dirty="0" err="1"/>
              <a:t>etc</a:t>
            </a:r>
            <a:r>
              <a:rPr lang="en-US" sz="1500" dirty="0"/>
              <a:t>)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Automated failure prediction and prevention  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/>
              <a:t>AI-assisted to fully autonomous operation</a:t>
            </a:r>
          </a:p>
          <a:p>
            <a:pPr marL="584200" lvl="1" indent="0">
              <a:spcBef>
                <a:spcPts val="0"/>
              </a:spcBef>
              <a:buSzPts val="1600"/>
              <a:buNone/>
            </a:pPr>
            <a:endParaRPr lang="en-US" sz="1000" dirty="0"/>
          </a:p>
          <a:p>
            <a:pPr marL="404813" lvl="1" indent="-285750">
              <a:spcBef>
                <a:spcPts val="0"/>
              </a:spcBef>
              <a:buSzPts val="1600"/>
              <a:buFont typeface="Wingdings" pitchFamily="2" charset="2"/>
              <a:buChar char="è"/>
            </a:pPr>
            <a:r>
              <a:rPr lang="en-US" sz="1600" b="1" dirty="0">
                <a:sym typeface="Wingdings" pitchFamily="2" charset="2"/>
              </a:rPr>
              <a:t>Better colliders, light sources &amp; accelerators for many applications, e.g.:</a:t>
            </a:r>
            <a:endParaRPr lang="en-US" sz="1600" dirty="0"/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DOE accelerator-based science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Nuclear waste transmutation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Advanced reactor and fusion concepts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EUV lithography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Advanced manufacturing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○"/>
            </a:pPr>
            <a:r>
              <a:rPr lang="en-US" sz="1500" dirty="0">
                <a:sym typeface="Wingdings" pitchFamily="2" charset="2"/>
              </a:rPr>
              <a:t>Ultracompact accelerators for medical and industrial use</a:t>
            </a:r>
            <a:endParaRPr 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EDB52-5892-1B02-C373-81F4BA37E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A6359B-5A8F-8218-6E0E-9A8F2CBA00A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00230B3-7374-E847-8B17-66836C494C7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2D18CF-61C9-E450-5EDD-FE1EF041A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998" y="136524"/>
            <a:ext cx="10681648" cy="779395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Genesis simplified structure*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8AF34A-1034-61B5-E8F3-6E3A2EAF08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823"/>
          <a:stretch>
            <a:fillRect/>
          </a:stretch>
        </p:blipFill>
        <p:spPr>
          <a:xfrm>
            <a:off x="860285" y="1542361"/>
            <a:ext cx="10471429" cy="45129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0D63E4-805A-5AD4-7D03-F3B17B2141C8}"/>
              </a:ext>
            </a:extLst>
          </p:cNvPr>
          <p:cNvSpPr txBox="1"/>
          <p:nvPr/>
        </p:nvSpPr>
        <p:spPr>
          <a:xfrm>
            <a:off x="363557" y="6213292"/>
            <a:ext cx="699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*From "Introduction to the American Science Cloud (</a:t>
            </a:r>
            <a:r>
              <a:rPr lang="en-US" dirty="0" err="1"/>
              <a:t>AmSC</a:t>
            </a:r>
            <a:r>
              <a:rPr lang="en-US" dirty="0"/>
              <a:t>) : Part One” – 11/13/2025</a:t>
            </a:r>
            <a:br>
              <a:rPr lang="en-US" dirty="0"/>
            </a:br>
            <a:r>
              <a:rPr lang="en-US" dirty="0">
                <a:hlinkClick r:id="rId4"/>
              </a:rPr>
              <a:t>https://vimeo.com/1137699305</a:t>
            </a:r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A862A1D-5AC8-7B8D-E5DA-B7B488F7BA97}"/>
              </a:ext>
            </a:extLst>
          </p:cNvPr>
          <p:cNvSpPr/>
          <p:nvPr/>
        </p:nvSpPr>
        <p:spPr>
          <a:xfrm>
            <a:off x="760164" y="1476260"/>
            <a:ext cx="5001658" cy="4649118"/>
          </a:xfrm>
          <a:custGeom>
            <a:avLst/>
            <a:gdLst>
              <a:gd name="csX0" fmla="*/ 0 w 5001658"/>
              <a:gd name="csY0" fmla="*/ 0 h 4649118"/>
              <a:gd name="csX1" fmla="*/ 5001658 w 5001658"/>
              <a:gd name="csY1" fmla="*/ 22034 h 4649118"/>
              <a:gd name="csX2" fmla="*/ 2566930 w 5001658"/>
              <a:gd name="csY2" fmla="*/ 4649118 h 4649118"/>
              <a:gd name="csX3" fmla="*/ 99152 w 5001658"/>
              <a:gd name="csY3" fmla="*/ 4627085 h 4649118"/>
              <a:gd name="csX4" fmla="*/ 0 w 5001658"/>
              <a:gd name="csY4" fmla="*/ 0 h 46491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001658" h="4649118">
                <a:moveTo>
                  <a:pt x="0" y="0"/>
                </a:moveTo>
                <a:lnTo>
                  <a:pt x="5001658" y="22034"/>
                </a:lnTo>
                <a:lnTo>
                  <a:pt x="2566930" y="4649118"/>
                </a:lnTo>
                <a:lnTo>
                  <a:pt x="99152" y="462708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4E29930-BF1D-C2E5-E22A-BDEEA12B1295}"/>
              </a:ext>
            </a:extLst>
          </p:cNvPr>
          <p:cNvSpPr/>
          <p:nvPr/>
        </p:nvSpPr>
        <p:spPr>
          <a:xfrm flipH="1">
            <a:off x="6936843" y="3533212"/>
            <a:ext cx="4192612" cy="432261"/>
          </a:xfrm>
          <a:prstGeom prst="parallelogram">
            <a:avLst>
              <a:gd name="adj" fmla="val 53205"/>
            </a:avLst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sz="1733" b="1" dirty="0">
                <a:solidFill>
                  <a:srgbClr val="454445"/>
                </a:solidFill>
              </a:rPr>
              <a:t>Standardization, AI-readiness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A8F9F2-1E72-81BA-D746-707DC822ACA3}"/>
              </a:ext>
            </a:extLst>
          </p:cNvPr>
          <p:cNvSpPr txBox="1"/>
          <p:nvPr/>
        </p:nvSpPr>
        <p:spPr>
          <a:xfrm>
            <a:off x="8531531" y="3897268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454445"/>
                </a:solidFill>
              </a:rPr>
              <a:t>(</a:t>
            </a:r>
            <a:r>
              <a:rPr lang="en-US" sz="1600" b="1" dirty="0" err="1">
                <a:solidFill>
                  <a:srgbClr val="454445"/>
                </a:solidFill>
              </a:rPr>
              <a:t>DaPP</a:t>
            </a:r>
            <a:r>
              <a:rPr lang="en-US" sz="1600" b="1" dirty="0">
                <a:solidFill>
                  <a:srgbClr val="454445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CB3FBA-0739-7E41-08CA-D029AD716B0C}"/>
              </a:ext>
            </a:extLst>
          </p:cNvPr>
          <p:cNvSpPr txBox="1"/>
          <p:nvPr/>
        </p:nvSpPr>
        <p:spPr>
          <a:xfrm>
            <a:off x="9003297" y="5378486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454445"/>
                </a:solidFill>
              </a:rPr>
              <a:t>(</a:t>
            </a:r>
            <a:r>
              <a:rPr lang="en-US" sz="1600" b="1" dirty="0" err="1">
                <a:solidFill>
                  <a:srgbClr val="454445"/>
                </a:solidFill>
              </a:rPr>
              <a:t>AmSC</a:t>
            </a:r>
            <a:r>
              <a:rPr lang="en-US" sz="1600" b="1" dirty="0">
                <a:solidFill>
                  <a:srgbClr val="454445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6DCC54-7A81-D3C7-1360-032BF5480A81}"/>
              </a:ext>
            </a:extLst>
          </p:cNvPr>
          <p:cNvSpPr txBox="1"/>
          <p:nvPr/>
        </p:nvSpPr>
        <p:spPr>
          <a:xfrm>
            <a:off x="8102214" y="2517014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454445"/>
                </a:solidFill>
              </a:rPr>
              <a:t>(</a:t>
            </a:r>
            <a:r>
              <a:rPr lang="en-US" sz="1600" b="1" dirty="0" err="1">
                <a:solidFill>
                  <a:srgbClr val="454445"/>
                </a:solidFill>
              </a:rPr>
              <a:t>ModCon</a:t>
            </a:r>
            <a:r>
              <a:rPr lang="en-US" sz="1600" b="1" dirty="0">
                <a:solidFill>
                  <a:srgbClr val="454445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53951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5EF93-7ECF-89C4-BF9E-7E3900707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rapezoid 32">
            <a:extLst>
              <a:ext uri="{FF2B5EF4-FFF2-40B4-BE49-F238E27FC236}">
                <a16:creationId xmlns:a16="http://schemas.microsoft.com/office/drawing/2014/main" id="{DF98D420-7C89-6AB2-2D0F-DDE9C6A4F25B}"/>
              </a:ext>
            </a:extLst>
          </p:cNvPr>
          <p:cNvSpPr/>
          <p:nvPr/>
        </p:nvSpPr>
        <p:spPr>
          <a:xfrm>
            <a:off x="3459296" y="4814370"/>
            <a:ext cx="4825388" cy="1156771"/>
          </a:xfrm>
          <a:prstGeom prst="trapezoid">
            <a:avLst>
              <a:gd name="adj" fmla="val 55769"/>
            </a:avLst>
          </a:prstGeom>
          <a:solidFill>
            <a:srgbClr val="D9D9D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B001F632-9AB2-B250-CAC6-C233C06A06E3}"/>
              </a:ext>
            </a:extLst>
          </p:cNvPr>
          <p:cNvSpPr/>
          <p:nvPr/>
        </p:nvSpPr>
        <p:spPr>
          <a:xfrm>
            <a:off x="5221995" y="1626824"/>
            <a:ext cx="1266940" cy="1156771"/>
          </a:xfrm>
          <a:prstGeom prst="triangle">
            <a:avLst/>
          </a:prstGeom>
          <a:solidFill>
            <a:srgbClr val="D9D9D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>
            <a:extLst>
              <a:ext uri="{FF2B5EF4-FFF2-40B4-BE49-F238E27FC236}">
                <a16:creationId xmlns:a16="http://schemas.microsoft.com/office/drawing/2014/main" id="{3035FFA9-DC0C-429E-817A-16C547183F98}"/>
              </a:ext>
            </a:extLst>
          </p:cNvPr>
          <p:cNvSpPr/>
          <p:nvPr/>
        </p:nvSpPr>
        <p:spPr>
          <a:xfrm>
            <a:off x="4360843" y="3204071"/>
            <a:ext cx="3075543" cy="1156771"/>
          </a:xfrm>
          <a:prstGeom prst="trapezoid">
            <a:avLst>
              <a:gd name="adj" fmla="val 55769"/>
            </a:avLst>
          </a:prstGeom>
          <a:solidFill>
            <a:srgbClr val="D9D9D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80A3E-144F-8139-A5A7-A3025ED6740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00230B3-7374-E847-8B17-66836C494C7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555383-871F-35D0-0A64-B01253D12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63" y="120270"/>
            <a:ext cx="10681648" cy="779395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Initial accelerator projects embedded at all levels of Genesis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CE0327-C5BA-B563-C127-033840638D6E}"/>
              </a:ext>
            </a:extLst>
          </p:cNvPr>
          <p:cNvGrpSpPr/>
          <p:nvPr/>
        </p:nvGrpSpPr>
        <p:grpSpPr>
          <a:xfrm>
            <a:off x="128784" y="4699515"/>
            <a:ext cx="11464898" cy="1508998"/>
            <a:chOff x="128784" y="4742379"/>
            <a:chExt cx="11464898" cy="15089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CA32A7A-E97A-BE59-1E09-0B17A4DE8B9B}"/>
                </a:ext>
              </a:extLst>
            </p:cNvPr>
            <p:cNvSpPr txBox="1"/>
            <p:nvPr/>
          </p:nvSpPr>
          <p:spPr>
            <a:xfrm>
              <a:off x="139802" y="4742379"/>
              <a:ext cx="52742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AmSC</a:t>
              </a:r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Scientific User Facility IP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5C38B8-3F81-B778-CA9F-EC0994C999E8}"/>
                </a:ext>
              </a:extLst>
            </p:cNvPr>
            <p:cNvSpPr txBox="1"/>
            <p:nvPr/>
          </p:nvSpPr>
          <p:spPr>
            <a:xfrm>
              <a:off x="128784" y="5174159"/>
              <a:ext cx="82432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LBNL, ANL, BNL, FNAL, JLAB, ORNL, SLAC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Establish Genesis as a shared platform to host and distribute AI models and scientific data for (mostly) accelerator-based BES, HEP, and NP Scientific User Facilities (SUFs), along with their industry and research partners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A20A863-792A-6BA0-A0C9-2593B55E3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72063" y="4782598"/>
              <a:ext cx="3221619" cy="1146834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1164485-6298-51E1-CB58-06A35CEBA9E2}"/>
              </a:ext>
            </a:extLst>
          </p:cNvPr>
          <p:cNvGrpSpPr/>
          <p:nvPr/>
        </p:nvGrpSpPr>
        <p:grpSpPr>
          <a:xfrm>
            <a:off x="128784" y="1292889"/>
            <a:ext cx="11258967" cy="1624291"/>
            <a:chOff x="128784" y="1292889"/>
            <a:chExt cx="11258967" cy="162429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C27CD9E-F1F8-DC24-5B85-8F2B09B8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94042" y="1292889"/>
              <a:ext cx="2593709" cy="162429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4126270-46C0-A1E5-271A-2E5B245213B7}"/>
                </a:ext>
              </a:extLst>
            </p:cNvPr>
            <p:cNvSpPr txBox="1"/>
            <p:nvPr/>
          </p:nvSpPr>
          <p:spPr>
            <a:xfrm>
              <a:off x="139802" y="1493394"/>
              <a:ext cx="72186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Multi-Office Accelerator Team (MOAT-seed)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191348-5BA1-299D-1BAD-D79CD2439770}"/>
                </a:ext>
              </a:extLst>
            </p:cNvPr>
            <p:cNvSpPr txBox="1"/>
            <p:nvPr/>
          </p:nvSpPr>
          <p:spPr>
            <a:xfrm>
              <a:off x="128784" y="1955487"/>
              <a:ext cx="779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LBNL, ANL, BNL, FNAL, JLAB, ORNL, SLAC (BES+HENP)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Deployment of shared accelerator agentic AI software across facilities (8 to date)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Deployment of digital twin prototypes across facilities (3 to date)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FE7422-560D-9EC5-C1DF-7FDC176120FB}"/>
              </a:ext>
            </a:extLst>
          </p:cNvPr>
          <p:cNvGrpSpPr/>
          <p:nvPr/>
        </p:nvGrpSpPr>
        <p:grpSpPr>
          <a:xfrm>
            <a:off x="128785" y="3073195"/>
            <a:ext cx="11277761" cy="1520193"/>
            <a:chOff x="128785" y="3108439"/>
            <a:chExt cx="11277761" cy="152019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D62FF8F-97B6-D52E-1C3B-4D68AE700A53}"/>
                </a:ext>
              </a:extLst>
            </p:cNvPr>
            <p:cNvSpPr txBox="1"/>
            <p:nvPr/>
          </p:nvSpPr>
          <p:spPr>
            <a:xfrm>
              <a:off x="139802" y="3108439"/>
              <a:ext cx="88670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Nuclear Physics AI-Ready Accelerator Data (NARAD)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5C4454D-CBF7-7C39-DB93-E76E6FA45D0E}"/>
                </a:ext>
              </a:extLst>
            </p:cNvPr>
            <p:cNvSpPr txBox="1"/>
            <p:nvPr/>
          </p:nvSpPr>
          <p:spPr>
            <a:xfrm>
              <a:off x="128785" y="3550261"/>
              <a:ext cx="865990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JLAB, BNL, LBNL, PNNL; (HE)NP-focused, but coordinating with all US accelerators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Augments the Particle Accelerator Language Standard (PALS) with facility‑specific profiles and a shared ontology; Delivers cross‑facility knowledge graph tools that supports subgraph extraction for diagnostics/optimization tasks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1078BBC-9823-439B-6131-C2E45AED4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88690" y="3156532"/>
              <a:ext cx="2617856" cy="1472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496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F3D36-48A8-F23E-77DC-42EDCECAB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005D4C-7964-4D72-B155-A8CA6EF273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00230B3-7374-E847-8B17-66836C494C7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039A5-87F7-7A76-63A6-38C68350D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94" y="120270"/>
            <a:ext cx="11966245" cy="77939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March Demo(s): MOAT in coordination with </a:t>
            </a:r>
            <a:r>
              <a:rPr lang="en-US" dirty="0" err="1">
                <a:solidFill>
                  <a:schemeClr val="bg1"/>
                </a:solidFill>
              </a:rPr>
              <a:t>AmSC</a:t>
            </a:r>
            <a:r>
              <a:rPr lang="en-US" dirty="0">
                <a:solidFill>
                  <a:schemeClr val="bg1"/>
                </a:solidFill>
              </a:rPr>
              <a:t> SUF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Deployment of agentic platform at 8 sites (MOAT), digital twins at 3 sites (</a:t>
            </a:r>
            <a:r>
              <a:rPr lang="en-US" sz="2200" dirty="0" err="1">
                <a:solidFill>
                  <a:schemeClr val="bg1"/>
                </a:solidFill>
              </a:rPr>
              <a:t>MOAT+AmSC</a:t>
            </a:r>
            <a:r>
              <a:rPr lang="en-US" sz="2200" dirty="0">
                <a:solidFill>
                  <a:schemeClr val="bg1"/>
                </a:solidFill>
              </a:rPr>
              <a:t> SUF IP)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69A2EF-D786-07C8-A7BB-4EEB20B9EF96}"/>
              </a:ext>
            </a:extLst>
          </p:cNvPr>
          <p:cNvSpPr/>
          <p:nvPr/>
        </p:nvSpPr>
        <p:spPr>
          <a:xfrm>
            <a:off x="0" y="1173480"/>
            <a:ext cx="12192000" cy="5684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A86580B-AA19-57A4-D4E0-ECD6C1A3693C}"/>
              </a:ext>
            </a:extLst>
          </p:cNvPr>
          <p:cNvSpPr txBox="1">
            <a:spLocks/>
          </p:cNvSpPr>
          <p:nvPr/>
        </p:nvSpPr>
        <p:spPr>
          <a:xfrm>
            <a:off x="11468560" y="6509900"/>
            <a:ext cx="688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9525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13E9A"/>
              </a:buClr>
              <a:buSzPts val="2400"/>
              <a:buFont typeface="Arial"/>
              <a:buNone/>
              <a:tabLst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13E9A"/>
              </a:buClr>
              <a:buSzPts val="2000"/>
              <a:buFont typeface="Courier New"/>
              <a:buChar char="o"/>
              <a:defRPr sz="18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13E9A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13E9A"/>
              </a:buClr>
              <a:buSzPts val="2000"/>
              <a:buFont typeface="Arial"/>
              <a:buChar char="–"/>
              <a:defRPr sz="1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13E9A"/>
              </a:buClr>
              <a:buSzPts val="2000"/>
              <a:buFont typeface="Arial"/>
              <a:buChar char="»"/>
              <a:defRPr sz="14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grpSp>
        <p:nvGrpSpPr>
          <p:cNvPr id="6" name="Google Shape;285;p3">
            <a:extLst>
              <a:ext uri="{FF2B5EF4-FFF2-40B4-BE49-F238E27FC236}">
                <a16:creationId xmlns:a16="http://schemas.microsoft.com/office/drawing/2014/main" id="{2FFE103E-EBEA-B49B-C93B-C11D620606B2}"/>
              </a:ext>
            </a:extLst>
          </p:cNvPr>
          <p:cNvGrpSpPr/>
          <p:nvPr/>
        </p:nvGrpSpPr>
        <p:grpSpPr>
          <a:xfrm>
            <a:off x="6205070" y="1242202"/>
            <a:ext cx="5951639" cy="1605096"/>
            <a:chOff x="6154611" y="1201877"/>
            <a:chExt cx="5951639" cy="1605095"/>
          </a:xfrm>
        </p:grpSpPr>
        <p:cxnSp>
          <p:nvCxnSpPr>
            <p:cNvPr id="8" name="Google Shape;286;p3">
              <a:extLst>
                <a:ext uri="{FF2B5EF4-FFF2-40B4-BE49-F238E27FC236}">
                  <a16:creationId xmlns:a16="http://schemas.microsoft.com/office/drawing/2014/main" id="{B05B642C-7E90-79B6-9026-05B4C54BF6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8137" y="1607947"/>
              <a:ext cx="0" cy="807109"/>
            </a:xfrm>
            <a:prstGeom prst="straightConnector1">
              <a:avLst/>
            </a:prstGeom>
            <a:noFill/>
            <a:ln w="28575" cap="flat" cmpd="sng">
              <a:solidFill>
                <a:srgbClr val="121A1D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9" name="Google Shape;287;p3">
              <a:extLst>
                <a:ext uri="{FF2B5EF4-FFF2-40B4-BE49-F238E27FC236}">
                  <a16:creationId xmlns:a16="http://schemas.microsoft.com/office/drawing/2014/main" id="{255AD3D3-2D6F-E651-39F4-B29B03D6B311}"/>
                </a:ext>
              </a:extLst>
            </p:cNvPr>
            <p:cNvGrpSpPr/>
            <p:nvPr/>
          </p:nvGrpSpPr>
          <p:grpSpPr>
            <a:xfrm>
              <a:off x="6154611" y="1201877"/>
              <a:ext cx="5951639" cy="1605095"/>
              <a:chOff x="5478211" y="1070652"/>
              <a:chExt cx="5951639" cy="1605095"/>
            </a:xfrm>
          </p:grpSpPr>
          <p:sp>
            <p:nvSpPr>
              <p:cNvPr id="10" name="Google Shape;288;p3">
                <a:extLst>
                  <a:ext uri="{FF2B5EF4-FFF2-40B4-BE49-F238E27FC236}">
                    <a16:creationId xmlns:a16="http://schemas.microsoft.com/office/drawing/2014/main" id="{131C0B3B-B5F8-297B-A62C-5B1B926A0F3D}"/>
                  </a:ext>
                </a:extLst>
              </p:cNvPr>
              <p:cNvSpPr txBox="1"/>
              <p:nvPr/>
            </p:nvSpPr>
            <p:spPr>
              <a:xfrm>
                <a:off x="5478211" y="1070652"/>
                <a:ext cx="1446900" cy="389756"/>
              </a:xfrm>
              <a:prstGeom prst="rect">
                <a:avLst/>
              </a:prstGeom>
              <a:solidFill>
                <a:srgbClr val="D9EAD3"/>
              </a:solidFill>
              <a:ln w="9525" cap="flat" cmpd="sng">
                <a:solidFill>
                  <a:srgbClr val="4663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algn="ctr">
                  <a:buSzPts val="1400"/>
                </a:pPr>
                <a:r>
                  <a:rPr lang="en-US" sz="1333" dirty="0"/>
                  <a:t>Operator query</a:t>
                </a:r>
                <a:endParaRPr sz="1333" dirty="0"/>
              </a:p>
            </p:txBody>
          </p:sp>
          <p:sp>
            <p:nvSpPr>
              <p:cNvPr id="11" name="Google Shape;289;p3">
                <a:extLst>
                  <a:ext uri="{FF2B5EF4-FFF2-40B4-BE49-F238E27FC236}">
                    <a16:creationId xmlns:a16="http://schemas.microsoft.com/office/drawing/2014/main" id="{9AAE4BAB-8EE1-11D9-A277-E5EC3F71A237}"/>
                  </a:ext>
                </a:extLst>
              </p:cNvPr>
              <p:cNvSpPr txBox="1"/>
              <p:nvPr/>
            </p:nvSpPr>
            <p:spPr>
              <a:xfrm>
                <a:off x="6675352" y="1582706"/>
                <a:ext cx="3339300" cy="594876"/>
              </a:xfrm>
              <a:prstGeom prst="rect">
                <a:avLst/>
              </a:prstGeom>
              <a:solidFill>
                <a:srgbClr val="C9DAF8"/>
              </a:solidFill>
              <a:ln w="9525" cap="flat" cmpd="sng">
                <a:solidFill>
                  <a:srgbClr val="4663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algn="ctr">
                  <a:buSzPts val="1400"/>
                </a:pPr>
                <a:r>
                  <a:rPr lang="en-US" sz="1333" dirty="0"/>
                  <a:t>Agent retrieves and analyzes data (from archives, live control system, logbooks)</a:t>
                </a:r>
                <a:endParaRPr sz="1333" dirty="0"/>
              </a:p>
            </p:txBody>
          </p:sp>
          <p:cxnSp>
            <p:nvCxnSpPr>
              <p:cNvPr id="12" name="Google Shape;290;p3">
                <a:extLst>
                  <a:ext uri="{FF2B5EF4-FFF2-40B4-BE49-F238E27FC236}">
                    <a16:creationId xmlns:a16="http://schemas.microsoft.com/office/drawing/2014/main" id="{62198EE8-2E18-8FFF-2C69-57D5BF64C2A2}"/>
                  </a:ext>
                </a:extLst>
              </p:cNvPr>
              <p:cNvCxnSpPr>
                <a:stCxn id="10" idx="2"/>
                <a:endCxn id="11" idx="1"/>
              </p:cNvCxnSpPr>
              <p:nvPr/>
            </p:nvCxnSpPr>
            <p:spPr>
              <a:xfrm rot="16200000" flipH="1">
                <a:off x="6228638" y="1433430"/>
                <a:ext cx="419736" cy="473691"/>
              </a:xfrm>
              <a:prstGeom prst="bentConnector2">
                <a:avLst/>
              </a:prstGeom>
              <a:noFill/>
              <a:ln w="28575" cap="flat" cmpd="sng">
                <a:solidFill>
                  <a:srgbClr val="121A1D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5" name="Google Shape;291;p3">
                <a:extLst>
                  <a:ext uri="{FF2B5EF4-FFF2-40B4-BE49-F238E27FC236}">
                    <a16:creationId xmlns:a16="http://schemas.microsoft.com/office/drawing/2014/main" id="{B61DECFB-142A-A2A1-D91F-EE21DBB86B58}"/>
                  </a:ext>
                </a:extLst>
              </p:cNvPr>
              <p:cNvSpPr txBox="1"/>
              <p:nvPr/>
            </p:nvSpPr>
            <p:spPr>
              <a:xfrm>
                <a:off x="7898724" y="2285991"/>
                <a:ext cx="3188700" cy="389756"/>
              </a:xfrm>
              <a:prstGeom prst="rect">
                <a:avLst/>
              </a:prstGeom>
              <a:solidFill>
                <a:srgbClr val="FFF2CC"/>
              </a:solidFill>
              <a:ln w="9525" cap="flat" cmpd="sng">
                <a:solidFill>
                  <a:srgbClr val="4663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algn="ctr">
                  <a:buSzPts val="1400"/>
                </a:pPr>
                <a:r>
                  <a:rPr lang="en-US" sz="1333" dirty="0"/>
                  <a:t>Agent proposes hypothesis or action</a:t>
                </a:r>
                <a:endParaRPr sz="1333" dirty="0"/>
              </a:p>
            </p:txBody>
          </p:sp>
          <p:cxnSp>
            <p:nvCxnSpPr>
              <p:cNvPr id="16" name="Google Shape;292;p3">
                <a:extLst>
                  <a:ext uri="{FF2B5EF4-FFF2-40B4-BE49-F238E27FC236}">
                    <a16:creationId xmlns:a16="http://schemas.microsoft.com/office/drawing/2014/main" id="{06EC4872-0E4A-013C-ECB0-08F1198C220F}"/>
                  </a:ext>
                </a:extLst>
              </p:cNvPr>
              <p:cNvCxnSpPr>
                <a:cxnSpLocks/>
                <a:endCxn id="15" idx="1"/>
              </p:cNvCxnSpPr>
              <p:nvPr/>
            </p:nvCxnSpPr>
            <p:spPr>
              <a:xfrm rot="16200000" flipH="1">
                <a:off x="7591765" y="2173910"/>
                <a:ext cx="307400" cy="306517"/>
              </a:xfrm>
              <a:prstGeom prst="bentConnector2">
                <a:avLst/>
              </a:prstGeom>
              <a:noFill/>
              <a:ln w="28575" cap="flat" cmpd="sng">
                <a:solidFill>
                  <a:srgbClr val="121A1D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7" name="Google Shape;293;p3">
                <a:extLst>
                  <a:ext uri="{FF2B5EF4-FFF2-40B4-BE49-F238E27FC236}">
                    <a16:creationId xmlns:a16="http://schemas.microsoft.com/office/drawing/2014/main" id="{62EF90DF-A2C4-25C7-2E0A-37771F7A84C2}"/>
                  </a:ext>
                </a:extLst>
              </p:cNvPr>
              <p:cNvSpPr txBox="1"/>
              <p:nvPr/>
            </p:nvSpPr>
            <p:spPr>
              <a:xfrm>
                <a:off x="8631750" y="1076521"/>
                <a:ext cx="2798100" cy="389756"/>
              </a:xfrm>
              <a:prstGeom prst="rect">
                <a:avLst/>
              </a:prstGeom>
              <a:solidFill>
                <a:srgbClr val="F4CCCC"/>
              </a:solidFill>
              <a:ln w="9525" cap="flat" cmpd="sng">
                <a:solidFill>
                  <a:srgbClr val="4663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algn="ctr">
                  <a:buSzPts val="1400"/>
                </a:pPr>
                <a:r>
                  <a:rPr lang="en-US" sz="1333"/>
                  <a:t>Operator validates and executes</a:t>
                </a:r>
                <a:endParaRPr sz="1333"/>
              </a:p>
            </p:txBody>
          </p:sp>
          <p:cxnSp>
            <p:nvCxnSpPr>
              <p:cNvPr id="18" name="Google Shape;294;p3">
                <a:extLst>
                  <a:ext uri="{FF2B5EF4-FFF2-40B4-BE49-F238E27FC236}">
                    <a16:creationId xmlns:a16="http://schemas.microsoft.com/office/drawing/2014/main" id="{65A70D43-5811-E234-D62E-AEC0030A6245}"/>
                  </a:ext>
                </a:extLst>
              </p:cNvPr>
              <p:cNvCxnSpPr>
                <a:stCxn id="17" idx="1"/>
                <a:endCxn id="10" idx="3"/>
              </p:cNvCxnSpPr>
              <p:nvPr/>
            </p:nvCxnSpPr>
            <p:spPr>
              <a:xfrm flipH="1" flipV="1">
                <a:off x="6925111" y="1265530"/>
                <a:ext cx="1706639" cy="5869"/>
              </a:xfrm>
              <a:prstGeom prst="straightConnector1">
                <a:avLst/>
              </a:prstGeom>
              <a:noFill/>
              <a:ln w="28575" cap="flat" cmpd="sng">
                <a:solidFill>
                  <a:srgbClr val="121A1D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</p:grpSp>
      </p:grpSp>
      <p:sp>
        <p:nvSpPr>
          <p:cNvPr id="29" name="Google Shape;296;p3">
            <a:extLst>
              <a:ext uri="{FF2B5EF4-FFF2-40B4-BE49-F238E27FC236}">
                <a16:creationId xmlns:a16="http://schemas.microsoft.com/office/drawing/2014/main" id="{9FF97941-4DAC-1C6F-CA50-5C6EE794DE5E}"/>
              </a:ext>
            </a:extLst>
          </p:cNvPr>
          <p:cNvSpPr txBox="1">
            <a:spLocks/>
          </p:cNvSpPr>
          <p:nvPr/>
        </p:nvSpPr>
        <p:spPr>
          <a:xfrm>
            <a:off x="179827" y="1269519"/>
            <a:ext cx="5958600" cy="245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467" b="1" dirty="0"/>
              <a:t>Deployed agentic platform Osprey at multiple facilities</a:t>
            </a:r>
          </a:p>
          <a:p>
            <a:pPr indent="-330192">
              <a:spcBef>
                <a:spcPts val="1200"/>
              </a:spcBef>
              <a:buClr>
                <a:srgbClr val="002060"/>
              </a:buClr>
              <a:buSzPct val="100000"/>
            </a:pPr>
            <a:r>
              <a:rPr lang="en-US" sz="1467" dirty="0"/>
              <a:t>Supports accelerator operations @ LBNL (ALS, BELLA), FNAL (Accelerator Complex, FAST), ORNL (SNS), ANL, (APS), SLAC (LCLS), </a:t>
            </a:r>
            <a:r>
              <a:rPr lang="en-US" sz="1467" dirty="0" err="1"/>
              <a:t>JLab</a:t>
            </a:r>
            <a:r>
              <a:rPr lang="en-US" sz="1467" dirty="0"/>
              <a:t> (CEBAF, UITF), BNL (RHIC/EIC)</a:t>
            </a:r>
          </a:p>
          <a:p>
            <a:pPr indent="-330192">
              <a:spcBef>
                <a:spcPts val="1200"/>
              </a:spcBef>
              <a:buClr>
                <a:srgbClr val="002060"/>
              </a:buClr>
              <a:buSzPct val="100000"/>
            </a:pPr>
            <a:endParaRPr lang="en-US" sz="1467" dirty="0"/>
          </a:p>
          <a:p>
            <a:pPr indent="-330192">
              <a:buClr>
                <a:srgbClr val="002060"/>
              </a:buClr>
              <a:buSzPct val="100000"/>
            </a:pPr>
            <a:r>
              <a:rPr lang="en-US" sz="1467" b="1" dirty="0"/>
              <a:t>Uses MOAT’s Osprey framework (initially developed at LBNL/ALS)</a:t>
            </a:r>
          </a:p>
          <a:p>
            <a:pPr>
              <a:buClr>
                <a:srgbClr val="002060"/>
              </a:buClr>
              <a:buSzPct val="90000"/>
            </a:pPr>
            <a:r>
              <a:rPr lang="en-US" sz="1467" b="1" dirty="0"/>
              <a:t>⇒ outperform ad-hoc workflows based on fragmented institutional knowledge that operators currently rely on*</a:t>
            </a:r>
            <a:endParaRPr lang="en-US" sz="1467" dirty="0"/>
          </a:p>
          <a:p>
            <a:pPr>
              <a:spcBef>
                <a:spcPts val="1200"/>
              </a:spcBef>
            </a:pPr>
            <a:endParaRPr lang="en-US" sz="1600" dirty="0"/>
          </a:p>
          <a:p>
            <a:pPr>
              <a:spcBef>
                <a:spcPts val="1200"/>
              </a:spcBef>
            </a:pPr>
            <a:endParaRPr lang="en-US" sz="1600" dirty="0"/>
          </a:p>
          <a:p>
            <a:pPr>
              <a:spcBef>
                <a:spcPts val="1200"/>
              </a:spcBef>
            </a:pPr>
            <a:endParaRPr lang="en-US" sz="1600" dirty="0"/>
          </a:p>
          <a:p>
            <a:pPr>
              <a:spcBef>
                <a:spcPts val="1200"/>
              </a:spcBef>
            </a:pPr>
            <a:endParaRPr lang="en-US" sz="16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1600" dirty="0"/>
          </a:p>
        </p:txBody>
      </p:sp>
      <p:pic>
        <p:nvPicPr>
          <p:cNvPr id="34" name="Google Shape;298;p3">
            <a:extLst>
              <a:ext uri="{FF2B5EF4-FFF2-40B4-BE49-F238E27FC236}">
                <a16:creationId xmlns:a16="http://schemas.microsoft.com/office/drawing/2014/main" id="{A8B6DBCC-AE2C-C0D4-FA44-1FC4341C9C4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8851" y="2455381"/>
            <a:ext cx="2022200" cy="80785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299;p3">
            <a:extLst>
              <a:ext uri="{FF2B5EF4-FFF2-40B4-BE49-F238E27FC236}">
                <a16:creationId xmlns:a16="http://schemas.microsoft.com/office/drawing/2014/main" id="{1C7F1A8D-6C8F-BC79-35B6-84CC3CC9379C}"/>
              </a:ext>
            </a:extLst>
          </p:cNvPr>
          <p:cNvSpPr txBox="1"/>
          <p:nvPr/>
        </p:nvSpPr>
        <p:spPr>
          <a:xfrm>
            <a:off x="126695" y="3577357"/>
            <a:ext cx="6429351" cy="1107965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1400"/>
            </a:pPr>
            <a:r>
              <a:rPr lang="en-US" sz="1500" dirty="0"/>
              <a:t>*</a:t>
            </a:r>
            <a:r>
              <a:rPr lang="en-US" sz="1500" i="1" dirty="0"/>
              <a:t>”the preparation effort is reduced from what would typically take several hours of manual scripting and debugging to only a few minutes from a single natural language prompt—</a:t>
            </a:r>
            <a:r>
              <a:rPr lang="en-US" sz="1500" b="1" i="1" dirty="0">
                <a:solidFill>
                  <a:srgbClr val="C00000"/>
                </a:solidFill>
              </a:rPr>
              <a:t>a speedup of 2 orders of magnitude</a:t>
            </a:r>
            <a:r>
              <a:rPr lang="en-US" sz="1500" i="1" dirty="0"/>
              <a:t>.”</a:t>
            </a:r>
            <a:endParaRPr sz="1500" i="1" dirty="0"/>
          </a:p>
          <a:p>
            <a:pPr>
              <a:buSzPts val="1400"/>
            </a:pPr>
            <a:r>
              <a:rPr lang="en-US" sz="1500" dirty="0"/>
              <a:t>T. </a:t>
            </a:r>
            <a:r>
              <a:rPr lang="en-US" sz="1500" dirty="0" err="1"/>
              <a:t>Hellert</a:t>
            </a:r>
            <a:r>
              <a:rPr lang="en-US" sz="1500" dirty="0"/>
              <a:t>, </a:t>
            </a:r>
            <a:r>
              <a:rPr lang="en-US" sz="1500" i="1" dirty="0"/>
              <a:t>PRR</a:t>
            </a:r>
            <a:r>
              <a:rPr lang="en-US" sz="1500" dirty="0"/>
              <a:t> </a:t>
            </a:r>
            <a:r>
              <a:rPr lang="en-US" sz="1500" b="1" dirty="0"/>
              <a:t>8</a:t>
            </a:r>
            <a:r>
              <a:rPr lang="en-US" sz="1500" dirty="0"/>
              <a:t>, L012017 (2026).</a:t>
            </a:r>
            <a:endParaRPr sz="15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16C2EFC-9E2C-E485-FF62-81166C21B553}"/>
              </a:ext>
            </a:extLst>
          </p:cNvPr>
          <p:cNvGrpSpPr/>
          <p:nvPr/>
        </p:nvGrpSpPr>
        <p:grpSpPr>
          <a:xfrm>
            <a:off x="6500814" y="6272082"/>
            <a:ext cx="4829176" cy="594468"/>
            <a:chOff x="5350668" y="4673245"/>
            <a:chExt cx="3621882" cy="445851"/>
          </a:xfrm>
        </p:grpSpPr>
        <p:pic>
          <p:nvPicPr>
            <p:cNvPr id="37" name="Google Shape;128;g3eb64833e39_0_3822">
              <a:extLst>
                <a:ext uri="{FF2B5EF4-FFF2-40B4-BE49-F238E27FC236}">
                  <a16:creationId xmlns:a16="http://schemas.microsoft.com/office/drawing/2014/main" id="{F83EDDB9-AC32-4BAD-9EAF-E8ED3456D342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15150" y="4703440"/>
              <a:ext cx="2057400" cy="39397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8" name="Google Shape;131;g3eb64833e39_0_3822">
              <a:extLst>
                <a:ext uri="{FF2B5EF4-FFF2-40B4-BE49-F238E27FC236}">
                  <a16:creationId xmlns:a16="http://schemas.microsoft.com/office/drawing/2014/main" id="{CC3C10DF-1883-5D4D-D25A-F849F5829A17}"/>
                </a:ext>
              </a:extLst>
            </p:cNvPr>
            <p:cNvCxnSpPr/>
            <p:nvPr/>
          </p:nvCxnSpPr>
          <p:spPr>
            <a:xfrm>
              <a:off x="6850856" y="4760591"/>
              <a:ext cx="0" cy="2742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39" name="Google Shape;132;g3eb64833e39_0_3822">
              <a:extLst>
                <a:ext uri="{FF2B5EF4-FFF2-40B4-BE49-F238E27FC236}">
                  <a16:creationId xmlns:a16="http://schemas.microsoft.com/office/drawing/2014/main" id="{4A454D05-4BC3-D776-978E-6FF42EA43B9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350668" y="4673245"/>
              <a:ext cx="1588245" cy="445851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19537E46-2794-8B36-F452-DBFBA4AAB6E2}"/>
              </a:ext>
            </a:extLst>
          </p:cNvPr>
          <p:cNvCxnSpPr>
            <a:cxnSpLocks/>
          </p:cNvCxnSpPr>
          <p:nvPr/>
        </p:nvCxnSpPr>
        <p:spPr>
          <a:xfrm flipV="1">
            <a:off x="0" y="3392733"/>
            <a:ext cx="12192000" cy="1564431"/>
          </a:xfrm>
          <a:prstGeom prst="bentConnector3">
            <a:avLst>
              <a:gd name="adj1" fmla="val 55174"/>
            </a:avLst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D341A27-15A0-3587-3988-69CFFE9BA4B4}"/>
              </a:ext>
            </a:extLst>
          </p:cNvPr>
          <p:cNvGrpSpPr/>
          <p:nvPr/>
        </p:nvGrpSpPr>
        <p:grpSpPr>
          <a:xfrm>
            <a:off x="610115" y="3514056"/>
            <a:ext cx="11334860" cy="3276658"/>
            <a:chOff x="610115" y="3514056"/>
            <a:chExt cx="11334860" cy="3276658"/>
          </a:xfrm>
        </p:grpSpPr>
        <p:pic>
          <p:nvPicPr>
            <p:cNvPr id="27" name="Google Shape;295;p3">
              <a:extLst>
                <a:ext uri="{FF2B5EF4-FFF2-40B4-BE49-F238E27FC236}">
                  <a16:creationId xmlns:a16="http://schemas.microsoft.com/office/drawing/2014/main" id="{174CAE34-F785-1E8A-7414-AA02865596D8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852739" y="3514056"/>
              <a:ext cx="5092236" cy="258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297;p3">
              <a:extLst>
                <a:ext uri="{FF2B5EF4-FFF2-40B4-BE49-F238E27FC236}">
                  <a16:creationId xmlns:a16="http://schemas.microsoft.com/office/drawing/2014/main" id="{855BA972-F550-B689-70C8-3C9E0185FF52}"/>
                </a:ext>
              </a:extLst>
            </p:cNvPr>
            <p:cNvSpPr txBox="1">
              <a:spLocks/>
            </p:cNvSpPr>
            <p:nvPr/>
          </p:nvSpPr>
          <p:spPr>
            <a:xfrm>
              <a:off x="610115" y="5007814"/>
              <a:ext cx="6156900" cy="17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C00000"/>
                </a:buClr>
                <a:buSzPts val="11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C00000"/>
                </a:buClr>
                <a:buSzPts val="1400"/>
                <a:buFont typeface="NTR"/>
                <a:buChar char="–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1F497D"/>
                </a:buClr>
                <a:buSzPts val="1100"/>
                <a:buFont typeface="Arial"/>
                <a:buChar char="•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1F497D"/>
                </a:buClr>
                <a:buSzPts val="1100"/>
                <a:buFont typeface="Arial"/>
                <a:buChar char="–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1F497D"/>
                </a:buClr>
                <a:buSzPts val="1100"/>
                <a:buFont typeface="Arial"/>
                <a:buChar char="»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Char char="•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Char char="•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Char char="•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298450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Char char="•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buNone/>
              </a:pPr>
              <a:r>
                <a:rPr lang="en-US" sz="1467" b="1" dirty="0"/>
                <a:t>Digital twin demos at subset of facilities (collab. </a:t>
              </a:r>
              <a:r>
                <a:rPr lang="en-US" sz="1467" b="1" dirty="0" err="1"/>
                <a:t>AmSC</a:t>
              </a:r>
              <a:r>
                <a:rPr lang="en-US" sz="1467" b="1" dirty="0"/>
                <a:t> SUF IP)</a:t>
              </a:r>
              <a:br>
                <a:rPr lang="en-US" sz="1467" b="1" dirty="0"/>
              </a:br>
              <a:endParaRPr lang="en-US" sz="1067" dirty="0"/>
            </a:p>
            <a:p>
              <a:pPr indent="-330192">
                <a:buClr>
                  <a:srgbClr val="002060"/>
                </a:buClr>
                <a:buSzPct val="100000"/>
              </a:pPr>
              <a:r>
                <a:rPr lang="en-US" sz="1467" dirty="0"/>
                <a:t>HPC integration (e.g., IRI, Perlmutter@NERSC)</a:t>
              </a:r>
            </a:p>
            <a:p>
              <a:pPr indent="-330192">
                <a:buClr>
                  <a:srgbClr val="002060"/>
                </a:buClr>
                <a:buSzPct val="100000"/>
              </a:pPr>
              <a:r>
                <a:rPr lang="en-US" sz="1467" dirty="0"/>
                <a:t>Deploying at LBNL (BELLA), FNAL (FAST), SLAC (LCLS)</a:t>
              </a:r>
            </a:p>
            <a:p>
              <a:pPr indent="-330192">
                <a:buClr>
                  <a:srgbClr val="002060"/>
                </a:buClr>
                <a:buSzPct val="100000"/>
              </a:pPr>
              <a:r>
                <a:rPr lang="en-US" sz="1467" dirty="0"/>
                <a:t>Ongoing: ML model retraining (coord. w/ </a:t>
              </a:r>
              <a:r>
                <a:rPr lang="en-US" sz="1467" dirty="0" err="1"/>
                <a:t>ModCon</a:t>
              </a:r>
              <a:r>
                <a:rPr lang="en-US" sz="1467" dirty="0"/>
                <a:t> BASE SIM)</a:t>
              </a:r>
            </a:p>
            <a:p>
              <a:pPr indent="-330192">
                <a:buClr>
                  <a:srgbClr val="002060"/>
                </a:buClr>
                <a:buSzPct val="100000"/>
              </a:pPr>
              <a:r>
                <a:rPr lang="en-US" sz="1467" dirty="0"/>
                <a:t>Ongoing: Linking digital twin to Osprey agents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07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13;g3e8205537a0_0_116">
            <a:extLst>
              <a:ext uri="{FF2B5EF4-FFF2-40B4-BE49-F238E27FC236}">
                <a16:creationId xmlns:a16="http://schemas.microsoft.com/office/drawing/2014/main" id="{2DE19B6E-9422-F976-2B4C-73BA7956ECCB}"/>
              </a:ext>
            </a:extLst>
          </p:cNvPr>
          <p:cNvSpPr/>
          <p:nvPr/>
        </p:nvSpPr>
        <p:spPr>
          <a:xfrm>
            <a:off x="0" y="1066506"/>
            <a:ext cx="12192000" cy="5134264"/>
          </a:xfrm>
          <a:prstGeom prst="rect">
            <a:avLst/>
          </a:prstGeom>
          <a:solidFill>
            <a:srgbClr val="FAF9F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SzPts val="1400"/>
            </a:pPr>
            <a:endParaRPr sz="1867" dirty="0"/>
          </a:p>
        </p:txBody>
      </p:sp>
      <p:sp>
        <p:nvSpPr>
          <p:cNvPr id="610" name="Google Shape;610;g3c68a757698_0_999"/>
          <p:cNvSpPr txBox="1">
            <a:spLocks noGrp="1"/>
          </p:cNvSpPr>
          <p:nvPr>
            <p:ph type="sldNum" idx="12"/>
          </p:nvPr>
        </p:nvSpPr>
        <p:spPr>
          <a:xfrm>
            <a:off x="228600" y="6477001"/>
            <a:ext cx="3048000" cy="2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611" name="Google Shape;611;g3c68a757698_0_999"/>
          <p:cNvSpPr txBox="1">
            <a:spLocks noGrp="1"/>
          </p:cNvSpPr>
          <p:nvPr>
            <p:ph type="title"/>
          </p:nvPr>
        </p:nvSpPr>
        <p:spPr>
          <a:xfrm>
            <a:off x="406400" y="244733"/>
            <a:ext cx="11591100" cy="7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>
                <a:solidFill>
                  <a:schemeClr val="lt1"/>
                </a:solidFill>
              </a:rPr>
              <a:t>MOAT  plans to expand scope of AI framework around Agentic AI </a:t>
            </a:r>
            <a:endParaRPr dirty="0">
              <a:solidFill>
                <a:schemeClr val="lt1"/>
              </a:solidFill>
            </a:endParaRPr>
          </a:p>
        </p:txBody>
      </p:sp>
      <p:pic>
        <p:nvPicPr>
          <p:cNvPr id="613" name="Google Shape;613;g3c68a757698_0_9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95663" y="7428327"/>
            <a:ext cx="3578675" cy="181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16;g3e8205537a0_0_116" title="AI_ACC_ECOSYSTEM_08.png">
            <a:extLst>
              <a:ext uri="{FF2B5EF4-FFF2-40B4-BE49-F238E27FC236}">
                <a16:creationId xmlns:a16="http://schemas.microsoft.com/office/drawing/2014/main" id="{4A81C463-2804-5A17-5517-36470D4217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6209" y="1066868"/>
            <a:ext cx="6834167" cy="513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17;g3e8205537a0_0_116" title="AI_ACC_ECOSYSTEM_08.png">
            <a:extLst>
              <a:ext uri="{FF2B5EF4-FFF2-40B4-BE49-F238E27FC236}">
                <a16:creationId xmlns:a16="http://schemas.microsoft.com/office/drawing/2014/main" id="{444847B9-D674-4C2D-323B-992A3BDC943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80132" b="73900"/>
          <a:stretch/>
        </p:blipFill>
        <p:spPr>
          <a:xfrm>
            <a:off x="6964543" y="1066505"/>
            <a:ext cx="1357831" cy="13399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18;g3e8205537a0_0_116">
            <a:extLst>
              <a:ext uri="{FF2B5EF4-FFF2-40B4-BE49-F238E27FC236}">
                <a16:creationId xmlns:a16="http://schemas.microsoft.com/office/drawing/2014/main" id="{064D07E7-B8EF-5F25-95EF-461C5F544E94}"/>
              </a:ext>
            </a:extLst>
          </p:cNvPr>
          <p:cNvSpPr/>
          <p:nvPr/>
        </p:nvSpPr>
        <p:spPr>
          <a:xfrm>
            <a:off x="7164325" y="1358335"/>
            <a:ext cx="1005200" cy="941200"/>
          </a:xfrm>
          <a:prstGeom prst="rect">
            <a:avLst/>
          </a:prstGeom>
          <a:solidFill>
            <a:srgbClr val="FAF9F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SzPts val="1400"/>
            </a:pPr>
            <a:endParaRPr sz="1867"/>
          </a:p>
        </p:txBody>
      </p:sp>
      <p:sp>
        <p:nvSpPr>
          <p:cNvPr id="8" name="Google Shape;219;g3e8205537a0_0_116">
            <a:extLst>
              <a:ext uri="{FF2B5EF4-FFF2-40B4-BE49-F238E27FC236}">
                <a16:creationId xmlns:a16="http://schemas.microsoft.com/office/drawing/2014/main" id="{B146184F-C3FF-C102-C894-608FAC42EA22}"/>
              </a:ext>
            </a:extLst>
          </p:cNvPr>
          <p:cNvSpPr txBox="1"/>
          <p:nvPr/>
        </p:nvSpPr>
        <p:spPr>
          <a:xfrm>
            <a:off x="7054693" y="1827781"/>
            <a:ext cx="1196800" cy="574348"/>
          </a:xfrm>
          <a:prstGeom prst="rect">
            <a:avLst/>
          </a:prstGeom>
          <a:noFill/>
          <a:ln>
            <a:noFill/>
          </a:ln>
          <a:effectLst>
            <a:outerShdw algn="bl" rotWithShape="0">
              <a:srgbClr val="000000">
                <a:alpha val="50199"/>
              </a:srgbClr>
            </a:outerShdw>
          </a:effectLst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80000"/>
              </a:lnSpc>
              <a:buSzPts val="1000"/>
            </a:pPr>
            <a:r>
              <a:rPr lang="en" sz="1333" b="1" dirty="0">
                <a:solidFill>
                  <a:srgbClr val="0A1B55"/>
                </a:solidFill>
                <a:latin typeface="Roboto"/>
                <a:ea typeface="Roboto"/>
                <a:cs typeface="Roboto"/>
                <a:sym typeface="Roboto"/>
              </a:rPr>
              <a:t>Codes </a:t>
            </a:r>
            <a:endParaRPr sz="1333" b="1" dirty="0">
              <a:solidFill>
                <a:srgbClr val="0A1B5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lnSpc>
                <a:spcPct val="80000"/>
              </a:lnSpc>
              <a:buSzPts val="1000"/>
            </a:pPr>
            <a:r>
              <a:rPr lang="en" sz="1333" b="1" dirty="0">
                <a:solidFill>
                  <a:srgbClr val="0A1B55"/>
                </a:solidFill>
                <a:latin typeface="Roboto"/>
                <a:ea typeface="Roboto"/>
                <a:cs typeface="Roboto"/>
                <a:sym typeface="Roboto"/>
              </a:rPr>
              <a:t>source/doc</a:t>
            </a:r>
            <a:endParaRPr sz="1333" b="1" dirty="0">
              <a:solidFill>
                <a:srgbClr val="0A1B5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A8CF4C-BC3F-28EA-4EE3-FA13921D6F78}"/>
              </a:ext>
            </a:extLst>
          </p:cNvPr>
          <p:cNvSpPr txBox="1"/>
          <p:nvPr/>
        </p:nvSpPr>
        <p:spPr>
          <a:xfrm>
            <a:off x="7419865" y="5583551"/>
            <a:ext cx="4276835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*Powered by the LBNL-led Osprey agentic framework </a:t>
            </a:r>
            <a:r>
              <a:rPr lang="en-US" sz="1333" dirty="0">
                <a:hlinkClick r:id="rId5"/>
              </a:rPr>
              <a:t>https://github.com/als-apg/osprey</a:t>
            </a:r>
            <a:endParaRPr lang="en-US" sz="1333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C401066-67EE-FFB6-29C7-FB5D47D4A251}"/>
              </a:ext>
            </a:extLst>
          </p:cNvPr>
          <p:cNvSpPr/>
          <p:nvPr/>
        </p:nvSpPr>
        <p:spPr>
          <a:xfrm>
            <a:off x="7315925" y="2791516"/>
            <a:ext cx="4383667" cy="1981545"/>
          </a:xfrm>
          <a:prstGeom prst="roundRect">
            <a:avLst>
              <a:gd name="adj" fmla="val 4055"/>
            </a:avLst>
          </a:prstGeom>
          <a:solidFill>
            <a:srgbClr val="001849"/>
          </a:solidFill>
          <a:ln w="6350"/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ts val="1400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AI agents use information source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</a:rPr>
              <a:t>s and tools to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assist accelerator activities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</a:rPr>
              <a:t>: </a:t>
            </a:r>
          </a:p>
          <a:p>
            <a:pPr marL="380990" indent="-380990">
              <a:buClr>
                <a:schemeClr val="tx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design</a:t>
            </a:r>
          </a:p>
          <a:p>
            <a:pPr marL="380990" indent="-380990">
              <a:buClr>
                <a:schemeClr val="tx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</a:rPr>
              <a:t>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uning</a:t>
            </a:r>
          </a:p>
          <a:p>
            <a:pPr marL="380990" indent="-380990">
              <a:buClr>
                <a:schemeClr val="tx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anomaly detection &amp; prevention</a:t>
            </a:r>
          </a:p>
          <a:p>
            <a:pPr marL="380990" indent="-380990">
              <a:buClr>
                <a:schemeClr val="tx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workforce development</a:t>
            </a:r>
          </a:p>
          <a:p>
            <a:pPr marL="380990" indent="-380990">
              <a:buClr>
                <a:schemeClr val="tx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Arial"/>
                <a:cs typeface="Arial"/>
              </a:rPr>
              <a:t>…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A384B2-7AB7-216E-1945-62A1DBA5E19F}"/>
              </a:ext>
            </a:extLst>
          </p:cNvPr>
          <p:cNvGrpSpPr/>
          <p:nvPr/>
        </p:nvGrpSpPr>
        <p:grpSpPr>
          <a:xfrm>
            <a:off x="7164325" y="1391073"/>
            <a:ext cx="945254" cy="615846"/>
            <a:chOff x="7606799" y="1609315"/>
            <a:chExt cx="945254" cy="615846"/>
          </a:xfrm>
        </p:grpSpPr>
        <p:sp>
          <p:nvSpPr>
            <p:cNvPr id="13" name="Google Shape;220;g3e8205537a0_0_116">
              <a:extLst>
                <a:ext uri="{FF2B5EF4-FFF2-40B4-BE49-F238E27FC236}">
                  <a16:creationId xmlns:a16="http://schemas.microsoft.com/office/drawing/2014/main" id="{FDF7F8DD-605F-A03C-91A8-ADC73E0C6EAF}"/>
                </a:ext>
              </a:extLst>
            </p:cNvPr>
            <p:cNvSpPr/>
            <p:nvPr/>
          </p:nvSpPr>
          <p:spPr>
            <a:xfrm>
              <a:off x="7922119" y="1609315"/>
              <a:ext cx="330800" cy="120000"/>
            </a:xfrm>
            <a:prstGeom prst="rect">
              <a:avLst/>
            </a:prstGeom>
            <a:solidFill>
              <a:srgbClr val="00708A"/>
            </a:solidFill>
            <a:ln w="25400" cap="flat" cmpd="sng">
              <a:solidFill>
                <a:srgbClr val="0052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</a:endParaRPr>
            </a:p>
          </p:txBody>
        </p:sp>
        <p:cxnSp>
          <p:nvCxnSpPr>
            <p:cNvPr id="14" name="Google Shape;221;g3e8205537a0_0_116">
              <a:extLst>
                <a:ext uri="{FF2B5EF4-FFF2-40B4-BE49-F238E27FC236}">
                  <a16:creationId xmlns:a16="http://schemas.microsoft.com/office/drawing/2014/main" id="{6E9FBC7C-D662-4260-AFB0-0BCB2805B769}"/>
                </a:ext>
              </a:extLst>
            </p:cNvPr>
            <p:cNvCxnSpPr/>
            <p:nvPr/>
          </p:nvCxnSpPr>
          <p:spPr>
            <a:xfrm>
              <a:off x="8084719" y="1729243"/>
              <a:ext cx="0" cy="349600"/>
            </a:xfrm>
            <a:prstGeom prst="straightConnector1">
              <a:avLst/>
            </a:prstGeom>
            <a:noFill/>
            <a:ln w="9525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" name="Google Shape;222;g3e8205537a0_0_116">
              <a:extLst>
                <a:ext uri="{FF2B5EF4-FFF2-40B4-BE49-F238E27FC236}">
                  <a16:creationId xmlns:a16="http://schemas.microsoft.com/office/drawing/2014/main" id="{102F7342-A5B2-E3EC-605A-03F7D7BC20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5869" y="1963189"/>
              <a:ext cx="292800" cy="122000"/>
            </a:xfrm>
            <a:prstGeom prst="bentConnector2">
              <a:avLst/>
            </a:prstGeom>
            <a:noFill/>
            <a:ln w="9525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6" name="Google Shape;223;g3e8205537a0_0_116">
              <a:extLst>
                <a:ext uri="{FF2B5EF4-FFF2-40B4-BE49-F238E27FC236}">
                  <a16:creationId xmlns:a16="http://schemas.microsoft.com/office/drawing/2014/main" id="{700A38DB-67A6-00E9-97F4-5F009F29B958}"/>
                </a:ext>
              </a:extLst>
            </p:cNvPr>
            <p:cNvCxnSpPr>
              <a:cxnSpLocks/>
            </p:cNvCxnSpPr>
            <p:nvPr/>
          </p:nvCxnSpPr>
          <p:spPr>
            <a:xfrm>
              <a:off x="8186783" y="1961621"/>
              <a:ext cx="292800" cy="122000"/>
            </a:xfrm>
            <a:prstGeom prst="bentConnector2">
              <a:avLst/>
            </a:prstGeom>
            <a:noFill/>
            <a:ln w="9525" cap="flat" cmpd="sng">
              <a:solidFill>
                <a:srgbClr val="002D65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" name="Google Shape;224;g3e8205537a0_0_116">
              <a:extLst>
                <a:ext uri="{FF2B5EF4-FFF2-40B4-BE49-F238E27FC236}">
                  <a16:creationId xmlns:a16="http://schemas.microsoft.com/office/drawing/2014/main" id="{DC8F3411-6456-227D-BE3B-B1C574B7D67A}"/>
                </a:ext>
              </a:extLst>
            </p:cNvPr>
            <p:cNvSpPr/>
            <p:nvPr/>
          </p:nvSpPr>
          <p:spPr>
            <a:xfrm>
              <a:off x="7606799" y="2068645"/>
              <a:ext cx="151600" cy="151600"/>
            </a:xfrm>
            <a:prstGeom prst="rect">
              <a:avLst/>
            </a:prstGeom>
            <a:solidFill>
              <a:srgbClr val="00708A"/>
            </a:solidFill>
            <a:ln w="25400" cap="flat" cmpd="sng">
              <a:solidFill>
                <a:srgbClr val="0052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</a:endParaRPr>
            </a:p>
          </p:txBody>
        </p:sp>
        <p:sp>
          <p:nvSpPr>
            <p:cNvPr id="18" name="Google Shape;225;g3e8205537a0_0_116">
              <a:extLst>
                <a:ext uri="{FF2B5EF4-FFF2-40B4-BE49-F238E27FC236}">
                  <a16:creationId xmlns:a16="http://schemas.microsoft.com/office/drawing/2014/main" id="{2025CB09-C1A6-0F77-877C-9A2F611F9A4F}"/>
                </a:ext>
              </a:extLst>
            </p:cNvPr>
            <p:cNvSpPr/>
            <p:nvPr/>
          </p:nvSpPr>
          <p:spPr>
            <a:xfrm>
              <a:off x="8405653" y="2078761"/>
              <a:ext cx="146400" cy="146400"/>
            </a:xfrm>
            <a:prstGeom prst="ellipse">
              <a:avLst/>
            </a:prstGeom>
            <a:solidFill>
              <a:srgbClr val="00708A"/>
            </a:solidFill>
            <a:ln w="25400" cap="flat" cmpd="sng">
              <a:solidFill>
                <a:srgbClr val="0052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</a:endParaRPr>
            </a:p>
          </p:txBody>
        </p:sp>
        <p:sp>
          <p:nvSpPr>
            <p:cNvPr id="19" name="Google Shape;226;g3e8205537a0_0_116">
              <a:extLst>
                <a:ext uri="{FF2B5EF4-FFF2-40B4-BE49-F238E27FC236}">
                  <a16:creationId xmlns:a16="http://schemas.microsoft.com/office/drawing/2014/main" id="{940E08BE-25AA-72E7-6914-566BDB9E845D}"/>
                </a:ext>
              </a:extLst>
            </p:cNvPr>
            <p:cNvSpPr/>
            <p:nvPr/>
          </p:nvSpPr>
          <p:spPr>
            <a:xfrm rot="2700000">
              <a:off x="8009831" y="1885735"/>
              <a:ext cx="151604" cy="151604"/>
            </a:xfrm>
            <a:prstGeom prst="rect">
              <a:avLst/>
            </a:prstGeom>
            <a:solidFill>
              <a:srgbClr val="00708A"/>
            </a:solidFill>
            <a:ln w="25400" cap="flat" cmpd="sng">
              <a:solidFill>
                <a:srgbClr val="00526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949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FABF9-C2FD-F16C-9A4C-7BE21C7C3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CA135B-E941-B8C1-A992-198FEF1FAEB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00230B3-7374-E847-8B17-66836C494C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420F7D-20D7-DAB8-94A4-2EABA0DEC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0485"/>
            <a:ext cx="11882718" cy="77939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MOAT is expanding into a cross-projects, cross-facility collaboration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extending to additional labs, universities and industry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169B04D-BF21-8AE4-6700-97F06E1CB39B}"/>
              </a:ext>
            </a:extLst>
          </p:cNvPr>
          <p:cNvSpPr/>
          <p:nvPr/>
        </p:nvSpPr>
        <p:spPr>
          <a:xfrm>
            <a:off x="246043" y="1257038"/>
            <a:ext cx="11699914" cy="4713456"/>
          </a:xfrm>
          <a:prstGeom prst="roundRect">
            <a:avLst>
              <a:gd name="adj" fmla="val 6429"/>
            </a:avLst>
          </a:prstGeom>
          <a:solidFill>
            <a:srgbClr val="F4ECE3"/>
          </a:solidFill>
          <a:ln w="12700">
            <a:solidFill>
              <a:srgbClr val="1D3B4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51A394-120B-71CA-0F33-729C705EB099}"/>
              </a:ext>
            </a:extLst>
          </p:cNvPr>
          <p:cNvSpPr txBox="1"/>
          <p:nvPr/>
        </p:nvSpPr>
        <p:spPr>
          <a:xfrm>
            <a:off x="455014" y="1550413"/>
            <a:ext cx="6338791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D3B49"/>
                </a:solidFill>
              </a:rPr>
              <a:t>The MOAT Collaboration</a:t>
            </a:r>
          </a:p>
          <a:p>
            <a:pPr algn="ctr"/>
            <a:endParaRPr lang="en-US" sz="900" b="1" dirty="0"/>
          </a:p>
          <a:p>
            <a:pPr algn="ctr"/>
            <a:r>
              <a:rPr lang="en-US" sz="2000" b="1" dirty="0">
                <a:solidFill>
                  <a:srgbClr val="1D3B49"/>
                </a:solidFill>
              </a:rPr>
              <a:t>Collaboration focus: shared infrastructure </a:t>
            </a:r>
          </a:p>
          <a:p>
            <a:pPr algn="ctr"/>
            <a:r>
              <a:rPr lang="en-US" sz="2000" b="1" dirty="0">
                <a:solidFill>
                  <a:srgbClr val="1D3B49"/>
                </a:solidFill>
              </a:rPr>
              <a:t>&amp; coordination of AI-enabled accelerator work</a:t>
            </a:r>
          </a:p>
          <a:p>
            <a:pPr algn="ctr"/>
            <a:endParaRPr lang="en-US" sz="2000" b="1" dirty="0">
              <a:solidFill>
                <a:srgbClr val="1D3B49"/>
              </a:solidFill>
            </a:endParaRPr>
          </a:p>
          <a:p>
            <a:pPr algn="ctr"/>
            <a:endParaRPr lang="en-US" sz="2000" b="1" dirty="0">
              <a:solidFill>
                <a:srgbClr val="1D3B49"/>
              </a:solidFill>
            </a:endParaRPr>
          </a:p>
          <a:p>
            <a:pPr algn="ctr"/>
            <a:endParaRPr lang="en-US" sz="2000" b="1" dirty="0">
              <a:solidFill>
                <a:srgbClr val="1D3B49"/>
              </a:solidFill>
            </a:endParaRPr>
          </a:p>
          <a:p>
            <a:pPr algn="ctr"/>
            <a:endParaRPr lang="en-US" sz="2000" b="1" dirty="0">
              <a:solidFill>
                <a:srgbClr val="1D3B49"/>
              </a:solidFill>
            </a:endParaRPr>
          </a:p>
          <a:p>
            <a:pPr algn="ctr"/>
            <a:endParaRPr lang="en-US" sz="2400" b="1" dirty="0">
              <a:solidFill>
                <a:srgbClr val="1D3B49"/>
              </a:solidFill>
            </a:endParaRPr>
          </a:p>
          <a:p>
            <a:pPr algn="ctr"/>
            <a:endParaRPr lang="en-US" sz="900" dirty="0">
              <a:solidFill>
                <a:srgbClr val="1D3B49"/>
              </a:solidFill>
            </a:endParaRPr>
          </a:p>
          <a:p>
            <a:pPr algn="ctr"/>
            <a:r>
              <a:rPr lang="en-US" sz="1800" dirty="0">
                <a:solidFill>
                  <a:srgbClr val="1D3B49"/>
                </a:solidFill>
              </a:rPr>
              <a:t>MOAT connects institutions, workflows, tools, technical </a:t>
            </a:r>
          </a:p>
          <a:p>
            <a:pPr algn="ctr"/>
            <a:r>
              <a:rPr lang="en-US" sz="1800" dirty="0">
                <a:solidFill>
                  <a:srgbClr val="1D3B49"/>
                </a:solidFill>
              </a:rPr>
              <a:t>knowledge so progress can be reused across facilities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F4CA98-1345-AC71-6F5B-E3F94EBA3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852" y="5068256"/>
            <a:ext cx="853770" cy="8666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A6D17C-4E08-0DE7-89F7-83B7140E9E66}"/>
              </a:ext>
            </a:extLst>
          </p:cNvPr>
          <p:cNvSpPr txBox="1"/>
          <p:nvPr/>
        </p:nvSpPr>
        <p:spPr>
          <a:xfrm>
            <a:off x="1693751" y="5257765"/>
            <a:ext cx="3206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More info: </a:t>
            </a:r>
            <a:r>
              <a:rPr lang="en-US" dirty="0">
                <a:solidFill>
                  <a:srgbClr val="1D3B4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https://moat-ai.github.io</a:t>
            </a:r>
            <a:endParaRPr lang="en-US" dirty="0">
              <a:solidFill>
                <a:srgbClr val="1D3B49"/>
              </a:solidFill>
            </a:endParaRPr>
          </a:p>
          <a:p>
            <a:r>
              <a:rPr lang="en-US" dirty="0">
                <a:solidFill>
                  <a:srgbClr val="1D3B49"/>
                </a:solidFill>
              </a:rPr>
              <a:t>                   </a:t>
            </a:r>
            <a:r>
              <a:rPr lang="en-US" dirty="0" err="1"/>
              <a:t>moat@lbl.gov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D7CD91-EC9B-4584-783B-A6758D7F3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884" y="2793470"/>
            <a:ext cx="5501745" cy="1561161"/>
          </a:xfrm>
          <a:prstGeom prst="round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C96E71A-9E01-5245-5D3D-B002CDE58A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582" t="8686" r="29377" b="7667"/>
          <a:stretch>
            <a:fillRect/>
          </a:stretch>
        </p:blipFill>
        <p:spPr>
          <a:xfrm>
            <a:off x="7002776" y="1582831"/>
            <a:ext cx="4309034" cy="405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04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/>
        </p:nvSpPr>
        <p:spPr>
          <a:xfrm>
            <a:off x="6095999" y="2914059"/>
            <a:ext cx="5219700" cy="10299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1568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_ATAP Blue Footer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839</Words>
  <Application>Microsoft Macintosh PowerPoint</Application>
  <PresentationFormat>Widescreen</PresentationFormat>
  <Paragraphs>119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Roboto</vt:lpstr>
      <vt:lpstr>Times New Roman</vt:lpstr>
      <vt:lpstr>Wingdings</vt:lpstr>
      <vt:lpstr>4_ATAP Blue Footer</vt:lpstr>
      <vt:lpstr>PowerPoint Presentation</vt:lpstr>
      <vt:lpstr>Genesis Mission: A National Mission to Accelerate Science Through AI</vt:lpstr>
      <vt:lpstr>AI is Ideally Suited to Transform Accelerators and Applications</vt:lpstr>
      <vt:lpstr>Genesis simplified structure*</vt:lpstr>
      <vt:lpstr>Initial accelerator projects embedded at all levels of Genesis</vt:lpstr>
      <vt:lpstr>March Demo(s): MOAT in coordination with AmSC SUF Deployment of agentic platform at 8 sites (MOAT), digital twins at 3 sites (MOAT+AmSC SUF IP) </vt:lpstr>
      <vt:lpstr>MOAT  plans to expand scope of AI framework around Agentic AI </vt:lpstr>
      <vt:lpstr>MOAT is expanding into a cross-projects, cross-facility collaboration extending to additional labs, universities and industry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Karen Russell</dc:creator>
  <cp:lastModifiedBy>Jean-Luc Vay</cp:lastModifiedBy>
  <cp:revision>21</cp:revision>
  <cp:lastPrinted>2026-06-29T18:23:52Z</cp:lastPrinted>
  <dcterms:created xsi:type="dcterms:W3CDTF">2025-12-06T00:28:12Z</dcterms:created>
  <dcterms:modified xsi:type="dcterms:W3CDTF">2026-06-29T21:20:29Z</dcterms:modified>
</cp:coreProperties>
</file>