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70" r:id="rId1"/>
  </p:sldMasterIdLst>
  <p:notesMasterIdLst>
    <p:notesMasterId r:id="rId6"/>
  </p:notesMasterIdLst>
  <p:sldIdLst>
    <p:sldId id="285" r:id="rId2"/>
    <p:sldId id="286" r:id="rId3"/>
    <p:sldId id="288" r:id="rId4"/>
    <p:sldId id="28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D5DD"/>
    <a:srgbClr val="5C72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26" autoAdjust="0"/>
    <p:restoredTop sz="83699"/>
  </p:normalViewPr>
  <p:slideViewPr>
    <p:cSldViewPr snapToGrid="0">
      <p:cViewPr varScale="1">
        <p:scale>
          <a:sx n="101" d="100"/>
          <a:sy n="101" d="100"/>
        </p:scale>
        <p:origin x="6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DDC30C42-F1EA-EA44-9613-5E7947EE8325}" type="datetimeFigureOut">
              <a:rPr lang="en-US" smtClean="0"/>
              <a:pPr/>
              <a:t>6/30/26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493BBF43-A868-D94C-A9CC-39C296714D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674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590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Meghan McAteer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373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906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BF14DA4-6BD3-41D0-ED7B-F5CF63D8E0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87975" y="0"/>
            <a:ext cx="6804025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9795D8-36C7-9AC6-7BB0-2FA187F49B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1417" y="2125014"/>
            <a:ext cx="6297984" cy="919032"/>
          </a:xfrm>
        </p:spPr>
        <p:txBody>
          <a:bodyPr anchor="b">
            <a:noAutofit/>
          </a:bodyPr>
          <a:lstStyle>
            <a:lvl1pPr algn="l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76DAF6-7FAD-3329-1F2F-26D428433E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1416" y="3047266"/>
            <a:ext cx="6559241" cy="529861"/>
          </a:xfrm>
        </p:spPr>
        <p:txBody>
          <a:bodyPr>
            <a:noAutofit/>
          </a:bodyPr>
          <a:lstStyle>
            <a:lvl1pPr marL="0" indent="0" algn="l">
              <a:buNone/>
              <a:defRPr sz="28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5E06F63-AE6B-E540-C04D-8905B2EFD5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96963" y="4244658"/>
            <a:ext cx="5999008" cy="529861"/>
          </a:xfrm>
        </p:spPr>
        <p:txBody>
          <a:bodyPr>
            <a:noAutofit/>
          </a:bodyPr>
          <a:lstStyle>
            <a:lvl1pPr marL="0" indent="0" algn="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BCBF152-3CD9-3B8D-5C6A-83D9FE6F56E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6963" y="4775200"/>
            <a:ext cx="5999162" cy="501650"/>
          </a:xfrm>
        </p:spPr>
        <p:txBody>
          <a:bodyPr>
            <a:noAutofit/>
          </a:bodyPr>
          <a:lstStyle>
            <a:lvl1pPr marL="0" indent="0" algn="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E967D48B-9824-9D29-456B-038A0FF436A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EIC-Beam AI WG / AI4EIC WG EICUG</a:t>
            </a: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C3F8B8E1-22A2-BB3F-B2B5-D3A58B9EE20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BCDFDF92-D174-881C-29B0-C130D0D1E216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June 30, 2026</a:t>
            </a:r>
          </a:p>
        </p:txBody>
      </p:sp>
    </p:spTree>
    <p:extLst>
      <p:ext uri="{BB962C8B-B14F-4D97-AF65-F5344CB8AC3E}">
        <p14:creationId xmlns:p14="http://schemas.microsoft.com/office/powerpoint/2010/main" val="3194607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1 Righ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665018"/>
            <a:ext cx="5945204" cy="44888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25B193-7653-FA58-7C69-56865C4DF7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A65267B-D68D-AD5F-98C2-6810944CC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80D2211A-9B16-224E-FFC5-4225BAB41A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Footer Placeholder 5">
            <a:extLst>
              <a:ext uri="{FF2B5EF4-FFF2-40B4-BE49-F238E27FC236}">
                <a16:creationId xmlns:a16="http://schemas.microsoft.com/office/drawing/2014/main" id="{AA5FB620-142D-2BE0-8116-9FAAA7F69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>
            <a:extLst>
              <a:ext uri="{FF2B5EF4-FFF2-40B4-BE49-F238E27FC236}">
                <a16:creationId xmlns:a16="http://schemas.microsoft.com/office/drawing/2014/main" id="{85A35A3C-EFCE-E977-5D10-513BA05CD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FD481F92-CD79-AD15-7CA5-87C78AC695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CAADF119-FBE4-4B30-887E-7063E5FE77D4}" type="datetime1">
              <a:rPr lang="en-US" smtClean="0"/>
              <a:t>6/30/26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DB17564-960C-4BE2-AE3B-9E042530BC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13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N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7FC8732-2197-B9C7-FC84-CA5395C650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99465704-2370-60F7-6005-D0288DFD8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11044707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D0A29258-15C1-6FB2-52AC-108985A071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4" y="1319201"/>
            <a:ext cx="5682288" cy="489143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E85E37D-8958-2DEE-18A0-03962A83466E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6110467" y="1322610"/>
            <a:ext cx="5682289" cy="489143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6FBE509B-CE41-57EF-59C3-275E43C03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944E86B8-08A1-6B0A-9E8F-1A2C02525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111C8-7DEA-F7D8-15DA-EC66E6103A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8ABF4FA7-1E5E-4092-8A64-2F16A7152577}" type="datetime1">
              <a:rPr lang="en-US" smtClean="0"/>
              <a:t>6/30/26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D72F205-0884-4182-ADD8-D44EB48258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454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Slate Two Photo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7BE5B-D462-52DE-1421-03616B30B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549107"/>
            <a:ext cx="5945204" cy="276398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92B06-2663-62EC-E8B1-7567E866D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59AD2392-E6B3-D73D-424E-42A0157E1C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9331" y="-12193"/>
            <a:ext cx="1474015" cy="574180"/>
          </a:xfrm>
          <a:prstGeom prst="rect">
            <a:avLst/>
          </a:prstGeom>
        </p:spPr>
      </p:pic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2C1D150-46A5-C3E3-0093-1693429B2A6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246796" y="3446653"/>
            <a:ext cx="5945204" cy="276398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DF46FADE-5392-BCFC-BAD6-D700EFBD7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4B37EFF6-260E-A1F5-FF79-F0ABEF7A2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71D8BB-52A9-22B5-DB17-DA5C230724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84D608DB-8471-438C-96F2-BF69B78E0782}" type="datetime1">
              <a:rPr lang="en-US" smtClean="0"/>
              <a:t>6/30/26</a:t>
            </a:fld>
            <a:endParaRPr lang="en-US" dirty="0"/>
          </a:p>
        </p:txBody>
      </p:sp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D19EE4BA-CD94-40C8-BA88-88F35B10B1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9331" y="-12193"/>
            <a:ext cx="1474015" cy="57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0324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Grey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665018"/>
            <a:ext cx="5945204" cy="44888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A65267B-D68D-AD5F-98C2-6810944CC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80D2211A-9B16-224E-FFC5-4225BAB41A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903C67-DC6F-088A-9EA9-D734508F8D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77E5CE1A-809C-DEBF-5077-24C3A3D42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6A59512F-10DA-5515-E4C4-B98127B24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8FEC5F-8621-2ECE-218F-2628960DE6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A52F8196-A714-4021-8525-BBF3DB1CC2B9}" type="datetime1">
              <a:rPr lang="en-US" smtClean="0"/>
              <a:t>6/30/26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FCFCA19-01CD-4B66-B389-82A12968C5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860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estio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E41ED-F47F-85C7-0527-8C9FCCC7A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0767" y="2759119"/>
            <a:ext cx="10053033" cy="880970"/>
          </a:xfrm>
        </p:spPr>
        <p:txBody>
          <a:bodyPr>
            <a:noAutofit/>
          </a:bodyPr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830D66-7C16-31AC-766A-71753A6062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77059" y="6170055"/>
            <a:ext cx="1728303" cy="495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302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 Slide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E41ED-F47F-85C7-0527-8C9FCCC7A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0766" y="1891183"/>
            <a:ext cx="10053033" cy="1325563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37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E41ED-F47F-85C7-0527-8C9FCCC7A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0766" y="1891183"/>
            <a:ext cx="10053033" cy="1325563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075A0F08-4719-2160-43F7-EBCDA774A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EIC-Beam AI WG / AI4EIC WG EICUG</a:t>
            </a:r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AC2921DD-C02D-29F3-562A-7FF8ED583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8242DD-1F4D-806A-741B-8EA6EDE37F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June 30, 2026</a:t>
            </a:r>
          </a:p>
        </p:txBody>
      </p:sp>
    </p:spTree>
    <p:extLst>
      <p:ext uri="{BB962C8B-B14F-4D97-AF65-F5344CB8AC3E}">
        <p14:creationId xmlns:p14="http://schemas.microsoft.com/office/powerpoint/2010/main" val="3573632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2 Photo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7BE5B-D462-52DE-1421-03616B30B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549107"/>
            <a:ext cx="5945204" cy="2763982"/>
          </a:xfrm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92B06-2663-62EC-E8B1-7567E866D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8DF632-CAE9-022C-6607-B217F56D5C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2C1D150-46A5-C3E3-0093-1693429B2A6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246796" y="3446653"/>
            <a:ext cx="5945204" cy="2763982"/>
          </a:xfrm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B721D4D-BA71-46BF-9E11-753BC33668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F3E74869-F6E6-664F-84C1-4753DF874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EIC-Beam AI WG / AI4EIC WG EICUG</a:t>
            </a:r>
          </a:p>
        </p:txBody>
      </p:sp>
      <p:sp>
        <p:nvSpPr>
          <p:cNvPr id="15" name="Slide Number Placeholder 6">
            <a:extLst>
              <a:ext uri="{FF2B5EF4-FFF2-40B4-BE49-F238E27FC236}">
                <a16:creationId xmlns:a16="http://schemas.microsoft.com/office/drawing/2014/main" id="{4BB6AF1E-3206-7599-6F12-30B6A1754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4">
            <a:extLst>
              <a:ext uri="{FF2B5EF4-FFF2-40B4-BE49-F238E27FC236}">
                <a16:creationId xmlns:a16="http://schemas.microsoft.com/office/drawing/2014/main" id="{771E29BE-CA34-C682-0574-57E4436689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June 30, 2026</a:t>
            </a:r>
          </a:p>
        </p:txBody>
      </p:sp>
    </p:spTree>
    <p:extLst>
      <p:ext uri="{BB962C8B-B14F-4D97-AF65-F5344CB8AC3E}">
        <p14:creationId xmlns:p14="http://schemas.microsoft.com/office/powerpoint/2010/main" val="1403202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Top Phot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8195"/>
            <a:ext cx="12192000" cy="342080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92B06-2663-62EC-E8B1-7567E866D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5924" y="3666870"/>
            <a:ext cx="5642016" cy="2414481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718A1B46-8C31-1942-9CDD-F244EA45E1A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6103516" y="3666870"/>
            <a:ext cx="5642016" cy="2414481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2D036AA-9340-745D-7ECF-2C66965EE7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531951"/>
            <a:ext cx="6094412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 Click to edit Master title style</a:t>
            </a:r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35D9C4F4-76C0-24E9-2EA8-ABC56B9C8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EIC-Beam AI WG / AI4EIC WG EICUG</a:t>
            </a:r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E748F983-01AD-850C-9EE1-C3C2BD0F8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Date Placeholder 4">
            <a:extLst>
              <a:ext uri="{FF2B5EF4-FFF2-40B4-BE49-F238E27FC236}">
                <a16:creationId xmlns:a16="http://schemas.microsoft.com/office/drawing/2014/main" id="{D04C8E37-1181-5B0C-D37E-5163C35B37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June 30, 2026</a:t>
            </a:r>
          </a:p>
        </p:txBody>
      </p:sp>
    </p:spTree>
    <p:extLst>
      <p:ext uri="{BB962C8B-B14F-4D97-AF65-F5344CB8AC3E}">
        <p14:creationId xmlns:p14="http://schemas.microsoft.com/office/powerpoint/2010/main" val="286951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1 Phot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665018"/>
            <a:ext cx="5945204" cy="44888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8DF632-CAE9-022C-6607-B217F56D5C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69CE8BE-367E-106F-0A1A-D4403D3CF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A0AC1C4-21D9-DD3B-28D1-1E97E488E1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6869AEF-C002-4444-8791-56AEEFBFD8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46C833D8-2755-6F36-C5C5-FBE05A0BB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EIC-Beam AI WG / AI4EIC WG EICUG</a:t>
            </a:r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A9FE1D25-B269-A9E3-DF74-A12AD1FD1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E541933B-7626-1770-DD54-66D885F6BD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June 30, 2026</a:t>
            </a:r>
          </a:p>
        </p:txBody>
      </p:sp>
    </p:spTree>
    <p:extLst>
      <p:ext uri="{BB962C8B-B14F-4D97-AF65-F5344CB8AC3E}">
        <p14:creationId xmlns:p14="http://schemas.microsoft.com/office/powerpoint/2010/main" val="3823483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Circular Phot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20496" y="531951"/>
            <a:ext cx="5971504" cy="56786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8DF632-CAE9-022C-6607-B217F56D5C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69CE8BE-367E-106F-0A1A-D4403D3CF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A0AC1C4-21D9-DD3B-28D1-1E97E488E1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EF6ADE35-BF0E-DF23-D913-1DAA8CCD6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BB898288-99FE-E6BE-FBE5-A3D4DE28F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636C01-DAC5-C8E5-E590-A408A6BB45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8063D29F-10D7-4725-BF37-BCBE1D282228}" type="datetime1">
              <a:rPr lang="en-US" smtClean="0"/>
              <a:t>6/30/26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6F161EE-76CC-45E3-AC2B-F55638E7178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91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No Photos 2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25C33B-E0CB-3D46-9D0E-81845337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EIC-Beam AI WG / AI4EIC WG EICUG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4E25E4-5B52-F70B-5E1A-F65D7D461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58F0D3-C01F-3256-0218-65AF71F759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3F0606B-4EF8-C644-338C-2B63D06C1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11044707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73B0BD89-A704-0E29-46BD-5C54BB3971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4" y="1319201"/>
            <a:ext cx="11044706" cy="489143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EC031-12D9-ECFF-D858-559CF0816D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June 30, 2026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E176E9F-8359-4E77-8769-BF761EF6EDE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409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Char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1F1912-9CBC-18CD-A6E2-D8584EE6F3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4062" y="1424693"/>
            <a:ext cx="5798137" cy="3804129"/>
          </a:xfrm>
        </p:spPr>
        <p:txBody>
          <a:bodyPr anchor="t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78444A-CE1E-BF31-5D75-39569219C3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6406" y="1424694"/>
            <a:ext cx="5018982" cy="4422313"/>
          </a:xfrm>
        </p:spPr>
        <p:txBody>
          <a:bodyPr anchor="t">
            <a:no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FC8732-2197-B9C7-FC84-CA5395C650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D9F4886-7D05-5680-AF1E-08F998596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11044707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C475642F-9965-9846-0682-55C7C6944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914D833-6B3E-46B1-EDE5-A7FD64C91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0EA70E93-BE46-91B7-C94B-CF452506D7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74AC1CC6-0B45-432C-B9F8-F3C20CF98313}" type="datetime1">
              <a:rPr lang="en-US" smtClean="0"/>
              <a:t>6/30/26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8C10AA7-5409-41F3-BC4E-22F426FB6B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38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ody Slide - 1 Lef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7BE5B-D462-52DE-1421-03616B30B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9584" y="674221"/>
            <a:ext cx="6057364" cy="716698"/>
          </a:xfrm>
        </p:spPr>
        <p:txBody>
          <a:bodyPr anchor="t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659082"/>
            <a:ext cx="5550795" cy="34492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92B06-2663-62EC-E8B1-7567E866D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79584" y="1560773"/>
            <a:ext cx="6057364" cy="465909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25B193-7653-FA58-7C69-56865C4DF7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B1BBB6AD-F5E7-2C7D-F208-959FE1C64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E6658A98-A780-C524-1137-D3BF53A55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91057C-FA10-F5DE-B4C8-C3931D750C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480ED2E1-3D77-48DC-8AFF-0FC8EA98F3DB}" type="datetime1">
              <a:rPr lang="en-US" smtClean="0"/>
              <a:t>6/30/26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1C835BB-5A9A-4887-AD28-9C7DC0F815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647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BD8159-AD9B-885B-18F2-9B7C42B96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15885B-F131-1373-A6B2-E992A159BA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C86D55-AA86-4418-BC5F-C51768C252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53F9866-9D6A-4E48-8AAE-F0F10B4380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DBFDF5B0-58CE-40FE-4A0F-F656123F8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EIC-Beam AI WG / AI4EIC WG EICUG</a:t>
            </a:r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98166F8F-C540-899B-2DBD-EE0C507AA913}"/>
              </a:ext>
            </a:extLst>
          </p:cNvPr>
          <p:cNvSpPr txBox="1">
            <a:spLocks/>
          </p:cNvSpPr>
          <p:nvPr userDrawn="1"/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CB6CCA77-598B-11CD-8622-1F7E06AF4F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June 30, 2026</a:t>
            </a:r>
          </a:p>
        </p:txBody>
      </p:sp>
    </p:spTree>
    <p:extLst>
      <p:ext uri="{BB962C8B-B14F-4D97-AF65-F5344CB8AC3E}">
        <p14:creationId xmlns:p14="http://schemas.microsoft.com/office/powerpoint/2010/main" val="2876144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50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hyperlink" Target="https://www.ipac26.org/" TargetMode="External"/><Relationship Id="rId4" Type="http://schemas.openxmlformats.org/officeDocument/2006/relationships/hyperlink" Target="https://www.ipac26.org/prepress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664807/" TargetMode="Externa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s://indico.cern.ch/event/1664808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9F63A14-CCE9-EF30-24CC-43DE99619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82" y="884663"/>
            <a:ext cx="11083636" cy="41633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AD73F002-F1AF-0D66-A31F-31784918A7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1726" y="5137579"/>
            <a:ext cx="11044706" cy="1103491"/>
          </a:xfrm>
        </p:spPr>
        <p:txBody>
          <a:bodyPr/>
          <a:lstStyle/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altLang="ko-KR" sz="1800"/>
              <a:t>Pre-press proceedings at </a:t>
            </a:r>
            <a:r>
              <a:rPr lang="en-US" altLang="ko-KR" sz="1800">
                <a:hlinkClick r:id="rId4"/>
              </a:rPr>
              <a:t>https://www.ipac26.org/prepress/</a:t>
            </a:r>
            <a:r>
              <a:rPr lang="en-US" altLang="ko-KR" sz="1800"/>
              <a:t> (not all papers; few if any slides yet)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altLang="ko-KR" sz="18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45E41D-49B0-8644-4153-68F03F6A505B}"/>
              </a:ext>
            </a:extLst>
          </p:cNvPr>
          <p:cNvSpPr txBox="1"/>
          <p:nvPr/>
        </p:nvSpPr>
        <p:spPr>
          <a:xfrm>
            <a:off x="4967591" y="273913"/>
            <a:ext cx="3368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hlinkClick r:id="rId5"/>
              </a:rPr>
              <a:t>https://www.ipac26.org/</a:t>
            </a:r>
            <a:r>
              <a:rPr lang="en-US" sz="2400"/>
              <a:t>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CD6A4E3-E108-50E4-4E77-F76CAB9003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57049" y="486409"/>
            <a:ext cx="3662698" cy="27547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762EE71-ACC1-12C2-A65F-7B55C3E0F29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6049"/>
          <a:stretch>
            <a:fillRect/>
          </a:stretch>
        </p:blipFill>
        <p:spPr>
          <a:xfrm>
            <a:off x="34290" y="36553"/>
            <a:ext cx="4502072" cy="28425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089A1453-2F6C-6480-0FB0-A60BD4736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EIC-Beam AI WG / AI4EIC WG EICUG</a:t>
            </a:r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DC69B157-8066-E075-0E75-67D6BC780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A1CE94-F13A-D524-6862-D6D05E13B8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June 30, 2026</a:t>
            </a:r>
          </a:p>
        </p:txBody>
      </p:sp>
    </p:spTree>
    <p:extLst>
      <p:ext uri="{BB962C8B-B14F-4D97-AF65-F5344CB8AC3E}">
        <p14:creationId xmlns:p14="http://schemas.microsoft.com/office/powerpoint/2010/main" val="2010565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A205AB4-4676-7884-F227-742A8F41B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EIC-Beam AI WG / AI4EIC WG EICUG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309A20-6FA3-FB26-1CE0-BCD501B33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CCF4850-6CDF-52AB-5842-F5AC51A78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AI/ML Satellite Meetings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8DFF42-22A9-FB63-84DA-A0D2426AC8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4" y="1319201"/>
            <a:ext cx="5786906" cy="4891433"/>
          </a:xfrm>
        </p:spPr>
        <p:txBody>
          <a:bodyPr/>
          <a:lstStyle/>
          <a:p>
            <a:r>
              <a:rPr lang="en-US"/>
              <a:t>Lunch satellite meetings on AI almost every day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Tue General AI: Adnan Ghribi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/>
              <a:t>52 people in room </a:t>
            </a:r>
            <a:r>
              <a:rPr lang="en-US" sz="1100"/>
              <a:t>(on floor)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/>
              <a:t>Recording and participants list available </a:t>
            </a:r>
            <a:r>
              <a:rPr lang="en-US" sz="1600">
                <a:hlinkClick r:id="rId3"/>
              </a:rPr>
              <a:t>https://indico.cern.ch/event/1664807/</a:t>
            </a:r>
            <a:endParaRPr lang="en-US" sz="160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/>
              <a:t>Free discussion, e.g. roadmaps, value propositions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Wed ARTIFACT: Adnan Ghribi/Adrian Oeftiger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/>
              <a:t>Slides and participants list available </a:t>
            </a:r>
            <a:r>
              <a:rPr lang="en-US" sz="1600">
                <a:hlinkClick r:id="rId4"/>
              </a:rPr>
              <a:t>https://indico.cern.ch/event/1664808/</a:t>
            </a:r>
            <a:r>
              <a:rPr lang="en-US" sz="160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Thu NARAD/MOAT: Todd/Jean-Luc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/>
              <a:t>Discussion of US Genesis, MOAT, NARAD efforts with European/Asian representatives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/>
              <a:t>Followup discussion with Adnan/Todd/Jean-Luc to form international coordination group or working group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60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486F43E-51CE-B4A5-4FE8-AD54835A8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30, 2026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2235E6-9DD6-1904-A6EF-F7A53FB66E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7072" y="1839657"/>
            <a:ext cx="5701157" cy="10142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2D30060-0353-A553-404C-FD1A9E8A7F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1105" y="3060674"/>
            <a:ext cx="5685790" cy="9988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94A4526-B867-0F5A-C20C-4BE47CAD0F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85738" y="4226318"/>
            <a:ext cx="5716524" cy="1475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7836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D3CC6F-1AF4-24B1-0FCD-8486825457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015E45F-A25C-641F-2C95-794C617CA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IPAC’26 EIC Satellite Meeting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6CB326-307D-BCB1-F854-4B2F27E356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4" y="1259567"/>
            <a:ext cx="11044706" cy="4891433"/>
          </a:xfrm>
        </p:spPr>
        <p:txBody>
          <a:bodyPr/>
          <a:lstStyle/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/>
              <a:t>Weds May 20: </a:t>
            </a:r>
            <a:r>
              <a:rPr lang="en-US" b="1"/>
              <a:t>EIC project and synergies with the Future Circular Collider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altLang="ko-KR" sz="1800"/>
              <a:t>Interest in FCC-ee device testing at EIC (similar to LHC testing of e.g. BBQ tunemeter at RHIC)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altLang="ko-KR" sz="1800"/>
              <a:t>Interest in CERN personnel collaboration/cross-training, e.g. sending CERN students to collaborate with EIC on commissioning and beam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altLang="ko-KR" sz="1800"/>
              <a:t>Previous EIC–FCC joint working groups identified many common technical areas, but most became inactive → more focused relaunch</a:t>
            </a:r>
          </a:p>
          <a:p>
            <a:pPr marL="1200150" lvl="2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altLang="ko-KR" sz="1600"/>
              <a:t>identify small number of concrete relevant topics with active champions/deliverables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altLang="ko-KR" sz="1800"/>
              <a:t>Topical thrusts:</a:t>
            </a:r>
          </a:p>
          <a:p>
            <a:pPr marL="1200150" lvl="2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altLang="ko-KR" sz="1600"/>
              <a:t>Beam dynamics, simulation, and benchmarking with new tools (e.g. Xsuite)</a:t>
            </a:r>
            <a:endParaRPr lang="en-US" altLang="ko-KR" sz="1800"/>
          </a:p>
          <a:p>
            <a:pPr marL="1200150" lvl="2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altLang="ko-KR" sz="1600"/>
              <a:t>Polarization and spin dynamics (previous success: spin tracking in Xsuite/Xtrack between CERN/BNL)</a:t>
            </a:r>
            <a:endParaRPr lang="en-US" altLang="ko-KR" sz="1800"/>
          </a:p>
          <a:p>
            <a:pPr marL="1200150" lvl="2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altLang="ko-KR" sz="1600"/>
              <a:t>RF, SRF, and crab cavities (ongoing collaboration on crab LLRF control aggressive requirements)</a:t>
            </a:r>
            <a:endParaRPr lang="en-US" altLang="ko-KR" sz="1800"/>
          </a:p>
          <a:p>
            <a:pPr marL="1200150" lvl="2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altLang="ko-KR" sz="1600"/>
              <a:t>Interaction region and MDI</a:t>
            </a:r>
            <a:endParaRPr lang="en-US" altLang="ko-KR" sz="1800"/>
          </a:p>
          <a:p>
            <a:pPr marL="1200150" lvl="2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altLang="ko-KR" sz="1600"/>
              <a:t>Diagnostics, controls, and AI-ready operation</a:t>
            </a:r>
          </a:p>
          <a:p>
            <a:pPr marL="1657350" lvl="3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altLang="ko-KR" sz="1400"/>
              <a:t>Beam diagnostics, BPM stability, beam-based phase loops, kickers, instrumentation, controls, and AI-assisted commissioning/operation came up repeatedly. “AI-ready accelerator” needs a technical strategy: data infrastructure, controls readiness, diagnostics, and integration. JLab has US/DOE leadership in this area.</a:t>
            </a:r>
          </a:p>
          <a:p>
            <a:pPr marL="1200150" lvl="2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altLang="ko-KR" sz="1600"/>
              <a:t>Magnets, vacuum, alignment, and hardware prototyping (ongoing collaborations)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EC98D1-8410-7AB5-C1DB-41802015DA44}"/>
              </a:ext>
            </a:extLst>
          </p:cNvPr>
          <p:cNvSpPr txBox="1"/>
          <p:nvPr/>
        </p:nvSpPr>
        <p:spPr>
          <a:xfrm>
            <a:off x="6095448" y="800439"/>
            <a:ext cx="574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(Todd now member of EIC Accelerator Collaboration Board)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70FE46B-CAFD-DB85-0D2E-AF74B99A9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</p:spPr>
        <p:txBody>
          <a:bodyPr/>
          <a:lstStyle/>
          <a:p>
            <a:r>
              <a:rPr lang="en-US" dirty="0"/>
              <a:t>EIC-Beam AI WG / AI4EIC WG EICUG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EC05E5B3-2388-8053-5451-3548647B4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328C90E7-DFEB-2E43-1798-8DCD54142F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</p:spPr>
        <p:txBody>
          <a:bodyPr/>
          <a:lstStyle/>
          <a:p>
            <a:r>
              <a:rPr lang="en-US" dirty="0"/>
              <a:t>June 30, 2026</a:t>
            </a:r>
          </a:p>
        </p:txBody>
      </p:sp>
    </p:spTree>
    <p:extLst>
      <p:ext uri="{BB962C8B-B14F-4D97-AF65-F5344CB8AC3E}">
        <p14:creationId xmlns:p14="http://schemas.microsoft.com/office/powerpoint/2010/main" val="2699339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5FF82A7-8D28-2CC7-0591-F1775049B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EIC-Beam AI WG / AI4EIC WG EICUG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F0D61D-D88D-36E9-594E-D90B23B90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BA13643-59AD-90E2-826F-FD1CB7747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Great AI/ML Visibility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F0BCB8-D68A-D595-44A2-B32B4E455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30, 2026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54D700-C028-E55E-D533-B567FB11F5A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635" r="13885" b="26371"/>
          <a:stretch>
            <a:fillRect/>
          </a:stretch>
        </p:blipFill>
        <p:spPr>
          <a:xfrm>
            <a:off x="203200" y="1210615"/>
            <a:ext cx="3960254" cy="33028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A3384AC-C971-874E-5BF6-40C199D0655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567" r="10040" b="14289"/>
          <a:stretch>
            <a:fillRect/>
          </a:stretch>
        </p:blipFill>
        <p:spPr>
          <a:xfrm>
            <a:off x="3054926" y="3139748"/>
            <a:ext cx="3960254" cy="31794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EA30DF9-23A5-1EC7-D56F-F7269CA3C04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4600" t="20879" r="11348" b="22884"/>
          <a:stretch>
            <a:fillRect/>
          </a:stretch>
        </p:blipFill>
        <p:spPr>
          <a:xfrm>
            <a:off x="5537200" y="137506"/>
            <a:ext cx="4978400" cy="32914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82A0692-AD9A-5DE8-53EA-330BF713AD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5806" y="3727855"/>
            <a:ext cx="5046194" cy="12998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0DC0054-3A7C-F534-8443-C86C8EE717C5}"/>
              </a:ext>
            </a:extLst>
          </p:cNvPr>
          <p:cNvSpPr txBox="1"/>
          <p:nvPr/>
        </p:nvSpPr>
        <p:spPr>
          <a:xfrm>
            <a:off x="38100" y="4699000"/>
            <a:ext cx="29615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Thorsten Hellert (LBNL):</a:t>
            </a:r>
          </a:p>
          <a:p>
            <a:r>
              <a:rPr lang="en-US"/>
              <a:t>talk on semantic channel</a:t>
            </a:r>
          </a:p>
          <a:p>
            <a:r>
              <a:rPr lang="en-US"/>
              <a:t>finding for agentic workflows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1D5431-28ED-0884-C6CD-89F37538DB3F}"/>
              </a:ext>
            </a:extLst>
          </p:cNvPr>
          <p:cNvSpPr txBox="1"/>
          <p:nvPr/>
        </p:nvSpPr>
        <p:spPr>
          <a:xfrm>
            <a:off x="4542810" y="5679718"/>
            <a:ext cx="2527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Fuhao Ji (SLAC): AI/ML at</a:t>
            </a:r>
          </a:p>
          <a:p>
            <a:r>
              <a:rPr lang="en-US">
                <a:solidFill>
                  <a:schemeClr val="bg1"/>
                </a:solidFill>
              </a:rPr>
              <a:t>SLAC MeV-UED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034C476-94AF-37C6-DD75-11C54E01DCBF}"/>
              </a:ext>
            </a:extLst>
          </p:cNvPr>
          <p:cNvSpPr txBox="1"/>
          <p:nvPr/>
        </p:nvSpPr>
        <p:spPr>
          <a:xfrm>
            <a:off x="8202338" y="2692350"/>
            <a:ext cx="2313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Auralee Edelen (SLAC):</a:t>
            </a:r>
          </a:p>
          <a:p>
            <a:r>
              <a:rPr lang="en-US">
                <a:solidFill>
                  <a:schemeClr val="bg1"/>
                </a:solidFill>
              </a:rPr>
              <a:t>Invited plenary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A3ADA2-0466-7CF1-486C-5E5DD8285D13}"/>
              </a:ext>
            </a:extLst>
          </p:cNvPr>
          <p:cNvSpPr txBox="1"/>
          <p:nvPr/>
        </p:nvSpPr>
        <p:spPr>
          <a:xfrm>
            <a:off x="7505714" y="5079553"/>
            <a:ext cx="44416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“Invited” champagne-section poster:</a:t>
            </a:r>
          </a:p>
          <a:p>
            <a:r>
              <a:rPr lang="en-US"/>
              <a:t>Daresbury team on integrated modeling,</a:t>
            </a:r>
          </a:p>
          <a:p>
            <a:r>
              <a:rPr lang="en-US"/>
              <a:t>ontology, workflow framework for e.g. CLARA</a:t>
            </a:r>
          </a:p>
        </p:txBody>
      </p:sp>
    </p:spTree>
    <p:extLst>
      <p:ext uri="{BB962C8B-B14F-4D97-AF65-F5344CB8AC3E}">
        <p14:creationId xmlns:p14="http://schemas.microsoft.com/office/powerpoint/2010/main" val="4014871126"/>
      </p:ext>
    </p:extLst>
  </p:cSld>
  <p:clrMapOvr>
    <a:masterClrMapping/>
  </p:clrMapOvr>
</p:sld>
</file>

<file path=ppt/theme/theme1.xml><?xml version="1.0" encoding="utf-8"?>
<a:theme xmlns:a="http://schemas.openxmlformats.org/drawingml/2006/main" name="Jefferson Lab Theme 1">
  <a:themeElements>
    <a:clrScheme name="JLab Color Theme 1">
      <a:dk1>
        <a:srgbClr val="000000"/>
      </a:dk1>
      <a:lt1>
        <a:srgbClr val="FFFFFF"/>
      </a:lt1>
      <a:dk2>
        <a:srgbClr val="1C5068"/>
      </a:dk2>
      <a:lt2>
        <a:srgbClr val="8397A9"/>
      </a:lt2>
      <a:accent1>
        <a:srgbClr val="C31230"/>
      </a:accent1>
      <a:accent2>
        <a:srgbClr val="10A1AF"/>
      </a:accent2>
      <a:accent3>
        <a:srgbClr val="5E5E5E"/>
      </a:accent3>
      <a:accent4>
        <a:srgbClr val="821282"/>
      </a:accent4>
      <a:accent5>
        <a:srgbClr val="385723"/>
      </a:accent5>
      <a:accent6>
        <a:srgbClr val="BF9000"/>
      </a:accent6>
      <a:hlink>
        <a:srgbClr val="1C5068"/>
      </a:hlink>
      <a:folHlink>
        <a:srgbClr val="10A1A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effersonLabTemplate_JG_2503" id="{3B269B79-482B-CB48-8F1B-DE1E93D1D15C}" vid="{F7CB5D91-9C74-4C48-B8C9-8E1FE7F854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Jefferson Lab Theme 1</Template>
  <TotalTime>856</TotalTime>
  <Words>503</Words>
  <Application>Microsoft Macintosh PowerPoint</Application>
  <PresentationFormat>Widescreen</PresentationFormat>
  <Paragraphs>55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Jefferson Lab Theme 1</vt:lpstr>
      <vt:lpstr>PowerPoint Presentation</vt:lpstr>
      <vt:lpstr>AI/ML Satellite Meetings</vt:lpstr>
      <vt:lpstr>IPAC’26 EIC Satellite Meeting</vt:lpstr>
      <vt:lpstr>Great AI/ML Visibility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Todd Satogata</dc:creator>
  <cp:lastModifiedBy>Todd Satogata</cp:lastModifiedBy>
  <cp:revision>55</cp:revision>
  <cp:lastPrinted>2024-11-21T18:51:38Z</cp:lastPrinted>
  <dcterms:created xsi:type="dcterms:W3CDTF">2026-04-21T15:38:55Z</dcterms:created>
  <dcterms:modified xsi:type="dcterms:W3CDTF">2026-06-30T14:10:36Z</dcterms:modified>
</cp:coreProperties>
</file>