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33CC33"/>
    <a:srgbClr val="BCDD00"/>
    <a:srgbClr val="86DD00"/>
    <a:srgbClr val="FF3300"/>
    <a:srgbClr val="FF5050"/>
    <a:srgbClr val="E7AF33"/>
    <a:srgbClr val="66FF33"/>
    <a:srgbClr val="00FF00"/>
    <a:srgbClr val="0E24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04"/>
    <p:restoredTop sz="94571"/>
  </p:normalViewPr>
  <p:slideViewPr>
    <p:cSldViewPr snapToGrid="0">
      <p:cViewPr varScale="1">
        <p:scale>
          <a:sx n="110" d="100"/>
          <a:sy n="110" d="100"/>
        </p:scale>
        <p:origin x="4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6/25/26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746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038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53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642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584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083" y="5755088"/>
            <a:ext cx="3238500" cy="419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77EB3A-8105-4BD6-B7BB-B73AA118160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633" y="693972"/>
            <a:ext cx="2677160" cy="6792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121229"/>
            <a:ext cx="11049000" cy="4911581"/>
          </a:xfrm>
        </p:spPr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D7EEEA42-7EBC-BCC6-493D-888D2F339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520" y="293914"/>
            <a:ext cx="11968480" cy="684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pic>
        <p:nvPicPr>
          <p:cNvPr id="6" name="Google Shape;485;g3c68a757698_0_89">
            <a:extLst>
              <a:ext uri="{FF2B5EF4-FFF2-40B4-BE49-F238E27FC236}">
                <a16:creationId xmlns:a16="http://schemas.microsoft.com/office/drawing/2014/main" id="{D2E358EE-C2D8-3729-939E-3162B3B0491C}"/>
              </a:ext>
            </a:extLst>
          </p:cNvPr>
          <p:cNvPicPr preferRelativeResize="0">
            <a:picLocks noChangeAspect="1"/>
          </p:cNvPicPr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3618411" y="6091745"/>
            <a:ext cx="1634358" cy="64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520" y="0"/>
            <a:ext cx="11968480" cy="684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5634C7-1168-0B49-9F3E-3529335180C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673069" y="-57026"/>
            <a:ext cx="2639029" cy="6846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1C0FAE-2ED2-25E1-5F18-12003E6CEED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144033" y="6239954"/>
            <a:ext cx="1439180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rownk@bnl.go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hyperlink" Target="mailto:satogata@jlab.org" TargetMode="External"/><Relationship Id="rId4" Type="http://schemas.openxmlformats.org/officeDocument/2006/relationships/hyperlink" Target="mailto:georg.hoffstaetter@cornell.ed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882" y="1904638"/>
            <a:ext cx="10494523" cy="1947460"/>
          </a:xfrm>
        </p:spPr>
        <p:txBody>
          <a:bodyPr>
            <a:noAutofit/>
          </a:bodyPr>
          <a:lstStyle/>
          <a:p>
            <a:r>
              <a:rPr lang="en-US" sz="5400" b="0" dirty="0"/>
              <a:t>AI4EIC Accelerators Working Group &amp; EIC-</a:t>
            </a:r>
            <a:r>
              <a:rPr lang="en-US" sz="5400" b="0" dirty="0" err="1"/>
              <a:t>BeamAI</a:t>
            </a:r>
            <a:r>
              <a:rPr lang="en-US" sz="5400" b="0" dirty="0"/>
              <a:t> Meeting</a:t>
            </a:r>
            <a:endParaRPr lang="en-US" sz="3600" dirty="0"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882" y="6271591"/>
            <a:ext cx="11582118" cy="586409"/>
          </a:xfrm>
        </p:spPr>
        <p:txBody>
          <a:bodyPr>
            <a:normAutofit/>
          </a:bodyPr>
          <a:lstStyle/>
          <a:p>
            <a:r>
              <a:rPr lang="en-US" dirty="0">
                <a:hlinkClick r:id="rId3"/>
              </a:rPr>
              <a:t>brownk@bnl.gov</a:t>
            </a:r>
            <a:r>
              <a:rPr lang="en-US" dirty="0"/>
              <a:t>, 	 </a:t>
            </a:r>
            <a:r>
              <a:rPr lang="en-US" dirty="0">
                <a:hlinkClick r:id="rId4"/>
              </a:rPr>
              <a:t>georg.hoffstaetter@cornell.edu</a:t>
            </a:r>
            <a:r>
              <a:rPr lang="en-US" dirty="0"/>
              <a:t>, </a:t>
            </a:r>
            <a:r>
              <a:rPr lang="en-US" dirty="0">
                <a:hlinkClick r:id="rId5"/>
              </a:rPr>
              <a:t>satogata@jlab.org</a:t>
            </a:r>
            <a:r>
              <a:rPr lang="en-US" dirty="0"/>
              <a:t> 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F9E4598-6315-2048-86F5-03575B6161D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882" y="3680749"/>
            <a:ext cx="11254740" cy="2347518"/>
          </a:xfrm>
        </p:spPr>
        <p:txBody>
          <a:bodyPr/>
          <a:lstStyle/>
          <a:p>
            <a:r>
              <a:rPr lang="en-US" sz="2000" dirty="0"/>
              <a:t>Kevin Brown, Georg </a:t>
            </a:r>
            <a:r>
              <a:rPr lang="en-US" sz="2000" dirty="0" err="1"/>
              <a:t>Hoffstaetter</a:t>
            </a:r>
            <a:r>
              <a:rPr lang="en-US" sz="2000" dirty="0"/>
              <a:t>, Todd </a:t>
            </a:r>
            <a:r>
              <a:rPr lang="en-US" sz="2000" dirty="0" err="1"/>
              <a:t>Satogata</a:t>
            </a:r>
            <a:endParaRPr lang="en-US" sz="2000" dirty="0"/>
          </a:p>
          <a:p>
            <a:r>
              <a:rPr lang="en-US" sz="2000" dirty="0"/>
              <a:t>With content provided by Daniel Ratner and Jean-Luc Vey</a:t>
            </a:r>
          </a:p>
          <a:p>
            <a:r>
              <a:rPr lang="en-US" sz="2000" dirty="0"/>
              <a:t>Brookhaven National Laboratory</a:t>
            </a:r>
          </a:p>
          <a:p>
            <a:r>
              <a:rPr lang="en-US" sz="2000" dirty="0"/>
              <a:t>Cornell University</a:t>
            </a:r>
          </a:p>
          <a:p>
            <a:r>
              <a:rPr lang="en-US" sz="2000" dirty="0"/>
              <a:t>Jefferson Lab</a:t>
            </a:r>
          </a:p>
          <a:p>
            <a:r>
              <a:rPr lang="en-US" sz="2000" dirty="0"/>
              <a:t>Berkeley Lab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E84ACD-C6A1-096C-9627-00F96846AE1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567963" y="749523"/>
            <a:ext cx="2103120" cy="538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6FDDF7-DF85-4AF0-EEB4-5058681CC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922799"/>
            <a:ext cx="10616515" cy="4207185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Summary of the 6th Workshop on Machine Learning Applications for Particle Accelerators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Summary of International Particle Accelerator Conference activities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Overview of the Multi-Office Accelerator Team (MOAT) collaboration activities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Overview of the NP AI Ready Accelerator Data (NARAD) project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Overview of the EIC-</a:t>
            </a:r>
            <a:r>
              <a:rPr lang="en-US" sz="2400" dirty="0" err="1"/>
              <a:t>BeamAI</a:t>
            </a:r>
            <a:r>
              <a:rPr lang="en-US" sz="2400" dirty="0"/>
              <a:t> collaboration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8A79AE-AAAB-AF39-6F9B-8C709D43CA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 sz="100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AED4052-7E1F-2756-5FB2-AF011495D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566" y="140536"/>
            <a:ext cx="9418191" cy="684654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7468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5DDF3E-BDC9-4935-9FCF-A320FA9E8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099595"/>
            <a:ext cx="11049000" cy="4933215"/>
          </a:xfrm>
        </p:spPr>
        <p:txBody>
          <a:bodyPr/>
          <a:lstStyle/>
          <a:p>
            <a:r>
              <a:rPr lang="en-US" dirty="0"/>
              <a:t>The particle accelerator community meets a few times every year to present and discuss work being done in AI/ML efforts.</a:t>
            </a:r>
          </a:p>
          <a:p>
            <a:r>
              <a:rPr lang="en-US" dirty="0"/>
              <a:t>Major workshops and conferences include;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Machine Learning for Particle Accelerators Applications Workshop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Reinforcement Learning for Accelerator Applications Workshop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International Particle Accelerator Conference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North American Particle Accelerator Conference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International Conference on Accelerator and Large Experimental Physics Control Systems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And more….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43B7C4-8571-71FB-6E79-7CF012DDFD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 sz="100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0F58D33-B44D-0B51-F3FC-30C635DAF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520" y="289367"/>
            <a:ext cx="11968480" cy="684654"/>
          </a:xfrm>
        </p:spPr>
        <p:txBody>
          <a:bodyPr/>
          <a:lstStyle/>
          <a:p>
            <a:r>
              <a:rPr lang="en-US" dirty="0"/>
              <a:t>Quick Overview</a:t>
            </a:r>
          </a:p>
        </p:txBody>
      </p:sp>
    </p:spTree>
    <p:extLst>
      <p:ext uri="{BB962C8B-B14F-4D97-AF65-F5344CB8AC3E}">
        <p14:creationId xmlns:p14="http://schemas.microsoft.com/office/powerpoint/2010/main" val="1674349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D5C0A0-ABD1-AAD7-EE22-E3C223785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579" y="1250066"/>
            <a:ext cx="11500895" cy="478274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Hosted by RIKEN SPring-8 Center, in Himeji-city, Hyogo, Japan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April 21-24, 2026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Topics included,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Surrogate modelling/digital twins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Optimization and Control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err="1"/>
              <a:t>MLOps</a:t>
            </a:r>
            <a:r>
              <a:rPr lang="en-US" dirty="0"/>
              <a:t>, Infrastructure, and Scalability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Anomaly Detection and Diagnostics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LLMs/AI assistants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Others (AI for facility design, AI data analysis, etc.)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With Tutorials on Agentic AI and Machine state embedding with LLMs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15F5FC-5550-8ECD-28C5-51AFF1A97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 sz="100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939F1D-347E-F099-9603-1D8BD0423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520" y="176279"/>
            <a:ext cx="9452915" cy="944949"/>
          </a:xfrm>
        </p:spPr>
        <p:txBody>
          <a:bodyPr>
            <a:normAutofit fontScale="90000"/>
          </a:bodyPr>
          <a:lstStyle/>
          <a:p>
            <a:r>
              <a:rPr lang="en-US" dirty="0"/>
              <a:t>6th Workshop on Machine Learning Applications for Particle Accelerators</a:t>
            </a:r>
          </a:p>
        </p:txBody>
      </p:sp>
    </p:spTree>
    <p:extLst>
      <p:ext uri="{BB962C8B-B14F-4D97-AF65-F5344CB8AC3E}">
        <p14:creationId xmlns:p14="http://schemas.microsoft.com/office/powerpoint/2010/main" val="3116207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109261-1398-E79E-1CBD-7F0A38B06C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Multi-Office Accelerator Team (MOAT), led by Berkeley Lab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focus on Agentic Workflow (Osprey), Particle Accelerator Language Standard (PALS), and Genesis Mission Coordination</a:t>
            </a:r>
          </a:p>
          <a:p>
            <a:pPr marL="0" indent="0"/>
            <a:r>
              <a:rPr lang="en-US" sz="2400" dirty="0"/>
              <a:t>Nuclear Physics AI Ready Accelerator Data (NARAD), led by Jefferson Lab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Using PALS and Knowledge graphs to present data to AI systems</a:t>
            </a:r>
          </a:p>
          <a:p>
            <a:pPr marL="0" indent="0"/>
            <a:r>
              <a:rPr lang="en-US" sz="2400" dirty="0" err="1"/>
              <a:t>SciBMad</a:t>
            </a:r>
            <a:r>
              <a:rPr lang="en-US" sz="2400" dirty="0"/>
              <a:t>, led by Cornell University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Differentiable nonlinear dynamics simulation, analysis, and optimization </a:t>
            </a:r>
          </a:p>
          <a:p>
            <a:pPr marL="0" indent="0"/>
            <a:r>
              <a:rPr lang="en-US" sz="2400" dirty="0"/>
              <a:t>EIC-</a:t>
            </a:r>
            <a:r>
              <a:rPr lang="en-US" sz="2400" dirty="0" err="1"/>
              <a:t>BeamAI</a:t>
            </a:r>
            <a:r>
              <a:rPr lang="en-US" sz="2400" dirty="0"/>
              <a:t>, led by Cornell University and BNL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Experimentally developing algorithms for AI based control of Accelerators</a:t>
            </a:r>
          </a:p>
          <a:p>
            <a:pPr marL="0" indent="0"/>
            <a:r>
              <a:rPr lang="en-US" sz="2400" dirty="0" err="1"/>
              <a:t>ARTificial</a:t>
            </a:r>
            <a:r>
              <a:rPr lang="en-US" sz="2400" dirty="0"/>
              <a:t> Intelligence For Accelerators, user Communities and associated Technologies (ARTIFACT), EU project</a:t>
            </a:r>
          </a:p>
          <a:p>
            <a:pPr marL="0" indent="0"/>
            <a:endParaRPr lang="en-US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DE78EF-29EE-2609-8110-D930EDEC33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 sz="100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C4F4618-5508-1FC2-CB53-88899A8D6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Major efforts</a:t>
            </a:r>
          </a:p>
        </p:txBody>
      </p:sp>
    </p:spTree>
    <p:extLst>
      <p:ext uri="{BB962C8B-B14F-4D97-AF65-F5344CB8AC3E}">
        <p14:creationId xmlns:p14="http://schemas.microsoft.com/office/powerpoint/2010/main" val="1440608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52A23A-F4F8-BD69-1597-2FC776EA7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86 registered participants, 100+ abstracts, 30+ talks, 60+ posters</a:t>
            </a:r>
          </a:p>
          <a:p>
            <a:r>
              <a:rPr kumimoji="1" lang="en-US" altLang="ja-JP" dirty="0"/>
              <a:t>SOC Chair: Masako Iwasaki (Osaka Metropolitan Univ.)</a:t>
            </a:r>
          </a:p>
          <a:p>
            <a:r>
              <a:rPr lang="en-US" altLang="ja-JP" dirty="0"/>
              <a:t>LOC Chair: Hirokazu Maesaka (RIKEN SPring-8 Center)</a:t>
            </a:r>
          </a:p>
          <a:p>
            <a:r>
              <a:rPr kumimoji="1" lang="en-US" altLang="ja-JP" dirty="0"/>
              <a:t>Goal</a:t>
            </a:r>
          </a:p>
          <a:p>
            <a:pPr lvl="1"/>
            <a:r>
              <a:rPr lang="en" altLang="ja-JP" dirty="0"/>
              <a:t>To bring together the worldwide community of researchers applying machine learning techniques to particle accelerators.</a:t>
            </a:r>
          </a:p>
          <a:p>
            <a:pPr lvl="1"/>
            <a:r>
              <a:rPr lang="en" altLang="ja-JP" dirty="0"/>
              <a:t>To share state-of-the-art machine learning techniques.</a:t>
            </a:r>
          </a:p>
          <a:p>
            <a:pPr lvl="1"/>
            <a:r>
              <a:rPr lang="en" altLang="ja-JP" dirty="0"/>
              <a:t>To discuss current challenges and future directions in machine learning application to particle accelerators.</a:t>
            </a:r>
          </a:p>
          <a:p>
            <a:pPr lvl="1"/>
            <a:r>
              <a:rPr lang="en" altLang="ja-JP" dirty="0"/>
              <a:t>To encourage collaborative activities in machine learning R&amp;D.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25F32C-DAD9-4B05-508B-F400BEC3B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 sz="100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54FD1E7-CCAD-26F5-9559-698AE66AF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Himeji Workshop Info</a:t>
            </a:r>
          </a:p>
        </p:txBody>
      </p:sp>
    </p:spTree>
    <p:extLst>
      <p:ext uri="{BB962C8B-B14F-4D97-AF65-F5344CB8AC3E}">
        <p14:creationId xmlns:p14="http://schemas.microsoft.com/office/powerpoint/2010/main" val="1421022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A2D405-DFA1-DAD4-7541-6B326AB0C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Genesis Mission discussion </a:t>
            </a:r>
            <a:r>
              <a:rPr lang="en-US" dirty="0"/>
              <a:t>– great interest given timing of WS</a:t>
            </a:r>
          </a:p>
          <a:p>
            <a:r>
              <a:rPr lang="en-US" b="1" dirty="0"/>
              <a:t>Workforce Development discussion </a:t>
            </a:r>
            <a:r>
              <a:rPr lang="en-US" dirty="0"/>
              <a:t>– long discussion with great participation from younger attendees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What does an "AI-ready accelerator physicist" look like in the next several years?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Are we training accelerator physicists who use ML/AI or genuinely hybrid professionals?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School Pipeline (CAS/JUAS/USPAS/ISBA)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Got perspectives from Japan, Europe, and 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Covered Retention/Competition, International collaboration, and what the future workforce might look like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E246BE-A852-A0FC-D373-487B9432C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7</a:t>
            </a:fld>
            <a:endParaRPr lang="en-US" sz="100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F57B2E-B174-57DF-24E1-D1965377A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Presentations of note</a:t>
            </a:r>
          </a:p>
        </p:txBody>
      </p:sp>
    </p:spTree>
    <p:extLst>
      <p:ext uri="{BB962C8B-B14F-4D97-AF65-F5344CB8AC3E}">
        <p14:creationId xmlns:p14="http://schemas.microsoft.com/office/powerpoint/2010/main" val="3564682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18E58A-036A-516C-FAFC-067A8573F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091" y="1121229"/>
            <a:ext cx="11296409" cy="4911581"/>
          </a:xfrm>
        </p:spPr>
        <p:txBody>
          <a:bodyPr>
            <a:normAutofit fontScale="62500" lnSpcReduction="20000"/>
          </a:bodyPr>
          <a:lstStyle/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Intelligent scientific facility operations via active learning algorithms: AI/ML developments at SLAC MeV-UED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End-to-End Emittance Optimization at </a:t>
            </a:r>
            <a:r>
              <a:rPr lang="en-US" dirty="0" err="1"/>
              <a:t>EuXFEL</a:t>
            </a:r>
            <a:r>
              <a:rPr lang="en-US" dirty="0"/>
              <a:t>: Differentiable-Model-Based Laser Pulse Shaping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AI for Particle Accelerators: French and European Efforts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The EIC-</a:t>
            </a:r>
            <a:r>
              <a:rPr lang="en-US" dirty="0" err="1"/>
              <a:t>BeamAI</a:t>
            </a:r>
            <a:r>
              <a:rPr lang="en-US" dirty="0"/>
              <a:t> Collaboration: Preparing Machine Learning for the Electron- Ion Collider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Optimization and stabilization of Fermilab Booster using hybrid Bayesian/RL framework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Reproducible </a:t>
            </a:r>
            <a:r>
              <a:rPr lang="en-US" dirty="0" err="1"/>
              <a:t>MLOps</a:t>
            </a:r>
            <a:r>
              <a:rPr lang="en-US" dirty="0"/>
              <a:t> Workflow for Online Deployment of ML Models in Accelerator Control Systems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AI-Ready Semantic Infrastructure for CEBAF: From CED to PALS Knowledge Graphs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Continual Learning for Production-Level Machine Learning in Particle Accelerators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Real-time autonomous 6D phase-space tomography for LCLS-II injector monitoring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Safety and security of ML/AI for accelerators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The US DOE Multi-Office particle Accelerator Team (MOAT) project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Plus many talks and posters on DTs, Virtual Diagnostics, Prognostics, Parameter estimation, etc.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D80360-34AF-3FA8-F1CC-16838AF2B6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8</a:t>
            </a:fld>
            <a:endParaRPr lang="en-US" sz="100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BB8E9B5-17BE-B42B-E6A5-A250E54FE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Sampling of talks</a:t>
            </a:r>
          </a:p>
        </p:txBody>
      </p:sp>
    </p:spTree>
    <p:extLst>
      <p:ext uri="{BB962C8B-B14F-4D97-AF65-F5344CB8AC3E}">
        <p14:creationId xmlns:p14="http://schemas.microsoft.com/office/powerpoint/2010/main" val="1396048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6F85ED-43EE-F353-28BD-AD7F36AE12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Since the first workshop, topics have changed from algorithms to frameworks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>
                <a:solidFill>
                  <a:srgbClr val="0070C0"/>
                </a:solidFill>
              </a:rPr>
              <a:t>7. 2027 LBNL @ Berkeley, USA 🇺🇸 TBD, 2027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>
                <a:solidFill>
                  <a:srgbClr val="FF6600"/>
                </a:solidFill>
              </a:rPr>
              <a:t>6. 2026 SPring8 @ Himeji, Japan 🇯🇵 April 21-24, 2026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5. 2025 CERN @ Geneva, Switzerland 🇨🇭 April 8–11, 2025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		first mention of LLMs, more AI for </a:t>
            </a:r>
            <a:r>
              <a:rPr lang="en-US" dirty="0" err="1"/>
              <a:t>elogs</a:t>
            </a:r>
            <a:r>
              <a:rPr lang="en-US" dirty="0"/>
              <a:t> and text processing, integration to ops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4. 2024 PAL @ Gyeongju, Korea 🇰🇷 March 5–8, 2024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		first mention of transformers, model adaption, continual learning, </a:t>
            </a:r>
            <a:r>
              <a:rPr lang="en-US" dirty="0" err="1"/>
              <a:t>MLOps</a:t>
            </a:r>
            <a:r>
              <a:rPr lang="en-US" dirty="0"/>
              <a:t>, AI-Ready data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3. 2022 BNL @ Chicago, USA 🇺🇸 November 1–4, 2022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		break from WS’s due to covid. Start to see shift to data, UQ, Diff. Models, AI for </a:t>
            </a:r>
            <a:r>
              <a:rPr lang="en-US" dirty="0" err="1"/>
              <a:t>elogs</a:t>
            </a:r>
            <a:r>
              <a:rPr lang="en-US" dirty="0"/>
              <a:t>, DT’s, and virtual diagnostics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2. 2019 PSI @ </a:t>
            </a:r>
            <a:r>
              <a:rPr lang="en-US" dirty="0" err="1"/>
              <a:t>Villigen</a:t>
            </a:r>
            <a:r>
              <a:rPr lang="en-US" dirty="0"/>
              <a:t>, Switzerland 🇨🇭 February 26 - March 1, 2019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		similar to 2018 topics, more experience, focus on optimization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1. 2018 SLAC @ Palo Alto, USA 🇺🇸 February 27 - March 2, 2018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	facility needs, neural networks, BO, RL, supervised/unsupervised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FFCB27-A9D3-8A67-592C-75CE7F2898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9</a:t>
            </a:fld>
            <a:endParaRPr lang="en-US" sz="100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78EEB23-E185-AB02-1798-D5DD61330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Interesting trends</a:t>
            </a:r>
          </a:p>
        </p:txBody>
      </p:sp>
    </p:spTree>
    <p:extLst>
      <p:ext uri="{BB962C8B-B14F-4D97-AF65-F5344CB8AC3E}">
        <p14:creationId xmlns:p14="http://schemas.microsoft.com/office/powerpoint/2010/main" val="1141326137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NL_CBB" id="{5D53F0F4-4192-F242-806B-C7051139D4FB}" vid="{59AA1060-E595-B046-8BFE-67FA7F7791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BNL</Template>
  <TotalTime>6758</TotalTime>
  <Words>883</Words>
  <Application>Microsoft Macintosh PowerPoint</Application>
  <PresentationFormat>Widescreen</PresentationFormat>
  <Paragraphs>101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BNL</vt:lpstr>
      <vt:lpstr>AI4EIC Accelerators Working Group &amp; EIC-BeamAI Meeting</vt:lpstr>
      <vt:lpstr>Agenda</vt:lpstr>
      <vt:lpstr>Quick Overview</vt:lpstr>
      <vt:lpstr>6th Workshop on Machine Learning Applications for Particle Accelerators</vt:lpstr>
      <vt:lpstr>Major efforts</vt:lpstr>
      <vt:lpstr>Himeji Workshop Info</vt:lpstr>
      <vt:lpstr>Presentations of note</vt:lpstr>
      <vt:lpstr>Sampling of talks</vt:lpstr>
      <vt:lpstr>Interesting trends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Machine Learning Techniques to Improve Cooling Performance at RHIC </dc:title>
  <dc:subject/>
  <dc:creator>Lucy Lin</dc:creator>
  <cp:keywords/>
  <dc:description/>
  <cp:lastModifiedBy>Brown, Kevin A</cp:lastModifiedBy>
  <cp:revision>8</cp:revision>
  <dcterms:created xsi:type="dcterms:W3CDTF">2022-05-14T22:24:32Z</dcterms:created>
  <dcterms:modified xsi:type="dcterms:W3CDTF">2026-06-30T14:31:05Z</dcterms:modified>
  <cp:category/>
</cp:coreProperties>
</file>