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306" r:id="rId4"/>
    <p:sldId id="307" r:id="rId5"/>
    <p:sldId id="330" r:id="rId6"/>
    <p:sldId id="331" r:id="rId7"/>
    <p:sldId id="333" r:id="rId8"/>
    <p:sldId id="332" r:id="rId9"/>
    <p:sldId id="334" r:id="rId10"/>
    <p:sldId id="304" r:id="rId11"/>
    <p:sldId id="336" r:id="rId12"/>
    <p:sldId id="33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2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17"/>
    <p:restoredTop sz="94537"/>
  </p:normalViewPr>
  <p:slideViewPr>
    <p:cSldViewPr snapToGrid="0">
      <p:cViewPr>
        <p:scale>
          <a:sx n="91" d="100"/>
          <a:sy n="91" d="100"/>
        </p:scale>
        <p:origin x="1312" y="7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E6384-9C8D-D14D-A592-AC40B513E86F}" type="datetimeFigureOut">
              <a:rPr lang="en-US" smtClean="0"/>
              <a:t>6/18/26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AE5B68-24E4-CE4D-9929-8C62A39C9B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457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Pandora track end cut OR Bragg end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AE5B68-24E4-CE4D-9929-8C62A39C9B7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767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28188-F79F-6EBC-ABA7-D3874EF4BB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7030A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30750E-72AB-6D62-3FDE-2E9A0F6797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C00CCD-AD87-CC6B-E926-055E892F9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F4AF-755F-E942-8B12-0F2E6A0763F5}" type="datetime1">
              <a:rPr lang="en-US" smtClean="0"/>
              <a:t>6/18/26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50B69-2834-C1D0-29F9-CCFCCE82F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92AF7-5165-3351-799B-1B8E2FAE4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910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F5D7C-FCDF-B491-F61D-BD35FBF23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44A07A-A616-5F5F-E1AA-F9D82372E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82FDE-9D3C-A5F8-D4E5-CF62CB465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1797-2EE6-064C-BEDB-CC60DA83A960}" type="datetime1">
              <a:rPr lang="en-US" smtClean="0"/>
              <a:t>6/18/26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AA649-258B-3CB8-B4E3-37A4C37FF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AD6F84-63DF-E3D0-4872-7AB236728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16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1DB715-F573-1E22-D9AE-4DA6F40040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CA3519-0B8F-05BC-21BD-9E3F803B96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A521FC-A72B-0B82-5583-B96351FE3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C8FA9-53E2-484A-883A-4D9140EC88D7}" type="datetime1">
              <a:rPr lang="en-US" smtClean="0"/>
              <a:t>6/18/26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AC5895-B77D-41F6-0CD1-ED6719DC2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E04AB-D828-86BD-CF12-933405F57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626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3BB301E-C1C4-7172-6207-200BADE31085}"/>
              </a:ext>
            </a:extLst>
          </p:cNvPr>
          <p:cNvSpPr/>
          <p:nvPr userDrawn="1"/>
        </p:nvSpPr>
        <p:spPr>
          <a:xfrm>
            <a:off x="-44366" y="6193896"/>
            <a:ext cx="12310533" cy="681037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520CB1-0341-9CD7-A150-19C461326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>
            <a:lvl1pPr algn="ctr">
              <a:defRPr>
                <a:solidFill>
                  <a:srgbClr val="7030A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89434-F474-127E-C064-B72A262B0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07055"/>
            <a:ext cx="12192000" cy="47699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F7B1A7-F131-D974-422E-49AF224FE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3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Evander Espinoza</a:t>
            </a:r>
          </a:p>
          <a:p>
            <a:r>
              <a:rPr lang="en-US" dirty="0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B4FECF-2BCD-D995-82CC-11B2FC006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fld id="{9D15B5EB-3ECC-F04C-B4A3-E90CB0ADF5CC}" type="slidenum">
              <a:rPr lang="en-US" smtClean="0"/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2DCF2BC-E577-5B86-77EA-5A1182251D2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b="37668"/>
          <a:stretch>
            <a:fillRect/>
          </a:stretch>
        </p:blipFill>
        <p:spPr>
          <a:xfrm>
            <a:off x="457200" y="6253796"/>
            <a:ext cx="2743200" cy="60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30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262C8-97A8-7A20-7B7B-994DF4D3C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BADDEC-BAD8-270B-290F-45B3E9127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8F2FE7-12E8-C360-DB93-C70782715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66C1-CA21-C64B-9387-EAE59AE66F83}" type="datetime1">
              <a:rPr lang="en-US" smtClean="0"/>
              <a:t>6/18/26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190D9-1209-9C40-963C-2A0F7F51E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4ECF73-E7FF-49AC-BB51-89579A437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250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557E9-F6D7-FDD3-B0CB-FB67DEF19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9DA53-B8D9-2853-6A72-8B09B468D3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0F7937-3FA0-C7F2-80E0-E7E67D0046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809AF7-49F2-6D0E-9260-B8C71E452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1F31-A2C3-794F-BA5D-4D2D68214303}" type="datetime1">
              <a:rPr lang="en-US" smtClean="0"/>
              <a:t>6/18/26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DE6A1F-D905-B800-73B8-B41A198A8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1FAE6E-F24D-061A-AA96-6848491C8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04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63434-FF82-44FA-C58D-C3073163A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112B45-396A-5B91-AAC7-0A17EABF71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C9EAA1-A29E-14D1-68EB-56B2A67F8E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9DC016-B0A0-4F91-F57A-131B5C33FB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F54F9F-DA24-9F2B-A8D2-7C0A111921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1ABDE1-6FF9-2044-38B7-B233D9D2E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D9AD-09E0-5843-9485-30ED11386589}" type="datetime1">
              <a:rPr lang="en-US" smtClean="0"/>
              <a:t>6/18/26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786511-251A-D6FB-D5DB-189E372FC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244824-300E-A0C9-FB93-D6805535D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826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976B74A-CB80-8BFD-33F9-8994C5241162}"/>
              </a:ext>
            </a:extLst>
          </p:cNvPr>
          <p:cNvSpPr/>
          <p:nvPr userDrawn="1"/>
        </p:nvSpPr>
        <p:spPr>
          <a:xfrm>
            <a:off x="-44366" y="6193896"/>
            <a:ext cx="12310533" cy="681037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7A360C-9378-3451-B98C-B94FA2149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386E87-CDDF-75E0-7784-77E856879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Evander Espinoza </a:t>
            </a:r>
          </a:p>
          <a:p>
            <a:r>
              <a:rPr lang="en-US" dirty="0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D7C3B5-8B9B-13B9-8485-66DC5A592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fld id="{9D15B5EB-3ECC-F04C-B4A3-E90CB0ADF5CC}" type="slidenum">
              <a:rPr lang="en-US" smtClean="0"/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FF2DBA7-1E98-CB19-A301-993F0CD929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b="37668"/>
          <a:stretch>
            <a:fillRect/>
          </a:stretch>
        </p:blipFill>
        <p:spPr>
          <a:xfrm>
            <a:off x="457200" y="6253796"/>
            <a:ext cx="2743200" cy="60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842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28CFE5-639C-7140-B239-AC1F40DAE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AA088-04D9-F144-A86B-CC786847F600}" type="datetime1">
              <a:rPr lang="en-US" smtClean="0"/>
              <a:t>6/18/26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D38841-3A83-14A7-3B54-3C91F9503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FB211-3EA3-FFE5-2C9E-5D85EA6C7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18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1C43F-48A1-E274-61C9-E081505B3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CF41A-C6B5-D5DD-6EB6-820F35B6F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375812-0A00-2159-D0CA-0B2FF6329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E7A67-FDD4-42CE-3AC9-4F3DAB7D3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4DAB6-EBF1-BC44-BCDE-C0C83BD4D1C1}" type="datetime1">
              <a:rPr lang="en-US" smtClean="0"/>
              <a:t>6/18/26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023D43-458A-4AAF-FBC5-D0F027617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3FDC69-5DA4-82AF-417B-C42E01DCF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496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C6FC8-6D6A-72B9-33C6-B77E86EA9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C0E496-C5B2-C5D1-B9A5-EBAEBAF129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7383BA-6F66-5D85-FEEF-1CC8A33F97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7428F7-84D9-A12F-38FB-A6614ECC0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47A61-48E8-AF40-A477-D7F142863CC1}" type="datetime1">
              <a:rPr lang="en-US" smtClean="0"/>
              <a:t>6/18/26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22F639-304B-FD6B-C19E-CD840C5E3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79A6BA-3A45-7479-FD86-BB31014C6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357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59B3C6-3F9C-6A9E-8ACD-4286C23F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F0388-0024-B923-80ED-62DAC646B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4BF0F-3CCE-62FD-7E3C-5788D5169F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C035FB7-8C34-7143-A929-116B10F612E0}" type="datetime1">
              <a:rPr lang="en-US" smtClean="0"/>
              <a:t>6/18/26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3E59D-DA32-5896-FDF8-76850F8487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Evander Espinoza Louisiana State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EE1A23-CD5F-3B1F-6268-93EE26360B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96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7030A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BB834-BD4C-01F9-1ECF-910561EC79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>
                <a:latin typeface="Trebuchet MS" panose="020B0703020202090204" pitchFamily="34" charset="0"/>
              </a:rPr>
              <a:t>Wirecell</a:t>
            </a:r>
            <a:r>
              <a:rPr lang="en-US" b="1" dirty="0">
                <a:latin typeface="Trebuchet MS" panose="020B0703020202090204" pitchFamily="34" charset="0"/>
              </a:rPr>
              <a:t> Group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709746-35E3-7193-A105-113DE27AAC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Evander Espinoza</a:t>
            </a:r>
          </a:p>
          <a:p>
            <a:r>
              <a:rPr lang="en-US" dirty="0">
                <a:latin typeface="Helvetica" pitchFamily="2" charset="0"/>
              </a:rPr>
              <a:t>June 18, 2026</a:t>
            </a:r>
          </a:p>
          <a:p>
            <a:r>
              <a:rPr lang="en-US" dirty="0">
                <a:latin typeface="Helvetica" pitchFamily="2" charset="0"/>
              </a:rPr>
              <a:t>Louisiana State University</a:t>
            </a:r>
          </a:p>
        </p:txBody>
      </p:sp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3CB617ED-9C58-6E89-3F45-1E5116AF4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1332" y="5735637"/>
            <a:ext cx="2849336" cy="100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100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65218-8A13-A9A9-135D-B9C54D5E5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Michel failure mode correction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7C287-4EEF-266D-3E89-2BC3E4B010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Typically, there were 2 main failure modes, I noticed when hand-scanning: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Bump caught along muon’s “tail”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Pulse found later, usually due to a much brighter track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265B33-596A-1B8F-48A0-AA1296102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5C36AB-80BC-8806-17F8-37E373DB2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87F022-C669-3971-5204-63FFDE15E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36" y="3306763"/>
            <a:ext cx="3683000" cy="2870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561AC9-1271-65DA-3910-41FEBEEE6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2386" y="3381736"/>
            <a:ext cx="3555024" cy="26781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7C2F86-7C1B-89FB-9D13-0AC2A980B5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0066" y="3381736"/>
            <a:ext cx="3519474" cy="267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47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96CD4-9DA2-4FAD-715B-7ABE6C483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5BE0B7D-647D-8893-1960-927DEE2D84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9474" y="1892410"/>
            <a:ext cx="5133926" cy="391982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9113C0-0CBF-93AC-F3A0-FEF1EE29F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0FB198-C755-DC0B-8E73-F2239661E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100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09AF5-5916-C29A-8060-F92568F62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DBAAE-27B8-C1AB-5931-8EA6AC6CB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3F30A0-A91B-94AD-4CC9-D94D013F0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7BFF09-5457-FE87-4BF0-AD9D377C9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817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BA965-0132-0118-B81E-B6ECACF32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942092"/>
                </a:solidFill>
              </a:rPr>
              <a:t>From the Collaboration Meeting…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40B410-22EC-44B4-FEB4-CE92F4E49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8094" y="1407055"/>
            <a:ext cx="7203906" cy="4769908"/>
          </a:xfrm>
        </p:spPr>
        <p:txBody>
          <a:bodyPr>
            <a:normAutofit/>
          </a:bodyPr>
          <a:lstStyle/>
          <a:p>
            <a:r>
              <a:rPr lang="en-US" sz="2400" dirty="0"/>
              <a:t>I presented overall progress on Michel electron identification in </a:t>
            </a:r>
            <a:r>
              <a:rPr lang="en-US" sz="2400" dirty="0" err="1"/>
              <a:t>calib</a:t>
            </a:r>
            <a:r>
              <a:rPr lang="en-US" sz="2400" dirty="0"/>
              <a:t> </a:t>
            </a:r>
            <a:r>
              <a:rPr lang="en-US" sz="2400" dirty="0" err="1"/>
              <a:t>ntuples</a:t>
            </a:r>
            <a:r>
              <a:rPr lang="en-US" sz="2400" dirty="0"/>
              <a:t> using both </a:t>
            </a:r>
            <a:r>
              <a:rPr lang="en-US" sz="2400" i="1" u="sng" dirty="0"/>
              <a:t>charge</a:t>
            </a:r>
            <a:r>
              <a:rPr lang="en-US" sz="2400" dirty="0"/>
              <a:t> and </a:t>
            </a:r>
            <a:r>
              <a:rPr lang="en-US" sz="2400" i="1" dirty="0"/>
              <a:t>light</a:t>
            </a:r>
            <a:r>
              <a:rPr lang="en-US" sz="2400" dirty="0"/>
              <a:t> information independently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D85414-FEE2-B484-C86B-3B6ACC7F5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0B7902-6C9C-CABD-8978-2CC7F1709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76F7AF-51CF-75C2-7905-A171135B97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388" y="1171987"/>
            <a:ext cx="4423318" cy="4960917"/>
          </a:xfrm>
          <a:prstGeom prst="rect">
            <a:avLst/>
          </a:prstGeom>
        </p:spPr>
      </p:pic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E5A9E45A-343B-18EA-75DB-1AD8D79C0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7049" y="2922563"/>
            <a:ext cx="4086465" cy="3097111"/>
          </a:xfrm>
          <a:prstGeom prst="rect">
            <a:avLst/>
          </a:prstGeom>
        </p:spPr>
      </p:pic>
      <p:cxnSp>
        <p:nvCxnSpPr>
          <p:cNvPr id="8" name="Curved Connector 7">
            <a:extLst>
              <a:ext uri="{FF2B5EF4-FFF2-40B4-BE49-F238E27FC236}">
                <a16:creationId xmlns:a16="http://schemas.microsoft.com/office/drawing/2014/main" id="{342AEA95-87AF-EDB3-E3E4-B1683971F1B9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4705706" y="3652446"/>
            <a:ext cx="2271343" cy="818673"/>
          </a:xfrm>
          <a:prstGeom prst="curvedConnector3">
            <a:avLst/>
          </a:prstGeom>
          <a:ln>
            <a:solidFill>
              <a:srgbClr val="94209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7432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FD00DD-9F04-FC27-E1E6-D3F98E793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0CFE1-BC41-EC25-8AC5-F4BA2A9E5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942092"/>
                </a:solidFill>
              </a:rPr>
              <a:t>From the Collaboration Meeting…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39BB23-CA53-16F7-8EAA-1EF0EEFF18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8094" y="1407055"/>
            <a:ext cx="7203906" cy="4769908"/>
          </a:xfrm>
        </p:spPr>
        <p:txBody>
          <a:bodyPr>
            <a:normAutofit/>
          </a:bodyPr>
          <a:lstStyle/>
          <a:p>
            <a:r>
              <a:rPr lang="en-US" sz="2400" dirty="0"/>
              <a:t>I presented overall progress on Michel electron identification in </a:t>
            </a:r>
            <a:r>
              <a:rPr lang="en-US" sz="2400" dirty="0" err="1"/>
              <a:t>calib</a:t>
            </a:r>
            <a:r>
              <a:rPr lang="en-US" sz="2400" dirty="0"/>
              <a:t> </a:t>
            </a:r>
            <a:r>
              <a:rPr lang="en-US" sz="2400" dirty="0" err="1"/>
              <a:t>ntuples</a:t>
            </a:r>
            <a:r>
              <a:rPr lang="en-US" sz="2400" dirty="0"/>
              <a:t> using both </a:t>
            </a:r>
            <a:r>
              <a:rPr lang="en-US" sz="2400" i="1" dirty="0"/>
              <a:t>charge</a:t>
            </a:r>
            <a:r>
              <a:rPr lang="en-US" sz="2400" dirty="0"/>
              <a:t> and </a:t>
            </a:r>
            <a:r>
              <a:rPr lang="en-US" sz="2400" i="1" u="sng" dirty="0"/>
              <a:t>light</a:t>
            </a:r>
            <a:r>
              <a:rPr lang="en-US" sz="2400" dirty="0"/>
              <a:t> information independently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29760B-F318-40ED-CA58-557397F05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A16B52-FEF1-6909-5C38-09DA79DF0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68ED5A7-791F-C217-ACFC-A452B6E16AB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447692" y="2626341"/>
            <a:ext cx="4697505" cy="35506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D00C5E-7D6E-338A-29B1-FB6D72148B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04950"/>
            <a:ext cx="4850739" cy="3618043"/>
          </a:xfrm>
          <a:prstGeom prst="rect">
            <a:avLst/>
          </a:prstGeom>
        </p:spPr>
      </p:pic>
      <p:cxnSp>
        <p:nvCxnSpPr>
          <p:cNvPr id="10" name="Curved Connector 9">
            <a:extLst>
              <a:ext uri="{FF2B5EF4-FFF2-40B4-BE49-F238E27FC236}">
                <a16:creationId xmlns:a16="http://schemas.microsoft.com/office/drawing/2014/main" id="{FE9D83AF-AB4D-B1D4-A834-F74D27F58955}"/>
              </a:ext>
            </a:extLst>
          </p:cNvPr>
          <p:cNvCxnSpPr>
            <a:cxnSpLocks/>
            <a:stCxn id="7" idx="2"/>
            <a:endCxn id="6" idx="1"/>
          </p:cNvCxnSpPr>
          <p:nvPr/>
        </p:nvCxnSpPr>
        <p:spPr>
          <a:xfrm rot="5400000" flipH="1" flipV="1">
            <a:off x="4075860" y="2751162"/>
            <a:ext cx="721341" cy="4022322"/>
          </a:xfrm>
          <a:prstGeom prst="curvedConnector4">
            <a:avLst>
              <a:gd name="adj1" fmla="val -31691"/>
              <a:gd name="adj2" fmla="val 80149"/>
            </a:avLst>
          </a:prstGeom>
          <a:ln>
            <a:solidFill>
              <a:srgbClr val="94209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260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5F773-4778-94B2-AF82-294F5743D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the charge-based tagging hold up?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30D629-2BCD-FC9C-D384-34F2B3F60E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07055"/>
            <a:ext cx="6096000" cy="4769908"/>
          </a:xfrm>
        </p:spPr>
        <p:txBody>
          <a:bodyPr/>
          <a:lstStyle/>
          <a:p>
            <a:r>
              <a:rPr lang="en-US" dirty="0"/>
              <a:t>From eye-scan (78 events), there is a significant percentage of false-positives!!!</a:t>
            </a:r>
          </a:p>
          <a:p>
            <a:r>
              <a:rPr lang="en-US" dirty="0"/>
              <a:t>Other metrics:</a:t>
            </a:r>
          </a:p>
          <a:p>
            <a:pPr lvl="1"/>
            <a:r>
              <a:rPr lang="en-US" dirty="0"/>
              <a:t># correctly </a:t>
            </a:r>
            <a:r>
              <a:rPr lang="en-US" dirty="0" err="1"/>
              <a:t>ID’d</a:t>
            </a:r>
            <a:r>
              <a:rPr lang="en-US" dirty="0"/>
              <a:t> Michels/total Michels in truth: 60%</a:t>
            </a:r>
          </a:p>
          <a:p>
            <a:pPr lvl="1"/>
            <a:r>
              <a:rPr lang="en-US" dirty="0"/>
              <a:t># correctly rejected tracks/true “non-Michels”: 76.7%</a:t>
            </a:r>
          </a:p>
          <a:p>
            <a:pPr lvl="1"/>
            <a:r>
              <a:rPr lang="en-US" dirty="0"/>
              <a:t>Accuracy ((TP+TN)/all events): 75.6%</a:t>
            </a:r>
          </a:p>
          <a:p>
            <a:pPr lvl="1"/>
            <a:r>
              <a:rPr lang="en-US" dirty="0"/>
              <a:t>False-positive rate (FP/(FP+TN)):  23.3%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831399-6567-1B60-F310-EF8F7389C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80B3FE-D735-29CD-AC05-D3AD6BA17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7C4345-CE25-D7C2-278D-CA8035A43B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227668"/>
            <a:ext cx="6121149" cy="485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830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87757-F1D1-5DE3-AEAA-6B564DC10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rgbClr val="7030A0"/>
                </a:solidFill>
              </a:rPr>
              <a:t>Additional failure mode correction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3ADD4C-199E-51F5-0E6F-45237E51D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07055"/>
            <a:ext cx="4038600" cy="3248144"/>
          </a:xfrm>
        </p:spPr>
        <p:txBody>
          <a:bodyPr>
            <a:normAutofit/>
          </a:bodyPr>
          <a:lstStyle/>
          <a:p>
            <a:r>
              <a:rPr lang="en-US" sz="1800" dirty="0"/>
              <a:t>High # of false positives, due to </a:t>
            </a:r>
            <a:r>
              <a:rPr lang="en-US" sz="1800" dirty="0" err="1"/>
              <a:t>spacepoints</a:t>
            </a:r>
            <a:r>
              <a:rPr lang="en-US" sz="1800" dirty="0"/>
              <a:t> themselves fluctuating at times</a:t>
            </a:r>
          </a:p>
          <a:p>
            <a:endParaRPr lang="en-US" sz="1800" dirty="0"/>
          </a:p>
          <a:p>
            <a:r>
              <a:rPr lang="en-US" sz="1800" dirty="0"/>
              <a:t>Adding an extra discriminator (length-based cut between linearity-based and Bragg peak Michel regions) improved both efficiency and purity metrics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F675FD-2FE8-E914-E114-F6665D4C0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BC5C40-6B00-1D78-01FE-E02DAAF1F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08F9FE-A70F-DD24-5B24-A55490A2F7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8753" y="1141074"/>
            <a:ext cx="2671464" cy="20105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011A60-EB7D-586F-E908-5B75F6CEE59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554529" y="3781779"/>
            <a:ext cx="2970096" cy="2219968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6F66F0A-936F-51B5-2C97-0EF87BFECF96}"/>
              </a:ext>
            </a:extLst>
          </p:cNvPr>
          <p:cNvCxnSpPr>
            <a:cxnSpLocks/>
          </p:cNvCxnSpPr>
          <p:nvPr/>
        </p:nvCxnSpPr>
        <p:spPr>
          <a:xfrm>
            <a:off x="6074768" y="2517472"/>
            <a:ext cx="449857" cy="12643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B51E990F-3924-3B11-0647-919E65210CBB}"/>
              </a:ext>
            </a:extLst>
          </p:cNvPr>
          <p:cNvSpPr/>
          <p:nvPr/>
        </p:nvSpPr>
        <p:spPr>
          <a:xfrm>
            <a:off x="4969761" y="2517472"/>
            <a:ext cx="1105007" cy="3782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B9BD8F8-5DA1-68AB-1C04-666ECE682709}"/>
              </a:ext>
            </a:extLst>
          </p:cNvPr>
          <p:cNvCxnSpPr>
            <a:cxnSpLocks/>
          </p:cNvCxnSpPr>
          <p:nvPr/>
        </p:nvCxnSpPr>
        <p:spPr>
          <a:xfrm flipH="1">
            <a:off x="3554529" y="2517472"/>
            <a:ext cx="1415232" cy="12643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2088AC6B-CCB8-9431-81FB-7BFA8A4976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7553" y="3781779"/>
            <a:ext cx="2972191" cy="2187282"/>
          </a:xfrm>
          <a:prstGeom prst="rect">
            <a:avLst/>
          </a:prstGeom>
        </p:spPr>
      </p:pic>
      <p:sp>
        <p:nvSpPr>
          <p:cNvPr id="30" name="Right Arrow 29">
            <a:extLst>
              <a:ext uri="{FF2B5EF4-FFF2-40B4-BE49-F238E27FC236}">
                <a16:creationId xmlns:a16="http://schemas.microsoft.com/office/drawing/2014/main" id="{0B072D5E-A17B-4A7C-8490-2C8AD3DF5D2B}"/>
              </a:ext>
            </a:extLst>
          </p:cNvPr>
          <p:cNvSpPr/>
          <p:nvPr/>
        </p:nvSpPr>
        <p:spPr>
          <a:xfrm>
            <a:off x="6694881" y="4655199"/>
            <a:ext cx="1809192" cy="88690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dirty="0"/>
              <a:t>After Bragg/kink cut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C9B21A5-C60D-393B-A449-A65B0608AF7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154138" y="1035643"/>
            <a:ext cx="3198924" cy="2536521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9ED14F98-29A4-FCBD-3760-30DF5DBB73C8}"/>
              </a:ext>
            </a:extLst>
          </p:cNvPr>
          <p:cNvSpPr txBox="1"/>
          <p:nvPr/>
        </p:nvSpPr>
        <p:spPr>
          <a:xfrm>
            <a:off x="10079154" y="136525"/>
            <a:ext cx="2175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Old confusion matrix before correction, many more FPs</a:t>
            </a:r>
          </a:p>
        </p:txBody>
      </p:sp>
    </p:spTree>
    <p:extLst>
      <p:ext uri="{BB962C8B-B14F-4D97-AF65-F5344CB8AC3E}">
        <p14:creationId xmlns:p14="http://schemas.microsoft.com/office/powerpoint/2010/main" val="3881749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C2E25-7749-2751-017F-A38FB1D4D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 failure mode correction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452EA-ECB6-1911-3D1A-6657C435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07055"/>
            <a:ext cx="6096000" cy="4769908"/>
          </a:xfrm>
        </p:spPr>
        <p:txBody>
          <a:bodyPr/>
          <a:lstStyle/>
          <a:p>
            <a:r>
              <a:rPr lang="en-US" dirty="0"/>
              <a:t>Large reduction in false-positives</a:t>
            </a:r>
          </a:p>
          <a:p>
            <a:r>
              <a:rPr lang="en-US" dirty="0"/>
              <a:t>What about the false negatives?</a:t>
            </a:r>
          </a:p>
          <a:p>
            <a:pPr lvl="1"/>
            <a:r>
              <a:rPr lang="en-US" dirty="0"/>
              <a:t>So far, I’ve only seen it caused due to upstream rejection (i.e. shower rejection from </a:t>
            </a:r>
            <a:r>
              <a:rPr lang="en-US" dirty="0" err="1"/>
              <a:t>ntuples</a:t>
            </a:r>
            <a:r>
              <a:rPr lang="en-US" dirty="0"/>
              <a:t>). In practice, I don’t think the tagger would cause many false negatives in data, but efficiency due to this will drop.</a:t>
            </a:r>
          </a:p>
          <a:p>
            <a:pPr lvl="1"/>
            <a:r>
              <a:rPr lang="en-US" dirty="0"/>
              <a:t>Should still verify on a larger dataset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7E5ED6-EF54-EF63-8560-D5658CC2E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36FCE0-1EAA-C681-7C8B-1D445DB05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A37DD4-A6A7-1677-6341-0562F32EE8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092706"/>
            <a:ext cx="5895536" cy="467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374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0A0DEB-2F01-72AD-2E58-B9C2549E0A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49797-B687-1F99-6D11-A33C0754E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 failure mode correction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B8C037-7F96-7B1A-15FA-C81E45447F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07055"/>
            <a:ext cx="6096000" cy="4769908"/>
          </a:xfrm>
        </p:spPr>
        <p:txBody>
          <a:bodyPr/>
          <a:lstStyle/>
          <a:p>
            <a:r>
              <a:rPr lang="en-US" dirty="0"/>
              <a:t># correctly </a:t>
            </a:r>
            <a:r>
              <a:rPr lang="en-US" dirty="0" err="1"/>
              <a:t>ID’d</a:t>
            </a:r>
            <a:r>
              <a:rPr lang="en-US" dirty="0"/>
              <a:t> Michels/total Michels in truth: 60%</a:t>
            </a:r>
          </a:p>
          <a:p>
            <a:r>
              <a:rPr lang="en-US" dirty="0"/>
              <a:t># correctly rejected tracks/true “non-Michels”: 94.5%</a:t>
            </a:r>
          </a:p>
          <a:p>
            <a:r>
              <a:rPr lang="en-US" dirty="0"/>
              <a:t>Accuracy ((TP+TN)/all events): 92.3%</a:t>
            </a:r>
          </a:p>
          <a:p>
            <a:r>
              <a:rPr lang="en-US" dirty="0"/>
              <a:t>False-positive rate (FP/(FP+TN)):  5.5%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DEBAC3-7177-BCB5-5D2B-14A19B208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452829-AD7D-0365-1736-A8472E94E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97E2D0-A7DF-DF0D-1786-C589D0B35A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092706"/>
            <a:ext cx="5895536" cy="467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391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E2385-6C12-9C66-7D91-EBC021D0F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light-based tagging hold up?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22FCAF-141B-604C-5469-50A0100FE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07055"/>
            <a:ext cx="5702300" cy="4769908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From same event sample</a:t>
            </a:r>
          </a:p>
          <a:p>
            <a:r>
              <a:rPr lang="en-US" sz="2400" dirty="0"/>
              <a:t>Good at catching false-negatives in charge-based tagging, however too inclusive</a:t>
            </a:r>
          </a:p>
          <a:p>
            <a:pPr lvl="1"/>
            <a:r>
              <a:rPr lang="en-US" sz="2000" dirty="0" err="1"/>
              <a:t>Essentilly</a:t>
            </a:r>
            <a:r>
              <a:rPr lang="en-US" sz="2000" dirty="0"/>
              <a:t>, finds any pulses higher than median PE, spaced at least a distance away equal to standard deviation from previous peak</a:t>
            </a:r>
          </a:p>
          <a:p>
            <a:pPr lvl="1"/>
            <a:r>
              <a:rPr lang="en-US" sz="2000" dirty="0"/>
              <a:t>This allows many more peaks than expected, including fluctuations</a:t>
            </a:r>
          </a:p>
          <a:p>
            <a:r>
              <a:rPr lang="en-US" sz="2400" dirty="0"/>
              <a:t>Some interesting things of note:</a:t>
            </a:r>
          </a:p>
          <a:p>
            <a:pPr lvl="1"/>
            <a:r>
              <a:rPr lang="en-US" sz="2000" dirty="0"/>
              <a:t>Truth info often shows Michel time even when not present in other </a:t>
            </a:r>
            <a:r>
              <a:rPr lang="en-US" sz="2000" dirty="0" err="1"/>
              <a:t>caloskim</a:t>
            </a:r>
            <a:r>
              <a:rPr lang="en-US" sz="2000" dirty="0"/>
              <a:t> variables</a:t>
            </a:r>
          </a:p>
          <a:p>
            <a:pPr lvl="1"/>
            <a:r>
              <a:rPr lang="en-US" sz="2000" dirty="0"/>
              <a:t>The eval metrics for some events don’t align with the </a:t>
            </a:r>
            <a:r>
              <a:rPr lang="en-US" sz="2000" dirty="0" err="1"/>
              <a:t>charg</a:t>
            </a:r>
            <a:r>
              <a:rPr lang="en-US" sz="2000" dirty="0"/>
              <a:t>-based ones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059F33-84BC-850E-8672-4379D5C13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89B2EA-302C-AA56-E700-8A1CB7505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8EED8D-BC85-33C5-6CEF-FC099B3ED1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2300" y="1033463"/>
            <a:ext cx="64897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282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B8A8E2-A710-D68F-A713-AC58E75133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0EE69-E092-92A9-D2C5-862D9D280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light-based tagging hold up?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D2044E-A789-A82B-567E-DF01E09169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07055"/>
            <a:ext cx="5702300" cy="4769908"/>
          </a:xfrm>
        </p:spPr>
        <p:txBody>
          <a:bodyPr>
            <a:normAutofit/>
          </a:bodyPr>
          <a:lstStyle/>
          <a:p>
            <a:r>
              <a:rPr lang="en-US" dirty="0"/>
              <a:t>From same event sample</a:t>
            </a:r>
          </a:p>
          <a:p>
            <a:r>
              <a:rPr lang="en-US" dirty="0"/>
              <a:t># correctly </a:t>
            </a:r>
            <a:r>
              <a:rPr lang="en-US" dirty="0" err="1"/>
              <a:t>ID’d</a:t>
            </a:r>
            <a:r>
              <a:rPr lang="en-US" dirty="0"/>
              <a:t> Michels/total Michels in truth: 80%</a:t>
            </a:r>
          </a:p>
          <a:p>
            <a:r>
              <a:rPr lang="en-US" dirty="0"/>
              <a:t># correctly rejected tracks/true “non-Michels”: 63.5%</a:t>
            </a:r>
          </a:p>
          <a:p>
            <a:r>
              <a:rPr lang="en-US" dirty="0"/>
              <a:t>Accuracy ((TP+TN)/all events): 65.4%</a:t>
            </a:r>
          </a:p>
          <a:p>
            <a:r>
              <a:rPr lang="en-US" dirty="0"/>
              <a:t>False-positive rate (FP/(FP+TN)):  36.5%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A38407-A8CB-7D2C-17B0-A734A2A01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270D1F-8E4A-F9AE-8A38-D3571EA38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30CAB3-3276-536C-9502-1523ED995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2300" y="1033463"/>
            <a:ext cx="64897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766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E308ED1F-FB98-8B42-88DD-38C5F4EC887B}" vid="{142EAE83-8931-7143-899B-2DCF0F6CE70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1544</TotalTime>
  <Words>550</Words>
  <Application>Microsoft Macintosh PowerPoint</Application>
  <PresentationFormat>Widescreen</PresentationFormat>
  <Paragraphs>84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Arial</vt:lpstr>
      <vt:lpstr>Helvetica</vt:lpstr>
      <vt:lpstr>Trebuchet MS</vt:lpstr>
      <vt:lpstr>Office Theme</vt:lpstr>
      <vt:lpstr>Wirecell Group Update</vt:lpstr>
      <vt:lpstr>From the Collaboration Meeting…</vt:lpstr>
      <vt:lpstr>From the Collaboration Meeting…</vt:lpstr>
      <vt:lpstr>How does the charge-based tagging hold up?</vt:lpstr>
      <vt:lpstr>Additional failure mode correction</vt:lpstr>
      <vt:lpstr>After failure mode correction</vt:lpstr>
      <vt:lpstr>After failure mode correction</vt:lpstr>
      <vt:lpstr>How does light-based tagging hold up?</vt:lpstr>
      <vt:lpstr>How does light-based tagging hold up?</vt:lpstr>
      <vt:lpstr>Michel failure mode correction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Evander Espinoza</dc:creator>
  <cp:lastModifiedBy>Evander Espinoza</cp:lastModifiedBy>
  <cp:revision>13</cp:revision>
  <dcterms:created xsi:type="dcterms:W3CDTF">2026-06-18T15:11:15Z</dcterms:created>
  <dcterms:modified xsi:type="dcterms:W3CDTF">2026-06-19T16:56:02Z</dcterms:modified>
</cp:coreProperties>
</file>