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5" r:id="rId2"/>
    <p:sldId id="257" r:id="rId3"/>
    <p:sldId id="258" r:id="rId4"/>
    <p:sldId id="278" r:id="rId5"/>
    <p:sldId id="280" r:id="rId6"/>
    <p:sldId id="281" r:id="rId7"/>
    <p:sldId id="282" r:id="rId8"/>
    <p:sldId id="283" r:id="rId9"/>
    <p:sldId id="262" r:id="rId10"/>
    <p:sldId id="286" r:id="rId11"/>
    <p:sldId id="284" r:id="rId12"/>
    <p:sldId id="287" r:id="rId13"/>
    <p:sldId id="288" r:id="rId14"/>
    <p:sldId id="289" r:id="rId15"/>
    <p:sldId id="290" r:id="rId16"/>
    <p:sldId id="292" r:id="rId17"/>
    <p:sldId id="291" r:id="rId18"/>
    <p:sldId id="265" r:id="rId19"/>
    <p:sldId id="267" r:id="rId20"/>
    <p:sldId id="268" r:id="rId21"/>
    <p:sldId id="269" r:id="rId22"/>
    <p:sldId id="266" r:id="rId23"/>
    <p:sldId id="263" r:id="rId24"/>
    <p:sldId id="264" r:id="rId25"/>
    <p:sldId id="270" r:id="rId26"/>
    <p:sldId id="274" r:id="rId27"/>
    <p:sldId id="273" r:id="rId28"/>
    <p:sldId id="275" r:id="rId29"/>
    <p:sldId id="276" r:id="rId30"/>
    <p:sldId id="277" r:id="rId31"/>
    <p:sldId id="271" r:id="rId32"/>
    <p:sldId id="272" r:id="rId3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F2D0"/>
    <a:srgbClr val="CAEEFB"/>
    <a:srgbClr val="BDFFFC"/>
    <a:srgbClr val="F22A1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651099-26E2-DE65-5B34-B28037AED026}" v="932" dt="2026-08-25T20:36:46.416"/>
    <p1510:client id="{6B34F348-A492-5D7B-A1BD-B9C2168D8378}" v="81" dt="2026-08-24T07:53:33.0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556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463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907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003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512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81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348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495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20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55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876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359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sv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13A8C-72A1-1D2B-D37A-7C146A122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38B55A-63CD-DA64-0BEB-82AFB9B008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68694CDF-CFE3-3324-25E5-18757E78D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3819461" y="-3826757"/>
            <a:ext cx="4553077" cy="12206599"/>
          </a:xfrm>
          <a:prstGeom prst="rect">
            <a:avLst/>
          </a:prstGeom>
          <a:solidFill>
            <a:srgbClr val="D9F2D0">
              <a:alpha val="67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9" name="Rectangle 17">
            <a:extLst>
              <a:ext uri="{FF2B5EF4-FFF2-40B4-BE49-F238E27FC236}">
                <a16:creationId xmlns:a16="http://schemas.microsoft.com/office/drawing/2014/main" id="{6FA0B90E-FC3F-7D07-224B-157DDCAE6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4320954" y="-3767042"/>
            <a:ext cx="4011740" cy="11624949"/>
          </a:xfrm>
          <a:prstGeom prst="rect">
            <a:avLst/>
          </a:prstGeom>
          <a:gradFill flip="none" rotWithShape="1">
            <a:gsLst>
              <a:gs pos="3000">
                <a:schemeClr val="accent2">
                  <a:alpha val="70000"/>
                </a:schemeClr>
              </a:gs>
              <a:gs pos="42000">
                <a:schemeClr val="accent2"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9">
            <a:extLst>
              <a:ext uri="{FF2B5EF4-FFF2-40B4-BE49-F238E27FC236}">
                <a16:creationId xmlns:a16="http://schemas.microsoft.com/office/drawing/2014/main" id="{C864C54F-017D-9CF8-5A0E-323B6EAEC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248770" y="1"/>
            <a:ext cx="10943229" cy="4553079"/>
          </a:xfrm>
          <a:prstGeom prst="rect">
            <a:avLst/>
          </a:prstGeom>
          <a:gradFill>
            <a:gsLst>
              <a:gs pos="0">
                <a:schemeClr val="accent5">
                  <a:alpha val="86000"/>
                </a:schemeClr>
              </a:gs>
              <a:gs pos="57000">
                <a:schemeClr val="accent2"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Titolo 1">
            <a:extLst>
              <a:ext uri="{FF2B5EF4-FFF2-40B4-BE49-F238E27FC236}">
                <a16:creationId xmlns:a16="http://schemas.microsoft.com/office/drawing/2014/main" id="{6106880C-EA1D-3B03-4238-A0510E3774EE}"/>
              </a:ext>
            </a:extLst>
          </p:cNvPr>
          <p:cNvSpPr>
            <a:spLocks noGrp="1"/>
          </p:cNvSpPr>
          <p:nvPr/>
        </p:nvSpPr>
        <p:spPr>
          <a:xfrm>
            <a:off x="1250950" y="2048800"/>
            <a:ext cx="9130481" cy="23007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4800" b="1">
                <a:solidFill>
                  <a:schemeClr val="accent1">
                    <a:lumMod val="49000"/>
                  </a:schemeClr>
                </a:solidFill>
                <a:ea typeface="+mj-lt"/>
                <a:cs typeface="+mj-lt"/>
              </a:rPr>
              <a:t>The Impact </a:t>
            </a:r>
            <a:r>
              <a:rPr lang="de-DE" sz="4800" b="1" err="1">
                <a:solidFill>
                  <a:schemeClr val="accent1">
                    <a:lumMod val="49000"/>
                  </a:schemeClr>
                </a:solidFill>
                <a:ea typeface="+mj-lt"/>
                <a:cs typeface="+mj-lt"/>
              </a:rPr>
              <a:t>of</a:t>
            </a:r>
            <a:r>
              <a:rPr lang="de-DE" sz="4800" b="1">
                <a:solidFill>
                  <a:schemeClr val="accent1">
                    <a:lumMod val="49000"/>
                  </a:schemeClr>
                </a:solidFill>
                <a:ea typeface="+mj-lt"/>
                <a:cs typeface="+mj-lt"/>
              </a:rPr>
              <a:t> </a:t>
            </a:r>
            <a:r>
              <a:rPr lang="de-DE" sz="4800" b="1" err="1">
                <a:solidFill>
                  <a:schemeClr val="accent1">
                    <a:lumMod val="49000"/>
                  </a:schemeClr>
                </a:solidFill>
                <a:ea typeface="+mj-lt"/>
                <a:cs typeface="+mj-lt"/>
              </a:rPr>
              <a:t>Drell</a:t>
            </a:r>
            <a:r>
              <a:rPr lang="de-DE" sz="4800" b="1">
                <a:solidFill>
                  <a:schemeClr val="accent1">
                    <a:lumMod val="49000"/>
                  </a:schemeClr>
                </a:solidFill>
                <a:ea typeface="+mj-lt"/>
                <a:cs typeface="+mj-lt"/>
              </a:rPr>
              <a:t>-Yan Data on </a:t>
            </a:r>
            <a:endParaRPr lang="de-DE" sz="4800" b="1">
              <a:solidFill>
                <a:schemeClr val="accent1">
                  <a:lumMod val="49000"/>
                </a:schemeClr>
              </a:solidFill>
              <a:ea typeface="Calibri Light"/>
              <a:cs typeface="Calibri Light"/>
            </a:endParaRPr>
          </a:p>
          <a:p>
            <a:pPr algn="l"/>
            <a:r>
              <a:rPr lang="de-DE" sz="4800" b="1" err="1">
                <a:solidFill>
                  <a:schemeClr val="accent1">
                    <a:lumMod val="49000"/>
                  </a:schemeClr>
                </a:solidFill>
                <a:ea typeface="+mj-lt"/>
                <a:cs typeface="+mj-lt"/>
              </a:rPr>
              <a:t>Four</a:t>
            </a:r>
            <a:r>
              <a:rPr lang="de-DE" sz="4800" b="1">
                <a:solidFill>
                  <a:schemeClr val="accent1">
                    <a:lumMod val="49000"/>
                  </a:schemeClr>
                </a:solidFill>
                <a:ea typeface="+mj-lt"/>
                <a:cs typeface="+mj-lt"/>
              </a:rPr>
              <a:t>-Fermion SMEFT Operators</a:t>
            </a:r>
            <a:endParaRPr lang="de-DE" sz="4800" b="1">
              <a:solidFill>
                <a:schemeClr val="accent1">
                  <a:lumMod val="49000"/>
                </a:schemeClr>
              </a:solidFill>
              <a:ea typeface="Calibri Light"/>
              <a:cs typeface="Calibri Light"/>
            </a:endParaRPr>
          </a:p>
        </p:txBody>
      </p:sp>
      <p:sp>
        <p:nvSpPr>
          <p:cNvPr id="15" name="Sottotitolo 2">
            <a:extLst>
              <a:ext uri="{FF2B5EF4-FFF2-40B4-BE49-F238E27FC236}">
                <a16:creationId xmlns:a16="http://schemas.microsoft.com/office/drawing/2014/main" id="{4D3E8B19-5DAA-0B9D-2141-005065C6998B}"/>
              </a:ext>
            </a:extLst>
          </p:cNvPr>
          <p:cNvSpPr>
            <a:spLocks noGrp="1"/>
          </p:cNvSpPr>
          <p:nvPr/>
        </p:nvSpPr>
        <p:spPr>
          <a:xfrm>
            <a:off x="1059918" y="4482646"/>
            <a:ext cx="2575689" cy="13090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>
                <a:solidFill>
                  <a:schemeClr val="accent1">
                    <a:lumMod val="49000"/>
                  </a:schemeClr>
                </a:solidFill>
              </a:rPr>
              <a:t> </a:t>
            </a:r>
            <a:r>
              <a:rPr lang="de-DE" b="1">
                <a:solidFill>
                  <a:schemeClr val="accent1">
                    <a:lumMod val="49000"/>
                  </a:schemeClr>
                </a:solidFill>
                <a:ea typeface="Calibri"/>
                <a:cs typeface="Calibri"/>
              </a:rPr>
              <a:t>Martina Fusi </a:t>
            </a:r>
            <a:endParaRPr lang="it-IT">
              <a:solidFill>
                <a:schemeClr val="accent1">
                  <a:lumMod val="49000"/>
                </a:schemeClr>
              </a:solidFill>
            </a:endParaRPr>
          </a:p>
          <a:p>
            <a:r>
              <a:rPr lang="de-DE" b="1">
                <a:solidFill>
                  <a:schemeClr val="accent1">
                    <a:lumMod val="49000"/>
                  </a:schemeClr>
                </a:solidFill>
                <a:ea typeface="Calibri"/>
                <a:cs typeface="Calibri"/>
              </a:rPr>
              <a:t>Ken Mimasu</a:t>
            </a:r>
          </a:p>
        </p:txBody>
      </p:sp>
      <p:pic>
        <p:nvPicPr>
          <p:cNvPr id="17" name="Immagine 9" descr="Immagine che contiene Carattere, testo, Elementi grafici, logo&#10;&#10;Il contenuto generato dall&amp;#39;IA potrebbe non essere corretto.">
            <a:extLst>
              <a:ext uri="{FF2B5EF4-FFF2-40B4-BE49-F238E27FC236}">
                <a16:creationId xmlns:a16="http://schemas.microsoft.com/office/drawing/2014/main" id="{139D1FF8-42FC-3CA4-436A-CEBE9D281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934" y="4701278"/>
            <a:ext cx="3053844" cy="852200"/>
          </a:xfrm>
          <a:prstGeom prst="rect">
            <a:avLst/>
          </a:prstGeom>
        </p:spPr>
      </p:pic>
      <p:pic>
        <p:nvPicPr>
          <p:cNvPr id="19" name="Immagine 10" descr="Immagine che contiene Carattere, testo, logo, Elementi grafici&#10;&#10;Il contenuto generato dall&amp;#39;IA potrebbe non essere corretto.">
            <a:extLst>
              <a:ext uri="{FF2B5EF4-FFF2-40B4-BE49-F238E27FC236}">
                <a16:creationId xmlns:a16="http://schemas.microsoft.com/office/drawing/2014/main" id="{2C93629F-0C32-377C-0809-A768D17491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2964" y="4703335"/>
            <a:ext cx="3293926" cy="864074"/>
          </a:xfrm>
          <a:prstGeom prst="rect">
            <a:avLst/>
          </a:prstGeom>
        </p:spPr>
      </p:pic>
      <p:sp>
        <p:nvSpPr>
          <p:cNvPr id="21" name="CasellaDiTesto 9">
            <a:extLst>
              <a:ext uri="{FF2B5EF4-FFF2-40B4-BE49-F238E27FC236}">
                <a16:creationId xmlns:a16="http://schemas.microsoft.com/office/drawing/2014/main" id="{DCD71CE1-F6FD-310B-6C3F-3834BC94DCE6}"/>
              </a:ext>
            </a:extLst>
          </p:cNvPr>
          <p:cNvSpPr txBox="1"/>
          <p:nvPr/>
        </p:nvSpPr>
        <p:spPr>
          <a:xfrm flipH="1">
            <a:off x="1249729" y="790730"/>
            <a:ext cx="3617089" cy="46166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2400" b="1">
                <a:solidFill>
                  <a:schemeClr val="accent1">
                    <a:lumMod val="49000"/>
                  </a:schemeClr>
                </a:solidFill>
              </a:rPr>
              <a:t>XVI </a:t>
            </a:r>
            <a:r>
              <a:rPr lang="it-IT" sz="2400" b="1" err="1">
                <a:solidFill>
                  <a:schemeClr val="accent1">
                    <a:lumMod val="49000"/>
                  </a:schemeClr>
                </a:solidFill>
              </a:rPr>
              <a:t>NExT</a:t>
            </a:r>
            <a:r>
              <a:rPr lang="it-IT" sz="2400" b="1">
                <a:solidFill>
                  <a:schemeClr val="accent1">
                    <a:lumMod val="49000"/>
                  </a:schemeClr>
                </a:solidFill>
              </a:rPr>
              <a:t> PhD Workshop</a:t>
            </a:r>
            <a:endParaRPr lang="en-US">
              <a:solidFill>
                <a:schemeClr val="accent1">
                  <a:lumMod val="49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095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C52EA6C-7F0F-9C53-774D-40EF76850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157" y="155299"/>
            <a:ext cx="10515600" cy="1325563"/>
          </a:xfrm>
        </p:spPr>
        <p:txBody>
          <a:bodyPr/>
          <a:lstStyle/>
          <a:p>
            <a:pPr algn="ctr"/>
            <a:r>
              <a:rPr lang="it-IT" sz="3600" b="1">
                <a:solidFill>
                  <a:srgbClr val="01396C"/>
                </a:solidFill>
              </a:rPr>
              <a:t>Standard Model </a:t>
            </a:r>
            <a:r>
              <a:rPr lang="it-IT" sz="3600" b="1" err="1">
                <a:solidFill>
                  <a:srgbClr val="01396C"/>
                </a:solidFill>
              </a:rPr>
              <a:t>Effective</a:t>
            </a:r>
            <a:r>
              <a:rPr lang="it-IT" sz="3600" b="1">
                <a:solidFill>
                  <a:srgbClr val="01396C"/>
                </a:solidFill>
              </a:rPr>
              <a:t> Field Theory (SMEFT)</a:t>
            </a:r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49481994-CB16-45C7-2488-7760CD8AF825}"/>
              </a:ext>
            </a:extLst>
          </p:cNvPr>
          <p:cNvSpPr>
            <a:spLocks noGrp="1"/>
          </p:cNvSpPr>
          <p:nvPr/>
        </p:nvSpPr>
        <p:spPr>
          <a:xfrm>
            <a:off x="2218635" y="3872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it-IT" sz="4000" b="1">
              <a:solidFill>
                <a:srgbClr val="01396C"/>
              </a:solidFill>
            </a:endParaRPr>
          </a:p>
        </p:txBody>
      </p:sp>
      <p:sp>
        <p:nvSpPr>
          <p:cNvPr id="5" name="Segnaposto contenuto 8">
            <a:extLst>
              <a:ext uri="{FF2B5EF4-FFF2-40B4-BE49-F238E27FC236}">
                <a16:creationId xmlns:a16="http://schemas.microsoft.com/office/drawing/2014/main" id="{0C53218F-20B1-CD20-59EB-BD994E65C8B1}"/>
              </a:ext>
            </a:extLst>
          </p:cNvPr>
          <p:cNvSpPr>
            <a:spLocks noGrp="1"/>
          </p:cNvSpPr>
          <p:nvPr/>
        </p:nvSpPr>
        <p:spPr>
          <a:xfrm>
            <a:off x="2034576" y="1471182"/>
            <a:ext cx="9318172" cy="15347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000">
                <a:solidFill>
                  <a:schemeClr val="accent1">
                    <a:lumMod val="49000"/>
                  </a:schemeClr>
                </a:solidFill>
              </a:rPr>
              <a:t>SM is the most</a:t>
            </a:r>
            <a:r>
              <a:rPr lang="it-IT" sz="2000" dirty="0">
                <a:solidFill>
                  <a:schemeClr val="accent1">
                    <a:lumMod val="49000"/>
                  </a:schemeClr>
                </a:solidFill>
              </a:rPr>
              <a:t> </a:t>
            </a:r>
            <a:r>
              <a:rPr lang="it-IT" sz="2000">
                <a:solidFill>
                  <a:schemeClr val="accent1">
                    <a:lumMod val="49000"/>
                  </a:schemeClr>
                </a:solidFill>
              </a:rPr>
              <a:t>successful theory in particle</a:t>
            </a:r>
            <a:r>
              <a:rPr lang="it-IT" sz="2000" dirty="0">
                <a:solidFill>
                  <a:schemeClr val="accent1">
                    <a:lumMod val="49000"/>
                  </a:schemeClr>
                </a:solidFill>
              </a:rPr>
              <a:t> </a:t>
            </a:r>
            <a:r>
              <a:rPr lang="it-IT" sz="2000">
                <a:solidFill>
                  <a:schemeClr val="accent1">
                    <a:lumMod val="49000"/>
                  </a:schemeClr>
                </a:solidFill>
              </a:rPr>
              <a:t>physics</a:t>
            </a:r>
            <a:endParaRPr lang="it-IT" sz="2000" dirty="0">
              <a:solidFill>
                <a:schemeClr val="accent1">
                  <a:lumMod val="49000"/>
                </a:schemeClr>
              </a:solidFill>
            </a:endParaRPr>
          </a:p>
          <a:p>
            <a:endParaRPr lang="it-IT" sz="2000" i="1">
              <a:solidFill>
                <a:srgbClr val="01396C"/>
              </a:solidFill>
            </a:endParaRPr>
          </a:p>
          <a:p>
            <a:endParaRPr lang="it-IT" sz="2000">
              <a:solidFill>
                <a:srgbClr val="01396C"/>
              </a:solidFill>
              <a:ea typeface="+mn-lt"/>
              <a:cs typeface="+mn-lt"/>
            </a:endParaRPr>
          </a:p>
          <a:p>
            <a:endParaRPr lang="it-IT" sz="2000">
              <a:solidFill>
                <a:srgbClr val="01396C"/>
              </a:solidFill>
              <a:ea typeface="+mn-lt"/>
              <a:cs typeface="+mn-lt"/>
            </a:endParaRPr>
          </a:p>
          <a:p>
            <a:endParaRPr lang="it-IT">
              <a:solidFill>
                <a:srgbClr val="01396C"/>
              </a:solidFill>
              <a:ea typeface="+mn-lt"/>
              <a:cs typeface="+mn-lt"/>
            </a:endParaRPr>
          </a:p>
        </p:txBody>
      </p:sp>
      <p:sp>
        <p:nvSpPr>
          <p:cNvPr id="6" name="Segnaposto piè di pagina 3">
            <a:extLst>
              <a:ext uri="{FF2B5EF4-FFF2-40B4-BE49-F238E27FC236}">
                <a16:creationId xmlns:a16="http://schemas.microsoft.com/office/drawing/2014/main" id="{ACBD3A51-0AD1-A597-7E81-8B1362084D50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7" name="Segnaposto numero diapositiva 4">
            <a:extLst>
              <a:ext uri="{FF2B5EF4-FFF2-40B4-BE49-F238E27FC236}">
                <a16:creationId xmlns:a16="http://schemas.microsoft.com/office/drawing/2014/main" id="{72059450-B06E-3171-6497-F3EDF0EE9FCB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2</a:t>
            </a:fld>
            <a:endParaRPr lang="de-DE">
              <a:solidFill>
                <a:srgbClr val="01396C"/>
              </a:solidFill>
            </a:endParaRPr>
          </a:p>
        </p:txBody>
      </p:sp>
      <p:sp>
        <p:nvSpPr>
          <p:cNvPr id="11" name="Rettangolo con angoli arrotondati 10">
            <a:extLst>
              <a:ext uri="{FF2B5EF4-FFF2-40B4-BE49-F238E27FC236}">
                <a16:creationId xmlns:a16="http://schemas.microsoft.com/office/drawing/2014/main" id="{66F4B1A5-F674-411C-78EB-87B5A3324CC3}"/>
              </a:ext>
            </a:extLst>
          </p:cNvPr>
          <p:cNvSpPr/>
          <p:nvPr/>
        </p:nvSpPr>
        <p:spPr>
          <a:xfrm>
            <a:off x="2033147" y="2183882"/>
            <a:ext cx="8527430" cy="36209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>
              <a:buFont typeface="Arial"/>
              <a:buChar char="•"/>
            </a:pPr>
            <a:r>
              <a:rPr lang="it-IT" sz="2400" b="1" u="sng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However</a:t>
            </a: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it-IT" sz="240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it</a:t>
            </a: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it-IT" sz="240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cannot</a:t>
            </a: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it-IT" sz="240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explain</a:t>
            </a: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it-IT" sz="240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several</a:t>
            </a: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it-IT" sz="240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observed</a:t>
            </a: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it-IT" sz="240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phenomena</a:t>
            </a:r>
            <a:endParaRPr lang="en-US" sz="24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it-IT" sz="24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Matter-</a:t>
            </a:r>
            <a:r>
              <a:rPr lang="it-IT" sz="240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Antimatter</a:t>
            </a: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it-IT" sz="240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asymmetry</a:t>
            </a:r>
            <a:endParaRPr lang="en-US" sz="24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Neutrino </a:t>
            </a:r>
            <a:r>
              <a:rPr lang="it-IT" sz="240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Oscillations</a:t>
            </a:r>
            <a:endParaRPr lang="en-US" sz="24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it-IT" sz="240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Gravity</a:t>
            </a:r>
            <a:endParaRPr lang="en-US" sz="24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Dark Matter</a:t>
            </a:r>
            <a:endParaRPr lang="en-US" sz="24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Dark Energy</a:t>
            </a:r>
            <a:endParaRPr lang="en-US" sz="24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it-IT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...</a:t>
            </a:r>
          </a:p>
          <a:p>
            <a:pPr algn="ctr"/>
            <a:endParaRPr lang="it-IT">
              <a:solidFill>
                <a:srgbClr val="FFFFFF"/>
              </a:solidFill>
              <a:latin typeface="Aptos" panose="02110004020202020204"/>
              <a:ea typeface="Calibri"/>
              <a:cs typeface="Calibri"/>
            </a:endParaRPr>
          </a:p>
        </p:txBody>
      </p:sp>
      <p:pic>
        <p:nvPicPr>
          <p:cNvPr id="12" name="Immagine 11" descr="Immagine che contiene testo, schermata, cerchio, diagramma&#10;&#10;Il contenuto generato dall&amp;#39;IA potrebbe non essere corretto.">
            <a:extLst>
              <a:ext uri="{FF2B5EF4-FFF2-40B4-BE49-F238E27FC236}">
                <a16:creationId xmlns:a16="http://schemas.microsoft.com/office/drawing/2014/main" id="{B3E3172A-DE14-4755-F0ED-1CA132C98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130" y="3363119"/>
            <a:ext cx="3163695" cy="191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267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142EE-C46E-BEAC-B092-4815F6394C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FB7661A-10B4-075C-AB2E-CDEE4ECBF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157" y="155299"/>
            <a:ext cx="10515600" cy="1325563"/>
          </a:xfrm>
        </p:spPr>
        <p:txBody>
          <a:bodyPr/>
          <a:lstStyle/>
          <a:p>
            <a:pPr algn="ctr"/>
            <a:r>
              <a:rPr lang="it-IT" sz="3600" b="1">
                <a:solidFill>
                  <a:srgbClr val="01396C"/>
                </a:solidFill>
              </a:rPr>
              <a:t>Standard Model </a:t>
            </a:r>
            <a:r>
              <a:rPr lang="it-IT" sz="3600" b="1" err="1">
                <a:solidFill>
                  <a:srgbClr val="01396C"/>
                </a:solidFill>
              </a:rPr>
              <a:t>Effective</a:t>
            </a:r>
            <a:r>
              <a:rPr lang="it-IT" sz="3600" b="1">
                <a:solidFill>
                  <a:srgbClr val="01396C"/>
                </a:solidFill>
              </a:rPr>
              <a:t> Field Theory (SMEFT)</a:t>
            </a:r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8FDB5296-48B6-E0B8-92F2-68C4FD0BF995}"/>
              </a:ext>
            </a:extLst>
          </p:cNvPr>
          <p:cNvSpPr>
            <a:spLocks noGrp="1"/>
          </p:cNvSpPr>
          <p:nvPr/>
        </p:nvSpPr>
        <p:spPr>
          <a:xfrm>
            <a:off x="2218635" y="3872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it-IT" sz="4000" b="1">
              <a:solidFill>
                <a:srgbClr val="01396C"/>
              </a:solidFill>
            </a:endParaRPr>
          </a:p>
        </p:txBody>
      </p:sp>
      <p:sp>
        <p:nvSpPr>
          <p:cNvPr id="5" name="Segnaposto contenuto 8">
            <a:extLst>
              <a:ext uri="{FF2B5EF4-FFF2-40B4-BE49-F238E27FC236}">
                <a16:creationId xmlns:a16="http://schemas.microsoft.com/office/drawing/2014/main" id="{27ADC0EB-F17D-4833-3582-45D4AA5AF3B0}"/>
              </a:ext>
            </a:extLst>
          </p:cNvPr>
          <p:cNvSpPr>
            <a:spLocks noGrp="1"/>
          </p:cNvSpPr>
          <p:nvPr/>
        </p:nvSpPr>
        <p:spPr>
          <a:xfrm>
            <a:off x="838038" y="1707396"/>
            <a:ext cx="10538011" cy="1522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Many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SM extensions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predict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heavy new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particles</a:t>
            </a:r>
          </a:p>
          <a:p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SMEFT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extends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the SM in a model-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independent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way</a:t>
            </a:r>
          </a:p>
          <a:p>
            <a:endParaRPr lang="it-IT" sz="2000">
              <a:solidFill>
                <a:srgbClr val="01396C"/>
              </a:solidFill>
            </a:endParaRPr>
          </a:p>
          <a:p>
            <a:endParaRPr lang="it-IT">
              <a:solidFill>
                <a:srgbClr val="01396C"/>
              </a:solidFill>
            </a:endParaRPr>
          </a:p>
        </p:txBody>
      </p:sp>
      <p:sp>
        <p:nvSpPr>
          <p:cNvPr id="6" name="Segnaposto piè di pagina 3">
            <a:extLst>
              <a:ext uri="{FF2B5EF4-FFF2-40B4-BE49-F238E27FC236}">
                <a16:creationId xmlns:a16="http://schemas.microsoft.com/office/drawing/2014/main" id="{43D5D0F7-6AB9-873F-C810-36B402422764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7" name="Segnaposto numero diapositiva 4">
            <a:extLst>
              <a:ext uri="{FF2B5EF4-FFF2-40B4-BE49-F238E27FC236}">
                <a16:creationId xmlns:a16="http://schemas.microsoft.com/office/drawing/2014/main" id="{70544FE0-8235-3CAF-0F52-140D03681992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3</a:t>
            </a:fld>
            <a:endParaRPr lang="de-DE">
              <a:solidFill>
                <a:srgbClr val="01396C"/>
              </a:solidFill>
            </a:endParaRPr>
          </a:p>
        </p:txBody>
      </p:sp>
      <p:pic>
        <p:nvPicPr>
          <p:cNvPr id="8" name="Immagine 7" descr="Immagine che contiene Carattere, bianco, linea, diagramma&#10;&#10;Il contenuto generato dall&amp;#39;IA potrebbe non essere corretto.">
            <a:extLst>
              <a:ext uri="{FF2B5EF4-FFF2-40B4-BE49-F238E27FC236}">
                <a16:creationId xmlns:a16="http://schemas.microsoft.com/office/drawing/2014/main" id="{56556F1A-22ED-4F24-7D39-ABFBC78200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518" y="2808772"/>
            <a:ext cx="6619875" cy="904875"/>
          </a:xfrm>
          <a:prstGeom prst="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sp>
        <p:nvSpPr>
          <p:cNvPr id="9" name="Segnaposto contenuto 8">
            <a:extLst>
              <a:ext uri="{FF2B5EF4-FFF2-40B4-BE49-F238E27FC236}">
                <a16:creationId xmlns:a16="http://schemas.microsoft.com/office/drawing/2014/main" id="{409E1F59-E98C-D7EB-9E0E-8218274051F2}"/>
              </a:ext>
            </a:extLst>
          </p:cNvPr>
          <p:cNvSpPr txBox="1">
            <a:spLocks/>
          </p:cNvSpPr>
          <p:nvPr/>
        </p:nvSpPr>
        <p:spPr>
          <a:xfrm>
            <a:off x="827756" y="3982913"/>
            <a:ext cx="10538011" cy="18056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Λ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is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the energy scale of new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physics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(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here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fixed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at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1 TeV)</a:t>
            </a:r>
          </a:p>
          <a:p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C</a:t>
            </a:r>
            <a:r>
              <a:rPr lang="it-IT" sz="2000" baseline="-25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i 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are the so-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called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</a:t>
            </a:r>
            <a:r>
              <a:rPr lang="it-IT" sz="2000" b="1" i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Wilson </a:t>
            </a:r>
            <a:r>
              <a:rPr lang="it-IT" sz="2000" b="1" i="1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coefficients</a:t>
            </a:r>
            <a:endParaRPr lang="it-IT" sz="2000" err="1">
              <a:latin typeface="Aptos Display"/>
            </a:endParaRPr>
          </a:p>
          <a:p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O</a:t>
            </a:r>
            <a:r>
              <a:rPr lang="it-IT" sz="2000" baseline="-25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i</a:t>
            </a:r>
            <a:r>
              <a:rPr lang="it-IT" sz="2000" baseline="30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(5)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and O</a:t>
            </a:r>
            <a:r>
              <a:rPr lang="it-IT" sz="2000" baseline="-25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i</a:t>
            </a:r>
            <a:r>
              <a:rPr lang="it-IT" sz="2000" baseline="30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(7)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are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not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 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considered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because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they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violate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either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leptonic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or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baryonic</a:t>
            </a:r>
            <a:r>
              <a:rPr lang="it-IT" sz="2000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latin typeface="Aptos Display"/>
                <a:ea typeface="+mn-lt"/>
                <a:cs typeface="+mn-lt"/>
              </a:rPr>
              <a:t>number</a:t>
            </a:r>
            <a:endParaRPr lang="it-IT" sz="2000" b="1" baseline="30000" err="1">
              <a:solidFill>
                <a:schemeClr val="tx1">
                  <a:lumMod val="49000"/>
                  <a:lumOff val="51000"/>
                </a:schemeClr>
              </a:solidFill>
              <a:latin typeface="Aptos Display"/>
              <a:ea typeface="+mn-lt"/>
              <a:cs typeface="+mn-lt"/>
            </a:endParaRPr>
          </a:p>
          <a:p>
            <a:pPr marL="0" indent="0">
              <a:buNone/>
            </a:pPr>
            <a:endParaRPr lang="it-IT" sz="2000">
              <a:solidFill>
                <a:srgbClr val="01396C"/>
              </a:solidFill>
            </a:endParaRPr>
          </a:p>
          <a:p>
            <a:pPr marL="0" indent="0">
              <a:buNone/>
            </a:pPr>
            <a:endParaRPr lang="it-IT">
              <a:solidFill>
                <a:srgbClr val="0139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49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4DA23-61A1-B850-12FD-DDF1C870BB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0D70B36-535E-396E-8D3E-DF10E6F2B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157" y="155299"/>
            <a:ext cx="10515600" cy="1325563"/>
          </a:xfrm>
        </p:spPr>
        <p:txBody>
          <a:bodyPr/>
          <a:lstStyle/>
          <a:p>
            <a:pPr algn="ctr"/>
            <a:r>
              <a:rPr lang="it-IT" sz="3600" b="1">
                <a:solidFill>
                  <a:srgbClr val="01396C"/>
                </a:solidFill>
              </a:rPr>
              <a:t>Standard Model </a:t>
            </a:r>
            <a:r>
              <a:rPr lang="it-IT" sz="3600" b="1" err="1">
                <a:solidFill>
                  <a:srgbClr val="01396C"/>
                </a:solidFill>
              </a:rPr>
              <a:t>Effective</a:t>
            </a:r>
            <a:r>
              <a:rPr lang="it-IT" sz="3600" b="1">
                <a:solidFill>
                  <a:srgbClr val="01396C"/>
                </a:solidFill>
              </a:rPr>
              <a:t> Field Theory (SMEFT)</a:t>
            </a:r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79F22856-4DFD-45ED-A1C4-E32B70BC981E}"/>
              </a:ext>
            </a:extLst>
          </p:cNvPr>
          <p:cNvSpPr>
            <a:spLocks noGrp="1"/>
          </p:cNvSpPr>
          <p:nvPr/>
        </p:nvSpPr>
        <p:spPr>
          <a:xfrm>
            <a:off x="2218635" y="3872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it-IT" sz="4000" b="1">
              <a:solidFill>
                <a:srgbClr val="01396C"/>
              </a:solidFill>
            </a:endParaRPr>
          </a:p>
        </p:txBody>
      </p:sp>
      <p:sp>
        <p:nvSpPr>
          <p:cNvPr id="6" name="Segnaposto piè di pagina 3">
            <a:extLst>
              <a:ext uri="{FF2B5EF4-FFF2-40B4-BE49-F238E27FC236}">
                <a16:creationId xmlns:a16="http://schemas.microsoft.com/office/drawing/2014/main" id="{6A528E4F-26AA-8B17-66A7-F01E57298E18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7" name="Segnaposto numero diapositiva 4">
            <a:extLst>
              <a:ext uri="{FF2B5EF4-FFF2-40B4-BE49-F238E27FC236}">
                <a16:creationId xmlns:a16="http://schemas.microsoft.com/office/drawing/2014/main" id="{0CB5CFAE-3DAF-7619-922F-A5F8475039EB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4</a:t>
            </a:fld>
            <a:endParaRPr lang="de-DE">
              <a:solidFill>
                <a:srgbClr val="01396C"/>
              </a:solidFill>
            </a:endParaRPr>
          </a:p>
        </p:txBody>
      </p:sp>
      <p:sp>
        <p:nvSpPr>
          <p:cNvPr id="9" name="Segnaposto contenuto 8">
            <a:extLst>
              <a:ext uri="{FF2B5EF4-FFF2-40B4-BE49-F238E27FC236}">
                <a16:creationId xmlns:a16="http://schemas.microsoft.com/office/drawing/2014/main" id="{403EC025-FE28-A9A7-23C9-0AB0AA3B9395}"/>
              </a:ext>
            </a:extLst>
          </p:cNvPr>
          <p:cNvSpPr txBox="1">
            <a:spLocks/>
          </p:cNvSpPr>
          <p:nvPr/>
        </p:nvSpPr>
        <p:spPr>
          <a:xfrm>
            <a:off x="3088732" y="4154547"/>
            <a:ext cx="2556948" cy="12046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t-IT" sz="2400">
                <a:solidFill>
                  <a:schemeClr val="tx2">
                    <a:lumMod val="90000"/>
                    <a:lumOff val="10000"/>
                  </a:schemeClr>
                </a:solidFill>
                <a:latin typeface="Aptos Display"/>
                <a:ea typeface="+mn-lt"/>
                <a:cs typeface="+mn-lt"/>
              </a:rPr>
              <a:t>Linear / </a:t>
            </a:r>
            <a:r>
              <a:rPr lang="it-IT" sz="2400" err="1">
                <a:solidFill>
                  <a:schemeClr val="tx2">
                    <a:lumMod val="90000"/>
                    <a:lumOff val="10000"/>
                  </a:schemeClr>
                </a:solidFill>
                <a:latin typeface="Aptos Display"/>
                <a:ea typeface="+mn-lt"/>
                <a:cs typeface="+mn-lt"/>
              </a:rPr>
              <a:t>Interference</a:t>
            </a:r>
            <a:endParaRPr lang="it-IT" sz="2400">
              <a:solidFill>
                <a:schemeClr val="tx2">
                  <a:lumMod val="90000"/>
                  <a:lumOff val="10000"/>
                </a:schemeClr>
              </a:solidFill>
              <a:latin typeface="Aptos Display"/>
            </a:endParaRPr>
          </a:p>
          <a:p>
            <a:pPr marL="0" indent="0" algn="ctr">
              <a:buNone/>
            </a:pPr>
            <a:r>
              <a:rPr lang="en" sz="2400" i="1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(c</a:t>
            </a:r>
            <a:r>
              <a:rPr lang="en" sz="2400" i="1" baseline="-25000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i </a:t>
            </a:r>
            <a:r>
              <a:rPr lang="it-IT" sz="2400">
                <a:solidFill>
                  <a:schemeClr val="tx2">
                    <a:lumMod val="90000"/>
                    <a:lumOff val="10000"/>
                  </a:schemeClr>
                </a:solidFill>
                <a:latin typeface="Aptos"/>
                <a:ea typeface="Calibri"/>
                <a:cs typeface="Calibri"/>
              </a:rPr>
              <a:t>, …)</a:t>
            </a:r>
            <a:endParaRPr lang="it-IT" sz="240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0" indent="0" algn="ctr">
              <a:buNone/>
            </a:pPr>
            <a:r>
              <a:rPr lang="en" sz="2400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(</a:t>
            </a:r>
            <a:r>
              <a:rPr lang="en" sz="2400" i="1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~1/Λ</a:t>
            </a:r>
            <a:r>
              <a:rPr lang="en" sz="2400" i="1" baseline="30000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2</a:t>
            </a:r>
            <a:r>
              <a:rPr lang="en" sz="2400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)</a:t>
            </a:r>
            <a:endParaRPr lang="it-IT" sz="2400">
              <a:solidFill>
                <a:schemeClr val="tx2">
                  <a:lumMod val="90000"/>
                  <a:lumOff val="10000"/>
                </a:schemeClr>
              </a:solidFill>
              <a:latin typeface="Aptos Display"/>
            </a:endParaRPr>
          </a:p>
          <a:p>
            <a:pPr marL="0" indent="0" algn="ctr">
              <a:buNone/>
            </a:pPr>
            <a:endParaRPr lang="en" sz="2000">
              <a:solidFill>
                <a:srgbClr val="01396C"/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it-IT" sz="2000">
              <a:solidFill>
                <a:srgbClr val="01396C"/>
              </a:solidFill>
            </a:endParaRPr>
          </a:p>
          <a:p>
            <a:pPr marL="0" indent="0">
              <a:buNone/>
            </a:pPr>
            <a:endParaRPr lang="it-IT">
              <a:solidFill>
                <a:srgbClr val="01396C"/>
              </a:solidFill>
            </a:endParaRPr>
          </a:p>
        </p:txBody>
      </p:sp>
      <p:pic>
        <p:nvPicPr>
          <p:cNvPr id="3" name="Immagine 2" descr="Immagine che contiene Carattere, testo, bianco, linea&#10;&#10;Il contenuto generato dall&amp;#39;IA potrebbe non essere corretto.">
            <a:extLst>
              <a:ext uri="{FF2B5EF4-FFF2-40B4-BE49-F238E27FC236}">
                <a16:creationId xmlns:a16="http://schemas.microsoft.com/office/drawing/2014/main" id="{263696E2-9977-05D7-8F04-8FB6CB8547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593" y="2933615"/>
            <a:ext cx="10021082" cy="635956"/>
          </a:xfrm>
          <a:prstGeom prst="rect">
            <a:avLst/>
          </a:prstGeom>
        </p:spPr>
      </p:pic>
      <p:sp>
        <p:nvSpPr>
          <p:cNvPr id="11" name="Segnaposto contenuto 8">
            <a:extLst>
              <a:ext uri="{FF2B5EF4-FFF2-40B4-BE49-F238E27FC236}">
                <a16:creationId xmlns:a16="http://schemas.microsoft.com/office/drawing/2014/main" id="{C4E7A485-AAFF-D257-D4DA-EB3BF5E23221}"/>
              </a:ext>
            </a:extLst>
          </p:cNvPr>
          <p:cNvSpPr txBox="1">
            <a:spLocks/>
          </p:cNvSpPr>
          <p:nvPr/>
        </p:nvSpPr>
        <p:spPr>
          <a:xfrm>
            <a:off x="5068848" y="4924608"/>
            <a:ext cx="3119694" cy="12046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t-IT" sz="2400" err="1">
                <a:solidFill>
                  <a:schemeClr val="tx2">
                    <a:lumMod val="90000"/>
                    <a:lumOff val="10000"/>
                  </a:schemeClr>
                </a:solidFill>
                <a:latin typeface="Aptos Display"/>
                <a:ea typeface="+mn-lt"/>
                <a:cs typeface="+mn-lt"/>
              </a:rPr>
              <a:t>Squared</a:t>
            </a:r>
            <a:r>
              <a:rPr lang="it-IT" sz="2400">
                <a:solidFill>
                  <a:schemeClr val="tx2">
                    <a:lumMod val="90000"/>
                    <a:lumOff val="10000"/>
                  </a:schemeClr>
                </a:solidFill>
                <a:latin typeface="Aptos Display"/>
                <a:ea typeface="+mn-lt"/>
                <a:cs typeface="+mn-lt"/>
              </a:rPr>
              <a:t> / 'Pure SMEFT' </a:t>
            </a:r>
          </a:p>
          <a:p>
            <a:pPr marL="0" indent="0" algn="ctr">
              <a:buNone/>
            </a:pPr>
            <a:r>
              <a:rPr lang="en" sz="2400" i="1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(c</a:t>
            </a:r>
            <a:r>
              <a:rPr lang="en" sz="2400" i="1" baseline="-25000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i </a:t>
            </a:r>
            <a:r>
              <a:rPr lang="en" sz="2400" i="1" baseline="30000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2</a:t>
            </a:r>
            <a:r>
              <a:rPr lang="it-IT" sz="2400">
                <a:solidFill>
                  <a:schemeClr val="tx2">
                    <a:lumMod val="90000"/>
                    <a:lumOff val="10000"/>
                  </a:schemeClr>
                </a:solidFill>
                <a:latin typeface="Aptos"/>
                <a:ea typeface="Calibri"/>
                <a:cs typeface="Calibri"/>
              </a:rPr>
              <a:t> ,</a:t>
            </a:r>
            <a:r>
              <a:rPr lang="en" sz="2400" i="1" err="1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c</a:t>
            </a:r>
            <a:r>
              <a:rPr lang="en" sz="2400" i="1" baseline="-25000" err="1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i</a:t>
            </a:r>
            <a:r>
              <a:rPr lang="en" sz="2400" i="1" err="1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c</a:t>
            </a:r>
            <a:r>
              <a:rPr lang="en" sz="2400" i="1" baseline="-25000" err="1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j</a:t>
            </a:r>
            <a:r>
              <a:rPr lang="en" sz="2400" i="1" baseline="-25000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" sz="2400" i="1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)</a:t>
            </a:r>
          </a:p>
          <a:p>
            <a:pPr marL="0" indent="0" algn="ctr">
              <a:buNone/>
            </a:pPr>
            <a:r>
              <a:rPr lang="it-IT" sz="2400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(</a:t>
            </a:r>
            <a:r>
              <a:rPr lang="it-IT" sz="2400" i="1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~1/Λ</a:t>
            </a:r>
            <a:r>
              <a:rPr lang="it-IT" sz="2400" i="1" baseline="30000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4</a:t>
            </a:r>
            <a:r>
              <a:rPr lang="it-IT" sz="2400">
                <a:solidFill>
                  <a:schemeClr val="tx2">
                    <a:lumMod val="90000"/>
                    <a:lumOff val="10000"/>
                  </a:schemeClr>
                </a:solidFill>
                <a:latin typeface="Calibri"/>
                <a:ea typeface="Calibri"/>
                <a:cs typeface="Calibri"/>
              </a:rPr>
              <a:t>)</a:t>
            </a:r>
            <a:endParaRPr lang="it-IT" sz="240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0" indent="0">
              <a:buNone/>
            </a:pPr>
            <a:endParaRPr lang="it-IT" sz="2000">
              <a:solidFill>
                <a:srgbClr val="01396C"/>
              </a:solidFill>
            </a:endParaRPr>
          </a:p>
          <a:p>
            <a:pPr marL="0" indent="0">
              <a:buNone/>
            </a:pPr>
            <a:endParaRPr lang="it-IT">
              <a:solidFill>
                <a:srgbClr val="01396C"/>
              </a:solidFill>
            </a:endParaRPr>
          </a:p>
        </p:txBody>
      </p:sp>
      <p:sp>
        <p:nvSpPr>
          <p:cNvPr id="14" name="Freccia a destra 13">
            <a:extLst>
              <a:ext uri="{FF2B5EF4-FFF2-40B4-BE49-F238E27FC236}">
                <a16:creationId xmlns:a16="http://schemas.microsoft.com/office/drawing/2014/main" id="{1C2D9FB5-FD81-7B34-0733-9CA0EA85FD34}"/>
              </a:ext>
            </a:extLst>
          </p:cNvPr>
          <p:cNvSpPr/>
          <p:nvPr/>
        </p:nvSpPr>
        <p:spPr>
          <a:xfrm rot="16200000">
            <a:off x="4020814" y="3714533"/>
            <a:ext cx="709808" cy="177452"/>
          </a:xfrm>
          <a:prstGeom prst="rightArrow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Freccia a destra 14">
            <a:extLst>
              <a:ext uri="{FF2B5EF4-FFF2-40B4-BE49-F238E27FC236}">
                <a16:creationId xmlns:a16="http://schemas.microsoft.com/office/drawing/2014/main" id="{6FBC03EF-63B5-D9A8-5D04-2CB550BC63EA}"/>
              </a:ext>
            </a:extLst>
          </p:cNvPr>
          <p:cNvSpPr/>
          <p:nvPr/>
        </p:nvSpPr>
        <p:spPr>
          <a:xfrm rot="16200000">
            <a:off x="5720271" y="4067344"/>
            <a:ext cx="1325670" cy="240082"/>
          </a:xfrm>
          <a:prstGeom prst="rightArrow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Segnaposto contenuto 8">
            <a:extLst>
              <a:ext uri="{FF2B5EF4-FFF2-40B4-BE49-F238E27FC236}">
                <a16:creationId xmlns:a16="http://schemas.microsoft.com/office/drawing/2014/main" id="{CDBB8241-E5A2-A6B9-5FEF-35F242E00685}"/>
              </a:ext>
            </a:extLst>
          </p:cNvPr>
          <p:cNvSpPr>
            <a:spLocks noGrp="1"/>
          </p:cNvSpPr>
          <p:nvPr/>
        </p:nvSpPr>
        <p:spPr>
          <a:xfrm>
            <a:off x="828367" y="1483277"/>
            <a:ext cx="10526038" cy="148094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000" err="1">
                <a:solidFill>
                  <a:srgbClr val="01396C"/>
                </a:solidFill>
              </a:rPr>
              <a:t>We</a:t>
            </a:r>
            <a:r>
              <a:rPr lang="it-IT" sz="2000">
                <a:solidFill>
                  <a:srgbClr val="01396C"/>
                </a:solidFill>
              </a:rPr>
              <a:t> can </a:t>
            </a:r>
            <a:r>
              <a:rPr lang="it-IT" sz="2000" err="1">
                <a:solidFill>
                  <a:srgbClr val="01396C"/>
                </a:solidFill>
              </a:rPr>
              <a:t>search</a:t>
            </a:r>
            <a:r>
              <a:rPr lang="it-IT" sz="2000">
                <a:solidFill>
                  <a:srgbClr val="01396C"/>
                </a:solidFill>
              </a:rPr>
              <a:t> for SMEFT </a:t>
            </a:r>
            <a:r>
              <a:rPr lang="it-IT" sz="2000" err="1">
                <a:solidFill>
                  <a:srgbClr val="01396C"/>
                </a:solidFill>
              </a:rPr>
              <a:t>effects</a:t>
            </a:r>
            <a:r>
              <a:rPr lang="it-IT" sz="2000">
                <a:solidFill>
                  <a:srgbClr val="01396C"/>
                </a:solidFill>
              </a:rPr>
              <a:t> in precise </a:t>
            </a:r>
            <a:r>
              <a:rPr lang="it-IT" sz="2000" err="1">
                <a:solidFill>
                  <a:srgbClr val="01396C"/>
                </a:solidFill>
              </a:rPr>
              <a:t>measurements</a:t>
            </a:r>
            <a:r>
              <a:rPr lang="it-IT" sz="2000">
                <a:solidFill>
                  <a:srgbClr val="01396C"/>
                </a:solidFill>
              </a:rPr>
              <a:t> of SM </a:t>
            </a:r>
            <a:r>
              <a:rPr lang="it-IT" sz="2000" err="1">
                <a:solidFill>
                  <a:srgbClr val="01396C"/>
                </a:solidFill>
              </a:rPr>
              <a:t>processes</a:t>
            </a:r>
            <a:endParaRPr lang="it-IT" sz="2000">
              <a:solidFill>
                <a:srgbClr val="01396C"/>
              </a:solidFill>
            </a:endParaRPr>
          </a:p>
          <a:p>
            <a:endParaRPr lang="it-IT" sz="1000">
              <a:solidFill>
                <a:srgbClr val="01396C"/>
              </a:solidFill>
            </a:endParaRPr>
          </a:p>
          <a:p>
            <a:r>
              <a:rPr lang="it-IT" sz="2000">
                <a:solidFill>
                  <a:srgbClr val="01396C"/>
                </a:solidFill>
              </a:rPr>
              <a:t>Computing the </a:t>
            </a:r>
            <a:r>
              <a:rPr lang="it-IT" sz="2000" err="1">
                <a:solidFill>
                  <a:srgbClr val="01396C"/>
                </a:solidFill>
              </a:rPr>
              <a:t>matrix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element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squared</a:t>
            </a:r>
            <a:r>
              <a:rPr lang="it-IT" sz="2000">
                <a:solidFill>
                  <a:srgbClr val="01396C"/>
                </a:solidFill>
              </a:rPr>
              <a:t>:</a:t>
            </a:r>
            <a:endParaRPr lang="it-IT" sz="2000">
              <a:solidFill>
                <a:srgbClr val="01396C"/>
              </a:solidFill>
              <a:ea typeface="+mn-lt"/>
              <a:cs typeface="+mn-lt"/>
            </a:endParaRPr>
          </a:p>
          <a:p>
            <a:endParaRPr lang="it-IT" sz="2000">
              <a:solidFill>
                <a:srgbClr val="01396C"/>
              </a:solidFill>
            </a:endParaRPr>
          </a:p>
          <a:p>
            <a:endParaRPr lang="it-IT">
              <a:solidFill>
                <a:srgbClr val="01396C"/>
              </a:solidFill>
            </a:endParaRPr>
          </a:p>
        </p:txBody>
      </p:sp>
      <p:sp>
        <p:nvSpPr>
          <p:cNvPr id="16" name="Segno di moltiplicazione 15">
            <a:extLst>
              <a:ext uri="{FF2B5EF4-FFF2-40B4-BE49-F238E27FC236}">
                <a16:creationId xmlns:a16="http://schemas.microsoft.com/office/drawing/2014/main" id="{82505250-7CF0-65C3-5FA0-51340840387C}"/>
              </a:ext>
            </a:extLst>
          </p:cNvPr>
          <p:cNvSpPr/>
          <p:nvPr/>
        </p:nvSpPr>
        <p:spPr>
          <a:xfrm>
            <a:off x="7898662" y="2508904"/>
            <a:ext cx="1551140" cy="1482246"/>
          </a:xfrm>
          <a:prstGeom prst="mathMultiply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62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B67916-BA2E-08B5-5AEC-35DF56EA5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>
            <a:extLst>
              <a:ext uri="{FF2B5EF4-FFF2-40B4-BE49-F238E27FC236}">
                <a16:creationId xmlns:a16="http://schemas.microsoft.com/office/drawing/2014/main" id="{8CC74EB3-48EE-BCBB-0B6F-2456A393AD72}"/>
              </a:ext>
            </a:extLst>
          </p:cNvPr>
          <p:cNvSpPr>
            <a:spLocks noGrp="1"/>
          </p:cNvSpPr>
          <p:nvPr/>
        </p:nvSpPr>
        <p:spPr>
          <a:xfrm>
            <a:off x="832218" y="172073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3600" b="1">
                <a:solidFill>
                  <a:srgbClr val="01396C"/>
                </a:solidFill>
              </a:rPr>
              <a:t>The </a:t>
            </a:r>
            <a:r>
              <a:rPr lang="it-IT" sz="3600" b="1" err="1">
                <a:solidFill>
                  <a:srgbClr val="01396C"/>
                </a:solidFill>
              </a:rPr>
              <a:t>Drell-Yan</a:t>
            </a:r>
            <a:r>
              <a:rPr lang="it-IT" sz="3600" b="1">
                <a:solidFill>
                  <a:srgbClr val="01396C"/>
                </a:solidFill>
              </a:rPr>
              <a:t> (DY) </a:t>
            </a:r>
            <a:r>
              <a:rPr lang="it-IT" sz="3600" b="1" err="1">
                <a:solidFill>
                  <a:srgbClr val="01396C"/>
                </a:solidFill>
              </a:rPr>
              <a:t>Process</a:t>
            </a:r>
            <a:r>
              <a:rPr lang="it-IT" sz="3600" b="1">
                <a:solidFill>
                  <a:srgbClr val="01396C"/>
                </a:solidFill>
              </a:rPr>
              <a:t> </a:t>
            </a:r>
          </a:p>
        </p:txBody>
      </p:sp>
      <p:sp>
        <p:nvSpPr>
          <p:cNvPr id="5" name="Segnaposto piè di pagina 3">
            <a:extLst>
              <a:ext uri="{FF2B5EF4-FFF2-40B4-BE49-F238E27FC236}">
                <a16:creationId xmlns:a16="http://schemas.microsoft.com/office/drawing/2014/main" id="{A7288FE8-4962-E432-3772-DF0455FB5B12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6" name="Segnaposto numero diapositiva 4">
            <a:extLst>
              <a:ext uri="{FF2B5EF4-FFF2-40B4-BE49-F238E27FC236}">
                <a16:creationId xmlns:a16="http://schemas.microsoft.com/office/drawing/2014/main" id="{D0265C26-6992-E771-4E99-6ABF629D7EA3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5</a:t>
            </a:fld>
            <a:endParaRPr lang="de-DE">
              <a:solidFill>
                <a:srgbClr val="01396C"/>
              </a:solidFill>
            </a:endParaRPr>
          </a:p>
        </p:txBody>
      </p:sp>
      <p:sp>
        <p:nvSpPr>
          <p:cNvPr id="8" name="Segnaposto contenuto 13">
            <a:extLst>
              <a:ext uri="{FF2B5EF4-FFF2-40B4-BE49-F238E27FC236}">
                <a16:creationId xmlns:a16="http://schemas.microsoft.com/office/drawing/2014/main" id="{C7F05E69-BE4A-9153-3B0E-385BBCACD3A7}"/>
              </a:ext>
            </a:extLst>
          </p:cNvPr>
          <p:cNvSpPr>
            <a:spLocks noGrp="1"/>
          </p:cNvSpPr>
          <p:nvPr/>
        </p:nvSpPr>
        <p:spPr>
          <a:xfrm>
            <a:off x="345581" y="2751533"/>
            <a:ext cx="7459894" cy="26903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it-IT" sz="3200" dirty="0">
              <a:solidFill>
                <a:srgbClr val="01396C"/>
              </a:solidFill>
              <a:ea typeface="+mn-lt"/>
              <a:cs typeface="+mn-lt"/>
            </a:endParaRPr>
          </a:p>
          <a:p>
            <a:pPr lvl="1"/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DY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has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a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simple</a:t>
            </a:r>
            <a:r>
              <a:rPr lang="it-IT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final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state</a:t>
            </a:r>
            <a:endParaRPr lang="it-IT" dirty="0">
              <a:solidFill>
                <a:srgbClr val="01396C"/>
              </a:solidFill>
              <a:ea typeface="Calibri" panose="020F0502020204030204"/>
              <a:cs typeface="Calibri" panose="020F0502020204030204"/>
            </a:endParaRPr>
          </a:p>
          <a:p>
            <a:pPr lvl="1"/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Many</a:t>
            </a:r>
            <a:r>
              <a:rPr lang="it-IT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measurements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of DY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have</a:t>
            </a:r>
            <a:r>
              <a:rPr lang="it-IT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been</a:t>
            </a:r>
            <a:r>
              <a:rPr lang="it-IT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performed</a:t>
            </a:r>
            <a:r>
              <a:rPr lang="it-IT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at</a:t>
            </a:r>
            <a:r>
              <a:rPr lang="it-IT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colliders</a:t>
            </a:r>
            <a:endParaRPr lang="it-IT" dirty="0">
              <a:solidFill>
                <a:srgbClr val="01396C"/>
              </a:solidFill>
              <a:ea typeface="+mn-lt"/>
              <a:cs typeface="+mn-lt"/>
            </a:endParaRPr>
          </a:p>
          <a:p>
            <a:pPr lvl="1"/>
            <a:r>
              <a:rPr lang="it-IT" err="1">
                <a:solidFill>
                  <a:srgbClr val="01396C"/>
                </a:solidFill>
                <a:ea typeface="Calibri" panose="020F0502020204030204"/>
                <a:cs typeface="Calibri" panose="020F0502020204030204"/>
              </a:rPr>
              <a:t>Only</a:t>
            </a:r>
            <a:r>
              <a:rPr lang="it-IT">
                <a:solidFill>
                  <a:srgbClr val="01396C"/>
                </a:solidFill>
                <a:ea typeface="Calibri" panose="020F0502020204030204"/>
                <a:cs typeface="Calibri" panose="020F0502020204030204"/>
              </a:rPr>
              <a:t> 10 </a:t>
            </a:r>
            <a:r>
              <a:rPr lang="it-IT" err="1">
                <a:solidFill>
                  <a:srgbClr val="01396C"/>
                </a:solidFill>
                <a:ea typeface="Calibri" panose="020F0502020204030204"/>
                <a:cs typeface="Calibri" panose="020F0502020204030204"/>
              </a:rPr>
              <a:t>relevant</a:t>
            </a:r>
            <a:r>
              <a:rPr lang="it-IT" dirty="0">
                <a:solidFill>
                  <a:srgbClr val="01396C"/>
                </a:solidFill>
                <a:ea typeface="Calibri" panose="020F0502020204030204"/>
                <a:cs typeface="Calibri" panose="020F0502020204030204"/>
              </a:rPr>
              <a:t> </a:t>
            </a:r>
            <a:r>
              <a:rPr lang="it-IT" err="1">
                <a:solidFill>
                  <a:srgbClr val="01396C"/>
                </a:solidFill>
                <a:ea typeface="Calibri" panose="020F0502020204030204"/>
                <a:cs typeface="Calibri" panose="020F0502020204030204"/>
              </a:rPr>
              <a:t>four-fermion</a:t>
            </a:r>
            <a:r>
              <a:rPr lang="it-IT" dirty="0">
                <a:solidFill>
                  <a:srgbClr val="01396C"/>
                </a:solidFill>
                <a:ea typeface="Calibri" panose="020F0502020204030204"/>
                <a:cs typeface="Calibri" panose="020F0502020204030204"/>
              </a:rPr>
              <a:t> </a:t>
            </a:r>
            <a:r>
              <a:rPr lang="it-IT" err="1">
                <a:solidFill>
                  <a:srgbClr val="01396C"/>
                </a:solidFill>
                <a:ea typeface="Calibri" panose="020F0502020204030204"/>
                <a:cs typeface="Calibri" panose="020F0502020204030204"/>
              </a:rPr>
              <a:t>operators</a:t>
            </a:r>
            <a:endParaRPr lang="it-IT" dirty="0">
              <a:solidFill>
                <a:srgbClr val="01396C"/>
              </a:solidFill>
              <a:ea typeface="Calibri" panose="020F0502020204030204"/>
              <a:cs typeface="Calibri" panose="020F0502020204030204"/>
            </a:endParaRPr>
          </a:p>
          <a:p>
            <a:pPr lvl="1"/>
            <a:endParaRPr lang="it-IT" dirty="0">
              <a:solidFill>
                <a:srgbClr val="01396C"/>
              </a:solidFill>
              <a:ea typeface="Calibri"/>
              <a:cs typeface="Calibri"/>
            </a:endParaRPr>
          </a:p>
        </p:txBody>
      </p:sp>
      <p:pic>
        <p:nvPicPr>
          <p:cNvPr id="9" name="Immagine 8" descr="Immagine che contiene diagramma, cerchio, linea, schermata&#10;&#10;Il contenuto generato dall&amp;#39;IA potrebbe non essere corretto.">
            <a:extLst>
              <a:ext uri="{FF2B5EF4-FFF2-40B4-BE49-F238E27FC236}">
                <a16:creationId xmlns:a16="http://schemas.microsoft.com/office/drawing/2014/main" id="{D7E16B4A-9A5E-125E-6C73-074075A4D8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08" t="2888" r="7795" b="-361"/>
          <a:stretch>
            <a:fillRect/>
          </a:stretch>
        </p:blipFill>
        <p:spPr>
          <a:xfrm>
            <a:off x="8033196" y="3059060"/>
            <a:ext cx="3004406" cy="2080074"/>
          </a:xfrm>
          <a:prstGeom prst="rect">
            <a:avLst/>
          </a:prstGeom>
          <a:ln w="57150" cap="sq">
            <a:solidFill>
              <a:schemeClr val="accent6">
                <a:lumMod val="20000"/>
                <a:lumOff val="8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Immagine 10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77C62169-B966-36B7-3EEB-1A59176019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00000" r="36404" b="-50079"/>
          <a:stretch>
            <a:fillRect/>
          </a:stretch>
        </p:blipFill>
        <p:spPr>
          <a:xfrm>
            <a:off x="4680298" y="5880708"/>
            <a:ext cx="3028792" cy="2079696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F23190BD-5103-4EF6-831D-E300680BF4EF}"/>
              </a:ext>
            </a:extLst>
          </p:cNvPr>
          <p:cNvSpPr txBox="1"/>
          <p:nvPr/>
        </p:nvSpPr>
        <p:spPr>
          <a:xfrm>
            <a:off x="1" y="389893"/>
            <a:ext cx="10994038" cy="8463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1400">
                <a:solidFill>
                  <a:schemeClr val="bg1">
                    <a:lumMod val="49000"/>
                  </a:schemeClr>
                </a:solidFill>
              </a:rPr>
              <a:t>Previous works on the topic: </a:t>
            </a:r>
            <a:endParaRPr lang="it-IT" sz="1400">
              <a:solidFill>
                <a:schemeClr val="bg1">
                  <a:lumMod val="49000"/>
                </a:schemeClr>
              </a:solidFill>
            </a:endParaRPr>
          </a:p>
          <a:p>
            <a:pPr algn="r"/>
            <a:r>
              <a:rPr lang="en-US" sz="1200">
                <a:solidFill>
                  <a:schemeClr val="bg1">
                    <a:lumMod val="49000"/>
                  </a:schemeClr>
                </a:solidFill>
              </a:rPr>
              <a:t>arXiv:2212.10497, </a:t>
            </a:r>
            <a:r>
              <a:rPr lang="en-US" sz="1200" dirty="0">
                <a:solidFill>
                  <a:schemeClr val="bg1">
                    <a:lumMod val="49000"/>
                  </a:schemeClr>
                </a:solidFill>
                <a:ea typeface="+mn-lt"/>
                <a:cs typeface="+mn-lt"/>
              </a:rPr>
              <a:t>2103.10532, 2204.1312, </a:t>
            </a:r>
            <a:endParaRPr lang="it-IT" sz="1200">
              <a:solidFill>
                <a:schemeClr val="bg1">
                  <a:lumMod val="49000"/>
                </a:schemeClr>
              </a:solidFill>
              <a:ea typeface="+mn-lt"/>
              <a:cs typeface="+mn-lt"/>
            </a:endParaRPr>
          </a:p>
          <a:p>
            <a:pPr algn="r"/>
            <a:r>
              <a:rPr lang="en-US" sz="1200">
                <a:solidFill>
                  <a:schemeClr val="bg1">
                    <a:lumMod val="49000"/>
                  </a:schemeClr>
                </a:solidFill>
                <a:ea typeface="+mn-lt"/>
                <a:cs typeface="+mn-lt"/>
              </a:rPr>
              <a:t>2008.12978,  2303.08257, 2502.12250, 2310.19638</a:t>
            </a:r>
            <a:endParaRPr lang="it-IT" sz="1200">
              <a:solidFill>
                <a:schemeClr val="bg1">
                  <a:lumMod val="49000"/>
                </a:schemeClr>
              </a:solidFill>
              <a:ea typeface="+mn-lt"/>
              <a:cs typeface="+mn-lt"/>
            </a:endParaRPr>
          </a:p>
          <a:p>
            <a:pPr algn="r"/>
            <a:endParaRPr lang="it-IT" sz="110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AE80FCD1-C7D3-0572-110C-CA1257E588CF}"/>
              </a:ext>
            </a:extLst>
          </p:cNvPr>
          <p:cNvSpPr txBox="1"/>
          <p:nvPr/>
        </p:nvSpPr>
        <p:spPr>
          <a:xfrm>
            <a:off x="8045552" y="5316778"/>
            <a:ext cx="310631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2000" i="1">
                <a:solidFill>
                  <a:schemeClr val="accent1">
                    <a:lumMod val="49000"/>
                  </a:schemeClr>
                </a:solidFill>
              </a:rPr>
              <a:t>Neutral DY process</a:t>
            </a:r>
          </a:p>
        </p:txBody>
      </p:sp>
      <p:sp>
        <p:nvSpPr>
          <p:cNvPr id="12" name="Segnaposto contenuto 13">
            <a:extLst>
              <a:ext uri="{FF2B5EF4-FFF2-40B4-BE49-F238E27FC236}">
                <a16:creationId xmlns:a16="http://schemas.microsoft.com/office/drawing/2014/main" id="{3D362D52-2100-F871-6EFE-2C26AFE9BA40}"/>
              </a:ext>
            </a:extLst>
          </p:cNvPr>
          <p:cNvSpPr>
            <a:spLocks noGrp="1"/>
          </p:cNvSpPr>
          <p:nvPr/>
        </p:nvSpPr>
        <p:spPr>
          <a:xfrm>
            <a:off x="304759" y="737675"/>
            <a:ext cx="7459894" cy="26903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it-IT" sz="3200" dirty="0">
              <a:solidFill>
                <a:srgbClr val="01396C"/>
              </a:solidFill>
              <a:ea typeface="+mn-lt"/>
              <a:cs typeface="+mn-lt"/>
            </a:endParaRPr>
          </a:p>
          <a:p>
            <a:pPr lvl="1"/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At dimension 6, there are 59 different operators</a:t>
            </a:r>
            <a:endParaRPr lang="it-IT">
              <a:solidFill>
                <a:srgbClr val="01396C"/>
              </a:solidFill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06416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EB7290-7BF0-A369-5E05-3E43F4B225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piè di pagina 3">
            <a:extLst>
              <a:ext uri="{FF2B5EF4-FFF2-40B4-BE49-F238E27FC236}">
                <a16:creationId xmlns:a16="http://schemas.microsoft.com/office/drawing/2014/main" id="{81D68180-3996-FBD2-B873-83174B0CB94D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15" name="Segnaposto numero diapositiva 4">
            <a:extLst>
              <a:ext uri="{FF2B5EF4-FFF2-40B4-BE49-F238E27FC236}">
                <a16:creationId xmlns:a16="http://schemas.microsoft.com/office/drawing/2014/main" id="{8D2B9B55-097D-7BD8-9413-2E88F3835CA9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6</a:t>
            </a:fld>
            <a:endParaRPr lang="de-DE">
              <a:solidFill>
                <a:srgbClr val="01396C"/>
              </a:solidFill>
            </a:endParaRPr>
          </a:p>
        </p:txBody>
      </p:sp>
      <p:pic>
        <p:nvPicPr>
          <p:cNvPr id="2" name="Immagine 12" descr="Immagine che contiene testo, schermata, Carattere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7D0A6C1D-AADA-E5E6-F399-7CFFEC7D3A5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12" r="-47934" b="-488"/>
          <a:stretch>
            <a:fillRect/>
          </a:stretch>
        </p:blipFill>
        <p:spPr>
          <a:xfrm>
            <a:off x="949922" y="2789121"/>
            <a:ext cx="5564990" cy="2693787"/>
          </a:xfrm>
          <a:prstGeom prst="rect">
            <a:avLst/>
          </a:prstGeom>
        </p:spPr>
      </p:pic>
      <p:pic>
        <p:nvPicPr>
          <p:cNvPr id="6" name="Immagine 13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0C32D973-8BEA-1926-6A69-3376B5DA51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4298" t="60050" r="2632" b="-251"/>
          <a:stretch>
            <a:fillRect/>
          </a:stretch>
        </p:blipFill>
        <p:spPr>
          <a:xfrm>
            <a:off x="8547088" y="3339091"/>
            <a:ext cx="2788439" cy="1784319"/>
          </a:xfrm>
          <a:prstGeom prst="rect">
            <a:avLst/>
          </a:prstGeom>
        </p:spPr>
      </p:pic>
      <p:pic>
        <p:nvPicPr>
          <p:cNvPr id="7" name="Immagine 11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3040469C-6DE7-2184-1D7F-663F3A563E7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251" r="48246" b="50000"/>
          <a:stretch>
            <a:fillRect/>
          </a:stretch>
        </p:blipFill>
        <p:spPr>
          <a:xfrm>
            <a:off x="5196375" y="2963313"/>
            <a:ext cx="2464811" cy="2086886"/>
          </a:xfrm>
          <a:prstGeom prst="rect">
            <a:avLst/>
          </a:prstGeom>
        </p:spPr>
      </p:pic>
      <p:pic>
        <p:nvPicPr>
          <p:cNvPr id="8" name="Immagine 14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ED90F9E5-E975-2787-9D62-B5EAA24B98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417" t="780" r="-390" b="49902"/>
          <a:stretch>
            <a:fillRect/>
          </a:stretch>
        </p:blipFill>
        <p:spPr>
          <a:xfrm>
            <a:off x="5089697" y="3340182"/>
            <a:ext cx="2475255" cy="2048152"/>
          </a:xfrm>
          <a:prstGeom prst="rect">
            <a:avLst/>
          </a:prstGeom>
        </p:spPr>
      </p:pic>
      <p:sp>
        <p:nvSpPr>
          <p:cNvPr id="9" name="Ovale 1">
            <a:extLst>
              <a:ext uri="{FF2B5EF4-FFF2-40B4-BE49-F238E27FC236}">
                <a16:creationId xmlns:a16="http://schemas.microsoft.com/office/drawing/2014/main" id="{F8D03436-9290-C2DB-98DE-F37570DFBB94}"/>
              </a:ext>
            </a:extLst>
          </p:cNvPr>
          <p:cNvSpPr/>
          <p:nvPr/>
        </p:nvSpPr>
        <p:spPr>
          <a:xfrm>
            <a:off x="8231465" y="3335995"/>
            <a:ext cx="3555800" cy="2168306"/>
          </a:xfrm>
          <a:prstGeom prst="ellipse">
            <a:avLst/>
          </a:prstGeom>
          <a:noFill/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1" name="Ovale 2">
            <a:extLst>
              <a:ext uri="{FF2B5EF4-FFF2-40B4-BE49-F238E27FC236}">
                <a16:creationId xmlns:a16="http://schemas.microsoft.com/office/drawing/2014/main" id="{6FC7694A-B4EB-9B1D-3DBC-75A546C01BAF}"/>
              </a:ext>
            </a:extLst>
          </p:cNvPr>
          <p:cNvSpPr/>
          <p:nvPr/>
        </p:nvSpPr>
        <p:spPr>
          <a:xfrm>
            <a:off x="2605190" y="3638706"/>
            <a:ext cx="2491090" cy="612990"/>
          </a:xfrm>
          <a:prstGeom prst="ellipse">
            <a:avLst/>
          </a:prstGeom>
          <a:noFill/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3" name="CasellaDiTesto 6">
            <a:extLst>
              <a:ext uri="{FF2B5EF4-FFF2-40B4-BE49-F238E27FC236}">
                <a16:creationId xmlns:a16="http://schemas.microsoft.com/office/drawing/2014/main" id="{CE036A1B-B45F-6067-4D49-7F2FDBBFBEAA}"/>
              </a:ext>
            </a:extLst>
          </p:cNvPr>
          <p:cNvSpPr txBox="1"/>
          <p:nvPr/>
        </p:nvSpPr>
        <p:spPr>
          <a:xfrm>
            <a:off x="393196" y="3760761"/>
            <a:ext cx="2334582" cy="36933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b="1" err="1">
                <a:solidFill>
                  <a:schemeClr val="accent6">
                    <a:lumMod val="76000"/>
                  </a:schemeClr>
                </a:solidFill>
              </a:rPr>
              <a:t>Charged</a:t>
            </a:r>
            <a:r>
              <a:rPr lang="it-IT" b="1">
                <a:solidFill>
                  <a:schemeClr val="accent6">
                    <a:lumMod val="76000"/>
                  </a:schemeClr>
                </a:solidFill>
              </a:rPr>
              <a:t> Current DY</a:t>
            </a:r>
          </a:p>
        </p:txBody>
      </p:sp>
      <p:sp>
        <p:nvSpPr>
          <p:cNvPr id="16" name="Rettangolo 18">
            <a:extLst>
              <a:ext uri="{FF2B5EF4-FFF2-40B4-BE49-F238E27FC236}">
                <a16:creationId xmlns:a16="http://schemas.microsoft.com/office/drawing/2014/main" id="{156A7C44-0285-9313-C8DA-3FE410647630}"/>
              </a:ext>
            </a:extLst>
          </p:cNvPr>
          <p:cNvSpPr/>
          <p:nvPr/>
        </p:nvSpPr>
        <p:spPr>
          <a:xfrm>
            <a:off x="7978741" y="2924587"/>
            <a:ext cx="3962259" cy="2674174"/>
          </a:xfrm>
          <a:prstGeom prst="rect">
            <a:avLst/>
          </a:prstGeom>
          <a:noFill/>
          <a:ln w="571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17" name="Picture 16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B3511BAB-2D2F-E532-E9AB-8904FFA1AC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24" t="48571" r="34096" b="38095"/>
          <a:stretch>
            <a:fillRect/>
          </a:stretch>
        </p:blipFill>
        <p:spPr>
          <a:xfrm>
            <a:off x="8420608" y="2220772"/>
            <a:ext cx="3115211" cy="562611"/>
          </a:xfrm>
          <a:prstGeom prst="rect">
            <a:avLst/>
          </a:prstGeom>
        </p:spPr>
      </p:pic>
      <p:sp>
        <p:nvSpPr>
          <p:cNvPr id="18" name="CasellaDiTesto 6">
            <a:extLst>
              <a:ext uri="{FF2B5EF4-FFF2-40B4-BE49-F238E27FC236}">
                <a16:creationId xmlns:a16="http://schemas.microsoft.com/office/drawing/2014/main" id="{678BF359-0325-37A4-3EB9-DC09601E970E}"/>
              </a:ext>
            </a:extLst>
          </p:cNvPr>
          <p:cNvSpPr txBox="1"/>
          <p:nvPr/>
        </p:nvSpPr>
        <p:spPr>
          <a:xfrm>
            <a:off x="8923637" y="5601436"/>
            <a:ext cx="2859075" cy="36933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b="1" err="1">
                <a:solidFill>
                  <a:schemeClr val="accent5">
                    <a:lumMod val="60000"/>
                    <a:lumOff val="40000"/>
                  </a:schemeClr>
                </a:solidFill>
              </a:rPr>
              <a:t>Excluded</a:t>
            </a:r>
            <a:r>
              <a:rPr lang="it-IT" b="1">
                <a:solidFill>
                  <a:schemeClr val="accent5">
                    <a:lumMod val="60000"/>
                    <a:lumOff val="40000"/>
                  </a:schemeClr>
                </a:solidFill>
              </a:rPr>
              <a:t> in the linear</a:t>
            </a:r>
            <a:endParaRPr lang="en-US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CasellaDiTesto 17">
            <a:extLst>
              <a:ext uri="{FF2B5EF4-FFF2-40B4-BE49-F238E27FC236}">
                <a16:creationId xmlns:a16="http://schemas.microsoft.com/office/drawing/2014/main" id="{C0D3B5DB-08AF-5877-DB6D-609064903689}"/>
              </a:ext>
            </a:extLst>
          </p:cNvPr>
          <p:cNvSpPr txBox="1"/>
          <p:nvPr/>
        </p:nvSpPr>
        <p:spPr>
          <a:xfrm>
            <a:off x="2353519" y="6131077"/>
            <a:ext cx="7485981" cy="30777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1400" b="1" i="1" baseline="30000">
                <a:solidFill>
                  <a:schemeClr val="tx1">
                    <a:lumMod val="65000"/>
                    <a:lumOff val="35000"/>
                  </a:schemeClr>
                </a:solidFill>
              </a:rPr>
              <a:t>+</a:t>
            </a:r>
            <a:r>
              <a:rPr lang="it-IT" sz="1400" i="1" baseline="30000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 </a:t>
            </a:r>
            <a:r>
              <a:rPr lang="it-IT" sz="1400" i="1" err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Dimension</a:t>
            </a:r>
            <a:r>
              <a:rPr lang="it-IT" sz="1400" i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-Six </a:t>
            </a:r>
            <a:r>
              <a:rPr lang="it-IT" sz="1400" i="1" err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Terms</a:t>
            </a:r>
            <a:r>
              <a:rPr lang="it-IT" sz="1400" i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 in the Standard Model </a:t>
            </a:r>
            <a:r>
              <a:rPr lang="it-IT" sz="1400" i="1" err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Lagrangian</a:t>
            </a:r>
            <a:r>
              <a:rPr lang="it-IT" sz="1400" i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 -  arXiv:1008.4884v3</a:t>
            </a:r>
            <a:endParaRPr lang="it-IT" sz="1400" i="1" err="1">
              <a:solidFill>
                <a:schemeClr val="tx1">
                  <a:lumMod val="65000"/>
                  <a:lumOff val="35000"/>
                </a:schemeClr>
              </a:solidFill>
              <a:ea typeface="+mn-lt"/>
              <a:cs typeface="+mn-lt"/>
            </a:endParaRPr>
          </a:p>
        </p:txBody>
      </p:sp>
      <p:sp>
        <p:nvSpPr>
          <p:cNvPr id="14" name="Titolo 1">
            <a:extLst>
              <a:ext uri="{FF2B5EF4-FFF2-40B4-BE49-F238E27FC236}">
                <a16:creationId xmlns:a16="http://schemas.microsoft.com/office/drawing/2014/main" id="{4873B469-BEF3-7C21-58FF-856E38673EBC}"/>
              </a:ext>
            </a:extLst>
          </p:cNvPr>
          <p:cNvSpPr>
            <a:spLocks noGrp="1"/>
          </p:cNvSpPr>
          <p:nvPr/>
        </p:nvSpPr>
        <p:spPr>
          <a:xfrm>
            <a:off x="800468" y="23756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3600" b="1">
                <a:solidFill>
                  <a:srgbClr val="01396C"/>
                </a:solidFill>
              </a:rPr>
              <a:t>Four fermion operators in DY</a:t>
            </a:r>
            <a:endParaRPr lang="it-IT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6C9DF309-ED62-D398-1594-F0E95C77313E}"/>
              </a:ext>
            </a:extLst>
          </p:cNvPr>
          <p:cNvSpPr txBox="1"/>
          <p:nvPr/>
        </p:nvSpPr>
        <p:spPr>
          <a:xfrm>
            <a:off x="387201" y="1298764"/>
            <a:ext cx="8528374" cy="149476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Arial"/>
              <a:buChar char="•"/>
            </a:pPr>
            <a:r>
              <a:rPr lang="it-IT" sz="2400">
                <a:solidFill>
                  <a:srgbClr val="01396C"/>
                </a:solidFill>
              </a:rPr>
              <a:t>Only 10 relevant four-fermion operators</a:t>
            </a:r>
          </a:p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Arial"/>
              <a:buChar char="•"/>
            </a:pPr>
            <a:r>
              <a:rPr lang="it-IT" sz="2400">
                <a:solidFill>
                  <a:srgbClr val="01396C"/>
                </a:solidFill>
              </a:rPr>
              <a:t>Varying chirality, quark flavour, Lorentz structures</a:t>
            </a:r>
            <a:endParaRPr lang="it-IT" sz="2400"/>
          </a:p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Arial"/>
              <a:buChar char="•"/>
            </a:pPr>
            <a:r>
              <a:rPr lang="it-IT" sz="2400">
                <a:solidFill>
                  <a:srgbClr val="01396C"/>
                </a:solidFill>
              </a:rPr>
              <a:t>Many free parameters        include multiple measurements</a:t>
            </a:r>
            <a:endParaRPr lang="en-US" sz="2400"/>
          </a:p>
          <a:p>
            <a:pPr algn="l"/>
            <a:endParaRPr lang="it-IT" dirty="0"/>
          </a:p>
        </p:txBody>
      </p:sp>
      <p:sp>
        <p:nvSpPr>
          <p:cNvPr id="5" name="Freccia a destra 4">
            <a:extLst>
              <a:ext uri="{FF2B5EF4-FFF2-40B4-BE49-F238E27FC236}">
                <a16:creationId xmlns:a16="http://schemas.microsoft.com/office/drawing/2014/main" id="{BA817FFA-005C-4550-35F9-2DF15F4E75CA}"/>
              </a:ext>
            </a:extLst>
          </p:cNvPr>
          <p:cNvSpPr/>
          <p:nvPr/>
        </p:nvSpPr>
        <p:spPr>
          <a:xfrm>
            <a:off x="4140395" y="2244591"/>
            <a:ext cx="378024" cy="18201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2561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/>
      <p:bldP spid="16" grpId="0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68F2E0-38C9-58BB-A4FE-9CE28CEFF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95C9F140-3A64-68A9-C0BE-0C1DB6E8E020}"/>
              </a:ext>
            </a:extLst>
          </p:cNvPr>
          <p:cNvSpPr/>
          <p:nvPr/>
        </p:nvSpPr>
        <p:spPr>
          <a:xfrm rot="20400000">
            <a:off x="402476" y="816498"/>
            <a:ext cx="2313647" cy="730604"/>
          </a:xfrm>
          <a:prstGeom prst="ellipse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CDBAC5BB-4C35-1DAF-88B3-C5060393DFE0}"/>
              </a:ext>
            </a:extLst>
          </p:cNvPr>
          <p:cNvSpPr txBox="1"/>
          <p:nvPr/>
        </p:nvSpPr>
        <p:spPr>
          <a:xfrm>
            <a:off x="4503861" y="571642"/>
            <a:ext cx="6836438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err="1">
                <a:solidFill>
                  <a:srgbClr val="FF0000"/>
                </a:solidFill>
              </a:rPr>
              <a:t>All</a:t>
            </a:r>
            <a:r>
              <a:rPr lang="it-IT">
                <a:solidFill>
                  <a:srgbClr val="FF0000"/>
                </a:solidFill>
              </a:rPr>
              <a:t> </a:t>
            </a:r>
            <a:r>
              <a:rPr lang="it-IT" err="1">
                <a:solidFill>
                  <a:srgbClr val="FF0000"/>
                </a:solidFill>
              </a:rPr>
              <a:t>four-fermion</a:t>
            </a:r>
            <a:r>
              <a:rPr lang="it-IT">
                <a:solidFill>
                  <a:srgbClr val="FF0000"/>
                </a:solidFill>
              </a:rPr>
              <a:t> </a:t>
            </a:r>
            <a:r>
              <a:rPr lang="it-IT" err="1">
                <a:solidFill>
                  <a:srgbClr val="FF0000"/>
                </a:solidFill>
              </a:rPr>
              <a:t>operators</a:t>
            </a:r>
            <a:r>
              <a:rPr lang="it-IT">
                <a:solidFill>
                  <a:srgbClr val="FF0000"/>
                </a:solidFill>
              </a:rPr>
              <a:t> </a:t>
            </a:r>
            <a:r>
              <a:rPr lang="it-IT" err="1">
                <a:solidFill>
                  <a:srgbClr val="FF0000"/>
                </a:solidFill>
              </a:rPr>
              <a:t>grow</a:t>
            </a:r>
            <a:r>
              <a:rPr lang="it-IT">
                <a:solidFill>
                  <a:srgbClr val="FF0000"/>
                </a:solidFill>
              </a:rPr>
              <a:t> with </a:t>
            </a:r>
            <a:r>
              <a:rPr lang="it-IT" err="1">
                <a:solidFill>
                  <a:srgbClr val="FF0000"/>
                </a:solidFill>
              </a:rPr>
              <a:t>mll</a:t>
            </a:r>
            <a:endParaRPr lang="it-IT">
              <a:solidFill>
                <a:srgbClr val="FF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Up-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type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operators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and down-quark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operators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have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different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y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dependency</a:t>
            </a:r>
            <a:endParaRPr lang="it-IT">
              <a:solidFill>
                <a:schemeClr val="tx2">
                  <a:lumMod val="76000"/>
                  <a:lumOff val="24000"/>
                </a:schemeClr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it-IT" err="1">
                <a:solidFill>
                  <a:srgbClr val="00B050"/>
                </a:solidFill>
              </a:rPr>
              <a:t>Right</a:t>
            </a:r>
            <a:r>
              <a:rPr lang="it-IT">
                <a:solidFill>
                  <a:srgbClr val="00B050"/>
                </a:solidFill>
              </a:rPr>
              <a:t> and </a:t>
            </a:r>
            <a:r>
              <a:rPr lang="it-IT" err="1">
                <a:solidFill>
                  <a:srgbClr val="00B050"/>
                </a:solidFill>
              </a:rPr>
              <a:t>left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operators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have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different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cosθ</a:t>
            </a:r>
            <a:r>
              <a:rPr lang="it-IT">
                <a:solidFill>
                  <a:srgbClr val="00B050"/>
                </a:solidFill>
              </a:rPr>
              <a:t>* </a:t>
            </a:r>
            <a:r>
              <a:rPr lang="it-IT" err="1">
                <a:solidFill>
                  <a:srgbClr val="00B050"/>
                </a:solidFill>
              </a:rPr>
              <a:t>dependency</a:t>
            </a:r>
            <a:endParaRPr lang="it-IT">
              <a:solidFill>
                <a:srgbClr val="00B050"/>
              </a:solidFill>
            </a:endParaRPr>
          </a:p>
        </p:txBody>
      </p:sp>
      <p:sp>
        <p:nvSpPr>
          <p:cNvPr id="12" name="Segnaposto piè di pagina 3">
            <a:extLst>
              <a:ext uri="{FF2B5EF4-FFF2-40B4-BE49-F238E27FC236}">
                <a16:creationId xmlns:a16="http://schemas.microsoft.com/office/drawing/2014/main" id="{A3278DD3-C1E3-B40C-8066-937CAE5A2EAD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15" name="Segnaposto numero diapositiva 4">
            <a:extLst>
              <a:ext uri="{FF2B5EF4-FFF2-40B4-BE49-F238E27FC236}">
                <a16:creationId xmlns:a16="http://schemas.microsoft.com/office/drawing/2014/main" id="{CC52EAF1-8EE3-AE3F-5913-37D9EE0961BE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7</a:t>
            </a:fld>
            <a:endParaRPr lang="de-DE">
              <a:solidFill>
                <a:srgbClr val="01396C"/>
              </a:solidFill>
            </a:endParaRPr>
          </a:p>
        </p:txBody>
      </p:sp>
      <p:pic>
        <p:nvPicPr>
          <p:cNvPr id="3" name="Immagine 2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2DFBBD94-013C-B416-2BDB-140D7EB07F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1" y="656545"/>
            <a:ext cx="2705100" cy="983797"/>
          </a:xfrm>
          <a:prstGeom prst="rect">
            <a:avLst/>
          </a:prstGeom>
        </p:spPr>
      </p:pic>
      <p:pic>
        <p:nvPicPr>
          <p:cNvPr id="6" name="Immagine 12" descr="Immagine che contiene testo, schermata, Carattere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6D7020B9-EB9A-D7AC-0BB6-16084949A38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12" r="-47934" b="-488"/>
          <a:stretch>
            <a:fillRect/>
          </a:stretch>
        </p:blipFill>
        <p:spPr>
          <a:xfrm>
            <a:off x="913637" y="2916121"/>
            <a:ext cx="5564990" cy="2693787"/>
          </a:xfrm>
          <a:prstGeom prst="rect">
            <a:avLst/>
          </a:prstGeom>
        </p:spPr>
      </p:pic>
      <p:pic>
        <p:nvPicPr>
          <p:cNvPr id="7" name="Immagine 13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C2E3F47A-4089-5908-A2C8-578B3FA9B12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4298" t="60050" r="2632" b="-251"/>
          <a:stretch>
            <a:fillRect/>
          </a:stretch>
        </p:blipFill>
        <p:spPr>
          <a:xfrm>
            <a:off x="8510803" y="3466091"/>
            <a:ext cx="2788439" cy="1784319"/>
          </a:xfrm>
          <a:prstGeom prst="rect">
            <a:avLst/>
          </a:prstGeom>
        </p:spPr>
      </p:pic>
      <p:pic>
        <p:nvPicPr>
          <p:cNvPr id="8" name="Immagine 11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50578D3E-7A17-A0D6-C4D8-818DCD20E98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251" r="48246" b="50000"/>
          <a:stretch>
            <a:fillRect/>
          </a:stretch>
        </p:blipFill>
        <p:spPr>
          <a:xfrm>
            <a:off x="5160090" y="3090313"/>
            <a:ext cx="2464811" cy="2086886"/>
          </a:xfrm>
          <a:prstGeom prst="rect">
            <a:avLst/>
          </a:prstGeom>
        </p:spPr>
      </p:pic>
      <p:pic>
        <p:nvPicPr>
          <p:cNvPr id="9" name="Immagine 14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5677C26F-3D83-0A68-951F-DE0AD9147A8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417" t="780" r="-390" b="49902"/>
          <a:stretch>
            <a:fillRect/>
          </a:stretch>
        </p:blipFill>
        <p:spPr>
          <a:xfrm>
            <a:off x="5053412" y="3467182"/>
            <a:ext cx="2475255" cy="2048152"/>
          </a:xfrm>
          <a:prstGeom prst="rect">
            <a:avLst/>
          </a:prstGeom>
        </p:spPr>
      </p:pic>
      <p:sp>
        <p:nvSpPr>
          <p:cNvPr id="17" name="Rettangolo 18">
            <a:extLst>
              <a:ext uri="{FF2B5EF4-FFF2-40B4-BE49-F238E27FC236}">
                <a16:creationId xmlns:a16="http://schemas.microsoft.com/office/drawing/2014/main" id="{43E8DE68-C151-A032-E278-1DD6622BE81E}"/>
              </a:ext>
            </a:extLst>
          </p:cNvPr>
          <p:cNvSpPr/>
          <p:nvPr/>
        </p:nvSpPr>
        <p:spPr>
          <a:xfrm>
            <a:off x="7942456" y="3051587"/>
            <a:ext cx="3962259" cy="2674174"/>
          </a:xfrm>
          <a:prstGeom prst="rect">
            <a:avLst/>
          </a:prstGeom>
          <a:noFill/>
          <a:ln w="571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19" name="Picture 18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05F751CC-82DE-9DDC-708E-FD612BA803D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24" t="48571" r="34096" b="38095"/>
          <a:stretch>
            <a:fillRect/>
          </a:stretch>
        </p:blipFill>
        <p:spPr>
          <a:xfrm>
            <a:off x="8420608" y="2220772"/>
            <a:ext cx="3115211" cy="562611"/>
          </a:xfrm>
          <a:prstGeom prst="rect">
            <a:avLst/>
          </a:prstGeom>
        </p:spPr>
      </p:pic>
      <p:sp>
        <p:nvSpPr>
          <p:cNvPr id="21" name="Ovale 1">
            <a:extLst>
              <a:ext uri="{FF2B5EF4-FFF2-40B4-BE49-F238E27FC236}">
                <a16:creationId xmlns:a16="http://schemas.microsoft.com/office/drawing/2014/main" id="{5F96B98A-5B64-8D7B-1727-87663B0E5C72}"/>
              </a:ext>
            </a:extLst>
          </p:cNvPr>
          <p:cNvSpPr/>
          <p:nvPr/>
        </p:nvSpPr>
        <p:spPr>
          <a:xfrm>
            <a:off x="2059084" y="2502794"/>
            <a:ext cx="9715931" cy="3778602"/>
          </a:xfrm>
          <a:prstGeom prst="ellipse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922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EBA44-79B7-33A5-D6FB-DCF9985C4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e 6">
            <a:extLst>
              <a:ext uri="{FF2B5EF4-FFF2-40B4-BE49-F238E27FC236}">
                <a16:creationId xmlns:a16="http://schemas.microsoft.com/office/drawing/2014/main" id="{DF661579-E128-98B1-4638-23E74965F104}"/>
              </a:ext>
            </a:extLst>
          </p:cNvPr>
          <p:cNvSpPr/>
          <p:nvPr/>
        </p:nvSpPr>
        <p:spPr>
          <a:xfrm rot="17280000">
            <a:off x="1236458" y="818017"/>
            <a:ext cx="1534496" cy="672218"/>
          </a:xfrm>
          <a:prstGeom prst="ellipse">
            <a:avLst/>
          </a:prstGeom>
          <a:noFill/>
          <a:ln>
            <a:solidFill>
              <a:schemeClr val="tx2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E32C293-1B8B-965B-BECC-9899E51BCAC8}"/>
              </a:ext>
            </a:extLst>
          </p:cNvPr>
          <p:cNvSpPr txBox="1"/>
          <p:nvPr/>
        </p:nvSpPr>
        <p:spPr>
          <a:xfrm>
            <a:off x="4503861" y="571642"/>
            <a:ext cx="6836438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err="1">
                <a:solidFill>
                  <a:srgbClr val="FF0000"/>
                </a:solidFill>
              </a:rPr>
              <a:t>All</a:t>
            </a:r>
            <a:r>
              <a:rPr lang="it-IT">
                <a:solidFill>
                  <a:srgbClr val="FF0000"/>
                </a:solidFill>
              </a:rPr>
              <a:t> </a:t>
            </a:r>
            <a:r>
              <a:rPr lang="it-IT" err="1">
                <a:solidFill>
                  <a:srgbClr val="FF0000"/>
                </a:solidFill>
              </a:rPr>
              <a:t>four-fermion</a:t>
            </a:r>
            <a:r>
              <a:rPr lang="it-IT">
                <a:solidFill>
                  <a:srgbClr val="FF0000"/>
                </a:solidFill>
              </a:rPr>
              <a:t> </a:t>
            </a:r>
            <a:r>
              <a:rPr lang="it-IT" err="1">
                <a:solidFill>
                  <a:srgbClr val="FF0000"/>
                </a:solidFill>
              </a:rPr>
              <a:t>operators</a:t>
            </a:r>
            <a:r>
              <a:rPr lang="it-IT">
                <a:solidFill>
                  <a:srgbClr val="FF0000"/>
                </a:solidFill>
              </a:rPr>
              <a:t> </a:t>
            </a:r>
            <a:r>
              <a:rPr lang="it-IT" err="1">
                <a:solidFill>
                  <a:srgbClr val="FF0000"/>
                </a:solidFill>
              </a:rPr>
              <a:t>grow</a:t>
            </a:r>
            <a:r>
              <a:rPr lang="it-IT">
                <a:solidFill>
                  <a:srgbClr val="FF0000"/>
                </a:solidFill>
              </a:rPr>
              <a:t> with </a:t>
            </a:r>
            <a:r>
              <a:rPr lang="it-IT" err="1">
                <a:solidFill>
                  <a:srgbClr val="FF0000"/>
                </a:solidFill>
              </a:rPr>
              <a:t>mll</a:t>
            </a:r>
            <a:endParaRPr lang="it-IT">
              <a:solidFill>
                <a:srgbClr val="FF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Up-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type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operators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and down-quark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operators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have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different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y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dependency</a:t>
            </a:r>
            <a:endParaRPr lang="it-IT">
              <a:solidFill>
                <a:schemeClr val="tx2">
                  <a:lumMod val="76000"/>
                  <a:lumOff val="24000"/>
                </a:schemeClr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it-IT" err="1">
                <a:solidFill>
                  <a:srgbClr val="00B050"/>
                </a:solidFill>
              </a:rPr>
              <a:t>Right</a:t>
            </a:r>
            <a:r>
              <a:rPr lang="it-IT">
                <a:solidFill>
                  <a:srgbClr val="00B050"/>
                </a:solidFill>
              </a:rPr>
              <a:t> and </a:t>
            </a:r>
            <a:r>
              <a:rPr lang="it-IT" err="1">
                <a:solidFill>
                  <a:srgbClr val="00B050"/>
                </a:solidFill>
              </a:rPr>
              <a:t>left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operators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have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different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cosθ</a:t>
            </a:r>
            <a:r>
              <a:rPr lang="it-IT">
                <a:solidFill>
                  <a:srgbClr val="00B050"/>
                </a:solidFill>
              </a:rPr>
              <a:t>* </a:t>
            </a:r>
            <a:r>
              <a:rPr lang="it-IT" err="1">
                <a:solidFill>
                  <a:srgbClr val="00B050"/>
                </a:solidFill>
              </a:rPr>
              <a:t>dependency</a:t>
            </a:r>
            <a:endParaRPr lang="it-IT">
              <a:solidFill>
                <a:srgbClr val="00B050"/>
              </a:solidFill>
            </a:endParaRPr>
          </a:p>
        </p:txBody>
      </p:sp>
      <p:sp>
        <p:nvSpPr>
          <p:cNvPr id="12" name="Segnaposto piè di pagina 3">
            <a:extLst>
              <a:ext uri="{FF2B5EF4-FFF2-40B4-BE49-F238E27FC236}">
                <a16:creationId xmlns:a16="http://schemas.microsoft.com/office/drawing/2014/main" id="{C99D025E-82F0-4C7F-583B-18499ADC39E9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15" name="Segnaposto numero diapositiva 4">
            <a:extLst>
              <a:ext uri="{FF2B5EF4-FFF2-40B4-BE49-F238E27FC236}">
                <a16:creationId xmlns:a16="http://schemas.microsoft.com/office/drawing/2014/main" id="{7880FAB6-6493-CBB1-18E1-505893F9708D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8</a:t>
            </a:fld>
            <a:endParaRPr lang="de-DE">
              <a:solidFill>
                <a:srgbClr val="01396C"/>
              </a:solidFill>
            </a:endParaRPr>
          </a:p>
        </p:txBody>
      </p:sp>
      <p:pic>
        <p:nvPicPr>
          <p:cNvPr id="3" name="Immagine 2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1FF15CA4-BE5C-ACF0-D8A0-E0F71C406F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1" y="656545"/>
            <a:ext cx="2705100" cy="983797"/>
          </a:xfrm>
          <a:prstGeom prst="rect">
            <a:avLst/>
          </a:prstGeom>
        </p:spPr>
      </p:pic>
      <p:pic>
        <p:nvPicPr>
          <p:cNvPr id="2" name="Immagine 12" descr="Immagine che contiene testo, schermata, Carattere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6DCCF13F-CD75-037F-F886-9956C079E10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12" r="-47934" b="-488"/>
          <a:stretch>
            <a:fillRect/>
          </a:stretch>
        </p:blipFill>
        <p:spPr>
          <a:xfrm>
            <a:off x="949922" y="2807264"/>
            <a:ext cx="5564990" cy="2693787"/>
          </a:xfrm>
          <a:prstGeom prst="rect">
            <a:avLst/>
          </a:prstGeom>
        </p:spPr>
      </p:pic>
      <p:pic>
        <p:nvPicPr>
          <p:cNvPr id="6" name="Immagine 13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93A4B5C3-8517-79F7-D763-05B2BB7367C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4298" t="60050" r="2632" b="-251"/>
          <a:stretch>
            <a:fillRect/>
          </a:stretch>
        </p:blipFill>
        <p:spPr>
          <a:xfrm>
            <a:off x="8547088" y="3357234"/>
            <a:ext cx="2788439" cy="1784319"/>
          </a:xfrm>
          <a:prstGeom prst="rect">
            <a:avLst/>
          </a:prstGeom>
        </p:spPr>
      </p:pic>
      <p:pic>
        <p:nvPicPr>
          <p:cNvPr id="8" name="Immagine 11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2C5A3119-31DC-B728-88CF-1285F8D37C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251" r="48246" b="50000"/>
          <a:stretch>
            <a:fillRect/>
          </a:stretch>
        </p:blipFill>
        <p:spPr>
          <a:xfrm>
            <a:off x="5196375" y="2981456"/>
            <a:ext cx="2464811" cy="2086886"/>
          </a:xfrm>
          <a:prstGeom prst="rect">
            <a:avLst/>
          </a:prstGeom>
        </p:spPr>
      </p:pic>
      <p:pic>
        <p:nvPicPr>
          <p:cNvPr id="9" name="Immagine 14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1FF5D87B-4523-EBA6-47A1-5D83CACDCB3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417" t="780" r="-390" b="49902"/>
          <a:stretch>
            <a:fillRect/>
          </a:stretch>
        </p:blipFill>
        <p:spPr>
          <a:xfrm>
            <a:off x="5089697" y="3358325"/>
            <a:ext cx="2475255" cy="2048152"/>
          </a:xfrm>
          <a:prstGeom prst="rect">
            <a:avLst/>
          </a:prstGeom>
        </p:spPr>
      </p:pic>
      <p:sp>
        <p:nvSpPr>
          <p:cNvPr id="17" name="Rettangolo 18">
            <a:extLst>
              <a:ext uri="{FF2B5EF4-FFF2-40B4-BE49-F238E27FC236}">
                <a16:creationId xmlns:a16="http://schemas.microsoft.com/office/drawing/2014/main" id="{E64F3F23-D7B9-762B-9BFB-C758D90700E5}"/>
              </a:ext>
            </a:extLst>
          </p:cNvPr>
          <p:cNvSpPr/>
          <p:nvPr/>
        </p:nvSpPr>
        <p:spPr>
          <a:xfrm>
            <a:off x="7978741" y="2942730"/>
            <a:ext cx="3962259" cy="2674174"/>
          </a:xfrm>
          <a:prstGeom prst="rect">
            <a:avLst/>
          </a:prstGeom>
          <a:noFill/>
          <a:ln w="571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19" name="Picture 18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EA16955C-2F34-86A1-E1D5-B5B85D4E0A9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24" t="48571" r="34096" b="38095"/>
          <a:stretch>
            <a:fillRect/>
          </a:stretch>
        </p:blipFill>
        <p:spPr>
          <a:xfrm>
            <a:off x="8420608" y="2220772"/>
            <a:ext cx="3115211" cy="562611"/>
          </a:xfrm>
          <a:prstGeom prst="rect">
            <a:avLst/>
          </a:prstGeom>
        </p:spPr>
      </p:pic>
      <p:sp>
        <p:nvSpPr>
          <p:cNvPr id="21" name="Ovale 6">
            <a:extLst>
              <a:ext uri="{FF2B5EF4-FFF2-40B4-BE49-F238E27FC236}">
                <a16:creationId xmlns:a16="http://schemas.microsoft.com/office/drawing/2014/main" id="{3D8E9701-5110-3ED0-DD90-CACBEEA78E43}"/>
              </a:ext>
            </a:extLst>
          </p:cNvPr>
          <p:cNvSpPr/>
          <p:nvPr/>
        </p:nvSpPr>
        <p:spPr>
          <a:xfrm>
            <a:off x="4951456" y="3543404"/>
            <a:ext cx="2504313" cy="1216503"/>
          </a:xfrm>
          <a:prstGeom prst="ellipse">
            <a:avLst/>
          </a:prstGeom>
          <a:noFill/>
          <a:ln>
            <a:solidFill>
              <a:schemeClr val="tx2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Ovale 6">
            <a:extLst>
              <a:ext uri="{FF2B5EF4-FFF2-40B4-BE49-F238E27FC236}">
                <a16:creationId xmlns:a16="http://schemas.microsoft.com/office/drawing/2014/main" id="{B98319B9-02DC-9117-5BF1-673FEA4F5E1F}"/>
              </a:ext>
            </a:extLst>
          </p:cNvPr>
          <p:cNvSpPr/>
          <p:nvPr/>
        </p:nvSpPr>
        <p:spPr>
          <a:xfrm>
            <a:off x="2451700" y="4378635"/>
            <a:ext cx="2504313" cy="1216503"/>
          </a:xfrm>
          <a:prstGeom prst="ellipse">
            <a:avLst/>
          </a:prstGeom>
          <a:noFill/>
          <a:ln>
            <a:solidFill>
              <a:schemeClr val="tx2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Ovale 6">
            <a:extLst>
              <a:ext uri="{FF2B5EF4-FFF2-40B4-BE49-F238E27FC236}">
                <a16:creationId xmlns:a16="http://schemas.microsoft.com/office/drawing/2014/main" id="{D0964088-5274-DE12-6F20-4A7F25799F16}"/>
              </a:ext>
            </a:extLst>
          </p:cNvPr>
          <p:cNvSpPr/>
          <p:nvPr/>
        </p:nvSpPr>
        <p:spPr>
          <a:xfrm>
            <a:off x="8729788" y="3284125"/>
            <a:ext cx="2504313" cy="741491"/>
          </a:xfrm>
          <a:prstGeom prst="ellipse">
            <a:avLst/>
          </a:prstGeom>
          <a:noFill/>
          <a:ln>
            <a:solidFill>
              <a:schemeClr val="tx2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Ovale 6">
            <a:extLst>
              <a:ext uri="{FF2B5EF4-FFF2-40B4-BE49-F238E27FC236}">
                <a16:creationId xmlns:a16="http://schemas.microsoft.com/office/drawing/2014/main" id="{FAB3EF4D-D3B0-2A6F-22E4-73578D419396}"/>
              </a:ext>
            </a:extLst>
          </p:cNvPr>
          <p:cNvSpPr/>
          <p:nvPr/>
        </p:nvSpPr>
        <p:spPr>
          <a:xfrm>
            <a:off x="8723850" y="4614161"/>
            <a:ext cx="2504313" cy="741491"/>
          </a:xfrm>
          <a:prstGeom prst="ellipse">
            <a:avLst/>
          </a:prstGeom>
          <a:noFill/>
          <a:ln>
            <a:solidFill>
              <a:schemeClr val="tx2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931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1" grpId="0" animBg="1"/>
      <p:bldP spid="23" grpId="0" animBg="1"/>
      <p:bldP spid="25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e 8">
            <a:extLst>
              <a:ext uri="{FF2B5EF4-FFF2-40B4-BE49-F238E27FC236}">
                <a16:creationId xmlns:a16="http://schemas.microsoft.com/office/drawing/2014/main" id="{6A29CA9A-A965-4DF2-8923-B840552A2E89}"/>
              </a:ext>
            </a:extLst>
          </p:cNvPr>
          <p:cNvSpPr/>
          <p:nvPr/>
        </p:nvSpPr>
        <p:spPr>
          <a:xfrm rot="12900000">
            <a:off x="1518370" y="783201"/>
            <a:ext cx="2141124" cy="834513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C58666C5-3865-C47B-16BD-6E716C98A685}"/>
              </a:ext>
            </a:extLst>
          </p:cNvPr>
          <p:cNvSpPr txBox="1"/>
          <p:nvPr/>
        </p:nvSpPr>
        <p:spPr>
          <a:xfrm>
            <a:off x="4503861" y="571642"/>
            <a:ext cx="6836438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it-IT" err="1">
                <a:solidFill>
                  <a:srgbClr val="FF0000"/>
                </a:solidFill>
              </a:rPr>
              <a:t>All</a:t>
            </a:r>
            <a:r>
              <a:rPr lang="it-IT">
                <a:solidFill>
                  <a:srgbClr val="FF0000"/>
                </a:solidFill>
              </a:rPr>
              <a:t> </a:t>
            </a:r>
            <a:r>
              <a:rPr lang="it-IT" err="1">
                <a:solidFill>
                  <a:srgbClr val="FF0000"/>
                </a:solidFill>
              </a:rPr>
              <a:t>four-fermion</a:t>
            </a:r>
            <a:r>
              <a:rPr lang="it-IT">
                <a:solidFill>
                  <a:srgbClr val="FF0000"/>
                </a:solidFill>
              </a:rPr>
              <a:t> </a:t>
            </a:r>
            <a:r>
              <a:rPr lang="it-IT" err="1">
                <a:solidFill>
                  <a:srgbClr val="FF0000"/>
                </a:solidFill>
              </a:rPr>
              <a:t>operators</a:t>
            </a:r>
            <a:r>
              <a:rPr lang="it-IT">
                <a:solidFill>
                  <a:srgbClr val="FF0000"/>
                </a:solidFill>
              </a:rPr>
              <a:t> </a:t>
            </a:r>
            <a:r>
              <a:rPr lang="it-IT" err="1">
                <a:solidFill>
                  <a:srgbClr val="FF0000"/>
                </a:solidFill>
              </a:rPr>
              <a:t>grow</a:t>
            </a:r>
            <a:r>
              <a:rPr lang="it-IT">
                <a:solidFill>
                  <a:srgbClr val="FF0000"/>
                </a:solidFill>
              </a:rPr>
              <a:t> with </a:t>
            </a:r>
            <a:r>
              <a:rPr lang="it-IT" err="1">
                <a:solidFill>
                  <a:srgbClr val="FF0000"/>
                </a:solidFill>
              </a:rPr>
              <a:t>mll</a:t>
            </a:r>
            <a:endParaRPr lang="it-IT">
              <a:solidFill>
                <a:srgbClr val="FF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Up-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type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operators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and down-quark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operators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have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different</a:t>
            </a:r>
            <a:r>
              <a:rPr lang="it-IT">
                <a:solidFill>
                  <a:schemeClr val="tx2">
                    <a:lumMod val="76000"/>
                    <a:lumOff val="24000"/>
                  </a:schemeClr>
                </a:solidFill>
              </a:rPr>
              <a:t> y </a:t>
            </a:r>
            <a:r>
              <a:rPr lang="it-IT" err="1">
                <a:solidFill>
                  <a:schemeClr val="tx2">
                    <a:lumMod val="76000"/>
                    <a:lumOff val="24000"/>
                  </a:schemeClr>
                </a:solidFill>
              </a:rPr>
              <a:t>dependency</a:t>
            </a:r>
            <a:endParaRPr lang="it-IT">
              <a:solidFill>
                <a:schemeClr val="tx2">
                  <a:lumMod val="76000"/>
                  <a:lumOff val="24000"/>
                </a:schemeClr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it-IT" err="1">
                <a:solidFill>
                  <a:srgbClr val="00B050"/>
                </a:solidFill>
              </a:rPr>
              <a:t>Right</a:t>
            </a:r>
            <a:r>
              <a:rPr lang="it-IT">
                <a:solidFill>
                  <a:srgbClr val="00B050"/>
                </a:solidFill>
              </a:rPr>
              <a:t> and </a:t>
            </a:r>
            <a:r>
              <a:rPr lang="it-IT" err="1">
                <a:solidFill>
                  <a:srgbClr val="00B050"/>
                </a:solidFill>
              </a:rPr>
              <a:t>left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operators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have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different</a:t>
            </a:r>
            <a:r>
              <a:rPr lang="it-IT">
                <a:solidFill>
                  <a:srgbClr val="00B050"/>
                </a:solidFill>
              </a:rPr>
              <a:t> </a:t>
            </a:r>
            <a:r>
              <a:rPr lang="it-IT" err="1">
                <a:solidFill>
                  <a:srgbClr val="00B050"/>
                </a:solidFill>
              </a:rPr>
              <a:t>cosθ</a:t>
            </a:r>
            <a:r>
              <a:rPr lang="it-IT">
                <a:solidFill>
                  <a:srgbClr val="00B050"/>
                </a:solidFill>
              </a:rPr>
              <a:t>* </a:t>
            </a:r>
            <a:r>
              <a:rPr lang="it-IT" err="1">
                <a:solidFill>
                  <a:srgbClr val="00B050"/>
                </a:solidFill>
              </a:rPr>
              <a:t>dependency</a:t>
            </a:r>
            <a:endParaRPr lang="it-IT">
              <a:solidFill>
                <a:srgbClr val="00B050"/>
              </a:solidFill>
            </a:endParaRPr>
          </a:p>
        </p:txBody>
      </p:sp>
      <p:pic>
        <p:nvPicPr>
          <p:cNvPr id="3" name="Immagine 2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8B92F9E7-E1A7-1361-862A-C231C14B5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1" y="656545"/>
            <a:ext cx="2705100" cy="983797"/>
          </a:xfrm>
          <a:prstGeom prst="rect">
            <a:avLst/>
          </a:prstGeom>
        </p:spPr>
      </p:pic>
      <p:pic>
        <p:nvPicPr>
          <p:cNvPr id="2" name="Immagine 12" descr="Immagine che contiene testo, schermata, Carattere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27973D50-66B9-9122-AC41-1C935595E0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12" r="-47934" b="-488"/>
          <a:stretch>
            <a:fillRect/>
          </a:stretch>
        </p:blipFill>
        <p:spPr>
          <a:xfrm>
            <a:off x="822922" y="2897978"/>
            <a:ext cx="5564990" cy="2693787"/>
          </a:xfrm>
          <a:prstGeom prst="rect">
            <a:avLst/>
          </a:prstGeom>
        </p:spPr>
      </p:pic>
      <p:pic>
        <p:nvPicPr>
          <p:cNvPr id="4" name="Immagine 13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04A2CACA-A10B-D47D-E6BC-B1A081D2DC7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4298" t="60050" r="2632" b="-251"/>
          <a:stretch>
            <a:fillRect/>
          </a:stretch>
        </p:blipFill>
        <p:spPr>
          <a:xfrm>
            <a:off x="8420088" y="3447948"/>
            <a:ext cx="2788439" cy="1784319"/>
          </a:xfrm>
          <a:prstGeom prst="rect">
            <a:avLst/>
          </a:prstGeom>
        </p:spPr>
      </p:pic>
      <p:pic>
        <p:nvPicPr>
          <p:cNvPr id="5" name="Immagine 11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5BE2C705-4C28-E9DB-F9A5-EC5C642066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251" r="48246" b="50000"/>
          <a:stretch>
            <a:fillRect/>
          </a:stretch>
        </p:blipFill>
        <p:spPr>
          <a:xfrm>
            <a:off x="5069375" y="3072170"/>
            <a:ext cx="2464811" cy="2086886"/>
          </a:xfrm>
          <a:prstGeom prst="rect">
            <a:avLst/>
          </a:prstGeom>
        </p:spPr>
      </p:pic>
      <p:pic>
        <p:nvPicPr>
          <p:cNvPr id="6" name="Immagine 14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9D5C30B6-CF42-A48B-1BBA-64DD4B2139E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417" t="780" r="-390" b="49902"/>
          <a:stretch>
            <a:fillRect/>
          </a:stretch>
        </p:blipFill>
        <p:spPr>
          <a:xfrm>
            <a:off x="4962697" y="3449039"/>
            <a:ext cx="2475255" cy="2048152"/>
          </a:xfrm>
          <a:prstGeom prst="rect">
            <a:avLst/>
          </a:prstGeom>
        </p:spPr>
      </p:pic>
      <p:sp>
        <p:nvSpPr>
          <p:cNvPr id="12" name="Rettangolo 18">
            <a:extLst>
              <a:ext uri="{FF2B5EF4-FFF2-40B4-BE49-F238E27FC236}">
                <a16:creationId xmlns:a16="http://schemas.microsoft.com/office/drawing/2014/main" id="{4880658D-F983-0118-0162-2660721657F3}"/>
              </a:ext>
            </a:extLst>
          </p:cNvPr>
          <p:cNvSpPr/>
          <p:nvPr/>
        </p:nvSpPr>
        <p:spPr>
          <a:xfrm>
            <a:off x="7851741" y="3033444"/>
            <a:ext cx="3962259" cy="2674174"/>
          </a:xfrm>
          <a:prstGeom prst="rect">
            <a:avLst/>
          </a:prstGeom>
          <a:noFill/>
          <a:ln w="571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4" name="Segnaposto piè di pagina 3">
            <a:extLst>
              <a:ext uri="{FF2B5EF4-FFF2-40B4-BE49-F238E27FC236}">
                <a16:creationId xmlns:a16="http://schemas.microsoft.com/office/drawing/2014/main" id="{C97CDEEE-DA50-C2B4-B0D4-A3790815CDE5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16" name="Segnaposto numero diapositiva 4">
            <a:extLst>
              <a:ext uri="{FF2B5EF4-FFF2-40B4-BE49-F238E27FC236}">
                <a16:creationId xmlns:a16="http://schemas.microsoft.com/office/drawing/2014/main" id="{BC9ABE5B-A670-E01A-8583-A7D54D17AFC8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9</a:t>
            </a:fld>
            <a:endParaRPr lang="de-DE">
              <a:solidFill>
                <a:srgbClr val="01396C"/>
              </a:solidFill>
            </a:endParaRPr>
          </a:p>
        </p:txBody>
      </p:sp>
      <p:pic>
        <p:nvPicPr>
          <p:cNvPr id="18" name="Picture 17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6A0C6C8D-BA64-609F-2608-691B43E881E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24" t="48571" r="34096" b="38095"/>
          <a:stretch>
            <a:fillRect/>
          </a:stretch>
        </p:blipFill>
        <p:spPr>
          <a:xfrm>
            <a:off x="8420608" y="2220772"/>
            <a:ext cx="3115211" cy="562611"/>
          </a:xfrm>
          <a:prstGeom prst="rect">
            <a:avLst/>
          </a:prstGeom>
        </p:spPr>
      </p:pic>
      <p:sp>
        <p:nvSpPr>
          <p:cNvPr id="20" name="Ovale 8">
            <a:extLst>
              <a:ext uri="{FF2B5EF4-FFF2-40B4-BE49-F238E27FC236}">
                <a16:creationId xmlns:a16="http://schemas.microsoft.com/office/drawing/2014/main" id="{04C1209C-4CAD-B425-F84A-948EF44DFAC7}"/>
              </a:ext>
            </a:extLst>
          </p:cNvPr>
          <p:cNvSpPr/>
          <p:nvPr/>
        </p:nvSpPr>
        <p:spPr>
          <a:xfrm rot="16200000">
            <a:off x="131926" y="2969251"/>
            <a:ext cx="2675515" cy="1853810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Ovale 8">
            <a:extLst>
              <a:ext uri="{FF2B5EF4-FFF2-40B4-BE49-F238E27FC236}">
                <a16:creationId xmlns:a16="http://schemas.microsoft.com/office/drawing/2014/main" id="{C2BAC99A-170E-D0BF-657D-68CACC34FD6D}"/>
              </a:ext>
            </a:extLst>
          </p:cNvPr>
          <p:cNvSpPr/>
          <p:nvPr/>
        </p:nvSpPr>
        <p:spPr>
          <a:xfrm rot="16200000">
            <a:off x="5539156" y="2320066"/>
            <a:ext cx="973386" cy="1893394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0668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0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74431658-4449-24E7-4381-AF2522F3E2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4603737"/>
              </p:ext>
            </p:extLst>
          </p:nvPr>
        </p:nvGraphicFramePr>
        <p:xfrm>
          <a:off x="1345870" y="1563583"/>
          <a:ext cx="9502927" cy="362787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98467">
                  <a:extLst>
                    <a:ext uri="{9D8B030D-6E8A-4147-A177-3AD203B41FA5}">
                      <a16:colId xmlns:a16="http://schemas.microsoft.com/office/drawing/2014/main" val="1417590255"/>
                    </a:ext>
                  </a:extLst>
                </a:gridCol>
                <a:gridCol w="1227114">
                  <a:extLst>
                    <a:ext uri="{9D8B030D-6E8A-4147-A177-3AD203B41FA5}">
                      <a16:colId xmlns:a16="http://schemas.microsoft.com/office/drawing/2014/main" val="1788638824"/>
                    </a:ext>
                  </a:extLst>
                </a:gridCol>
                <a:gridCol w="702623">
                  <a:extLst>
                    <a:ext uri="{9D8B030D-6E8A-4147-A177-3AD203B41FA5}">
                      <a16:colId xmlns:a16="http://schemas.microsoft.com/office/drawing/2014/main" val="91117324"/>
                    </a:ext>
                  </a:extLst>
                </a:gridCol>
                <a:gridCol w="2121349">
                  <a:extLst>
                    <a:ext uri="{9D8B030D-6E8A-4147-A177-3AD203B41FA5}">
                      <a16:colId xmlns:a16="http://schemas.microsoft.com/office/drawing/2014/main" val="2754192553"/>
                    </a:ext>
                  </a:extLst>
                </a:gridCol>
                <a:gridCol w="1675982">
                  <a:extLst>
                    <a:ext uri="{9D8B030D-6E8A-4147-A177-3AD203B41FA5}">
                      <a16:colId xmlns:a16="http://schemas.microsoft.com/office/drawing/2014/main" val="3367345890"/>
                    </a:ext>
                  </a:extLst>
                </a:gridCol>
                <a:gridCol w="1024743">
                  <a:extLst>
                    <a:ext uri="{9D8B030D-6E8A-4147-A177-3AD203B41FA5}">
                      <a16:colId xmlns:a16="http://schemas.microsoft.com/office/drawing/2014/main" val="2412931714"/>
                    </a:ext>
                  </a:extLst>
                </a:gridCol>
                <a:gridCol w="1652649">
                  <a:extLst>
                    <a:ext uri="{9D8B030D-6E8A-4147-A177-3AD203B41FA5}">
                      <a16:colId xmlns:a16="http://schemas.microsoft.com/office/drawing/2014/main" val="2590615786"/>
                    </a:ext>
                  </a:extLst>
                </a:gridCol>
              </a:tblGrid>
              <a:tr h="568123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Exp.</a:t>
                      </a:r>
                      <a:endParaRPr lang="it-IT" b="0" i="0" err="1">
                        <a:solidFill>
                          <a:srgbClr val="000000"/>
                        </a:solidFill>
                        <a:effectLst/>
                        <a:latin typeface="Aptos"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√s (TeV)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Type</a:t>
                      </a:r>
                      <a:endParaRPr lang="it-IT" b="0" i="0">
                        <a:solidFill>
                          <a:srgbClr val="000000"/>
                        </a:solidFill>
                        <a:effectLst/>
                        <a:latin typeface="Aptos"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Observable</a:t>
                      </a:r>
                      <a:endParaRPr lang="it-IT" b="0" i="0">
                        <a:solidFill>
                          <a:srgbClr val="000000"/>
                        </a:solidFill>
                        <a:effectLst/>
                        <a:latin typeface="Aptos"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Mass range (GeV)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L (fb⁻¹)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Ref.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283822"/>
                  </a:ext>
                </a:extLst>
              </a:tr>
              <a:tr h="385169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ATLAS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8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NC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d²σ / (dm</a:t>
                      </a:r>
                      <a:r>
                        <a:rPr lang="it-IT" sz="1050" b="0" i="0" baseline="-2500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ll</a:t>
                      </a:r>
                      <a:r>
                        <a:rPr lang="it-IT" sz="1050" b="0" i="0" baseline="-25000" dirty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 </a:t>
                      </a: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dy)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  <a:latin typeface="Aptos"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116–1500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20.3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1606.01736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0142215"/>
                  </a:ext>
                </a:extLst>
              </a:tr>
              <a:tr h="385169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ATLAS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8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NC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d³σ / (dm</a:t>
                      </a:r>
                      <a:r>
                        <a:rPr lang="it-IT" sz="1050" b="0" i="0" baseline="-2500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ll</a:t>
                      </a:r>
                      <a:r>
                        <a:rPr lang="it-IT" sz="1600" b="0" i="0" dirty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 </a:t>
                      </a: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dy</a:t>
                      </a:r>
                      <a:r>
                        <a:rPr lang="it-IT" sz="1600" b="0" i="0" dirty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 </a:t>
                      </a: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dcosθ*)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  <a:latin typeface="Aptos"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46–200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20.2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1710.05167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6020568"/>
                  </a:ext>
                </a:extLst>
              </a:tr>
              <a:tr h="337022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ATLAS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13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CC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d²σ / (dm</a:t>
                      </a:r>
                      <a:r>
                        <a:rPr lang="it-IT" sz="1050" b="0" i="0" baseline="-2500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T</a:t>
                      </a:r>
                      <a:r>
                        <a:rPr lang="it-IT" sz="1600" b="0" i="0" dirty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 </a:t>
                      </a: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dy)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  <a:latin typeface="Aptos"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200-5000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140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2502.21088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8012426"/>
                  </a:ext>
                </a:extLst>
              </a:tr>
              <a:tr h="337022"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CMS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13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NC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A</a:t>
                      </a:r>
                      <a:r>
                        <a:rPr lang="it-IT" sz="1050" b="0" i="0" baseline="-2500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0</a:t>
                      </a: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, A</a:t>
                      </a:r>
                      <a:r>
                        <a:rPr lang="it-IT" sz="1050" b="0" i="0" baseline="-2500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FB</a:t>
                      </a: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 / dm</a:t>
                      </a:r>
                      <a:r>
                        <a:rPr lang="it-IT" sz="1050" b="0" i="0" baseline="-2500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ll</a:t>
                      </a:r>
                      <a:r>
                        <a:rPr lang="it-IT" sz="1050" b="0" i="0" baseline="-25000" dirty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 </a:t>
                      </a:r>
                      <a:endParaRPr lang="en-US" b="0" i="0" dirty="0" err="1">
                        <a:solidFill>
                          <a:srgbClr val="000000"/>
                        </a:solidFill>
                        <a:effectLst/>
                        <a:latin typeface="Aptos"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170–13000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140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 panose="020B0004020202020204" pitchFamily="34" charset="0"/>
                        </a:rPr>
                        <a:t>2202.12327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1476931"/>
                  </a:ext>
                </a:extLst>
              </a:tr>
              <a:tr h="385169"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CMS</a:t>
                      </a:r>
                    </a:p>
                  </a:txBody>
                  <a:tcPr anchor="ctr">
                    <a:lnL w="12221">
                      <a:solidFill>
                        <a:srgbClr val="000000"/>
                      </a:solidFill>
                    </a:lnL>
                    <a:lnR w="12221">
                      <a:solidFill>
                        <a:srgbClr val="000000"/>
                      </a:solidFill>
                    </a:lnR>
                    <a:lnT w="12221">
                      <a:solidFill>
                        <a:srgbClr val="000000"/>
                      </a:solidFill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13</a:t>
                      </a:r>
                    </a:p>
                  </a:txBody>
                  <a:tcPr anchor="ctr">
                    <a:lnL w="12221">
                      <a:solidFill>
                        <a:srgbClr val="000000"/>
                      </a:solidFill>
                    </a:lnL>
                    <a:lnR w="12221">
                      <a:solidFill>
                        <a:srgbClr val="000000"/>
                      </a:solidFill>
                    </a:lnR>
                    <a:lnT w="12221">
                      <a:solidFill>
                        <a:srgbClr val="000000"/>
                      </a:solidFill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NC</a:t>
                      </a:r>
                    </a:p>
                  </a:txBody>
                  <a:tcPr anchor="ctr">
                    <a:lnL w="12221">
                      <a:solidFill>
                        <a:srgbClr val="000000"/>
                      </a:solidFill>
                    </a:lnL>
                    <a:lnR w="12221">
                      <a:solidFill>
                        <a:srgbClr val="000000"/>
                      </a:solidFill>
                    </a:lnR>
                    <a:lnT w="12221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600" b="0" i="0" u="none" strike="noStrike" baseline="0" noProof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dσ / dm</a:t>
                      </a:r>
                      <a:r>
                        <a:rPr lang="en-US" sz="1600" baseline="-25000"/>
                        <a:t>ll</a:t>
                      </a:r>
                      <a:r>
                        <a:rPr lang="en-US" sz="1600" baseline="-25000" dirty="0"/>
                        <a:t> </a:t>
                      </a:r>
                      <a:endParaRPr lang="en-US" sz="1600" baseline="0" dirty="0"/>
                    </a:p>
                  </a:txBody>
                  <a:tcPr anchor="ctr">
                    <a:lnL w="12221">
                      <a:solidFill>
                        <a:srgbClr val="000000"/>
                      </a:solidFill>
                    </a:lnL>
                    <a:lnR w="12221">
                      <a:solidFill>
                        <a:srgbClr val="000000"/>
                      </a:solidFill>
                    </a:lnR>
                    <a:lnT w="12221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122-6020</a:t>
                      </a:r>
                    </a:p>
                  </a:txBody>
                  <a:tcPr anchor="ctr">
                    <a:lnL w="12221">
                      <a:solidFill>
                        <a:srgbClr val="000000"/>
                      </a:solidFill>
                    </a:lnL>
                    <a:lnR w="12221">
                      <a:solidFill>
                        <a:srgbClr val="000000"/>
                      </a:solidFill>
                    </a:lnR>
                    <a:lnT w="12221">
                      <a:solidFill>
                        <a:srgbClr val="000000"/>
                      </a:solidFill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140</a:t>
                      </a:r>
                    </a:p>
                  </a:txBody>
                  <a:tcPr anchor="ctr">
                    <a:lnL w="12221">
                      <a:solidFill>
                        <a:srgbClr val="000000"/>
                      </a:solidFill>
                    </a:lnL>
                    <a:lnR w="12221">
                      <a:solidFill>
                        <a:srgbClr val="000000"/>
                      </a:solidFill>
                    </a:lnR>
                    <a:lnT w="12221">
                      <a:solidFill>
                        <a:srgbClr val="000000"/>
                      </a:solidFill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600" b="0" i="0" u="none" strike="noStrike" noProof="0">
                          <a:solidFill>
                            <a:srgbClr val="104963"/>
                          </a:solidFill>
                          <a:effectLst/>
                        </a:rPr>
                        <a:t>2103.02708</a:t>
                      </a:r>
                      <a:endParaRPr lang="en-US"/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>
                      <a:solidFill>
                        <a:srgbClr val="000000"/>
                      </a:solidFill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9688949"/>
                  </a:ext>
                </a:extLst>
              </a:tr>
              <a:tr h="1184395"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4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LEP, CHARM, VENUS, PDG</a:t>
                      </a: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 and more</a:t>
                      </a:r>
                    </a:p>
                  </a:txBody>
                  <a:tcPr anchor="ctr">
                    <a:lnL w="12221">
                      <a:solidFill>
                        <a:srgbClr val="000000"/>
                      </a:solidFill>
                    </a:lnL>
                    <a:lnR w="12221">
                      <a:solidFill>
                        <a:srgbClr val="000000"/>
                      </a:solidFill>
                    </a:lnR>
                    <a:lnT w="12221">
                      <a:solidFill>
                        <a:srgbClr val="000000"/>
                      </a:solidFill>
                    </a:lnT>
                    <a:lnB w="12221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Low energy</a:t>
                      </a:r>
                    </a:p>
                  </a:txBody>
                  <a:tcPr anchor="ctr">
                    <a:lnL w="12221">
                      <a:solidFill>
                        <a:srgbClr val="000000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221">
                      <a:solidFill>
                        <a:srgbClr val="000000"/>
                      </a:solidFill>
                    </a:lnT>
                    <a:lnB w="12221">
                      <a:solidFill>
                        <a:srgbClr val="000000"/>
                      </a:solidFill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2000" b="0" i="0" u="none" strike="noStrike" baseline="-25000" noProof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Compilation of neutrino scattering ratio, atomic</a:t>
                      </a:r>
                      <a:r>
                        <a:rPr lang="it-IT" sz="2000" b="0" i="0" u="none" strike="noStrike" baseline="-25000" noProof="0" dirty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 </a:t>
                      </a:r>
                      <a:r>
                        <a:rPr lang="it-IT" sz="2000" b="0" i="0" u="none" strike="noStrike" baseline="-25000" noProof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parity</a:t>
                      </a:r>
                      <a:r>
                        <a:rPr lang="it-IT" sz="2000" b="0" i="0" u="none" strike="noStrike" baseline="-25000" noProof="0" dirty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 </a:t>
                      </a:r>
                      <a:r>
                        <a:rPr lang="it-IT" sz="2000" b="0" i="0" u="none" strike="noStrike" baseline="-25000" noProof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violation, quark pair production...</a:t>
                      </a:r>
                      <a:endParaRPr lang="it-IT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 sz="2000" b="0" i="0" u="none" strike="noStrike" baseline="-25000" noProof="0">
                        <a:solidFill>
                          <a:srgbClr val="104963"/>
                        </a:solidFill>
                        <a:effectLst/>
                        <a:latin typeface="Aptos"/>
                      </a:endParaRPr>
                    </a:p>
                  </a:txBody>
                  <a:tcPr anchor="ctr">
                    <a:lnL w="12221">
                      <a:solidFill>
                        <a:srgbClr val="000000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6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0-209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221">
                      <a:solidFill>
                        <a:srgbClr val="000000"/>
                      </a:solidFill>
                    </a:lnR>
                    <a:lnT w="12221">
                      <a:solidFill>
                        <a:srgbClr val="000000"/>
                      </a:solidFill>
                    </a:lnT>
                    <a:lnB w="12221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it-IT" sz="3200" b="0" i="0">
                          <a:solidFill>
                            <a:srgbClr val="104963"/>
                          </a:solidFill>
                          <a:effectLst/>
                          <a:latin typeface="Aptos"/>
                        </a:rPr>
                        <a:t>/</a:t>
                      </a:r>
                      <a:endParaRPr lang="en-US" sz="3200"/>
                    </a:p>
                  </a:txBody>
                  <a:tcPr anchor="ctr">
                    <a:lnL w="12221">
                      <a:solidFill>
                        <a:srgbClr val="000000"/>
                      </a:solidFill>
                    </a:lnL>
                    <a:lnR w="12221">
                      <a:solidFill>
                        <a:srgbClr val="000000"/>
                      </a:solidFill>
                    </a:lnR>
                    <a:lnT w="12221">
                      <a:solidFill>
                        <a:srgbClr val="000000"/>
                      </a:solidFill>
                    </a:lnT>
                    <a:lnB w="12221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it-IT" sz="1600" b="0" i="0" u="none" strike="noStrike" noProof="0">
                          <a:solidFill>
                            <a:srgbClr val="104963"/>
                          </a:solidFill>
                          <a:effectLst/>
                        </a:rPr>
                        <a:t>1706.03783</a:t>
                      </a:r>
                      <a:endParaRPr lang="en-US"/>
                    </a:p>
                  </a:txBody>
                  <a:tcPr anchor="ctr">
                    <a:lnL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21">
                      <a:solidFill>
                        <a:srgbClr val="000000"/>
                      </a:solidFill>
                    </a:lnR>
                    <a:lnT w="1222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21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1510680"/>
                  </a:ext>
                </a:extLst>
              </a:tr>
            </a:tbl>
          </a:graphicData>
        </a:graphic>
      </p:graphicFrame>
      <p:sp>
        <p:nvSpPr>
          <p:cNvPr id="6" name="Titolo 1">
            <a:extLst>
              <a:ext uri="{FF2B5EF4-FFF2-40B4-BE49-F238E27FC236}">
                <a16:creationId xmlns:a16="http://schemas.microsoft.com/office/drawing/2014/main" id="{4EAA807F-1534-06AD-7078-0217BB27E9FD}"/>
              </a:ext>
            </a:extLst>
          </p:cNvPr>
          <p:cNvSpPr>
            <a:spLocks noGrp="1"/>
          </p:cNvSpPr>
          <p:nvPr/>
        </p:nvSpPr>
        <p:spPr>
          <a:xfrm>
            <a:off x="757721" y="36658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3600" b="1">
                <a:solidFill>
                  <a:srgbClr val="01396C"/>
                </a:solidFill>
                <a:ea typeface="Calibri Light"/>
                <a:cs typeface="Calibri Light"/>
              </a:rPr>
              <a:t>Input </a:t>
            </a:r>
            <a:r>
              <a:rPr lang="it-IT" sz="3600" b="1" err="1">
                <a:solidFill>
                  <a:srgbClr val="01396C"/>
                </a:solidFill>
                <a:ea typeface="Calibri Light"/>
                <a:cs typeface="Calibri Light"/>
              </a:rPr>
              <a:t>Observables</a:t>
            </a:r>
            <a:r>
              <a:rPr lang="it-IT" sz="3600" b="1">
                <a:solidFill>
                  <a:srgbClr val="01396C"/>
                </a:solidFill>
                <a:ea typeface="Calibri Light"/>
                <a:cs typeface="Calibri Light"/>
              </a:rPr>
              <a:t> and </a:t>
            </a:r>
            <a:r>
              <a:rPr lang="it-IT" sz="3600" b="1" err="1">
                <a:solidFill>
                  <a:srgbClr val="01396C"/>
                </a:solidFill>
                <a:ea typeface="Calibri Light"/>
                <a:cs typeface="Calibri Light"/>
              </a:rPr>
              <a:t>Measurements</a:t>
            </a:r>
            <a:endParaRPr lang="it-IT" sz="3600" b="1">
              <a:solidFill>
                <a:srgbClr val="01396C"/>
              </a:solidFill>
              <a:ea typeface="Calibri Light"/>
              <a:cs typeface="Calibri Light"/>
            </a:endParaRPr>
          </a:p>
        </p:txBody>
      </p:sp>
      <p:sp>
        <p:nvSpPr>
          <p:cNvPr id="7" name="Segnaposto contenuto 2">
            <a:extLst>
              <a:ext uri="{FF2B5EF4-FFF2-40B4-BE49-F238E27FC236}">
                <a16:creationId xmlns:a16="http://schemas.microsoft.com/office/drawing/2014/main" id="{528733F5-8554-27AC-85AB-7832B8165943}"/>
              </a:ext>
            </a:extLst>
          </p:cNvPr>
          <p:cNvSpPr txBox="1">
            <a:spLocks/>
          </p:cNvSpPr>
          <p:nvPr/>
        </p:nvSpPr>
        <p:spPr>
          <a:xfrm>
            <a:off x="-2893" y="5710860"/>
            <a:ext cx="12193928" cy="4834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ctr">
              <a:buNone/>
            </a:pPr>
            <a:r>
              <a:rPr lang="it-IT" sz="2200" b="1" err="1">
                <a:solidFill>
                  <a:srgbClr val="C00000"/>
                </a:solidFill>
              </a:rPr>
              <a:t>Considering</a:t>
            </a:r>
            <a:r>
              <a:rPr lang="it-IT" sz="2200" b="1">
                <a:solidFill>
                  <a:srgbClr val="C00000"/>
                </a:solidFill>
              </a:rPr>
              <a:t> </a:t>
            </a:r>
            <a:r>
              <a:rPr lang="it-IT" sz="2200" b="1" err="1">
                <a:solidFill>
                  <a:srgbClr val="C00000"/>
                </a:solidFill>
              </a:rPr>
              <a:t>only</a:t>
            </a:r>
            <a:r>
              <a:rPr lang="it-IT" sz="2200" b="1">
                <a:solidFill>
                  <a:srgbClr val="C00000"/>
                </a:solidFill>
              </a:rPr>
              <a:t> </a:t>
            </a:r>
            <a:r>
              <a:rPr lang="it-IT" sz="2200" b="1" err="1">
                <a:solidFill>
                  <a:srgbClr val="C00000"/>
                </a:solidFill>
              </a:rPr>
              <a:t>th</a:t>
            </a:r>
            <a:r>
              <a:rPr lang="it-IT" sz="2200" b="1">
                <a:solidFill>
                  <a:srgbClr val="C00000"/>
                </a:solidFill>
              </a:rPr>
              <a:t>e electron </a:t>
            </a:r>
            <a:r>
              <a:rPr lang="it-IT" sz="2200" b="1" err="1">
                <a:solidFill>
                  <a:srgbClr val="C00000"/>
                </a:solidFill>
              </a:rPr>
              <a:t>channel</a:t>
            </a:r>
            <a:r>
              <a:rPr lang="it-IT" sz="2200" b="1">
                <a:solidFill>
                  <a:srgbClr val="C00000"/>
                </a:solidFill>
              </a:rPr>
              <a:t> and </a:t>
            </a:r>
            <a:r>
              <a:rPr lang="it-IT" sz="2200" b="1" err="1">
                <a:solidFill>
                  <a:srgbClr val="C00000"/>
                </a:solidFill>
              </a:rPr>
              <a:t>assuming</a:t>
            </a:r>
            <a:r>
              <a:rPr lang="it-IT" sz="2200" b="1">
                <a:solidFill>
                  <a:srgbClr val="C00000"/>
                </a:solidFill>
              </a:rPr>
              <a:t> flavour-</a:t>
            </a:r>
            <a:r>
              <a:rPr lang="it-IT" sz="2200" b="1" err="1">
                <a:solidFill>
                  <a:srgbClr val="C00000"/>
                </a:solidFill>
              </a:rPr>
              <a:t>universality</a:t>
            </a:r>
          </a:p>
        </p:txBody>
      </p:sp>
      <p:sp>
        <p:nvSpPr>
          <p:cNvPr id="8" name="Segnaposto piè di pagina 3">
            <a:extLst>
              <a:ext uri="{FF2B5EF4-FFF2-40B4-BE49-F238E27FC236}">
                <a16:creationId xmlns:a16="http://schemas.microsoft.com/office/drawing/2014/main" id="{45555472-0C46-0B70-16AF-B4518057AC2B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9" name="Segnaposto numero diapositiva 4">
            <a:extLst>
              <a:ext uri="{FF2B5EF4-FFF2-40B4-BE49-F238E27FC236}">
                <a16:creationId xmlns:a16="http://schemas.microsoft.com/office/drawing/2014/main" id="{0459E807-FDDD-231B-1E7F-713FAFEA69B5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10</a:t>
            </a:fld>
            <a:endParaRPr lang="de-DE">
              <a:solidFill>
                <a:srgbClr val="0139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345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57E284-DD84-3724-6A3A-1CCF365CE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contenuto 5">
            <a:extLst>
              <a:ext uri="{FF2B5EF4-FFF2-40B4-BE49-F238E27FC236}">
                <a16:creationId xmlns:a16="http://schemas.microsoft.com/office/drawing/2014/main" id="{59BF3B8A-872F-F18F-1D2F-C33A1B878045}"/>
              </a:ext>
            </a:extLst>
          </p:cNvPr>
          <p:cNvSpPr txBox="1">
            <a:spLocks/>
          </p:cNvSpPr>
          <p:nvPr/>
        </p:nvSpPr>
        <p:spPr>
          <a:xfrm>
            <a:off x="1132114" y="1505681"/>
            <a:ext cx="9185017" cy="21009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/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For the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fit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,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we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 use the </a:t>
            </a:r>
            <a:r>
              <a:rPr lang="it-IT" sz="2400" i="1" err="1">
                <a:solidFill>
                  <a:srgbClr val="01396C"/>
                </a:solidFill>
                <a:ea typeface="Calibri"/>
                <a:cs typeface="Calibri"/>
              </a:rPr>
              <a:t>signal</a:t>
            </a:r>
            <a:r>
              <a:rPr lang="it-IT" sz="2400" i="1">
                <a:solidFill>
                  <a:srgbClr val="01396C"/>
                </a:solidFill>
                <a:ea typeface="Calibri"/>
                <a:cs typeface="Calibri"/>
              </a:rPr>
              <a:t> </a:t>
            </a:r>
            <a:r>
              <a:rPr lang="it-IT" sz="2400" i="1" err="1">
                <a:solidFill>
                  <a:srgbClr val="01396C"/>
                </a:solidFill>
                <a:ea typeface="Calibri"/>
                <a:cs typeface="Calibri"/>
              </a:rPr>
              <a:t>strength</a:t>
            </a:r>
            <a:r>
              <a:rPr lang="it-IT" sz="2400" i="1">
                <a:solidFill>
                  <a:srgbClr val="01396C"/>
                </a:solidFill>
                <a:ea typeface="Calibri"/>
                <a:cs typeface="Calibri"/>
              </a:rPr>
              <a:t> µ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:</a:t>
            </a:r>
          </a:p>
          <a:p>
            <a:pPr marL="457200" indent="-457200"/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And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minimize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 the </a:t>
            </a:r>
            <a:r>
              <a:rPr lang="it-IT" sz="2400">
                <a:solidFill>
                  <a:srgbClr val="01396C"/>
                </a:solidFill>
                <a:ea typeface="+mn-lt"/>
                <a:cs typeface="+mn-lt"/>
              </a:rPr>
              <a:t>χ</a:t>
            </a:r>
            <a:r>
              <a:rPr lang="it-IT" sz="2400" baseline="30000">
                <a:solidFill>
                  <a:srgbClr val="01396C"/>
                </a:solidFill>
                <a:ea typeface="+mn-lt"/>
                <a:cs typeface="+mn-lt"/>
              </a:rPr>
              <a:t>2</a:t>
            </a:r>
            <a:r>
              <a:rPr lang="it-IT" sz="2400">
                <a:solidFill>
                  <a:srgbClr val="01396C"/>
                </a:solidFill>
                <a:ea typeface="+mn-lt"/>
                <a:cs typeface="+mn-lt"/>
              </a:rPr>
              <a:t>:</a:t>
            </a:r>
          </a:p>
          <a:p>
            <a:pPr marL="457200" indent="-457200"/>
            <a:endParaRPr lang="it-IT">
              <a:solidFill>
                <a:srgbClr val="01396C"/>
              </a:solidFill>
              <a:ea typeface="Calibri"/>
              <a:cs typeface="Calibri"/>
            </a:endParaRPr>
          </a:p>
          <a:p>
            <a:pPr marL="457200" indent="-457200"/>
            <a:endParaRPr lang="it-IT">
              <a:solidFill>
                <a:srgbClr val="01396C"/>
              </a:solidFill>
              <a:ea typeface="Calibri"/>
              <a:cs typeface="Calibri"/>
            </a:endParaRPr>
          </a:p>
          <a:p>
            <a:pPr marL="457200" indent="-457200"/>
            <a:endParaRPr lang="it-IT">
              <a:solidFill>
                <a:srgbClr val="01396C"/>
              </a:solidFill>
              <a:ea typeface="Calibri"/>
              <a:cs typeface="Calibri"/>
            </a:endParaRPr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573BFD79-3B8C-3210-157B-2BEDE5B0C714}"/>
              </a:ext>
            </a:extLst>
          </p:cNvPr>
          <p:cNvSpPr>
            <a:spLocks noGrp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4000" b="1">
                <a:solidFill>
                  <a:srgbClr val="01396C"/>
                </a:solidFill>
                <a:ea typeface="+mj-lt"/>
                <a:cs typeface="+mj-lt"/>
              </a:rPr>
              <a:t>Fitting strategy</a:t>
            </a:r>
            <a:endParaRPr lang="it-IT" sz="4000" b="1">
              <a:solidFill>
                <a:srgbClr val="01396C"/>
              </a:solidFill>
              <a:ea typeface="Calibri Light"/>
              <a:cs typeface="Calibri Light"/>
            </a:endParaRPr>
          </a:p>
        </p:txBody>
      </p:sp>
      <p:sp>
        <p:nvSpPr>
          <p:cNvPr id="6" name="Segnaposto piè di pagina 3">
            <a:extLst>
              <a:ext uri="{FF2B5EF4-FFF2-40B4-BE49-F238E27FC236}">
                <a16:creationId xmlns:a16="http://schemas.microsoft.com/office/drawing/2014/main" id="{6B09DDB0-1438-B501-A93F-0F22583C9734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7" name="Segnaposto numero diapositiva 4">
            <a:extLst>
              <a:ext uri="{FF2B5EF4-FFF2-40B4-BE49-F238E27FC236}">
                <a16:creationId xmlns:a16="http://schemas.microsoft.com/office/drawing/2014/main" id="{75964E18-0D05-84EC-FD14-2F7C75189977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11</a:t>
            </a:fld>
            <a:endParaRPr lang="de-DE">
              <a:solidFill>
                <a:srgbClr val="01396C"/>
              </a:solidFill>
            </a:endParaRPr>
          </a:p>
        </p:txBody>
      </p:sp>
      <p:pic>
        <p:nvPicPr>
          <p:cNvPr id="9" name="Immagine 8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87C72F29-7132-99A2-81B8-F885ACA20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391" y="4787402"/>
            <a:ext cx="5390370" cy="697195"/>
          </a:xfrm>
          <a:prstGeom prst="rect">
            <a:avLst/>
          </a:prstGeom>
          <a:ln>
            <a:noFill/>
          </a:ln>
        </p:spPr>
      </p:pic>
      <p:pic>
        <p:nvPicPr>
          <p:cNvPr id="10" name="Immagine 9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84A50FA8-4511-60E1-4007-E13297EBCA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3504" y="1507684"/>
            <a:ext cx="1483178" cy="797378"/>
          </a:xfrm>
          <a:prstGeom prst="rect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6F966DA6-E68E-85ED-7B4C-2C5D49EBE4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2006" y="2683034"/>
            <a:ext cx="7531553" cy="517071"/>
          </a:xfrm>
          <a:prstGeom prst="rect">
            <a:avLst/>
          </a:prstGeom>
          <a:ln>
            <a:solidFill>
              <a:schemeClr val="tx2">
                <a:lumMod val="75000"/>
                <a:lumOff val="25000"/>
              </a:schemeClr>
            </a:solidFill>
          </a:ln>
        </p:spPr>
      </p:pic>
      <p:sp>
        <p:nvSpPr>
          <p:cNvPr id="12" name="CasellaDiTesto 12">
            <a:extLst>
              <a:ext uri="{FF2B5EF4-FFF2-40B4-BE49-F238E27FC236}">
                <a16:creationId xmlns:a16="http://schemas.microsoft.com/office/drawing/2014/main" id="{8C8514C8-20DF-50AA-A5CB-5F167F771892}"/>
              </a:ext>
            </a:extLst>
          </p:cNvPr>
          <p:cNvSpPr txBox="1"/>
          <p:nvPr/>
        </p:nvSpPr>
        <p:spPr>
          <a:xfrm>
            <a:off x="1131278" y="3322285"/>
            <a:ext cx="7338644" cy="215802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Where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:</a:t>
            </a:r>
            <a:endParaRPr lang="it-IT" sz="2400">
              <a:ea typeface="Calibri"/>
              <a:cs typeface="Calibri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it-IT" sz="1000">
              <a:solidFill>
                <a:srgbClr val="01396C"/>
              </a:solidFill>
              <a:ea typeface="Calibri"/>
              <a:cs typeface="Calibri"/>
            </a:endParaRPr>
          </a:p>
          <a:p>
            <a:pPr marL="914400" lvl="1" indent="-457200">
              <a:lnSpc>
                <a:spcPct val="90000"/>
              </a:lnSpc>
              <a:spcBef>
                <a:spcPts val="500"/>
              </a:spcBef>
              <a:buFont typeface="Arial"/>
              <a:buChar char="•"/>
            </a:pP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C 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is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 a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vector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 of the Wilson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coefficients</a:t>
            </a:r>
            <a:endParaRPr lang="it-IT" sz="2400" err="1">
              <a:ea typeface="Calibri"/>
              <a:cs typeface="Calibri"/>
            </a:endParaRPr>
          </a:p>
          <a:p>
            <a:pPr marL="914400" lvl="1" indent="-457200">
              <a:lnSpc>
                <a:spcPct val="90000"/>
              </a:lnSpc>
              <a:spcBef>
                <a:spcPts val="500"/>
              </a:spcBef>
              <a:buFont typeface="Arial"/>
              <a:buChar char="•"/>
            </a:pP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V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is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 the full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covariance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matrix</a:t>
            </a:r>
            <a:endParaRPr lang="it-IT" sz="2400" err="1">
              <a:ea typeface="Calibri"/>
              <a:cs typeface="Calibri"/>
            </a:endParaRPr>
          </a:p>
          <a:p>
            <a:pPr marL="914400" lvl="1" indent="-457200">
              <a:lnSpc>
                <a:spcPct val="90000"/>
              </a:lnSpc>
              <a:spcBef>
                <a:spcPts val="500"/>
              </a:spcBef>
              <a:buFont typeface="Arial"/>
              <a:buChar char="•"/>
            </a:pP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µ</a:t>
            </a:r>
            <a:r>
              <a:rPr lang="it-IT" sz="1600" baseline="-25000" err="1">
                <a:solidFill>
                  <a:srgbClr val="01396C"/>
                </a:solidFill>
                <a:ea typeface="Calibri"/>
                <a:cs typeface="Calibri"/>
              </a:rPr>
              <a:t>th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is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defined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as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:</a:t>
            </a:r>
            <a:endParaRPr lang="en-US" sz="2400">
              <a:ea typeface="Calibri"/>
              <a:cs typeface="Calibri"/>
            </a:endParaRPr>
          </a:p>
          <a:p>
            <a:pPr algn="l"/>
            <a:endParaRPr lang="it-IT">
              <a:ea typeface="Calibri"/>
              <a:cs typeface="Calibri"/>
            </a:endParaRPr>
          </a:p>
        </p:txBody>
      </p:sp>
      <p:sp>
        <p:nvSpPr>
          <p:cNvPr id="2" name="Segnaposto contenuto 5">
            <a:extLst>
              <a:ext uri="{FF2B5EF4-FFF2-40B4-BE49-F238E27FC236}">
                <a16:creationId xmlns:a16="http://schemas.microsoft.com/office/drawing/2014/main" id="{9CD22DFF-C15F-8BBE-8893-3872C13D2529}"/>
              </a:ext>
            </a:extLst>
          </p:cNvPr>
          <p:cNvSpPr txBox="1">
            <a:spLocks/>
          </p:cNvSpPr>
          <p:nvPr/>
        </p:nvSpPr>
        <p:spPr>
          <a:xfrm>
            <a:off x="1132113" y="5483768"/>
            <a:ext cx="9185017" cy="71143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/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For the </a:t>
            </a:r>
            <a:r>
              <a:rPr lang="it-IT" sz="2400" b="1">
                <a:solidFill>
                  <a:srgbClr val="01396C"/>
                </a:solidFill>
                <a:ea typeface="Calibri"/>
                <a:cs typeface="Calibri"/>
              </a:rPr>
              <a:t>linear </a:t>
            </a:r>
            <a:r>
              <a:rPr lang="it-IT" sz="2400" b="1" err="1">
                <a:solidFill>
                  <a:srgbClr val="01396C"/>
                </a:solidFill>
                <a:ea typeface="Calibri"/>
                <a:cs typeface="Calibri"/>
              </a:rPr>
              <a:t>terms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,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we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 can </a:t>
            </a:r>
            <a:r>
              <a:rPr lang="it-IT" sz="2400" err="1">
                <a:solidFill>
                  <a:srgbClr val="01396C"/>
                </a:solidFill>
                <a:ea typeface="Calibri"/>
                <a:cs typeface="Calibri"/>
              </a:rPr>
              <a:t>minimize</a:t>
            </a:r>
            <a:r>
              <a:rPr lang="it-IT" sz="2400">
                <a:solidFill>
                  <a:srgbClr val="01396C"/>
                </a:solidFill>
                <a:ea typeface="Calibri"/>
                <a:cs typeface="Calibri"/>
              </a:rPr>
              <a:t> the χ</a:t>
            </a:r>
            <a:r>
              <a:rPr lang="it-IT" sz="2400" baseline="30000">
                <a:solidFill>
                  <a:srgbClr val="01396C"/>
                </a:solidFill>
                <a:ea typeface="Calibri"/>
                <a:cs typeface="Calibri"/>
              </a:rPr>
              <a:t>2   </a:t>
            </a:r>
            <a:r>
              <a:rPr lang="it-IT" sz="2400" i="1" err="1">
                <a:solidFill>
                  <a:srgbClr val="01396C"/>
                </a:solidFill>
                <a:ea typeface="Calibri"/>
                <a:cs typeface="Calibri"/>
              </a:rPr>
              <a:t>analytically</a:t>
            </a:r>
            <a:endParaRPr lang="it-IT" sz="2400" b="1" i="1" err="1">
              <a:solidFill>
                <a:srgbClr val="01396C"/>
              </a:solidFill>
              <a:ea typeface="Calibri"/>
              <a:cs typeface="Calibri"/>
            </a:endParaRPr>
          </a:p>
          <a:p>
            <a:pPr marL="457200" indent="-457200"/>
            <a:endParaRPr lang="it-IT" sz="2400">
              <a:solidFill>
                <a:srgbClr val="01396C"/>
              </a:solidFill>
              <a:ea typeface="Calibri"/>
              <a:cs typeface="Calibri"/>
            </a:endParaRPr>
          </a:p>
          <a:p>
            <a:pPr marL="457200" indent="-457200"/>
            <a:endParaRPr lang="it-IT" sz="2400">
              <a:solidFill>
                <a:srgbClr val="01396C"/>
              </a:solidFill>
              <a:ea typeface="Calibri"/>
              <a:cs typeface="Calibri"/>
            </a:endParaRPr>
          </a:p>
          <a:p>
            <a:pPr marL="457200" indent="-457200"/>
            <a:endParaRPr lang="it-IT" sz="2400">
              <a:solidFill>
                <a:srgbClr val="01396C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94359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BEBE9-C440-6A3C-FC75-8A976B8EC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piè di pagina 3">
            <a:extLst>
              <a:ext uri="{FF2B5EF4-FFF2-40B4-BE49-F238E27FC236}">
                <a16:creationId xmlns:a16="http://schemas.microsoft.com/office/drawing/2014/main" id="{13748EC2-D291-1C9B-99B0-DCE27F3891A8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9" name="Segnaposto numero diapositiva 4">
            <a:extLst>
              <a:ext uri="{FF2B5EF4-FFF2-40B4-BE49-F238E27FC236}">
                <a16:creationId xmlns:a16="http://schemas.microsoft.com/office/drawing/2014/main" id="{A5532101-48BB-DDBD-32C1-B0D712CD04C6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12</a:t>
            </a:fld>
            <a:endParaRPr lang="de-DE">
              <a:solidFill>
                <a:srgbClr val="01396C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0F833-6229-AB68-5376-8F5B0AA32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8798" y="1880570"/>
            <a:ext cx="10185779" cy="389611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solidFill>
                  <a:schemeClr val="accent1">
                    <a:lumMod val="49000"/>
                  </a:schemeClr>
                </a:solidFill>
              </a:rPr>
              <a:t>Is it worth it to include lower energy datasets, now that we have 13 TeV measurements?</a:t>
            </a:r>
            <a:endParaRPr lang="en-US">
              <a:solidFill>
                <a:schemeClr val="accent1">
                  <a:lumMod val="49000"/>
                </a:schemeClr>
              </a:solidFill>
            </a:endParaRPr>
          </a:p>
          <a:p>
            <a:endParaRPr lang="en-GB">
              <a:solidFill>
                <a:schemeClr val="accent1">
                  <a:lumMod val="49000"/>
                </a:schemeClr>
              </a:solidFill>
            </a:endParaRPr>
          </a:p>
          <a:p>
            <a:endParaRPr lang="en-GB">
              <a:solidFill>
                <a:schemeClr val="accent1">
                  <a:lumMod val="49000"/>
                </a:schemeClr>
              </a:solidFill>
            </a:endParaRPr>
          </a:p>
          <a:p>
            <a:r>
              <a:rPr lang="en-GB">
                <a:solidFill>
                  <a:schemeClr val="accent1">
                    <a:lumMod val="49000"/>
                  </a:schemeClr>
                </a:solidFill>
              </a:rPr>
              <a:t>What's the optimal way to include 13 TeV data?</a:t>
            </a:r>
          </a:p>
          <a:p>
            <a:pPr marL="0" indent="0">
              <a:buNone/>
            </a:pPr>
            <a:r>
              <a:rPr lang="en-GB">
                <a:solidFill>
                  <a:schemeClr val="accent1">
                    <a:lumMod val="49000"/>
                  </a:schemeClr>
                </a:solidFill>
              </a:rPr>
              <a:t> </a:t>
            </a:r>
            <a:r>
              <a:rPr lang="en-GB" sz="2400">
                <a:solidFill>
                  <a:schemeClr val="accent1">
                    <a:lumMod val="49000"/>
                  </a:schemeClr>
                </a:solidFill>
              </a:rPr>
              <a:t>(Single differential vs angular coefficients)</a:t>
            </a:r>
          </a:p>
        </p:txBody>
      </p:sp>
      <p:sp>
        <p:nvSpPr>
          <p:cNvPr id="10" name="Titolo 1">
            <a:extLst>
              <a:ext uri="{FF2B5EF4-FFF2-40B4-BE49-F238E27FC236}">
                <a16:creationId xmlns:a16="http://schemas.microsoft.com/office/drawing/2014/main" id="{4CAD15AE-9216-66FC-C05A-A5FA880642E9}"/>
              </a:ext>
            </a:extLst>
          </p:cNvPr>
          <p:cNvSpPr>
            <a:spLocks noGrp="1"/>
          </p:cNvSpPr>
          <p:nvPr/>
        </p:nvSpPr>
        <p:spPr>
          <a:xfrm>
            <a:off x="757721" y="36658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3600" b="1">
                <a:solidFill>
                  <a:srgbClr val="01396C"/>
                </a:solidFill>
                <a:ea typeface="Calibri Light"/>
                <a:cs typeface="Calibri Light"/>
              </a:rPr>
              <a:t>Input </a:t>
            </a:r>
            <a:r>
              <a:rPr lang="it-IT" sz="3600" b="1" err="1">
                <a:solidFill>
                  <a:srgbClr val="01396C"/>
                </a:solidFill>
                <a:ea typeface="Calibri Light"/>
                <a:cs typeface="Calibri Light"/>
              </a:rPr>
              <a:t>Observables</a:t>
            </a:r>
            <a:r>
              <a:rPr lang="it-IT" sz="3600" b="1">
                <a:solidFill>
                  <a:srgbClr val="01396C"/>
                </a:solidFill>
                <a:ea typeface="Calibri Light"/>
                <a:cs typeface="Calibri Light"/>
              </a:rPr>
              <a:t> and </a:t>
            </a:r>
            <a:r>
              <a:rPr lang="it-IT" sz="3600" b="1" err="1">
                <a:solidFill>
                  <a:srgbClr val="01396C"/>
                </a:solidFill>
                <a:ea typeface="Calibri Light"/>
                <a:cs typeface="Calibri Light"/>
              </a:rPr>
              <a:t>Measurements</a:t>
            </a:r>
            <a:endParaRPr lang="it-IT" sz="3600" b="1">
              <a:solidFill>
                <a:srgbClr val="01396C"/>
              </a:solidFill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0415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C90A199-6F08-4658-B835-27722E9B9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2A542E6-1924-4FE2-89D1-3CB19468C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F353183-2147-472B-AD7D-4A085FF6A4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AAA42C8-A082-4DFD-A5F3-FC9EF825B1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5FC9E5C3-B8DC-4532-8C1F-4D5331C64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3863975" y="-12"/>
            <a:ext cx="8328026" cy="685799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A74FBB-F20A-8216-C75A-61B437B1B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3337" y="469448"/>
            <a:ext cx="5256213" cy="53975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spcAft>
                <a:spcPts val="600"/>
              </a:spcAft>
            </a:pPr>
            <a:r>
              <a:rPr lang="it-IT" sz="4000" b="1" err="1">
                <a:solidFill>
                  <a:srgbClr val="01396C"/>
                </a:solidFill>
              </a:rPr>
              <a:t>Results</a:t>
            </a:r>
            <a:r>
              <a:rPr lang="it-IT" sz="4000" b="1" dirty="0">
                <a:solidFill>
                  <a:srgbClr val="01396C"/>
                </a:solidFill>
              </a:rPr>
              <a:t> </a:t>
            </a:r>
            <a:r>
              <a:rPr lang="it-IT" sz="4000" b="1" err="1">
                <a:solidFill>
                  <a:srgbClr val="01396C"/>
                </a:solidFill>
              </a:rPr>
              <a:t>at</a:t>
            </a:r>
            <a:r>
              <a:rPr lang="it-IT" sz="4000" b="1" dirty="0">
                <a:solidFill>
                  <a:srgbClr val="01396C"/>
                </a:solidFill>
              </a:rPr>
              <a:t> </a:t>
            </a:r>
            <a:r>
              <a:rPr lang="it-IT" sz="4000" b="1" i="1">
                <a:solidFill>
                  <a:srgbClr val="01396C"/>
                </a:solidFill>
              </a:rPr>
              <a:t>linear </a:t>
            </a:r>
            <a:r>
              <a:rPr lang="it-IT" sz="4000" b="1" err="1">
                <a:solidFill>
                  <a:srgbClr val="01396C"/>
                </a:solidFill>
              </a:rPr>
              <a:t>level</a:t>
            </a:r>
            <a:endParaRPr lang="en-US" err="1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ECC41A-D0F2-17CA-62B7-AFA336F2B0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62" y="1018023"/>
            <a:ext cx="5256000" cy="2628000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A16BCA-4673-0158-2B2A-6848BD17C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62" y="3942007"/>
            <a:ext cx="5256213" cy="2628107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4DB33C5-9848-B51A-8239-053B7D48C73B}"/>
              </a:ext>
            </a:extLst>
          </p:cNvPr>
          <p:cNvSpPr txBox="1"/>
          <p:nvPr/>
        </p:nvSpPr>
        <p:spPr>
          <a:xfrm>
            <a:off x="6383338" y="2059200"/>
            <a:ext cx="5256214" cy="427678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For both </a:t>
            </a:r>
            <a:r>
              <a:rPr lang="en-US" sz="2000" b="1">
                <a:solidFill>
                  <a:schemeClr val="accent1">
                    <a:lumMod val="49000"/>
                  </a:schemeClr>
                </a:solidFill>
              </a:rPr>
              <a:t>individual </a:t>
            </a: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(one parameter at a time) and </a:t>
            </a:r>
            <a:r>
              <a:rPr lang="en-US" sz="2000" b="1">
                <a:solidFill>
                  <a:schemeClr val="accent1">
                    <a:lumMod val="49000"/>
                  </a:schemeClr>
                </a:solidFill>
              </a:rPr>
              <a:t>marginalized </a:t>
            </a: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(all parameters are allowed to vary) fits, 13 TeV datasets alone provide worst constraints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The single differential dataset gives best constraints on the individual bounds, the angular dataset on the marginalized ones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292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44AA20-4EE9-5CA5-91A2-F35D0828BC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9B162F6-C44A-E2A8-3C30-504AEFDD0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9FCD094-B30B-3216-1D33-02140829C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A66C60A-BE54-6B87-9A7D-E51D3E2B9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729B745-8F4B-CA1E-B850-AF8C4236CD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CB12CB89-0E78-932C-0887-27EACA9635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3863975" y="-12"/>
            <a:ext cx="8328026" cy="685799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9B913F-1E19-A133-7A50-DBEC1C0E8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3623" y="627786"/>
            <a:ext cx="5256213" cy="53975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spcAft>
                <a:spcPts val="600"/>
              </a:spcAft>
            </a:pPr>
            <a:r>
              <a:rPr lang="it-IT" sz="4000" b="1" err="1">
                <a:solidFill>
                  <a:srgbClr val="01396C"/>
                </a:solidFill>
              </a:rPr>
              <a:t>Results</a:t>
            </a:r>
            <a:r>
              <a:rPr lang="it-IT" sz="4000" b="1" dirty="0">
                <a:solidFill>
                  <a:srgbClr val="01396C"/>
                </a:solidFill>
              </a:rPr>
              <a:t> </a:t>
            </a:r>
            <a:r>
              <a:rPr lang="it-IT" sz="4000" b="1" err="1">
                <a:solidFill>
                  <a:srgbClr val="01396C"/>
                </a:solidFill>
              </a:rPr>
              <a:t>at</a:t>
            </a:r>
            <a:r>
              <a:rPr lang="it-IT" sz="4000" b="1" dirty="0">
                <a:solidFill>
                  <a:srgbClr val="01396C"/>
                </a:solidFill>
              </a:rPr>
              <a:t> </a:t>
            </a:r>
            <a:r>
              <a:rPr lang="it-IT" sz="4000" b="1" i="1">
                <a:solidFill>
                  <a:srgbClr val="01396C"/>
                </a:solidFill>
              </a:rPr>
              <a:t>linear </a:t>
            </a:r>
            <a:r>
              <a:rPr lang="it-IT" sz="4000" b="1" err="1">
                <a:solidFill>
                  <a:srgbClr val="01396C"/>
                </a:solidFill>
              </a:rPr>
              <a:t>level</a:t>
            </a:r>
            <a:endParaRPr lang="en-US" err="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C3B464-A148-84B9-3A9E-E14259831F43}"/>
              </a:ext>
            </a:extLst>
          </p:cNvPr>
          <p:cNvSpPr txBox="1"/>
          <p:nvPr/>
        </p:nvSpPr>
        <p:spPr>
          <a:xfrm>
            <a:off x="307130" y="1712836"/>
            <a:ext cx="3425434" cy="427678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The single differential dataset provides constraints in the </a:t>
            </a:r>
            <a:r>
              <a:rPr lang="en-US" sz="2000" i="1">
                <a:solidFill>
                  <a:schemeClr val="accent1">
                    <a:lumMod val="49000"/>
                  </a:schemeClr>
                </a:solidFill>
              </a:rPr>
              <a:t>same </a:t>
            </a: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direction as the 8 TeV data</a:t>
            </a:r>
            <a:endParaRPr lang="en-US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The angular dataset, on the other hand, provides information in the </a:t>
            </a:r>
            <a:r>
              <a:rPr lang="en-US" sz="2000" i="1">
                <a:solidFill>
                  <a:schemeClr val="accent1">
                    <a:lumMod val="49000"/>
                  </a:schemeClr>
                </a:solidFill>
              </a:rPr>
              <a:t>orthogonal </a:t>
            </a: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direction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rgbClr val="000000">
                  <a:alpha val="60000"/>
                </a:srgb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8FB851-D60C-6C52-005A-D71743B856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99" b="309"/>
          <a:stretch>
            <a:fillRect/>
          </a:stretch>
        </p:blipFill>
        <p:spPr>
          <a:xfrm>
            <a:off x="4235533" y="1836488"/>
            <a:ext cx="7956471" cy="3194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6659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F405C7-6304-8C37-64B5-0449480AD2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5AA03EDC-7067-4DFF-B672-541D016A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EBF3E39-B0BE-496A-8604-9007470FF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7E258D7E-1BC3-D700-B65E-8158DC665F90}"/>
              </a:ext>
            </a:extLst>
          </p:cNvPr>
          <p:cNvSpPr/>
          <p:nvPr/>
        </p:nvSpPr>
        <p:spPr>
          <a:xfrm>
            <a:off x="-6792" y="-6793"/>
            <a:ext cx="6126634" cy="68609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627A44-929E-C1D3-19FE-B182A53FA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442" y="685800"/>
            <a:ext cx="4353116" cy="147466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US" sz="3200" b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How do </a:t>
            </a:r>
            <a:r>
              <a:rPr lang="en-US" sz="3200" b="1" kern="1200" err="1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things</a:t>
            </a:r>
            <a:r>
              <a:rPr lang="en-US" sz="3200" b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err="1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change</a:t>
            </a:r>
            <a:r>
              <a:rPr lang="en-US" sz="3200" b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err="1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at</a:t>
            </a:r>
            <a:r>
              <a:rPr lang="en-US" sz="3200" b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i="1" kern="1200" err="1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quadratic</a:t>
            </a:r>
            <a:r>
              <a:rPr lang="en-US" sz="3200" b="1" i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err="1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level</a:t>
            </a:r>
            <a:r>
              <a:rPr lang="en-US" sz="3200" b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?</a:t>
            </a:r>
            <a:endParaRPr lang="en-US" sz="3200" b="1" kern="1200">
              <a:solidFill>
                <a:schemeClr val="accent1">
                  <a:lumMod val="49000"/>
                </a:schemeClr>
              </a:solidFill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CF0E3C-02E0-0168-5D21-93B53687388C}"/>
              </a:ext>
            </a:extLst>
          </p:cNvPr>
          <p:cNvSpPr txBox="1"/>
          <p:nvPr/>
        </p:nvSpPr>
        <p:spPr>
          <a:xfrm>
            <a:off x="871442" y="2447337"/>
            <a:ext cx="4773921" cy="377043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At quadratic level, comparing the lower energy data with </a:t>
            </a:r>
            <a:r>
              <a:rPr lang="en-US" sz="2000" u="sng">
                <a:solidFill>
                  <a:schemeClr val="accent1">
                    <a:lumMod val="49000"/>
                  </a:schemeClr>
                </a:solidFill>
              </a:rPr>
              <a:t>single-differential</a:t>
            </a:r>
            <a:r>
              <a:rPr lang="en-US" sz="2000" dirty="0">
                <a:solidFill>
                  <a:schemeClr val="accent1">
                    <a:lumMod val="49000"/>
                  </a:schemeClr>
                </a:solidFill>
              </a:rPr>
              <a:t> </a:t>
            </a: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cross section measurement at 13 TeV gives the best constraints</a:t>
            </a: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Combining the same data with the angular measurements results less powerful</a:t>
            </a: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This is probably due to the size of quadratic effects in the distribution tail</a:t>
            </a: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rgbClr val="595959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rgbClr val="595959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0E917CB3-B002-5FC1-9776-086EF44AC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7473" y="916099"/>
            <a:ext cx="5286100" cy="5321578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8F25B6B5-E919-77DF-8F02-AFCC79C3A27A}"/>
              </a:ext>
            </a:extLst>
          </p:cNvPr>
          <p:cNvSpPr txBox="1"/>
          <p:nvPr/>
        </p:nvSpPr>
        <p:spPr>
          <a:xfrm>
            <a:off x="10382750" y="6224080"/>
            <a:ext cx="1638495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it-IT" sz="2000" b="1" i="1">
                <a:solidFill>
                  <a:schemeClr val="accent6">
                    <a:lumMod val="40000"/>
                    <a:lumOff val="60000"/>
                  </a:schemeClr>
                </a:solidFill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4644955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015E99-B530-EE78-42DA-2E6FB2FD53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BD63BBFB-B15F-7269-C070-874229993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9E2F0EC-8864-8DD7-297C-F9F6D84872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5D65A8FD-BB5B-5DBC-B9A6-23AE31EBC983}"/>
              </a:ext>
            </a:extLst>
          </p:cNvPr>
          <p:cNvSpPr/>
          <p:nvPr/>
        </p:nvSpPr>
        <p:spPr>
          <a:xfrm>
            <a:off x="-6792" y="-6793"/>
            <a:ext cx="6126634" cy="68609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470483-1427-A237-04F7-17648AEBC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442" y="685800"/>
            <a:ext cx="4353116" cy="147466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US" sz="3200" b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How do </a:t>
            </a:r>
            <a:r>
              <a:rPr lang="en-US" sz="3200" b="1" kern="1200" err="1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things</a:t>
            </a:r>
            <a:r>
              <a:rPr lang="en-US" sz="3200" b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err="1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change</a:t>
            </a:r>
            <a:r>
              <a:rPr lang="en-US" sz="3200" b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err="1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at</a:t>
            </a:r>
            <a:r>
              <a:rPr lang="en-US" sz="3200" b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i="1" kern="1200" err="1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quadratic</a:t>
            </a:r>
            <a:r>
              <a:rPr lang="en-US" sz="3200" b="1" i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1200" err="1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level</a:t>
            </a:r>
            <a:r>
              <a:rPr lang="en-US" sz="3200" b="1" kern="1200">
                <a:solidFill>
                  <a:schemeClr val="accent1">
                    <a:lumMod val="49000"/>
                  </a:schemeClr>
                </a:solidFill>
                <a:latin typeface="+mj-lt"/>
                <a:ea typeface="+mj-ea"/>
                <a:cs typeface="+mj-cs"/>
              </a:rPr>
              <a:t>?</a:t>
            </a:r>
            <a:endParaRPr lang="en-US" sz="3200" b="1" kern="1200">
              <a:solidFill>
                <a:schemeClr val="accent1">
                  <a:lumMod val="49000"/>
                </a:schemeClr>
              </a:solidFill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42EEB7-9A0F-F9DD-5F6A-DE1A9223C018}"/>
              </a:ext>
            </a:extLst>
          </p:cNvPr>
          <p:cNvSpPr txBox="1"/>
          <p:nvPr/>
        </p:nvSpPr>
        <p:spPr>
          <a:xfrm>
            <a:off x="871442" y="2447337"/>
            <a:ext cx="4773921" cy="377043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At quadratic level, comparing the lower energy data with </a:t>
            </a:r>
            <a:r>
              <a:rPr lang="en-US" sz="2000" u="sng">
                <a:solidFill>
                  <a:schemeClr val="accent1">
                    <a:lumMod val="49000"/>
                  </a:schemeClr>
                </a:solidFill>
              </a:rPr>
              <a:t>single-differential</a:t>
            </a:r>
            <a:r>
              <a:rPr lang="en-US" sz="2000" dirty="0">
                <a:solidFill>
                  <a:schemeClr val="accent1">
                    <a:lumMod val="49000"/>
                  </a:schemeClr>
                </a:solidFill>
              </a:rPr>
              <a:t> </a:t>
            </a: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cross section measurement at 13 TeV gives the best constraints</a:t>
            </a: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Combining the same data with the angular measurements results less powerful</a:t>
            </a: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This is probably due to the size of quadratic effects in the distribution tail</a:t>
            </a: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rgbClr val="595959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rgbClr val="595959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8313363-4145-8DA8-BA92-B9A44DF3A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7473" y="916099"/>
            <a:ext cx="5286100" cy="5321578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BFB32D49-B477-B78D-879B-87BA71B1158B}"/>
              </a:ext>
            </a:extLst>
          </p:cNvPr>
          <p:cNvSpPr txBox="1"/>
          <p:nvPr/>
        </p:nvSpPr>
        <p:spPr>
          <a:xfrm>
            <a:off x="10382750" y="6224080"/>
            <a:ext cx="1638495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it-IT" sz="2000" b="1" i="1">
                <a:solidFill>
                  <a:schemeClr val="accent6">
                    <a:lumMod val="40000"/>
                    <a:lumOff val="60000"/>
                  </a:schemeClr>
                </a:solidFill>
              </a:rPr>
              <a:t>Preliminary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FA577547-974B-3932-29D6-AA89484FB5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19" y="921224"/>
            <a:ext cx="5273060" cy="5288509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3498C28E-CE04-2431-BD76-22D8AC32BA61}"/>
              </a:ext>
            </a:extLst>
          </p:cNvPr>
          <p:cNvSpPr txBox="1"/>
          <p:nvPr/>
        </p:nvSpPr>
        <p:spPr>
          <a:xfrm>
            <a:off x="1467818" y="477894"/>
            <a:ext cx="249187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>
                <a:solidFill>
                  <a:schemeClr val="tx2">
                    <a:lumMod val="90000"/>
                    <a:lumOff val="10000"/>
                  </a:schemeClr>
                </a:solidFill>
              </a:rPr>
              <a:t>At linear level</a:t>
            </a:r>
          </a:p>
        </p:txBody>
      </p:sp>
    </p:spTree>
    <p:extLst>
      <p:ext uri="{BB962C8B-B14F-4D97-AF65-F5344CB8AC3E}">
        <p14:creationId xmlns:p14="http://schemas.microsoft.com/office/powerpoint/2010/main" val="29697449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538175-9929-CFA2-696B-6B94CBC73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E422339-2F71-4CA5-9807-D908FDA67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2A542E6-1924-4FE2-89D1-3CB19468C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F353183-2147-472B-AD7D-4A085FF6A4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AAA42C8-A082-4DFD-A5F3-FC9EF825B1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CCF776D-E5DB-7EE2-9884-E86B91D7F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277" y="469448"/>
            <a:ext cx="7202485" cy="108789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3200" b="1">
                <a:solidFill>
                  <a:schemeClr val="accent1">
                    <a:lumMod val="49000"/>
                  </a:schemeClr>
                </a:solidFill>
              </a:rPr>
              <a:t>How do </a:t>
            </a:r>
            <a:r>
              <a:rPr lang="en-US" sz="3200" b="1" err="1">
                <a:solidFill>
                  <a:schemeClr val="accent1">
                    <a:lumMod val="49000"/>
                  </a:schemeClr>
                </a:solidFill>
              </a:rPr>
              <a:t>things</a:t>
            </a:r>
            <a:r>
              <a:rPr lang="en-US" sz="3200" b="1" dirty="0">
                <a:solidFill>
                  <a:schemeClr val="accent1">
                    <a:lumMod val="49000"/>
                  </a:schemeClr>
                </a:solidFill>
              </a:rPr>
              <a:t> </a:t>
            </a:r>
            <a:r>
              <a:rPr lang="en-US" sz="3200" b="1" err="1">
                <a:solidFill>
                  <a:schemeClr val="accent1">
                    <a:lumMod val="49000"/>
                  </a:schemeClr>
                </a:solidFill>
              </a:rPr>
              <a:t>change</a:t>
            </a:r>
            <a:r>
              <a:rPr lang="en-US" sz="3200" b="1" dirty="0">
                <a:solidFill>
                  <a:schemeClr val="accent1">
                    <a:lumMod val="49000"/>
                  </a:schemeClr>
                </a:solidFill>
              </a:rPr>
              <a:t> </a:t>
            </a:r>
            <a:r>
              <a:rPr lang="en-US" sz="3200" b="1" err="1">
                <a:solidFill>
                  <a:schemeClr val="accent1">
                    <a:lumMod val="49000"/>
                  </a:schemeClr>
                </a:solidFill>
              </a:rPr>
              <a:t>at</a:t>
            </a:r>
            <a:r>
              <a:rPr lang="en-US" sz="3200" b="1" dirty="0">
                <a:solidFill>
                  <a:schemeClr val="accent1">
                    <a:lumMod val="49000"/>
                  </a:schemeClr>
                </a:solidFill>
              </a:rPr>
              <a:t> </a:t>
            </a:r>
            <a:r>
              <a:rPr lang="en-US" sz="3200" b="1" i="1" err="1">
                <a:solidFill>
                  <a:schemeClr val="accent1">
                    <a:lumMod val="49000"/>
                  </a:schemeClr>
                </a:solidFill>
              </a:rPr>
              <a:t>quadratic</a:t>
            </a:r>
            <a:r>
              <a:rPr lang="en-US" sz="3200" b="1" i="1" dirty="0">
                <a:solidFill>
                  <a:schemeClr val="accent1">
                    <a:lumMod val="49000"/>
                  </a:schemeClr>
                </a:solidFill>
              </a:rPr>
              <a:t> </a:t>
            </a:r>
            <a:r>
              <a:rPr lang="en-US" sz="3200" b="1" err="1">
                <a:solidFill>
                  <a:schemeClr val="accent1">
                    <a:lumMod val="49000"/>
                  </a:schemeClr>
                </a:solidFill>
              </a:rPr>
              <a:t>level</a:t>
            </a:r>
            <a:r>
              <a:rPr lang="en-US" sz="3200" b="1">
                <a:solidFill>
                  <a:schemeClr val="accent1">
                    <a:lumMod val="49000"/>
                  </a:schemeClr>
                </a:solidFill>
              </a:rPr>
              <a:t>?</a:t>
            </a:r>
            <a:endParaRPr lang="en-US" sz="3200" b="1" dirty="0">
              <a:solidFill>
                <a:schemeClr val="accent1">
                  <a:lumMod val="49000"/>
                </a:schemeClr>
              </a:solidFill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31C20738-B301-4591-BD5A-B0F86FA8F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1763" y="2136325"/>
            <a:ext cx="3510000" cy="3527638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A9090B0-6A77-C0F0-6B20-9095A98B182E}"/>
              </a:ext>
            </a:extLst>
          </p:cNvPr>
          <p:cNvSpPr txBox="1"/>
          <p:nvPr/>
        </p:nvSpPr>
        <p:spPr>
          <a:xfrm>
            <a:off x="8328816" y="2059200"/>
            <a:ext cx="3313114" cy="378301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Lower energy data and 13 TeV charged DY constraint certain coefficients particularly well (cQl</a:t>
            </a:r>
            <a:r>
              <a:rPr lang="en-US" sz="2000" baseline="30000">
                <a:solidFill>
                  <a:schemeClr val="accent1">
                    <a:lumMod val="49000"/>
                  </a:schemeClr>
                </a:solidFill>
              </a:rPr>
              <a:t>(3)</a:t>
            </a: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, cult, culs, </a:t>
            </a:r>
            <a:r>
              <a:rPr lang="en-US" sz="2000" dirty="0">
                <a:solidFill>
                  <a:schemeClr val="accent1">
                    <a:lumMod val="49000"/>
                  </a:schemeClr>
                </a:solidFill>
              </a:rPr>
              <a:t>cdls)</a:t>
            </a:r>
            <a:endParaRPr lang="it-IT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This slightly improve the constraint on the other coefficients as well</a:t>
            </a: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It </a:t>
            </a:r>
            <a:r>
              <a:rPr lang="en-US" sz="2000" i="1" u="sng">
                <a:solidFill>
                  <a:schemeClr val="accent1">
                    <a:lumMod val="49000"/>
                  </a:schemeClr>
                </a:solidFill>
              </a:rPr>
              <a:t>is</a:t>
            </a:r>
            <a:r>
              <a:rPr lang="en-US" sz="2000">
                <a:solidFill>
                  <a:schemeClr val="accent1">
                    <a:lumMod val="49000"/>
                  </a:schemeClr>
                </a:solidFill>
              </a:rPr>
              <a:t> worth it to include complementary datasets</a:t>
            </a:r>
            <a:endParaRPr lang="en-US" sz="2000" dirty="0">
              <a:solidFill>
                <a:schemeClr val="accent1">
                  <a:lumMod val="49000"/>
                </a:schemeClr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109C3340-51D0-B35E-548B-AE095C608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278" y="2133600"/>
            <a:ext cx="3511242" cy="3520042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E598D608-57A0-D429-EF37-C0080279F7F4}"/>
              </a:ext>
            </a:extLst>
          </p:cNvPr>
          <p:cNvSpPr txBox="1"/>
          <p:nvPr/>
        </p:nvSpPr>
        <p:spPr>
          <a:xfrm>
            <a:off x="544989" y="5666796"/>
            <a:ext cx="1763599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it-IT" sz="2000" b="1" i="1">
                <a:solidFill>
                  <a:schemeClr val="bg1"/>
                </a:solidFill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41970266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09F09D-B3B7-6AC4-448E-E63C98A78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>
            <a:extLst>
              <a:ext uri="{FF2B5EF4-FFF2-40B4-BE49-F238E27FC236}">
                <a16:creationId xmlns:a16="http://schemas.microsoft.com/office/drawing/2014/main" id="{AA12B478-91C2-AE10-73C7-00541AF458C1}"/>
              </a:ext>
            </a:extLst>
          </p:cNvPr>
          <p:cNvSpPr>
            <a:spLocks noGrp="1"/>
          </p:cNvSpPr>
          <p:nvPr/>
        </p:nvSpPr>
        <p:spPr>
          <a:xfrm>
            <a:off x="1198181" y="560881"/>
            <a:ext cx="9795638" cy="8678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b="1">
                <a:solidFill>
                  <a:schemeClr val="accent4">
                    <a:lumMod val="49000"/>
                  </a:schemeClr>
                </a:solidFill>
              </a:rPr>
              <a:t>Conclusion &amp; Next Steps</a:t>
            </a:r>
          </a:p>
        </p:txBody>
      </p:sp>
      <p:sp>
        <p:nvSpPr>
          <p:cNvPr id="4" name="Segnaposto contenuto 8">
            <a:extLst>
              <a:ext uri="{FF2B5EF4-FFF2-40B4-BE49-F238E27FC236}">
                <a16:creationId xmlns:a16="http://schemas.microsoft.com/office/drawing/2014/main" id="{27342752-944C-5535-4564-6271F96416DB}"/>
              </a:ext>
            </a:extLst>
          </p:cNvPr>
          <p:cNvSpPr txBox="1">
            <a:spLocks/>
          </p:cNvSpPr>
          <p:nvPr/>
        </p:nvSpPr>
        <p:spPr>
          <a:xfrm>
            <a:off x="1201149" y="1404981"/>
            <a:ext cx="9791602" cy="45891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it-IT" sz="2000" b="1">
              <a:solidFill>
                <a:srgbClr val="01396C"/>
              </a:solidFill>
              <a:latin typeface="Aptos"/>
              <a:ea typeface="+mn-lt"/>
              <a:cs typeface="+mn-lt"/>
            </a:endParaRPr>
          </a:p>
          <a:p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I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have</a:t>
            </a:r>
            <a:r>
              <a:rPr lang="it-IT" sz="2000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presented</a:t>
            </a:r>
            <a:r>
              <a:rPr lang="it-IT" sz="2000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results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from a SMEFT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fit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to </a:t>
            </a:r>
            <a:r>
              <a:rPr lang="it-IT" sz="2000" b="1">
                <a:solidFill>
                  <a:srgbClr val="01396C"/>
                </a:solidFill>
                <a:ea typeface="+mn-lt"/>
                <a:cs typeface="+mn-lt"/>
              </a:rPr>
              <a:t>8 TeV, 13 TeV </a:t>
            </a:r>
            <a:r>
              <a:rPr lang="it-IT" sz="2000" b="1" err="1">
                <a:solidFill>
                  <a:srgbClr val="01396C"/>
                </a:solidFill>
                <a:ea typeface="+mn-lt"/>
                <a:cs typeface="+mn-lt"/>
              </a:rPr>
              <a:t>Drell</a:t>
            </a:r>
            <a:r>
              <a:rPr lang="it-IT" sz="2000" b="1">
                <a:solidFill>
                  <a:srgbClr val="01396C"/>
                </a:solidFill>
                <a:ea typeface="+mn-lt"/>
                <a:cs typeface="+mn-lt"/>
              </a:rPr>
              <a:t>–</a:t>
            </a:r>
            <a:r>
              <a:rPr lang="it-IT" sz="2000" b="1" err="1">
                <a:solidFill>
                  <a:srgbClr val="01396C"/>
                </a:solidFill>
                <a:ea typeface="+mn-lt"/>
                <a:cs typeface="+mn-lt"/>
              </a:rPr>
              <a:t>Yan</a:t>
            </a:r>
            <a:r>
              <a:rPr lang="it-IT" sz="2000" b="1">
                <a:solidFill>
                  <a:srgbClr val="01396C"/>
                </a:solidFill>
                <a:ea typeface="+mn-lt"/>
                <a:cs typeface="+mn-lt"/>
              </a:rPr>
              <a:t> data and other low energy measurements</a:t>
            </a:r>
            <a:endParaRPr lang="it-IT"/>
          </a:p>
          <a:p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Highlighted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the importance of complementary measurements, even when high energy data are available</a:t>
            </a:r>
            <a:endParaRPr lang="it-IT" sz="2000">
              <a:solidFill>
                <a:srgbClr val="01396C"/>
              </a:solidFill>
            </a:endParaRPr>
          </a:p>
          <a:p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Found that although measurements of angular coefficients constraint Wilson coefficients well at linear level, at quadratic level single differential cross section is more powerful </a:t>
            </a:r>
            <a:endParaRPr lang="it-IT" sz="2000" dirty="0">
              <a:solidFill>
                <a:srgbClr val="01396C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it-IT" sz="2000" b="1">
                <a:solidFill>
                  <a:srgbClr val="01396C"/>
                </a:solidFill>
                <a:ea typeface="+mn-lt"/>
                <a:cs typeface="+mn-lt"/>
              </a:rPr>
              <a:t>Outlook</a:t>
            </a:r>
            <a:endParaRPr lang="it-IT">
              <a:ea typeface="Calibri" panose="020F0502020204030204"/>
              <a:cs typeface="Calibri" panose="020F0502020204030204"/>
            </a:endParaRPr>
          </a:p>
          <a:p>
            <a:r>
              <a:rPr lang="it-IT" sz="2000" err="1">
                <a:solidFill>
                  <a:srgbClr val="01396C"/>
                </a:solidFill>
              </a:rPr>
              <a:t>Broaden</a:t>
            </a:r>
            <a:r>
              <a:rPr lang="it-IT" sz="2000">
                <a:solidFill>
                  <a:srgbClr val="01396C"/>
                </a:solidFill>
              </a:rPr>
              <a:t> the </a:t>
            </a:r>
            <a:r>
              <a:rPr lang="it-IT" sz="2000" err="1">
                <a:solidFill>
                  <a:srgbClr val="01396C"/>
                </a:solidFill>
              </a:rPr>
              <a:t>analysis</a:t>
            </a:r>
            <a:r>
              <a:rPr lang="it-IT" sz="2000" dirty="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including</a:t>
            </a:r>
            <a:r>
              <a:rPr lang="it-IT" sz="2000" dirty="0">
                <a:solidFill>
                  <a:srgbClr val="01396C"/>
                </a:solidFill>
              </a:rPr>
              <a:t> </a:t>
            </a:r>
            <a:r>
              <a:rPr lang="it-IT" sz="2000">
                <a:solidFill>
                  <a:srgbClr val="01396C"/>
                </a:solidFill>
              </a:rPr>
              <a:t>other operators relevant for DY</a:t>
            </a:r>
            <a:endParaRPr lang="it-IT" sz="2000" dirty="0">
              <a:solidFill>
                <a:srgbClr val="01396C"/>
              </a:solidFill>
            </a:endParaRPr>
          </a:p>
          <a:p>
            <a:r>
              <a:rPr lang="it-IT" sz="2000" err="1">
                <a:solidFill>
                  <a:srgbClr val="01396C"/>
                </a:solidFill>
              </a:rPr>
              <a:t>Quantify</a:t>
            </a:r>
            <a:r>
              <a:rPr lang="it-IT" sz="2000">
                <a:solidFill>
                  <a:srgbClr val="01396C"/>
                </a:solidFill>
              </a:rPr>
              <a:t> the impact of NLO SMEFT </a:t>
            </a:r>
            <a:r>
              <a:rPr lang="it-IT" sz="2000" err="1">
                <a:solidFill>
                  <a:srgbClr val="01396C"/>
                </a:solidFill>
              </a:rPr>
              <a:t>terms</a:t>
            </a:r>
            <a:endParaRPr lang="it-IT" err="1"/>
          </a:p>
          <a:p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Address</a:t>
            </a:r>
            <a:r>
              <a:rPr lang="it-IT" sz="2000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flat</a:t>
            </a:r>
            <a:r>
              <a:rPr lang="it-IT" sz="2000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directions</a:t>
            </a:r>
            <a:r>
              <a:rPr lang="it-IT" sz="2000" dirty="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further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by including m</a:t>
            </a:r>
            <a:r>
              <a:rPr lang="it-IT" sz="1800">
                <a:solidFill>
                  <a:srgbClr val="01396C"/>
                </a:solidFill>
                <a:ea typeface="+mn-lt"/>
                <a:cs typeface="+mn-lt"/>
              </a:rPr>
              <a:t>ore</a:t>
            </a:r>
            <a:r>
              <a:rPr lang="it-IT" sz="1800">
                <a:solidFill>
                  <a:srgbClr val="01396C"/>
                </a:solidFill>
                <a:latin typeface="Aptos"/>
                <a:ea typeface="+mn-lt"/>
                <a:cs typeface="+mn-lt"/>
              </a:rPr>
              <a:t> LHC measurements (ATLAS)</a:t>
            </a:r>
          </a:p>
          <a:p>
            <a:pPr marL="457200" lvl="1" indent="0">
              <a:buNone/>
            </a:pPr>
            <a:endParaRPr lang="it-IT" sz="2000">
              <a:solidFill>
                <a:srgbClr val="01396C"/>
              </a:solidFill>
              <a:latin typeface="Aptos" panose="02110004020202020204"/>
            </a:endParaRPr>
          </a:p>
          <a:p>
            <a:endParaRPr lang="it-IT" sz="2000">
              <a:solidFill>
                <a:srgbClr val="01396C"/>
              </a:solidFill>
              <a:latin typeface="Aptos Display"/>
              <a:ea typeface="Calibri" panose="020F0502020204030204"/>
              <a:cs typeface="Calibri" panose="020F0502020204030204"/>
            </a:endParaRPr>
          </a:p>
          <a:p>
            <a:endParaRPr lang="it-IT" sz="2000">
              <a:solidFill>
                <a:srgbClr val="01396C"/>
              </a:solidFill>
              <a:latin typeface="Aptos Display"/>
              <a:ea typeface="Calibri" panose="020F0502020204030204"/>
              <a:cs typeface="Calibri" panose="020F0502020204030204"/>
            </a:endParaRPr>
          </a:p>
          <a:p>
            <a:endParaRPr lang="it-IT" sz="2200">
              <a:solidFill>
                <a:srgbClr val="01396C"/>
              </a:solidFill>
              <a:ea typeface="Calibri" panose="020F0502020204030204"/>
              <a:cs typeface="Calibri" panose="020F0502020204030204"/>
            </a:endParaRPr>
          </a:p>
          <a:p>
            <a:endParaRPr lang="it-IT" sz="2000">
              <a:solidFill>
                <a:srgbClr val="01396C"/>
              </a:solidFill>
              <a:ea typeface="Calibri" panose="020F0502020204030204"/>
              <a:cs typeface="Calibri" panose="020F0502020204030204"/>
            </a:endParaRPr>
          </a:p>
          <a:p>
            <a:endParaRPr lang="it-IT" sz="2000">
              <a:solidFill>
                <a:srgbClr val="01396C"/>
              </a:solidFill>
              <a:ea typeface="Calibri" panose="020F0502020204030204"/>
              <a:cs typeface="Calibri" panose="020F0502020204030204"/>
            </a:endParaRPr>
          </a:p>
          <a:p>
            <a:endParaRPr lang="it-IT">
              <a:solidFill>
                <a:srgbClr val="01396C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Segnaposto piè di pagina 3">
            <a:extLst>
              <a:ext uri="{FF2B5EF4-FFF2-40B4-BE49-F238E27FC236}">
                <a16:creationId xmlns:a16="http://schemas.microsoft.com/office/drawing/2014/main" id="{45E906CB-0B10-C2AB-BC16-7017A23B1DE0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6" name="Segnaposto numero diapositiva 4">
            <a:extLst>
              <a:ext uri="{FF2B5EF4-FFF2-40B4-BE49-F238E27FC236}">
                <a16:creationId xmlns:a16="http://schemas.microsoft.com/office/drawing/2014/main" id="{5E804DEF-3873-DFCA-CEFA-B3ABE663EC79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18</a:t>
            </a:fld>
            <a:endParaRPr lang="de-DE">
              <a:solidFill>
                <a:srgbClr val="0139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7175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03C6F4E6-30A1-4F63-C8CC-028750B5A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6668" cy="4570886"/>
            <a:chOff x="0" y="0"/>
            <a:chExt cx="12196668" cy="457088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9EA7CA8-3AE6-4F5F-9932-63303CF2D4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12196668" cy="4570632"/>
            </a:xfrm>
            <a:prstGeom prst="rect">
              <a:avLst/>
            </a:prstGeom>
            <a:solidFill>
              <a:srgbClr val="BDFF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6E3E019-A259-1130-CC5C-3165020BC5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791"/>
              <a:ext cx="10565988" cy="4568095"/>
            </a:xfrm>
            <a:prstGeom prst="rect">
              <a:avLst/>
            </a:prstGeom>
            <a:solidFill>
              <a:srgbClr val="BDFF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0769F99-CCA6-5CDC-D1E1-C59A4762F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"/>
              <a:ext cx="12192000" cy="4549891"/>
            </a:xfrm>
            <a:prstGeom prst="rect">
              <a:avLst/>
            </a:prstGeom>
            <a:solidFill>
              <a:srgbClr val="BDFF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13E73D3-029B-3D4E-1956-8EE7068A6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4110544" y="18215"/>
              <a:ext cx="8086124" cy="4549887"/>
            </a:xfrm>
            <a:prstGeom prst="rect">
              <a:avLst/>
            </a:prstGeom>
            <a:solidFill>
              <a:srgbClr val="BDFFF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4" name="Rectangle 13">
            <a:extLst>
              <a:ext uri="{FF2B5EF4-FFF2-40B4-BE49-F238E27FC236}">
                <a16:creationId xmlns:a16="http://schemas.microsoft.com/office/drawing/2014/main" id="{6035C6B1-EDDD-E997-9780-FF09B887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3819461" y="-3826757"/>
            <a:ext cx="4553077" cy="12206599"/>
          </a:xfrm>
          <a:prstGeom prst="rect">
            <a:avLst/>
          </a:prstGeom>
          <a:solidFill>
            <a:srgbClr val="D9F2D0">
              <a:alpha val="67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Rectangle 17">
            <a:extLst>
              <a:ext uri="{FF2B5EF4-FFF2-40B4-BE49-F238E27FC236}">
                <a16:creationId xmlns:a16="http://schemas.microsoft.com/office/drawing/2014/main" id="{B9918797-D1B4-053C-E052-3789A80B6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4320954" y="-3767042"/>
            <a:ext cx="4011740" cy="11624949"/>
          </a:xfrm>
          <a:prstGeom prst="rect">
            <a:avLst/>
          </a:prstGeom>
          <a:gradFill flip="none" rotWithShape="1">
            <a:gsLst>
              <a:gs pos="3000">
                <a:schemeClr val="accent2">
                  <a:alpha val="70000"/>
                </a:schemeClr>
              </a:gs>
              <a:gs pos="42000">
                <a:schemeClr val="accent2"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9" name="Rectangle 19">
            <a:extLst>
              <a:ext uri="{FF2B5EF4-FFF2-40B4-BE49-F238E27FC236}">
                <a16:creationId xmlns:a16="http://schemas.microsoft.com/office/drawing/2014/main" id="{78F62E12-8117-D9CD-1360-00CF1D9086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248770" y="1"/>
            <a:ext cx="10943229" cy="4553079"/>
          </a:xfrm>
          <a:prstGeom prst="rect">
            <a:avLst/>
          </a:prstGeom>
          <a:gradFill>
            <a:gsLst>
              <a:gs pos="0">
                <a:schemeClr val="accent5">
                  <a:alpha val="86000"/>
                </a:schemeClr>
              </a:gs>
              <a:gs pos="57000">
                <a:schemeClr val="accent2"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Graphic 6" descr="Open Folder">
            <a:extLst>
              <a:ext uri="{FF2B5EF4-FFF2-40B4-BE49-F238E27FC236}">
                <a16:creationId xmlns:a16="http://schemas.microsoft.com/office/drawing/2014/main" id="{15130065-5040-5D5E-7B16-19438CAF7F8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680270" y="4981888"/>
            <a:ext cx="1338278" cy="1338278"/>
          </a:xfrm>
          <a:prstGeom prst="rect">
            <a:avLst/>
          </a:prstGeom>
        </p:spPr>
      </p:pic>
      <p:sp>
        <p:nvSpPr>
          <p:cNvPr id="16" name="Titolo 1">
            <a:extLst>
              <a:ext uri="{FF2B5EF4-FFF2-40B4-BE49-F238E27FC236}">
                <a16:creationId xmlns:a16="http://schemas.microsoft.com/office/drawing/2014/main" id="{955BFD33-7024-A5EC-1E01-3DF2277417DF}"/>
              </a:ext>
            </a:extLst>
          </p:cNvPr>
          <p:cNvSpPr txBox="1">
            <a:spLocks/>
          </p:cNvSpPr>
          <p:nvPr/>
        </p:nvSpPr>
        <p:spPr>
          <a:xfrm>
            <a:off x="912592" y="3426095"/>
            <a:ext cx="8082965" cy="8833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>
                <a:solidFill>
                  <a:schemeClr val="accent4">
                    <a:lumMod val="49000"/>
                  </a:schemeClr>
                </a:solidFill>
              </a:rPr>
              <a:t>Backup Slides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4726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12" descr="Immagine che contiene testo, diagramma, linea, Parallelo&#10;&#10;Il contenuto generato dall&amp;#39;IA potrebbe non essere corretto.">
            <a:extLst>
              <a:ext uri="{FF2B5EF4-FFF2-40B4-BE49-F238E27FC236}">
                <a16:creationId xmlns:a16="http://schemas.microsoft.com/office/drawing/2014/main" id="{57DEC110-4786-89F8-AAE1-D4A719201665}"/>
              </a:ext>
            </a:extLst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1209" y="1185435"/>
            <a:ext cx="7581726" cy="4188053"/>
          </a:xfrm>
          <a:prstGeom prst="rect">
            <a:avLst/>
          </a:prstGeom>
        </p:spPr>
      </p:pic>
      <p:sp>
        <p:nvSpPr>
          <p:cNvPr id="5" name="Titolo 1">
            <a:extLst>
              <a:ext uri="{FF2B5EF4-FFF2-40B4-BE49-F238E27FC236}">
                <a16:creationId xmlns:a16="http://schemas.microsoft.com/office/drawing/2014/main" id="{3FB621D9-01EC-51EF-B1E0-08BFB414E9B0}"/>
              </a:ext>
            </a:extLst>
          </p:cNvPr>
          <p:cNvSpPr>
            <a:spLocks noGrp="1"/>
          </p:cNvSpPr>
          <p:nvPr/>
        </p:nvSpPr>
        <p:spPr>
          <a:xfrm>
            <a:off x="838200" y="26715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4000" b="1">
                <a:solidFill>
                  <a:srgbClr val="01396C"/>
                </a:solidFill>
              </a:rPr>
              <a:t>How </a:t>
            </a:r>
            <a:r>
              <a:rPr lang="it-IT" sz="4000" b="1" err="1">
                <a:solidFill>
                  <a:srgbClr val="01396C"/>
                </a:solidFill>
              </a:rPr>
              <a:t>many</a:t>
            </a:r>
            <a:r>
              <a:rPr lang="it-IT" sz="4000" b="1">
                <a:solidFill>
                  <a:srgbClr val="01396C"/>
                </a:solidFill>
              </a:rPr>
              <a:t> SMEFT </a:t>
            </a:r>
            <a:r>
              <a:rPr lang="it-IT" sz="4000" b="1" err="1">
                <a:solidFill>
                  <a:srgbClr val="01396C"/>
                </a:solidFill>
              </a:rPr>
              <a:t>operators</a:t>
            </a:r>
            <a:r>
              <a:rPr lang="it-IT" sz="4000" b="1">
                <a:solidFill>
                  <a:srgbClr val="01396C"/>
                </a:solidFill>
              </a:rPr>
              <a:t>?</a:t>
            </a:r>
          </a:p>
        </p:txBody>
      </p:sp>
      <p:sp>
        <p:nvSpPr>
          <p:cNvPr id="6" name="Segnaposto piè di pagina 3">
            <a:extLst>
              <a:ext uri="{FF2B5EF4-FFF2-40B4-BE49-F238E27FC236}">
                <a16:creationId xmlns:a16="http://schemas.microsoft.com/office/drawing/2014/main" id="{2F17ACFA-40BB-938A-EC98-8B0F16199096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7" name="Segnaposto numero diapositiva 4">
            <a:extLst>
              <a:ext uri="{FF2B5EF4-FFF2-40B4-BE49-F238E27FC236}">
                <a16:creationId xmlns:a16="http://schemas.microsoft.com/office/drawing/2014/main" id="{DB7C7E5D-A788-90D2-7F39-C671EA346794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20</a:t>
            </a:fld>
            <a:endParaRPr lang="de-DE">
              <a:solidFill>
                <a:srgbClr val="01396C"/>
              </a:solidFill>
            </a:endParaRPr>
          </a:p>
        </p:txBody>
      </p:sp>
      <p:sp>
        <p:nvSpPr>
          <p:cNvPr id="8" name="CasellaDiTesto 14">
            <a:extLst>
              <a:ext uri="{FF2B5EF4-FFF2-40B4-BE49-F238E27FC236}">
                <a16:creationId xmlns:a16="http://schemas.microsoft.com/office/drawing/2014/main" id="{55FEAFFB-6640-BC23-1413-52E0956426EB}"/>
              </a:ext>
            </a:extLst>
          </p:cNvPr>
          <p:cNvSpPr txBox="1"/>
          <p:nvPr/>
        </p:nvSpPr>
        <p:spPr>
          <a:xfrm>
            <a:off x="2353519" y="6131077"/>
            <a:ext cx="7485981" cy="30777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1400" i="1" u="sng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Ref</a:t>
            </a:r>
            <a:r>
              <a:rPr lang="it-IT" sz="1400" i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: arXiv:1512.03433v2</a:t>
            </a:r>
            <a:r>
              <a:rPr lang="it-IT" sz="1400" b="1" i="1" baseline="30000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 </a:t>
            </a:r>
            <a:endParaRPr lang="it-IT" sz="1400" i="1" err="1">
              <a:solidFill>
                <a:schemeClr val="tx1">
                  <a:lumMod val="65000"/>
                  <a:lumOff val="35000"/>
                </a:schemeClr>
              </a:solidFill>
              <a:ea typeface="+mn-lt"/>
              <a:cs typeface="+mn-lt"/>
            </a:endParaRPr>
          </a:p>
        </p:txBody>
      </p:sp>
      <p:sp>
        <p:nvSpPr>
          <p:cNvPr id="9" name="CasellaDiTesto 2">
            <a:extLst>
              <a:ext uri="{FF2B5EF4-FFF2-40B4-BE49-F238E27FC236}">
                <a16:creationId xmlns:a16="http://schemas.microsoft.com/office/drawing/2014/main" id="{71B02EBB-4108-6B57-E7E5-BCF5CE9D873E}"/>
              </a:ext>
            </a:extLst>
          </p:cNvPr>
          <p:cNvSpPr txBox="1"/>
          <p:nvPr/>
        </p:nvSpPr>
        <p:spPr>
          <a:xfrm>
            <a:off x="985157" y="5377542"/>
            <a:ext cx="10507435" cy="83099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Growth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of the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number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of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independent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operators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in the SM EFT up to mass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dimension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15. Points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joined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by the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lower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solid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line are for one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fermion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generation;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those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joined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by the upper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solid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line are for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three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generations.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Dashed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lines are to guide the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eye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to the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growth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of the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even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and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odd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mass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dimension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operators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in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both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1600" err="1">
                <a:solidFill>
                  <a:srgbClr val="01396C"/>
                </a:solidFill>
                <a:ea typeface="+mn-lt"/>
                <a:cs typeface="+mn-lt"/>
              </a:rPr>
              <a:t>cases</a:t>
            </a:r>
            <a:r>
              <a:rPr lang="it-IT" sz="1600">
                <a:solidFill>
                  <a:srgbClr val="01396C"/>
                </a:solidFill>
                <a:ea typeface="+mn-lt"/>
                <a:cs typeface="+mn-lt"/>
              </a:rPr>
              <a:t>.</a:t>
            </a:r>
            <a:endParaRPr lang="it-IT" sz="1600">
              <a:solidFill>
                <a:srgbClr val="000000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848916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testo, Carattere, schermata, calligrafia&#10;&#10;Il contenuto generato dall&amp;#39;IA potrebbe non essere corretto.">
            <a:extLst>
              <a:ext uri="{FF2B5EF4-FFF2-40B4-BE49-F238E27FC236}">
                <a16:creationId xmlns:a16="http://schemas.microsoft.com/office/drawing/2014/main" id="{F8411878-95FD-C201-119B-B101A43414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" t="6" r="-169" b="-101"/>
          <a:stretch>
            <a:fillRect/>
          </a:stretch>
        </p:blipFill>
        <p:spPr>
          <a:xfrm>
            <a:off x="6499424" y="1484761"/>
            <a:ext cx="5796253" cy="4937043"/>
          </a:xfrm>
          <a:prstGeom prst="rect">
            <a:avLst/>
          </a:prstGeom>
        </p:spPr>
      </p:pic>
      <p:sp>
        <p:nvSpPr>
          <p:cNvPr id="5" name="Titolo 1">
            <a:extLst>
              <a:ext uri="{FF2B5EF4-FFF2-40B4-BE49-F238E27FC236}">
                <a16:creationId xmlns:a16="http://schemas.microsoft.com/office/drawing/2014/main" id="{32478D20-C9C9-A5A5-8419-E4180A423C4C}"/>
              </a:ext>
            </a:extLst>
          </p:cNvPr>
          <p:cNvSpPr>
            <a:spLocks noGrp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4000" b="1" err="1">
                <a:solidFill>
                  <a:srgbClr val="01396C"/>
                </a:solidFill>
              </a:rPr>
              <a:t>Helicity</a:t>
            </a:r>
            <a:r>
              <a:rPr lang="it-IT" sz="4000" b="1">
                <a:solidFill>
                  <a:srgbClr val="01396C"/>
                </a:solidFill>
              </a:rPr>
              <a:t> </a:t>
            </a:r>
            <a:r>
              <a:rPr lang="it-IT" sz="4000" b="1" err="1">
                <a:solidFill>
                  <a:srgbClr val="01396C"/>
                </a:solidFill>
              </a:rPr>
              <a:t>Amplitudes</a:t>
            </a:r>
            <a:r>
              <a:rPr lang="it-IT" sz="4000" b="1">
                <a:solidFill>
                  <a:srgbClr val="01396C"/>
                </a:solidFill>
              </a:rPr>
              <a:t> of DY </a:t>
            </a:r>
            <a:r>
              <a:rPr lang="it-IT" sz="4000" b="1" err="1">
                <a:solidFill>
                  <a:srgbClr val="01396C"/>
                </a:solidFill>
              </a:rPr>
              <a:t>Subprocesses</a:t>
            </a:r>
          </a:p>
        </p:txBody>
      </p:sp>
      <p:sp>
        <p:nvSpPr>
          <p:cNvPr id="6" name="Segnaposto piè di pagina 3">
            <a:extLst>
              <a:ext uri="{FF2B5EF4-FFF2-40B4-BE49-F238E27FC236}">
                <a16:creationId xmlns:a16="http://schemas.microsoft.com/office/drawing/2014/main" id="{B20CC756-3B23-07CE-510D-F67640B9D5CA}"/>
              </a:ext>
            </a:extLst>
          </p:cNvPr>
          <p:cNvSpPr>
            <a:spLocks noGrp="1"/>
          </p:cNvSpPr>
          <p:nvPr/>
        </p:nvSpPr>
        <p:spPr>
          <a:xfrm>
            <a:off x="4038600" y="64256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7" name="Segnaposto numero diapositiva 4">
            <a:extLst>
              <a:ext uri="{FF2B5EF4-FFF2-40B4-BE49-F238E27FC236}">
                <a16:creationId xmlns:a16="http://schemas.microsoft.com/office/drawing/2014/main" id="{B7F5BD07-1DA9-A11F-F75E-FFED0CD129C2}"/>
              </a:ext>
            </a:extLst>
          </p:cNvPr>
          <p:cNvSpPr>
            <a:spLocks noGrp="1"/>
          </p:cNvSpPr>
          <p:nvPr/>
        </p:nvSpPr>
        <p:spPr>
          <a:xfrm>
            <a:off x="8529782" y="599844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21</a:t>
            </a:fld>
            <a:endParaRPr lang="de-DE">
              <a:solidFill>
                <a:srgbClr val="01396C"/>
              </a:solidFill>
            </a:endParaRPr>
          </a:p>
        </p:txBody>
      </p:sp>
      <p:pic>
        <p:nvPicPr>
          <p:cNvPr id="8" name="Immagine 7" descr="Immagine che contiene testo, schermata, Carattere, numero&#10;&#10;Il contenuto generato dall&amp;#39;IA potrebbe non essere corretto.">
            <a:extLst>
              <a:ext uri="{FF2B5EF4-FFF2-40B4-BE49-F238E27FC236}">
                <a16:creationId xmlns:a16="http://schemas.microsoft.com/office/drawing/2014/main" id="{C3A72962-AE9D-1E29-14D9-FAACC899204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44" t="3591" r="1533" b="552"/>
          <a:stretch>
            <a:fillRect/>
          </a:stretch>
        </p:blipFill>
        <p:spPr>
          <a:xfrm>
            <a:off x="171242" y="1484762"/>
            <a:ext cx="6390967" cy="4000333"/>
          </a:xfrm>
          <a:prstGeom prst="rect">
            <a:avLst/>
          </a:prstGeom>
        </p:spPr>
      </p:pic>
      <p:sp>
        <p:nvSpPr>
          <p:cNvPr id="9" name="CasellaDiTesto 15">
            <a:extLst>
              <a:ext uri="{FF2B5EF4-FFF2-40B4-BE49-F238E27FC236}">
                <a16:creationId xmlns:a16="http://schemas.microsoft.com/office/drawing/2014/main" id="{E4429F85-8DAA-D622-8C65-EEA5F4505BC3}"/>
              </a:ext>
            </a:extLst>
          </p:cNvPr>
          <p:cNvSpPr txBox="1"/>
          <p:nvPr/>
        </p:nvSpPr>
        <p:spPr>
          <a:xfrm>
            <a:off x="85093" y="5654507"/>
            <a:ext cx="8053706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000" err="1">
                <a:solidFill>
                  <a:srgbClr val="01396C"/>
                </a:solidFill>
                <a:latin typeface="Aptos Display"/>
              </a:rPr>
              <a:t>These</a:t>
            </a:r>
            <a:r>
              <a:rPr lang="it-IT" sz="2000">
                <a:solidFill>
                  <a:srgbClr val="01396C"/>
                </a:solidFill>
                <a:latin typeface="Aptos Display"/>
              </a:rPr>
              <a:t> are the </a:t>
            </a:r>
            <a:r>
              <a:rPr lang="it-IT" sz="2000" err="1">
                <a:solidFill>
                  <a:srgbClr val="01396C"/>
                </a:solidFill>
                <a:latin typeface="Aptos Display"/>
              </a:rPr>
              <a:t>subprocesses</a:t>
            </a:r>
            <a:r>
              <a:rPr lang="it-IT" sz="2000">
                <a:solidFill>
                  <a:srgbClr val="01396C"/>
                </a:solidFill>
                <a:latin typeface="Aptos Display"/>
              </a:rPr>
              <a:t> </a:t>
            </a:r>
            <a:r>
              <a:rPr lang="it-IT" sz="2000" err="1">
                <a:solidFill>
                  <a:srgbClr val="01396C"/>
                </a:solidFill>
                <a:latin typeface="Aptos Display"/>
              </a:rPr>
              <a:t>helicity</a:t>
            </a:r>
            <a:r>
              <a:rPr lang="it-IT" sz="2000">
                <a:solidFill>
                  <a:srgbClr val="01396C"/>
                </a:solidFill>
                <a:latin typeface="Aptos Display"/>
              </a:rPr>
              <a:t> </a:t>
            </a:r>
            <a:r>
              <a:rPr lang="it-IT" sz="2000" err="1">
                <a:solidFill>
                  <a:srgbClr val="01396C"/>
                </a:solidFill>
                <a:latin typeface="Aptos Display"/>
              </a:rPr>
              <a:t>amplitudes</a:t>
            </a:r>
            <a:r>
              <a:rPr lang="it-IT" sz="2000">
                <a:solidFill>
                  <a:srgbClr val="01396C"/>
                </a:solidFill>
                <a:latin typeface="Aptos Display"/>
              </a:rPr>
              <a:t> </a:t>
            </a:r>
            <a:r>
              <a:rPr lang="it-IT" sz="2000" err="1">
                <a:solidFill>
                  <a:srgbClr val="01396C"/>
                </a:solidFill>
                <a:latin typeface="Aptos Display"/>
              </a:rPr>
              <a:t>at</a:t>
            </a:r>
            <a:r>
              <a:rPr lang="it-IT" sz="2000">
                <a:solidFill>
                  <a:srgbClr val="01396C"/>
                </a:solidFill>
                <a:latin typeface="Aptos Display"/>
              </a:rPr>
              <a:t> </a:t>
            </a:r>
            <a:r>
              <a:rPr lang="it-IT" sz="2000" err="1">
                <a:solidFill>
                  <a:srgbClr val="01396C"/>
                </a:solidFill>
                <a:latin typeface="Aptos Display"/>
              </a:rPr>
              <a:t>order</a:t>
            </a:r>
            <a:r>
              <a:rPr lang="it-IT" sz="2000">
                <a:solidFill>
                  <a:srgbClr val="01396C"/>
                </a:solidFill>
                <a:latin typeface="Aptos Display"/>
              </a:rPr>
              <a:t> </a:t>
            </a:r>
            <a:r>
              <a:rPr lang="en" sz="2000" i="1">
                <a:solidFill>
                  <a:srgbClr val="01396C"/>
                </a:solidFill>
                <a:latin typeface="Aptos Display"/>
              </a:rPr>
              <a:t>~1/Λ</a:t>
            </a:r>
            <a:r>
              <a:rPr lang="en" sz="2000" i="1" baseline="30000">
                <a:solidFill>
                  <a:srgbClr val="01396C"/>
                </a:solidFill>
                <a:latin typeface="Aptos Display"/>
              </a:rPr>
              <a:t>2</a:t>
            </a:r>
            <a:r>
              <a:rPr lang="en" sz="2000" i="1">
                <a:solidFill>
                  <a:srgbClr val="01396C"/>
                </a:solidFill>
                <a:latin typeface="Aptos Display"/>
              </a:rPr>
              <a:t> </a:t>
            </a:r>
            <a:endParaRPr lang="it-IT" sz="2000" b="1">
              <a:solidFill>
                <a:srgbClr val="828282"/>
              </a:solidFill>
              <a:latin typeface="Aptos Display"/>
            </a:endParaRPr>
          </a:p>
          <a:p>
            <a:r>
              <a:rPr lang="en" sz="2000">
                <a:solidFill>
                  <a:srgbClr val="01396C"/>
                </a:solidFill>
                <a:latin typeface="Aptos Display"/>
              </a:rPr>
              <a:t>(</a:t>
            </a:r>
            <a:r>
              <a:rPr lang="en" sz="2000">
                <a:latin typeface="Aptos Display"/>
              </a:rPr>
              <a:t>SM is marked in </a:t>
            </a:r>
            <a:r>
              <a:rPr lang="en" sz="2000" i="1">
                <a:latin typeface="Aptos Display"/>
              </a:rPr>
              <a:t>black</a:t>
            </a:r>
            <a:r>
              <a:rPr lang="en" sz="2000">
                <a:solidFill>
                  <a:srgbClr val="01396C"/>
                </a:solidFill>
                <a:latin typeface="Aptos Display"/>
              </a:rPr>
              <a:t>, </a:t>
            </a:r>
            <a:r>
              <a:rPr lang="en" sz="2000">
                <a:solidFill>
                  <a:srgbClr val="FF0000"/>
                </a:solidFill>
                <a:latin typeface="Aptos Display"/>
              </a:rPr>
              <a:t>interference terms are in</a:t>
            </a:r>
            <a:r>
              <a:rPr lang="en" sz="2000" i="1">
                <a:solidFill>
                  <a:srgbClr val="FF0000"/>
                </a:solidFill>
                <a:latin typeface="Aptos Display"/>
              </a:rPr>
              <a:t> red</a:t>
            </a:r>
            <a:r>
              <a:rPr lang="en" sz="2000">
                <a:solidFill>
                  <a:srgbClr val="01396C"/>
                </a:solidFill>
                <a:latin typeface="Aptos Display"/>
              </a:rPr>
              <a:t>)</a:t>
            </a:r>
            <a:endParaRPr lang="it-IT" sz="2000" b="1">
              <a:solidFill>
                <a:schemeClr val="tx1">
                  <a:lumMod val="49000"/>
                  <a:lumOff val="51000"/>
                </a:schemeClr>
              </a:solidFill>
              <a:latin typeface="Aptos Display"/>
            </a:endParaRPr>
          </a:p>
        </p:txBody>
      </p:sp>
      <p:sp>
        <p:nvSpPr>
          <p:cNvPr id="10" name="Parentesi quadra aperta 9">
            <a:extLst>
              <a:ext uri="{FF2B5EF4-FFF2-40B4-BE49-F238E27FC236}">
                <a16:creationId xmlns:a16="http://schemas.microsoft.com/office/drawing/2014/main" id="{922D6879-E388-74B3-2AF9-C99A52CE0FB8}"/>
              </a:ext>
            </a:extLst>
          </p:cNvPr>
          <p:cNvSpPr/>
          <p:nvPr/>
        </p:nvSpPr>
        <p:spPr>
          <a:xfrm>
            <a:off x="90424" y="1886528"/>
            <a:ext cx="130879" cy="556491"/>
          </a:xfrm>
          <a:prstGeom prst="leftBracket">
            <a:avLst/>
          </a:prstGeom>
          <a:ln w="57150">
            <a:solidFill>
              <a:schemeClr val="accent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1" name="Parentesi quadra aperta 10">
            <a:extLst>
              <a:ext uri="{FF2B5EF4-FFF2-40B4-BE49-F238E27FC236}">
                <a16:creationId xmlns:a16="http://schemas.microsoft.com/office/drawing/2014/main" id="{E9EC2FA2-F95F-0125-5CD2-FB26AE6E5AAC}"/>
              </a:ext>
            </a:extLst>
          </p:cNvPr>
          <p:cNvSpPr/>
          <p:nvPr/>
        </p:nvSpPr>
        <p:spPr>
          <a:xfrm>
            <a:off x="6771297" y="1920872"/>
            <a:ext cx="130879" cy="556491"/>
          </a:xfrm>
          <a:prstGeom prst="leftBracket">
            <a:avLst/>
          </a:prstGeom>
          <a:ln w="57150">
            <a:solidFill>
              <a:schemeClr val="accent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2" name="Parentesi quadra aperta 11">
            <a:extLst>
              <a:ext uri="{FF2B5EF4-FFF2-40B4-BE49-F238E27FC236}">
                <a16:creationId xmlns:a16="http://schemas.microsoft.com/office/drawing/2014/main" id="{5058B507-97EC-B140-F2F5-CC5E1F2987EF}"/>
              </a:ext>
            </a:extLst>
          </p:cNvPr>
          <p:cNvSpPr/>
          <p:nvPr/>
        </p:nvSpPr>
        <p:spPr>
          <a:xfrm>
            <a:off x="1129513" y="2452254"/>
            <a:ext cx="84698" cy="175491"/>
          </a:xfrm>
          <a:prstGeom prst="leftBracke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3" name="Parentesi quadra aperta 12">
            <a:extLst>
              <a:ext uri="{FF2B5EF4-FFF2-40B4-BE49-F238E27FC236}">
                <a16:creationId xmlns:a16="http://schemas.microsoft.com/office/drawing/2014/main" id="{E5AF8376-498C-F5BA-CD6F-F3293238DC62}"/>
              </a:ext>
            </a:extLst>
          </p:cNvPr>
          <p:cNvSpPr/>
          <p:nvPr/>
        </p:nvSpPr>
        <p:spPr>
          <a:xfrm>
            <a:off x="7818132" y="2453861"/>
            <a:ext cx="84698" cy="175491"/>
          </a:xfrm>
          <a:prstGeom prst="leftBracke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4" name="Parentesi quadra aperta 13">
            <a:extLst>
              <a:ext uri="{FF2B5EF4-FFF2-40B4-BE49-F238E27FC236}">
                <a16:creationId xmlns:a16="http://schemas.microsoft.com/office/drawing/2014/main" id="{9622E4CC-FE71-A56A-1857-547C15D0E256}"/>
              </a:ext>
            </a:extLst>
          </p:cNvPr>
          <p:cNvSpPr/>
          <p:nvPr/>
        </p:nvSpPr>
        <p:spPr>
          <a:xfrm>
            <a:off x="1695239" y="2798616"/>
            <a:ext cx="84698" cy="175491"/>
          </a:xfrm>
          <a:prstGeom prst="leftBracke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5" name="Parentesi quadra aperta 14">
            <a:extLst>
              <a:ext uri="{FF2B5EF4-FFF2-40B4-BE49-F238E27FC236}">
                <a16:creationId xmlns:a16="http://schemas.microsoft.com/office/drawing/2014/main" id="{1F39D952-F34E-5B41-81E5-3B6879A5CBE8}"/>
              </a:ext>
            </a:extLst>
          </p:cNvPr>
          <p:cNvSpPr/>
          <p:nvPr/>
        </p:nvSpPr>
        <p:spPr>
          <a:xfrm>
            <a:off x="8399496" y="2798324"/>
            <a:ext cx="84698" cy="175491"/>
          </a:xfrm>
          <a:prstGeom prst="leftBracke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6" name="Parentesi quadra aperta 15">
            <a:extLst>
              <a:ext uri="{FF2B5EF4-FFF2-40B4-BE49-F238E27FC236}">
                <a16:creationId xmlns:a16="http://schemas.microsoft.com/office/drawing/2014/main" id="{CA3FDB2A-1836-4C97-91BC-0EC4EAD126AD}"/>
              </a:ext>
            </a:extLst>
          </p:cNvPr>
          <p:cNvSpPr/>
          <p:nvPr/>
        </p:nvSpPr>
        <p:spPr>
          <a:xfrm>
            <a:off x="1718330" y="5234706"/>
            <a:ext cx="84698" cy="175491"/>
          </a:xfrm>
          <a:prstGeom prst="leftBracke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7" name="Parentesi quadra aperta 16">
            <a:extLst>
              <a:ext uri="{FF2B5EF4-FFF2-40B4-BE49-F238E27FC236}">
                <a16:creationId xmlns:a16="http://schemas.microsoft.com/office/drawing/2014/main" id="{8FF1746C-5E16-E656-F84B-A72E92A092E6}"/>
              </a:ext>
            </a:extLst>
          </p:cNvPr>
          <p:cNvSpPr/>
          <p:nvPr/>
        </p:nvSpPr>
        <p:spPr>
          <a:xfrm>
            <a:off x="8385904" y="6166381"/>
            <a:ext cx="84698" cy="175491"/>
          </a:xfrm>
          <a:prstGeom prst="leftBracke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8" name="Parentesi graffa aperta 17">
            <a:extLst>
              <a:ext uri="{FF2B5EF4-FFF2-40B4-BE49-F238E27FC236}">
                <a16:creationId xmlns:a16="http://schemas.microsoft.com/office/drawing/2014/main" id="{2D0C11F4-98B4-D818-3C5D-CA78A47735E2}"/>
              </a:ext>
            </a:extLst>
          </p:cNvPr>
          <p:cNvSpPr/>
          <p:nvPr/>
        </p:nvSpPr>
        <p:spPr>
          <a:xfrm>
            <a:off x="1535462" y="3196899"/>
            <a:ext cx="261548" cy="1801791"/>
          </a:xfrm>
          <a:prstGeom prst="leftBrac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9" name="Parentesi graffa aperta 18">
            <a:extLst>
              <a:ext uri="{FF2B5EF4-FFF2-40B4-BE49-F238E27FC236}">
                <a16:creationId xmlns:a16="http://schemas.microsoft.com/office/drawing/2014/main" id="{6DD968C7-8552-FD22-8696-E3A85407BD60}"/>
              </a:ext>
            </a:extLst>
          </p:cNvPr>
          <p:cNvSpPr/>
          <p:nvPr/>
        </p:nvSpPr>
        <p:spPr>
          <a:xfrm>
            <a:off x="8263978" y="3113743"/>
            <a:ext cx="269294" cy="2888816"/>
          </a:xfrm>
          <a:prstGeom prst="leftBrac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3746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>
            <a:extLst>
              <a:ext uri="{FF2B5EF4-FFF2-40B4-BE49-F238E27FC236}">
                <a16:creationId xmlns:a16="http://schemas.microsoft.com/office/drawing/2014/main" id="{7246A946-9CDC-DF29-B085-028D5B765CA5}"/>
              </a:ext>
            </a:extLst>
          </p:cNvPr>
          <p:cNvSpPr>
            <a:spLocks noGrp="1"/>
          </p:cNvSpPr>
          <p:nvPr/>
        </p:nvSpPr>
        <p:spPr>
          <a:xfrm>
            <a:off x="1198181" y="560881"/>
            <a:ext cx="9795638" cy="8678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5200" b="1" err="1">
                <a:solidFill>
                  <a:schemeClr val="accent4">
                    <a:lumMod val="49000"/>
                  </a:schemeClr>
                </a:solidFill>
              </a:rPr>
              <a:t>Results</a:t>
            </a:r>
            <a:endParaRPr lang="en-US" sz="5200" b="1">
              <a:solidFill>
                <a:schemeClr val="accent4">
                  <a:lumMod val="49000"/>
                </a:schemeClr>
              </a:solidFill>
            </a:endParaRPr>
          </a:p>
        </p:txBody>
      </p:sp>
      <p:sp>
        <p:nvSpPr>
          <p:cNvPr id="6" name="Segnaposto contenuto 2">
            <a:extLst>
              <a:ext uri="{FF2B5EF4-FFF2-40B4-BE49-F238E27FC236}">
                <a16:creationId xmlns:a16="http://schemas.microsoft.com/office/drawing/2014/main" id="{6CD7B000-4E06-8F0F-CF40-E3E2537B44CE}"/>
              </a:ext>
            </a:extLst>
          </p:cNvPr>
          <p:cNvSpPr txBox="1">
            <a:spLocks/>
          </p:cNvSpPr>
          <p:nvPr/>
        </p:nvSpPr>
        <p:spPr>
          <a:xfrm>
            <a:off x="1197428" y="1936651"/>
            <a:ext cx="3580530" cy="39760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u="sng">
                <a:solidFill>
                  <a:schemeClr val="accent4">
                    <a:lumMod val="49000"/>
                  </a:schemeClr>
                </a:solidFill>
              </a:rPr>
              <a:t>Complete </a:t>
            </a:r>
            <a:r>
              <a:rPr lang="en-US" sz="2200" b="1">
                <a:solidFill>
                  <a:schemeClr val="accent4">
                    <a:lumMod val="49000"/>
                  </a:schemeClr>
                </a:solidFill>
              </a:rPr>
              <a:t>linear </a:t>
            </a:r>
            <a:r>
              <a:rPr lang="en-US" sz="2200">
                <a:solidFill>
                  <a:schemeClr val="accent4">
                    <a:lumMod val="49000"/>
                  </a:schemeClr>
                </a:solidFill>
              </a:rPr>
              <a:t>fit: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sz="1800">
                <a:solidFill>
                  <a:schemeClr val="accent4">
                    <a:lumMod val="49000"/>
                  </a:schemeClr>
                </a:solidFill>
              </a:rPr>
              <a:t>Individual vs </a:t>
            </a:r>
            <a:r>
              <a:rPr lang="en-US" sz="1800" err="1">
                <a:solidFill>
                  <a:schemeClr val="accent4">
                    <a:lumMod val="49000"/>
                  </a:schemeClr>
                </a:solidFill>
              </a:rPr>
              <a:t>marginalised</a:t>
            </a:r>
            <a:endParaRPr lang="en-US" sz="1800">
              <a:solidFill>
                <a:schemeClr val="accent4">
                  <a:lumMod val="49000"/>
                </a:schemeClr>
              </a:solidFill>
            </a:endParaRPr>
          </a:p>
          <a:p>
            <a:endParaRPr lang="en-US" sz="2200">
              <a:solidFill>
                <a:schemeClr val="accent4">
                  <a:lumMod val="49000"/>
                </a:schemeClr>
              </a:solidFill>
            </a:endParaRPr>
          </a:p>
          <a:p>
            <a:endParaRPr lang="en-US" sz="2200">
              <a:solidFill>
                <a:schemeClr val="accent4">
                  <a:lumMod val="49000"/>
                </a:schemeClr>
              </a:solidFill>
            </a:endParaRPr>
          </a:p>
          <a:p>
            <a:r>
              <a:rPr lang="en-US" sz="2200">
                <a:solidFill>
                  <a:srgbClr val="074D68"/>
                </a:solidFill>
              </a:rPr>
              <a:t>New physics scale: 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sz="1800">
                <a:solidFill>
                  <a:schemeClr val="accent4">
                    <a:lumMod val="49000"/>
                  </a:schemeClr>
                </a:solidFill>
              </a:rPr>
              <a:t>Individual vs </a:t>
            </a:r>
            <a:r>
              <a:rPr lang="en-US" sz="1800" err="1">
                <a:solidFill>
                  <a:schemeClr val="accent4">
                    <a:lumMod val="49000"/>
                  </a:schemeClr>
                </a:solidFill>
              </a:rPr>
              <a:t>marginalised</a:t>
            </a:r>
            <a:endParaRPr lang="en-US" sz="1800">
              <a:solidFill>
                <a:schemeClr val="accent4">
                  <a:lumMod val="49000"/>
                </a:schemeClr>
              </a:solidFill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sz="1800">
                <a:solidFill>
                  <a:schemeClr val="accent4">
                    <a:lumMod val="49000"/>
                  </a:schemeClr>
                </a:solidFill>
              </a:rPr>
              <a:t>Different values of the coupling</a:t>
            </a:r>
          </a:p>
          <a:p>
            <a:pPr lvl="1">
              <a:buFont typeface="Courier New" panose="020B0604020202020204" pitchFamily="34" charset="0"/>
              <a:buChar char="o"/>
            </a:pPr>
            <a:endParaRPr lang="en-US" sz="1800">
              <a:solidFill>
                <a:srgbClr val="074D68"/>
              </a:solidFill>
            </a:endParaRPr>
          </a:p>
          <a:p>
            <a:endParaRPr lang="en-US" sz="2200">
              <a:solidFill>
                <a:srgbClr val="074D68"/>
              </a:solidFill>
            </a:endParaRPr>
          </a:p>
          <a:p>
            <a:endParaRPr lang="en-US" sz="2200"/>
          </a:p>
        </p:txBody>
      </p:sp>
      <p:sp>
        <p:nvSpPr>
          <p:cNvPr id="24" name="Segnaposto piè di pagina 3">
            <a:extLst>
              <a:ext uri="{FF2B5EF4-FFF2-40B4-BE49-F238E27FC236}">
                <a16:creationId xmlns:a16="http://schemas.microsoft.com/office/drawing/2014/main" id="{F6F0AB8C-7AA5-08DB-DEDD-2EC334A0F03A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26" name="Segnaposto numero diapositiva 4">
            <a:extLst>
              <a:ext uri="{FF2B5EF4-FFF2-40B4-BE49-F238E27FC236}">
                <a16:creationId xmlns:a16="http://schemas.microsoft.com/office/drawing/2014/main" id="{3A166873-22D4-F46B-3A5A-D433031974D8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22</a:t>
            </a:fld>
            <a:endParaRPr lang="de-DE">
              <a:solidFill>
                <a:srgbClr val="01396C"/>
              </a:solidFill>
            </a:endParaRPr>
          </a:p>
        </p:txBody>
      </p:sp>
      <p:pic>
        <p:nvPicPr>
          <p:cNvPr id="7" name="Segnaposto contenuto 6" descr="Immagine che contiene testo, diagramma, schermata, linea&#10;&#10;Il contenuto generato dall&amp;#39;IA potrebbe non essere corretto.">
            <a:extLst>
              <a:ext uri="{FF2B5EF4-FFF2-40B4-BE49-F238E27FC236}">
                <a16:creationId xmlns:a16="http://schemas.microsoft.com/office/drawing/2014/main" id="{8F3842BD-7145-A88E-DB95-A7F5973E1C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15357" b="-281"/>
          <a:stretch>
            <a:fillRect/>
          </a:stretch>
        </p:blipFill>
        <p:spPr>
          <a:xfrm>
            <a:off x="4659087" y="929544"/>
            <a:ext cx="6716486" cy="4978740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0B2C5D61-3875-376B-6CED-E65393308E34}"/>
              </a:ext>
            </a:extLst>
          </p:cNvPr>
          <p:cNvSpPr txBox="1"/>
          <p:nvPr/>
        </p:nvSpPr>
        <p:spPr>
          <a:xfrm rot="19740000">
            <a:off x="9743426" y="5209164"/>
            <a:ext cx="297180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chemeClr val="accent2">
                    <a:lumMod val="60000"/>
                    <a:lumOff val="40000"/>
                  </a:schemeClr>
                </a:solidFill>
                <a:latin typeface="Walbaum Display"/>
              </a:rPr>
              <a:t>Preliminary</a:t>
            </a:r>
            <a:endParaRPr lang="it-IT" sz="1600">
              <a:solidFill>
                <a:schemeClr val="accent2">
                  <a:lumMod val="60000"/>
                  <a:lumOff val="40000"/>
                </a:schemeClr>
              </a:solidFill>
              <a:latin typeface="Walbaum Display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81816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51A0227-072A-4F5F-928C-E2C3E5CCD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C705810C-5372-541E-897E-883565D7B353}"/>
              </a:ext>
            </a:extLst>
          </p:cNvPr>
          <p:cNvSpPr>
            <a:spLocks noGrp="1"/>
          </p:cNvSpPr>
          <p:nvPr/>
        </p:nvSpPr>
        <p:spPr>
          <a:xfrm>
            <a:off x="630936" y="4440365"/>
            <a:ext cx="4245864" cy="1722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5400" b="1" err="1">
                <a:solidFill>
                  <a:schemeClr val="accent4">
                    <a:lumMod val="49000"/>
                  </a:schemeClr>
                </a:solidFill>
              </a:rPr>
              <a:t>Results</a:t>
            </a:r>
            <a:endParaRPr lang="en-US" sz="5400" b="1">
              <a:solidFill>
                <a:schemeClr val="accent4">
                  <a:lumMod val="49000"/>
                </a:schemeClr>
              </a:solidFill>
            </a:endParaRP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35D99776-4B38-47DF-A302-11AD9AF87A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337304" y="5292566"/>
            <a:ext cx="1554480" cy="18288"/>
          </a:xfrm>
          <a:custGeom>
            <a:avLst/>
            <a:gdLst>
              <a:gd name="csX0" fmla="*/ 0 w 1554480"/>
              <a:gd name="csY0" fmla="*/ 0 h 18288"/>
              <a:gd name="csX1" fmla="*/ 549250 w 1554480"/>
              <a:gd name="csY1" fmla="*/ 0 h 18288"/>
              <a:gd name="csX2" fmla="*/ 1082954 w 1554480"/>
              <a:gd name="csY2" fmla="*/ 0 h 18288"/>
              <a:gd name="csX3" fmla="*/ 1554480 w 1554480"/>
              <a:gd name="csY3" fmla="*/ 0 h 18288"/>
              <a:gd name="csX4" fmla="*/ 1554480 w 1554480"/>
              <a:gd name="csY4" fmla="*/ 18288 h 18288"/>
              <a:gd name="csX5" fmla="*/ 1067410 w 1554480"/>
              <a:gd name="csY5" fmla="*/ 18288 h 18288"/>
              <a:gd name="csX6" fmla="*/ 549250 w 1554480"/>
              <a:gd name="csY6" fmla="*/ 18288 h 18288"/>
              <a:gd name="csX7" fmla="*/ 0 w 1554480"/>
              <a:gd name="csY7" fmla="*/ 18288 h 18288"/>
              <a:gd name="csX8" fmla="*/ 0 w 1554480"/>
              <a:gd name="csY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B546104-5902-49D7-FC39-BD26A6D8D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3999" y="4694364"/>
            <a:ext cx="6181741" cy="1225736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r>
              <a:rPr lang="en-US" sz="2200">
                <a:solidFill>
                  <a:schemeClr val="accent4">
                    <a:lumMod val="49000"/>
                  </a:schemeClr>
                </a:solidFill>
              </a:rPr>
              <a:t>We can compare the fit results with and without the dataset 'angular 13 TeV'</a:t>
            </a:r>
          </a:p>
          <a:p>
            <a:r>
              <a:rPr lang="en-US" sz="2200">
                <a:solidFill>
                  <a:schemeClr val="accent4">
                    <a:lumMod val="49000"/>
                  </a:schemeClr>
                </a:solidFill>
              </a:rPr>
              <a:t>The 13 TeV angular data improves the marginalized fit substantially</a:t>
            </a:r>
          </a:p>
          <a:p>
            <a:endParaRPr lang="en-US" sz="2200"/>
          </a:p>
        </p:txBody>
      </p:sp>
      <p:sp>
        <p:nvSpPr>
          <p:cNvPr id="7" name="Segnaposto piè di pagina 3">
            <a:extLst>
              <a:ext uri="{FF2B5EF4-FFF2-40B4-BE49-F238E27FC236}">
                <a16:creationId xmlns:a16="http://schemas.microsoft.com/office/drawing/2014/main" id="{5E77AA6D-D9B1-5410-519F-986CEFBAFDD8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9" name="Segnaposto numero diapositiva 4">
            <a:extLst>
              <a:ext uri="{FF2B5EF4-FFF2-40B4-BE49-F238E27FC236}">
                <a16:creationId xmlns:a16="http://schemas.microsoft.com/office/drawing/2014/main" id="{1A79068F-011D-F510-2130-927D948C74BA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23</a:t>
            </a:fld>
            <a:endParaRPr lang="de-DE">
              <a:solidFill>
                <a:srgbClr val="01396C"/>
              </a:solidFill>
            </a:endParaRPr>
          </a:p>
        </p:txBody>
      </p:sp>
      <p:pic>
        <p:nvPicPr>
          <p:cNvPr id="2" name="Immagine 1" descr="Immagine che contiene testo, schermata, diagramma, linea&#10;&#10;Il contenuto generato dall&amp;#39;IA potrebbe non essere corretto.">
            <a:extLst>
              <a:ext uri="{FF2B5EF4-FFF2-40B4-BE49-F238E27FC236}">
                <a16:creationId xmlns:a16="http://schemas.microsoft.com/office/drawing/2014/main" id="{94327F6F-1D20-56B8-3F2D-0DEFA92A16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565" y="397565"/>
            <a:ext cx="7840870" cy="3942521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676ACB92-3618-FD99-52AB-67F4C63C9F4D}"/>
              </a:ext>
            </a:extLst>
          </p:cNvPr>
          <p:cNvSpPr txBox="1"/>
          <p:nvPr/>
        </p:nvSpPr>
        <p:spPr>
          <a:xfrm rot="19800000">
            <a:off x="9085308" y="3675440"/>
            <a:ext cx="179614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chemeClr val="accent2">
                    <a:lumMod val="60000"/>
                    <a:lumOff val="40000"/>
                  </a:schemeClr>
                </a:solidFill>
                <a:latin typeface="Walbaum Display"/>
              </a:rPr>
              <a:t>Preliminary</a:t>
            </a:r>
            <a:endParaRPr lang="it-IT" sz="1600">
              <a:solidFill>
                <a:schemeClr val="accent2">
                  <a:lumMod val="60000"/>
                  <a:lumOff val="40000"/>
                </a:schemeClr>
              </a:solidFill>
              <a:latin typeface="Walbaum Display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897073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testo, diagramma, schermata, linea&#10;&#10;Il contenuto generato dall&amp;#39;IA potrebbe non essere corretto.">
            <a:extLst>
              <a:ext uri="{FF2B5EF4-FFF2-40B4-BE49-F238E27FC236}">
                <a16:creationId xmlns:a16="http://schemas.microsoft.com/office/drawing/2014/main" id="{4DCD72C0-42E7-2EA0-DEE0-F56A20E403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88" y="2067254"/>
            <a:ext cx="9442174" cy="3540710"/>
          </a:xfrm>
          <a:prstGeom prst="rect">
            <a:avLst/>
          </a:prstGeo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3C92E303-86D0-D529-BA38-59F4AB19738F}"/>
              </a:ext>
            </a:extLst>
          </p:cNvPr>
          <p:cNvSpPr>
            <a:spLocks noGrp="1"/>
          </p:cNvSpPr>
          <p:nvPr/>
        </p:nvSpPr>
        <p:spPr>
          <a:xfrm>
            <a:off x="1198181" y="560881"/>
            <a:ext cx="9795638" cy="8678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5200" b="1" err="1">
                <a:solidFill>
                  <a:schemeClr val="accent4">
                    <a:lumMod val="49000"/>
                  </a:schemeClr>
                </a:solidFill>
              </a:rPr>
              <a:t>Results</a:t>
            </a:r>
            <a:endParaRPr lang="en-US" sz="5200" b="1">
              <a:solidFill>
                <a:schemeClr val="accent4">
                  <a:lumMod val="49000"/>
                </a:schemeClr>
              </a:solidFill>
            </a:endParaRPr>
          </a:p>
        </p:txBody>
      </p:sp>
      <p:sp>
        <p:nvSpPr>
          <p:cNvPr id="11" name="Segnaposto contenuto 2">
            <a:extLst>
              <a:ext uri="{FF2B5EF4-FFF2-40B4-BE49-F238E27FC236}">
                <a16:creationId xmlns:a16="http://schemas.microsoft.com/office/drawing/2014/main" id="{EB6F29CD-1C89-E055-490A-421445131BB7}"/>
              </a:ext>
            </a:extLst>
          </p:cNvPr>
          <p:cNvSpPr txBox="1">
            <a:spLocks/>
          </p:cNvSpPr>
          <p:nvPr/>
        </p:nvSpPr>
        <p:spPr>
          <a:xfrm>
            <a:off x="7919471" y="1588711"/>
            <a:ext cx="4119373" cy="33699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>
                <a:solidFill>
                  <a:schemeClr val="accent4">
                    <a:lumMod val="49000"/>
                  </a:schemeClr>
                </a:solidFill>
              </a:rPr>
              <a:t>Using differential observables helps to solve flat directions</a:t>
            </a:r>
          </a:p>
          <a:p>
            <a:r>
              <a:rPr lang="en-US" sz="2000">
                <a:solidFill>
                  <a:schemeClr val="accent4">
                    <a:lumMod val="49000"/>
                  </a:schemeClr>
                </a:solidFill>
              </a:rPr>
              <a:t>This improves constraints significantly</a:t>
            </a:r>
          </a:p>
          <a:p>
            <a:r>
              <a:rPr lang="en-US" sz="2000">
                <a:solidFill>
                  <a:schemeClr val="accent4">
                    <a:lumMod val="49000"/>
                  </a:schemeClr>
                </a:solidFill>
              </a:rPr>
              <a:t>13 TeV angular is not differential in </a:t>
            </a:r>
            <a:r>
              <a:rPr lang="en-US" sz="2000" err="1">
                <a:solidFill>
                  <a:schemeClr val="accent4">
                    <a:lumMod val="49000"/>
                  </a:schemeClr>
                </a:solidFill>
              </a:rPr>
              <a:t>y</a:t>
            </a:r>
            <a:r>
              <a:rPr lang="en-US" sz="2000" baseline="-25000" err="1">
                <a:solidFill>
                  <a:schemeClr val="accent4">
                    <a:lumMod val="49000"/>
                  </a:schemeClr>
                </a:solidFill>
              </a:rPr>
              <a:t>ll</a:t>
            </a:r>
            <a:endParaRPr lang="en-US" sz="2000" baseline="-25000">
              <a:solidFill>
                <a:schemeClr val="accent4">
                  <a:lumMod val="49000"/>
                </a:schemeClr>
              </a:solidFill>
            </a:endParaRPr>
          </a:p>
          <a:p>
            <a:endParaRPr lang="en-US" sz="2200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AFDAC00B-08BD-B724-2833-776C065B433D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24</a:t>
            </a:fld>
            <a:endParaRPr lang="de-DE">
              <a:solidFill>
                <a:srgbClr val="01396C"/>
              </a:solidFill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F5F9A717-8824-7BA8-860D-D0874322430B}"/>
              </a:ext>
            </a:extLst>
          </p:cNvPr>
          <p:cNvSpPr txBox="1"/>
          <p:nvPr/>
        </p:nvSpPr>
        <p:spPr>
          <a:xfrm rot="1800000">
            <a:off x="428642" y="5058714"/>
            <a:ext cx="179614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chemeClr val="accent2">
                    <a:lumMod val="60000"/>
                    <a:lumOff val="40000"/>
                  </a:schemeClr>
                </a:solidFill>
                <a:latin typeface="Walbaum Display"/>
              </a:rPr>
              <a:t>Preliminary</a:t>
            </a:r>
            <a:endParaRPr lang="it-IT" sz="1600">
              <a:solidFill>
                <a:schemeClr val="accent2">
                  <a:lumMod val="60000"/>
                  <a:lumOff val="40000"/>
                </a:schemeClr>
              </a:solidFill>
              <a:latin typeface="Walbaum Display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582875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5741F55-8473-4A40-E215-A0D25EC89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 b="1">
                <a:solidFill>
                  <a:schemeClr val="tx2">
                    <a:lumMod val="90000"/>
                    <a:lumOff val="10000"/>
                  </a:schemeClr>
                </a:solidFill>
              </a:rPr>
              <a:t>Impact of 13 TeV </a:t>
            </a:r>
            <a:r>
              <a:rPr lang="it-IT" sz="4000" b="1" err="1">
                <a:solidFill>
                  <a:schemeClr val="tx2">
                    <a:lumMod val="90000"/>
                    <a:lumOff val="10000"/>
                  </a:schemeClr>
                </a:solidFill>
              </a:rPr>
              <a:t>charged</a:t>
            </a:r>
            <a:r>
              <a:rPr lang="it-IT" sz="4000" b="1">
                <a:solidFill>
                  <a:schemeClr val="tx2">
                    <a:lumMod val="90000"/>
                    <a:lumOff val="10000"/>
                  </a:schemeClr>
                </a:solidFill>
              </a:rPr>
              <a:t> on the </a:t>
            </a:r>
            <a:r>
              <a:rPr lang="it-IT" sz="4000" b="1" err="1">
                <a:solidFill>
                  <a:schemeClr val="tx2">
                    <a:lumMod val="90000"/>
                    <a:lumOff val="10000"/>
                  </a:schemeClr>
                </a:solidFill>
              </a:rPr>
              <a:t>marginalized</a:t>
            </a:r>
            <a:r>
              <a:rPr lang="it-IT" sz="4000" b="1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it-IT" sz="4000" b="1" err="1">
                <a:solidFill>
                  <a:schemeClr val="tx2">
                    <a:lumMod val="90000"/>
                    <a:lumOff val="10000"/>
                  </a:schemeClr>
                </a:solidFill>
              </a:rPr>
              <a:t>fit</a:t>
            </a:r>
          </a:p>
        </p:txBody>
      </p:sp>
      <p:pic>
        <p:nvPicPr>
          <p:cNvPr id="4" name="Segnaposto contenuto 3" descr="Immagine che contiene testo, diagramma, linea, schermata&#10;&#10;Il contenuto generato dall&amp;#39;IA potrebbe non essere corretto.">
            <a:extLst>
              <a:ext uri="{FF2B5EF4-FFF2-40B4-BE49-F238E27FC236}">
                <a16:creationId xmlns:a16="http://schemas.microsoft.com/office/drawing/2014/main" id="{E6996E1C-B098-11A8-5CBF-30B18A16CE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3962" y="2045309"/>
            <a:ext cx="7684077" cy="3842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7497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546A6F-5A07-65DF-6AE3-49E09DBE93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13">
            <a:extLst>
              <a:ext uri="{FF2B5EF4-FFF2-40B4-BE49-F238E27FC236}">
                <a16:creationId xmlns:a16="http://schemas.microsoft.com/office/drawing/2014/main" id="{511BA9C2-88CC-F2A3-8C08-E167082C7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39F28614-A36F-B542-2264-EB2166B21E6A}"/>
              </a:ext>
            </a:extLst>
          </p:cNvPr>
          <p:cNvSpPr>
            <a:spLocks noGrp="1"/>
          </p:cNvSpPr>
          <p:nvPr/>
        </p:nvSpPr>
        <p:spPr>
          <a:xfrm>
            <a:off x="1198181" y="560881"/>
            <a:ext cx="9795638" cy="8678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5200" b="1" err="1">
                <a:solidFill>
                  <a:schemeClr val="accent4">
                    <a:lumMod val="49000"/>
                  </a:schemeClr>
                </a:solidFill>
              </a:rPr>
              <a:t>Results</a:t>
            </a:r>
            <a:endParaRPr lang="en-US" sz="5200" b="1">
              <a:solidFill>
                <a:schemeClr val="accent4">
                  <a:lumMod val="49000"/>
                </a:schemeClr>
              </a:solidFill>
            </a:endParaRPr>
          </a:p>
        </p:txBody>
      </p:sp>
      <p:pic>
        <p:nvPicPr>
          <p:cNvPr id="9" name="Immagine 8" descr="Immagine che contiene testo, diagramma, linea, Diagramma&#10;&#10;Il contenuto generato dall&amp;#39;IA potrebbe non essere corretto.">
            <a:extLst>
              <a:ext uri="{FF2B5EF4-FFF2-40B4-BE49-F238E27FC236}">
                <a16:creationId xmlns:a16="http://schemas.microsoft.com/office/drawing/2014/main" id="{4FCA81F9-B8F5-B3CB-561B-12503FFFAA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884" y="3990766"/>
            <a:ext cx="7128143" cy="2748144"/>
          </a:xfrm>
          <a:prstGeom prst="rect">
            <a:avLst/>
          </a:prstGeom>
        </p:spPr>
      </p:pic>
      <p:pic>
        <p:nvPicPr>
          <p:cNvPr id="8" name="Segnaposto contenuto 7" descr="Immagine che contiene testo, diagramma, linea, Diagramma&#10;&#10;Il contenuto generato dall&amp;#39;IA potrebbe non essere corretto.">
            <a:extLst>
              <a:ext uri="{FF2B5EF4-FFF2-40B4-BE49-F238E27FC236}">
                <a16:creationId xmlns:a16="http://schemas.microsoft.com/office/drawing/2014/main" id="{D80782A4-16A8-1722-501A-9A76FA9591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l="-1009" t="-2419" r="17962"/>
          <a:stretch>
            <a:fillRect/>
          </a:stretch>
        </p:blipFill>
        <p:spPr>
          <a:xfrm>
            <a:off x="-73125" y="1247057"/>
            <a:ext cx="5915994" cy="2813638"/>
          </a:xfrm>
          <a:prstGeom prst="rect">
            <a:avLst/>
          </a:prstGeom>
        </p:spPr>
      </p:pic>
      <p:sp>
        <p:nvSpPr>
          <p:cNvPr id="11" name="Segnaposto contenuto 2">
            <a:extLst>
              <a:ext uri="{FF2B5EF4-FFF2-40B4-BE49-F238E27FC236}">
                <a16:creationId xmlns:a16="http://schemas.microsoft.com/office/drawing/2014/main" id="{85BE353D-10B5-9406-BFD7-1398BF67B760}"/>
              </a:ext>
            </a:extLst>
          </p:cNvPr>
          <p:cNvSpPr txBox="1">
            <a:spLocks/>
          </p:cNvSpPr>
          <p:nvPr/>
        </p:nvSpPr>
        <p:spPr>
          <a:xfrm>
            <a:off x="7709645" y="1986276"/>
            <a:ext cx="4119373" cy="33699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>
                <a:solidFill>
                  <a:schemeClr val="accent4">
                    <a:lumMod val="49000"/>
                  </a:schemeClr>
                </a:solidFill>
              </a:rPr>
              <a:t>Using different observables helps to solve flat directions</a:t>
            </a:r>
          </a:p>
          <a:p>
            <a:pPr marL="0" indent="0">
              <a:buNone/>
            </a:pPr>
            <a:endParaRPr lang="en-US" sz="2000">
              <a:solidFill>
                <a:schemeClr val="accent4">
                  <a:lumMod val="49000"/>
                </a:schemeClr>
              </a:solidFill>
            </a:endParaRPr>
          </a:p>
          <a:p>
            <a:r>
              <a:rPr lang="en-US" sz="2000">
                <a:solidFill>
                  <a:schemeClr val="accent4">
                    <a:lumMod val="49000"/>
                  </a:schemeClr>
                </a:solidFill>
              </a:rPr>
              <a:t>This improves constraints significantly</a:t>
            </a:r>
          </a:p>
          <a:p>
            <a:endParaRPr lang="en-US" sz="2200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08859A18-509E-EE99-ABDA-0E6467CF5823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26</a:t>
            </a:fld>
            <a:endParaRPr lang="de-DE">
              <a:solidFill>
                <a:srgbClr val="0139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3110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>
            <a:extLst>
              <a:ext uri="{FF2B5EF4-FFF2-40B4-BE49-F238E27FC236}">
                <a16:creationId xmlns:a16="http://schemas.microsoft.com/office/drawing/2014/main" id="{E4A1E541-BF8A-CA40-BFF3-434E4246BAED}"/>
              </a:ext>
            </a:extLst>
          </p:cNvPr>
          <p:cNvSpPr>
            <a:spLocks noGrp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4000" b="1">
                <a:solidFill>
                  <a:srgbClr val="01396C"/>
                </a:solidFill>
                <a:ea typeface="+mj-lt"/>
                <a:cs typeface="+mj-lt"/>
              </a:rPr>
              <a:t>Dim-6 SMEFT </a:t>
            </a:r>
            <a:r>
              <a:rPr lang="it-IT" sz="4000" b="1" err="1">
                <a:solidFill>
                  <a:srgbClr val="01396C"/>
                </a:solidFill>
                <a:ea typeface="+mj-lt"/>
                <a:cs typeface="+mj-lt"/>
              </a:rPr>
              <a:t>Operators</a:t>
            </a:r>
            <a:r>
              <a:rPr lang="it-IT" sz="4000" b="1">
                <a:solidFill>
                  <a:srgbClr val="01396C"/>
                </a:solidFill>
                <a:ea typeface="+mj-lt"/>
                <a:cs typeface="+mj-lt"/>
              </a:rPr>
              <a:t> in DY </a:t>
            </a:r>
            <a:endParaRPr lang="it-IT"/>
          </a:p>
        </p:txBody>
      </p:sp>
      <p:sp>
        <p:nvSpPr>
          <p:cNvPr id="5" name="Segnaposto piè di pagina 3">
            <a:extLst>
              <a:ext uri="{FF2B5EF4-FFF2-40B4-BE49-F238E27FC236}">
                <a16:creationId xmlns:a16="http://schemas.microsoft.com/office/drawing/2014/main" id="{8611FE2F-ED0A-35C1-D492-18BAC734FF60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6" name="Segnaposto numero diapositiva 4">
            <a:extLst>
              <a:ext uri="{FF2B5EF4-FFF2-40B4-BE49-F238E27FC236}">
                <a16:creationId xmlns:a16="http://schemas.microsoft.com/office/drawing/2014/main" id="{F4DB8701-3E05-9B21-FF7A-57F00850091E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27</a:t>
            </a:fld>
            <a:endParaRPr lang="de-DE">
              <a:solidFill>
                <a:srgbClr val="01396C"/>
              </a:solidFill>
            </a:endParaRPr>
          </a:p>
        </p:txBody>
      </p:sp>
      <p:sp>
        <p:nvSpPr>
          <p:cNvPr id="7" name="Segnaposto contenuto 5">
            <a:extLst>
              <a:ext uri="{FF2B5EF4-FFF2-40B4-BE49-F238E27FC236}">
                <a16:creationId xmlns:a16="http://schemas.microsoft.com/office/drawing/2014/main" id="{3C1C5D31-90ED-460A-4A34-4E6080E2350F}"/>
              </a:ext>
            </a:extLst>
          </p:cNvPr>
          <p:cNvSpPr>
            <a:spLocks noGrp="1"/>
          </p:cNvSpPr>
          <p:nvPr/>
        </p:nvSpPr>
        <p:spPr>
          <a:xfrm>
            <a:off x="838200" y="1691225"/>
            <a:ext cx="7745831" cy="457756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There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are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three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classes of dim-6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operators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for DY:</a:t>
            </a:r>
            <a:endParaRPr lang="it-IT">
              <a:solidFill>
                <a:srgbClr val="01396C"/>
              </a:solidFill>
              <a:ea typeface="Calibri"/>
              <a:cs typeface="Calibri"/>
            </a:endParaRPr>
          </a:p>
          <a:p>
            <a:endParaRPr lang="it-IT">
              <a:solidFill>
                <a:srgbClr val="01396C"/>
              </a:solidFill>
              <a:ea typeface="Calibri"/>
              <a:cs typeface="Calibri"/>
            </a:endParaRPr>
          </a:p>
          <a:p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Ψ</a:t>
            </a:r>
            <a:r>
              <a:rPr lang="it-IT" baseline="30000">
                <a:solidFill>
                  <a:srgbClr val="01396C"/>
                </a:solidFill>
                <a:ea typeface="+mn-lt"/>
                <a:cs typeface="+mn-lt"/>
              </a:rPr>
              <a:t>2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φ</a:t>
            </a:r>
            <a:r>
              <a:rPr lang="it-IT" baseline="30000">
                <a:solidFill>
                  <a:srgbClr val="01396C"/>
                </a:solidFill>
                <a:ea typeface="+mn-lt"/>
                <a:cs typeface="+mn-lt"/>
              </a:rPr>
              <a:t>2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D: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these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operators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include a single derivative, a Higgs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doublet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and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two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fermions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</a:t>
            </a:r>
            <a:endParaRPr lang="it-IT">
              <a:solidFill>
                <a:srgbClr val="01396C"/>
              </a:solidFill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They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shift the SM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coupling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of the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fermions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to gauge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bosons</a:t>
            </a:r>
            <a:endParaRPr lang="it-IT" err="1">
              <a:solidFill>
                <a:srgbClr val="01396C"/>
              </a:solidFill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it-IT" i="1" err="1">
                <a:solidFill>
                  <a:srgbClr val="01396C"/>
                </a:solidFill>
                <a:ea typeface="+mn-lt"/>
                <a:cs typeface="+mn-lt"/>
              </a:rPr>
              <a:t>They</a:t>
            </a:r>
            <a:r>
              <a:rPr lang="it-IT" i="1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i="1" err="1">
                <a:solidFill>
                  <a:srgbClr val="01396C"/>
                </a:solidFill>
                <a:ea typeface="+mn-lt"/>
                <a:cs typeface="+mn-lt"/>
              </a:rPr>
              <a:t>have</a:t>
            </a:r>
            <a:r>
              <a:rPr lang="it-IT" i="1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i="1" err="1">
                <a:solidFill>
                  <a:srgbClr val="01396C"/>
                </a:solidFill>
                <a:ea typeface="+mn-lt"/>
                <a:cs typeface="+mn-lt"/>
              </a:rPr>
              <a:t>already</a:t>
            </a:r>
            <a:r>
              <a:rPr lang="it-IT" i="1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i="1" err="1">
                <a:solidFill>
                  <a:srgbClr val="01396C"/>
                </a:solidFill>
                <a:ea typeface="+mn-lt"/>
                <a:cs typeface="+mn-lt"/>
              </a:rPr>
              <a:t>been</a:t>
            </a:r>
            <a:r>
              <a:rPr lang="it-IT" i="1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i="1" err="1">
                <a:solidFill>
                  <a:srgbClr val="01396C"/>
                </a:solidFill>
                <a:ea typeface="+mn-lt"/>
                <a:cs typeface="+mn-lt"/>
              </a:rPr>
              <a:t>constrained</a:t>
            </a:r>
            <a:r>
              <a:rPr lang="it-IT" i="1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i="1" err="1">
                <a:solidFill>
                  <a:srgbClr val="01396C"/>
                </a:solidFill>
                <a:ea typeface="+mn-lt"/>
                <a:cs typeface="+mn-lt"/>
              </a:rPr>
              <a:t>at</a:t>
            </a:r>
            <a:r>
              <a:rPr lang="it-IT" i="1">
                <a:solidFill>
                  <a:srgbClr val="01396C"/>
                </a:solidFill>
                <a:ea typeface="+mn-lt"/>
                <a:cs typeface="+mn-lt"/>
              </a:rPr>
              <a:t> LEP</a:t>
            </a:r>
            <a:endParaRPr lang="it-IT" i="1">
              <a:solidFill>
                <a:srgbClr val="01396C"/>
              </a:solidFill>
              <a:ea typeface="Calibri"/>
              <a:cs typeface="Calibri"/>
            </a:endParaRPr>
          </a:p>
          <a:p>
            <a:endParaRPr lang="it-IT" i="1">
              <a:solidFill>
                <a:srgbClr val="01396C"/>
              </a:solidFill>
              <a:ea typeface="Calibri"/>
              <a:cs typeface="Calibri"/>
            </a:endParaRPr>
          </a:p>
          <a:p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Ψ</a:t>
            </a:r>
            <a:r>
              <a:rPr lang="it-IT" baseline="30000">
                <a:solidFill>
                  <a:srgbClr val="01396C"/>
                </a:solidFill>
                <a:ea typeface="+mn-lt"/>
                <a:cs typeface="+mn-lt"/>
              </a:rPr>
              <a:t>2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Xφ: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two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fermions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coupled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to a gauge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boson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 (X =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B</a:t>
            </a:r>
            <a:r>
              <a:rPr lang="it-IT" baseline="-25000" err="1">
                <a:solidFill>
                  <a:srgbClr val="01396C"/>
                </a:solidFill>
                <a:ea typeface="+mn-lt"/>
                <a:cs typeface="+mn-lt"/>
              </a:rPr>
              <a:t>μν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,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G</a:t>
            </a:r>
            <a:r>
              <a:rPr lang="it-IT" baseline="-25000" err="1">
                <a:solidFill>
                  <a:srgbClr val="01396C"/>
                </a:solidFill>
                <a:ea typeface="+mn-lt"/>
                <a:cs typeface="+mn-lt"/>
              </a:rPr>
              <a:t>μν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, </a:t>
            </a:r>
            <a:r>
              <a:rPr lang="it-IT" err="1">
                <a:solidFill>
                  <a:srgbClr val="01396C"/>
                </a:solidFill>
                <a:ea typeface="+mn-lt"/>
                <a:cs typeface="+mn-lt"/>
              </a:rPr>
              <a:t>W</a:t>
            </a:r>
            <a:r>
              <a:rPr lang="it-IT" baseline="-25000" err="1">
                <a:solidFill>
                  <a:srgbClr val="01396C"/>
                </a:solidFill>
                <a:ea typeface="+mn-lt"/>
                <a:cs typeface="+mn-lt"/>
              </a:rPr>
              <a:t>μν</a:t>
            </a:r>
            <a:r>
              <a:rPr lang="it-IT">
                <a:solidFill>
                  <a:srgbClr val="01396C"/>
                </a:solidFill>
                <a:ea typeface="+mn-lt"/>
                <a:cs typeface="+mn-lt"/>
              </a:rPr>
              <a:t>) and a Higgs.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it-IT" i="1" err="1">
                <a:solidFill>
                  <a:srgbClr val="01396C"/>
                </a:solidFill>
                <a:ea typeface="+mn-lt"/>
                <a:cs typeface="+mn-lt"/>
              </a:rPr>
              <a:t>They</a:t>
            </a:r>
            <a:r>
              <a:rPr lang="it-IT" i="1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i="1" err="1">
                <a:solidFill>
                  <a:srgbClr val="01396C"/>
                </a:solidFill>
                <a:ea typeface="+mn-lt"/>
                <a:cs typeface="+mn-lt"/>
              </a:rPr>
              <a:t>don’t</a:t>
            </a:r>
            <a:r>
              <a:rPr lang="it-IT" i="1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i="1" err="1">
                <a:solidFill>
                  <a:srgbClr val="01396C"/>
                </a:solidFill>
                <a:ea typeface="+mn-lt"/>
                <a:cs typeface="+mn-lt"/>
              </a:rPr>
              <a:t>interfere</a:t>
            </a:r>
            <a:r>
              <a:rPr lang="it-IT" i="1">
                <a:solidFill>
                  <a:srgbClr val="01396C"/>
                </a:solidFill>
                <a:ea typeface="+mn-lt"/>
                <a:cs typeface="+mn-lt"/>
              </a:rPr>
              <a:t> with the SM</a:t>
            </a:r>
          </a:p>
          <a:p>
            <a:pPr lvl="1">
              <a:buFont typeface="Courier New" panose="020B0604020202020204" pitchFamily="34" charset="0"/>
              <a:buChar char="o"/>
            </a:pPr>
            <a:endParaRPr lang="it-IT" i="1">
              <a:solidFill>
                <a:srgbClr val="01396C"/>
              </a:solidFill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it-IT" b="1">
                <a:solidFill>
                  <a:srgbClr val="01396C"/>
                </a:solidFill>
                <a:ea typeface="+mn-lt"/>
                <a:cs typeface="+mn-lt"/>
              </a:rPr>
              <a:t>Ψ</a:t>
            </a:r>
            <a:r>
              <a:rPr lang="it-IT" sz="1600" b="1" baseline="30000">
                <a:solidFill>
                  <a:srgbClr val="01396C"/>
                </a:solidFill>
                <a:ea typeface="+mn-lt"/>
                <a:cs typeface="+mn-lt"/>
              </a:rPr>
              <a:t>4</a:t>
            </a:r>
            <a:r>
              <a:rPr lang="it-IT" b="1">
                <a:solidFill>
                  <a:srgbClr val="01396C"/>
                </a:solidFill>
                <a:ea typeface="+mn-lt"/>
                <a:cs typeface="+mn-lt"/>
              </a:rPr>
              <a:t>: </a:t>
            </a:r>
            <a:r>
              <a:rPr lang="it-IT" b="1" err="1">
                <a:solidFill>
                  <a:srgbClr val="01396C"/>
                </a:solidFill>
                <a:ea typeface="+mn-lt"/>
                <a:cs typeface="+mn-lt"/>
              </a:rPr>
              <a:t>four-fermion</a:t>
            </a:r>
            <a:r>
              <a:rPr lang="it-IT" b="1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b="1" err="1">
                <a:solidFill>
                  <a:srgbClr val="01396C"/>
                </a:solidFill>
                <a:ea typeface="+mn-lt"/>
                <a:cs typeface="+mn-lt"/>
              </a:rPr>
              <a:t>operators</a:t>
            </a:r>
            <a:endParaRPr lang="it-IT" b="1">
              <a:solidFill>
                <a:srgbClr val="01396C"/>
              </a:solidFill>
              <a:ea typeface="+mn-lt"/>
              <a:cs typeface="+mn-lt"/>
            </a:endParaRPr>
          </a:p>
          <a:p>
            <a:pPr marL="971550" lvl="1" indent="-285750">
              <a:buFont typeface="Courier New,monospace"/>
              <a:buChar char="o"/>
            </a:pPr>
            <a:r>
              <a:rPr lang="it-IT" sz="2200" b="1">
                <a:solidFill>
                  <a:srgbClr val="01396C"/>
                </a:solidFill>
                <a:ea typeface="+mn-lt"/>
                <a:cs typeface="+mn-lt"/>
              </a:rPr>
              <a:t>10 </a:t>
            </a:r>
            <a:r>
              <a:rPr lang="it-IT" sz="2200" b="1" err="1">
                <a:solidFill>
                  <a:srgbClr val="01396C"/>
                </a:solidFill>
                <a:ea typeface="+mn-lt"/>
                <a:cs typeface="+mn-lt"/>
              </a:rPr>
              <a:t>different</a:t>
            </a:r>
            <a:r>
              <a:rPr lang="it-IT" sz="2200" b="1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200" b="1" err="1">
                <a:solidFill>
                  <a:srgbClr val="01396C"/>
                </a:solidFill>
                <a:ea typeface="+mn-lt"/>
                <a:cs typeface="+mn-lt"/>
              </a:rPr>
              <a:t>operators</a:t>
            </a:r>
            <a:r>
              <a:rPr lang="it-IT" sz="2200" b="1">
                <a:solidFill>
                  <a:srgbClr val="01396C"/>
                </a:solidFill>
                <a:ea typeface="+mn-lt"/>
                <a:cs typeface="+mn-lt"/>
              </a:rPr>
              <a:t> (7 </a:t>
            </a:r>
            <a:r>
              <a:rPr lang="it-IT" sz="2200" b="1" err="1">
                <a:solidFill>
                  <a:srgbClr val="01396C"/>
                </a:solidFill>
                <a:ea typeface="+mn-lt"/>
                <a:cs typeface="+mn-lt"/>
              </a:rPr>
              <a:t>interfere</a:t>
            </a:r>
            <a:r>
              <a:rPr lang="it-IT" sz="2200" b="1">
                <a:solidFill>
                  <a:srgbClr val="01396C"/>
                </a:solidFill>
                <a:ea typeface="+mn-lt"/>
                <a:cs typeface="+mn-lt"/>
              </a:rPr>
              <a:t> with the SM)</a:t>
            </a:r>
            <a:endParaRPr lang="en-US" sz="2200" b="1">
              <a:solidFill>
                <a:srgbClr val="01396C"/>
              </a:solidFill>
              <a:ea typeface="+mn-lt"/>
              <a:cs typeface="+mn-lt"/>
            </a:endParaRPr>
          </a:p>
          <a:p>
            <a:pPr marL="971550" lvl="1" indent="-285750">
              <a:buFont typeface="Courier New,monospace"/>
              <a:buChar char="o"/>
            </a:pPr>
            <a:r>
              <a:rPr lang="it-IT" sz="2200" b="1" err="1">
                <a:solidFill>
                  <a:srgbClr val="01396C"/>
                </a:solidFill>
                <a:ea typeface="+mn-lt"/>
                <a:cs typeface="+mn-lt"/>
              </a:rPr>
              <a:t>They</a:t>
            </a:r>
            <a:r>
              <a:rPr lang="it-IT" sz="2200" b="1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200" b="1" err="1">
                <a:solidFill>
                  <a:srgbClr val="01396C"/>
                </a:solidFill>
                <a:ea typeface="+mn-lt"/>
                <a:cs typeface="+mn-lt"/>
              </a:rPr>
              <a:t>grow</a:t>
            </a:r>
            <a:r>
              <a:rPr lang="it-IT" sz="2200" b="1">
                <a:solidFill>
                  <a:srgbClr val="01396C"/>
                </a:solidFill>
                <a:ea typeface="+mn-lt"/>
                <a:cs typeface="+mn-lt"/>
              </a:rPr>
              <a:t> with E</a:t>
            </a:r>
            <a:r>
              <a:rPr lang="it-IT" sz="2200" b="1" baseline="30000">
                <a:solidFill>
                  <a:srgbClr val="01396C"/>
                </a:solidFill>
                <a:ea typeface="+mn-lt"/>
                <a:cs typeface="+mn-lt"/>
              </a:rPr>
              <a:t>2</a:t>
            </a:r>
            <a:r>
              <a:rPr lang="it-IT" sz="2200" b="1">
                <a:solidFill>
                  <a:srgbClr val="01396C"/>
                </a:solidFill>
                <a:ea typeface="+mn-lt"/>
                <a:cs typeface="+mn-lt"/>
              </a:rPr>
              <a:t>/Λ</a:t>
            </a:r>
            <a:r>
              <a:rPr lang="it-IT" sz="2200" b="1" baseline="30000">
                <a:solidFill>
                  <a:srgbClr val="01396C"/>
                </a:solidFill>
                <a:ea typeface="+mn-lt"/>
                <a:cs typeface="+mn-lt"/>
              </a:rPr>
              <a:t>2</a:t>
            </a:r>
            <a:endParaRPr lang="it-IT" sz="2200" b="1">
              <a:ea typeface="Calibri"/>
              <a:cs typeface="Calibri"/>
            </a:endParaRPr>
          </a:p>
        </p:txBody>
      </p:sp>
      <p:pic>
        <p:nvPicPr>
          <p:cNvPr id="8" name="Immagine 7" descr="Immagine che contiene linea, diagramma, Carattere, design&#10;&#10;Il contenuto generato dall&amp;#39;IA potrebbe non essere corretto.">
            <a:extLst>
              <a:ext uri="{FF2B5EF4-FFF2-40B4-BE49-F238E27FC236}">
                <a16:creationId xmlns:a16="http://schemas.microsoft.com/office/drawing/2014/main" id="{E724A2B8-2117-67B8-6ED2-29B18723F5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8559" y="829019"/>
            <a:ext cx="1944619" cy="2229265"/>
          </a:xfrm>
          <a:prstGeom prst="rect">
            <a:avLst/>
          </a:prstGeom>
        </p:spPr>
      </p:pic>
      <p:pic>
        <p:nvPicPr>
          <p:cNvPr id="9" name="Immagine 8" descr="Immagine che contiene diagramma, linea, Carattere, Diagramma&#10;&#10;Il contenuto generato dall&amp;#39;IA potrebbe non essere corretto.">
            <a:extLst>
              <a:ext uri="{FF2B5EF4-FFF2-40B4-BE49-F238E27FC236}">
                <a16:creationId xmlns:a16="http://schemas.microsoft.com/office/drawing/2014/main" id="{4E0D8145-9816-A08E-C170-7B70F34DE2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1320" y="2930038"/>
            <a:ext cx="1869386" cy="1685375"/>
          </a:xfrm>
          <a:prstGeom prst="rect">
            <a:avLst/>
          </a:prstGeom>
        </p:spPr>
      </p:pic>
      <p:pic>
        <p:nvPicPr>
          <p:cNvPr id="10" name="Immagine 9" descr="Immagine che contiene linea, diagramma, design&#10;&#10;Il contenuto generato dall&amp;#39;IA potrebbe non essere corretto.">
            <a:extLst>
              <a:ext uri="{FF2B5EF4-FFF2-40B4-BE49-F238E27FC236}">
                <a16:creationId xmlns:a16="http://schemas.microsoft.com/office/drawing/2014/main" id="{56A9BDBF-5F8C-C75B-5074-3B34B11FE4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8973" y="4619623"/>
            <a:ext cx="1943791" cy="1671708"/>
          </a:xfrm>
          <a:prstGeom prst="rect">
            <a:avLst/>
          </a:prstGeom>
          <a:ln w="28575" cap="sq">
            <a:solidFill>
              <a:srgbClr val="01396C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22061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C46A339-3C39-B041-22EB-EF1B81032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04478"/>
            <a:ext cx="10515600" cy="337248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At LO, for the </a:t>
            </a:r>
            <a:r>
              <a:rPr lang="it-IT" err="1"/>
              <a:t>Drell-Yan</a:t>
            </a:r>
            <a:r>
              <a:rPr lang="it-IT"/>
              <a:t> </a:t>
            </a:r>
            <a:r>
              <a:rPr lang="it-IT" err="1"/>
              <a:t>process</a:t>
            </a:r>
            <a:r>
              <a:rPr lang="it-IT"/>
              <a:t>:</a:t>
            </a:r>
          </a:p>
          <a:p>
            <a:endParaRPr lang="it-IT"/>
          </a:p>
          <a:p>
            <a:pPr marL="457200" lvl="1" indent="0" algn="ctr">
              <a:buNone/>
            </a:pPr>
            <a:r>
              <a:rPr lang="it-IT"/>
              <a:t>A</a:t>
            </a:r>
            <a:r>
              <a:rPr lang="it-IT" sz="2000"/>
              <a:t>0</a:t>
            </a:r>
            <a:r>
              <a:rPr lang="it-IT"/>
              <a:t>=A</a:t>
            </a:r>
            <a:r>
              <a:rPr lang="it-IT" sz="2000"/>
              <a:t>2</a:t>
            </a:r>
            <a:r>
              <a:rPr lang="it-IT"/>
              <a:t>=0</a:t>
            </a:r>
          </a:p>
          <a:p>
            <a:pPr marL="457200" lvl="1" indent="0" algn="ctr">
              <a:buNone/>
            </a:pPr>
            <a:endParaRPr lang="it-IT"/>
          </a:p>
          <a:p>
            <a:r>
              <a:rPr lang="it-IT"/>
              <a:t>The </a:t>
            </a:r>
            <a:r>
              <a:rPr lang="it-IT" err="1"/>
              <a:t>only</a:t>
            </a:r>
            <a:r>
              <a:rPr lang="it-IT"/>
              <a:t> non-zero SMEFT </a:t>
            </a:r>
            <a:r>
              <a:rPr lang="it-IT" err="1"/>
              <a:t>contributions</a:t>
            </a:r>
            <a:r>
              <a:rPr lang="it-IT"/>
              <a:t> are:</a:t>
            </a:r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0B0D0E58-F87B-86F3-C162-091D87446A40}"/>
              </a:ext>
            </a:extLst>
          </p:cNvPr>
          <p:cNvSpPr>
            <a:spLocks noGrp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4000" b="1" err="1">
                <a:solidFill>
                  <a:srgbClr val="01396C"/>
                </a:solidFill>
              </a:rPr>
              <a:t>Lam</a:t>
            </a:r>
            <a:r>
              <a:rPr lang="it-IT" sz="4000" b="1">
                <a:solidFill>
                  <a:srgbClr val="01396C"/>
                </a:solidFill>
              </a:rPr>
              <a:t>-Tung Relation</a:t>
            </a:r>
          </a:p>
        </p:txBody>
      </p:sp>
      <p:pic>
        <p:nvPicPr>
          <p:cNvPr id="6" name="Immagine 5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D37B6961-046A-CC60-9F1E-F62497D4F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395" y="1532370"/>
            <a:ext cx="10782300" cy="1276350"/>
          </a:xfrm>
          <a:prstGeom prst="rect">
            <a:avLst/>
          </a:prstGeom>
        </p:spPr>
      </p:pic>
      <p:pic>
        <p:nvPicPr>
          <p:cNvPr id="8" name="Immagine 7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2A3AB599-DF4A-B117-337E-31792039BE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4298" t="60050" r="2632" b="-251"/>
          <a:stretch>
            <a:fillRect/>
          </a:stretch>
        </p:blipFill>
        <p:spPr>
          <a:xfrm>
            <a:off x="8577601" y="4494461"/>
            <a:ext cx="3123257" cy="1992137"/>
          </a:xfrm>
          <a:prstGeom prst="rect">
            <a:avLst/>
          </a:prstGeom>
        </p:spPr>
      </p:pic>
      <p:pic>
        <p:nvPicPr>
          <p:cNvPr id="10" name="Immagine 9" descr="Immagine che contiene testo, Carattere, schermata, algebra&#10;&#10;Il contenuto generato dall&amp;#39;IA potrebbe non essere corretto.">
            <a:extLst>
              <a:ext uri="{FF2B5EF4-FFF2-40B4-BE49-F238E27FC236}">
                <a16:creationId xmlns:a16="http://schemas.microsoft.com/office/drawing/2014/main" id="{219CDEB4-4EE8-9673-9EFA-C7BE452A2A2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02" t="48457" r="33991" b="38191"/>
          <a:stretch>
            <a:fillRect/>
          </a:stretch>
        </p:blipFill>
        <p:spPr>
          <a:xfrm>
            <a:off x="8224856" y="3940850"/>
            <a:ext cx="3484510" cy="623773"/>
          </a:xfrm>
          <a:prstGeom prst="rect">
            <a:avLst/>
          </a:prstGeom>
        </p:spPr>
      </p:pic>
      <p:sp>
        <p:nvSpPr>
          <p:cNvPr id="11" name="Rettangolo 10">
            <a:extLst>
              <a:ext uri="{FF2B5EF4-FFF2-40B4-BE49-F238E27FC236}">
                <a16:creationId xmlns:a16="http://schemas.microsoft.com/office/drawing/2014/main" id="{8EF80EF6-50AC-C59D-437C-724BCF29ED5B}"/>
              </a:ext>
            </a:extLst>
          </p:cNvPr>
          <p:cNvSpPr/>
          <p:nvPr/>
        </p:nvSpPr>
        <p:spPr>
          <a:xfrm>
            <a:off x="5402036" y="3597728"/>
            <a:ext cx="1673678" cy="680357"/>
          </a:xfrm>
          <a:prstGeom prst="rect">
            <a:avLst/>
          </a:prstGeom>
          <a:noFill/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868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egnaposto contenuto 1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24DC7C47-684D-7113-6D40-F8E77AD37F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91587" y="811306"/>
            <a:ext cx="4430322" cy="561769"/>
          </a:xfrm>
          <a:prstGeom prst="rect">
            <a:avLst/>
          </a:prstGeom>
        </p:spPr>
      </p:pic>
      <p:sp>
        <p:nvSpPr>
          <p:cNvPr id="5" name="Titolo 1">
            <a:extLst>
              <a:ext uri="{FF2B5EF4-FFF2-40B4-BE49-F238E27FC236}">
                <a16:creationId xmlns:a16="http://schemas.microsoft.com/office/drawing/2014/main" id="{488A91D5-F84B-A4F6-5C2D-7C07D369190B}"/>
              </a:ext>
            </a:extLst>
          </p:cNvPr>
          <p:cNvSpPr>
            <a:spLocks noGrp="1"/>
          </p:cNvSpPr>
          <p:nvPr/>
        </p:nvSpPr>
        <p:spPr>
          <a:xfrm>
            <a:off x="838200" y="365125"/>
            <a:ext cx="5770419" cy="13486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4000" b="1" err="1">
                <a:solidFill>
                  <a:srgbClr val="01396C"/>
                </a:solidFill>
              </a:rPr>
              <a:t>Analytical</a:t>
            </a:r>
            <a:r>
              <a:rPr lang="it-IT" sz="4000" b="1">
                <a:solidFill>
                  <a:srgbClr val="01396C"/>
                </a:solidFill>
              </a:rPr>
              <a:t> </a:t>
            </a:r>
            <a:r>
              <a:rPr lang="it-IT" sz="4000" b="1" err="1">
                <a:solidFill>
                  <a:srgbClr val="01396C"/>
                </a:solidFill>
              </a:rPr>
              <a:t>Fit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6E87283F-2C50-8F9E-71D5-EB52F631FD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7573" y="2056824"/>
            <a:ext cx="6329218" cy="550717"/>
          </a:xfrm>
          <a:prstGeom prst="rect">
            <a:avLst/>
          </a:prstGeom>
          <a:ln>
            <a:solidFill>
              <a:srgbClr val="4472C4"/>
            </a:solidFill>
          </a:ln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C41C3F9E-D16C-1583-75E3-07C90386D0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023" y="3361460"/>
            <a:ext cx="5305136" cy="562263"/>
          </a:xfrm>
          <a:prstGeom prst="rect">
            <a:avLst/>
          </a:prstGeom>
        </p:spPr>
      </p:pic>
      <p:pic>
        <p:nvPicPr>
          <p:cNvPr id="7" name="Immagine 6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BA034517-A74B-7890-618A-6D576E0753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4870" y="3367952"/>
            <a:ext cx="3384262" cy="433821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C3994F98-5219-690C-D57F-D5EDD823BE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643" y="5489143"/>
            <a:ext cx="10438534" cy="555625"/>
          </a:xfrm>
          <a:prstGeom prst="rect">
            <a:avLst/>
          </a:prstGeom>
          <a:ln>
            <a:solidFill>
              <a:srgbClr val="4472C4"/>
            </a:solidFill>
          </a:ln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825BCC42-8107-9BC3-AFA0-314630ED72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6773" y="4532314"/>
            <a:ext cx="4382365" cy="44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9799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39EE5-7907-E2F7-CEA8-83BD84C483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egnaposto contenuto 1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93893E78-1BC2-A2C4-E3B7-7809688BE6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91587" y="811306"/>
            <a:ext cx="4430322" cy="561769"/>
          </a:xfrm>
          <a:prstGeom prst="rect">
            <a:avLst/>
          </a:prstGeom>
        </p:spPr>
      </p:pic>
      <p:sp>
        <p:nvSpPr>
          <p:cNvPr id="5" name="Titolo 1">
            <a:extLst>
              <a:ext uri="{FF2B5EF4-FFF2-40B4-BE49-F238E27FC236}">
                <a16:creationId xmlns:a16="http://schemas.microsoft.com/office/drawing/2014/main" id="{4565B4A9-E302-AC3A-DB11-A28ABF3D0E88}"/>
              </a:ext>
            </a:extLst>
          </p:cNvPr>
          <p:cNvSpPr>
            <a:spLocks noGrp="1"/>
          </p:cNvSpPr>
          <p:nvPr/>
        </p:nvSpPr>
        <p:spPr>
          <a:xfrm>
            <a:off x="838200" y="365125"/>
            <a:ext cx="5770419" cy="13486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4000" b="1" err="1">
                <a:solidFill>
                  <a:srgbClr val="01396C"/>
                </a:solidFill>
              </a:rPr>
              <a:t>Analytical</a:t>
            </a:r>
            <a:r>
              <a:rPr lang="it-IT" sz="4000" b="1">
                <a:solidFill>
                  <a:srgbClr val="01396C"/>
                </a:solidFill>
              </a:rPr>
              <a:t> </a:t>
            </a:r>
            <a:r>
              <a:rPr lang="it-IT" sz="4000" b="1" err="1">
                <a:solidFill>
                  <a:srgbClr val="01396C"/>
                </a:solidFill>
              </a:rPr>
              <a:t>Fit</a:t>
            </a:r>
          </a:p>
        </p:txBody>
      </p:sp>
      <p:pic>
        <p:nvPicPr>
          <p:cNvPr id="3" name="Immagine 2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32DE5502-B348-571B-8C7F-F07DDD502A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457" y="2083666"/>
            <a:ext cx="9731086" cy="374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3432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contenuto 8">
            <a:extLst>
              <a:ext uri="{FF2B5EF4-FFF2-40B4-BE49-F238E27FC236}">
                <a16:creationId xmlns:a16="http://schemas.microsoft.com/office/drawing/2014/main" id="{14FB9F06-1A87-E8BA-F89D-F672F22DFCC9}"/>
              </a:ext>
            </a:extLst>
          </p:cNvPr>
          <p:cNvSpPr txBox="1">
            <a:spLocks/>
          </p:cNvSpPr>
          <p:nvPr/>
        </p:nvSpPr>
        <p:spPr>
          <a:xfrm>
            <a:off x="1037441" y="3276063"/>
            <a:ext cx="9873343" cy="22269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000">
                <a:ea typeface="+mn-lt"/>
                <a:cs typeface="+mn-lt"/>
              </a:rPr>
              <a:t>Ψ </a:t>
            </a:r>
            <a:r>
              <a:rPr lang="it-IT" sz="2000" err="1">
                <a:ea typeface="+mn-lt"/>
                <a:cs typeface="+mn-lt"/>
              </a:rPr>
              <a:t>is</a:t>
            </a:r>
            <a:r>
              <a:rPr lang="it-IT" sz="2000">
                <a:ea typeface="+mn-lt"/>
                <a:cs typeface="+mn-lt"/>
              </a:rPr>
              <a:t> a </a:t>
            </a:r>
            <a:r>
              <a:rPr lang="it-IT" sz="2000" err="1">
                <a:ea typeface="+mn-lt"/>
                <a:cs typeface="+mn-lt"/>
              </a:rPr>
              <a:t>fermionic</a:t>
            </a:r>
            <a:r>
              <a:rPr lang="it-IT" sz="2000">
                <a:ea typeface="+mn-lt"/>
                <a:cs typeface="+mn-lt"/>
              </a:rPr>
              <a:t> field with small mass </a:t>
            </a:r>
          </a:p>
          <a:p>
            <a:r>
              <a:rPr lang="it-IT" sz="2000">
                <a:solidFill>
                  <a:srgbClr val="FF0000"/>
                </a:solidFill>
                <a:ea typeface="+mn-lt"/>
                <a:cs typeface="+mn-lt"/>
              </a:rPr>
              <a:t>Φ </a:t>
            </a:r>
            <a:r>
              <a:rPr lang="it-IT" sz="2000" err="1">
                <a:solidFill>
                  <a:srgbClr val="FF0000"/>
                </a:solidFill>
                <a:ea typeface="+mn-lt"/>
                <a:cs typeface="+mn-lt"/>
              </a:rPr>
              <a:t>is</a:t>
            </a:r>
            <a:r>
              <a:rPr lang="it-IT" sz="2000">
                <a:solidFill>
                  <a:srgbClr val="FF0000"/>
                </a:solidFill>
                <a:ea typeface="+mn-lt"/>
                <a:cs typeface="+mn-lt"/>
              </a:rPr>
              <a:t> a scalar field with high mass m &lt;&lt; M</a:t>
            </a:r>
            <a:endParaRPr lang="it-IT" sz="2000" i="1">
              <a:solidFill>
                <a:srgbClr val="FF0000"/>
              </a:solidFill>
            </a:endParaRPr>
          </a:p>
          <a:p>
            <a:r>
              <a:rPr lang="it-IT" sz="2000" i="1">
                <a:solidFill>
                  <a:srgbClr val="0070C0"/>
                </a:solidFill>
              </a:rPr>
              <a:t> y, </a:t>
            </a:r>
            <a:r>
              <a:rPr lang="it-IT" sz="2000">
                <a:solidFill>
                  <a:srgbClr val="0070C0"/>
                </a:solidFill>
                <a:ea typeface="+mn-lt"/>
                <a:cs typeface="+mn-lt"/>
              </a:rPr>
              <a:t>λ &lt;&lt; 1 so </a:t>
            </a:r>
            <a:r>
              <a:rPr lang="it-IT" sz="2000" err="1">
                <a:solidFill>
                  <a:srgbClr val="0070C0"/>
                </a:solidFill>
                <a:ea typeface="+mn-lt"/>
                <a:cs typeface="+mn-lt"/>
              </a:rPr>
              <a:t>that</a:t>
            </a:r>
            <a:r>
              <a:rPr lang="it-IT" sz="200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070C0"/>
                </a:solidFill>
                <a:ea typeface="+mn-lt"/>
                <a:cs typeface="+mn-lt"/>
              </a:rPr>
              <a:t>we</a:t>
            </a:r>
            <a:r>
              <a:rPr lang="it-IT" sz="2000">
                <a:solidFill>
                  <a:srgbClr val="0070C0"/>
                </a:solidFill>
                <a:ea typeface="+mn-lt"/>
                <a:cs typeface="+mn-lt"/>
              </a:rPr>
              <a:t> can work in </a:t>
            </a:r>
            <a:r>
              <a:rPr lang="it-IT" sz="2000" err="1">
                <a:solidFill>
                  <a:srgbClr val="0070C0"/>
                </a:solidFill>
                <a:ea typeface="+mn-lt"/>
                <a:cs typeface="+mn-lt"/>
              </a:rPr>
              <a:t>perturbation</a:t>
            </a:r>
            <a:r>
              <a:rPr lang="it-IT" sz="2000">
                <a:solidFill>
                  <a:srgbClr val="0070C0"/>
                </a:solidFill>
                <a:ea typeface="+mn-lt"/>
                <a:cs typeface="+mn-lt"/>
              </a:rPr>
              <a:t> theory </a:t>
            </a:r>
            <a:endParaRPr lang="it-IT" sz="200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it-IT" sz="2000">
                <a:solidFill>
                  <a:srgbClr val="01396C"/>
                </a:solidFill>
              </a:rPr>
              <a:t>The </a:t>
            </a:r>
            <a:r>
              <a:rPr lang="it-IT" sz="2000" err="1">
                <a:solidFill>
                  <a:srgbClr val="01396C"/>
                </a:solidFill>
              </a:rPr>
              <a:t>matrix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element</a:t>
            </a:r>
            <a:r>
              <a:rPr lang="it-IT" sz="2000">
                <a:solidFill>
                  <a:srgbClr val="01396C"/>
                </a:solidFill>
              </a:rPr>
              <a:t> for 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an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elastic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 scattering of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two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fermions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is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:</a:t>
            </a:r>
            <a:endParaRPr lang="it-IT" sz="2000" err="1">
              <a:solidFill>
                <a:srgbClr val="01396C"/>
              </a:solidFill>
            </a:endParaRPr>
          </a:p>
          <a:p>
            <a:endParaRPr lang="it-IT" sz="2000">
              <a:solidFill>
                <a:srgbClr val="01396C"/>
              </a:solidFill>
            </a:endParaRPr>
          </a:p>
          <a:p>
            <a:endParaRPr lang="it-IT" sz="2000">
              <a:solidFill>
                <a:srgbClr val="01396C"/>
              </a:solidFill>
            </a:endParaRPr>
          </a:p>
          <a:p>
            <a:endParaRPr lang="it-IT">
              <a:solidFill>
                <a:srgbClr val="01396C"/>
              </a:solidFill>
            </a:endParaRPr>
          </a:p>
        </p:txBody>
      </p:sp>
      <p:pic>
        <p:nvPicPr>
          <p:cNvPr id="6" name="Immagine 5" descr="Immagine che contiene linea, diagramma, schermata&#10;&#10;Il contenuto generato dall&amp;#39;IA potrebbe non essere corretto.">
            <a:extLst>
              <a:ext uri="{FF2B5EF4-FFF2-40B4-BE49-F238E27FC236}">
                <a16:creationId xmlns:a16="http://schemas.microsoft.com/office/drawing/2014/main" id="{C5065EFF-2EC9-E866-3A91-56C7EFAE03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888" b="13330"/>
          <a:stretch>
            <a:fillRect/>
          </a:stretch>
        </p:blipFill>
        <p:spPr>
          <a:xfrm>
            <a:off x="7621729" y="2875971"/>
            <a:ext cx="4042083" cy="2091921"/>
          </a:xfrm>
          <a:prstGeom prst="rect">
            <a:avLst/>
          </a:prstGeo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F58BA438-3376-F737-7E3A-0A4BBDB613F7}"/>
              </a:ext>
            </a:extLst>
          </p:cNvPr>
          <p:cNvSpPr>
            <a:spLocks noGrp="1"/>
          </p:cNvSpPr>
          <p:nvPr/>
        </p:nvSpPr>
        <p:spPr>
          <a:xfrm>
            <a:off x="838200" y="56106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4000" b="1">
                <a:solidFill>
                  <a:srgbClr val="01396C"/>
                </a:solidFill>
              </a:rPr>
              <a:t>A Toy </a:t>
            </a:r>
            <a:r>
              <a:rPr lang="it-IT" sz="4000" b="1" err="1">
                <a:solidFill>
                  <a:srgbClr val="01396C"/>
                </a:solidFill>
              </a:rPr>
              <a:t>Effective</a:t>
            </a:r>
            <a:r>
              <a:rPr lang="it-IT" sz="4000" b="1">
                <a:solidFill>
                  <a:srgbClr val="01396C"/>
                </a:solidFill>
              </a:rPr>
              <a:t> Field Theory</a:t>
            </a:r>
            <a:r>
              <a:rPr lang="it-IT" sz="4000" b="1" baseline="30000">
                <a:solidFill>
                  <a:schemeClr val="tx1">
                    <a:lumMod val="65000"/>
                    <a:lumOff val="35000"/>
                  </a:schemeClr>
                </a:solidFill>
              </a:rPr>
              <a:t>+</a:t>
            </a:r>
          </a:p>
        </p:txBody>
      </p:sp>
      <p:sp>
        <p:nvSpPr>
          <p:cNvPr id="8" name="Segnaposto contenuto 8">
            <a:extLst>
              <a:ext uri="{FF2B5EF4-FFF2-40B4-BE49-F238E27FC236}">
                <a16:creationId xmlns:a16="http://schemas.microsoft.com/office/drawing/2014/main" id="{C81867B5-5053-28DA-EAAE-C357D13BAADA}"/>
              </a:ext>
            </a:extLst>
          </p:cNvPr>
          <p:cNvSpPr>
            <a:spLocks noGrp="1"/>
          </p:cNvSpPr>
          <p:nvPr/>
        </p:nvSpPr>
        <p:spPr>
          <a:xfrm>
            <a:off x="1034143" y="1923596"/>
            <a:ext cx="10515600" cy="35661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t-IT" sz="2000" err="1">
                <a:solidFill>
                  <a:srgbClr val="01396C"/>
                </a:solidFill>
              </a:rPr>
              <a:t>Let's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consider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this</a:t>
            </a:r>
            <a:r>
              <a:rPr lang="it-IT" sz="2000">
                <a:solidFill>
                  <a:srgbClr val="01396C"/>
                </a:solidFill>
              </a:rPr>
              <a:t> toy model:</a:t>
            </a:r>
            <a:endParaRPr lang="it-IT"/>
          </a:p>
          <a:p>
            <a:endParaRPr lang="it-IT" sz="2000">
              <a:solidFill>
                <a:srgbClr val="01396C"/>
              </a:solidFill>
            </a:endParaRPr>
          </a:p>
          <a:p>
            <a:endParaRPr lang="it-IT">
              <a:solidFill>
                <a:srgbClr val="01396C"/>
              </a:solidFill>
            </a:endParaRPr>
          </a:p>
        </p:txBody>
      </p:sp>
      <p:sp>
        <p:nvSpPr>
          <p:cNvPr id="9" name="Segnaposto piè di pagina 3">
            <a:extLst>
              <a:ext uri="{FF2B5EF4-FFF2-40B4-BE49-F238E27FC236}">
                <a16:creationId xmlns:a16="http://schemas.microsoft.com/office/drawing/2014/main" id="{38FAD0A8-D02E-FAEC-6650-1C85A5663203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10" name="Segnaposto numero diapositiva 4">
            <a:extLst>
              <a:ext uri="{FF2B5EF4-FFF2-40B4-BE49-F238E27FC236}">
                <a16:creationId xmlns:a16="http://schemas.microsoft.com/office/drawing/2014/main" id="{CE60C872-F250-A545-9C14-EF52CA1506C4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31</a:t>
            </a:fld>
            <a:endParaRPr lang="de-DE">
              <a:solidFill>
                <a:srgbClr val="01396C"/>
              </a:solidFill>
            </a:endParaRPr>
          </a:p>
        </p:txBody>
      </p:sp>
      <p:sp>
        <p:nvSpPr>
          <p:cNvPr id="11" name="CasellaDiTesto 11">
            <a:extLst>
              <a:ext uri="{FF2B5EF4-FFF2-40B4-BE49-F238E27FC236}">
                <a16:creationId xmlns:a16="http://schemas.microsoft.com/office/drawing/2014/main" id="{17E249E8-28E5-78C1-4903-651F95CA2BF3}"/>
              </a:ext>
            </a:extLst>
          </p:cNvPr>
          <p:cNvSpPr txBox="1"/>
          <p:nvPr/>
        </p:nvSpPr>
        <p:spPr>
          <a:xfrm>
            <a:off x="3444491" y="6200348"/>
            <a:ext cx="5326252" cy="30777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400" i="1" baseline="30000">
                <a:solidFill>
                  <a:schemeClr val="tx1">
                    <a:lumMod val="65000"/>
                    <a:lumOff val="35000"/>
                  </a:schemeClr>
                </a:solidFill>
              </a:rPr>
              <a:t>+</a:t>
            </a:r>
            <a:r>
              <a:rPr lang="it-IT" sz="1400" i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An </a:t>
            </a:r>
            <a:r>
              <a:rPr lang="it-IT" sz="1400" i="1" err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Introduction</a:t>
            </a:r>
            <a:r>
              <a:rPr lang="it-IT" sz="1400" i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 to </a:t>
            </a:r>
            <a:r>
              <a:rPr lang="it-IT" sz="1400" i="1" err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Effective</a:t>
            </a:r>
            <a:r>
              <a:rPr lang="it-IT" sz="1400" i="1">
                <a:solidFill>
                  <a:schemeClr val="tx1">
                    <a:lumMod val="65000"/>
                    <a:lumOff val="35000"/>
                  </a:schemeClr>
                </a:solidFill>
                <a:ea typeface="+mn-lt"/>
                <a:cs typeface="+mn-lt"/>
              </a:rPr>
              <a:t> Field Theories -  arXiv:2006.16285v1</a:t>
            </a:r>
          </a:p>
        </p:txBody>
      </p:sp>
      <p:pic>
        <p:nvPicPr>
          <p:cNvPr id="12" name="Immagine 11" descr="Immagine che contiene oscurità, schermata&#10;&#10;Il contenuto generato dall&amp;#39;IA potrebbe non essere corretto.">
            <a:extLst>
              <a:ext uri="{FF2B5EF4-FFF2-40B4-BE49-F238E27FC236}">
                <a16:creationId xmlns:a16="http://schemas.microsoft.com/office/drawing/2014/main" id="{04608D2E-8185-B49E-12B0-911E22F57D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3292" y="2261508"/>
            <a:ext cx="8779329" cy="810985"/>
          </a:xfrm>
          <a:prstGeom prst="rect">
            <a:avLst/>
          </a:prstGeom>
        </p:spPr>
      </p:pic>
      <p:pic>
        <p:nvPicPr>
          <p:cNvPr id="13" name="Immagine 12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E7AA79C1-5714-1B99-A37E-E8E569D554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708" y="4931911"/>
            <a:ext cx="8322128" cy="66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276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>
            <a:extLst>
              <a:ext uri="{FF2B5EF4-FFF2-40B4-BE49-F238E27FC236}">
                <a16:creationId xmlns:a16="http://schemas.microsoft.com/office/drawing/2014/main" id="{DDFC520A-798D-9C65-4097-99EAAC3FFC89}"/>
              </a:ext>
            </a:extLst>
          </p:cNvPr>
          <p:cNvSpPr>
            <a:spLocks noGrp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4000" b="1">
                <a:solidFill>
                  <a:srgbClr val="01396C"/>
                </a:solidFill>
              </a:rPr>
              <a:t>A Toy </a:t>
            </a:r>
            <a:r>
              <a:rPr lang="it-IT" sz="4000" b="1" err="1">
                <a:solidFill>
                  <a:srgbClr val="01396C"/>
                </a:solidFill>
              </a:rPr>
              <a:t>Effective</a:t>
            </a:r>
            <a:r>
              <a:rPr lang="it-IT" sz="4000" b="1">
                <a:solidFill>
                  <a:srgbClr val="01396C"/>
                </a:solidFill>
              </a:rPr>
              <a:t> Field Theory</a:t>
            </a:r>
            <a:endParaRPr lang="it-IT"/>
          </a:p>
        </p:txBody>
      </p:sp>
      <p:sp>
        <p:nvSpPr>
          <p:cNvPr id="5" name="Segnaposto contenuto 8">
            <a:extLst>
              <a:ext uri="{FF2B5EF4-FFF2-40B4-BE49-F238E27FC236}">
                <a16:creationId xmlns:a16="http://schemas.microsoft.com/office/drawing/2014/main" id="{C0DB8EC7-6E18-4FFC-E8AB-5AEB336919BF}"/>
              </a:ext>
            </a:extLst>
          </p:cNvPr>
          <p:cNvSpPr>
            <a:spLocks noGrp="1"/>
          </p:cNvSpPr>
          <p:nvPr/>
        </p:nvSpPr>
        <p:spPr>
          <a:xfrm>
            <a:off x="838200" y="1622425"/>
            <a:ext cx="10515600" cy="66141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The scalar propagator can be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expanded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 in powers of </a:t>
            </a:r>
            <a:r>
              <a:rPr lang="it-IT" sz="2000" err="1">
                <a:solidFill>
                  <a:srgbClr val="01396C"/>
                </a:solidFill>
                <a:ea typeface="+mn-lt"/>
                <a:cs typeface="+mn-lt"/>
              </a:rPr>
              <a:t>momenta</a:t>
            </a:r>
            <a:r>
              <a:rPr lang="it-IT" sz="2000">
                <a:solidFill>
                  <a:srgbClr val="01396C"/>
                </a:solidFill>
              </a:rPr>
              <a:t> (</a:t>
            </a:r>
            <a:r>
              <a:rPr lang="it-IT" sz="2000" err="1">
                <a:solidFill>
                  <a:srgbClr val="01396C"/>
                </a:solidFill>
              </a:rPr>
              <a:t>considering</a:t>
            </a:r>
            <a:r>
              <a:rPr lang="it-IT" sz="2000">
                <a:solidFill>
                  <a:srgbClr val="01396C"/>
                </a:solidFill>
              </a:rPr>
              <a:t> m</a:t>
            </a:r>
            <a:r>
              <a:rPr lang="it-IT" sz="2000" baseline="30000">
                <a:solidFill>
                  <a:srgbClr val="01396C"/>
                </a:solidFill>
              </a:rPr>
              <a:t>2</a:t>
            </a:r>
            <a:r>
              <a:rPr lang="it-IT" sz="2000" baseline="3000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≪</a:t>
            </a:r>
            <a:r>
              <a:rPr lang="it-IT" sz="2000">
                <a:solidFill>
                  <a:srgbClr val="01396C"/>
                </a:solidFill>
              </a:rPr>
              <a:t> p</a:t>
            </a:r>
            <a:r>
              <a:rPr lang="it-IT" sz="2000" baseline="30000">
                <a:solidFill>
                  <a:srgbClr val="01396C"/>
                </a:solidFill>
              </a:rPr>
              <a:t>2</a:t>
            </a:r>
            <a:r>
              <a:rPr lang="it-IT" sz="2000" baseline="30000">
                <a:solidFill>
                  <a:srgbClr val="01396C"/>
                </a:solidFill>
                <a:ea typeface="+mn-lt"/>
                <a:cs typeface="+mn-lt"/>
              </a:rPr>
              <a:t> </a:t>
            </a:r>
            <a:r>
              <a:rPr lang="it-IT" sz="2000">
                <a:solidFill>
                  <a:srgbClr val="01396C"/>
                </a:solidFill>
                <a:ea typeface="+mn-lt"/>
                <a:cs typeface="+mn-lt"/>
              </a:rPr>
              <a:t>≪</a:t>
            </a:r>
            <a:r>
              <a:rPr lang="it-IT" sz="2000">
                <a:solidFill>
                  <a:srgbClr val="01396C"/>
                </a:solidFill>
              </a:rPr>
              <a:t> M</a:t>
            </a:r>
            <a:r>
              <a:rPr lang="it-IT" sz="2000" baseline="30000">
                <a:solidFill>
                  <a:srgbClr val="01396C"/>
                </a:solidFill>
              </a:rPr>
              <a:t>2</a:t>
            </a:r>
            <a:r>
              <a:rPr lang="it-IT" sz="2000">
                <a:solidFill>
                  <a:srgbClr val="01396C"/>
                </a:solidFill>
              </a:rPr>
              <a:t>). </a:t>
            </a:r>
            <a:endParaRPr lang="it-IT"/>
          </a:p>
          <a:p>
            <a:pPr marL="0" indent="0">
              <a:buNone/>
            </a:pPr>
            <a:r>
              <a:rPr lang="it-IT" sz="2000">
                <a:solidFill>
                  <a:srgbClr val="01396C"/>
                </a:solidFill>
              </a:rPr>
              <a:t>The first </a:t>
            </a:r>
            <a:r>
              <a:rPr lang="it-IT" sz="2000" err="1">
                <a:solidFill>
                  <a:srgbClr val="01396C"/>
                </a:solidFill>
              </a:rPr>
              <a:t>term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is</a:t>
            </a:r>
            <a:r>
              <a:rPr lang="it-IT" sz="2000">
                <a:solidFill>
                  <a:srgbClr val="01396C"/>
                </a:solidFill>
              </a:rPr>
              <a:t>:</a:t>
            </a:r>
            <a:endParaRPr lang="it-IT"/>
          </a:p>
          <a:p>
            <a:endParaRPr lang="it-IT" sz="2000">
              <a:solidFill>
                <a:srgbClr val="01396C"/>
              </a:solidFill>
            </a:endParaRPr>
          </a:p>
          <a:p>
            <a:endParaRPr lang="it-IT">
              <a:solidFill>
                <a:srgbClr val="01396C"/>
              </a:solidFill>
            </a:endParaRPr>
          </a:p>
        </p:txBody>
      </p:sp>
      <p:sp>
        <p:nvSpPr>
          <p:cNvPr id="6" name="Segnaposto piè di pagina 3">
            <a:extLst>
              <a:ext uri="{FF2B5EF4-FFF2-40B4-BE49-F238E27FC236}">
                <a16:creationId xmlns:a16="http://schemas.microsoft.com/office/drawing/2014/main" id="{03FAC67B-D07E-0D48-C9C6-D9D0B50D9EA0}"/>
              </a:ext>
            </a:extLst>
          </p:cNvPr>
          <p:cNvSpPr>
            <a:spLocks noGrp="1"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>
                <a:solidFill>
                  <a:srgbClr val="01396C"/>
                </a:solidFill>
              </a:rPr>
              <a:t>Martina </a:t>
            </a:r>
            <a:r>
              <a:rPr lang="de-DE" sz="1400" err="1">
                <a:solidFill>
                  <a:srgbClr val="01396C"/>
                </a:solidFill>
              </a:rPr>
              <a:t>Fusi</a:t>
            </a:r>
            <a:r>
              <a:rPr lang="de-DE" sz="1400">
                <a:solidFill>
                  <a:srgbClr val="01396C"/>
                </a:solidFill>
              </a:rPr>
              <a:t> - University </a:t>
            </a:r>
            <a:r>
              <a:rPr lang="de-DE" sz="1400" err="1">
                <a:solidFill>
                  <a:srgbClr val="01396C"/>
                </a:solidFill>
              </a:rPr>
              <a:t>of</a:t>
            </a:r>
            <a:r>
              <a:rPr lang="de-DE" sz="1400">
                <a:solidFill>
                  <a:srgbClr val="01396C"/>
                </a:solidFill>
              </a:rPr>
              <a:t> Southampton</a:t>
            </a:r>
          </a:p>
        </p:txBody>
      </p:sp>
      <p:sp>
        <p:nvSpPr>
          <p:cNvPr id="7" name="Segnaposto numero diapositiva 4">
            <a:extLst>
              <a:ext uri="{FF2B5EF4-FFF2-40B4-BE49-F238E27FC236}">
                <a16:creationId xmlns:a16="http://schemas.microsoft.com/office/drawing/2014/main" id="{B070FB69-8A69-362F-4A70-3554C19789AF}"/>
              </a:ext>
            </a:extLst>
          </p:cNvPr>
          <p:cNvSpPr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CD45B7-DFE2-4393-8D37-380FC36BF3AA}" type="slidenum">
              <a:rPr lang="de-DE" dirty="0" smtClean="0">
                <a:solidFill>
                  <a:srgbClr val="01396C"/>
                </a:solidFill>
              </a:rPr>
              <a:pPr/>
              <a:t>32</a:t>
            </a:fld>
            <a:endParaRPr lang="de-DE">
              <a:solidFill>
                <a:srgbClr val="01396C"/>
              </a:solidFill>
            </a:endParaRPr>
          </a:p>
        </p:txBody>
      </p:sp>
      <p:sp>
        <p:nvSpPr>
          <p:cNvPr id="8" name="Segnaposto contenuto 8">
            <a:extLst>
              <a:ext uri="{FF2B5EF4-FFF2-40B4-BE49-F238E27FC236}">
                <a16:creationId xmlns:a16="http://schemas.microsoft.com/office/drawing/2014/main" id="{CAF7B92C-474A-ECB2-261A-468B4A5FF0F9}"/>
              </a:ext>
            </a:extLst>
          </p:cNvPr>
          <p:cNvSpPr txBox="1">
            <a:spLocks/>
          </p:cNvSpPr>
          <p:nvPr/>
        </p:nvSpPr>
        <p:spPr>
          <a:xfrm>
            <a:off x="836271" y="3270531"/>
            <a:ext cx="10515600" cy="35661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t-IT" sz="2000" err="1">
                <a:solidFill>
                  <a:srgbClr val="01396C"/>
                </a:solidFill>
              </a:rPr>
              <a:t>We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would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have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obtained</a:t>
            </a:r>
            <a:r>
              <a:rPr lang="it-IT" sz="2000">
                <a:solidFill>
                  <a:srgbClr val="01396C"/>
                </a:solidFill>
              </a:rPr>
              <a:t> the </a:t>
            </a:r>
            <a:r>
              <a:rPr lang="it-IT" sz="2000" err="1">
                <a:solidFill>
                  <a:srgbClr val="01396C"/>
                </a:solidFill>
              </a:rPr>
              <a:t>same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err="1">
                <a:solidFill>
                  <a:srgbClr val="01396C"/>
                </a:solidFill>
              </a:rPr>
              <a:t>result</a:t>
            </a:r>
            <a:r>
              <a:rPr lang="it-IT" sz="2000">
                <a:solidFill>
                  <a:srgbClr val="01396C"/>
                </a:solidFill>
              </a:rPr>
              <a:t> with the </a:t>
            </a:r>
            <a:r>
              <a:rPr lang="it-IT" sz="2000" err="1">
                <a:solidFill>
                  <a:srgbClr val="01396C"/>
                </a:solidFill>
              </a:rPr>
              <a:t>effective</a:t>
            </a:r>
            <a:r>
              <a:rPr lang="it-IT" sz="2000">
                <a:solidFill>
                  <a:srgbClr val="01396C"/>
                </a:solidFill>
              </a:rPr>
              <a:t> theory:</a:t>
            </a:r>
          </a:p>
          <a:p>
            <a:endParaRPr lang="it-IT" sz="2000">
              <a:solidFill>
                <a:srgbClr val="01396C"/>
              </a:solidFill>
            </a:endParaRPr>
          </a:p>
          <a:p>
            <a:endParaRPr lang="it-IT">
              <a:solidFill>
                <a:srgbClr val="01396C"/>
              </a:solidFill>
            </a:endParaRPr>
          </a:p>
        </p:txBody>
      </p:sp>
      <p:sp>
        <p:nvSpPr>
          <p:cNvPr id="9" name="Segnaposto contenuto 8">
            <a:extLst>
              <a:ext uri="{FF2B5EF4-FFF2-40B4-BE49-F238E27FC236}">
                <a16:creationId xmlns:a16="http://schemas.microsoft.com/office/drawing/2014/main" id="{F510AB02-4214-4683-694A-F2A124ABF4D0}"/>
              </a:ext>
            </a:extLst>
          </p:cNvPr>
          <p:cNvSpPr txBox="1">
            <a:spLocks/>
          </p:cNvSpPr>
          <p:nvPr/>
        </p:nvSpPr>
        <p:spPr>
          <a:xfrm>
            <a:off x="836271" y="4775240"/>
            <a:ext cx="10515600" cy="13886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de-DE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/>
            <a:r>
              <a:rPr lang="it-IT" sz="2000">
                <a:solidFill>
                  <a:srgbClr val="01396C"/>
                </a:solidFill>
              </a:rPr>
              <a:t>At low energy (</a:t>
            </a:r>
            <a:r>
              <a:rPr lang="it-IT" sz="2000" i="1">
                <a:solidFill>
                  <a:srgbClr val="01396C"/>
                </a:solidFill>
              </a:rPr>
              <a:t>E</a:t>
            </a:r>
            <a:r>
              <a:rPr lang="it-IT" sz="2000" i="1">
                <a:solidFill>
                  <a:srgbClr val="01396C"/>
                </a:solidFill>
                <a:ea typeface="+mn-lt"/>
                <a:cs typeface="+mn-lt"/>
              </a:rPr>
              <a:t>≪</a:t>
            </a:r>
            <a:r>
              <a:rPr lang="it-IT" sz="2000" i="1">
                <a:solidFill>
                  <a:srgbClr val="01396C"/>
                </a:solidFill>
              </a:rPr>
              <a:t> M</a:t>
            </a:r>
            <a:r>
              <a:rPr lang="it-IT" sz="2000">
                <a:solidFill>
                  <a:srgbClr val="01396C"/>
                </a:solidFill>
              </a:rPr>
              <a:t>) the </a:t>
            </a:r>
            <a:r>
              <a:rPr lang="it-IT" sz="2000" err="1">
                <a:solidFill>
                  <a:srgbClr val="01396C"/>
                </a:solidFill>
              </a:rPr>
              <a:t>two</a:t>
            </a:r>
            <a:r>
              <a:rPr lang="it-IT" sz="2000">
                <a:solidFill>
                  <a:srgbClr val="01396C"/>
                </a:solidFill>
              </a:rPr>
              <a:t> theories are</a:t>
            </a:r>
            <a:r>
              <a:rPr lang="it-IT" sz="2000" i="1">
                <a:solidFill>
                  <a:srgbClr val="01396C"/>
                </a:solidFill>
              </a:rPr>
              <a:t> </a:t>
            </a:r>
            <a:r>
              <a:rPr lang="it-IT" sz="2000" i="1" err="1">
                <a:solidFill>
                  <a:srgbClr val="01396C"/>
                </a:solidFill>
              </a:rPr>
              <a:t>indistinguishable</a:t>
            </a:r>
            <a:endParaRPr lang="it-IT" sz="2000" i="1">
              <a:solidFill>
                <a:srgbClr val="01396C"/>
              </a:solidFill>
            </a:endParaRPr>
          </a:p>
          <a:p>
            <a:pPr marL="342900" indent="-342900"/>
            <a:r>
              <a:rPr lang="it-IT" sz="2000">
                <a:solidFill>
                  <a:srgbClr val="01396C"/>
                </a:solidFill>
              </a:rPr>
              <a:t>The </a:t>
            </a:r>
            <a:r>
              <a:rPr lang="it-IT" sz="2000" err="1">
                <a:solidFill>
                  <a:srgbClr val="01396C"/>
                </a:solidFill>
              </a:rPr>
              <a:t>effective</a:t>
            </a:r>
            <a:r>
              <a:rPr lang="it-IT" sz="2000">
                <a:solidFill>
                  <a:srgbClr val="01396C"/>
                </a:solidFill>
              </a:rPr>
              <a:t> theory </a:t>
            </a:r>
            <a:r>
              <a:rPr lang="it-IT" sz="2000" err="1">
                <a:solidFill>
                  <a:srgbClr val="01396C"/>
                </a:solidFill>
              </a:rPr>
              <a:t>does</a:t>
            </a:r>
            <a:r>
              <a:rPr lang="it-IT" sz="2000">
                <a:solidFill>
                  <a:srgbClr val="01396C"/>
                </a:solidFill>
              </a:rPr>
              <a:t> </a:t>
            </a:r>
            <a:r>
              <a:rPr lang="it-IT" sz="2000" b="1" err="1">
                <a:solidFill>
                  <a:srgbClr val="01396C"/>
                </a:solidFill>
              </a:rPr>
              <a:t>not</a:t>
            </a:r>
            <a:r>
              <a:rPr lang="it-IT" sz="2000">
                <a:solidFill>
                  <a:srgbClr val="01396C"/>
                </a:solidFill>
              </a:rPr>
              <a:t> postulate a scalar </a:t>
            </a:r>
            <a:r>
              <a:rPr lang="it-IT" sz="2000" err="1">
                <a:solidFill>
                  <a:srgbClr val="01396C"/>
                </a:solidFill>
              </a:rPr>
              <a:t>boson</a:t>
            </a:r>
            <a:endParaRPr lang="it-IT" sz="2000">
              <a:solidFill>
                <a:srgbClr val="01396C"/>
              </a:solidFill>
            </a:endParaRPr>
          </a:p>
          <a:p>
            <a:pPr marL="0" indent="0">
              <a:buNone/>
            </a:pPr>
            <a:endParaRPr lang="it-IT">
              <a:solidFill>
                <a:srgbClr val="000000"/>
              </a:solidFill>
            </a:endParaRPr>
          </a:p>
          <a:p>
            <a:endParaRPr lang="it-IT" sz="2000">
              <a:solidFill>
                <a:srgbClr val="01396C"/>
              </a:solidFill>
            </a:endParaRPr>
          </a:p>
          <a:p>
            <a:endParaRPr lang="it-IT">
              <a:solidFill>
                <a:srgbClr val="01396C"/>
              </a:solidFill>
            </a:endParaRPr>
          </a:p>
        </p:txBody>
      </p:sp>
      <p:pic>
        <p:nvPicPr>
          <p:cNvPr id="10" name="Immagine 9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7A4AFB78-5FD5-3CDF-43CE-ACB24AC29E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3808482"/>
            <a:ext cx="6229350" cy="742950"/>
          </a:xfrm>
          <a:prstGeom prst="rect">
            <a:avLst/>
          </a:prstGeom>
        </p:spPr>
      </p:pic>
      <p:pic>
        <p:nvPicPr>
          <p:cNvPr id="11" name="Immagine 10" descr="Immagine che contiene nero, oscurità&#10;&#10;Il contenuto generato dall&amp;#39;IA potrebbe non essere corretto.">
            <a:extLst>
              <a:ext uri="{FF2B5EF4-FFF2-40B4-BE49-F238E27FC236}">
                <a16:creationId xmlns:a16="http://schemas.microsoft.com/office/drawing/2014/main" id="{9D0BAD08-83AB-5235-E22C-F2F585EA5F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5999" y="2287242"/>
            <a:ext cx="8324850" cy="742950"/>
          </a:xfrm>
          <a:prstGeom prst="rect">
            <a:avLst/>
          </a:prstGeom>
        </p:spPr>
      </p:pic>
      <p:pic>
        <p:nvPicPr>
          <p:cNvPr id="12" name="Immagine 11" descr="Immagine che contiene linea, diagramma, design&#10;&#10;Il contenuto generato dall&amp;#39;IA potrebbe non essere corretto.">
            <a:extLst>
              <a:ext uri="{FF2B5EF4-FFF2-40B4-BE49-F238E27FC236}">
                <a16:creationId xmlns:a16="http://schemas.microsoft.com/office/drawing/2014/main" id="{51DE4AEB-B3D2-9551-B353-AC00D8B5E7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6596" y="4077863"/>
            <a:ext cx="1836038" cy="164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47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32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32</vt:i4>
      </vt:variant>
    </vt:vector>
  </HeadingPairs>
  <TitlesOfParts>
    <vt:vector size="33" baseType="lpstr">
      <vt:lpstr>Office Theme</vt:lpstr>
      <vt:lpstr>Presentazione standard di PowerPoint</vt:lpstr>
      <vt:lpstr>Standard Model Effective Field Theory (SMEFT)</vt:lpstr>
      <vt:lpstr>Standard Model Effective Field Theory (SMEFT)</vt:lpstr>
      <vt:lpstr>Standard Model Effective Field Theory (SMEFT)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Results at linear level</vt:lpstr>
      <vt:lpstr>Results at linear level</vt:lpstr>
      <vt:lpstr>How do things change at quadratic level?</vt:lpstr>
      <vt:lpstr>How do things change at quadratic level?</vt:lpstr>
      <vt:lpstr>How do things change at quadratic level?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Impact of 13 TeV charged on the marginalized fit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282</cp:revision>
  <dcterms:created xsi:type="dcterms:W3CDTF">2026-04-30T09:03:41Z</dcterms:created>
  <dcterms:modified xsi:type="dcterms:W3CDTF">2026-08-25T20:42:42Z</dcterms:modified>
</cp:coreProperties>
</file>