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0"/>
  </p:notesMasterIdLst>
  <p:sldIdLst>
    <p:sldId id="257" r:id="rId2"/>
    <p:sldId id="307" r:id="rId3"/>
    <p:sldId id="258" r:id="rId4"/>
    <p:sldId id="286" r:id="rId5"/>
    <p:sldId id="288" r:id="rId6"/>
    <p:sldId id="294" r:id="rId7"/>
    <p:sldId id="289" r:id="rId8"/>
    <p:sldId id="305" r:id="rId9"/>
    <p:sldId id="293" r:id="rId10"/>
    <p:sldId id="308" r:id="rId11"/>
    <p:sldId id="306" r:id="rId12"/>
    <p:sldId id="300" r:id="rId13"/>
    <p:sldId id="265" r:id="rId14"/>
    <p:sldId id="302" r:id="rId15"/>
    <p:sldId id="298" r:id="rId16"/>
    <p:sldId id="284" r:id="rId17"/>
    <p:sldId id="295" r:id="rId18"/>
    <p:sldId id="304" r:id="rId1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186"/>
    <p:restoredTop sz="93241"/>
  </p:normalViewPr>
  <p:slideViewPr>
    <p:cSldViewPr snapToGrid="0">
      <p:cViewPr>
        <p:scale>
          <a:sx n="130" d="100"/>
          <a:sy n="130" d="100"/>
        </p:scale>
        <p:origin x="992" y="15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C61445-6A3D-EC4A-A450-21CBD3F112A5}" type="datetimeFigureOut">
              <a:rPr lang="en-US" smtClean="0"/>
              <a:t>8/18/26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242F3B3-62D5-6E4D-AF06-51FB6DF20B5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211441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6F71899-A165-A196-5DFE-ABADFBAC6E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2444E0FA-DD71-3FC0-CF9F-57D29648AB1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4C4E576-133A-2844-8B59-F99E10C7E51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5C71E69-740D-4998-0359-2A748BD5D73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14269964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1897094-1BB3-07BA-9B4D-C2725C4BF5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370E5ADA-F6F1-EB9C-BD2A-2EB1DD8B7514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D30027-E4CB-F96A-D113-D0CE1B9DC4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F426186E-629A-DF06-7D25-EA4E844D1C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4096210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1294ECF-00B2-6ECE-1B09-F69492FCEF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C9FD0C7-A2F9-06F2-28AA-EA9A4EDDC26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A93469BF-D258-462D-3195-705A866403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49B20-935D-6C7B-38C0-386375B6891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42804058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EC6192-5E5B-FF06-6C27-33B58FB0604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67EB01A-4C13-7D8E-4EAD-655AAA05076D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84359AD-A5DC-F30A-3A87-5056BCB0867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7260533-A960-F5BF-96EA-23BE2DBE1B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60154526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200324-3B92-AA27-1015-AD0235FA89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BD972FBF-E4AE-8187-D4AD-150ABB15D8F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398E90F0-5D7B-FAC0-5443-70C533BDD26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6C12528-6C0D-C0DD-10BE-9BAC1B55E0E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2534426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192615E-A87C-F256-E762-BDE461875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4FD1222-0A81-F77E-48C4-BC6E753F9F7F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C74336C0-D571-AB23-D0FB-1F9203A601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226FA9A-7794-5ACC-7361-0DCDB861E8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5350110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A47558D-A817-08C6-BECF-C27B4777C2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1570C9-110B-E852-4E50-CE13CC92C9A3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38BCB9D-BE63-860A-7142-C99A16DB2D7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AAEC7C-032A-865B-8B52-1674E5903CD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0443452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65AFB2-BF10-B681-2BBE-7E36C836D4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A1EE3E64-338B-1A71-8B78-979AEB46A389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E126081B-BD0E-EC7C-8B54-9999D7B6468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975ED1B-4CE4-8991-F996-340C8A387A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4398286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E9546-965E-DB3A-F7CF-1C745E63FD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3911565-FB48-DC4C-0622-FC4B26EA0806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0177EEC9-A1F7-7E8D-4ADE-A45AED40B54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6A65F-BC5B-4823-9E75-4820CADD3E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0107352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B913FA-6881-8A48-1359-3750C78A47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604BC752-996C-142B-AD4E-2C58C89DE10B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7D2CD3C6-544C-0057-E11C-921E0A2152F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D45A1EE-C0D1-920A-B723-6786C4DFA8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178779284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7FAADE5-4337-308F-778A-385E4D711A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F31E8E3A-0EB1-E33A-DF40-97D24188A00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D4132D6E-DFA5-6092-5D89-B7DF0D6BCA6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E641C4F-E2BA-71D1-CB30-6AC4FAE44A8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373308972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D0CC660-FDE0-8542-2FA0-DEDE699888D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5AF457C5-D4C3-A80C-21D7-DC3CF5CFA5D0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92A2FCF-AB2B-3FBA-4729-79D36D60B96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endParaRPr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1CFC195-D74A-277A-6917-1825869441E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</p:sp>
    </p:spTree>
    <p:extLst>
      <p:ext uri="{BB962C8B-B14F-4D97-AF65-F5344CB8AC3E}">
        <p14:creationId xmlns:p14="http://schemas.microsoft.com/office/powerpoint/2010/main" val="289567190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8A06B-AE2D-0881-28B3-E579F8EF72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84756B2-4EFD-8B7B-5088-45D07692C3F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80678C5-D008-17AF-9B13-F7F2407078E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D0B32C-3938-CD49-9522-E0ADA0768DB5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C5593F2-FC43-92AB-B545-E3C892656C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4366279-00C0-08BB-A9A3-7BB882DC24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06540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7A5503-0719-1676-297B-913678C98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E3A00B6-51C1-2876-236A-07F88F3B84E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C4B5325-07E2-555D-7C07-C64E7C022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26D4C1D-7A80-6441-8AAC-D0361E5CE4F6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3533FF6-62E3-E29A-BADA-F7413FB192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7D471F5-7A1B-C2AA-FC34-597A2A0BC2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0040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89DC7C0-EA16-B92F-2EA9-AC200483FEE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E929E83-DCB3-E745-914D-0C69E4C2C6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EDE1EBE-1EC3-AF29-E0EB-1C4A91323C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C0A5374-3BE2-F44B-87AA-5E2CC311C23B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9A60E0-D8C8-A8AA-2CB3-438BFBBD136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3DD2AC8-BB49-F7EB-AB6B-26AE5C6A6F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47631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1250A1-0619-ABD2-58B2-ECE9BE0E92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E7325A0-FAB4-B388-0E87-E473C94B95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36A49-EA1D-2201-1B98-3851830B8E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CEE9CD-AB31-DC4F-B937-39ED1D3B26E9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267B658-2450-8E18-495C-59B4B18A92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939178C-91BE-CB95-A7B6-DEB9871F6C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55446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DBF274-9DC3-01D2-7C4B-117F9A59A4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7CC2C4F-D6CF-D542-C77F-1D6114E355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3366F8A-8D8C-2468-CB94-68B8A66663A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CA32A-A003-3641-9105-C763133688C8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BCDD2B7-3BFE-24F3-64D9-1450CD9E30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9E85283-2D90-CD84-ED5D-706F1D330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53951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2ECD27-6641-2C86-1262-08132EE2468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303F24-E885-3EA3-EE26-0E1C455D773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4C14A00-F83E-6D8C-3E67-C097E7941AB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80ACA9-F46F-8105-9C0E-74E12AEDA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B45371-9B06-3E49-A003-AF7DCEA6C54C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BE364D3-3DE9-F1C4-44B5-04C9563CA4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9E80879-2376-8651-5377-271E390569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304063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FCC8C2-2E16-8AE5-972D-A99F438ABE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9D3721F-540D-55CE-F381-C7B8B830F37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7246A3F5-28FE-0324-AFFD-983829B91C5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ECAFC5-56C9-FE61-98DB-24EF1E17EDB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9065BA3-0A52-77B3-8F7A-CAA77BB185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DC770F2B-9D04-A66E-72C0-CF5C8D894C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319E1F-924E-DD46-A137-6B03D80D8E40}" type="datetime1">
              <a:rPr lang="en-US" smtClean="0"/>
              <a:t>8/19/26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43C28A06-9E23-A537-EBE4-BD37C2E4DA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D2474D21-E50D-AD72-83B1-C968E344DD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48297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4F4961-166F-EAA1-BC3C-B988B7127C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9442C93-AF39-D0D7-8F50-480B1D042ED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F333C1-D880-7242-B4C2-3DCC6731379D}" type="datetime1">
              <a:rPr lang="en-US" smtClean="0"/>
              <a:t>8/19/26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F41D0F7-AAAC-5D61-D998-2420EFA421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A7862A7-4E66-181C-0703-575FC09BBE2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35406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69EED24-29FB-1F51-08B2-7CA1FE79EF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D370A7-EC64-664E-9162-FD316E0CDC1F}" type="datetime1">
              <a:rPr lang="en-US" smtClean="0"/>
              <a:t>8/19/26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FB991A1-8D8C-74EE-46B9-F8D8AE1B5F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4C088B-2DC6-2CB6-91B0-EFBB2E232A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19113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1AEEFEE-B5F1-7849-B5FF-8EBD9D8E37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4E61BF-69E5-C6CD-BD27-9D66AA7F74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133D9C9-E5AB-5642-D84B-5A2474A5D51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05BA0A1-3E7F-7EF5-38E6-404C00D241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32A5B4-A131-B741-9995-FE2E4F466921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769DC9-7713-7403-BB61-C0204DB710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762ED1-025C-4BDF-55DE-7E5869DBFF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1098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4BBE9D0-5318-B5BC-770D-7B95CE930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82C5EA4-FFDB-EDC5-098E-D7780CAA282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E35116F-04C8-03B3-3283-E172BD754A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A274850-EC10-6CC9-7E12-6301233C45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8F0217-780C-1A4B-AF68-A3FB0A6EED47}" type="datetime1">
              <a:rPr lang="en-US" smtClean="0"/>
              <a:t>8/19/26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21ED6BE-BBC2-A816-28AE-DC3953EE43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Frederick Wehlen, UCL</a:t>
            </a: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A739963-6D51-A621-54E9-6735B4FE69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8531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F82286-3A71-CD8E-B5BF-31E34D61966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3574F2D-BBA1-E3E2-5A8C-24CC29C3CD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859733-7D12-6E66-F707-76E8D985AA9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99F3BF6-4C09-A348-904E-48B39369A7F8}" type="datetime1">
              <a:rPr lang="en-US" smtClean="0"/>
              <a:t>8/19/26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94C072-C483-F796-AC4C-3E29FC697A5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r>
              <a:rPr lang="en-US"/>
              <a:t>Frederick Wehlen, UCL</a:t>
            </a: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DE2EADF-E2BD-55DC-55CE-1CE26719739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372600" y="80169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02EC00C-3A61-D34E-B26A-B3945E91B3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834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10.png"/><Relationship Id="rId4" Type="http://schemas.openxmlformats.org/officeDocument/2006/relationships/image" Target="../media/image31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4.png"/><Relationship Id="rId4" Type="http://schemas.openxmlformats.org/officeDocument/2006/relationships/image" Target="../media/image3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7" Type="http://schemas.openxmlformats.org/officeDocument/2006/relationships/image" Target="../media/image3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png"/><Relationship Id="rId5" Type="http://schemas.openxmlformats.org/officeDocument/2006/relationships/image" Target="../media/image37.png"/><Relationship Id="rId4" Type="http://schemas.openxmlformats.org/officeDocument/2006/relationships/image" Target="../media/image36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45.png"/><Relationship Id="rId7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png"/><Relationship Id="rId9" Type="http://schemas.openxmlformats.org/officeDocument/2006/relationships/image" Target="../media/image12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3.png"/><Relationship Id="rId5" Type="http://schemas.openxmlformats.org/officeDocument/2006/relationships/image" Target="../media/image52.png"/><Relationship Id="rId4" Type="http://schemas.openxmlformats.org/officeDocument/2006/relationships/image" Target="../media/image5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7.png"/><Relationship Id="rId5" Type="http://schemas.openxmlformats.org/officeDocument/2006/relationships/image" Target="../media/image56.png"/><Relationship Id="rId4" Type="http://schemas.openxmlformats.org/officeDocument/2006/relationships/image" Target="../media/image5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10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19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Relationship Id="rId9" Type="http://schemas.openxmlformats.org/officeDocument/2006/relationships/image" Target="../media/image2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822960" y="1371600"/>
            <a:ext cx="10515600" cy="1323439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>
                <a:solidFill>
                  <a:srgbClr val="1A1A1A"/>
                </a:solidFill>
                <a:latin typeface="Calibri"/>
              </a:rPr>
              <a:t>Investigating the Effect of Exotic Sources of Decoherence in Flavored </a:t>
            </a:r>
            <a:r>
              <a:rPr lang="en-US" sz="4000" b="1" dirty="0" err="1">
                <a:solidFill>
                  <a:srgbClr val="1A1A1A"/>
                </a:solidFill>
                <a:latin typeface="Calibri"/>
              </a:rPr>
              <a:t>Leptogenesis</a:t>
            </a:r>
            <a:endParaRPr sz="4000" b="1" dirty="0">
              <a:solidFill>
                <a:srgbClr val="1A1A1A"/>
              </a:solidFill>
              <a:latin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822960" y="2880360"/>
            <a:ext cx="1051560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1400"/>
              </a:spcAft>
            </a:pPr>
            <a:r>
              <a:rPr lang="en-US" sz="20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An exploratory study </a:t>
            </a:r>
            <a:r>
              <a:rPr lang="en-US" sz="200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of the</a:t>
            </a:r>
            <a:r>
              <a:rPr lang="en-US" sz="2000" b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 simplest exotic-decoherence class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22960" y="5858883"/>
            <a:ext cx="1051560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sz="1300" b="0" dirty="0">
                <a:solidFill>
                  <a:srgbClr val="5A5A5A"/>
                </a:solidFill>
                <a:latin typeface="Calibri"/>
              </a:rPr>
              <a:t>Frederick </a:t>
            </a:r>
            <a:r>
              <a:rPr sz="1300" b="0" dirty="0" err="1">
                <a:solidFill>
                  <a:srgbClr val="5A5A5A"/>
                </a:solidFill>
                <a:latin typeface="Calibri"/>
              </a:rPr>
              <a:t>Wehlen</a:t>
            </a:r>
            <a:r>
              <a:rPr lang="en-US" sz="1300" dirty="0">
                <a:solidFill>
                  <a:srgbClr val="5A5A5A"/>
                </a:solidFill>
                <a:latin typeface="Calibri"/>
              </a:rPr>
              <a:t>, UCL</a:t>
            </a:r>
            <a:r>
              <a:rPr sz="1300" b="0" dirty="0">
                <a:solidFill>
                  <a:srgbClr val="5A5A5A"/>
                </a:solidFill>
                <a:latin typeface="Calibri"/>
              </a:rPr>
              <a:t>  ·  </a:t>
            </a:r>
            <a:r>
              <a:rPr lang="en-US" sz="1300" b="0" dirty="0">
                <a:solidFill>
                  <a:srgbClr val="5A5A5A"/>
                </a:solidFill>
                <a:latin typeface="Calibri"/>
              </a:rPr>
              <a:t>NeXT Workshop</a:t>
            </a:r>
          </a:p>
          <a:p>
            <a:pPr>
              <a:spcAft>
                <a:spcPts val="0"/>
              </a:spcAft>
            </a:pPr>
            <a:r>
              <a:rPr lang="en-US" sz="1300" b="0" dirty="0">
                <a:solidFill>
                  <a:srgbClr val="5A5A5A"/>
                </a:solidFill>
                <a:latin typeface="Calibri"/>
              </a:rPr>
              <a:t>Supervi</a:t>
            </a:r>
            <a:r>
              <a:rPr lang="en-US" sz="1300" dirty="0">
                <a:solidFill>
                  <a:srgbClr val="5A5A5A"/>
                </a:solidFill>
                <a:latin typeface="Calibri"/>
              </a:rPr>
              <a:t>sed by Frank </a:t>
            </a:r>
            <a:r>
              <a:rPr lang="en-US" sz="1300" dirty="0" err="1">
                <a:solidFill>
                  <a:srgbClr val="5A5A5A"/>
                </a:solidFill>
                <a:latin typeface="Calibri"/>
              </a:rPr>
              <a:t>Deppisch</a:t>
            </a:r>
            <a:endParaRPr sz="1300" b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22367C-47EC-D4A6-444E-477D8AFAD0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</a:t>
            </a:fld>
            <a:endParaRPr lang="en-US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9FA3BB-6D8D-1B37-D454-0869DC4FA0F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3E2684A-8726-CAC9-3187-0AA6FEDF73BE}"/>
              </a:ext>
            </a:extLst>
          </p:cNvPr>
          <p:cNvSpPr txBox="1"/>
          <p:nvPr/>
        </p:nvSpPr>
        <p:spPr>
          <a:xfrm>
            <a:off x="822960" y="2172474"/>
            <a:ext cx="10515600" cy="70788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>
                <a:solidFill>
                  <a:srgbClr val="7030A0"/>
                </a:solidFill>
                <a:latin typeface="Calibri"/>
              </a:rPr>
              <a:t>Backup</a:t>
            </a:r>
            <a:endParaRPr sz="4000" b="1" dirty="0">
              <a:solidFill>
                <a:srgbClr val="7030A0"/>
              </a:solidFill>
              <a:latin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E9107DCD-8324-A5CA-BFC6-9ADAA8B39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248804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7030A0"/>
                </a:solidFill>
                <a:latin typeface="Calibri"/>
              </a:rPr>
              <a:t>Landmarks in Ordinary </a:t>
            </a:r>
            <a:r>
              <a:rPr lang="en-US" sz="2700" b="1" dirty="0" err="1">
                <a:solidFill>
                  <a:srgbClr val="7030A0"/>
                </a:solidFill>
                <a:latin typeface="Calibri"/>
              </a:rPr>
              <a:t>Leptogenesis</a:t>
            </a:r>
            <a:endParaRPr lang="en-US" sz="2700" b="1" dirty="0">
              <a:solidFill>
                <a:srgbClr val="7030A0"/>
              </a:solidFill>
              <a:latin typeface="Calibri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What are some generic features of the </a:t>
            </a:r>
            <a:r>
              <a:rPr lang="en-US" sz="1400" dirty="0" err="1">
                <a:solidFill>
                  <a:srgbClr val="5A5A5A"/>
                </a:solidFill>
                <a:latin typeface="Calibri"/>
              </a:rPr>
              <a:t>leptogenesis</a:t>
            </a:r>
            <a:r>
              <a:rPr lang="en-US" sz="1400" dirty="0">
                <a:solidFill>
                  <a:srgbClr val="5A5A5A"/>
                </a:solidFill>
                <a:latin typeface="Calibri"/>
              </a:rPr>
              <a:t> parameter space? — Granelli et al. (2021)</a:t>
            </a:r>
            <a:endParaRPr lang="en-US" sz="1400" b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10" name="Picture 9" descr="A screenshot of a computer&#10;&#10;Description automatically generated">
            <a:extLst>
              <a:ext uri="{FF2B5EF4-FFF2-40B4-BE49-F238E27FC236}">
                <a16:creationId xmlns:a16="http://schemas.microsoft.com/office/drawing/2014/main" id="{BDF74B93-0194-506E-70F9-C80F35DF7C0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4703445"/>
            <a:ext cx="8283621" cy="2154556"/>
          </a:xfrm>
          <a:prstGeom prst="rect">
            <a:avLst/>
          </a:prstGeom>
        </p:spPr>
      </p:pic>
      <p:pic>
        <p:nvPicPr>
          <p:cNvPr id="14" name="Picture 13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5379E18F-8A07-707B-D4B4-7D1FD732B28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-127" t="9864" r="47572" b="11"/>
          <a:stretch/>
        </p:blipFill>
        <p:spPr>
          <a:xfrm>
            <a:off x="8283621" y="1317216"/>
            <a:ext cx="3908379" cy="5531259"/>
          </a:xfrm>
          <a:prstGeom prst="rect">
            <a:avLst/>
          </a:prstGeom>
        </p:spPr>
      </p:pic>
      <p:pic>
        <p:nvPicPr>
          <p:cNvPr id="20" name="Picture 19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BDC305D0-A785-0D98-179C-33367A979E02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166" t="653" r="22024" b="92618"/>
          <a:stretch/>
        </p:blipFill>
        <p:spPr>
          <a:xfrm>
            <a:off x="8881729" y="3503081"/>
            <a:ext cx="3193040" cy="32950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EFED61-15C1-D3E0-8F87-D86BE4A18073}"/>
                  </a:ext>
                </a:extLst>
              </p:cNvPr>
              <p:cNvSpPr txBox="1"/>
              <p:nvPr/>
            </p:nvSpPr>
            <p:spPr>
              <a:xfrm>
                <a:off x="723123" y="1593592"/>
                <a:ext cx="7560498" cy="30931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Comparison with Hubble rate </a:t>
                </a:r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—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when an interaction rate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, then the interaction distinguishes particles of that flavor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i="0" dirty="0">
                    <a:solidFill>
                      <a:srgbClr val="1A1A1A"/>
                    </a:solidFill>
                    <a:latin typeface="Calibri"/>
                  </a:rPr>
                  <a:t>Classical approximation </a:t>
                </a:r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— above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 ~ 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, the coherence term zeros out quickly, leaving classical particle number description (Boltzmann equations)</a:t>
                </a: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Flavor approximations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— At high energies, 1 flavor; intermediate, 2 flavors; low, 3 flavors</a:t>
                </a: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 transition at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12</m:t>
                        </m:r>
                      </m:sup>
                    </m:sSup>
                  </m:oMath>
                </a14:m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 GeV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 transition at 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~ 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</m:oMath>
                </a14:m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 GeV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1600" b="0" i="0" dirty="0">
                  <a:solidFill>
                    <a:srgbClr val="1A1A1A"/>
                  </a:solidFill>
                  <a:latin typeface="Calibri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1600" b="0" i="0" dirty="0">
                  <a:solidFill>
                    <a:srgbClr val="1A1A1A"/>
                  </a:solidFill>
                  <a:latin typeface="Calibri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sz="1600" b="0" i="0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33EFED61-15C1-D3E0-8F87-D86BE4A1807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3123" y="1593592"/>
                <a:ext cx="7560498" cy="3093154"/>
              </a:xfrm>
              <a:prstGeom prst="rect">
                <a:avLst/>
              </a:prstGeom>
              <a:blipFill>
                <a:blip r:embed="rId5"/>
                <a:stretch>
                  <a:fillRect l="-503" t="-408" r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3" name="TextBox 22">
            <a:extLst>
              <a:ext uri="{FF2B5EF4-FFF2-40B4-BE49-F238E27FC236}">
                <a16:creationId xmlns:a16="http://schemas.microsoft.com/office/drawing/2014/main" id="{B8627915-EA74-7BBD-D9C6-149BF7FBAF43}"/>
              </a:ext>
            </a:extLst>
          </p:cNvPr>
          <p:cNvSpPr txBox="1"/>
          <p:nvPr/>
        </p:nvSpPr>
        <p:spPr>
          <a:xfrm>
            <a:off x="502920" y="119348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Landmarks in the parameter space track flavor-transition regimes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213A5E-674E-32AE-54C4-9A52F13E34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7284309-0334-A707-6DF7-89FC3033817D}"/>
              </a:ext>
            </a:extLst>
          </p:cNvPr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7030A0"/>
                </a:solidFill>
                <a:latin typeface="Calibri"/>
              </a:rPr>
              <a:t>Landmark Shifting</a:t>
            </a: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The landmarks can be predicted algebraically</a:t>
            </a:r>
            <a:endParaRPr lang="en-US" sz="1400" b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78786977-1607-5446-255E-A1CAA9A5F934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D7847D9-4471-59F4-ED75-350067C9C99F}"/>
                  </a:ext>
                </a:extLst>
              </p:cNvPr>
              <p:cNvSpPr txBox="1"/>
              <p:nvPr/>
            </p:nvSpPr>
            <p:spPr>
              <a:xfrm>
                <a:off x="690851" y="1598354"/>
                <a:ext cx="10690740" cy="4249368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</a:rPr>
                  <a:t>Define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dirty="0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dirty="0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1600" b="1" i="1" dirty="0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1" dirty="0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, </m:t>
                        </m:r>
                        <m:r>
                          <a:rPr lang="en-US" sz="1600" b="1" i="1" dirty="0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𝒅𝒆𝒑</m:t>
                        </m:r>
                      </m:sub>
                    </m:sSub>
                  </m:oMath>
                </a14:m>
                <a:r>
                  <a:rPr lang="en-US" sz="1600" b="0" i="0" dirty="0">
                    <a:solidFill>
                      <a:srgbClr val="1A1A1A"/>
                    </a:solidFill>
                    <a:latin typeface="Calibri"/>
                  </a:rPr>
                  <a:t>—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where the DME solution departs from the 3-flavor classical approximation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Compare SM + exotic strength with unperturbed rate</a:t>
                </a:r>
              </a:p>
              <a:p>
                <a:pPr>
                  <a:spcAft>
                    <a:spcPts val="600"/>
                  </a:spcAft>
                </a:pPr>
                <a:endParaRPr lang="en-US" sz="1600" b="1" i="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1600" b="1" i="1" dirty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  <m:r>
                      <a:rPr lang="en-US" sz="1600" b="1" i="1" dirty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limit: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dirty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dirty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1600" b="1" i="1" dirty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𝟏</m:t>
                        </m:r>
                        <m:r>
                          <a:rPr lang="en-US" sz="1600" b="1" i="1" dirty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, ∞</m:t>
                        </m:r>
                      </m:sub>
                    </m:sSub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— still makes physical sense! Zero-out the masked coherence terms through the entire evolution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Propose the relationship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1600" b="0" i="0" dirty="0">
                  <a:solidFill>
                    <a:srgbClr val="1A1A1A"/>
                  </a:solidFill>
                  <a:latin typeface="Calibri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lang="en-US" sz="1600" b="0" i="0" dirty="0">
                  <a:solidFill>
                    <a:srgbClr val="1A1A1A"/>
                  </a:solidFill>
                  <a:latin typeface="Calibri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endParaRPr sz="1600" b="0" i="0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0D7847D9-4471-59F4-ED75-350067C9C99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0851" y="1598354"/>
                <a:ext cx="10690740" cy="4249368"/>
              </a:xfrm>
              <a:prstGeom prst="rect">
                <a:avLst/>
              </a:prstGeom>
              <a:blipFill>
                <a:blip r:embed="rId3"/>
                <a:stretch>
                  <a:fillRect l="-356" t="-2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Picture 3" descr="A math equations and formulas&#10;&#10;Description automatically generated">
            <a:extLst>
              <a:ext uri="{FF2B5EF4-FFF2-40B4-BE49-F238E27FC236}">
                <a16:creationId xmlns:a16="http://schemas.microsoft.com/office/drawing/2014/main" id="{698D8B85-34BE-9B14-D368-78F53A74098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5336" t="11327" r="10392" b="5613"/>
          <a:stretch/>
        </p:blipFill>
        <p:spPr>
          <a:xfrm>
            <a:off x="3070529" y="2463363"/>
            <a:ext cx="6050941" cy="1577454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1A6A259-6A57-DF5A-A22C-6417E60C569C}"/>
              </a:ext>
            </a:extLst>
          </p:cNvPr>
          <p:cNvSpPr txBox="1"/>
          <p:nvPr/>
        </p:nvSpPr>
        <p:spPr>
          <a:xfrm>
            <a:off x="502920" y="1198244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The 2-3 flavor transition landmark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pic>
        <p:nvPicPr>
          <p:cNvPr id="6" name="Picture 5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848734C-179C-E746-4D0F-08DC5EB2B8E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170856" y="4997422"/>
            <a:ext cx="7730730" cy="1343716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0E2EA57-9715-8BD3-27B7-D680923E7E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4632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B2ECAE-46DE-52B8-C4BA-32757D3A35CA}"/>
                  </a:ext>
                </a:extLst>
              </p:cNvPr>
              <p:cNvSpPr txBox="1"/>
              <p:nvPr/>
            </p:nvSpPr>
            <p:spPr>
              <a:xfrm>
                <a:off x="751818" y="1593592"/>
                <a:ext cx="5957368" cy="2616101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Method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for each parent point, run the baseline evolution, the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1600" b="0" i="1" dirty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→∞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limit, and one random </a:t>
                </a:r>
                <a14:m>
                  <m:oMath xmlns:m="http://schemas.openxmlformats.org/officeDocument/2006/math">
                    <m:r>
                      <a:rPr lang="en-US" sz="1600" b="0" i="1" dirty="0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for prediction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Relationship predicts departure landmark to 24%</a:t>
                </a: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—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since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sz="16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Γ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~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𝐻</m:t>
                    </m:r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is an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order-of-magnitude (OOM)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heuristic, sub-OOM precision is decent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The</a:t>
                </a: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 worst predictions are at the corner near the plateau (1.4x overshoot)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failure at corner is predicted by discontinuous slope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Model B (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𝝉</m:t>
                    </m:r>
                  </m:oMath>
                </a14:m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 strengthening) doesn’t shift 2-3 flavor transition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makes sense given that </a:t>
                </a:r>
                <a14:m>
                  <m:oMath xmlns:m="http://schemas.openxmlformats.org/officeDocument/2006/math">
                    <m:r>
                      <a:rPr lang="en-US" sz="1600" b="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is already resolved at this energy scale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95B2ECAE-46DE-52B8-C4BA-32757D3A35C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18" y="1593592"/>
                <a:ext cx="5957368" cy="2616101"/>
              </a:xfrm>
              <a:prstGeom prst="rect">
                <a:avLst/>
              </a:prstGeom>
              <a:blipFill>
                <a:blip r:embed="rId3"/>
                <a:stretch>
                  <a:fillRect l="-638" t="-4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/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7030A0"/>
                </a:solidFill>
                <a:latin typeface="Calibri"/>
              </a:rPr>
              <a:t>Testing the Landmark Shift: 2-3 Flavor Transition</a:t>
            </a:r>
            <a:endParaRPr sz="2700" b="1" dirty="0">
              <a:solidFill>
                <a:srgbClr val="7030A0"/>
              </a:solidFill>
              <a:latin typeface="Calibri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The magnitude of the landmark shift can be predicted algebraically</a:t>
            </a:r>
            <a:endParaRPr sz="1400" b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pic>
        <p:nvPicPr>
          <p:cNvPr id="8" name="Picture 7" descr="P07_per_parent_law_fits.png">
            <a:extLst>
              <a:ext uri="{FF2B5EF4-FFF2-40B4-BE49-F238E27FC236}">
                <a16:creationId xmlns:a16="http://schemas.microsoft.com/office/drawing/2014/main" id="{95FD187B-475F-7E41-6791-8594306BCCB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38923" b="32442"/>
          <a:stretch/>
        </p:blipFill>
        <p:spPr>
          <a:xfrm>
            <a:off x="371812" y="5045992"/>
            <a:ext cx="5740935" cy="1780230"/>
          </a:xfrm>
          <a:prstGeom prst="rect">
            <a:avLst/>
          </a:prstGeom>
        </p:spPr>
      </p:pic>
      <p:pic>
        <p:nvPicPr>
          <p:cNvPr id="10" name="Picture 9" descr="P08_observed_vs_predicted.png">
            <a:extLst>
              <a:ext uri="{FF2B5EF4-FFF2-40B4-BE49-F238E27FC236}">
                <a16:creationId xmlns:a16="http://schemas.microsoft.com/office/drawing/2014/main" id="{CD5685D9-CF6B-3D10-BA76-2DC04ADF32A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584" r="70179"/>
          <a:stretch/>
        </p:blipFill>
        <p:spPr>
          <a:xfrm>
            <a:off x="7882468" y="1224841"/>
            <a:ext cx="4025030" cy="3821151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D4FAC451-9587-7933-9A62-9A6A98C72D83}"/>
              </a:ext>
            </a:extLst>
          </p:cNvPr>
          <p:cNvSpPr txBox="1"/>
          <p:nvPr/>
        </p:nvSpPr>
        <p:spPr>
          <a:xfrm>
            <a:off x="502920" y="119348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Zero free-parameter prediction of shift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27C8999B-56A3-4AD3-37E4-C9C8A8FDDA06}"/>
              </a:ext>
            </a:extLst>
          </p:cNvPr>
          <p:cNvSpPr txBox="1"/>
          <p:nvPr/>
        </p:nvSpPr>
        <p:spPr>
          <a:xfrm>
            <a:off x="751818" y="3875996"/>
            <a:ext cx="2783862" cy="14003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1600" b="1" dirty="0" err="1">
                <a:latin typeface="Calibri"/>
                <a:ea typeface="Cambria Math" panose="02040503050406030204" pitchFamily="18" charset="0"/>
              </a:rPr>
              <a:t>Sigmoids</a:t>
            </a:r>
            <a:r>
              <a:rPr lang="en-US" sz="1600" b="1" dirty="0">
                <a:latin typeface="Calibri"/>
                <a:ea typeface="Cambria Math" panose="02040503050406030204" pitchFamily="18" charset="0"/>
              </a:rPr>
              <a:t> </a:t>
            </a:r>
            <a:r>
              <a:rPr lang="en-US" sz="1600" dirty="0">
                <a:latin typeface="Calibri"/>
                <a:ea typeface="Cambria Math" panose="02040503050406030204" pitchFamily="18" charset="0"/>
              </a:rPr>
              <a:t>— Zero parameter linear fit is 5-10% more precise than multi-parameter sigmoid fits</a:t>
            </a:r>
          </a:p>
          <a:p>
            <a:pPr>
              <a:spcAft>
                <a:spcPts val="600"/>
              </a:spcAft>
            </a:pPr>
            <a:endParaRPr lang="en-US" sz="1600" b="1" dirty="0">
              <a:latin typeface="Calibri"/>
              <a:ea typeface="Cambria Math" panose="02040503050406030204" pitchFamily="18" charset="0"/>
            </a:endParaRPr>
          </a:p>
        </p:txBody>
      </p:sp>
      <p:pic>
        <p:nvPicPr>
          <p:cNvPr id="9" name="Picture 8" descr="A graph of a model&#10;&#10;Description automatically generated with medium confidence">
            <a:extLst>
              <a:ext uri="{FF2B5EF4-FFF2-40B4-BE49-F238E27FC236}">
                <a16:creationId xmlns:a16="http://schemas.microsoft.com/office/drawing/2014/main" id="{60BB7B98-D176-19F2-E710-536CD3EA93E2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7373"/>
          <a:stretch/>
        </p:blipFill>
        <p:spPr>
          <a:xfrm>
            <a:off x="6531034" y="5045992"/>
            <a:ext cx="5660966" cy="1780230"/>
          </a:xfrm>
          <a:prstGeom prst="rect">
            <a:avLst/>
          </a:prstGeom>
        </p:spPr>
      </p:pic>
      <p:pic>
        <p:nvPicPr>
          <p:cNvPr id="11" name="Picture 10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8C312DBE-87F8-F696-D165-B42DB2AAA5EC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t="15759" b="9067"/>
          <a:stretch/>
        </p:blipFill>
        <p:spPr>
          <a:xfrm>
            <a:off x="8027343" y="433188"/>
            <a:ext cx="3492599" cy="456350"/>
          </a:xfrm>
          <a:prstGeom prst="rect">
            <a:avLst/>
          </a:prstGeom>
        </p:spPr>
      </p:pic>
      <p:sp>
        <p:nvSpPr>
          <p:cNvPr id="12" name="Slide Number Placeholder 11">
            <a:extLst>
              <a:ext uri="{FF2B5EF4-FFF2-40B4-BE49-F238E27FC236}">
                <a16:creationId xmlns:a16="http://schemas.microsoft.com/office/drawing/2014/main" id="{E722177A-E38B-AFCC-7E64-1821FE2C16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13</a:t>
            </a:fld>
            <a:endParaRPr 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E356D7-41E2-D437-3732-ABD180EA11E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7D4870A-9CD7-759B-9C2A-55E769C65872}"/>
                  </a:ext>
                </a:extLst>
              </p:cNvPr>
              <p:cNvSpPr txBox="1"/>
              <p:nvPr/>
            </p:nvSpPr>
            <p:spPr>
              <a:xfrm>
                <a:off x="751817" y="1593592"/>
                <a:ext cx="7142901" cy="2523768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Same principle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</a:t>
                </a: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replace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with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Yukawa coupling</a:t>
                </a: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RMSE 3.48%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well within the 17% resolution of the scan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Models C &amp; D don’t shift this transition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makes sense because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interactions are strongest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Note that not all parent points have a resolvable sign-flip (238/300)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47D4870A-9CD7-759B-9C2A-55E769C6587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17" y="1593592"/>
                <a:ext cx="7142901" cy="2523768"/>
              </a:xfrm>
              <a:prstGeom prst="rect">
                <a:avLst/>
              </a:prstGeom>
              <a:blipFill>
                <a:blip r:embed="rId3"/>
                <a:stretch>
                  <a:fillRect l="-533" t="-50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TextBox 1">
            <a:extLst>
              <a:ext uri="{FF2B5EF4-FFF2-40B4-BE49-F238E27FC236}">
                <a16:creationId xmlns:a16="http://schemas.microsoft.com/office/drawing/2014/main" id="{BBA7AB4C-6F97-8064-FBF1-EA34E81EF526}"/>
              </a:ext>
            </a:extLst>
          </p:cNvPr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7030A0"/>
                </a:solidFill>
                <a:latin typeface="Calibri"/>
              </a:rPr>
              <a:t>Testing the Landmark Shift: 1-2 Flavor Transition</a:t>
            </a:r>
            <a:endParaRPr sz="2700" b="1" dirty="0">
              <a:solidFill>
                <a:srgbClr val="7030A0"/>
              </a:solidFill>
              <a:latin typeface="Calibri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The magnitude of the landmark shift can be predicted algebraically</a:t>
            </a:r>
            <a:endParaRPr sz="1400" b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0B902DDD-F2B3-58E1-984D-B0218B3438F8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26C74E-F326-9E1E-B45C-D7300BC9C050}"/>
                  </a:ext>
                </a:extLst>
              </p:cNvPr>
              <p:cNvSpPr txBox="1"/>
              <p:nvPr/>
            </p:nvSpPr>
            <p:spPr>
              <a:xfrm>
                <a:off x="502920" y="1193482"/>
                <a:ext cx="11155680" cy="407099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0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Model B shifts sign-flip near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0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𝟏𝟎</m:t>
                        </m:r>
                      </m:e>
                      <m:sup>
                        <m:r>
                          <a:rPr lang="en-US" sz="20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𝟏𝟐</m:t>
                        </m:r>
                      </m:sup>
                    </m:sSup>
                  </m:oMath>
                </a14:m>
                <a:r>
                  <a:rPr lang="en-US" sz="20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 GeV</a:t>
                </a:r>
                <a:endParaRPr sz="20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5" name="TextBox 4">
                <a:extLst>
                  <a:ext uri="{FF2B5EF4-FFF2-40B4-BE49-F238E27FC236}">
                    <a16:creationId xmlns:a16="http://schemas.microsoft.com/office/drawing/2014/main" id="{3626C74E-F326-9E1E-B45C-D7300BC9C0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193482"/>
                <a:ext cx="11155680" cy="407099"/>
              </a:xfrm>
              <a:prstGeom prst="rect">
                <a:avLst/>
              </a:prstGeom>
              <a:blipFill>
                <a:blip r:embed="rId4"/>
                <a:stretch>
                  <a:fillRect l="-568" t="-9091" b="-2121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Picture 8" descr="A graph of a function&#10;&#10;Description automatically generated">
            <a:extLst>
              <a:ext uri="{FF2B5EF4-FFF2-40B4-BE49-F238E27FC236}">
                <a16:creationId xmlns:a16="http://schemas.microsoft.com/office/drawing/2014/main" id="{5BFFC92C-7649-81FB-1B46-A14F3EE8057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94719" y="1329974"/>
            <a:ext cx="4131733" cy="2605937"/>
          </a:xfrm>
          <a:prstGeom prst="rect">
            <a:avLst/>
          </a:prstGeom>
        </p:spPr>
      </p:pic>
      <p:pic>
        <p:nvPicPr>
          <p:cNvPr id="12" name="Picture 11" descr="A graph of a line&#10;&#10;Description automatically generated with medium confidence">
            <a:extLst>
              <a:ext uri="{FF2B5EF4-FFF2-40B4-BE49-F238E27FC236}">
                <a16:creationId xmlns:a16="http://schemas.microsoft.com/office/drawing/2014/main" id="{783A8CF7-CB0B-84C6-844F-8F418180DCD2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97281" y="3876814"/>
            <a:ext cx="3266343" cy="2981186"/>
          </a:xfrm>
          <a:prstGeom prst="rect">
            <a:avLst/>
          </a:prstGeom>
        </p:spPr>
      </p:pic>
      <p:pic>
        <p:nvPicPr>
          <p:cNvPr id="16" name="Picture 15" descr="A graph of blue dots&#10;&#10;Description automatically generated">
            <a:extLst>
              <a:ext uri="{FF2B5EF4-FFF2-40B4-BE49-F238E27FC236}">
                <a16:creationId xmlns:a16="http://schemas.microsoft.com/office/drawing/2014/main" id="{7E0F25C9-8730-F6A6-44BB-EE01A4E1C718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729172" y="3935911"/>
            <a:ext cx="4462828" cy="2922089"/>
          </a:xfrm>
          <a:prstGeom prst="rect">
            <a:avLst/>
          </a:prstGeom>
        </p:spPr>
      </p:pic>
      <p:pic>
        <p:nvPicPr>
          <p:cNvPr id="18" name="Picture 17" descr="A mathematical equation with a circle and a circle&#10;&#10;Description automatically generated with medium confidence">
            <a:extLst>
              <a:ext uri="{FF2B5EF4-FFF2-40B4-BE49-F238E27FC236}">
                <a16:creationId xmlns:a16="http://schemas.microsoft.com/office/drawing/2014/main" id="{0CB84023-A770-2EC0-0BF0-57DD3013EB9A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t="11408" b="9060"/>
          <a:stretch/>
        </p:blipFill>
        <p:spPr>
          <a:xfrm>
            <a:off x="1125420" y="1995928"/>
            <a:ext cx="2946400" cy="575734"/>
          </a:xfrm>
          <a:prstGeom prst="rect">
            <a:avLst/>
          </a:prstGeom>
        </p:spPr>
      </p:pic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2AD47BFD-834B-69CD-733B-13E171654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74190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4D846A-5F06-FF51-9B5D-B7543CB1723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525DD25-6454-1E7C-74C9-0CC6FEE65B6F}"/>
              </a:ext>
            </a:extLst>
          </p:cNvPr>
          <p:cNvSpPr txBox="1"/>
          <p:nvPr/>
        </p:nvSpPr>
        <p:spPr>
          <a:xfrm>
            <a:off x="822960" y="2172474"/>
            <a:ext cx="10515600" cy="707886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4000" b="1" dirty="0">
                <a:solidFill>
                  <a:srgbClr val="C00000"/>
                </a:solidFill>
                <a:latin typeface="Calibri"/>
              </a:rPr>
              <a:t>Appendices</a:t>
            </a:r>
            <a:endParaRPr sz="4000" b="1" dirty="0">
              <a:solidFill>
                <a:srgbClr val="C00000"/>
              </a:solidFill>
              <a:latin typeface="Calibri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C08E4F4-931F-1C72-BF81-4FA0BF8872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859360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latin typeface="Calibri"/>
              </a:rPr>
              <a:t>Appendix A: Equivalence of Exotic Decoherence and SM Strengthening</a:t>
            </a:r>
          </a:p>
          <a:p>
            <a:pPr>
              <a:spcAft>
                <a:spcPts val="20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Only true for n = 1, models B (tau), C (mu), D (e)</a:t>
            </a:r>
          </a:p>
        </p:txBody>
      </p:sp>
      <p:sp>
        <p:nvSpPr>
          <p:cNvPr id="3" name="Rectangle 2"/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TextBox 3"/>
          <p:cNvSpPr txBox="1"/>
          <p:nvPr/>
        </p:nvSpPr>
        <p:spPr>
          <a:xfrm>
            <a:off x="502920" y="1417320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Standard Model charged-lepton decoherence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02920" y="2697085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Exotic</a:t>
            </a:r>
            <a:r>
              <a:rPr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 dephasing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2920" y="4069080"/>
            <a:ext cx="11155680" cy="338554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sz="1600" b="1" dirty="0">
                <a:solidFill>
                  <a:srgbClr val="1A1A1A"/>
                </a:solidFill>
                <a:latin typeface="Calibri"/>
              </a:rPr>
              <a:t>Identical operator structure</a:t>
            </a:r>
            <a:r>
              <a:rPr lang="en-US" sz="1600" b="1" dirty="0">
                <a:solidFill>
                  <a:srgbClr val="1A1A1A"/>
                </a:solidFill>
                <a:latin typeface="Calibri"/>
              </a:rPr>
              <a:t> for n = 1</a:t>
            </a:r>
            <a:r>
              <a:rPr sz="1600" b="1" dirty="0">
                <a:solidFill>
                  <a:srgbClr val="1A1A1A"/>
                </a:solidFill>
                <a:latin typeface="Calibri"/>
              </a:rPr>
              <a:t>. Only the rate coefficients differ.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18007" y="5476415"/>
            <a:ext cx="11155680" cy="782265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700"/>
              </a:spcAft>
            </a:pPr>
            <a:r>
              <a:rPr lang="en-US" sz="1300" b="0" dirty="0">
                <a:solidFill>
                  <a:srgbClr val="1A1A1A"/>
                </a:solidFill>
                <a:latin typeface="Calibri"/>
              </a:rPr>
              <a:t>Interactions only damp the off-diagonal terms – no </a:t>
            </a:r>
            <a:r>
              <a:rPr lang="en-US" sz="1300" b="0" i="1" dirty="0">
                <a:solidFill>
                  <a:srgbClr val="1A1A1A"/>
                </a:solidFill>
                <a:latin typeface="Calibri"/>
              </a:rPr>
              <a:t>direct</a:t>
            </a:r>
            <a:r>
              <a:rPr lang="en-US" sz="1300" b="0" dirty="0">
                <a:solidFill>
                  <a:srgbClr val="1A1A1A"/>
                </a:solidFill>
                <a:latin typeface="Calibri"/>
              </a:rPr>
              <a:t> effect on lepton flavor populations</a:t>
            </a:r>
            <a:endParaRPr sz="1300" b="0" dirty="0">
              <a:solidFill>
                <a:srgbClr val="1A1A1A"/>
              </a:solidFill>
              <a:latin typeface="Calibri"/>
            </a:endParaRPr>
          </a:p>
          <a:p>
            <a:pPr>
              <a:spcAft>
                <a:spcPts val="700"/>
              </a:spcAft>
            </a:pPr>
            <a:r>
              <a:rPr sz="1300" b="0" dirty="0">
                <a:solidFill>
                  <a:srgbClr val="1A1A1A"/>
                </a:solidFill>
                <a:latin typeface="Calibri"/>
              </a:rPr>
              <a:t>[</a:t>
            </a:r>
            <a:r>
              <a:rPr sz="1300" b="0" dirty="0" err="1">
                <a:solidFill>
                  <a:srgbClr val="1A1A1A"/>
                </a:solidFill>
                <a:latin typeface="Calibri"/>
              </a:rPr>
              <a:t>Π</a:t>
            </a:r>
            <a:r>
              <a:rPr sz="1300" b="0" dirty="0">
                <a:solidFill>
                  <a:srgbClr val="1A1A1A"/>
                </a:solidFill>
                <a:latin typeface="Calibri"/>
              </a:rPr>
              <a:t>_α,[</a:t>
            </a:r>
            <a:r>
              <a:rPr sz="1300" b="0" dirty="0" err="1">
                <a:solidFill>
                  <a:srgbClr val="1A1A1A"/>
                </a:solidFill>
                <a:latin typeface="Calibri"/>
              </a:rPr>
              <a:t>Π</a:t>
            </a:r>
            <a:r>
              <a:rPr sz="1300" b="0" dirty="0">
                <a:solidFill>
                  <a:srgbClr val="1A1A1A"/>
                </a:solidFill>
                <a:latin typeface="Calibri"/>
              </a:rPr>
              <a:t>_α,Y]] damps exactly the two coherences that involve </a:t>
            </a:r>
            <a:r>
              <a:rPr sz="1300" b="0" dirty="0" err="1">
                <a:solidFill>
                  <a:srgbClr val="1A1A1A"/>
                </a:solidFill>
                <a:latin typeface="Calibri"/>
              </a:rPr>
              <a:t>flavour</a:t>
            </a:r>
            <a:r>
              <a:rPr sz="1300" b="0" dirty="0">
                <a:solidFill>
                  <a:srgbClr val="1A1A1A"/>
                </a:solidFill>
                <a:latin typeface="Calibri"/>
              </a:rPr>
              <a:t> α, and touches nothing else.</a:t>
            </a:r>
            <a:r>
              <a:rPr lang="en-US" sz="1300" b="0" dirty="0">
                <a:solidFill>
                  <a:srgbClr val="1A1A1A"/>
                </a:solidFill>
                <a:latin typeface="Calibri"/>
              </a:rPr>
              <a:t> Models</a:t>
            </a:r>
            <a:r>
              <a:rPr sz="1300" b="0" dirty="0">
                <a:solidFill>
                  <a:srgbClr val="1A1A1A"/>
                </a:solidFill>
                <a:latin typeface="Calibri"/>
              </a:rPr>
              <a:t> E, F and G</a:t>
            </a:r>
            <a:r>
              <a:rPr lang="en-US" sz="1300" b="0" dirty="0">
                <a:solidFill>
                  <a:srgbClr val="1A1A1A"/>
                </a:solidFill>
                <a:latin typeface="Calibri"/>
              </a:rPr>
              <a:t> are single channel, hence</a:t>
            </a:r>
            <a:r>
              <a:rPr lang="en-US" sz="1300" dirty="0">
                <a:solidFill>
                  <a:srgbClr val="1A1A1A"/>
                </a:solidFill>
                <a:latin typeface="Calibri"/>
              </a:rPr>
              <a:t> NOT equivalent to SM dephasing.</a:t>
            </a:r>
            <a:endParaRPr sz="1300" b="0" dirty="0">
              <a:solidFill>
                <a:srgbClr val="1A1A1A"/>
              </a:solidFill>
              <a:latin typeface="Calibri"/>
            </a:endParaRPr>
          </a:p>
        </p:txBody>
      </p:sp>
      <p:pic>
        <p:nvPicPr>
          <p:cNvPr id="13" name="Picture 12" descr="A math equations on a white background&#10;&#10;Description automatically generated">
            <a:extLst>
              <a:ext uri="{FF2B5EF4-FFF2-40B4-BE49-F238E27FC236}">
                <a16:creationId xmlns:a16="http://schemas.microsoft.com/office/drawing/2014/main" id="{EFE125FA-AD70-F608-FFEF-FD36FC5BEB2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7690" t="33660" r="37706" b="44503"/>
          <a:stretch/>
        </p:blipFill>
        <p:spPr>
          <a:xfrm>
            <a:off x="1063791" y="1759600"/>
            <a:ext cx="3741683" cy="973615"/>
          </a:xfrm>
          <a:prstGeom prst="rect">
            <a:avLst/>
          </a:prstGeom>
        </p:spPr>
      </p:pic>
      <p:pic>
        <p:nvPicPr>
          <p:cNvPr id="12" name="Picture 11" descr="A black square with a square and a square with a square in the middle&#10;&#10;Description automatically generated">
            <a:extLst>
              <a:ext uri="{FF2B5EF4-FFF2-40B4-BE49-F238E27FC236}">
                <a16:creationId xmlns:a16="http://schemas.microsoft.com/office/drawing/2014/main" id="{5730593E-3B33-0CD1-BF7C-A7F63B2A2A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3400" y="4367412"/>
            <a:ext cx="3853167" cy="1174612"/>
          </a:xfrm>
          <a:prstGeom prst="rect">
            <a:avLst/>
          </a:prstGeom>
        </p:spPr>
      </p:pic>
      <p:pic>
        <p:nvPicPr>
          <p:cNvPr id="15" name="Picture 1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244A72AD-E753-926E-C9C3-D8E3E5245E8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869" t="10134" r="2642" b="20521"/>
          <a:stretch/>
        </p:blipFill>
        <p:spPr>
          <a:xfrm>
            <a:off x="4248745" y="4504454"/>
            <a:ext cx="7942520" cy="971961"/>
          </a:xfrm>
          <a:prstGeom prst="rect">
            <a:avLst/>
          </a:prstGeom>
        </p:spPr>
      </p:pic>
      <p:pic>
        <p:nvPicPr>
          <p:cNvPr id="20" name="Picture 19" descr="A number and a symbol&#10;&#10;Description automatically generated with medium confidence">
            <a:extLst>
              <a:ext uri="{FF2B5EF4-FFF2-40B4-BE49-F238E27FC236}">
                <a16:creationId xmlns:a16="http://schemas.microsoft.com/office/drawing/2014/main" id="{85581303-ECEA-663F-72F5-7E083DC3696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6345" y="1776597"/>
            <a:ext cx="2324100" cy="1181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00A5CE09-5642-AC17-B814-4742ED0CE6B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48745" y="3374562"/>
            <a:ext cx="4559300" cy="469900"/>
          </a:xfrm>
          <a:prstGeom prst="rect">
            <a:avLst/>
          </a:prstGeom>
        </p:spPr>
      </p:pic>
      <p:pic>
        <p:nvPicPr>
          <p:cNvPr id="24" name="Picture 23" descr="A black and white math symbol&#10;&#10;Description automatically generated">
            <a:extLst>
              <a:ext uri="{FF2B5EF4-FFF2-40B4-BE49-F238E27FC236}">
                <a16:creationId xmlns:a16="http://schemas.microsoft.com/office/drawing/2014/main" id="{9DF15FC0-79A9-6D81-CB5C-4634CBDB62D8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251316" y="2144897"/>
            <a:ext cx="1435100" cy="444500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1B1CE392-3302-35FC-CC6E-128BD36291DF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272533" y="3056973"/>
            <a:ext cx="2374900" cy="9144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1A79C-BF3B-50CC-E1B9-B749A1C996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16</a:t>
            </a:fld>
            <a:endParaRPr 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FAE231A-07E0-ECAD-BEB5-D2AA02D99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25D5586-2DB2-AE71-7BB3-8066880BA64A}"/>
              </a:ext>
            </a:extLst>
          </p:cNvPr>
          <p:cNvSpPr txBox="1"/>
          <p:nvPr/>
        </p:nvSpPr>
        <p:spPr>
          <a:xfrm>
            <a:off x="502920" y="256032"/>
            <a:ext cx="11155680" cy="964367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C00000"/>
                </a:solidFill>
                <a:latin typeface="Calibri"/>
              </a:rPr>
              <a:t>Appendix B: Mirrored Domain</a:t>
            </a:r>
          </a:p>
          <a:p>
            <a:r>
              <a:rPr lang="en-US" sz="1400" dirty="0">
                <a:solidFill>
                  <a:srgbClr val="5A5A5A"/>
                </a:solidFill>
                <a:latin typeface="Calibri"/>
              </a:rPr>
              <a:t>Parameter space contains at least two exact mirrors</a:t>
            </a:r>
            <a:endParaRPr lang="en-US" sz="1400" dirty="0">
              <a:solidFill>
                <a:srgbClr val="1A1A1A"/>
              </a:solidFill>
              <a:latin typeface="Calibri"/>
              <a:ea typeface="Cambria Math" panose="02040503050406030204" pitchFamily="18" charset="0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 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31DD3753-E632-6EAD-C8D2-049D98C00535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8F686C77-B539-EC05-BDC5-26EF54482CD3}"/>
              </a:ext>
            </a:extLst>
          </p:cNvPr>
          <p:cNvSpPr txBox="1"/>
          <p:nvPr/>
        </p:nvSpPr>
        <p:spPr>
          <a:xfrm>
            <a:off x="502920" y="119348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Casas-Ibarra Parametrization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7F65809D-535E-13A9-94EE-9522A308F55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460" t="12624" r="2738" b="6129"/>
          <a:stretch/>
        </p:blipFill>
        <p:spPr>
          <a:xfrm>
            <a:off x="961349" y="5163800"/>
            <a:ext cx="7368363" cy="1599860"/>
          </a:xfrm>
          <a:prstGeom prst="rect">
            <a:avLst/>
          </a:prstGeom>
        </p:spPr>
      </p:pic>
      <p:pic>
        <p:nvPicPr>
          <p:cNvPr id="10" name="Picture 9" descr="A black square and square symbol&#10;&#10;Description automatically generated with medium confidence">
            <a:extLst>
              <a:ext uri="{FF2B5EF4-FFF2-40B4-BE49-F238E27FC236}">
                <a16:creationId xmlns:a16="http://schemas.microsoft.com/office/drawing/2014/main" id="{84958ABC-4977-C2BE-97CD-5A4518750FB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22466" y="5565329"/>
            <a:ext cx="2870200" cy="673100"/>
          </a:xfrm>
          <a:prstGeom prst="rect">
            <a:avLst/>
          </a:prstGeom>
        </p:spPr>
      </p:pic>
      <p:pic>
        <p:nvPicPr>
          <p:cNvPr id="12" name="Picture 11" descr="A group of mathematical equations&#10;&#10;Description automatically generated">
            <a:extLst>
              <a:ext uri="{FF2B5EF4-FFF2-40B4-BE49-F238E27FC236}">
                <a16:creationId xmlns:a16="http://schemas.microsoft.com/office/drawing/2014/main" id="{EA5CE8BF-B9BF-2773-C85E-673A43E6634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-11700" t="770" r="12368" b="47603"/>
          <a:stretch/>
        </p:blipFill>
        <p:spPr>
          <a:xfrm>
            <a:off x="-358139" y="1883731"/>
            <a:ext cx="6393180" cy="161393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86487D-14C4-12E6-1026-E7B7D2533BC7}"/>
                  </a:ext>
                </a:extLst>
              </p:cNvPr>
              <p:cNvSpPr txBox="1"/>
              <p:nvPr/>
            </p:nvSpPr>
            <p:spPr>
              <a:xfrm>
                <a:off x="627369" y="1593592"/>
                <a:ext cx="10936224" cy="356616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Complex conjugating Yukawa matrix yields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1600" b="1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Parameter mirrors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— two parameter transformations result in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h</m:t>
                    </m:r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→±</m:t>
                    </m:r>
                    <m:sSup>
                      <m:sSupPr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h</m:t>
                        </m:r>
                      </m:e>
                      <m:sup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∗</m:t>
                        </m:r>
                      </m:sup>
                    </m:sSup>
                  </m:oMath>
                </a14:m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𝐼𝑚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→(−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𝐼𝑚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1600" dirty="0">
                  <a:latin typeface="Calibri"/>
                  <a:ea typeface="Cambria Math" panose="02040503050406030204" pitchFamily="18" charset="0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→(−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,2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𝑅𝑒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1600" dirty="0">
                  <a:latin typeface="Calibri"/>
                  <a:ea typeface="Cambria Math" panose="02040503050406030204" pitchFamily="18" charset="0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Therefore: restrict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𝐼𝑚</m:t>
                    </m:r>
                    <m:d>
                      <m:dPr>
                        <m:begChr m:val="["/>
                        <m:endChr m:val="]"/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𝑅𝑒</m:t>
                    </m:r>
                    <m:d>
                      <m:dPr>
                        <m:begChr m:val="["/>
                        <m:endChr m:val="]"/>
                        <m:ctrlP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&gt;0</m:t>
                    </m:r>
                  </m:oMath>
                </a14:m>
                <a:endParaRPr lang="en-US" sz="1600" dirty="0"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7686487D-14C4-12E6-1026-E7B7D2533BC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69" y="1593592"/>
                <a:ext cx="10936224" cy="3566160"/>
              </a:xfrm>
              <a:prstGeom prst="rect">
                <a:avLst/>
              </a:prstGeom>
              <a:blipFill>
                <a:blip r:embed="rId6"/>
                <a:stretch>
                  <a:fillRect l="-232" t="-355" b="-106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 group of mathematical equations&#10;&#10;Description automatically generated">
            <a:extLst>
              <a:ext uri="{FF2B5EF4-FFF2-40B4-BE49-F238E27FC236}">
                <a16:creationId xmlns:a16="http://schemas.microsoft.com/office/drawing/2014/main" id="{828C84F0-5477-0BC4-CCBD-EEF51D6E9BF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4498" t="58671" r="12209" b="26"/>
          <a:stretch/>
        </p:blipFill>
        <p:spPr>
          <a:xfrm>
            <a:off x="6831107" y="1956964"/>
            <a:ext cx="5360893" cy="129119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39B0F13A-B29B-8E27-5739-D1A13030EE6C}"/>
              </a:ext>
            </a:extLst>
          </p:cNvPr>
          <p:cNvSpPr/>
          <p:nvPr/>
        </p:nvSpPr>
        <p:spPr>
          <a:xfrm rot="5400000" flipV="1">
            <a:off x="5535755" y="2664754"/>
            <a:ext cx="2084831" cy="18288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E7A69B0-5A36-70F9-8A9D-C72F2BEAFA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421609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89A3181-43E2-F814-71CF-DB33E06C53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ADE988-2571-DE4C-452A-91F288F66309}"/>
                  </a:ext>
                </a:extLst>
              </p:cNvPr>
              <p:cNvSpPr txBox="1"/>
              <p:nvPr/>
            </p:nvSpPr>
            <p:spPr>
              <a:xfrm>
                <a:off x="502920" y="256032"/>
                <a:ext cx="11155680" cy="74892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en-US" sz="2700" b="1" dirty="0">
                    <a:solidFill>
                      <a:srgbClr val="C00000"/>
                    </a:solidFill>
                    <a:latin typeface="Calibri"/>
                  </a:rPr>
                  <a:t>Appendix C: Solver Validation</a:t>
                </a:r>
              </a:p>
              <a:p>
                <a:r>
                  <a:rPr lang="en-US" sz="1400" dirty="0">
                    <a:solidFill>
                      <a:srgbClr val="5A5A5A"/>
                    </a:solidFill>
                    <a:latin typeface="Calibri"/>
                    <a:ea typeface="Cambria Math" panose="02040503050406030204" pitchFamily="18" charset="0"/>
                  </a:rPr>
                  <a:t>DMEs are stiff; large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5A5A5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400" dirty="0">
                    <a:solidFill>
                      <a:srgbClr val="5A5A5A"/>
                    </a:solidFill>
                    <a:latin typeface="Calibri"/>
                    <a:ea typeface="Cambria Math" panose="02040503050406030204" pitchFamily="18" charset="0"/>
                  </a:rPr>
                  <a:t>exacerbates the problem</a:t>
                </a:r>
                <a:endParaRPr lang="en-US" sz="1400" dirty="0">
                  <a:solidFill>
                    <a:srgbClr val="5A5A5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AADE988-2571-DE4C-452A-91F288F6630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256032"/>
                <a:ext cx="11155680" cy="748923"/>
              </a:xfrm>
              <a:prstGeom prst="rect">
                <a:avLst/>
              </a:prstGeom>
              <a:blipFill>
                <a:blip r:embed="rId3"/>
                <a:stretch>
                  <a:fillRect l="-1023" t="-833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66113B8E-DEE2-20F7-F2EC-482F232B997C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C6AA8816-43AF-BE05-4DC3-ADF70A2B92CC}"/>
              </a:ext>
            </a:extLst>
          </p:cNvPr>
          <p:cNvSpPr txBox="1"/>
          <p:nvPr/>
        </p:nvSpPr>
        <p:spPr>
          <a:xfrm>
            <a:off x="502920" y="119348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Basic validation tests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46DA00-4869-E245-A12C-F48F4DF94944}"/>
                  </a:ext>
                </a:extLst>
              </p:cNvPr>
              <p:cNvSpPr txBox="1"/>
              <p:nvPr/>
            </p:nvSpPr>
            <p:spPr>
              <a:xfrm>
                <a:off x="627369" y="1593592"/>
                <a:ext cx="10751831" cy="2923877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Resolution of solver at various </a:t>
                </a:r>
                <a:r>
                  <a:rPr lang="en-US" sz="1600" b="1" dirty="0" err="1">
                    <a:latin typeface="Calibri"/>
                    <a:ea typeface="Cambria Math" panose="02040503050406030204" pitchFamily="18" charset="0"/>
                  </a:rPr>
                  <a:t>rtol</a:t>
                </a: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, </a:t>
                </a:r>
                <a:r>
                  <a:rPr lang="en-US" sz="1600" b="1" dirty="0" err="1">
                    <a:latin typeface="Calibri"/>
                    <a:ea typeface="Cambria Math" panose="02040503050406030204" pitchFamily="18" charset="0"/>
                  </a:rPr>
                  <a:t>atol</a:t>
                </a: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 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Compare solver defaults (</a:t>
                </a:r>
                <a:r>
                  <a:rPr lang="en-US" sz="1600" dirty="0" err="1">
                    <a:latin typeface="Calibri"/>
                    <a:ea typeface="Cambria Math" panose="02040503050406030204" pitchFamily="18" charset="0"/>
                  </a:rPr>
                  <a:t>rtol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=1e-9, </a:t>
                </a:r>
                <a:r>
                  <a:rPr lang="en-US" sz="1600" dirty="0" err="1">
                    <a:latin typeface="Calibri"/>
                    <a:ea typeface="Cambria Math" panose="02040503050406030204" pitchFamily="18" charset="0"/>
                  </a:rPr>
                  <a:t>atol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=1e-14) to tight tolerances (</a:t>
                </a:r>
                <a:r>
                  <a:rPr lang="en-US" sz="1600" dirty="0" err="1">
                    <a:latin typeface="Calibri"/>
                    <a:ea typeface="Cambria Math" panose="02040503050406030204" pitchFamily="18" charset="0"/>
                  </a:rPr>
                  <a:t>rtol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=1e-11, </a:t>
                </a:r>
                <a:r>
                  <a:rPr lang="en-US" sz="1600" dirty="0" err="1">
                    <a:latin typeface="Calibri"/>
                    <a:ea typeface="Cambria Math" panose="02040503050406030204" pitchFamily="18" charset="0"/>
                  </a:rPr>
                  <a:t>atol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=1e-16)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99-percentile relative deviation 7.12e-5 (marked on plots)</a:t>
                </a:r>
                <a:endParaRPr lang="en-US" sz="1600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Evolution </a:t>
                </a: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endpoint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Compare </a:t>
                </a:r>
                <a:r>
                  <a:rPr lang="en-US" sz="1600" dirty="0" err="1">
                    <a:latin typeface="Calibri"/>
                    <a:ea typeface="Cambria Math" panose="02040503050406030204" pitchFamily="18" charset="0"/>
                  </a:rPr>
                  <a:t>zf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= 1e4 with default 1e3</a:t>
                </a: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99-percentile relative deviation 1.77e-8</a:t>
                </a: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Evolution start point z0 = 1e-3 matches earlier starting values</a:t>
                </a: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Large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runs match expected limit with coherences identically 0</a:t>
                </a: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5246DA00-4869-E245-A12C-F48F4DF9494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27369" y="1593592"/>
                <a:ext cx="10751831" cy="2923877"/>
              </a:xfrm>
              <a:prstGeom prst="rect">
                <a:avLst/>
              </a:prstGeom>
              <a:blipFill>
                <a:blip r:embed="rId4"/>
                <a:stretch>
                  <a:fillRect l="-236" t="-4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graph of a graph of a projector&#10;&#10;Description automatically generated with medium confidence">
            <a:extLst>
              <a:ext uri="{FF2B5EF4-FFF2-40B4-BE49-F238E27FC236}">
                <a16:creationId xmlns:a16="http://schemas.microsoft.com/office/drawing/2014/main" id="{45E2AD61-B820-4BDE-05BC-DF45D31443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433733" y="2286623"/>
            <a:ext cx="4758267" cy="4503644"/>
          </a:xfrm>
          <a:prstGeom prst="rect">
            <a:avLst/>
          </a:prstGeom>
        </p:spPr>
      </p:pic>
      <p:pic>
        <p:nvPicPr>
          <p:cNvPr id="11" name="Picture 10" descr="A graph of different colored lines&#10;&#10;Description automatically generated">
            <a:extLst>
              <a:ext uri="{FF2B5EF4-FFF2-40B4-BE49-F238E27FC236}">
                <a16:creationId xmlns:a16="http://schemas.microsoft.com/office/drawing/2014/main" id="{765F6BE5-E85D-02D7-8CC5-01B689A62F9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969683" y="4233127"/>
            <a:ext cx="3304117" cy="2624873"/>
          </a:xfrm>
          <a:prstGeom prst="rect">
            <a:avLst/>
          </a:prstGeom>
        </p:spPr>
      </p:pic>
      <p:sp>
        <p:nvSpPr>
          <p:cNvPr id="16" name="Slide Number Placeholder 15">
            <a:extLst>
              <a:ext uri="{FF2B5EF4-FFF2-40B4-BE49-F238E27FC236}">
                <a16:creationId xmlns:a16="http://schemas.microsoft.com/office/drawing/2014/main" id="{13AD6165-4477-26D8-0F11-5BC787047C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68759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700" b="1" i="0" dirty="0">
                <a:solidFill>
                  <a:srgbClr val="1A1A1A"/>
                </a:solidFill>
                <a:latin typeface="Calibri"/>
              </a:rPr>
              <a:t>Vanilla </a:t>
            </a:r>
            <a:r>
              <a:rPr lang="en-US" sz="2700" b="1" i="0" dirty="0" err="1">
                <a:solidFill>
                  <a:srgbClr val="1A1A1A"/>
                </a:solidFill>
                <a:latin typeface="Calibri"/>
              </a:rPr>
              <a:t>Leptogenesis</a:t>
            </a:r>
            <a:endParaRPr sz="2700" b="1" i="0" dirty="0">
              <a:solidFill>
                <a:srgbClr val="1A1A1A"/>
              </a:solidFill>
              <a:latin typeface="Calibri"/>
            </a:endParaRP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How do we produce a baryon asymmetry? — e.g. Davidson et al. (2008), </a:t>
            </a:r>
            <a:r>
              <a:rPr lang="en-US" sz="1400" dirty="0" err="1">
                <a:solidFill>
                  <a:srgbClr val="5A5A5A"/>
                </a:solidFill>
                <a:latin typeface="Calibri"/>
              </a:rPr>
              <a:t>Buchmüller</a:t>
            </a:r>
            <a:r>
              <a:rPr lang="en-US" sz="1400" dirty="0">
                <a:solidFill>
                  <a:srgbClr val="5A5A5A"/>
                </a:solidFill>
                <a:latin typeface="Calibri"/>
              </a:rPr>
              <a:t> et al. (2004) </a:t>
            </a:r>
            <a:endParaRPr sz="1400" b="0" i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/>
          </a:p>
        </p:txBody>
      </p:sp>
      <p:sp>
        <p:nvSpPr>
          <p:cNvPr id="10" name="TextBox 9"/>
          <p:cNvSpPr txBox="1"/>
          <p:nvPr/>
        </p:nvSpPr>
        <p:spPr>
          <a:xfrm>
            <a:off x="502918" y="1188720"/>
            <a:ext cx="11155680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i="0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The Sakharov Conditions</a:t>
            </a:r>
            <a:endParaRPr sz="2600" b="1" i="0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A190D5-8236-AD64-A49C-5C0C03713147}"/>
                  </a:ext>
                </a:extLst>
              </p:cNvPr>
              <p:cNvSpPr txBox="1"/>
              <p:nvPr/>
            </p:nvSpPr>
            <p:spPr>
              <a:xfrm>
                <a:off x="502917" y="2989740"/>
                <a:ext cx="11155680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600" b="1" i="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Add two right-handed Majoran</a:t>
                </a:r>
                <a:r>
                  <a:rPr lang="en-US" sz="26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a </a:t>
                </a:r>
                <a:r>
                  <a:rPr lang="en-US" sz="2600" b="1" i="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neutrinos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𝑵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r>
                  <a:rPr lang="en-US" sz="2600" b="1" i="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 to the Standard Model with large masses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𝑴</m:t>
                        </m:r>
                      </m:e>
                      <m:sub>
                        <m: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𝒊</m:t>
                        </m:r>
                      </m:sub>
                    </m:sSub>
                  </m:oMath>
                </a14:m>
                <a:endParaRPr sz="2600" b="1" i="0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E0A190D5-8236-AD64-A49C-5C0C0371314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17" y="2989740"/>
                <a:ext cx="11155680" cy="892552"/>
              </a:xfrm>
              <a:prstGeom prst="rect">
                <a:avLst/>
              </a:prstGeom>
              <a:blipFill>
                <a:blip r:embed="rId3"/>
                <a:stretch>
                  <a:fillRect l="-910" t="-7042" r="-796" b="-1690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4" name="Picture 13" descr="A1_lagrangian.png">
            <a:extLst>
              <a:ext uri="{FF2B5EF4-FFF2-40B4-BE49-F238E27FC236}">
                <a16:creationId xmlns:a16="http://schemas.microsoft.com/office/drawing/2014/main" id="{43AEAA0C-82CA-972F-1D4D-33FF3BE4719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-11810" r="38133"/>
          <a:stretch/>
        </p:blipFill>
        <p:spPr>
          <a:xfrm>
            <a:off x="2395807" y="3907261"/>
            <a:ext cx="7369900" cy="604181"/>
          </a:xfrm>
          <a:prstGeom prst="rect">
            <a:avLst/>
          </a:prstGeom>
        </p:spPr>
      </p:pic>
      <p:pic>
        <p:nvPicPr>
          <p:cNvPr id="16" name="Picture 15" descr="A2_seesaw.png">
            <a:extLst>
              <a:ext uri="{FF2B5EF4-FFF2-40B4-BE49-F238E27FC236}">
                <a16:creationId xmlns:a16="http://schemas.microsoft.com/office/drawing/2014/main" id="{70183442-8501-2F4D-3478-1DD0DE8E981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15689" r="67654" b="28288"/>
          <a:stretch/>
        </p:blipFill>
        <p:spPr>
          <a:xfrm>
            <a:off x="4314111" y="4790289"/>
            <a:ext cx="3563777" cy="50387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A356B2-8DC0-0B0B-CB11-1518C0D7CAA6}"/>
                  </a:ext>
                </a:extLst>
              </p:cNvPr>
              <p:cNvSpPr txBox="1"/>
              <p:nvPr/>
            </p:nvSpPr>
            <p:spPr>
              <a:xfrm>
                <a:off x="685800" y="1648263"/>
                <a:ext cx="11155680" cy="1169551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i="0" dirty="0">
                    <a:solidFill>
                      <a:srgbClr val="1A1A1A"/>
                    </a:solidFill>
                    <a:latin typeface="Calibri"/>
                  </a:rPr>
                  <a:t>Lepton number violation</a:t>
                </a:r>
                <a:r>
                  <a:rPr lang="en-US" sz="2000" b="0" i="0" dirty="0">
                    <a:solidFill>
                      <a:srgbClr val="1A1A1A"/>
                    </a:solidFill>
                    <a:latin typeface="Calibri"/>
                  </a:rPr>
                  <a:t> —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a process </a:t>
                </a:r>
                <a:r>
                  <a:rPr lang="en-US" sz="2000" b="0" i="0" dirty="0">
                    <a:solidFill>
                      <a:srgbClr val="1A1A1A"/>
                    </a:solidFill>
                    <a:latin typeface="Calibri"/>
                  </a:rPr>
                  <a:t>that produces more leptons than antileptons</a:t>
                </a:r>
                <a:endParaRPr lang="en-US" sz="200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b="1" i="0" dirty="0">
                    <a:solidFill>
                      <a:srgbClr val="1A1A1A"/>
                    </a:solidFill>
                    <a:latin typeface="Calibri"/>
                  </a:rPr>
                  <a:t>CP violation</a:t>
                </a:r>
                <a:r>
                  <a:rPr lang="en-US" sz="2000" b="0" i="0" dirty="0">
                    <a:solidFill>
                      <a:srgbClr val="1A1A1A"/>
                    </a:solidFill>
                    <a:latin typeface="Calibri"/>
                  </a:rPr>
                  <a:t> — prefer </a:t>
                </a:r>
                <a14:m>
                  <m:oMath xmlns:m="http://schemas.openxmlformats.org/officeDocument/2006/math"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 +1</m:t>
                    </m:r>
                  </m:oMath>
                </a14:m>
                <a:r>
                  <a:rPr lang="en-US" sz="2000" b="0" i="0" dirty="0">
                    <a:solidFill>
                      <a:srgbClr val="1A1A1A"/>
                    </a:solidFill>
                    <a:latin typeface="Calibri"/>
                  </a:rPr>
                  <a:t> to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r>
                      <a:rPr lang="en-US" sz="2000" i="1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𝐿</m:t>
                    </m:r>
                    <m:r>
                      <a:rPr lang="en-US" sz="2000" i="1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000" b="1" i="0" dirty="0">
                    <a:solidFill>
                      <a:srgbClr val="1A1A1A"/>
                    </a:solidFill>
                    <a:latin typeface="Calibri"/>
                  </a:rPr>
                  <a:t>Departure from equilibrium</a:t>
                </a:r>
                <a:r>
                  <a:rPr lang="en-US" sz="2000" b="0" i="0" dirty="0">
                    <a:solidFill>
                      <a:srgbClr val="1A1A1A"/>
                    </a:solidFill>
                    <a:latin typeface="Calibri"/>
                  </a:rPr>
                  <a:t> — the asymmetry must freeze-out and persist until today</a:t>
                </a:r>
                <a:endParaRPr sz="2000" b="0" i="0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CA356B2-8DC0-0B0B-CB11-1518C0D7CAA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800" y="1648263"/>
                <a:ext cx="11155680" cy="1169551"/>
              </a:xfrm>
              <a:prstGeom prst="rect">
                <a:avLst/>
              </a:prstGeom>
              <a:blipFill>
                <a:blip r:embed="rId6"/>
                <a:stretch>
                  <a:fillRect l="-683" t="-2151" b="-86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1F97EC-7DD9-3CD8-31D0-A83E46965669}"/>
                  </a:ext>
                </a:extLst>
              </p:cNvPr>
              <p:cNvSpPr txBox="1"/>
              <p:nvPr/>
            </p:nvSpPr>
            <p:spPr>
              <a:xfrm>
                <a:off x="781906" y="5573015"/>
                <a:ext cx="10597702" cy="119090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r>
                  <a:rPr lang="en-US" sz="2000" b="1" i="0" dirty="0">
                    <a:solidFill>
                      <a:schemeClr val="tx1"/>
                    </a:solidFill>
                    <a:latin typeface="Calibri"/>
                  </a:rPr>
                  <a:t>Electroweak </a:t>
                </a:r>
                <a:r>
                  <a:rPr lang="en-US" sz="2000" b="1" i="0" dirty="0" err="1">
                    <a:solidFill>
                      <a:schemeClr val="tx1"/>
                    </a:solidFill>
                    <a:latin typeface="Calibri"/>
                  </a:rPr>
                  <a:t>sphalerons</a:t>
                </a:r>
                <a:r>
                  <a:rPr lang="en-US" sz="2000" b="1" i="0" dirty="0">
                    <a:solidFill>
                      <a:schemeClr val="tx1"/>
                    </a:solidFill>
                    <a:latin typeface="Calibri"/>
                  </a:rPr>
                  <a:t> (non-perturbative gauge field configurations) violate B+L, converting lepton asymmetry to baryon asymmetry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ar-AE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ar-AE" sz="20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ar-AE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𝑩</m:t>
                            </m:r>
                          </m:sub>
                        </m:sSub>
                        <m:r>
                          <a:rPr lang="ar-AE" sz="20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acc>
                              <m:accPr>
                                <m:chr m:val="̅"/>
                                <m:ctrlPr>
                                  <a:rPr lang="ar-AE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a:rPr lang="ar-AE" sz="2000" b="1" i="1" smtClean="0">
                                    <a:solidFill>
                                      <a:schemeClr val="tx1"/>
                                    </a:solidFill>
                                    <a:latin typeface="Cambria Math" panose="02040503050406030204" pitchFamily="18" charset="0"/>
                                  </a:rPr>
                                  <m:t>𝑩</m:t>
                                </m:r>
                              </m:e>
                            </m:acc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𝒏</m:t>
                            </m:r>
                          </m:e>
                          <m:sub>
                            <m:r>
                              <a:rPr lang="ar-AE" sz="2000" b="1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𝜸</m:t>
                            </m:r>
                          </m:sub>
                        </m:sSub>
                      </m:den>
                    </m:f>
                  </m:oMath>
                </a14:m>
                <a:r>
                  <a:rPr lang="en-US" sz="2000" b="1" i="0" dirty="0">
                    <a:solidFill>
                      <a:schemeClr val="tx1"/>
                    </a:solidFill>
                    <a:latin typeface="Calibri"/>
                  </a:rPr>
                  <a:t> </a:t>
                </a:r>
                <a:r>
                  <a:rPr lang="en-US" sz="2000" i="0" dirty="0">
                    <a:solidFill>
                      <a:schemeClr val="tx1"/>
                    </a:solidFill>
                    <a:latin typeface="Calibri"/>
                  </a:rPr>
                  <a:t>— </a:t>
                </a:r>
                <a:r>
                  <a:rPr lang="en-US" sz="2000" dirty="0">
                    <a:latin typeface="Calibri"/>
                  </a:rPr>
                  <a:t>Observed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ar-AE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ar-AE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ar-AE" sz="2000" i="1"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sz="2000" i="1">
                        <a:latin typeface="Cambria Math" panose="02040503050406030204" pitchFamily="18" charset="0"/>
                      </a:rPr>
                      <m:t>6</m:t>
                    </m:r>
                    <m:r>
                      <a:rPr lang="en-US" sz="20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×</m:t>
                    </m:r>
                    <m:sSup>
                      <m:sSupPr>
                        <m:ctrlP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20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</m:oMath>
                </a14:m>
                <a:endParaRPr lang="en-US" sz="2000" dirty="0"/>
              </a:p>
              <a:p>
                <a:pPr>
                  <a:spcAft>
                    <a:spcPts val="0"/>
                  </a:spcAft>
                </a:pPr>
                <a:endParaRPr lang="ar-AE" sz="2000" b="1" i="0" dirty="0">
                  <a:solidFill>
                    <a:schemeClr val="tx1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9" name="TextBox 18">
                <a:extLst>
                  <a:ext uri="{FF2B5EF4-FFF2-40B4-BE49-F238E27FC236}">
                    <a16:creationId xmlns:a16="http://schemas.microsoft.com/office/drawing/2014/main" id="{8C1F97EC-7DD9-3CD8-31D0-A83E4696566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81906" y="5573015"/>
                <a:ext cx="10597702" cy="1190903"/>
              </a:xfrm>
              <a:prstGeom prst="rect">
                <a:avLst/>
              </a:prstGeom>
              <a:blipFill>
                <a:blip r:embed="rId7"/>
                <a:stretch>
                  <a:fillRect l="-598" t="-2105" b="-842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1A1A1A"/>
                </a:solidFill>
                <a:latin typeface="Calibri"/>
              </a:rPr>
              <a:t>Vanilla </a:t>
            </a:r>
            <a:r>
              <a:rPr lang="en-US" sz="2700" b="1" dirty="0" err="1">
                <a:solidFill>
                  <a:srgbClr val="1A1A1A"/>
                </a:solidFill>
                <a:latin typeface="Calibri"/>
              </a:rPr>
              <a:t>Leptogenesis</a:t>
            </a:r>
            <a:r>
              <a:rPr lang="en-US" sz="2700" b="1" dirty="0">
                <a:solidFill>
                  <a:srgbClr val="1A1A1A"/>
                </a:solidFill>
                <a:latin typeface="Calibri"/>
              </a:rPr>
              <a:t>: Density Matrix Equations</a:t>
            </a:r>
          </a:p>
          <a:p>
            <a:r>
              <a:rPr lang="en-US" sz="1400" dirty="0">
                <a:solidFill>
                  <a:srgbClr val="5A5A5A"/>
                </a:solidFill>
                <a:latin typeface="Calibri"/>
              </a:rPr>
              <a:t>How do we describe the asymmetry? — e.g. Blanchet et al. (2013), Dev et al. (2018)</a:t>
            </a:r>
            <a:endParaRPr lang="en-US" sz="1400" b="0" i="0" dirty="0">
              <a:solidFill>
                <a:srgbClr val="5A5A5A"/>
              </a:solidFill>
              <a:latin typeface="Calibri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600335D-0813-2030-2495-373E281D9AA1}"/>
              </a:ext>
            </a:extLst>
          </p:cNvPr>
          <p:cNvSpPr txBox="1"/>
          <p:nvPr/>
        </p:nvSpPr>
        <p:spPr>
          <a:xfrm>
            <a:off x="424262" y="1207887"/>
            <a:ext cx="7931798" cy="9541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Coupled differential equations describe the number density of leptons</a:t>
            </a:r>
            <a:endParaRPr sz="2800" b="1" i="0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FD3ACD3E-49D3-9E9F-A607-C2187F1B0FE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6306" b="12471"/>
          <a:stretch/>
        </p:blipFill>
        <p:spPr>
          <a:xfrm>
            <a:off x="690912" y="2389442"/>
            <a:ext cx="3492500" cy="624133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5206A0F5-B2BE-E8CC-2972-454B570D8843}"/>
              </a:ext>
            </a:extLst>
          </p:cNvPr>
          <p:cNvSpPr txBox="1"/>
          <p:nvPr/>
        </p:nvSpPr>
        <p:spPr>
          <a:xfrm>
            <a:off x="841491" y="5521627"/>
            <a:ext cx="11155680" cy="7848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600"/>
              </a:spcAft>
            </a:pPr>
            <a:r>
              <a:rPr lang="en-US" sz="2000" b="1" dirty="0">
                <a:solidFill>
                  <a:srgbClr val="1A1A1A"/>
                </a:solidFill>
                <a:latin typeface="Calibri"/>
              </a:rPr>
              <a:t>Decay </a:t>
            </a:r>
            <a:r>
              <a:rPr lang="en-US" sz="2000" dirty="0">
                <a:solidFill>
                  <a:srgbClr val="1A1A1A"/>
                </a:solidFill>
                <a:latin typeface="Calibri"/>
              </a:rPr>
              <a:t>— sterile neutrinos decay into a superposition of flavor states</a:t>
            </a:r>
          </a:p>
          <a:p>
            <a:pPr>
              <a:spcAft>
                <a:spcPts val="600"/>
              </a:spcAft>
            </a:pPr>
            <a:r>
              <a:rPr lang="en-US" sz="2000" b="1" i="0" dirty="0">
                <a:solidFill>
                  <a:srgbClr val="1A1A1A"/>
                </a:solidFill>
                <a:latin typeface="Calibri"/>
              </a:rPr>
              <a:t>Charged lepton </a:t>
            </a:r>
            <a:r>
              <a:rPr lang="en-US" sz="2000" b="1" dirty="0">
                <a:solidFill>
                  <a:srgbClr val="1A1A1A"/>
                </a:solidFill>
                <a:latin typeface="Calibri"/>
              </a:rPr>
              <a:t>i</a:t>
            </a:r>
            <a:r>
              <a:rPr lang="en-US" sz="2000" b="1" i="0" dirty="0">
                <a:solidFill>
                  <a:srgbClr val="1A1A1A"/>
                </a:solidFill>
                <a:latin typeface="Calibri"/>
              </a:rPr>
              <a:t>nteractions</a:t>
            </a:r>
            <a:r>
              <a:rPr lang="en-US" sz="2000" i="0" dirty="0">
                <a:solidFill>
                  <a:srgbClr val="1A1A1A"/>
                </a:solidFill>
                <a:latin typeface="Calibri"/>
              </a:rPr>
              <a:t> — measure flavor, destroy coherences</a:t>
            </a:r>
            <a:endParaRPr lang="en-US" sz="2000" dirty="0">
              <a:solidFill>
                <a:srgbClr val="1A1A1A"/>
              </a:solidFill>
              <a:latin typeface="Calibri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3C359E79-70FA-659A-B0DE-1FC8A19A391C}"/>
              </a:ext>
            </a:extLst>
          </p:cNvPr>
          <p:cNvSpPr txBox="1"/>
          <p:nvPr/>
        </p:nvSpPr>
        <p:spPr>
          <a:xfrm>
            <a:off x="502920" y="4928884"/>
            <a:ext cx="1115568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sz="28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Why density matrices?</a:t>
            </a:r>
            <a:endParaRPr sz="2800" b="1" i="0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pic>
        <p:nvPicPr>
          <p:cNvPr id="6" name="Picture 5" descr="A math equation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0819BF12-2E94-F8A5-ADEF-75039EBC70B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466" b="58737"/>
          <a:stretch/>
        </p:blipFill>
        <p:spPr>
          <a:xfrm>
            <a:off x="733919" y="3362204"/>
            <a:ext cx="7645400" cy="728028"/>
          </a:xfrm>
          <a:prstGeom prst="rect">
            <a:avLst/>
          </a:prstGeom>
        </p:spPr>
      </p:pic>
      <p:pic>
        <p:nvPicPr>
          <p:cNvPr id="7" name="Picture 6" descr="A math equations with numbers and symbols&#10;&#10;Description automatically generated with medium confidence">
            <a:extLst>
              <a:ext uri="{FF2B5EF4-FFF2-40B4-BE49-F238E27FC236}">
                <a16:creationId xmlns:a16="http://schemas.microsoft.com/office/drawing/2014/main" id="{B36F9571-AA93-97B6-5360-08390025436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6749" t="61738" r="1364" b="1465"/>
          <a:stretch/>
        </p:blipFill>
        <p:spPr>
          <a:xfrm>
            <a:off x="690912" y="4117306"/>
            <a:ext cx="6260637" cy="728028"/>
          </a:xfrm>
          <a:prstGeom prst="rect">
            <a:avLst/>
          </a:prstGeom>
        </p:spPr>
      </p:pic>
      <p:sp>
        <p:nvSpPr>
          <p:cNvPr id="13" name="Slide Number Placeholder 12">
            <a:extLst>
              <a:ext uri="{FF2B5EF4-FFF2-40B4-BE49-F238E27FC236}">
                <a16:creationId xmlns:a16="http://schemas.microsoft.com/office/drawing/2014/main" id="{3E215F6C-45B1-FEE1-9F4C-15D5BF39A5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3</a:t>
            </a:fld>
            <a:endParaRPr lang="en-US"/>
          </a:p>
        </p:txBody>
      </p:sp>
      <p:pic>
        <p:nvPicPr>
          <p:cNvPr id="18" name="Picture 17" descr="A graph of a number of numbers and a line&#10;&#10;Description automatically generated">
            <a:extLst>
              <a:ext uri="{FF2B5EF4-FFF2-40B4-BE49-F238E27FC236}">
                <a16:creationId xmlns:a16="http://schemas.microsoft.com/office/drawing/2014/main" id="{0012862F-83F1-B12B-1DBB-BEFA2F2CE66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356060" y="1309460"/>
            <a:ext cx="3641111" cy="2670148"/>
          </a:xfrm>
          <a:prstGeom prst="rect">
            <a:avLst/>
          </a:prstGeom>
        </p:spPr>
      </p:pic>
      <p:pic>
        <p:nvPicPr>
          <p:cNvPr id="22" name="Picture 21" descr="A graph of a diagram&#10;&#10;Description automatically generated with medium confidence">
            <a:extLst>
              <a:ext uri="{FF2B5EF4-FFF2-40B4-BE49-F238E27FC236}">
                <a16:creationId xmlns:a16="http://schemas.microsoft.com/office/drawing/2014/main" id="{A0E6F95B-0A02-1137-1A86-B6CCE12DB66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71747" y="4033756"/>
            <a:ext cx="3725424" cy="277306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62A5AED-1C4C-D71B-E525-04CCA05945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64C69987-E724-C40A-B5FC-8A95579EAB1A}"/>
              </a:ext>
            </a:extLst>
          </p:cNvPr>
          <p:cNvSpPr txBox="1"/>
          <p:nvPr/>
        </p:nvSpPr>
        <p:spPr>
          <a:xfrm>
            <a:off x="502920" y="256032"/>
            <a:ext cx="11155680" cy="74892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1A1A1A"/>
                </a:solidFill>
                <a:latin typeface="Calibri"/>
              </a:rPr>
              <a:t>Exotic Decoherence Terms</a:t>
            </a:r>
          </a:p>
          <a:p>
            <a:pPr>
              <a:spcAft>
                <a:spcPts val="0"/>
              </a:spcAft>
            </a:pPr>
            <a:r>
              <a:rPr lang="en-US" sz="1400" dirty="0">
                <a:solidFill>
                  <a:srgbClr val="5A5A5A"/>
                </a:solidFill>
                <a:latin typeface="Calibri"/>
              </a:rPr>
              <a:t>In analogy with De </a:t>
            </a:r>
            <a:r>
              <a:rPr lang="en-US" sz="1400" dirty="0" err="1">
                <a:solidFill>
                  <a:srgbClr val="5A5A5A"/>
                </a:solidFill>
                <a:latin typeface="Calibri"/>
              </a:rPr>
              <a:t>Romeri</a:t>
            </a:r>
            <a:r>
              <a:rPr lang="en-US" sz="1400" dirty="0">
                <a:solidFill>
                  <a:srgbClr val="5A5A5A"/>
                </a:solidFill>
                <a:latin typeface="Calibri"/>
              </a:rPr>
              <a:t> et al. (2023), </a:t>
            </a:r>
            <a:r>
              <a:rPr lang="en-US" sz="1400" dirty="0" err="1">
                <a:solidFill>
                  <a:srgbClr val="5A5A5A"/>
                </a:solidFill>
                <a:latin typeface="Calibri"/>
              </a:rPr>
              <a:t>IceCube</a:t>
            </a:r>
            <a:r>
              <a:rPr lang="en-US" sz="1400" dirty="0">
                <a:solidFill>
                  <a:srgbClr val="5A5A5A"/>
                </a:solidFill>
                <a:latin typeface="Calibri"/>
              </a:rPr>
              <a:t> Collaboration (2024)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80751D2-FA79-D93B-ABED-83EEFA88373B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DF2ACB-8CFA-27A0-F3CE-15AAC600B7DD}"/>
              </a:ext>
            </a:extLst>
          </p:cNvPr>
          <p:cNvSpPr txBox="1"/>
          <p:nvPr/>
        </p:nvSpPr>
        <p:spPr>
          <a:xfrm>
            <a:off x="518007" y="128047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Add an exotic dephasing term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F151D5-6373-E251-A9C9-407BF65613DC}"/>
                  </a:ext>
                </a:extLst>
              </p:cNvPr>
              <p:cNvSpPr txBox="1"/>
              <p:nvPr/>
            </p:nvSpPr>
            <p:spPr>
              <a:xfrm>
                <a:off x="722376" y="5589298"/>
                <a:ext cx="11155680" cy="1077218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 marL="285750" indent="-285750">
                  <a:spcAft>
                    <a:spcPts val="0"/>
                  </a:spcAft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How do these terms affect the evolution of Y?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How do these terms change</a:t>
                </a:r>
                <a14:m>
                  <m:oMath xmlns:m="http://schemas.openxmlformats.org/officeDocument/2006/math">
                    <m:r>
                      <a:rPr lang="en-US" sz="1600" b="0" i="0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  <m:d>
                      <m:dPr>
                        <m:begChr m:val="|"/>
                        <m:endChr m:val="|"/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sz="1600" i="1" smtClean="0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sz="16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𝜂</m:t>
                            </m:r>
                          </m:e>
                          <m:sub>
                            <m:r>
                              <a:rPr lang="en-US" sz="1600" b="0" i="1">
                                <a:solidFill>
                                  <a:schemeClr val="tx1"/>
                                </a:solidFill>
                                <a:latin typeface="Cambria Math" panose="02040503050406030204" pitchFamily="18" charset="0"/>
                              </a:rPr>
                              <m:t>𝐵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and its sign?</a:t>
                </a:r>
              </a:p>
              <a:p>
                <a:pPr marL="285750" indent="-285750">
                  <a:buFont typeface="Arial" panose="020B0604020202020204" pitchFamily="34" charset="0"/>
                  <a:buChar char="•"/>
                </a:pP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Which flavor channels have the largest effect?</a:t>
                </a:r>
              </a:p>
              <a:p>
                <a:pPr>
                  <a:spcAft>
                    <a:spcPts val="0"/>
                  </a:spcAft>
                </a:pPr>
                <a:endParaRPr lang="en-US" sz="1600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8" name="TextBox 7">
                <a:extLst>
                  <a:ext uri="{FF2B5EF4-FFF2-40B4-BE49-F238E27FC236}">
                    <a16:creationId xmlns:a16="http://schemas.microsoft.com/office/drawing/2014/main" id="{32F151D5-6373-E251-A9C9-407BF65613D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76" y="5589298"/>
                <a:ext cx="11155680" cy="1077218"/>
              </a:xfrm>
              <a:prstGeom prst="rect">
                <a:avLst/>
              </a:prstGeom>
              <a:blipFill>
                <a:blip r:embed="rId3"/>
                <a:stretch>
                  <a:fillRect l="-341" t="-232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2" name="Picture 21">
            <a:extLst>
              <a:ext uri="{FF2B5EF4-FFF2-40B4-BE49-F238E27FC236}">
                <a16:creationId xmlns:a16="http://schemas.microsoft.com/office/drawing/2014/main" id="{1D4962D4-98D5-E15B-6350-BDC26C9EE1A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22476" y="3641957"/>
            <a:ext cx="3751593" cy="386654"/>
          </a:xfrm>
          <a:prstGeom prst="rect">
            <a:avLst/>
          </a:prstGeom>
        </p:spPr>
      </p:pic>
      <p:pic>
        <p:nvPicPr>
          <p:cNvPr id="5" name="Picture 4" descr="A black text on a white background&#10;&#10;Description automatically generated">
            <a:extLst>
              <a:ext uri="{FF2B5EF4-FFF2-40B4-BE49-F238E27FC236}">
                <a16:creationId xmlns:a16="http://schemas.microsoft.com/office/drawing/2014/main" id="{F07509B6-1A9B-2458-9A26-B7A2F70AD2A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222476" y="2562109"/>
            <a:ext cx="2875444" cy="1107123"/>
          </a:xfrm>
          <a:prstGeom prst="rect">
            <a:avLst/>
          </a:prstGeom>
        </p:spPr>
      </p:pic>
      <p:pic>
        <p:nvPicPr>
          <p:cNvPr id="11" name="Picture 10" descr="A math equation with black text&#10;&#10;Description automatically generated with medium confidence">
            <a:extLst>
              <a:ext uri="{FF2B5EF4-FFF2-40B4-BE49-F238E27FC236}">
                <a16:creationId xmlns:a16="http://schemas.microsoft.com/office/drawing/2014/main" id="{34206176-47CA-1545-F7AE-542CCDC3056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19938" b="44443"/>
          <a:stretch/>
        </p:blipFill>
        <p:spPr>
          <a:xfrm>
            <a:off x="6181735" y="2738007"/>
            <a:ext cx="5304604" cy="857015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C1189B1E-F0BE-0109-1E6F-930039F2BA4E}"/>
              </a:ext>
            </a:extLst>
          </p:cNvPr>
          <p:cNvSpPr txBox="1"/>
          <p:nvPr/>
        </p:nvSpPr>
        <p:spPr>
          <a:xfrm>
            <a:off x="603895" y="5214929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Questions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20DB70-C378-4244-8627-8B00529378D9}"/>
                  </a:ext>
                </a:extLst>
              </p:cNvPr>
              <p:cNvSpPr txBox="1"/>
              <p:nvPr/>
            </p:nvSpPr>
            <p:spPr>
              <a:xfrm>
                <a:off x="722376" y="1655518"/>
                <a:ext cx="11155680" cy="101566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Motivation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— generic expectation from Planck-scale physics: stochastic QG perturbations might introduce Lindblad-style dephasing</a:t>
                </a:r>
              </a:p>
              <a:p>
                <a:pPr>
                  <a:spcAft>
                    <a:spcPts val="0"/>
                  </a:spcAft>
                </a:pPr>
                <a:r>
                  <a:rPr lang="en-US" sz="1200" i="1" dirty="0">
                    <a:solidFill>
                      <a:srgbClr val="1A1A1A"/>
                    </a:solidFill>
                    <a:latin typeface="Calibri"/>
                  </a:rPr>
                  <a:t>	E.g. Ellis et al. (1984), </a:t>
                </a:r>
                <a:r>
                  <a:rPr lang="en-US" sz="1200" i="1" dirty="0" err="1">
                    <a:solidFill>
                      <a:srgbClr val="1A1A1A"/>
                    </a:solidFill>
                    <a:latin typeface="Calibri"/>
                  </a:rPr>
                  <a:t>Stuttard</a:t>
                </a:r>
                <a:r>
                  <a:rPr lang="en-US" sz="1200" i="1" dirty="0">
                    <a:solidFill>
                      <a:srgbClr val="1A1A1A"/>
                    </a:solidFill>
                    <a:latin typeface="Calibri"/>
                  </a:rPr>
                  <a:t> &amp; Jensen (2022), </a:t>
                </a:r>
                <a:r>
                  <a:rPr lang="en-US" sz="1200" i="1" dirty="0" err="1">
                    <a:solidFill>
                      <a:srgbClr val="1A1A1A"/>
                    </a:solidFill>
                    <a:latin typeface="Calibri"/>
                  </a:rPr>
                  <a:t>Carlip</a:t>
                </a:r>
                <a:r>
                  <a:rPr lang="en-US" sz="1200" i="1" dirty="0">
                    <a:solidFill>
                      <a:srgbClr val="1A1A1A"/>
                    </a:solidFill>
                    <a:latin typeface="Calibri"/>
                  </a:rPr>
                  <a:t> (2023)</a:t>
                </a:r>
                <a:endParaRPr lang="en-US" sz="12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Two additional parameters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—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 </m:t>
                    </m:r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𝑛</m:t>
                    </m:r>
                  </m:oMath>
                </a14:m>
                <a:endParaRPr lang="en-US" sz="1600" b="0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No </a:t>
                </a:r>
                <a:r>
                  <a:rPr lang="en-US" sz="1600" b="1" i="1" dirty="0">
                    <a:solidFill>
                      <a:srgbClr val="1A1A1A"/>
                    </a:solidFill>
                    <a:latin typeface="Calibri"/>
                  </a:rPr>
                  <a:t>direct</a:t>
                </a:r>
                <a:r>
                  <a:rPr lang="en-US" sz="1600" b="1" dirty="0">
                    <a:solidFill>
                      <a:srgbClr val="1A1A1A"/>
                    </a:solidFill>
                    <a:latin typeface="Calibri"/>
                  </a:rPr>
                  <a:t> effect on lepton populations </a:t>
                </a: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— diagonal terms 0 by construction </a:t>
                </a: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BF20DB70-C378-4244-8627-8B00529378D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22376" y="1655518"/>
                <a:ext cx="11155680" cy="1015663"/>
              </a:xfrm>
              <a:prstGeom prst="rect">
                <a:avLst/>
              </a:prstGeom>
              <a:blipFill>
                <a:blip r:embed="rId7"/>
                <a:stretch>
                  <a:fillRect l="-341" t="-1235" b="-617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TextBox 17">
            <a:extLst>
              <a:ext uri="{FF2B5EF4-FFF2-40B4-BE49-F238E27FC236}">
                <a16:creationId xmlns:a16="http://schemas.microsoft.com/office/drawing/2014/main" id="{73F18AA6-1B5F-4DF5-CFCB-EE8BC4CEBE4D}"/>
              </a:ext>
            </a:extLst>
          </p:cNvPr>
          <p:cNvSpPr txBox="1"/>
          <p:nvPr/>
        </p:nvSpPr>
        <p:spPr>
          <a:xfrm>
            <a:off x="7325913" y="3661848"/>
            <a:ext cx="3076447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highlight>
                  <a:srgbClr val="FFFF00"/>
                </a:highlight>
                <a:latin typeface="Calibri"/>
              </a:rPr>
              <a:t>This talk will focus on n = 1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highlight>
                <a:srgbClr val="FFFF00"/>
              </a:highlight>
              <a:latin typeface="Calibri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8BD35E3-5CB9-3257-C21B-D05F9B2C94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4</a:t>
            </a:fld>
            <a:endParaRPr lang="en-US"/>
          </a:p>
        </p:txBody>
      </p:sp>
      <p:pic>
        <p:nvPicPr>
          <p:cNvPr id="10" name="Picture 9" descr="A mathematical equation with black text&#10;&#10;Description automatically generated">
            <a:extLst>
              <a:ext uri="{FF2B5EF4-FFF2-40B4-BE49-F238E27FC236}">
                <a16:creationId xmlns:a16="http://schemas.microsoft.com/office/drawing/2014/main" id="{D4E4A0C6-9FD4-4454-2203-E7408A9EF2D6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668" t="18870" r="7558" b="10066"/>
          <a:stretch/>
        </p:blipFill>
        <p:spPr>
          <a:xfrm>
            <a:off x="4341387" y="4578368"/>
            <a:ext cx="2719743" cy="957949"/>
          </a:xfrm>
          <a:prstGeom prst="rect">
            <a:avLst/>
          </a:prstGeom>
        </p:spPr>
      </p:pic>
      <p:sp>
        <p:nvSpPr>
          <p:cNvPr id="12" name="TextBox 11">
            <a:extLst>
              <a:ext uri="{FF2B5EF4-FFF2-40B4-BE49-F238E27FC236}">
                <a16:creationId xmlns:a16="http://schemas.microsoft.com/office/drawing/2014/main" id="{FA0E81FA-98CE-293B-A6B5-B6E880520F62}"/>
              </a:ext>
            </a:extLst>
          </p:cNvPr>
          <p:cNvSpPr txBox="1"/>
          <p:nvPr/>
        </p:nvSpPr>
        <p:spPr>
          <a:xfrm>
            <a:off x="603895" y="4167570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Key relationship: these correspond </a:t>
            </a:r>
            <a:r>
              <a:rPr lang="en-US" sz="2000" b="1" i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identically</a:t>
            </a: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 to strengthening SM interactions with effective Yukawa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7455844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AAA24FB-0900-28DF-FE74-28AA359F07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9E6B90-8741-39CC-2B3F-A1590F16BB50}"/>
                  </a:ext>
                </a:extLst>
              </p:cNvPr>
              <p:cNvSpPr txBox="1"/>
              <p:nvPr/>
            </p:nvSpPr>
            <p:spPr>
              <a:xfrm>
                <a:off x="502920" y="256032"/>
                <a:ext cx="11155680" cy="74892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en-US" sz="2700" b="1" dirty="0">
                    <a:solidFill>
                      <a:srgbClr val="1A1A1A"/>
                    </a:solidFill>
                    <a:latin typeface="Calibri"/>
                  </a:rPr>
                  <a:t>Evolution Examples</a:t>
                </a:r>
              </a:p>
              <a:p>
                <a:pPr>
                  <a:spcAft>
                    <a:spcPts val="0"/>
                  </a:spcAft>
                </a:pPr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Input Parameters: M1 = 5.012e+11 GeV, M2 = 100*M1, Re[z] = 3.998, </a:t>
                </a:r>
                <a:r>
                  <a:rPr lang="en-US" sz="1400" dirty="0" err="1">
                    <a:solidFill>
                      <a:srgbClr val="5A5A5A"/>
                    </a:solidFill>
                    <a:latin typeface="Calibri"/>
                  </a:rPr>
                  <a:t>Im</a:t>
                </a:r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[z] = 2.390,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5A5A5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</m:oMath>
                </a14:m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 = 2.834, </a:t>
                </a:r>
                <a14:m>
                  <m:oMath xmlns:m="http://schemas.openxmlformats.org/officeDocument/2006/math">
                    <m:r>
                      <a:rPr lang="en-US" sz="1400" i="1" smtClean="0">
                        <a:solidFill>
                          <a:srgbClr val="5A5A5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</m:oMath>
                </a14:m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= 2.242, n = 1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D59E6B90-8741-39CC-2B3F-A1590F16BB5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256032"/>
                <a:ext cx="11155680" cy="748923"/>
              </a:xfrm>
              <a:prstGeom prst="rect">
                <a:avLst/>
              </a:prstGeom>
              <a:blipFill>
                <a:blip r:embed="rId3"/>
                <a:stretch>
                  <a:fillRect l="-1023" t="-8333" b="-833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2B797BB0-913E-A52C-1F73-359BF2CF8469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9D22BE-8716-E7F3-526F-F4633354F3ED}"/>
                  </a:ext>
                </a:extLst>
              </p:cNvPr>
              <p:cNvSpPr txBox="1"/>
              <p:nvPr/>
            </p:nvSpPr>
            <p:spPr>
              <a:xfrm>
                <a:off x="819912" y="1262367"/>
                <a:ext cx="10204704" cy="338554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      Strengthens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interaction		     Strengthens </a:t>
                </a:r>
                <a14:m>
                  <m:oMath xmlns:m="http://schemas.openxmlformats.org/officeDocument/2006/math">
                    <m:r>
                      <a:rPr lang="en-US" sz="16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interaction		    Strengthens </a:t>
                </a:r>
                <a14:m>
                  <m:oMath xmlns:m="http://schemas.openxmlformats.org/officeDocument/2006/math">
                    <m:r>
                      <a:rPr lang="en-US" sz="16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1600" dirty="0">
                    <a:solidFill>
                      <a:srgbClr val="1A1A1A"/>
                    </a:solidFill>
                    <a:latin typeface="Calibri"/>
                  </a:rPr>
                  <a:t> interaction</a:t>
                </a:r>
                <a:endParaRPr lang="en-US" sz="1600" b="1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 xmlns="">
          <p:sp>
            <p:nvSpPr>
              <p:cNvPr id="16" name="TextBox 15">
                <a:extLst>
                  <a:ext uri="{FF2B5EF4-FFF2-40B4-BE49-F238E27FC236}">
                    <a16:creationId xmlns:a16="http://schemas.microsoft.com/office/drawing/2014/main" id="{069D22BE-8716-E7F3-526F-F4633354F3E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9912" y="1262367"/>
                <a:ext cx="10204704" cy="338554"/>
              </a:xfrm>
              <a:prstGeom prst="rect">
                <a:avLst/>
              </a:prstGeom>
              <a:blipFill>
                <a:blip r:embed="rId4"/>
                <a:stretch>
                  <a:fillRect t="-7143" b="-1785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7" name="TextBox 16">
            <a:extLst>
              <a:ext uri="{FF2B5EF4-FFF2-40B4-BE49-F238E27FC236}">
                <a16:creationId xmlns:a16="http://schemas.microsoft.com/office/drawing/2014/main" id="{FC6E70D2-9F11-C502-B356-4D4AB1DC78D9}"/>
              </a:ext>
            </a:extLst>
          </p:cNvPr>
          <p:cNvSpPr txBox="1"/>
          <p:nvPr/>
        </p:nvSpPr>
        <p:spPr>
          <a:xfrm>
            <a:off x="344424" y="5432284"/>
            <a:ext cx="1115568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Observations</a:t>
            </a:r>
            <a:endParaRPr sz="26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4889FD-C18F-79A1-031C-FA9578126F3A}"/>
                  </a:ext>
                </a:extLst>
              </p:cNvPr>
              <p:cNvSpPr txBox="1"/>
              <p:nvPr/>
            </p:nvSpPr>
            <p:spPr>
              <a:xfrm>
                <a:off x="691896" y="5841739"/>
                <a:ext cx="11155680" cy="78483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chemeClr val="tx1"/>
                    </a:solidFill>
                    <a:latin typeface="Calibri"/>
                  </a:rPr>
                  <a:t>Direction of shift </a:t>
                </a:r>
                <a:r>
                  <a:rPr lang="en-US" sz="2000" dirty="0">
                    <a:solidFill>
                      <a:schemeClr val="tx1"/>
                    </a:solidFill>
                    <a:latin typeface="Calibri"/>
                  </a:rPr>
                  <a:t>—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000" b="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can move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000" b="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in different directions as it strengthens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Limits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after a limiting </a:t>
                </a:r>
                <a14:m>
                  <m:oMath xmlns:m="http://schemas.openxmlformats.org/officeDocument/2006/math">
                    <m:r>
                      <a:rPr lang="en-US" sz="2000" i="1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, </a:t>
                </a:r>
                <a:r>
                  <a:rPr lang="en-US" sz="2000" dirty="0">
                    <a:latin typeface="Calibri"/>
                  </a:rPr>
                  <a:t>affected coherence term is sent to 0 immediately, so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no further change in</a:t>
                </a:r>
                <a:r>
                  <a:rPr lang="en-US" sz="2000" b="1" dirty="0">
                    <a:solidFill>
                      <a:schemeClr val="tx1"/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000" b="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2000" dirty="0">
                    <a:solidFill>
                      <a:schemeClr val="tx1"/>
                    </a:solidFill>
                    <a:latin typeface="Calibri"/>
                  </a:rPr>
                  <a:t> 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EA4889FD-C18F-79A1-031C-FA9578126F3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1896" y="5841739"/>
                <a:ext cx="11155680" cy="784830"/>
              </a:xfrm>
              <a:prstGeom prst="rect">
                <a:avLst/>
              </a:prstGeom>
              <a:blipFill>
                <a:blip r:embed="rId5"/>
                <a:stretch>
                  <a:fillRect l="-568" t="-3175" b="-126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 descr="A graph of a graph of a model&#10;&#10;Description automatically generated with medium confidence">
            <a:extLst>
              <a:ext uri="{FF2B5EF4-FFF2-40B4-BE49-F238E27FC236}">
                <a16:creationId xmlns:a16="http://schemas.microsoft.com/office/drawing/2014/main" id="{61FD4C11-7FD5-BAD3-9995-76153007BD2A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t="6086" r="2380"/>
          <a:stretch/>
        </p:blipFill>
        <p:spPr>
          <a:xfrm>
            <a:off x="347472" y="1598355"/>
            <a:ext cx="11226461" cy="3926262"/>
          </a:xfrm>
          <a:prstGeom prst="rect">
            <a:avLst/>
          </a:prstGeom>
        </p:spPr>
      </p:pic>
      <p:pic>
        <p:nvPicPr>
          <p:cNvPr id="6" name="Picture 5" descr="A graph of a graph of a model&#10;&#10;Description automatically generated with medium confidence">
            <a:extLst>
              <a:ext uri="{FF2B5EF4-FFF2-40B4-BE49-F238E27FC236}">
                <a16:creationId xmlns:a16="http://schemas.microsoft.com/office/drawing/2014/main" id="{4E636BE8-1147-4E44-12A8-3AB14D7F1BF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571" t="54865" b="31591"/>
          <a:stretch/>
        </p:blipFill>
        <p:spPr>
          <a:xfrm>
            <a:off x="11573933" y="3265396"/>
            <a:ext cx="279399" cy="56621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FCD9E9B-0720-D001-CCB2-0C2ED2795E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0476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8C2D36-85A4-9BC0-EA82-569BE1D3639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C47805-3257-54A4-28DD-E03830EE488A}"/>
                  </a:ext>
                </a:extLst>
              </p:cNvPr>
              <p:cNvSpPr txBox="1"/>
              <p:nvPr/>
            </p:nvSpPr>
            <p:spPr>
              <a:xfrm>
                <a:off x="512648" y="256032"/>
                <a:ext cx="11155680" cy="1179810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en-US" sz="2700" b="1" dirty="0">
                    <a:solidFill>
                      <a:srgbClr val="1A1A1A"/>
                    </a:solidFill>
                    <a:latin typeface="Calibri"/>
                  </a:rPr>
                  <a:t>Effects by Flavor Channel</a:t>
                </a:r>
              </a:p>
              <a:p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Scan Parameters: N = 400 points — Models B, C, D 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1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GeV</a:t>
                </a:r>
              </a:p>
              <a:p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9</m:t>
                        </m:r>
                      </m:sup>
                    </m:sSup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b>
                      <m:sSubPr>
                        <m:ctrlPr>
                          <a:rPr lang="en-US" sz="1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𝑀</m:t>
                        </m:r>
                      </m:e>
                      <m:sub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14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i="1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13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 GeV — </a:t>
                </a:r>
                <a14:m>
                  <m:oMath xmlns:m="http://schemas.openxmlformats.org/officeDocument/2006/math">
                    <m:r>
                      <a:rPr lang="en-US" sz="1400" b="0" i="0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2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— </a:t>
                </a:r>
                <a14:m>
                  <m:oMath xmlns:m="http://schemas.openxmlformats.org/officeDocument/2006/math">
                    <m:r>
                      <a:rPr lang="en-US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4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— </a:t>
                </a:r>
                <a14:m>
                  <m:oMath xmlns:m="http://schemas.openxmlformats.org/officeDocument/2006/math">
                    <m:r>
                      <a:rPr lang="en-US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𝑅𝑒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]≤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/2</m:t>
                    </m:r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— </a:t>
                </a:r>
                <a14:m>
                  <m:oMath xmlns:m="http://schemas.openxmlformats.org/officeDocument/2006/math">
                    <m:r>
                      <a:rPr lang="en-US" sz="140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0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b="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𝐼𝑚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[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𝑧</m:t>
                    </m:r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]≤2</m:t>
                    </m:r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 </a:t>
                </a:r>
              </a:p>
              <a:p>
                <a:endParaRPr lang="en-US" sz="1400" dirty="0">
                  <a:solidFill>
                    <a:srgbClr val="5A5A5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C6C47805-3257-54A4-28DD-E03830EE48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2648" y="256032"/>
                <a:ext cx="11155680" cy="1179810"/>
              </a:xfrm>
              <a:prstGeom prst="rect">
                <a:avLst/>
              </a:prstGeom>
              <a:blipFill>
                <a:blip r:embed="rId3"/>
                <a:stretch>
                  <a:fillRect l="-1024" t="-53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E53172F2-F254-627D-B9DF-5A5F9AD0A845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8B4322-983B-53A0-79E7-296584B97C9B}"/>
                  </a:ext>
                </a:extLst>
              </p:cNvPr>
              <p:cNvSpPr txBox="1"/>
              <p:nvPr/>
            </p:nvSpPr>
            <p:spPr>
              <a:xfrm>
                <a:off x="502920" y="1193482"/>
                <a:ext cx="11155680" cy="492443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600" b="1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Systematic increase in</a:t>
                </a:r>
                <a:r>
                  <a:rPr lang="en-US" sz="2600" dirty="0">
                    <a:solidFill>
                      <a:schemeClr val="tx2">
                        <a:lumMod val="90000"/>
                        <a:lumOff val="10000"/>
                      </a:schemeClr>
                    </a:solidFill>
                    <a:latin typeface="Calibri"/>
                  </a:rPr>
                  <a:t> </a:t>
                </a:r>
                <a14:m>
                  <m:oMath xmlns:m="http://schemas.openxmlformats.org/officeDocument/2006/math">
                    <m:r>
                      <a:rPr lang="en-US" sz="2600" b="0" i="0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2600" b="1" i="1" smtClean="0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600" b="1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2600" b="1" i="1">
                            <a:solidFill>
                              <a:schemeClr val="tx2">
                                <a:lumMod val="90000"/>
                                <a:lumOff val="10000"/>
                              </a:schemeClr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en-US" sz="2600" b="1" i="1" smtClean="0">
                        <a:solidFill>
                          <a:schemeClr val="tx2">
                            <a:lumMod val="90000"/>
                            <a:lumOff val="10000"/>
                          </a:schemeClr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2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endParaRPr sz="2600" b="1" dirty="0">
                  <a:solidFill>
                    <a:schemeClr val="tx2">
                      <a:lumMod val="90000"/>
                      <a:lumOff val="10000"/>
                    </a:schemeClr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658B4322-983B-53A0-79E7-296584B97C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1193482"/>
                <a:ext cx="11155680" cy="492443"/>
              </a:xfrm>
              <a:prstGeom prst="rect">
                <a:avLst/>
              </a:prstGeom>
              <a:blipFill>
                <a:blip r:embed="rId4"/>
                <a:stretch>
                  <a:fillRect l="-909" t="-12821" b="-307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B36BC1-CA12-69EA-10F4-A9C08C1A2AE2}"/>
                  </a:ext>
                </a:extLst>
              </p:cNvPr>
              <p:cNvSpPr txBox="1"/>
              <p:nvPr/>
            </p:nvSpPr>
            <p:spPr>
              <a:xfrm>
                <a:off x="696054" y="1604199"/>
                <a:ext cx="3533103" cy="2693045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sSub>
                      <m:sSubPr>
                        <m:ctrlPr>
                          <a:rPr lang="en-US" sz="16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1600" b="1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𝑩</m:t>
                        </m:r>
                      </m:sub>
                    </m:sSub>
                    <m:r>
                      <a:rPr lang="en-US" sz="1600" b="1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|</m:t>
                    </m:r>
                    <m:r>
                      <a:rPr lang="en-US" sz="1600" b="1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 </m:t>
                    </m:r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increases for a majority of points</a:t>
                </a: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endParaRPr lang="en-US" sz="1600" b="1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ea typeface="Cambria Math" panose="02040503050406030204" pitchFamily="18" charset="0"/>
                  </a:rPr>
                  <a:t>Number of points with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𝒇</m:t>
                    </m:r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&gt;</m:t>
                    </m:r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𝟎</m:t>
                    </m:r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increases with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Median value of </a:t>
                </a:r>
                <a14:m>
                  <m:oMath xmlns:m="http://schemas.openxmlformats.org/officeDocument/2006/math"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𝒇</m:t>
                    </m:r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(</m:t>
                    </m:r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  <m:r>
                      <a:rPr lang="en-US" sz="16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increases with </a:t>
                </a:r>
                <a14:m>
                  <m:oMath xmlns:m="http://schemas.openxmlformats.org/officeDocument/2006/math">
                    <m:r>
                      <a:rPr lang="en-US" sz="1600" b="1" i="1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, but lowest quartile remains negative</a:t>
                </a: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Model B (tau strengthening) is the least active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0CB36BC1-CA12-69EA-10F4-A9C08C1A2AE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6054" y="1604199"/>
                <a:ext cx="3533103" cy="2693045"/>
              </a:xfrm>
              <a:prstGeom prst="rect">
                <a:avLst/>
              </a:prstGeom>
              <a:blipFill>
                <a:blip r:embed="rId5"/>
                <a:stretch>
                  <a:fillRect l="-714" t="-939" r="-357" b="-187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Picture 6" descr="A graph with red and blue lines&#10;&#10;Description automatically generated">
            <a:extLst>
              <a:ext uri="{FF2B5EF4-FFF2-40B4-BE49-F238E27FC236}">
                <a16:creationId xmlns:a16="http://schemas.microsoft.com/office/drawing/2014/main" id="{91ED9C31-E20F-1839-CDC6-FBA5A03FC8C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726266" y="4013836"/>
            <a:ext cx="4550663" cy="2844164"/>
          </a:xfrm>
          <a:prstGeom prst="rect">
            <a:avLst/>
          </a:prstGeom>
        </p:spPr>
      </p:pic>
      <p:pic>
        <p:nvPicPr>
          <p:cNvPr id="15" name="Picture 14" descr="A graph of a graph showing the size of magnitude shift&#10;&#10;Description automatically generated">
            <a:extLst>
              <a:ext uri="{FF2B5EF4-FFF2-40B4-BE49-F238E27FC236}">
                <a16:creationId xmlns:a16="http://schemas.microsoft.com/office/drawing/2014/main" id="{E8231B22-3271-F270-7410-1B86FD47A4F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276929" y="3786081"/>
            <a:ext cx="4915071" cy="3071920"/>
          </a:xfrm>
          <a:prstGeom prst="rect">
            <a:avLst/>
          </a:prstGeom>
        </p:spPr>
      </p:pic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0B1EBC1-10CE-68C9-40F1-CF3115E3DD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6</a:t>
            </a:fld>
            <a:endParaRPr lang="en-US"/>
          </a:p>
        </p:txBody>
      </p:sp>
      <p:pic>
        <p:nvPicPr>
          <p:cNvPr id="8" name="Picture 7" descr="A graph of a graph&#10;&#10;Description automatically generated with medium confidence">
            <a:extLst>
              <a:ext uri="{FF2B5EF4-FFF2-40B4-BE49-F238E27FC236}">
                <a16:creationId xmlns:a16="http://schemas.microsoft.com/office/drawing/2014/main" id="{6C2101CE-6F79-815A-3EE2-62A1DC00F10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422291" y="1198245"/>
            <a:ext cx="7474574" cy="2503194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11EFBE-0181-3355-CFCE-64B4064E289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l="3764" t="12510" r="9169" b="10479"/>
          <a:stretch/>
        </p:blipFill>
        <p:spPr>
          <a:xfrm>
            <a:off x="1236133" y="1931689"/>
            <a:ext cx="2023534" cy="5672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554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8671EB-2884-B4E8-DFD2-259554F737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B1C8E9-0777-C0FA-0406-961CF86A2F39}"/>
                  </a:ext>
                </a:extLst>
              </p:cNvPr>
              <p:cNvSpPr txBox="1"/>
              <p:nvPr/>
            </p:nvSpPr>
            <p:spPr>
              <a:xfrm>
                <a:off x="502920" y="256032"/>
                <a:ext cx="11155680" cy="964367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200"/>
                  </a:spcAft>
                </a:pPr>
                <a:r>
                  <a:rPr lang="en-US" sz="2700" b="1" dirty="0">
                    <a:solidFill>
                      <a:srgbClr val="1A1A1A"/>
                    </a:solidFill>
                    <a:latin typeface="Calibri"/>
                  </a:rPr>
                  <a:t>Effects by Flavor Channel</a:t>
                </a:r>
              </a:p>
              <a:p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Scan Parameters: N = 400 points — Models B, C, D —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1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−10</m:t>
                        </m:r>
                      </m:sup>
                    </m:sSup>
                    <m:r>
                      <a:rPr lang="en-US" sz="1400" i="1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1400" i="1" smtClean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≤</m:t>
                    </m:r>
                    <m:sSup>
                      <m:sSupPr>
                        <m:ctrlPr>
                          <a:rPr lang="en-US" sz="140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10</m:t>
                        </m:r>
                      </m:e>
                      <m:sup>
                        <m:r>
                          <a:rPr lang="en-US" sz="1400" b="0" i="1" smtClean="0">
                            <a:solidFill>
                              <a:schemeClr val="tx1">
                                <a:lumMod val="65000"/>
                                <a:lumOff val="35000"/>
                              </a:schemeClr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−4</m:t>
                        </m:r>
                      </m:sup>
                    </m:sSup>
                  </m:oMath>
                </a14:m>
                <a:r>
                  <a:rPr lang="en-US" sz="14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</a:t>
                </a:r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GeV</a:t>
                </a:r>
                <a:endParaRPr lang="en-US" sz="1400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1400" dirty="0">
                    <a:solidFill>
                      <a:srgbClr val="5A5A5A"/>
                    </a:solidFill>
                    <a:latin typeface="Calibri"/>
                  </a:rPr>
                  <a:t> </a:t>
                </a:r>
              </a:p>
            </p:txBody>
          </p:sp>
        </mc:Choice>
        <mc:Fallback xmlns="">
          <p:sp>
            <p:nvSpPr>
              <p:cNvPr id="2" name="TextBox 1">
                <a:extLst>
                  <a:ext uri="{FF2B5EF4-FFF2-40B4-BE49-F238E27FC236}">
                    <a16:creationId xmlns:a16="http://schemas.microsoft.com/office/drawing/2014/main" id="{65B1C8E9-0777-C0FA-0406-961CF86A2F39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02920" y="256032"/>
                <a:ext cx="11155680" cy="964367"/>
              </a:xfrm>
              <a:prstGeom prst="rect">
                <a:avLst/>
              </a:prstGeom>
              <a:blipFill>
                <a:blip r:embed="rId3"/>
                <a:stretch>
                  <a:fillRect l="-1023" t="-657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Rectangle 2">
            <a:extLst>
              <a:ext uri="{FF2B5EF4-FFF2-40B4-BE49-F238E27FC236}">
                <a16:creationId xmlns:a16="http://schemas.microsoft.com/office/drawing/2014/main" id="{C66208D3-BF65-2BD8-A3D1-6F40E9EDFDD1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6787B11-C8CE-DB80-1098-DFA594062EE1}"/>
              </a:ext>
            </a:extLst>
          </p:cNvPr>
          <p:cNvSpPr txBox="1"/>
          <p:nvPr/>
        </p:nvSpPr>
        <p:spPr>
          <a:xfrm>
            <a:off x="502920" y="1193482"/>
            <a:ext cx="11155680" cy="40011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0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Sign-flips concentrate on the baseline carrying the domain-disfavored sign</a:t>
            </a:r>
            <a:endParaRPr sz="20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6EB73A-88BA-91A1-0EB0-90E469825C35}"/>
                  </a:ext>
                </a:extLst>
              </p:cNvPr>
              <p:cNvSpPr txBox="1"/>
              <p:nvPr/>
            </p:nvSpPr>
            <p:spPr>
              <a:xfrm>
                <a:off x="751818" y="1573948"/>
                <a:ext cx="10937262" cy="2446824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Parameter mirrors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— two parameter transformations result in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</m:t>
                    </m:r>
                    <m:sSub>
                      <m:sSubPr>
                        <m:ctrlP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−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(Appendix B): </a:t>
                </a:r>
                <a:endParaRPr lang="en-US" sz="1600" b="1" dirty="0">
                  <a:latin typeface="Calibri"/>
                  <a:ea typeface="Cambria Math" panose="02040503050406030204" pitchFamily="18" charset="0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𝐼𝑚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→(−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𝐼𝑚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1600" dirty="0">
                  <a:latin typeface="Calibri"/>
                  <a:ea typeface="Cambria Math" panose="02040503050406030204" pitchFamily="18" charset="0"/>
                </a:endParaRPr>
              </a:p>
              <a:p>
                <a:pPr marL="742950" lvl="1" indent="-285750">
                  <a:spcAft>
                    <a:spcPts val="600"/>
                  </a:spcAft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d>
                      <m:dPr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𝛿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𝛼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, </m:t>
                        </m:r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𝑅𝑒</m:t>
                        </m:r>
                        <m:d>
                          <m:dPr>
                            <m:begChr m:val="["/>
                            <m:endChr m:val="]"/>
                            <m:ctrlP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</m:ctrlPr>
                          </m:dPr>
                          <m:e>
                            <m:r>
                              <a:rPr lang="en-US" sz="16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</a:rPr>
                              <m:t>𝑧</m:t>
                            </m:r>
                          </m:e>
                        </m:d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→(−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𝛿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,2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𝜋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𝛼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,−</m:t>
                    </m:r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𝑅𝑒</m:t>
                    </m:r>
                    <m:d>
                      <m:dPr>
                        <m:begChr m:val="["/>
                        <m:endChr m:val="]"/>
                        <m:ctrlP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𝑧</m:t>
                        </m:r>
                      </m:e>
                    </m:d>
                    <m:r>
                      <a:rPr lang="en-US" sz="1600" i="1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) </m:t>
                    </m:r>
                  </m:oMath>
                </a14:m>
                <a:endParaRPr lang="en-US" sz="1600" dirty="0"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Sign-flip statistics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— fraction of sign flips by baseline sign is odd under the above transformations, so would produce a 50-50 result </a:t>
                </a:r>
                <a:r>
                  <a:rPr lang="en-US" sz="1600" i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identically</a:t>
                </a:r>
                <a:endParaRPr lang="en-US" sz="1600" b="1" i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Removing the mirrors</a:t>
                </a:r>
                <a:r>
                  <a:rPr lang="en-US" sz="1600" b="1" dirty="0">
                    <a:latin typeface="Calibri"/>
                    <a:ea typeface="Cambria Math" panose="02040503050406030204" pitchFamily="18" charset="0"/>
                  </a:rPr>
                  <a:t> from the scan </a:t>
                </a:r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— we restrict the domain of the scan to one “half” of the mirrored space; 75% of the points in our scan have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1600" b="0" i="1" smtClean="0">
                        <a:solidFill>
                          <a:schemeClr val="tx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&lt;0</m:t>
                    </m:r>
                  </m:oMath>
                </a14:m>
                <a:r>
                  <a:rPr lang="en-US" sz="1600" dirty="0">
                    <a:latin typeface="Calibri"/>
                    <a:ea typeface="Cambria Math" panose="02040503050406030204" pitchFamily="18" charset="0"/>
                  </a:rPr>
                  <a:t> </a:t>
                </a:r>
                <a:endParaRPr lang="en-US" sz="1600" b="1" dirty="0">
                  <a:solidFill>
                    <a:schemeClr val="tx1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1600" b="1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Sign flips </a:t>
                </a:r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— A much larger fraction of baseline-positive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160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1600" i="1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1600" b="0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𝐵</m:t>
                        </m:r>
                      </m:sub>
                    </m:sSub>
                  </m:oMath>
                </a14:m>
                <a:r>
                  <a:rPr lang="en-US" sz="1600" dirty="0">
                    <a:solidFill>
                      <a:schemeClr val="tx1"/>
                    </a:solidFill>
                    <a:latin typeface="Calibri"/>
                    <a:ea typeface="Cambria Math" panose="02040503050406030204" pitchFamily="18" charset="0"/>
                  </a:rPr>
                  <a:t> points change sign due to additional decoherence effects</a:t>
                </a:r>
              </a:p>
            </p:txBody>
          </p:sp>
        </mc:Choice>
        <mc:Fallback>
          <p:sp>
            <p:nvSpPr>
              <p:cNvPr id="18" name="TextBox 17">
                <a:extLst>
                  <a:ext uri="{FF2B5EF4-FFF2-40B4-BE49-F238E27FC236}">
                    <a16:creationId xmlns:a16="http://schemas.microsoft.com/office/drawing/2014/main" id="{446EB73A-88BA-91A1-0EB0-90E469825C3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51818" y="1573948"/>
                <a:ext cx="10937262" cy="2446824"/>
              </a:xfrm>
              <a:prstGeom prst="rect">
                <a:avLst/>
              </a:prstGeom>
              <a:blipFill>
                <a:blip r:embed="rId4"/>
                <a:stretch>
                  <a:fillRect l="-348" t="-515" b="-20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1" name="Picture 40" descr="A graph with a red line and blue line&#10;&#10;Description automatically generated">
            <a:extLst>
              <a:ext uri="{FF2B5EF4-FFF2-40B4-BE49-F238E27FC236}">
                <a16:creationId xmlns:a16="http://schemas.microsoft.com/office/drawing/2014/main" id="{7427E04E-2DB9-D1F5-6D69-4A0789EDE46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t="23731"/>
          <a:stretch/>
        </p:blipFill>
        <p:spPr>
          <a:xfrm>
            <a:off x="0" y="4267200"/>
            <a:ext cx="12192000" cy="2590800"/>
          </a:xfrm>
          <a:prstGeom prst="rect">
            <a:avLst/>
          </a:prstGeom>
        </p:spPr>
      </p:pic>
      <p:sp>
        <p:nvSpPr>
          <p:cNvPr id="42" name="TextBox 41">
            <a:extLst>
              <a:ext uri="{FF2B5EF4-FFF2-40B4-BE49-F238E27FC236}">
                <a16:creationId xmlns:a16="http://schemas.microsoft.com/office/drawing/2014/main" id="{6B08366E-3D51-5354-7A1E-82A0D7A474D6}"/>
              </a:ext>
            </a:extLst>
          </p:cNvPr>
          <p:cNvSpPr txBox="1"/>
          <p:nvPr/>
        </p:nvSpPr>
        <p:spPr>
          <a:xfrm>
            <a:off x="4161776" y="3959320"/>
            <a:ext cx="4117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Fraction of sign-flips, split by baseline sign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5248000-8F42-F2DE-6648-E57A951339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1439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E658A5D-4684-6BCD-8AC5-F429FB6C6F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7D0A7F6D-D115-80FF-E8E8-D06C84153C65}"/>
              </a:ext>
            </a:extLst>
          </p:cNvPr>
          <p:cNvSpPr txBox="1"/>
          <p:nvPr/>
        </p:nvSpPr>
        <p:spPr>
          <a:xfrm>
            <a:off x="502920" y="256032"/>
            <a:ext cx="11155680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1A1A1A"/>
                </a:solidFill>
                <a:latin typeface="Calibri"/>
              </a:rPr>
              <a:t>Summary &amp; Conclusions</a:t>
            </a:r>
            <a:endParaRPr sz="2700" b="1" dirty="0">
              <a:solidFill>
                <a:srgbClr val="1A1A1A"/>
              </a:solidFill>
              <a:latin typeface="Calibri"/>
            </a:endParaRP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F2A0C7CD-8679-EA61-28B8-5D5290F129D5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12D4C3-5952-1268-24BD-5FDDF7609B20}"/>
              </a:ext>
            </a:extLst>
          </p:cNvPr>
          <p:cNvSpPr txBox="1"/>
          <p:nvPr/>
        </p:nvSpPr>
        <p:spPr>
          <a:xfrm>
            <a:off x="502920" y="1193482"/>
            <a:ext cx="1115568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What we’ve seen</a:t>
            </a:r>
            <a:endParaRPr sz="26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p:sp>
        <p:nvSpPr>
          <p:cNvPr id="19" name="Slide Number Placeholder 18">
            <a:extLst>
              <a:ext uri="{FF2B5EF4-FFF2-40B4-BE49-F238E27FC236}">
                <a16:creationId xmlns:a16="http://schemas.microsoft.com/office/drawing/2014/main" id="{BFF69FB3-CD2C-063A-A633-5355BB0FA8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8</a:t>
            </a:fld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58CE22F-AC2E-12CD-7BBB-71840C6EDB1D}"/>
                  </a:ext>
                </a:extLst>
              </p:cNvPr>
              <p:cNvSpPr txBox="1"/>
              <p:nvPr/>
            </p:nvSpPr>
            <p:spPr>
              <a:xfrm>
                <a:off x="656061" y="1685925"/>
                <a:ext cx="11155680" cy="4093428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The identity (n = 1)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these terms add no new operators, they just strengthen SM’s own flavor measurement</a:t>
                </a:r>
                <a:endParaRPr lang="en-US" sz="20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200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Evolution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trajectories deform non-monotonically and saturate at an exact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→ ∞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limit</a:t>
                </a:r>
              </a:p>
              <a:p>
                <a:pPr>
                  <a:spcAft>
                    <a:spcPts val="600"/>
                  </a:spcAft>
                </a:pPr>
                <a:endParaRPr lang="en-US" sz="20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Across the space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sz="200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|</m:t>
                        </m:r>
                        <m:r>
                          <a:rPr lang="en-US" sz="200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𝜂</m:t>
                        </m:r>
                      </m:e>
                      <m:sub>
                        <m:r>
                          <a:rPr lang="en-US" sz="2000" b="0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</a:rPr>
                          <m:t>𝐵</m:t>
                        </m:r>
                      </m:sub>
                    </m:sSub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</a:rPr>
                      <m:t>|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grows for 63-72% of scanned points, increasing in magnitude and number with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𝛾</m:t>
                    </m:r>
                  </m:oMath>
                </a14:m>
                <a:endParaRPr lang="en-US" sz="200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200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Sign flip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QG effects produce sign flips in the baseline carrying the domain-disfavored sign</a:t>
                </a:r>
                <a:endParaRPr lang="en-US" sz="2000" b="1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endParaRPr lang="en-US" sz="2000" dirty="0">
                  <a:solidFill>
                    <a:srgbClr val="1A1A1A"/>
                  </a:solidFill>
                  <a:latin typeface="Calibri"/>
                </a:endParaRPr>
              </a:p>
              <a:p>
                <a:pPr>
                  <a:spcAft>
                    <a:spcPts val="60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Flavor channels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— Model B, affecting the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𝜏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interactions, is the most inert, because it is not turning on the </a:t>
                </a:r>
                <a14:m>
                  <m:oMath xmlns:m="http://schemas.openxmlformats.org/officeDocument/2006/math">
                    <m:r>
                      <a:rPr lang="en-US" sz="200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𝜇</m:t>
                    </m:r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−</m:t>
                    </m:r>
                    <m:r>
                      <a:rPr lang="en-US" sz="2000" b="0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𝑒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 </a:t>
                </a:r>
                <a:r>
                  <a:rPr lang="en-US" sz="2000" dirty="0">
                    <a:solidFill>
                      <a:srgbClr val="1A1A1A"/>
                    </a:solidFill>
                    <a:latin typeface="Calibri"/>
                  </a:rPr>
                  <a:t>channel in a new temperature regime</a:t>
                </a:r>
                <a:endParaRPr lang="en-US" sz="2000" b="1" dirty="0">
                  <a:solidFill>
                    <a:srgbClr val="1A1A1A"/>
                  </a:solidFill>
                  <a:latin typeface="Calibri"/>
                </a:endParaRPr>
              </a:p>
            </p:txBody>
          </p:sp>
        </mc:Choice>
        <mc:Fallback>
          <p:sp>
            <p:nvSpPr>
              <p:cNvPr id="4" name="TextBox 3">
                <a:extLst>
                  <a:ext uri="{FF2B5EF4-FFF2-40B4-BE49-F238E27FC236}">
                    <a16:creationId xmlns:a16="http://schemas.microsoft.com/office/drawing/2014/main" id="{358CE22F-AC2E-12CD-7BBB-71840C6EDB1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6061" y="1685925"/>
                <a:ext cx="11155680" cy="4093428"/>
              </a:xfrm>
              <a:prstGeom prst="rect">
                <a:avLst/>
              </a:prstGeom>
              <a:blipFill>
                <a:blip r:embed="rId3"/>
                <a:stretch>
                  <a:fillRect l="-568" t="-617" r="-114" b="-15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0007133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817C3ED-C033-E7CE-8A1E-EAACD7768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69578E2-7E49-596C-E7E0-7CB3C0B42277}"/>
              </a:ext>
            </a:extLst>
          </p:cNvPr>
          <p:cNvSpPr txBox="1"/>
          <p:nvPr/>
        </p:nvSpPr>
        <p:spPr>
          <a:xfrm>
            <a:off x="502920" y="256032"/>
            <a:ext cx="11155680" cy="507831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200"/>
              </a:spcAft>
            </a:pPr>
            <a:r>
              <a:rPr lang="en-US" sz="2700" b="1" dirty="0">
                <a:solidFill>
                  <a:srgbClr val="1A1A1A"/>
                </a:solidFill>
                <a:latin typeface="Calibri"/>
              </a:rPr>
              <a:t>Future Work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5AE28023-9168-1FD9-FC94-4DC808DA5B6D}"/>
              </a:ext>
            </a:extLst>
          </p:cNvPr>
          <p:cNvSpPr/>
          <p:nvPr/>
        </p:nvSpPr>
        <p:spPr>
          <a:xfrm>
            <a:off x="502920" y="1188720"/>
            <a:ext cx="11155680" cy="9525"/>
          </a:xfrm>
          <a:prstGeom prst="rect">
            <a:avLst/>
          </a:prstGeom>
          <a:solidFill>
            <a:srgbClr val="D8D2C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E82CB3E-1974-05A6-DF94-7DF3736F525F}"/>
              </a:ext>
            </a:extLst>
          </p:cNvPr>
          <p:cNvSpPr txBox="1"/>
          <p:nvPr/>
        </p:nvSpPr>
        <p:spPr>
          <a:xfrm>
            <a:off x="435864" y="1198245"/>
            <a:ext cx="11155680" cy="492443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>
              <a:spcAft>
                <a:spcPts val="0"/>
              </a:spcAft>
            </a:pPr>
            <a:r>
              <a:rPr lang="en-US" sz="2600" b="1" dirty="0">
                <a:solidFill>
                  <a:schemeClr val="tx2">
                    <a:lumMod val="90000"/>
                    <a:lumOff val="10000"/>
                  </a:schemeClr>
                </a:solidFill>
                <a:latin typeface="Calibri"/>
              </a:rPr>
              <a:t>Open questions</a:t>
            </a:r>
            <a:endParaRPr sz="2600" b="1" dirty="0">
              <a:solidFill>
                <a:schemeClr val="tx2">
                  <a:lumMod val="90000"/>
                  <a:lumOff val="10000"/>
                </a:schemeClr>
              </a:solidFill>
              <a:latin typeface="Calibri"/>
            </a:endParaRP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37F499-789A-8270-E8B5-3139CE264091}"/>
                  </a:ext>
                </a:extLst>
              </p:cNvPr>
              <p:cNvSpPr txBox="1"/>
              <p:nvPr/>
            </p:nvSpPr>
            <p:spPr>
              <a:xfrm>
                <a:off x="594557" y="1761073"/>
                <a:ext cx="11155680" cy="5016758"/>
              </a:xfrm>
              <a:prstGeom prst="rect">
                <a:avLst/>
              </a:prstGeom>
              <a:noFill/>
            </p:spPr>
            <p:txBody>
              <a:bodyPr wrap="square" anchor="t">
                <a:spAutoFit/>
              </a:bodyPr>
              <a:lstStyle/>
              <a:p>
                <a:pPr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</a:rPr>
                  <a:t>Can we import constraints on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from the neutrino oscillation papers?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Generate data at higher n 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Determine how their below-EWSB mass basis compares to our above EWSB flavor basis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Consider running of couplings</a:t>
                </a:r>
              </a:p>
              <a:p>
                <a:pPr lvl="1"/>
                <a:endParaRPr lang="en-US" sz="2000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Are there regions of the parameter space that are newly excluded or that open-up due to these effects?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Run larger scans and compare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Find analytic approximations for faster scanning</a:t>
                </a:r>
              </a:p>
              <a:p>
                <a:pPr lvl="1"/>
                <a:endParaRPr lang="en-US" sz="2000" b="1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Are there interesting models based on more physically motivated measurement bases?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E.g. RHN measurement basis rather than flavor basis</a:t>
                </a:r>
              </a:p>
              <a:p>
                <a:pPr>
                  <a:spcAft>
                    <a:spcPts val="0"/>
                  </a:spcAft>
                </a:pPr>
                <a:endParaRPr lang="en-US" sz="2000" b="1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  <a:p>
                <a:pPr>
                  <a:spcAft>
                    <a:spcPts val="0"/>
                  </a:spcAft>
                </a:pPr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Can we predict the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𝜸</m:t>
                    </m:r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for </a:t>
                </a:r>
                <a14:m>
                  <m:oMath xmlns:m="http://schemas.openxmlformats.org/officeDocument/2006/math">
                    <m:r>
                      <a:rPr lang="en-US" sz="2000" b="1" i="1" smtClean="0">
                        <a:solidFill>
                          <a:srgbClr val="1A1A1A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∆</m:t>
                    </m:r>
                    <m:sSub>
                      <m:sSubPr>
                        <m:ctrlPr>
                          <a:rPr lang="en-US" sz="2000" b="1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sz="2000" b="1" i="1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𝜼</m:t>
                        </m:r>
                      </m:e>
                      <m:sub>
                        <m:r>
                          <a:rPr lang="en-US" sz="2000" b="1" i="1" smtClean="0">
                            <a:solidFill>
                              <a:srgbClr val="1A1A1A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𝑩</m:t>
                        </m:r>
                      </m:sub>
                    </m:sSub>
                  </m:oMath>
                </a14:m>
                <a:r>
                  <a:rPr lang="en-US" sz="2000" b="1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 onset, maximum, plateau?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Parent dependent, will require larger scans over the space</a:t>
                </a:r>
              </a:p>
              <a:p>
                <a:pPr marL="742950" lvl="1" indent="-285750">
                  <a:buFont typeface="Arial" panose="020B0604020202020204" pitchFamily="34" charset="0"/>
                  <a:buChar char="•"/>
                </a:pPr>
                <a:r>
                  <a:rPr lang="en-US" sz="2000" dirty="0">
                    <a:solidFill>
                      <a:srgbClr val="1A1A1A"/>
                    </a:solidFill>
                    <a:latin typeface="Calibri"/>
                    <a:ea typeface="Cambria Math" panose="02040503050406030204" pitchFamily="18" charset="0"/>
                  </a:rPr>
                  <a:t>Already a graveyard of ideas</a:t>
                </a:r>
              </a:p>
              <a:p>
                <a:pPr>
                  <a:spcAft>
                    <a:spcPts val="0"/>
                  </a:spcAft>
                </a:pPr>
                <a:endParaRPr lang="en-US" sz="2000" b="1" dirty="0">
                  <a:solidFill>
                    <a:srgbClr val="1A1A1A"/>
                  </a:solidFill>
                  <a:latin typeface="Calibri"/>
                  <a:ea typeface="Cambria Math" panose="02040503050406030204" pitchFamily="18" charset="0"/>
                </a:endParaRPr>
              </a:p>
            </p:txBody>
          </p:sp>
        </mc:Choice>
        <mc:Fallback>
          <p:sp>
            <p:nvSpPr>
              <p:cNvPr id="6" name="TextBox 5">
                <a:extLst>
                  <a:ext uri="{FF2B5EF4-FFF2-40B4-BE49-F238E27FC236}">
                    <a16:creationId xmlns:a16="http://schemas.microsoft.com/office/drawing/2014/main" id="{8637F499-789A-8270-E8B5-3139CE26409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94557" y="1761073"/>
                <a:ext cx="11155680" cy="5016758"/>
              </a:xfrm>
              <a:prstGeom prst="rect">
                <a:avLst/>
              </a:prstGeom>
              <a:blipFill>
                <a:blip r:embed="rId3"/>
                <a:stretch>
                  <a:fillRect l="-683" t="-75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A5A0883-87A1-484A-A661-87A18F5B20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02EC00C-3A61-D34E-B26A-B3945E91B36F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0765278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13265</TotalTime>
  <Words>1617</Words>
  <Application>Microsoft Macintosh PowerPoint</Application>
  <PresentationFormat>Widescreen</PresentationFormat>
  <Paragraphs>179</Paragraphs>
  <Slides>18</Slides>
  <Notes>18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4" baseType="lpstr">
      <vt:lpstr>Aptos</vt:lpstr>
      <vt:lpstr>Aptos Display</vt:lpstr>
      <vt:lpstr>Arial</vt:lpstr>
      <vt:lpstr>Calibri</vt:lpstr>
      <vt:lpstr>Cambria Math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Frederick Wehlen</dc:creator>
  <cp:lastModifiedBy>Frederick Wehlen</cp:lastModifiedBy>
  <cp:revision>903</cp:revision>
  <dcterms:created xsi:type="dcterms:W3CDTF">2026-08-14T08:37:21Z</dcterms:created>
  <dcterms:modified xsi:type="dcterms:W3CDTF">2026-08-23T14:04:42Z</dcterms:modified>
</cp:coreProperties>
</file>