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4" r:id="rId18"/>
    <p:sldId id="275" r:id="rId19"/>
    <p:sldId id="277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5" d="100"/>
          <a:sy n="75" d="100"/>
        </p:scale>
        <p:origin x="72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1DE4A8-8E5F-9D19-948B-D68255F134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7B51D9B-FC3E-0DAC-B3A9-C38687EB742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361970-4509-1403-DA1F-95AF205D83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BB1F-9753-4C45-8DEE-89915922B049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4524F2-E429-1A1F-6C03-7BB1A8969D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642237-B275-D429-10FB-036F751A2A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26089-D245-464A-A726-E4D723F6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99222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9449D0-1D5A-BF8F-FB2A-2E31D26D76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FCDA9D-4EBD-D484-3138-091BBB7F10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4009CC-4155-1390-8012-8AE6275C40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BB1F-9753-4C45-8DEE-89915922B049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44A639-F558-A463-9630-CA8C0282F8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CD6E72-7F32-62A9-D9C5-241C4DC1CE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26089-D245-464A-A726-E4D723F6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5823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215DB4-D2BA-8A70-38CB-9C0023FBB9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B9F6BC4-84BE-CAFD-A6DF-63569442FD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96BE9A-A20B-C2B6-4EE3-ED3F0CA3A3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BB1F-9753-4C45-8DEE-89915922B049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F8FFCE-0F65-68F0-4658-CE7D1D6BB3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D38C1D-ED39-9E53-E640-82B7CF983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26089-D245-464A-A726-E4D723F6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5271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657FF2-73C6-D11F-8A3F-1C0996B9AB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EACDDA-8721-FB5D-80BC-4955751421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14B3AF-83E7-AEB2-8336-D8EC3D7363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9EC83C-D9F1-4AE6-A743-12874AE8B3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BB1F-9753-4C45-8DEE-89915922B049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9C61C14-7FE4-D5AD-381C-BFD89EF59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52DCCF-DB02-E5BC-8CD0-3F07F2016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26089-D245-464A-A726-E4D723F6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24871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7D8DEA-DC1C-7483-4BD3-07C18AD974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1E5EA02-76CB-6BF3-3854-C57B6E3E11C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BF90B81-D6A2-84E6-24C3-BA994BF105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E84B6B-E085-59DC-81B7-52B84BD723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0317FDC-1A98-33C5-3EA5-3182472DEDB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2496D1B-E6D7-4C4F-F871-136307B976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BB1F-9753-4C45-8DEE-89915922B049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2D8EE8A-D05D-D454-413D-A6BD77C638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77165E-56BD-A621-87AB-9143866592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26089-D245-464A-A726-E4D723F6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6015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D943C6-F5AF-CDB3-A992-EE38CF5789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F2FBD81-FEB6-0812-3D00-E24B0E137A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BB1F-9753-4C45-8DEE-89915922B049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0F7634-4526-0AAA-B6D4-276D9D499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D2482A-5637-2BDD-DEE4-8561EE2B7C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26089-D245-464A-A726-E4D723F6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4411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F6F904-861D-9F2B-E2A3-61C20A59F5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BB1F-9753-4C45-8DEE-89915922B049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77A2C29-5A3C-66DB-4EE0-24DD56F3A4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C8784D-1791-A112-0779-6D9376C68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26089-D245-464A-A726-E4D723F6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31322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87B935-6565-8095-39E3-31A9730792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9A16AE-1CB2-2079-61AC-C2C02ECDAE0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1B4E4C-2D9F-1DAF-68D9-B99C0918FB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D071F1-BCBA-92D5-F991-18E39CD6FD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BB1F-9753-4C45-8DEE-89915922B049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54AE2D7-F881-5E38-5FD6-7B7AC1EAE7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C6371F7-D881-A200-6854-5A1420BDAF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26089-D245-464A-A726-E4D723F6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4996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8A13C0-A1E3-5DEC-97D8-866B73C3B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065CB38-8005-5E67-099B-9EEB3C4BCA2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326EEB7-9D9E-3EE4-3ADA-BFCB7A14CB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403592-5DE6-6708-D455-69644DEF36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BB1F-9753-4C45-8DEE-89915922B049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CF8DCD3-A7FE-AD47-D159-56C13DE13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D11B1B-C2CD-4E35-A81B-D662F8821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26089-D245-464A-A726-E4D723F6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19302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DBB2C-1B14-4201-0EE9-233705F409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DD6856F-C897-C312-8358-06B841CFBF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41EE78-D735-FFB5-643E-EC797D84BC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BB1F-9753-4C45-8DEE-89915922B049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B7857D-D54C-56F6-60EA-AFF498354D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AB2B21-8135-12B7-7E62-F379D0FA06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26089-D245-464A-A726-E4D723F6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828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C960B90-930C-D501-FB7D-1637DF8EC16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7A82AF7-D722-A032-E7A2-2224B0E93C6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3FF7F5-F64B-22CB-469E-FF265E12A0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B8BB1F-9753-4C45-8DEE-89915922B049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FF8D72-EDA2-E983-A44C-7D39289EA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FA3A33-CD72-BEE3-6294-B693EC141E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26089-D245-464A-A726-E4D723F6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1860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CDF2BA2-CA61-0A60-5D92-1333912BF3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98E41EF-D0FC-F42A-FD54-8E8A1CD4B4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08DB67-9FEB-A8CE-A821-2445B303319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4B8BB1F-9753-4C45-8DEE-89915922B049}" type="datetimeFigureOut">
              <a:rPr lang="en-US" smtClean="0"/>
              <a:t>8/25/2026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1A94061-C0A9-333A-1362-97556085DAD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1EBC724-DB6F-AE75-F9A6-F3939EC2CC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C526089-D245-464A-A726-E4D723F6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3907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6F5A5072-7B47-4D32-B52A-4EBBF590B8A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715DAF0-AE1B-46C9-8A6B-DB2AA05AB9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2" y="-22693"/>
            <a:ext cx="12191999" cy="4374129"/>
          </a:xfrm>
          <a:prstGeom prst="rect">
            <a:avLst/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rgbClr val="000000"/>
              </a:gs>
            </a:gsLst>
            <a:lin ang="15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16219D-510E-4184-9090-6D5578A87B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3908719" y="-3931841"/>
            <a:ext cx="4374557" cy="12192000"/>
          </a:xfrm>
          <a:prstGeom prst="rect">
            <a:avLst/>
          </a:prstGeom>
          <a:gradFill>
            <a:gsLst>
              <a:gs pos="40000">
                <a:schemeClr val="accent1">
                  <a:alpha val="0"/>
                </a:schemeClr>
              </a:gs>
              <a:gs pos="100000">
                <a:schemeClr val="accent1">
                  <a:lumMod val="75000"/>
                  <a:alpha val="52000"/>
                </a:schemeClr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FF4A713-7B75-4B21-90D7-5AB19547C7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4136696" y="-3703868"/>
            <a:ext cx="4374128" cy="11736479"/>
          </a:xfrm>
          <a:prstGeom prst="rect">
            <a:avLst/>
          </a:prstGeom>
          <a:gradFill>
            <a:gsLst>
              <a:gs pos="17000">
                <a:schemeClr val="accent1">
                  <a:alpha val="0"/>
                </a:schemeClr>
              </a:gs>
              <a:gs pos="100000">
                <a:srgbClr val="000000">
                  <a:alpha val="37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C631C0B-6DA6-4E57-8231-CE32B3434A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5" y="-22690"/>
            <a:ext cx="8542485" cy="4374126"/>
          </a:xfrm>
          <a:prstGeom prst="rect">
            <a:avLst/>
          </a:prstGeom>
          <a:gradFill>
            <a:gsLst>
              <a:gs pos="0">
                <a:schemeClr val="accent1">
                  <a:lumMod val="50000"/>
                  <a:alpha val="0"/>
                </a:schemeClr>
              </a:gs>
              <a:gs pos="100000">
                <a:srgbClr val="000000">
                  <a:alpha val="25000"/>
                </a:srgbClr>
              </a:gs>
            </a:gsLst>
            <a:lin ang="186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C29501E6-A978-4A61-9689-9085AF97A53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2508972">
            <a:off x="5945431" y="-1032053"/>
            <a:ext cx="4990147" cy="4439131"/>
          </a:xfrm>
          <a:custGeom>
            <a:avLst/>
            <a:gdLst>
              <a:gd name="connsiteX0" fmla="*/ 4990147 w 4990147"/>
              <a:gd name="connsiteY0" fmla="*/ 2229378 h 4439131"/>
              <a:gd name="connsiteX1" fmla="*/ 917384 w 4990147"/>
              <a:gd name="connsiteY1" fmla="*/ 4439131 h 4439131"/>
              <a:gd name="connsiteX2" fmla="*/ 910814 w 4990147"/>
              <a:gd name="connsiteY2" fmla="*/ 4434219 h 4439131"/>
              <a:gd name="connsiteX3" fmla="*/ 0 w 4990147"/>
              <a:gd name="connsiteY3" fmla="*/ 2502877 h 4439131"/>
              <a:gd name="connsiteX4" fmla="*/ 2502877 w 4990147"/>
              <a:gd name="connsiteY4" fmla="*/ 0 h 4439131"/>
              <a:gd name="connsiteX5" fmla="*/ 4954904 w 4990147"/>
              <a:gd name="connsiteY5" fmla="*/ 1998460 h 44391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0147" h="4439131">
                <a:moveTo>
                  <a:pt x="4990147" y="2229378"/>
                </a:moveTo>
                <a:lnTo>
                  <a:pt x="917384" y="4439131"/>
                </a:lnTo>
                <a:lnTo>
                  <a:pt x="910814" y="4434219"/>
                </a:lnTo>
                <a:cubicBezTo>
                  <a:pt x="354557" y="3975154"/>
                  <a:pt x="0" y="3280421"/>
                  <a:pt x="0" y="2502877"/>
                </a:cubicBezTo>
                <a:cubicBezTo>
                  <a:pt x="0" y="1120576"/>
                  <a:pt x="1120576" y="0"/>
                  <a:pt x="2502877" y="0"/>
                </a:cubicBezTo>
                <a:cubicBezTo>
                  <a:pt x="3712390" y="0"/>
                  <a:pt x="4721520" y="857941"/>
                  <a:pt x="4954904" y="1998460"/>
                </a:cubicBezTo>
                <a:close/>
              </a:path>
            </a:pathLst>
          </a:custGeom>
          <a:gradFill>
            <a:gsLst>
              <a:gs pos="0">
                <a:schemeClr val="accent1">
                  <a:alpha val="22000"/>
                </a:schemeClr>
              </a:gs>
              <a:gs pos="87000">
                <a:schemeClr val="accent1">
                  <a:lumMod val="60000"/>
                  <a:lumOff val="40000"/>
                  <a:alpha val="2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" name="Title 2"/>
          <p:cNvSpPr>
            <a:spLocks noGrp="1"/>
          </p:cNvSpPr>
          <p:nvPr>
            <p:ph type="ctrTitle"/>
          </p:nvPr>
        </p:nvSpPr>
        <p:spPr>
          <a:xfrm>
            <a:off x="1314824" y="735106"/>
            <a:ext cx="10053763" cy="2928470"/>
          </a:xfrm>
        </p:spPr>
        <p:txBody>
          <a:bodyPr anchor="b">
            <a:normAutofit/>
          </a:bodyPr>
          <a:lstStyle/>
          <a:p>
            <a:pPr marL="0" indent="0" algn="l">
              <a:spcBef>
                <a:spcPts val="0"/>
              </a:spcBef>
              <a:buNone/>
            </a:pPr>
            <a:r>
              <a:rPr lang="en-US" sz="4800">
                <a:solidFill>
                  <a:srgbClr val="FFFFFF"/>
                </a:solidFill>
              </a:rPr>
              <a:t>Towards a Post-Quantum Theory of Gravity</a:t>
            </a:r>
          </a:p>
        </p:txBody>
      </p:sp>
      <p:sp>
        <p:nvSpPr>
          <p:cNvPr id="3" name="Subtitle 3"/>
          <p:cNvSpPr>
            <a:spLocks noGrp="1"/>
          </p:cNvSpPr>
          <p:nvPr>
            <p:ph type="subTitle" idx="1"/>
          </p:nvPr>
        </p:nvSpPr>
        <p:spPr>
          <a:xfrm>
            <a:off x="1350682" y="4870824"/>
            <a:ext cx="10005951" cy="1458258"/>
          </a:xfrm>
        </p:spPr>
        <p:txBody>
          <a:bodyPr anchor="ctr">
            <a:normAutofit/>
          </a:bodyPr>
          <a:lstStyle/>
          <a:p>
            <a:pPr marL="0" indent="0" algn="l">
              <a:spcBef>
                <a:spcPts val="0"/>
              </a:spcBef>
              <a:spcAft>
                <a:spcPts val="600"/>
              </a:spcAft>
              <a:buNone/>
            </a:pPr>
            <a:r>
              <a:rPr lang="en-US"/>
              <a:t>Muhammad Sajjad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41248" y="310896"/>
            <a:ext cx="10515600" cy="868680"/>
          </a:xfrm>
        </p:spPr>
        <p:txBody>
          <a:bodyPr anchor="b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/>
              <a:t>Motivation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41248" y="1481328"/>
            <a:ext cx="10515600" cy="30911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Einstein's equation:</a:t>
            </a:r>
          </a:p>
        </p:txBody>
      </p:sp>
      <p:pic>
        <p:nvPicPr>
          <p:cNvPr id="4" name="eq_einstei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78665" y="1982470"/>
            <a:ext cx="2834640" cy="756277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841248" y="2939915"/>
            <a:ext cx="10515600" cy="572516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But the left-hand side is a c-number field and the right-hand side is an operator</a:t>
            </a:r>
          </a:p>
        </p:txBody>
      </p:sp>
      <p:pic>
        <p:nvPicPr>
          <p:cNvPr id="6" name="eq_opnum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1345" y="3704455"/>
            <a:ext cx="5669280" cy="512627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841248" y="4454827"/>
            <a:ext cx="10515600" cy="62280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</a:pPr>
            <a:endParaRPr lang="en-US" sz="17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41248" y="310896"/>
            <a:ext cx="10515600" cy="868680"/>
          </a:xfrm>
        </p:spPr>
        <p:txBody>
          <a:bodyPr anchor="b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/>
              <a:t>The split-slit gedanken experiment</a:t>
            </a:r>
          </a:p>
        </p:txBody>
      </p:sp>
      <p:pic>
        <p:nvPicPr>
          <p:cNvPr id="3" name="fig_slit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1248" y="1783080"/>
            <a:ext cx="6217920" cy="3024934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7315200" y="1828800"/>
            <a:ext cx="4041648" cy="2753106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500" dirty="0"/>
              <a:t>A massive particle through the left slit sources a different field than through the right.</a:t>
            </a:r>
          </a:p>
          <a:p>
            <a:pPr marL="228600" indent="-228600" algn="l">
              <a:lnSpc>
                <a:spcPct val="10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en-US" sz="1500" dirty="0"/>
              <a:t>If that field is classical it can be measured to arbitrary accuracy </a:t>
            </a:r>
          </a:p>
          <a:p>
            <a:pPr marL="228600" indent="-228600" algn="l">
              <a:lnSpc>
                <a:spcPct val="10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en-US" sz="1500" dirty="0"/>
              <a:t>Measuring it gives which path information: no interference pattern </a:t>
            </a:r>
          </a:p>
          <a:p>
            <a:pPr marL="228600" indent="-228600" algn="l">
              <a:lnSpc>
                <a:spcPct val="10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en-US" sz="1500" dirty="0"/>
              <a:t>Feynman at Chapel Hill (1957), and Aharonov: gravity must be quantised.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7315200" y="5074920"/>
            <a:ext cx="4041648" cy="510540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endParaRPr lang="en-US" sz="1500" i="1" dirty="0">
              <a:solidFill>
                <a:srgbClr val="156082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712E947-0734-45F9-9C4F-41114EC3A3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4285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2B3290A-D3BF-4B87-B55B-FD9A98B4972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99030" cy="1576446"/>
            <a:chOff x="0" y="0"/>
            <a:chExt cx="12192002" cy="1576446"/>
          </a:xfrm>
        </p:grpSpPr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33A715A-0686-440A-8F40-441B42A6605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0800000" flipH="1">
              <a:off x="2" y="0"/>
              <a:ext cx="12191998" cy="1575955"/>
            </a:xfrm>
            <a:prstGeom prst="rect">
              <a:avLst/>
            </a:prstGeom>
            <a:gradFill>
              <a:gsLst>
                <a:gs pos="0">
                  <a:srgbClr val="000000">
                    <a:alpha val="96000"/>
                  </a:srgbClr>
                </a:gs>
                <a:gs pos="100000">
                  <a:schemeClr val="accent1">
                    <a:lumMod val="75000"/>
                  </a:schemeClr>
                </a:gs>
              </a:gsLst>
              <a:lin ang="8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761657F-19F2-425B-B7E9-0118CD13C334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16200000">
              <a:off x="5307778" y="-5307778"/>
              <a:ext cx="1576446" cy="12192002"/>
            </a:xfrm>
            <a:prstGeom prst="rect">
              <a:avLst/>
            </a:prstGeom>
            <a:gradFill>
              <a:gsLst>
                <a:gs pos="45000">
                  <a:schemeClr val="accent1">
                    <a:alpha val="0"/>
                  </a:schemeClr>
                </a:gs>
                <a:gs pos="99000">
                  <a:srgbClr val="000000">
                    <a:alpha val="74000"/>
                  </a:srgbClr>
                </a:gs>
              </a:gsLst>
              <a:lin ang="11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E27B6634-79D3-4EDD-A77A-1065D6F3A4F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825434" y="0"/>
              <a:ext cx="4303422" cy="1575461"/>
            </a:xfrm>
            <a:prstGeom prst="rect">
              <a:avLst/>
            </a:prstGeom>
            <a:gradFill>
              <a:gsLst>
                <a:gs pos="0">
                  <a:schemeClr val="accent1">
                    <a:alpha val="17000"/>
                  </a:schemeClr>
                </a:gs>
                <a:gs pos="74000">
                  <a:schemeClr val="accent1">
                    <a:lumMod val="50000"/>
                    <a:alpha val="0"/>
                  </a:schemeClr>
                </a:gs>
              </a:gsLst>
              <a:lin ang="144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1371598" y="319314"/>
            <a:ext cx="9477377" cy="1030515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marL="0" indent="0"/>
            <a:r>
              <a:rPr lang="en-US" sz="4000">
                <a:solidFill>
                  <a:srgbClr val="FFFFFF"/>
                </a:solidFill>
              </a:rPr>
              <a:t>The hidden assumption</a:t>
            </a:r>
          </a:p>
        </p:txBody>
      </p:sp>
      <p:pic>
        <p:nvPicPr>
          <p:cNvPr id="3" name="fig_LR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598" y="2138073"/>
            <a:ext cx="4565251" cy="2442409"/>
          </a:xfrm>
          <a:prstGeom prst="rect">
            <a:avLst/>
          </a:prstGeom>
        </p:spPr>
      </p:pic>
      <p:pic>
        <p:nvPicPr>
          <p:cNvPr id="5" name="eq_whichpath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67671" y="3308057"/>
            <a:ext cx="4600354" cy="149510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1371598" y="5070346"/>
            <a:ext cx="9496427" cy="13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700" dirty="0"/>
              <a:t>The classical field need not be sharp. It can be stochastic.</a:t>
            </a:r>
          </a:p>
          <a:p>
            <a:pPr marL="228600" indent="-228600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700" dirty="0"/>
              <a:t>Then |L⟩ and |R⟩ give overlapping distributions for the conjugate momentum π of the pendulum.</a:t>
            </a:r>
          </a:p>
          <a:p>
            <a:pPr marL="228600" indent="-228600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700" dirty="0"/>
              <a:t>Overlapping distributions carry no perfect which-path record, so the interference pattern survives.</a:t>
            </a:r>
          </a:p>
          <a:p>
            <a:pPr marL="228600" indent="-228600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700" dirty="0"/>
              <a:t>Classical gravity can only be stochastic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41248" y="310896"/>
            <a:ext cx="10515600" cy="868680"/>
          </a:xfrm>
        </p:spPr>
        <p:txBody>
          <a:bodyPr anchor="b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/>
              <a:t>Semi-classical gravity is not good enough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41248" y="1463040"/>
            <a:ext cx="10515600" cy="572516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Source the metric via the expectation value.</a:t>
            </a:r>
          </a:p>
        </p:txBody>
      </p:sp>
      <p:pic>
        <p:nvPicPr>
          <p:cNvPr id="4" name="eq_semiclass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5745" y="2227580"/>
            <a:ext cx="3840480" cy="636935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841248" y="3065683"/>
            <a:ext cx="10515600" cy="572516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In a superposition the field then sits at the mean. The mass is here and there; the field is at neither.</a:t>
            </a:r>
          </a:p>
        </p:txBody>
      </p:sp>
      <p:pic>
        <p:nvPicPr>
          <p:cNvPr id="6" name="eq_superpos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4145" y="3830223"/>
            <a:ext cx="6583680" cy="613038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841248" y="4681004"/>
            <a:ext cx="10515600" cy="93649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en-US" sz="1700" dirty="0"/>
              <a:t>Non-linear in the state, super-luminal </a:t>
            </a:r>
            <a:r>
              <a:rPr lang="en-US" sz="1700" dirty="0" err="1"/>
              <a:t>signalling</a:t>
            </a:r>
            <a:endParaRPr lang="en-US" sz="1700" dirty="0"/>
          </a:p>
          <a:p>
            <a:pPr marL="228600" indent="-228600" algn="l">
              <a:lnSpc>
                <a:spcPct val="100000"/>
              </a:lnSpc>
              <a:spcBef>
                <a:spcPts val="400"/>
              </a:spcBef>
              <a:buFont typeface="Arial" pitchFamily="34" charset="0"/>
              <a:buChar char="•"/>
            </a:pPr>
            <a:endParaRPr lang="en-US" sz="17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41248" y="310896"/>
            <a:ext cx="10515600" cy="868680"/>
          </a:xfrm>
        </p:spPr>
        <p:txBody>
          <a:bodyPr anchor="b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/>
              <a:t>Here, not there</a:t>
            </a:r>
          </a:p>
        </p:txBody>
      </p:sp>
      <p:pic>
        <p:nvPicPr>
          <p:cNvPr id="3" name="fig_herenotther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01225" y="1572768"/>
            <a:ext cx="7589520" cy="3919862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841248" y="5577840"/>
            <a:ext cx="10515600" cy="591820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600" dirty="0"/>
              <a:t>A classical field may be in the L configuration or in the R configuration, with probabilities.</a:t>
            </a:r>
          </a:p>
          <a:p>
            <a:pPr marL="0" indent="0" algn="ctr">
              <a:lnSpc>
                <a:spcPct val="100000"/>
              </a:lnSpc>
              <a:spcBef>
                <a:spcPts val="400"/>
              </a:spcBef>
              <a:buNone/>
            </a:pPr>
            <a:r>
              <a:rPr lang="en-US" sz="1600" dirty="0"/>
              <a:t>What it cannot be is the average of the two.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681C32C-7AFC-4BB3-9088-65CBDFC5D1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917275" y="4583953"/>
            <a:ext cx="4685857" cy="1465973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/>
            <a:r>
              <a:rPr lang="en-US" sz="4000"/>
              <a:t>70 years since Chapel Hill</a:t>
            </a:r>
          </a:p>
        </p:txBody>
      </p:sp>
      <p:pic>
        <p:nvPicPr>
          <p:cNvPr id="3" name="fig_timeline"/>
          <p:cNvPicPr>
            <a:picLocks noChangeAspect="1"/>
          </p:cNvPicPr>
          <p:nvPr/>
        </p:nvPicPr>
        <p:blipFill>
          <a:blip r:embed="rId2"/>
          <a:srcRect b="3289"/>
          <a:stretch>
            <a:fillRect/>
          </a:stretch>
        </p:blipFill>
        <p:spPr>
          <a:xfrm>
            <a:off x="20" y="432"/>
            <a:ext cx="12191980" cy="4244759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6096000" y="4583953"/>
            <a:ext cx="5638800" cy="14659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228600" indent="-228600">
              <a:lnSpc>
                <a:spcPct val="9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600"/>
              <a:t>1957, UNC Chapel Hill: the field committed to quantising gravity on the strength of a gedanken experiment.</a:t>
            </a:r>
          </a:p>
          <a:p>
            <a:pPr marL="228600" indent="-228600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600"/>
              <a:t>Perturbative quantisation: EH is non-renormalizable, QG is non-unitary etc. </a:t>
            </a:r>
          </a:p>
          <a:p>
            <a:pPr marL="228600" indent="-228600">
              <a:lnSpc>
                <a:spcPct val="9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600"/>
              <a:t>No direct evidence of the quantum nature of gravity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99C0ED0-69DE-4C31-A5CF-E2A46FD3022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D42B8BD-40AF-488E-8A79-D7256C9172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41248" y="310896"/>
            <a:ext cx="10515600" cy="868680"/>
          </a:xfrm>
        </p:spPr>
        <p:txBody>
          <a:bodyPr anchor="b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/>
              <a:t>Consistent classical–quantum dynamics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41248" y="1417320"/>
            <a:ext cx="10515600" cy="835914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Evading the no-go theorem: the coupling can be neither unitary nor deterministic: drift sourced by average fields must cause quantum fields to decohere</a:t>
            </a:r>
          </a:p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 Consistency requires the map on the hybrid state ϱ(z,t) to be completely positive and trace preserving.</a:t>
            </a:r>
          </a:p>
        </p:txBody>
      </p:sp>
      <p:pic>
        <p:nvPicPr>
          <p:cNvPr id="4" name="eq_master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9665" y="2426970"/>
            <a:ext cx="9692640" cy="540739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841248" y="3187165"/>
            <a:ext cx="10515600" cy="30911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Expanding the transition rates in moments of the classical jump gives three coefficients:</a:t>
            </a:r>
          </a:p>
        </p:txBody>
      </p:sp>
      <p:pic>
        <p:nvPicPr>
          <p:cNvPr id="6" name="eq_moments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9665" y="3670019"/>
            <a:ext cx="9692640" cy="515209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841248" y="4404684"/>
            <a:ext cx="10515600" cy="890016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600" dirty="0"/>
              <a:t>D</a:t>
            </a:r>
            <a:r>
              <a:rPr lang="en-US" sz="1600" baseline="-25000" dirty="0"/>
              <a:t>1</a:t>
            </a:r>
            <a:r>
              <a:rPr lang="en-US" sz="1600" dirty="0"/>
              <a:t>: back-reaction — the classical field drifts under the quantum source.</a:t>
            </a:r>
          </a:p>
          <a:p>
            <a:pPr marL="228600" indent="-228600" algn="l">
              <a:lnSpc>
                <a:spcPct val="10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en-US" sz="1600" dirty="0"/>
              <a:t>D</a:t>
            </a:r>
            <a:r>
              <a:rPr lang="en-US" sz="1600" baseline="-25000" dirty="0"/>
              <a:t>2</a:t>
            </a:r>
            <a:r>
              <a:rPr lang="en-US" sz="1600" dirty="0"/>
              <a:t>: diffusion — the classical field is noisy.</a:t>
            </a:r>
          </a:p>
          <a:p>
            <a:pPr marL="228600" indent="-228600" algn="l">
              <a:lnSpc>
                <a:spcPct val="10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en-US" sz="1600" dirty="0"/>
              <a:t>D</a:t>
            </a:r>
            <a:r>
              <a:rPr lang="en-US" sz="1600" baseline="-25000" dirty="0"/>
              <a:t>0</a:t>
            </a:r>
            <a:r>
              <a:rPr lang="en-US" sz="1600" dirty="0"/>
              <a:t>: decoherence — the quantum state loses coherence in the source.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41248" y="310896"/>
            <a:ext cx="10515600" cy="868680"/>
          </a:xfrm>
        </p:spPr>
        <p:txBody>
          <a:bodyPr anchor="b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/>
              <a:t>The classical–quantum state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41248" y="1389888"/>
            <a:ext cx="10515600" cy="30911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A density matrix over the quantum fields, indexed by the classical configuration:</a:t>
            </a:r>
          </a:p>
        </p:txBody>
      </p:sp>
      <p:pic>
        <p:nvPicPr>
          <p:cNvPr id="4" name="eq_cqstate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1265" y="1872742"/>
            <a:ext cx="6949440" cy="506366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841248" y="2580276"/>
            <a:ext cx="10515600" cy="30911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700" dirty="0"/>
              <a:t>with components</a:t>
            </a:r>
          </a:p>
        </p:txBody>
      </p:sp>
      <p:pic>
        <p:nvPicPr>
          <p:cNvPr id="6" name="eq_cqcomp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98505" y="2880250"/>
            <a:ext cx="5394960" cy="413981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841248" y="3495399"/>
            <a:ext cx="10515600" cy="572516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φ</a:t>
            </a:r>
            <a:r>
              <a:rPr lang="en-US" sz="1700" baseline="30000" dirty="0"/>
              <a:t>+</a:t>
            </a:r>
            <a:r>
              <a:rPr lang="en-US" sz="1700" dirty="0"/>
              <a:t> and φ</a:t>
            </a:r>
            <a:r>
              <a:rPr lang="en-US" sz="1700" baseline="30000" dirty="0"/>
              <a:t>−</a:t>
            </a:r>
            <a:r>
              <a:rPr lang="en-US" sz="1700" dirty="0"/>
              <a:t> are the ket and bra fields, and may themselves depend on z, ż and t. The components evolve by a path integral:</a:t>
            </a:r>
          </a:p>
        </p:txBody>
      </p:sp>
      <p:pic>
        <p:nvPicPr>
          <p:cNvPr id="8" name="eq_cqpi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98305" y="4241651"/>
            <a:ext cx="8595360" cy="580296"/>
          </a:xfrm>
          <a:prstGeom prst="rect">
            <a:avLst/>
          </a:prstGeom>
        </p:spPr>
      </p:pic>
      <p:sp>
        <p:nvSpPr>
          <p:cNvPr id="9" name="TextBox 9"/>
          <p:cNvSpPr txBox="1"/>
          <p:nvPr/>
        </p:nvSpPr>
        <p:spPr>
          <a:xfrm>
            <a:off x="841248" y="5059691"/>
            <a:ext cx="10515600" cy="30911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with 1/N a normalisation constant, and the action splitting into three pieces:</a:t>
            </a:r>
          </a:p>
        </p:txBody>
      </p:sp>
      <p:pic>
        <p:nvPicPr>
          <p:cNvPr id="10" name="eq_cqsplit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35665" y="5542545"/>
            <a:ext cx="5120640" cy="45296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41248" y="310896"/>
            <a:ext cx="10515600" cy="868680"/>
          </a:xfrm>
        </p:spPr>
        <p:txBody>
          <a:bodyPr anchor="b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/>
              <a:t>The Classical Quantum Action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41248" y="1389888"/>
            <a:ext cx="10515600" cy="1385824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600" dirty="0"/>
              <a:t>The imaginary part, I</a:t>
            </a:r>
            <a:r>
              <a:rPr lang="en-US" sz="1600" baseline="-25000" dirty="0"/>
              <a:t>Q</a:t>
            </a:r>
            <a:r>
              <a:rPr lang="en-US" sz="1600" dirty="0"/>
              <a:t>(φ</a:t>
            </a:r>
            <a:r>
              <a:rPr lang="en-US" sz="1600" baseline="30000" dirty="0"/>
              <a:t>+</a:t>
            </a:r>
            <a:r>
              <a:rPr lang="en-US" sz="1600" dirty="0"/>
              <a:t>,φ</a:t>
            </a:r>
            <a:r>
              <a:rPr lang="en-US" sz="1600" baseline="30000" dirty="0"/>
              <a:t>−</a:t>
            </a:r>
            <a:r>
              <a:rPr lang="en-US" sz="1600" dirty="0"/>
              <a:t>), — the unitary dynamics of the bra and ket fields.</a:t>
            </a:r>
          </a:p>
          <a:p>
            <a:pPr marL="228600" indent="-228600" algn="l">
              <a:lnSpc>
                <a:spcPct val="10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en-US" sz="1600" dirty="0"/>
              <a:t>I</a:t>
            </a:r>
            <a:r>
              <a:rPr lang="en-US" sz="1600" baseline="-25000" dirty="0"/>
              <a:t>FV</a:t>
            </a:r>
            <a:r>
              <a:rPr lang="en-US" sz="1600" dirty="0"/>
              <a:t> — the Feynman–Vernon, or Schwinger–Keldysh, terms; these decohere. The first two pieces alone are the standard open-quantum-systems formalism.</a:t>
            </a:r>
          </a:p>
          <a:p>
            <a:pPr marL="228600" indent="-228600" algn="l">
              <a:lnSpc>
                <a:spcPct val="10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en-US" sz="1600" dirty="0"/>
              <a:t>I</a:t>
            </a:r>
            <a:r>
              <a:rPr lang="en-US" sz="1600" baseline="-25000" dirty="0"/>
              <a:t>Diff</a:t>
            </a:r>
            <a:r>
              <a:rPr lang="en-US" sz="1600" dirty="0"/>
              <a:t> — the diffusive part, which carries the quantum back-reaction on the classical field. It is what is new.</a:t>
            </a:r>
          </a:p>
        </p:txBody>
      </p:sp>
      <p:sp>
        <p:nvSpPr>
          <p:cNvPr id="4" name="TextBox 4"/>
          <p:cNvSpPr txBox="1"/>
          <p:nvPr/>
        </p:nvSpPr>
        <p:spPr>
          <a:xfrm>
            <a:off x="841248" y="2949448"/>
            <a:ext cx="10515600" cy="30911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A simple example, with φ and z a field and a classical variable (for fields, dt → d</a:t>
            </a:r>
            <a:r>
              <a:rPr lang="en-US" sz="1700" baseline="30000" dirty="0"/>
              <a:t>4</a:t>
            </a:r>
            <a:r>
              <a:rPr lang="en-US" sz="1700" dirty="0"/>
              <a:t>x):</a:t>
            </a:r>
          </a:p>
        </p:txBody>
      </p:sp>
      <p:pic>
        <p:nvPicPr>
          <p:cNvPr id="5" name="eq_cqtoy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12705" y="3432302"/>
            <a:ext cx="6766560" cy="1242838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841248" y="4912884"/>
            <a:ext cx="10515600" cy="163372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600" dirty="0"/>
              <a:t>The imaginary part is I</a:t>
            </a:r>
            <a:r>
              <a:rPr lang="en-US" sz="1600" baseline="-25000" dirty="0"/>
              <a:t>Q</a:t>
            </a:r>
            <a:r>
              <a:rPr lang="en-US" sz="1600" dirty="0"/>
              <a:t>; the D</a:t>
            </a:r>
            <a:r>
              <a:rPr lang="en-US" sz="1600" baseline="-25000" dirty="0"/>
              <a:t>0</a:t>
            </a:r>
            <a:r>
              <a:rPr lang="en-US" sz="1600" dirty="0"/>
              <a:t> term is Feynman–Vernon, decohering the field at a strength set by D</a:t>
            </a:r>
            <a:r>
              <a:rPr lang="en-US" sz="1600" baseline="-25000" dirty="0"/>
              <a:t>0</a:t>
            </a:r>
            <a:r>
              <a:rPr lang="en-US" sz="1600" dirty="0"/>
              <a:t>.</a:t>
            </a:r>
          </a:p>
          <a:p>
            <a:pPr marL="228600" indent="-228600" algn="l">
              <a:lnSpc>
                <a:spcPct val="10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en-US" sz="1600" dirty="0"/>
              <a:t>The last term is a classical–quantum Onsager–Machlup functional: an equation of motion, squared. Small D</a:t>
            </a:r>
            <a:r>
              <a:rPr lang="en-US" sz="1600" baseline="-25000" dirty="0"/>
              <a:t>2</a:t>
            </a:r>
            <a:r>
              <a:rPr lang="en-US" sz="1600" dirty="0"/>
              <a:t> suppresses departures from it — stochastic kicks to the acceleration z̈.</a:t>
            </a:r>
          </a:p>
          <a:p>
            <a:pPr marL="228600" indent="-228600" algn="l">
              <a:lnSpc>
                <a:spcPct val="10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en-US" sz="1600" dirty="0"/>
              <a:t>If D</a:t>
            </a:r>
            <a:r>
              <a:rPr lang="en-US" sz="1600" baseline="-25000" dirty="0"/>
              <a:t>2</a:t>
            </a:r>
            <a:r>
              <a:rPr lang="en-US" sz="1600" dirty="0"/>
              <a:t> is not positive (not PSD, for a matrix of equations) the action is unbounded and wild paths dominate. D</a:t>
            </a:r>
            <a:r>
              <a:rPr lang="en-US" sz="1600" baseline="-25000" dirty="0"/>
              <a:t>1</a:t>
            </a:r>
            <a:r>
              <a:rPr lang="en-US" sz="1600" dirty="0"/>
              <a:t> sets the strength of the back-reaction.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41248" y="310896"/>
            <a:ext cx="10515600" cy="868680"/>
          </a:xfrm>
        </p:spPr>
        <p:txBody>
          <a:bodyPr anchor="b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/>
              <a:t>The gravitational action</a:t>
            </a:r>
          </a:p>
        </p:txBody>
      </p:sp>
      <p:pic>
        <p:nvPicPr>
          <p:cNvPr id="3" name="eq_pq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8145" y="1481328"/>
            <a:ext cx="11155680" cy="949143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841248" y="2649927"/>
            <a:ext cx="10515600" cy="30911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700" dirty="0"/>
              <a:t>governing the evolution of the state through</a:t>
            </a:r>
          </a:p>
        </p:txBody>
      </p:sp>
      <p:pic>
        <p:nvPicPr>
          <p:cNvPr id="5" name="eq_pqgevol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46945" y="2968189"/>
            <a:ext cx="7498080" cy="502137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841248" y="3689782"/>
            <a:ext cx="10515600" cy="217982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600" dirty="0"/>
              <a:t>T</a:t>
            </a:r>
            <a:r>
              <a:rPr lang="en-US" sz="1600" baseline="30000" dirty="0"/>
              <a:t>±</a:t>
            </a:r>
            <a:r>
              <a:rPr lang="en-US" sz="1600" dirty="0"/>
              <a:t> is a function of φ</a:t>
            </a:r>
            <a:r>
              <a:rPr lang="en-US" sz="1600" baseline="30000" dirty="0"/>
              <a:t>±</a:t>
            </a:r>
            <a:r>
              <a:rPr lang="en-US" sz="1600" dirty="0"/>
              <a:t>; G is the Einstein tensor of the metric g, and the gravitational path integral runs over continuous configurations, up to diffeomorphisms.</a:t>
            </a:r>
          </a:p>
          <a:p>
            <a:pPr marL="228600" indent="-228600" algn="l">
              <a:lnSpc>
                <a:spcPct val="10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en-US" sz="1600" dirty="0"/>
              <a:t>The Feynman–Vernon term decoheres the density matrix, damping its off-diagonal elements exponentially.</a:t>
            </a:r>
          </a:p>
          <a:p>
            <a:pPr marL="228600" indent="-228600" algn="l">
              <a:lnSpc>
                <a:spcPct val="10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en-US" sz="1600" dirty="0"/>
              <a:t>The last term is the Onsager–Machlup functional for Einstein's equations, with the classical G</a:t>
            </a:r>
            <a:r>
              <a:rPr lang="en-US" sz="1600" baseline="30000" dirty="0"/>
              <a:t>μν</a:t>
            </a:r>
            <a:r>
              <a:rPr lang="en-US" sz="1600" dirty="0"/>
              <a:t> sourced by the average of the bra and ket fields, T̄</a:t>
            </a:r>
            <a:r>
              <a:rPr lang="en-US" sz="1600" baseline="30000" dirty="0"/>
              <a:t>μν</a:t>
            </a:r>
            <a:r>
              <a:rPr lang="en-US" sz="1600" dirty="0"/>
              <a:t> = ½(T</a:t>
            </a:r>
            <a:r>
              <a:rPr lang="en-US" sz="1600" baseline="30000" dirty="0"/>
              <a:t>μν+</a:t>
            </a:r>
            <a:r>
              <a:rPr lang="en-US" sz="1600" dirty="0"/>
              <a:t> + T</a:t>
            </a:r>
            <a:r>
              <a:rPr lang="en-US" sz="1600" baseline="30000" dirty="0"/>
              <a:t>μν−</a:t>
            </a:r>
            <a:r>
              <a:rPr lang="en-US" sz="1600" dirty="0"/>
              <a:t>).</a:t>
            </a:r>
          </a:p>
          <a:p>
            <a:pPr marL="228600" indent="-228600" algn="l">
              <a:lnSpc>
                <a:spcPct val="10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en-US" sz="1600" dirty="0"/>
              <a:t>The classical field diffuses around its equations of motion, the covariance of the stochastic force being the diffusion matrix D</a:t>
            </a:r>
            <a:r>
              <a:rPr lang="en-US" sz="1600" baseline="-25000" dirty="0"/>
              <a:t>2</a:t>
            </a:r>
            <a:r>
              <a:rPr lang="en-US" sz="1600" dirty="0"/>
              <a:t>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41248" y="310896"/>
            <a:ext cx="10515600" cy="868680"/>
          </a:xfrm>
        </p:spPr>
        <p:txBody>
          <a:bodyPr anchor="b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/>
              <a:t>Drift, noise and </a:t>
            </a:r>
            <a:r>
              <a:rPr lang="en-US" sz="3200" dirty="0" err="1"/>
              <a:t>Girsanov’s</a:t>
            </a:r>
            <a:r>
              <a:rPr lang="en-US" sz="3200" dirty="0"/>
              <a:t> theorem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41248" y="1389888"/>
            <a:ext cx="10515600" cy="293624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600" dirty="0"/>
              <a:t>The classical field drifts under the quantum source and diffuses:</a:t>
            </a:r>
          </a:p>
        </p:txBody>
      </p:sp>
      <p:pic>
        <p:nvPicPr>
          <p:cNvPr id="4" name="eq_langevi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2785" y="1802384"/>
            <a:ext cx="5486400" cy="397267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841248" y="2364243"/>
            <a:ext cx="10515600" cy="54152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600" dirty="0"/>
              <a:t>Girsanov: for D</a:t>
            </a:r>
            <a:r>
              <a:rPr lang="en-US" sz="1600" baseline="-25000" dirty="0"/>
              <a:t>2</a:t>
            </a:r>
            <a:r>
              <a:rPr lang="en-US" sz="1600" dirty="0"/>
              <a:t> &gt; 0 the measures with and without the drift are equivalent — mutually absolutely continuous, not orthogonal:</a:t>
            </a:r>
          </a:p>
        </p:txBody>
      </p:sp>
      <p:pic>
        <p:nvPicPr>
          <p:cNvPr id="6" name="eq_girsanov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5585" y="3006355"/>
            <a:ext cx="6400800" cy="604416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841248" y="3775363"/>
            <a:ext cx="10515600" cy="54152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600" dirty="0"/>
              <a:t>No record of finite length separates them with certainty. The drift can only be estimated, and the variance of that estimate falls off only as 1/T: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841248" y="5071959"/>
            <a:ext cx="10515600" cy="54152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600" dirty="0"/>
              <a:t>Over any finite interval the branch driving the field is therefore undetermined, and the source that acts is the average of the two:</a:t>
            </a:r>
          </a:p>
        </p:txBody>
      </p:sp>
      <p:pic>
        <p:nvPicPr>
          <p:cNvPr id="10" name="eq_tbar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30025" y="5714071"/>
            <a:ext cx="3931920" cy="407779"/>
          </a:xfrm>
          <a:prstGeom prst="rect">
            <a:avLst/>
          </a:prstGeom>
        </p:spPr>
      </p:pic>
      <p:sp>
        <p:nvSpPr>
          <p:cNvPr id="11" name="TextBox 11"/>
          <p:cNvSpPr txBox="1"/>
          <p:nvPr/>
        </p:nvSpPr>
        <p:spPr>
          <a:xfrm>
            <a:off x="841248" y="6268154"/>
            <a:ext cx="10515600" cy="278130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500" dirty="0"/>
              <a:t>Only as T → ∞ do the measures become mutually singular.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41248" y="310896"/>
            <a:ext cx="10515600" cy="868680"/>
          </a:xfrm>
        </p:spPr>
        <p:txBody>
          <a:bodyPr anchor="b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/>
              <a:t>Complete positivity and the decoherence–diffusion trade-off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41248" y="1417320"/>
            <a:ext cx="10515600" cy="30911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Complete positivity of the hybrid map amounts to three conditions:</a:t>
            </a:r>
          </a:p>
        </p:txBody>
      </p:sp>
      <p:pic>
        <p:nvPicPr>
          <p:cNvPr id="4" name="eq_cp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7105" y="1900174"/>
            <a:ext cx="4937760" cy="408329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841248" y="2509671"/>
            <a:ext cx="10515600" cy="572516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With back-reaction fixed by Newton's constant, D</a:t>
            </a:r>
            <a:r>
              <a:rPr lang="en-US" sz="1700" baseline="-25000" dirty="0"/>
              <a:t>1</a:t>
            </a:r>
            <a:r>
              <a:rPr lang="en-US" sz="1700" dirty="0"/>
              <a:t> ∝ 8πG</a:t>
            </a:r>
            <a:r>
              <a:rPr lang="en-US" sz="1700" baseline="-25000" dirty="0"/>
              <a:t>N</a:t>
            </a:r>
            <a:r>
              <a:rPr lang="en-US" sz="1700" dirty="0"/>
              <a:t>, the third condition is a trade-off:</a:t>
            </a:r>
          </a:p>
        </p:txBody>
      </p:sp>
      <p:pic>
        <p:nvPicPr>
          <p:cNvPr id="6" name="eq_cptrade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9745" y="3255923"/>
            <a:ext cx="8412480" cy="332778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841248" y="3808157"/>
            <a:ext cx="10515600" cy="108762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600" dirty="0"/>
              <a:t>Decoherence and diffusion cannot both be small: an upper bound on one is a lower bound on the other.</a:t>
            </a:r>
          </a:p>
          <a:p>
            <a:pPr marL="228600" indent="-228600" algn="l">
              <a:lnSpc>
                <a:spcPct val="10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en-US" sz="1600" dirty="0"/>
              <a:t>The classical equations of motion favour anti-correlation of the two branches; the decoherence term counteracts it.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41248" y="5032945"/>
            <a:ext cx="10515600" cy="30911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At saturation the entire positivity question collapses to positivity of the diffusion matrix:</a:t>
            </a:r>
          </a:p>
        </p:txBody>
      </p:sp>
      <p:pic>
        <p:nvPicPr>
          <p:cNvPr id="9" name="eq_sat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72625" y="5497511"/>
            <a:ext cx="8046720" cy="389009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41248" y="310896"/>
            <a:ext cx="10515600" cy="868680"/>
          </a:xfrm>
        </p:spPr>
        <p:txBody>
          <a:bodyPr anchor="b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/>
              <a:t>Investigations: a renormalizable CQ action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41248" y="1444752"/>
            <a:ext cx="10515600" cy="572516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Local and Lorentz covariant, built from the linearised Einstein tensor and the averaged source:</a:t>
            </a:r>
          </a:p>
        </p:txBody>
      </p:sp>
      <p:pic>
        <p:nvPicPr>
          <p:cNvPr id="4" name="eq_action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55505" y="2209292"/>
            <a:ext cx="7680960" cy="567141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841248" y="3014177"/>
            <a:ext cx="10515600" cy="30911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Four derivatives, so the propagator falls off like p</a:t>
            </a:r>
            <a:r>
              <a:rPr lang="en-US" sz="1700" baseline="30000" dirty="0"/>
              <a:t>−4</a:t>
            </a:r>
            <a:r>
              <a:rPr lang="en-US" sz="1700" dirty="0"/>
              <a:t> — power-counting renormalizable:</a:t>
            </a:r>
          </a:p>
        </p:txBody>
      </p:sp>
      <p:pic>
        <p:nvPicPr>
          <p:cNvPr id="6" name="eq_fourderiv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9745" y="3515319"/>
            <a:ext cx="8412480" cy="525106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841248" y="4278168"/>
            <a:ext cx="10515600" cy="572516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Two couplings, α and β, fix  the diffusion and the decoherence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41248" y="310896"/>
            <a:ext cx="10515600" cy="868680"/>
          </a:xfrm>
        </p:spPr>
        <p:txBody>
          <a:bodyPr anchor="b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/>
              <a:t>Scalar channel: LISA Pathfinder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41248" y="1463040"/>
            <a:ext cx="10515600" cy="30911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The extra scalar mode diffuses, at a rate set by the two couplings:</a:t>
            </a:r>
          </a:p>
        </p:txBody>
      </p:sp>
      <p:pic>
        <p:nvPicPr>
          <p:cNvPr id="4" name="eq_dscalar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7185" y="1964182"/>
            <a:ext cx="3657600" cy="508504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841248" y="2692142"/>
            <a:ext cx="10515600" cy="30911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The residual acceleration noise of LISA Pathfinder caps it, providing a floor for the couplings:</a:t>
            </a:r>
          </a:p>
        </p:txBody>
      </p:sp>
      <p:pic>
        <p:nvPicPr>
          <p:cNvPr id="6" name="eq_lisa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7105" y="3193284"/>
            <a:ext cx="4937760" cy="414653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841248" y="3863970"/>
            <a:ext cx="10515600" cy="886206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endParaRPr lang="en-US" sz="1700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41248" y="310896"/>
            <a:ext cx="10515600" cy="868680"/>
          </a:xfrm>
        </p:spPr>
        <p:txBody>
          <a:bodyPr anchor="b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/>
              <a:t>Tensor channel: the gravitational-wave background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41248" y="1417320"/>
            <a:ext cx="10515600" cy="30911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The transverse-traceless two-point function of the diffusing metric:</a:t>
            </a:r>
          </a:p>
        </p:txBody>
      </p:sp>
      <p:pic>
        <p:nvPicPr>
          <p:cNvPr id="4" name="eq_htt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8545" y="1900174"/>
            <a:ext cx="4754880" cy="586435"/>
          </a:xfrm>
          <a:prstGeom prst="rect">
            <a:avLst/>
          </a:prstGeom>
        </p:spPr>
      </p:pic>
      <p:sp>
        <p:nvSpPr>
          <p:cNvPr id="5" name="TextBox 5"/>
          <p:cNvSpPr txBox="1"/>
          <p:nvPr/>
        </p:nvSpPr>
        <p:spPr>
          <a:xfrm>
            <a:off x="841248" y="2687777"/>
            <a:ext cx="10515600" cy="30911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Integrating it gives the stochastic background the diffusion must produce:</a:t>
            </a:r>
          </a:p>
        </p:txBody>
      </p:sp>
      <p:pic>
        <p:nvPicPr>
          <p:cNvPr id="6" name="eq_rho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0025" y="3170631"/>
            <a:ext cx="3931920" cy="621046"/>
          </a:xfrm>
          <a:prstGeom prst="rect">
            <a:avLst/>
          </a:prstGeom>
        </p:spPr>
      </p:pic>
      <p:sp>
        <p:nvSpPr>
          <p:cNvPr id="7" name="TextBox 7"/>
          <p:cNvSpPr txBox="1"/>
          <p:nvPr/>
        </p:nvSpPr>
        <p:spPr>
          <a:xfrm>
            <a:off x="841248" y="3992845"/>
            <a:ext cx="10515600" cy="572516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endParaRPr lang="en-US" sz="1700" dirty="0"/>
          </a:p>
        </p:txBody>
      </p:sp>
      <p:pic>
        <p:nvPicPr>
          <p:cNvPr id="8" name="eq_ligo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8385" y="4739097"/>
            <a:ext cx="7315200" cy="422187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41248" y="310896"/>
            <a:ext cx="10515600" cy="868680"/>
          </a:xfrm>
        </p:spPr>
        <p:txBody>
          <a:bodyPr anchor="b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/>
              <a:t>An upper bound on diffusion is a lower bound on decoherence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41248" y="1417320"/>
            <a:ext cx="10515600" cy="30911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Write the trade-off in terms of the diffusion and the decoherence it forces:</a:t>
            </a:r>
          </a:p>
        </p:txBody>
      </p:sp>
      <p:pic>
        <p:nvPicPr>
          <p:cNvPr id="4" name="eq_cde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55705" y="1900174"/>
            <a:ext cx="4480560" cy="586530"/>
          </a:xfrm>
          <a:prstGeom prst="rect">
            <a:avLst/>
          </a:prstGeom>
        </p:spPr>
      </p:pic>
      <p:pic>
        <p:nvPicPr>
          <p:cNvPr id="5" name="eq_prod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8465" y="2706160"/>
            <a:ext cx="6035040" cy="565111"/>
          </a:xfrm>
          <a:prstGeom prst="rect">
            <a:avLst/>
          </a:prstGeom>
        </p:spPr>
      </p:pic>
      <p:sp>
        <p:nvSpPr>
          <p:cNvPr id="6" name="TextBox 6"/>
          <p:cNvSpPr txBox="1"/>
          <p:nvPr/>
        </p:nvSpPr>
        <p:spPr>
          <a:xfrm>
            <a:off x="841248" y="3490727"/>
            <a:ext cx="10515600" cy="572516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The product has a floor at 25/18, so the LIGO cap on the diffusion turns into a floor under the decoherence:</a:t>
            </a:r>
          </a:p>
        </p:txBody>
      </p:sp>
      <p:pic>
        <p:nvPicPr>
          <p:cNvPr id="7" name="eq_cfloor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38385" y="4236979"/>
            <a:ext cx="7315200" cy="538010"/>
          </a:xfrm>
          <a:prstGeom prst="rect">
            <a:avLst/>
          </a:prstGeom>
        </p:spPr>
      </p:pic>
      <p:sp>
        <p:nvSpPr>
          <p:cNvPr id="8" name="TextBox 8"/>
          <p:cNvSpPr txBox="1"/>
          <p:nvPr/>
        </p:nvSpPr>
        <p:spPr>
          <a:xfrm>
            <a:off x="841248" y="5012733"/>
            <a:ext cx="10515600" cy="541528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600" dirty="0"/>
              <a:t>Gravitationally induced decoherence predicts the lower bound for decoherence</a:t>
            </a:r>
          </a:p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600" dirty="0"/>
              <a:t>Decoherence based experiments set an upper bound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41248" y="310896"/>
            <a:ext cx="10515600" cy="868680"/>
          </a:xfrm>
        </p:spPr>
        <p:txBody>
          <a:bodyPr anchor="b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/>
              <a:t>The trade-off</a:t>
            </a:r>
          </a:p>
        </p:txBody>
      </p:sp>
      <p:pic>
        <p:nvPicPr>
          <p:cNvPr id="3" name="fig_tradeof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185" y="1481328"/>
            <a:ext cx="10515600" cy="4382195"/>
          </a:xfrm>
          <a:prstGeom prst="rect">
            <a:avLst/>
          </a:prstGeom>
        </p:spPr>
      </p:pic>
      <p:sp>
        <p:nvSpPr>
          <p:cNvPr id="4" name="TextBox 4"/>
          <p:cNvSpPr txBox="1"/>
          <p:nvPr/>
        </p:nvSpPr>
        <p:spPr>
          <a:xfrm>
            <a:off x="841248" y="6009827"/>
            <a:ext cx="10515600" cy="510540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0" indent="0" algn="ctr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500" dirty="0"/>
              <a:t>Left: positivity pins the ratio of scalar to tensor diffusion. Right: the excluded hyperbola, and the two windows that survive.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/>
          <p:cNvSpPr>
            <a:spLocks noGrp="1"/>
          </p:cNvSpPr>
          <p:nvPr>
            <p:ph type="title"/>
          </p:nvPr>
        </p:nvSpPr>
        <p:spPr>
          <a:xfrm>
            <a:off x="841248" y="310896"/>
            <a:ext cx="10515600" cy="868680"/>
          </a:xfrm>
        </p:spPr>
        <p:txBody>
          <a:bodyPr anchor="b">
            <a:normAutofit/>
          </a:bodyPr>
          <a:lstStyle/>
          <a:p>
            <a:pPr marL="0" indent="0" algn="l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dirty="0"/>
              <a:t>References</a:t>
            </a:r>
          </a:p>
        </p:txBody>
      </p:sp>
      <p:sp>
        <p:nvSpPr>
          <p:cNvPr id="3" name="TextBox 3"/>
          <p:cNvSpPr txBox="1"/>
          <p:nvPr/>
        </p:nvSpPr>
        <p:spPr>
          <a:xfrm>
            <a:off x="841248" y="1600200"/>
            <a:ext cx="10515600" cy="4348734"/>
          </a:xfrm>
          <a:prstGeom prst="rect">
            <a:avLst/>
          </a:prstGeom>
          <a:noFill/>
        </p:spPr>
        <p:txBody>
          <a:bodyPr wrap="square" lIns="0" tIns="0" rIns="0" bIns="0" anchor="t">
            <a:normAutofit/>
          </a:bodyPr>
          <a:lstStyle/>
          <a:p>
            <a:pPr marL="228600" indent="-228600" algn="l">
              <a:lnSpc>
                <a:spcPct val="100000"/>
              </a:lnSpc>
              <a:spcBef>
                <a:spcPts val="0"/>
              </a:spcBef>
              <a:buFont typeface="Arial" pitchFamily="34" charset="0"/>
              <a:buChar char="•"/>
            </a:pPr>
            <a:r>
              <a:rPr lang="en-US" sz="1700" dirty="0"/>
              <a:t>J. Oppenheim, “A post-quantum theory of classical gravity”, Phys. Rev. X 13, 041040 (2023); arXiv:1811.03116.</a:t>
            </a:r>
          </a:p>
          <a:p>
            <a:pPr marL="228600" indent="-228600" algn="l">
              <a:lnSpc>
                <a:spcPct val="10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en-US" sz="1700" dirty="0"/>
              <a:t>J. Oppenheim, C. Sparaciari, B. Šoda, Z. Weller-Davies, “Gravitationally induced decoherence vs space-time diffusion: testing the quantum nature of gravity”, Nat. Commun. 14, 7910 (2023).</a:t>
            </a:r>
          </a:p>
          <a:p>
            <a:pPr marL="228600" indent="-228600" algn="l">
              <a:lnSpc>
                <a:spcPct val="10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en-US" sz="1700" dirty="0"/>
              <a:t>J. Oppenheim and Z. Weller-Davies, on covariant path integrals for quantum fields back-reacting on classical spacetime (2023).</a:t>
            </a:r>
          </a:p>
          <a:p>
            <a:pPr marL="228600" indent="-228600" algn="l">
              <a:lnSpc>
                <a:spcPct val="10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en-US" sz="1700" dirty="0"/>
              <a:t>A. Grudka et al., “Renormalisation of postquantum–classical gravity” (2024)</a:t>
            </a:r>
          </a:p>
          <a:p>
            <a:pPr marL="228600" indent="-228600" algn="l">
              <a:lnSpc>
                <a:spcPct val="10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en-US" sz="1700" dirty="0"/>
              <a:t>R. P. Feynman and F. L. Vernon, Ann. Phys. 24, 118 (1963); L. Onsager and S. Machlup, Phys. Rev. 91, 1505 (1953).</a:t>
            </a:r>
          </a:p>
          <a:p>
            <a:pPr marL="228600" indent="-228600" algn="l">
              <a:lnSpc>
                <a:spcPct val="10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en-US" sz="1700" dirty="0"/>
              <a:t>A. Tilloy and L. Diósi, on measurement-and-feedback models of classical gravity.</a:t>
            </a:r>
          </a:p>
          <a:p>
            <a:pPr marL="228600" indent="-228600" algn="l">
              <a:lnSpc>
                <a:spcPct val="100000"/>
              </a:lnSpc>
              <a:spcBef>
                <a:spcPts val="400"/>
              </a:spcBef>
              <a:buFont typeface="Arial" pitchFamily="34" charset="0"/>
              <a:buChar char="•"/>
            </a:pPr>
            <a:r>
              <a:rPr lang="en-US" sz="1700" dirty="0"/>
              <a:t>D. N. Page and C. D. Geilker, “Indirect evidence for quantum gravity”, Phys. Rev. Lett. 47, 979 (1981).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1340</Words>
  <Application>Microsoft Office PowerPoint</Application>
  <PresentationFormat>Widescreen</PresentationFormat>
  <Paragraphs>89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Aptos</vt:lpstr>
      <vt:lpstr>Aptos Display</vt:lpstr>
      <vt:lpstr>Arial</vt:lpstr>
      <vt:lpstr>Office Theme</vt:lpstr>
      <vt:lpstr>Towards a Post-Quantum Theory of Gravity</vt:lpstr>
      <vt:lpstr>Motivation</vt:lpstr>
      <vt:lpstr>The split-slit gedanken experiment</vt:lpstr>
      <vt:lpstr>The hidden assumption</vt:lpstr>
      <vt:lpstr>Semi-classical gravity is not good enough</vt:lpstr>
      <vt:lpstr>Here, not there</vt:lpstr>
      <vt:lpstr>70 years since Chapel Hill</vt:lpstr>
      <vt:lpstr>Consistent classical–quantum dynamics</vt:lpstr>
      <vt:lpstr>The classical–quantum state</vt:lpstr>
      <vt:lpstr>The Classical Quantum Action</vt:lpstr>
      <vt:lpstr>The gravitational action</vt:lpstr>
      <vt:lpstr>Drift, noise and Girsanov’s theorem</vt:lpstr>
      <vt:lpstr>Complete positivity and the decoherence–diffusion trade-off</vt:lpstr>
      <vt:lpstr>Investigations: a renormalizable CQ action</vt:lpstr>
      <vt:lpstr>Scalar channel: LISA Pathfinder</vt:lpstr>
      <vt:lpstr>Tensor channel: the gravitational-wave background</vt:lpstr>
      <vt:lpstr>An upper bound on diffusion is a lower bound on decoherence</vt:lpstr>
      <vt:lpstr>The trade-off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Some One</dc:creator>
  <cp:lastModifiedBy>Some One</cp:lastModifiedBy>
  <cp:revision>2</cp:revision>
  <dcterms:created xsi:type="dcterms:W3CDTF">2026-08-24T23:55:24Z</dcterms:created>
  <dcterms:modified xsi:type="dcterms:W3CDTF">2026-08-25T16:18:48Z</dcterms:modified>
</cp:coreProperties>
</file>