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55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2CEA3A-5332-45BC-9C49-B7FE822EFD71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8326E7-6211-40AA-9DC4-E331DE50FE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新项目学习方法及</a:t>
            </a:r>
            <a:r>
              <a:rPr lang="en-US" altLang="zh-CN" dirty="0"/>
              <a:t>PCB</a:t>
            </a:r>
            <a:r>
              <a:rPr lang="zh-CN" altLang="en-US" dirty="0"/>
              <a:t>布线实操总结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                                                                                      </a:t>
            </a:r>
            <a:endParaRPr lang="en-US" altLang="zh-CN" dirty="0"/>
          </a:p>
          <a:p>
            <a:r>
              <a:rPr lang="en-US" altLang="zh-CN" dirty="0"/>
              <a:t>                                                                                             </a:t>
            </a:r>
            <a:r>
              <a:rPr lang="zh-CN" altLang="en-US" dirty="0"/>
              <a:t>张郡芳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1138"/>
          </a:xfrm>
        </p:spPr>
        <p:txBody>
          <a:bodyPr/>
          <a:lstStyle/>
          <a:p>
            <a:r>
              <a:rPr lang="zh-CN" altLang="en-US" b="1" dirty="0"/>
              <a:t>                  </a:t>
            </a:r>
            <a:r>
              <a:rPr lang="zh-CN" altLang="en-US" sz="6600" b="1" dirty="0"/>
              <a:t>项目学习方法  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85439" y="416312"/>
            <a:ext cx="10515600" cy="582755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200" b="1" dirty="0"/>
              <a:t>一、核心器件电路设计学习方法</a:t>
            </a:r>
            <a:endParaRPr lang="en-US" altLang="zh-CN" sz="3200" b="1" dirty="0"/>
          </a:p>
          <a:p>
            <a:pPr marL="0" indent="0">
              <a:buNone/>
            </a:pPr>
            <a:r>
              <a:rPr lang="en-US" altLang="zh-CN" dirty="0"/>
              <a:t>1. </a:t>
            </a:r>
            <a:r>
              <a:rPr lang="zh-CN" altLang="en-US" dirty="0"/>
              <a:t>拆解任务，确定核心元器件</a:t>
            </a:r>
          </a:p>
          <a:p>
            <a:pPr marL="0" indent="0">
              <a:buNone/>
            </a:pPr>
            <a:r>
              <a:rPr lang="en-US" altLang="zh-CN" dirty="0"/>
              <a:t>2. </a:t>
            </a:r>
            <a:r>
              <a:rPr lang="zh-CN" altLang="en-US" dirty="0"/>
              <a:t>优先学习器件基础工作原理</a:t>
            </a:r>
          </a:p>
          <a:p>
            <a:pPr marL="0" indent="0">
              <a:buNone/>
            </a:pPr>
            <a:r>
              <a:rPr lang="en-US" altLang="zh-CN" dirty="0"/>
              <a:t>3. </a:t>
            </a:r>
            <a:r>
              <a:rPr lang="zh-CN" altLang="en-US" dirty="0"/>
              <a:t>理解器件在电路中的作用逻辑</a:t>
            </a:r>
          </a:p>
          <a:p>
            <a:pPr marL="0" indent="0">
              <a:buNone/>
            </a:pPr>
            <a:r>
              <a:rPr lang="en-US" altLang="zh-CN" dirty="0"/>
              <a:t>4. </a:t>
            </a:r>
            <a:r>
              <a:rPr lang="zh-CN" altLang="en-US" dirty="0"/>
              <a:t>掌握配套绘图工具操作</a:t>
            </a:r>
          </a:p>
          <a:p>
            <a:pPr marL="0" indent="0">
              <a:buNone/>
            </a:pPr>
            <a:r>
              <a:rPr lang="en-US" altLang="zh-CN" dirty="0"/>
              <a:t>5. </a:t>
            </a:r>
            <a:r>
              <a:rPr lang="zh-CN" altLang="en-US" dirty="0"/>
              <a:t>出现问题回归原理排查优化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2693" y="267629"/>
            <a:ext cx="10811107" cy="6081132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200" b="1" dirty="0"/>
              <a:t>二、功能实现类任务学习法</a:t>
            </a:r>
          </a:p>
          <a:p>
            <a:pPr marL="0" indent="0">
              <a:buNone/>
            </a:pPr>
            <a:r>
              <a:rPr lang="en-US" altLang="zh-CN" dirty="0"/>
              <a:t>1. </a:t>
            </a:r>
            <a:r>
              <a:rPr lang="zh-CN" altLang="en-US" dirty="0"/>
              <a:t>明确最终需要达成的功能</a:t>
            </a:r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定向搜索实现该功能的流程</a:t>
            </a:r>
          </a:p>
          <a:p>
            <a:pPr marL="0" indent="0">
              <a:buNone/>
            </a:pPr>
            <a:r>
              <a:rPr lang="en-US" altLang="zh-CN" dirty="0"/>
              <a:t>4. </a:t>
            </a:r>
            <a:r>
              <a:rPr lang="zh-CN" altLang="en-US" dirty="0"/>
              <a:t>学习任务刚需知识点</a:t>
            </a:r>
          </a:p>
          <a:p>
            <a:pPr marL="0" indent="0">
              <a:buNone/>
            </a:pPr>
            <a:r>
              <a:rPr lang="en-US" altLang="zh-CN" dirty="0"/>
              <a:t>5. </a:t>
            </a:r>
            <a:r>
              <a:rPr lang="zh-CN" altLang="en-US" dirty="0"/>
              <a:t>快速落地完成对应设计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40221"/>
          </a:xfrm>
        </p:spPr>
        <p:txBody>
          <a:bodyPr/>
          <a:lstStyle/>
          <a:p>
            <a:r>
              <a:rPr lang="en-US" altLang="zh-CN" b="1" dirty="0"/>
              <a:t>                      </a:t>
            </a:r>
            <a:r>
              <a:rPr lang="en-US" altLang="zh-CN" sz="6000" b="1" dirty="0"/>
              <a:t>PCB</a:t>
            </a:r>
            <a:r>
              <a:rPr lang="zh-CN" altLang="en-US" sz="6000" b="1" dirty="0"/>
              <a:t>布线规则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0569" y="309058"/>
            <a:ext cx="11368669" cy="60768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b="1" dirty="0"/>
              <a:t>一、</a:t>
            </a:r>
            <a:r>
              <a:rPr lang="en-US" altLang="zh-CN" b="1" dirty="0"/>
              <a:t>PCB</a:t>
            </a:r>
            <a:r>
              <a:rPr lang="zh-CN" altLang="en-US" b="1" dirty="0"/>
              <a:t>布线要求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dirty="0"/>
              <a:t>1. </a:t>
            </a:r>
            <a:r>
              <a:rPr lang="zh-CN" altLang="en-US" dirty="0"/>
              <a:t>顶层优先原则</a:t>
            </a:r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2. </a:t>
            </a:r>
            <a:r>
              <a:rPr lang="zh-CN" altLang="en-US" dirty="0"/>
              <a:t>电源线原则上要加粗</a:t>
            </a:r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3. </a:t>
            </a:r>
            <a:r>
              <a:rPr lang="zh-CN" altLang="en-US" dirty="0"/>
              <a:t>同一层内走线大于</a:t>
            </a:r>
            <a:r>
              <a:rPr lang="en-US" altLang="zh-CN" dirty="0"/>
              <a:t>90°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4. </a:t>
            </a:r>
            <a:r>
              <a:rPr lang="zh-CN" altLang="en-US" dirty="0"/>
              <a:t>注意电流路径和电容的摆放位置</a:t>
            </a:r>
          </a:p>
          <a:p>
            <a:pPr marL="0" indent="0">
              <a:buNone/>
            </a:pPr>
            <a:r>
              <a:rPr lang="zh-CN" altLang="en-US" dirty="0"/>
              <a:t> </a:t>
            </a:r>
          </a:p>
          <a:p>
            <a:pPr marL="0" indent="0">
              <a:buNone/>
            </a:pPr>
            <a:r>
              <a:rPr lang="en-US" altLang="zh-CN" dirty="0"/>
              <a:t>5. </a:t>
            </a:r>
            <a:r>
              <a:rPr lang="zh-CN" altLang="en-US" dirty="0"/>
              <a:t>高频信号线尽可能短，并做好与其他信号的屏蔽隔离</a:t>
            </a:r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6. PCB</a:t>
            </a:r>
            <a:r>
              <a:rPr lang="zh-CN" altLang="en-US" dirty="0"/>
              <a:t>布线要尽量远离安装孔与电路板边缘</a:t>
            </a:r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7. </a:t>
            </a:r>
            <a:r>
              <a:rPr lang="zh-CN" altLang="en-US" dirty="0"/>
              <a:t>需要添加泪滴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53" y="232041"/>
            <a:ext cx="5111616" cy="14755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425" y="232041"/>
            <a:ext cx="6064404" cy="26386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666" y="106825"/>
            <a:ext cx="5451831" cy="251856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666" y="164749"/>
            <a:ext cx="4790914" cy="2402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2044" y="300624"/>
            <a:ext cx="11110586" cy="6175331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3600" dirty="0"/>
              <a:t>二、</a:t>
            </a:r>
            <a:r>
              <a:rPr lang="en-US" altLang="zh-CN" sz="3600" dirty="0"/>
              <a:t>PCB</a:t>
            </a:r>
            <a:r>
              <a:rPr lang="zh-CN" altLang="en-US" sz="3600" dirty="0"/>
              <a:t>布线顺序</a:t>
            </a:r>
            <a:endParaRPr lang="en-US" altLang="zh-CN" sz="3600" dirty="0"/>
          </a:p>
          <a:p>
            <a:pPr marL="0" indent="0">
              <a:buNone/>
            </a:pPr>
            <a:r>
              <a:rPr lang="zh-CN" altLang="en-US" b="1" dirty="0"/>
              <a:t>关键元件优先、关键信号线优先、密度优先</a:t>
            </a:r>
          </a:p>
          <a:p>
            <a:pPr marL="0" indent="0">
              <a:buNone/>
            </a:pPr>
            <a:r>
              <a:rPr lang="en-US" altLang="zh-CN" sz="2400" dirty="0"/>
              <a:t>(1)</a:t>
            </a:r>
            <a:r>
              <a:rPr lang="zh-CN" altLang="en-US" sz="2400" dirty="0"/>
              <a:t>密度优先原则：从单板上连线最密集的区域开始布线。</a:t>
            </a:r>
          </a:p>
          <a:p>
            <a:pPr marL="0" indent="0">
              <a:buNone/>
            </a:pPr>
            <a:r>
              <a:rPr lang="en-US" altLang="zh-CN" sz="2400" dirty="0"/>
              <a:t>(2)</a:t>
            </a:r>
            <a:r>
              <a:rPr lang="zh-CN" altLang="en-US" sz="2400" dirty="0"/>
              <a:t>优先关键元器件：如</a:t>
            </a:r>
            <a:r>
              <a:rPr lang="en-US" altLang="zh-CN" sz="2400" dirty="0"/>
              <a:t>DDR</a:t>
            </a:r>
            <a:r>
              <a:rPr lang="zh-CN" altLang="en-US" sz="2400" dirty="0"/>
              <a:t>、射频等核心部分应优先布线，类似信号传输线应提供专层、电源、地回路。其他次要信号要顾全整体，不可以和关键信号相抵触。</a:t>
            </a:r>
          </a:p>
          <a:p>
            <a:pPr marL="0" indent="0">
              <a:buNone/>
            </a:pPr>
            <a:r>
              <a:rPr lang="en-US" altLang="zh-CN" sz="2400" dirty="0"/>
              <a:t>(3)</a:t>
            </a:r>
            <a:r>
              <a:rPr lang="zh-CN" altLang="en-US" sz="2400" dirty="0"/>
              <a:t>关键信号线优先：电源、模拟小信号、高速信号、时钟信号和同步信号等关键信号优先布线。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5795" y="344170"/>
            <a:ext cx="10708005" cy="583311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4800"/>
              <a:t>         </a:t>
            </a:r>
          </a:p>
          <a:p>
            <a:pPr marL="0" indent="0">
              <a:buNone/>
            </a:pPr>
            <a:endParaRPr lang="en-US" altLang="zh-CN" sz="4800"/>
          </a:p>
          <a:p>
            <a:pPr marL="0" indent="0">
              <a:buNone/>
            </a:pPr>
            <a:endParaRPr lang="en-US" altLang="zh-CN" sz="4800"/>
          </a:p>
          <a:p>
            <a:pPr marL="0" indent="0">
              <a:buNone/>
            </a:pPr>
            <a:r>
              <a:rPr lang="en-US" altLang="zh-CN" sz="4800"/>
              <a:t>         </a:t>
            </a:r>
            <a:r>
              <a:rPr lang="zh-CN" altLang="en-US" sz="4800" b="1"/>
              <a:t>关于</a:t>
            </a:r>
            <a:r>
              <a:rPr lang="en-US" altLang="zh-CN" sz="4800" b="1"/>
              <a:t>FPGA+stm32</a:t>
            </a:r>
            <a:r>
              <a:rPr lang="zh-CN" altLang="en-US" sz="4800" b="1"/>
              <a:t>联合系统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系统整体作用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pPr marL="0" indent="0">
              <a:buNone/>
            </a:pPr>
            <a:r>
              <a:rPr lang="en-US" altLang="zh-CN"/>
              <a:t> 1. FPGA（</a:t>
            </a:r>
            <a:r>
              <a:rPr lang="zh-CN" altLang="en-US"/>
              <a:t>主控）</a:t>
            </a:r>
          </a:p>
          <a:p>
            <a:pPr marL="0" indent="0">
              <a:buNone/>
            </a:pPr>
            <a:r>
              <a:rPr lang="en-US" altLang="zh-CN"/>
              <a:t> </a:t>
            </a:r>
            <a:r>
              <a:rPr lang="zh-CN" altLang="en-US"/>
              <a:t>负责高速并行逻辑、高速信号处理；以太网控制器在</a:t>
            </a:r>
            <a:r>
              <a:rPr lang="en-US" altLang="zh-CN"/>
              <a:t>FPGA</a:t>
            </a:r>
            <a:r>
              <a:rPr lang="zh-CN" altLang="en-US"/>
              <a:t>内部实现，通过以太网把采集的数据上传电脑上位机。</a:t>
            </a:r>
          </a:p>
          <a:p>
            <a:pPr marL="0" indent="0">
              <a:buNone/>
            </a:pPr>
            <a:r>
              <a:rPr lang="zh-CN" altLang="en-US"/>
              <a:t>作为</a:t>
            </a:r>
            <a:r>
              <a:rPr lang="en-US" altLang="zh-CN"/>
              <a:t>SPI</a:t>
            </a:r>
            <a:r>
              <a:rPr lang="zh-CN" altLang="en-US"/>
              <a:t>主机，主动发起通信，下发指令给</a:t>
            </a:r>
            <a:r>
              <a:rPr lang="en-US" altLang="zh-CN"/>
              <a:t>STM32。</a:t>
            </a:r>
          </a:p>
          <a:p>
            <a:pPr marL="0" indent="0">
              <a:buNone/>
            </a:pPr>
            <a:r>
              <a:rPr lang="en-US" altLang="zh-CN"/>
              <a:t> 2. STM32（</a:t>
            </a:r>
            <a:r>
              <a:rPr lang="zh-CN" altLang="en-US"/>
              <a:t>协处理器，</a:t>
            </a:r>
            <a:r>
              <a:rPr lang="en-US" altLang="zh-CN"/>
              <a:t>SPI</a:t>
            </a:r>
            <a:r>
              <a:rPr lang="zh-CN" altLang="en-US"/>
              <a:t>从机）</a:t>
            </a:r>
          </a:p>
          <a:p>
            <a:pPr marL="0" indent="0">
              <a:buNone/>
            </a:pPr>
            <a:r>
              <a:rPr lang="en-US" altLang="zh-CN"/>
              <a:t>FPGA</a:t>
            </a:r>
            <a:r>
              <a:rPr lang="zh-CN" altLang="en-US"/>
              <a:t>的辅助外设，处理</a:t>
            </a:r>
            <a:r>
              <a:rPr lang="en-US" altLang="zh-CN"/>
              <a:t>FPGA</a:t>
            </a:r>
            <a:r>
              <a:rPr lang="zh-CN" altLang="en-US"/>
              <a:t>不方便实现的低速任务；接收</a:t>
            </a:r>
            <a:r>
              <a:rPr lang="en-US" altLang="zh-CN"/>
              <a:t>FPGA</a:t>
            </a:r>
            <a:r>
              <a:rPr lang="zh-CN" altLang="en-US"/>
              <a:t>的命令，完成之后把结果回传给</a:t>
            </a:r>
            <a:r>
              <a:rPr lang="en-US" altLang="zh-CN"/>
              <a:t>FPGA。</a:t>
            </a:r>
          </a:p>
          <a:p>
            <a:pPr marL="0" indent="0">
              <a:buNone/>
            </a:pPr>
            <a:r>
              <a:rPr lang="zh-CN" altLang="en-US" sz="2000"/>
              <a:t>关于</a:t>
            </a:r>
            <a:r>
              <a:rPr lang="en-US" altLang="zh-CN" sz="2000"/>
              <a:t>SPI</a:t>
            </a:r>
            <a:r>
              <a:rPr lang="zh-CN" altLang="en-US" sz="2000"/>
              <a:t>：</a:t>
            </a:r>
            <a:r>
              <a:rPr lang="en-US" altLang="zh-CN" sz="2000"/>
              <a:t>SPI</a:t>
            </a:r>
            <a:r>
              <a:rPr lang="zh-CN" altLang="en-US" sz="2000"/>
              <a:t>是芯片之间高速同步通信接口，四根信号线加必须工地</a:t>
            </a:r>
            <a:r>
              <a:rPr lang="en-US" altLang="zh-CN" sz="2000"/>
              <a:t>GND</a:t>
            </a:r>
          </a:p>
          <a:p>
            <a:pPr marL="0" indent="0">
              <a:buNone/>
            </a:pPr>
            <a:r>
              <a:rPr lang="en-US" altLang="zh-CN" sz="2000"/>
              <a:t>SCK</a:t>
            </a:r>
            <a:r>
              <a:rPr lang="zh-CN" altLang="en-US" sz="2000"/>
              <a:t>（时钟）</a:t>
            </a:r>
            <a:endParaRPr lang="en-US" altLang="zh-CN" sz="2000"/>
          </a:p>
          <a:p>
            <a:pPr marL="0" indent="0">
              <a:buNone/>
            </a:pPr>
            <a:r>
              <a:rPr lang="en-US" altLang="zh-CN" sz="2000"/>
              <a:t>NSS(CS</a:t>
            </a:r>
            <a:r>
              <a:rPr lang="zh-CN" altLang="en-US" sz="2000"/>
              <a:t>片选)</a:t>
            </a:r>
          </a:p>
          <a:p>
            <a:pPr marL="0" indent="0">
              <a:buNone/>
            </a:pPr>
            <a:r>
              <a:rPr lang="en-US" altLang="zh-CN" sz="2000"/>
              <a:t>MOSI（</a:t>
            </a:r>
            <a:r>
              <a:rPr lang="zh-CN" altLang="en-US" sz="2000"/>
              <a:t>主出从入）</a:t>
            </a:r>
          </a:p>
          <a:p>
            <a:pPr marL="0" indent="0">
              <a:buNone/>
            </a:pPr>
            <a:r>
              <a:rPr lang="en-US" altLang="zh-CN" sz="2000"/>
              <a:t>MISO（</a:t>
            </a:r>
            <a:r>
              <a:rPr lang="zh-CN" altLang="en-US" sz="2000"/>
              <a:t>主入从出）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5305" y="455930"/>
            <a:ext cx="10818495" cy="5721350"/>
          </a:xfrm>
        </p:spPr>
        <p:txBody>
          <a:bodyPr>
            <a:normAutofit lnSpcReduction="10000"/>
          </a:bodyPr>
          <a:lstStyle/>
          <a:p>
            <a:r>
              <a:rPr lang="en-US" altLang="zh-CN"/>
              <a:t>STM32</a:t>
            </a:r>
            <a:r>
              <a:rPr lang="zh-CN" altLang="en-US"/>
              <a:t>的每个引脚具备两种功能：普通</a:t>
            </a:r>
            <a:r>
              <a:rPr lang="en-US" altLang="zh-CN"/>
              <a:t>GPIO、</a:t>
            </a:r>
            <a:r>
              <a:rPr lang="zh-CN" altLang="en-US"/>
              <a:t>硬件复用外设（</a:t>
            </a:r>
            <a:r>
              <a:rPr lang="en-US" altLang="zh-CN"/>
              <a:t>SPI、</a:t>
            </a:r>
            <a:r>
              <a:rPr lang="zh-CN" altLang="en-US"/>
              <a:t>串口等）。</a:t>
            </a:r>
          </a:p>
          <a:p>
            <a:r>
              <a:rPr lang="zh-CN" altLang="en-US"/>
              <a:t>复用外设是芯片内部硬件固定连线，引脚不能随意更换。</a:t>
            </a:r>
          </a:p>
          <a:p>
            <a:r>
              <a:rPr lang="zh-CN" altLang="en-US"/>
              <a:t>硬件</a:t>
            </a:r>
            <a:r>
              <a:rPr lang="en-US" altLang="zh-CN"/>
              <a:t>SPI1</a:t>
            </a:r>
            <a:r>
              <a:rPr lang="zh-CN" altLang="en-US"/>
              <a:t>对应的固定引脚：</a:t>
            </a:r>
          </a:p>
          <a:p>
            <a:r>
              <a:rPr lang="en-US" altLang="zh-CN"/>
              <a:t> PA4：NSS</a:t>
            </a:r>
            <a:r>
              <a:rPr lang="zh-CN" altLang="en-US"/>
              <a:t>片选</a:t>
            </a:r>
          </a:p>
          <a:p>
            <a:r>
              <a:rPr lang="en-US" altLang="zh-CN"/>
              <a:t>PA5：SCK</a:t>
            </a:r>
            <a:r>
              <a:rPr lang="zh-CN" altLang="en-US"/>
              <a:t>时钟</a:t>
            </a:r>
          </a:p>
          <a:p>
            <a:r>
              <a:rPr lang="en-US" altLang="zh-CN"/>
              <a:t> PA6：MISO</a:t>
            </a:r>
          </a:p>
          <a:p>
            <a:r>
              <a:rPr lang="en-US" altLang="zh-CN"/>
              <a:t> PA7：MOSI</a:t>
            </a:r>
          </a:p>
          <a:p>
            <a:r>
              <a:rPr lang="zh-CN" altLang="en-US"/>
              <a:t> 这一组引脚没有被</a:t>
            </a:r>
            <a:r>
              <a:rPr lang="en-US" altLang="zh-CN"/>
              <a:t>STM32</a:t>
            </a:r>
            <a:r>
              <a:rPr lang="zh-CN" altLang="en-US"/>
              <a:t>最小系统占用，预留出来连接</a:t>
            </a:r>
            <a:r>
              <a:rPr lang="en-US" altLang="zh-CN"/>
              <a:t>FPGA；</a:t>
            </a:r>
          </a:p>
          <a:p>
            <a:r>
              <a:rPr lang="en-US" altLang="zh-CN"/>
              <a:t>PA1‑PA3</a:t>
            </a:r>
            <a:r>
              <a:rPr lang="zh-CN" altLang="en-US"/>
              <a:t>可以用作普通</a:t>
            </a:r>
            <a:r>
              <a:rPr lang="en-US" altLang="zh-CN"/>
              <a:t>GPIO，</a:t>
            </a:r>
            <a:r>
              <a:rPr lang="zh-CN" altLang="en-US"/>
              <a:t>但内部没有连接</a:t>
            </a:r>
            <a:r>
              <a:rPr lang="en-US" altLang="zh-CN"/>
              <a:t>SPI</a:t>
            </a:r>
            <a:r>
              <a:rPr lang="zh-CN" altLang="en-US"/>
              <a:t>硬件模块，不能当做硬件</a:t>
            </a:r>
            <a:r>
              <a:rPr lang="en-US" altLang="zh-CN"/>
              <a:t>SPI</a:t>
            </a:r>
            <a:r>
              <a:rPr lang="zh-CN" altLang="en-US"/>
              <a:t>引脚；</a:t>
            </a:r>
            <a:r>
              <a:rPr lang="en-US" altLang="zh-CN"/>
              <a:t>PA13、PA14</a:t>
            </a:r>
            <a:r>
              <a:rPr lang="zh-CN" altLang="en-US"/>
              <a:t>为调试下载引脚，禁止使用。</a:t>
            </a:r>
          </a:p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c788eb06cacb799641d5f3202097717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870" y="191770"/>
            <a:ext cx="5028565" cy="65817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8200" y="3098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542</Words>
  <Application>Microsoft Office PowerPoint</Application>
  <PresentationFormat>宽屏</PresentationFormat>
  <Paragraphs>59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5" baseType="lpstr">
      <vt:lpstr>等线</vt:lpstr>
      <vt:lpstr>等线 Light</vt:lpstr>
      <vt:lpstr>Arial</vt:lpstr>
      <vt:lpstr>Office 主题​​</vt:lpstr>
      <vt:lpstr>新项目学习方法及PCB布线实操总结</vt:lpstr>
      <vt:lpstr>                  项目学习方法  </vt:lpstr>
      <vt:lpstr>PowerPoint 演示文稿</vt:lpstr>
      <vt:lpstr>PowerPoint 演示文稿</vt:lpstr>
      <vt:lpstr>                      PCB布线规则</vt:lpstr>
      <vt:lpstr>PowerPoint 演示文稿</vt:lpstr>
      <vt:lpstr>PowerPoint 演示文稿</vt:lpstr>
      <vt:lpstr>PowerPoint 演示文稿</vt:lpstr>
      <vt:lpstr>系统整体作用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新项目学习方法及PCB布线实操总结</dc:title>
  <dc:creator>1077189667@qq.com</dc:creator>
  <cp:lastModifiedBy>sen zhao</cp:lastModifiedBy>
  <cp:revision>2</cp:revision>
  <dcterms:created xsi:type="dcterms:W3CDTF">2026-07-19T09:57:00Z</dcterms:created>
  <dcterms:modified xsi:type="dcterms:W3CDTF">2026-08-28T06:45:05Z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3DD09C9CAB7442BB925229483B44E32F_12</vt:lpwstr>
  </property>
</Properties>
</file>