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68" r:id="rId2"/>
    <p:sldId id="319" r:id="rId3"/>
    <p:sldId id="321" r:id="rId4"/>
    <p:sldId id="322" r:id="rId5"/>
    <p:sldId id="323" r:id="rId6"/>
    <p:sldId id="324" r:id="rId7"/>
    <p:sldId id="325" r:id="rId8"/>
    <p:sldId id="326" r:id="rId9"/>
    <p:sldId id="327" r:id="rId10"/>
    <p:sldId id="328" r:id="rId11"/>
    <p:sldId id="329" r:id="rId12"/>
    <p:sldId id="330" r:id="rId13"/>
    <p:sldId id="331" r:id="rId14"/>
    <p:sldId id="332" r:id="rId15"/>
    <p:sldId id="333" r:id="rId16"/>
    <p:sldId id="334" r:id="rId17"/>
    <p:sldId id="335" r:id="rId18"/>
    <p:sldId id="336" r:id="rId19"/>
    <p:sldId id="337" r:id="rId20"/>
    <p:sldId id="338" r:id="rId21"/>
    <p:sldId id="343" r:id="rId22"/>
    <p:sldId id="344" r:id="rId23"/>
    <p:sldId id="339" r:id="rId24"/>
    <p:sldId id="340" r:id="rId25"/>
    <p:sldId id="320" r:id="rId26"/>
    <p:sldId id="345" r:id="rId27"/>
    <p:sldId id="346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n zhao" initials="sz" lastIdx="1" clrIdx="0">
    <p:extLst>
      <p:ext uri="{19B8F6BF-5375-455C-9EA6-DF929625EA0E}">
        <p15:presenceInfo xmlns:p15="http://schemas.microsoft.com/office/powerpoint/2012/main" userId="cc55a35e182371a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3765"/>
    <a:srgbClr val="163867"/>
    <a:srgbClr val="143460"/>
    <a:srgbClr val="17396C"/>
    <a:srgbClr val="14335E"/>
    <a:srgbClr val="00348B"/>
    <a:srgbClr val="FF5B5B"/>
    <a:srgbClr val="00FF00"/>
    <a:srgbClr val="0000FF"/>
    <a:srgbClr val="FE9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36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08D501-9AF2-4D1B-BB9D-0541ABB54E63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9772391A-BFC7-4E67-80C6-7B37DC056E88}">
      <dgm:prSet phldrT="[文本]"/>
      <dgm:spPr/>
      <dgm:t>
        <a:bodyPr/>
        <a:lstStyle/>
        <a:p>
          <a:r>
            <a:rPr lang="en-US" altLang="zh-CN" dirty="0"/>
            <a:t>Signal from detectors</a:t>
          </a:r>
          <a:endParaRPr lang="zh-CN" altLang="en-US" dirty="0"/>
        </a:p>
      </dgm:t>
    </dgm:pt>
    <dgm:pt modelId="{6582B54B-0666-4DE0-9CEB-34A37CFCD2D7}" type="parTrans" cxnId="{EF29E3E7-9E43-4C3E-8182-1029905A3F32}">
      <dgm:prSet/>
      <dgm:spPr/>
      <dgm:t>
        <a:bodyPr/>
        <a:lstStyle/>
        <a:p>
          <a:endParaRPr lang="zh-CN" altLang="en-US"/>
        </a:p>
      </dgm:t>
    </dgm:pt>
    <dgm:pt modelId="{53FC6537-0770-45B2-B103-9C1DE71DCD8B}" type="sibTrans" cxnId="{EF29E3E7-9E43-4C3E-8182-1029905A3F32}">
      <dgm:prSet/>
      <dgm:spPr/>
      <dgm:t>
        <a:bodyPr/>
        <a:lstStyle/>
        <a:p>
          <a:endParaRPr lang="zh-CN" altLang="en-US"/>
        </a:p>
      </dgm:t>
    </dgm:pt>
    <dgm:pt modelId="{B4EC193E-8FDB-4B7C-A61E-EA76C7AAD936}">
      <dgm:prSet phldrT="[文本]"/>
      <dgm:spPr/>
      <dgm:t>
        <a:bodyPr/>
        <a:lstStyle/>
        <a:p>
          <a:r>
            <a:rPr lang="en-US" altLang="zh-CN" dirty="0"/>
            <a:t>Readout-board</a:t>
          </a:r>
          <a:endParaRPr lang="zh-CN" altLang="en-US" dirty="0"/>
        </a:p>
      </dgm:t>
    </dgm:pt>
    <dgm:pt modelId="{25A5ED8A-FA8F-4EE6-BD4A-FD93D9E5D06F}" type="parTrans" cxnId="{8B6ADC7D-D1C7-4201-ACAC-81AFF654D450}">
      <dgm:prSet/>
      <dgm:spPr/>
      <dgm:t>
        <a:bodyPr/>
        <a:lstStyle/>
        <a:p>
          <a:endParaRPr lang="zh-CN" altLang="en-US"/>
        </a:p>
      </dgm:t>
    </dgm:pt>
    <dgm:pt modelId="{1A95075F-56C8-4EE0-903E-0D45D753D7FF}" type="sibTrans" cxnId="{8B6ADC7D-D1C7-4201-ACAC-81AFF654D450}">
      <dgm:prSet/>
      <dgm:spPr/>
      <dgm:t>
        <a:bodyPr/>
        <a:lstStyle/>
        <a:p>
          <a:endParaRPr lang="zh-CN" altLang="en-US"/>
        </a:p>
      </dgm:t>
    </dgm:pt>
    <dgm:pt modelId="{84142032-FF82-4080-972E-C19EEE4E9549}">
      <dgm:prSet phldrT="[文本]"/>
      <dgm:spPr/>
      <dgm:t>
        <a:bodyPr/>
        <a:lstStyle/>
        <a:p>
          <a:r>
            <a:rPr lang="en-US" altLang="zh-CN" dirty="0"/>
            <a:t>DAQ</a:t>
          </a:r>
          <a:endParaRPr lang="zh-CN" altLang="en-US" dirty="0"/>
        </a:p>
      </dgm:t>
    </dgm:pt>
    <dgm:pt modelId="{A23FF893-5D57-4A2A-86E1-B67A99CEB184}" type="parTrans" cxnId="{05DB8F0C-2284-4CF5-B81B-49896BF41D0D}">
      <dgm:prSet/>
      <dgm:spPr/>
      <dgm:t>
        <a:bodyPr/>
        <a:lstStyle/>
        <a:p>
          <a:endParaRPr lang="zh-CN" altLang="en-US"/>
        </a:p>
      </dgm:t>
    </dgm:pt>
    <dgm:pt modelId="{413F5C8E-0A9D-4300-80E7-BDD11DCD86C0}" type="sibTrans" cxnId="{05DB8F0C-2284-4CF5-B81B-49896BF41D0D}">
      <dgm:prSet/>
      <dgm:spPr/>
      <dgm:t>
        <a:bodyPr/>
        <a:lstStyle/>
        <a:p>
          <a:endParaRPr lang="zh-CN" altLang="en-US"/>
        </a:p>
      </dgm:t>
    </dgm:pt>
    <dgm:pt modelId="{553BCD26-C105-4CF5-9F23-3FA332D3FE38}" type="pres">
      <dgm:prSet presAssocID="{9908D501-9AF2-4D1B-BB9D-0541ABB54E63}" presName="Name0" presStyleCnt="0">
        <dgm:presLayoutVars>
          <dgm:dir/>
          <dgm:animLvl val="lvl"/>
          <dgm:resizeHandles val="exact"/>
        </dgm:presLayoutVars>
      </dgm:prSet>
      <dgm:spPr/>
    </dgm:pt>
    <dgm:pt modelId="{FC0D497F-8FF1-46B0-9357-7D4510076D67}" type="pres">
      <dgm:prSet presAssocID="{9908D501-9AF2-4D1B-BB9D-0541ABB54E63}" presName="dummy" presStyleCnt="0"/>
      <dgm:spPr/>
    </dgm:pt>
    <dgm:pt modelId="{262642CE-F1B9-415A-B3C8-43A17B2AEB33}" type="pres">
      <dgm:prSet presAssocID="{9908D501-9AF2-4D1B-BB9D-0541ABB54E63}" presName="linH" presStyleCnt="0"/>
      <dgm:spPr/>
    </dgm:pt>
    <dgm:pt modelId="{AA99E484-55C8-41FB-A709-AABB823B7237}" type="pres">
      <dgm:prSet presAssocID="{9908D501-9AF2-4D1B-BB9D-0541ABB54E63}" presName="padding1" presStyleCnt="0"/>
      <dgm:spPr/>
    </dgm:pt>
    <dgm:pt modelId="{ACB17D25-A5F1-4721-AAE8-F00630F86423}" type="pres">
      <dgm:prSet presAssocID="{9772391A-BFC7-4E67-80C6-7B37DC056E88}" presName="linV" presStyleCnt="0"/>
      <dgm:spPr/>
    </dgm:pt>
    <dgm:pt modelId="{FC538048-AAAE-4256-BCBD-9396D38B4B64}" type="pres">
      <dgm:prSet presAssocID="{9772391A-BFC7-4E67-80C6-7B37DC056E88}" presName="spVertical1" presStyleCnt="0"/>
      <dgm:spPr/>
    </dgm:pt>
    <dgm:pt modelId="{A74726D3-ECF2-41E0-9919-51CDC5BA77DC}" type="pres">
      <dgm:prSet presAssocID="{9772391A-BFC7-4E67-80C6-7B37DC056E88}" presName="parTx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897C1BB0-3897-47C3-9CDF-63614AFFE9F9}" type="pres">
      <dgm:prSet presAssocID="{9772391A-BFC7-4E67-80C6-7B37DC056E88}" presName="spVertical2" presStyleCnt="0"/>
      <dgm:spPr/>
    </dgm:pt>
    <dgm:pt modelId="{25DAA470-476F-4E53-8FC8-30FC98010634}" type="pres">
      <dgm:prSet presAssocID="{9772391A-BFC7-4E67-80C6-7B37DC056E88}" presName="spVertical3" presStyleCnt="0"/>
      <dgm:spPr/>
    </dgm:pt>
    <dgm:pt modelId="{3A253172-2913-4A36-B01C-8776708FDE3C}" type="pres">
      <dgm:prSet presAssocID="{53FC6537-0770-45B2-B103-9C1DE71DCD8B}" presName="space" presStyleCnt="0"/>
      <dgm:spPr/>
    </dgm:pt>
    <dgm:pt modelId="{BF0FC727-53CB-432F-B505-8AA0A021EF45}" type="pres">
      <dgm:prSet presAssocID="{B4EC193E-8FDB-4B7C-A61E-EA76C7AAD936}" presName="linV" presStyleCnt="0"/>
      <dgm:spPr/>
    </dgm:pt>
    <dgm:pt modelId="{CD2B5FA9-017B-452C-B725-57EF02506C52}" type="pres">
      <dgm:prSet presAssocID="{B4EC193E-8FDB-4B7C-A61E-EA76C7AAD936}" presName="spVertical1" presStyleCnt="0"/>
      <dgm:spPr/>
    </dgm:pt>
    <dgm:pt modelId="{2262CE04-2977-4B15-B333-A961A8D1160D}" type="pres">
      <dgm:prSet presAssocID="{B4EC193E-8FDB-4B7C-A61E-EA76C7AAD936}" presName="parTx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3284095A-C668-4FCE-932F-E1371970FBF2}" type="pres">
      <dgm:prSet presAssocID="{B4EC193E-8FDB-4B7C-A61E-EA76C7AAD936}" presName="spVertical2" presStyleCnt="0"/>
      <dgm:spPr/>
    </dgm:pt>
    <dgm:pt modelId="{893E0424-68E2-45D5-B118-14512E9A707A}" type="pres">
      <dgm:prSet presAssocID="{B4EC193E-8FDB-4B7C-A61E-EA76C7AAD936}" presName="spVertical3" presStyleCnt="0"/>
      <dgm:spPr/>
    </dgm:pt>
    <dgm:pt modelId="{2861F295-8EB2-4E8A-A7BD-92A4D1E5B36A}" type="pres">
      <dgm:prSet presAssocID="{1A95075F-56C8-4EE0-903E-0D45D753D7FF}" presName="space" presStyleCnt="0"/>
      <dgm:spPr/>
    </dgm:pt>
    <dgm:pt modelId="{99D86B87-DA8E-4507-94DF-6003C9836F7A}" type="pres">
      <dgm:prSet presAssocID="{84142032-FF82-4080-972E-C19EEE4E9549}" presName="linV" presStyleCnt="0"/>
      <dgm:spPr/>
    </dgm:pt>
    <dgm:pt modelId="{F74CFC0D-7F64-4060-9FCC-FA52117D3477}" type="pres">
      <dgm:prSet presAssocID="{84142032-FF82-4080-972E-C19EEE4E9549}" presName="spVertical1" presStyleCnt="0"/>
      <dgm:spPr/>
    </dgm:pt>
    <dgm:pt modelId="{7B82C255-CA48-48A1-A793-0D26DF0425F0}" type="pres">
      <dgm:prSet presAssocID="{84142032-FF82-4080-972E-C19EEE4E9549}" presName="parTx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1F032A5E-05F7-4E5D-BE79-4883CA6CBEFF}" type="pres">
      <dgm:prSet presAssocID="{84142032-FF82-4080-972E-C19EEE4E9549}" presName="spVertical2" presStyleCnt="0"/>
      <dgm:spPr/>
    </dgm:pt>
    <dgm:pt modelId="{641DA309-2A08-48D8-AD8F-4AFC01410306}" type="pres">
      <dgm:prSet presAssocID="{84142032-FF82-4080-972E-C19EEE4E9549}" presName="spVertical3" presStyleCnt="0"/>
      <dgm:spPr/>
    </dgm:pt>
    <dgm:pt modelId="{262B6314-1B35-4849-9C70-015A75CD64F6}" type="pres">
      <dgm:prSet presAssocID="{9908D501-9AF2-4D1B-BB9D-0541ABB54E63}" presName="padding2" presStyleCnt="0"/>
      <dgm:spPr/>
    </dgm:pt>
    <dgm:pt modelId="{F9969975-D2C3-4EE4-A519-BCE07E83B845}" type="pres">
      <dgm:prSet presAssocID="{9908D501-9AF2-4D1B-BB9D-0541ABB54E63}" presName="negArrow" presStyleCnt="0"/>
      <dgm:spPr/>
    </dgm:pt>
    <dgm:pt modelId="{009A003C-3C8B-4532-87C9-9C376CA4E9F6}" type="pres">
      <dgm:prSet presAssocID="{9908D501-9AF2-4D1B-BB9D-0541ABB54E63}" presName="backgroundArrow" presStyleLbl="node1" presStyleIdx="0" presStyleCnt="1"/>
      <dgm:spPr/>
    </dgm:pt>
  </dgm:ptLst>
  <dgm:cxnLst>
    <dgm:cxn modelId="{05DB8F0C-2284-4CF5-B81B-49896BF41D0D}" srcId="{9908D501-9AF2-4D1B-BB9D-0541ABB54E63}" destId="{84142032-FF82-4080-972E-C19EEE4E9549}" srcOrd="2" destOrd="0" parTransId="{A23FF893-5D57-4A2A-86E1-B67A99CEB184}" sibTransId="{413F5C8E-0A9D-4300-80E7-BDD11DCD86C0}"/>
    <dgm:cxn modelId="{99627362-4BB7-47CB-A07E-C79B182922F6}" type="presOf" srcId="{B4EC193E-8FDB-4B7C-A61E-EA76C7AAD936}" destId="{2262CE04-2977-4B15-B333-A961A8D1160D}" srcOrd="0" destOrd="0" presId="urn:microsoft.com/office/officeart/2005/8/layout/hProcess3"/>
    <dgm:cxn modelId="{1653784F-FA63-4C96-8856-417F39E0D57C}" type="presOf" srcId="{9908D501-9AF2-4D1B-BB9D-0541ABB54E63}" destId="{553BCD26-C105-4CF5-9F23-3FA332D3FE38}" srcOrd="0" destOrd="0" presId="urn:microsoft.com/office/officeart/2005/8/layout/hProcess3"/>
    <dgm:cxn modelId="{8B6ADC7D-D1C7-4201-ACAC-81AFF654D450}" srcId="{9908D501-9AF2-4D1B-BB9D-0541ABB54E63}" destId="{B4EC193E-8FDB-4B7C-A61E-EA76C7AAD936}" srcOrd="1" destOrd="0" parTransId="{25A5ED8A-FA8F-4EE6-BD4A-FD93D9E5D06F}" sibTransId="{1A95075F-56C8-4EE0-903E-0D45D753D7FF}"/>
    <dgm:cxn modelId="{EF13788A-8CD9-4DEA-8CDA-5602A0674C09}" type="presOf" srcId="{9772391A-BFC7-4E67-80C6-7B37DC056E88}" destId="{A74726D3-ECF2-41E0-9919-51CDC5BA77DC}" srcOrd="0" destOrd="0" presId="urn:microsoft.com/office/officeart/2005/8/layout/hProcess3"/>
    <dgm:cxn modelId="{EF29E3E7-9E43-4C3E-8182-1029905A3F32}" srcId="{9908D501-9AF2-4D1B-BB9D-0541ABB54E63}" destId="{9772391A-BFC7-4E67-80C6-7B37DC056E88}" srcOrd="0" destOrd="0" parTransId="{6582B54B-0666-4DE0-9CEB-34A37CFCD2D7}" sibTransId="{53FC6537-0770-45B2-B103-9C1DE71DCD8B}"/>
    <dgm:cxn modelId="{A42B2FF4-85A5-4BA7-8768-DB3BB33AEC4D}" type="presOf" srcId="{84142032-FF82-4080-972E-C19EEE4E9549}" destId="{7B82C255-CA48-48A1-A793-0D26DF0425F0}" srcOrd="0" destOrd="0" presId="urn:microsoft.com/office/officeart/2005/8/layout/hProcess3"/>
    <dgm:cxn modelId="{F08D661E-F513-4DFC-8E4A-71198FCCC1E0}" type="presParOf" srcId="{553BCD26-C105-4CF5-9F23-3FA332D3FE38}" destId="{FC0D497F-8FF1-46B0-9357-7D4510076D67}" srcOrd="0" destOrd="0" presId="urn:microsoft.com/office/officeart/2005/8/layout/hProcess3"/>
    <dgm:cxn modelId="{858FDDE2-DC8C-44C2-A116-929DA6CA00C7}" type="presParOf" srcId="{553BCD26-C105-4CF5-9F23-3FA332D3FE38}" destId="{262642CE-F1B9-415A-B3C8-43A17B2AEB33}" srcOrd="1" destOrd="0" presId="urn:microsoft.com/office/officeart/2005/8/layout/hProcess3"/>
    <dgm:cxn modelId="{CAFB6A80-ED48-42D6-8363-7C8D3C160329}" type="presParOf" srcId="{262642CE-F1B9-415A-B3C8-43A17B2AEB33}" destId="{AA99E484-55C8-41FB-A709-AABB823B7237}" srcOrd="0" destOrd="0" presId="urn:microsoft.com/office/officeart/2005/8/layout/hProcess3"/>
    <dgm:cxn modelId="{7A49E609-A574-4228-A76C-67E678B44494}" type="presParOf" srcId="{262642CE-F1B9-415A-B3C8-43A17B2AEB33}" destId="{ACB17D25-A5F1-4721-AAE8-F00630F86423}" srcOrd="1" destOrd="0" presId="urn:microsoft.com/office/officeart/2005/8/layout/hProcess3"/>
    <dgm:cxn modelId="{D7801053-4B1B-40BE-97AA-526647CCCAB3}" type="presParOf" srcId="{ACB17D25-A5F1-4721-AAE8-F00630F86423}" destId="{FC538048-AAAE-4256-BCBD-9396D38B4B64}" srcOrd="0" destOrd="0" presId="urn:microsoft.com/office/officeart/2005/8/layout/hProcess3"/>
    <dgm:cxn modelId="{F74E6E46-F6BA-4CE8-8B01-299BF8BA2095}" type="presParOf" srcId="{ACB17D25-A5F1-4721-AAE8-F00630F86423}" destId="{A74726D3-ECF2-41E0-9919-51CDC5BA77DC}" srcOrd="1" destOrd="0" presId="urn:microsoft.com/office/officeart/2005/8/layout/hProcess3"/>
    <dgm:cxn modelId="{2FFAE6DE-CC49-4745-8E7D-D0453D46D203}" type="presParOf" srcId="{ACB17D25-A5F1-4721-AAE8-F00630F86423}" destId="{897C1BB0-3897-47C3-9CDF-63614AFFE9F9}" srcOrd="2" destOrd="0" presId="urn:microsoft.com/office/officeart/2005/8/layout/hProcess3"/>
    <dgm:cxn modelId="{4E45B93C-DE3F-4769-BB66-CB54552D2D2D}" type="presParOf" srcId="{ACB17D25-A5F1-4721-AAE8-F00630F86423}" destId="{25DAA470-476F-4E53-8FC8-30FC98010634}" srcOrd="3" destOrd="0" presId="urn:microsoft.com/office/officeart/2005/8/layout/hProcess3"/>
    <dgm:cxn modelId="{50733350-560D-4422-A42A-B3B308B3C1ED}" type="presParOf" srcId="{262642CE-F1B9-415A-B3C8-43A17B2AEB33}" destId="{3A253172-2913-4A36-B01C-8776708FDE3C}" srcOrd="2" destOrd="0" presId="urn:microsoft.com/office/officeart/2005/8/layout/hProcess3"/>
    <dgm:cxn modelId="{CE660328-5FD7-4C0F-A54F-8DEBD7DAAF01}" type="presParOf" srcId="{262642CE-F1B9-415A-B3C8-43A17B2AEB33}" destId="{BF0FC727-53CB-432F-B505-8AA0A021EF45}" srcOrd="3" destOrd="0" presId="urn:microsoft.com/office/officeart/2005/8/layout/hProcess3"/>
    <dgm:cxn modelId="{8CB083B3-68EF-4E9F-8957-72165CD37975}" type="presParOf" srcId="{BF0FC727-53CB-432F-B505-8AA0A021EF45}" destId="{CD2B5FA9-017B-452C-B725-57EF02506C52}" srcOrd="0" destOrd="0" presId="urn:microsoft.com/office/officeart/2005/8/layout/hProcess3"/>
    <dgm:cxn modelId="{07E9329C-8CC7-411A-9079-EE6EE9F3BA82}" type="presParOf" srcId="{BF0FC727-53CB-432F-B505-8AA0A021EF45}" destId="{2262CE04-2977-4B15-B333-A961A8D1160D}" srcOrd="1" destOrd="0" presId="urn:microsoft.com/office/officeart/2005/8/layout/hProcess3"/>
    <dgm:cxn modelId="{BDC9AAE0-F9FD-430D-97D5-1BBA4989F180}" type="presParOf" srcId="{BF0FC727-53CB-432F-B505-8AA0A021EF45}" destId="{3284095A-C668-4FCE-932F-E1371970FBF2}" srcOrd="2" destOrd="0" presId="urn:microsoft.com/office/officeart/2005/8/layout/hProcess3"/>
    <dgm:cxn modelId="{A78EC7ED-5422-4A3E-8049-EE85BBFE7442}" type="presParOf" srcId="{BF0FC727-53CB-432F-B505-8AA0A021EF45}" destId="{893E0424-68E2-45D5-B118-14512E9A707A}" srcOrd="3" destOrd="0" presId="urn:microsoft.com/office/officeart/2005/8/layout/hProcess3"/>
    <dgm:cxn modelId="{770C1F0B-E639-46C4-BFB3-FF9D8A5F5ACA}" type="presParOf" srcId="{262642CE-F1B9-415A-B3C8-43A17B2AEB33}" destId="{2861F295-8EB2-4E8A-A7BD-92A4D1E5B36A}" srcOrd="4" destOrd="0" presId="urn:microsoft.com/office/officeart/2005/8/layout/hProcess3"/>
    <dgm:cxn modelId="{CC45C62C-FA3F-4A17-BFA3-F7A6C546AB43}" type="presParOf" srcId="{262642CE-F1B9-415A-B3C8-43A17B2AEB33}" destId="{99D86B87-DA8E-4507-94DF-6003C9836F7A}" srcOrd="5" destOrd="0" presId="urn:microsoft.com/office/officeart/2005/8/layout/hProcess3"/>
    <dgm:cxn modelId="{8BBABE66-E40F-4E6D-9338-18E86F82D17C}" type="presParOf" srcId="{99D86B87-DA8E-4507-94DF-6003C9836F7A}" destId="{F74CFC0D-7F64-4060-9FCC-FA52117D3477}" srcOrd="0" destOrd="0" presId="urn:microsoft.com/office/officeart/2005/8/layout/hProcess3"/>
    <dgm:cxn modelId="{B2A16868-D23D-44CD-AAF1-DDC896FE2A65}" type="presParOf" srcId="{99D86B87-DA8E-4507-94DF-6003C9836F7A}" destId="{7B82C255-CA48-48A1-A793-0D26DF0425F0}" srcOrd="1" destOrd="0" presId="urn:microsoft.com/office/officeart/2005/8/layout/hProcess3"/>
    <dgm:cxn modelId="{3D5CFD50-7E16-423C-8A4B-1A941EB5768B}" type="presParOf" srcId="{99D86B87-DA8E-4507-94DF-6003C9836F7A}" destId="{1F032A5E-05F7-4E5D-BE79-4883CA6CBEFF}" srcOrd="2" destOrd="0" presId="urn:microsoft.com/office/officeart/2005/8/layout/hProcess3"/>
    <dgm:cxn modelId="{55C5C2C3-2398-45C7-92D2-94BF43AEE4F9}" type="presParOf" srcId="{99D86B87-DA8E-4507-94DF-6003C9836F7A}" destId="{641DA309-2A08-48D8-AD8F-4AFC01410306}" srcOrd="3" destOrd="0" presId="urn:microsoft.com/office/officeart/2005/8/layout/hProcess3"/>
    <dgm:cxn modelId="{7F711AEA-EC74-4F4B-BAAF-E738B783B076}" type="presParOf" srcId="{262642CE-F1B9-415A-B3C8-43A17B2AEB33}" destId="{262B6314-1B35-4849-9C70-015A75CD64F6}" srcOrd="6" destOrd="0" presId="urn:microsoft.com/office/officeart/2005/8/layout/hProcess3"/>
    <dgm:cxn modelId="{ABFDA172-41FF-4C39-8C98-FA7C87F4DC42}" type="presParOf" srcId="{262642CE-F1B9-415A-B3C8-43A17B2AEB33}" destId="{F9969975-D2C3-4EE4-A519-BCE07E83B845}" srcOrd="7" destOrd="0" presId="urn:microsoft.com/office/officeart/2005/8/layout/hProcess3"/>
    <dgm:cxn modelId="{EBC50C6A-DEE8-4DEC-AD50-40B695955196}" type="presParOf" srcId="{262642CE-F1B9-415A-B3C8-43A17B2AEB33}" destId="{009A003C-3C8B-4532-87C9-9C376CA4E9F6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9A003C-3C8B-4532-87C9-9C376CA4E9F6}">
      <dsp:nvSpPr>
        <dsp:cNvPr id="0" name=""/>
        <dsp:cNvSpPr/>
      </dsp:nvSpPr>
      <dsp:spPr>
        <a:xfrm>
          <a:off x="0" y="640232"/>
          <a:ext cx="5610653" cy="2225878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82C255-CA48-48A1-A793-0D26DF0425F0}">
      <dsp:nvSpPr>
        <dsp:cNvPr id="0" name=""/>
        <dsp:cNvSpPr/>
      </dsp:nvSpPr>
      <dsp:spPr>
        <a:xfrm>
          <a:off x="3697607" y="1196702"/>
          <a:ext cx="1351981" cy="111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33680" rIns="0" bIns="23368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300" kern="1200" dirty="0"/>
            <a:t>DAQ</a:t>
          </a:r>
          <a:endParaRPr lang="zh-CN" altLang="en-US" sz="2300" kern="1200" dirty="0"/>
        </a:p>
      </dsp:txBody>
      <dsp:txXfrm>
        <a:off x="3697607" y="1196702"/>
        <a:ext cx="1351981" cy="1112939"/>
      </dsp:txXfrm>
    </dsp:sp>
    <dsp:sp modelId="{2262CE04-2977-4B15-B333-A961A8D1160D}">
      <dsp:nvSpPr>
        <dsp:cNvPr id="0" name=""/>
        <dsp:cNvSpPr/>
      </dsp:nvSpPr>
      <dsp:spPr>
        <a:xfrm>
          <a:off x="2075229" y="1196702"/>
          <a:ext cx="1351981" cy="111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33680" rIns="0" bIns="23368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300" kern="1200" dirty="0"/>
            <a:t>Readout-board</a:t>
          </a:r>
          <a:endParaRPr lang="zh-CN" altLang="en-US" sz="2300" kern="1200" dirty="0"/>
        </a:p>
      </dsp:txBody>
      <dsp:txXfrm>
        <a:off x="2075229" y="1196702"/>
        <a:ext cx="1351981" cy="1112939"/>
      </dsp:txXfrm>
    </dsp:sp>
    <dsp:sp modelId="{A74726D3-ECF2-41E0-9919-51CDC5BA77DC}">
      <dsp:nvSpPr>
        <dsp:cNvPr id="0" name=""/>
        <dsp:cNvSpPr/>
      </dsp:nvSpPr>
      <dsp:spPr>
        <a:xfrm>
          <a:off x="452852" y="1196702"/>
          <a:ext cx="1351981" cy="1112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33680" rIns="0" bIns="23368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300" kern="1200" dirty="0"/>
            <a:t>Signal from detectors</a:t>
          </a:r>
          <a:endParaRPr lang="zh-CN" altLang="en-US" sz="2300" kern="1200" dirty="0"/>
        </a:p>
      </dsp:txBody>
      <dsp:txXfrm>
        <a:off x="452852" y="1196702"/>
        <a:ext cx="1351981" cy="11129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CD669-E04D-474A-8A11-D3BD9BD0BC6B}" type="datetimeFigureOut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72124C-21D4-4C6C-88D5-3D57F26839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9230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62992" y="6556606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DF865BC-2DB1-467B-B43D-C2521B93BDB8}" type="datetime1">
              <a:rPr lang="zh-CN" altLang="en-US" smtClean="0"/>
              <a:pPr/>
              <a:t>2026/8/28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565422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RASER WORKSHOP  ----TRACK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54989" y="6556606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5DC71-2912-4983-96B2-B296F8A92438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RASER WORKSHOP  ----TRACK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8F2E8-0112-42D9-8CE7-F13831BE4031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4500F-773A-4C55-B200-35BC26EBDBCD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D9367-BF05-41B0-B7BC-24BCA31DFE8A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03C08-C311-4FF7-8E79-F6139385A7A1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A02D2-990E-4B49-988A-A137BBE6CFD4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B31C-7B1B-4A98-83E2-19F96F909348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9D296-73C6-46F6-9C14-1ECF2DCD6F04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F2F6D-9891-4272-97FC-6FC35581A5D6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4FBF-8070-45A3-A194-B6362C0170ED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1051" y="65477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5857F00-3410-4287-8E86-3C3A8634E7F5}" type="datetime1">
              <a:rPr lang="zh-CN" altLang="en-US" smtClean="0"/>
              <a:pPr/>
              <a:t>2026/8/28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54772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RASER WORKSHOP  ----TRACK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88154" y="65477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4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3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jpeg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7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549423B-839E-40DB-9EAE-19BC6D3B88E4}"/>
              </a:ext>
            </a:extLst>
          </p:cNvPr>
          <p:cNvSpPr txBox="1"/>
          <p:nvPr/>
        </p:nvSpPr>
        <p:spPr>
          <a:xfrm>
            <a:off x="1132114" y="1037383"/>
            <a:ext cx="9927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TRACK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95986B8-7216-45E3-9AA7-16FA864D941B}"/>
              </a:ext>
            </a:extLst>
          </p:cNvPr>
          <p:cNvSpPr txBox="1"/>
          <p:nvPr/>
        </p:nvSpPr>
        <p:spPr>
          <a:xfrm>
            <a:off x="1440354" y="3783068"/>
            <a:ext cx="8327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Sen </a:t>
            </a:r>
            <a:r>
              <a:rPr lang="en-US" altLang="zh-CN" dirty="0" err="1"/>
              <a:t>Zhao,On</a:t>
            </a:r>
            <a:r>
              <a:rPr lang="en-US" altLang="zh-CN" dirty="0"/>
              <a:t> behalf of tracker team and </a:t>
            </a:r>
            <a:r>
              <a:rPr lang="en-US" altLang="zh-CN" dirty="0" err="1"/>
              <a:t>Suyu</a:t>
            </a:r>
            <a:r>
              <a:rPr lang="en-US" altLang="zh-CN" dirty="0"/>
              <a:t> Xiao</a:t>
            </a:r>
            <a:endParaRPr lang="zh-CN" altLang="en-US" dirty="0"/>
          </a:p>
        </p:txBody>
      </p:sp>
      <p:pic>
        <p:nvPicPr>
          <p:cNvPr id="7" name="Picture 2" descr="合作交流">
            <a:extLst>
              <a:ext uri="{FF2B5EF4-FFF2-40B4-BE49-F238E27FC236}">
                <a16:creationId xmlns:a16="http://schemas.microsoft.com/office/drawing/2014/main" id="{987B63D0-C93C-4D19-AF4A-646331501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069" y="2160919"/>
            <a:ext cx="2754142" cy="133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页脚占位符 1">
            <a:extLst>
              <a:ext uri="{FF2B5EF4-FFF2-40B4-BE49-F238E27FC236}">
                <a16:creationId xmlns:a16="http://schemas.microsoft.com/office/drawing/2014/main" id="{DFF0FB70-AC36-434F-B710-4FF0961A6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2923314-E6EF-4354-B4F9-EAC90F09D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CA1A-2190-4D44-B325-556CDC072723}" type="slidenum">
              <a:rPr lang="zh-CN" altLang="en-US" smtClean="0"/>
              <a:t>1</a:t>
            </a:fld>
            <a:endParaRPr lang="zh-CN" altLang="en-US"/>
          </a:p>
        </p:txBody>
      </p:sp>
      <p:pic>
        <p:nvPicPr>
          <p:cNvPr id="8" name="Picture 4" descr="吉林大学_吉林大学介绍_吉林大学怎么样_吉林大学录取分数线-一鸣高考">
            <a:extLst>
              <a:ext uri="{FF2B5EF4-FFF2-40B4-BE49-F238E27FC236}">
                <a16:creationId xmlns:a16="http://schemas.microsoft.com/office/drawing/2014/main" id="{72AA6C3F-2321-4F63-8070-77FB10329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828" y="4555196"/>
            <a:ext cx="1618443" cy="1618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湖南师范大学 - 搜狗百科">
            <a:extLst>
              <a:ext uri="{FF2B5EF4-FFF2-40B4-BE49-F238E27FC236}">
                <a16:creationId xmlns:a16="http://schemas.microsoft.com/office/drawing/2014/main" id="{EA5CCB80-06F5-488B-BC6B-6A957A37C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069" y="4500644"/>
            <a:ext cx="1667418" cy="167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D2666B5-FE90-4474-AD3B-7EE2DDEE80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5" t="16547" r="13" b="62276"/>
          <a:stretch/>
        </p:blipFill>
        <p:spPr bwMode="auto">
          <a:xfrm>
            <a:off x="3105150" y="4568050"/>
            <a:ext cx="4743450" cy="145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山东大学怎么样全国排名第几？是211还是985？">
            <a:extLst>
              <a:ext uri="{FF2B5EF4-FFF2-40B4-BE49-F238E27FC236}">
                <a16:creationId xmlns:a16="http://schemas.microsoft.com/office/drawing/2014/main" id="{B8A9D94C-5E37-4A85-8DA6-933C75042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2220" y="2387280"/>
            <a:ext cx="1851116" cy="185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A578E3D-DABC-421D-BDE7-4D71B8170C7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69"/>
            <a:ext cx="2880708" cy="2065086"/>
          </a:xfrm>
          <a:prstGeom prst="rect">
            <a:avLst/>
          </a:prstGeom>
        </p:spPr>
      </p:pic>
      <p:pic>
        <p:nvPicPr>
          <p:cNvPr id="1026" name="Picture 2" descr="山东理工大学_360百科">
            <a:extLst>
              <a:ext uri="{FF2B5EF4-FFF2-40B4-BE49-F238E27FC236}">
                <a16:creationId xmlns:a16="http://schemas.microsoft.com/office/drawing/2014/main" id="{566F0886-ADBD-4525-8484-C57BCDEFF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2300" y="684360"/>
            <a:ext cx="1689186" cy="170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山东科技大学 - 搜狗百科">
            <a:extLst>
              <a:ext uri="{FF2B5EF4-FFF2-40B4-BE49-F238E27FC236}">
                <a16:creationId xmlns:a16="http://schemas.microsoft.com/office/drawing/2014/main" id="{075FC533-DB71-466B-99CA-8C22CFEA0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2229953"/>
            <a:ext cx="2048104" cy="204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帕多瓦大学简介-排行榜123网">
            <a:extLst>
              <a:ext uri="{FF2B5EF4-FFF2-40B4-BE49-F238E27FC236}">
                <a16:creationId xmlns:a16="http://schemas.microsoft.com/office/drawing/2014/main" id="{3CAB8649-A04A-454A-B375-50CF67AAC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74" y="4278057"/>
            <a:ext cx="2068722" cy="206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日期占位符 9">
            <a:extLst>
              <a:ext uri="{FF2B5EF4-FFF2-40B4-BE49-F238E27FC236}">
                <a16:creationId xmlns:a16="http://schemas.microsoft.com/office/drawing/2014/main" id="{A2DDA211-18DA-42E4-855C-8B862882D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E983B-D862-4019-8C64-4B68BA9C7C3C}" type="datetime1">
              <a:rPr lang="zh-CN" altLang="en-US" smtClean="0"/>
              <a:t>2026/8/28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456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What For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2687DF0-E39A-4D97-8D9C-0D915D946E89}"/>
              </a:ext>
            </a:extLst>
          </p:cNvPr>
          <p:cNvSpPr txBox="1"/>
          <p:nvPr/>
        </p:nvSpPr>
        <p:spPr>
          <a:xfrm>
            <a:off x="537519" y="809368"/>
            <a:ext cx="11108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System level </a:t>
            </a:r>
            <a:endParaRPr lang="zh-CN" altLang="en-US" dirty="0"/>
          </a:p>
        </p:txBody>
      </p:sp>
      <p:graphicFrame>
        <p:nvGraphicFramePr>
          <p:cNvPr id="13" name="图示 12">
            <a:extLst>
              <a:ext uri="{FF2B5EF4-FFF2-40B4-BE49-F238E27FC236}">
                <a16:creationId xmlns:a16="http://schemas.microsoft.com/office/drawing/2014/main" id="{AD44A1EA-9D49-4274-B39A-82568BD860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8518088"/>
              </p:ext>
            </p:extLst>
          </p:nvPr>
        </p:nvGraphicFramePr>
        <p:xfrm>
          <a:off x="3700163" y="206478"/>
          <a:ext cx="5610654" cy="350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文本框 13">
            <a:extLst>
              <a:ext uri="{FF2B5EF4-FFF2-40B4-BE49-F238E27FC236}">
                <a16:creationId xmlns:a16="http://schemas.microsoft.com/office/drawing/2014/main" id="{3471925C-4A7D-480D-8CEC-8A3E88148DA0}"/>
              </a:ext>
            </a:extLst>
          </p:cNvPr>
          <p:cNvSpPr txBox="1"/>
          <p:nvPr/>
        </p:nvSpPr>
        <p:spPr>
          <a:xfrm>
            <a:off x="537519" y="2712308"/>
            <a:ext cx="646876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Readout board:</a:t>
            </a:r>
          </a:p>
          <a:p>
            <a:r>
              <a:rPr lang="en-US" altLang="zh-CN" dirty="0"/>
              <a:t>BMOS v1</a:t>
            </a:r>
          </a:p>
          <a:p>
            <a:r>
              <a:rPr lang="en-US" altLang="zh-CN" dirty="0"/>
              <a:t>Trigger for BMOS</a:t>
            </a:r>
          </a:p>
          <a:p>
            <a:r>
              <a:rPr lang="en-US" altLang="zh-CN" dirty="0"/>
              <a:t>4 channels readout board</a:t>
            </a:r>
          </a:p>
          <a:p>
            <a:endParaRPr lang="en-US" altLang="zh-CN" dirty="0"/>
          </a:p>
          <a:p>
            <a:r>
              <a:rPr lang="en-US" altLang="zh-CN" dirty="0"/>
              <a:t>Tools:</a:t>
            </a:r>
          </a:p>
          <a:p>
            <a:r>
              <a:rPr lang="en-US" altLang="zh-CN" dirty="0"/>
              <a:t>LTSPICE: theory simulation</a:t>
            </a:r>
          </a:p>
          <a:p>
            <a:r>
              <a:rPr lang="en-US" altLang="zh-CN" dirty="0"/>
              <a:t>                Function level simulation</a:t>
            </a:r>
          </a:p>
          <a:p>
            <a:endParaRPr lang="en-US" altLang="zh-CN" dirty="0"/>
          </a:p>
          <a:p>
            <a:r>
              <a:rPr lang="en-US" altLang="zh-CN" dirty="0"/>
              <a:t>HFSS: S parameters extraction</a:t>
            </a:r>
          </a:p>
          <a:p>
            <a:r>
              <a:rPr lang="en-US" altLang="zh-CN" dirty="0"/>
              <a:t>           Transmission Line Theory and Impedance Matching</a:t>
            </a:r>
          </a:p>
          <a:p>
            <a:endParaRPr lang="en-US" altLang="zh-CN" dirty="0"/>
          </a:p>
          <a:p>
            <a:r>
              <a:rPr lang="en-US" altLang="zh-CN" dirty="0"/>
              <a:t>KICAD/JIALICHUANG: Layout design</a:t>
            </a:r>
          </a:p>
          <a:p>
            <a:endParaRPr lang="en-US" altLang="zh-CN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D4E2A6AB-6A82-4D12-9562-336325B220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4553" y="4127261"/>
            <a:ext cx="1044030" cy="93734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84AD447-792B-4446-AEBB-21592295A0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3925" y="5263704"/>
            <a:ext cx="1386960" cy="78492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837DB7C2-0EB6-4DD7-98CA-7CB336376A8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99922" y="6090512"/>
            <a:ext cx="1158340" cy="54868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4E8DECF-B883-4D65-A911-10E7E7EEC17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58262" y="6105754"/>
            <a:ext cx="1501270" cy="533446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C8C9B057-06AC-4FDA-B580-A06D8C821D57}"/>
              </a:ext>
            </a:extLst>
          </p:cNvPr>
          <p:cNvSpPr txBox="1"/>
          <p:nvPr/>
        </p:nvSpPr>
        <p:spPr>
          <a:xfrm>
            <a:off x="8572214" y="2749611"/>
            <a:ext cx="271358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DAQ:</a:t>
            </a:r>
          </a:p>
          <a:p>
            <a:r>
              <a:rPr lang="en-US" altLang="zh-CN" dirty="0"/>
              <a:t>BMOS FPGA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Tools:</a:t>
            </a:r>
          </a:p>
          <a:p>
            <a:r>
              <a:rPr lang="en-US" altLang="zh-CN" dirty="0"/>
              <a:t>VIVADO</a:t>
            </a:r>
            <a:endParaRPr lang="zh-CN" altLang="en-US" dirty="0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611FBDF4-C2B3-4E45-8FC4-87EA7A00A5B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1535" y="4253188"/>
            <a:ext cx="1272650" cy="548688"/>
          </a:xfrm>
          <a:prstGeom prst="rect">
            <a:avLst/>
          </a:prstGeom>
        </p:spPr>
      </p:pic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B9B02A4-32B1-4F9B-BAA0-A0043B3C5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90BE7-3113-4E58-A9E5-F67EA076E3A0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59A3693-46B2-4C6F-8820-50C0B94C0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51C7262E-4D8A-4EC1-985E-CA9EA5C2E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475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Detector: signal of  detector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05257A23-093D-4582-97EF-B167B6B6200E}"/>
              </a:ext>
            </a:extLst>
          </p:cNvPr>
          <p:cNvGrpSpPr/>
          <p:nvPr/>
        </p:nvGrpSpPr>
        <p:grpSpPr>
          <a:xfrm>
            <a:off x="519953" y="1284363"/>
            <a:ext cx="3483670" cy="2771438"/>
            <a:chOff x="646176" y="743711"/>
            <a:chExt cx="3102534" cy="2254987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C61C3D37-E712-4C1C-92D4-C4A53EBDA7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50659"/>
            <a:stretch>
              <a:fillRect/>
            </a:stretch>
          </p:blipFill>
          <p:spPr>
            <a:xfrm>
              <a:off x="665971" y="743711"/>
              <a:ext cx="3082739" cy="2254987"/>
            </a:xfrm>
            <a:prstGeom prst="rect">
              <a:avLst/>
            </a:prstGeom>
          </p:spPr>
        </p:pic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137900AC-FE7E-4E16-94BE-EFB50B1FCDB0}"/>
                </a:ext>
              </a:extLst>
            </p:cNvPr>
            <p:cNvSpPr/>
            <p:nvPr/>
          </p:nvSpPr>
          <p:spPr>
            <a:xfrm>
              <a:off x="646176" y="841248"/>
              <a:ext cx="292608" cy="286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6E9B3D83-9F82-4EFC-9A66-57523508AD43}"/>
                  </a:ext>
                </a:extLst>
              </p:cNvPr>
              <p:cNvSpPr txBox="1"/>
              <p:nvPr/>
            </p:nvSpPr>
            <p:spPr>
              <a:xfrm>
                <a:off x="4204447" y="691978"/>
                <a:ext cx="7566212" cy="5162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If decay time of signal &lt;&lt; constant time of readout circuit</a:t>
                </a:r>
              </a:p>
              <a:p>
                <a:endParaRPr lang="en-US" altLang="zh-CN" dirty="0"/>
              </a:p>
              <a:p>
                <a:r>
                  <a:rPr lang="en-US" altLang="zh-CN" dirty="0"/>
                  <a:t>For extremely short time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altLang="zh-CN" dirty="0"/>
                  <a:t>,during time from t to t+</a:t>
                </a:r>
                <a:r>
                  <a:rPr lang="en-US" altLang="zh-CN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/>
                  <a:t>,detector collect charge of Q, the current pulse of signal can be described by: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/∆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en-US" altLang="zh-CN" dirty="0"/>
              </a:p>
              <a:p>
                <a:pPr algn="ctr"/>
                <a:endParaRPr lang="en-US" altLang="zh-CN" dirty="0"/>
              </a:p>
              <a:p>
                <a:r>
                  <a:rPr lang="en-US" altLang="zh-CN" dirty="0"/>
                  <a:t>In simulation, a pulse function can be used to approach the signal from unit function: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dirty="0"/>
                  <a:t>With consideration of statistical fluctuations</a:t>
                </a: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6E9B3D83-9F82-4EFC-9A66-57523508AD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447" y="691978"/>
                <a:ext cx="7566212" cy="5162182"/>
              </a:xfrm>
              <a:prstGeom prst="rect">
                <a:avLst/>
              </a:prstGeom>
              <a:blipFill>
                <a:blip r:embed="rId3"/>
                <a:stretch>
                  <a:fillRect l="-725" t="-709" r="-10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图片 31">
            <a:extLst>
              <a:ext uri="{FF2B5EF4-FFF2-40B4-BE49-F238E27FC236}">
                <a16:creationId xmlns:a16="http://schemas.microsoft.com/office/drawing/2014/main" id="{82D03A5D-4B31-45B6-BAB1-C4739AA778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123" y="4150071"/>
            <a:ext cx="3617328" cy="1892141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F86DB14F-A774-467C-8353-14D979527D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4447" y="3166595"/>
            <a:ext cx="6187976" cy="1501270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C7709273-72C6-4602-B1F5-39602F0459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2308" y="4667865"/>
            <a:ext cx="2629128" cy="502964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655133A6-D0AE-4B07-9E0F-11FFBD73EC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1248" y="5509966"/>
            <a:ext cx="4572396" cy="624894"/>
          </a:xfrm>
          <a:prstGeom prst="rect">
            <a:avLst/>
          </a:prstGeom>
        </p:spPr>
      </p:pic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A01F8B0-F5E2-4352-A9A1-E7F4965FE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B317F-06B3-49D7-B3BB-87B7B4E78B2B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AE9E317-1276-4B12-8A54-35C5939C2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2E0D3EE4-0752-431F-8A3A-49932D8CB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1907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Readout-board : noise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C71BE31-08EB-4E07-AEB8-8205EF2C92FF}"/>
              </a:ext>
            </a:extLst>
          </p:cNvPr>
          <p:cNvSpPr txBox="1"/>
          <p:nvPr/>
        </p:nvSpPr>
        <p:spPr>
          <a:xfrm>
            <a:off x="465507" y="802590"/>
            <a:ext cx="7468258" cy="658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The noise level of a system cannot​ be judged from the average but from the RMS , for the average of the noise is always 0.</a:t>
            </a:r>
            <a:endParaRPr lang="zh-CN" altLang="en-US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3246A8E4-979B-4840-8D6F-2E6AD46580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128" b="1"/>
          <a:stretch/>
        </p:blipFill>
        <p:spPr>
          <a:xfrm>
            <a:off x="1985834" y="1424700"/>
            <a:ext cx="4427604" cy="106155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833879BA-48FC-42D6-AD34-149879C38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015" y="2876906"/>
            <a:ext cx="5555446" cy="1512503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D4AEAC47-FE8E-4F3A-8B79-B45783E3E816}"/>
              </a:ext>
            </a:extLst>
          </p:cNvPr>
          <p:cNvSpPr txBox="1"/>
          <p:nvPr/>
        </p:nvSpPr>
        <p:spPr>
          <a:xfrm>
            <a:off x="465507" y="2448661"/>
            <a:ext cx="6015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From </a:t>
            </a:r>
            <a:r>
              <a:rPr lang="en-US" altLang="zh-CN" dirty="0"/>
              <a:t>a typical detector system:</a:t>
            </a:r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63C25C8-2D04-464A-BD80-668D38AD821C}"/>
              </a:ext>
            </a:extLst>
          </p:cNvPr>
          <p:cNvSpPr txBox="1"/>
          <p:nvPr/>
        </p:nvSpPr>
        <p:spPr>
          <a:xfrm>
            <a:off x="445410" y="4444715"/>
            <a:ext cx="4733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ENV,ENC, ENN and ENE can also reveal the noise level in a circuit including the amplifier. </a:t>
            </a:r>
            <a:endParaRPr lang="zh-CN" altLang="en-US" dirty="0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4FAD1702-7A8B-4590-A779-5037EFC335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9678" y="3002937"/>
            <a:ext cx="4846740" cy="115834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57AA59B3-7F71-491E-BF90-140880E701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9678" y="4208412"/>
            <a:ext cx="4549534" cy="92972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8CC75D14-7B5B-4AEE-B6FD-9B1DFB4627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3438" y="5284580"/>
            <a:ext cx="2568163" cy="739204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6B48C2F3-C185-4B06-96FA-78D4BDDC08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134" y="5295862"/>
            <a:ext cx="5159187" cy="838273"/>
          </a:xfrm>
          <a:prstGeom prst="rect">
            <a:avLst/>
          </a:prstGeom>
        </p:spPr>
      </p:pic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FDB17ED-B22E-4D7B-91DC-AE0D911AB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F6B24-480F-4D88-8A79-A8D497770EEE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467A5AC-AE91-40F6-A7E9-D7DEC70EF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58BC0C29-18A5-41AE-8EFB-203786EBC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999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Readout-board : noise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EDDED55-1DC1-4FCF-A003-0C8E552C544B}"/>
              </a:ext>
            </a:extLst>
          </p:cNvPr>
          <p:cNvSpPr txBox="1"/>
          <p:nvPr/>
        </p:nvSpPr>
        <p:spPr>
          <a:xfrm>
            <a:off x="362890" y="884871"/>
            <a:ext cx="502489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Shot noise: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Origin from the leakage current of detector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For shot noise, a higher leakage current or​ a wider amplifier bandwidth results in​ higher noise.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altLang="zh-CN" dirty="0"/>
              <a:t>Shot noise from detector</a:t>
            </a:r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lvl="2"/>
            <a:endParaRPr lang="en-US" altLang="zh-CN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altLang="zh-CN" dirty="0"/>
              <a:t>Shot noise from amplifier 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F6ECA0E8-D028-4A46-A4D9-2387C6FD9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668" y="1563520"/>
            <a:ext cx="2949196" cy="163844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AC126AD-31E6-47AE-9931-7BBB8FF41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2292" y="2364854"/>
            <a:ext cx="2128038" cy="486409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C1872243-5B0F-43C1-BB33-C363380E19B4}"/>
              </a:ext>
            </a:extLst>
          </p:cNvPr>
          <p:cNvSpPr txBox="1"/>
          <p:nvPr/>
        </p:nvSpPr>
        <p:spPr>
          <a:xfrm>
            <a:off x="5447446" y="884871"/>
            <a:ext cx="502489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Thermal noise: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From the thermal movement of carriers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For thermal noise, higher temperature results in higher noise.(also depends on the material due to different R)</a:t>
            </a:r>
          </a:p>
          <a:p>
            <a:pPr lvl="1"/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Low-frequency noise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lvl="1"/>
            <a:r>
              <a:rPr lang="en-US" altLang="zh-CN" dirty="0"/>
              <a:t>For Low-frequency noise, higher the smallest    limit frequency results in lower noise. </a:t>
            </a:r>
            <a:endParaRPr lang="zh-CN" altLang="en-US" dirty="0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4EA806B8-F905-49B3-BB9E-3412F2498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1668" y="4462757"/>
            <a:ext cx="2949196" cy="70110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C57AF1E6-0617-416B-9C06-85E6920B8B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6410" y="5577747"/>
            <a:ext cx="3139712" cy="739204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A6D381D8-2478-49D3-9DB6-4A90BFD054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2424" y="1697636"/>
            <a:ext cx="2751058" cy="586791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BC39A831-B409-4843-8A52-6A3D663A41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2424" y="3721685"/>
            <a:ext cx="2598645" cy="838273"/>
          </a:xfrm>
          <a:prstGeom prst="rect">
            <a:avLst/>
          </a:prstGeom>
        </p:spPr>
      </p:pic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5145370-61FB-4F30-8B63-8D8D2CC94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701A8-16B5-4D99-81BA-BC9FB972F152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12" name="页脚占位符 11">
            <a:extLst>
              <a:ext uri="{FF2B5EF4-FFF2-40B4-BE49-F238E27FC236}">
                <a16:creationId xmlns:a16="http://schemas.microsoft.com/office/drawing/2014/main" id="{A9749474-2056-47B9-8B5D-F0254AC20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14" name="灯片编号占位符 13">
            <a:extLst>
              <a:ext uri="{FF2B5EF4-FFF2-40B4-BE49-F238E27FC236}">
                <a16:creationId xmlns:a16="http://schemas.microsoft.com/office/drawing/2014/main" id="{B2C401E8-4433-4500-888B-5D868362B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814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Readout-board : Filter and shaper circuit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062E222-9FF6-4CDF-AA6F-45E016EA8B99}"/>
              </a:ext>
            </a:extLst>
          </p:cNvPr>
          <p:cNvSpPr txBox="1"/>
          <p:nvPr/>
        </p:nvSpPr>
        <p:spPr>
          <a:xfrm>
            <a:off x="466165" y="733614"/>
            <a:ext cx="5513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Reduce the noise in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Reshape the signal from the detector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59923FB-2E9C-42E0-AD4D-B557FD1CB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65" y="2971568"/>
            <a:ext cx="5403072" cy="245323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55846AB3-3242-494A-8874-A3BB8DDD24B4}"/>
              </a:ext>
            </a:extLst>
          </p:cNvPr>
          <p:cNvSpPr txBox="1"/>
          <p:nvPr/>
        </p:nvSpPr>
        <p:spPr>
          <a:xfrm>
            <a:off x="815064" y="2164563"/>
            <a:ext cx="2407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CR-RC  CIRCUIT</a:t>
            </a:r>
            <a:endParaRPr lang="zh-CN" altLang="en-US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0F004FC4-3883-4C26-8B28-BF09C81F0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459" y="3202321"/>
            <a:ext cx="5558118" cy="2289415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B8AA90F0-0A29-4F3F-B9FE-5CC4BE25F93E}"/>
              </a:ext>
            </a:extLst>
          </p:cNvPr>
          <p:cNvSpPr txBox="1"/>
          <p:nvPr/>
        </p:nvSpPr>
        <p:spPr>
          <a:xfrm>
            <a:off x="7108286" y="2164563"/>
            <a:ext cx="4268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Pole-Zero Cancellation Circuit​</a:t>
            </a:r>
            <a:endParaRPr lang="zh-CN" altLang="en-US" dirty="0"/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E26AEC3-FF3C-425A-8501-9CBB8C9D7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E9511-66D5-4F88-AFA0-C37906B4B222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12" name="页脚占位符 11">
            <a:extLst>
              <a:ext uri="{FF2B5EF4-FFF2-40B4-BE49-F238E27FC236}">
                <a16:creationId xmlns:a16="http://schemas.microsoft.com/office/drawing/2014/main" id="{A7DF4D3D-20DF-406B-8959-7EB4D764A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3FCD2745-811A-4B96-9F26-FF18CC348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3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DAQ: FPGA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E9BFD28-C0F7-4E2A-A72D-9485E1AA52F1}"/>
              </a:ext>
            </a:extLst>
          </p:cNvPr>
          <p:cNvSpPr txBox="1"/>
          <p:nvPr/>
        </p:nvSpPr>
        <p:spPr>
          <a:xfrm>
            <a:off x="1120588" y="896471"/>
            <a:ext cx="8095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PLD(Programmable Logic Device)</a:t>
            </a:r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D7881FB-267C-44C8-B93F-FB6A99E02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4" y="1197081"/>
            <a:ext cx="6968786" cy="2582985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A5A9F75A-9BE2-4B46-805D-43285734E689}"/>
              </a:ext>
            </a:extLst>
          </p:cNvPr>
          <p:cNvSpPr txBox="1"/>
          <p:nvPr/>
        </p:nvSpPr>
        <p:spPr>
          <a:xfrm>
            <a:off x="564776" y="3926541"/>
            <a:ext cx="61049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PROM: Programmable Read-Only Memory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PLA    : Programmable Logic Array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PAL    : Programmable Array Logic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GAL   : Generic Array Logic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CPLD : Complex PLD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FPGA : Field Programmable Gate Array</a:t>
            </a:r>
            <a:endParaRPr lang="zh-CN" altLang="en-US" dirty="0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FFEFD920-C56F-46EF-83E3-819AF0603A0D}"/>
              </a:ext>
            </a:extLst>
          </p:cNvPr>
          <p:cNvSpPr/>
          <p:nvPr/>
        </p:nvSpPr>
        <p:spPr>
          <a:xfrm>
            <a:off x="8095129" y="1062155"/>
            <a:ext cx="3576918" cy="2366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De Morgan’s Theorems</a:t>
            </a:r>
          </a:p>
          <a:p>
            <a:pPr algn="ctr"/>
            <a:r>
              <a:rPr lang="en-US" altLang="zh-CN" dirty="0"/>
              <a:t>&amp;</a:t>
            </a:r>
          </a:p>
          <a:p>
            <a:pPr algn="ctr"/>
            <a:r>
              <a:rPr lang="en-US" altLang="zh-CN" dirty="0"/>
              <a:t>Karnaugh Map</a:t>
            </a:r>
            <a:endParaRPr lang="zh-CN" altLang="en-US" dirty="0"/>
          </a:p>
        </p:txBody>
      </p:sp>
      <p:pic>
        <p:nvPicPr>
          <p:cNvPr id="4098" name="Picture 2" descr="具体说明下德·摩根定律-百度经验">
            <a:extLst>
              <a:ext uri="{FF2B5EF4-FFF2-40B4-BE49-F238E27FC236}">
                <a16:creationId xmlns:a16="http://schemas.microsoft.com/office/drawing/2014/main" id="{96BD6474-BF28-4DB0-B74B-EB2280810A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484"/>
          <a:stretch/>
        </p:blipFill>
        <p:spPr bwMode="auto">
          <a:xfrm>
            <a:off x="6531077" y="3986097"/>
            <a:ext cx="5257800" cy="3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4502B9B3-768F-498A-BE17-9B50E3AA8221}"/>
              </a:ext>
            </a:extLst>
          </p:cNvPr>
          <p:cNvSpPr txBox="1"/>
          <p:nvPr/>
        </p:nvSpPr>
        <p:spPr>
          <a:xfrm>
            <a:off x="6517341" y="4711799"/>
            <a:ext cx="5271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"Any logic function can be simplified into a Sum of Products (SOP) logic equation.”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4BE850C-9F4B-407A-B0D0-C4AE9EB04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B88FB-13A5-4E4B-9E4B-6312CCF69751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12" name="页脚占位符 11">
            <a:extLst>
              <a:ext uri="{FF2B5EF4-FFF2-40B4-BE49-F238E27FC236}">
                <a16:creationId xmlns:a16="http://schemas.microsoft.com/office/drawing/2014/main" id="{314A9DF3-9BCA-4DB3-84D5-F32C6FA47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14" name="灯片编号占位符 13">
            <a:extLst>
              <a:ext uri="{FF2B5EF4-FFF2-40B4-BE49-F238E27FC236}">
                <a16:creationId xmlns:a16="http://schemas.microsoft.com/office/drawing/2014/main" id="{202BE66A-3150-472B-94A8-18F7C20DE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43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4" y="278627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DAQ: FPGA  Spartan II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84A3657-F028-4F10-AE8C-31241EFA2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36" y="1039923"/>
            <a:ext cx="4075905" cy="273325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55FFFA6-0AE2-4EF6-B006-D7D1E472E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8582" y="1761557"/>
            <a:ext cx="5066434" cy="2292457"/>
          </a:xfrm>
          <a:prstGeom prst="rect">
            <a:avLst/>
          </a:prstGeom>
        </p:spPr>
      </p:pic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2E1C677-2481-4487-A55F-463C45370F1B}"/>
              </a:ext>
            </a:extLst>
          </p:cNvPr>
          <p:cNvCxnSpPr/>
          <p:nvPr/>
        </p:nvCxnSpPr>
        <p:spPr>
          <a:xfrm flipV="1">
            <a:off x="2364658" y="1955173"/>
            <a:ext cx="2913529" cy="717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C5A5320D-BAA1-4341-916F-39C40008B339}"/>
              </a:ext>
            </a:extLst>
          </p:cNvPr>
          <p:cNvCxnSpPr/>
          <p:nvPr/>
        </p:nvCxnSpPr>
        <p:spPr>
          <a:xfrm>
            <a:off x="2364658" y="2207428"/>
            <a:ext cx="3012142" cy="17301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7FB44949-8670-4510-B693-A2F2E618AD10}"/>
              </a:ext>
            </a:extLst>
          </p:cNvPr>
          <p:cNvSpPr txBox="1"/>
          <p:nvPr/>
        </p:nvSpPr>
        <p:spPr>
          <a:xfrm>
            <a:off x="6892710" y="1265037"/>
            <a:ext cx="1456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CLB module 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4375FF3-31DE-4C51-9CEC-F1826933E082}"/>
              </a:ext>
            </a:extLst>
          </p:cNvPr>
          <p:cNvSpPr txBox="1"/>
          <p:nvPr/>
        </p:nvSpPr>
        <p:spPr>
          <a:xfrm>
            <a:off x="5611906" y="4392706"/>
            <a:ext cx="45899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CLB primarily includes 2 LUT-FF pairs with carry logic and 2 global tri-state buffers (BUFT). A single LUT-FF consists of 2 4-input LUTs, 2 control and carry logic units, as well as 2 storage elements.</a:t>
            </a:r>
            <a:endParaRPr lang="zh-CN" altLang="en-US" dirty="0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ED0C611D-CADD-45E9-BF04-0B04B86A46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477" y="3968869"/>
            <a:ext cx="3619187" cy="2348906"/>
          </a:xfrm>
          <a:prstGeom prst="rect">
            <a:avLst/>
          </a:prstGeom>
        </p:spPr>
      </p:pic>
      <p:sp>
        <p:nvSpPr>
          <p:cNvPr id="28" name="日期占位符 27">
            <a:extLst>
              <a:ext uri="{FF2B5EF4-FFF2-40B4-BE49-F238E27FC236}">
                <a16:creationId xmlns:a16="http://schemas.microsoft.com/office/drawing/2014/main" id="{FC963575-09BE-4BE1-B3F2-1FA335A69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49E59-334A-400A-B3E0-43190F514F62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29" name="页脚占位符 28">
            <a:extLst>
              <a:ext uri="{FF2B5EF4-FFF2-40B4-BE49-F238E27FC236}">
                <a16:creationId xmlns:a16="http://schemas.microsoft.com/office/drawing/2014/main" id="{3FE260DE-94B3-410F-B04C-3E3EE25BB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30" name="灯片编号占位符 29">
            <a:extLst>
              <a:ext uri="{FF2B5EF4-FFF2-40B4-BE49-F238E27FC236}">
                <a16:creationId xmlns:a16="http://schemas.microsoft.com/office/drawing/2014/main" id="{AF43A5CC-D48D-44A6-88FC-36ED1E02A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9959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4" y="278627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DAQ: FPGA  Spartan II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2BDA402B-1419-4E84-8F00-3A70E91C1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814" y="680642"/>
            <a:ext cx="5066434" cy="229245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E62D77E-9D37-4EA9-A5F3-F8E5A1D71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1248" y="1531943"/>
            <a:ext cx="5923640" cy="3652236"/>
          </a:xfrm>
          <a:prstGeom prst="rect">
            <a:avLst/>
          </a:prstGeom>
        </p:spPr>
      </p:pic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D6889F37-B2E0-4ADF-9D56-8A5307986FDA}"/>
              </a:ext>
            </a:extLst>
          </p:cNvPr>
          <p:cNvCxnSpPr/>
          <p:nvPr/>
        </p:nvCxnSpPr>
        <p:spPr>
          <a:xfrm>
            <a:off x="3424518" y="941294"/>
            <a:ext cx="2528047" cy="5906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48350D47-1FFE-4756-8AF9-0C57C26AE706}"/>
              </a:ext>
            </a:extLst>
          </p:cNvPr>
          <p:cNvCxnSpPr/>
          <p:nvPr/>
        </p:nvCxnSpPr>
        <p:spPr>
          <a:xfrm>
            <a:off x="3361765" y="1490857"/>
            <a:ext cx="2366682" cy="318871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5B2C0B68-83A7-47B0-B409-79674CA8E1CB}"/>
              </a:ext>
            </a:extLst>
          </p:cNvPr>
          <p:cNvSpPr txBox="1"/>
          <p:nvPr/>
        </p:nvSpPr>
        <p:spPr>
          <a:xfrm>
            <a:off x="572324" y="4679576"/>
            <a:ext cx="4478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The LUT (Look-Up Table) is the primary element for logic implementation, and each LUT can implement any 4-input function.</a:t>
            </a:r>
            <a:endParaRPr lang="zh-CN" altLang="en-US" dirty="0"/>
          </a:p>
        </p:txBody>
      </p:sp>
      <p:sp>
        <p:nvSpPr>
          <p:cNvPr id="25" name="日期占位符 24">
            <a:extLst>
              <a:ext uri="{FF2B5EF4-FFF2-40B4-BE49-F238E27FC236}">
                <a16:creationId xmlns:a16="http://schemas.microsoft.com/office/drawing/2014/main" id="{21E91D63-90B9-4F1E-B70B-685DE069A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3D2F2-C7BA-4EE4-9CFC-9063A1828CC6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26" name="页脚占位符 25">
            <a:extLst>
              <a:ext uri="{FF2B5EF4-FFF2-40B4-BE49-F238E27FC236}">
                <a16:creationId xmlns:a16="http://schemas.microsoft.com/office/drawing/2014/main" id="{8081BCF0-5477-4938-849D-93D239D06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27" name="灯片编号占位符 26">
            <a:extLst>
              <a:ext uri="{FF2B5EF4-FFF2-40B4-BE49-F238E27FC236}">
                <a16:creationId xmlns:a16="http://schemas.microsoft.com/office/drawing/2014/main" id="{BC3253C7-F808-4082-9E71-1E2616C11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804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4" y="278627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DAQ: FPGA  Design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C1118DC-FB3E-4D0A-9EB5-888F4CE8CCC4}"/>
              </a:ext>
            </a:extLst>
          </p:cNvPr>
          <p:cNvSpPr txBox="1"/>
          <p:nvPr/>
        </p:nvSpPr>
        <p:spPr>
          <a:xfrm>
            <a:off x="502023" y="1545028"/>
            <a:ext cx="286870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Demand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Sub-module 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Pre-simulation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System simulation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Logic Synthesis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Layout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Simulation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Test</a:t>
            </a:r>
          </a:p>
          <a:p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C5E78A98-37E9-4373-937F-FCE239910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133" y="788309"/>
            <a:ext cx="4233992" cy="5281382"/>
          </a:xfrm>
          <a:prstGeom prst="rect">
            <a:avLst/>
          </a:prstGeom>
        </p:spPr>
      </p:pic>
      <p:sp>
        <p:nvSpPr>
          <p:cNvPr id="15" name="日期占位符 14">
            <a:extLst>
              <a:ext uri="{FF2B5EF4-FFF2-40B4-BE49-F238E27FC236}">
                <a16:creationId xmlns:a16="http://schemas.microsoft.com/office/drawing/2014/main" id="{6A254DCC-F7D1-4660-A19A-F112DEF67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13118-00E6-499D-9C58-3E72CD0317EE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16" name="页脚占位符 15">
            <a:extLst>
              <a:ext uri="{FF2B5EF4-FFF2-40B4-BE49-F238E27FC236}">
                <a16:creationId xmlns:a16="http://schemas.microsoft.com/office/drawing/2014/main" id="{09799E94-B814-457C-9DE0-FEA38EF75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19" name="灯片编号占位符 18">
            <a:extLst>
              <a:ext uri="{FF2B5EF4-FFF2-40B4-BE49-F238E27FC236}">
                <a16:creationId xmlns:a16="http://schemas.microsoft.com/office/drawing/2014/main" id="{C48494C7-9C4A-442B-BBFD-9017985FC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112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Begin a project BMOS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52859F08-68B9-422C-807B-62E3C59CCDBF}"/>
              </a:ext>
            </a:extLst>
          </p:cNvPr>
          <p:cNvSpPr txBox="1"/>
          <p:nvPr/>
        </p:nvSpPr>
        <p:spPr>
          <a:xfrm>
            <a:off x="6824067" y="2011966"/>
            <a:ext cx="5209358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altLang="zh-CN" dirty="0"/>
              <a:t>The energy of the linear accelerator has been increased to 300 MeV.</a:t>
            </a:r>
            <a:endParaRPr lang="en-US" altLang="zh-CN" sz="2000" dirty="0">
              <a:ea typeface="华文楷体" panose="02010600040101010101" pitchFamily="2" charset="-122"/>
            </a:endParaRPr>
          </a:p>
          <a:p>
            <a:pPr marL="342900" indent="-3429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altLang="zh-CN" dirty="0"/>
              <a:t>The beam power has been increased to 500 kW.</a:t>
            </a:r>
          </a:p>
          <a:p>
            <a:pPr marL="342900" indent="-3429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altLang="zh-CN" dirty="0"/>
              <a:t>The neutron flux has reached </a:t>
            </a:r>
            <a:r>
              <a:rPr lang="en-US" altLang="zh-CN" sz="2000" dirty="0">
                <a:ea typeface="华文楷体" panose="02010600040101010101" pitchFamily="2" charset="-122"/>
              </a:rPr>
              <a:t>1×10</a:t>
            </a:r>
            <a:r>
              <a:rPr lang="en-US" altLang="zh-CN" sz="2000" baseline="30000" dirty="0">
                <a:ea typeface="华文楷体" panose="02010600040101010101" pitchFamily="2" charset="-122"/>
              </a:rPr>
              <a:t>8 </a:t>
            </a:r>
            <a:r>
              <a:rPr lang="en-US" altLang="zh-CN" sz="2000" dirty="0">
                <a:ea typeface="华文楷体" panose="02010600040101010101" pitchFamily="2" charset="-122"/>
              </a:rPr>
              <a:t>n/cm</a:t>
            </a:r>
            <a:r>
              <a:rPr lang="en-US" altLang="zh-CN" sz="2000" baseline="30000" dirty="0">
                <a:ea typeface="华文楷体" panose="02010600040101010101" pitchFamily="2" charset="-122"/>
              </a:rPr>
              <a:t>2</a:t>
            </a:r>
            <a:r>
              <a:rPr lang="en-US" altLang="zh-CN" sz="2000" dirty="0">
                <a:ea typeface="华文楷体" panose="02010600040101010101" pitchFamily="2" charset="-122"/>
              </a:rPr>
              <a:t>/s</a:t>
            </a:r>
          </a:p>
          <a:p>
            <a:pPr marL="342900" indent="-342900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altLang="zh-CN" dirty="0"/>
              <a:t>A total of 11 new neutron spectrometers and experimental end stations have been added and constructed.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en-US" altLang="zh-CN" dirty="0"/>
              <a:t>A high-energy proton experimental station (HPES) capable of providing a 1.6 GeV test beam.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en-US" altLang="zh-CN" dirty="0"/>
              <a:t> </a:t>
            </a:r>
            <a:r>
              <a:rPr lang="fr-FR" altLang="zh-CN" dirty="0"/>
              <a:t>A surface muon source (MELODY)</a:t>
            </a:r>
            <a:endParaRPr lang="en-US" altLang="zh-CN" sz="2000" dirty="0">
              <a:ea typeface="华文楷体" panose="02010600040101010101" pitchFamily="2" charset="-122"/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CEC45ADE-39FD-4966-B676-A0417B322A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"/>
          <a:stretch/>
        </p:blipFill>
        <p:spPr>
          <a:xfrm>
            <a:off x="141401" y="1177072"/>
            <a:ext cx="6927214" cy="4752388"/>
          </a:xfrm>
          <a:prstGeom prst="rect">
            <a:avLst/>
          </a:prstGeom>
        </p:spPr>
      </p:pic>
      <p:grpSp>
        <p:nvGrpSpPr>
          <p:cNvPr id="42" name="组合 41">
            <a:extLst>
              <a:ext uri="{FF2B5EF4-FFF2-40B4-BE49-F238E27FC236}">
                <a16:creationId xmlns:a16="http://schemas.microsoft.com/office/drawing/2014/main" id="{1D278EAA-6A44-4733-8FC4-5EBB71CF3437}"/>
              </a:ext>
            </a:extLst>
          </p:cNvPr>
          <p:cNvGrpSpPr/>
          <p:nvPr/>
        </p:nvGrpSpPr>
        <p:grpSpPr>
          <a:xfrm>
            <a:off x="1472569" y="1508692"/>
            <a:ext cx="3331116" cy="1083358"/>
            <a:chOff x="1472569" y="1508692"/>
            <a:chExt cx="3331116" cy="1083358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6F1FF346-D4E9-4047-B393-F4A5D75E1A87}"/>
                </a:ext>
              </a:extLst>
            </p:cNvPr>
            <p:cNvSpPr/>
            <p:nvPr/>
          </p:nvSpPr>
          <p:spPr>
            <a:xfrm>
              <a:off x="1659345" y="1508692"/>
              <a:ext cx="2262828" cy="339910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 dirty="0">
                <a:solidFill>
                  <a:schemeClr val="tx1"/>
                </a:solidFill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DAC6C292-D06D-4B52-B61D-ADA843885231}"/>
                </a:ext>
              </a:extLst>
            </p:cNvPr>
            <p:cNvSpPr txBox="1"/>
            <p:nvPr/>
          </p:nvSpPr>
          <p:spPr>
            <a:xfrm>
              <a:off x="1472569" y="1945719"/>
              <a:ext cx="33311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dirty="0">
                  <a:solidFill>
                    <a:srgbClr val="C00000"/>
                  </a:solidFill>
                  <a:ea typeface="华文楷体" panose="02010600040101010101" pitchFamily="2" charset="-122"/>
                </a:rPr>
                <a:t>Superconducting Linear Accelerator -300 MeV</a:t>
              </a:r>
              <a:endParaRPr lang="zh-CN" altLang="en-US" dirty="0">
                <a:solidFill>
                  <a:srgbClr val="C00000"/>
                </a:solidFill>
                <a:ea typeface="华文楷体" panose="02010600040101010101" pitchFamily="2" charset="-122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4DD71DEA-7A3F-4507-BB4C-06310314EDF7}"/>
              </a:ext>
            </a:extLst>
          </p:cNvPr>
          <p:cNvGrpSpPr/>
          <p:nvPr/>
        </p:nvGrpSpPr>
        <p:grpSpPr>
          <a:xfrm>
            <a:off x="3739085" y="2227359"/>
            <a:ext cx="3234641" cy="1754990"/>
            <a:chOff x="3739085" y="2227359"/>
            <a:chExt cx="3234641" cy="1754990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80F9EB29-20F6-4A9D-95E3-F95CABE338E2}"/>
                </a:ext>
              </a:extLst>
            </p:cNvPr>
            <p:cNvSpPr txBox="1"/>
            <p:nvPr/>
          </p:nvSpPr>
          <p:spPr>
            <a:xfrm>
              <a:off x="3739085" y="2722398"/>
              <a:ext cx="30698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dirty="0">
                  <a:solidFill>
                    <a:srgbClr val="0000FF"/>
                  </a:solidFill>
                  <a:ea typeface="华文楷体" panose="02010600040101010101" pitchFamily="2" charset="-122"/>
                </a:rPr>
                <a:t>Rapid-Cycling Synchrotron -500 kW</a:t>
              </a:r>
              <a:endParaRPr lang="zh-CN" altLang="en-US" dirty="0">
                <a:solidFill>
                  <a:srgbClr val="0000FF"/>
                </a:solidFill>
                <a:ea typeface="华文楷体" panose="02010600040101010101" pitchFamily="2" charset="-122"/>
              </a:endParaRPr>
            </a:p>
          </p:txBody>
        </p:sp>
        <p:sp>
          <p:nvSpPr>
            <p:cNvPr id="47" name="矩形: 圆角 46">
              <a:extLst>
                <a:ext uri="{FF2B5EF4-FFF2-40B4-BE49-F238E27FC236}">
                  <a16:creationId xmlns:a16="http://schemas.microsoft.com/office/drawing/2014/main" id="{A3F25C9C-9EC2-4A67-9864-EAD013ACC3B4}"/>
                </a:ext>
              </a:extLst>
            </p:cNvPr>
            <p:cNvSpPr/>
            <p:nvPr/>
          </p:nvSpPr>
          <p:spPr>
            <a:xfrm>
              <a:off x="5252677" y="2227359"/>
              <a:ext cx="1721049" cy="1754990"/>
            </a:xfrm>
            <a:prstGeom prst="roundRect">
              <a:avLst>
                <a:gd name="adj" fmla="val 36981"/>
              </a:avLst>
            </a:prstGeom>
            <a:noFill/>
            <a:ln w="31750">
              <a:solidFill>
                <a:srgbClr val="0000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 dirty="0">
                <a:solidFill>
                  <a:schemeClr val="tx1"/>
                </a:solidFill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D3F5682B-FA53-42ED-8FC1-893F6DDD5D86}"/>
              </a:ext>
            </a:extLst>
          </p:cNvPr>
          <p:cNvGrpSpPr/>
          <p:nvPr/>
        </p:nvGrpSpPr>
        <p:grpSpPr>
          <a:xfrm>
            <a:off x="396286" y="3129132"/>
            <a:ext cx="6772991" cy="3075211"/>
            <a:chOff x="396286" y="3129132"/>
            <a:chExt cx="6772991" cy="3075211"/>
          </a:xfrm>
        </p:grpSpPr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17B7C3F2-8779-4C42-B791-8D15F24E9829}"/>
                </a:ext>
              </a:extLst>
            </p:cNvPr>
            <p:cNvGrpSpPr/>
            <p:nvPr/>
          </p:nvGrpSpPr>
          <p:grpSpPr>
            <a:xfrm>
              <a:off x="4208668" y="4286241"/>
              <a:ext cx="2960609" cy="1597576"/>
              <a:chOff x="4208668" y="4286241"/>
              <a:chExt cx="2960609" cy="1597576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8510E720-A82E-4172-9B64-6849EFE0E227}"/>
                  </a:ext>
                </a:extLst>
              </p:cNvPr>
              <p:cNvSpPr txBox="1"/>
              <p:nvPr/>
            </p:nvSpPr>
            <p:spPr>
              <a:xfrm>
                <a:off x="5316397" y="4528805"/>
                <a:ext cx="185288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i="0" dirty="0">
                    <a:solidFill>
                      <a:srgbClr val="F900ED"/>
                    </a:solidFill>
                    <a:effectLst/>
                  </a:rPr>
                  <a:t>High-Energy Proton</a:t>
                </a:r>
              </a:p>
              <a:p>
                <a:r>
                  <a:rPr lang="en-US" altLang="zh-CN" sz="1600" i="0" dirty="0">
                    <a:solidFill>
                      <a:srgbClr val="F900ED"/>
                    </a:solidFill>
                    <a:effectLst/>
                  </a:rPr>
                  <a:t> Experimental Hall</a:t>
                </a:r>
                <a:endParaRPr lang="zh-CN" altLang="en-US" sz="1600" dirty="0">
                  <a:solidFill>
                    <a:srgbClr val="F900ED"/>
                  </a:solidFill>
                </a:endParaRPr>
              </a:p>
            </p:txBody>
          </p:sp>
          <p:sp>
            <p:nvSpPr>
              <p:cNvPr id="62" name="任意多边形: 形状 61">
                <a:extLst>
                  <a:ext uri="{FF2B5EF4-FFF2-40B4-BE49-F238E27FC236}">
                    <a16:creationId xmlns:a16="http://schemas.microsoft.com/office/drawing/2014/main" id="{90C618E9-D07B-4FFA-8050-C9C80021027A}"/>
                  </a:ext>
                </a:extLst>
              </p:cNvPr>
              <p:cNvSpPr/>
              <p:nvPr/>
            </p:nvSpPr>
            <p:spPr>
              <a:xfrm>
                <a:off x="4208668" y="4286241"/>
                <a:ext cx="1752963" cy="1597576"/>
              </a:xfrm>
              <a:custGeom>
                <a:avLst/>
                <a:gdLst>
                  <a:gd name="connsiteX0" fmla="*/ 1005840 w 1833880"/>
                  <a:gd name="connsiteY0" fmla="*/ 0 h 1671320"/>
                  <a:gd name="connsiteX1" fmla="*/ 955040 w 1833880"/>
                  <a:gd name="connsiteY1" fmla="*/ 66040 h 1671320"/>
                  <a:gd name="connsiteX2" fmla="*/ 553720 w 1833880"/>
                  <a:gd name="connsiteY2" fmla="*/ 914400 h 1671320"/>
                  <a:gd name="connsiteX3" fmla="*/ 462280 w 1833880"/>
                  <a:gd name="connsiteY3" fmla="*/ 965200 h 1671320"/>
                  <a:gd name="connsiteX4" fmla="*/ 0 w 1833880"/>
                  <a:gd name="connsiteY4" fmla="*/ 965200 h 1671320"/>
                  <a:gd name="connsiteX5" fmla="*/ 0 w 1833880"/>
                  <a:gd name="connsiteY5" fmla="*/ 1671320 h 1671320"/>
                  <a:gd name="connsiteX6" fmla="*/ 1833880 w 1833880"/>
                  <a:gd name="connsiteY6" fmla="*/ 1671320 h 1671320"/>
                  <a:gd name="connsiteX7" fmla="*/ 1833880 w 1833880"/>
                  <a:gd name="connsiteY7" fmla="*/ 858520 h 1671320"/>
                  <a:gd name="connsiteX8" fmla="*/ 1356360 w 1833880"/>
                  <a:gd name="connsiteY8" fmla="*/ 858520 h 1671320"/>
                  <a:gd name="connsiteX9" fmla="*/ 1224280 w 1833880"/>
                  <a:gd name="connsiteY9" fmla="*/ 782320 h 1671320"/>
                  <a:gd name="connsiteX10" fmla="*/ 1173480 w 1833880"/>
                  <a:gd name="connsiteY10" fmla="*/ 695960 h 1671320"/>
                  <a:gd name="connsiteX11" fmla="*/ 1122680 w 1833880"/>
                  <a:gd name="connsiteY11" fmla="*/ 528320 h 1671320"/>
                  <a:gd name="connsiteX12" fmla="*/ 1143000 w 1833880"/>
                  <a:gd name="connsiteY12" fmla="*/ 269240 h 1671320"/>
                  <a:gd name="connsiteX13" fmla="*/ 1203960 w 1833880"/>
                  <a:gd name="connsiteY13" fmla="*/ 96520 h 1671320"/>
                  <a:gd name="connsiteX14" fmla="*/ 1005840 w 1833880"/>
                  <a:gd name="connsiteY14" fmla="*/ 0 h 1671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33880" h="1671320">
                    <a:moveTo>
                      <a:pt x="1005840" y="0"/>
                    </a:moveTo>
                    <a:lnTo>
                      <a:pt x="955040" y="66040"/>
                    </a:lnTo>
                    <a:lnTo>
                      <a:pt x="553720" y="914400"/>
                    </a:lnTo>
                    <a:lnTo>
                      <a:pt x="462280" y="965200"/>
                    </a:lnTo>
                    <a:lnTo>
                      <a:pt x="0" y="965200"/>
                    </a:lnTo>
                    <a:lnTo>
                      <a:pt x="0" y="1671320"/>
                    </a:lnTo>
                    <a:lnTo>
                      <a:pt x="1833880" y="1671320"/>
                    </a:lnTo>
                    <a:lnTo>
                      <a:pt x="1833880" y="858520"/>
                    </a:lnTo>
                    <a:lnTo>
                      <a:pt x="1356360" y="858520"/>
                    </a:lnTo>
                    <a:lnTo>
                      <a:pt x="1224280" y="782320"/>
                    </a:lnTo>
                    <a:lnTo>
                      <a:pt x="1173480" y="695960"/>
                    </a:lnTo>
                    <a:lnTo>
                      <a:pt x="1122680" y="528320"/>
                    </a:lnTo>
                    <a:lnTo>
                      <a:pt x="1143000" y="269240"/>
                    </a:lnTo>
                    <a:lnTo>
                      <a:pt x="1203960" y="96520"/>
                    </a:lnTo>
                    <a:lnTo>
                      <a:pt x="1005840" y="0"/>
                    </a:lnTo>
                    <a:close/>
                  </a:path>
                </a:pathLst>
              </a:custGeom>
              <a:noFill/>
              <a:ln w="31750">
                <a:solidFill>
                  <a:srgbClr val="F907ED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 dirty="0">
                  <a:solidFill>
                    <a:schemeClr val="tx1"/>
                  </a:solidFill>
                  <a:ea typeface="OPPOSans B" panose="00020600040101010101" pitchFamily="18" charset="-122"/>
                  <a:cs typeface="OPPOSans B" panose="00020600040101010101" pitchFamily="18" charset="-122"/>
                </a:endParaRPr>
              </a:p>
            </p:txBody>
          </p:sp>
        </p:grp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AC50239F-73B2-4431-A960-9EB54BAC0299}"/>
                </a:ext>
              </a:extLst>
            </p:cNvPr>
            <p:cNvGrpSpPr/>
            <p:nvPr/>
          </p:nvGrpSpPr>
          <p:grpSpPr>
            <a:xfrm>
              <a:off x="396286" y="3129132"/>
              <a:ext cx="3331116" cy="3075211"/>
              <a:chOff x="396286" y="3129132"/>
              <a:chExt cx="3331116" cy="3075211"/>
            </a:xfrm>
          </p:grpSpPr>
          <p:grpSp>
            <p:nvGrpSpPr>
              <p:cNvPr id="51" name="组合 50">
                <a:extLst>
                  <a:ext uri="{FF2B5EF4-FFF2-40B4-BE49-F238E27FC236}">
                    <a16:creationId xmlns:a16="http://schemas.microsoft.com/office/drawing/2014/main" id="{6BBFDE37-85B1-4927-B360-B3E6E68541B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52208" y="3129132"/>
                <a:ext cx="2862084" cy="2099105"/>
                <a:chOff x="8008620" y="3387090"/>
                <a:chExt cx="2987040" cy="2190750"/>
              </a:xfrm>
            </p:grpSpPr>
            <p:sp>
              <p:nvSpPr>
                <p:cNvPr id="53" name="任意多边形: 形状 52">
                  <a:extLst>
                    <a:ext uri="{FF2B5EF4-FFF2-40B4-BE49-F238E27FC236}">
                      <a16:creationId xmlns:a16="http://schemas.microsoft.com/office/drawing/2014/main" id="{D52FC3A1-98D2-4130-A520-1821BC7A6DAA}"/>
                    </a:ext>
                  </a:extLst>
                </p:cNvPr>
                <p:cNvSpPr/>
                <p:nvPr/>
              </p:nvSpPr>
              <p:spPr>
                <a:xfrm>
                  <a:off x="8008620" y="3387090"/>
                  <a:ext cx="2053590" cy="1036320"/>
                </a:xfrm>
                <a:custGeom>
                  <a:avLst/>
                  <a:gdLst>
                    <a:gd name="connsiteX0" fmla="*/ 2053590 w 2053590"/>
                    <a:gd name="connsiteY0" fmla="*/ 986790 h 1036320"/>
                    <a:gd name="connsiteX1" fmla="*/ 464820 w 2053590"/>
                    <a:gd name="connsiteY1" fmla="*/ 198120 h 1036320"/>
                    <a:gd name="connsiteX2" fmla="*/ 472440 w 2053590"/>
                    <a:gd name="connsiteY2" fmla="*/ 156210 h 1036320"/>
                    <a:gd name="connsiteX3" fmla="*/ 156210 w 2053590"/>
                    <a:gd name="connsiteY3" fmla="*/ 0 h 1036320"/>
                    <a:gd name="connsiteX4" fmla="*/ 91440 w 2053590"/>
                    <a:gd name="connsiteY4" fmla="*/ 11430 h 1036320"/>
                    <a:gd name="connsiteX5" fmla="*/ 0 w 2053590"/>
                    <a:gd name="connsiteY5" fmla="*/ 190500 h 1036320"/>
                    <a:gd name="connsiteX6" fmla="*/ 15240 w 2053590"/>
                    <a:gd name="connsiteY6" fmla="*/ 270510 h 1036320"/>
                    <a:gd name="connsiteX7" fmla="*/ 350520 w 2053590"/>
                    <a:gd name="connsiteY7" fmla="*/ 422910 h 1036320"/>
                    <a:gd name="connsiteX8" fmla="*/ 430530 w 2053590"/>
                    <a:gd name="connsiteY8" fmla="*/ 247650 h 1036320"/>
                    <a:gd name="connsiteX9" fmla="*/ 2034540 w 2053590"/>
                    <a:gd name="connsiteY9" fmla="*/ 1036320 h 1036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3590" h="1036320">
                      <a:moveTo>
                        <a:pt x="2053590" y="986790"/>
                      </a:moveTo>
                      <a:lnTo>
                        <a:pt x="464820" y="198120"/>
                      </a:lnTo>
                      <a:lnTo>
                        <a:pt x="472440" y="156210"/>
                      </a:lnTo>
                      <a:lnTo>
                        <a:pt x="156210" y="0"/>
                      </a:lnTo>
                      <a:lnTo>
                        <a:pt x="91440" y="11430"/>
                      </a:lnTo>
                      <a:lnTo>
                        <a:pt x="0" y="190500"/>
                      </a:lnTo>
                      <a:lnTo>
                        <a:pt x="15240" y="270510"/>
                      </a:lnTo>
                      <a:lnTo>
                        <a:pt x="350520" y="422910"/>
                      </a:lnTo>
                      <a:lnTo>
                        <a:pt x="430530" y="247650"/>
                      </a:lnTo>
                      <a:lnTo>
                        <a:pt x="2034540" y="1036320"/>
                      </a:lnTo>
                    </a:path>
                  </a:pathLst>
                </a:custGeom>
                <a:noFill/>
                <a:ln w="31750">
                  <a:solidFill>
                    <a:srgbClr val="F907ED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/>
                </a:p>
              </p:txBody>
            </p:sp>
            <p:sp>
              <p:nvSpPr>
                <p:cNvPr id="54" name="任意多边形: 形状 53">
                  <a:extLst>
                    <a:ext uri="{FF2B5EF4-FFF2-40B4-BE49-F238E27FC236}">
                      <a16:creationId xmlns:a16="http://schemas.microsoft.com/office/drawing/2014/main" id="{145F0EBF-E9A0-42C8-BC6B-D6CFCC1F7F2F}"/>
                    </a:ext>
                  </a:extLst>
                </p:cNvPr>
                <p:cNvSpPr/>
                <p:nvPr/>
              </p:nvSpPr>
              <p:spPr>
                <a:xfrm>
                  <a:off x="9997440" y="3691890"/>
                  <a:ext cx="339090" cy="681990"/>
                </a:xfrm>
                <a:custGeom>
                  <a:avLst/>
                  <a:gdLst>
                    <a:gd name="connsiteX0" fmla="*/ 125730 w 339090"/>
                    <a:gd name="connsiteY0" fmla="*/ 681990 h 681990"/>
                    <a:gd name="connsiteX1" fmla="*/ 64770 w 339090"/>
                    <a:gd name="connsiteY1" fmla="*/ 552450 h 681990"/>
                    <a:gd name="connsiteX2" fmla="*/ 0 w 339090"/>
                    <a:gd name="connsiteY2" fmla="*/ 457200 h 681990"/>
                    <a:gd name="connsiteX3" fmla="*/ 76200 w 339090"/>
                    <a:gd name="connsiteY3" fmla="*/ 434340 h 681990"/>
                    <a:gd name="connsiteX4" fmla="*/ 34290 w 339090"/>
                    <a:gd name="connsiteY4" fmla="*/ 346710 h 681990"/>
                    <a:gd name="connsiteX5" fmla="*/ 41910 w 339090"/>
                    <a:gd name="connsiteY5" fmla="*/ 323850 h 681990"/>
                    <a:gd name="connsiteX6" fmla="*/ 11430 w 339090"/>
                    <a:gd name="connsiteY6" fmla="*/ 240030 h 681990"/>
                    <a:gd name="connsiteX7" fmla="*/ 121920 w 339090"/>
                    <a:gd name="connsiteY7" fmla="*/ 209550 h 681990"/>
                    <a:gd name="connsiteX8" fmla="*/ 114300 w 339090"/>
                    <a:gd name="connsiteY8" fmla="*/ 3810 h 681990"/>
                    <a:gd name="connsiteX9" fmla="*/ 300990 w 339090"/>
                    <a:gd name="connsiteY9" fmla="*/ 0 h 681990"/>
                    <a:gd name="connsiteX10" fmla="*/ 316230 w 339090"/>
                    <a:gd name="connsiteY10" fmla="*/ 232410 h 681990"/>
                    <a:gd name="connsiteX11" fmla="*/ 240030 w 339090"/>
                    <a:gd name="connsiteY11" fmla="*/ 228600 h 681990"/>
                    <a:gd name="connsiteX12" fmla="*/ 243840 w 339090"/>
                    <a:gd name="connsiteY12" fmla="*/ 377190 h 681990"/>
                    <a:gd name="connsiteX13" fmla="*/ 339090 w 339090"/>
                    <a:gd name="connsiteY13" fmla="*/ 396240 h 681990"/>
                    <a:gd name="connsiteX14" fmla="*/ 308610 w 339090"/>
                    <a:gd name="connsiteY14" fmla="*/ 544830 h 681990"/>
                    <a:gd name="connsiteX15" fmla="*/ 270510 w 339090"/>
                    <a:gd name="connsiteY15" fmla="*/ 571500 h 681990"/>
                    <a:gd name="connsiteX16" fmla="*/ 247650 w 339090"/>
                    <a:gd name="connsiteY16" fmla="*/ 640080 h 681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39090" h="681990">
                      <a:moveTo>
                        <a:pt x="125730" y="681990"/>
                      </a:moveTo>
                      <a:lnTo>
                        <a:pt x="64770" y="552450"/>
                      </a:lnTo>
                      <a:lnTo>
                        <a:pt x="0" y="457200"/>
                      </a:lnTo>
                      <a:lnTo>
                        <a:pt x="76200" y="434340"/>
                      </a:lnTo>
                      <a:lnTo>
                        <a:pt x="34290" y="346710"/>
                      </a:lnTo>
                      <a:lnTo>
                        <a:pt x="41910" y="323850"/>
                      </a:lnTo>
                      <a:lnTo>
                        <a:pt x="11430" y="240030"/>
                      </a:lnTo>
                      <a:lnTo>
                        <a:pt x="121920" y="209550"/>
                      </a:lnTo>
                      <a:lnTo>
                        <a:pt x="114300" y="3810"/>
                      </a:lnTo>
                      <a:lnTo>
                        <a:pt x="300990" y="0"/>
                      </a:lnTo>
                      <a:lnTo>
                        <a:pt x="316230" y="232410"/>
                      </a:lnTo>
                      <a:lnTo>
                        <a:pt x="240030" y="228600"/>
                      </a:lnTo>
                      <a:lnTo>
                        <a:pt x="243840" y="377190"/>
                      </a:lnTo>
                      <a:lnTo>
                        <a:pt x="339090" y="396240"/>
                      </a:lnTo>
                      <a:lnTo>
                        <a:pt x="308610" y="544830"/>
                      </a:lnTo>
                      <a:lnTo>
                        <a:pt x="270510" y="571500"/>
                      </a:lnTo>
                      <a:lnTo>
                        <a:pt x="247650" y="640080"/>
                      </a:lnTo>
                    </a:path>
                  </a:pathLst>
                </a:custGeom>
                <a:noFill/>
                <a:ln w="31750">
                  <a:solidFill>
                    <a:srgbClr val="F907ED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/>
                </a:p>
              </p:txBody>
            </p:sp>
            <p:sp>
              <p:nvSpPr>
                <p:cNvPr id="55" name="任意多边形: 形状 54">
                  <a:extLst>
                    <a:ext uri="{FF2B5EF4-FFF2-40B4-BE49-F238E27FC236}">
                      <a16:creationId xmlns:a16="http://schemas.microsoft.com/office/drawing/2014/main" id="{9E269343-0CBD-410F-9E27-2D0E8B62AF63}"/>
                    </a:ext>
                  </a:extLst>
                </p:cNvPr>
                <p:cNvSpPr/>
                <p:nvPr/>
              </p:nvSpPr>
              <p:spPr>
                <a:xfrm>
                  <a:off x="10397490" y="4617720"/>
                  <a:ext cx="598170" cy="350520"/>
                </a:xfrm>
                <a:custGeom>
                  <a:avLst/>
                  <a:gdLst>
                    <a:gd name="connsiteX0" fmla="*/ 34290 w 598170"/>
                    <a:gd name="connsiteY0" fmla="*/ 0 h 350520"/>
                    <a:gd name="connsiteX1" fmla="*/ 354330 w 598170"/>
                    <a:gd name="connsiteY1" fmla="*/ 163830 h 350520"/>
                    <a:gd name="connsiteX2" fmla="*/ 400050 w 598170"/>
                    <a:gd name="connsiteY2" fmla="*/ 110490 h 350520"/>
                    <a:gd name="connsiteX3" fmla="*/ 598170 w 598170"/>
                    <a:gd name="connsiteY3" fmla="*/ 190500 h 350520"/>
                    <a:gd name="connsiteX4" fmla="*/ 514350 w 598170"/>
                    <a:gd name="connsiteY4" fmla="*/ 350520 h 350520"/>
                    <a:gd name="connsiteX5" fmla="*/ 300990 w 598170"/>
                    <a:gd name="connsiteY5" fmla="*/ 228600 h 350520"/>
                    <a:gd name="connsiteX6" fmla="*/ 281940 w 598170"/>
                    <a:gd name="connsiteY6" fmla="*/ 270510 h 350520"/>
                    <a:gd name="connsiteX7" fmla="*/ 0 w 598170"/>
                    <a:gd name="connsiteY7" fmla="*/ 45720 h 3505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98170" h="350520">
                      <a:moveTo>
                        <a:pt x="34290" y="0"/>
                      </a:moveTo>
                      <a:lnTo>
                        <a:pt x="354330" y="163830"/>
                      </a:lnTo>
                      <a:lnTo>
                        <a:pt x="400050" y="110490"/>
                      </a:lnTo>
                      <a:lnTo>
                        <a:pt x="598170" y="190500"/>
                      </a:lnTo>
                      <a:lnTo>
                        <a:pt x="514350" y="350520"/>
                      </a:lnTo>
                      <a:lnTo>
                        <a:pt x="300990" y="228600"/>
                      </a:lnTo>
                      <a:lnTo>
                        <a:pt x="281940" y="270510"/>
                      </a:lnTo>
                      <a:lnTo>
                        <a:pt x="0" y="45720"/>
                      </a:lnTo>
                    </a:path>
                  </a:pathLst>
                </a:custGeom>
                <a:noFill/>
                <a:ln w="31750">
                  <a:solidFill>
                    <a:srgbClr val="F907ED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 dirty="0"/>
                </a:p>
              </p:txBody>
            </p:sp>
            <p:grpSp>
              <p:nvGrpSpPr>
                <p:cNvPr id="56" name="组合 55">
                  <a:extLst>
                    <a:ext uri="{FF2B5EF4-FFF2-40B4-BE49-F238E27FC236}">
                      <a16:creationId xmlns:a16="http://schemas.microsoft.com/office/drawing/2014/main" id="{B63DC301-F02E-439A-96D2-150C78AAD987}"/>
                    </a:ext>
                  </a:extLst>
                </p:cNvPr>
                <p:cNvGrpSpPr/>
                <p:nvPr/>
              </p:nvGrpSpPr>
              <p:grpSpPr>
                <a:xfrm>
                  <a:off x="10336530" y="4697730"/>
                  <a:ext cx="306705" cy="363855"/>
                  <a:chOff x="10336530" y="4697730"/>
                  <a:chExt cx="306705" cy="363855"/>
                </a:xfrm>
              </p:grpSpPr>
              <p:sp>
                <p:nvSpPr>
                  <p:cNvPr id="59" name="任意多边形: 形状 58">
                    <a:extLst>
                      <a:ext uri="{FF2B5EF4-FFF2-40B4-BE49-F238E27FC236}">
                        <a16:creationId xmlns:a16="http://schemas.microsoft.com/office/drawing/2014/main" id="{C54C13E4-0562-4240-A0D1-54C46C10A20E}"/>
                      </a:ext>
                    </a:extLst>
                  </p:cNvPr>
                  <p:cNvSpPr/>
                  <p:nvPr/>
                </p:nvSpPr>
                <p:spPr>
                  <a:xfrm>
                    <a:off x="10357485" y="4697730"/>
                    <a:ext cx="285750" cy="363855"/>
                  </a:xfrm>
                  <a:custGeom>
                    <a:avLst/>
                    <a:gdLst>
                      <a:gd name="connsiteX0" fmla="*/ 78105 w 285750"/>
                      <a:gd name="connsiteY0" fmla="*/ 211455 h 363855"/>
                      <a:gd name="connsiteX1" fmla="*/ 171450 w 285750"/>
                      <a:gd name="connsiteY1" fmla="*/ 363855 h 363855"/>
                      <a:gd name="connsiteX2" fmla="*/ 285750 w 285750"/>
                      <a:gd name="connsiteY2" fmla="*/ 285750 h 363855"/>
                      <a:gd name="connsiteX3" fmla="*/ 175260 w 285750"/>
                      <a:gd name="connsiteY3" fmla="*/ 142875 h 363855"/>
                      <a:gd name="connsiteX4" fmla="*/ 140970 w 285750"/>
                      <a:gd name="connsiteY4" fmla="*/ 169545 h 363855"/>
                      <a:gd name="connsiteX5" fmla="*/ 0 w 285750"/>
                      <a:gd name="connsiteY5" fmla="*/ 0 h 3638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5750" h="363855">
                        <a:moveTo>
                          <a:pt x="78105" y="211455"/>
                        </a:moveTo>
                        <a:lnTo>
                          <a:pt x="171450" y="363855"/>
                        </a:lnTo>
                        <a:lnTo>
                          <a:pt x="285750" y="285750"/>
                        </a:lnTo>
                        <a:lnTo>
                          <a:pt x="175260" y="142875"/>
                        </a:lnTo>
                        <a:lnTo>
                          <a:pt x="140970" y="169545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31750">
                    <a:solidFill>
                      <a:srgbClr val="F907ED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600"/>
                  </a:p>
                </p:txBody>
              </p:sp>
              <p:cxnSp>
                <p:nvCxnSpPr>
                  <p:cNvPr id="60" name="直接连接符 59">
                    <a:extLst>
                      <a:ext uri="{FF2B5EF4-FFF2-40B4-BE49-F238E27FC236}">
                        <a16:creationId xmlns:a16="http://schemas.microsoft.com/office/drawing/2014/main" id="{1F766305-B526-4AA3-A04C-9B4B1AD5242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336530" y="4728210"/>
                    <a:ext cx="120015" cy="180975"/>
                  </a:xfrm>
                  <a:prstGeom prst="line">
                    <a:avLst/>
                  </a:prstGeom>
                  <a:ln w="31750">
                    <a:solidFill>
                      <a:srgbClr val="F907ED"/>
                    </a:solidFill>
                    <a:prstDash val="sysDash"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7" name="任意多边形: 形状 56">
                  <a:extLst>
                    <a:ext uri="{FF2B5EF4-FFF2-40B4-BE49-F238E27FC236}">
                      <a16:creationId xmlns:a16="http://schemas.microsoft.com/office/drawing/2014/main" id="{E6BECDC1-0371-4E7B-9E39-365CE93A5BF3}"/>
                    </a:ext>
                  </a:extLst>
                </p:cNvPr>
                <p:cNvSpPr/>
                <p:nvPr/>
              </p:nvSpPr>
              <p:spPr>
                <a:xfrm>
                  <a:off x="9909810" y="4728210"/>
                  <a:ext cx="394335" cy="849630"/>
                </a:xfrm>
                <a:custGeom>
                  <a:avLst/>
                  <a:gdLst>
                    <a:gd name="connsiteX0" fmla="*/ 356235 w 394335"/>
                    <a:gd name="connsiteY0" fmla="*/ 19050 h 849630"/>
                    <a:gd name="connsiteX1" fmla="*/ 394335 w 394335"/>
                    <a:gd name="connsiteY1" fmla="*/ 257175 h 849630"/>
                    <a:gd name="connsiteX2" fmla="*/ 381000 w 394335"/>
                    <a:gd name="connsiteY2" fmla="*/ 790575 h 849630"/>
                    <a:gd name="connsiteX3" fmla="*/ 236220 w 394335"/>
                    <a:gd name="connsiteY3" fmla="*/ 777240 h 849630"/>
                    <a:gd name="connsiteX4" fmla="*/ 245745 w 394335"/>
                    <a:gd name="connsiteY4" fmla="*/ 849630 h 849630"/>
                    <a:gd name="connsiteX5" fmla="*/ 60960 w 394335"/>
                    <a:gd name="connsiteY5" fmla="*/ 815340 h 849630"/>
                    <a:gd name="connsiteX6" fmla="*/ 76200 w 394335"/>
                    <a:gd name="connsiteY6" fmla="*/ 638175 h 849630"/>
                    <a:gd name="connsiteX7" fmla="*/ 142875 w 394335"/>
                    <a:gd name="connsiteY7" fmla="*/ 461010 h 849630"/>
                    <a:gd name="connsiteX8" fmla="*/ 0 w 394335"/>
                    <a:gd name="connsiteY8" fmla="*/ 409575 h 849630"/>
                    <a:gd name="connsiteX9" fmla="*/ 83820 w 394335"/>
                    <a:gd name="connsiteY9" fmla="*/ 241935 h 849630"/>
                    <a:gd name="connsiteX10" fmla="*/ 106680 w 394335"/>
                    <a:gd name="connsiteY10" fmla="*/ 259080 h 849630"/>
                    <a:gd name="connsiteX11" fmla="*/ 209550 w 394335"/>
                    <a:gd name="connsiteY11" fmla="*/ 0 h 8496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94335" h="849630">
                      <a:moveTo>
                        <a:pt x="356235" y="19050"/>
                      </a:moveTo>
                      <a:lnTo>
                        <a:pt x="394335" y="257175"/>
                      </a:lnTo>
                      <a:lnTo>
                        <a:pt x="381000" y="790575"/>
                      </a:lnTo>
                      <a:lnTo>
                        <a:pt x="236220" y="777240"/>
                      </a:lnTo>
                      <a:lnTo>
                        <a:pt x="245745" y="849630"/>
                      </a:lnTo>
                      <a:lnTo>
                        <a:pt x="60960" y="815340"/>
                      </a:lnTo>
                      <a:lnTo>
                        <a:pt x="76200" y="638175"/>
                      </a:lnTo>
                      <a:lnTo>
                        <a:pt x="142875" y="461010"/>
                      </a:lnTo>
                      <a:lnTo>
                        <a:pt x="0" y="409575"/>
                      </a:lnTo>
                      <a:lnTo>
                        <a:pt x="83820" y="241935"/>
                      </a:lnTo>
                      <a:lnTo>
                        <a:pt x="106680" y="259080"/>
                      </a:lnTo>
                      <a:lnTo>
                        <a:pt x="209550" y="0"/>
                      </a:lnTo>
                    </a:path>
                  </a:pathLst>
                </a:custGeom>
                <a:noFill/>
                <a:ln w="31750">
                  <a:solidFill>
                    <a:srgbClr val="F907ED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/>
                </a:p>
              </p:txBody>
            </p:sp>
            <p:sp>
              <p:nvSpPr>
                <p:cNvPr id="58" name="椭圆 57">
                  <a:extLst>
                    <a:ext uri="{FF2B5EF4-FFF2-40B4-BE49-F238E27FC236}">
                      <a16:creationId xmlns:a16="http://schemas.microsoft.com/office/drawing/2014/main" id="{01642F61-48EA-45F6-8E4D-542906026DBC}"/>
                    </a:ext>
                  </a:extLst>
                </p:cNvPr>
                <p:cNvSpPr/>
                <p:nvPr/>
              </p:nvSpPr>
              <p:spPr>
                <a:xfrm>
                  <a:off x="10123170" y="4434840"/>
                  <a:ext cx="226800" cy="226800"/>
                </a:xfrm>
                <a:prstGeom prst="ellipse">
                  <a:avLst/>
                </a:prstGeom>
                <a:noFill/>
                <a:ln w="31750">
                  <a:solidFill>
                    <a:srgbClr val="F907ED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50" dirty="0">
                    <a:solidFill>
                      <a:schemeClr val="tx1"/>
                    </a:solidFill>
                    <a:ea typeface="OPPOSans B" panose="00020600040101010101" pitchFamily="18" charset="-122"/>
                    <a:cs typeface="OPPOSans B" panose="00020600040101010101" pitchFamily="18" charset="-122"/>
                  </a:endParaRPr>
                </a:p>
              </p:txBody>
            </p:sp>
          </p:grp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30D2D990-EA7B-4E25-A97F-3CAF55327A55}"/>
                  </a:ext>
                </a:extLst>
              </p:cNvPr>
              <p:cNvSpPr txBox="1"/>
              <p:nvPr/>
            </p:nvSpPr>
            <p:spPr>
              <a:xfrm>
                <a:off x="396286" y="5558012"/>
                <a:ext cx="333111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i="0" dirty="0">
                    <a:solidFill>
                      <a:srgbClr val="F900ED"/>
                    </a:solidFill>
                    <a:effectLst/>
                  </a:rPr>
                  <a:t>11 Neutron Spectrometers and Experimental End Stations</a:t>
                </a:r>
                <a:endParaRPr lang="zh-CN" altLang="en-US" dirty="0">
                  <a:solidFill>
                    <a:srgbClr val="F900ED"/>
                  </a:solidFill>
                  <a:ea typeface="华文楷体" panose="02010600040101010101" pitchFamily="2" charset="-122"/>
                </a:endParaRPr>
              </a:p>
            </p:txBody>
          </p:sp>
        </p:grpSp>
      </p:grpSp>
      <p:sp>
        <p:nvSpPr>
          <p:cNvPr id="63" name="文本框 62">
            <a:extLst>
              <a:ext uri="{FF2B5EF4-FFF2-40B4-BE49-F238E27FC236}">
                <a16:creationId xmlns:a16="http://schemas.microsoft.com/office/drawing/2014/main" id="{EA93C58C-EC02-4D8F-B15A-34C7AD4900D5}"/>
              </a:ext>
            </a:extLst>
          </p:cNvPr>
          <p:cNvSpPr txBox="1"/>
          <p:nvPr/>
        </p:nvSpPr>
        <p:spPr>
          <a:xfrm>
            <a:off x="0" y="0"/>
            <a:ext cx="4117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Phase II Spallation Project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0BAB1CE1-3C59-489D-B2E1-A1739578755D}"/>
              </a:ext>
            </a:extLst>
          </p:cNvPr>
          <p:cNvSpPr txBox="1"/>
          <p:nvPr/>
        </p:nvSpPr>
        <p:spPr>
          <a:xfrm>
            <a:off x="1307357" y="779178"/>
            <a:ext cx="9308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0" i="0" dirty="0">
                <a:solidFill>
                  <a:srgbClr val="111111"/>
                </a:solidFill>
                <a:effectLst/>
              </a:rPr>
              <a:t>China Spallation Neutron Source is located in Dongguan City, Guangdong Province, China. </a:t>
            </a:r>
            <a:r>
              <a:rPr lang="en-US" altLang="zh-CN" b="0" i="0" dirty="0">
                <a:solidFill>
                  <a:srgbClr val="111111"/>
                </a:solidFill>
                <a:effectLst/>
                <a:latin typeface="+mj-lt"/>
              </a:rPr>
              <a:t>It mainly provides beams such as protons and neutrons.</a:t>
            </a:r>
            <a:endParaRPr lang="zh-CN" altLang="en-US" dirty="0">
              <a:latin typeface="+mj-lt"/>
            </a:endParaRP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7A5FCB2-F507-4B84-BFE5-1585FFE1A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BBE5C-D41C-435B-BBCD-7A59C217630B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12" name="页脚占位符 11">
            <a:extLst>
              <a:ext uri="{FF2B5EF4-FFF2-40B4-BE49-F238E27FC236}">
                <a16:creationId xmlns:a16="http://schemas.microsoft.com/office/drawing/2014/main" id="{560ECCB4-9E78-4F16-84DE-4A4192DCE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AC7F4130-6DEB-44AA-9516-00B31A3ED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621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Begin a project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EA93C58C-EC02-4D8F-B15A-34C7AD4900D5}"/>
              </a:ext>
            </a:extLst>
          </p:cNvPr>
          <p:cNvSpPr txBox="1"/>
          <p:nvPr/>
        </p:nvSpPr>
        <p:spPr>
          <a:xfrm>
            <a:off x="0" y="0"/>
            <a:ext cx="4117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Phase II Spallation Project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35" name="高能质子束团结构示意-大束斑">
            <a:hlinkClick r:id="" action="ppaction://media"/>
            <a:extLst>
              <a:ext uri="{FF2B5EF4-FFF2-40B4-BE49-F238E27FC236}">
                <a16:creationId xmlns:a16="http://schemas.microsoft.com/office/drawing/2014/main" id="{75E429B5-3BEF-4CC2-802D-8A9BBCD674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3837" t="7813" r="1685" b="2407"/>
          <a:stretch/>
        </p:blipFill>
        <p:spPr>
          <a:xfrm>
            <a:off x="5436665" y="1991032"/>
            <a:ext cx="5815176" cy="4144492"/>
          </a:xfrm>
          <a:prstGeom prst="rect">
            <a:avLst/>
          </a:prstGeom>
        </p:spPr>
      </p:pic>
      <p:sp>
        <p:nvSpPr>
          <p:cNvPr id="36" name="矩形 35">
            <a:extLst>
              <a:ext uri="{FF2B5EF4-FFF2-40B4-BE49-F238E27FC236}">
                <a16:creationId xmlns:a16="http://schemas.microsoft.com/office/drawing/2014/main" id="{18E6E801-FD4D-48A0-95F3-149D771BBA03}"/>
              </a:ext>
            </a:extLst>
          </p:cNvPr>
          <p:cNvSpPr/>
          <p:nvPr/>
        </p:nvSpPr>
        <p:spPr>
          <a:xfrm>
            <a:off x="403122" y="972986"/>
            <a:ext cx="6233755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2000" fontAlgn="auto">
              <a:spcAft>
                <a:spcPts val="1200"/>
              </a:spcAft>
            </a:pPr>
            <a:r>
              <a:rPr lang="en-US" altLang="zh-CN" sz="2400" i="0" dirty="0">
                <a:effectLst/>
              </a:rPr>
              <a:t>High-Energy Proton Experimental Station (HPES)</a:t>
            </a:r>
          </a:p>
          <a:p>
            <a:pPr marL="432000" indent="-288000" algn="just">
              <a:spcAft>
                <a:spcPts val="1200"/>
              </a:spcAft>
              <a:buFont typeface="微软雅黑" panose="020B0503020204020204" pitchFamily="34" charset="-122"/>
              <a:buChar char="₪"/>
            </a:pPr>
            <a:r>
              <a:rPr lang="en-US" altLang="zh-CN" i="0" dirty="0">
                <a:effectLst/>
              </a:rPr>
              <a:t>According to testing requirements, both low-intensity and high-intensity proton test beams are provided.</a:t>
            </a:r>
            <a:endParaRPr lang="en-US" altLang="zh-CN" dirty="0"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7" name="表格 36">
            <a:extLst>
              <a:ext uri="{FF2B5EF4-FFF2-40B4-BE49-F238E27FC236}">
                <a16:creationId xmlns:a16="http://schemas.microsoft.com/office/drawing/2014/main" id="{62CDA32C-4326-4479-87D3-36C8AA691C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689881"/>
              </p:ext>
            </p:extLst>
          </p:nvPr>
        </p:nvGraphicFramePr>
        <p:xfrm>
          <a:off x="472751" y="3068052"/>
          <a:ext cx="4426878" cy="23347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68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87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2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Parameter</a:t>
                      </a:r>
                      <a:endParaRPr lang="en-US" altLang="en-US" sz="1600" b="1" dirty="0"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181" marR="34181" marT="5455" marB="0" anchor="ctr">
                    <a:solidFill>
                      <a:srgbClr val="1D77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 Targets</a:t>
                      </a:r>
                      <a:endParaRPr lang="en-US" altLang="en-US" sz="1600" b="1" dirty="0"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181" marR="34181" marT="5455" marB="0" anchor="ctr">
                    <a:solidFill>
                      <a:srgbClr val="1D77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952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Proton Energy Range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363" marR="52363" marT="26182" marB="26182" anchor="ctr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20000"/>
                        </a:spcAft>
                        <a:buClr>
                          <a:schemeClr val="tx1"/>
                        </a:buClr>
                        <a:defRPr sz="1900" b="1">
                          <a:solidFill>
                            <a:srgbClr val="1679BA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1"/>
                        </a:buClr>
                        <a:defRPr sz="1700"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000"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ts val="238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600" kern="1200" dirty="0">
                          <a:solidFill>
                            <a:srgbClr val="1D77C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0.8-1.6 GeV</a:t>
                      </a:r>
                      <a:endParaRPr lang="zh-CN" altLang="zh-CN" sz="1600" b="0" kern="1200" dirty="0">
                        <a:solidFill>
                          <a:srgbClr val="1D77C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273" marR="27273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52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Beam Pulse Frequency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363" marR="52363" marT="26182" marB="26182" anchor="ctr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20000"/>
                        </a:spcAft>
                        <a:buClr>
                          <a:schemeClr val="tx1"/>
                        </a:buClr>
                        <a:defRPr sz="1900" b="1">
                          <a:solidFill>
                            <a:srgbClr val="1679BA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1"/>
                        </a:buClr>
                        <a:defRPr sz="1700"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000"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ts val="238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600" b="1" kern="1200" dirty="0">
                          <a:solidFill>
                            <a:srgbClr val="1D77C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24 Hz</a:t>
                      </a:r>
                      <a:endParaRPr lang="zh-CN" altLang="zh-CN" sz="1600" b="1" kern="1200" dirty="0">
                        <a:solidFill>
                          <a:srgbClr val="1D77C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273" marR="27273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25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High-Intensity Beam Flux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363" marR="52363" marT="26182" marB="26182" anchor="ctr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20000"/>
                        </a:spcAft>
                        <a:buClr>
                          <a:schemeClr val="tx1"/>
                        </a:buClr>
                        <a:defRPr sz="1900" b="1">
                          <a:solidFill>
                            <a:srgbClr val="1679BA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1"/>
                        </a:buClr>
                        <a:defRPr sz="1700"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000"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ts val="238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600" kern="1200" dirty="0">
                          <a:solidFill>
                            <a:srgbClr val="1D77C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altLang="zh-CN" sz="1600" kern="1200" baseline="30000" dirty="0">
                          <a:solidFill>
                            <a:srgbClr val="1D77C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altLang="zh-CN" sz="1600" kern="1200" dirty="0">
                          <a:solidFill>
                            <a:srgbClr val="1D77C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-10</a:t>
                      </a:r>
                      <a:r>
                        <a:rPr lang="en-US" altLang="zh-CN" sz="1600" kern="1200" baseline="30000" dirty="0">
                          <a:solidFill>
                            <a:srgbClr val="1D77C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altLang="zh-CN" sz="1600" kern="1200" dirty="0">
                          <a:solidFill>
                            <a:srgbClr val="1D77C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p/s</a:t>
                      </a:r>
                      <a:endParaRPr lang="zh-CN" altLang="zh-CN" sz="1600" b="0" kern="1200" dirty="0">
                        <a:solidFill>
                          <a:srgbClr val="1D77C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273" marR="27273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25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Low-Intensity Beam Flux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363" marR="52363" marT="26182" marB="2618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ts val="238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600" b="1" kern="1200" dirty="0">
                          <a:solidFill>
                            <a:srgbClr val="1D77C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altLang="zh-CN" sz="1600" b="1" kern="1200" baseline="30000" dirty="0">
                          <a:solidFill>
                            <a:srgbClr val="1D77C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zh-CN" sz="1600" b="1" kern="1200" baseline="0" dirty="0">
                          <a:solidFill>
                            <a:srgbClr val="1D77C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-10</a:t>
                      </a:r>
                      <a:r>
                        <a:rPr lang="en-US" altLang="zh-CN" sz="1600" b="1" kern="1200" baseline="30000" dirty="0">
                          <a:solidFill>
                            <a:srgbClr val="1D77C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zh-CN" sz="1600" b="1" kern="1200" baseline="0" dirty="0">
                          <a:solidFill>
                            <a:srgbClr val="1D77C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p/s</a:t>
                      </a:r>
                      <a:endParaRPr lang="zh-CN" altLang="zh-CN" sz="1600" b="1" kern="1200" dirty="0">
                        <a:solidFill>
                          <a:srgbClr val="1D77C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273" marR="27273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2213407280"/>
                  </a:ext>
                </a:extLst>
              </a:tr>
            </a:tbl>
          </a:graphicData>
        </a:graphic>
      </p:graphicFrame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807EEE2E-C000-4304-9E84-23F3E9BD2D32}"/>
              </a:ext>
            </a:extLst>
          </p:cNvPr>
          <p:cNvSpPr/>
          <p:nvPr/>
        </p:nvSpPr>
        <p:spPr>
          <a:xfrm>
            <a:off x="6166235" y="3023970"/>
            <a:ext cx="2301551" cy="360784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i="0" dirty="0">
                <a:solidFill>
                  <a:srgbClr val="0000EE"/>
                </a:solidFill>
                <a:effectLst/>
              </a:rPr>
              <a:t>Proton ENERGY</a:t>
            </a:r>
            <a:endParaRPr lang="zh-CN" altLang="en-US" dirty="0">
              <a:solidFill>
                <a:srgbClr val="0000EE"/>
              </a:solidFill>
            </a:endParaRPr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A980CCE-45D5-4E5A-802F-32570C1CF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81239-BE5D-4709-93DA-E9EDACA87209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EB75B77-10A6-41CE-AB7C-973C428FF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9FCC5316-F862-4431-8F63-93886AA7C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09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14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video>
              <p:cMediaNode vol="80000">
                <p:cTn id="12" repeatCount="indefinite" fill="remove" display="0">
                  <p:stCondLst>
                    <p:cond delay="indefinite"/>
                  </p:stCondLst>
                </p:cTn>
                <p:tgtEl>
                  <p:spTgt spid="3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Begin a project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EA93C58C-EC02-4D8F-B15A-34C7AD4900D5}"/>
              </a:ext>
            </a:extLst>
          </p:cNvPr>
          <p:cNvSpPr txBox="1"/>
          <p:nvPr/>
        </p:nvSpPr>
        <p:spPr>
          <a:xfrm>
            <a:off x="0" y="0"/>
            <a:ext cx="4117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Phase II Spallation Project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4157CBD-22E0-4B6C-8EA7-8B4BB6E92D4D}"/>
              </a:ext>
            </a:extLst>
          </p:cNvPr>
          <p:cNvSpPr txBox="1"/>
          <p:nvPr/>
        </p:nvSpPr>
        <p:spPr>
          <a:xfrm>
            <a:off x="2719439" y="4271598"/>
            <a:ext cx="710186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i="0" dirty="0">
                <a:effectLst/>
              </a:rPr>
              <a:t>Due to the beam characteristics of CSNS, the proton beam exhibits a two-level bunch structure in time </a:t>
            </a:r>
            <a:r>
              <a:rPr lang="zh-CN" altLang="en-US" sz="2000" dirty="0">
                <a:ea typeface="华文楷体" panose="02010600040101010101" pitchFamily="2" charset="-122"/>
              </a:rPr>
              <a:t>：</a:t>
            </a:r>
            <a:endParaRPr lang="en-US" altLang="zh-CN" sz="2000" dirty="0">
              <a:ea typeface="华文楷体" panose="02010600040101010101" pitchFamily="2" charset="-122"/>
            </a:endParaRP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2000" i="0" dirty="0">
                <a:effectLst/>
              </a:rPr>
              <a:t>Macro Pulse Frequency: 25 Hz (24 Hz effective)</a:t>
            </a:r>
            <a:endParaRPr lang="en-US" altLang="zh-CN" sz="2000" dirty="0">
              <a:ea typeface="华文楷体" panose="02010600040101010101" pitchFamily="2" charset="-122"/>
            </a:endParaRP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2000" i="0" dirty="0">
                <a:effectLst/>
              </a:rPr>
              <a:t>Macro Pulse Length: 1 </a:t>
            </a:r>
            <a:r>
              <a:rPr lang="en-US" altLang="zh-CN" sz="2000" i="0" dirty="0" err="1">
                <a:effectLst/>
              </a:rPr>
              <a:t>ms</a:t>
            </a:r>
            <a:r>
              <a:rPr lang="en-US" altLang="zh-CN" sz="2000" i="0" dirty="0">
                <a:effectLst/>
              </a:rPr>
              <a:t>, Interval: 39 </a:t>
            </a:r>
            <a:r>
              <a:rPr lang="en-US" altLang="zh-CN" sz="2000" i="0" dirty="0" err="1">
                <a:effectLst/>
              </a:rPr>
              <a:t>ms</a:t>
            </a:r>
            <a:endParaRPr lang="en-US" altLang="zh-CN" sz="2000" dirty="0">
              <a:ea typeface="华文楷体" panose="02010600040101010101" pitchFamily="2" charset="-122"/>
            </a:endParaRP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2000" dirty="0"/>
              <a:t>Micro-pulse in macro-pulse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2000" dirty="0"/>
              <a:t>Micro-pulse period: 410 ns</a:t>
            </a:r>
            <a:r>
              <a:rPr lang="zh-CN" altLang="en-US" sz="2000" dirty="0"/>
              <a:t>，</a:t>
            </a:r>
            <a:r>
              <a:rPr lang="en-US" altLang="zh-CN" sz="2000" dirty="0"/>
              <a:t>Micro-pulse Length : 80 ns</a:t>
            </a:r>
            <a:endParaRPr lang="zh-CN" altLang="en-US" sz="2000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1F171BB-AFDB-4D8B-9C92-2E5C7541047D}"/>
              </a:ext>
            </a:extLst>
          </p:cNvPr>
          <p:cNvGrpSpPr/>
          <p:nvPr/>
        </p:nvGrpSpPr>
        <p:grpSpPr>
          <a:xfrm>
            <a:off x="568222" y="728393"/>
            <a:ext cx="5814648" cy="3353532"/>
            <a:chOff x="281352" y="714373"/>
            <a:chExt cx="5814648" cy="3353532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8F936117-A7BF-4359-94D0-A6291E2EB36B}"/>
                </a:ext>
              </a:extLst>
            </p:cNvPr>
            <p:cNvGrpSpPr/>
            <p:nvPr/>
          </p:nvGrpSpPr>
          <p:grpSpPr>
            <a:xfrm>
              <a:off x="281352" y="714373"/>
              <a:ext cx="5814648" cy="1964220"/>
              <a:chOff x="483278" y="958419"/>
              <a:chExt cx="4440188" cy="1774698"/>
            </a:xfrm>
          </p:grpSpPr>
          <p:cxnSp>
            <p:nvCxnSpPr>
              <p:cNvPr id="33" name="直接箭头连接符 32">
                <a:extLst>
                  <a:ext uri="{FF2B5EF4-FFF2-40B4-BE49-F238E27FC236}">
                    <a16:creationId xmlns:a16="http://schemas.microsoft.com/office/drawing/2014/main" id="{F65E3BAA-C068-4D7E-B9D9-E42C71EC252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3278" y="2362356"/>
                <a:ext cx="4440188" cy="0"/>
              </a:xfrm>
              <a:prstGeom prst="straightConnector1">
                <a:avLst/>
              </a:prstGeom>
              <a:ln w="15875"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34" name="组合 33">
                <a:extLst>
                  <a:ext uri="{FF2B5EF4-FFF2-40B4-BE49-F238E27FC236}">
                    <a16:creationId xmlns:a16="http://schemas.microsoft.com/office/drawing/2014/main" id="{8D6739DE-B535-409E-8E5C-7C04D344AB6D}"/>
                  </a:ext>
                </a:extLst>
              </p:cNvPr>
              <p:cNvGrpSpPr/>
              <p:nvPr/>
            </p:nvGrpSpPr>
            <p:grpSpPr>
              <a:xfrm>
                <a:off x="896672" y="1642356"/>
                <a:ext cx="774440" cy="720000"/>
                <a:chOff x="1399592" y="2107176"/>
                <a:chExt cx="774440" cy="720000"/>
              </a:xfrm>
            </p:grpSpPr>
            <p:cxnSp>
              <p:nvCxnSpPr>
                <p:cNvPr id="61" name="直接连接符 60">
                  <a:extLst>
                    <a:ext uri="{FF2B5EF4-FFF2-40B4-BE49-F238E27FC236}">
                      <a16:creationId xmlns:a16="http://schemas.microsoft.com/office/drawing/2014/main" id="{84D9405D-B66A-4116-9CAD-123FA26325FD}"/>
                    </a:ext>
                  </a:extLst>
                </p:cNvPr>
                <p:cNvCxnSpPr/>
                <p:nvPr/>
              </p:nvCxnSpPr>
              <p:spPr bwMode="auto">
                <a:xfrm flipV="1">
                  <a:off x="1399592" y="2107176"/>
                  <a:ext cx="0" cy="720000"/>
                </a:xfrm>
                <a:prstGeom prst="line">
                  <a:avLst/>
                </a:prstGeom>
                <a:solidFill>
                  <a:srgbClr val="FFFF00"/>
                </a:solidFill>
                <a:ln w="25400" cap="flat" cmpd="sng" algn="ctr">
                  <a:solidFill>
                    <a:srgbClr val="CC00CC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2" name="直接连接符 61">
                  <a:extLst>
                    <a:ext uri="{FF2B5EF4-FFF2-40B4-BE49-F238E27FC236}">
                      <a16:creationId xmlns:a16="http://schemas.microsoft.com/office/drawing/2014/main" id="{616E44C9-AA64-494E-A795-E6C4F661B874}"/>
                    </a:ext>
                  </a:extLst>
                </p:cNvPr>
                <p:cNvCxnSpPr/>
                <p:nvPr/>
              </p:nvCxnSpPr>
              <p:spPr bwMode="auto">
                <a:xfrm flipV="1">
                  <a:off x="1530220" y="2107176"/>
                  <a:ext cx="0" cy="720000"/>
                </a:xfrm>
                <a:prstGeom prst="line">
                  <a:avLst/>
                </a:prstGeom>
                <a:solidFill>
                  <a:srgbClr val="FFFF00"/>
                </a:solidFill>
                <a:ln w="25400" cap="flat" cmpd="sng" algn="ctr">
                  <a:solidFill>
                    <a:srgbClr val="CC00CC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4" name="直接连接符 63">
                  <a:extLst>
                    <a:ext uri="{FF2B5EF4-FFF2-40B4-BE49-F238E27FC236}">
                      <a16:creationId xmlns:a16="http://schemas.microsoft.com/office/drawing/2014/main" id="{BFD74FAE-2985-498C-9C8C-9CA0E35ACBF7}"/>
                    </a:ext>
                  </a:extLst>
                </p:cNvPr>
                <p:cNvCxnSpPr/>
                <p:nvPr/>
              </p:nvCxnSpPr>
              <p:spPr bwMode="auto">
                <a:xfrm flipV="1">
                  <a:off x="1660849" y="2107176"/>
                  <a:ext cx="0" cy="720000"/>
                </a:xfrm>
                <a:prstGeom prst="line">
                  <a:avLst/>
                </a:prstGeom>
                <a:solidFill>
                  <a:srgbClr val="FFFF00"/>
                </a:solidFill>
                <a:ln w="25400" cap="flat" cmpd="sng" algn="ctr">
                  <a:solidFill>
                    <a:srgbClr val="CC00CC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5" name="直接连接符 64">
                  <a:extLst>
                    <a:ext uri="{FF2B5EF4-FFF2-40B4-BE49-F238E27FC236}">
                      <a16:creationId xmlns:a16="http://schemas.microsoft.com/office/drawing/2014/main" id="{E0A98A8E-FBD8-4DB2-A349-7646984C7FBD}"/>
                    </a:ext>
                  </a:extLst>
                </p:cNvPr>
                <p:cNvCxnSpPr/>
                <p:nvPr/>
              </p:nvCxnSpPr>
              <p:spPr bwMode="auto">
                <a:xfrm flipV="1">
                  <a:off x="2174032" y="2107176"/>
                  <a:ext cx="0" cy="720000"/>
                </a:xfrm>
                <a:prstGeom prst="line">
                  <a:avLst/>
                </a:prstGeom>
                <a:solidFill>
                  <a:srgbClr val="FFFF00"/>
                </a:solidFill>
                <a:ln w="25400" cap="flat" cmpd="sng" algn="ctr">
                  <a:solidFill>
                    <a:srgbClr val="CC00CC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66" name="文本框 65">
                  <a:extLst>
                    <a:ext uri="{FF2B5EF4-FFF2-40B4-BE49-F238E27FC236}">
                      <a16:creationId xmlns:a16="http://schemas.microsoft.com/office/drawing/2014/main" id="{A3A888FB-1D46-4445-AF7E-257BC54A8D27}"/>
                    </a:ext>
                  </a:extLst>
                </p:cNvPr>
                <p:cNvSpPr txBox="1"/>
                <p:nvPr/>
              </p:nvSpPr>
              <p:spPr>
                <a:xfrm>
                  <a:off x="1675623" y="2153831"/>
                  <a:ext cx="492966" cy="4171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400" dirty="0">
                      <a:ea typeface="Cambria Math" panose="02040503050406030204" pitchFamily="18" charset="0"/>
                    </a:rPr>
                    <a:t>…</a:t>
                  </a:r>
                  <a:endParaRPr lang="zh-CN" altLang="en-US" sz="2400" dirty="0"/>
                </a:p>
              </p:txBody>
            </p:sp>
          </p:grpSp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29A98CA2-A69B-4A5F-A66C-A6FAC2641C79}"/>
                  </a:ext>
                </a:extLst>
              </p:cNvPr>
              <p:cNvGrpSpPr/>
              <p:nvPr/>
            </p:nvGrpSpPr>
            <p:grpSpPr>
              <a:xfrm>
                <a:off x="3742508" y="1642356"/>
                <a:ext cx="774440" cy="720000"/>
                <a:chOff x="1399592" y="2107176"/>
                <a:chExt cx="774440" cy="720000"/>
              </a:xfrm>
            </p:grpSpPr>
            <p:cxnSp>
              <p:nvCxnSpPr>
                <p:cNvPr id="56" name="直接连接符 55">
                  <a:extLst>
                    <a:ext uri="{FF2B5EF4-FFF2-40B4-BE49-F238E27FC236}">
                      <a16:creationId xmlns:a16="http://schemas.microsoft.com/office/drawing/2014/main" id="{82B63D4E-F43C-47CE-9E6F-C2C5E982D78D}"/>
                    </a:ext>
                  </a:extLst>
                </p:cNvPr>
                <p:cNvCxnSpPr/>
                <p:nvPr/>
              </p:nvCxnSpPr>
              <p:spPr bwMode="auto">
                <a:xfrm flipV="1">
                  <a:off x="1399592" y="2107176"/>
                  <a:ext cx="0" cy="720000"/>
                </a:xfrm>
                <a:prstGeom prst="line">
                  <a:avLst/>
                </a:prstGeom>
                <a:solidFill>
                  <a:srgbClr val="FFFF00"/>
                </a:solidFill>
                <a:ln w="25400" cap="flat" cmpd="sng" algn="ctr">
                  <a:solidFill>
                    <a:srgbClr val="CC00CC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7" name="直接连接符 56">
                  <a:extLst>
                    <a:ext uri="{FF2B5EF4-FFF2-40B4-BE49-F238E27FC236}">
                      <a16:creationId xmlns:a16="http://schemas.microsoft.com/office/drawing/2014/main" id="{D2A0B02C-C1E0-4693-BC91-5979DD336FB8}"/>
                    </a:ext>
                  </a:extLst>
                </p:cNvPr>
                <p:cNvCxnSpPr/>
                <p:nvPr/>
              </p:nvCxnSpPr>
              <p:spPr bwMode="auto">
                <a:xfrm flipV="1">
                  <a:off x="1530220" y="2107176"/>
                  <a:ext cx="0" cy="720000"/>
                </a:xfrm>
                <a:prstGeom prst="line">
                  <a:avLst/>
                </a:prstGeom>
                <a:solidFill>
                  <a:srgbClr val="FFFF00"/>
                </a:solidFill>
                <a:ln w="25400" cap="flat" cmpd="sng" algn="ctr">
                  <a:solidFill>
                    <a:srgbClr val="CC00CC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8" name="直接连接符 57">
                  <a:extLst>
                    <a:ext uri="{FF2B5EF4-FFF2-40B4-BE49-F238E27FC236}">
                      <a16:creationId xmlns:a16="http://schemas.microsoft.com/office/drawing/2014/main" id="{3DF40166-DDD6-4444-A1E7-CCB8D4D567F9}"/>
                    </a:ext>
                  </a:extLst>
                </p:cNvPr>
                <p:cNvCxnSpPr/>
                <p:nvPr/>
              </p:nvCxnSpPr>
              <p:spPr bwMode="auto">
                <a:xfrm flipV="1">
                  <a:off x="1660849" y="2107176"/>
                  <a:ext cx="0" cy="720000"/>
                </a:xfrm>
                <a:prstGeom prst="line">
                  <a:avLst/>
                </a:prstGeom>
                <a:solidFill>
                  <a:srgbClr val="FFFF00"/>
                </a:solidFill>
                <a:ln w="25400" cap="flat" cmpd="sng" algn="ctr">
                  <a:solidFill>
                    <a:srgbClr val="CC00CC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9" name="直接连接符 58">
                  <a:extLst>
                    <a:ext uri="{FF2B5EF4-FFF2-40B4-BE49-F238E27FC236}">
                      <a16:creationId xmlns:a16="http://schemas.microsoft.com/office/drawing/2014/main" id="{4AF29664-BE51-45E4-883B-4A81DADC50C0}"/>
                    </a:ext>
                  </a:extLst>
                </p:cNvPr>
                <p:cNvCxnSpPr/>
                <p:nvPr/>
              </p:nvCxnSpPr>
              <p:spPr bwMode="auto">
                <a:xfrm flipV="1">
                  <a:off x="2174032" y="2107176"/>
                  <a:ext cx="0" cy="720000"/>
                </a:xfrm>
                <a:prstGeom prst="line">
                  <a:avLst/>
                </a:prstGeom>
                <a:solidFill>
                  <a:srgbClr val="FFFF00"/>
                </a:solidFill>
                <a:ln w="25400" cap="flat" cmpd="sng" algn="ctr">
                  <a:solidFill>
                    <a:srgbClr val="CC00CC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60" name="文本框 59">
                  <a:extLst>
                    <a:ext uri="{FF2B5EF4-FFF2-40B4-BE49-F238E27FC236}">
                      <a16:creationId xmlns:a16="http://schemas.microsoft.com/office/drawing/2014/main" id="{101FDF0E-B0EC-4D35-A65F-1FDAD2ACBEDD}"/>
                    </a:ext>
                  </a:extLst>
                </p:cNvPr>
                <p:cNvSpPr txBox="1"/>
                <p:nvPr/>
              </p:nvSpPr>
              <p:spPr>
                <a:xfrm>
                  <a:off x="1675623" y="2153831"/>
                  <a:ext cx="492966" cy="4171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400" dirty="0">
                      <a:ea typeface="Cambria Math" panose="02040503050406030204" pitchFamily="18" charset="0"/>
                    </a:rPr>
                    <a:t>…</a:t>
                  </a:r>
                  <a:endParaRPr lang="zh-CN" altLang="en-US" sz="2400" dirty="0"/>
                </a:p>
              </p:txBody>
            </p:sp>
          </p:grpSp>
          <p:cxnSp>
            <p:nvCxnSpPr>
              <p:cNvPr id="40" name="直接连接符 39">
                <a:extLst>
                  <a:ext uri="{FF2B5EF4-FFF2-40B4-BE49-F238E27FC236}">
                    <a16:creationId xmlns:a16="http://schemas.microsoft.com/office/drawing/2014/main" id="{33E21C4F-8054-42D1-8983-66E996A4387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681601" y="2362356"/>
                <a:ext cx="215071" cy="216000"/>
              </a:xfrm>
              <a:prstGeom prst="line">
                <a:avLst/>
              </a:prstGeom>
              <a:ln w="6350" cap="rnd"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C2B3552C-3A6D-4301-A783-5550068D5086}"/>
                  </a:ext>
                </a:extLst>
              </p:cNvPr>
              <p:cNvCxnSpPr/>
              <p:nvPr/>
            </p:nvCxnSpPr>
            <p:spPr bwMode="auto">
              <a:xfrm>
                <a:off x="1027300" y="2362356"/>
                <a:ext cx="216000" cy="216000"/>
              </a:xfrm>
              <a:prstGeom prst="line">
                <a:avLst/>
              </a:prstGeom>
              <a:solidFill>
                <a:srgbClr val="FFFF00"/>
              </a:solidFill>
              <a:ln w="6350" cap="rnd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07B7DE46-678D-48A7-8D80-DCA95AF6E54F}"/>
                  </a:ext>
                </a:extLst>
              </p:cNvPr>
              <p:cNvCxnSpPr/>
              <p:nvPr/>
            </p:nvCxnSpPr>
            <p:spPr bwMode="auto">
              <a:xfrm>
                <a:off x="681601" y="2589117"/>
                <a:ext cx="0" cy="144000"/>
              </a:xfrm>
              <a:prstGeom prst="line">
                <a:avLst/>
              </a:prstGeom>
              <a:ln w="6350" cap="rnd"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>
                <a:extLst>
                  <a:ext uri="{FF2B5EF4-FFF2-40B4-BE49-F238E27FC236}">
                    <a16:creationId xmlns:a16="http://schemas.microsoft.com/office/drawing/2014/main" id="{C96BD446-B0F7-42DA-B1EC-EE5C5F0A452C}"/>
                  </a:ext>
                </a:extLst>
              </p:cNvPr>
              <p:cNvCxnSpPr/>
              <p:nvPr/>
            </p:nvCxnSpPr>
            <p:spPr bwMode="auto">
              <a:xfrm>
                <a:off x="1244540" y="2589117"/>
                <a:ext cx="0" cy="144000"/>
              </a:xfrm>
              <a:prstGeom prst="line">
                <a:avLst/>
              </a:prstGeom>
              <a:solidFill>
                <a:srgbClr val="FFFF00"/>
              </a:solidFill>
              <a:ln w="6350" cap="rnd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直接箭头连接符 43">
                <a:extLst>
                  <a:ext uri="{FF2B5EF4-FFF2-40B4-BE49-F238E27FC236}">
                    <a16:creationId xmlns:a16="http://schemas.microsoft.com/office/drawing/2014/main" id="{66BE1780-B741-4957-A829-600E1C357DC8}"/>
                  </a:ext>
                </a:extLst>
              </p:cNvPr>
              <p:cNvCxnSpPr/>
              <p:nvPr/>
            </p:nvCxnSpPr>
            <p:spPr bwMode="auto">
              <a:xfrm>
                <a:off x="681601" y="2661117"/>
                <a:ext cx="561699" cy="0"/>
              </a:xfrm>
              <a:prstGeom prst="straightConnector1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12876382-265F-4BE7-B2F9-1B4A5464C8EC}"/>
                  </a:ext>
                </a:extLst>
              </p:cNvPr>
              <p:cNvSpPr txBox="1"/>
              <p:nvPr/>
            </p:nvSpPr>
            <p:spPr>
              <a:xfrm>
                <a:off x="730532" y="2391983"/>
                <a:ext cx="484801" cy="27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410ns</a:t>
                </a:r>
                <a:endParaRPr lang="zh-CN" altLang="en-US" sz="1400" dirty="0"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id="{720BE3CF-49F7-4415-9BC4-300EAD83C6B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6672" y="1188161"/>
                <a:ext cx="0" cy="468000"/>
              </a:xfrm>
              <a:prstGeom prst="line">
                <a:avLst/>
              </a:prstGeom>
              <a:ln w="6350" cap="rnd"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>
                <a:extLst>
                  <a:ext uri="{FF2B5EF4-FFF2-40B4-BE49-F238E27FC236}">
                    <a16:creationId xmlns:a16="http://schemas.microsoft.com/office/drawing/2014/main" id="{B0D6E78D-31AD-4BAA-8EC3-36A33D3EEF0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742508" y="1188161"/>
                <a:ext cx="0" cy="468000"/>
              </a:xfrm>
              <a:prstGeom prst="line">
                <a:avLst/>
              </a:prstGeom>
              <a:solidFill>
                <a:srgbClr val="FFFF00"/>
              </a:solidFill>
              <a:ln w="6350" cap="rnd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8" name="直接箭头连接符 47">
                <a:extLst>
                  <a:ext uri="{FF2B5EF4-FFF2-40B4-BE49-F238E27FC236}">
                    <a16:creationId xmlns:a16="http://schemas.microsoft.com/office/drawing/2014/main" id="{0029225C-036A-4BE9-BE78-79C218AEBC3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6672" y="1260161"/>
                <a:ext cx="2845836" cy="0"/>
              </a:xfrm>
              <a:prstGeom prst="straightConnector1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97A686A9-9211-4514-96F7-CEE62663AB5A}"/>
                  </a:ext>
                </a:extLst>
              </p:cNvPr>
              <p:cNvSpPr txBox="1"/>
              <p:nvPr/>
            </p:nvSpPr>
            <p:spPr>
              <a:xfrm>
                <a:off x="1368019" y="958419"/>
                <a:ext cx="2015639" cy="305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i="0" dirty="0">
                    <a:effectLst/>
                  </a:rPr>
                  <a:t>Macro Pulse Period: 40 </a:t>
                </a:r>
                <a:r>
                  <a:rPr lang="en-US" altLang="zh-CN" sz="1600" i="0" dirty="0" err="1">
                    <a:effectLst/>
                  </a:rPr>
                  <a:t>ms</a:t>
                </a:r>
                <a:endParaRPr lang="zh-CN" altLang="en-US" sz="1600" dirty="0"/>
              </a:p>
            </p:txBody>
          </p:sp>
          <p:cxnSp>
            <p:nvCxnSpPr>
              <p:cNvPr id="50" name="直接连接符 49">
                <a:extLst>
                  <a:ext uri="{FF2B5EF4-FFF2-40B4-BE49-F238E27FC236}">
                    <a16:creationId xmlns:a16="http://schemas.microsoft.com/office/drawing/2014/main" id="{F864F9B9-DC29-4F80-A15A-12CB22545C73}"/>
                  </a:ext>
                </a:extLst>
              </p:cNvPr>
              <p:cNvCxnSpPr/>
              <p:nvPr/>
            </p:nvCxnSpPr>
            <p:spPr bwMode="auto">
              <a:xfrm>
                <a:off x="1666909" y="1488624"/>
                <a:ext cx="0" cy="144000"/>
              </a:xfrm>
              <a:prstGeom prst="line">
                <a:avLst/>
              </a:prstGeom>
              <a:solidFill>
                <a:srgbClr val="FFFF00"/>
              </a:solidFill>
              <a:ln w="6350" cap="rnd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1" name="直接箭头连接符 50">
                <a:extLst>
                  <a:ext uri="{FF2B5EF4-FFF2-40B4-BE49-F238E27FC236}">
                    <a16:creationId xmlns:a16="http://schemas.microsoft.com/office/drawing/2014/main" id="{4F000C8B-152D-4944-95DE-D21908C1D0AE}"/>
                  </a:ext>
                </a:extLst>
              </p:cNvPr>
              <p:cNvCxnSpPr/>
              <p:nvPr/>
            </p:nvCxnSpPr>
            <p:spPr bwMode="auto">
              <a:xfrm>
                <a:off x="896672" y="1560624"/>
                <a:ext cx="768997" cy="0"/>
              </a:xfrm>
              <a:prstGeom prst="straightConnector1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7AF97EF8-AF1C-414D-AA0D-3B680A6EB71E}"/>
                  </a:ext>
                </a:extLst>
              </p:cNvPr>
              <p:cNvSpPr txBox="1"/>
              <p:nvPr/>
            </p:nvSpPr>
            <p:spPr>
              <a:xfrm>
                <a:off x="892469" y="1298781"/>
                <a:ext cx="758578" cy="27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ea typeface="Cambria Math" panose="02040503050406030204" pitchFamily="18" charset="0"/>
                  </a:rPr>
                  <a:t>1 </a:t>
                </a:r>
                <a:r>
                  <a:rPr lang="en-US" altLang="zh-CN" sz="1400" dirty="0" err="1">
                    <a:ea typeface="Cambria Math" panose="02040503050406030204" pitchFamily="18" charset="0"/>
                  </a:rPr>
                  <a:t>ms</a:t>
                </a:r>
                <a:endParaRPr lang="zh-CN" altLang="en-US" sz="1400" dirty="0"/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5CBBF61D-9C84-4504-BD7C-8748C52F93DF}"/>
                  </a:ext>
                </a:extLst>
              </p:cNvPr>
              <p:cNvSpPr txBox="1"/>
              <p:nvPr/>
            </p:nvSpPr>
            <p:spPr>
              <a:xfrm>
                <a:off x="4145680" y="2381227"/>
                <a:ext cx="758578" cy="305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Time</a:t>
                </a:r>
                <a:endParaRPr lang="zh-CN" altLang="en-US" sz="1600" dirty="0"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4" name="直接箭头连接符 53">
                <a:extLst>
                  <a:ext uri="{FF2B5EF4-FFF2-40B4-BE49-F238E27FC236}">
                    <a16:creationId xmlns:a16="http://schemas.microsoft.com/office/drawing/2014/main" id="{F73800C4-57EF-4515-B0AB-C08B1E5C9FE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91913" y="1867395"/>
                <a:ext cx="2041578" cy="0"/>
              </a:xfrm>
              <a:prstGeom prst="straightConnector1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D61A2C69-3E86-48A6-BB27-F9AA784A32EF}"/>
                  </a:ext>
                </a:extLst>
              </p:cNvPr>
              <p:cNvSpPr txBox="1"/>
              <p:nvPr/>
            </p:nvSpPr>
            <p:spPr>
              <a:xfrm>
                <a:off x="1862145" y="1566049"/>
                <a:ext cx="1766288" cy="27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i="0" dirty="0">
                    <a:effectLst/>
                  </a:rPr>
                  <a:t>Macro Pulse Interval: 39 </a:t>
                </a:r>
                <a:r>
                  <a:rPr lang="en-US" altLang="zh-CN" sz="1400" i="0" dirty="0" err="1">
                    <a:effectLst/>
                  </a:rPr>
                  <a:t>ms</a:t>
                </a:r>
                <a:endParaRPr lang="zh-CN" altLang="en-US" sz="1400" dirty="0"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F74562AF-19B8-40A8-80C6-301769B3368B}"/>
                </a:ext>
              </a:extLst>
            </p:cNvPr>
            <p:cNvGrpSpPr/>
            <p:nvPr/>
          </p:nvGrpSpPr>
          <p:grpSpPr>
            <a:xfrm>
              <a:off x="549180" y="2695085"/>
              <a:ext cx="5406682" cy="1372820"/>
              <a:chOff x="1139795" y="2977438"/>
              <a:chExt cx="5406682" cy="1372820"/>
            </a:xfrm>
          </p:grpSpPr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id="{09182D7A-6A55-489D-AD73-0B97E7022947}"/>
                  </a:ext>
                </a:extLst>
              </p:cNvPr>
              <p:cNvGrpSpPr/>
              <p:nvPr/>
            </p:nvGrpSpPr>
            <p:grpSpPr>
              <a:xfrm>
                <a:off x="1139795" y="2977438"/>
                <a:ext cx="4788000" cy="1016262"/>
                <a:chOff x="592603" y="3116929"/>
                <a:chExt cx="4788000" cy="1016262"/>
              </a:xfrm>
            </p:grpSpPr>
            <p:cxnSp>
              <p:nvCxnSpPr>
                <p:cNvPr id="21" name="直接箭头连接符 20">
                  <a:extLst>
                    <a:ext uri="{FF2B5EF4-FFF2-40B4-BE49-F238E27FC236}">
                      <a16:creationId xmlns:a16="http://schemas.microsoft.com/office/drawing/2014/main" id="{C99BEB19-E3F6-4B74-BCA8-FCCBDCA17C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2603" y="3780326"/>
                  <a:ext cx="4788000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任意多边形: 形状 21">
                  <a:extLst>
                    <a:ext uri="{FF2B5EF4-FFF2-40B4-BE49-F238E27FC236}">
                      <a16:creationId xmlns:a16="http://schemas.microsoft.com/office/drawing/2014/main" id="{7816EA75-739B-4700-9FF7-5A307D2EB189}"/>
                    </a:ext>
                  </a:extLst>
                </p:cNvPr>
                <p:cNvSpPr/>
                <p:nvPr/>
              </p:nvSpPr>
              <p:spPr>
                <a:xfrm>
                  <a:off x="768699" y="3280384"/>
                  <a:ext cx="916930" cy="499941"/>
                </a:xfrm>
                <a:custGeom>
                  <a:avLst/>
                  <a:gdLst>
                    <a:gd name="connsiteX0" fmla="*/ 0 w 3886200"/>
                    <a:gd name="connsiteY0" fmla="*/ 2839723 h 2854963"/>
                    <a:gd name="connsiteX1" fmla="*/ 441960 w 3886200"/>
                    <a:gd name="connsiteY1" fmla="*/ 2829563 h 2854963"/>
                    <a:gd name="connsiteX2" fmla="*/ 645160 w 3886200"/>
                    <a:gd name="connsiteY2" fmla="*/ 2799083 h 2854963"/>
                    <a:gd name="connsiteX3" fmla="*/ 863600 w 3886200"/>
                    <a:gd name="connsiteY3" fmla="*/ 2672083 h 2854963"/>
                    <a:gd name="connsiteX4" fmla="*/ 1076960 w 3886200"/>
                    <a:gd name="connsiteY4" fmla="*/ 2357123 h 2854963"/>
                    <a:gd name="connsiteX5" fmla="*/ 1295400 w 3886200"/>
                    <a:gd name="connsiteY5" fmla="*/ 1772923 h 2854963"/>
                    <a:gd name="connsiteX6" fmla="*/ 1508760 w 3886200"/>
                    <a:gd name="connsiteY6" fmla="*/ 1016003 h 2854963"/>
                    <a:gd name="connsiteX7" fmla="*/ 1727200 w 3886200"/>
                    <a:gd name="connsiteY7" fmla="*/ 325123 h 2854963"/>
                    <a:gd name="connsiteX8" fmla="*/ 1935480 w 3886200"/>
                    <a:gd name="connsiteY8" fmla="*/ 3 h 2854963"/>
                    <a:gd name="connsiteX9" fmla="*/ 2153920 w 3886200"/>
                    <a:gd name="connsiteY9" fmla="*/ 320043 h 2854963"/>
                    <a:gd name="connsiteX10" fmla="*/ 2367280 w 3886200"/>
                    <a:gd name="connsiteY10" fmla="*/ 1005843 h 2854963"/>
                    <a:gd name="connsiteX11" fmla="*/ 2580640 w 3886200"/>
                    <a:gd name="connsiteY11" fmla="*/ 1772923 h 2854963"/>
                    <a:gd name="connsiteX12" fmla="*/ 2783840 w 3886200"/>
                    <a:gd name="connsiteY12" fmla="*/ 2346963 h 2854963"/>
                    <a:gd name="connsiteX13" fmla="*/ 3007360 w 3886200"/>
                    <a:gd name="connsiteY13" fmla="*/ 2667003 h 2854963"/>
                    <a:gd name="connsiteX14" fmla="*/ 3225800 w 3886200"/>
                    <a:gd name="connsiteY14" fmla="*/ 2799083 h 2854963"/>
                    <a:gd name="connsiteX15" fmla="*/ 3454400 w 3886200"/>
                    <a:gd name="connsiteY15" fmla="*/ 2834643 h 2854963"/>
                    <a:gd name="connsiteX16" fmla="*/ 3886200 w 3886200"/>
                    <a:gd name="connsiteY16" fmla="*/ 2854963 h 2854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886200" h="2854963">
                      <a:moveTo>
                        <a:pt x="0" y="2839723"/>
                      </a:moveTo>
                      <a:cubicBezTo>
                        <a:pt x="167216" y="2838029"/>
                        <a:pt x="334433" y="2836336"/>
                        <a:pt x="441960" y="2829563"/>
                      </a:cubicBezTo>
                      <a:cubicBezTo>
                        <a:pt x="549487" y="2822790"/>
                        <a:pt x="574887" y="2825330"/>
                        <a:pt x="645160" y="2799083"/>
                      </a:cubicBezTo>
                      <a:cubicBezTo>
                        <a:pt x="715433" y="2772836"/>
                        <a:pt x="791633" y="2745743"/>
                        <a:pt x="863600" y="2672083"/>
                      </a:cubicBezTo>
                      <a:cubicBezTo>
                        <a:pt x="935567" y="2598423"/>
                        <a:pt x="1004993" y="2506983"/>
                        <a:pt x="1076960" y="2357123"/>
                      </a:cubicBezTo>
                      <a:cubicBezTo>
                        <a:pt x="1148927" y="2207263"/>
                        <a:pt x="1223433" y="1996443"/>
                        <a:pt x="1295400" y="1772923"/>
                      </a:cubicBezTo>
                      <a:cubicBezTo>
                        <a:pt x="1367367" y="1549403"/>
                        <a:pt x="1436793" y="1257303"/>
                        <a:pt x="1508760" y="1016003"/>
                      </a:cubicBezTo>
                      <a:cubicBezTo>
                        <a:pt x="1580727" y="774703"/>
                        <a:pt x="1656080" y="494456"/>
                        <a:pt x="1727200" y="325123"/>
                      </a:cubicBezTo>
                      <a:cubicBezTo>
                        <a:pt x="1798320" y="155790"/>
                        <a:pt x="1864360" y="850"/>
                        <a:pt x="1935480" y="3"/>
                      </a:cubicBezTo>
                      <a:cubicBezTo>
                        <a:pt x="2006600" y="-844"/>
                        <a:pt x="2081953" y="152403"/>
                        <a:pt x="2153920" y="320043"/>
                      </a:cubicBezTo>
                      <a:cubicBezTo>
                        <a:pt x="2225887" y="487683"/>
                        <a:pt x="2296160" y="763696"/>
                        <a:pt x="2367280" y="1005843"/>
                      </a:cubicBezTo>
                      <a:cubicBezTo>
                        <a:pt x="2438400" y="1247990"/>
                        <a:pt x="2511213" y="1549403"/>
                        <a:pt x="2580640" y="1772923"/>
                      </a:cubicBezTo>
                      <a:cubicBezTo>
                        <a:pt x="2650067" y="1996443"/>
                        <a:pt x="2712720" y="2197950"/>
                        <a:pt x="2783840" y="2346963"/>
                      </a:cubicBezTo>
                      <a:cubicBezTo>
                        <a:pt x="2854960" y="2495976"/>
                        <a:pt x="2933700" y="2591650"/>
                        <a:pt x="3007360" y="2667003"/>
                      </a:cubicBezTo>
                      <a:cubicBezTo>
                        <a:pt x="3081020" y="2742356"/>
                        <a:pt x="3151293" y="2771143"/>
                        <a:pt x="3225800" y="2799083"/>
                      </a:cubicBezTo>
                      <a:cubicBezTo>
                        <a:pt x="3300307" y="2827023"/>
                        <a:pt x="3344333" y="2825330"/>
                        <a:pt x="3454400" y="2834643"/>
                      </a:cubicBezTo>
                      <a:cubicBezTo>
                        <a:pt x="3564467" y="2843956"/>
                        <a:pt x="3725333" y="2849459"/>
                        <a:pt x="3886200" y="2854963"/>
                      </a:cubicBezTo>
                    </a:path>
                  </a:pathLst>
                </a:custGeom>
                <a:noFill/>
                <a:ln w="25400">
                  <a:solidFill>
                    <a:srgbClr val="CC00C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" name="任意多边形: 形状 22">
                  <a:extLst>
                    <a:ext uri="{FF2B5EF4-FFF2-40B4-BE49-F238E27FC236}">
                      <a16:creationId xmlns:a16="http://schemas.microsoft.com/office/drawing/2014/main" id="{DAAC17FF-4220-4049-9FEA-C60DC5E805F7}"/>
                    </a:ext>
                  </a:extLst>
                </p:cNvPr>
                <p:cNvSpPr/>
                <p:nvPr/>
              </p:nvSpPr>
              <p:spPr>
                <a:xfrm>
                  <a:off x="2313775" y="3280384"/>
                  <a:ext cx="916930" cy="499941"/>
                </a:xfrm>
                <a:custGeom>
                  <a:avLst/>
                  <a:gdLst>
                    <a:gd name="connsiteX0" fmla="*/ 0 w 3886200"/>
                    <a:gd name="connsiteY0" fmla="*/ 2839723 h 2854963"/>
                    <a:gd name="connsiteX1" fmla="*/ 441960 w 3886200"/>
                    <a:gd name="connsiteY1" fmla="*/ 2829563 h 2854963"/>
                    <a:gd name="connsiteX2" fmla="*/ 645160 w 3886200"/>
                    <a:gd name="connsiteY2" fmla="*/ 2799083 h 2854963"/>
                    <a:gd name="connsiteX3" fmla="*/ 863600 w 3886200"/>
                    <a:gd name="connsiteY3" fmla="*/ 2672083 h 2854963"/>
                    <a:gd name="connsiteX4" fmla="*/ 1076960 w 3886200"/>
                    <a:gd name="connsiteY4" fmla="*/ 2357123 h 2854963"/>
                    <a:gd name="connsiteX5" fmla="*/ 1295400 w 3886200"/>
                    <a:gd name="connsiteY5" fmla="*/ 1772923 h 2854963"/>
                    <a:gd name="connsiteX6" fmla="*/ 1508760 w 3886200"/>
                    <a:gd name="connsiteY6" fmla="*/ 1016003 h 2854963"/>
                    <a:gd name="connsiteX7" fmla="*/ 1727200 w 3886200"/>
                    <a:gd name="connsiteY7" fmla="*/ 325123 h 2854963"/>
                    <a:gd name="connsiteX8" fmla="*/ 1935480 w 3886200"/>
                    <a:gd name="connsiteY8" fmla="*/ 3 h 2854963"/>
                    <a:gd name="connsiteX9" fmla="*/ 2153920 w 3886200"/>
                    <a:gd name="connsiteY9" fmla="*/ 320043 h 2854963"/>
                    <a:gd name="connsiteX10" fmla="*/ 2367280 w 3886200"/>
                    <a:gd name="connsiteY10" fmla="*/ 1005843 h 2854963"/>
                    <a:gd name="connsiteX11" fmla="*/ 2580640 w 3886200"/>
                    <a:gd name="connsiteY11" fmla="*/ 1772923 h 2854963"/>
                    <a:gd name="connsiteX12" fmla="*/ 2783840 w 3886200"/>
                    <a:gd name="connsiteY12" fmla="*/ 2346963 h 2854963"/>
                    <a:gd name="connsiteX13" fmla="*/ 3007360 w 3886200"/>
                    <a:gd name="connsiteY13" fmla="*/ 2667003 h 2854963"/>
                    <a:gd name="connsiteX14" fmla="*/ 3225800 w 3886200"/>
                    <a:gd name="connsiteY14" fmla="*/ 2799083 h 2854963"/>
                    <a:gd name="connsiteX15" fmla="*/ 3454400 w 3886200"/>
                    <a:gd name="connsiteY15" fmla="*/ 2834643 h 2854963"/>
                    <a:gd name="connsiteX16" fmla="*/ 3886200 w 3886200"/>
                    <a:gd name="connsiteY16" fmla="*/ 2854963 h 2854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886200" h="2854963">
                      <a:moveTo>
                        <a:pt x="0" y="2839723"/>
                      </a:moveTo>
                      <a:cubicBezTo>
                        <a:pt x="167216" y="2838029"/>
                        <a:pt x="334433" y="2836336"/>
                        <a:pt x="441960" y="2829563"/>
                      </a:cubicBezTo>
                      <a:cubicBezTo>
                        <a:pt x="549487" y="2822790"/>
                        <a:pt x="574887" y="2825330"/>
                        <a:pt x="645160" y="2799083"/>
                      </a:cubicBezTo>
                      <a:cubicBezTo>
                        <a:pt x="715433" y="2772836"/>
                        <a:pt x="791633" y="2745743"/>
                        <a:pt x="863600" y="2672083"/>
                      </a:cubicBezTo>
                      <a:cubicBezTo>
                        <a:pt x="935567" y="2598423"/>
                        <a:pt x="1004993" y="2506983"/>
                        <a:pt x="1076960" y="2357123"/>
                      </a:cubicBezTo>
                      <a:cubicBezTo>
                        <a:pt x="1148927" y="2207263"/>
                        <a:pt x="1223433" y="1996443"/>
                        <a:pt x="1295400" y="1772923"/>
                      </a:cubicBezTo>
                      <a:cubicBezTo>
                        <a:pt x="1367367" y="1549403"/>
                        <a:pt x="1436793" y="1257303"/>
                        <a:pt x="1508760" y="1016003"/>
                      </a:cubicBezTo>
                      <a:cubicBezTo>
                        <a:pt x="1580727" y="774703"/>
                        <a:pt x="1656080" y="494456"/>
                        <a:pt x="1727200" y="325123"/>
                      </a:cubicBezTo>
                      <a:cubicBezTo>
                        <a:pt x="1798320" y="155790"/>
                        <a:pt x="1864360" y="850"/>
                        <a:pt x="1935480" y="3"/>
                      </a:cubicBezTo>
                      <a:cubicBezTo>
                        <a:pt x="2006600" y="-844"/>
                        <a:pt x="2081953" y="152403"/>
                        <a:pt x="2153920" y="320043"/>
                      </a:cubicBezTo>
                      <a:cubicBezTo>
                        <a:pt x="2225887" y="487683"/>
                        <a:pt x="2296160" y="763696"/>
                        <a:pt x="2367280" y="1005843"/>
                      </a:cubicBezTo>
                      <a:cubicBezTo>
                        <a:pt x="2438400" y="1247990"/>
                        <a:pt x="2511213" y="1549403"/>
                        <a:pt x="2580640" y="1772923"/>
                      </a:cubicBezTo>
                      <a:cubicBezTo>
                        <a:pt x="2650067" y="1996443"/>
                        <a:pt x="2712720" y="2197950"/>
                        <a:pt x="2783840" y="2346963"/>
                      </a:cubicBezTo>
                      <a:cubicBezTo>
                        <a:pt x="2854960" y="2495976"/>
                        <a:pt x="2933700" y="2591650"/>
                        <a:pt x="3007360" y="2667003"/>
                      </a:cubicBezTo>
                      <a:cubicBezTo>
                        <a:pt x="3081020" y="2742356"/>
                        <a:pt x="3151293" y="2771143"/>
                        <a:pt x="3225800" y="2799083"/>
                      </a:cubicBezTo>
                      <a:cubicBezTo>
                        <a:pt x="3300307" y="2827023"/>
                        <a:pt x="3344333" y="2825330"/>
                        <a:pt x="3454400" y="2834643"/>
                      </a:cubicBezTo>
                      <a:cubicBezTo>
                        <a:pt x="3564467" y="2843956"/>
                        <a:pt x="3725333" y="2849459"/>
                        <a:pt x="3886200" y="2854963"/>
                      </a:cubicBezTo>
                    </a:path>
                  </a:pathLst>
                </a:custGeom>
                <a:noFill/>
                <a:ln w="25400">
                  <a:solidFill>
                    <a:srgbClr val="CC00C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任意多边形: 形状 23">
                  <a:extLst>
                    <a:ext uri="{FF2B5EF4-FFF2-40B4-BE49-F238E27FC236}">
                      <a16:creationId xmlns:a16="http://schemas.microsoft.com/office/drawing/2014/main" id="{2B197556-CD36-4D70-8FF8-134707806961}"/>
                    </a:ext>
                  </a:extLst>
                </p:cNvPr>
                <p:cNvSpPr/>
                <p:nvPr/>
              </p:nvSpPr>
              <p:spPr>
                <a:xfrm>
                  <a:off x="3858851" y="3280384"/>
                  <a:ext cx="916930" cy="499941"/>
                </a:xfrm>
                <a:custGeom>
                  <a:avLst/>
                  <a:gdLst>
                    <a:gd name="connsiteX0" fmla="*/ 0 w 3886200"/>
                    <a:gd name="connsiteY0" fmla="*/ 2839723 h 2854963"/>
                    <a:gd name="connsiteX1" fmla="*/ 441960 w 3886200"/>
                    <a:gd name="connsiteY1" fmla="*/ 2829563 h 2854963"/>
                    <a:gd name="connsiteX2" fmla="*/ 645160 w 3886200"/>
                    <a:gd name="connsiteY2" fmla="*/ 2799083 h 2854963"/>
                    <a:gd name="connsiteX3" fmla="*/ 863600 w 3886200"/>
                    <a:gd name="connsiteY3" fmla="*/ 2672083 h 2854963"/>
                    <a:gd name="connsiteX4" fmla="*/ 1076960 w 3886200"/>
                    <a:gd name="connsiteY4" fmla="*/ 2357123 h 2854963"/>
                    <a:gd name="connsiteX5" fmla="*/ 1295400 w 3886200"/>
                    <a:gd name="connsiteY5" fmla="*/ 1772923 h 2854963"/>
                    <a:gd name="connsiteX6" fmla="*/ 1508760 w 3886200"/>
                    <a:gd name="connsiteY6" fmla="*/ 1016003 h 2854963"/>
                    <a:gd name="connsiteX7" fmla="*/ 1727200 w 3886200"/>
                    <a:gd name="connsiteY7" fmla="*/ 325123 h 2854963"/>
                    <a:gd name="connsiteX8" fmla="*/ 1935480 w 3886200"/>
                    <a:gd name="connsiteY8" fmla="*/ 3 h 2854963"/>
                    <a:gd name="connsiteX9" fmla="*/ 2153920 w 3886200"/>
                    <a:gd name="connsiteY9" fmla="*/ 320043 h 2854963"/>
                    <a:gd name="connsiteX10" fmla="*/ 2367280 w 3886200"/>
                    <a:gd name="connsiteY10" fmla="*/ 1005843 h 2854963"/>
                    <a:gd name="connsiteX11" fmla="*/ 2580640 w 3886200"/>
                    <a:gd name="connsiteY11" fmla="*/ 1772923 h 2854963"/>
                    <a:gd name="connsiteX12" fmla="*/ 2783840 w 3886200"/>
                    <a:gd name="connsiteY12" fmla="*/ 2346963 h 2854963"/>
                    <a:gd name="connsiteX13" fmla="*/ 3007360 w 3886200"/>
                    <a:gd name="connsiteY13" fmla="*/ 2667003 h 2854963"/>
                    <a:gd name="connsiteX14" fmla="*/ 3225800 w 3886200"/>
                    <a:gd name="connsiteY14" fmla="*/ 2799083 h 2854963"/>
                    <a:gd name="connsiteX15" fmla="*/ 3454400 w 3886200"/>
                    <a:gd name="connsiteY15" fmla="*/ 2834643 h 2854963"/>
                    <a:gd name="connsiteX16" fmla="*/ 3886200 w 3886200"/>
                    <a:gd name="connsiteY16" fmla="*/ 2854963 h 2854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886200" h="2854963">
                      <a:moveTo>
                        <a:pt x="0" y="2839723"/>
                      </a:moveTo>
                      <a:cubicBezTo>
                        <a:pt x="167216" y="2838029"/>
                        <a:pt x="334433" y="2836336"/>
                        <a:pt x="441960" y="2829563"/>
                      </a:cubicBezTo>
                      <a:cubicBezTo>
                        <a:pt x="549487" y="2822790"/>
                        <a:pt x="574887" y="2825330"/>
                        <a:pt x="645160" y="2799083"/>
                      </a:cubicBezTo>
                      <a:cubicBezTo>
                        <a:pt x="715433" y="2772836"/>
                        <a:pt x="791633" y="2745743"/>
                        <a:pt x="863600" y="2672083"/>
                      </a:cubicBezTo>
                      <a:cubicBezTo>
                        <a:pt x="935567" y="2598423"/>
                        <a:pt x="1004993" y="2506983"/>
                        <a:pt x="1076960" y="2357123"/>
                      </a:cubicBezTo>
                      <a:cubicBezTo>
                        <a:pt x="1148927" y="2207263"/>
                        <a:pt x="1223433" y="1996443"/>
                        <a:pt x="1295400" y="1772923"/>
                      </a:cubicBezTo>
                      <a:cubicBezTo>
                        <a:pt x="1367367" y="1549403"/>
                        <a:pt x="1436793" y="1257303"/>
                        <a:pt x="1508760" y="1016003"/>
                      </a:cubicBezTo>
                      <a:cubicBezTo>
                        <a:pt x="1580727" y="774703"/>
                        <a:pt x="1656080" y="494456"/>
                        <a:pt x="1727200" y="325123"/>
                      </a:cubicBezTo>
                      <a:cubicBezTo>
                        <a:pt x="1798320" y="155790"/>
                        <a:pt x="1864360" y="850"/>
                        <a:pt x="1935480" y="3"/>
                      </a:cubicBezTo>
                      <a:cubicBezTo>
                        <a:pt x="2006600" y="-844"/>
                        <a:pt x="2081953" y="152403"/>
                        <a:pt x="2153920" y="320043"/>
                      </a:cubicBezTo>
                      <a:cubicBezTo>
                        <a:pt x="2225887" y="487683"/>
                        <a:pt x="2296160" y="763696"/>
                        <a:pt x="2367280" y="1005843"/>
                      </a:cubicBezTo>
                      <a:cubicBezTo>
                        <a:pt x="2438400" y="1247990"/>
                        <a:pt x="2511213" y="1549403"/>
                        <a:pt x="2580640" y="1772923"/>
                      </a:cubicBezTo>
                      <a:cubicBezTo>
                        <a:pt x="2650067" y="1996443"/>
                        <a:pt x="2712720" y="2197950"/>
                        <a:pt x="2783840" y="2346963"/>
                      </a:cubicBezTo>
                      <a:cubicBezTo>
                        <a:pt x="2854960" y="2495976"/>
                        <a:pt x="2933700" y="2591650"/>
                        <a:pt x="3007360" y="2667003"/>
                      </a:cubicBezTo>
                      <a:cubicBezTo>
                        <a:pt x="3081020" y="2742356"/>
                        <a:pt x="3151293" y="2771143"/>
                        <a:pt x="3225800" y="2799083"/>
                      </a:cubicBezTo>
                      <a:cubicBezTo>
                        <a:pt x="3300307" y="2827023"/>
                        <a:pt x="3344333" y="2825330"/>
                        <a:pt x="3454400" y="2834643"/>
                      </a:cubicBezTo>
                      <a:cubicBezTo>
                        <a:pt x="3564467" y="2843956"/>
                        <a:pt x="3725333" y="2849459"/>
                        <a:pt x="3886200" y="2854963"/>
                      </a:cubicBezTo>
                    </a:path>
                  </a:pathLst>
                </a:custGeom>
                <a:noFill/>
                <a:ln w="25400">
                  <a:solidFill>
                    <a:srgbClr val="CC00C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25" name="直接连接符 24">
                  <a:extLst>
                    <a:ext uri="{FF2B5EF4-FFF2-40B4-BE49-F238E27FC236}">
                      <a16:creationId xmlns:a16="http://schemas.microsoft.com/office/drawing/2014/main" id="{81C81C23-8337-4282-8022-1EB525C9354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49170" y="3805511"/>
                  <a:ext cx="0" cy="159378"/>
                </a:xfrm>
                <a:prstGeom prst="line">
                  <a:avLst/>
                </a:prstGeom>
                <a:ln w="6350" cap="rnd"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直接连接符 25">
                  <a:extLst>
                    <a:ext uri="{FF2B5EF4-FFF2-40B4-BE49-F238E27FC236}">
                      <a16:creationId xmlns:a16="http://schemas.microsoft.com/office/drawing/2014/main" id="{8F30B989-8938-4FE0-AE54-37BD1FB3B4D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586367" y="3805511"/>
                  <a:ext cx="0" cy="159378"/>
                </a:xfrm>
                <a:prstGeom prst="line">
                  <a:avLst/>
                </a:prstGeom>
                <a:solidFill>
                  <a:srgbClr val="FFFF00"/>
                </a:solidFill>
                <a:ln w="6350" cap="rnd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7" name="直接箭头连接符 26">
                  <a:extLst>
                    <a:ext uri="{FF2B5EF4-FFF2-40B4-BE49-F238E27FC236}">
                      <a16:creationId xmlns:a16="http://schemas.microsoft.com/office/drawing/2014/main" id="{79EB43F4-C6A1-4F15-807B-C196EF4CAB0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849170" y="3885200"/>
                  <a:ext cx="735573" cy="0"/>
                </a:xfrm>
                <a:prstGeom prst="straightConnector1">
                  <a:avLst/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triangl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81CC7B4D-0F9B-45FE-BD5D-5A236C923EDD}"/>
                    </a:ext>
                  </a:extLst>
                </p:cNvPr>
                <p:cNvSpPr txBox="1"/>
                <p:nvPr/>
              </p:nvSpPr>
              <p:spPr>
                <a:xfrm>
                  <a:off x="899520" y="3825414"/>
                  <a:ext cx="63487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400" dirty="0"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80ns</a:t>
                  </a:r>
                  <a:endParaRPr lang="zh-CN" altLang="en-US" sz="1400" dirty="0"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9" name="直接连接符 28">
                  <a:extLst>
                    <a:ext uri="{FF2B5EF4-FFF2-40B4-BE49-F238E27FC236}">
                      <a16:creationId xmlns:a16="http://schemas.microsoft.com/office/drawing/2014/main" id="{E9A71C1F-E958-4C6D-8F5A-0898E74DE92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224856" y="3116929"/>
                  <a:ext cx="0" cy="159378"/>
                </a:xfrm>
                <a:prstGeom prst="line">
                  <a:avLst/>
                </a:prstGeom>
                <a:ln w="6350" cap="rnd"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29">
                  <a:extLst>
                    <a:ext uri="{FF2B5EF4-FFF2-40B4-BE49-F238E27FC236}">
                      <a16:creationId xmlns:a16="http://schemas.microsoft.com/office/drawing/2014/main" id="{8DF52095-2580-4C55-AC54-10BF6774D51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766725" y="3116929"/>
                  <a:ext cx="0" cy="159378"/>
                </a:xfrm>
                <a:prstGeom prst="line">
                  <a:avLst/>
                </a:prstGeom>
                <a:solidFill>
                  <a:srgbClr val="FFFF00"/>
                </a:solidFill>
                <a:ln w="6350" cap="rnd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1" name="直接箭头连接符 30">
                  <a:extLst>
                    <a:ext uri="{FF2B5EF4-FFF2-40B4-BE49-F238E27FC236}">
                      <a16:creationId xmlns:a16="http://schemas.microsoft.com/office/drawing/2014/main" id="{B53DEB96-E4C5-4997-9A76-1EE7F900DC1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224856" y="3196618"/>
                  <a:ext cx="1541869" cy="0"/>
                </a:xfrm>
                <a:prstGeom prst="straightConnector1">
                  <a:avLst/>
                </a:prstGeom>
                <a:solidFill>
                  <a:srgbClr val="FFFF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triangl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32" name="文本框 31">
                  <a:extLst>
                    <a:ext uri="{FF2B5EF4-FFF2-40B4-BE49-F238E27FC236}">
                      <a16:creationId xmlns:a16="http://schemas.microsoft.com/office/drawing/2014/main" id="{DA68475D-682E-44A9-8BBE-9B3CF6A149C6}"/>
                    </a:ext>
                  </a:extLst>
                </p:cNvPr>
                <p:cNvSpPr txBox="1"/>
                <p:nvPr/>
              </p:nvSpPr>
              <p:spPr>
                <a:xfrm>
                  <a:off x="1685629" y="3145453"/>
                  <a:ext cx="63487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400" dirty="0"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410ns</a:t>
                  </a:r>
                  <a:endParaRPr lang="zh-CN" altLang="en-US" sz="1400" dirty="0"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103DFF0D-15D0-4A28-A974-DB0F333B4F1E}"/>
                  </a:ext>
                </a:extLst>
              </p:cNvPr>
              <p:cNvSpPr txBox="1"/>
              <p:nvPr/>
            </p:nvSpPr>
            <p:spPr>
              <a:xfrm>
                <a:off x="1494536" y="3980926"/>
                <a:ext cx="50519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i="0" dirty="0">
                    <a:effectLst/>
                  </a:rPr>
                  <a:t>Schematic Diagram of Micro Pulse Time Structure</a:t>
                </a:r>
                <a:endParaRPr lang="zh-CN" altLang="en-US" dirty="0">
                  <a:ea typeface="华文楷体" panose="02010600040101010101" pitchFamily="2" charset="-122"/>
                </a:endParaRPr>
              </a:p>
            </p:txBody>
          </p:sp>
        </p:grpSp>
      </p:grp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74B34C5-0030-4B98-A01F-39B34D1B7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2F949-70B1-47E9-8341-83D3C3E91F95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A549C29-4F71-41F5-9F77-3094E7CBA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8D7FB006-AD57-430D-BD2B-22803B58E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045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Begin a project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EA93C58C-EC02-4D8F-B15A-34C7AD4900D5}"/>
              </a:ext>
            </a:extLst>
          </p:cNvPr>
          <p:cNvSpPr txBox="1"/>
          <p:nvPr/>
        </p:nvSpPr>
        <p:spPr>
          <a:xfrm>
            <a:off x="0" y="0"/>
            <a:ext cx="4117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Phase II Spallation Project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7" name="文本框 12">
            <a:extLst>
              <a:ext uri="{FF2B5EF4-FFF2-40B4-BE49-F238E27FC236}">
                <a16:creationId xmlns:a16="http://schemas.microsoft.com/office/drawing/2014/main" id="{8B397EB8-04CE-4423-87AA-3E255E3CBCB1}"/>
              </a:ext>
            </a:extLst>
          </p:cNvPr>
          <p:cNvSpPr txBox="1"/>
          <p:nvPr/>
        </p:nvSpPr>
        <p:spPr>
          <a:xfrm>
            <a:off x="853535" y="1868849"/>
            <a:ext cx="5087675" cy="13988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dirty="0"/>
              <a:t>Design target</a:t>
            </a:r>
            <a:endParaRPr lang="zh-CN" altLang="en-US" dirty="0"/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i="0" dirty="0">
                <a:effectLst/>
              </a:rPr>
              <a:t>Real-time monitoring of beam intensity, position, </a:t>
            </a:r>
          </a:p>
          <a:p>
            <a:pPr algn="l">
              <a:lnSpc>
                <a:spcPct val="120000"/>
              </a:lnSpc>
            </a:pPr>
            <a:r>
              <a:rPr lang="en-US" altLang="zh-CN" dirty="0"/>
              <a:t>          </a:t>
            </a:r>
            <a:r>
              <a:rPr lang="en-US" altLang="zh-CN" i="0" dirty="0">
                <a:effectLst/>
              </a:rPr>
              <a:t>and uniformity </a:t>
            </a:r>
            <a:endParaRPr lang="zh-CN" altLang="en-US" dirty="0"/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ym typeface="+mn-ea"/>
              </a:rPr>
              <a:t>Design life</a:t>
            </a:r>
            <a:r>
              <a:rPr lang="zh-CN" altLang="en-US" dirty="0">
                <a:sym typeface="+mn-ea"/>
              </a:rPr>
              <a:t>：</a:t>
            </a:r>
            <a:r>
              <a:rPr lang="en-US" altLang="zh-CN" dirty="0">
                <a:sym typeface="+mn-ea"/>
              </a:rPr>
              <a:t>5000 hours/year</a:t>
            </a:r>
            <a:endParaRPr lang="zh-CN" altLang="en-US" dirty="0">
              <a:sym typeface="+mn-ea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F0B57922-71F2-4722-8E75-2511ACF47344}"/>
              </a:ext>
            </a:extLst>
          </p:cNvPr>
          <p:cNvSpPr txBox="1"/>
          <p:nvPr/>
        </p:nvSpPr>
        <p:spPr>
          <a:xfrm>
            <a:off x="853535" y="3267693"/>
            <a:ext cx="7169586" cy="197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i="0" dirty="0">
                <a:effectLst/>
              </a:rPr>
              <a:t>Detection Strategy: Indirect Measurement Method</a:t>
            </a:r>
          </a:p>
          <a:p>
            <a:pPr lvl="1">
              <a:lnSpc>
                <a:spcPct val="120000"/>
              </a:lnSpc>
            </a:pPr>
            <a:r>
              <a:rPr lang="en-US" altLang="zh-CN" i="0" dirty="0">
                <a:effectLst/>
              </a:rPr>
              <a:t>Place the detector at the adjustable edge of the beam center to avoid the high-dose irradiation zone, thereby ensuring detector lifespan and beam stability.</a:t>
            </a:r>
            <a:endParaRPr lang="zh-CN" altLang="en-US" dirty="0"/>
          </a:p>
          <a:p>
            <a:pPr lvl="1" fontAlgn="base" latinLnBrk="1"/>
            <a:r>
              <a:rPr lang="en-US" altLang="zh-CN" i="0" dirty="0">
                <a:effectLst/>
              </a:rPr>
              <a:t>1. Effective Beam Working Area:​​ A central 2cm × 2cm square.</a:t>
            </a:r>
          </a:p>
          <a:p>
            <a:pPr lvl="1" fontAlgn="base" latinLnBrk="1"/>
            <a:r>
              <a:rPr lang="en-US" altLang="zh-CN" i="0" dirty="0">
                <a:effectLst/>
              </a:rPr>
              <a:t>2.  ​Detector Layout:​​ Located in the edge non-direct irradiation zone.</a:t>
            </a:r>
          </a:p>
        </p:txBody>
      </p:sp>
      <p:pic>
        <p:nvPicPr>
          <p:cNvPr id="69" name="图片 33">
            <a:extLst>
              <a:ext uri="{FF2B5EF4-FFF2-40B4-BE49-F238E27FC236}">
                <a16:creationId xmlns:a16="http://schemas.microsoft.com/office/drawing/2014/main" id="{F860471C-73CE-4F83-8534-C6FAD31AC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488" y="1055332"/>
            <a:ext cx="3514750" cy="2780571"/>
          </a:xfrm>
          <a:prstGeom prst="rect">
            <a:avLst/>
          </a:prstGeom>
        </p:spPr>
      </p:pic>
      <p:sp>
        <p:nvSpPr>
          <p:cNvPr id="83" name="文本框 82">
            <a:extLst>
              <a:ext uri="{FF2B5EF4-FFF2-40B4-BE49-F238E27FC236}">
                <a16:creationId xmlns:a16="http://schemas.microsoft.com/office/drawing/2014/main" id="{8686B9C7-B6B7-4051-BF8F-350C0869B39D}"/>
              </a:ext>
            </a:extLst>
          </p:cNvPr>
          <p:cNvSpPr txBox="1"/>
          <p:nvPr/>
        </p:nvSpPr>
        <p:spPr>
          <a:xfrm>
            <a:off x="403122" y="1070954"/>
            <a:ext cx="5042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BMOS ---- Beam Monitor Online System 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4835D8C-CBDE-4402-98D2-F0ADE3397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488" y="4040054"/>
            <a:ext cx="3669229" cy="2145019"/>
          </a:xfrm>
          <a:prstGeom prst="rect">
            <a:avLst/>
          </a:prstGeom>
        </p:spPr>
      </p:pic>
      <p:sp>
        <p:nvSpPr>
          <p:cNvPr id="12" name="日期占位符 11">
            <a:extLst>
              <a:ext uri="{FF2B5EF4-FFF2-40B4-BE49-F238E27FC236}">
                <a16:creationId xmlns:a16="http://schemas.microsoft.com/office/drawing/2014/main" id="{C8C98A21-F5A5-4778-B191-04906231F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F62D1-0F12-4949-BEE7-68CF908EE035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13" name="页脚占位符 12">
            <a:extLst>
              <a:ext uri="{FF2B5EF4-FFF2-40B4-BE49-F238E27FC236}">
                <a16:creationId xmlns:a16="http://schemas.microsoft.com/office/drawing/2014/main" id="{FF78BB09-A852-4457-B5F5-4DD86D19D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14" name="灯片编号占位符 13">
            <a:extLst>
              <a:ext uri="{FF2B5EF4-FFF2-40B4-BE49-F238E27FC236}">
                <a16:creationId xmlns:a16="http://schemas.microsoft.com/office/drawing/2014/main" id="{CFBE0162-D367-46D7-AD61-C119ACDBC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302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Begin a project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EA93C58C-EC02-4D8F-B15A-34C7AD4900D5}"/>
              </a:ext>
            </a:extLst>
          </p:cNvPr>
          <p:cNvSpPr txBox="1"/>
          <p:nvPr/>
        </p:nvSpPr>
        <p:spPr>
          <a:xfrm>
            <a:off x="0" y="0"/>
            <a:ext cx="4117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Phase II Spallation Project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6" name="文本框 5">
            <a:extLst>
              <a:ext uri="{FF2B5EF4-FFF2-40B4-BE49-F238E27FC236}">
                <a16:creationId xmlns:a16="http://schemas.microsoft.com/office/drawing/2014/main" id="{B775E76C-40B7-4D21-9FB5-D793FE86FF75}"/>
              </a:ext>
            </a:extLst>
          </p:cNvPr>
          <p:cNvSpPr txBox="1"/>
          <p:nvPr/>
        </p:nvSpPr>
        <p:spPr>
          <a:xfrm>
            <a:off x="425655" y="754055"/>
            <a:ext cx="7384509" cy="3305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i="0" dirty="0">
                <a:effectLst/>
              </a:rPr>
              <a:t>Experimental Verification</a:t>
            </a:r>
            <a:endParaRPr lang="zh-CN" altLang="en-US" dirty="0"/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i="0" dirty="0">
                <a:effectLst/>
              </a:rPr>
              <a:t>Test Platform</a:t>
            </a:r>
            <a:r>
              <a:rPr lang="zh-CN" altLang="en-US" dirty="0"/>
              <a:t>：</a:t>
            </a:r>
            <a:r>
              <a:rPr lang="en-US" altLang="zh-CN" i="0" dirty="0">
                <a:effectLst/>
              </a:rPr>
              <a:t>Based on IHEP </a:t>
            </a:r>
            <a:r>
              <a:rPr lang="en-US" altLang="zh-CN" i="0" dirty="0" err="1">
                <a:effectLst/>
              </a:rPr>
              <a:t>SiC</a:t>
            </a:r>
            <a:r>
              <a:rPr lang="en-US" altLang="zh-CN" i="0" dirty="0">
                <a:effectLst/>
              </a:rPr>
              <a:t>-PIN detector  + UCSC board, for testing responses to different particles.</a:t>
            </a:r>
            <a:endParaRPr lang="en-US" altLang="zh-CN" dirty="0"/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i="0" dirty="0">
                <a:effectLst/>
              </a:rPr>
              <a:t>Beta particles:​​ 90Sr radiation source (approaching Minimum Ionizing Particles, MIPs, for validating low-energy signal response).</a:t>
            </a:r>
            <a:endParaRPr lang="zh-CN" altLang="en-US" dirty="0"/>
          </a:p>
          <a:p>
            <a:pPr marL="285750" indent="-285750" algn="l" fontAlgn="base" latinLnBrk="1">
              <a:buFont typeface="Arial" panose="020B0604020202020204" pitchFamily="34" charset="0"/>
              <a:buChar char="•"/>
            </a:pPr>
            <a:r>
              <a:rPr lang="en-US" altLang="zh-CN" i="0" dirty="0">
                <a:effectLst/>
              </a:rPr>
              <a:t>Test Results</a:t>
            </a:r>
            <a:endParaRPr lang="zh-CN" altLang="en-US" dirty="0"/>
          </a:p>
          <a:p>
            <a:pPr indent="457200"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dirty="0">
                <a:sym typeface="+mn-ea"/>
              </a:rPr>
              <a:t>signal peak</a:t>
            </a:r>
            <a:r>
              <a:rPr lang="en-US" altLang="zh-CN" dirty="0"/>
              <a:t>  ~ 20mV</a:t>
            </a:r>
          </a:p>
          <a:p>
            <a:pPr indent="457200"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dirty="0"/>
              <a:t>amplifier gain</a:t>
            </a:r>
            <a:r>
              <a:rPr lang="zh-CN" altLang="en-US" dirty="0"/>
              <a:t>  </a:t>
            </a:r>
            <a:r>
              <a:rPr lang="en-US" altLang="zh-CN" dirty="0"/>
              <a:t>~</a:t>
            </a:r>
            <a:r>
              <a:rPr lang="zh-CN" altLang="en-US" dirty="0"/>
              <a:t>  </a:t>
            </a:r>
            <a:r>
              <a:rPr lang="en-US" altLang="zh-CN" dirty="0"/>
              <a:t>18</a:t>
            </a:r>
          </a:p>
          <a:p>
            <a:pPr indent="457200"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dirty="0"/>
              <a:t>Board Rf  ~   about 400 Ohm</a:t>
            </a:r>
            <a:endParaRPr lang="zh-CN" altLang="en-US" dirty="0"/>
          </a:p>
          <a:p>
            <a:pPr fontAlgn="base" latinLnBrk="1"/>
            <a:r>
              <a:rPr lang="en-US" altLang="zh-CN" dirty="0">
                <a:sym typeface="+mn-ea"/>
              </a:rPr>
              <a:t>        </a:t>
            </a:r>
            <a:r>
              <a:rPr lang="en-US" altLang="zh-CN" dirty="0" err="1">
                <a:sym typeface="+mn-ea"/>
              </a:rPr>
              <a:t>SiC</a:t>
            </a:r>
            <a:r>
              <a:rPr lang="en-US" altLang="zh-CN" dirty="0">
                <a:sym typeface="+mn-ea"/>
              </a:rPr>
              <a:t> </a:t>
            </a:r>
            <a:r>
              <a:rPr lang="en-US" altLang="zh-CN" dirty="0"/>
              <a:t>Peak of Intrinsic Current Signal</a:t>
            </a:r>
            <a:r>
              <a:rPr lang="en-US" altLang="zh-CN" dirty="0">
                <a:sym typeface="+mn-ea"/>
              </a:rPr>
              <a:t>~2 </a:t>
            </a:r>
            <a:r>
              <a:rPr lang="en-US" altLang="zh-CN" dirty="0" err="1">
                <a:sym typeface="+mn-ea"/>
              </a:rPr>
              <a:t>uA</a:t>
            </a:r>
            <a:endParaRPr lang="zh-CN" altLang="en-US" dirty="0">
              <a:sym typeface="+mn-ea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AF0B4004-5465-4142-8860-CCB82119B1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62" y="4236702"/>
            <a:ext cx="6096059" cy="2186269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65B59FBA-E72B-4A49-8ABD-33278E427A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402" y="2383827"/>
            <a:ext cx="4336693" cy="3540036"/>
          </a:xfrm>
          <a:prstGeom prst="rect">
            <a:avLst/>
          </a:prstGeom>
        </p:spPr>
      </p:pic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A67E6E9-1BDF-41FF-BC30-50AC53B97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62D32-D1E1-4E38-96D3-CD65488DA27D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12" name="页脚占位符 11">
            <a:extLst>
              <a:ext uri="{FF2B5EF4-FFF2-40B4-BE49-F238E27FC236}">
                <a16:creationId xmlns:a16="http://schemas.microsoft.com/office/drawing/2014/main" id="{EB2F8400-9F5E-4918-860E-C5CADBA7C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7293159C-DCE0-4869-8122-CB63BEE01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5072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Begin a project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EA93C58C-EC02-4D8F-B15A-34C7AD4900D5}"/>
              </a:ext>
            </a:extLst>
          </p:cNvPr>
          <p:cNvSpPr txBox="1"/>
          <p:nvPr/>
        </p:nvSpPr>
        <p:spPr>
          <a:xfrm>
            <a:off x="0" y="0"/>
            <a:ext cx="4117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Phase II Spallation Project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0DE9F12-62F8-4BB7-850A-1B503FE80548}"/>
              </a:ext>
            </a:extLst>
          </p:cNvPr>
          <p:cNvSpPr txBox="1"/>
          <p:nvPr/>
        </p:nvSpPr>
        <p:spPr>
          <a:xfrm>
            <a:off x="615776" y="1917303"/>
            <a:ext cx="52555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0" dirty="0">
                <a:effectLst/>
              </a:rPr>
              <a:t>Signal Response per Micro-pulse:​ 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i="0" dirty="0">
                <a:effectLst/>
              </a:rPr>
              <a:t>Pulse information for 1–16 protons is generated using random numbers.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i="0" dirty="0">
                <a:effectLst/>
              </a:rPr>
              <a:t>Each proton excites a peak current of 2 </a:t>
            </a:r>
            <a:r>
              <a:rPr lang="en-US" altLang="zh-CN" i="0" dirty="0" err="1">
                <a:effectLst/>
              </a:rPr>
              <a:t>μA</a:t>
            </a:r>
            <a:r>
              <a:rPr lang="en-US" altLang="zh-CN" i="0" dirty="0">
                <a:effectLst/>
              </a:rPr>
              <a:t> (intrinsic signal for 1.6 GeV proton incidence).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2CFE1F5-0919-4617-9B81-65FD4E55D098}"/>
              </a:ext>
            </a:extLst>
          </p:cNvPr>
          <p:cNvSpPr/>
          <p:nvPr/>
        </p:nvSpPr>
        <p:spPr>
          <a:xfrm>
            <a:off x="1166315" y="5397190"/>
            <a:ext cx="947736" cy="9765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E49D30E-D5B8-4B82-AB03-13BC8F72E3D8}"/>
              </a:ext>
            </a:extLst>
          </p:cNvPr>
          <p:cNvSpPr/>
          <p:nvPr/>
        </p:nvSpPr>
        <p:spPr>
          <a:xfrm>
            <a:off x="689419" y="3827186"/>
            <a:ext cx="1832134" cy="153779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6D99F1B-6661-40D4-9EEA-380C170778E9}"/>
              </a:ext>
            </a:extLst>
          </p:cNvPr>
          <p:cNvSpPr txBox="1"/>
          <p:nvPr/>
        </p:nvSpPr>
        <p:spPr>
          <a:xfrm>
            <a:off x="7525543" y="3415416"/>
            <a:ext cx="4918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 latinLnBrk="1"/>
            <a:r>
              <a:rPr lang="en-US" altLang="zh-CN" i="0" dirty="0">
                <a:solidFill>
                  <a:schemeClr val="accent1"/>
                </a:solidFill>
                <a:effectLst/>
              </a:rPr>
              <a:t>Macro-pulse Intrinsic Current Signal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4876681D-B3D9-42D6-91CF-13871387F2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761" y="3802683"/>
            <a:ext cx="4954454" cy="2477227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6FCC991A-58E4-4B79-8FDA-E7229EA771A5}"/>
              </a:ext>
            </a:extLst>
          </p:cNvPr>
          <p:cNvSpPr/>
          <p:nvPr/>
        </p:nvSpPr>
        <p:spPr>
          <a:xfrm>
            <a:off x="7215811" y="3978570"/>
            <a:ext cx="264910" cy="199517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6EF7BA5-1212-4C42-A5B2-6E9247693011}"/>
              </a:ext>
            </a:extLst>
          </p:cNvPr>
          <p:cNvSpPr txBox="1"/>
          <p:nvPr/>
        </p:nvSpPr>
        <p:spPr>
          <a:xfrm>
            <a:off x="7558790" y="4976158"/>
            <a:ext cx="3134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1ms intrinsic current signal</a:t>
            </a:r>
            <a:endParaRPr lang="zh-CN" altLang="en-US" dirty="0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49A02B7E-83C1-4C73-ABC9-D69FE8085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983" y="690447"/>
            <a:ext cx="3292125" cy="115072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9D747613-50EB-48A9-A64D-A48BA45A04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889" y="924356"/>
            <a:ext cx="4411696" cy="2205848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id="{34BBDD32-2CDC-4521-B3FB-D022931A445B}"/>
              </a:ext>
            </a:extLst>
          </p:cNvPr>
          <p:cNvGrpSpPr/>
          <p:nvPr/>
        </p:nvGrpSpPr>
        <p:grpSpPr>
          <a:xfrm>
            <a:off x="615663" y="3500022"/>
            <a:ext cx="5814648" cy="2996974"/>
            <a:chOff x="281352" y="714373"/>
            <a:chExt cx="5814648" cy="2996974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A2E83A37-0332-4248-8870-F001FEFA7C0D}"/>
                </a:ext>
              </a:extLst>
            </p:cNvPr>
            <p:cNvGrpSpPr/>
            <p:nvPr/>
          </p:nvGrpSpPr>
          <p:grpSpPr>
            <a:xfrm>
              <a:off x="281352" y="714373"/>
              <a:ext cx="5814648" cy="1964220"/>
              <a:chOff x="483278" y="958419"/>
              <a:chExt cx="4440188" cy="1774698"/>
            </a:xfrm>
          </p:grpSpPr>
          <p:cxnSp>
            <p:nvCxnSpPr>
              <p:cNvPr id="41" name="直接箭头连接符 40">
                <a:extLst>
                  <a:ext uri="{FF2B5EF4-FFF2-40B4-BE49-F238E27FC236}">
                    <a16:creationId xmlns:a16="http://schemas.microsoft.com/office/drawing/2014/main" id="{88A3C9E9-2313-455B-B87D-CD8AB954AE5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83278" y="2362356"/>
                <a:ext cx="4440188" cy="0"/>
              </a:xfrm>
              <a:prstGeom prst="straightConnector1">
                <a:avLst/>
              </a:prstGeom>
              <a:ln w="15875">
                <a:headEnd type="none" w="med" len="med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9548DD6F-E592-4F5F-87D6-366981EB4EE1}"/>
                  </a:ext>
                </a:extLst>
              </p:cNvPr>
              <p:cNvGrpSpPr/>
              <p:nvPr/>
            </p:nvGrpSpPr>
            <p:grpSpPr>
              <a:xfrm>
                <a:off x="896672" y="1642356"/>
                <a:ext cx="774440" cy="720000"/>
                <a:chOff x="1399592" y="2107176"/>
                <a:chExt cx="774440" cy="720000"/>
              </a:xfrm>
            </p:grpSpPr>
            <p:cxnSp>
              <p:nvCxnSpPr>
                <p:cNvPr id="66" name="直接连接符 65">
                  <a:extLst>
                    <a:ext uri="{FF2B5EF4-FFF2-40B4-BE49-F238E27FC236}">
                      <a16:creationId xmlns:a16="http://schemas.microsoft.com/office/drawing/2014/main" id="{ACAFBA79-9A3E-4C13-8CF0-478AC8AC4051}"/>
                    </a:ext>
                  </a:extLst>
                </p:cNvPr>
                <p:cNvCxnSpPr/>
                <p:nvPr/>
              </p:nvCxnSpPr>
              <p:spPr bwMode="auto">
                <a:xfrm flipV="1">
                  <a:off x="1399592" y="2107176"/>
                  <a:ext cx="0" cy="720000"/>
                </a:xfrm>
                <a:prstGeom prst="line">
                  <a:avLst/>
                </a:prstGeom>
                <a:solidFill>
                  <a:srgbClr val="FFFF00"/>
                </a:solidFill>
                <a:ln w="25400" cap="flat" cmpd="sng" algn="ctr">
                  <a:solidFill>
                    <a:srgbClr val="CC00CC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7" name="直接连接符 66">
                  <a:extLst>
                    <a:ext uri="{FF2B5EF4-FFF2-40B4-BE49-F238E27FC236}">
                      <a16:creationId xmlns:a16="http://schemas.microsoft.com/office/drawing/2014/main" id="{7883C7EF-92BF-4B00-A56F-434DCB4EC034}"/>
                    </a:ext>
                  </a:extLst>
                </p:cNvPr>
                <p:cNvCxnSpPr/>
                <p:nvPr/>
              </p:nvCxnSpPr>
              <p:spPr bwMode="auto">
                <a:xfrm flipV="1">
                  <a:off x="1530220" y="2107176"/>
                  <a:ext cx="0" cy="720000"/>
                </a:xfrm>
                <a:prstGeom prst="line">
                  <a:avLst/>
                </a:prstGeom>
                <a:solidFill>
                  <a:srgbClr val="FFFF00"/>
                </a:solidFill>
                <a:ln w="25400" cap="flat" cmpd="sng" algn="ctr">
                  <a:solidFill>
                    <a:srgbClr val="CC00CC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8" name="直接连接符 67">
                  <a:extLst>
                    <a:ext uri="{FF2B5EF4-FFF2-40B4-BE49-F238E27FC236}">
                      <a16:creationId xmlns:a16="http://schemas.microsoft.com/office/drawing/2014/main" id="{4282531C-F2C0-4222-A54E-1B85B7FD176A}"/>
                    </a:ext>
                  </a:extLst>
                </p:cNvPr>
                <p:cNvCxnSpPr/>
                <p:nvPr/>
              </p:nvCxnSpPr>
              <p:spPr bwMode="auto">
                <a:xfrm flipV="1">
                  <a:off x="1660849" y="2107176"/>
                  <a:ext cx="0" cy="720000"/>
                </a:xfrm>
                <a:prstGeom prst="line">
                  <a:avLst/>
                </a:prstGeom>
                <a:solidFill>
                  <a:srgbClr val="FFFF00"/>
                </a:solidFill>
                <a:ln w="25400" cap="flat" cmpd="sng" algn="ctr">
                  <a:solidFill>
                    <a:srgbClr val="CC00CC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9" name="直接连接符 68">
                  <a:extLst>
                    <a:ext uri="{FF2B5EF4-FFF2-40B4-BE49-F238E27FC236}">
                      <a16:creationId xmlns:a16="http://schemas.microsoft.com/office/drawing/2014/main" id="{C4491B03-221F-4C24-8449-AFC11D2DB6B7}"/>
                    </a:ext>
                  </a:extLst>
                </p:cNvPr>
                <p:cNvCxnSpPr/>
                <p:nvPr/>
              </p:nvCxnSpPr>
              <p:spPr bwMode="auto">
                <a:xfrm flipV="1">
                  <a:off x="2174032" y="2107176"/>
                  <a:ext cx="0" cy="720000"/>
                </a:xfrm>
                <a:prstGeom prst="line">
                  <a:avLst/>
                </a:prstGeom>
                <a:solidFill>
                  <a:srgbClr val="FFFF00"/>
                </a:solidFill>
                <a:ln w="25400" cap="flat" cmpd="sng" algn="ctr">
                  <a:solidFill>
                    <a:srgbClr val="CC00CC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70" name="文本框 69">
                  <a:extLst>
                    <a:ext uri="{FF2B5EF4-FFF2-40B4-BE49-F238E27FC236}">
                      <a16:creationId xmlns:a16="http://schemas.microsoft.com/office/drawing/2014/main" id="{AD7FB584-4BDD-46FA-B49D-82A970234469}"/>
                    </a:ext>
                  </a:extLst>
                </p:cNvPr>
                <p:cNvSpPr txBox="1"/>
                <p:nvPr/>
              </p:nvSpPr>
              <p:spPr>
                <a:xfrm>
                  <a:off x="1675623" y="2153831"/>
                  <a:ext cx="492966" cy="4171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400" dirty="0">
                      <a:ea typeface="Cambria Math" panose="02040503050406030204" pitchFamily="18" charset="0"/>
                    </a:rPr>
                    <a:t>…</a:t>
                  </a:r>
                  <a:endParaRPr lang="zh-CN" altLang="en-US" sz="2400" dirty="0"/>
                </a:p>
              </p:txBody>
            </p:sp>
          </p:grpSp>
          <p:grpSp>
            <p:nvGrpSpPr>
              <p:cNvPr id="43" name="组合 42">
                <a:extLst>
                  <a:ext uri="{FF2B5EF4-FFF2-40B4-BE49-F238E27FC236}">
                    <a16:creationId xmlns:a16="http://schemas.microsoft.com/office/drawing/2014/main" id="{D32EC53D-0C7E-40CC-87A9-62941BBDC3B0}"/>
                  </a:ext>
                </a:extLst>
              </p:cNvPr>
              <p:cNvGrpSpPr/>
              <p:nvPr/>
            </p:nvGrpSpPr>
            <p:grpSpPr>
              <a:xfrm>
                <a:off x="3742508" y="1642356"/>
                <a:ext cx="774440" cy="720000"/>
                <a:chOff x="1399592" y="2107176"/>
                <a:chExt cx="774440" cy="720000"/>
              </a:xfrm>
            </p:grpSpPr>
            <p:cxnSp>
              <p:nvCxnSpPr>
                <p:cNvPr id="60" name="直接连接符 59">
                  <a:extLst>
                    <a:ext uri="{FF2B5EF4-FFF2-40B4-BE49-F238E27FC236}">
                      <a16:creationId xmlns:a16="http://schemas.microsoft.com/office/drawing/2014/main" id="{845271AF-F185-4832-A18D-C7DEB3D8225E}"/>
                    </a:ext>
                  </a:extLst>
                </p:cNvPr>
                <p:cNvCxnSpPr/>
                <p:nvPr/>
              </p:nvCxnSpPr>
              <p:spPr bwMode="auto">
                <a:xfrm flipV="1">
                  <a:off x="1399592" y="2107176"/>
                  <a:ext cx="0" cy="720000"/>
                </a:xfrm>
                <a:prstGeom prst="line">
                  <a:avLst/>
                </a:prstGeom>
                <a:solidFill>
                  <a:srgbClr val="FFFF00"/>
                </a:solidFill>
                <a:ln w="25400" cap="flat" cmpd="sng" algn="ctr">
                  <a:solidFill>
                    <a:srgbClr val="CC00CC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1" name="直接连接符 60">
                  <a:extLst>
                    <a:ext uri="{FF2B5EF4-FFF2-40B4-BE49-F238E27FC236}">
                      <a16:creationId xmlns:a16="http://schemas.microsoft.com/office/drawing/2014/main" id="{A25519B0-5459-4717-A229-76FF02966490}"/>
                    </a:ext>
                  </a:extLst>
                </p:cNvPr>
                <p:cNvCxnSpPr/>
                <p:nvPr/>
              </p:nvCxnSpPr>
              <p:spPr bwMode="auto">
                <a:xfrm flipV="1">
                  <a:off x="1530220" y="2107176"/>
                  <a:ext cx="0" cy="720000"/>
                </a:xfrm>
                <a:prstGeom prst="line">
                  <a:avLst/>
                </a:prstGeom>
                <a:solidFill>
                  <a:srgbClr val="FFFF00"/>
                </a:solidFill>
                <a:ln w="25400" cap="flat" cmpd="sng" algn="ctr">
                  <a:solidFill>
                    <a:srgbClr val="CC00CC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2" name="直接连接符 61">
                  <a:extLst>
                    <a:ext uri="{FF2B5EF4-FFF2-40B4-BE49-F238E27FC236}">
                      <a16:creationId xmlns:a16="http://schemas.microsoft.com/office/drawing/2014/main" id="{652D8F00-3337-4CF1-9C7C-5F8E8255DB64}"/>
                    </a:ext>
                  </a:extLst>
                </p:cNvPr>
                <p:cNvCxnSpPr/>
                <p:nvPr/>
              </p:nvCxnSpPr>
              <p:spPr bwMode="auto">
                <a:xfrm flipV="1">
                  <a:off x="1660849" y="2107176"/>
                  <a:ext cx="0" cy="720000"/>
                </a:xfrm>
                <a:prstGeom prst="line">
                  <a:avLst/>
                </a:prstGeom>
                <a:solidFill>
                  <a:srgbClr val="FFFF00"/>
                </a:solidFill>
                <a:ln w="25400" cap="flat" cmpd="sng" algn="ctr">
                  <a:solidFill>
                    <a:srgbClr val="CC00CC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4" name="直接连接符 63">
                  <a:extLst>
                    <a:ext uri="{FF2B5EF4-FFF2-40B4-BE49-F238E27FC236}">
                      <a16:creationId xmlns:a16="http://schemas.microsoft.com/office/drawing/2014/main" id="{A07C3C2F-9BBD-45B4-BE9B-4CD4AB6C7EBF}"/>
                    </a:ext>
                  </a:extLst>
                </p:cNvPr>
                <p:cNvCxnSpPr/>
                <p:nvPr/>
              </p:nvCxnSpPr>
              <p:spPr bwMode="auto">
                <a:xfrm flipV="1">
                  <a:off x="2174032" y="2107176"/>
                  <a:ext cx="0" cy="720000"/>
                </a:xfrm>
                <a:prstGeom prst="line">
                  <a:avLst/>
                </a:prstGeom>
                <a:solidFill>
                  <a:srgbClr val="FFFF00"/>
                </a:solidFill>
                <a:ln w="25400" cap="flat" cmpd="sng" algn="ctr">
                  <a:solidFill>
                    <a:srgbClr val="CC00CC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65" name="文本框 64">
                  <a:extLst>
                    <a:ext uri="{FF2B5EF4-FFF2-40B4-BE49-F238E27FC236}">
                      <a16:creationId xmlns:a16="http://schemas.microsoft.com/office/drawing/2014/main" id="{8D509969-650E-41C6-B0D3-2F7A5779FB59}"/>
                    </a:ext>
                  </a:extLst>
                </p:cNvPr>
                <p:cNvSpPr txBox="1"/>
                <p:nvPr/>
              </p:nvSpPr>
              <p:spPr>
                <a:xfrm>
                  <a:off x="1675623" y="2153831"/>
                  <a:ext cx="492966" cy="4171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2400" dirty="0">
                      <a:ea typeface="Cambria Math" panose="02040503050406030204" pitchFamily="18" charset="0"/>
                    </a:rPr>
                    <a:t>…</a:t>
                  </a:r>
                  <a:endParaRPr lang="zh-CN" altLang="en-US" sz="2400" dirty="0"/>
                </a:p>
              </p:txBody>
            </p:sp>
          </p:grp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195FCD1C-E7C7-44B0-A96F-9527BB5EDF4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681601" y="2362356"/>
                <a:ext cx="215071" cy="216000"/>
              </a:xfrm>
              <a:prstGeom prst="line">
                <a:avLst/>
              </a:prstGeom>
              <a:ln w="6350" cap="rnd"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>
                <a:extLst>
                  <a:ext uri="{FF2B5EF4-FFF2-40B4-BE49-F238E27FC236}">
                    <a16:creationId xmlns:a16="http://schemas.microsoft.com/office/drawing/2014/main" id="{1889B64A-6390-4FF8-8041-FE3FEC4435EC}"/>
                  </a:ext>
                </a:extLst>
              </p:cNvPr>
              <p:cNvCxnSpPr/>
              <p:nvPr/>
            </p:nvCxnSpPr>
            <p:spPr bwMode="auto">
              <a:xfrm>
                <a:off x="1027300" y="2362356"/>
                <a:ext cx="216000" cy="216000"/>
              </a:xfrm>
              <a:prstGeom prst="line">
                <a:avLst/>
              </a:prstGeom>
              <a:solidFill>
                <a:srgbClr val="FFFF00"/>
              </a:solidFill>
              <a:ln w="6350" cap="rnd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id="{826CA17C-4D28-4BC4-8282-F1F9A51B6BA2}"/>
                  </a:ext>
                </a:extLst>
              </p:cNvPr>
              <p:cNvCxnSpPr/>
              <p:nvPr/>
            </p:nvCxnSpPr>
            <p:spPr bwMode="auto">
              <a:xfrm>
                <a:off x="681601" y="2589117"/>
                <a:ext cx="0" cy="144000"/>
              </a:xfrm>
              <a:prstGeom prst="line">
                <a:avLst/>
              </a:prstGeom>
              <a:ln w="6350" cap="rnd"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>
                <a:extLst>
                  <a:ext uri="{FF2B5EF4-FFF2-40B4-BE49-F238E27FC236}">
                    <a16:creationId xmlns:a16="http://schemas.microsoft.com/office/drawing/2014/main" id="{2064E398-F6FD-4AA9-BECA-4F600FD6A661}"/>
                  </a:ext>
                </a:extLst>
              </p:cNvPr>
              <p:cNvCxnSpPr/>
              <p:nvPr/>
            </p:nvCxnSpPr>
            <p:spPr bwMode="auto">
              <a:xfrm>
                <a:off x="1244540" y="2589117"/>
                <a:ext cx="0" cy="144000"/>
              </a:xfrm>
              <a:prstGeom prst="line">
                <a:avLst/>
              </a:prstGeom>
              <a:solidFill>
                <a:srgbClr val="FFFF00"/>
              </a:solidFill>
              <a:ln w="6350" cap="rnd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8" name="直接箭头连接符 47">
                <a:extLst>
                  <a:ext uri="{FF2B5EF4-FFF2-40B4-BE49-F238E27FC236}">
                    <a16:creationId xmlns:a16="http://schemas.microsoft.com/office/drawing/2014/main" id="{C9E43F58-E001-42FD-8884-EE289071B06C}"/>
                  </a:ext>
                </a:extLst>
              </p:cNvPr>
              <p:cNvCxnSpPr/>
              <p:nvPr/>
            </p:nvCxnSpPr>
            <p:spPr bwMode="auto">
              <a:xfrm>
                <a:off x="681601" y="2661117"/>
                <a:ext cx="561699" cy="0"/>
              </a:xfrm>
              <a:prstGeom prst="straightConnector1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D6E928DB-4ACC-4A96-8200-461715BD104B}"/>
                  </a:ext>
                </a:extLst>
              </p:cNvPr>
              <p:cNvSpPr txBox="1"/>
              <p:nvPr/>
            </p:nvSpPr>
            <p:spPr>
              <a:xfrm>
                <a:off x="730532" y="2391983"/>
                <a:ext cx="484801" cy="27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410ns</a:t>
                </a:r>
                <a:endParaRPr lang="zh-CN" altLang="en-US" sz="1400" dirty="0"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0" name="直接连接符 49">
                <a:extLst>
                  <a:ext uri="{FF2B5EF4-FFF2-40B4-BE49-F238E27FC236}">
                    <a16:creationId xmlns:a16="http://schemas.microsoft.com/office/drawing/2014/main" id="{DB2B8BA8-D3FA-4C75-B208-6294D5A8E4A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6672" y="1188161"/>
                <a:ext cx="0" cy="468000"/>
              </a:xfrm>
              <a:prstGeom prst="line">
                <a:avLst/>
              </a:prstGeom>
              <a:ln w="6350" cap="rnd"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>
                <a:extLst>
                  <a:ext uri="{FF2B5EF4-FFF2-40B4-BE49-F238E27FC236}">
                    <a16:creationId xmlns:a16="http://schemas.microsoft.com/office/drawing/2014/main" id="{CE62257E-A202-4CB1-8359-1D17BB00A28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742508" y="1188161"/>
                <a:ext cx="0" cy="468000"/>
              </a:xfrm>
              <a:prstGeom prst="line">
                <a:avLst/>
              </a:prstGeom>
              <a:solidFill>
                <a:srgbClr val="FFFF00"/>
              </a:solidFill>
              <a:ln w="6350" cap="rnd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2" name="直接箭头连接符 51">
                <a:extLst>
                  <a:ext uri="{FF2B5EF4-FFF2-40B4-BE49-F238E27FC236}">
                    <a16:creationId xmlns:a16="http://schemas.microsoft.com/office/drawing/2014/main" id="{BDDEA87C-D1B6-4F89-BC67-54DE1FA3049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6672" y="1260161"/>
                <a:ext cx="2845836" cy="0"/>
              </a:xfrm>
              <a:prstGeom prst="straightConnector1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D12F9FCD-9670-4738-ABC7-7E7B92315821}"/>
                  </a:ext>
                </a:extLst>
              </p:cNvPr>
              <p:cNvSpPr txBox="1"/>
              <p:nvPr/>
            </p:nvSpPr>
            <p:spPr>
              <a:xfrm>
                <a:off x="1368019" y="958419"/>
                <a:ext cx="2015639" cy="305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i="0" dirty="0">
                    <a:effectLst/>
                  </a:rPr>
                  <a:t>Macro Pulse Period: 40 </a:t>
                </a:r>
                <a:r>
                  <a:rPr lang="en-US" altLang="zh-CN" sz="1600" i="0" dirty="0" err="1">
                    <a:effectLst/>
                  </a:rPr>
                  <a:t>ms</a:t>
                </a:r>
                <a:endParaRPr lang="zh-CN" altLang="en-US" sz="1600" dirty="0"/>
              </a:p>
            </p:txBody>
          </p:sp>
          <p:cxnSp>
            <p:nvCxnSpPr>
              <p:cNvPr id="54" name="直接连接符 53">
                <a:extLst>
                  <a:ext uri="{FF2B5EF4-FFF2-40B4-BE49-F238E27FC236}">
                    <a16:creationId xmlns:a16="http://schemas.microsoft.com/office/drawing/2014/main" id="{80956537-90B3-44E3-BE51-AC2D5B79528B}"/>
                  </a:ext>
                </a:extLst>
              </p:cNvPr>
              <p:cNvCxnSpPr/>
              <p:nvPr/>
            </p:nvCxnSpPr>
            <p:spPr bwMode="auto">
              <a:xfrm>
                <a:off x="1666909" y="1488624"/>
                <a:ext cx="0" cy="144000"/>
              </a:xfrm>
              <a:prstGeom prst="line">
                <a:avLst/>
              </a:prstGeom>
              <a:solidFill>
                <a:srgbClr val="FFFF00"/>
              </a:solidFill>
              <a:ln w="6350" cap="rnd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5" name="直接箭头连接符 54">
                <a:extLst>
                  <a:ext uri="{FF2B5EF4-FFF2-40B4-BE49-F238E27FC236}">
                    <a16:creationId xmlns:a16="http://schemas.microsoft.com/office/drawing/2014/main" id="{06510231-3011-4E72-8EA6-7C46526A59CB}"/>
                  </a:ext>
                </a:extLst>
              </p:cNvPr>
              <p:cNvCxnSpPr/>
              <p:nvPr/>
            </p:nvCxnSpPr>
            <p:spPr bwMode="auto">
              <a:xfrm>
                <a:off x="896672" y="1560624"/>
                <a:ext cx="768997" cy="0"/>
              </a:xfrm>
              <a:prstGeom prst="straightConnector1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5CA9DA9C-C887-4D97-9176-54A916CDD362}"/>
                  </a:ext>
                </a:extLst>
              </p:cNvPr>
              <p:cNvSpPr txBox="1"/>
              <p:nvPr/>
            </p:nvSpPr>
            <p:spPr>
              <a:xfrm>
                <a:off x="892469" y="1298781"/>
                <a:ext cx="758578" cy="27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ea typeface="Cambria Math" panose="02040503050406030204" pitchFamily="18" charset="0"/>
                  </a:rPr>
                  <a:t>1 </a:t>
                </a:r>
                <a:r>
                  <a:rPr lang="en-US" altLang="zh-CN" sz="1400" dirty="0" err="1">
                    <a:ea typeface="Cambria Math" panose="02040503050406030204" pitchFamily="18" charset="0"/>
                  </a:rPr>
                  <a:t>ms</a:t>
                </a:r>
                <a:endParaRPr lang="zh-CN" altLang="en-US" sz="1400" dirty="0"/>
              </a:p>
            </p:txBody>
          </p:sp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4AA24DFD-90CF-46D1-9DB5-3FBE65796649}"/>
                  </a:ext>
                </a:extLst>
              </p:cNvPr>
              <p:cNvSpPr txBox="1"/>
              <p:nvPr/>
            </p:nvSpPr>
            <p:spPr>
              <a:xfrm>
                <a:off x="4145680" y="2381227"/>
                <a:ext cx="758578" cy="305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Time</a:t>
                </a:r>
                <a:endParaRPr lang="zh-CN" altLang="en-US" sz="1600" dirty="0"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8" name="直接箭头连接符 57">
                <a:extLst>
                  <a:ext uri="{FF2B5EF4-FFF2-40B4-BE49-F238E27FC236}">
                    <a16:creationId xmlns:a16="http://schemas.microsoft.com/office/drawing/2014/main" id="{7F9F077C-4DAF-454D-8697-553C774D75E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91913" y="1867395"/>
                <a:ext cx="2041578" cy="0"/>
              </a:xfrm>
              <a:prstGeom prst="straightConnector1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2C4DFBA3-797B-4177-AEC7-644D7AE91C4C}"/>
                  </a:ext>
                </a:extLst>
              </p:cNvPr>
              <p:cNvSpPr txBox="1"/>
              <p:nvPr/>
            </p:nvSpPr>
            <p:spPr>
              <a:xfrm>
                <a:off x="1862145" y="1566049"/>
                <a:ext cx="1766288" cy="27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i="0" dirty="0">
                    <a:effectLst/>
                  </a:rPr>
                  <a:t>Macro Pulse Interval: 39 </a:t>
                </a:r>
                <a:r>
                  <a:rPr lang="en-US" altLang="zh-CN" sz="1400" i="0" dirty="0" err="1">
                    <a:effectLst/>
                  </a:rPr>
                  <a:t>ms</a:t>
                </a:r>
                <a:endParaRPr lang="zh-CN" altLang="en-US" sz="1400" dirty="0"/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78F4534E-286D-4797-881D-6DB364AD86A3}"/>
                </a:ext>
              </a:extLst>
            </p:cNvPr>
            <p:cNvGrpSpPr/>
            <p:nvPr/>
          </p:nvGrpSpPr>
          <p:grpSpPr>
            <a:xfrm>
              <a:off x="549180" y="2695085"/>
              <a:ext cx="4788000" cy="1016262"/>
              <a:chOff x="592603" y="3116929"/>
              <a:chExt cx="4788000" cy="1016262"/>
            </a:xfrm>
          </p:grpSpPr>
          <p:cxnSp>
            <p:nvCxnSpPr>
              <p:cNvPr id="29" name="直接箭头连接符 28">
                <a:extLst>
                  <a:ext uri="{FF2B5EF4-FFF2-40B4-BE49-F238E27FC236}">
                    <a16:creationId xmlns:a16="http://schemas.microsoft.com/office/drawing/2014/main" id="{DEEEE8BF-7894-4AB8-9F26-ED7C90E112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2603" y="3780326"/>
                <a:ext cx="478800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任意多边形: 形状 29">
                <a:extLst>
                  <a:ext uri="{FF2B5EF4-FFF2-40B4-BE49-F238E27FC236}">
                    <a16:creationId xmlns:a16="http://schemas.microsoft.com/office/drawing/2014/main" id="{493F7CE6-E3B9-48B2-90A1-518ABD616778}"/>
                  </a:ext>
                </a:extLst>
              </p:cNvPr>
              <p:cNvSpPr/>
              <p:nvPr/>
            </p:nvSpPr>
            <p:spPr>
              <a:xfrm>
                <a:off x="768699" y="3280384"/>
                <a:ext cx="916930" cy="499941"/>
              </a:xfrm>
              <a:custGeom>
                <a:avLst/>
                <a:gdLst>
                  <a:gd name="connsiteX0" fmla="*/ 0 w 3886200"/>
                  <a:gd name="connsiteY0" fmla="*/ 2839723 h 2854963"/>
                  <a:gd name="connsiteX1" fmla="*/ 441960 w 3886200"/>
                  <a:gd name="connsiteY1" fmla="*/ 2829563 h 2854963"/>
                  <a:gd name="connsiteX2" fmla="*/ 645160 w 3886200"/>
                  <a:gd name="connsiteY2" fmla="*/ 2799083 h 2854963"/>
                  <a:gd name="connsiteX3" fmla="*/ 863600 w 3886200"/>
                  <a:gd name="connsiteY3" fmla="*/ 2672083 h 2854963"/>
                  <a:gd name="connsiteX4" fmla="*/ 1076960 w 3886200"/>
                  <a:gd name="connsiteY4" fmla="*/ 2357123 h 2854963"/>
                  <a:gd name="connsiteX5" fmla="*/ 1295400 w 3886200"/>
                  <a:gd name="connsiteY5" fmla="*/ 1772923 h 2854963"/>
                  <a:gd name="connsiteX6" fmla="*/ 1508760 w 3886200"/>
                  <a:gd name="connsiteY6" fmla="*/ 1016003 h 2854963"/>
                  <a:gd name="connsiteX7" fmla="*/ 1727200 w 3886200"/>
                  <a:gd name="connsiteY7" fmla="*/ 325123 h 2854963"/>
                  <a:gd name="connsiteX8" fmla="*/ 1935480 w 3886200"/>
                  <a:gd name="connsiteY8" fmla="*/ 3 h 2854963"/>
                  <a:gd name="connsiteX9" fmla="*/ 2153920 w 3886200"/>
                  <a:gd name="connsiteY9" fmla="*/ 320043 h 2854963"/>
                  <a:gd name="connsiteX10" fmla="*/ 2367280 w 3886200"/>
                  <a:gd name="connsiteY10" fmla="*/ 1005843 h 2854963"/>
                  <a:gd name="connsiteX11" fmla="*/ 2580640 w 3886200"/>
                  <a:gd name="connsiteY11" fmla="*/ 1772923 h 2854963"/>
                  <a:gd name="connsiteX12" fmla="*/ 2783840 w 3886200"/>
                  <a:gd name="connsiteY12" fmla="*/ 2346963 h 2854963"/>
                  <a:gd name="connsiteX13" fmla="*/ 3007360 w 3886200"/>
                  <a:gd name="connsiteY13" fmla="*/ 2667003 h 2854963"/>
                  <a:gd name="connsiteX14" fmla="*/ 3225800 w 3886200"/>
                  <a:gd name="connsiteY14" fmla="*/ 2799083 h 2854963"/>
                  <a:gd name="connsiteX15" fmla="*/ 3454400 w 3886200"/>
                  <a:gd name="connsiteY15" fmla="*/ 2834643 h 2854963"/>
                  <a:gd name="connsiteX16" fmla="*/ 3886200 w 3886200"/>
                  <a:gd name="connsiteY16" fmla="*/ 2854963 h 2854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886200" h="2854963">
                    <a:moveTo>
                      <a:pt x="0" y="2839723"/>
                    </a:moveTo>
                    <a:cubicBezTo>
                      <a:pt x="167216" y="2838029"/>
                      <a:pt x="334433" y="2836336"/>
                      <a:pt x="441960" y="2829563"/>
                    </a:cubicBezTo>
                    <a:cubicBezTo>
                      <a:pt x="549487" y="2822790"/>
                      <a:pt x="574887" y="2825330"/>
                      <a:pt x="645160" y="2799083"/>
                    </a:cubicBezTo>
                    <a:cubicBezTo>
                      <a:pt x="715433" y="2772836"/>
                      <a:pt x="791633" y="2745743"/>
                      <a:pt x="863600" y="2672083"/>
                    </a:cubicBezTo>
                    <a:cubicBezTo>
                      <a:pt x="935567" y="2598423"/>
                      <a:pt x="1004993" y="2506983"/>
                      <a:pt x="1076960" y="2357123"/>
                    </a:cubicBezTo>
                    <a:cubicBezTo>
                      <a:pt x="1148927" y="2207263"/>
                      <a:pt x="1223433" y="1996443"/>
                      <a:pt x="1295400" y="1772923"/>
                    </a:cubicBezTo>
                    <a:cubicBezTo>
                      <a:pt x="1367367" y="1549403"/>
                      <a:pt x="1436793" y="1257303"/>
                      <a:pt x="1508760" y="1016003"/>
                    </a:cubicBezTo>
                    <a:cubicBezTo>
                      <a:pt x="1580727" y="774703"/>
                      <a:pt x="1656080" y="494456"/>
                      <a:pt x="1727200" y="325123"/>
                    </a:cubicBezTo>
                    <a:cubicBezTo>
                      <a:pt x="1798320" y="155790"/>
                      <a:pt x="1864360" y="850"/>
                      <a:pt x="1935480" y="3"/>
                    </a:cubicBezTo>
                    <a:cubicBezTo>
                      <a:pt x="2006600" y="-844"/>
                      <a:pt x="2081953" y="152403"/>
                      <a:pt x="2153920" y="320043"/>
                    </a:cubicBezTo>
                    <a:cubicBezTo>
                      <a:pt x="2225887" y="487683"/>
                      <a:pt x="2296160" y="763696"/>
                      <a:pt x="2367280" y="1005843"/>
                    </a:cubicBezTo>
                    <a:cubicBezTo>
                      <a:pt x="2438400" y="1247990"/>
                      <a:pt x="2511213" y="1549403"/>
                      <a:pt x="2580640" y="1772923"/>
                    </a:cubicBezTo>
                    <a:cubicBezTo>
                      <a:pt x="2650067" y="1996443"/>
                      <a:pt x="2712720" y="2197950"/>
                      <a:pt x="2783840" y="2346963"/>
                    </a:cubicBezTo>
                    <a:cubicBezTo>
                      <a:pt x="2854960" y="2495976"/>
                      <a:pt x="2933700" y="2591650"/>
                      <a:pt x="3007360" y="2667003"/>
                    </a:cubicBezTo>
                    <a:cubicBezTo>
                      <a:pt x="3081020" y="2742356"/>
                      <a:pt x="3151293" y="2771143"/>
                      <a:pt x="3225800" y="2799083"/>
                    </a:cubicBezTo>
                    <a:cubicBezTo>
                      <a:pt x="3300307" y="2827023"/>
                      <a:pt x="3344333" y="2825330"/>
                      <a:pt x="3454400" y="2834643"/>
                    </a:cubicBezTo>
                    <a:cubicBezTo>
                      <a:pt x="3564467" y="2843956"/>
                      <a:pt x="3725333" y="2849459"/>
                      <a:pt x="3886200" y="2854963"/>
                    </a:cubicBezTo>
                  </a:path>
                </a:pathLst>
              </a:custGeom>
              <a:noFill/>
              <a:ln w="25400">
                <a:solidFill>
                  <a:srgbClr val="CC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任意多边形: 形状 30">
                <a:extLst>
                  <a:ext uri="{FF2B5EF4-FFF2-40B4-BE49-F238E27FC236}">
                    <a16:creationId xmlns:a16="http://schemas.microsoft.com/office/drawing/2014/main" id="{5009CDBE-38F2-4C5F-AE67-8C4BB4320F36}"/>
                  </a:ext>
                </a:extLst>
              </p:cNvPr>
              <p:cNvSpPr/>
              <p:nvPr/>
            </p:nvSpPr>
            <p:spPr>
              <a:xfrm>
                <a:off x="2313775" y="3280384"/>
                <a:ext cx="916930" cy="499941"/>
              </a:xfrm>
              <a:custGeom>
                <a:avLst/>
                <a:gdLst>
                  <a:gd name="connsiteX0" fmla="*/ 0 w 3886200"/>
                  <a:gd name="connsiteY0" fmla="*/ 2839723 h 2854963"/>
                  <a:gd name="connsiteX1" fmla="*/ 441960 w 3886200"/>
                  <a:gd name="connsiteY1" fmla="*/ 2829563 h 2854963"/>
                  <a:gd name="connsiteX2" fmla="*/ 645160 w 3886200"/>
                  <a:gd name="connsiteY2" fmla="*/ 2799083 h 2854963"/>
                  <a:gd name="connsiteX3" fmla="*/ 863600 w 3886200"/>
                  <a:gd name="connsiteY3" fmla="*/ 2672083 h 2854963"/>
                  <a:gd name="connsiteX4" fmla="*/ 1076960 w 3886200"/>
                  <a:gd name="connsiteY4" fmla="*/ 2357123 h 2854963"/>
                  <a:gd name="connsiteX5" fmla="*/ 1295400 w 3886200"/>
                  <a:gd name="connsiteY5" fmla="*/ 1772923 h 2854963"/>
                  <a:gd name="connsiteX6" fmla="*/ 1508760 w 3886200"/>
                  <a:gd name="connsiteY6" fmla="*/ 1016003 h 2854963"/>
                  <a:gd name="connsiteX7" fmla="*/ 1727200 w 3886200"/>
                  <a:gd name="connsiteY7" fmla="*/ 325123 h 2854963"/>
                  <a:gd name="connsiteX8" fmla="*/ 1935480 w 3886200"/>
                  <a:gd name="connsiteY8" fmla="*/ 3 h 2854963"/>
                  <a:gd name="connsiteX9" fmla="*/ 2153920 w 3886200"/>
                  <a:gd name="connsiteY9" fmla="*/ 320043 h 2854963"/>
                  <a:gd name="connsiteX10" fmla="*/ 2367280 w 3886200"/>
                  <a:gd name="connsiteY10" fmla="*/ 1005843 h 2854963"/>
                  <a:gd name="connsiteX11" fmla="*/ 2580640 w 3886200"/>
                  <a:gd name="connsiteY11" fmla="*/ 1772923 h 2854963"/>
                  <a:gd name="connsiteX12" fmla="*/ 2783840 w 3886200"/>
                  <a:gd name="connsiteY12" fmla="*/ 2346963 h 2854963"/>
                  <a:gd name="connsiteX13" fmla="*/ 3007360 w 3886200"/>
                  <a:gd name="connsiteY13" fmla="*/ 2667003 h 2854963"/>
                  <a:gd name="connsiteX14" fmla="*/ 3225800 w 3886200"/>
                  <a:gd name="connsiteY14" fmla="*/ 2799083 h 2854963"/>
                  <a:gd name="connsiteX15" fmla="*/ 3454400 w 3886200"/>
                  <a:gd name="connsiteY15" fmla="*/ 2834643 h 2854963"/>
                  <a:gd name="connsiteX16" fmla="*/ 3886200 w 3886200"/>
                  <a:gd name="connsiteY16" fmla="*/ 2854963 h 2854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886200" h="2854963">
                    <a:moveTo>
                      <a:pt x="0" y="2839723"/>
                    </a:moveTo>
                    <a:cubicBezTo>
                      <a:pt x="167216" y="2838029"/>
                      <a:pt x="334433" y="2836336"/>
                      <a:pt x="441960" y="2829563"/>
                    </a:cubicBezTo>
                    <a:cubicBezTo>
                      <a:pt x="549487" y="2822790"/>
                      <a:pt x="574887" y="2825330"/>
                      <a:pt x="645160" y="2799083"/>
                    </a:cubicBezTo>
                    <a:cubicBezTo>
                      <a:pt x="715433" y="2772836"/>
                      <a:pt x="791633" y="2745743"/>
                      <a:pt x="863600" y="2672083"/>
                    </a:cubicBezTo>
                    <a:cubicBezTo>
                      <a:pt x="935567" y="2598423"/>
                      <a:pt x="1004993" y="2506983"/>
                      <a:pt x="1076960" y="2357123"/>
                    </a:cubicBezTo>
                    <a:cubicBezTo>
                      <a:pt x="1148927" y="2207263"/>
                      <a:pt x="1223433" y="1996443"/>
                      <a:pt x="1295400" y="1772923"/>
                    </a:cubicBezTo>
                    <a:cubicBezTo>
                      <a:pt x="1367367" y="1549403"/>
                      <a:pt x="1436793" y="1257303"/>
                      <a:pt x="1508760" y="1016003"/>
                    </a:cubicBezTo>
                    <a:cubicBezTo>
                      <a:pt x="1580727" y="774703"/>
                      <a:pt x="1656080" y="494456"/>
                      <a:pt x="1727200" y="325123"/>
                    </a:cubicBezTo>
                    <a:cubicBezTo>
                      <a:pt x="1798320" y="155790"/>
                      <a:pt x="1864360" y="850"/>
                      <a:pt x="1935480" y="3"/>
                    </a:cubicBezTo>
                    <a:cubicBezTo>
                      <a:pt x="2006600" y="-844"/>
                      <a:pt x="2081953" y="152403"/>
                      <a:pt x="2153920" y="320043"/>
                    </a:cubicBezTo>
                    <a:cubicBezTo>
                      <a:pt x="2225887" y="487683"/>
                      <a:pt x="2296160" y="763696"/>
                      <a:pt x="2367280" y="1005843"/>
                    </a:cubicBezTo>
                    <a:cubicBezTo>
                      <a:pt x="2438400" y="1247990"/>
                      <a:pt x="2511213" y="1549403"/>
                      <a:pt x="2580640" y="1772923"/>
                    </a:cubicBezTo>
                    <a:cubicBezTo>
                      <a:pt x="2650067" y="1996443"/>
                      <a:pt x="2712720" y="2197950"/>
                      <a:pt x="2783840" y="2346963"/>
                    </a:cubicBezTo>
                    <a:cubicBezTo>
                      <a:pt x="2854960" y="2495976"/>
                      <a:pt x="2933700" y="2591650"/>
                      <a:pt x="3007360" y="2667003"/>
                    </a:cubicBezTo>
                    <a:cubicBezTo>
                      <a:pt x="3081020" y="2742356"/>
                      <a:pt x="3151293" y="2771143"/>
                      <a:pt x="3225800" y="2799083"/>
                    </a:cubicBezTo>
                    <a:cubicBezTo>
                      <a:pt x="3300307" y="2827023"/>
                      <a:pt x="3344333" y="2825330"/>
                      <a:pt x="3454400" y="2834643"/>
                    </a:cubicBezTo>
                    <a:cubicBezTo>
                      <a:pt x="3564467" y="2843956"/>
                      <a:pt x="3725333" y="2849459"/>
                      <a:pt x="3886200" y="2854963"/>
                    </a:cubicBezTo>
                  </a:path>
                </a:pathLst>
              </a:custGeom>
              <a:noFill/>
              <a:ln w="25400">
                <a:solidFill>
                  <a:srgbClr val="CC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任意多边形: 形状 31">
                <a:extLst>
                  <a:ext uri="{FF2B5EF4-FFF2-40B4-BE49-F238E27FC236}">
                    <a16:creationId xmlns:a16="http://schemas.microsoft.com/office/drawing/2014/main" id="{E4E3260F-24C7-4A2A-BF21-02A9AF7D3625}"/>
                  </a:ext>
                </a:extLst>
              </p:cNvPr>
              <p:cNvSpPr/>
              <p:nvPr/>
            </p:nvSpPr>
            <p:spPr>
              <a:xfrm>
                <a:off x="3858851" y="3280384"/>
                <a:ext cx="916930" cy="499941"/>
              </a:xfrm>
              <a:custGeom>
                <a:avLst/>
                <a:gdLst>
                  <a:gd name="connsiteX0" fmla="*/ 0 w 3886200"/>
                  <a:gd name="connsiteY0" fmla="*/ 2839723 h 2854963"/>
                  <a:gd name="connsiteX1" fmla="*/ 441960 w 3886200"/>
                  <a:gd name="connsiteY1" fmla="*/ 2829563 h 2854963"/>
                  <a:gd name="connsiteX2" fmla="*/ 645160 w 3886200"/>
                  <a:gd name="connsiteY2" fmla="*/ 2799083 h 2854963"/>
                  <a:gd name="connsiteX3" fmla="*/ 863600 w 3886200"/>
                  <a:gd name="connsiteY3" fmla="*/ 2672083 h 2854963"/>
                  <a:gd name="connsiteX4" fmla="*/ 1076960 w 3886200"/>
                  <a:gd name="connsiteY4" fmla="*/ 2357123 h 2854963"/>
                  <a:gd name="connsiteX5" fmla="*/ 1295400 w 3886200"/>
                  <a:gd name="connsiteY5" fmla="*/ 1772923 h 2854963"/>
                  <a:gd name="connsiteX6" fmla="*/ 1508760 w 3886200"/>
                  <a:gd name="connsiteY6" fmla="*/ 1016003 h 2854963"/>
                  <a:gd name="connsiteX7" fmla="*/ 1727200 w 3886200"/>
                  <a:gd name="connsiteY7" fmla="*/ 325123 h 2854963"/>
                  <a:gd name="connsiteX8" fmla="*/ 1935480 w 3886200"/>
                  <a:gd name="connsiteY8" fmla="*/ 3 h 2854963"/>
                  <a:gd name="connsiteX9" fmla="*/ 2153920 w 3886200"/>
                  <a:gd name="connsiteY9" fmla="*/ 320043 h 2854963"/>
                  <a:gd name="connsiteX10" fmla="*/ 2367280 w 3886200"/>
                  <a:gd name="connsiteY10" fmla="*/ 1005843 h 2854963"/>
                  <a:gd name="connsiteX11" fmla="*/ 2580640 w 3886200"/>
                  <a:gd name="connsiteY11" fmla="*/ 1772923 h 2854963"/>
                  <a:gd name="connsiteX12" fmla="*/ 2783840 w 3886200"/>
                  <a:gd name="connsiteY12" fmla="*/ 2346963 h 2854963"/>
                  <a:gd name="connsiteX13" fmla="*/ 3007360 w 3886200"/>
                  <a:gd name="connsiteY13" fmla="*/ 2667003 h 2854963"/>
                  <a:gd name="connsiteX14" fmla="*/ 3225800 w 3886200"/>
                  <a:gd name="connsiteY14" fmla="*/ 2799083 h 2854963"/>
                  <a:gd name="connsiteX15" fmla="*/ 3454400 w 3886200"/>
                  <a:gd name="connsiteY15" fmla="*/ 2834643 h 2854963"/>
                  <a:gd name="connsiteX16" fmla="*/ 3886200 w 3886200"/>
                  <a:gd name="connsiteY16" fmla="*/ 2854963 h 2854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886200" h="2854963">
                    <a:moveTo>
                      <a:pt x="0" y="2839723"/>
                    </a:moveTo>
                    <a:cubicBezTo>
                      <a:pt x="167216" y="2838029"/>
                      <a:pt x="334433" y="2836336"/>
                      <a:pt x="441960" y="2829563"/>
                    </a:cubicBezTo>
                    <a:cubicBezTo>
                      <a:pt x="549487" y="2822790"/>
                      <a:pt x="574887" y="2825330"/>
                      <a:pt x="645160" y="2799083"/>
                    </a:cubicBezTo>
                    <a:cubicBezTo>
                      <a:pt x="715433" y="2772836"/>
                      <a:pt x="791633" y="2745743"/>
                      <a:pt x="863600" y="2672083"/>
                    </a:cubicBezTo>
                    <a:cubicBezTo>
                      <a:pt x="935567" y="2598423"/>
                      <a:pt x="1004993" y="2506983"/>
                      <a:pt x="1076960" y="2357123"/>
                    </a:cubicBezTo>
                    <a:cubicBezTo>
                      <a:pt x="1148927" y="2207263"/>
                      <a:pt x="1223433" y="1996443"/>
                      <a:pt x="1295400" y="1772923"/>
                    </a:cubicBezTo>
                    <a:cubicBezTo>
                      <a:pt x="1367367" y="1549403"/>
                      <a:pt x="1436793" y="1257303"/>
                      <a:pt x="1508760" y="1016003"/>
                    </a:cubicBezTo>
                    <a:cubicBezTo>
                      <a:pt x="1580727" y="774703"/>
                      <a:pt x="1656080" y="494456"/>
                      <a:pt x="1727200" y="325123"/>
                    </a:cubicBezTo>
                    <a:cubicBezTo>
                      <a:pt x="1798320" y="155790"/>
                      <a:pt x="1864360" y="850"/>
                      <a:pt x="1935480" y="3"/>
                    </a:cubicBezTo>
                    <a:cubicBezTo>
                      <a:pt x="2006600" y="-844"/>
                      <a:pt x="2081953" y="152403"/>
                      <a:pt x="2153920" y="320043"/>
                    </a:cubicBezTo>
                    <a:cubicBezTo>
                      <a:pt x="2225887" y="487683"/>
                      <a:pt x="2296160" y="763696"/>
                      <a:pt x="2367280" y="1005843"/>
                    </a:cubicBezTo>
                    <a:cubicBezTo>
                      <a:pt x="2438400" y="1247990"/>
                      <a:pt x="2511213" y="1549403"/>
                      <a:pt x="2580640" y="1772923"/>
                    </a:cubicBezTo>
                    <a:cubicBezTo>
                      <a:pt x="2650067" y="1996443"/>
                      <a:pt x="2712720" y="2197950"/>
                      <a:pt x="2783840" y="2346963"/>
                    </a:cubicBezTo>
                    <a:cubicBezTo>
                      <a:pt x="2854960" y="2495976"/>
                      <a:pt x="2933700" y="2591650"/>
                      <a:pt x="3007360" y="2667003"/>
                    </a:cubicBezTo>
                    <a:cubicBezTo>
                      <a:pt x="3081020" y="2742356"/>
                      <a:pt x="3151293" y="2771143"/>
                      <a:pt x="3225800" y="2799083"/>
                    </a:cubicBezTo>
                    <a:cubicBezTo>
                      <a:pt x="3300307" y="2827023"/>
                      <a:pt x="3344333" y="2825330"/>
                      <a:pt x="3454400" y="2834643"/>
                    </a:cubicBezTo>
                    <a:cubicBezTo>
                      <a:pt x="3564467" y="2843956"/>
                      <a:pt x="3725333" y="2849459"/>
                      <a:pt x="3886200" y="2854963"/>
                    </a:cubicBezTo>
                  </a:path>
                </a:pathLst>
              </a:custGeom>
              <a:noFill/>
              <a:ln w="25400">
                <a:solidFill>
                  <a:srgbClr val="CC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9A9C4FE6-A6A9-4A0E-94B6-4B25DA9C879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49170" y="3805511"/>
                <a:ext cx="0" cy="159378"/>
              </a:xfrm>
              <a:prstGeom prst="line">
                <a:avLst/>
              </a:prstGeom>
              <a:ln w="6350" cap="rnd"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CCED19B5-BCC2-4097-B1F9-9AAAA44C4F0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586367" y="3805511"/>
                <a:ext cx="0" cy="159378"/>
              </a:xfrm>
              <a:prstGeom prst="line">
                <a:avLst/>
              </a:prstGeom>
              <a:solidFill>
                <a:srgbClr val="FFFF00"/>
              </a:solidFill>
              <a:ln w="6350" cap="rnd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直接箭头连接符 34">
                <a:extLst>
                  <a:ext uri="{FF2B5EF4-FFF2-40B4-BE49-F238E27FC236}">
                    <a16:creationId xmlns:a16="http://schemas.microsoft.com/office/drawing/2014/main" id="{8B3316CD-D6DE-4071-AE9E-2958B334238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49170" y="3885200"/>
                <a:ext cx="735573" cy="0"/>
              </a:xfrm>
              <a:prstGeom prst="straightConnector1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AC1159F7-F99E-47AB-A269-4FD4F4141B5C}"/>
                  </a:ext>
                </a:extLst>
              </p:cNvPr>
              <p:cNvSpPr txBox="1"/>
              <p:nvPr/>
            </p:nvSpPr>
            <p:spPr>
              <a:xfrm>
                <a:off x="899520" y="3825414"/>
                <a:ext cx="6348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80ns</a:t>
                </a:r>
                <a:endParaRPr lang="zh-CN" altLang="en-US" sz="1400" dirty="0"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id="{10C1A2BF-429D-45D9-8D98-308523B5B85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224856" y="3116929"/>
                <a:ext cx="0" cy="159378"/>
              </a:xfrm>
              <a:prstGeom prst="line">
                <a:avLst/>
              </a:prstGeom>
              <a:ln w="6350" cap="rnd"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55950321-B70E-475C-9483-D5A19D8E388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766725" y="3116929"/>
                <a:ext cx="0" cy="159378"/>
              </a:xfrm>
              <a:prstGeom prst="line">
                <a:avLst/>
              </a:prstGeom>
              <a:solidFill>
                <a:srgbClr val="FFFF00"/>
              </a:solidFill>
              <a:ln w="6350" cap="rnd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" name="直接箭头连接符 38">
                <a:extLst>
                  <a:ext uri="{FF2B5EF4-FFF2-40B4-BE49-F238E27FC236}">
                    <a16:creationId xmlns:a16="http://schemas.microsoft.com/office/drawing/2014/main" id="{D2A5D52E-474C-49AD-98C5-FE18EF3FEA3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224856" y="3196618"/>
                <a:ext cx="1541869" cy="0"/>
              </a:xfrm>
              <a:prstGeom prst="straightConnector1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DED2AC26-799F-4043-B274-A2A885FF9AB1}"/>
                  </a:ext>
                </a:extLst>
              </p:cNvPr>
              <p:cNvSpPr txBox="1"/>
              <p:nvPr/>
            </p:nvSpPr>
            <p:spPr>
              <a:xfrm>
                <a:off x="1685629" y="3145453"/>
                <a:ext cx="6348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410ns</a:t>
                </a:r>
                <a:endParaRPr lang="zh-CN" altLang="en-US" sz="1400" dirty="0"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71" name="文本框 70">
            <a:extLst>
              <a:ext uri="{FF2B5EF4-FFF2-40B4-BE49-F238E27FC236}">
                <a16:creationId xmlns:a16="http://schemas.microsoft.com/office/drawing/2014/main" id="{B0F7D02C-14E1-4EEE-9E2C-FE9BADE36586}"/>
              </a:ext>
            </a:extLst>
          </p:cNvPr>
          <p:cNvSpPr txBox="1"/>
          <p:nvPr/>
        </p:nvSpPr>
        <p:spPr>
          <a:xfrm>
            <a:off x="7337494" y="1393437"/>
            <a:ext cx="4918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0" dirty="0">
                <a:solidFill>
                  <a:srgbClr val="FF0000"/>
                </a:solidFill>
                <a:effectLst/>
              </a:rPr>
              <a:t>Micro-pulse Intrinsic Current Signal</a:t>
            </a:r>
          </a:p>
          <a:p>
            <a:r>
              <a:rPr lang="en-US" altLang="zh-CN" i="0" dirty="0">
                <a:solidFill>
                  <a:srgbClr val="FF0000"/>
                </a:solidFill>
                <a:effectLst/>
              </a:rPr>
              <a:t> (ignoring the 80ns micro structure)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BCD7626-B5A5-4BB5-A6BC-8FE39D8B2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B9F25-8AEE-4BC5-97BB-066296E033BB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EAEE2FE-EF08-4B0D-BADF-B642EA4F6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36F561F3-91F8-4D4C-865A-7BBC80BAC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606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Begin a project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EA93C58C-EC02-4D8F-B15A-34C7AD4900D5}"/>
              </a:ext>
            </a:extLst>
          </p:cNvPr>
          <p:cNvSpPr txBox="1"/>
          <p:nvPr/>
        </p:nvSpPr>
        <p:spPr>
          <a:xfrm>
            <a:off x="0" y="0"/>
            <a:ext cx="4117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Phase II Spallation Project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1AA47F5-6F15-4F8B-A468-36658608B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22" y="1194060"/>
            <a:ext cx="7694645" cy="323389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AA8460A-EFD7-4D8F-A0F7-BD95A61DC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5663" y="1263703"/>
            <a:ext cx="2530059" cy="2141406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F1BC6BB1-33AB-4B8C-B92D-432097A70862}"/>
              </a:ext>
            </a:extLst>
          </p:cNvPr>
          <p:cNvSpPr txBox="1"/>
          <p:nvPr/>
        </p:nvSpPr>
        <p:spPr>
          <a:xfrm>
            <a:off x="7213631" y="4930041"/>
            <a:ext cx="37384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Key configure of ADA4817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Input resistance ~ 500 </a:t>
            </a:r>
            <a:r>
              <a:rPr lang="en-US" altLang="zh-CN" dirty="0" err="1"/>
              <a:t>GOhm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Open-Loop Gain ~ 65 dB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1751F9F-5A50-475A-888C-FF5F97C4AC18}"/>
              </a:ext>
            </a:extLst>
          </p:cNvPr>
          <p:cNvSpPr txBox="1"/>
          <p:nvPr/>
        </p:nvSpPr>
        <p:spPr>
          <a:xfrm>
            <a:off x="823776" y="802590"/>
            <a:ext cx="10353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0" dirty="0">
                <a:effectLst/>
              </a:rPr>
              <a:t>The BMOS PCB design employs a charge integration circuit and a first-order CRRC shaper circuit.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0B7D78B-D490-4D15-B16C-33593149B59F}"/>
              </a:ext>
            </a:extLst>
          </p:cNvPr>
          <p:cNvSpPr txBox="1"/>
          <p:nvPr/>
        </p:nvSpPr>
        <p:spPr>
          <a:xfrm>
            <a:off x="1779843" y="4836360"/>
            <a:ext cx="40570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0" dirty="0">
                <a:effectLst/>
              </a:rPr>
              <a:t>Core Circuit Parameter Design</a:t>
            </a:r>
            <a:r>
              <a:rPr lang="zh-CN" altLang="en-US" dirty="0"/>
              <a:t>：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i="0" dirty="0">
                <a:effectLst/>
              </a:rPr>
              <a:t>Integration capacitance: 10 pF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i="0" dirty="0">
                <a:effectLst/>
              </a:rPr>
              <a:t>Discharge time: 15 </a:t>
            </a:r>
            <a:r>
              <a:rPr lang="en-US" altLang="zh-CN" i="0" dirty="0" err="1">
                <a:effectLst/>
              </a:rPr>
              <a:t>ms</a:t>
            </a:r>
            <a:r>
              <a:rPr lang="en-US" altLang="zh-CN" i="0" dirty="0">
                <a:effectLst/>
              </a:rPr>
              <a:t> (considering parasitic capacitance of 2~5 pF)</a:t>
            </a:r>
            <a:endParaRPr lang="en-US" altLang="zh-CN" dirty="0"/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ADCE09A-926B-4709-B6DD-E2D7E2581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7EF7C-F487-4A62-9EC5-615344D0A3A1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16DA86B-6721-4579-BEE6-D5F6D7BA8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17" name="灯片编号占位符 16">
            <a:extLst>
              <a:ext uri="{FF2B5EF4-FFF2-40B4-BE49-F238E27FC236}">
                <a16:creationId xmlns:a16="http://schemas.microsoft.com/office/drawing/2014/main" id="{1AF2B792-1E00-4409-9C45-52ADF118B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815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Begin a project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EA93C58C-EC02-4D8F-B15A-34C7AD4900D5}"/>
              </a:ext>
            </a:extLst>
          </p:cNvPr>
          <p:cNvSpPr txBox="1"/>
          <p:nvPr/>
        </p:nvSpPr>
        <p:spPr>
          <a:xfrm>
            <a:off x="0" y="0"/>
            <a:ext cx="4117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Phase II Spallation Project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B1D7AB6-EA2C-4176-A68D-430C28181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23" y="708320"/>
            <a:ext cx="11428094" cy="2603241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1256A35F-F3C3-4395-A928-F249D5A68773}"/>
              </a:ext>
            </a:extLst>
          </p:cNvPr>
          <p:cNvSpPr txBox="1"/>
          <p:nvPr/>
        </p:nvSpPr>
        <p:spPr>
          <a:xfrm>
            <a:off x="360783" y="3831771"/>
            <a:ext cx="78812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Signal of output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More than 600 mV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4 </a:t>
            </a:r>
            <a:r>
              <a:rPr lang="en-US" altLang="zh-CN" dirty="0" err="1"/>
              <a:t>ms</a:t>
            </a:r>
            <a:r>
              <a:rPr lang="en-US" altLang="zh-CN" dirty="0"/>
              <a:t> zeroing time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r>
              <a:rPr lang="en-US" altLang="zh-CN" dirty="0"/>
              <a:t>Considering the ADC and FPGA , the total system can be reset within 40 </a:t>
            </a:r>
            <a:r>
              <a:rPr lang="en-US" altLang="zh-CN" dirty="0" err="1"/>
              <a:t>ms</a:t>
            </a:r>
            <a:r>
              <a:rPr lang="en-US" altLang="zh-CN" dirty="0"/>
              <a:t>	</a:t>
            </a:r>
          </a:p>
          <a:p>
            <a:pPr lvl="1"/>
            <a:endParaRPr lang="en-US" altLang="zh-CN" dirty="0"/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D36C224-69FF-4F81-BA2E-1840BDBE6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9BE3-232F-4F8D-A7A7-2EAA3700ED62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5852DC7-37DD-4E48-95F6-F29BDB242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14" name="灯片编号占位符 13">
            <a:extLst>
              <a:ext uri="{FF2B5EF4-FFF2-40B4-BE49-F238E27FC236}">
                <a16:creationId xmlns:a16="http://schemas.microsoft.com/office/drawing/2014/main" id="{62CF28C9-73B6-4E1B-BD89-16AFA482A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99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Begin a project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EA93C58C-EC02-4D8F-B15A-34C7AD4900D5}"/>
              </a:ext>
            </a:extLst>
          </p:cNvPr>
          <p:cNvSpPr txBox="1"/>
          <p:nvPr/>
        </p:nvSpPr>
        <p:spPr>
          <a:xfrm>
            <a:off x="0" y="0"/>
            <a:ext cx="4117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Phase II Spallation Project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AE0BFB2-5CBC-4F6B-84CA-F7D8D2B90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45" y="1001490"/>
            <a:ext cx="4011014" cy="346726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B4BACE75-7CEA-42C4-A9B4-2A82E083CF82}"/>
              </a:ext>
            </a:extLst>
          </p:cNvPr>
          <p:cNvSpPr txBox="1"/>
          <p:nvPr/>
        </p:nvSpPr>
        <p:spPr>
          <a:xfrm>
            <a:off x="187749" y="4539180"/>
            <a:ext cx="34099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0" i="0" dirty="0">
                <a:effectLst/>
              </a:rPr>
              <a:t>High-voltage traces should be kept away from signal traces.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0" i="0" dirty="0">
                <a:effectLst/>
              </a:rPr>
              <a:t>Power supply traces should be thicker.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0" i="0" dirty="0">
                <a:effectLst/>
              </a:rPr>
              <a:t>No ground plane is provided for high-bandwidth chips.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35C6C0BE-9569-448E-83AE-02D2DA1AB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9172" y="775183"/>
            <a:ext cx="4372683" cy="374174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F796051-B2CE-4CC1-9B55-DCB65AA66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2829" y="1232585"/>
            <a:ext cx="3425077" cy="2767915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F07AE80F-6A4D-4DA8-AA11-3CC49AEC24DA}"/>
              </a:ext>
            </a:extLst>
          </p:cNvPr>
          <p:cNvSpPr txBox="1"/>
          <p:nvPr/>
        </p:nvSpPr>
        <p:spPr>
          <a:xfrm>
            <a:off x="4257675" y="3429000"/>
            <a:ext cx="704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 latinLnBrk="1"/>
            <a:r>
              <a:rPr lang="en-US" altLang="zh-CN" b="0" i="0" dirty="0">
                <a:effectLst/>
              </a:rPr>
              <a:t>Front View</a:t>
            </a:r>
          </a:p>
          <a:p>
            <a:br>
              <a:rPr lang="en-US" altLang="zh-CN" b="0" i="0" dirty="0">
                <a:solidFill>
                  <a:srgbClr val="F3F3F3"/>
                </a:solidFill>
                <a:effectLst/>
              </a:rPr>
            </a:b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9B3626D-AA9E-4131-8102-6C70FBF042BD}"/>
              </a:ext>
            </a:extLst>
          </p:cNvPr>
          <p:cNvSpPr txBox="1"/>
          <p:nvPr/>
        </p:nvSpPr>
        <p:spPr>
          <a:xfrm>
            <a:off x="8543396" y="3289217"/>
            <a:ext cx="704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0" i="0" dirty="0">
                <a:effectLst/>
              </a:rPr>
              <a:t>Rear View</a:t>
            </a:r>
            <a:endParaRPr lang="zh-CN" altLang="en-US" dirty="0"/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2ABFE3E8-A500-4FD2-B2C0-CEE2032A7EC7}"/>
              </a:ext>
            </a:extLst>
          </p:cNvPr>
          <p:cNvCxnSpPr>
            <a:cxnSpLocks/>
          </p:cNvCxnSpPr>
          <p:nvPr/>
        </p:nvCxnSpPr>
        <p:spPr>
          <a:xfrm flipH="1">
            <a:off x="6096000" y="3501668"/>
            <a:ext cx="1" cy="14799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1195AA9F-6780-4255-8493-EFBBE08A7D51}"/>
              </a:ext>
            </a:extLst>
          </p:cNvPr>
          <p:cNvSpPr txBox="1"/>
          <p:nvPr/>
        </p:nvSpPr>
        <p:spPr>
          <a:xfrm>
            <a:off x="5513514" y="5216009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HV pad</a:t>
            </a:r>
            <a:endParaRPr lang="zh-CN" altLang="en-US" dirty="0"/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EFDB42A9-A585-4B47-9379-2442D2168625}"/>
              </a:ext>
            </a:extLst>
          </p:cNvPr>
          <p:cNvCxnSpPr>
            <a:cxnSpLocks/>
          </p:cNvCxnSpPr>
          <p:nvPr/>
        </p:nvCxnSpPr>
        <p:spPr>
          <a:xfrm flipH="1">
            <a:off x="4409101" y="3132336"/>
            <a:ext cx="1539261" cy="203390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8CE5AC78-FE5A-45E6-9B31-1DD7A11752E9}"/>
              </a:ext>
            </a:extLst>
          </p:cNvPr>
          <p:cNvSpPr txBox="1"/>
          <p:nvPr/>
        </p:nvSpPr>
        <p:spPr>
          <a:xfrm>
            <a:off x="3590438" y="5149086"/>
            <a:ext cx="1485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Signal bonding pad</a:t>
            </a:r>
            <a:endParaRPr lang="zh-CN" altLang="en-US" dirty="0"/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B957AB54-D68D-407E-A0B2-01C60E5B04AF}"/>
              </a:ext>
            </a:extLst>
          </p:cNvPr>
          <p:cNvCxnSpPr>
            <a:cxnSpLocks/>
          </p:cNvCxnSpPr>
          <p:nvPr/>
        </p:nvCxnSpPr>
        <p:spPr>
          <a:xfrm>
            <a:off x="6357543" y="3132336"/>
            <a:ext cx="1264336" cy="208367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66D4B9DC-063D-4EA3-91B7-CE6B6A542382}"/>
              </a:ext>
            </a:extLst>
          </p:cNvPr>
          <p:cNvSpPr txBox="1"/>
          <p:nvPr/>
        </p:nvSpPr>
        <p:spPr>
          <a:xfrm>
            <a:off x="7115664" y="5262175"/>
            <a:ext cx="1485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Signal </a:t>
            </a:r>
            <a:r>
              <a:rPr lang="en-US" altLang="zh-CN" dirty="0" err="1"/>
              <a:t>grond</a:t>
            </a:r>
            <a:r>
              <a:rPr lang="en-US" altLang="zh-CN" dirty="0"/>
              <a:t> bonding pad</a:t>
            </a:r>
            <a:endParaRPr lang="zh-CN" altLang="en-US" dirty="0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CF36899A-5914-4B48-86DB-30EBC53B38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333" b="25222"/>
          <a:stretch/>
        </p:blipFill>
        <p:spPr>
          <a:xfrm>
            <a:off x="8717814" y="4146248"/>
            <a:ext cx="2274691" cy="2213124"/>
          </a:xfrm>
          <a:prstGeom prst="rect">
            <a:avLst/>
          </a:prstGeom>
        </p:spPr>
      </p:pic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25322BF-4864-40ED-A4BB-A355972E0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8449B-A17B-4EFA-AE53-301EE1370B8F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2767AC9-4086-43D8-9265-7B640C5E5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25" name="灯片编号占位符 24">
            <a:extLst>
              <a:ext uri="{FF2B5EF4-FFF2-40B4-BE49-F238E27FC236}">
                <a16:creationId xmlns:a16="http://schemas.microsoft.com/office/drawing/2014/main" id="{8596A729-9A43-447C-AFB4-D72A9BFEA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1518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Begin a project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EA93C58C-EC02-4D8F-B15A-34C7AD4900D5}"/>
              </a:ext>
            </a:extLst>
          </p:cNvPr>
          <p:cNvSpPr txBox="1"/>
          <p:nvPr/>
        </p:nvSpPr>
        <p:spPr>
          <a:xfrm>
            <a:off x="0" y="0"/>
            <a:ext cx="4117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Phase II Spallation Project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9343372-8D5F-4131-8BAF-F7A26026A0A4}"/>
              </a:ext>
            </a:extLst>
          </p:cNvPr>
          <p:cNvSpPr txBox="1"/>
          <p:nvPr/>
        </p:nvSpPr>
        <p:spPr>
          <a:xfrm>
            <a:off x="591671" y="887506"/>
            <a:ext cx="2716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CAL_IN test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A6A107C-6D49-42D7-AB67-19BFBD836A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94" y="1321066"/>
            <a:ext cx="4954454" cy="247722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68FCBD3-997B-4A84-A83B-F388A71DD2B5}"/>
              </a:ext>
            </a:extLst>
          </p:cNvPr>
          <p:cNvSpPr txBox="1"/>
          <p:nvPr/>
        </p:nvSpPr>
        <p:spPr>
          <a:xfrm>
            <a:off x="6377026" y="879840"/>
            <a:ext cx="4772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Inject 42pC of Charge</a:t>
            </a:r>
          </a:p>
          <a:p>
            <a:r>
              <a:rPr lang="en-US" altLang="zh-CN" dirty="0"/>
              <a:t>Cal_in:10nF</a:t>
            </a:r>
          </a:p>
          <a:p>
            <a:r>
              <a:rPr lang="en-US" altLang="zh-CN" dirty="0"/>
              <a:t>Cal_in:4mV</a:t>
            </a:r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918DDEE-5A96-42CB-93C1-5DD377C279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28" t="22070" r="10745" b="17151"/>
          <a:stretch/>
        </p:blipFill>
        <p:spPr>
          <a:xfrm>
            <a:off x="536795" y="4424588"/>
            <a:ext cx="2636712" cy="181139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BADEFAC-E5A9-42F6-8349-DE15557B2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152" y="1839418"/>
            <a:ext cx="5204205" cy="312252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0A149E1-F45F-4C39-9E42-7FB16E0D64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824" y="4099335"/>
            <a:ext cx="3019459" cy="2264594"/>
          </a:xfrm>
          <a:prstGeom prst="rect">
            <a:avLst/>
          </a:prstGeom>
        </p:spPr>
      </p:pic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3E0B129-333A-431B-A56B-516DC1A67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013A1-09C8-4454-85AB-DE0652F3A88E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18" name="页脚占位符 17">
            <a:extLst>
              <a:ext uri="{FF2B5EF4-FFF2-40B4-BE49-F238E27FC236}">
                <a16:creationId xmlns:a16="http://schemas.microsoft.com/office/drawing/2014/main" id="{13359B3E-CD33-42BE-B4C6-83243AC60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19" name="灯片编号占位符 18">
            <a:extLst>
              <a:ext uri="{FF2B5EF4-FFF2-40B4-BE49-F238E27FC236}">
                <a16:creationId xmlns:a16="http://schemas.microsoft.com/office/drawing/2014/main" id="{17260AB7-E6F2-4168-945E-2583B8748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742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77039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Begin a project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1BF09E2-6FE8-4BB5-BF3F-6FDAA61DB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10" y="993090"/>
            <a:ext cx="6380760" cy="4783327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43C1EE67-CBAE-480F-8F5F-14AB9246E95E}"/>
              </a:ext>
            </a:extLst>
          </p:cNvPr>
          <p:cNvSpPr/>
          <p:nvPr/>
        </p:nvSpPr>
        <p:spPr>
          <a:xfrm>
            <a:off x="4612726" y="3472851"/>
            <a:ext cx="2161903" cy="15871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B1FFE37-BFE7-4162-B872-EA7E048F6D69}"/>
              </a:ext>
            </a:extLst>
          </p:cNvPr>
          <p:cNvSpPr/>
          <p:nvPr/>
        </p:nvSpPr>
        <p:spPr>
          <a:xfrm>
            <a:off x="1667692" y="2161903"/>
            <a:ext cx="2029098" cy="8469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E8D096C-DB8B-4F20-AD4C-79D400F6B16D}"/>
              </a:ext>
            </a:extLst>
          </p:cNvPr>
          <p:cNvSpPr/>
          <p:nvPr/>
        </p:nvSpPr>
        <p:spPr>
          <a:xfrm>
            <a:off x="1667692" y="3008812"/>
            <a:ext cx="1225731" cy="11451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D6FB9FF5-630B-42DC-BE98-DBB38EAB0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1946" y="914400"/>
            <a:ext cx="4201055" cy="3001298"/>
          </a:xfrm>
          <a:prstGeom prst="rect">
            <a:avLst/>
          </a:prstGeom>
        </p:spPr>
      </p:pic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2FD805A-0FA9-46D1-9673-DEA2398FD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751B6-696F-43EA-85DC-B200514610C1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922B096-B3E3-421E-BB8B-1D40CA81F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25" name="灯片编号占位符 24">
            <a:extLst>
              <a:ext uri="{FF2B5EF4-FFF2-40B4-BE49-F238E27FC236}">
                <a16:creationId xmlns:a16="http://schemas.microsoft.com/office/drawing/2014/main" id="{6DB09AE2-7C9A-4D47-832A-8563ECD5C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4324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Begin a project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9662E2A-80B1-4364-9D5C-E32125C91790}"/>
              </a:ext>
            </a:extLst>
          </p:cNvPr>
          <p:cNvSpPr/>
          <p:nvPr/>
        </p:nvSpPr>
        <p:spPr>
          <a:xfrm>
            <a:off x="6042186" y="2961496"/>
            <a:ext cx="1377950" cy="590550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ADC 16bit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B9DDC71-A5EC-473E-8C93-B50E7D3183DE}"/>
              </a:ext>
            </a:extLst>
          </p:cNvPr>
          <p:cNvSpPr/>
          <p:nvPr/>
        </p:nvSpPr>
        <p:spPr>
          <a:xfrm>
            <a:off x="6042186" y="1361524"/>
            <a:ext cx="1377950" cy="590550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FIFO 16-64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40318A7-54C7-40E7-9485-6487E5E57D7B}"/>
              </a:ext>
            </a:extLst>
          </p:cNvPr>
          <p:cNvSpPr/>
          <p:nvPr/>
        </p:nvSpPr>
        <p:spPr>
          <a:xfrm>
            <a:off x="8086886" y="2968074"/>
            <a:ext cx="1377950" cy="590550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FPGA TOP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F028690-3AD4-452D-9958-C0D9E62EB12E}"/>
              </a:ext>
            </a:extLst>
          </p:cNvPr>
          <p:cNvSpPr/>
          <p:nvPr/>
        </p:nvSpPr>
        <p:spPr>
          <a:xfrm>
            <a:off x="10201436" y="1361524"/>
            <a:ext cx="1377950" cy="590550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FIFO 64-16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D5EAA9E-EB89-4709-99B7-22752A41D536}"/>
              </a:ext>
            </a:extLst>
          </p:cNvPr>
          <p:cNvSpPr/>
          <p:nvPr/>
        </p:nvSpPr>
        <p:spPr>
          <a:xfrm>
            <a:off x="10201436" y="2968074"/>
            <a:ext cx="1377950" cy="590550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Ethernet</a:t>
            </a:r>
            <a:endParaRPr lang="zh-CN" altLang="en-US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FECDE56-3F61-4662-9E1C-14B11F1D3AF8}"/>
              </a:ext>
            </a:extLst>
          </p:cNvPr>
          <p:cNvSpPr/>
          <p:nvPr/>
        </p:nvSpPr>
        <p:spPr>
          <a:xfrm>
            <a:off x="10201436" y="4574624"/>
            <a:ext cx="1377950" cy="590550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Analyzer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0D66D87-883A-4DB5-A123-9E9A3200B4F7}"/>
              </a:ext>
            </a:extLst>
          </p:cNvPr>
          <p:cNvSpPr/>
          <p:nvPr/>
        </p:nvSpPr>
        <p:spPr>
          <a:xfrm>
            <a:off x="8086886" y="1361524"/>
            <a:ext cx="1377950" cy="590550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DDR3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36784E5B-1DDA-4E3D-9FAD-667A781E6EE6}"/>
              </a:ext>
            </a:extLst>
          </p:cNvPr>
          <p:cNvCxnSpPr>
            <a:cxnSpLocks/>
            <a:stCxn id="12" idx="0"/>
            <a:endCxn id="13" idx="2"/>
          </p:cNvCxnSpPr>
          <p:nvPr/>
        </p:nvCxnSpPr>
        <p:spPr>
          <a:xfrm flipV="1">
            <a:off x="6731161" y="1952074"/>
            <a:ext cx="0" cy="100942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03838A5D-1734-4B36-B1D5-08B71194A6D2}"/>
              </a:ext>
            </a:extLst>
          </p:cNvPr>
          <p:cNvCxnSpPr>
            <a:cxnSpLocks/>
            <a:stCxn id="14" idx="1"/>
            <a:endCxn id="12" idx="3"/>
          </p:cNvCxnSpPr>
          <p:nvPr/>
        </p:nvCxnSpPr>
        <p:spPr>
          <a:xfrm flipH="1" flipV="1">
            <a:off x="7420136" y="3256771"/>
            <a:ext cx="666750" cy="65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D3291642-E143-4C01-9F14-126233C832AC}"/>
              </a:ext>
            </a:extLst>
          </p:cNvPr>
          <p:cNvCxnSpPr>
            <a:cxnSpLocks/>
            <a:stCxn id="13" idx="3"/>
            <a:endCxn id="18" idx="1"/>
          </p:cNvCxnSpPr>
          <p:nvPr/>
        </p:nvCxnSpPr>
        <p:spPr>
          <a:xfrm>
            <a:off x="7420136" y="1656799"/>
            <a:ext cx="66675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AAE5B900-90FA-4854-A5F2-45585FAC985A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9464836" y="1656799"/>
            <a:ext cx="736600" cy="65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875D6C95-8574-41BE-BD64-0962E63A1F1F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>
          <a:xfrm>
            <a:off x="10890411" y="1952074"/>
            <a:ext cx="0" cy="10160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3869E4BF-B5F0-467B-8FFF-5FBA81805C98}"/>
              </a:ext>
            </a:extLst>
          </p:cNvPr>
          <p:cNvCxnSpPr>
            <a:cxnSpLocks/>
          </p:cNvCxnSpPr>
          <p:nvPr/>
        </p:nvCxnSpPr>
        <p:spPr>
          <a:xfrm>
            <a:off x="11173746" y="3558624"/>
            <a:ext cx="0" cy="10160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24699DA3-BCD5-4799-90B3-D3879FA3D85D}"/>
              </a:ext>
            </a:extLst>
          </p:cNvPr>
          <p:cNvCxnSpPr>
            <a:cxnSpLocks/>
          </p:cNvCxnSpPr>
          <p:nvPr/>
        </p:nvCxnSpPr>
        <p:spPr>
          <a:xfrm flipV="1">
            <a:off x="10631677" y="3558624"/>
            <a:ext cx="0" cy="101600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2762C64C-5E03-4ED4-88A5-2875490C5D1B}"/>
              </a:ext>
            </a:extLst>
          </p:cNvPr>
          <p:cNvCxnSpPr>
            <a:cxnSpLocks/>
          </p:cNvCxnSpPr>
          <p:nvPr/>
        </p:nvCxnSpPr>
        <p:spPr>
          <a:xfrm flipH="1">
            <a:off x="9464836" y="3123459"/>
            <a:ext cx="736600" cy="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BB8C8632-BB55-4A39-8EB8-801C337E634D}"/>
              </a:ext>
            </a:extLst>
          </p:cNvPr>
          <p:cNvCxnSpPr>
            <a:cxnSpLocks/>
          </p:cNvCxnSpPr>
          <p:nvPr/>
        </p:nvCxnSpPr>
        <p:spPr>
          <a:xfrm>
            <a:off x="9464836" y="3358238"/>
            <a:ext cx="7366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91044AE7-701C-4C2A-8DE1-A0B186BC0C8E}"/>
              </a:ext>
            </a:extLst>
          </p:cNvPr>
          <p:cNvSpPr txBox="1"/>
          <p:nvPr/>
        </p:nvSpPr>
        <p:spPr>
          <a:xfrm>
            <a:off x="6072006" y="231235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16bit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9798ECE-335C-4F6A-AEEE-21F0A38DE458}"/>
              </a:ext>
            </a:extLst>
          </p:cNvPr>
          <p:cNvSpPr txBox="1"/>
          <p:nvPr/>
        </p:nvSpPr>
        <p:spPr>
          <a:xfrm>
            <a:off x="7420136" y="1294045"/>
            <a:ext cx="8544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64bit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8E6DEA0-5891-4F4B-9DE5-B5D034870742}"/>
              </a:ext>
            </a:extLst>
          </p:cNvPr>
          <p:cNvSpPr txBox="1"/>
          <p:nvPr/>
        </p:nvSpPr>
        <p:spPr>
          <a:xfrm>
            <a:off x="9464836" y="1287467"/>
            <a:ext cx="8544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64bit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80B111A-479A-4E75-873D-F9571CD7C1FD}"/>
              </a:ext>
            </a:extLst>
          </p:cNvPr>
          <p:cNvSpPr txBox="1"/>
          <p:nvPr/>
        </p:nvSpPr>
        <p:spPr>
          <a:xfrm>
            <a:off x="10994444" y="2275408"/>
            <a:ext cx="8544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16bit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9E30EB7-4542-4943-84B6-21C113FD474D}"/>
              </a:ext>
            </a:extLst>
          </p:cNvPr>
          <p:cNvSpPr/>
          <p:nvPr/>
        </p:nvSpPr>
        <p:spPr>
          <a:xfrm>
            <a:off x="56557" y="3116280"/>
            <a:ext cx="1097048" cy="28098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Ethernet 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Header</a:t>
            </a:r>
            <a:endParaRPr lang="zh-CN" altLang="en-US" sz="9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7E8A967-3F05-48E4-BE11-6C2C65393AD6}"/>
              </a:ext>
            </a:extLst>
          </p:cNvPr>
          <p:cNvSpPr/>
          <p:nvPr/>
        </p:nvSpPr>
        <p:spPr>
          <a:xfrm>
            <a:off x="1153605" y="3116280"/>
            <a:ext cx="850916" cy="28098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header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068B8216-74E1-4905-AA30-7AE8AAA78234}"/>
              </a:ext>
            </a:extLst>
          </p:cNvPr>
          <p:cNvSpPr/>
          <p:nvPr/>
        </p:nvSpPr>
        <p:spPr>
          <a:xfrm>
            <a:off x="1995731" y="3116280"/>
            <a:ext cx="990334" cy="28098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UDP header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8D45FDB-8FC8-4F10-AFCA-0675F88E930B}"/>
              </a:ext>
            </a:extLst>
          </p:cNvPr>
          <p:cNvSpPr/>
          <p:nvPr/>
        </p:nvSpPr>
        <p:spPr>
          <a:xfrm>
            <a:off x="2963303" y="3116280"/>
            <a:ext cx="838335" cy="280981"/>
          </a:xfrm>
          <a:prstGeom prst="rect">
            <a:avLst/>
          </a:prstGeom>
          <a:solidFill>
            <a:srgbClr val="F373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Config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710A4790-07D7-481B-A145-83B8028BF1D8}"/>
              </a:ext>
            </a:extLst>
          </p:cNvPr>
          <p:cNvSpPr/>
          <p:nvPr/>
        </p:nvSpPr>
        <p:spPr>
          <a:xfrm>
            <a:off x="3796660" y="3116280"/>
            <a:ext cx="990334" cy="28098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ADC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Data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E465DF1B-47E5-48E9-8C75-19064CC67398}"/>
              </a:ext>
            </a:extLst>
          </p:cNvPr>
          <p:cNvSpPr/>
          <p:nvPr/>
        </p:nvSpPr>
        <p:spPr>
          <a:xfrm>
            <a:off x="4787229" y="3116280"/>
            <a:ext cx="875326" cy="28098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FCS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7F25CAC9-2809-4E94-B573-8A0E27892D7C}"/>
              </a:ext>
            </a:extLst>
          </p:cNvPr>
          <p:cNvSpPr txBox="1"/>
          <p:nvPr/>
        </p:nvSpPr>
        <p:spPr>
          <a:xfrm>
            <a:off x="297389" y="3435640"/>
            <a:ext cx="844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14byte</a:t>
            </a:r>
            <a:endParaRPr lang="zh-CN" altLang="en-US" sz="1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36A2EE8-1079-43E6-A0DC-43C3BE7736F9}"/>
              </a:ext>
            </a:extLst>
          </p:cNvPr>
          <p:cNvSpPr txBox="1"/>
          <p:nvPr/>
        </p:nvSpPr>
        <p:spPr>
          <a:xfrm>
            <a:off x="2144910" y="3435640"/>
            <a:ext cx="691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8byte</a:t>
            </a:r>
            <a:endParaRPr lang="zh-CN" altLang="en-US" sz="1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8E5E0BD-85AA-4900-B57D-820E6A21175C}"/>
              </a:ext>
            </a:extLst>
          </p:cNvPr>
          <p:cNvSpPr txBox="1"/>
          <p:nvPr/>
        </p:nvSpPr>
        <p:spPr>
          <a:xfrm>
            <a:off x="1135548" y="3435640"/>
            <a:ext cx="9176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20byte</a:t>
            </a:r>
            <a:endParaRPr lang="zh-CN" altLang="en-US" sz="1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ACAF140-441A-4340-9BD4-65E5430FBD09}"/>
              </a:ext>
            </a:extLst>
          </p:cNvPr>
          <p:cNvSpPr txBox="1"/>
          <p:nvPr/>
        </p:nvSpPr>
        <p:spPr>
          <a:xfrm>
            <a:off x="3769844" y="3435640"/>
            <a:ext cx="10014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1024byte</a:t>
            </a:r>
            <a:endParaRPr lang="zh-CN" altLang="en-US" sz="1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731AE2E-3471-42CE-97EB-1FC1A0F31C7D}"/>
              </a:ext>
            </a:extLst>
          </p:cNvPr>
          <p:cNvSpPr txBox="1"/>
          <p:nvPr/>
        </p:nvSpPr>
        <p:spPr>
          <a:xfrm>
            <a:off x="3021381" y="3435640"/>
            <a:ext cx="691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5byte</a:t>
            </a:r>
            <a:endParaRPr lang="zh-CN" altLang="en-US" sz="1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7AED2CC0-67B6-4819-9C1E-AE9E248B55F6}"/>
              </a:ext>
            </a:extLst>
          </p:cNvPr>
          <p:cNvSpPr txBox="1"/>
          <p:nvPr/>
        </p:nvSpPr>
        <p:spPr>
          <a:xfrm>
            <a:off x="4880197" y="3435640"/>
            <a:ext cx="691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4byte</a:t>
            </a:r>
            <a:endParaRPr lang="zh-CN" altLang="en-US" sz="1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C3203017-41BD-49E9-9309-D83E5B3D115C}"/>
              </a:ext>
            </a:extLst>
          </p:cNvPr>
          <p:cNvSpPr txBox="1"/>
          <p:nvPr/>
        </p:nvSpPr>
        <p:spPr>
          <a:xfrm>
            <a:off x="33161" y="806058"/>
            <a:ext cx="51906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Send </a:t>
            </a:r>
            <a:r>
              <a:rPr lang="en-US" altLang="zh-CN" sz="2000" b="0" i="0" dirty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data (UDP Data)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EDD16847-2815-4F9D-9BAF-B21DD866CFE1}"/>
              </a:ext>
            </a:extLst>
          </p:cNvPr>
          <p:cNvSpPr txBox="1"/>
          <p:nvPr/>
        </p:nvSpPr>
        <p:spPr>
          <a:xfrm>
            <a:off x="38784" y="2546923"/>
            <a:ext cx="51906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0" i="0" dirty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Receive data(</a:t>
            </a:r>
            <a:r>
              <a:rPr lang="en-GB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Ethernet Frame</a:t>
            </a:r>
            <a:r>
              <a:rPr lang="en-US" altLang="zh-CN" sz="2000" b="0" i="0" dirty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24C30F1A-DAA8-4DEE-BF33-E02AA8BE81A7}"/>
              </a:ext>
            </a:extLst>
          </p:cNvPr>
          <p:cNvSpPr/>
          <p:nvPr/>
        </p:nvSpPr>
        <p:spPr>
          <a:xfrm>
            <a:off x="59977" y="4417483"/>
            <a:ext cx="990334" cy="28098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ADC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Data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15DDE849-3B2B-43A9-9EE9-25A7A6F366C0}"/>
              </a:ext>
            </a:extLst>
          </p:cNvPr>
          <p:cNvSpPr txBox="1"/>
          <p:nvPr/>
        </p:nvSpPr>
        <p:spPr>
          <a:xfrm>
            <a:off x="33161" y="4736843"/>
            <a:ext cx="10014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1024byte</a:t>
            </a:r>
            <a:endParaRPr lang="zh-CN" altLang="en-US" sz="1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A103CDC2-55B9-4D71-84AA-1F7D46C99D47}"/>
              </a:ext>
            </a:extLst>
          </p:cNvPr>
          <p:cNvCxnSpPr>
            <a:cxnSpLocks/>
          </p:cNvCxnSpPr>
          <p:nvPr/>
        </p:nvCxnSpPr>
        <p:spPr>
          <a:xfrm>
            <a:off x="1050311" y="4568046"/>
            <a:ext cx="736600" cy="65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B05EA90D-F318-429D-A5F6-57D63791D74E}"/>
              </a:ext>
            </a:extLst>
          </p:cNvPr>
          <p:cNvSpPr txBox="1"/>
          <p:nvPr/>
        </p:nvSpPr>
        <p:spPr>
          <a:xfrm>
            <a:off x="1686069" y="4389958"/>
            <a:ext cx="2110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512 Sample Count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EA8E2AFA-03C3-4E74-88B7-BF312B8584E8}"/>
              </a:ext>
            </a:extLst>
          </p:cNvPr>
          <p:cNvSpPr/>
          <p:nvPr/>
        </p:nvSpPr>
        <p:spPr>
          <a:xfrm>
            <a:off x="860266" y="1342223"/>
            <a:ext cx="1295052" cy="28098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Command Code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A4F5A30F-6174-42C5-B182-A0BF1BF54517}"/>
              </a:ext>
            </a:extLst>
          </p:cNvPr>
          <p:cNvSpPr/>
          <p:nvPr/>
        </p:nvSpPr>
        <p:spPr>
          <a:xfrm>
            <a:off x="2137727" y="1340468"/>
            <a:ext cx="990334" cy="28098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FPGA MAC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B94E44E7-7D36-4253-A569-9249FB0FB868}"/>
              </a:ext>
            </a:extLst>
          </p:cNvPr>
          <p:cNvSpPr/>
          <p:nvPr/>
        </p:nvSpPr>
        <p:spPr>
          <a:xfrm>
            <a:off x="3117284" y="1340468"/>
            <a:ext cx="972745" cy="280981"/>
          </a:xfrm>
          <a:prstGeom prst="rect">
            <a:avLst/>
          </a:prstGeom>
          <a:solidFill>
            <a:srgbClr val="F373A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Channal Sel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D977E54F-0CB8-441C-A581-C69354FD0240}"/>
              </a:ext>
            </a:extLst>
          </p:cNvPr>
          <p:cNvSpPr txBox="1"/>
          <p:nvPr/>
        </p:nvSpPr>
        <p:spPr>
          <a:xfrm>
            <a:off x="56557" y="1661583"/>
            <a:ext cx="8441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1byte</a:t>
            </a:r>
            <a:endParaRPr lang="zh-CN" altLang="en-US" sz="1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C2E4DB9C-74A8-4622-95CC-75C645A86B31}"/>
              </a:ext>
            </a:extLst>
          </p:cNvPr>
          <p:cNvSpPr txBox="1"/>
          <p:nvPr/>
        </p:nvSpPr>
        <p:spPr>
          <a:xfrm>
            <a:off x="2254044" y="1644941"/>
            <a:ext cx="691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6byte</a:t>
            </a:r>
            <a:endParaRPr lang="zh-CN" altLang="en-US" sz="1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28ED3B33-461E-4ED6-9A8B-22605F80B4EB}"/>
              </a:ext>
            </a:extLst>
          </p:cNvPr>
          <p:cNvSpPr txBox="1"/>
          <p:nvPr/>
        </p:nvSpPr>
        <p:spPr>
          <a:xfrm>
            <a:off x="1051775" y="1661583"/>
            <a:ext cx="9176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4byte</a:t>
            </a:r>
            <a:endParaRPr lang="zh-CN" altLang="en-US" sz="1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2A1686CA-F790-492E-B8CB-62829A19E7BD}"/>
              </a:ext>
            </a:extLst>
          </p:cNvPr>
          <p:cNvSpPr txBox="1"/>
          <p:nvPr/>
        </p:nvSpPr>
        <p:spPr>
          <a:xfrm>
            <a:off x="3248207" y="1644941"/>
            <a:ext cx="691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4byte</a:t>
            </a:r>
            <a:endParaRPr lang="zh-CN" altLang="en-US" sz="1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D9780C5F-4001-4D31-B261-220C28CE9D88}"/>
              </a:ext>
            </a:extLst>
          </p:cNvPr>
          <p:cNvSpPr/>
          <p:nvPr/>
        </p:nvSpPr>
        <p:spPr>
          <a:xfrm>
            <a:off x="118121" y="1340468"/>
            <a:ext cx="763153" cy="28098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Header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7117C60D-EECD-4512-B9E9-A782B806E6CC}"/>
              </a:ext>
            </a:extLst>
          </p:cNvPr>
          <p:cNvSpPr/>
          <p:nvPr/>
        </p:nvSpPr>
        <p:spPr>
          <a:xfrm>
            <a:off x="4090028" y="1340468"/>
            <a:ext cx="1073089" cy="28098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Sample Num 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A23C9FE4-A129-4A36-99B2-2E1C0C20072D}"/>
              </a:ext>
            </a:extLst>
          </p:cNvPr>
          <p:cNvSpPr txBox="1"/>
          <p:nvPr/>
        </p:nvSpPr>
        <p:spPr>
          <a:xfrm>
            <a:off x="4279385" y="1644941"/>
            <a:ext cx="691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4byte</a:t>
            </a:r>
            <a:endParaRPr lang="zh-CN" altLang="en-US" sz="1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A8D0454C-80F0-4F9B-A1BA-FAB08DF73842}"/>
              </a:ext>
            </a:extLst>
          </p:cNvPr>
          <p:cNvSpPr txBox="1"/>
          <p:nvPr/>
        </p:nvSpPr>
        <p:spPr>
          <a:xfrm>
            <a:off x="33162" y="2084529"/>
            <a:ext cx="54925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 :</a:t>
            </a:r>
            <a:r>
              <a:rPr lang="pt-BR" altLang="zh-CN" sz="160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pt-BR" altLang="zh-CN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altLang="zh-CN" sz="1600" dirty="0">
                <a:solidFill>
                  <a:srgbClr val="A9D18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00 01 00 02 </a:t>
            </a:r>
            <a:r>
              <a:rPr lang="pt-BR" altLang="zh-CN" sz="1600" dirty="0">
                <a:solidFill>
                  <a:srgbClr val="F4B18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00 0A 35 01 FE C0 </a:t>
            </a:r>
            <a:r>
              <a:rPr lang="pt-BR" altLang="zh-CN" sz="1600" dirty="0">
                <a:solidFill>
                  <a:srgbClr val="F373A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00 00 00 01 </a:t>
            </a:r>
            <a:r>
              <a:rPr lang="pt-BR" altLang="zh-CN" sz="1600" dirty="0">
                <a:solidFill>
                  <a:srgbClr val="FFD96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00 00 40 00</a:t>
            </a:r>
            <a:endParaRPr lang="zh-CN" altLang="en-US" sz="1600" dirty="0">
              <a:solidFill>
                <a:srgbClr val="FFD9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C341F255-607E-46D2-A363-F5A1D7D912AB}"/>
              </a:ext>
            </a:extLst>
          </p:cNvPr>
          <p:cNvSpPr/>
          <p:nvPr/>
        </p:nvSpPr>
        <p:spPr>
          <a:xfrm>
            <a:off x="56557" y="5283023"/>
            <a:ext cx="1073089" cy="28098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Sample Num 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A42C76D4-74A5-4537-A7DB-DA81A42D9D95}"/>
              </a:ext>
            </a:extLst>
          </p:cNvPr>
          <p:cNvSpPr txBox="1"/>
          <p:nvPr/>
        </p:nvSpPr>
        <p:spPr>
          <a:xfrm>
            <a:off x="247113" y="5866969"/>
            <a:ext cx="691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4byte</a:t>
            </a:r>
            <a:endParaRPr lang="zh-CN" altLang="en-US" sz="1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ECE58211-E3C7-4C30-8133-493E02683808}"/>
              </a:ext>
            </a:extLst>
          </p:cNvPr>
          <p:cNvSpPr txBox="1"/>
          <p:nvPr/>
        </p:nvSpPr>
        <p:spPr>
          <a:xfrm>
            <a:off x="0" y="5586018"/>
            <a:ext cx="13424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zh-CN" sz="1600" dirty="0">
                <a:solidFill>
                  <a:srgbClr val="FFD96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00 00 40 00</a:t>
            </a:r>
            <a:endParaRPr lang="zh-CN" altLang="en-US" sz="1600" dirty="0"/>
          </a:p>
        </p:txBody>
      </p: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D376C8B2-C335-4DBE-A8FA-D6BCFE9F1BEC}"/>
              </a:ext>
            </a:extLst>
          </p:cNvPr>
          <p:cNvCxnSpPr>
            <a:cxnSpLocks/>
          </p:cNvCxnSpPr>
          <p:nvPr/>
        </p:nvCxnSpPr>
        <p:spPr>
          <a:xfrm>
            <a:off x="1129646" y="5416615"/>
            <a:ext cx="657265" cy="689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B20C50F6-48C5-495C-B6C4-C00DCC780AA5}"/>
              </a:ext>
            </a:extLst>
          </p:cNvPr>
          <p:cNvSpPr txBox="1"/>
          <p:nvPr/>
        </p:nvSpPr>
        <p:spPr>
          <a:xfrm>
            <a:off x="1724120" y="5247464"/>
            <a:ext cx="2110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16384 Sample count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66" name="直接箭头连接符 65">
            <a:extLst>
              <a:ext uri="{FF2B5EF4-FFF2-40B4-BE49-F238E27FC236}">
                <a16:creationId xmlns:a16="http://schemas.microsoft.com/office/drawing/2014/main" id="{C52879DC-E080-4CAE-A09F-14F21439A340}"/>
              </a:ext>
            </a:extLst>
          </p:cNvPr>
          <p:cNvCxnSpPr>
            <a:cxnSpLocks/>
          </p:cNvCxnSpPr>
          <p:nvPr/>
        </p:nvCxnSpPr>
        <p:spPr>
          <a:xfrm>
            <a:off x="3796660" y="5432130"/>
            <a:ext cx="657265" cy="689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框 66">
            <a:extLst>
              <a:ext uri="{FF2B5EF4-FFF2-40B4-BE49-F238E27FC236}">
                <a16:creationId xmlns:a16="http://schemas.microsoft.com/office/drawing/2014/main" id="{ED9A28D3-0EA4-4861-A03B-77E62BCBFE2C}"/>
              </a:ext>
            </a:extLst>
          </p:cNvPr>
          <p:cNvSpPr txBox="1"/>
          <p:nvPr/>
        </p:nvSpPr>
        <p:spPr>
          <a:xfrm>
            <a:off x="4389128" y="5254362"/>
            <a:ext cx="2110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32 Frame Count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179A8FC6-F9CB-400F-9092-04C4C07BCC3C}"/>
              </a:ext>
            </a:extLst>
          </p:cNvPr>
          <p:cNvSpPr txBox="1"/>
          <p:nvPr/>
        </p:nvSpPr>
        <p:spPr>
          <a:xfrm>
            <a:off x="9147338" y="3939405"/>
            <a:ext cx="179102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Send </a:t>
            </a:r>
            <a:endParaRPr lang="en-US" altLang="zh-CN" sz="2000" b="0" i="0" dirty="0">
              <a:solidFill>
                <a:srgbClr val="FFC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Command</a:t>
            </a:r>
          </a:p>
          <a:p>
            <a:endParaRPr lang="zh-CN" altLang="en-US" sz="20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BE517AD2-86BF-444A-8E9E-E695452782C5}"/>
              </a:ext>
            </a:extLst>
          </p:cNvPr>
          <p:cNvSpPr txBox="1"/>
          <p:nvPr/>
        </p:nvSpPr>
        <p:spPr>
          <a:xfrm>
            <a:off x="9031033" y="2555463"/>
            <a:ext cx="20212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Send </a:t>
            </a:r>
            <a:r>
              <a:rPr lang="en-US" altLang="zh-CN" sz="2000" b="0" i="0" dirty="0">
                <a:solidFill>
                  <a:srgbClr val="FFC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command</a:t>
            </a:r>
          </a:p>
          <a:p>
            <a:endParaRPr lang="zh-CN" altLang="en-US" sz="20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1C302C9D-A461-4055-A34E-A6A004008C17}"/>
              </a:ext>
            </a:extLst>
          </p:cNvPr>
          <p:cNvSpPr txBox="1"/>
          <p:nvPr/>
        </p:nvSpPr>
        <p:spPr>
          <a:xfrm>
            <a:off x="9053700" y="3558624"/>
            <a:ext cx="15457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0" i="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Receive data</a:t>
            </a:r>
            <a:endParaRPr lang="zh-CN" altLang="en-US" sz="2000" dirty="0">
              <a:solidFill>
                <a:srgbClr val="4472C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DFED52B5-404C-4747-AEC4-4863CE850FCE}"/>
              </a:ext>
            </a:extLst>
          </p:cNvPr>
          <p:cNvSpPr txBox="1"/>
          <p:nvPr/>
        </p:nvSpPr>
        <p:spPr>
          <a:xfrm>
            <a:off x="10696153" y="3958734"/>
            <a:ext cx="15457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0" i="0" dirty="0">
                <a:solidFill>
                  <a:srgbClr val="4472C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Receive data</a:t>
            </a:r>
            <a:endParaRPr lang="zh-CN" altLang="en-US" sz="2000" dirty="0">
              <a:solidFill>
                <a:srgbClr val="4472C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BA5766A7-51EA-4324-B554-36EE38BF1585}"/>
              </a:ext>
            </a:extLst>
          </p:cNvPr>
          <p:cNvSpPr txBox="1"/>
          <p:nvPr/>
        </p:nvSpPr>
        <p:spPr>
          <a:xfrm>
            <a:off x="3247618" y="3756067"/>
            <a:ext cx="12721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i="0" dirty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(UDP Data)</a:t>
            </a:r>
            <a:endParaRPr lang="zh-CN" altLang="en-US" dirty="0"/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C5F5BAC4-5D9E-4B60-AF14-185679BC686B}"/>
              </a:ext>
            </a:extLst>
          </p:cNvPr>
          <p:cNvSpPr txBox="1"/>
          <p:nvPr/>
        </p:nvSpPr>
        <p:spPr>
          <a:xfrm>
            <a:off x="8309189" y="959276"/>
            <a:ext cx="9333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2*32bit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E1F566C-C845-4B8D-B419-84596262A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C702F-00B8-48AB-87D3-C8A982855046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56B5023-35C1-4730-B610-45B94B9B8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74" name="灯片编号占位符 73">
            <a:extLst>
              <a:ext uri="{FF2B5EF4-FFF2-40B4-BE49-F238E27FC236}">
                <a16:creationId xmlns:a16="http://schemas.microsoft.com/office/drawing/2014/main" id="{2355C53B-63EF-43B5-8BE0-28BFD903F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88259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Begin a project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EA93C58C-EC02-4D8F-B15A-34C7AD4900D5}"/>
              </a:ext>
            </a:extLst>
          </p:cNvPr>
          <p:cNvSpPr txBox="1"/>
          <p:nvPr/>
        </p:nvSpPr>
        <p:spPr>
          <a:xfrm>
            <a:off x="0" y="0"/>
            <a:ext cx="4117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Phase II Spallation Project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9A2EFF7-D299-4714-A923-1D1C532D4F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75" y="1243313"/>
            <a:ext cx="4975225" cy="400390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5E29A43-A4F7-49F2-AAF8-11B58A21C4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376" y="1243313"/>
            <a:ext cx="5342249" cy="4003906"/>
          </a:xfrm>
          <a:prstGeom prst="rect">
            <a:avLst/>
          </a:prstGeom>
        </p:spPr>
      </p:pic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CE88A42-11EF-4380-85B4-8FFD88648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F0D3-6051-4AC3-A9B4-B81C45B361F8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D688AF5-422D-4A83-875D-AD5F4E676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14" name="灯片编号占位符 13">
            <a:extLst>
              <a:ext uri="{FF2B5EF4-FFF2-40B4-BE49-F238E27FC236}">
                <a16:creationId xmlns:a16="http://schemas.microsoft.com/office/drawing/2014/main" id="{F1EDAC1C-BE1C-442D-A20A-72EDCD5D8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7439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Begin a project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EA93C58C-EC02-4D8F-B15A-34C7AD4900D5}"/>
              </a:ext>
            </a:extLst>
          </p:cNvPr>
          <p:cNvSpPr txBox="1"/>
          <p:nvPr/>
        </p:nvSpPr>
        <p:spPr>
          <a:xfrm>
            <a:off x="0" y="0"/>
            <a:ext cx="4117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Phase II Spallation Project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0C9699FC-BD5E-45E8-9B77-729226F78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71" y="774912"/>
            <a:ext cx="5534268" cy="3689512"/>
          </a:xfrm>
          <a:prstGeom prst="rect">
            <a:avLst/>
          </a:prstGeom>
        </p:spPr>
      </p:pic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520F9C44-9D56-42E8-8C16-EA3382D68750}"/>
              </a:ext>
            </a:extLst>
          </p:cNvPr>
          <p:cNvCxnSpPr/>
          <p:nvPr/>
        </p:nvCxnSpPr>
        <p:spPr>
          <a:xfrm>
            <a:off x="677619" y="2823210"/>
            <a:ext cx="0" cy="800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>
            <a:extLst>
              <a:ext uri="{FF2B5EF4-FFF2-40B4-BE49-F238E27FC236}">
                <a16:creationId xmlns:a16="http://schemas.microsoft.com/office/drawing/2014/main" id="{FB2B6323-9C3C-4ECF-BF27-05E9DD4592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593" y="1261074"/>
            <a:ext cx="3489249" cy="1744625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9BEDE923-D006-499D-86FB-6E23B75F70DE}"/>
              </a:ext>
            </a:extLst>
          </p:cNvPr>
          <p:cNvSpPr txBox="1"/>
          <p:nvPr/>
        </p:nvSpPr>
        <p:spPr>
          <a:xfrm>
            <a:off x="6283256" y="891742"/>
            <a:ext cx="3253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Tune = 0</a:t>
            </a:r>
            <a:r>
              <a:rPr lang="zh-CN" altLang="en-US" dirty="0"/>
              <a:t>： </a:t>
            </a:r>
            <a:r>
              <a:rPr lang="en-US" altLang="zh-CN" dirty="0"/>
              <a:t>peak</a:t>
            </a:r>
            <a:r>
              <a:rPr lang="zh-CN" altLang="en-US" dirty="0"/>
              <a:t>：</a:t>
            </a:r>
            <a:r>
              <a:rPr lang="en-US" altLang="zh-CN" dirty="0"/>
              <a:t>34.04mV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5F1002E-5A89-41FC-894F-FB2F16E3C8CB}"/>
              </a:ext>
            </a:extLst>
          </p:cNvPr>
          <p:cNvSpPr txBox="1"/>
          <p:nvPr/>
        </p:nvSpPr>
        <p:spPr>
          <a:xfrm>
            <a:off x="6283256" y="3046004"/>
            <a:ext cx="4624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Tune = 30</a:t>
            </a:r>
            <a:r>
              <a:rPr lang="zh-CN" altLang="en-US" dirty="0"/>
              <a:t>： </a:t>
            </a:r>
            <a:r>
              <a:rPr lang="en-US" altLang="zh-CN" dirty="0"/>
              <a:t>peak</a:t>
            </a:r>
            <a:r>
              <a:rPr lang="zh-CN" altLang="en-US" dirty="0"/>
              <a:t>：</a:t>
            </a:r>
            <a:r>
              <a:rPr lang="en-US" altLang="zh-CN" dirty="0"/>
              <a:t>23.60mV</a:t>
            </a:r>
            <a:endParaRPr lang="zh-CN" altLang="en-US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8D069761-4665-4843-8663-920316E5D9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735" y="3628359"/>
            <a:ext cx="3489249" cy="1744625"/>
          </a:xfrm>
          <a:prstGeom prst="rect">
            <a:avLst/>
          </a:prstGeom>
        </p:spPr>
      </p:pic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5A87C66-5DB8-47B6-974A-7D9E421DD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157F0-7287-4248-829A-994AB8432454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E2FD990-0DD1-4525-9072-619222AA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19" name="灯片编号占位符 18">
            <a:extLst>
              <a:ext uri="{FF2B5EF4-FFF2-40B4-BE49-F238E27FC236}">
                <a16:creationId xmlns:a16="http://schemas.microsoft.com/office/drawing/2014/main" id="{62C16ADC-4024-4C12-9450-2C6147561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4625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Begin a project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6705D08-B2C0-4C4F-AB90-AD40234C7981}"/>
              </a:ext>
            </a:extLst>
          </p:cNvPr>
          <p:cNvSpPr txBox="1"/>
          <p:nvPr/>
        </p:nvSpPr>
        <p:spPr>
          <a:xfrm>
            <a:off x="403122" y="840259"/>
            <a:ext cx="2482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BMOS system </a:t>
            </a:r>
            <a:endParaRPr lang="zh-CN" altLang="en-US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E8AF4861-E751-4264-9A40-3482B5ECA0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28" y="1555495"/>
            <a:ext cx="4698950" cy="285367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03BCA15D-A9B6-4E0F-BA14-C577749F1A1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0" t="8997" r="9221" b="4670"/>
          <a:stretch/>
        </p:blipFill>
        <p:spPr>
          <a:xfrm>
            <a:off x="535828" y="4464070"/>
            <a:ext cx="1914553" cy="120004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74C2E589-11E6-4C96-8532-6C000E1948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381" y="4464070"/>
            <a:ext cx="1976037" cy="120004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D37EBB1F-46CA-4E4C-B346-496ED920DA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96" b="9041"/>
          <a:stretch/>
        </p:blipFill>
        <p:spPr>
          <a:xfrm>
            <a:off x="4530900" y="4464071"/>
            <a:ext cx="719552" cy="1200048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56E13A62-052F-4977-BFA3-DEBCAF1DD8A4}"/>
              </a:ext>
            </a:extLst>
          </p:cNvPr>
          <p:cNvSpPr/>
          <p:nvPr/>
        </p:nvSpPr>
        <p:spPr>
          <a:xfrm>
            <a:off x="481914" y="1427205"/>
            <a:ext cx="4936524" cy="433722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B529C072-AC79-41CE-88AB-3FDCD09D9A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055" y="1400881"/>
            <a:ext cx="3828986" cy="3063189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0559FEC0-9776-458A-A655-E8A7CC51C5FB}"/>
              </a:ext>
            </a:extLst>
          </p:cNvPr>
          <p:cNvSpPr txBox="1"/>
          <p:nvPr/>
        </p:nvSpPr>
        <p:spPr>
          <a:xfrm>
            <a:off x="5787055" y="4931886"/>
            <a:ext cx="40296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Reach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Stable long time monitor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Linear relation with e/h pairs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D59209F-955C-4634-B683-C6F9BE2F4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478C1-DF8B-4533-BAFB-9E048F64BA39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12" name="页脚占位符 11">
            <a:extLst>
              <a:ext uri="{FF2B5EF4-FFF2-40B4-BE49-F238E27FC236}">
                <a16:creationId xmlns:a16="http://schemas.microsoft.com/office/drawing/2014/main" id="{635025C3-CE5D-4C2B-9366-B80ABFFE9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5F78CFE0-1752-4061-AE87-67741FDE9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6290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Begin a project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06284836-F7CF-46DF-B059-FE6B52D863A0}"/>
              </a:ext>
            </a:extLst>
          </p:cNvPr>
          <p:cNvSpPr/>
          <p:nvPr/>
        </p:nvSpPr>
        <p:spPr>
          <a:xfrm>
            <a:off x="6195253" y="2990533"/>
            <a:ext cx="2026508" cy="11677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Core</a:t>
            </a:r>
            <a:endParaRPr lang="zh-CN" altLang="en-US" dirty="0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BBBE927A-6447-4E12-88BE-580CD4597F8D}"/>
              </a:ext>
            </a:extLst>
          </p:cNvPr>
          <p:cNvSpPr/>
          <p:nvPr/>
        </p:nvSpPr>
        <p:spPr>
          <a:xfrm>
            <a:off x="3677563" y="896062"/>
            <a:ext cx="1742303" cy="9700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ADC</a:t>
            </a:r>
            <a:endParaRPr lang="zh-CN" altLang="en-US" dirty="0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182E3831-E4BD-4CFC-BE7F-0C935DF071C2}"/>
              </a:ext>
            </a:extLst>
          </p:cNvPr>
          <p:cNvSpPr/>
          <p:nvPr/>
        </p:nvSpPr>
        <p:spPr>
          <a:xfrm>
            <a:off x="2519118" y="3972895"/>
            <a:ext cx="1896763" cy="9700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HV</a:t>
            </a:r>
            <a:endParaRPr lang="zh-CN" altLang="en-US" dirty="0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BC6633A6-8B90-472B-BBCE-02C1101D069A}"/>
              </a:ext>
            </a:extLst>
          </p:cNvPr>
          <p:cNvSpPr/>
          <p:nvPr/>
        </p:nvSpPr>
        <p:spPr>
          <a:xfrm>
            <a:off x="9852853" y="3972895"/>
            <a:ext cx="1896763" cy="9700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LV</a:t>
            </a:r>
            <a:endParaRPr lang="zh-CN" altLang="en-US" dirty="0"/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F017F831-E412-4EE2-A9DA-FD62D70A1730}"/>
              </a:ext>
            </a:extLst>
          </p:cNvPr>
          <p:cNvSpPr/>
          <p:nvPr/>
        </p:nvSpPr>
        <p:spPr>
          <a:xfrm>
            <a:off x="8746924" y="896062"/>
            <a:ext cx="1742303" cy="9700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使能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E2AD39CE-A5DE-41F9-B4D0-60FFD3FDC12B}"/>
              </a:ext>
            </a:extLst>
          </p:cNvPr>
          <p:cNvSpPr/>
          <p:nvPr/>
        </p:nvSpPr>
        <p:spPr>
          <a:xfrm>
            <a:off x="6195253" y="5393923"/>
            <a:ext cx="2026508" cy="9700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监控</a:t>
            </a: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3B758BFB-7DCC-4BE0-AAE9-7EA6954E1CC8}"/>
              </a:ext>
            </a:extLst>
          </p:cNvPr>
          <p:cNvCxnSpPr/>
          <p:nvPr/>
        </p:nvCxnSpPr>
        <p:spPr>
          <a:xfrm>
            <a:off x="2259626" y="1272944"/>
            <a:ext cx="13568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2FB156B5-D637-470C-B8E1-9DE31FA3307C}"/>
              </a:ext>
            </a:extLst>
          </p:cNvPr>
          <p:cNvSpPr txBox="1"/>
          <p:nvPr/>
        </p:nvSpPr>
        <p:spPr>
          <a:xfrm>
            <a:off x="2364658" y="1458295"/>
            <a:ext cx="1204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模拟信号</a:t>
            </a: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42C2FFC6-06AE-49F8-857E-6362BBD4A9D2}"/>
              </a:ext>
            </a:extLst>
          </p:cNvPr>
          <p:cNvCxnSpPr>
            <a:stCxn id="13" idx="2"/>
            <a:endCxn id="12" idx="0"/>
          </p:cNvCxnSpPr>
          <p:nvPr/>
        </p:nvCxnSpPr>
        <p:spPr>
          <a:xfrm>
            <a:off x="4548715" y="1866068"/>
            <a:ext cx="2659792" cy="11244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74216F49-75F5-4C6E-8989-588964CB8B5F}"/>
              </a:ext>
            </a:extLst>
          </p:cNvPr>
          <p:cNvCxnSpPr>
            <a:stCxn id="17" idx="0"/>
            <a:endCxn id="12" idx="2"/>
          </p:cNvCxnSpPr>
          <p:nvPr/>
        </p:nvCxnSpPr>
        <p:spPr>
          <a:xfrm flipV="1">
            <a:off x="7208507" y="4158246"/>
            <a:ext cx="0" cy="123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29F95D66-3E43-48CF-BC77-81F7368BE8F8}"/>
              </a:ext>
            </a:extLst>
          </p:cNvPr>
          <p:cNvCxnSpPr>
            <a:stCxn id="12" idx="1"/>
            <a:endCxn id="14" idx="3"/>
          </p:cNvCxnSpPr>
          <p:nvPr/>
        </p:nvCxnSpPr>
        <p:spPr>
          <a:xfrm flipH="1">
            <a:off x="4415881" y="3574390"/>
            <a:ext cx="1779372" cy="8835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B395AB27-8D91-44E8-B8A2-36E11904DDC4}"/>
              </a:ext>
            </a:extLst>
          </p:cNvPr>
          <p:cNvCxnSpPr>
            <a:stCxn id="12" idx="3"/>
            <a:endCxn id="15" idx="1"/>
          </p:cNvCxnSpPr>
          <p:nvPr/>
        </p:nvCxnSpPr>
        <p:spPr>
          <a:xfrm>
            <a:off x="8221761" y="3574390"/>
            <a:ext cx="1631092" cy="8835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9D077DFE-90BC-424E-AB00-913D44A7C276}"/>
              </a:ext>
            </a:extLst>
          </p:cNvPr>
          <p:cNvCxnSpPr>
            <a:stCxn id="12" idx="0"/>
            <a:endCxn id="16" idx="2"/>
          </p:cNvCxnSpPr>
          <p:nvPr/>
        </p:nvCxnSpPr>
        <p:spPr>
          <a:xfrm flipV="1">
            <a:off x="7208507" y="1866068"/>
            <a:ext cx="2409569" cy="11244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77F3B235-37D4-4C72-BD6C-E0C75311F828}"/>
              </a:ext>
            </a:extLst>
          </p:cNvPr>
          <p:cNvSpPr txBox="1"/>
          <p:nvPr/>
        </p:nvSpPr>
        <p:spPr>
          <a:xfrm rot="1396610">
            <a:off x="4081606" y="2315199"/>
            <a:ext cx="2854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Adc</a:t>
            </a:r>
            <a:r>
              <a:rPr lang="zh-CN" altLang="en-US" dirty="0"/>
              <a:t>数据进入</a:t>
            </a:r>
            <a:r>
              <a:rPr lang="en-US" altLang="zh-CN" dirty="0"/>
              <a:t>core</a:t>
            </a:r>
            <a:r>
              <a:rPr lang="zh-CN" altLang="en-US" dirty="0"/>
              <a:t>进行处理：电荷，展宽，峰值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F96EA55-CBEF-47B6-A6F7-26620DEF38BB}"/>
              </a:ext>
            </a:extLst>
          </p:cNvPr>
          <p:cNvSpPr txBox="1"/>
          <p:nvPr/>
        </p:nvSpPr>
        <p:spPr>
          <a:xfrm rot="20137795">
            <a:off x="7971839" y="2079906"/>
            <a:ext cx="2304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GPIO+</a:t>
            </a:r>
            <a:r>
              <a:rPr lang="zh-CN" altLang="en-US" dirty="0"/>
              <a:t>升压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0F793D8-95C6-4125-BF20-13F39E32F8CF}"/>
              </a:ext>
            </a:extLst>
          </p:cNvPr>
          <p:cNvSpPr txBox="1"/>
          <p:nvPr/>
        </p:nvSpPr>
        <p:spPr>
          <a:xfrm rot="1711204">
            <a:off x="8155146" y="4134229"/>
            <a:ext cx="1729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低压控制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62461A1-6272-4F31-A02D-77FDE8A53268}"/>
              </a:ext>
            </a:extLst>
          </p:cNvPr>
          <p:cNvSpPr txBox="1"/>
          <p:nvPr/>
        </p:nvSpPr>
        <p:spPr>
          <a:xfrm rot="19938654">
            <a:off x="4736278" y="4013090"/>
            <a:ext cx="1608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高压控制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51593EB-C808-4863-9331-AF0112D275A1}"/>
              </a:ext>
            </a:extLst>
          </p:cNvPr>
          <p:cNvSpPr txBox="1"/>
          <p:nvPr/>
        </p:nvSpPr>
        <p:spPr>
          <a:xfrm>
            <a:off x="6775623" y="4734899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温度，电流，</a:t>
            </a:r>
            <a:endParaRPr lang="en-US" altLang="zh-CN" dirty="0"/>
          </a:p>
          <a:p>
            <a:r>
              <a:rPr lang="zh-CN" altLang="en-US" dirty="0"/>
              <a:t>工作状态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853D3306-E921-43A8-8BC7-16DFDAF37A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6" t="17808" r="21461" b="30046"/>
          <a:stretch/>
        </p:blipFill>
        <p:spPr>
          <a:xfrm rot="5400000">
            <a:off x="72484" y="1056570"/>
            <a:ext cx="2425635" cy="1729135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5ECC9D16-533E-4D0B-AE39-D56401771E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89" t="7457" r="21187" b="18082"/>
          <a:stretch/>
        </p:blipFill>
        <p:spPr>
          <a:xfrm>
            <a:off x="9879024" y="2229296"/>
            <a:ext cx="1870592" cy="174618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EF8EC3F-3ED6-41A3-9192-A253CFA73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714" y="4723085"/>
            <a:ext cx="3206520" cy="1444792"/>
          </a:xfrm>
          <a:prstGeom prst="rect">
            <a:avLst/>
          </a:prstGeom>
        </p:spPr>
      </p:pic>
      <p:pic>
        <p:nvPicPr>
          <p:cNvPr id="34" name="图片 33" descr="d6a8d126c8e42c876e7377261c35baa0">
            <a:extLst>
              <a:ext uri="{FF2B5EF4-FFF2-40B4-BE49-F238E27FC236}">
                <a16:creationId xmlns:a16="http://schemas.microsoft.com/office/drawing/2014/main" id="{C1647041-BE14-472B-9E14-258DCC3F53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288" y="689713"/>
            <a:ext cx="2281019" cy="1228241"/>
          </a:xfrm>
          <a:prstGeom prst="rect">
            <a:avLst/>
          </a:prstGeom>
        </p:spPr>
      </p:pic>
      <p:sp>
        <p:nvSpPr>
          <p:cNvPr id="35" name="矩形 34">
            <a:extLst>
              <a:ext uri="{FF2B5EF4-FFF2-40B4-BE49-F238E27FC236}">
                <a16:creationId xmlns:a16="http://schemas.microsoft.com/office/drawing/2014/main" id="{026093F2-7B7E-44CF-865C-551254A98352}"/>
              </a:ext>
            </a:extLst>
          </p:cNvPr>
          <p:cNvSpPr/>
          <p:nvPr/>
        </p:nvSpPr>
        <p:spPr>
          <a:xfrm>
            <a:off x="454312" y="3743641"/>
            <a:ext cx="4083676" cy="254095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917F3597-54F4-4E90-977D-CD5849AC80A5}"/>
              </a:ext>
            </a:extLst>
          </p:cNvPr>
          <p:cNvSpPr/>
          <p:nvPr/>
        </p:nvSpPr>
        <p:spPr>
          <a:xfrm>
            <a:off x="6739966" y="364952"/>
            <a:ext cx="4083676" cy="170295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E6DD4478-79E7-4BFF-A1DB-F3EBD1F4FD9C}"/>
              </a:ext>
            </a:extLst>
          </p:cNvPr>
          <p:cNvSpPr/>
          <p:nvPr/>
        </p:nvSpPr>
        <p:spPr>
          <a:xfrm>
            <a:off x="9667899" y="2067905"/>
            <a:ext cx="2120978" cy="3169194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DD0A047E-EAF4-4698-9FE8-E2692D9D88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7756" y="2091057"/>
            <a:ext cx="1461291" cy="1353579"/>
          </a:xfrm>
          <a:prstGeom prst="rect">
            <a:avLst/>
          </a:prstGeom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DD5EAA01-611C-496C-AE94-A25EA141FCA1}"/>
              </a:ext>
            </a:extLst>
          </p:cNvPr>
          <p:cNvSpPr/>
          <p:nvPr/>
        </p:nvSpPr>
        <p:spPr>
          <a:xfrm>
            <a:off x="6100783" y="2064960"/>
            <a:ext cx="2120978" cy="218285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日期占位符 40">
            <a:extLst>
              <a:ext uri="{FF2B5EF4-FFF2-40B4-BE49-F238E27FC236}">
                <a16:creationId xmlns:a16="http://schemas.microsoft.com/office/drawing/2014/main" id="{DBA40AC4-1FE8-436C-BF8F-BA4EF6F63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C83A-FE6B-4E80-8E9D-760B7239EFD1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42" name="页脚占位符 41">
            <a:extLst>
              <a:ext uri="{FF2B5EF4-FFF2-40B4-BE49-F238E27FC236}">
                <a16:creationId xmlns:a16="http://schemas.microsoft.com/office/drawing/2014/main" id="{EE96419B-BF1A-4B0B-B03A-4905746BE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43" name="灯片编号占位符 42">
            <a:extLst>
              <a:ext uri="{FF2B5EF4-FFF2-40B4-BE49-F238E27FC236}">
                <a16:creationId xmlns:a16="http://schemas.microsoft.com/office/drawing/2014/main" id="{39E8DE9D-B6BE-491D-9DCE-C7ED5514F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26260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7FB0495-D6B2-4DEE-A195-2349BF6759C5}"/>
              </a:ext>
            </a:extLst>
          </p:cNvPr>
          <p:cNvGrpSpPr/>
          <p:nvPr/>
        </p:nvGrpSpPr>
        <p:grpSpPr>
          <a:xfrm>
            <a:off x="245805" y="294968"/>
            <a:ext cx="11700389" cy="6268063"/>
            <a:chOff x="245805" y="294968"/>
            <a:chExt cx="11700389" cy="626806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0756105-3DCC-45B3-B557-F292B6EBCC43}"/>
                </a:ext>
              </a:extLst>
            </p:cNvPr>
            <p:cNvSpPr/>
            <p:nvPr/>
          </p:nvSpPr>
          <p:spPr>
            <a:xfrm>
              <a:off x="9984658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0350EF7-ACE7-4E55-A3B0-93C9BCF9AAF0}"/>
                </a:ext>
              </a:extLst>
            </p:cNvPr>
            <p:cNvSpPr/>
            <p:nvPr/>
          </p:nvSpPr>
          <p:spPr>
            <a:xfrm>
              <a:off x="245805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0C16ED4-7277-4757-9A1E-C846B57818B5}"/>
                </a:ext>
              </a:extLst>
            </p:cNvPr>
            <p:cNvSpPr/>
            <p:nvPr/>
          </p:nvSpPr>
          <p:spPr>
            <a:xfrm>
              <a:off x="245805" y="4866967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454C7BE-B524-4DD1-AED8-00FB16B28071}"/>
                </a:ext>
              </a:extLst>
            </p:cNvPr>
            <p:cNvSpPr/>
            <p:nvPr/>
          </p:nvSpPr>
          <p:spPr>
            <a:xfrm>
              <a:off x="9984658" y="294968"/>
              <a:ext cx="1961536" cy="1696064"/>
            </a:xfrm>
            <a:prstGeom prst="rect">
              <a:avLst/>
            </a:prstGeom>
            <a:solidFill>
              <a:srgbClr val="1C48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7">
              <a:extLst>
                <a:ext uri="{FF2B5EF4-FFF2-40B4-BE49-F238E27FC236}">
                  <a16:creationId xmlns:a16="http://schemas.microsoft.com/office/drawing/2014/main" id="{7657EF19-649A-452F-8A95-D7B8F467E621}"/>
                </a:ext>
              </a:extLst>
            </p:cNvPr>
            <p:cNvSpPr/>
            <p:nvPr/>
          </p:nvSpPr>
          <p:spPr>
            <a:xfrm>
              <a:off x="403122" y="405580"/>
              <a:ext cx="11385755" cy="5958349"/>
            </a:xfrm>
            <a:prstGeom prst="roundRect">
              <a:avLst>
                <a:gd name="adj" fmla="val 1568"/>
              </a:avLst>
            </a:prstGeom>
            <a:solidFill>
              <a:schemeClr val="bg1"/>
            </a:solidFill>
            <a:ln>
              <a:noFill/>
            </a:ln>
            <a:effectLst>
              <a:glow rad="228600">
                <a:schemeClr val="tx1">
                  <a:alpha val="3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A817FBBD-4D7C-4220-BB0F-64BCBA81ABE3}"/>
              </a:ext>
            </a:extLst>
          </p:cNvPr>
          <p:cNvSpPr/>
          <p:nvPr/>
        </p:nvSpPr>
        <p:spPr>
          <a:xfrm>
            <a:off x="245805" y="294968"/>
            <a:ext cx="11700389" cy="397010"/>
          </a:xfrm>
          <a:prstGeom prst="rect">
            <a:avLst/>
          </a:prstGeom>
          <a:solidFill>
            <a:srgbClr val="153765"/>
          </a:solidFill>
          <a:ln>
            <a:solidFill>
              <a:srgbClr val="1638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77F03D-4166-4DA7-9BD4-32883AB465FF}"/>
              </a:ext>
            </a:extLst>
          </p:cNvPr>
          <p:cNvSpPr txBox="1"/>
          <p:nvPr/>
        </p:nvSpPr>
        <p:spPr>
          <a:xfrm>
            <a:off x="245805" y="311310"/>
            <a:ext cx="524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Begin a project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868BA60-E500-4780-8937-E4ACFC105540}"/>
              </a:ext>
            </a:extLst>
          </p:cNvPr>
          <p:cNvSpPr txBox="1"/>
          <p:nvPr/>
        </p:nvSpPr>
        <p:spPr>
          <a:xfrm>
            <a:off x="2959372" y="1344841"/>
            <a:ext cx="7422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Track upon the trace.</a:t>
            </a:r>
            <a:endParaRPr lang="zh-CN" alt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4245C2E-16A9-4864-8A6A-8699B9CA53D0}"/>
              </a:ext>
            </a:extLst>
          </p:cNvPr>
          <p:cNvSpPr txBox="1"/>
          <p:nvPr/>
        </p:nvSpPr>
        <p:spPr>
          <a:xfrm>
            <a:off x="833394" y="2532453"/>
            <a:ext cx="8327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/>
              <a:t>Welcome to join us!</a:t>
            </a:r>
            <a:endParaRPr lang="zh-CN" altLang="en-US" sz="3200" dirty="0"/>
          </a:p>
        </p:txBody>
      </p:sp>
      <p:pic>
        <p:nvPicPr>
          <p:cNvPr id="14" name="Picture 2" descr="合作交流">
            <a:extLst>
              <a:ext uri="{FF2B5EF4-FFF2-40B4-BE49-F238E27FC236}">
                <a16:creationId xmlns:a16="http://schemas.microsoft.com/office/drawing/2014/main" id="{00A9F75A-2AE9-431A-9CA0-972D071C1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618" y="3117228"/>
            <a:ext cx="2754142" cy="133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吉林大学_吉林大学介绍_吉林大学怎么样_吉林大学录取分数线-一鸣高考">
            <a:extLst>
              <a:ext uri="{FF2B5EF4-FFF2-40B4-BE49-F238E27FC236}">
                <a16:creationId xmlns:a16="http://schemas.microsoft.com/office/drawing/2014/main" id="{1602D75D-1722-41E0-8621-F04C9663E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828" y="4555196"/>
            <a:ext cx="1618443" cy="1618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湖南师范大学 - 搜狗百科">
            <a:extLst>
              <a:ext uri="{FF2B5EF4-FFF2-40B4-BE49-F238E27FC236}">
                <a16:creationId xmlns:a16="http://schemas.microsoft.com/office/drawing/2014/main" id="{12C9C2EC-A684-416B-AD4C-BE207EB6D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6365" y="4397166"/>
            <a:ext cx="1667418" cy="167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E319184A-0F31-4137-BE7A-4589DC4F72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5" t="16547" r="13" b="62276"/>
          <a:stretch/>
        </p:blipFill>
        <p:spPr bwMode="auto">
          <a:xfrm>
            <a:off x="3105150" y="4568050"/>
            <a:ext cx="4743450" cy="145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山东大学怎么样全国排名第几？是211还是985？">
            <a:extLst>
              <a:ext uri="{FF2B5EF4-FFF2-40B4-BE49-F238E27FC236}">
                <a16:creationId xmlns:a16="http://schemas.microsoft.com/office/drawing/2014/main" id="{38146F05-E207-4223-9D43-45E1D6E9F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4516" y="2400002"/>
            <a:ext cx="1851116" cy="185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8A0E1147-A722-47E7-A1A4-ED15D2B5F2A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2" y="678350"/>
            <a:ext cx="2181461" cy="1563819"/>
          </a:xfrm>
          <a:prstGeom prst="rect">
            <a:avLst/>
          </a:prstGeom>
        </p:spPr>
      </p:pic>
      <p:pic>
        <p:nvPicPr>
          <p:cNvPr id="20" name="Picture 2" descr="山东理工大学_360百科">
            <a:extLst>
              <a:ext uri="{FF2B5EF4-FFF2-40B4-BE49-F238E27FC236}">
                <a16:creationId xmlns:a16="http://schemas.microsoft.com/office/drawing/2014/main" id="{D2877C9F-CD3A-4ED9-BC30-F8DB8EBBB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0277" y="721177"/>
            <a:ext cx="1689186" cy="170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山东科技大学 - 搜狗百科">
            <a:extLst>
              <a:ext uri="{FF2B5EF4-FFF2-40B4-BE49-F238E27FC236}">
                <a16:creationId xmlns:a16="http://schemas.microsoft.com/office/drawing/2014/main" id="{E2FC5393-ADDE-4FD6-A102-76687DD68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2225500"/>
            <a:ext cx="2048104" cy="204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帕多瓦大学简介-排行榜123网">
            <a:extLst>
              <a:ext uri="{FF2B5EF4-FFF2-40B4-BE49-F238E27FC236}">
                <a16:creationId xmlns:a16="http://schemas.microsoft.com/office/drawing/2014/main" id="{C0383BCC-6B4B-4ED1-9844-E8E127AC9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84" y="4201120"/>
            <a:ext cx="2068722" cy="206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CC8A150-305E-4FA0-8CCC-81B506E27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8F6E7-5AAD-457F-B49A-249A1E62745A}" type="datetime1">
              <a:rPr lang="zh-CN" altLang="en-US" smtClean="0"/>
              <a:t>2026/8/28</a:t>
            </a:fld>
            <a:endParaRPr lang="zh-CN" altLang="en-US"/>
          </a:p>
        </p:txBody>
      </p:sp>
      <p:sp>
        <p:nvSpPr>
          <p:cNvPr id="23" name="页脚占位符 22">
            <a:extLst>
              <a:ext uri="{FF2B5EF4-FFF2-40B4-BE49-F238E27FC236}">
                <a16:creationId xmlns:a16="http://schemas.microsoft.com/office/drawing/2014/main" id="{C0598111-E5B8-42AB-850B-795F2B3AC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RASER WORKSHOP  ----TRACK</a:t>
            </a:r>
            <a:endParaRPr lang="zh-CN" altLang="en-US" dirty="0"/>
          </a:p>
        </p:txBody>
      </p:sp>
      <p:sp>
        <p:nvSpPr>
          <p:cNvPr id="24" name="灯片编号占位符 23">
            <a:extLst>
              <a:ext uri="{FF2B5EF4-FFF2-40B4-BE49-F238E27FC236}">
                <a16:creationId xmlns:a16="http://schemas.microsoft.com/office/drawing/2014/main" id="{E14B6867-B93E-406C-BAE4-F76DF983B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262267"/>
      </p:ext>
    </p:extLst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3986</TotalTime>
  <Words>1535</Words>
  <Application>Microsoft Office PowerPoint</Application>
  <PresentationFormat>宽屏</PresentationFormat>
  <Paragraphs>388</Paragraphs>
  <Slides>27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5" baseType="lpstr">
      <vt:lpstr>等线</vt:lpstr>
      <vt:lpstr>微软雅黑</vt:lpstr>
      <vt:lpstr>Arial</vt:lpstr>
      <vt:lpstr>Calibri</vt:lpstr>
      <vt:lpstr>Cambria Math</vt:lpstr>
      <vt:lpstr>Times New Roman</vt:lpstr>
      <vt:lpstr>Wingdings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sen zhao</dc:creator>
  <cp:lastModifiedBy>sen zhao</cp:lastModifiedBy>
  <cp:revision>1178</cp:revision>
  <dcterms:created xsi:type="dcterms:W3CDTF">2023-08-09T12:44:55Z</dcterms:created>
  <dcterms:modified xsi:type="dcterms:W3CDTF">2026-08-28T02:40:43Z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2052-12.1.0.15259</vt:lpwstr>
  </property>
</Properties>
</file>