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688" r:id="rId5"/>
    <p:sldId id="728" r:id="rId6"/>
    <p:sldId id="729" r:id="rId7"/>
    <p:sldId id="735" r:id="rId8"/>
    <p:sldId id="736" r:id="rId9"/>
    <p:sldId id="737" r:id="rId10"/>
    <p:sldId id="738" r:id="rId11"/>
    <p:sldId id="739" r:id="rId12"/>
    <p:sldId id="740" r:id="rId13"/>
    <p:sldId id="741" r:id="rId14"/>
    <p:sldId id="742" r:id="rId15"/>
    <p:sldId id="743" r:id="rId16"/>
    <p:sldId id="744" r:id="rId17"/>
    <p:sldId id="745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6CBD8A3B-2560-4DF8-92EB-3E384CAE2CA8}">
          <p14:sldIdLst>
            <p14:sldId id="256"/>
            <p14:sldId id="688"/>
            <p14:sldId id="728"/>
            <p14:sldId id="729"/>
            <p14:sldId id="735"/>
            <p14:sldId id="736"/>
            <p14:sldId id="737"/>
            <p14:sldId id="738"/>
            <p14:sldId id="739"/>
            <p14:sldId id="740"/>
            <p14:sldId id="741"/>
            <p14:sldId id="742"/>
            <p14:sldId id="743"/>
            <p14:sldId id="744"/>
            <p14:sldId id="74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0D08"/>
    <a:srgbClr val="CD3709"/>
    <a:srgbClr val="F83526"/>
    <a:srgbClr val="978D87"/>
    <a:srgbClr val="F55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41" autoAdjust="0"/>
    <p:restoredTop sz="94660"/>
  </p:normalViewPr>
  <p:slideViewPr>
    <p:cSldViewPr snapToGrid="0">
      <p:cViewPr varScale="1">
        <p:scale>
          <a:sx n="70" d="100"/>
          <a:sy n="70" d="100"/>
        </p:scale>
        <p:origin x="681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BE647-84D2-49A9-802B-1F8C9589B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9CC9CF-C7E8-47E4-82F7-C5AA39F6684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6C27D-9BF8-4292-954B-9A0310291887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C503B-648E-4F70-8BCC-22FEDA3B95B7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811CC-BBB3-440E-8D52-E73C5FFA4579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DA9DB-0807-48A8-99D7-12196462A59D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30DEA-CD48-407A-ABB3-F0323D2A9B9F}" type="datetime1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2FA00-F64F-4E8B-95A6-59DAC2753EEF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5DEAD-BEE5-42AC-9A6E-C80EA9427237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7301-9AE2-4388-909B-16BCA9FF3A25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11B8B-B792-4DD0-8B84-DCFAC74E51EB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CE5EC-3475-4101-BE48-9C05CFDDA54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D8C4-700C-43B7-AAB9-D829D0B13DE8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5869C-15F3-4E43-A8A6-9AB4179595B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279583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orkShop </a:t>
            </a:r>
            <a:r>
              <a:rPr lang="en-US" altLang="zh-CN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lang="zh-CN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4"/>
          <p:cNvSpPr txBox="1">
            <a:spLocks noGrp="1"/>
          </p:cNvSpPr>
          <p:nvPr>
            <p:ph type="subTitle" idx="1"/>
          </p:nvPr>
        </p:nvSpPr>
        <p:spPr>
          <a:xfrm>
            <a:off x="866978" y="3136898"/>
            <a:ext cx="10192603" cy="701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115" marR="161925" indent="-3413125" algn="ctr">
              <a:lnSpc>
                <a:spcPct val="100000"/>
              </a:lnSpc>
              <a:spcBef>
                <a:spcPts val="100"/>
              </a:spcBef>
            </a:pPr>
            <a:r>
              <a:rPr lang="en-US" altLang="en-US" sz="1800" dirty="0">
                <a:latin typeface="Calibri" panose="020F0502020204030204"/>
                <a:cs typeface="Calibri" panose="020F0502020204030204"/>
                <a:sym typeface="+mn-ea"/>
              </a:rPr>
              <a:t> </a:t>
            </a:r>
            <a:endParaRPr lang="en-US" sz="1800" spc="-30" baseline="25000" dirty="0">
              <a:latin typeface="Calibri" panose="020F0502020204030204"/>
              <a:cs typeface="Calibri" panose="020F0502020204030204"/>
              <a:sym typeface="+mn-ea"/>
            </a:endParaRPr>
          </a:p>
          <a:p>
            <a:pPr marL="3587115" marR="161925" indent="-3413125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3200" spc="-30" baseline="25000" dirty="0">
                <a:latin typeface="Calibri" panose="020F0502020204030204"/>
                <a:cs typeface="Calibri" panose="020F0502020204030204"/>
                <a:sym typeface="+mn-ea"/>
              </a:rPr>
              <a:t>周嘉奇</a:t>
            </a:r>
            <a:endParaRPr lang="zh-CN" altLang="en-US" sz="3200" spc="-30" baseline="25000" dirty="0">
              <a:latin typeface="Calibri" panose="020F0502020204030204"/>
              <a:cs typeface="Calibri" panose="020F0502020204030204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774046" y="4371610"/>
            <a:ext cx="6644187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990" marR="161925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en-US" sz="1400" dirty="0">
                <a:latin typeface="Calibri" panose="020F0502020204030204"/>
                <a:cs typeface="Calibri" panose="020F0502020204030204"/>
                <a:sym typeface="+mn-ea"/>
              </a:rPr>
              <a:t> </a:t>
            </a:r>
            <a:endParaRPr sz="1400" spc="-25" dirty="0">
              <a:latin typeface="Calibri" panose="020F0502020204030204"/>
              <a:cs typeface="Calibri" panose="020F0502020204030204"/>
              <a:sym typeface="+mn-ea"/>
            </a:endParaRPr>
          </a:p>
          <a:p>
            <a:pPr algn="ctr"/>
            <a:endParaRPr lang="zh-CN" alt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8624" y="199390"/>
            <a:ext cx="2344961" cy="13859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076065" y="56438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/>
              <a:t>2026.8.21</a:t>
            </a:r>
            <a:endParaRPr lang="en-US" alt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探测器的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测试系统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838200" y="1451610"/>
            <a:ext cx="3302635" cy="22085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6450" y="1266190"/>
            <a:ext cx="4585970" cy="2658110"/>
          </a:xfrm>
          <a:prstGeom prst="rect">
            <a:avLst/>
          </a:prstGeom>
        </p:spPr>
      </p:pic>
      <p:cxnSp>
        <p:nvCxnSpPr>
          <p:cNvPr id="7" name="直接箭头连接符 6"/>
          <p:cNvCxnSpPr>
            <a:stCxn id="100" idx="3"/>
            <a:endCxn id="3" idx="1"/>
          </p:cNvCxnSpPr>
          <p:nvPr/>
        </p:nvCxnSpPr>
        <p:spPr>
          <a:xfrm>
            <a:off x="4140835" y="2555875"/>
            <a:ext cx="1745615" cy="3937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3084830" y="4654550"/>
            <a:ext cx="58731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拿到我们的器件后，应该做哪些测试，怎么做</a:t>
            </a:r>
            <a:r>
              <a:rPr lang="zh-CN" altLang="en-US"/>
              <a:t>这些测试？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探测器的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测试系统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0" y="655320"/>
            <a:ext cx="4803775" cy="54463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200000"/>
              </a:lnSpc>
            </a:pPr>
            <a:r>
              <a:rPr lang="zh-CN" altLang="en-US" sz="2000">
                <a:latin typeface="Times New Roman" panose="02020603050405020304" charset="0"/>
                <a:cs typeface="Times New Roman" panose="02020603050405020304" charset="0"/>
              </a:rPr>
              <a:t>电学性能测试：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</a:rPr>
              <a:t>IV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</a:endParaRPr>
          </a:p>
          <a:p>
            <a:pPr marL="171450" indent="-171450" fontAlgn="auto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</a:rPr>
              <a:t>教科书上的PN结反向电流几乎为零，但实际半导体中有缺陷、杂质、晶格位错。这些缺陷像“漏水的管道”，产生漏电流。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</a:endParaRPr>
          </a:p>
          <a:p>
            <a:pPr marL="171450" indent="-171450" fontAlgn="auto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</a:rPr>
              <a:t>漏电流是散粒噪声。在高能物理实验中，一个信号可能只有几千个电子（~fC电荷量），如果漏电流导致噪声电荷涨落达到几百个电子，微弱的信号就彻底被淹没在噪声里。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</a:endParaRPr>
          </a:p>
          <a:p>
            <a:pPr marL="171450" indent="-171450" fontAlgn="auto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</a:rPr>
              <a:t>为了最大化信号，我们都希望加很高的偏压（让载流子漂移</a:t>
            </a:r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的</a:t>
            </a: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</a:rPr>
              <a:t>更快）。但探测器</a:t>
            </a:r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存在</a:t>
            </a: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</a:rPr>
              <a:t>击穿电压。接近击穿时，电流指数上升，不仅产生巨大噪声，还可能烧毁探测器。</a:t>
            </a:r>
            <a:r>
              <a:rPr sz="1400">
                <a:latin typeface="Times New Roman" panose="02020603050405020304" charset="0"/>
                <a:cs typeface="Times New Roman" panose="02020603050405020304" charset="0"/>
              </a:rPr>
              <a:t>IV测试，就是标定探测器的安全工作电压区间，确保偏压设置既能保证信号质量，又远离击穿导致的器件失效风险。</a:t>
            </a:r>
            <a:endParaRPr sz="1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0760" y="1459230"/>
            <a:ext cx="3485515" cy="34264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探测器的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测试系统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0" y="655320"/>
            <a:ext cx="3249930" cy="24301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200000"/>
              </a:lnSpc>
            </a:pPr>
            <a:r>
              <a:rPr lang="zh-CN" altLang="en-US" sz="2000">
                <a:latin typeface="Times New Roman" panose="02020603050405020304" charset="0"/>
                <a:cs typeface="Times New Roman" panose="02020603050405020304" charset="0"/>
              </a:rPr>
              <a:t>电学性能测试：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</a:rPr>
              <a:t>IV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</a:rPr>
              <a:t>测试原理：用一个高压源对探测器施加反向偏压，从0V开始逐步升高，同时测量</a:t>
            </a:r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并记录</a:t>
            </a: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</a:rPr>
              <a:t>流过探测器的电流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</a:endParaRPr>
          </a:p>
          <a:p>
            <a:pPr fontAlgn="auto">
              <a:lnSpc>
                <a:spcPct val="200000"/>
              </a:lnSpc>
            </a:pPr>
            <a:endParaRPr lang="en-US" altLang="zh-CN" sz="1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7519035" y="2216785"/>
            <a:ext cx="1073150" cy="4102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519035" y="2252980"/>
            <a:ext cx="11131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>
                <a:latin typeface="Calibri" panose="020F0502020204030204" charset="0"/>
                <a:cs typeface="Calibri" panose="020F0502020204030204" charset="0"/>
              </a:rPr>
              <a:t>HV Source</a:t>
            </a:r>
            <a:endParaRPr lang="en-US" altLang="zh-CN" sz="16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391400" y="2134870"/>
            <a:ext cx="1472565" cy="5981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8670925" y="2216785"/>
            <a:ext cx="133985" cy="12446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8670925" y="2502535"/>
            <a:ext cx="133985" cy="12446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10915" y="1386205"/>
            <a:ext cx="2343150" cy="1856740"/>
          </a:xfrm>
          <a:prstGeom prst="rect">
            <a:avLst/>
          </a:prstGeom>
        </p:spPr>
      </p:pic>
      <p:cxnSp>
        <p:nvCxnSpPr>
          <p:cNvPr id="17" name="直接箭头连接符 16"/>
          <p:cNvCxnSpPr>
            <a:stCxn id="9" idx="1"/>
          </p:cNvCxnSpPr>
          <p:nvPr/>
        </p:nvCxnSpPr>
        <p:spPr>
          <a:xfrm flipH="1" flipV="1">
            <a:off x="5426075" y="1468755"/>
            <a:ext cx="3264535" cy="76644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>
            <a:stCxn id="10" idx="5"/>
          </p:cNvCxnSpPr>
          <p:nvPr/>
        </p:nvCxnSpPr>
        <p:spPr>
          <a:xfrm flipH="1">
            <a:off x="5683885" y="2608580"/>
            <a:ext cx="3101340" cy="59055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6294120" y="2502535"/>
            <a:ext cx="9448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/>
              <a:t>HV</a:t>
            </a:r>
            <a:endParaRPr lang="en-US" altLang="zh-CN"/>
          </a:p>
        </p:txBody>
      </p:sp>
      <p:sp>
        <p:nvSpPr>
          <p:cNvPr id="22" name="文本框 21"/>
          <p:cNvSpPr txBox="1"/>
          <p:nvPr/>
        </p:nvSpPr>
        <p:spPr>
          <a:xfrm>
            <a:off x="6586220" y="1325245"/>
            <a:ext cx="9448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/>
              <a:t>GND</a:t>
            </a:r>
            <a:endParaRPr lang="en-US" altLang="zh-CN"/>
          </a:p>
        </p:txBody>
      </p:sp>
      <p:pic>
        <p:nvPicPr>
          <p:cNvPr id="23" name="图片 22" descr="iv_comparison_al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4380" y="3361690"/>
            <a:ext cx="3356610" cy="3359785"/>
          </a:xfrm>
          <a:prstGeom prst="rect">
            <a:avLst/>
          </a:prstGeom>
        </p:spPr>
      </p:pic>
      <p:cxnSp>
        <p:nvCxnSpPr>
          <p:cNvPr id="3" name="直接箭头连接符 2"/>
          <p:cNvCxnSpPr/>
          <p:nvPr/>
        </p:nvCxnSpPr>
        <p:spPr>
          <a:xfrm>
            <a:off x="6336030" y="3891915"/>
            <a:ext cx="2035810" cy="4064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8113395" y="3792220"/>
            <a:ext cx="19710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击穿现象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探测器的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测试系统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0" y="655320"/>
            <a:ext cx="6045200" cy="58775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200000"/>
              </a:lnSpc>
            </a:pPr>
            <a:r>
              <a:rPr lang="zh-CN" altLang="en-US" sz="2000"/>
              <a:t>电学性能测试：</a:t>
            </a:r>
            <a:r>
              <a:rPr lang="en-US" altLang="zh-CN" sz="2000"/>
              <a:t>CV</a:t>
            </a:r>
            <a:endParaRPr lang="en-US" altLang="zh-CN" sz="2000"/>
          </a:p>
          <a:p>
            <a:pPr marL="171450" indent="-171450" fontAlgn="auto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</a:rPr>
              <a:t>实际探测器的半导体材料掺杂分布并非绝对均匀，工艺过程中的浓度波动、界面态以及局部缺陷都会导致耗尽层扩展速率在不同区域存在差异。</a:t>
            </a:r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器件的真实掺杂分布与理想情况并不完全一致，需要通过测试分析掺杂分布。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</a:endParaRPr>
          </a:p>
          <a:p>
            <a:pPr marL="171450" indent="-171450" fontAlgn="auto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</a:rPr>
              <a:t>如果工作偏压设置低于全耗尽电压，探测器体内将始终存在一块未耗尽的中性区。该区域内没有漂移电场，载流子只能依靠热扩散运动向电极输运，扩散收集时间远大于读出电子学的积分窗口，导致这部分信号电荷无法被前端电路有效收集，等效于探测器灵敏体积的实际缩小和信号幅度的系统性损失。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</a:endParaRPr>
          </a:p>
          <a:p>
            <a:pPr marL="171450" indent="-171450" fontAlgn="auto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</a:rPr>
              <a:t>CV测试通过测量反向偏压下的电容值，绘制电容随电压的变化曲线，找到电容不再随电压变化的转折点，该点对应的偏压即为当前探测器真实的耗尽电压，确保工作偏压设置在该值以上，使整个敏感体积内部都存在漂移电场。同时，耗尽前的电容变化速率反映了实际掺杂浓度和分布情况</a:t>
            </a:r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。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51065" y="838835"/>
            <a:ext cx="4047490" cy="28397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8695" y="3862070"/>
            <a:ext cx="6116320" cy="24123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探测器的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测试系统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0" y="655320"/>
            <a:ext cx="4297680" cy="37230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 sz="2000">
                <a:latin typeface="Times New Roman" panose="02020603050405020304" charset="0"/>
                <a:cs typeface="Times New Roman" panose="02020603050405020304" charset="0"/>
              </a:rPr>
              <a:t>电学性能测试：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</a:rPr>
              <a:t>CV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</a:endParaRPr>
          </a:p>
          <a:p>
            <a:pPr indent="0" fontAlgn="auto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测试原理：</a:t>
            </a: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</a:rPr>
              <a:t>利用高压源为探测器提供直流反向偏压，同时利用偏置适配器（Bias Adapter）将LCR表输出的小幅交流测试信号（通常几十毫伏，频率1 kHz</a:t>
            </a:r>
            <a:r>
              <a:rPr lang="zh-CN" altLang="en-US" sz="1400">
                <a:latin typeface="Times New Roman" panose="02020603050405020304" charset="0"/>
                <a:cs typeface="Times New Roman" panose="02020603050405020304" charset="0"/>
              </a:rPr>
              <a:t>到</a:t>
            </a: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</a:rPr>
              <a:t>1 </a:t>
            </a: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</a:rPr>
              <a:t>mHz）叠加到探测器两端；从0 V开始逐步升高直流偏压，LCR表在每个电压点测量流过探测器的交流电流响应，并通过阻抗分析换算得到该偏压点的电容值，最终记录电容随偏压的变化关系。</a:t>
            </a:r>
            <a:endParaRPr lang="en-US" altLang="zh-CN" sz="1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8648700" y="1160145"/>
            <a:ext cx="1073150" cy="4102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8648700" y="1196340"/>
            <a:ext cx="11131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>
                <a:latin typeface="Calibri" panose="020F0502020204030204" charset="0"/>
                <a:cs typeface="Calibri" panose="020F0502020204030204" charset="0"/>
              </a:rPr>
              <a:t>HV Source</a:t>
            </a:r>
            <a:endParaRPr lang="en-US" altLang="zh-CN" sz="16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521065" y="1078230"/>
            <a:ext cx="1472565" cy="5981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9800590" y="1160145"/>
            <a:ext cx="133985" cy="12446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9800590" y="1445895"/>
            <a:ext cx="133985" cy="12446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8275" y="1404620"/>
            <a:ext cx="2002790" cy="1586865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8567420" y="2265680"/>
            <a:ext cx="1367155" cy="41656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/>
              <a:t>Adapter</a:t>
            </a:r>
            <a:endParaRPr lang="en-US" altLang="zh-CN"/>
          </a:p>
        </p:txBody>
      </p:sp>
      <p:sp>
        <p:nvSpPr>
          <p:cNvPr id="7" name="圆角矩形 6"/>
          <p:cNvSpPr/>
          <p:nvPr/>
        </p:nvSpPr>
        <p:spPr>
          <a:xfrm>
            <a:off x="8573770" y="4006215"/>
            <a:ext cx="1367155" cy="41656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/>
              <a:t>LCR</a:t>
            </a:r>
            <a:r>
              <a:rPr lang="zh-CN" altLang="en-US"/>
              <a:t>表</a:t>
            </a:r>
            <a:endParaRPr lang="zh-CN" altLang="en-US"/>
          </a:p>
        </p:txBody>
      </p:sp>
      <p:cxnSp>
        <p:nvCxnSpPr>
          <p:cNvPr id="8" name="直接箭头连接符 7"/>
          <p:cNvCxnSpPr>
            <a:stCxn id="27" idx="3"/>
            <a:endCxn id="10" idx="7"/>
          </p:cNvCxnSpPr>
          <p:nvPr/>
        </p:nvCxnSpPr>
        <p:spPr>
          <a:xfrm flipH="1">
            <a:off x="8763000" y="1266190"/>
            <a:ext cx="1057275" cy="116395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直接箭头连接符 8"/>
          <p:cNvCxnSpPr>
            <a:endCxn id="11" idx="0"/>
          </p:cNvCxnSpPr>
          <p:nvPr/>
        </p:nvCxnSpPr>
        <p:spPr>
          <a:xfrm flipH="1">
            <a:off x="9828530" y="1562100"/>
            <a:ext cx="62230" cy="84963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8648700" y="2411730"/>
            <a:ext cx="133985" cy="12446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9761220" y="2411730"/>
            <a:ext cx="133985" cy="12446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3" name="直接箭头连接符 12"/>
          <p:cNvCxnSpPr>
            <a:stCxn id="5" idx="2"/>
            <a:endCxn id="7" idx="0"/>
          </p:cNvCxnSpPr>
          <p:nvPr/>
        </p:nvCxnSpPr>
        <p:spPr>
          <a:xfrm>
            <a:off x="9251315" y="2682240"/>
            <a:ext cx="6350" cy="132397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 flipV="1">
            <a:off x="6910070" y="1503680"/>
            <a:ext cx="1719580" cy="76835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H="1">
            <a:off x="7068820" y="2694940"/>
            <a:ext cx="1543050" cy="24638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探测器的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测试系统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图片 5" descr="CV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2195" y="1231265"/>
            <a:ext cx="3412490" cy="3411220"/>
          </a:xfrm>
          <a:prstGeom prst="rect">
            <a:avLst/>
          </a:prstGeom>
        </p:spPr>
      </p:pic>
      <p:pic>
        <p:nvPicPr>
          <p:cNvPr id="16" name="图片 15" descr="2MGy-pin4-15_n_3_cv_interpolation_comparis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8340" y="1284605"/>
            <a:ext cx="5100320" cy="330454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3" name="文本框 22"/>
              <p:cNvSpPr txBox="1"/>
              <p:nvPr/>
            </p:nvSpPr>
            <p:spPr>
              <a:xfrm>
                <a:off x="1752600" y="5087620"/>
                <a:ext cx="2012315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/>
                  <a:t>提取耗尽电容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endParaRPr lang="zh-CN" altLang="en-US"/>
              </a:p>
            </p:txBody>
          </p:sp>
        </mc:Choice>
        <mc:Fallback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5087620"/>
                <a:ext cx="2012315" cy="36830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文本框 23"/>
              <p:cNvSpPr txBox="1"/>
              <p:nvPr/>
            </p:nvSpPr>
            <p:spPr>
              <a:xfrm>
                <a:off x="7355205" y="4880610"/>
                <a:ext cx="2540000" cy="6432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/>
                  <a:t>提取耗尽电压与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𝑑</m:t>
                        </m:r>
                        <m:f>
                          <m:f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fPr>
                          <m:num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𝑐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(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𝑣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num>
                      <m:den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𝑑𝑣</m:t>
                        </m:r>
                      </m:den>
                    </m:f>
                  </m:oMath>
                </a14:m>
                <a:endParaRPr lang="zh-CN" altLang="en-US"/>
              </a:p>
            </p:txBody>
          </p:sp>
        </mc:Choice>
        <mc:Fallback>
          <p:sp>
            <p:nvSpPr>
              <p:cNvPr id="24" name="文本框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5205" y="4880610"/>
                <a:ext cx="2540000" cy="64325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探测器的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测试系统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本框 16"/>
              <p:cNvSpPr txBox="1"/>
              <p:nvPr/>
            </p:nvSpPr>
            <p:spPr>
              <a:xfrm>
                <a:off x="585470" y="1215390"/>
                <a:ext cx="4505325" cy="2961640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p>
                <a:pPr indent="0" algn="l" fontAlgn="auto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>
                          <a:latin typeface="Cambria Math" panose="02040503050406030204" charset="0"/>
                          <a:cs typeface="Cambria Math" panose="02040503050406030204" charset="0"/>
                        </a:rPr>
                        <m:t>耗尽深度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：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𝑤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𝑣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𝜀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∗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𝑠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𝑐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(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𝑣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indent="0" algn="l" fontAlgn="auto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掺杂浓度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：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𝑑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𝑣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𝑞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∗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𝜀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∗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∗</m:t>
                          </m:r>
                          <m:f>
                            <m:fPr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𝑑</m:t>
                              </m:r>
                              <m:f>
                                <m:fPr>
                                  <m:ctrlP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𝑐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(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𝑣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num>
                            <m:den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𝑑𝑣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altLang="zh-CN"/>
              </a:p>
            </p:txBody>
          </p:sp>
        </mc:Choice>
        <mc:Fallback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470" y="1215390"/>
                <a:ext cx="4505325" cy="296164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图片 24" descr="2MGy-pin4-15_n_3_cv_doping_vs_deple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855" y="1534160"/>
            <a:ext cx="4735195" cy="37896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探测器的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测试系统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874395" y="909955"/>
            <a:ext cx="10316210" cy="54463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200000"/>
              </a:lnSpc>
            </a:pPr>
            <a:r>
              <a:rPr sz="2000">
                <a:latin typeface="Times New Roman" panose="02020603050405020304" charset="0"/>
                <a:cs typeface="Times New Roman" panose="02020603050405020304" charset="0"/>
              </a:rPr>
              <a:t>信号产生与收集测试：电荷收集（CCE）</a:t>
            </a:r>
            <a:endParaRPr sz="2000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fontAlgn="auto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sz="1400">
                <a:latin typeface="Times New Roman" panose="02020603050405020304" charset="0"/>
                <a:cs typeface="Times New Roman" panose="02020603050405020304" charset="0"/>
              </a:rPr>
              <a:t>当一个高能粒子穿过探测器时，它产生的电荷到底有多少被我们成功读出？</a:t>
            </a:r>
            <a:endParaRPr sz="1400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l" fontAlgn="auto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sz="1400">
                <a:latin typeface="Times New Roman" panose="02020603050405020304" charset="0"/>
                <a:cs typeface="Times New Roman" panose="02020603050405020304" charset="0"/>
              </a:rPr>
              <a:t>高能粒子在硅中电离产生电子-空穴对，总电荷量 Qg 由粒子能量和材料特性决定（例如最小电离粒子在300微米硅中约产生3.6 fC，对应约22000个电子）。这些电荷在电场下向电极漂移，最终被前端电子学收集，形成我们读出的信号 Qc。但 Qc永远小于或等于Qg—复合效应使电子和空穴在漂移途中湮灭；晶格缺陷和杂质能级像陷阱一样捕获载流子，使其无法到达电极，辐照越强陷阱越多；偏压不够高时载流子漂移速度慢，在耗尽区内滞留时间更长，被俘获概率大幅增加。电荷收集直接量化了"探测器把多少信号真正交到了我们手上"。</a:t>
            </a:r>
            <a:endParaRPr sz="1400">
              <a:latin typeface="Times New Roman" panose="02020603050405020304" charset="0"/>
              <a:cs typeface="Times New Roman" panose="02020603050405020304" charset="0"/>
            </a:endParaRPr>
          </a:p>
          <a:p>
            <a:pPr marL="285750" indent="-285750" fontAlgn="auto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sz="1400">
                <a:latin typeface="Times New Roman" panose="02020603050405020304" charset="0"/>
                <a:cs typeface="Times New Roman" panose="02020603050405020304" charset="0"/>
              </a:rPr>
              <a:t>为什么必须测量CCE？ </a:t>
            </a:r>
            <a:endParaRPr sz="1400">
              <a:latin typeface="Times New Roman" panose="02020603050405020304" charset="0"/>
              <a:cs typeface="Times New Roman" panose="02020603050405020304" charset="0"/>
            </a:endParaRPr>
          </a:p>
          <a:p>
            <a:pPr indent="0" fontAlgn="auto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sz="1400">
                <a:latin typeface="Times New Roman" panose="02020603050405020304" charset="0"/>
                <a:cs typeface="Times New Roman" panose="02020603050405020304" charset="0"/>
              </a:rPr>
              <a:t>前端读出芯片存在固有噪声，如果CCE太低，有效信号甚至小于噪声基线，粒子打进来根本读不到。IV给出"安全上限"，CV给出"全耗尽电压"，但全耗尽不等于最佳收集——即便耗尽区覆盖了整个探测器厚度，若电场强度不够，载流子漂移速度慢，依然会被陷阱大量俘获。绘制CCE随偏压的变化曲线，找到CCE刚刚饱和（进入平台区）的那个电压点，该电压通常高于CV测出的全耗尽电压，这才是真正的最佳工作偏压。</a:t>
            </a:r>
            <a:endParaRPr sz="14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探测器的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测试系统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3690" y="1064260"/>
            <a:ext cx="5164455" cy="17284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0" y="655320"/>
            <a:ext cx="4643755" cy="3291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信号产生与收集测试：电荷收集（CCE）</a:t>
            </a:r>
            <a:endParaRPr sz="20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 fontAlgn="auto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zh-CN" sz="1400">
                <a:latin typeface="Times New Roman" panose="02020603050405020304" charset="0"/>
                <a:cs typeface="Times New Roman" panose="02020603050405020304" charset="0"/>
              </a:rPr>
              <a:t>测试原理：</a:t>
            </a:r>
            <a:r>
              <a:rPr sz="1400">
                <a:latin typeface="Times New Roman" panose="02020603050405020304" charset="0"/>
                <a:cs typeface="Times New Roman" panose="02020603050405020304" charset="0"/>
              </a:rPr>
              <a:t>利用放射源发射粒子照射探测器，粒子在探测器灵敏体积内沉积全部能量并产生已知数量的电子-空穴对；产生的电荷在电场驱动下向电极漂移，经前端电荷灵敏前置放大器转换为电压脉冲信号，由示波器记录脉冲的波形（电压幅度随时间的变化）；</a:t>
            </a:r>
            <a:r>
              <a:rPr lang="zh-CN" sz="1400">
                <a:latin typeface="Times New Roman" panose="02020603050405020304" charset="0"/>
                <a:cs typeface="Times New Roman" panose="02020603050405020304" charset="0"/>
              </a:rPr>
              <a:t>对信号波形区域进行积分得到收集到的</a:t>
            </a:r>
            <a:r>
              <a:rPr lang="zh-CN" sz="1400">
                <a:latin typeface="Times New Roman" panose="02020603050405020304" charset="0"/>
                <a:cs typeface="Times New Roman" panose="02020603050405020304" charset="0"/>
              </a:rPr>
              <a:t>电荷量。</a:t>
            </a:r>
            <a:endParaRPr lang="zh-CN" sz="1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7" name="图片 6" descr="charge_300V_landau_fi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205" y="3513455"/>
            <a:ext cx="3516630" cy="2766060"/>
          </a:xfrm>
          <a:prstGeom prst="rect">
            <a:avLst/>
          </a:prstGeom>
        </p:spPr>
      </p:pic>
      <p:cxnSp>
        <p:nvCxnSpPr>
          <p:cNvPr id="8" name="直接箭头连接符 7"/>
          <p:cNvCxnSpPr>
            <a:stCxn id="6" idx="3"/>
            <a:endCxn id="7" idx="1"/>
          </p:cNvCxnSpPr>
          <p:nvPr/>
        </p:nvCxnSpPr>
        <p:spPr>
          <a:xfrm flipV="1">
            <a:off x="7439660" y="4896485"/>
            <a:ext cx="931545" cy="63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图片 1" descr="beta信号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4460" y="3522980"/>
            <a:ext cx="3557905" cy="27476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探测器的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测试系统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883285" y="720090"/>
            <a:ext cx="10470515" cy="60661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200000"/>
              </a:lnSpc>
            </a:pPr>
            <a:r>
              <a:rPr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信号产生与收集测试：</a:t>
            </a:r>
            <a:r>
              <a:rPr 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时间分辨</a:t>
            </a:r>
            <a:endParaRPr lang="zh-CN" sz="20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285750" indent="-285750" fontAlgn="auto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sz="1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对撞机实验中，一个束团交叉可能产生几十甚至上百个独立对撞事件，探测器必须精确记录每个击中的时间戳，才能把所有击中按时间"归类"回各自的对撞顶点——这是事例重建的第一步。通过飞行时间法（TOF），测量粒子从对撞顶点飞到探测器的时间，结合动量信息可计算粒子质量，从而鉴别粒子种类，时间测量精度直接决定了粒子鉴别的能力边界。精确的时间信息还可以排除那些时间上不匹配的偶然符合事例，大幅提高信噪比。面向HL-LHC等未来实验，每个束团交叉可能堆积约200个独立pp对撞，在空间上高度重叠，如果探测器的时间分辨达到几十皮秒量级，就能在时间维度上把这些"空间重叠但时间分离"的事例切分开——这是未来实验的核心技术挑战之一。</a:t>
            </a:r>
            <a:endParaRPr lang="zh-CN" sz="14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285750" indent="-285750" fontAlgn="auto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sz="1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时间分辨率的物理限制是什么？ 信号上升沿越陡，定时甄别越精确；不同位置产生的载流子漂移距离不同，到达电极的时间差异直接贡献于时间分辨的走散；电子学噪声使信号过阈时刻产生随机抖动；前沿定时、恒比定时（CFD）等不同算法对时间游走效应的消除能力不同。时间分辨测试就是用已知时间基准的参考信号照射探测器，测量探测器输出时间戳与参考时间的差，统计多次测量的时间差分布宽度（σ或FWHM），即为该探测器的时间分辨率。</a:t>
            </a:r>
            <a:endParaRPr lang="zh-CN" sz="14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探测器的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测试系统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9650" y="3754120"/>
            <a:ext cx="4650105" cy="23729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290" y="786130"/>
            <a:ext cx="7099300" cy="24866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0" y="655320"/>
            <a:ext cx="469392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200000"/>
              </a:lnSpc>
            </a:pPr>
            <a:r>
              <a:rPr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信号产生与收集测试：</a:t>
            </a:r>
            <a:r>
              <a:rPr 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时间分辨</a:t>
            </a:r>
            <a:endParaRPr lang="zh-CN" altLang="en-US" sz="2000"/>
          </a:p>
          <a:p>
            <a:pPr indent="0" fontAlgn="auto">
              <a:lnSpc>
                <a:spcPct val="200000"/>
              </a:lnSpc>
            </a:pPr>
            <a:r>
              <a:rPr lang="zh-CN" altLang="en-US" sz="1400"/>
              <a:t>测试原理： 用放射源（如⁶⁰Co）</a:t>
            </a:r>
            <a:r>
              <a:rPr sz="1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发射粒子照射探测器</a:t>
            </a:r>
            <a:r>
              <a:rPr lang="zh-CN" altLang="en-US" sz="1400"/>
              <a:t>，同时触发待测探测器和参考探测器，两路信号经恒比定时</a:t>
            </a:r>
            <a:r>
              <a:rPr lang="zh-CN" altLang="en-US" sz="1400"/>
              <a:t>处理，测量两信号到达的时间差；对大量事件的时间差分布做统计，其分布宽度（标准差σ）即为该探测器的时间分辨率。</a:t>
            </a:r>
            <a:endParaRPr lang="zh-CN" altLang="en-US" sz="1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探测器的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测试系统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0110" y="737235"/>
            <a:ext cx="4779645" cy="3317240"/>
          </a:xfrm>
          <a:prstGeom prst="rect">
            <a:avLst/>
          </a:prstGeom>
        </p:spPr>
      </p:pic>
      <p:pic>
        <p:nvPicPr>
          <p:cNvPr id="9" name="图片 8" descr="time_robust_fi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970" y="1013460"/>
            <a:ext cx="3615690" cy="276542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/>
              <p:cNvSpPr txBox="1"/>
              <p:nvPr/>
            </p:nvSpPr>
            <p:spPr>
              <a:xfrm>
                <a:off x="4565650" y="4918075"/>
                <a:ext cx="3654425" cy="60325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𝐷𝑈𝑇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p>
                      </m:sSubSup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𝜎</m:t>
                          </m:r>
                        </m:e>
                        <m:sup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−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𝑅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ef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5650" y="4918075"/>
                <a:ext cx="3654425" cy="60325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接箭头连接符 10"/>
          <p:cNvCxnSpPr>
            <a:stCxn id="7" idx="3"/>
            <a:endCxn id="9" idx="1"/>
          </p:cNvCxnSpPr>
          <p:nvPr/>
        </p:nvCxnSpPr>
        <p:spPr>
          <a:xfrm>
            <a:off x="5659755" y="2395855"/>
            <a:ext cx="1466215" cy="63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H="1">
            <a:off x="6464300" y="1509395"/>
            <a:ext cx="1378585" cy="350266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探测器的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测试系统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0" y="655320"/>
                <a:ext cx="4359275" cy="52235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fontAlgn="auto">
                  <a:lnSpc>
                    <a:spcPct val="200000"/>
                  </a:lnSpc>
                </a:pPr>
                <a:r>
                  <a:rPr lang="zh-CN" altLang="en-US"/>
                  <a:t>探测器系统总时间分辨可分解为若干独立贡献项</a:t>
                </a:r>
                <a:endParaRPr lang="zh-CN" altLang="en-US"/>
              </a:p>
              <a:p>
                <a:pPr fontAlgn="auto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𝑡𝑜𝑡𝑎𝑙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p>
                      </m:sSubSup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𝑗𝑖𝑡𝑡𝑒𝑟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p>
                      </m:sSubSup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+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𝑇𝐷𝐶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p>
                      </m:sSubSup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+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𝑤𝑎𝑙𝑘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p>
                      </m:sSubSup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+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𝑜𝑡ℎ𝑒𝑟𝑠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285750" indent="-285750" fontAlgn="auto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𝑗𝑖𝑡𝑡𝑒𝑟</m:t>
                        </m:r>
                      </m:sub>
                    </m:sSub>
                  </m:oMath>
                </a14:m>
                <a:r>
                  <a:rPr lang="zh-CN" altLang="en-US"/>
                  <a:t>来源于电子学噪声</a:t>
                </a:r>
                <a:endParaRPr lang="zh-CN" altLang="en-US"/>
              </a:p>
              <a:p>
                <a:pPr marL="285750" indent="-285750" fontAlgn="auto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𝑇𝐷𝐶</m:t>
                        </m:r>
                      </m:sub>
                    </m:sSub>
                  </m:oMath>
                </a14:m>
                <a:r>
                  <a:rPr lang="en-US" altLang="zh-CN"/>
                  <a:t>是时间数字转换器的量化误差（在10 GS/s的高采样率下可忽略）</a:t>
                </a:r>
                <a:endParaRPr lang="en-US" altLang="zh-CN"/>
              </a:p>
              <a:p>
                <a:pPr marL="285750" indent="-285750" fontAlgn="auto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𝑤𝑎𝑙𝑘</m:t>
                        </m:r>
                      </m:sub>
                    </m:sSub>
                  </m:oMath>
                </a14:m>
                <a:r>
                  <a:rPr lang="en-US" altLang="zh-CN"/>
                  <a:t>由信号幅度变化引起（CFD方法可基本消除）</a:t>
                </a:r>
                <a:endParaRPr lang="en-US" altLang="zh-CN"/>
              </a:p>
              <a:p>
                <a:pPr marL="285750" indent="-285750" fontAlgn="auto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𝑜𝑡ℎ𝑒𝑟𝑠</m:t>
                        </m:r>
                      </m:sub>
                    </m:sSub>
                  </m:oMath>
                </a14:m>
                <a:r>
                  <a:rPr lang="en-US" altLang="zh-CN"/>
                  <a:t>包括信号畸变和朗道涨落等贡献</a:t>
                </a:r>
                <a:endParaRPr lang="en-US" altLang="zh-CN"/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55320"/>
                <a:ext cx="4359275" cy="522351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5783580" y="1005205"/>
                <a:ext cx="5420995" cy="388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indent="0" algn="ctr" fontAlgn="auto">
                  <a:lnSpc>
                    <a:spcPct val="200000"/>
                  </a:lnSpc>
                </a:pPr>
                <a:r>
                  <a:rPr lang="zh-CN" altLang="en-US"/>
                  <a:t>时间抖动项可采用经典公式估算</a:t>
                </a:r>
                <a:endParaRPr lang="zh-CN" altLang="en-US"/>
              </a:p>
              <a:p>
                <a:pPr indent="0" fontAlgn="auto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𝑗𝑖𝑡𝑡𝑒𝑟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𝑁</m:t>
                          </m:r>
                        </m:num>
                        <m:den>
                          <m:f>
                            <m:fPr>
                              <m:type m:val="lin"/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𝑑𝑉</m:t>
                              </m:r>
                            </m:num>
                            <m:den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𝑑𝑡</m:t>
                              </m:r>
                            </m:den>
                          </m:f>
                        </m:den>
                      </m:f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≈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𝑟𝑖𝑠𝑒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lin"/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𝑆</m:t>
                              </m:r>
                            </m:num>
                            <m:den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𝑁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285750" indent="-285750" algn="l" fontAlgn="auto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</m:oMath>
                </a14:m>
                <a:r>
                  <a:rPr lang="en-US" altLang="zh-CN"/>
                  <a:t>是噪声均方根值</a:t>
                </a:r>
                <a:endParaRPr lang="en-US" altLang="zh-CN"/>
              </a:p>
              <a:p>
                <a:pPr marL="285750" indent="-285750" algn="l" fontAlgn="auto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𝑑𝑉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US" altLang="zh-CN"/>
                  <a:t>是信号在阈值处的上升斜率</a:t>
                </a:r>
                <a:endParaRPr lang="en-US" altLang="zh-CN"/>
              </a:p>
              <a:p>
                <a:pPr marL="285750" indent="-285750" algn="l" fontAlgn="auto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𝑟𝑖𝑠𝑒</m:t>
                        </m:r>
                      </m:sub>
                    </m:sSub>
                  </m:oMath>
                </a14:m>
                <a:r>
                  <a:rPr lang="en-US" altLang="zh-CN"/>
                  <a:t>是信号上升时间</a:t>
                </a:r>
                <a:endParaRPr lang="en-US" altLang="zh-CN"/>
              </a:p>
              <a:p>
                <a:pPr marL="285750" indent="-285750" algn="l" fontAlgn="auto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𝑆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</m:den>
                    </m:f>
                  </m:oMath>
                </a14:m>
                <a:r>
                  <a:rPr lang="en-US" altLang="zh-CN"/>
                  <a:t>是信噪比</a:t>
                </a:r>
                <a:endParaRPr lang="en-US" altLang="zh-CN"/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3580" y="1005205"/>
                <a:ext cx="5420995" cy="388810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探测器的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测试系统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灯片编号占位符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0110" y="737235"/>
            <a:ext cx="4779645" cy="3317240"/>
          </a:xfrm>
          <a:prstGeom prst="rect">
            <a:avLst/>
          </a:prstGeom>
        </p:spPr>
      </p:pic>
      <p:cxnSp>
        <p:nvCxnSpPr>
          <p:cNvPr id="11" name="直接箭头连接符 10"/>
          <p:cNvCxnSpPr>
            <a:stCxn id="7" idx="3"/>
            <a:endCxn id="9" idx="1"/>
          </p:cNvCxnSpPr>
          <p:nvPr/>
        </p:nvCxnSpPr>
        <p:spPr>
          <a:xfrm>
            <a:off x="5659755" y="2395855"/>
            <a:ext cx="1466215" cy="63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图片 1" descr="jitte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3395" y="4229735"/>
            <a:ext cx="3252470" cy="2414905"/>
          </a:xfrm>
          <a:prstGeom prst="rect">
            <a:avLst/>
          </a:prstGeom>
        </p:spPr>
      </p:pic>
      <p:pic>
        <p:nvPicPr>
          <p:cNvPr id="3" name="图片 2" descr="rise_time_distributi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5970" y="1162685"/>
            <a:ext cx="3552825" cy="2466975"/>
          </a:xfrm>
          <a:prstGeom prst="rect">
            <a:avLst/>
          </a:prstGeom>
        </p:spPr>
      </p:pic>
      <p:cxnSp>
        <p:nvCxnSpPr>
          <p:cNvPr id="5" name="直接箭头连接符 4"/>
          <p:cNvCxnSpPr>
            <a:stCxn id="3" idx="2"/>
            <a:endCxn id="2" idx="0"/>
          </p:cNvCxnSpPr>
          <p:nvPr/>
        </p:nvCxnSpPr>
        <p:spPr>
          <a:xfrm flipH="1">
            <a:off x="5929630" y="3629660"/>
            <a:ext cx="2973070" cy="60007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2916</Words>
  <Application>WPS 演示</Application>
  <PresentationFormat>宽屏</PresentationFormat>
  <Paragraphs>138</Paragraphs>
  <Slides>15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Arial</vt:lpstr>
      <vt:lpstr>宋体</vt:lpstr>
      <vt:lpstr>Wingdings</vt:lpstr>
      <vt:lpstr>Calibri</vt:lpstr>
      <vt:lpstr>Times New Roman</vt:lpstr>
      <vt:lpstr>Calibri</vt:lpstr>
      <vt:lpstr>Cambria Math</vt:lpstr>
      <vt:lpstr>等线 Light</vt:lpstr>
      <vt:lpstr>等线</vt:lpstr>
      <vt:lpstr>微软雅黑</vt:lpstr>
      <vt:lpstr>Arial Unicode MS</vt:lpstr>
      <vt:lpstr>Office 主题​​</vt:lpstr>
      <vt:lpstr>WorkShop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CEPC Fast Luminosity Detector design using SiC</dc:title>
  <dc:creator>webuser</dc:creator>
  <cp:lastModifiedBy>惊漩</cp:lastModifiedBy>
  <cp:revision>2321</cp:revision>
  <dcterms:created xsi:type="dcterms:W3CDTF">2024-10-24T01:19:00Z</dcterms:created>
  <dcterms:modified xsi:type="dcterms:W3CDTF">2026-08-20T12:41:36Z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D9C002514D8A45A39FFB2A75A827CBED</vt:lpwstr>
  </property>
  <property fmtid="{D5CDD505-2E9C-101B-9397-08002B2CF9AE}" pid="3" name="KSOProductBuildVer">
    <vt:lpwstr>2052-11.8.2.12089</vt:lpwstr>
  </property>
</Properties>
</file>