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61" r:id="rId3"/>
    <p:sldId id="258" r:id="rId4"/>
    <p:sldId id="304" r:id="rId5"/>
    <p:sldId id="305" r:id="rId6"/>
    <p:sldId id="303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294" r:id="rId16"/>
    <p:sldId id="282" r:id="rId17"/>
    <p:sldId id="293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84" r:id="rId26"/>
    <p:sldId id="283" r:id="rId27"/>
    <p:sldId id="257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92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6516CF-3804-4B69-B747-75D3435C190C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4D4B9-016D-4961-BA6F-B1F7B322BB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591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04D4B9-016D-4961-BA6F-B1F7B322BBB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439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ver Blue">
    <p:bg>
      <p:bgPr>
        <a:gradFill>
          <a:gsLst>
            <a:gs pos="66000">
              <a:srgbClr val="024731"/>
            </a:gs>
            <a:gs pos="0">
              <a:srgbClr val="037B56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24419" y="1700808"/>
            <a:ext cx="10943167" cy="3542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80000"/>
              </a:lnSpc>
              <a:defRPr sz="7200" b="1" spc="-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24419" y="5315698"/>
            <a:ext cx="7327227" cy="7920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1600" i="1">
                <a:solidFill>
                  <a:schemeClr val="bg1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 descr="A logo with a globe and a torch&#10;&#10;AI-generated content may be incorrect.">
            <a:extLst>
              <a:ext uri="{FF2B5EF4-FFF2-40B4-BE49-F238E27FC236}">
                <a16:creationId xmlns:a16="http://schemas.microsoft.com/office/drawing/2014/main" id="{CC59F1FB-EC21-B1EB-9A44-EEC09BEDB5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19" y="135939"/>
            <a:ext cx="1228725" cy="12287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95C1A57-660E-2BD3-56B8-546A78B0CD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48800" y="182880"/>
            <a:ext cx="2514600" cy="91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627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vider Blue">
    <p:bg>
      <p:bgPr>
        <a:gradFill>
          <a:gsLst>
            <a:gs pos="66000">
              <a:srgbClr val="024731"/>
            </a:gs>
            <a:gs pos="0">
              <a:srgbClr val="037B56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24419" y="1912267"/>
            <a:ext cx="10943167" cy="2636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80000"/>
              </a:lnSpc>
              <a:defRPr sz="7200" b="1" spc="-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7" name="Straight Connector 4"/>
          <p:cNvCxnSpPr/>
          <p:nvPr/>
        </p:nvCxnSpPr>
        <p:spPr>
          <a:xfrm>
            <a:off x="624419" y="5848350"/>
            <a:ext cx="10943167" cy="0"/>
          </a:xfrm>
          <a:prstGeom prst="line">
            <a:avLst/>
          </a:prstGeom>
          <a:ln w="127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A logo with a globe and a torch&#10;&#10;AI-generated content may be incorrect.">
            <a:extLst>
              <a:ext uri="{FF2B5EF4-FFF2-40B4-BE49-F238E27FC236}">
                <a16:creationId xmlns:a16="http://schemas.microsoft.com/office/drawing/2014/main" id="{660C743C-23F0-CBBA-1C55-67AE737B84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19" y="135939"/>
            <a:ext cx="1228725" cy="12287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EBDCCBE-3B6F-0D5B-2B74-BAE1857995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15550" y="135939"/>
            <a:ext cx="200025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831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ver Blu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24416" y="1702080"/>
            <a:ext cx="10944000" cy="354240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7200" b="1" spc="-200">
                <a:solidFill>
                  <a:srgbClr val="037B5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624419" y="5315698"/>
            <a:ext cx="7184597" cy="7920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1600" i="1">
                <a:solidFill>
                  <a:srgbClr val="928B81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C6B8ED-7D53-8436-B62D-D16462E44A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58400" y="152400"/>
            <a:ext cx="1996189" cy="728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094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ver Blu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24420" y="1989288"/>
            <a:ext cx="4425969" cy="32329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80000"/>
              </a:lnSpc>
              <a:defRPr sz="6000" b="1" spc="-200">
                <a:solidFill>
                  <a:srgbClr val="037B5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624420" y="5438088"/>
            <a:ext cx="4425969" cy="5832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1600" i="1">
                <a:solidFill>
                  <a:srgbClr val="928B81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799016" y="180000"/>
            <a:ext cx="6172923" cy="64980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noProof="0"/>
              <a:t>Click icon to add picture</a:t>
            </a:r>
            <a:endParaRPr lang="fi-FI" noProof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9FF697D-D9D7-CC9E-43CF-0896BC386E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00" y="108343"/>
            <a:ext cx="1996189" cy="728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598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624419" y="318135"/>
            <a:ext cx="10943167" cy="1195798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algn="l">
              <a:lnSpc>
                <a:spcPct val="85000"/>
              </a:lnSpc>
              <a:defRPr sz="3600" b="1" spc="-100">
                <a:solidFill>
                  <a:srgbClr val="037B5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24419" y="1513934"/>
            <a:ext cx="10943165" cy="40033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100" b="1">
                <a:latin typeface="+mj-lt"/>
              </a:defRPr>
            </a:lvl1pPr>
            <a:lvl2pPr marL="237600" indent="-212400">
              <a:buFont typeface="Arial"/>
              <a:buChar char="•"/>
              <a:defRPr sz="2000">
                <a:latin typeface="Georgia"/>
              </a:defRPr>
            </a:lvl2pPr>
            <a:lvl3pPr marL="460800" indent="-230400">
              <a:buFont typeface="Lucida Grande"/>
              <a:buChar char="-"/>
              <a:defRPr sz="1600" i="1">
                <a:latin typeface="Georgia"/>
                <a:cs typeface="Georgia"/>
              </a:defRPr>
            </a:lvl3pPr>
            <a:lvl4pPr marL="792000" indent="-194400">
              <a:buFont typeface="Arial"/>
              <a:buChar char="•"/>
              <a:defRPr sz="1400" baseline="0">
                <a:latin typeface="Georgia"/>
              </a:defRPr>
            </a:lvl4pPr>
            <a:lvl5pPr marL="1087200" indent="-228600">
              <a:buFont typeface="Courier New"/>
              <a:buChar char="o"/>
              <a:defRPr sz="13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6" name="Date Placeholder 7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4A269CCA-B6E3-44B8-9A2B-40EB66F8BDA0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741C65DE-7297-453F-ABAD-3D77A6A0301A}" type="slidenum">
              <a:rPr lang="en-US" smtClean="0"/>
              <a:t>‹#›</a:t>
            </a:fld>
            <a:endParaRPr lang="en-US"/>
          </a:p>
        </p:txBody>
      </p:sp>
      <p:cxnSp>
        <p:nvCxnSpPr>
          <p:cNvPr id="34" name="Straight Connector 4"/>
          <p:cNvCxnSpPr/>
          <p:nvPr/>
        </p:nvCxnSpPr>
        <p:spPr>
          <a:xfrm>
            <a:off x="624419" y="5847608"/>
            <a:ext cx="10943167" cy="0"/>
          </a:xfrm>
          <a:prstGeom prst="line">
            <a:avLst/>
          </a:prstGeom>
          <a:ln w="12700" cmpd="sng">
            <a:solidFill>
              <a:srgbClr val="037B5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Graphic 2">
            <a:extLst>
              <a:ext uri="{FF2B5EF4-FFF2-40B4-BE49-F238E27FC236}">
                <a16:creationId xmlns:a16="http://schemas.microsoft.com/office/drawing/2014/main" id="{BF237AE8-3C29-E05A-3390-962E40D79EF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221188"/>
            <a:ext cx="9171295" cy="1600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C3002B-EDB3-8646-3B94-7C3457CAFA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82200" y="213605"/>
            <a:ext cx="1996189" cy="728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961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l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617744" y="318135"/>
            <a:ext cx="10949840" cy="1195798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algn="l">
              <a:lnSpc>
                <a:spcPct val="85000"/>
              </a:lnSpc>
              <a:defRPr lang="en-US" sz="3600" b="1" spc="-100" dirty="0">
                <a:solidFill>
                  <a:srgbClr val="037B56"/>
                </a:solidFill>
              </a:defRPr>
            </a:lvl1pPr>
          </a:lstStyle>
          <a:p>
            <a:pPr lvl="0" algn="l">
              <a:lnSpc>
                <a:spcPct val="85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7746" y="1513934"/>
            <a:ext cx="5317439" cy="40033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100" b="1">
                <a:latin typeface="+mj-lt"/>
              </a:defRPr>
            </a:lvl1pPr>
            <a:lvl2pPr marL="237600" indent="-212400">
              <a:buFont typeface="Arial"/>
              <a:buChar char="•"/>
              <a:defRPr sz="2000">
                <a:latin typeface="Georgia"/>
              </a:defRPr>
            </a:lvl2pPr>
            <a:lvl3pPr marL="460800" indent="-230400">
              <a:buFont typeface="Lucida Grande"/>
              <a:buChar char="-"/>
              <a:defRPr sz="1600" i="1">
                <a:latin typeface="Georgia"/>
                <a:cs typeface="Georgia"/>
              </a:defRPr>
            </a:lvl3pPr>
            <a:lvl4pPr marL="792000" indent="-194400">
              <a:buFont typeface="Arial"/>
              <a:buChar char="•"/>
              <a:defRPr sz="1400" baseline="0">
                <a:latin typeface="Georgia"/>
              </a:defRPr>
            </a:lvl4pPr>
            <a:lvl5pPr marL="1087200" indent="-228600">
              <a:buFont typeface="Courier New"/>
              <a:buChar char="o"/>
              <a:defRPr sz="13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40" name="Content Placeholder 10"/>
          <p:cNvSpPr>
            <a:spLocks noGrp="1"/>
          </p:cNvSpPr>
          <p:nvPr>
            <p:ph sz="quarter" idx="18"/>
          </p:nvPr>
        </p:nvSpPr>
        <p:spPr>
          <a:xfrm>
            <a:off x="6250147" y="1513934"/>
            <a:ext cx="5317439" cy="40033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100" b="1">
                <a:latin typeface="+mj-lt"/>
              </a:defRPr>
            </a:lvl1pPr>
            <a:lvl2pPr marL="237600" indent="-212400">
              <a:buFont typeface="Arial"/>
              <a:buChar char="•"/>
              <a:defRPr sz="2000">
                <a:latin typeface="Georgia"/>
              </a:defRPr>
            </a:lvl2pPr>
            <a:lvl3pPr marL="460800" indent="-230400">
              <a:buFont typeface="Lucida Grande"/>
              <a:buChar char="-"/>
              <a:defRPr sz="1600" i="1">
                <a:latin typeface="Georgia"/>
                <a:cs typeface="Georgia"/>
              </a:defRPr>
            </a:lvl3pPr>
            <a:lvl4pPr marL="792000" indent="-194400">
              <a:buFont typeface="Arial"/>
              <a:buChar char="•"/>
              <a:defRPr sz="1400" baseline="0">
                <a:latin typeface="Georgia"/>
              </a:defRPr>
            </a:lvl4pPr>
            <a:lvl5pPr marL="1087200" indent="-228600">
              <a:buFont typeface="Courier New"/>
              <a:buChar char="o"/>
              <a:defRPr sz="13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Date Placeholder 10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fld id="{4A269CCA-B6E3-44B8-9A2B-40EB66F8BDA0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1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fld id="{741C65DE-7297-453F-ABAD-3D77A6A0301A}" type="slidenum">
              <a:rPr lang="en-US" smtClean="0"/>
              <a:t>‹#›</a:t>
            </a:fld>
            <a:endParaRPr lang="en-US"/>
          </a:p>
        </p:txBody>
      </p:sp>
      <p:cxnSp>
        <p:nvCxnSpPr>
          <p:cNvPr id="13" name="Straight Connector 4"/>
          <p:cNvCxnSpPr/>
          <p:nvPr/>
        </p:nvCxnSpPr>
        <p:spPr>
          <a:xfrm>
            <a:off x="624419" y="5847608"/>
            <a:ext cx="10943167" cy="0"/>
          </a:xfrm>
          <a:prstGeom prst="line">
            <a:avLst/>
          </a:prstGeom>
          <a:ln w="12700" cmpd="sng">
            <a:solidFill>
              <a:srgbClr val="037B5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178FD9A3-E7B5-8E42-796F-638F8D585E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82200" y="213605"/>
            <a:ext cx="1996189" cy="728369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AD593A45-8B86-8FE2-B1F3-6EAFDEF98FE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1" y="5257800"/>
            <a:ext cx="9171295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177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1844" y="577789"/>
            <a:ext cx="10363200" cy="1470025"/>
          </a:xfrm>
        </p:spPr>
        <p:txBody>
          <a:bodyPr/>
          <a:lstStyle>
            <a:lvl1pPr algn="l">
              <a:defRPr lang="en-US" sz="3600" b="1" kern="1200" spc="-100" dirty="0">
                <a:solidFill>
                  <a:srgbClr val="037B56"/>
                </a:solidFill>
                <a:latin typeface="+mj-lt"/>
                <a:ea typeface="ＭＳ Ｐゴシック" charset="0"/>
                <a:cs typeface="MS PGothic" pitchFamily="34" charset="-128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9CCA-B6E3-44B8-9A2B-40EB66F8BDA0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65DE-7297-453F-ABAD-3D77A6A0301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Graphic 2">
            <a:extLst>
              <a:ext uri="{FF2B5EF4-FFF2-40B4-BE49-F238E27FC236}">
                <a16:creationId xmlns:a16="http://schemas.microsoft.com/office/drawing/2014/main" id="{A0DE9DFE-9456-02A0-243F-76CABB9EDDB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1" y="5257800"/>
            <a:ext cx="9171295" cy="1600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CF3193-BD8A-1E67-C6E3-73E107028C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82200" y="213605"/>
            <a:ext cx="1996189" cy="728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432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9CCA-B6E3-44B8-9A2B-40EB66F8BDA0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65DE-7297-453F-ABAD-3D77A6A030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560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742608" y="6021288"/>
            <a:ext cx="4826000" cy="15875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>
          <a:xfrm>
            <a:off x="6742608" y="6180039"/>
            <a:ext cx="4826000" cy="185738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69CCA-B6E3-44B8-9A2B-40EB66F8BDA0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742608" y="6365777"/>
            <a:ext cx="4826000" cy="161926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C65DE-7297-453F-ABAD-3D77A6A030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672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MS PGothic" pitchFamily="34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charset="0"/>
          <a:cs typeface="MS PGothic" pitchFamily="34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charset="0"/>
          <a:cs typeface="MS PGothic" pitchFamily="34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charset="0"/>
          <a:cs typeface="MS PGothic" pitchFamily="34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charset="0"/>
          <a:cs typeface="MS PGothic" pitchFamily="34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MS PGothic" pitchFamily="3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MS PGothic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0D416-E32E-A4CD-E3E7-6599CE2C49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419" y="1700808"/>
            <a:ext cx="10943167" cy="3542400"/>
          </a:xfrm>
        </p:spPr>
        <p:txBody>
          <a:bodyPr anchor="b">
            <a:normAutofit/>
          </a:bodyPr>
          <a:lstStyle/>
          <a:p>
            <a:r>
              <a:rPr lang="en-US" dirty="0"/>
              <a:t>HEP </a:t>
            </a:r>
            <a:r>
              <a:rPr lang="en-US" dirty="0" err="1"/>
              <a:t>InP</a:t>
            </a:r>
            <a:r>
              <a:rPr lang="en-US" dirty="0"/>
              <a:t> Update</a:t>
            </a:r>
            <a:br>
              <a:rPr lang="en-US" dirty="0"/>
            </a:br>
            <a:r>
              <a:rPr lang="en-US" dirty="0"/>
              <a:t>June 22, 2026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F160C3C-1545-7AC3-E3AC-6E78FCCCB4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678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77CD2-199A-9050-DFD6-9BF6FEA8D1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090C74-F36E-B9B0-1AE8-255FC84A0B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704891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4DE4AC-AB53-2929-06D1-3FDEC4849AF2}"/>
              </a:ext>
            </a:extLst>
          </p:cNvPr>
          <p:cNvSpPr txBox="1"/>
          <p:nvPr/>
        </p:nvSpPr>
        <p:spPr>
          <a:xfrm>
            <a:off x="8424472" y="1708879"/>
            <a:ext cx="305049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Temp = 15°C</a:t>
            </a:r>
          </a:p>
          <a:p>
            <a:r>
              <a:rPr lang="en-US" sz="2000" b="1" dirty="0"/>
              <a:t>Log</a:t>
            </a:r>
          </a:p>
        </p:txBody>
      </p:sp>
    </p:spTree>
    <p:extLst>
      <p:ext uri="{BB962C8B-B14F-4D97-AF65-F5344CB8AC3E}">
        <p14:creationId xmlns:p14="http://schemas.microsoft.com/office/powerpoint/2010/main" val="1957609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E4134-5631-7EE5-23C1-958CD8C1C9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74A042-D679-384C-6FED-69B151C853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26194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91FB7D-2BA8-673D-E222-5F898EA3E2B7}"/>
              </a:ext>
            </a:extLst>
          </p:cNvPr>
          <p:cNvSpPr txBox="1"/>
          <p:nvPr/>
        </p:nvSpPr>
        <p:spPr>
          <a:xfrm>
            <a:off x="8584032" y="4145130"/>
            <a:ext cx="305049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Temp = 30°C</a:t>
            </a:r>
          </a:p>
          <a:p>
            <a:r>
              <a:rPr lang="en-US" sz="2000" b="1" dirty="0"/>
              <a:t>Linear</a:t>
            </a:r>
          </a:p>
        </p:txBody>
      </p:sp>
    </p:spTree>
    <p:extLst>
      <p:ext uri="{BB962C8B-B14F-4D97-AF65-F5344CB8AC3E}">
        <p14:creationId xmlns:p14="http://schemas.microsoft.com/office/powerpoint/2010/main" val="25894360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C7639-A5B2-3B3E-9922-13DDF5953F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7B4B15-18B7-9F3C-75DB-BDE0B5D402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63" y="0"/>
            <a:ext cx="10674377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CD011A3-FA6F-4E2E-F403-6240E32D765B}"/>
              </a:ext>
            </a:extLst>
          </p:cNvPr>
          <p:cNvSpPr txBox="1"/>
          <p:nvPr/>
        </p:nvSpPr>
        <p:spPr>
          <a:xfrm>
            <a:off x="8424472" y="1708879"/>
            <a:ext cx="305049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Temp = 30°C</a:t>
            </a:r>
          </a:p>
          <a:p>
            <a:r>
              <a:rPr lang="en-US" sz="2000" b="1" dirty="0"/>
              <a:t>Log</a:t>
            </a:r>
          </a:p>
        </p:txBody>
      </p:sp>
    </p:spTree>
    <p:extLst>
      <p:ext uri="{BB962C8B-B14F-4D97-AF65-F5344CB8AC3E}">
        <p14:creationId xmlns:p14="http://schemas.microsoft.com/office/powerpoint/2010/main" val="1579230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A490D-0559-815C-C4AB-A12BABD5D9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04C306-5C07-4C66-A174-C16F489B1E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438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5369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7A4BE-BAA4-7A90-21DD-D49571D25E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DAF1E0-67F8-FF15-9150-457E3A318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987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3318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F67082-06C1-F6A8-64B0-781C4A0EA2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F98AC1A-687B-DBEF-16F1-C54D3D270F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Still waiting for trap on simulation results</a:t>
            </a:r>
          </a:p>
        </p:txBody>
      </p:sp>
    </p:spTree>
    <p:extLst>
      <p:ext uri="{BB962C8B-B14F-4D97-AF65-F5344CB8AC3E}">
        <p14:creationId xmlns:p14="http://schemas.microsoft.com/office/powerpoint/2010/main" val="6323542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4B11A-40ED-7E5D-4F0D-44A8139E80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Basic Schematic </a:t>
            </a:r>
          </a:p>
        </p:txBody>
      </p:sp>
      <p:sp>
        <p:nvSpPr>
          <p:cNvPr id="4" name="Cube 3">
            <a:extLst>
              <a:ext uri="{FF2B5EF4-FFF2-40B4-BE49-F238E27FC236}">
                <a16:creationId xmlns:a16="http://schemas.microsoft.com/office/drawing/2014/main" id="{F04FAA3A-87D3-DA20-6534-34259C05947F}"/>
              </a:ext>
            </a:extLst>
          </p:cNvPr>
          <p:cNvSpPr/>
          <p:nvPr/>
        </p:nvSpPr>
        <p:spPr>
          <a:xfrm>
            <a:off x="2162432" y="3429000"/>
            <a:ext cx="8192530" cy="2307906"/>
          </a:xfrm>
          <a:prstGeom prst="cube">
            <a:avLst>
              <a:gd name="adj" fmla="val 72651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Gold (100nm)</a:t>
            </a:r>
          </a:p>
        </p:txBody>
      </p:sp>
      <p:sp>
        <p:nvSpPr>
          <p:cNvPr id="7" name="Cube 6">
            <a:extLst>
              <a:ext uri="{FF2B5EF4-FFF2-40B4-BE49-F238E27FC236}">
                <a16:creationId xmlns:a16="http://schemas.microsoft.com/office/drawing/2014/main" id="{38C92BF6-9FA3-18A1-40C8-8D1822598FA5}"/>
              </a:ext>
            </a:extLst>
          </p:cNvPr>
          <p:cNvSpPr/>
          <p:nvPr/>
        </p:nvSpPr>
        <p:spPr>
          <a:xfrm>
            <a:off x="2162432" y="2812566"/>
            <a:ext cx="8192530" cy="2307906"/>
          </a:xfrm>
          <a:prstGeom prst="cube">
            <a:avLst>
              <a:gd name="adj" fmla="val 72651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Chromium (10nm)</a:t>
            </a:r>
          </a:p>
        </p:txBody>
      </p:sp>
      <p:sp>
        <p:nvSpPr>
          <p:cNvPr id="8" name="Cube 7">
            <a:extLst>
              <a:ext uri="{FF2B5EF4-FFF2-40B4-BE49-F238E27FC236}">
                <a16:creationId xmlns:a16="http://schemas.microsoft.com/office/drawing/2014/main" id="{947745AF-EE38-CC4A-D57D-7A99D882CAD4}"/>
              </a:ext>
            </a:extLst>
          </p:cNvPr>
          <p:cNvSpPr/>
          <p:nvPr/>
        </p:nvSpPr>
        <p:spPr>
          <a:xfrm>
            <a:off x="2162432" y="2196132"/>
            <a:ext cx="8192530" cy="2307906"/>
          </a:xfrm>
          <a:prstGeom prst="cube">
            <a:avLst>
              <a:gd name="adj" fmla="val 72651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InP:Fe</a:t>
            </a:r>
            <a:r>
              <a:rPr lang="en-US" b="1" dirty="0"/>
              <a:t> (350µm)</a:t>
            </a:r>
          </a:p>
        </p:txBody>
      </p:sp>
      <p:sp>
        <p:nvSpPr>
          <p:cNvPr id="9" name="Cube 8">
            <a:extLst>
              <a:ext uri="{FF2B5EF4-FFF2-40B4-BE49-F238E27FC236}">
                <a16:creationId xmlns:a16="http://schemas.microsoft.com/office/drawing/2014/main" id="{8CE4E781-097F-7463-4474-0C36BB448D37}"/>
              </a:ext>
            </a:extLst>
          </p:cNvPr>
          <p:cNvSpPr/>
          <p:nvPr/>
        </p:nvSpPr>
        <p:spPr>
          <a:xfrm>
            <a:off x="4147307" y="2000178"/>
            <a:ext cx="4662617" cy="1874718"/>
          </a:xfrm>
          <a:prstGeom prst="cube">
            <a:avLst>
              <a:gd name="adj" fmla="val 72651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Chromium (10nm)</a:t>
            </a:r>
          </a:p>
        </p:txBody>
      </p:sp>
      <p:sp>
        <p:nvSpPr>
          <p:cNvPr id="10" name="Cube 9">
            <a:extLst>
              <a:ext uri="{FF2B5EF4-FFF2-40B4-BE49-F238E27FC236}">
                <a16:creationId xmlns:a16="http://schemas.microsoft.com/office/drawing/2014/main" id="{A567E93B-7FCC-0B4A-45A8-29BEF05312EE}"/>
              </a:ext>
            </a:extLst>
          </p:cNvPr>
          <p:cNvSpPr/>
          <p:nvPr/>
        </p:nvSpPr>
        <p:spPr>
          <a:xfrm>
            <a:off x="4147307" y="1513933"/>
            <a:ext cx="4662617" cy="1874718"/>
          </a:xfrm>
          <a:prstGeom prst="cube">
            <a:avLst>
              <a:gd name="adj" fmla="val 72651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Gold (100nm)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D734CE-52D8-1176-FD00-66794C99E015}"/>
              </a:ext>
            </a:extLst>
          </p:cNvPr>
          <p:cNvSpPr txBox="1"/>
          <p:nvPr/>
        </p:nvSpPr>
        <p:spPr>
          <a:xfrm>
            <a:off x="5157821" y="6323364"/>
            <a:ext cx="35845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5mm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E1FF90-E1AA-FB68-4937-AF85791A2F00}"/>
              </a:ext>
            </a:extLst>
          </p:cNvPr>
          <p:cNvSpPr txBox="1"/>
          <p:nvPr/>
        </p:nvSpPr>
        <p:spPr>
          <a:xfrm>
            <a:off x="10192423" y="5292875"/>
            <a:ext cx="35845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5mm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075D4A-E6BC-FE69-99B1-4DEE62394CFF}"/>
              </a:ext>
            </a:extLst>
          </p:cNvPr>
          <p:cNvSpPr txBox="1"/>
          <p:nvPr/>
        </p:nvSpPr>
        <p:spPr>
          <a:xfrm>
            <a:off x="6770379" y="1063259"/>
            <a:ext cx="35845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2mm</a:t>
            </a:r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B6480738-F461-8782-AEE8-52FAA866BAD6}"/>
              </a:ext>
            </a:extLst>
          </p:cNvPr>
          <p:cNvSpPr/>
          <p:nvPr/>
        </p:nvSpPr>
        <p:spPr>
          <a:xfrm rot="16200000">
            <a:off x="5183006" y="2916364"/>
            <a:ext cx="551189" cy="6262810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B1407EEC-3FB8-6E75-52FF-446D20631481}"/>
              </a:ext>
            </a:extLst>
          </p:cNvPr>
          <p:cNvSpPr/>
          <p:nvPr/>
        </p:nvSpPr>
        <p:spPr>
          <a:xfrm rot="13343597">
            <a:off x="9496720" y="4072500"/>
            <a:ext cx="720846" cy="2131212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2204B839-8678-D289-6A14-31AF52790F2E}"/>
              </a:ext>
            </a:extLst>
          </p:cNvPr>
          <p:cNvSpPr/>
          <p:nvPr/>
        </p:nvSpPr>
        <p:spPr>
          <a:xfrm rot="13343597">
            <a:off x="8222212" y="2309941"/>
            <a:ext cx="264864" cy="1782460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BB8F55A-A930-7FC3-099F-7376916A998C}"/>
              </a:ext>
            </a:extLst>
          </p:cNvPr>
          <p:cNvSpPr txBox="1"/>
          <p:nvPr/>
        </p:nvSpPr>
        <p:spPr>
          <a:xfrm>
            <a:off x="8562670" y="3183313"/>
            <a:ext cx="35845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2mm</a:t>
            </a:r>
          </a:p>
        </p:txBody>
      </p:sp>
      <p:sp>
        <p:nvSpPr>
          <p:cNvPr id="18" name="Left Brace 17">
            <a:extLst>
              <a:ext uri="{FF2B5EF4-FFF2-40B4-BE49-F238E27FC236}">
                <a16:creationId xmlns:a16="http://schemas.microsoft.com/office/drawing/2014/main" id="{81B5CB8F-3AD8-D97B-D1FF-CD0B0754979C}"/>
              </a:ext>
            </a:extLst>
          </p:cNvPr>
          <p:cNvSpPr/>
          <p:nvPr/>
        </p:nvSpPr>
        <p:spPr>
          <a:xfrm rot="16200000" flipH="1">
            <a:off x="7055270" y="-143760"/>
            <a:ext cx="159452" cy="3092896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BAE3BC8-0432-B53E-1107-62F4BDFC5ABB}"/>
              </a:ext>
            </a:extLst>
          </p:cNvPr>
          <p:cNvCxnSpPr/>
          <p:nvPr/>
        </p:nvCxnSpPr>
        <p:spPr>
          <a:xfrm>
            <a:off x="6096000" y="687653"/>
            <a:ext cx="0" cy="1004826"/>
          </a:xfrm>
          <a:prstGeom prst="straightConnector1">
            <a:avLst/>
          </a:prstGeom>
          <a:ln w="76200"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A04E024-8393-6AFB-1507-03C5682F46F9}"/>
              </a:ext>
            </a:extLst>
          </p:cNvPr>
          <p:cNvSpPr txBox="1"/>
          <p:nvPr/>
        </p:nvSpPr>
        <p:spPr>
          <a:xfrm>
            <a:off x="5298510" y="356158"/>
            <a:ext cx="21419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Incident Beam </a:t>
            </a:r>
          </a:p>
        </p:txBody>
      </p:sp>
    </p:spTree>
    <p:extLst>
      <p:ext uri="{BB962C8B-B14F-4D97-AF65-F5344CB8AC3E}">
        <p14:creationId xmlns:p14="http://schemas.microsoft.com/office/powerpoint/2010/main" val="18960726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EC0E84-7AEC-539B-1AE9-FD648B48C9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898E2-114C-CAEC-F489-967A4BAA4D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2D TCAD Simulation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7C33E87-EEAA-CB1E-EE3C-1B1E2832CD61}"/>
              </a:ext>
            </a:extLst>
          </p:cNvPr>
          <p:cNvCxnSpPr>
            <a:cxnSpLocks/>
          </p:cNvCxnSpPr>
          <p:nvPr/>
        </p:nvCxnSpPr>
        <p:spPr>
          <a:xfrm flipH="1">
            <a:off x="5308153" y="1154391"/>
            <a:ext cx="931380" cy="3152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2EAB611-7609-96D3-8245-605715B5D2E2}"/>
              </a:ext>
            </a:extLst>
          </p:cNvPr>
          <p:cNvSpPr txBox="1"/>
          <p:nvPr/>
        </p:nvSpPr>
        <p:spPr>
          <a:xfrm>
            <a:off x="6294488" y="1032404"/>
            <a:ext cx="222156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Anode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8A64C36-AE30-8006-9CDB-38735D81CF3C}"/>
              </a:ext>
            </a:extLst>
          </p:cNvPr>
          <p:cNvCxnSpPr>
            <a:cxnSpLocks/>
          </p:cNvCxnSpPr>
          <p:nvPr/>
        </p:nvCxnSpPr>
        <p:spPr>
          <a:xfrm flipH="1" flipV="1">
            <a:off x="6521698" y="5351720"/>
            <a:ext cx="787365" cy="1831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B1F25D5-4E97-5734-933C-2F548E78775A}"/>
              </a:ext>
            </a:extLst>
          </p:cNvPr>
          <p:cNvSpPr txBox="1"/>
          <p:nvPr/>
        </p:nvSpPr>
        <p:spPr>
          <a:xfrm>
            <a:off x="7405269" y="5517819"/>
            <a:ext cx="222156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Cathode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8B13D2-5918-0AD1-6326-F86C8ADEFCF2}"/>
              </a:ext>
            </a:extLst>
          </p:cNvPr>
          <p:cNvSpPr txBox="1"/>
          <p:nvPr/>
        </p:nvSpPr>
        <p:spPr>
          <a:xfrm>
            <a:off x="4831180" y="5380970"/>
            <a:ext cx="455972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L = 5mm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1B1B43-6E22-D74C-F65D-5C287B3761FC}"/>
              </a:ext>
            </a:extLst>
          </p:cNvPr>
          <p:cNvSpPr txBox="1"/>
          <p:nvPr/>
        </p:nvSpPr>
        <p:spPr>
          <a:xfrm>
            <a:off x="7539197" y="3194497"/>
            <a:ext cx="455972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350µm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8E58F95-2AB7-71F3-66EA-5E9A036899D6}"/>
              </a:ext>
            </a:extLst>
          </p:cNvPr>
          <p:cNvSpPr/>
          <p:nvPr/>
        </p:nvSpPr>
        <p:spPr>
          <a:xfrm>
            <a:off x="3241361" y="2978618"/>
            <a:ext cx="4133589" cy="78600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InP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03503D3-4294-FBC1-09DD-56790575CBA0}"/>
              </a:ext>
            </a:extLst>
          </p:cNvPr>
          <p:cNvCxnSpPr/>
          <p:nvPr/>
        </p:nvCxnSpPr>
        <p:spPr>
          <a:xfrm>
            <a:off x="1331710" y="3660641"/>
            <a:ext cx="1244183" cy="0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ED02EFA-9156-50C6-D89F-F3FF75E04A55}"/>
              </a:ext>
            </a:extLst>
          </p:cNvPr>
          <p:cNvCxnSpPr>
            <a:cxnSpLocks/>
          </p:cNvCxnSpPr>
          <p:nvPr/>
        </p:nvCxnSpPr>
        <p:spPr>
          <a:xfrm rot="16200000">
            <a:off x="747511" y="3083179"/>
            <a:ext cx="1244183" cy="0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E909663-A19A-8EF3-A3EB-28578B66A225}"/>
              </a:ext>
            </a:extLst>
          </p:cNvPr>
          <p:cNvSpPr txBox="1"/>
          <p:nvPr/>
        </p:nvSpPr>
        <p:spPr>
          <a:xfrm>
            <a:off x="2613785" y="3498077"/>
            <a:ext cx="62757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x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BD85E8E-777F-0676-0203-DA71C0366FAA}"/>
              </a:ext>
            </a:extLst>
          </p:cNvPr>
          <p:cNvSpPr txBox="1"/>
          <p:nvPr/>
        </p:nvSpPr>
        <p:spPr>
          <a:xfrm>
            <a:off x="1281052" y="2130876"/>
            <a:ext cx="62757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838D1C-6E28-FCBD-33AC-61056B7161DB}"/>
              </a:ext>
            </a:extLst>
          </p:cNvPr>
          <p:cNvSpPr/>
          <p:nvPr/>
        </p:nvSpPr>
        <p:spPr>
          <a:xfrm>
            <a:off x="3241360" y="3735252"/>
            <a:ext cx="4133589" cy="786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Chromium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514285-EB74-143A-A18D-04A1F65500AB}"/>
              </a:ext>
            </a:extLst>
          </p:cNvPr>
          <p:cNvSpPr/>
          <p:nvPr/>
        </p:nvSpPr>
        <p:spPr>
          <a:xfrm>
            <a:off x="3241359" y="4484054"/>
            <a:ext cx="4133589" cy="786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Gold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06DB33F-AF32-BD78-F3AE-4A94A83CCD49}"/>
              </a:ext>
            </a:extLst>
          </p:cNvPr>
          <p:cNvSpPr txBox="1"/>
          <p:nvPr/>
        </p:nvSpPr>
        <p:spPr>
          <a:xfrm>
            <a:off x="7539197" y="3931387"/>
            <a:ext cx="455972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10nm (0.01µm)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1E9D36-404D-5A30-95A8-451260C2967C}"/>
              </a:ext>
            </a:extLst>
          </p:cNvPr>
          <p:cNvSpPr txBox="1"/>
          <p:nvPr/>
        </p:nvSpPr>
        <p:spPr>
          <a:xfrm>
            <a:off x="7539197" y="4711632"/>
            <a:ext cx="455972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100nm (0.1µm)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ED4C3E5-2142-5AE8-DB31-AC656BDCFD5F}"/>
              </a:ext>
            </a:extLst>
          </p:cNvPr>
          <p:cNvSpPr/>
          <p:nvPr/>
        </p:nvSpPr>
        <p:spPr>
          <a:xfrm>
            <a:off x="4142416" y="2200442"/>
            <a:ext cx="2331474" cy="786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Chromium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F976172-F1D4-A781-2F56-797968C629CC}"/>
              </a:ext>
            </a:extLst>
          </p:cNvPr>
          <p:cNvSpPr/>
          <p:nvPr/>
        </p:nvSpPr>
        <p:spPr>
          <a:xfrm>
            <a:off x="4142416" y="1473182"/>
            <a:ext cx="2331474" cy="786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Gold</a:t>
            </a:r>
          </a:p>
        </p:txBody>
      </p:sp>
    </p:spTree>
    <p:extLst>
      <p:ext uri="{BB962C8B-B14F-4D97-AF65-F5344CB8AC3E}">
        <p14:creationId xmlns:p14="http://schemas.microsoft.com/office/powerpoint/2010/main" val="15788403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EFA355-A21E-DED8-4F91-721EDCC574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786" y="0"/>
            <a:ext cx="76471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8084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0D092-6650-8269-B018-147D6ECC32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BE433B-501E-E520-5841-FBA208DA3A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654"/>
            <a:ext cx="7741048" cy="67313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9DB48C6-481F-B31F-CF99-B857178D4511}"/>
              </a:ext>
            </a:extLst>
          </p:cNvPr>
          <p:cNvSpPr txBox="1"/>
          <p:nvPr/>
        </p:nvSpPr>
        <p:spPr>
          <a:xfrm>
            <a:off x="8424472" y="1708879"/>
            <a:ext cx="305049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Temp = -15°C</a:t>
            </a:r>
          </a:p>
          <a:p>
            <a:r>
              <a:rPr lang="en-US" sz="2000" b="1" dirty="0"/>
              <a:t>Linear</a:t>
            </a:r>
          </a:p>
        </p:txBody>
      </p:sp>
    </p:spTree>
    <p:extLst>
      <p:ext uri="{BB962C8B-B14F-4D97-AF65-F5344CB8AC3E}">
        <p14:creationId xmlns:p14="http://schemas.microsoft.com/office/powerpoint/2010/main" val="4131453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367F67-0A0A-25F6-7EAC-383E66F652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BA8AC-F2B1-B811-C0ED-2BB1AEE641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Undoped Structure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D3D2883-AC7F-644A-74D3-F08E4E488688}"/>
              </a:ext>
            </a:extLst>
          </p:cNvPr>
          <p:cNvCxnSpPr/>
          <p:nvPr/>
        </p:nvCxnSpPr>
        <p:spPr>
          <a:xfrm flipH="1">
            <a:off x="5578454" y="1902443"/>
            <a:ext cx="2908896" cy="6873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D7BED62-8EDC-E1DA-B366-74BF0DF8B8CF}"/>
              </a:ext>
            </a:extLst>
          </p:cNvPr>
          <p:cNvSpPr txBox="1"/>
          <p:nvPr/>
        </p:nvSpPr>
        <p:spPr>
          <a:xfrm>
            <a:off x="8708279" y="1724472"/>
            <a:ext cx="222156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Anode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429129E-225A-7BCF-7749-204A0258712A}"/>
              </a:ext>
            </a:extLst>
          </p:cNvPr>
          <p:cNvCxnSpPr>
            <a:cxnSpLocks/>
          </p:cNvCxnSpPr>
          <p:nvPr/>
        </p:nvCxnSpPr>
        <p:spPr>
          <a:xfrm flipH="1" flipV="1">
            <a:off x="5703444" y="3651966"/>
            <a:ext cx="2912782" cy="3370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209DA57-A56C-385A-DA90-6D14A5934162}"/>
              </a:ext>
            </a:extLst>
          </p:cNvPr>
          <p:cNvSpPr txBox="1"/>
          <p:nvPr/>
        </p:nvSpPr>
        <p:spPr>
          <a:xfrm>
            <a:off x="8768626" y="3820479"/>
            <a:ext cx="222156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Cathode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B98E5BE-8F50-08D9-26D1-83B0E3736A68}"/>
              </a:ext>
            </a:extLst>
          </p:cNvPr>
          <p:cNvSpPr txBox="1"/>
          <p:nvPr/>
        </p:nvSpPr>
        <p:spPr>
          <a:xfrm>
            <a:off x="3665167" y="2461087"/>
            <a:ext cx="455972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L = 5mm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3242AA-91F5-FCA7-583E-A12143B137AA}"/>
              </a:ext>
            </a:extLst>
          </p:cNvPr>
          <p:cNvSpPr txBox="1"/>
          <p:nvPr/>
        </p:nvSpPr>
        <p:spPr>
          <a:xfrm>
            <a:off x="7916250" y="2960639"/>
            <a:ext cx="455972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350µm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F11BC01-658F-A2BD-BCBB-3D54F72CD76E}"/>
              </a:ext>
            </a:extLst>
          </p:cNvPr>
          <p:cNvSpPr/>
          <p:nvPr/>
        </p:nvSpPr>
        <p:spPr>
          <a:xfrm>
            <a:off x="3586820" y="2727867"/>
            <a:ext cx="4133589" cy="78600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InP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A2BF393-6BDC-BCD2-9B4E-74FC2A6BB7A2}"/>
              </a:ext>
            </a:extLst>
          </p:cNvPr>
          <p:cNvCxnSpPr/>
          <p:nvPr/>
        </p:nvCxnSpPr>
        <p:spPr>
          <a:xfrm>
            <a:off x="1331710" y="3660641"/>
            <a:ext cx="1244183" cy="0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6FF054C-1AEB-C9EF-61C3-A3C85D6AE595}"/>
              </a:ext>
            </a:extLst>
          </p:cNvPr>
          <p:cNvCxnSpPr>
            <a:cxnSpLocks/>
          </p:cNvCxnSpPr>
          <p:nvPr/>
        </p:nvCxnSpPr>
        <p:spPr>
          <a:xfrm rot="16200000">
            <a:off x="747511" y="3083179"/>
            <a:ext cx="1244183" cy="0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EDB1B04-6D8D-8781-84E0-F1C47C405233}"/>
              </a:ext>
            </a:extLst>
          </p:cNvPr>
          <p:cNvSpPr txBox="1"/>
          <p:nvPr/>
        </p:nvSpPr>
        <p:spPr>
          <a:xfrm>
            <a:off x="2613785" y="3498077"/>
            <a:ext cx="62757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x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8B06BD-8156-B6AA-D302-5841ECCD6AB7}"/>
              </a:ext>
            </a:extLst>
          </p:cNvPr>
          <p:cNvSpPr txBox="1"/>
          <p:nvPr/>
        </p:nvSpPr>
        <p:spPr>
          <a:xfrm>
            <a:off x="1281052" y="2130876"/>
            <a:ext cx="62757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3489391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1D9278-3B06-570A-FE23-64759C8CF3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986CDC3-646A-970F-04C2-CB529E5FBD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61" y="0"/>
            <a:ext cx="972655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7DDD3BB-5442-CA94-8A3D-4403E9E74882}"/>
              </a:ext>
            </a:extLst>
          </p:cNvPr>
          <p:cNvSpPr txBox="1"/>
          <p:nvPr/>
        </p:nvSpPr>
        <p:spPr>
          <a:xfrm>
            <a:off x="10015496" y="1334127"/>
            <a:ext cx="20311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Temp = -15°C</a:t>
            </a:r>
          </a:p>
          <a:p>
            <a:r>
              <a:rPr lang="en-US" sz="2000" b="1" dirty="0"/>
              <a:t>Log</a:t>
            </a:r>
          </a:p>
        </p:txBody>
      </p:sp>
    </p:spTree>
    <p:extLst>
      <p:ext uri="{BB962C8B-B14F-4D97-AF65-F5344CB8AC3E}">
        <p14:creationId xmlns:p14="http://schemas.microsoft.com/office/powerpoint/2010/main" val="21711421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423F28-2D4F-1E33-194D-FCA6BD4AC3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2911D-FA8D-3EF7-3DFF-2E483E5269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184697-7A6A-B0DB-A3E1-BFD1CE660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26759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AA1CD64-171D-AA0E-6A03-2DDEB5DF0B6B}"/>
              </a:ext>
            </a:extLst>
          </p:cNvPr>
          <p:cNvSpPr txBox="1"/>
          <p:nvPr/>
        </p:nvSpPr>
        <p:spPr>
          <a:xfrm>
            <a:off x="10626759" y="1432261"/>
            <a:ext cx="198373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Temp = 15°C</a:t>
            </a:r>
          </a:p>
          <a:p>
            <a:r>
              <a:rPr lang="en-US" sz="2000" b="1" dirty="0"/>
              <a:t>Linear</a:t>
            </a:r>
          </a:p>
        </p:txBody>
      </p:sp>
    </p:spTree>
    <p:extLst>
      <p:ext uri="{BB962C8B-B14F-4D97-AF65-F5344CB8AC3E}">
        <p14:creationId xmlns:p14="http://schemas.microsoft.com/office/powerpoint/2010/main" val="35834814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4CFB9E-9242-E504-FFBF-0D5FEB2389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3D68E-F495-01ED-0EAD-EC314E3988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69BA63-90DF-5411-4880-C79954FEE32B}"/>
              </a:ext>
            </a:extLst>
          </p:cNvPr>
          <p:cNvSpPr txBox="1"/>
          <p:nvPr/>
        </p:nvSpPr>
        <p:spPr>
          <a:xfrm>
            <a:off x="10626759" y="1432261"/>
            <a:ext cx="198373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Temp = 15°C</a:t>
            </a:r>
          </a:p>
          <a:p>
            <a:r>
              <a:rPr lang="en-US" sz="2000" b="1" dirty="0"/>
              <a:t>Log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729450-2E42-9E61-FDD0-97ABA1637A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4576" y="0"/>
            <a:ext cx="106813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4764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308A4-58AC-247B-BF0F-C720AC5E10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FF4D55-91C7-A412-6FD8-276EE6D1C5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945"/>
            <a:ext cx="10635614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602C0B7-CBA2-DABB-80F8-16A9DEE250B4}"/>
              </a:ext>
            </a:extLst>
          </p:cNvPr>
          <p:cNvSpPr txBox="1"/>
          <p:nvPr/>
        </p:nvSpPr>
        <p:spPr>
          <a:xfrm>
            <a:off x="10885044" y="1677022"/>
            <a:ext cx="157104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Log</a:t>
            </a:r>
          </a:p>
        </p:txBody>
      </p:sp>
    </p:spTree>
    <p:extLst>
      <p:ext uri="{BB962C8B-B14F-4D97-AF65-F5344CB8AC3E}">
        <p14:creationId xmlns:p14="http://schemas.microsoft.com/office/powerpoint/2010/main" val="19495538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5138461-2024-86D7-9AEF-D7104B3060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Still waiting for trap on simulation results</a:t>
            </a:r>
          </a:p>
        </p:txBody>
      </p:sp>
    </p:spTree>
    <p:extLst>
      <p:ext uri="{BB962C8B-B14F-4D97-AF65-F5344CB8AC3E}">
        <p14:creationId xmlns:p14="http://schemas.microsoft.com/office/powerpoint/2010/main" val="375461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C100F-C02E-EECA-0E0C-745719220A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37992394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79726-AD52-73F3-B541-0B1A41EE6D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Contact Check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7459A7-8D66-FDE7-29F1-038E1EE2DA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0938" y="1312801"/>
            <a:ext cx="6140972" cy="5423522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4CC7494-C45D-CE2A-2025-4CE428EEAAE7}"/>
              </a:ext>
            </a:extLst>
          </p:cNvPr>
          <p:cNvCxnSpPr/>
          <p:nvPr/>
        </p:nvCxnSpPr>
        <p:spPr>
          <a:xfrm flipV="1">
            <a:off x="4209922" y="3915350"/>
            <a:ext cx="1166014" cy="6689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E8BB1D4-5974-C485-9A6E-BA5B9996215D}"/>
              </a:ext>
            </a:extLst>
          </p:cNvPr>
          <p:cNvSpPr txBox="1"/>
          <p:nvPr/>
        </p:nvSpPr>
        <p:spPr>
          <a:xfrm>
            <a:off x="3540999" y="4565863"/>
            <a:ext cx="131943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2mm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AAFB47-2945-6E66-C57A-843D8E4B756A}"/>
              </a:ext>
            </a:extLst>
          </p:cNvPr>
          <p:cNvSpPr txBox="1"/>
          <p:nvPr/>
        </p:nvSpPr>
        <p:spPr>
          <a:xfrm>
            <a:off x="6375230" y="4564374"/>
            <a:ext cx="131943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5mm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749ECD0-313E-5EF8-C34E-185AC99958C4}"/>
              </a:ext>
            </a:extLst>
          </p:cNvPr>
          <p:cNvCxnSpPr>
            <a:cxnSpLocks/>
          </p:cNvCxnSpPr>
          <p:nvPr/>
        </p:nvCxnSpPr>
        <p:spPr>
          <a:xfrm flipH="1" flipV="1">
            <a:off x="6044859" y="3758373"/>
            <a:ext cx="686311" cy="5323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46088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02B0BD0-604F-4FD6-73D8-4AC8F70F94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40158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07BA52-9D81-1EC0-1F0F-AECFB310C13A}"/>
              </a:ext>
            </a:extLst>
          </p:cNvPr>
          <p:cNvSpPr txBox="1"/>
          <p:nvPr/>
        </p:nvSpPr>
        <p:spPr>
          <a:xfrm>
            <a:off x="7131093" y="1374668"/>
            <a:ext cx="371283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Anode is located at y=0</a:t>
            </a:r>
          </a:p>
          <a:p>
            <a:r>
              <a:rPr lang="en-US" sz="2000" b="1" dirty="0"/>
              <a:t>Cathode is located at y=350</a:t>
            </a:r>
          </a:p>
        </p:txBody>
      </p:sp>
    </p:spTree>
    <p:extLst>
      <p:ext uri="{BB962C8B-B14F-4D97-AF65-F5344CB8AC3E}">
        <p14:creationId xmlns:p14="http://schemas.microsoft.com/office/powerpoint/2010/main" val="2005222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8C3D1-E870-6982-EE29-AB04C85A40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Importing Optical Generation Profile into SDE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9DA46F-DFD6-C8CF-7B27-A28B4ED5AB53}"/>
              </a:ext>
            </a:extLst>
          </p:cNvPr>
          <p:cNvSpPr txBox="1"/>
          <p:nvPr/>
        </p:nvSpPr>
        <p:spPr>
          <a:xfrm>
            <a:off x="521844" y="1408690"/>
            <a:ext cx="11506711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;;; 4.  Load optical generation profile</a:t>
            </a:r>
          </a:p>
          <a:p>
            <a:r>
              <a:rPr lang="en-US" dirty="0"/>
              <a:t>;;  -- Get the node number of the </a:t>
            </a:r>
            <a:r>
              <a:rPr lang="en-US" dirty="0" err="1"/>
              <a:t>opticalprofile</a:t>
            </a:r>
            <a:r>
              <a:rPr lang="en-US" dirty="0"/>
              <a:t> tool for this experiment --</a:t>
            </a:r>
          </a:p>
          <a:p>
            <a:r>
              <a:rPr lang="en-US" dirty="0"/>
              <a:t>(define </a:t>
            </a:r>
            <a:r>
              <a:rPr lang="en-US" dirty="0" err="1"/>
              <a:t>ref_node</a:t>
            </a:r>
            <a:r>
              <a:rPr lang="en-US" dirty="0"/>
              <a:t> "@</a:t>
            </a:r>
            <a:r>
              <a:rPr lang="en-US" dirty="0" err="1"/>
              <a:t>node|opticalprofile</a:t>
            </a:r>
            <a:r>
              <a:rPr lang="en-US" dirty="0"/>
              <a:t>@")</a:t>
            </a:r>
          </a:p>
          <a:p>
            <a:r>
              <a:rPr lang="en-US" dirty="0"/>
              <a:t>;;  -- Construct path to the scaled optical generation file --</a:t>
            </a:r>
          </a:p>
          <a:p>
            <a:r>
              <a:rPr lang="en-US" dirty="0"/>
              <a:t>(define </a:t>
            </a:r>
            <a:r>
              <a:rPr lang="en-US" dirty="0" err="1"/>
              <a:t>OptFile</a:t>
            </a:r>
            <a:r>
              <a:rPr lang="en-US" dirty="0"/>
              <a:t> (string-append "</a:t>
            </a:r>
            <a:r>
              <a:rPr lang="en-US" dirty="0" err="1"/>
              <a:t>scaled_Gopt_node</a:t>
            </a:r>
            <a:r>
              <a:rPr lang="en-US" dirty="0"/>
              <a:t>" </a:t>
            </a:r>
            <a:r>
              <a:rPr lang="en-US" dirty="0" err="1"/>
              <a:t>ref_node</a:t>
            </a:r>
            <a:r>
              <a:rPr lang="en-US" dirty="0"/>
              <a:t> ".</a:t>
            </a:r>
            <a:r>
              <a:rPr lang="en-US" dirty="0" err="1"/>
              <a:t>plx</a:t>
            </a:r>
            <a:r>
              <a:rPr lang="en-US" dirty="0"/>
              <a:t>"))</a:t>
            </a:r>
          </a:p>
          <a:p>
            <a:endParaRPr lang="en-US" dirty="0"/>
          </a:p>
          <a:p>
            <a:r>
              <a:rPr lang="en-US" dirty="0"/>
              <a:t>;;  -- Define the 1D external profile --</a:t>
            </a:r>
          </a:p>
          <a:p>
            <a:r>
              <a:rPr lang="en-US" dirty="0"/>
              <a:t>(sdedr:define-1d-external-profile "1d_opt_def" </a:t>
            </a:r>
            <a:r>
              <a:rPr lang="en-US" dirty="0" err="1"/>
              <a:t>OptFile</a:t>
            </a:r>
            <a:endParaRPr lang="en-US" dirty="0"/>
          </a:p>
          <a:p>
            <a:r>
              <a:rPr lang="en-US" dirty="0"/>
              <a:t>    "Scale" 1.0 "Range" 0 T)</a:t>
            </a:r>
          </a:p>
          <a:p>
            <a:endParaRPr lang="en-US" dirty="0"/>
          </a:p>
          <a:p>
            <a:r>
              <a:rPr lang="en-US" dirty="0"/>
              <a:t>(</a:t>
            </a:r>
            <a:r>
              <a:rPr lang="en-US" dirty="0" err="1"/>
              <a:t>sdedr:define-refeval-window</a:t>
            </a:r>
            <a:r>
              <a:rPr lang="en-US" dirty="0"/>
              <a:t> "</a:t>
            </a:r>
            <a:r>
              <a:rPr lang="en-US" dirty="0" err="1"/>
              <a:t>globalopt_window</a:t>
            </a:r>
            <a:r>
              <a:rPr lang="en-US" dirty="0"/>
              <a:t>" "Line"</a:t>
            </a:r>
          </a:p>
          <a:p>
            <a:r>
              <a:rPr lang="en-US" dirty="0"/>
              <a:t>    (position 0  0  0)</a:t>
            </a:r>
          </a:p>
          <a:p>
            <a:r>
              <a:rPr lang="en-US" dirty="0"/>
              <a:t>    (position L  0  0))</a:t>
            </a:r>
          </a:p>
          <a:p>
            <a:endParaRPr lang="en-US" dirty="0"/>
          </a:p>
          <a:p>
            <a:r>
              <a:rPr lang="en-US" dirty="0"/>
              <a:t>;; "Positive" = profile runs from Y=0 upward (cathode to anode)</a:t>
            </a:r>
          </a:p>
          <a:p>
            <a:r>
              <a:rPr lang="en-US" dirty="0"/>
              <a:t>(</a:t>
            </a:r>
            <a:r>
              <a:rPr lang="en-US" dirty="0" err="1"/>
              <a:t>sdedr:define-analytical-profile-placement</a:t>
            </a:r>
            <a:r>
              <a:rPr lang="en-US" dirty="0"/>
              <a:t> "1d_opt_place"</a:t>
            </a:r>
          </a:p>
          <a:p>
            <a:r>
              <a:rPr lang="en-US" dirty="0"/>
              <a:t>    "1d_opt_def" "</a:t>
            </a:r>
            <a:r>
              <a:rPr lang="en-US" dirty="0" err="1"/>
              <a:t>globalopt_window</a:t>
            </a:r>
            <a:r>
              <a:rPr lang="en-US" dirty="0"/>
              <a:t>"</a:t>
            </a:r>
          </a:p>
          <a:p>
            <a:r>
              <a:rPr lang="en-US" dirty="0"/>
              <a:t>    "Positive" "</a:t>
            </a:r>
            <a:r>
              <a:rPr lang="en-US" dirty="0" err="1"/>
              <a:t>NoReplace</a:t>
            </a:r>
            <a:r>
              <a:rPr lang="en-US" dirty="0"/>
              <a:t>" "Eval")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6459F7-D3A8-3EE4-B7BF-5325852D4A7C}"/>
              </a:ext>
            </a:extLst>
          </p:cNvPr>
          <p:cNvSpPr txBox="1"/>
          <p:nvPr/>
        </p:nvSpPr>
        <p:spPr>
          <a:xfrm>
            <a:off x="8444392" y="2252247"/>
            <a:ext cx="2362711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T = Thickness (350µm)</a:t>
            </a:r>
          </a:p>
          <a:p>
            <a:r>
              <a:rPr lang="en-US" sz="2000" b="1" dirty="0"/>
              <a:t>L = Lateral length of the device (5mm) </a:t>
            </a:r>
          </a:p>
        </p:txBody>
      </p:sp>
    </p:spTree>
    <p:extLst>
      <p:ext uri="{BB962C8B-B14F-4D97-AF65-F5344CB8AC3E}">
        <p14:creationId xmlns:p14="http://schemas.microsoft.com/office/powerpoint/2010/main" val="3858498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1C13F-4FBC-82FE-AEAC-576CE81B75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Importing Optical Generation into </a:t>
            </a:r>
            <a:r>
              <a:rPr lang="en-US" dirty="0" err="1"/>
              <a:t>SDevice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29CEDC-F9F1-0595-F3EC-2487DFE2B717}"/>
              </a:ext>
            </a:extLst>
          </p:cNvPr>
          <p:cNvSpPr txBox="1"/>
          <p:nvPr/>
        </p:nvSpPr>
        <p:spPr>
          <a:xfrm>
            <a:off x="716485" y="3839304"/>
            <a:ext cx="609702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#if "@light@" == "on" </a:t>
            </a:r>
          </a:p>
          <a:p>
            <a:r>
              <a:rPr lang="en-US" dirty="0"/>
              <a:t>	Optics( </a:t>
            </a:r>
            <a:r>
              <a:rPr lang="en-US" dirty="0" err="1"/>
              <a:t>OpticalGeneration</a:t>
            </a:r>
            <a:r>
              <a:rPr lang="en-US" dirty="0"/>
              <a:t>( </a:t>
            </a:r>
            <a:r>
              <a:rPr lang="en-US" dirty="0" err="1"/>
              <a:t>ReadFromFile</a:t>
            </a:r>
            <a:r>
              <a:rPr lang="en-US" dirty="0"/>
              <a:t>() ) ) #endif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DAA512-5FC6-1206-7E7F-7683603595BA}"/>
              </a:ext>
            </a:extLst>
          </p:cNvPr>
          <p:cNvSpPr txBox="1"/>
          <p:nvPr/>
        </p:nvSpPr>
        <p:spPr>
          <a:xfrm>
            <a:off x="759444" y="1253981"/>
            <a:ext cx="609702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File { </a:t>
            </a:r>
          </a:p>
          <a:p>
            <a:r>
              <a:rPr lang="en-US" dirty="0"/>
              <a:t>	Grid = "@</a:t>
            </a:r>
            <a:r>
              <a:rPr lang="en-US" dirty="0" err="1"/>
              <a:t>tdr</a:t>
            </a:r>
            <a:r>
              <a:rPr lang="en-US" dirty="0"/>
              <a:t>@" </a:t>
            </a:r>
          </a:p>
          <a:p>
            <a:r>
              <a:rPr lang="en-US" dirty="0"/>
              <a:t>	Parameters = "@parameter@" </a:t>
            </a:r>
          </a:p>
          <a:p>
            <a:r>
              <a:rPr lang="en-US" dirty="0"/>
              <a:t>	Plot = "@</a:t>
            </a:r>
            <a:r>
              <a:rPr lang="en-US" dirty="0" err="1"/>
              <a:t>tdrdat</a:t>
            </a:r>
            <a:r>
              <a:rPr lang="en-US" dirty="0"/>
              <a:t>@" </a:t>
            </a:r>
          </a:p>
          <a:p>
            <a:r>
              <a:rPr lang="en-US" dirty="0"/>
              <a:t>	Current = "@plot@" </a:t>
            </a:r>
          </a:p>
          <a:p>
            <a:r>
              <a:rPr lang="en-US" dirty="0"/>
              <a:t>	Output = "@log@" </a:t>
            </a:r>
          </a:p>
          <a:p>
            <a:r>
              <a:rPr lang="en-US" dirty="0"/>
              <a:t>	</a:t>
            </a:r>
            <a:r>
              <a:rPr lang="en-US" dirty="0" err="1"/>
              <a:t>OpticalGenerationInput</a:t>
            </a:r>
            <a:r>
              <a:rPr lang="en-US" dirty="0"/>
              <a:t>= "@</a:t>
            </a:r>
            <a:r>
              <a:rPr lang="en-US" dirty="0" err="1"/>
              <a:t>tdr</a:t>
            </a:r>
            <a:r>
              <a:rPr lang="en-US" dirty="0"/>
              <a:t>@" </a:t>
            </a:r>
          </a:p>
          <a:p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62517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2A6C680-DE9B-8947-1645-C655F517AA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4584" y="0"/>
            <a:ext cx="51628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016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8066BE-648A-EF75-152A-D54202095F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5F90E58-84A2-735E-6700-0D50D8910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477811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677D0D8-8FFB-68E7-3AFC-2B981014831F}"/>
              </a:ext>
            </a:extLst>
          </p:cNvPr>
          <p:cNvSpPr txBox="1"/>
          <p:nvPr/>
        </p:nvSpPr>
        <p:spPr>
          <a:xfrm>
            <a:off x="7131093" y="1374668"/>
            <a:ext cx="371283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Anode is located at y=0</a:t>
            </a:r>
          </a:p>
          <a:p>
            <a:r>
              <a:rPr lang="en-US" sz="2000" b="1" dirty="0"/>
              <a:t>Cathode is located at y=350</a:t>
            </a:r>
          </a:p>
        </p:txBody>
      </p:sp>
    </p:spTree>
    <p:extLst>
      <p:ext uri="{BB962C8B-B14F-4D97-AF65-F5344CB8AC3E}">
        <p14:creationId xmlns:p14="http://schemas.microsoft.com/office/powerpoint/2010/main" val="609658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1C8BE-14D4-235C-2B73-F5C11883C0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A0C090-9D59-71BC-910A-6DA6248844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27" y="0"/>
            <a:ext cx="10645082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CE6DB55-B5FD-9EA4-7689-7482F9C4C6D5}"/>
              </a:ext>
            </a:extLst>
          </p:cNvPr>
          <p:cNvSpPr txBox="1"/>
          <p:nvPr/>
        </p:nvSpPr>
        <p:spPr>
          <a:xfrm>
            <a:off x="8424472" y="1708879"/>
            <a:ext cx="305049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Temp = -15°C</a:t>
            </a:r>
          </a:p>
          <a:p>
            <a:r>
              <a:rPr lang="en-US" sz="2000" b="1" dirty="0"/>
              <a:t>Linear</a:t>
            </a:r>
          </a:p>
        </p:txBody>
      </p:sp>
    </p:spTree>
    <p:extLst>
      <p:ext uri="{BB962C8B-B14F-4D97-AF65-F5344CB8AC3E}">
        <p14:creationId xmlns:p14="http://schemas.microsoft.com/office/powerpoint/2010/main" val="1817266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A8F7C-C52A-1F79-0B58-E0AEE44260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9D80D3-FF1D-FA74-9464-39107891AF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456"/>
            <a:ext cx="10617368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8395A06-6F01-12C5-046C-BB57318C0A48}"/>
              </a:ext>
            </a:extLst>
          </p:cNvPr>
          <p:cNvSpPr txBox="1"/>
          <p:nvPr/>
        </p:nvSpPr>
        <p:spPr>
          <a:xfrm>
            <a:off x="8424472" y="1708879"/>
            <a:ext cx="305049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Temp = -15°C</a:t>
            </a:r>
          </a:p>
          <a:p>
            <a:r>
              <a:rPr lang="en-US" sz="2000" b="1" dirty="0"/>
              <a:t>Log</a:t>
            </a:r>
          </a:p>
        </p:txBody>
      </p:sp>
    </p:spTree>
    <p:extLst>
      <p:ext uri="{BB962C8B-B14F-4D97-AF65-F5344CB8AC3E}">
        <p14:creationId xmlns:p14="http://schemas.microsoft.com/office/powerpoint/2010/main" val="1569437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18A8C-0D3B-5417-EF24-C90A9E3CF7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D79A65-0271-E086-8B66-9263DD30DF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6482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54384F7-DE8C-30F0-53AD-CBE156EAB16A}"/>
              </a:ext>
            </a:extLst>
          </p:cNvPr>
          <p:cNvSpPr txBox="1"/>
          <p:nvPr/>
        </p:nvSpPr>
        <p:spPr>
          <a:xfrm>
            <a:off x="8424472" y="1708879"/>
            <a:ext cx="305049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Temp = 15°C</a:t>
            </a:r>
          </a:p>
          <a:p>
            <a:r>
              <a:rPr lang="en-US" sz="2000" b="1" dirty="0"/>
              <a:t>Linear</a:t>
            </a:r>
          </a:p>
        </p:txBody>
      </p:sp>
    </p:spTree>
    <p:extLst>
      <p:ext uri="{BB962C8B-B14F-4D97-AF65-F5344CB8AC3E}">
        <p14:creationId xmlns:p14="http://schemas.microsoft.com/office/powerpoint/2010/main" val="1004736607"/>
      </p:ext>
    </p:extLst>
  </p:cSld>
  <p:clrMapOvr>
    <a:masterClrMapping/>
  </p:clrMapOvr>
</p:sld>
</file>

<file path=ppt/theme/theme1.xml><?xml version="1.0" encoding="utf-8"?>
<a:theme xmlns:a="http://schemas.openxmlformats.org/drawingml/2006/main" name="AALTO_FI">
  <a:themeElements>
    <a:clrScheme name="Aalto-yliopisto">
      <a:dk1>
        <a:sysClr val="windowText" lastClr="000000"/>
      </a:dk1>
      <a:lt1>
        <a:sysClr val="window" lastClr="FFFFFF"/>
      </a:lt1>
      <a:dk2>
        <a:srgbClr val="005EB8"/>
      </a:dk2>
      <a:lt2>
        <a:srgbClr val="8C857B"/>
      </a:lt2>
      <a:accent1>
        <a:srgbClr val="FFCD00"/>
      </a:accent1>
      <a:accent2>
        <a:srgbClr val="EF3340"/>
      </a:accent2>
      <a:accent3>
        <a:srgbClr val="005EB8"/>
      </a:accent3>
      <a:accent4>
        <a:srgbClr val="8C857B"/>
      </a:accent4>
      <a:accent5>
        <a:srgbClr val="7D55C7"/>
      </a:accent5>
      <a:accent6>
        <a:srgbClr val="00965E"/>
      </a:accent6>
      <a:hlink>
        <a:srgbClr val="000000"/>
      </a:hlink>
      <a:folHlink>
        <a:srgbClr val="928B81"/>
      </a:folHlink>
    </a:clrScheme>
    <a:fontScheme name="Aalto-yliopist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b="1"/>
        </a:defPPr>
      </a:lstStyle>
    </a:txDef>
  </a:objectDefaults>
  <a:extraClrSchemeLst/>
  <a:extLst>
    <a:ext uri="{05A4C25C-085E-4340-85A3-A5531E510DB2}">
      <thm15:themeFamily xmlns:thm15="http://schemas.microsoft.com/office/thememl/2012/main" name="UHM Engineering Template 2 with Seal.potx" id="{5031E010-0931-4B98-830F-C32434B3B691}" vid="{C5DB82BC-82FC-4137-9817-0EDBF3B4ECC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UHM Engineering Template 2</Template>
  <TotalTime>257</TotalTime>
  <Words>441</Words>
  <Application>Microsoft Office PowerPoint</Application>
  <PresentationFormat>Widescreen</PresentationFormat>
  <Paragraphs>98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Aptos</vt:lpstr>
      <vt:lpstr>Arial</vt:lpstr>
      <vt:lpstr>Courier New</vt:lpstr>
      <vt:lpstr>Georgia</vt:lpstr>
      <vt:lpstr>Lucida Grande</vt:lpstr>
      <vt:lpstr>AALTO_FI</vt:lpstr>
      <vt:lpstr>HEP InP Update June 22, 2026</vt:lpstr>
      <vt:lpstr>Undoped Structure</vt:lpstr>
      <vt:lpstr>Importing Optical Generation Profile into SDE</vt:lpstr>
      <vt:lpstr>Importing Optical Generation into SDevice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Still waiting for trap on simulation results</vt:lpstr>
      <vt:lpstr>Basic Schematic </vt:lpstr>
      <vt:lpstr>2D TCAD Simulation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Still waiting for trap on simulation results</vt:lpstr>
      <vt:lpstr>Backup Slides</vt:lpstr>
      <vt:lpstr>Contact Check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Richville Fagaragan</dc:creator>
  <cp:lastModifiedBy>Richville Fagaragan</cp:lastModifiedBy>
  <cp:revision>7</cp:revision>
  <dcterms:created xsi:type="dcterms:W3CDTF">2026-06-22T23:19:34Z</dcterms:created>
  <dcterms:modified xsi:type="dcterms:W3CDTF">2026-06-23T19:16:00Z</dcterms:modified>
</cp:coreProperties>
</file>