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ppt/tags/tag2.xml" ContentType="application/vnd.openxmlformats-officedocument.presentationml.tags+xml"/>
  <Override PartName="/ppt/tags/tag1.xml" ContentType="application/vnd.openxmlformats-officedocument.presentationml.tag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embeddedFontLst>
    <p:embeddedFont>
      <p:font typeface="Quicksand" pitchFamily="2" charset="77"/>
      <p:regular r:id="rId10"/>
      <p:bold r:id="rId11"/>
    </p:embeddedFont>
    <p:embeddedFont>
      <p:font typeface="Roboto" panose="02000000000000000000" pitchFamily="2" charset="0"/>
      <p:regular r:id="rId12"/>
      <p:bold r:id="rId13"/>
      <p:italic r:id="rId14"/>
      <p:boldItalic r:id="rId15"/>
    </p:embeddedFont>
    <p:embeddedFont>
      <p:font typeface="Roboto Light" panose="02000000000000000000" pitchFamily="2" charset="0"/>
      <p:regular r:id="rId16"/>
      <p:italic r:id="rId17"/>
    </p:embeddedFont>
    <p:embeddedFont>
      <p:font typeface="Roboto Medium" panose="02000000000000000000" pitchFamily="2"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i86QiL/Mfo6Zd3GLocg8wXPsNe+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9726"/>
  </p:normalViewPr>
  <p:slideViewPr>
    <p:cSldViewPr snapToGrid="0">
      <p:cViewPr varScale="1">
        <p:scale>
          <a:sx n="100" d="100"/>
          <a:sy n="100" d="100"/>
        </p:scale>
        <p:origin x="1544" y="168"/>
      </p:cViewPr>
      <p:guideLst/>
    </p:cSldViewPr>
  </p:slideViewPr>
  <p:notesTextViewPr>
    <p:cViewPr>
      <p:scale>
        <a:sx n="1" d="1"/>
        <a:sy n="1" d="1"/>
      </p:scale>
      <p:origin x="0" y="-2608"/>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9"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font" Target="fonts/font12.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41"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font" Target="fonts/font6.fntdata"/><Relationship Id="rId36"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20" name="Google Shape;22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Training resources across the European Open Science Cloud remain fragmented, scattered across research infrastructures, universities, and domain-specific communities, making it difficult for researchers to discover relevant learning opportunities. The EOSC Gravity-funded TeSSHub4EOSC project addresses this gap by delivering a distributed, FAIR-compliant catalogue infrastructure that acts as a central training metadata backbone for the EOSC Catalogue.</a:t>
            </a:r>
            <a:endParaRPr dirty="0"/>
          </a:p>
          <a:p>
            <a:pPr marL="0" marR="0" lvl="0" indent="0" algn="l" rtl="0">
              <a:lnSpc>
                <a:spcPct val="100000"/>
              </a:lnSpc>
              <a:spcBef>
                <a:spcPts val="0"/>
              </a:spcBef>
              <a:spcAft>
                <a:spcPts val="0"/>
              </a:spcAft>
              <a:buClr>
                <a:srgbClr val="000000"/>
              </a:buClr>
              <a:buSzPts val="1400"/>
              <a:buFont typeface="Arial"/>
              <a:buNone/>
            </a:pPr>
            <a:br>
              <a:rPr lang="en-US" dirty="0"/>
            </a:br>
            <a:r>
              <a:rPr lang="en-US" dirty="0"/>
              <a:t>Built on the mTeSS-X platform (itself an evolution of the established TeSS system, developed within the OSCARS Open Science project) TeSSHub4EOSC automates the harvesting, </a:t>
            </a:r>
            <a:r>
              <a:rPr lang="en-US" dirty="0" err="1"/>
              <a:t>standardisation</a:t>
            </a:r>
            <a:r>
              <a:rPr lang="en-US" dirty="0"/>
              <a:t>, and exposure of training metadata from diverse sources. The result is a single, interoperable access point that complements discipline-specific catalogues such as ELIXIR TeSS and </a:t>
            </a:r>
            <a:r>
              <a:rPr lang="en-US" dirty="0" err="1"/>
              <a:t>PaN</a:t>
            </a:r>
            <a:r>
              <a:rPr lang="en-US" dirty="0"/>
              <a:t>-Training, rather than replacing them. Crucially, the platform allows EOSC nodes, science clusters, and competence </a:t>
            </a:r>
            <a:r>
              <a:rPr lang="en-US" dirty="0" err="1"/>
              <a:t>centres</a:t>
            </a:r>
            <a:r>
              <a:rPr lang="en-US" dirty="0"/>
              <a:t> to spin up their own custom-branded "spaces" – each with distinct branding and content – without the burden of maintaining separate infrastructure.</a:t>
            </a:r>
            <a:endParaRPr dirty="0"/>
          </a:p>
          <a:p>
            <a:pPr marL="0" marR="0" lvl="0" indent="0" algn="l" rtl="0">
              <a:lnSpc>
                <a:spcPct val="100000"/>
              </a:lnSpc>
              <a:spcBef>
                <a:spcPts val="0"/>
              </a:spcBef>
              <a:spcAft>
                <a:spcPts val="0"/>
              </a:spcAft>
              <a:buClr>
                <a:srgbClr val="000000"/>
              </a:buClr>
              <a:buSzPts val="1400"/>
              <a:buFont typeface="Arial"/>
              <a:buNone/>
            </a:pPr>
            <a:br>
              <a:rPr lang="en-US" dirty="0"/>
            </a:br>
            <a:endParaRPr dirty="0"/>
          </a:p>
        </p:txBody>
      </p:sp>
      <p:sp>
        <p:nvSpPr>
          <p:cNvPr id="230" name="Google Shape;23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We present the deployed central </a:t>
            </a:r>
            <a:r>
              <a:rPr lang="en-US" dirty="0" err="1"/>
              <a:t>TeSSHub</a:t>
            </a:r>
            <a:r>
              <a:rPr lang="en-US" dirty="0"/>
              <a:t> instance, its integration with EOSC-AAI for authentication, and the pilot onboarding of the service into existing EOSC Nodes, demonstrating a concrete, working example of federation in practice.</a:t>
            </a:r>
            <a:endParaRPr dirty="0"/>
          </a:p>
          <a:p>
            <a:pPr marL="0" marR="0" lvl="0" indent="0" algn="l" rtl="0">
              <a:lnSpc>
                <a:spcPct val="100000"/>
              </a:lnSpc>
              <a:spcBef>
                <a:spcPts val="0"/>
              </a:spcBef>
              <a:spcAft>
                <a:spcPts val="0"/>
              </a:spcAft>
              <a:buClr>
                <a:srgbClr val="000000"/>
              </a:buClr>
              <a:buSzPts val="1400"/>
              <a:buFont typeface="Arial"/>
              <a:buNone/>
            </a:pPr>
            <a:r>
              <a:rPr lang="en-US" dirty="0"/>
              <a:t>Access via the EOSC AAI and </a:t>
            </a:r>
            <a:r>
              <a:rPr lang="en-US" dirty="0" err="1"/>
              <a:t>MyAccessID</a:t>
            </a:r>
            <a:r>
              <a:rPr lang="en-US" dirty="0"/>
              <a:t> allows you to log in easily without having to register </a:t>
            </a:r>
            <a:r>
              <a:rPr lang="en-GB" dirty="0"/>
              <a:t>again for each space. </a:t>
            </a:r>
            <a:endParaRPr dirty="0"/>
          </a:p>
          <a:p>
            <a:pPr marL="0" marR="0" lvl="0" indent="0" algn="l" rtl="0">
              <a:lnSpc>
                <a:spcPct val="100000"/>
              </a:lnSpc>
              <a:spcBef>
                <a:spcPts val="0"/>
              </a:spcBef>
              <a:spcAft>
                <a:spcPts val="0"/>
              </a:spcAft>
              <a:buClr>
                <a:srgbClr val="000000"/>
              </a:buClr>
              <a:buSzPts val="1400"/>
              <a:buFont typeface="Arial"/>
              <a:buNone/>
            </a:pPr>
            <a:r>
              <a:rPr lang="en-US" dirty="0"/>
              <a:t>[CLICK TO REVEAL </a:t>
            </a:r>
            <a:r>
              <a:rPr lang="en-US" dirty="0" err="1"/>
              <a:t>PaNOSC</a:t>
            </a:r>
            <a:r>
              <a:rPr lang="en-US" dirty="0"/>
              <a:t> SPACE]</a:t>
            </a:r>
          </a:p>
          <a:p>
            <a:pPr marL="0" marR="0" lvl="0" indent="0" algn="l" rtl="0">
              <a:lnSpc>
                <a:spcPct val="100000"/>
              </a:lnSpc>
              <a:spcBef>
                <a:spcPts val="0"/>
              </a:spcBef>
              <a:spcAft>
                <a:spcPts val="0"/>
              </a:spcAft>
              <a:buClr>
                <a:srgbClr val="000000"/>
              </a:buClr>
              <a:buSzPts val="1400"/>
              <a:buFont typeface="Arial"/>
              <a:buNone/>
            </a:pPr>
            <a:r>
              <a:rPr lang="en-US" dirty="0"/>
              <a:t>Create spaces for training materials and events for EOSC Nodes.</a:t>
            </a:r>
            <a:endParaRPr dirty="0"/>
          </a:p>
        </p:txBody>
      </p:sp>
      <p:sp>
        <p:nvSpPr>
          <p:cNvPr id="239" name="Google Shape;23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[CLICK TO ADD SOURCES, OAI-PMH, THEN SCHEMA]</a:t>
            </a:r>
            <a:endParaRPr dirty="0"/>
          </a:p>
          <a:p>
            <a:pPr marL="0" marR="0" lvl="0" indent="0" algn="l" rtl="0">
              <a:lnSpc>
                <a:spcPct val="100000"/>
              </a:lnSpc>
              <a:spcBef>
                <a:spcPts val="0"/>
              </a:spcBef>
              <a:spcAft>
                <a:spcPts val="0"/>
              </a:spcAft>
              <a:buClr>
                <a:srgbClr val="000000"/>
              </a:buClr>
              <a:buSzPts val="1400"/>
              <a:buFont typeface="Arial"/>
              <a:buNone/>
            </a:pPr>
            <a:endParaRPr dirty="0"/>
          </a:p>
        </p:txBody>
      </p:sp>
      <p:sp>
        <p:nvSpPr>
          <p:cNvPr id="252" name="Google Shape;25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h6272a5f1ce3d9cbf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dirty="0"/>
              <a:t>Let me give you a demonstration at tesshub4eosc.eu</a:t>
            </a:r>
          </a:p>
          <a:p>
            <a:pPr marL="0" lvl="0" indent="0" algn="l" rtl="0">
              <a:lnSpc>
                <a:spcPct val="115000"/>
              </a:lnSpc>
              <a:spcBef>
                <a:spcPts val="0"/>
              </a:spcBef>
              <a:spcAft>
                <a:spcPts val="0"/>
              </a:spcAft>
              <a:buClr>
                <a:schemeClr val="dk1"/>
              </a:buClr>
              <a:buSzPts val="1100"/>
              <a:buFont typeface="Arial"/>
              <a:buNone/>
            </a:pPr>
            <a:r>
              <a:rPr lang="en-US" dirty="0"/>
              <a:t>* This is the homepage, familiar if you have used any TeSS instance before, with a menu for Events and Materials, a unified search box, and a highlight of providers which are primarily the nodes.</a:t>
            </a:r>
          </a:p>
          <a:p>
            <a:pPr marL="0" lvl="0" indent="0" algn="l" rtl="0">
              <a:lnSpc>
                <a:spcPct val="115000"/>
              </a:lnSpc>
              <a:spcBef>
                <a:spcPts val="0"/>
              </a:spcBef>
              <a:spcAft>
                <a:spcPts val="0"/>
              </a:spcAft>
              <a:buClr>
                <a:schemeClr val="dk1"/>
              </a:buClr>
              <a:buSzPts val="1100"/>
              <a:buFont typeface="Arial"/>
              <a:buNone/>
            </a:pPr>
            <a:r>
              <a:rPr lang="en-US" dirty="0"/>
              <a:t>* Further down the homepage, we see upcoming events and latest materials, note the label showing their origin from ‘Spaces’; for this example event, we display the item in the global catalogue (the logo at the top left says: TeSSHub4EOSC), then we can display the material directly in the Space layout by clicking ‘View in Space’. After this, we can finally navigate to the Node Space landing page.</a:t>
            </a:r>
          </a:p>
          <a:p>
            <a:pPr marL="0" lvl="0" indent="0" algn="l" rtl="0">
              <a:lnSpc>
                <a:spcPct val="115000"/>
              </a:lnSpc>
              <a:spcBef>
                <a:spcPts val="0"/>
              </a:spcBef>
              <a:spcAft>
                <a:spcPts val="0"/>
              </a:spcAft>
              <a:buClr>
                <a:schemeClr val="dk1"/>
              </a:buClr>
              <a:buSzPts val="1100"/>
              <a:buFont typeface="Arial"/>
              <a:buNone/>
            </a:pPr>
            <a:r>
              <a:rPr lang="en-US" dirty="0"/>
              <a:t>* Let’s see how it looks for managers. We can log in via EOSC AAI (note): this must be done via a Node AAI provider, and we have opted for </a:t>
            </a:r>
            <a:r>
              <a:rPr lang="en-US" dirty="0" err="1"/>
              <a:t>PaNOSC’s</a:t>
            </a:r>
            <a:r>
              <a:rPr lang="en-US" dirty="0"/>
              <a:t> </a:t>
            </a:r>
            <a:r>
              <a:rPr lang="en-US" dirty="0" err="1"/>
              <a:t>UmbrellaID</a:t>
            </a:r>
            <a:r>
              <a:rPr lang="en-US" dirty="0"/>
              <a:t>.</a:t>
            </a:r>
          </a:p>
          <a:p>
            <a:pPr marL="0" marR="0" lvl="0" indent="0" algn="l" rtl="0">
              <a:lnSpc>
                <a:spcPct val="100000"/>
              </a:lnSpc>
              <a:spcBef>
                <a:spcPts val="0"/>
              </a:spcBef>
              <a:spcAft>
                <a:spcPts val="0"/>
              </a:spcAft>
              <a:buSzPts val="1400"/>
              <a:buNone/>
            </a:pPr>
            <a:r>
              <a:rPr lang="en-US" dirty="0"/>
              <a:t>* Then, under ‘Manage Spaces’, you can see the currently available Spaces.</a:t>
            </a:r>
          </a:p>
          <a:p>
            <a:pPr marL="0" marR="0" lvl="0" indent="0" algn="l" rtl="0">
              <a:lnSpc>
                <a:spcPct val="100000"/>
              </a:lnSpc>
              <a:spcBef>
                <a:spcPts val="0"/>
              </a:spcBef>
              <a:spcAft>
                <a:spcPts val="0"/>
              </a:spcAft>
              <a:buSzPts val="1400"/>
              <a:buNone/>
            </a:pPr>
            <a:r>
              <a:rPr lang="en-US" dirty="0"/>
              <a:t>* Then, using </a:t>
            </a:r>
            <a:r>
              <a:rPr lang="en-US" dirty="0" err="1"/>
              <a:t>PaNOSC</a:t>
            </a:r>
            <a:r>
              <a:rPr lang="en-US" dirty="0"/>
              <a:t> as an example, see what is possible in the basic configuration, (more is possible); however, TeSSHub4EOSC adheres very closely to the design of EOSC Gravity to ensure a consistent appearance and branding across the nodes.</a:t>
            </a:r>
          </a:p>
          <a:p>
            <a:pPr marL="0" lvl="0" indent="0" algn="l" rtl="0">
              <a:lnSpc>
                <a:spcPct val="115000"/>
              </a:lnSpc>
              <a:spcBef>
                <a:spcPts val="0"/>
              </a:spcBef>
              <a:spcAft>
                <a:spcPts val="0"/>
              </a:spcAft>
              <a:buSzPts val="1100"/>
              <a:buNone/>
            </a:pPr>
            <a:r>
              <a:rPr lang="en-US" dirty="0"/>
              <a:t>* Use ‘View Sources’ to see how we are currently exchanging the materials.</a:t>
            </a:r>
          </a:p>
          <a:p>
            <a:pPr marL="0" lvl="0" indent="0" algn="l" rtl="0">
              <a:lnSpc>
                <a:spcPct val="115000"/>
              </a:lnSpc>
              <a:spcBef>
                <a:spcPts val="0"/>
              </a:spcBef>
              <a:spcAft>
                <a:spcPts val="0"/>
              </a:spcAft>
              <a:buSzPts val="1100"/>
              <a:buNone/>
            </a:pPr>
            <a:r>
              <a:rPr lang="en-US" dirty="0"/>
              <a:t>* If we go to edit an existing Source, we can see which protocols are available for exchange and that we can scrape content from structured websites.</a:t>
            </a:r>
          </a:p>
          <a:p>
            <a:pPr marL="0" lvl="0" indent="0" algn="l" rtl="0">
              <a:lnSpc>
                <a:spcPct val="115000"/>
              </a:lnSpc>
              <a:spcBef>
                <a:spcPts val="0"/>
              </a:spcBef>
              <a:spcAft>
                <a:spcPts val="0"/>
              </a:spcAft>
              <a:buClr>
                <a:schemeClr val="dk1"/>
              </a:buClr>
              <a:buSzPts val="1100"/>
              <a:buFont typeface="Arial"/>
              <a:buNone/>
            </a:pPr>
            <a:r>
              <a:rPr lang="en-US" dirty="0"/>
              <a:t>* Finally, we can navigate back to the main space via Spaces… TeSSHub4EOSC has now been established in addition to other central catalogues such as ELIXIR TeSS and </a:t>
            </a:r>
            <a:r>
              <a:rPr lang="en-US" dirty="0" err="1"/>
              <a:t>PaN</a:t>
            </a:r>
            <a:r>
              <a:rPr lang="en-US" dirty="0"/>
              <a:t>-Training – which have been in production for years – as part of the GRAVITY project, and will therefore remain in place for the time being.</a:t>
            </a:r>
          </a:p>
          <a:p>
            <a:pPr marL="0" lvl="0" indent="0" algn="l" rtl="0">
              <a:lnSpc>
                <a:spcPct val="115000"/>
              </a:lnSpc>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Clr>
                <a:schemeClr val="dk1"/>
              </a:buClr>
              <a:buSzPts val="1100"/>
              <a:buFont typeface="Arial"/>
              <a:buNone/>
            </a:pPr>
            <a:r>
              <a:rPr lang="en-US" dirty="0"/>
              <a:t>Possible playbook for video:</a:t>
            </a:r>
            <a:endParaRPr dirty="0"/>
          </a:p>
          <a:p>
            <a:pPr marL="0" lvl="0" indent="0" algn="l" rtl="0">
              <a:lnSpc>
                <a:spcPct val="115000"/>
              </a:lnSpc>
              <a:spcBef>
                <a:spcPts val="0"/>
              </a:spcBef>
              <a:spcAft>
                <a:spcPts val="0"/>
              </a:spcAft>
              <a:buClr>
                <a:schemeClr val="dk1"/>
              </a:buClr>
              <a:buSzPts val="1100"/>
              <a:buFont typeface="Arial"/>
              <a:buNone/>
            </a:pPr>
            <a:r>
              <a:rPr lang="en-US" dirty="0"/>
              <a:t>* First, an overview of the homepage, noting that the providers are primarily the nodes.</a:t>
            </a:r>
            <a:endParaRPr dirty="0"/>
          </a:p>
          <a:p>
            <a:pPr marL="0" lvl="0" indent="0" algn="l" rtl="0">
              <a:lnSpc>
                <a:spcPct val="115000"/>
              </a:lnSpc>
              <a:spcBef>
                <a:spcPts val="0"/>
              </a:spcBef>
              <a:spcAft>
                <a:spcPts val="0"/>
              </a:spcAft>
              <a:buClr>
                <a:schemeClr val="dk1"/>
              </a:buClr>
              <a:buSzPts val="1100"/>
              <a:buFont typeface="Arial"/>
              <a:buNone/>
            </a:pPr>
            <a:r>
              <a:rPr lang="en-US" dirty="0"/>
              <a:t>* Then display upcoming events and materials on the homepage, with a note on their origin from ‘Spaces’; via an entry, first display the item in the global catalogue (top left: TeSSHub4EOSC), then display the material directly in the Space layout by clicking ‘View in Space’, and finally navigate to the Node Space landing page.</a:t>
            </a:r>
            <a:endParaRPr dirty="0"/>
          </a:p>
          <a:p>
            <a:pPr marL="0" lvl="0" indent="0" algn="l" rtl="0">
              <a:lnSpc>
                <a:spcPct val="115000"/>
              </a:lnSpc>
              <a:spcBef>
                <a:spcPts val="0"/>
              </a:spcBef>
              <a:spcAft>
                <a:spcPts val="0"/>
              </a:spcAft>
              <a:buClr>
                <a:schemeClr val="dk1"/>
              </a:buClr>
              <a:buSzPts val="1100"/>
              <a:buFont typeface="Arial"/>
              <a:buNone/>
            </a:pPr>
            <a:r>
              <a:rPr lang="en-US" dirty="0"/>
              <a:t>* Following this, log in via EOSC AAI (brief note): this must be done via a Node AAI provider, and we have opted for </a:t>
            </a:r>
            <a:r>
              <a:rPr lang="en-US" dirty="0" err="1"/>
              <a:t>PaNOSC’s</a:t>
            </a:r>
            <a:r>
              <a:rPr lang="en-US" dirty="0"/>
              <a:t> </a:t>
            </a:r>
            <a:r>
              <a:rPr lang="en-US" dirty="0" err="1"/>
              <a:t>UmbrellaID</a:t>
            </a:r>
            <a:r>
              <a:rPr lang="en-US" dirty="0"/>
              <a:t>.</a:t>
            </a:r>
            <a:endParaRPr dirty="0"/>
          </a:p>
          <a:p>
            <a:pPr marL="0" marR="0" lvl="0" indent="0" algn="l" rtl="0">
              <a:lnSpc>
                <a:spcPct val="100000"/>
              </a:lnSpc>
              <a:spcBef>
                <a:spcPts val="0"/>
              </a:spcBef>
              <a:spcAft>
                <a:spcPts val="0"/>
              </a:spcAft>
              <a:buSzPts val="1400"/>
              <a:buNone/>
            </a:pPr>
            <a:r>
              <a:rPr lang="en-US" dirty="0"/>
              <a:t>* Then, under ‘Manage Space’, show the currently available Spaces.</a:t>
            </a:r>
            <a:endParaRPr dirty="0"/>
          </a:p>
          <a:p>
            <a:pPr marL="0" marR="0" lvl="0" indent="0" algn="l" rtl="0">
              <a:lnSpc>
                <a:spcPct val="100000"/>
              </a:lnSpc>
              <a:spcBef>
                <a:spcPts val="0"/>
              </a:spcBef>
              <a:spcAft>
                <a:spcPts val="0"/>
              </a:spcAft>
              <a:buSzPts val="1400"/>
              <a:buNone/>
            </a:pPr>
            <a:r>
              <a:rPr lang="en-US" dirty="0"/>
              <a:t>* Then, using </a:t>
            </a:r>
            <a:r>
              <a:rPr lang="en-US" dirty="0" err="1"/>
              <a:t>PaNOSC</a:t>
            </a:r>
            <a:r>
              <a:rPr lang="en-US" dirty="0"/>
              <a:t> as an example, demonstrate what is possible in the basic configuration, whilst noting that more is possible; however, TeSSHub4EOSC adheres very closely to the design of EOSC Gravity to ensure a consistent appearance and branding across the nodes.</a:t>
            </a:r>
            <a:endParaRPr dirty="0"/>
          </a:p>
          <a:p>
            <a:pPr marL="0" lvl="0" indent="0" algn="l" rtl="0">
              <a:lnSpc>
                <a:spcPct val="115000"/>
              </a:lnSpc>
              <a:spcBef>
                <a:spcPts val="0"/>
              </a:spcBef>
              <a:spcAft>
                <a:spcPts val="0"/>
              </a:spcAft>
              <a:buSzPts val="1100"/>
              <a:buNone/>
            </a:pPr>
            <a:r>
              <a:rPr lang="en-US" dirty="0"/>
              <a:t>* Use ‘View Sources’ to show how we are currently exchanging the materials.</a:t>
            </a:r>
            <a:endParaRPr dirty="0"/>
          </a:p>
          <a:p>
            <a:pPr marL="0" lvl="0" indent="0" algn="l" rtl="0">
              <a:lnSpc>
                <a:spcPct val="115000"/>
              </a:lnSpc>
              <a:spcBef>
                <a:spcPts val="0"/>
              </a:spcBef>
              <a:spcAft>
                <a:spcPts val="0"/>
              </a:spcAft>
              <a:buSzPts val="1100"/>
              <a:buNone/>
            </a:pPr>
            <a:r>
              <a:rPr lang="en-US" dirty="0"/>
              <a:t>* Note which protocols are available for exchange and that we can scrape content from structured websites.</a:t>
            </a:r>
            <a:endParaRPr dirty="0"/>
          </a:p>
          <a:p>
            <a:pPr marL="0" lvl="0" indent="0" algn="l" rtl="0">
              <a:lnSpc>
                <a:spcPct val="115000"/>
              </a:lnSpc>
              <a:spcBef>
                <a:spcPts val="0"/>
              </a:spcBef>
              <a:spcAft>
                <a:spcPts val="0"/>
              </a:spcAft>
              <a:buClr>
                <a:schemeClr val="dk1"/>
              </a:buClr>
              <a:buSzPts val="1100"/>
              <a:buFont typeface="Arial"/>
              <a:buNone/>
            </a:pPr>
            <a:r>
              <a:rPr lang="en-US" dirty="0"/>
              <a:t>* Navigate back to the main space via Spaces and note that TeSSHub4EOSC has now been established in addition to other central catalogues such as </a:t>
            </a:r>
            <a:r>
              <a:rPr lang="en-US" dirty="0" err="1"/>
              <a:t>ElIXIR</a:t>
            </a:r>
            <a:r>
              <a:rPr lang="en-US" dirty="0"/>
              <a:t> TeSS and </a:t>
            </a:r>
            <a:r>
              <a:rPr lang="en-US" dirty="0" err="1"/>
              <a:t>PaN</a:t>
            </a:r>
            <a:r>
              <a:rPr lang="en-US" dirty="0"/>
              <a:t>-Training – which have been in production for years – as part of the GRAVITY project, and will therefore remain in place for the time being.</a:t>
            </a:r>
            <a:endParaRPr dirty="0"/>
          </a:p>
          <a:p>
            <a:pPr marL="0" lvl="0" indent="0" algn="l" rtl="0">
              <a:lnSpc>
                <a:spcPct val="115000"/>
              </a:lnSpc>
              <a:spcBef>
                <a:spcPts val="0"/>
              </a:spcBef>
              <a:spcAft>
                <a:spcPts val="0"/>
              </a:spcAft>
              <a:buClr>
                <a:schemeClr val="dk1"/>
              </a:buClr>
              <a:buSzPts val="1100"/>
              <a:buFont typeface="Arial"/>
              <a:buNone/>
            </a:pPr>
            <a:endParaRPr dirty="0"/>
          </a:p>
          <a:p>
            <a:pPr marL="0" marR="0" lvl="0" indent="0" algn="l" rtl="0">
              <a:lnSpc>
                <a:spcPct val="100000"/>
              </a:lnSpc>
              <a:spcBef>
                <a:spcPts val="0"/>
              </a:spcBef>
              <a:spcAft>
                <a:spcPts val="0"/>
              </a:spcAft>
              <a:buSzPts val="1400"/>
              <a:buNone/>
            </a:pPr>
            <a:endParaRPr dirty="0"/>
          </a:p>
        </p:txBody>
      </p:sp>
      <p:sp>
        <p:nvSpPr>
          <p:cNvPr id="271" name="Google Shape;271;h6272a5f1ce3d9cbf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400"/>
              <a:buNone/>
            </a:pPr>
            <a:r>
              <a:rPr lang="en-GB" noProof="0" dirty="0"/>
              <a:t>TeSSHub4EOSC directly strengthens the EOSC Federation by lowering the technical barrier for nodes and communities to expose their training offerings through a shared, standardised, machine-readable interface. It provides a possible future option that advances EOSC's strategic objectives around </a:t>
            </a:r>
            <a:r>
              <a:rPr lang="en-GB" noProof="0" dirty="0" err="1"/>
              <a:t>FAIRness</a:t>
            </a:r>
            <a:r>
              <a:rPr lang="en-GB" noProof="0" dirty="0"/>
              <a:t>, interoperability, and sustainable service federation, while reducing duplicated infrastructure effort across the landscape. By feeding curated, standardised metadata into the EOSC Catalogue and supporting the EOSC Academy, the project contributes a suggested reusable building block for scalable, community-driven training discovery; a capability currently missing at federation scale.</a:t>
            </a:r>
          </a:p>
          <a:p>
            <a:pPr marL="0" lvl="0" indent="0" algn="l" rtl="0">
              <a:spcBef>
                <a:spcPts val="0"/>
              </a:spcBef>
              <a:spcAft>
                <a:spcPts val="0"/>
              </a:spcAft>
              <a:buSzPts val="1400"/>
              <a:buNone/>
            </a:pPr>
            <a:r>
              <a:rPr lang="en-GB" noProof="0" dirty="0"/>
              <a:t>We have learnt that setting up a catalogue is not a problem. The challenge lies in defining appropriate terms and conditions, which is something we have also addressed in the project. One unexpected challenge here is the processes within the nodes involved in deciding on a space in TeSSHub4EOSC and selecting and curating materials and events to be made available via a shared system with an EOSC focus.</a:t>
            </a:r>
          </a:p>
          <a:p>
            <a:pPr marL="0" lvl="0" indent="0" algn="l" rtl="0">
              <a:spcBef>
                <a:spcPts val="0"/>
              </a:spcBef>
              <a:spcAft>
                <a:spcPts val="0"/>
              </a:spcAft>
              <a:buSzPts val="1400"/>
              <a:buNone/>
            </a:pPr>
            <a:br>
              <a:rPr lang="en-GB" noProof="0" dirty="0"/>
            </a:br>
            <a:endParaRPr lang="en-GB" noProof="0" dirty="0"/>
          </a:p>
        </p:txBody>
      </p:sp>
      <p:sp>
        <p:nvSpPr>
          <p:cNvPr id="279" name="Google Shape;27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6" name="Google Shape;2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peaker">
  <p:cSld name="Speaker">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469059" y="3414532"/>
            <a:ext cx="5965524" cy="92597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8691"/>
              </a:buClr>
              <a:buSzPts val="2500"/>
              <a:buFont typeface="Roboto"/>
              <a:buNone/>
              <a:defRPr sz="2500" b="0" i="0">
                <a:solidFill>
                  <a:srgbClr val="008691"/>
                </a:solidFill>
                <a:latin typeface="Roboto Medium"/>
                <a:ea typeface="Roboto Medium"/>
                <a:cs typeface="Roboto Medium"/>
                <a:sym typeface="Roboto Medium"/>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487754" y="4450784"/>
            <a:ext cx="5893127" cy="966168"/>
          </a:xfrm>
          <a:prstGeom prst="rect">
            <a:avLst/>
          </a:prstGeom>
          <a:noFill/>
          <a:ln>
            <a:noFill/>
          </a:ln>
        </p:spPr>
        <p:txBody>
          <a:bodyPr spcFirstLastPara="1" wrap="square" lIns="91425" tIns="45700" rIns="91425" bIns="45700" anchor="t" anchorCtr="0">
            <a:normAutofit/>
          </a:bodyPr>
          <a:lstStyle>
            <a:lvl1pPr lvl="0" algn="l">
              <a:lnSpc>
                <a:spcPct val="100000"/>
              </a:lnSpc>
              <a:spcBef>
                <a:spcPts val="600"/>
              </a:spcBef>
              <a:spcAft>
                <a:spcPts val="0"/>
              </a:spcAft>
              <a:buClr>
                <a:schemeClr val="dk1"/>
              </a:buClr>
              <a:buSzPts val="2000"/>
              <a:buNone/>
              <a:defRPr sz="2000" b="0" i="0">
                <a:solidFill>
                  <a:schemeClr val="dk1"/>
                </a:solidFill>
                <a:latin typeface="Roboto Medium"/>
                <a:ea typeface="Roboto Medium"/>
                <a:cs typeface="Roboto Medium"/>
                <a:sym typeface="Roboto Medium"/>
              </a:defRPr>
            </a:lvl1pPr>
            <a:lvl2pPr lvl="1" algn="ctr">
              <a:lnSpc>
                <a:spcPct val="100000"/>
              </a:lnSpc>
              <a:spcBef>
                <a:spcPts val="600"/>
              </a:spcBef>
              <a:spcAft>
                <a:spcPts val="0"/>
              </a:spcAft>
              <a:buClr>
                <a:schemeClr val="dk1"/>
              </a:buClr>
              <a:buSzPts val="2000"/>
              <a:buNone/>
              <a:defRPr sz="2000"/>
            </a:lvl2pPr>
            <a:lvl3pPr lvl="2" algn="ctr">
              <a:lnSpc>
                <a:spcPct val="100000"/>
              </a:lnSpc>
              <a:spcBef>
                <a:spcPts val="600"/>
              </a:spcBef>
              <a:spcAft>
                <a:spcPts val="0"/>
              </a:spcAft>
              <a:buClr>
                <a:schemeClr val="dk1"/>
              </a:buClr>
              <a:buSzPts val="1800"/>
              <a:buNone/>
              <a:defRPr sz="1800"/>
            </a:lvl3pPr>
            <a:lvl4pPr lvl="3" algn="ctr">
              <a:lnSpc>
                <a:spcPct val="100000"/>
              </a:lnSpc>
              <a:spcBef>
                <a:spcPts val="600"/>
              </a:spcBef>
              <a:spcAft>
                <a:spcPts val="0"/>
              </a:spcAft>
              <a:buClr>
                <a:schemeClr val="dk1"/>
              </a:buClr>
              <a:buSzPts val="1600"/>
              <a:buNone/>
              <a:defRPr sz="1600"/>
            </a:lvl4pPr>
            <a:lvl5pPr lvl="4" algn="ctr">
              <a:lnSpc>
                <a:spcPct val="100000"/>
              </a:lnSpc>
              <a:spcBef>
                <a:spcPts val="600"/>
              </a:spcBef>
              <a:spcAft>
                <a:spcPts val="0"/>
              </a:spcAft>
              <a:buClr>
                <a:schemeClr val="dk1"/>
              </a:buClr>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8" name="Google Shape;18;p13"/>
          <p:cNvPicPr preferRelativeResize="0"/>
          <p:nvPr/>
        </p:nvPicPr>
        <p:blipFill rotWithShape="1">
          <a:blip r:embed="rId2">
            <a:alphaModFix/>
          </a:blip>
          <a:srcRect/>
          <a:stretch/>
        </p:blipFill>
        <p:spPr>
          <a:xfrm>
            <a:off x="502204" y="499930"/>
            <a:ext cx="2019615" cy="454414"/>
          </a:xfrm>
          <a:prstGeom prst="rect">
            <a:avLst/>
          </a:prstGeom>
          <a:noFill/>
          <a:ln>
            <a:noFill/>
          </a:ln>
        </p:spPr>
      </p:pic>
      <p:sp>
        <p:nvSpPr>
          <p:cNvPr id="19" name="Google Shape;19;p13"/>
          <p:cNvSpPr txBox="1"/>
          <p:nvPr/>
        </p:nvSpPr>
        <p:spPr>
          <a:xfrm>
            <a:off x="487752" y="1532469"/>
            <a:ext cx="5893127" cy="864596"/>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2500"/>
              <a:buFont typeface="Arial"/>
              <a:buNone/>
            </a:pPr>
            <a:endParaRPr sz="2500" b="0" i="0" u="none" strike="noStrike" cap="none">
              <a:solidFill>
                <a:schemeClr val="dk1"/>
              </a:solidFill>
              <a:latin typeface="Quicksand"/>
              <a:ea typeface="Quicksand"/>
              <a:cs typeface="Quicksand"/>
              <a:sym typeface="Quicksand"/>
            </a:endParaRPr>
          </a:p>
        </p:txBody>
      </p:sp>
      <p:sp>
        <p:nvSpPr>
          <p:cNvPr id="20" name="Google Shape;20;p13"/>
          <p:cNvSpPr txBox="1">
            <a:spLocks noGrp="1"/>
          </p:cNvSpPr>
          <p:nvPr>
            <p:ph type="body" idx="2"/>
          </p:nvPr>
        </p:nvSpPr>
        <p:spPr>
          <a:xfrm>
            <a:off x="486777" y="1747074"/>
            <a:ext cx="7274989" cy="143596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Clr>
                <a:schemeClr val="dk1"/>
              </a:buClr>
              <a:buSzPts val="4500"/>
              <a:buNone/>
              <a:defRPr sz="4500" b="0" i="0">
                <a:latin typeface="Quicksand"/>
                <a:ea typeface="Quicksand"/>
                <a:cs typeface="Quicksand"/>
                <a:sym typeface="Quicksand"/>
              </a:defRPr>
            </a:lvl1pPr>
            <a:lvl2pPr marL="914400" lvl="1" indent="-228600" algn="l">
              <a:lnSpc>
                <a:spcPct val="100000"/>
              </a:lnSpc>
              <a:spcBef>
                <a:spcPts val="600"/>
              </a:spcBef>
              <a:spcAft>
                <a:spcPts val="0"/>
              </a:spcAft>
              <a:buClr>
                <a:schemeClr val="dk1"/>
              </a:buClr>
              <a:buSzPts val="2400"/>
              <a:buNone/>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13"/>
          <p:cNvSpPr/>
          <p:nvPr/>
        </p:nvSpPr>
        <p:spPr>
          <a:xfrm>
            <a:off x="0" y="6294474"/>
            <a:ext cx="12192000" cy="563526"/>
          </a:xfrm>
          <a:prstGeom prst="rect">
            <a:avLst/>
          </a:prstGeom>
          <a:solidFill>
            <a:srgbClr val="00869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 name="Google Shape;22;p13"/>
          <p:cNvPicPr preferRelativeResize="0"/>
          <p:nvPr/>
        </p:nvPicPr>
        <p:blipFill rotWithShape="1">
          <a:blip r:embed="rId3">
            <a:alphaModFix/>
          </a:blip>
          <a:srcRect/>
          <a:stretch/>
        </p:blipFill>
        <p:spPr>
          <a:xfrm>
            <a:off x="10345653" y="6435794"/>
            <a:ext cx="1524186" cy="379674"/>
          </a:xfrm>
          <a:prstGeom prst="rect">
            <a:avLst/>
          </a:prstGeom>
          <a:noFill/>
          <a:ln>
            <a:noFill/>
          </a:ln>
        </p:spPr>
      </p:pic>
      <p:sp>
        <p:nvSpPr>
          <p:cNvPr id="23" name="Google Shape;23;p13"/>
          <p:cNvSpPr txBox="1"/>
          <p:nvPr/>
        </p:nvSpPr>
        <p:spPr>
          <a:xfrm>
            <a:off x="483427" y="6431221"/>
            <a:ext cx="5377938" cy="28932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Roboto Light"/>
                <a:ea typeface="Roboto Light"/>
                <a:cs typeface="Roboto Light"/>
                <a:sym typeface="Roboto Light"/>
              </a:rPr>
              <a:t>EOSC Symposium 2026 / 14-16 October / Florence</a:t>
            </a:r>
            <a:endParaRPr sz="1400" b="0" i="0" u="none" strike="noStrike" cap="none">
              <a:solidFill>
                <a:srgbClr val="000000"/>
              </a:solidFill>
              <a:latin typeface="Arial"/>
              <a:ea typeface="Arial"/>
              <a:cs typeface="Arial"/>
              <a:sym typeface="Arial"/>
            </a:endParaRPr>
          </a:p>
        </p:txBody>
      </p:sp>
      <p:pic>
        <p:nvPicPr>
          <p:cNvPr id="24" name="Google Shape;24;p13"/>
          <p:cNvPicPr preferRelativeResize="0"/>
          <p:nvPr/>
        </p:nvPicPr>
        <p:blipFill rotWithShape="1">
          <a:blip r:embed="rId4">
            <a:alphaModFix/>
          </a:blip>
          <a:srcRect/>
          <a:stretch/>
        </p:blipFill>
        <p:spPr>
          <a:xfrm>
            <a:off x="8753354" y="6386587"/>
            <a:ext cx="1734857" cy="395999"/>
          </a:xfrm>
          <a:prstGeom prst="rect">
            <a:avLst/>
          </a:prstGeom>
          <a:noFill/>
          <a:ln>
            <a:noFill/>
          </a:ln>
        </p:spPr>
      </p:pic>
      <p:sp>
        <p:nvSpPr>
          <p:cNvPr id="25" name="Google Shape;25;p13"/>
          <p:cNvSpPr txBox="1"/>
          <p:nvPr/>
        </p:nvSpPr>
        <p:spPr>
          <a:xfrm>
            <a:off x="5047476" y="6431221"/>
            <a:ext cx="2019751" cy="31054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Roboto Light"/>
                <a:ea typeface="Roboto Light"/>
                <a:cs typeface="Roboto Light"/>
                <a:sym typeface="Roboto Light"/>
              </a:rPr>
              <a:t>Under the patronage of</a:t>
            </a:r>
            <a:endParaRPr sz="1400" b="0" i="0" u="none" strike="noStrike" cap="none">
              <a:solidFill>
                <a:srgbClr val="000000"/>
              </a:solidFill>
              <a:latin typeface="Arial"/>
              <a:ea typeface="Arial"/>
              <a:cs typeface="Arial"/>
              <a:sym typeface="Arial"/>
            </a:endParaRPr>
          </a:p>
        </p:txBody>
      </p:sp>
      <p:pic>
        <p:nvPicPr>
          <p:cNvPr id="26" name="Google Shape;26;p13"/>
          <p:cNvPicPr preferRelativeResize="0"/>
          <p:nvPr/>
        </p:nvPicPr>
        <p:blipFill rotWithShape="1">
          <a:blip r:embed="rId5">
            <a:alphaModFix/>
          </a:blip>
          <a:srcRect/>
          <a:stretch/>
        </p:blipFill>
        <p:spPr>
          <a:xfrm>
            <a:off x="7018219" y="6353907"/>
            <a:ext cx="433754" cy="433754"/>
          </a:xfrm>
          <a:prstGeom prst="rect">
            <a:avLst/>
          </a:prstGeom>
          <a:noFill/>
          <a:ln>
            <a:noFill/>
          </a:ln>
        </p:spPr>
      </p:pic>
      <p:pic>
        <p:nvPicPr>
          <p:cNvPr id="27" name="Google Shape;27;p13"/>
          <p:cNvPicPr preferRelativeResize="0"/>
          <p:nvPr/>
        </p:nvPicPr>
        <p:blipFill rotWithShape="1">
          <a:blip r:embed="rId6">
            <a:alphaModFix/>
          </a:blip>
          <a:srcRect/>
          <a:stretch/>
        </p:blipFill>
        <p:spPr>
          <a:xfrm>
            <a:off x="7467954" y="6347293"/>
            <a:ext cx="906097" cy="450626"/>
          </a:xfrm>
          <a:prstGeom prst="rect">
            <a:avLst/>
          </a:prstGeom>
          <a:noFill/>
          <a:ln>
            <a:noFill/>
          </a:ln>
        </p:spPr>
      </p:pic>
      <p:pic>
        <p:nvPicPr>
          <p:cNvPr id="28" name="Google Shape;28;p13"/>
          <p:cNvPicPr preferRelativeResize="0"/>
          <p:nvPr/>
        </p:nvPicPr>
        <p:blipFill rotWithShape="1">
          <a:blip r:embed="rId7">
            <a:alphaModFix/>
          </a:blip>
          <a:srcRect r="17127"/>
          <a:stretch/>
        </p:blipFill>
        <p:spPr>
          <a:xfrm>
            <a:off x="7857641" y="2797403"/>
            <a:ext cx="4334360" cy="295246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General">
  <p:cSld name="General">
    <p:spTree>
      <p:nvGrpSpPr>
        <p:cNvPr id="1" name="Shape 29"/>
        <p:cNvGrpSpPr/>
        <p:nvPr/>
      </p:nvGrpSpPr>
      <p:grpSpPr>
        <a:xfrm>
          <a:off x="0" y="0"/>
          <a:ext cx="0" cy="0"/>
          <a:chOff x="0" y="0"/>
          <a:chExt cx="0" cy="0"/>
        </a:xfrm>
      </p:grpSpPr>
      <p:sp>
        <p:nvSpPr>
          <p:cNvPr id="30" name="Google Shape;30;p16"/>
          <p:cNvSpPr/>
          <p:nvPr/>
        </p:nvSpPr>
        <p:spPr>
          <a:xfrm>
            <a:off x="0" y="6294474"/>
            <a:ext cx="12192000" cy="563526"/>
          </a:xfrm>
          <a:prstGeom prst="rect">
            <a:avLst/>
          </a:prstGeom>
          <a:solidFill>
            <a:srgbClr val="00869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 name="Google Shape;31;p16"/>
          <p:cNvSpPr txBox="1">
            <a:spLocks noGrp="1"/>
          </p:cNvSpPr>
          <p:nvPr>
            <p:ph type="body" idx="1"/>
          </p:nvPr>
        </p:nvSpPr>
        <p:spPr>
          <a:xfrm>
            <a:off x="1721738" y="1570383"/>
            <a:ext cx="9830179" cy="4382541"/>
          </a:xfrm>
          <a:prstGeom prst="rect">
            <a:avLst/>
          </a:prstGeom>
          <a:noFill/>
          <a:ln>
            <a:noFill/>
          </a:ln>
        </p:spPr>
        <p:txBody>
          <a:bodyPr spcFirstLastPara="1" wrap="square" lIns="91425" tIns="45700" rIns="91425" bIns="45700" anchor="t" anchorCtr="0">
            <a:normAutofit/>
          </a:bodyPr>
          <a:lstStyle>
            <a:lvl1pPr marL="457200" lvl="0" indent="-323850" algn="l">
              <a:lnSpc>
                <a:spcPct val="100000"/>
              </a:lnSpc>
              <a:spcBef>
                <a:spcPts val="600"/>
              </a:spcBef>
              <a:spcAft>
                <a:spcPts val="0"/>
              </a:spcAft>
              <a:buClr>
                <a:schemeClr val="dk1"/>
              </a:buClr>
              <a:buSzPts val="1500"/>
              <a:buFont typeface="Arial"/>
              <a:buChar char="•"/>
              <a:defRPr sz="1500" b="0" i="0">
                <a:solidFill>
                  <a:schemeClr val="dk1"/>
                </a:solidFill>
                <a:latin typeface="Roboto Medium"/>
                <a:ea typeface="Roboto Medium"/>
                <a:cs typeface="Roboto Medium"/>
                <a:sym typeface="Roboto Medium"/>
              </a:defRPr>
            </a:lvl1pPr>
            <a:lvl2pPr marL="914400" lvl="1" indent="-323850" algn="l">
              <a:lnSpc>
                <a:spcPct val="100000"/>
              </a:lnSpc>
              <a:spcBef>
                <a:spcPts val="6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marL="1371600" lvl="2" indent="-323850" algn="l">
              <a:lnSpc>
                <a:spcPct val="100000"/>
              </a:lnSpc>
              <a:spcBef>
                <a:spcPts val="6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marL="1828800" lvl="3" indent="-323850" algn="l">
              <a:lnSpc>
                <a:spcPct val="100000"/>
              </a:lnSpc>
              <a:spcBef>
                <a:spcPts val="6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marL="2286000" lvl="4" indent="-323850" algn="l">
              <a:lnSpc>
                <a:spcPct val="100000"/>
              </a:lnSpc>
              <a:spcBef>
                <a:spcPts val="6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title"/>
          </p:nvPr>
        </p:nvSpPr>
        <p:spPr>
          <a:xfrm>
            <a:off x="1721738" y="235633"/>
            <a:ext cx="9830179" cy="6038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8691"/>
              </a:buClr>
              <a:buSzPts val="3500"/>
              <a:buFont typeface="Quicksand"/>
              <a:buNone/>
              <a:defRPr sz="3500" b="0" i="0">
                <a:solidFill>
                  <a:srgbClr val="008691"/>
                </a:solidFill>
                <a:latin typeface="Quicksand"/>
                <a:ea typeface="Quicksand"/>
                <a:cs typeface="Quicksand"/>
                <a:sym typeface="Quicksan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6"/>
          <p:cNvSpPr txBox="1">
            <a:spLocks noGrp="1"/>
          </p:cNvSpPr>
          <p:nvPr>
            <p:ph type="body" idx="2"/>
          </p:nvPr>
        </p:nvSpPr>
        <p:spPr>
          <a:xfrm>
            <a:off x="1721741" y="895137"/>
            <a:ext cx="9830176" cy="36476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rgbClr val="008691"/>
              </a:buClr>
              <a:buSzPts val="2200"/>
              <a:buNone/>
              <a:defRPr sz="2200" b="0" i="0">
                <a:solidFill>
                  <a:srgbClr val="008691"/>
                </a:solidFill>
                <a:latin typeface="Quicksand"/>
                <a:ea typeface="Quicksand"/>
                <a:cs typeface="Quicksand"/>
                <a:sym typeface="Quicksand"/>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4" name="Google Shape;34;p16" descr="A black background with white letters&#10;&#10;AI-generated content may be incorrect."/>
          <p:cNvPicPr preferRelativeResize="0"/>
          <p:nvPr/>
        </p:nvPicPr>
        <p:blipFill rotWithShape="1">
          <a:blip r:embed="rId2">
            <a:alphaModFix/>
          </a:blip>
          <a:srcRect/>
          <a:stretch/>
        </p:blipFill>
        <p:spPr>
          <a:xfrm>
            <a:off x="304801" y="436970"/>
            <a:ext cx="1297422" cy="291920"/>
          </a:xfrm>
          <a:prstGeom prst="rect">
            <a:avLst/>
          </a:prstGeom>
          <a:noFill/>
          <a:ln>
            <a:noFill/>
          </a:ln>
        </p:spPr>
      </p:pic>
      <p:pic>
        <p:nvPicPr>
          <p:cNvPr id="35" name="Google Shape;35;p16"/>
          <p:cNvPicPr preferRelativeResize="0"/>
          <p:nvPr/>
        </p:nvPicPr>
        <p:blipFill rotWithShape="1">
          <a:blip r:embed="rId3">
            <a:alphaModFix/>
          </a:blip>
          <a:srcRect/>
          <a:stretch/>
        </p:blipFill>
        <p:spPr>
          <a:xfrm>
            <a:off x="10345653" y="6435794"/>
            <a:ext cx="1524186" cy="379674"/>
          </a:xfrm>
          <a:prstGeom prst="rect">
            <a:avLst/>
          </a:prstGeom>
          <a:noFill/>
          <a:ln>
            <a:noFill/>
          </a:ln>
        </p:spPr>
      </p:pic>
      <p:sp>
        <p:nvSpPr>
          <p:cNvPr id="36" name="Google Shape;36;p16"/>
          <p:cNvSpPr txBox="1"/>
          <p:nvPr/>
        </p:nvSpPr>
        <p:spPr>
          <a:xfrm>
            <a:off x="483427" y="6431221"/>
            <a:ext cx="5377938" cy="28932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Roboto Light"/>
                <a:ea typeface="Roboto Light"/>
                <a:cs typeface="Roboto Light"/>
                <a:sym typeface="Roboto Light"/>
              </a:rPr>
              <a:t>EOSC Symposium 2026 / 14-16 October / Florence</a:t>
            </a:r>
            <a:endParaRPr sz="1400" b="0" i="0" u="none" strike="noStrike" cap="none">
              <a:solidFill>
                <a:srgbClr val="000000"/>
              </a:solidFill>
              <a:latin typeface="Arial"/>
              <a:ea typeface="Arial"/>
              <a:cs typeface="Arial"/>
              <a:sym typeface="Arial"/>
            </a:endParaRPr>
          </a:p>
        </p:txBody>
      </p:sp>
      <p:pic>
        <p:nvPicPr>
          <p:cNvPr id="37" name="Google Shape;37;p16"/>
          <p:cNvPicPr preferRelativeResize="0"/>
          <p:nvPr/>
        </p:nvPicPr>
        <p:blipFill rotWithShape="1">
          <a:blip r:embed="rId4">
            <a:alphaModFix/>
          </a:blip>
          <a:srcRect/>
          <a:stretch/>
        </p:blipFill>
        <p:spPr>
          <a:xfrm>
            <a:off x="8753354" y="6386587"/>
            <a:ext cx="1734857" cy="395999"/>
          </a:xfrm>
          <a:prstGeom prst="rect">
            <a:avLst/>
          </a:prstGeom>
          <a:noFill/>
          <a:ln>
            <a:noFill/>
          </a:ln>
        </p:spPr>
      </p:pic>
      <p:sp>
        <p:nvSpPr>
          <p:cNvPr id="38" name="Google Shape;38;p16"/>
          <p:cNvSpPr txBox="1"/>
          <p:nvPr/>
        </p:nvSpPr>
        <p:spPr>
          <a:xfrm>
            <a:off x="5047476" y="6431221"/>
            <a:ext cx="2019751" cy="31054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Roboto Light"/>
                <a:ea typeface="Roboto Light"/>
                <a:cs typeface="Roboto Light"/>
                <a:sym typeface="Roboto Light"/>
              </a:rPr>
              <a:t>Under the patronage of</a:t>
            </a:r>
            <a:endParaRPr sz="1400" b="0" i="0" u="none" strike="noStrike" cap="none">
              <a:solidFill>
                <a:srgbClr val="000000"/>
              </a:solidFill>
              <a:latin typeface="Arial"/>
              <a:ea typeface="Arial"/>
              <a:cs typeface="Arial"/>
              <a:sym typeface="Arial"/>
            </a:endParaRPr>
          </a:p>
        </p:txBody>
      </p:sp>
      <p:pic>
        <p:nvPicPr>
          <p:cNvPr id="39" name="Google Shape;39;p16"/>
          <p:cNvPicPr preferRelativeResize="0"/>
          <p:nvPr/>
        </p:nvPicPr>
        <p:blipFill rotWithShape="1">
          <a:blip r:embed="rId5">
            <a:alphaModFix/>
          </a:blip>
          <a:srcRect/>
          <a:stretch/>
        </p:blipFill>
        <p:spPr>
          <a:xfrm>
            <a:off x="7018219" y="6353907"/>
            <a:ext cx="433754" cy="433754"/>
          </a:xfrm>
          <a:prstGeom prst="rect">
            <a:avLst/>
          </a:prstGeom>
          <a:noFill/>
          <a:ln>
            <a:noFill/>
          </a:ln>
        </p:spPr>
      </p:pic>
      <p:pic>
        <p:nvPicPr>
          <p:cNvPr id="40" name="Google Shape;40;p16"/>
          <p:cNvPicPr preferRelativeResize="0"/>
          <p:nvPr/>
        </p:nvPicPr>
        <p:blipFill rotWithShape="1">
          <a:blip r:embed="rId6">
            <a:alphaModFix/>
          </a:blip>
          <a:srcRect/>
          <a:stretch/>
        </p:blipFill>
        <p:spPr>
          <a:xfrm>
            <a:off x="7467954" y="6347293"/>
            <a:ext cx="906097" cy="45062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anel - 6 persons">
  <p:cSld name="Panel - 6 persons">
    <p:spTree>
      <p:nvGrpSpPr>
        <p:cNvPr id="1" name="Shape 41"/>
        <p:cNvGrpSpPr/>
        <p:nvPr/>
      </p:nvGrpSpPr>
      <p:grpSpPr>
        <a:xfrm>
          <a:off x="0" y="0"/>
          <a:ext cx="0" cy="0"/>
          <a:chOff x="0" y="0"/>
          <a:chExt cx="0" cy="0"/>
        </a:xfrm>
      </p:grpSpPr>
      <p:pic>
        <p:nvPicPr>
          <p:cNvPr id="42" name="Google Shape;42;p19"/>
          <p:cNvPicPr preferRelativeResize="0"/>
          <p:nvPr/>
        </p:nvPicPr>
        <p:blipFill rotWithShape="1">
          <a:blip r:embed="rId2">
            <a:alphaModFix/>
          </a:blip>
          <a:srcRect/>
          <a:stretch/>
        </p:blipFill>
        <p:spPr>
          <a:xfrm>
            <a:off x="502204" y="499930"/>
            <a:ext cx="2019615" cy="454414"/>
          </a:xfrm>
          <a:prstGeom prst="rect">
            <a:avLst/>
          </a:prstGeom>
          <a:noFill/>
          <a:ln>
            <a:noFill/>
          </a:ln>
        </p:spPr>
      </p:pic>
      <p:sp>
        <p:nvSpPr>
          <p:cNvPr id="43" name="Google Shape;43;p19"/>
          <p:cNvSpPr>
            <a:spLocks noGrp="1"/>
          </p:cNvSpPr>
          <p:nvPr>
            <p:ph type="pic" idx="2"/>
          </p:nvPr>
        </p:nvSpPr>
        <p:spPr>
          <a:xfrm>
            <a:off x="583961" y="2472267"/>
            <a:ext cx="1656000" cy="1656000"/>
          </a:xfrm>
          <a:prstGeom prst="rect">
            <a:avLst/>
          </a:prstGeom>
          <a:noFill/>
          <a:ln w="9525" cap="flat" cmpd="sng">
            <a:solidFill>
              <a:schemeClr val="lt1"/>
            </a:solidFill>
            <a:prstDash val="solid"/>
            <a:round/>
            <a:headEnd type="none" w="sm" len="sm"/>
            <a:tailEnd type="none" w="sm" len="sm"/>
          </a:ln>
        </p:spPr>
        <p:txBody>
          <a:bodyPr/>
          <a:lstStyle/>
          <a:p>
            <a:endParaRPr lang="en-GB"/>
          </a:p>
        </p:txBody>
      </p:sp>
      <p:sp>
        <p:nvSpPr>
          <p:cNvPr id="44" name="Google Shape;44;p19"/>
          <p:cNvSpPr>
            <a:spLocks noGrp="1"/>
          </p:cNvSpPr>
          <p:nvPr>
            <p:ph type="pic" idx="3"/>
          </p:nvPr>
        </p:nvSpPr>
        <p:spPr>
          <a:xfrm>
            <a:off x="4355489" y="2477624"/>
            <a:ext cx="1656000" cy="1656000"/>
          </a:xfrm>
          <a:prstGeom prst="rect">
            <a:avLst/>
          </a:prstGeom>
          <a:noFill/>
          <a:ln w="9525" cap="flat" cmpd="sng">
            <a:solidFill>
              <a:schemeClr val="lt1"/>
            </a:solidFill>
            <a:prstDash val="solid"/>
            <a:round/>
            <a:headEnd type="none" w="sm" len="sm"/>
            <a:tailEnd type="none" w="sm" len="sm"/>
          </a:ln>
        </p:spPr>
        <p:txBody>
          <a:bodyPr/>
          <a:lstStyle/>
          <a:p>
            <a:endParaRPr lang="en-GB"/>
          </a:p>
        </p:txBody>
      </p:sp>
      <p:sp>
        <p:nvSpPr>
          <p:cNvPr id="45" name="Google Shape;45;p19"/>
          <p:cNvSpPr>
            <a:spLocks noGrp="1"/>
          </p:cNvSpPr>
          <p:nvPr>
            <p:ph type="pic" idx="4"/>
          </p:nvPr>
        </p:nvSpPr>
        <p:spPr>
          <a:xfrm>
            <a:off x="2473102" y="2480732"/>
            <a:ext cx="1656000" cy="1656000"/>
          </a:xfrm>
          <a:prstGeom prst="rect">
            <a:avLst/>
          </a:prstGeom>
          <a:noFill/>
          <a:ln w="9525" cap="flat" cmpd="sng">
            <a:solidFill>
              <a:schemeClr val="lt1"/>
            </a:solidFill>
            <a:prstDash val="solid"/>
            <a:round/>
            <a:headEnd type="none" w="sm" len="sm"/>
            <a:tailEnd type="none" w="sm" len="sm"/>
          </a:ln>
        </p:spPr>
        <p:txBody>
          <a:bodyPr/>
          <a:lstStyle/>
          <a:p>
            <a:endParaRPr lang="en-GB"/>
          </a:p>
        </p:txBody>
      </p:sp>
      <p:sp>
        <p:nvSpPr>
          <p:cNvPr id="46" name="Google Shape;46;p19"/>
          <p:cNvSpPr>
            <a:spLocks noGrp="1"/>
          </p:cNvSpPr>
          <p:nvPr>
            <p:ph type="pic" idx="5"/>
          </p:nvPr>
        </p:nvSpPr>
        <p:spPr>
          <a:xfrm>
            <a:off x="6261018" y="2480734"/>
            <a:ext cx="1656000" cy="1656000"/>
          </a:xfrm>
          <a:prstGeom prst="rect">
            <a:avLst/>
          </a:prstGeom>
          <a:noFill/>
          <a:ln w="9525" cap="flat" cmpd="sng">
            <a:solidFill>
              <a:schemeClr val="lt1"/>
            </a:solidFill>
            <a:prstDash val="solid"/>
            <a:round/>
            <a:headEnd type="none" w="sm" len="sm"/>
            <a:tailEnd type="none" w="sm" len="sm"/>
          </a:ln>
        </p:spPr>
        <p:txBody>
          <a:bodyPr/>
          <a:lstStyle/>
          <a:p>
            <a:endParaRPr lang="en-GB"/>
          </a:p>
        </p:txBody>
      </p:sp>
      <p:sp>
        <p:nvSpPr>
          <p:cNvPr id="47" name="Google Shape;47;p19"/>
          <p:cNvSpPr txBox="1"/>
          <p:nvPr/>
        </p:nvSpPr>
        <p:spPr>
          <a:xfrm>
            <a:off x="3597876" y="4694979"/>
            <a:ext cx="2160000" cy="364658"/>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8691"/>
              </a:buClr>
              <a:buSzPts val="1700"/>
              <a:buFont typeface="Roboto"/>
              <a:buNone/>
            </a:pPr>
            <a:endParaRPr sz="1700" b="0" i="0" u="none" strike="noStrike" cap="none">
              <a:solidFill>
                <a:srgbClr val="008691"/>
              </a:solidFill>
              <a:latin typeface="Roboto Medium"/>
              <a:ea typeface="Roboto Medium"/>
              <a:cs typeface="Roboto Medium"/>
              <a:sym typeface="Roboto Medium"/>
            </a:endParaRPr>
          </a:p>
        </p:txBody>
      </p:sp>
      <p:sp>
        <p:nvSpPr>
          <p:cNvPr id="48" name="Google Shape;48;p19"/>
          <p:cNvSpPr txBox="1"/>
          <p:nvPr/>
        </p:nvSpPr>
        <p:spPr>
          <a:xfrm>
            <a:off x="3594563" y="5084446"/>
            <a:ext cx="2160000" cy="601133"/>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1700"/>
              <a:buFont typeface="Arial"/>
              <a:buNone/>
            </a:pPr>
            <a:endParaRPr sz="1700" b="0" i="0" u="none" strike="noStrike" cap="none">
              <a:solidFill>
                <a:schemeClr val="dk1"/>
              </a:solidFill>
              <a:latin typeface="Roboto Medium"/>
              <a:ea typeface="Roboto Medium"/>
              <a:cs typeface="Roboto Medium"/>
              <a:sym typeface="Roboto Medium"/>
            </a:endParaRPr>
          </a:p>
        </p:txBody>
      </p:sp>
      <p:sp>
        <p:nvSpPr>
          <p:cNvPr id="49" name="Google Shape;49;p19"/>
          <p:cNvSpPr txBox="1"/>
          <p:nvPr/>
        </p:nvSpPr>
        <p:spPr>
          <a:xfrm>
            <a:off x="6514898" y="4692338"/>
            <a:ext cx="2160000" cy="364658"/>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8691"/>
              </a:buClr>
              <a:buSzPts val="1700"/>
              <a:buFont typeface="Roboto"/>
              <a:buNone/>
            </a:pPr>
            <a:endParaRPr sz="1700" b="0" i="0" u="none" strike="noStrike" cap="none">
              <a:solidFill>
                <a:srgbClr val="008691"/>
              </a:solidFill>
              <a:latin typeface="Roboto Medium"/>
              <a:ea typeface="Roboto Medium"/>
              <a:cs typeface="Roboto Medium"/>
              <a:sym typeface="Roboto Medium"/>
            </a:endParaRPr>
          </a:p>
        </p:txBody>
      </p:sp>
      <p:sp>
        <p:nvSpPr>
          <p:cNvPr id="50" name="Google Shape;50;p19"/>
          <p:cNvSpPr txBox="1"/>
          <p:nvPr/>
        </p:nvSpPr>
        <p:spPr>
          <a:xfrm>
            <a:off x="6511585" y="5081805"/>
            <a:ext cx="2160000" cy="601133"/>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1700"/>
              <a:buFont typeface="Arial"/>
              <a:buNone/>
            </a:pPr>
            <a:endParaRPr sz="1700" b="0" i="0" u="none" strike="noStrike" cap="none">
              <a:solidFill>
                <a:schemeClr val="dk1"/>
              </a:solidFill>
              <a:latin typeface="Roboto Medium"/>
              <a:ea typeface="Roboto Medium"/>
              <a:cs typeface="Roboto Medium"/>
              <a:sym typeface="Roboto Medium"/>
            </a:endParaRPr>
          </a:p>
        </p:txBody>
      </p:sp>
      <p:sp>
        <p:nvSpPr>
          <p:cNvPr id="51" name="Google Shape;51;p19"/>
          <p:cNvSpPr txBox="1"/>
          <p:nvPr/>
        </p:nvSpPr>
        <p:spPr>
          <a:xfrm>
            <a:off x="9425627" y="4692338"/>
            <a:ext cx="2160000" cy="364658"/>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8691"/>
              </a:buClr>
              <a:buSzPts val="1700"/>
              <a:buFont typeface="Roboto"/>
              <a:buNone/>
            </a:pPr>
            <a:endParaRPr sz="1700" b="0" i="0" u="none" strike="noStrike" cap="none">
              <a:solidFill>
                <a:srgbClr val="008691"/>
              </a:solidFill>
              <a:latin typeface="Roboto Medium"/>
              <a:ea typeface="Roboto Medium"/>
              <a:cs typeface="Roboto Medium"/>
              <a:sym typeface="Roboto Medium"/>
            </a:endParaRPr>
          </a:p>
        </p:txBody>
      </p:sp>
      <p:sp>
        <p:nvSpPr>
          <p:cNvPr id="52" name="Google Shape;52;p19"/>
          <p:cNvSpPr txBox="1"/>
          <p:nvPr/>
        </p:nvSpPr>
        <p:spPr>
          <a:xfrm>
            <a:off x="9422314" y="5081805"/>
            <a:ext cx="2160000" cy="601133"/>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1700"/>
              <a:buFont typeface="Arial"/>
              <a:buNone/>
            </a:pPr>
            <a:endParaRPr sz="1700" b="0" i="0" u="none" strike="noStrike" cap="none">
              <a:solidFill>
                <a:schemeClr val="dk1"/>
              </a:solidFill>
              <a:latin typeface="Roboto Medium"/>
              <a:ea typeface="Roboto Medium"/>
              <a:cs typeface="Roboto Medium"/>
              <a:sym typeface="Roboto Medium"/>
            </a:endParaRPr>
          </a:p>
        </p:txBody>
      </p:sp>
      <p:sp>
        <p:nvSpPr>
          <p:cNvPr id="53" name="Google Shape;53;p19"/>
          <p:cNvSpPr txBox="1">
            <a:spLocks noGrp="1"/>
          </p:cNvSpPr>
          <p:nvPr>
            <p:ph type="body" idx="1"/>
          </p:nvPr>
        </p:nvSpPr>
        <p:spPr>
          <a:xfrm>
            <a:off x="486778" y="1168339"/>
            <a:ext cx="11122630" cy="107714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600"/>
              </a:spcBef>
              <a:spcAft>
                <a:spcPts val="0"/>
              </a:spcAft>
              <a:buClr>
                <a:schemeClr val="dk1"/>
              </a:buClr>
              <a:buSzPts val="2500"/>
              <a:buNone/>
              <a:defRPr sz="2500" b="0" i="0">
                <a:latin typeface="Quicksand"/>
                <a:ea typeface="Quicksand"/>
                <a:cs typeface="Quicksand"/>
                <a:sym typeface="Quicksand"/>
              </a:defRPr>
            </a:lvl1pPr>
            <a:lvl2pPr marL="914400" lvl="1" indent="-228600" algn="l">
              <a:lnSpc>
                <a:spcPct val="100000"/>
              </a:lnSpc>
              <a:spcBef>
                <a:spcPts val="600"/>
              </a:spcBef>
              <a:spcAft>
                <a:spcPts val="0"/>
              </a:spcAft>
              <a:buClr>
                <a:schemeClr val="dk1"/>
              </a:buClr>
              <a:buSzPts val="2400"/>
              <a:buNone/>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19"/>
          <p:cNvSpPr txBox="1">
            <a:spLocks noGrp="1"/>
          </p:cNvSpPr>
          <p:nvPr>
            <p:ph type="body" idx="6"/>
          </p:nvPr>
        </p:nvSpPr>
        <p:spPr>
          <a:xfrm>
            <a:off x="2465207" y="4930815"/>
            <a:ext cx="1656000" cy="125006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chemeClr val="dk1"/>
              </a:buClr>
              <a:buSzPts val="1300"/>
              <a:buNone/>
              <a:defRPr sz="1300" b="0" i="0">
                <a:solidFill>
                  <a:schemeClr val="dk1"/>
                </a:solidFill>
                <a:latin typeface="Roboto Medium"/>
                <a:ea typeface="Roboto Medium"/>
                <a:cs typeface="Roboto Medium"/>
                <a:sym typeface="Roboto Medium"/>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19"/>
          <p:cNvSpPr txBox="1">
            <a:spLocks noGrp="1"/>
          </p:cNvSpPr>
          <p:nvPr>
            <p:ph type="body" idx="7"/>
          </p:nvPr>
        </p:nvSpPr>
        <p:spPr>
          <a:xfrm>
            <a:off x="580460" y="4932123"/>
            <a:ext cx="1656000" cy="123718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chemeClr val="dk1"/>
              </a:buClr>
              <a:buSzPts val="1300"/>
              <a:buNone/>
              <a:defRPr sz="1300" b="0" i="0">
                <a:solidFill>
                  <a:schemeClr val="dk1"/>
                </a:solidFill>
                <a:latin typeface="Roboto Medium"/>
                <a:ea typeface="Roboto Medium"/>
                <a:cs typeface="Roboto Medium"/>
                <a:sym typeface="Roboto Medium"/>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19"/>
          <p:cNvSpPr txBox="1">
            <a:spLocks noGrp="1"/>
          </p:cNvSpPr>
          <p:nvPr>
            <p:ph type="body" idx="8"/>
          </p:nvPr>
        </p:nvSpPr>
        <p:spPr>
          <a:xfrm>
            <a:off x="4388532" y="4930814"/>
            <a:ext cx="1656000" cy="1261641"/>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chemeClr val="dk1"/>
              </a:buClr>
              <a:buSzPts val="1300"/>
              <a:buNone/>
              <a:defRPr sz="1300" b="0" i="0">
                <a:solidFill>
                  <a:schemeClr val="dk1"/>
                </a:solidFill>
                <a:latin typeface="Roboto Medium"/>
                <a:ea typeface="Roboto Medium"/>
                <a:cs typeface="Roboto Medium"/>
                <a:sym typeface="Roboto Medium"/>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19"/>
          <p:cNvSpPr txBox="1">
            <a:spLocks noGrp="1"/>
          </p:cNvSpPr>
          <p:nvPr>
            <p:ph type="body" idx="9"/>
          </p:nvPr>
        </p:nvSpPr>
        <p:spPr>
          <a:xfrm>
            <a:off x="6277134" y="4930814"/>
            <a:ext cx="1656000" cy="1261641"/>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chemeClr val="dk1"/>
              </a:buClr>
              <a:buSzPts val="1300"/>
              <a:buNone/>
              <a:defRPr sz="1300" b="0" i="0">
                <a:solidFill>
                  <a:schemeClr val="dk1"/>
                </a:solidFill>
                <a:latin typeface="Roboto Medium"/>
                <a:ea typeface="Roboto Medium"/>
                <a:cs typeface="Roboto Medium"/>
                <a:sym typeface="Roboto Medium"/>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19"/>
          <p:cNvSpPr txBox="1">
            <a:spLocks noGrp="1"/>
          </p:cNvSpPr>
          <p:nvPr>
            <p:ph type="body" idx="13"/>
          </p:nvPr>
        </p:nvSpPr>
        <p:spPr>
          <a:xfrm>
            <a:off x="2476379" y="4282512"/>
            <a:ext cx="1656000" cy="55189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rgbClr val="008691"/>
              </a:buClr>
              <a:buSzPts val="1300"/>
              <a:buNone/>
              <a:defRPr sz="1300">
                <a:solidFill>
                  <a:srgbClr val="008691"/>
                </a:solidFill>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19"/>
          <p:cNvSpPr txBox="1">
            <a:spLocks noGrp="1"/>
          </p:cNvSpPr>
          <p:nvPr>
            <p:ph type="body" idx="14"/>
          </p:nvPr>
        </p:nvSpPr>
        <p:spPr>
          <a:xfrm>
            <a:off x="4376557" y="4272866"/>
            <a:ext cx="1656000" cy="55996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rgbClr val="008691"/>
              </a:buClr>
              <a:buSzPts val="1300"/>
              <a:buNone/>
              <a:defRPr sz="1300">
                <a:solidFill>
                  <a:srgbClr val="008691"/>
                </a:solidFill>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19"/>
          <p:cNvSpPr txBox="1">
            <a:spLocks noGrp="1"/>
          </p:cNvSpPr>
          <p:nvPr>
            <p:ph type="body" idx="15"/>
          </p:nvPr>
        </p:nvSpPr>
        <p:spPr>
          <a:xfrm>
            <a:off x="6274802" y="4284441"/>
            <a:ext cx="1656000" cy="55996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rgbClr val="008691"/>
              </a:buClr>
              <a:buSzPts val="1300"/>
              <a:buNone/>
              <a:defRPr sz="1300">
                <a:solidFill>
                  <a:srgbClr val="008691"/>
                </a:solidFill>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19"/>
          <p:cNvSpPr txBox="1">
            <a:spLocks noGrp="1"/>
          </p:cNvSpPr>
          <p:nvPr>
            <p:ph type="body" idx="16"/>
          </p:nvPr>
        </p:nvSpPr>
        <p:spPr>
          <a:xfrm>
            <a:off x="580059" y="4261289"/>
            <a:ext cx="1656000" cy="530924"/>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rgbClr val="008691"/>
              </a:buClr>
              <a:buSzPts val="1300"/>
              <a:buNone/>
              <a:defRPr sz="1300">
                <a:solidFill>
                  <a:srgbClr val="008691"/>
                </a:solidFill>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19"/>
          <p:cNvSpPr>
            <a:spLocks noGrp="1"/>
          </p:cNvSpPr>
          <p:nvPr>
            <p:ph type="pic" idx="17"/>
          </p:nvPr>
        </p:nvSpPr>
        <p:spPr>
          <a:xfrm>
            <a:off x="8145323" y="2482664"/>
            <a:ext cx="1656000" cy="1656000"/>
          </a:xfrm>
          <a:prstGeom prst="rect">
            <a:avLst/>
          </a:prstGeom>
          <a:noFill/>
          <a:ln w="9525" cap="flat" cmpd="sng">
            <a:solidFill>
              <a:schemeClr val="lt1"/>
            </a:solidFill>
            <a:prstDash val="solid"/>
            <a:round/>
            <a:headEnd type="none" w="sm" len="sm"/>
            <a:tailEnd type="none" w="sm" len="sm"/>
          </a:ln>
        </p:spPr>
        <p:txBody>
          <a:bodyPr/>
          <a:lstStyle/>
          <a:p>
            <a:endParaRPr lang="en-GB"/>
          </a:p>
        </p:txBody>
      </p:sp>
      <p:sp>
        <p:nvSpPr>
          <p:cNvPr id="63" name="Google Shape;63;p19"/>
          <p:cNvSpPr txBox="1">
            <a:spLocks noGrp="1"/>
          </p:cNvSpPr>
          <p:nvPr>
            <p:ph type="body" idx="18"/>
          </p:nvPr>
        </p:nvSpPr>
        <p:spPr>
          <a:xfrm>
            <a:off x="8151832" y="4297944"/>
            <a:ext cx="1656000" cy="55996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rgbClr val="008691"/>
              </a:buClr>
              <a:buSzPts val="1300"/>
              <a:buNone/>
              <a:defRPr sz="1300">
                <a:solidFill>
                  <a:srgbClr val="008691"/>
                </a:solidFill>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19"/>
          <p:cNvSpPr txBox="1">
            <a:spLocks noGrp="1"/>
          </p:cNvSpPr>
          <p:nvPr>
            <p:ph type="body" idx="19"/>
          </p:nvPr>
        </p:nvSpPr>
        <p:spPr>
          <a:xfrm>
            <a:off x="8154165" y="4930814"/>
            <a:ext cx="1656000" cy="1261641"/>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chemeClr val="dk1"/>
              </a:buClr>
              <a:buSzPts val="1300"/>
              <a:buNone/>
              <a:defRPr sz="1300" b="0" i="0">
                <a:solidFill>
                  <a:schemeClr val="dk1"/>
                </a:solidFill>
                <a:latin typeface="Roboto Medium"/>
                <a:ea typeface="Roboto Medium"/>
                <a:cs typeface="Roboto Medium"/>
                <a:sym typeface="Roboto Medium"/>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19"/>
          <p:cNvSpPr>
            <a:spLocks noGrp="1"/>
          </p:cNvSpPr>
          <p:nvPr>
            <p:ph type="pic" idx="20"/>
          </p:nvPr>
        </p:nvSpPr>
        <p:spPr>
          <a:xfrm>
            <a:off x="10033926" y="2484593"/>
            <a:ext cx="1656000" cy="1656000"/>
          </a:xfrm>
          <a:prstGeom prst="rect">
            <a:avLst/>
          </a:prstGeom>
          <a:noFill/>
          <a:ln w="9525" cap="flat" cmpd="sng">
            <a:solidFill>
              <a:schemeClr val="lt1"/>
            </a:solidFill>
            <a:prstDash val="solid"/>
            <a:round/>
            <a:headEnd type="none" w="sm" len="sm"/>
            <a:tailEnd type="none" w="sm" len="sm"/>
          </a:ln>
        </p:spPr>
        <p:txBody>
          <a:bodyPr/>
          <a:lstStyle/>
          <a:p>
            <a:endParaRPr lang="en-GB"/>
          </a:p>
        </p:txBody>
      </p:sp>
      <p:sp>
        <p:nvSpPr>
          <p:cNvPr id="66" name="Google Shape;66;p19"/>
          <p:cNvSpPr txBox="1">
            <a:spLocks noGrp="1"/>
          </p:cNvSpPr>
          <p:nvPr>
            <p:ph type="body" idx="21"/>
          </p:nvPr>
        </p:nvSpPr>
        <p:spPr>
          <a:xfrm>
            <a:off x="10052009" y="4311448"/>
            <a:ext cx="1656000" cy="55996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rgbClr val="008691"/>
              </a:buClr>
              <a:buSzPts val="1300"/>
              <a:buNone/>
              <a:defRPr sz="1300">
                <a:solidFill>
                  <a:srgbClr val="008691"/>
                </a:solidFill>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9"/>
          <p:cNvSpPr txBox="1">
            <a:spLocks noGrp="1"/>
          </p:cNvSpPr>
          <p:nvPr>
            <p:ph type="body" idx="22"/>
          </p:nvPr>
        </p:nvSpPr>
        <p:spPr>
          <a:xfrm>
            <a:off x="10042767" y="4930814"/>
            <a:ext cx="1656000" cy="129636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Clr>
                <a:schemeClr val="dk1"/>
              </a:buClr>
              <a:buSzPts val="1300"/>
              <a:buNone/>
              <a:defRPr sz="1300" b="0" i="0">
                <a:solidFill>
                  <a:schemeClr val="dk1"/>
                </a:solidFill>
                <a:latin typeface="Roboto Medium"/>
                <a:ea typeface="Roboto Medium"/>
                <a:cs typeface="Roboto Medium"/>
                <a:sym typeface="Roboto Medium"/>
              </a:defRPr>
            </a:lvl1pPr>
            <a:lvl2pPr marL="914400" lvl="1" indent="-342900" algn="l">
              <a:lnSpc>
                <a:spcPct val="100000"/>
              </a:lnSpc>
              <a:spcBef>
                <a:spcPts val="600"/>
              </a:spcBef>
              <a:spcAft>
                <a:spcPts val="0"/>
              </a:spcAft>
              <a:buClr>
                <a:schemeClr val="dk1"/>
              </a:buClr>
              <a:buSzPts val="1800"/>
              <a:buChar char="•"/>
              <a:defRPr/>
            </a:lvl2pPr>
            <a:lvl3pPr marL="1371600" lvl="2" indent="-342900" algn="l">
              <a:lnSpc>
                <a:spcPct val="100000"/>
              </a:lnSpc>
              <a:spcBef>
                <a:spcPts val="600"/>
              </a:spcBef>
              <a:spcAft>
                <a:spcPts val="0"/>
              </a:spcAft>
              <a:buClr>
                <a:schemeClr val="dk1"/>
              </a:buClr>
              <a:buSzPts val="1800"/>
              <a:buChar char="•"/>
              <a:defRPr/>
            </a:lvl3pPr>
            <a:lvl4pPr marL="1828800" lvl="3" indent="-342900" algn="l">
              <a:lnSpc>
                <a:spcPct val="100000"/>
              </a:lnSpc>
              <a:spcBef>
                <a:spcPts val="600"/>
              </a:spcBef>
              <a:spcAft>
                <a:spcPts val="0"/>
              </a:spcAft>
              <a:buClr>
                <a:schemeClr val="dk1"/>
              </a:buClr>
              <a:buSzPts val="1800"/>
              <a:buChar char="•"/>
              <a:defRPr/>
            </a:lvl4pPr>
            <a:lvl5pPr marL="2286000" lvl="4" indent="-342900" algn="l">
              <a:lnSpc>
                <a:spcPct val="100000"/>
              </a:lnSpc>
              <a:spcBef>
                <a:spcPts val="600"/>
              </a:spcBef>
              <a:spcAft>
                <a:spcPts val="0"/>
              </a:spcAft>
              <a:buClr>
                <a:schemeClr val="dk1"/>
              </a:buClr>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19"/>
          <p:cNvSpPr/>
          <p:nvPr/>
        </p:nvSpPr>
        <p:spPr>
          <a:xfrm>
            <a:off x="0" y="6294474"/>
            <a:ext cx="12192000" cy="563526"/>
          </a:xfrm>
          <a:prstGeom prst="rect">
            <a:avLst/>
          </a:prstGeom>
          <a:solidFill>
            <a:srgbClr val="00869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9" name="Google Shape;69;p19"/>
          <p:cNvPicPr preferRelativeResize="0"/>
          <p:nvPr/>
        </p:nvPicPr>
        <p:blipFill rotWithShape="1">
          <a:blip r:embed="rId3">
            <a:alphaModFix/>
          </a:blip>
          <a:srcRect/>
          <a:stretch/>
        </p:blipFill>
        <p:spPr>
          <a:xfrm>
            <a:off x="10345653" y="6435794"/>
            <a:ext cx="1524186" cy="379674"/>
          </a:xfrm>
          <a:prstGeom prst="rect">
            <a:avLst/>
          </a:prstGeom>
          <a:noFill/>
          <a:ln>
            <a:noFill/>
          </a:ln>
        </p:spPr>
      </p:pic>
      <p:sp>
        <p:nvSpPr>
          <p:cNvPr id="70" name="Google Shape;70;p19"/>
          <p:cNvSpPr txBox="1"/>
          <p:nvPr/>
        </p:nvSpPr>
        <p:spPr>
          <a:xfrm>
            <a:off x="483427" y="6431221"/>
            <a:ext cx="5377938" cy="28932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Roboto Light"/>
                <a:ea typeface="Roboto Light"/>
                <a:cs typeface="Roboto Light"/>
                <a:sym typeface="Roboto Light"/>
              </a:rPr>
              <a:t>EOSC Symposium 2026 / 14-16 October / Florence</a:t>
            </a:r>
            <a:endParaRPr sz="1400" b="0" i="0" u="none" strike="noStrike" cap="none">
              <a:solidFill>
                <a:srgbClr val="000000"/>
              </a:solidFill>
              <a:latin typeface="Arial"/>
              <a:ea typeface="Arial"/>
              <a:cs typeface="Arial"/>
              <a:sym typeface="Arial"/>
            </a:endParaRPr>
          </a:p>
        </p:txBody>
      </p:sp>
      <p:pic>
        <p:nvPicPr>
          <p:cNvPr id="71" name="Google Shape;71;p19"/>
          <p:cNvPicPr preferRelativeResize="0"/>
          <p:nvPr/>
        </p:nvPicPr>
        <p:blipFill rotWithShape="1">
          <a:blip r:embed="rId4">
            <a:alphaModFix/>
          </a:blip>
          <a:srcRect/>
          <a:stretch/>
        </p:blipFill>
        <p:spPr>
          <a:xfrm>
            <a:off x="8753354" y="6386587"/>
            <a:ext cx="1734857" cy="395999"/>
          </a:xfrm>
          <a:prstGeom prst="rect">
            <a:avLst/>
          </a:prstGeom>
          <a:noFill/>
          <a:ln>
            <a:noFill/>
          </a:ln>
        </p:spPr>
      </p:pic>
      <p:sp>
        <p:nvSpPr>
          <p:cNvPr id="72" name="Google Shape;72;p19"/>
          <p:cNvSpPr txBox="1"/>
          <p:nvPr/>
        </p:nvSpPr>
        <p:spPr>
          <a:xfrm>
            <a:off x="5047476" y="6431221"/>
            <a:ext cx="2019751" cy="31054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400"/>
              <a:buFont typeface="Arial"/>
              <a:buNone/>
            </a:pPr>
            <a:r>
              <a:rPr lang="en-US" sz="1400" b="0" i="0" u="none" strike="noStrike" cap="none">
                <a:solidFill>
                  <a:schemeClr val="lt1"/>
                </a:solidFill>
                <a:latin typeface="Roboto Light"/>
                <a:ea typeface="Roboto Light"/>
                <a:cs typeface="Roboto Light"/>
                <a:sym typeface="Roboto Light"/>
              </a:rPr>
              <a:t>Under the patronage of</a:t>
            </a:r>
            <a:endParaRPr sz="1400" b="0" i="0" u="none" strike="noStrike" cap="none">
              <a:solidFill>
                <a:srgbClr val="000000"/>
              </a:solidFill>
              <a:latin typeface="Arial"/>
              <a:ea typeface="Arial"/>
              <a:cs typeface="Arial"/>
              <a:sym typeface="Arial"/>
            </a:endParaRPr>
          </a:p>
        </p:txBody>
      </p:sp>
      <p:pic>
        <p:nvPicPr>
          <p:cNvPr id="73" name="Google Shape;73;p19"/>
          <p:cNvPicPr preferRelativeResize="0"/>
          <p:nvPr/>
        </p:nvPicPr>
        <p:blipFill rotWithShape="1">
          <a:blip r:embed="rId5">
            <a:alphaModFix/>
          </a:blip>
          <a:srcRect/>
          <a:stretch/>
        </p:blipFill>
        <p:spPr>
          <a:xfrm>
            <a:off x="7018219" y="6353907"/>
            <a:ext cx="433754" cy="433754"/>
          </a:xfrm>
          <a:prstGeom prst="rect">
            <a:avLst/>
          </a:prstGeom>
          <a:noFill/>
          <a:ln>
            <a:noFill/>
          </a:ln>
        </p:spPr>
      </p:pic>
      <p:pic>
        <p:nvPicPr>
          <p:cNvPr id="74" name="Google Shape;74;p19"/>
          <p:cNvPicPr preferRelativeResize="0"/>
          <p:nvPr/>
        </p:nvPicPr>
        <p:blipFill rotWithShape="1">
          <a:blip r:embed="rId6">
            <a:alphaModFix/>
          </a:blip>
          <a:srcRect/>
          <a:stretch/>
        </p:blipFill>
        <p:spPr>
          <a:xfrm>
            <a:off x="7467954" y="6347293"/>
            <a:ext cx="906097" cy="45062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Roboto"/>
              <a:buNone/>
              <a:defRPr sz="4400" b="0" i="0" u="none" strike="noStrike" cap="none">
                <a:solidFill>
                  <a:schemeClr val="dk1"/>
                </a:solidFill>
                <a:latin typeface="Roboto Medium"/>
                <a:ea typeface="Roboto Medium"/>
                <a:cs typeface="Roboto Medium"/>
                <a:sym typeface="Roboto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Roboto Medium"/>
                <a:ea typeface="Roboto Medium"/>
                <a:cs typeface="Roboto Medium"/>
                <a:sym typeface="Roboto Medium"/>
              </a:defRPr>
            </a:lvl1pPr>
            <a:lvl2pPr marL="914400" marR="0" lvl="1" indent="-381000" algn="l" rtl="0">
              <a:lnSpc>
                <a:spcPct val="100000"/>
              </a:lnSpc>
              <a:spcBef>
                <a:spcPts val="600"/>
              </a:spcBef>
              <a:spcAft>
                <a:spcPts val="0"/>
              </a:spcAft>
              <a:buClr>
                <a:schemeClr val="dk1"/>
              </a:buClr>
              <a:buSzPts val="2400"/>
              <a:buFont typeface="Arial"/>
              <a:buChar char="•"/>
              <a:defRPr sz="2400" b="0" i="0" u="none" strike="noStrike" cap="none">
                <a:solidFill>
                  <a:schemeClr val="dk1"/>
                </a:solidFill>
                <a:latin typeface="Roboto Medium"/>
                <a:ea typeface="Roboto Medium"/>
                <a:cs typeface="Roboto Medium"/>
                <a:sym typeface="Roboto Medium"/>
              </a:defRPr>
            </a:lvl2pPr>
            <a:lvl3pPr marL="1371600" marR="0" lvl="2" indent="-355600" algn="l" rtl="0">
              <a:lnSpc>
                <a:spcPct val="100000"/>
              </a:lnSpc>
              <a:spcBef>
                <a:spcPts val="600"/>
              </a:spcBef>
              <a:spcAft>
                <a:spcPts val="0"/>
              </a:spcAft>
              <a:buClr>
                <a:schemeClr val="dk1"/>
              </a:buClr>
              <a:buSzPts val="2000"/>
              <a:buFont typeface="Arial"/>
              <a:buChar char="•"/>
              <a:defRPr sz="2000" b="0" i="0" u="none" strike="noStrike" cap="none">
                <a:solidFill>
                  <a:schemeClr val="dk1"/>
                </a:solidFill>
                <a:latin typeface="Roboto Medium"/>
                <a:ea typeface="Roboto Medium"/>
                <a:cs typeface="Roboto Medium"/>
                <a:sym typeface="Roboto Medium"/>
              </a:defRPr>
            </a:lvl3pPr>
            <a:lvl4pPr marL="1828800" marR="0" lvl="3" indent="-342900" algn="l" rtl="0">
              <a:lnSpc>
                <a:spcPct val="100000"/>
              </a:lnSpc>
              <a:spcBef>
                <a:spcPts val="600"/>
              </a:spcBef>
              <a:spcAft>
                <a:spcPts val="0"/>
              </a:spcAft>
              <a:buClr>
                <a:schemeClr val="dk1"/>
              </a:buClr>
              <a:buSzPts val="1800"/>
              <a:buFont typeface="Arial"/>
              <a:buChar char="•"/>
              <a:defRPr sz="1800" b="0" i="0" u="none" strike="noStrike" cap="none">
                <a:solidFill>
                  <a:schemeClr val="dk1"/>
                </a:solidFill>
                <a:latin typeface="Roboto Medium"/>
                <a:ea typeface="Roboto Medium"/>
                <a:cs typeface="Roboto Medium"/>
                <a:sym typeface="Roboto Medium"/>
              </a:defRPr>
            </a:lvl4pPr>
            <a:lvl5pPr marL="2286000" marR="0" lvl="4" indent="-342900" algn="l" rtl="0">
              <a:lnSpc>
                <a:spcPct val="100000"/>
              </a:lnSpc>
              <a:spcBef>
                <a:spcPts val="600"/>
              </a:spcBef>
              <a:spcAft>
                <a:spcPts val="0"/>
              </a:spcAft>
              <a:buClr>
                <a:schemeClr val="dk1"/>
              </a:buClr>
              <a:buSzPts val="1800"/>
              <a:buFont typeface="Arial"/>
              <a:buChar char="•"/>
              <a:defRPr sz="1800" b="0" i="0" u="none" strike="noStrike" cap="none">
                <a:solidFill>
                  <a:schemeClr val="dk1"/>
                </a:solidFill>
                <a:latin typeface="Roboto Medium"/>
                <a:ea typeface="Roboto Medium"/>
                <a:cs typeface="Roboto Medium"/>
                <a:sym typeface="Roboto Medium"/>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Roboto Light"/>
                <a:ea typeface="Roboto Light"/>
                <a:cs typeface="Roboto Light"/>
                <a:sym typeface="Roboto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Roboto Light"/>
                <a:ea typeface="Roboto Light"/>
                <a:cs typeface="Roboto Light"/>
                <a:sym typeface="Roboto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oboto Light"/>
                <a:ea typeface="Roboto Light"/>
                <a:cs typeface="Roboto Light"/>
                <a:sym typeface="Roboto Light"/>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oboto Light"/>
                <a:ea typeface="Roboto Light"/>
                <a:cs typeface="Roboto Light"/>
                <a:sym typeface="Roboto Light"/>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oboto Light"/>
                <a:ea typeface="Roboto Light"/>
                <a:cs typeface="Roboto Light"/>
                <a:sym typeface="Roboto Light"/>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oboto Light"/>
                <a:ea typeface="Roboto Light"/>
                <a:cs typeface="Roboto Light"/>
                <a:sym typeface="Roboto Light"/>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oboto Light"/>
                <a:ea typeface="Roboto Light"/>
                <a:cs typeface="Roboto Light"/>
                <a:sym typeface="Roboto Light"/>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oboto Light"/>
                <a:ea typeface="Roboto Light"/>
                <a:cs typeface="Roboto Light"/>
                <a:sym typeface="Roboto Light"/>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oboto Light"/>
                <a:ea typeface="Roboto Light"/>
                <a:cs typeface="Roboto Light"/>
                <a:sym typeface="Roboto Light"/>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oboto Light"/>
                <a:ea typeface="Roboto Light"/>
                <a:cs typeface="Roboto Light"/>
                <a:sym typeface="Roboto Light"/>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Roboto Light"/>
                <a:ea typeface="Roboto Light"/>
                <a:cs typeface="Roboto Light"/>
                <a:sym typeface="Roboto Light"/>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4.xml"/><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5.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0.png"/><Relationship Id="rId5" Type="http://schemas.openxmlformats.org/officeDocument/2006/relationships/image" Target="../media/image1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jpg"/><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
          <p:cNvSpPr txBox="1">
            <a:spLocks noGrp="1"/>
          </p:cNvSpPr>
          <p:nvPr>
            <p:ph type="ctrTitle"/>
          </p:nvPr>
        </p:nvSpPr>
        <p:spPr>
          <a:xfrm>
            <a:off x="469059" y="3414532"/>
            <a:ext cx="5965524" cy="92597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8691"/>
              </a:buClr>
              <a:buSzPts val="2500"/>
              <a:buFont typeface="Roboto"/>
              <a:buNone/>
            </a:pPr>
            <a:r>
              <a:rPr lang="en-US"/>
              <a:t>Phil Reed</a:t>
            </a:r>
            <a:r>
              <a:rPr lang="en-US" baseline="30000"/>
              <a:t>1</a:t>
            </a:r>
            <a:r>
              <a:rPr lang="en-US"/>
              <a:t>, Oliver Knodel</a:t>
            </a:r>
            <a:r>
              <a:rPr lang="en-US" baseline="30000"/>
              <a:t>2</a:t>
            </a:r>
            <a:r>
              <a:rPr lang="en-US"/>
              <a:t>, Carole Goble</a:t>
            </a:r>
            <a:r>
              <a:rPr lang="en-US" baseline="30000"/>
              <a:t>1</a:t>
            </a:r>
            <a:r>
              <a:rPr lang="en-US"/>
              <a:t> </a:t>
            </a:r>
            <a:endParaRPr/>
          </a:p>
          <a:p>
            <a:pPr marL="0" lvl="0" indent="0" algn="l" rtl="0">
              <a:lnSpc>
                <a:spcPct val="90000"/>
              </a:lnSpc>
              <a:spcBef>
                <a:spcPts val="0"/>
              </a:spcBef>
              <a:spcAft>
                <a:spcPts val="0"/>
              </a:spcAft>
              <a:buClr>
                <a:srgbClr val="008691"/>
              </a:buClr>
              <a:buSzPts val="2500"/>
              <a:buFont typeface="Roboto"/>
              <a:buNone/>
            </a:pPr>
            <a:r>
              <a:rPr lang="en-US"/>
              <a:t>TeSSHub4EOSC </a:t>
            </a:r>
            <a:endParaRPr/>
          </a:p>
        </p:txBody>
      </p:sp>
      <p:sp>
        <p:nvSpPr>
          <p:cNvPr id="223" name="Google Shape;223;p2"/>
          <p:cNvSpPr txBox="1">
            <a:spLocks noGrp="1"/>
          </p:cNvSpPr>
          <p:nvPr>
            <p:ph type="subTitle" idx="1"/>
          </p:nvPr>
        </p:nvSpPr>
        <p:spPr>
          <a:xfrm>
            <a:off x="487754" y="4450784"/>
            <a:ext cx="5893127" cy="96616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000"/>
              <a:buNone/>
            </a:pPr>
            <a:r>
              <a:rPr lang="en-US"/>
              <a:t>1 The University of Manchester, UK</a:t>
            </a:r>
            <a:endParaRPr/>
          </a:p>
          <a:p>
            <a:pPr marL="0" lvl="0" indent="0" algn="l" rtl="0">
              <a:lnSpc>
                <a:spcPct val="100000"/>
              </a:lnSpc>
              <a:spcBef>
                <a:spcPts val="0"/>
              </a:spcBef>
              <a:spcAft>
                <a:spcPts val="0"/>
              </a:spcAft>
              <a:buClr>
                <a:schemeClr val="dk1"/>
              </a:buClr>
              <a:buSzPts val="2000"/>
              <a:buNone/>
            </a:pPr>
            <a:r>
              <a:rPr lang="en-US"/>
              <a:t>2 HZDR, Germany</a:t>
            </a:r>
            <a:endParaRPr/>
          </a:p>
        </p:txBody>
      </p:sp>
      <p:sp>
        <p:nvSpPr>
          <p:cNvPr id="224" name="Google Shape;224;p2"/>
          <p:cNvSpPr txBox="1">
            <a:spLocks noGrp="1"/>
          </p:cNvSpPr>
          <p:nvPr>
            <p:ph type="body" idx="2"/>
          </p:nvPr>
        </p:nvSpPr>
        <p:spPr>
          <a:xfrm>
            <a:off x="486777" y="1747074"/>
            <a:ext cx="7274989" cy="1435964"/>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100000"/>
              </a:lnSpc>
              <a:spcBef>
                <a:spcPts val="0"/>
              </a:spcBef>
              <a:spcAft>
                <a:spcPts val="0"/>
              </a:spcAft>
              <a:buClr>
                <a:schemeClr val="dk1"/>
              </a:buClr>
              <a:buSzPct val="100000"/>
              <a:buNone/>
            </a:pPr>
            <a:r>
              <a:rPr lang="en-US"/>
              <a:t>TeSSHub4EOSC: </a:t>
            </a:r>
            <a:br>
              <a:rPr lang="en-US"/>
            </a:br>
            <a:r>
              <a:rPr lang="en-US"/>
              <a:t>FAIR training catalogue infrastructure</a:t>
            </a:r>
            <a:endParaRPr/>
          </a:p>
        </p:txBody>
      </p:sp>
      <p:pic>
        <p:nvPicPr>
          <p:cNvPr id="225" name="Google Shape;225;p2" descr="HZDR logo"/>
          <p:cNvPicPr preferRelativeResize="0"/>
          <p:nvPr/>
        </p:nvPicPr>
        <p:blipFill rotWithShape="1">
          <a:blip r:embed="rId3">
            <a:alphaModFix/>
          </a:blip>
          <a:srcRect/>
          <a:stretch/>
        </p:blipFill>
        <p:spPr>
          <a:xfrm>
            <a:off x="2420589" y="5250466"/>
            <a:ext cx="1651000" cy="814493"/>
          </a:xfrm>
          <a:prstGeom prst="rect">
            <a:avLst/>
          </a:prstGeom>
          <a:noFill/>
          <a:ln>
            <a:noFill/>
          </a:ln>
        </p:spPr>
      </p:pic>
      <p:pic>
        <p:nvPicPr>
          <p:cNvPr id="226" name="Google Shape;226;p2"/>
          <p:cNvPicPr preferRelativeResize="0"/>
          <p:nvPr/>
        </p:nvPicPr>
        <p:blipFill>
          <a:blip r:embed="rId4">
            <a:alphaModFix/>
          </a:blip>
          <a:stretch>
            <a:fillRect/>
          </a:stretch>
        </p:blipFill>
        <p:spPr>
          <a:xfrm>
            <a:off x="546691" y="5305288"/>
            <a:ext cx="1657350" cy="704850"/>
          </a:xfrm>
          <a:prstGeom prst="rect">
            <a:avLst/>
          </a:prstGeom>
          <a:noFill/>
          <a:ln>
            <a:noFill/>
          </a:ln>
        </p:spPr>
      </p:pic>
      <p:pic>
        <p:nvPicPr>
          <p:cNvPr id="227" name="Google Shape;227;p2"/>
          <p:cNvPicPr preferRelativeResize="0"/>
          <p:nvPr/>
        </p:nvPicPr>
        <p:blipFill>
          <a:blip r:embed="rId5">
            <a:alphaModFix/>
          </a:blip>
          <a:stretch>
            <a:fillRect/>
          </a:stretch>
        </p:blipFill>
        <p:spPr>
          <a:xfrm>
            <a:off x="4288154" y="5250468"/>
            <a:ext cx="2158359" cy="814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5"/>
          <p:cNvSpPr txBox="1">
            <a:spLocks noGrp="1"/>
          </p:cNvSpPr>
          <p:nvPr>
            <p:ph type="body" idx="1"/>
          </p:nvPr>
        </p:nvSpPr>
        <p:spPr>
          <a:xfrm>
            <a:off x="1721738" y="1570383"/>
            <a:ext cx="9830179" cy="4382541"/>
          </a:xfrm>
          <a:prstGeom prst="rect">
            <a:avLst/>
          </a:prstGeom>
          <a:noFill/>
          <a:ln>
            <a:noFill/>
          </a:ln>
        </p:spPr>
        <p:txBody>
          <a:bodyPr spcFirstLastPara="1" wrap="square" lIns="91425" tIns="45700" rIns="91425" bIns="45700" anchor="t" anchorCtr="0">
            <a:normAutofit/>
          </a:bodyPr>
          <a:lstStyle/>
          <a:p>
            <a:pPr marL="381000" lvl="0" indent="-285750" algn="l" rtl="0">
              <a:lnSpc>
                <a:spcPct val="100000"/>
              </a:lnSpc>
              <a:spcBef>
                <a:spcPts val="0"/>
              </a:spcBef>
              <a:spcAft>
                <a:spcPts val="0"/>
              </a:spcAft>
              <a:buSzPts val="1500"/>
              <a:buChar char="•"/>
            </a:pPr>
            <a:r>
              <a:rPr lang="en-US" sz="2000" b="1"/>
              <a:t>Background</a:t>
            </a:r>
            <a:r>
              <a:rPr lang="en-US" sz="2000">
                <a:latin typeface="Roboto Medium"/>
                <a:ea typeface="Roboto Medium"/>
                <a:cs typeface="Roboto Medium"/>
                <a:sym typeface="Roboto"/>
              </a:rPr>
              <a:t>: fragmented training resources across EOSC</a:t>
            </a:r>
            <a:endParaRPr/>
          </a:p>
          <a:p>
            <a:pPr marL="381000" lvl="0" indent="-285750" algn="l" rtl="0">
              <a:lnSpc>
                <a:spcPct val="100000"/>
              </a:lnSpc>
              <a:spcBef>
                <a:spcPts val="0"/>
              </a:spcBef>
              <a:spcAft>
                <a:spcPts val="0"/>
              </a:spcAft>
              <a:buSzPts val="1500"/>
              <a:buChar char="•"/>
            </a:pPr>
            <a:r>
              <a:rPr lang="en-US" sz="2000">
                <a:latin typeface="Roboto Medium"/>
                <a:ea typeface="Roboto Medium"/>
                <a:cs typeface="Roboto Medium"/>
                <a:sym typeface="Roboto"/>
              </a:rPr>
              <a:t>Built on the OSCARS mTeSS-X Platform (evolution of TeSS)</a:t>
            </a:r>
            <a:endParaRPr/>
          </a:p>
          <a:p>
            <a:pPr marL="381000" lvl="0" indent="-190500" algn="l" rtl="0">
              <a:lnSpc>
                <a:spcPct val="100000"/>
              </a:lnSpc>
              <a:spcBef>
                <a:spcPts val="0"/>
              </a:spcBef>
              <a:spcAft>
                <a:spcPts val="0"/>
              </a:spcAft>
              <a:buSzPts val="1500"/>
              <a:buNone/>
            </a:pPr>
            <a:endParaRPr sz="2000" b="1"/>
          </a:p>
          <a:p>
            <a:pPr marL="381000" lvl="0" indent="-285750" algn="l" rtl="0">
              <a:lnSpc>
                <a:spcPct val="100000"/>
              </a:lnSpc>
              <a:spcBef>
                <a:spcPts val="0"/>
              </a:spcBef>
              <a:spcAft>
                <a:spcPts val="0"/>
              </a:spcAft>
              <a:buSzPts val="1500"/>
              <a:buChar char="•"/>
            </a:pPr>
            <a:r>
              <a:rPr lang="en-US" sz="2000" b="1"/>
              <a:t>TeSSHub4EOSC: EOSC Gravity inter-project</a:t>
            </a:r>
            <a:endParaRPr/>
          </a:p>
          <a:p>
            <a:pPr marL="838200" lvl="1" indent="-285750" algn="l" rtl="0">
              <a:lnSpc>
                <a:spcPct val="100000"/>
              </a:lnSpc>
              <a:spcBef>
                <a:spcPts val="0"/>
              </a:spcBef>
              <a:spcAft>
                <a:spcPts val="0"/>
              </a:spcAft>
              <a:buSzPts val="1500"/>
              <a:buChar char="•"/>
            </a:pPr>
            <a:r>
              <a:rPr lang="en-US" sz="2000" b="1"/>
              <a:t>A single, interoperable access point</a:t>
            </a:r>
            <a:endParaRPr/>
          </a:p>
          <a:p>
            <a:pPr marL="838200" lvl="1" indent="-285750" algn="l" rtl="0">
              <a:lnSpc>
                <a:spcPct val="100000"/>
              </a:lnSpc>
              <a:spcBef>
                <a:spcPts val="0"/>
              </a:spcBef>
              <a:spcAft>
                <a:spcPts val="0"/>
              </a:spcAft>
              <a:buSzPts val="1500"/>
              <a:buChar char="•"/>
            </a:pPr>
            <a:r>
              <a:rPr lang="en-US" sz="2000" b="1"/>
              <a:t>Complements existing discipline-specific catalogues (PaN-Training, ELIXIR)</a:t>
            </a:r>
            <a:endParaRPr/>
          </a:p>
          <a:p>
            <a:pPr marL="838200" lvl="1" indent="-285750" algn="l" rtl="0">
              <a:lnSpc>
                <a:spcPct val="100000"/>
              </a:lnSpc>
              <a:spcBef>
                <a:spcPts val="0"/>
              </a:spcBef>
              <a:spcAft>
                <a:spcPts val="0"/>
              </a:spcAft>
              <a:buSzPts val="1500"/>
              <a:buChar char="•"/>
            </a:pPr>
            <a:r>
              <a:rPr lang="en-US" sz="2000" b="1"/>
              <a:t>EOSC Nodes and clusters can have ”spaces”</a:t>
            </a:r>
            <a:endParaRPr sz="2000" b="1"/>
          </a:p>
        </p:txBody>
      </p:sp>
      <p:sp>
        <p:nvSpPr>
          <p:cNvPr id="233" name="Google Shape;233;p5"/>
          <p:cNvSpPr txBox="1">
            <a:spLocks noGrp="1"/>
          </p:cNvSpPr>
          <p:nvPr>
            <p:ph type="title"/>
          </p:nvPr>
        </p:nvSpPr>
        <p:spPr>
          <a:xfrm>
            <a:off x="1721738" y="235633"/>
            <a:ext cx="9830179" cy="6038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8691"/>
              </a:buClr>
              <a:buSzPts val="3500"/>
              <a:buFont typeface="Quicksand"/>
              <a:buNone/>
            </a:pPr>
            <a:r>
              <a:rPr lang="en-US"/>
              <a:t>TeSSHub4EOSC: Motivation</a:t>
            </a:r>
            <a:endParaRPr/>
          </a:p>
        </p:txBody>
      </p:sp>
      <p:sp>
        <p:nvSpPr>
          <p:cNvPr id="234" name="Google Shape;234;p5"/>
          <p:cNvSpPr txBox="1">
            <a:spLocks noGrp="1"/>
          </p:cNvSpPr>
          <p:nvPr>
            <p:ph type="body" idx="2"/>
          </p:nvPr>
        </p:nvSpPr>
        <p:spPr>
          <a:xfrm>
            <a:off x="1721741" y="895137"/>
            <a:ext cx="9830176" cy="36476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8691"/>
              </a:buClr>
              <a:buSzPts val="2200"/>
              <a:buNone/>
            </a:pPr>
            <a:r>
              <a:rPr lang="en-US"/>
              <a:t>Distributed, FAIR-compliant catalogue infrastructure for training</a:t>
            </a:r>
            <a:endParaRPr/>
          </a:p>
        </p:txBody>
      </p:sp>
      <p:pic>
        <p:nvPicPr>
          <p:cNvPr id="235" name="Google Shape;235;p5"/>
          <p:cNvPicPr preferRelativeResize="0"/>
          <p:nvPr/>
        </p:nvPicPr>
        <p:blipFill rotWithShape="1">
          <a:blip r:embed="rId3">
            <a:alphaModFix/>
          </a:blip>
          <a:srcRect t="12168" b="19855"/>
          <a:stretch>
            <a:fillRect/>
          </a:stretch>
        </p:blipFill>
        <p:spPr>
          <a:xfrm>
            <a:off x="3415233" y="5303522"/>
            <a:ext cx="3638549" cy="882883"/>
          </a:xfrm>
          <a:prstGeom prst="rect">
            <a:avLst/>
          </a:prstGeom>
          <a:noFill/>
          <a:ln>
            <a:noFill/>
          </a:ln>
        </p:spPr>
      </p:pic>
      <p:pic>
        <p:nvPicPr>
          <p:cNvPr id="236" name="Google Shape;236;p5"/>
          <p:cNvPicPr preferRelativeResize="0"/>
          <p:nvPr/>
        </p:nvPicPr>
        <p:blipFill>
          <a:blip r:embed="rId4">
            <a:alphaModFix/>
          </a:blip>
          <a:stretch>
            <a:fillRect/>
          </a:stretch>
        </p:blipFill>
        <p:spPr>
          <a:xfrm>
            <a:off x="1721738" y="4018853"/>
            <a:ext cx="7312592" cy="12036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2"/>
          <p:cNvSpPr txBox="1">
            <a:spLocks noGrp="1"/>
          </p:cNvSpPr>
          <p:nvPr>
            <p:ph type="title"/>
          </p:nvPr>
        </p:nvSpPr>
        <p:spPr>
          <a:xfrm>
            <a:off x="1721738" y="235633"/>
            <a:ext cx="9830179" cy="6038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8691"/>
              </a:buClr>
              <a:buSzPts val="3500"/>
              <a:buFont typeface="Quicksand"/>
              <a:buNone/>
            </a:pPr>
            <a:r>
              <a:rPr lang="en-US"/>
              <a:t>TeSSHub4EOSC: Outcomes (1)</a:t>
            </a:r>
            <a:endParaRPr/>
          </a:p>
        </p:txBody>
      </p:sp>
      <p:sp>
        <p:nvSpPr>
          <p:cNvPr id="242" name="Google Shape;242;p22"/>
          <p:cNvSpPr txBox="1">
            <a:spLocks noGrp="1"/>
          </p:cNvSpPr>
          <p:nvPr>
            <p:ph type="body" idx="2"/>
          </p:nvPr>
        </p:nvSpPr>
        <p:spPr>
          <a:xfrm>
            <a:off x="1721741" y="895137"/>
            <a:ext cx="9830176" cy="36476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8691"/>
              </a:buClr>
              <a:buSzPts val="2200"/>
              <a:buNone/>
            </a:pPr>
            <a:r>
              <a:rPr lang="en-US"/>
              <a:t>tesshub4eosc.eu</a:t>
            </a:r>
            <a:endParaRPr/>
          </a:p>
        </p:txBody>
      </p:sp>
      <p:pic>
        <p:nvPicPr>
          <p:cNvPr id="243" name="Google Shape;243;p22"/>
          <p:cNvPicPr preferRelativeResize="0"/>
          <p:nvPr/>
        </p:nvPicPr>
        <p:blipFill rotWithShape="1">
          <a:blip r:embed="rId4">
            <a:alphaModFix/>
          </a:blip>
          <a:srcRect/>
          <a:stretch/>
        </p:blipFill>
        <p:spPr>
          <a:xfrm>
            <a:off x="858927" y="785851"/>
            <a:ext cx="806450" cy="838200"/>
          </a:xfrm>
          <a:prstGeom prst="rect">
            <a:avLst/>
          </a:prstGeom>
          <a:noFill/>
          <a:ln>
            <a:noFill/>
          </a:ln>
        </p:spPr>
      </p:pic>
      <p:pic>
        <p:nvPicPr>
          <p:cNvPr id="244" name="Google Shape;244;p22"/>
          <p:cNvPicPr preferRelativeResize="0"/>
          <p:nvPr/>
        </p:nvPicPr>
        <p:blipFill rotWithShape="1">
          <a:blip r:embed="rId5">
            <a:alphaModFix/>
          </a:blip>
          <a:srcRect/>
          <a:stretch/>
        </p:blipFill>
        <p:spPr>
          <a:xfrm>
            <a:off x="8088627" y="1468546"/>
            <a:ext cx="3679390" cy="3400029"/>
          </a:xfrm>
          <a:prstGeom prst="rect">
            <a:avLst/>
          </a:prstGeom>
          <a:noFill/>
          <a:ln>
            <a:noFill/>
          </a:ln>
        </p:spPr>
      </p:pic>
      <p:sp>
        <p:nvSpPr>
          <p:cNvPr id="245" name="Google Shape;245;p22"/>
          <p:cNvSpPr txBox="1"/>
          <p:nvPr/>
        </p:nvSpPr>
        <p:spPr>
          <a:xfrm>
            <a:off x="8206430" y="1048164"/>
            <a:ext cx="3389291" cy="36476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8691"/>
              </a:buClr>
              <a:buSzPts val="2200"/>
              <a:buFont typeface="Arial"/>
              <a:buNone/>
            </a:pPr>
            <a:r>
              <a:rPr lang="en-US" sz="2200" b="0" i="0" u="none" strike="noStrike" cap="none">
                <a:solidFill>
                  <a:srgbClr val="008691"/>
                </a:solidFill>
                <a:latin typeface="Quicksand"/>
                <a:ea typeface="Quicksand"/>
                <a:cs typeface="Quicksand"/>
                <a:sym typeface="Quicksand"/>
              </a:rPr>
              <a:t>panosc.tesshub4eosc.eu</a:t>
            </a:r>
            <a:endParaRPr/>
          </a:p>
        </p:txBody>
      </p:sp>
      <p:pic>
        <p:nvPicPr>
          <p:cNvPr id="246" name="Google Shape;246;p22"/>
          <p:cNvPicPr preferRelativeResize="0"/>
          <p:nvPr/>
        </p:nvPicPr>
        <p:blipFill rotWithShape="1">
          <a:blip r:embed="rId6">
            <a:alphaModFix/>
          </a:blip>
          <a:srcRect/>
          <a:stretch/>
        </p:blipFill>
        <p:spPr>
          <a:xfrm>
            <a:off x="640083" y="1570382"/>
            <a:ext cx="3214166" cy="4382541"/>
          </a:xfrm>
          <a:prstGeom prst="rect">
            <a:avLst/>
          </a:prstGeom>
          <a:noFill/>
          <a:ln>
            <a:noFill/>
          </a:ln>
        </p:spPr>
      </p:pic>
      <p:pic>
        <p:nvPicPr>
          <p:cNvPr id="247" name="Google Shape;247;p22" descr="MyAccessID - GÉANT Trust &amp; Identity"/>
          <p:cNvPicPr preferRelativeResize="0"/>
          <p:nvPr/>
        </p:nvPicPr>
        <p:blipFill rotWithShape="1">
          <a:blip r:embed="rId7">
            <a:alphaModFix/>
          </a:blip>
          <a:srcRect/>
          <a:stretch/>
        </p:blipFill>
        <p:spPr>
          <a:xfrm>
            <a:off x="4561415" y="1230546"/>
            <a:ext cx="2270743" cy="795130"/>
          </a:xfrm>
          <a:prstGeom prst="rect">
            <a:avLst/>
          </a:prstGeom>
          <a:noFill/>
          <a:ln>
            <a:noFill/>
          </a:ln>
        </p:spPr>
      </p:pic>
      <p:sp>
        <p:nvSpPr>
          <p:cNvPr id="248" name="Google Shape;248;p22"/>
          <p:cNvSpPr/>
          <p:nvPr/>
        </p:nvSpPr>
        <p:spPr>
          <a:xfrm>
            <a:off x="4399722" y="2504661"/>
            <a:ext cx="2981739" cy="795130"/>
          </a:xfrm>
          <a:prstGeom prst="rightArrow">
            <a:avLst>
              <a:gd name="adj1" fmla="val 50000"/>
              <a:gd name="adj2" fmla="val 50000"/>
            </a:avLst>
          </a:prstGeom>
          <a:solidFill>
            <a:schemeClr val="lt2"/>
          </a:solidFill>
          <a:ln w="76200" cap="flat" cmpd="sng">
            <a:solidFill>
              <a:srgbClr val="00869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9" name="Google Shape;249;p22"/>
          <p:cNvSpPr txBox="1"/>
          <p:nvPr/>
        </p:nvSpPr>
        <p:spPr>
          <a:xfrm>
            <a:off x="4251547" y="3541645"/>
            <a:ext cx="3278087"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Roboto Medium"/>
                <a:ea typeface="Roboto Medium"/>
                <a:cs typeface="Roboto Medium"/>
                <a:sym typeface="Roboto Medium"/>
              </a:rPr>
              <a:t>Easily create spaces for training materials and events for EOSC Nodes</a:t>
            </a:r>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5"/>
                                        </p:tgtEl>
                                        <p:attrNameLst>
                                          <p:attrName>style.visibility</p:attrName>
                                        </p:attrNameLst>
                                      </p:cBhvr>
                                      <p:to>
                                        <p:strVal val="visible"/>
                                      </p:to>
                                    </p:set>
                                    <p:animEffect transition="in" filter="fade">
                                      <p:cBhvr>
                                        <p:cTn id="7" dur="1000"/>
                                        <p:tgtEl>
                                          <p:spTgt spid="245"/>
                                        </p:tgtEl>
                                      </p:cBhvr>
                                    </p:animEffect>
                                  </p:childTnLst>
                                </p:cTn>
                              </p:par>
                              <p:par>
                                <p:cTn id="8" presetID="10" presetClass="entr" presetSubtype="0" fill="hold" nodeType="withEffect">
                                  <p:stCondLst>
                                    <p:cond delay="0"/>
                                  </p:stCondLst>
                                  <p:childTnLst>
                                    <p:set>
                                      <p:cBhvr>
                                        <p:cTn id="9" dur="1" fill="hold">
                                          <p:stCondLst>
                                            <p:cond delay="0"/>
                                          </p:stCondLst>
                                        </p:cTn>
                                        <p:tgtEl>
                                          <p:spTgt spid="244"/>
                                        </p:tgtEl>
                                        <p:attrNameLst>
                                          <p:attrName>style.visibility</p:attrName>
                                        </p:attrNameLst>
                                      </p:cBhvr>
                                      <p:to>
                                        <p:strVal val="visible"/>
                                      </p:to>
                                    </p:set>
                                    <p:animEffect transition="in" filter="fade">
                                      <p:cBhvr>
                                        <p:cTn id="10" dur="1000"/>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54" name="Google Shape;254;p23"/>
          <p:cNvPicPr preferRelativeResize="0"/>
          <p:nvPr/>
        </p:nvPicPr>
        <p:blipFill rotWithShape="1">
          <a:blip r:embed="rId4">
            <a:alphaModFix amt="6000"/>
          </a:blip>
          <a:srcRect/>
          <a:stretch/>
        </p:blipFill>
        <p:spPr>
          <a:xfrm>
            <a:off x="640083" y="1570382"/>
            <a:ext cx="3214167" cy="4382542"/>
          </a:xfrm>
          <a:prstGeom prst="rect">
            <a:avLst/>
          </a:prstGeom>
          <a:noFill/>
          <a:ln>
            <a:noFill/>
          </a:ln>
        </p:spPr>
      </p:pic>
      <p:sp>
        <p:nvSpPr>
          <p:cNvPr id="255" name="Google Shape;255;p23"/>
          <p:cNvSpPr txBox="1">
            <a:spLocks noGrp="1"/>
          </p:cNvSpPr>
          <p:nvPr>
            <p:ph type="title"/>
          </p:nvPr>
        </p:nvSpPr>
        <p:spPr>
          <a:xfrm>
            <a:off x="1721738" y="235633"/>
            <a:ext cx="9830179" cy="6038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8691"/>
              </a:buClr>
              <a:buSzPts val="3500"/>
              <a:buFont typeface="Quicksand"/>
              <a:buNone/>
            </a:pPr>
            <a:r>
              <a:rPr lang="en-US"/>
              <a:t>TeSSHub4EOSC: Outcomes (2)</a:t>
            </a:r>
            <a:endParaRPr/>
          </a:p>
        </p:txBody>
      </p:sp>
      <p:sp>
        <p:nvSpPr>
          <p:cNvPr id="256" name="Google Shape;256;p23"/>
          <p:cNvSpPr txBox="1">
            <a:spLocks noGrp="1"/>
          </p:cNvSpPr>
          <p:nvPr>
            <p:ph type="body" idx="2"/>
          </p:nvPr>
        </p:nvSpPr>
        <p:spPr>
          <a:xfrm>
            <a:off x="1721741" y="895137"/>
            <a:ext cx="9830176" cy="36476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8691"/>
              </a:buClr>
              <a:buSzPts val="2200"/>
              <a:buNone/>
            </a:pPr>
            <a:r>
              <a:rPr lang="en-US"/>
              <a:t>tesshub4eosc.eu</a:t>
            </a:r>
            <a:endParaRPr/>
          </a:p>
        </p:txBody>
      </p:sp>
      <p:pic>
        <p:nvPicPr>
          <p:cNvPr id="257" name="Google Shape;257;p23"/>
          <p:cNvPicPr preferRelativeResize="0"/>
          <p:nvPr/>
        </p:nvPicPr>
        <p:blipFill rotWithShape="1">
          <a:blip r:embed="rId5">
            <a:alphaModFix/>
          </a:blip>
          <a:srcRect/>
          <a:stretch/>
        </p:blipFill>
        <p:spPr>
          <a:xfrm>
            <a:off x="858927" y="785851"/>
            <a:ext cx="806450" cy="838200"/>
          </a:xfrm>
          <a:prstGeom prst="rect">
            <a:avLst/>
          </a:prstGeom>
          <a:noFill/>
          <a:ln>
            <a:noFill/>
          </a:ln>
        </p:spPr>
      </p:pic>
      <p:pic>
        <p:nvPicPr>
          <p:cNvPr id="258" name="Google Shape;258;p23"/>
          <p:cNvPicPr preferRelativeResize="0"/>
          <p:nvPr/>
        </p:nvPicPr>
        <p:blipFill rotWithShape="1">
          <a:blip r:embed="rId6">
            <a:alphaModFix/>
          </a:blip>
          <a:srcRect/>
          <a:stretch/>
        </p:blipFill>
        <p:spPr>
          <a:xfrm>
            <a:off x="8088627" y="1468546"/>
            <a:ext cx="3679390" cy="3400029"/>
          </a:xfrm>
          <a:prstGeom prst="rect">
            <a:avLst/>
          </a:prstGeom>
          <a:noFill/>
          <a:ln>
            <a:noFill/>
          </a:ln>
        </p:spPr>
      </p:pic>
      <p:sp>
        <p:nvSpPr>
          <p:cNvPr id="259" name="Google Shape;259;p23"/>
          <p:cNvSpPr txBox="1"/>
          <p:nvPr/>
        </p:nvSpPr>
        <p:spPr>
          <a:xfrm>
            <a:off x="8206430" y="1048164"/>
            <a:ext cx="3389291" cy="36476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8691"/>
              </a:buClr>
              <a:buSzPts val="2200"/>
              <a:buFont typeface="Arial"/>
              <a:buNone/>
            </a:pPr>
            <a:r>
              <a:rPr lang="en-US" sz="2200" b="0" i="0" u="none" strike="noStrike" cap="none">
                <a:solidFill>
                  <a:srgbClr val="008691"/>
                </a:solidFill>
                <a:latin typeface="Quicksand"/>
                <a:ea typeface="Quicksand"/>
                <a:cs typeface="Quicksand"/>
                <a:sym typeface="Quicksand"/>
              </a:rPr>
              <a:t>panosc.tesshub4eosc.eu</a:t>
            </a:r>
            <a:endParaRPr/>
          </a:p>
        </p:txBody>
      </p:sp>
      <p:sp>
        <p:nvSpPr>
          <p:cNvPr id="260" name="Google Shape;260;p23"/>
          <p:cNvSpPr txBox="1"/>
          <p:nvPr/>
        </p:nvSpPr>
        <p:spPr>
          <a:xfrm>
            <a:off x="2927572" y="1388764"/>
            <a:ext cx="5161055"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008691"/>
                </a:solidFill>
                <a:latin typeface="Roboto Medium"/>
                <a:ea typeface="Roboto Medium"/>
                <a:cs typeface="Roboto Medium"/>
                <a:sym typeface="Roboto Medium"/>
              </a:rPr>
              <a:t>Training Metadata (OAI-PMH)</a:t>
            </a:r>
            <a:endParaRPr/>
          </a:p>
          <a:p>
            <a:pPr marL="0" marR="0" lvl="0" indent="0" algn="l" rtl="0">
              <a:lnSpc>
                <a:spcPct val="100000"/>
              </a:lnSpc>
              <a:spcBef>
                <a:spcPts val="0"/>
              </a:spcBef>
              <a:spcAft>
                <a:spcPts val="0"/>
              </a:spcAft>
              <a:buNone/>
            </a:pPr>
            <a:r>
              <a:rPr lang="en-US" sz="1800" i="0" u="none" strike="noStrike" cap="none">
                <a:solidFill>
                  <a:srgbClr val="000000"/>
                </a:solidFill>
                <a:latin typeface="Roboto Medium"/>
                <a:ea typeface="Roboto Medium"/>
                <a:cs typeface="Roboto Medium"/>
                <a:sym typeface="Roboto Medium"/>
              </a:rPr>
              <a:t>Metadata is provided via a standardised interface and a defined set of metadata fields</a:t>
            </a:r>
            <a:endParaRPr/>
          </a:p>
        </p:txBody>
      </p:sp>
      <p:pic>
        <p:nvPicPr>
          <p:cNvPr id="261" name="Google Shape;261;p23"/>
          <p:cNvPicPr preferRelativeResize="0"/>
          <p:nvPr/>
        </p:nvPicPr>
        <p:blipFill rotWithShape="1">
          <a:blip r:embed="rId7">
            <a:alphaModFix/>
          </a:blip>
          <a:srcRect/>
          <a:stretch/>
        </p:blipFill>
        <p:spPr>
          <a:xfrm>
            <a:off x="8857416" y="4121425"/>
            <a:ext cx="3334583" cy="2141979"/>
          </a:xfrm>
          <a:prstGeom prst="rect">
            <a:avLst/>
          </a:prstGeom>
          <a:noFill/>
          <a:ln>
            <a:noFill/>
          </a:ln>
        </p:spPr>
      </p:pic>
      <p:sp>
        <p:nvSpPr>
          <p:cNvPr id="262" name="Google Shape;262;p23"/>
          <p:cNvSpPr/>
          <p:nvPr/>
        </p:nvSpPr>
        <p:spPr>
          <a:xfrm rot="-6815016">
            <a:off x="8615018" y="3935562"/>
            <a:ext cx="1426805" cy="795130"/>
          </a:xfrm>
          <a:prstGeom prst="rightArrow">
            <a:avLst>
              <a:gd name="adj1" fmla="val 50000"/>
              <a:gd name="adj2" fmla="val 50000"/>
            </a:avLst>
          </a:prstGeom>
          <a:solidFill>
            <a:schemeClr val="lt2"/>
          </a:solidFill>
          <a:ln w="76200" cap="flat" cmpd="sng">
            <a:solidFill>
              <a:srgbClr val="00869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63" name="Google Shape;263;p23"/>
          <p:cNvSpPr txBox="1"/>
          <p:nvPr/>
        </p:nvSpPr>
        <p:spPr>
          <a:xfrm>
            <a:off x="5473861" y="4734993"/>
            <a:ext cx="3498000" cy="13854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2400" b="1" i="0" u="none" strike="noStrike" cap="none">
                <a:solidFill>
                  <a:srgbClr val="008691"/>
                </a:solidFill>
                <a:latin typeface="Roboto Medium"/>
                <a:ea typeface="Roboto Medium"/>
                <a:cs typeface="Roboto Medium"/>
                <a:sym typeface="Roboto Medium"/>
              </a:rPr>
              <a:t>Definition of </a:t>
            </a:r>
            <a:br>
              <a:rPr lang="en-US" sz="2400" b="1" i="0" u="none" strike="noStrike" cap="none">
                <a:solidFill>
                  <a:srgbClr val="008691"/>
                </a:solidFill>
                <a:latin typeface="Roboto Medium"/>
                <a:ea typeface="Roboto Medium"/>
                <a:cs typeface="Roboto Medium"/>
                <a:sym typeface="Roboto Medium"/>
              </a:rPr>
            </a:br>
            <a:r>
              <a:rPr lang="en-US" sz="2400" b="1" i="0" u="none" strike="noStrike" cap="none">
                <a:solidFill>
                  <a:srgbClr val="008691"/>
                </a:solidFill>
                <a:latin typeface="Roboto Medium"/>
                <a:ea typeface="Roboto Medium"/>
                <a:cs typeface="Roboto Medium"/>
                <a:sym typeface="Roboto Medium"/>
              </a:rPr>
              <a:t>Metadata Sources</a:t>
            </a:r>
            <a:endParaRPr/>
          </a:p>
          <a:p>
            <a:pPr marL="0" marR="0" lvl="0" indent="0" algn="r" rtl="0">
              <a:lnSpc>
                <a:spcPct val="100000"/>
              </a:lnSpc>
              <a:spcBef>
                <a:spcPts val="0"/>
              </a:spcBef>
              <a:spcAft>
                <a:spcPts val="0"/>
              </a:spcAft>
              <a:buNone/>
            </a:pPr>
            <a:r>
              <a:rPr lang="en-US" sz="1800" b="0" i="0" u="none" strike="noStrike" cap="none">
                <a:solidFill>
                  <a:srgbClr val="000000"/>
                </a:solidFill>
                <a:latin typeface="Roboto Medium"/>
                <a:ea typeface="Roboto Medium"/>
                <a:cs typeface="Roboto Medium"/>
                <a:sym typeface="Roboto Medium"/>
              </a:rPr>
              <a:t>Metadata is collected from configurable third-party sources</a:t>
            </a:r>
            <a:endParaRPr/>
          </a:p>
        </p:txBody>
      </p:sp>
      <p:pic>
        <p:nvPicPr>
          <p:cNvPr id="264" name="Google Shape;264;p23"/>
          <p:cNvPicPr preferRelativeResize="0"/>
          <p:nvPr/>
        </p:nvPicPr>
        <p:blipFill rotWithShape="1">
          <a:blip r:embed="rId8">
            <a:alphaModFix/>
          </a:blip>
          <a:srcRect/>
          <a:stretch/>
        </p:blipFill>
        <p:spPr>
          <a:xfrm>
            <a:off x="3441467" y="2346729"/>
            <a:ext cx="2482781" cy="3400030"/>
          </a:xfrm>
          <a:prstGeom prst="rect">
            <a:avLst/>
          </a:prstGeom>
          <a:noFill/>
          <a:ln>
            <a:noFill/>
          </a:ln>
        </p:spPr>
      </p:pic>
      <p:sp>
        <p:nvSpPr>
          <p:cNvPr id="265" name="Google Shape;265;p23"/>
          <p:cNvSpPr/>
          <p:nvPr/>
        </p:nvSpPr>
        <p:spPr>
          <a:xfrm rot="10144265">
            <a:off x="5532564" y="2396290"/>
            <a:ext cx="1838529" cy="795130"/>
          </a:xfrm>
          <a:prstGeom prst="rightArrow">
            <a:avLst>
              <a:gd name="adj1" fmla="val 50000"/>
              <a:gd name="adj2" fmla="val 50000"/>
            </a:avLst>
          </a:prstGeom>
          <a:solidFill>
            <a:schemeClr val="lt2"/>
          </a:solidFill>
          <a:ln w="76200" cap="flat" cmpd="sng">
            <a:solidFill>
              <a:srgbClr val="00869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6" name="Google Shape;266;p23"/>
          <p:cNvPicPr preferRelativeResize="0"/>
          <p:nvPr/>
        </p:nvPicPr>
        <p:blipFill rotWithShape="1">
          <a:blip r:embed="rId9">
            <a:alphaModFix/>
          </a:blip>
          <a:srcRect/>
          <a:stretch/>
        </p:blipFill>
        <p:spPr>
          <a:xfrm>
            <a:off x="526434" y="2608774"/>
            <a:ext cx="2401138" cy="2040967"/>
          </a:xfrm>
          <a:prstGeom prst="rect">
            <a:avLst/>
          </a:prstGeom>
          <a:noFill/>
          <a:ln>
            <a:noFill/>
          </a:ln>
        </p:spPr>
      </p:pic>
      <p:sp>
        <p:nvSpPr>
          <p:cNvPr id="267" name="Google Shape;267;p23"/>
          <p:cNvSpPr txBox="1"/>
          <p:nvPr/>
        </p:nvSpPr>
        <p:spPr>
          <a:xfrm>
            <a:off x="-4532" y="4949265"/>
            <a:ext cx="3498000" cy="12930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2400" b="1" i="0" u="none" strike="noStrike" cap="none">
                <a:solidFill>
                  <a:srgbClr val="008691"/>
                </a:solidFill>
                <a:latin typeface="Roboto Medium"/>
                <a:ea typeface="Roboto Medium"/>
                <a:cs typeface="Roboto Medium"/>
                <a:sym typeface="Roboto Medium"/>
              </a:rPr>
              <a:t>Metadata Schema</a:t>
            </a:r>
            <a:endParaRPr/>
          </a:p>
          <a:p>
            <a:pPr marL="0" marR="0" lvl="0" indent="0" algn="r" rtl="0">
              <a:lnSpc>
                <a:spcPct val="100000"/>
              </a:lnSpc>
              <a:spcBef>
                <a:spcPts val="0"/>
              </a:spcBef>
              <a:spcAft>
                <a:spcPts val="0"/>
              </a:spcAft>
              <a:buNone/>
            </a:pPr>
            <a:r>
              <a:rPr lang="en-US" sz="1800" i="0" u="none" strike="noStrike" cap="none">
                <a:solidFill>
                  <a:srgbClr val="000000"/>
                </a:solidFill>
                <a:latin typeface="Roboto Medium"/>
                <a:ea typeface="Roboto Medium"/>
                <a:cs typeface="Roboto Medium"/>
                <a:sym typeface="Roboto Medium"/>
              </a:rPr>
              <a:t>In consultation with the EOSC Working Group on Training &amp; Competencies</a:t>
            </a:r>
            <a:endParaRPr>
              <a:latin typeface="Roboto Medium"/>
              <a:ea typeface="Roboto Medium"/>
              <a:cs typeface="Roboto Medium"/>
              <a:sym typeface="Roboto"/>
            </a:endParaRPr>
          </a:p>
        </p:txBody>
      </p:sp>
      <p:sp>
        <p:nvSpPr>
          <p:cNvPr id="268" name="Google Shape;268;p23"/>
          <p:cNvSpPr/>
          <p:nvPr/>
        </p:nvSpPr>
        <p:spPr>
          <a:xfrm>
            <a:off x="2253948" y="3692015"/>
            <a:ext cx="1426805" cy="795130"/>
          </a:xfrm>
          <a:prstGeom prst="rightArrow">
            <a:avLst>
              <a:gd name="adj1" fmla="val 50000"/>
              <a:gd name="adj2" fmla="val 50000"/>
            </a:avLst>
          </a:prstGeom>
          <a:solidFill>
            <a:schemeClr val="lt2"/>
          </a:solidFill>
          <a:ln w="76200" cap="flat" cmpd="sng">
            <a:solidFill>
              <a:srgbClr val="00869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1"/>
                                        </p:tgtEl>
                                        <p:attrNameLst>
                                          <p:attrName>style.visibility</p:attrName>
                                        </p:attrNameLst>
                                      </p:cBhvr>
                                      <p:to>
                                        <p:strVal val="visible"/>
                                      </p:to>
                                    </p:set>
                                    <p:animEffect transition="in" filter="fade">
                                      <p:cBhvr>
                                        <p:cTn id="7" dur="1000"/>
                                        <p:tgtEl>
                                          <p:spTgt spid="261"/>
                                        </p:tgtEl>
                                      </p:cBhvr>
                                    </p:animEffect>
                                  </p:childTnLst>
                                </p:cTn>
                              </p:par>
                              <p:par>
                                <p:cTn id="8" presetID="10" presetClass="entr" presetSubtype="0" fill="hold" nodeType="withEffect">
                                  <p:stCondLst>
                                    <p:cond delay="0"/>
                                  </p:stCondLst>
                                  <p:childTnLst>
                                    <p:set>
                                      <p:cBhvr>
                                        <p:cTn id="9" dur="1" fill="hold">
                                          <p:stCondLst>
                                            <p:cond delay="0"/>
                                          </p:stCondLst>
                                        </p:cTn>
                                        <p:tgtEl>
                                          <p:spTgt spid="263"/>
                                        </p:tgtEl>
                                        <p:attrNameLst>
                                          <p:attrName>style.visibility</p:attrName>
                                        </p:attrNameLst>
                                      </p:cBhvr>
                                      <p:to>
                                        <p:strVal val="visible"/>
                                      </p:to>
                                    </p:set>
                                    <p:animEffect transition="in" filter="fade">
                                      <p:cBhvr>
                                        <p:cTn id="10" dur="1000"/>
                                        <p:tgtEl>
                                          <p:spTgt spid="263"/>
                                        </p:tgtEl>
                                      </p:cBhvr>
                                    </p:animEffect>
                                  </p:childTnLst>
                                </p:cTn>
                              </p:par>
                              <p:par>
                                <p:cTn id="11" presetID="10" presetClass="entr" presetSubtype="0" fill="hold" nodeType="withEffect">
                                  <p:stCondLst>
                                    <p:cond delay="0"/>
                                  </p:stCondLst>
                                  <p:childTnLst>
                                    <p:set>
                                      <p:cBhvr>
                                        <p:cTn id="12" dur="1" fill="hold">
                                          <p:stCondLst>
                                            <p:cond delay="0"/>
                                          </p:stCondLst>
                                        </p:cTn>
                                        <p:tgtEl>
                                          <p:spTgt spid="262"/>
                                        </p:tgtEl>
                                        <p:attrNameLst>
                                          <p:attrName>style.visibility</p:attrName>
                                        </p:attrNameLst>
                                      </p:cBhvr>
                                      <p:to>
                                        <p:strVal val="visible"/>
                                      </p:to>
                                    </p:set>
                                    <p:animEffect transition="in" filter="fade">
                                      <p:cBhvr>
                                        <p:cTn id="13" dur="1000"/>
                                        <p:tgtEl>
                                          <p:spTgt spid="26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0"/>
                                        </p:tgtEl>
                                        <p:attrNameLst>
                                          <p:attrName>style.visibility</p:attrName>
                                        </p:attrNameLst>
                                      </p:cBhvr>
                                      <p:to>
                                        <p:strVal val="visible"/>
                                      </p:to>
                                    </p:set>
                                    <p:animEffect transition="in" filter="fade">
                                      <p:cBhvr>
                                        <p:cTn id="18" dur="1000"/>
                                        <p:tgtEl>
                                          <p:spTgt spid="260"/>
                                        </p:tgtEl>
                                      </p:cBhvr>
                                    </p:animEffect>
                                  </p:childTnLst>
                                </p:cTn>
                              </p:par>
                              <p:par>
                                <p:cTn id="19" presetID="10" presetClass="entr" presetSubtype="0" fill="hold" nodeType="withEffect">
                                  <p:stCondLst>
                                    <p:cond delay="0"/>
                                  </p:stCondLst>
                                  <p:childTnLst>
                                    <p:set>
                                      <p:cBhvr>
                                        <p:cTn id="20" dur="1" fill="hold">
                                          <p:stCondLst>
                                            <p:cond delay="0"/>
                                          </p:stCondLst>
                                        </p:cTn>
                                        <p:tgtEl>
                                          <p:spTgt spid="265"/>
                                        </p:tgtEl>
                                        <p:attrNameLst>
                                          <p:attrName>style.visibility</p:attrName>
                                        </p:attrNameLst>
                                      </p:cBhvr>
                                      <p:to>
                                        <p:strVal val="visible"/>
                                      </p:to>
                                    </p:set>
                                    <p:animEffect transition="in" filter="fade">
                                      <p:cBhvr>
                                        <p:cTn id="21" dur="1000"/>
                                        <p:tgtEl>
                                          <p:spTgt spid="265"/>
                                        </p:tgtEl>
                                      </p:cBhvr>
                                    </p:animEffect>
                                  </p:childTnLst>
                                </p:cTn>
                              </p:par>
                              <p:par>
                                <p:cTn id="22" presetID="10" presetClass="entr" presetSubtype="0" fill="hold" nodeType="withEffect">
                                  <p:stCondLst>
                                    <p:cond delay="0"/>
                                  </p:stCondLst>
                                  <p:childTnLst>
                                    <p:set>
                                      <p:cBhvr>
                                        <p:cTn id="23" dur="1" fill="hold">
                                          <p:stCondLst>
                                            <p:cond delay="0"/>
                                          </p:stCondLst>
                                        </p:cTn>
                                        <p:tgtEl>
                                          <p:spTgt spid="264"/>
                                        </p:tgtEl>
                                        <p:attrNameLst>
                                          <p:attrName>style.visibility</p:attrName>
                                        </p:attrNameLst>
                                      </p:cBhvr>
                                      <p:to>
                                        <p:strVal val="visible"/>
                                      </p:to>
                                    </p:set>
                                    <p:animEffect transition="in" filter="fade">
                                      <p:cBhvr>
                                        <p:cTn id="24" dur="1000"/>
                                        <p:tgtEl>
                                          <p:spTgt spid="26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66"/>
                                        </p:tgtEl>
                                        <p:attrNameLst>
                                          <p:attrName>style.visibility</p:attrName>
                                        </p:attrNameLst>
                                      </p:cBhvr>
                                      <p:to>
                                        <p:strVal val="visible"/>
                                      </p:to>
                                    </p:set>
                                    <p:animEffect transition="in" filter="fade">
                                      <p:cBhvr>
                                        <p:cTn id="29" dur="1000"/>
                                        <p:tgtEl>
                                          <p:spTgt spid="266"/>
                                        </p:tgtEl>
                                      </p:cBhvr>
                                    </p:animEffect>
                                  </p:childTnLst>
                                </p:cTn>
                              </p:par>
                              <p:par>
                                <p:cTn id="30" presetID="10" presetClass="entr" presetSubtype="0" fill="hold" nodeType="withEffect">
                                  <p:stCondLst>
                                    <p:cond delay="0"/>
                                  </p:stCondLst>
                                  <p:childTnLst>
                                    <p:set>
                                      <p:cBhvr>
                                        <p:cTn id="31" dur="1" fill="hold">
                                          <p:stCondLst>
                                            <p:cond delay="0"/>
                                          </p:stCondLst>
                                        </p:cTn>
                                        <p:tgtEl>
                                          <p:spTgt spid="268"/>
                                        </p:tgtEl>
                                        <p:attrNameLst>
                                          <p:attrName>style.visibility</p:attrName>
                                        </p:attrNameLst>
                                      </p:cBhvr>
                                      <p:to>
                                        <p:strVal val="visible"/>
                                      </p:to>
                                    </p:set>
                                    <p:animEffect transition="in" filter="fade">
                                      <p:cBhvr>
                                        <p:cTn id="32" dur="1000"/>
                                        <p:tgtEl>
                                          <p:spTgt spid="268"/>
                                        </p:tgtEl>
                                      </p:cBhvr>
                                    </p:animEffect>
                                  </p:childTnLst>
                                </p:cTn>
                              </p:par>
                              <p:par>
                                <p:cTn id="33" presetID="10" presetClass="entr" presetSubtype="0" fill="hold" nodeType="withEffect">
                                  <p:stCondLst>
                                    <p:cond delay="0"/>
                                  </p:stCondLst>
                                  <p:childTnLst>
                                    <p:set>
                                      <p:cBhvr>
                                        <p:cTn id="34" dur="1" fill="hold">
                                          <p:stCondLst>
                                            <p:cond delay="0"/>
                                          </p:stCondLst>
                                        </p:cTn>
                                        <p:tgtEl>
                                          <p:spTgt spid="267"/>
                                        </p:tgtEl>
                                        <p:attrNameLst>
                                          <p:attrName>style.visibility</p:attrName>
                                        </p:attrNameLst>
                                      </p:cBhvr>
                                      <p:to>
                                        <p:strVal val="visible"/>
                                      </p:to>
                                    </p:set>
                                    <p:animEffect transition="in" filter="fade">
                                      <p:cBhvr>
                                        <p:cTn id="35" dur="1000"/>
                                        <p:tgtEl>
                                          <p:spTgt spid="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h6272a5f1ce3d9cbf_0_4"/>
          <p:cNvSpPr txBox="1">
            <a:spLocks noGrp="1"/>
          </p:cNvSpPr>
          <p:nvPr>
            <p:ph type="body" idx="1"/>
          </p:nvPr>
        </p:nvSpPr>
        <p:spPr>
          <a:xfrm>
            <a:off x="1721738" y="1570383"/>
            <a:ext cx="9830100" cy="4382400"/>
          </a:xfrm>
          <a:prstGeom prst="rect">
            <a:avLst/>
          </a:prstGeom>
          <a:noFill/>
          <a:ln>
            <a:noFill/>
          </a:ln>
        </p:spPr>
        <p:txBody>
          <a:bodyPr spcFirstLastPara="1" wrap="square" lIns="91425" tIns="45700" rIns="91425" bIns="45700" anchor="t" anchorCtr="0">
            <a:normAutofit/>
          </a:bodyPr>
          <a:lstStyle/>
          <a:p>
            <a:pPr marL="381000" lvl="0" indent="-285750" algn="l" rtl="0">
              <a:lnSpc>
                <a:spcPct val="100000"/>
              </a:lnSpc>
              <a:spcBef>
                <a:spcPts val="0"/>
              </a:spcBef>
              <a:spcAft>
                <a:spcPts val="0"/>
              </a:spcAft>
              <a:buSzPts val="1500"/>
              <a:buChar char="•"/>
            </a:pPr>
            <a:r>
              <a:rPr lang="en-US"/>
              <a:t>(short video to go here)</a:t>
            </a:r>
            <a:endParaRPr/>
          </a:p>
          <a:p>
            <a:pPr marL="381000" lvl="0" indent="-190500" algn="l" rtl="0">
              <a:lnSpc>
                <a:spcPct val="100000"/>
              </a:lnSpc>
              <a:spcBef>
                <a:spcPts val="0"/>
              </a:spcBef>
              <a:spcAft>
                <a:spcPts val="0"/>
              </a:spcAft>
              <a:buSzPts val="1500"/>
              <a:buNone/>
            </a:pPr>
            <a:endParaRPr sz="2000">
              <a:latin typeface="Roboto Medium"/>
              <a:ea typeface="Roboto Medium"/>
              <a:cs typeface="Roboto Medium"/>
              <a:sym typeface="Roboto"/>
            </a:endParaRPr>
          </a:p>
          <a:p>
            <a:pPr marL="381000" lvl="0" indent="-190500" algn="l" rtl="0">
              <a:lnSpc>
                <a:spcPct val="100000"/>
              </a:lnSpc>
              <a:spcBef>
                <a:spcPts val="0"/>
              </a:spcBef>
              <a:spcAft>
                <a:spcPts val="0"/>
              </a:spcAft>
              <a:buSzPts val="1500"/>
              <a:buNone/>
            </a:pPr>
            <a:endParaRPr sz="2000">
              <a:latin typeface="Roboto Medium"/>
              <a:ea typeface="Roboto Medium"/>
              <a:cs typeface="Roboto Medium"/>
              <a:sym typeface="Roboto"/>
            </a:endParaRPr>
          </a:p>
          <a:p>
            <a:pPr marL="0" lvl="1" indent="0" algn="l" rtl="0">
              <a:lnSpc>
                <a:spcPct val="100000"/>
              </a:lnSpc>
              <a:spcBef>
                <a:spcPts val="0"/>
              </a:spcBef>
              <a:spcAft>
                <a:spcPts val="0"/>
              </a:spcAft>
              <a:buSzPts val="1500"/>
              <a:buNone/>
            </a:pPr>
            <a:endParaRPr sz="2000" b="1"/>
          </a:p>
        </p:txBody>
      </p:sp>
      <p:sp>
        <p:nvSpPr>
          <p:cNvPr id="274" name="Google Shape;274;h6272a5f1ce3d9cbf_0_4"/>
          <p:cNvSpPr txBox="1">
            <a:spLocks noGrp="1"/>
          </p:cNvSpPr>
          <p:nvPr>
            <p:ph type="title"/>
          </p:nvPr>
        </p:nvSpPr>
        <p:spPr>
          <a:xfrm>
            <a:off x="1721738" y="235633"/>
            <a:ext cx="9830100" cy="603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8691"/>
              </a:buClr>
              <a:buSzPts val="3500"/>
              <a:buFont typeface="Quicksand"/>
              <a:buNone/>
            </a:pPr>
            <a:r>
              <a:rPr lang="en-US"/>
              <a:t>TeSSHub4EOSC: Demonstration</a:t>
            </a:r>
            <a:endParaRPr/>
          </a:p>
        </p:txBody>
      </p:sp>
      <p:sp>
        <p:nvSpPr>
          <p:cNvPr id="275" name="Google Shape;275;h6272a5f1ce3d9cbf_0_4"/>
          <p:cNvSpPr txBox="1">
            <a:spLocks noGrp="1"/>
          </p:cNvSpPr>
          <p:nvPr>
            <p:ph type="body" idx="2"/>
          </p:nvPr>
        </p:nvSpPr>
        <p:spPr>
          <a:xfrm>
            <a:off x="1721741" y="895137"/>
            <a:ext cx="9830100" cy="36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8691"/>
              </a:buClr>
              <a:buSzPts val="2200"/>
              <a:buNone/>
            </a:pPr>
            <a:r>
              <a:rPr lang="en-US" dirty="0"/>
              <a:t>tesshub4eosc.eu – see it in action (</a:t>
            </a:r>
            <a:r>
              <a:rPr lang="en-US" b="1" dirty="0"/>
              <a:t>administrator view</a:t>
            </a:r>
            <a:r>
              <a:rPr lang="en-US" dirty="0"/>
              <a:t>)</a:t>
            </a:r>
            <a:endParaRPr dirty="0"/>
          </a:p>
        </p:txBody>
      </p:sp>
      <p:pic>
        <p:nvPicPr>
          <p:cNvPr id="276" name="Google Shape;276;h6272a5f1ce3d9cbf_0_4"/>
          <p:cNvPicPr preferRelativeResize="0"/>
          <p:nvPr/>
        </p:nvPicPr>
        <p:blipFill rotWithShape="1">
          <a:blip r:embed="rId5">
            <a:alphaModFix/>
          </a:blip>
          <a:srcRect/>
          <a:stretch/>
        </p:blipFill>
        <p:spPr>
          <a:xfrm>
            <a:off x="858927" y="785851"/>
            <a:ext cx="806450" cy="838200"/>
          </a:xfrm>
          <a:prstGeom prst="rect">
            <a:avLst/>
          </a:prstGeom>
          <a:noFill/>
          <a:ln>
            <a:noFill/>
          </a:ln>
        </p:spPr>
      </p:pic>
      <p:pic>
        <p:nvPicPr>
          <p:cNvPr id="2" name="TeSSHub4EOSC Symposium cropped">
            <a:hlinkClick r:id="" action="ppaction://media"/>
            <a:extLst>
              <a:ext uri="{FF2B5EF4-FFF2-40B4-BE49-F238E27FC236}">
                <a16:creationId xmlns:a16="http://schemas.microsoft.com/office/drawing/2014/main" id="{89EF5E79-FEEA-491C-5095-630EC694E1E4}"/>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7481" t="3538" r="6704"/>
          <a:stretch>
            <a:fillRect/>
          </a:stretch>
        </p:blipFill>
        <p:spPr>
          <a:xfrm>
            <a:off x="1721737" y="1324145"/>
            <a:ext cx="8635045" cy="54598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7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24"/>
          <p:cNvSpPr txBox="1">
            <a:spLocks noGrp="1"/>
          </p:cNvSpPr>
          <p:nvPr>
            <p:ph type="body" idx="1"/>
          </p:nvPr>
        </p:nvSpPr>
        <p:spPr>
          <a:xfrm>
            <a:off x="1721738" y="1570383"/>
            <a:ext cx="9830179" cy="4382541"/>
          </a:xfrm>
          <a:prstGeom prst="rect">
            <a:avLst/>
          </a:prstGeom>
          <a:noFill/>
          <a:ln>
            <a:noFill/>
          </a:ln>
        </p:spPr>
        <p:txBody>
          <a:bodyPr spcFirstLastPara="1" wrap="square" lIns="91425" tIns="45700" rIns="91425" bIns="45700" anchor="t" anchorCtr="0">
            <a:normAutofit/>
          </a:bodyPr>
          <a:lstStyle/>
          <a:p>
            <a:pPr marL="381000" lvl="0" indent="-285750" algn="l" rtl="0">
              <a:lnSpc>
                <a:spcPct val="100000"/>
              </a:lnSpc>
              <a:spcBef>
                <a:spcPts val="0"/>
              </a:spcBef>
              <a:spcAft>
                <a:spcPts val="0"/>
              </a:spcAft>
              <a:buSzPts val="1500"/>
              <a:buChar char="•"/>
            </a:pPr>
            <a:r>
              <a:rPr lang="en-US" sz="2000">
                <a:latin typeface="Roboto Medium"/>
                <a:ea typeface="Roboto Medium"/>
                <a:cs typeface="Roboto Medium"/>
                <a:sym typeface="Roboto"/>
              </a:rPr>
              <a:t>Lowers technical barrier for Nodes</a:t>
            </a:r>
            <a:endParaRPr/>
          </a:p>
          <a:p>
            <a:pPr marL="381000" lvl="0" indent="-285750" algn="l" rtl="0">
              <a:lnSpc>
                <a:spcPct val="100000"/>
              </a:lnSpc>
              <a:spcBef>
                <a:spcPts val="0"/>
              </a:spcBef>
              <a:spcAft>
                <a:spcPts val="0"/>
              </a:spcAft>
              <a:buSzPts val="1500"/>
              <a:buChar char="•"/>
            </a:pPr>
            <a:r>
              <a:rPr lang="en-US" sz="2000">
                <a:latin typeface="Roboto Medium"/>
                <a:ea typeface="Roboto Medium"/>
                <a:cs typeface="Roboto Medium"/>
                <a:sym typeface="Roboto"/>
              </a:rPr>
              <a:t>Possible future option to advance EOSC strategic objectives</a:t>
            </a:r>
            <a:endParaRPr/>
          </a:p>
          <a:p>
            <a:pPr marL="381000" lvl="0" indent="-285750" algn="l" rtl="0">
              <a:lnSpc>
                <a:spcPct val="100000"/>
              </a:lnSpc>
              <a:spcBef>
                <a:spcPts val="0"/>
              </a:spcBef>
              <a:spcAft>
                <a:spcPts val="0"/>
              </a:spcAft>
              <a:buSzPts val="1500"/>
              <a:buChar char="•"/>
            </a:pPr>
            <a:r>
              <a:rPr lang="en-US" sz="2000">
                <a:latin typeface="Roboto Medium"/>
                <a:ea typeface="Roboto Medium"/>
                <a:cs typeface="Roboto Medium"/>
                <a:sym typeface="Roboto"/>
              </a:rPr>
              <a:t>Curated, standardised metadata for EOSC Catalogue</a:t>
            </a:r>
            <a:endParaRPr/>
          </a:p>
          <a:p>
            <a:pPr marL="381000" lvl="0" indent="-190500" algn="l" rtl="0">
              <a:lnSpc>
                <a:spcPct val="100000"/>
              </a:lnSpc>
              <a:spcBef>
                <a:spcPts val="0"/>
              </a:spcBef>
              <a:spcAft>
                <a:spcPts val="0"/>
              </a:spcAft>
              <a:buSzPts val="1500"/>
              <a:buNone/>
            </a:pPr>
            <a:endParaRPr sz="2000">
              <a:latin typeface="Roboto Medium"/>
              <a:ea typeface="Roboto Medium"/>
              <a:cs typeface="Roboto Medium"/>
              <a:sym typeface="Roboto"/>
            </a:endParaRPr>
          </a:p>
          <a:p>
            <a:pPr marL="381000" lvl="0" indent="-190500" algn="l" rtl="0">
              <a:lnSpc>
                <a:spcPct val="100000"/>
              </a:lnSpc>
              <a:spcBef>
                <a:spcPts val="0"/>
              </a:spcBef>
              <a:spcAft>
                <a:spcPts val="0"/>
              </a:spcAft>
              <a:buSzPts val="1500"/>
              <a:buNone/>
            </a:pPr>
            <a:endParaRPr sz="2000">
              <a:latin typeface="Roboto Medium"/>
              <a:ea typeface="Roboto Medium"/>
              <a:cs typeface="Roboto Medium"/>
              <a:sym typeface="Roboto"/>
            </a:endParaRPr>
          </a:p>
          <a:p>
            <a:pPr marL="381000" lvl="0" indent="-285750" algn="l" rtl="0">
              <a:lnSpc>
                <a:spcPct val="100000"/>
              </a:lnSpc>
              <a:spcBef>
                <a:spcPts val="0"/>
              </a:spcBef>
              <a:spcAft>
                <a:spcPts val="0"/>
              </a:spcAft>
              <a:buSzPts val="1500"/>
              <a:buChar char="•"/>
            </a:pPr>
            <a:r>
              <a:rPr lang="en-US" sz="2000">
                <a:latin typeface="Roboto Medium"/>
                <a:ea typeface="Roboto Medium"/>
                <a:cs typeface="Roboto Medium"/>
                <a:sym typeface="Roboto"/>
              </a:rPr>
              <a:t>Lessons from the pilot</a:t>
            </a:r>
            <a:endParaRPr/>
          </a:p>
          <a:p>
            <a:pPr marL="381000" lvl="0" indent="-285750" algn="l" rtl="0">
              <a:lnSpc>
                <a:spcPct val="100000"/>
              </a:lnSpc>
              <a:spcBef>
                <a:spcPts val="0"/>
              </a:spcBef>
              <a:spcAft>
                <a:spcPts val="0"/>
              </a:spcAft>
              <a:buSzPts val="1500"/>
              <a:buChar char="•"/>
            </a:pPr>
            <a:r>
              <a:rPr lang="en-US" sz="2000">
                <a:latin typeface="Roboto Medium"/>
                <a:ea typeface="Roboto Medium"/>
                <a:cs typeface="Roboto Medium"/>
                <a:sym typeface="Roboto"/>
              </a:rPr>
              <a:t>Open-source architecture enables incremental adoption</a:t>
            </a:r>
            <a:endParaRPr/>
          </a:p>
          <a:p>
            <a:pPr marL="381000" lvl="0" indent="-285750" algn="l" rtl="0">
              <a:lnSpc>
                <a:spcPct val="100000"/>
              </a:lnSpc>
              <a:spcBef>
                <a:spcPts val="0"/>
              </a:spcBef>
              <a:spcAft>
                <a:spcPts val="0"/>
              </a:spcAft>
              <a:buSzPts val="1500"/>
              <a:buChar char="•"/>
            </a:pPr>
            <a:r>
              <a:rPr lang="en-US" sz="2000">
                <a:latin typeface="Roboto Medium"/>
                <a:ea typeface="Roboto Medium"/>
                <a:cs typeface="Roboto Medium"/>
                <a:sym typeface="Roboto"/>
              </a:rPr>
              <a:t>Roadmap for embedding TeSSHub</a:t>
            </a:r>
            <a:endParaRPr sz="2000">
              <a:latin typeface="Roboto Medium"/>
              <a:ea typeface="Roboto Medium"/>
              <a:cs typeface="Roboto Medium"/>
              <a:sym typeface="Roboto"/>
            </a:endParaRPr>
          </a:p>
          <a:p>
            <a:pPr marL="838200" lvl="1" indent="-190500" algn="l" rtl="0">
              <a:lnSpc>
                <a:spcPct val="100000"/>
              </a:lnSpc>
              <a:spcBef>
                <a:spcPts val="0"/>
              </a:spcBef>
              <a:spcAft>
                <a:spcPts val="0"/>
              </a:spcAft>
              <a:buSzPts val="1500"/>
              <a:buNone/>
            </a:pPr>
            <a:endParaRPr sz="2000" b="1"/>
          </a:p>
        </p:txBody>
      </p:sp>
      <p:sp>
        <p:nvSpPr>
          <p:cNvPr id="282" name="Google Shape;282;p24"/>
          <p:cNvSpPr txBox="1">
            <a:spLocks noGrp="1"/>
          </p:cNvSpPr>
          <p:nvPr>
            <p:ph type="title"/>
          </p:nvPr>
        </p:nvSpPr>
        <p:spPr>
          <a:xfrm>
            <a:off x="1721738" y="235633"/>
            <a:ext cx="9830179" cy="60388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8691"/>
              </a:buClr>
              <a:buSzPts val="3500"/>
              <a:buFont typeface="Quicksand"/>
              <a:buNone/>
            </a:pPr>
            <a:r>
              <a:rPr lang="en-US"/>
              <a:t>TeSSHub4EOSC: Value for ESOC</a:t>
            </a:r>
            <a:endParaRPr/>
          </a:p>
        </p:txBody>
      </p:sp>
      <p:sp>
        <p:nvSpPr>
          <p:cNvPr id="283" name="Google Shape;283;p24"/>
          <p:cNvSpPr txBox="1">
            <a:spLocks noGrp="1"/>
          </p:cNvSpPr>
          <p:nvPr>
            <p:ph type="body" idx="2"/>
          </p:nvPr>
        </p:nvSpPr>
        <p:spPr>
          <a:xfrm>
            <a:off x="1721741" y="895137"/>
            <a:ext cx="9830176" cy="36476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8691"/>
              </a:buClr>
              <a:buSzPts val="2200"/>
              <a:buNone/>
            </a:pPr>
            <a:r>
              <a:rPr lang="en-US"/>
              <a:t>Directly strengthens the EOSC Federation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Google Shape;288;p8"/>
          <p:cNvPicPr preferRelativeResize="0">
            <a:picLocks noGrp="1"/>
          </p:cNvPicPr>
          <p:nvPr>
            <p:ph type="pic" idx="2"/>
          </p:nvPr>
        </p:nvPicPr>
        <p:blipFill rotWithShape="1">
          <a:blip r:embed="rId3">
            <a:alphaModFix/>
          </a:blip>
          <a:srcRect/>
          <a:stretch/>
        </p:blipFill>
        <p:spPr>
          <a:xfrm>
            <a:off x="583961" y="2472267"/>
            <a:ext cx="1656000" cy="1656000"/>
          </a:xfrm>
          <a:prstGeom prst="rect">
            <a:avLst/>
          </a:prstGeom>
          <a:noFill/>
          <a:ln w="9525" cap="flat" cmpd="sng">
            <a:solidFill>
              <a:schemeClr val="lt1"/>
            </a:solidFill>
            <a:prstDash val="solid"/>
            <a:round/>
            <a:headEnd type="none" w="sm" len="sm"/>
            <a:tailEnd type="none" w="sm" len="sm"/>
          </a:ln>
        </p:spPr>
      </p:pic>
      <p:sp>
        <p:nvSpPr>
          <p:cNvPr id="289" name="Google Shape;289;p8"/>
          <p:cNvSpPr>
            <a:spLocks noGrp="1"/>
          </p:cNvSpPr>
          <p:nvPr>
            <p:ph type="pic" idx="3"/>
          </p:nvPr>
        </p:nvSpPr>
        <p:spPr>
          <a:xfrm>
            <a:off x="4355489" y="2477624"/>
            <a:ext cx="1656000" cy="1656000"/>
          </a:xfrm>
          <a:prstGeom prst="rect">
            <a:avLst/>
          </a:prstGeom>
          <a:noFill/>
          <a:ln w="9525" cap="flat" cmpd="sng">
            <a:solidFill>
              <a:schemeClr val="lt1"/>
            </a:solidFill>
            <a:prstDash val="solid"/>
            <a:round/>
            <a:headEnd type="none" w="sm" len="sm"/>
            <a:tailEnd type="none" w="sm" len="sm"/>
          </a:ln>
        </p:spPr>
        <p:txBody>
          <a:bodyPr/>
          <a:lstStyle/>
          <a:p>
            <a:endParaRPr lang="en-GB"/>
          </a:p>
        </p:txBody>
      </p:sp>
      <p:pic>
        <p:nvPicPr>
          <p:cNvPr id="290" name="Google Shape;290;p8"/>
          <p:cNvPicPr preferRelativeResize="0">
            <a:picLocks noGrp="1"/>
          </p:cNvPicPr>
          <p:nvPr>
            <p:ph type="pic" idx="4"/>
          </p:nvPr>
        </p:nvPicPr>
        <p:blipFill rotWithShape="1">
          <a:blip r:embed="rId4">
            <a:alphaModFix/>
          </a:blip>
          <a:srcRect/>
          <a:stretch/>
        </p:blipFill>
        <p:spPr>
          <a:xfrm>
            <a:off x="2473102" y="2480732"/>
            <a:ext cx="1656000" cy="1656000"/>
          </a:xfrm>
          <a:prstGeom prst="rect">
            <a:avLst/>
          </a:prstGeom>
          <a:noFill/>
          <a:ln w="9525" cap="flat" cmpd="sng">
            <a:solidFill>
              <a:schemeClr val="lt1"/>
            </a:solidFill>
            <a:prstDash val="solid"/>
            <a:round/>
            <a:headEnd type="none" w="sm" len="sm"/>
            <a:tailEnd type="none" w="sm" len="sm"/>
          </a:ln>
        </p:spPr>
      </p:pic>
      <p:pic>
        <p:nvPicPr>
          <p:cNvPr id="291" name="Google Shape;291;p8"/>
          <p:cNvPicPr preferRelativeResize="0">
            <a:picLocks noGrp="1"/>
          </p:cNvPicPr>
          <p:nvPr>
            <p:ph type="pic" idx="5"/>
          </p:nvPr>
        </p:nvPicPr>
        <p:blipFill rotWithShape="1">
          <a:blip r:embed="rId5">
            <a:alphaModFix/>
          </a:blip>
          <a:srcRect t="11669" b="11661"/>
          <a:stretch/>
        </p:blipFill>
        <p:spPr>
          <a:xfrm>
            <a:off x="6261018" y="2480734"/>
            <a:ext cx="1656000" cy="1656000"/>
          </a:xfrm>
          <a:prstGeom prst="rect">
            <a:avLst/>
          </a:prstGeom>
          <a:noFill/>
          <a:ln w="9525" cap="flat" cmpd="sng">
            <a:solidFill>
              <a:schemeClr val="lt1"/>
            </a:solidFill>
            <a:prstDash val="solid"/>
            <a:round/>
            <a:headEnd type="none" w="sm" len="sm"/>
            <a:tailEnd type="none" w="sm" len="sm"/>
          </a:ln>
        </p:spPr>
      </p:pic>
      <p:sp>
        <p:nvSpPr>
          <p:cNvPr id="292" name="Google Shape;292;p8"/>
          <p:cNvSpPr txBox="1">
            <a:spLocks noGrp="1"/>
          </p:cNvSpPr>
          <p:nvPr>
            <p:ph type="body" idx="1"/>
          </p:nvPr>
        </p:nvSpPr>
        <p:spPr>
          <a:xfrm>
            <a:off x="486778" y="1168339"/>
            <a:ext cx="11122630" cy="1077149"/>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500"/>
              <a:buNone/>
            </a:pPr>
            <a:r>
              <a:rPr lang="en-US"/>
              <a:t>The TeSSHub4EOSC team</a:t>
            </a:r>
            <a:endParaRPr/>
          </a:p>
        </p:txBody>
      </p:sp>
      <p:sp>
        <p:nvSpPr>
          <p:cNvPr id="293" name="Google Shape;293;p8"/>
          <p:cNvSpPr txBox="1">
            <a:spLocks noGrp="1"/>
          </p:cNvSpPr>
          <p:nvPr>
            <p:ph type="body" idx="6"/>
          </p:nvPr>
        </p:nvSpPr>
        <p:spPr>
          <a:xfrm>
            <a:off x="2465207" y="4930815"/>
            <a:ext cx="1656000" cy="125006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300"/>
              <a:buNone/>
            </a:pPr>
            <a:r>
              <a:rPr lang="en-US"/>
              <a:t>Project Coordinator, UNIMAN</a:t>
            </a:r>
            <a:endParaRPr/>
          </a:p>
        </p:txBody>
      </p:sp>
      <p:sp>
        <p:nvSpPr>
          <p:cNvPr id="294" name="Google Shape;294;p8"/>
          <p:cNvSpPr txBox="1">
            <a:spLocks noGrp="1"/>
          </p:cNvSpPr>
          <p:nvPr>
            <p:ph type="body" idx="7"/>
          </p:nvPr>
        </p:nvSpPr>
        <p:spPr>
          <a:xfrm>
            <a:off x="580460" y="4932123"/>
            <a:ext cx="1656000" cy="123718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300"/>
              <a:buNone/>
            </a:pPr>
            <a:r>
              <a:rPr lang="en-US"/>
              <a:t>Co-Lead, HZDR</a:t>
            </a:r>
            <a:endParaRPr/>
          </a:p>
        </p:txBody>
      </p:sp>
      <p:sp>
        <p:nvSpPr>
          <p:cNvPr id="295" name="Google Shape;295;p8"/>
          <p:cNvSpPr txBox="1">
            <a:spLocks noGrp="1"/>
          </p:cNvSpPr>
          <p:nvPr>
            <p:ph type="body" idx="8"/>
          </p:nvPr>
        </p:nvSpPr>
        <p:spPr>
          <a:xfrm>
            <a:off x="4388532" y="4930814"/>
            <a:ext cx="1656000" cy="126164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300"/>
              <a:buNone/>
            </a:pPr>
            <a:r>
              <a:rPr lang="en-US"/>
              <a:t>Research Software Engineer, HZDR</a:t>
            </a:r>
            <a:endParaRPr/>
          </a:p>
        </p:txBody>
      </p:sp>
      <p:sp>
        <p:nvSpPr>
          <p:cNvPr id="296" name="Google Shape;296;p8"/>
          <p:cNvSpPr txBox="1">
            <a:spLocks noGrp="1"/>
          </p:cNvSpPr>
          <p:nvPr>
            <p:ph type="body" idx="9"/>
          </p:nvPr>
        </p:nvSpPr>
        <p:spPr>
          <a:xfrm>
            <a:off x="6277134" y="4930814"/>
            <a:ext cx="1656000" cy="126164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300"/>
              <a:buFont typeface="Arial"/>
              <a:buNone/>
            </a:pPr>
            <a:r>
              <a:rPr lang="en-US"/>
              <a:t>Senior Research Software Engineer, UNIMAN</a:t>
            </a:r>
            <a:endParaRPr/>
          </a:p>
        </p:txBody>
      </p:sp>
      <p:sp>
        <p:nvSpPr>
          <p:cNvPr id="297" name="Google Shape;297;p8"/>
          <p:cNvSpPr txBox="1">
            <a:spLocks noGrp="1"/>
          </p:cNvSpPr>
          <p:nvPr>
            <p:ph type="body" idx="13"/>
          </p:nvPr>
        </p:nvSpPr>
        <p:spPr>
          <a:xfrm>
            <a:off x="2476379" y="4282512"/>
            <a:ext cx="1656000" cy="55189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8691"/>
              </a:buClr>
              <a:buSzPts val="1300"/>
              <a:buNone/>
            </a:pPr>
            <a:r>
              <a:rPr lang="en-US"/>
              <a:t>Phil Reed</a:t>
            </a:r>
            <a:endParaRPr/>
          </a:p>
        </p:txBody>
      </p:sp>
      <p:sp>
        <p:nvSpPr>
          <p:cNvPr id="298" name="Google Shape;298;p8"/>
          <p:cNvSpPr txBox="1">
            <a:spLocks noGrp="1"/>
          </p:cNvSpPr>
          <p:nvPr>
            <p:ph type="body" idx="14"/>
          </p:nvPr>
        </p:nvSpPr>
        <p:spPr>
          <a:xfrm>
            <a:off x="4376557" y="4272866"/>
            <a:ext cx="1656000" cy="55996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8691"/>
              </a:buClr>
              <a:buSzPts val="1300"/>
              <a:buNone/>
            </a:pPr>
            <a:r>
              <a:rPr lang="en-US"/>
              <a:t>Martin Voigt</a:t>
            </a:r>
            <a:endParaRPr/>
          </a:p>
        </p:txBody>
      </p:sp>
      <p:sp>
        <p:nvSpPr>
          <p:cNvPr id="299" name="Google Shape;299;p8"/>
          <p:cNvSpPr txBox="1">
            <a:spLocks noGrp="1"/>
          </p:cNvSpPr>
          <p:nvPr>
            <p:ph type="body" idx="15"/>
          </p:nvPr>
        </p:nvSpPr>
        <p:spPr>
          <a:xfrm>
            <a:off x="6274802" y="4284441"/>
            <a:ext cx="1656000" cy="55996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8691"/>
              </a:buClr>
              <a:buSzPts val="1300"/>
              <a:buNone/>
            </a:pPr>
            <a:r>
              <a:rPr lang="en-US"/>
              <a:t>Finn Bacall</a:t>
            </a:r>
            <a:endParaRPr/>
          </a:p>
        </p:txBody>
      </p:sp>
      <p:sp>
        <p:nvSpPr>
          <p:cNvPr id="300" name="Google Shape;300;p8"/>
          <p:cNvSpPr txBox="1">
            <a:spLocks noGrp="1"/>
          </p:cNvSpPr>
          <p:nvPr>
            <p:ph type="body" idx="16"/>
          </p:nvPr>
        </p:nvSpPr>
        <p:spPr>
          <a:xfrm>
            <a:off x="580059" y="4261289"/>
            <a:ext cx="1656000" cy="53092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8691"/>
              </a:buClr>
              <a:buSzPts val="1300"/>
              <a:buNone/>
            </a:pPr>
            <a:r>
              <a:rPr lang="en-US"/>
              <a:t>Oliver Knodel</a:t>
            </a:r>
            <a:endParaRPr/>
          </a:p>
        </p:txBody>
      </p:sp>
      <p:pic>
        <p:nvPicPr>
          <p:cNvPr id="301" name="Google Shape;301;p8"/>
          <p:cNvPicPr preferRelativeResize="0">
            <a:picLocks noGrp="1"/>
          </p:cNvPicPr>
          <p:nvPr>
            <p:ph type="pic" idx="17"/>
          </p:nvPr>
        </p:nvPicPr>
        <p:blipFill rotWithShape="1">
          <a:blip r:embed="rId6">
            <a:alphaModFix/>
          </a:blip>
          <a:srcRect t="7997" b="8005"/>
          <a:stretch/>
        </p:blipFill>
        <p:spPr>
          <a:xfrm>
            <a:off x="8145323" y="2482664"/>
            <a:ext cx="1656000" cy="1656000"/>
          </a:xfrm>
          <a:prstGeom prst="rect">
            <a:avLst/>
          </a:prstGeom>
          <a:noFill/>
          <a:ln w="9525" cap="flat" cmpd="sng">
            <a:solidFill>
              <a:schemeClr val="lt1"/>
            </a:solidFill>
            <a:prstDash val="solid"/>
            <a:round/>
            <a:headEnd type="none" w="sm" len="sm"/>
            <a:tailEnd type="none" w="sm" len="sm"/>
          </a:ln>
        </p:spPr>
      </p:pic>
      <p:sp>
        <p:nvSpPr>
          <p:cNvPr id="302" name="Google Shape;302;p8"/>
          <p:cNvSpPr txBox="1">
            <a:spLocks noGrp="1"/>
          </p:cNvSpPr>
          <p:nvPr>
            <p:ph type="body" idx="18"/>
          </p:nvPr>
        </p:nvSpPr>
        <p:spPr>
          <a:xfrm>
            <a:off x="8151832" y="4297944"/>
            <a:ext cx="1656000" cy="55996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8691"/>
              </a:buClr>
              <a:buSzPts val="1300"/>
              <a:buNone/>
            </a:pPr>
            <a:r>
              <a:rPr lang="en-US"/>
              <a:t>Munazah Andrabi</a:t>
            </a:r>
            <a:endParaRPr/>
          </a:p>
        </p:txBody>
      </p:sp>
      <p:sp>
        <p:nvSpPr>
          <p:cNvPr id="303" name="Google Shape;303;p8"/>
          <p:cNvSpPr txBox="1">
            <a:spLocks noGrp="1"/>
          </p:cNvSpPr>
          <p:nvPr>
            <p:ph type="body" idx="19"/>
          </p:nvPr>
        </p:nvSpPr>
        <p:spPr>
          <a:xfrm>
            <a:off x="8154165" y="4930814"/>
            <a:ext cx="1656000" cy="126164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300"/>
              <a:buNone/>
            </a:pPr>
            <a:r>
              <a:rPr lang="en-US"/>
              <a:t>Life Sciences Informatics Manager, UNIMAN</a:t>
            </a:r>
            <a:endParaRPr/>
          </a:p>
        </p:txBody>
      </p:sp>
      <p:pic>
        <p:nvPicPr>
          <p:cNvPr id="304" name="Google Shape;304;p8"/>
          <p:cNvPicPr preferRelativeResize="0">
            <a:picLocks noGrp="1"/>
          </p:cNvPicPr>
          <p:nvPr>
            <p:ph type="pic" idx="20"/>
          </p:nvPr>
        </p:nvPicPr>
        <p:blipFill rotWithShape="1">
          <a:blip r:embed="rId7">
            <a:alphaModFix/>
          </a:blip>
          <a:srcRect/>
          <a:stretch/>
        </p:blipFill>
        <p:spPr>
          <a:xfrm>
            <a:off x="10033926" y="2484593"/>
            <a:ext cx="1656000" cy="1656000"/>
          </a:xfrm>
          <a:prstGeom prst="rect">
            <a:avLst/>
          </a:prstGeom>
          <a:noFill/>
          <a:ln w="9525" cap="flat" cmpd="sng">
            <a:solidFill>
              <a:schemeClr val="lt1"/>
            </a:solidFill>
            <a:prstDash val="solid"/>
            <a:round/>
            <a:headEnd type="none" w="sm" len="sm"/>
            <a:tailEnd type="none" w="sm" len="sm"/>
          </a:ln>
        </p:spPr>
      </p:pic>
      <p:sp>
        <p:nvSpPr>
          <p:cNvPr id="305" name="Google Shape;305;p8"/>
          <p:cNvSpPr txBox="1">
            <a:spLocks noGrp="1"/>
          </p:cNvSpPr>
          <p:nvPr>
            <p:ph type="body" idx="21"/>
          </p:nvPr>
        </p:nvSpPr>
        <p:spPr>
          <a:xfrm>
            <a:off x="10052009" y="4311448"/>
            <a:ext cx="1656000" cy="55996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8691"/>
              </a:buClr>
              <a:buSzPts val="1300"/>
              <a:buNone/>
            </a:pPr>
            <a:r>
              <a:rPr lang="en-US"/>
              <a:t>Carole Goble</a:t>
            </a:r>
            <a:endParaRPr/>
          </a:p>
        </p:txBody>
      </p:sp>
      <p:sp>
        <p:nvSpPr>
          <p:cNvPr id="306" name="Google Shape;306;p8"/>
          <p:cNvSpPr txBox="1">
            <a:spLocks noGrp="1"/>
          </p:cNvSpPr>
          <p:nvPr>
            <p:ph type="body" idx="22"/>
          </p:nvPr>
        </p:nvSpPr>
        <p:spPr>
          <a:xfrm>
            <a:off x="10042767" y="4930814"/>
            <a:ext cx="1656000" cy="129636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300"/>
              <a:buNone/>
            </a:pPr>
            <a:r>
              <a:rPr lang="en-US"/>
              <a:t>Co-Lead, UNIMAN</a:t>
            </a:r>
            <a:endParaRPr/>
          </a:p>
        </p:txBody>
      </p:sp>
      <p:pic>
        <p:nvPicPr>
          <p:cNvPr id="307" name="Google Shape;307;p8"/>
          <p:cNvPicPr preferRelativeResize="0"/>
          <p:nvPr/>
        </p:nvPicPr>
        <p:blipFill rotWithShape="1">
          <a:blip r:embed="rId8">
            <a:alphaModFix/>
          </a:blip>
          <a:srcRect t="6560"/>
          <a:stretch/>
        </p:blipFill>
        <p:spPr>
          <a:xfrm>
            <a:off x="4367063" y="2518875"/>
            <a:ext cx="1656000" cy="1656000"/>
          </a:xfrm>
          <a:prstGeom prst="rect">
            <a:avLst/>
          </a:prstGeom>
          <a:noFill/>
          <a:ln>
            <a:noFill/>
          </a:ln>
        </p:spPr>
      </p:pic>
      <p:sp>
        <p:nvSpPr>
          <p:cNvPr id="308" name="Google Shape;308;p8"/>
          <p:cNvSpPr txBox="1"/>
          <p:nvPr/>
        </p:nvSpPr>
        <p:spPr>
          <a:xfrm>
            <a:off x="7693825" y="988125"/>
            <a:ext cx="3996000" cy="1437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8691"/>
              </a:buClr>
              <a:buSzPts val="2200"/>
              <a:buFont typeface="Arial"/>
              <a:buNone/>
            </a:pPr>
            <a:r>
              <a:rPr lang="en-US" sz="1600">
                <a:solidFill>
                  <a:srgbClr val="008691"/>
                </a:solidFill>
                <a:latin typeface="Quicksand"/>
                <a:ea typeface="Quicksand"/>
                <a:cs typeface="Quicksand"/>
                <a:sym typeface="Quicksand"/>
              </a:rPr>
              <a:t>Thanks to:</a:t>
            </a:r>
            <a:endParaRPr sz="1600">
              <a:solidFill>
                <a:srgbClr val="008691"/>
              </a:solidFill>
              <a:latin typeface="Quicksand"/>
              <a:ea typeface="Quicksand"/>
              <a:cs typeface="Quicksand"/>
              <a:sym typeface="Quicksand"/>
            </a:endParaRPr>
          </a:p>
          <a:p>
            <a:pPr marL="457200" marR="0" lvl="0" indent="-330200" algn="l" rtl="0">
              <a:lnSpc>
                <a:spcPct val="100000"/>
              </a:lnSpc>
              <a:spcBef>
                <a:spcPts val="0"/>
              </a:spcBef>
              <a:spcAft>
                <a:spcPts val="0"/>
              </a:spcAft>
              <a:buClr>
                <a:srgbClr val="008691"/>
              </a:buClr>
              <a:buSzPts val="1600"/>
              <a:buFont typeface="Quicksand"/>
              <a:buChar char="●"/>
            </a:pPr>
            <a:r>
              <a:rPr lang="en-US" sz="1600">
                <a:solidFill>
                  <a:srgbClr val="008691"/>
                </a:solidFill>
                <a:latin typeface="Quicksand"/>
                <a:ea typeface="Quicksand"/>
                <a:cs typeface="Quicksand"/>
                <a:sym typeface="Quicksand"/>
              </a:rPr>
              <a:t>EOSC Training &amp; Competencies WG </a:t>
            </a:r>
            <a:endParaRPr sz="1600">
              <a:solidFill>
                <a:srgbClr val="008691"/>
              </a:solidFill>
              <a:latin typeface="Quicksand"/>
              <a:ea typeface="Quicksand"/>
              <a:cs typeface="Quicksand"/>
              <a:sym typeface="Quicksand"/>
            </a:endParaRPr>
          </a:p>
          <a:p>
            <a:pPr marL="457200" marR="0" lvl="0" indent="-330200" algn="l" rtl="0">
              <a:lnSpc>
                <a:spcPct val="100000"/>
              </a:lnSpc>
              <a:spcBef>
                <a:spcPts val="0"/>
              </a:spcBef>
              <a:spcAft>
                <a:spcPts val="0"/>
              </a:spcAft>
              <a:buClr>
                <a:srgbClr val="008691"/>
              </a:buClr>
              <a:buSzPts val="1600"/>
              <a:buFont typeface="Quicksand"/>
              <a:buChar char="●"/>
            </a:pPr>
            <a:r>
              <a:rPr lang="en-US" sz="1600">
                <a:solidFill>
                  <a:srgbClr val="008691"/>
                </a:solidFill>
                <a:latin typeface="Quicksand"/>
                <a:ea typeface="Quicksand"/>
                <a:cs typeface="Quicksand"/>
                <a:sym typeface="Quicksand"/>
              </a:rPr>
              <a:t>mTeSS-X Focus Group</a:t>
            </a:r>
            <a:endParaRPr sz="1600">
              <a:solidFill>
                <a:srgbClr val="008691"/>
              </a:solidFill>
              <a:latin typeface="Quicksand"/>
              <a:ea typeface="Quicksand"/>
              <a:cs typeface="Quicksand"/>
              <a:sym typeface="Quicksand"/>
            </a:endParaRPr>
          </a:p>
          <a:p>
            <a:pPr marL="457200" marR="0" lvl="0" indent="-330200" algn="l" rtl="0">
              <a:lnSpc>
                <a:spcPct val="100000"/>
              </a:lnSpc>
              <a:spcBef>
                <a:spcPts val="0"/>
              </a:spcBef>
              <a:spcAft>
                <a:spcPts val="0"/>
              </a:spcAft>
              <a:buClr>
                <a:srgbClr val="008691"/>
              </a:buClr>
              <a:buSzPts val="1600"/>
              <a:buFont typeface="Quicksand"/>
              <a:buChar char="●"/>
            </a:pPr>
            <a:r>
              <a:rPr lang="en-US" sz="1600">
                <a:solidFill>
                  <a:srgbClr val="008691"/>
                </a:solidFill>
                <a:latin typeface="Quicksand"/>
                <a:ea typeface="Quicksand"/>
                <a:cs typeface="Quicksand"/>
                <a:sym typeface="Quicksand"/>
              </a:rPr>
              <a:t>Gravity project: PATH2EOSCUK</a:t>
            </a:r>
            <a:endParaRPr sz="1600">
              <a:solidFill>
                <a:srgbClr val="008691"/>
              </a:solidFill>
              <a:latin typeface="Quicksand"/>
              <a:ea typeface="Quicksand"/>
              <a:cs typeface="Quicksand"/>
              <a:sym typeface="Quicksand"/>
            </a:endParaRPr>
          </a:p>
          <a:p>
            <a:pPr marL="457200" marR="0" lvl="0" indent="-330200" algn="l" rtl="0">
              <a:lnSpc>
                <a:spcPct val="100000"/>
              </a:lnSpc>
              <a:spcBef>
                <a:spcPts val="0"/>
              </a:spcBef>
              <a:spcAft>
                <a:spcPts val="0"/>
              </a:spcAft>
              <a:buClr>
                <a:srgbClr val="008691"/>
              </a:buClr>
              <a:buSzPts val="1600"/>
              <a:buFont typeface="Quicksand"/>
              <a:buChar char="●"/>
            </a:pPr>
            <a:r>
              <a:rPr lang="en-US" sz="1600">
                <a:solidFill>
                  <a:srgbClr val="008691"/>
                </a:solidFill>
                <a:latin typeface="Quicksand"/>
                <a:ea typeface="Quicksand"/>
                <a:cs typeface="Quicksand"/>
                <a:sym typeface="Quicksand"/>
              </a:rPr>
              <a:t>Nodes: PaNOSC, LSC, CERN, EUDAT</a:t>
            </a:r>
            <a:endParaRPr sz="1600">
              <a:solidFill>
                <a:srgbClr val="008691"/>
              </a:solidFill>
              <a:latin typeface="Quicksand"/>
              <a:ea typeface="Quicksand"/>
              <a:cs typeface="Quicksand"/>
              <a:sym typeface="Quicksand"/>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5.8"/>
</p:tagLst>
</file>

<file path=ppt/tags/tag2.xml><?xml version="1.0" encoding="utf-8"?>
<p:tagLst xmlns:a="http://schemas.openxmlformats.org/drawingml/2006/main" xmlns:r="http://schemas.openxmlformats.org/officeDocument/2006/relationships" xmlns:p="http://schemas.openxmlformats.org/presentationml/2006/main">
  <p:tag name="TIMING" val="|2|6.6|7"/>
</p:tagLst>
</file>

<file path=ppt/theme/theme1.xml><?xml version="1.0" encoding="utf-8"?>
<a:theme xmlns:a="http://schemas.openxmlformats.org/drawingml/2006/main" name="7_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BA2657F33C78458957214F412992C5" ma:contentTypeVersion="17" ma:contentTypeDescription="Create a new document." ma:contentTypeScope="" ma:versionID="df0ee56cede248a9dd7bdde8f84231de">
  <xsd:schema xmlns:xsd="http://www.w3.org/2001/XMLSchema" xmlns:xs="http://www.w3.org/2001/XMLSchema" xmlns:p="http://schemas.microsoft.com/office/2006/metadata/properties" xmlns:ns2="496d62f4-75b2-40d8-99f4-e416e0428c04" xmlns:ns3="f0f4a6ae-13a5-4397-80f3-aea8e9f411f0" targetNamespace="http://schemas.microsoft.com/office/2006/metadata/properties" ma:root="true" ma:fieldsID="1bffa8149ff7cde30af9021f7dfec945" ns2:_="" ns3:_="">
    <xsd:import namespace="496d62f4-75b2-40d8-99f4-e416e0428c04"/>
    <xsd:import namespace="f0f4a6ae-13a5-4397-80f3-aea8e9f411f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3:_dlc_DocId" minOccurs="0"/>
                <xsd:element ref="ns3:_dlc_DocIdUrl" minOccurs="0"/>
                <xsd:element ref="ns3:_dlc_DocIdPersistId" minOccurs="0"/>
                <xsd:element ref="ns2:Permanentlink"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6d62f4-75b2-40d8-99f4-e416e0428c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da2a577-abbe-4683-8229-b3bb4b575d3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Permanentlink" ma:index="26" nillable="true" ma:displayName="Permanent link" ma:format="Dropdown" ma:internalName="Permanentlink">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f4a6ae-13a5-4397-80f3-aea8e9f411f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9d882f0-47c2-44ed-bbac-0735b4e91be2}" ma:internalName="TaxCatchAll" ma:showField="CatchAllData" ma:web="f0f4a6ae-13a5-4397-80f3-aea8e9f411f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_dlc_DocId" ma:index="23" nillable="true" ma:displayName="Document ID Value" ma:description="The value of the document ID assigned to this item." ma:indexed="true" ma:internalName="_dlc_DocId" ma:readOnly="true">
      <xsd:simpleType>
        <xsd:restriction base="dms:Text"/>
      </xsd:simpleType>
    </xsd:element>
    <xsd:element name="_dlc_DocIdUrl" ma:index="2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ct:contentTypeSchema xmlns:ct="http://schemas.microsoft.com/office/2006/metadata/contentType" xmlns:ma="http://schemas.microsoft.com/office/2006/metadata/properties/metaAttributes" ct:_="" ma:_="" ma:contentTypeName="Asiakirja" ma:contentTypeID="0x0101002019B83E4F4E884EAEB639DEEF619C40" ma:contentTypeVersion="10" ma:contentTypeDescription="Luo uusi asiakirja." ma:contentTypeScope="" ma:versionID="3b695ac123eea755f0d1f73a227b598e">
  <xsd:schema xmlns:xsd="http://www.w3.org/2001/XMLSchema" xmlns:xs="http://www.w3.org/2001/XMLSchema" xmlns:p="http://schemas.microsoft.com/office/2006/metadata/properties" xmlns:ns2="aa77ad0c-2b54-4d07-b8a0-9bce5e3f7964" xmlns:ns3="08c4a9cb-2bdd-416f-9538-5d91635ef047" targetNamespace="http://schemas.microsoft.com/office/2006/metadata/properties" ma:root="true" ma:fieldsID="284dda89b3bb94cbe16204a396b52d9e" ns2:_="" ns3:_="">
    <xsd:import namespace="aa77ad0c-2b54-4d07-b8a0-9bce5e3f7964"/>
    <xsd:import namespace="08c4a9cb-2bdd-416f-9538-5d91635ef04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77ad0c-2b54-4d07-b8a0-9bce5e3f79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Kuvien tunnisteet" ma:readOnly="false" ma:fieldId="{5cf76f15-5ced-4ddc-b409-7134ff3c332f}" ma:taxonomyMulti="true" ma:sspId="8da2a577-abbe-4683-8229-b3bb4b575d3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8c4a9cb-2bdd-416f-9538-5d91635ef04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43ec165-baa1-4cab-b2f8-4e53f36d272f}" ma:internalName="TaxCatchAll" ma:showField="CatchAllData" ma:web="08c4a9cb-2bdd-416f-9538-5d91635ef0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08c4a9cb-2bdd-416f-9538-5d91635ef047" xsi:nil="true"/>
    <lcf76f155ced4ddcb4097134ff3c332f xmlns="aa77ad0c-2b54-4d07-b8a0-9bce5e3f796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71B90CE-4B3E-464B-8938-5AFD7085DD5C}"/>
</file>

<file path=customXml/itemProps2.xml><?xml version="1.0" encoding="utf-8"?>
<ds:datastoreItem xmlns:ds="http://schemas.openxmlformats.org/officeDocument/2006/customXml" ds:itemID="{F9E92A34-7192-4236-BDEF-0F46D5C00C10}"/>
</file>

<file path=customXml/itemProps3.xml><?xml version="1.0" encoding="utf-8"?>
<ds:datastoreItem xmlns:ds="http://schemas.openxmlformats.org/officeDocument/2006/customXml" ds:itemID="{C4CC9A53-0EBF-4CAE-970B-10627476EBAD}"/>
</file>

<file path=customXml/itemProps4.xml><?xml version="1.0" encoding="utf-8"?>
<ds:datastoreItem xmlns:ds="http://schemas.openxmlformats.org/officeDocument/2006/customXml" ds:itemID="{EF5F7095-4BC4-4B3B-AAB4-7C4DF14CB89C}"/>
</file>

<file path=docProps/app.xml><?xml version="1.0" encoding="utf-8"?>
<Properties xmlns="http://schemas.openxmlformats.org/officeDocument/2006/extended-properties" xmlns:vt="http://schemas.openxmlformats.org/officeDocument/2006/docPropsVTypes">
  <TotalTime>104</TotalTime>
  <Words>1328</Words>
  <Application>Microsoft Macintosh PowerPoint</Application>
  <PresentationFormat>Widescreen</PresentationFormat>
  <Paragraphs>92</Paragraphs>
  <Slides>7</Slides>
  <Notes>7</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Roboto</vt:lpstr>
      <vt:lpstr>Roboto Medium</vt:lpstr>
      <vt:lpstr>Arial</vt:lpstr>
      <vt:lpstr>Quicksand</vt:lpstr>
      <vt:lpstr>Calibri</vt:lpstr>
      <vt:lpstr>Roboto Light</vt:lpstr>
      <vt:lpstr>7_Kantoorthema</vt:lpstr>
      <vt:lpstr>Phil Reed1, Oliver Knodel2, Carole Goble1  TeSSHub4EOSC </vt:lpstr>
      <vt:lpstr>TeSSHub4EOSC: Motivation</vt:lpstr>
      <vt:lpstr>TeSSHub4EOSC: Outcomes (1)</vt:lpstr>
      <vt:lpstr>TeSSHub4EOSC: Outcomes (2)</vt:lpstr>
      <vt:lpstr>TeSSHub4EOSC: Demonstration</vt:lpstr>
      <vt:lpstr>TeSSHub4EOSC: Value for ESOC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Lenka Unge</dc:creator>
  <cp:lastModifiedBy>Isra Mohamed Hussein</cp:lastModifiedBy>
  <cp:revision>7</cp:revision>
  <dcterms:created xsi:type="dcterms:W3CDTF">2025-10-16T05:54:06Z</dcterms:created>
  <dcterms:modified xsi:type="dcterms:W3CDTF">2026-10-09T15:03:08Z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0x0101002019B83E4F4E884EAEB639DEEF619C40</vt:lpwstr>
  </property>
  <property fmtid="{D5CDD505-2E9C-101B-9397-08002B2CF9AE}" pid="3" name="Order">
    <vt:r8>1389400</vt:r8>
  </property>
  <property fmtid="{D5CDD505-2E9C-101B-9397-08002B2CF9AE}" pid="4" name="MediaServiceImageTags">
    <vt:lpwstr/>
  </property>
  <property fmtid="{D5CDD505-2E9C-101B-9397-08002B2CF9AE}" pid="5" name="_dlc_DocIdItemGuid">
    <vt:lpwstr>b426b808-a9b5-4a78-a6a8-e4ca7648ab23</vt:lpwstr>
  </property>
</Properties>
</file>