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xml" ContentType="application/xml"/>
  <Override PartName="/docProps/custom.xml" ContentType="application/vnd.openxmlformats-officedocument.custom-properties+xml"/>
  <Override PartName="/docProps/core.xml" ContentType="application/vnd.openxmlformats-package.core-properties+xml"/>
  <Override PartName="/ppt/presentation.xml" ContentType="application/vnd.openxmlformats-officedocument.presentationml.presentation.main+xml"/>
  <Override PartName="/ppt/theme/theme3.xml" ContentType="application/vnd.openxmlformats-officedocument.theme+xml"/>
  <Override PartName="/ppt/presProps.xml" ContentType="application/vnd.openxmlformats-officedocument.presentationml.presPro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Masters/slideMaster2.xml" ContentType="application/vnd.openxmlformats-officedocument.presentationml.slideMaster+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3"/>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6858000" cx="12192000"/>
  <p:notesSz cx="6858000" cy="9144000"/>
  <p:embeddedFontLst>
    <p:embeddedFont>
      <p:font typeface="Roboto"/>
      <p:regular r:id="rId19"/>
      <p:bold r:id="rId20"/>
      <p:italic r:id="rId21"/>
      <p:boldItalic r:id="rId22"/>
    </p:embeddedFont>
    <p:embeddedFont>
      <p:font typeface="Quicksand"/>
      <p:regular r:id="rId23"/>
      <p:bold r:id="rId24"/>
    </p:embeddedFont>
    <p:embeddedFont>
      <p:font typeface="Roboto Light"/>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9" roundtripDataSignature="AMtx7mhDnxPgCh6QPI0kFfDaXqliyvnx/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RobotoLight-bold.fntdata"/><Relationship Id="rId8" Type="http://schemas.openxmlformats.org/officeDocument/2006/relationships/slide" Target="slides/slide3.xml"/><Relationship Id="rId3" Type="http://schemas.openxmlformats.org/officeDocument/2006/relationships/slideMaster" Target="slideMasters/slideMaster1.xml"/><Relationship Id="rId21" Type="http://schemas.openxmlformats.org/officeDocument/2006/relationships/font" Target="fonts/Roboto-italic.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RobotoLight-regular.fntdata"/><Relationship Id="rId33" Type="http://schemas.openxmlformats.org/officeDocument/2006/relationships/customXml" Target="../customXml/item4.xml"/><Relationship Id="rId2" Type="http://schemas.openxmlformats.org/officeDocument/2006/relationships/presProps" Target="presProps.xml"/><Relationship Id="rId16" Type="http://schemas.openxmlformats.org/officeDocument/2006/relationships/slide" Target="slides/slide11.xml"/><Relationship Id="rId20" Type="http://schemas.openxmlformats.org/officeDocument/2006/relationships/font" Target="fonts/Roboto-bold.fntdata"/><Relationship Id="rId29" Type="http://customschemas.google.com/relationships/presentationmetadata" Target="metadata"/><Relationship Id="rId1" Type="http://schemas.openxmlformats.org/officeDocument/2006/relationships/theme" Target="theme/theme3.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Quicksand-bold.fntdata"/><Relationship Id="rId32" Type="http://schemas.openxmlformats.org/officeDocument/2006/relationships/customXml" Target="../customXml/item3.xml"/><Relationship Id="rId5" Type="http://schemas.openxmlformats.org/officeDocument/2006/relationships/notesMaster" Target="notesMasters/notesMaster1.xml"/><Relationship Id="rId15" Type="http://schemas.openxmlformats.org/officeDocument/2006/relationships/slide" Target="slides/slide10.xml"/><Relationship Id="rId23" Type="http://schemas.openxmlformats.org/officeDocument/2006/relationships/font" Target="fonts/Quicksand-regular.fntdata"/><Relationship Id="rId28" Type="http://schemas.openxmlformats.org/officeDocument/2006/relationships/font" Target="fonts/RobotoLight-boldItalic.fntdata"/><Relationship Id="rId10" Type="http://schemas.openxmlformats.org/officeDocument/2006/relationships/slide" Target="slides/slide5.xml"/><Relationship Id="rId19" Type="http://schemas.openxmlformats.org/officeDocument/2006/relationships/font" Target="fonts/Roboto-regular.fntdata"/><Relationship Id="rId31" Type="http://schemas.openxmlformats.org/officeDocument/2006/relationships/customXml" Target="../customXml/item2.xml"/><Relationship Id="rId4" Type="http://schemas.openxmlformats.org/officeDocument/2006/relationships/slideMaster" Target="slideMasters/slideMaster2.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Roboto-boldItalic.fntdata"/><Relationship Id="rId27" Type="http://schemas.openxmlformats.org/officeDocument/2006/relationships/font" Target="fonts/RobotoLight-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h2c612c88f685f419_0_2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9" name="Google Shape;429;h2c612c88f685f419_0_27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Ten minutes on the Helpdesk federating capability: what is required of your Node today, how support across Nodes works now, and how it will evolve.</a:t>
            </a:r>
            <a:endParaRPr/>
          </a:p>
        </p:txBody>
      </p:sp>
      <p:sp>
        <p:nvSpPr>
          <p:cNvPr id="430" name="Google Shape;430;h2c612c88f685f419_0_27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h2c612c88f685f419_0_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37" name="Google Shape;437;h2c612c88f685f419_0_5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r>
              <a:t>All helpdesk functions, in each Node and across the federation, are subject to GDPR.</a:t>
            </a:r>
          </a:p>
        </p:txBody>
      </p:sp>
      <p:sp>
        <p:nvSpPr>
          <p:cNvPr id="438" name="Google Shape;438;h2c612c88f685f419_0_5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h2c612c88f685f419_0_5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50" name="Google Shape;450;h2c612c88f685f419_0_50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1" name="Google Shape;451;h2c612c88f685f419_0_50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h2c612c88f685f419_0_10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4" name="Google Shape;504;h2c612c88f685f419_0_10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The FSU is a rotating group of agents from the Nodes. It does no L1 work for any Node; it acts only on five kinds of cases. An AI service beside the helpdesk suggests where a ticket should go, based on the documentation the Nodes contribute to the knowledge base. A person on duty always makes the decision.</a:t>
            </a:r>
            <a:endParaRPr/>
          </a:p>
        </p:txBody>
      </p:sp>
      <p:sp>
        <p:nvSpPr>
          <p:cNvPr id="505" name="Google Shape;505;h2c612c88f685f419_0_103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h2c612c88f685f419_0_12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6" name="Google Shape;536;h2c612c88f685f419_0_127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Each Node is a group in the FSU Helpdesk. Node X sends the ticket to the FSU Helpdesk by email. When the duty crew moves it into Node Y's group, a trigger forwards it to Node Y's helpdesk address. From then on every article, replies and internal notes, is synced between the FSU Helpdesk and the Nodes involved, so Node X can stay in the conversation with its user. Any helpdesk that can send and receive email can join; we tested it without mail loops.</a:t>
            </a:r>
            <a:endParaRPr/>
          </a:p>
        </p:txBody>
      </p:sp>
      <p:sp>
        <p:nvSpPr>
          <p:cNvPr id="537" name="Google Shape;537;h2c612c88f685f419_0_127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h2c612c88f685f419_0_15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9" name="Google Shape;569;h2c612c88f685f419_0_15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Recorded demo, about 2 min 46 s. A user writes to Node X about a problem that needs Node Y. Node X passes the ticket to the FSU, and the duty agent moves it into Node Y's group. Node X stays in the conversation: Node Y adds its findings, Node X answers the user, and all three helpdesks see the same conversation.</a:t>
            </a:r>
            <a:endParaRPr/>
          </a:p>
        </p:txBody>
      </p:sp>
      <p:sp>
        <p:nvSpPr>
          <p:cNvPr id="570" name="Google Shape;570;h2c612c88f685f419_0_152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h2c612c88f685f419_0_17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7" name="Google Shape;577;h2c612c88f685f419_0_17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Three questions decide the path. Most tickets end at outcome 1. If another Node is responsible, the ticket is handed over in full. Whatever cannot be routed, or stops moving for three days, goes to the FSU. Throughout, exactly one Node owns the ticket, and ownership changes only on explicit acceptance.</a:t>
            </a:r>
            <a:endParaRPr/>
          </a:p>
        </p:txBody>
      </p:sp>
      <p:sp>
        <p:nvSpPr>
          <p:cNvPr id="578" name="Google Shape;578;h2c612c88f685f419_0_173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h2c612c88f685f419_0_19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1" name="Google Shape;611;h2c612c88f685f419_0_19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So much for how it works. Now where we stand: how many Nodes are ready, what already moves through the FSU Helpdesk, and what still keeps us from working on real tickets.</a:t>
            </a:r>
            <a:endParaRPr/>
          </a:p>
        </p:txBody>
      </p:sp>
      <p:sp>
        <p:nvSpPr>
          <p:cNvPr id="612" name="Google Shape;612;h2c612c88f685f419_0_197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h2c612c88f685f419_0_219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8" name="Google Shape;618;h2c612c88f685f419_0_219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r>
              <a:t>21 Nodes have confirmed a helpdesk, which is the mandatory minimum. 12 of them are already connected to the FSU Helpdesk by email: 9 run Zammad and 3 run other helpdesk systems, so the integration does not depend on one product. The next step is to connect the remaining Nodes that already run a helpdesk.</a:t>
            </a:r>
          </a:p>
        </p:txBody>
      </p:sp>
      <p:sp>
        <p:nvSpPr>
          <p:cNvPr id="619" name="Google Shape;619;h2c612c88f685f419_0_219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h2c612c88f685f419_0_24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9" name="Google Shape;629;h2c612c88f685f419_0_24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This is the live dashboard of the FSU Helpdesk, one line per Node group. It shows which Nodes have already exchanged tickets through the federation channel; most of them are the Nodes with email integration.</a:t>
            </a:r>
            <a:endParaRPr/>
          </a:p>
        </p:txBody>
      </p:sp>
      <p:sp>
        <p:nvSpPr>
          <p:cNvPr id="630" name="Google Shape;630;h2c612c88f685f419_0_24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h2c612c88f685f419_0_28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7" name="Google Shape;637;h2c612c88f685f419_0_28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r>
              <a:t>A ticket holds personal data: name, email and whatever the user writes or attaches. When it moves between Nodes, several independent organisations process it, and GDPR applies to each of them. Today no common rules cover this, and bilateral contracts do not scale: close to 400 for about 28 Nodes. The proposed approach: each Node stays an independent controller of its own tickets, and signs a DPA if another organisation runs its helpdesk. Between Nodes, the Federated Helpdesk Policy under the Framework Agreement, now in preparation, replaces bilateral contracts; a Node is covered by joining the Framework Agreement. Towards users, the privacy notice names other Nodes and the FSU as possible recipients. Each Node then signs a DPA if its helpdesk is hosted, applies the Federated Helpdesk Policy, updates its privacy notice, shares only what is needed to solve the ticket, names a contact point for data protection requests, applies the agreed retention period, and tells the involved Nodes about breaches in exchanged tickets.</a:t>
            </a:r>
          </a:p>
        </p:txBody>
      </p:sp>
      <p:sp>
        <p:nvSpPr>
          <p:cNvPr id="638" name="Google Shape;638;h2c612c88f685f419_0_285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h2c612c88f685f419_0_31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3" name="Google Shape;673;h2c612c88f685f419_0_310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r>
              <a:t>Four things drive the next months: more Nodes connected by email, a stronger AI and knowledge base for the duty crew, the legal basis that lets us work on real tickets, and further Nodes involved in federated support. And what we need from your Node: confirm and connect your helpdesk, nominate an agent for the FSU duty crew, add your documentation to the knowledge base, join the Working Group, and align your incident and request management with the federation SMS.</a:t>
            </a:r>
          </a:p>
        </p:txBody>
      </p:sp>
      <p:sp>
        <p:nvSpPr>
          <p:cNvPr id="674" name="Google Shape;674;h2c612c88f685f419_0_310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h2f7a0b6359e5437d_0_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98" name="Google Shape;698;h2f7a0b6359e5437d_0_1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9" name="Google Shape;699;h2f7a0b6359e5437d_0_1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jpg"/><Relationship Id="rId7"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1.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8.png"/><Relationship Id="rId6"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8.png"/><Relationship Id="rId6"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8.png"/><Relationship Id="rId6"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8.png"/><Relationship Id="rId6"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8.png"/><Relationship Id="rId6"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8.png"/><Relationship Id="rId6"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jpg"/><Relationship Id="rId7"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11.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8.png"/><Relationship Id="rId6" Type="http://schemas.openxmlformats.org/officeDocument/2006/relationships/image" Target="../media/image9.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8.png"/><Relationship Id="rId6" Type="http://schemas.openxmlformats.org/officeDocument/2006/relationships/image" Target="../media/image9.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8.png"/><Relationship Id="rId6" Type="http://schemas.openxmlformats.org/officeDocument/2006/relationships/image" Target="../media/image9.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8.png"/><Relationship Id="rId6"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OSC Symposium 2026">
  <p:cSld name="EOSC Symposium 2026">
    <p:spTree>
      <p:nvGrpSpPr>
        <p:cNvPr id="15" name="Shape 15"/>
        <p:cNvGrpSpPr/>
        <p:nvPr/>
      </p:nvGrpSpPr>
      <p:grpSpPr>
        <a:xfrm>
          <a:off x="0" y="0"/>
          <a:ext cx="0" cy="0"/>
          <a:chOff x="0" y="0"/>
          <a:chExt cx="0" cy="0"/>
        </a:xfrm>
      </p:grpSpPr>
      <p:pic>
        <p:nvPicPr>
          <p:cNvPr id="16" name="Google Shape;16;p12"/>
          <p:cNvPicPr preferRelativeResize="0"/>
          <p:nvPr/>
        </p:nvPicPr>
        <p:blipFill rotWithShape="1">
          <a:blip r:embed="rId2">
            <a:alphaModFix/>
          </a:blip>
          <a:srcRect b="0" l="0" r="0" t="0"/>
          <a:stretch/>
        </p:blipFill>
        <p:spPr>
          <a:xfrm>
            <a:off x="502204" y="499930"/>
            <a:ext cx="2019615" cy="454414"/>
          </a:xfrm>
          <a:prstGeom prst="rect">
            <a:avLst/>
          </a:prstGeom>
          <a:noFill/>
          <a:ln>
            <a:noFill/>
          </a:ln>
        </p:spPr>
      </p:pic>
      <p:sp>
        <p:nvSpPr>
          <p:cNvPr id="17" name="Google Shape;17;p12"/>
          <p:cNvSpPr txBox="1"/>
          <p:nvPr/>
        </p:nvSpPr>
        <p:spPr>
          <a:xfrm>
            <a:off x="494680" y="3735944"/>
            <a:ext cx="7815820" cy="30800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000"/>
              <a:buFont typeface="Arial"/>
              <a:buNone/>
            </a:pPr>
            <a:r>
              <a:rPr b="0" i="0" lang="en-US" sz="2000" u="none" cap="none" strike="noStrike">
                <a:solidFill>
                  <a:schemeClr val="dk1"/>
                </a:solidFill>
                <a:latin typeface="Roboto Light"/>
                <a:ea typeface="Roboto Light"/>
                <a:cs typeface="Roboto Light"/>
                <a:sym typeface="Roboto Light"/>
              </a:rPr>
              <a:t>EOSC Symposium 2026 / 14-16 October / Florence</a:t>
            </a:r>
            <a:endParaRPr/>
          </a:p>
        </p:txBody>
      </p:sp>
      <p:pic>
        <p:nvPicPr>
          <p:cNvPr id="18" name="Google Shape;18;p12"/>
          <p:cNvPicPr preferRelativeResize="0"/>
          <p:nvPr/>
        </p:nvPicPr>
        <p:blipFill rotWithShape="1">
          <a:blip r:embed="rId3">
            <a:alphaModFix/>
          </a:blip>
          <a:srcRect b="0" l="0" r="0" t="0"/>
          <a:stretch/>
        </p:blipFill>
        <p:spPr>
          <a:xfrm>
            <a:off x="9211988" y="6282413"/>
            <a:ext cx="1734857" cy="396000"/>
          </a:xfrm>
          <a:prstGeom prst="rect">
            <a:avLst/>
          </a:prstGeom>
          <a:noFill/>
          <a:ln>
            <a:noFill/>
          </a:ln>
        </p:spPr>
      </p:pic>
      <p:pic>
        <p:nvPicPr>
          <p:cNvPr id="19" name="Google Shape;19;p12"/>
          <p:cNvPicPr preferRelativeResize="0"/>
          <p:nvPr/>
        </p:nvPicPr>
        <p:blipFill rotWithShape="1">
          <a:blip r:embed="rId4">
            <a:alphaModFix/>
          </a:blip>
          <a:srcRect b="0" l="0" r="0" t="0"/>
          <a:stretch/>
        </p:blipFill>
        <p:spPr>
          <a:xfrm>
            <a:off x="10889178" y="6343332"/>
            <a:ext cx="1020278" cy="279133"/>
          </a:xfrm>
          <a:prstGeom prst="rect">
            <a:avLst/>
          </a:prstGeom>
          <a:noFill/>
          <a:ln>
            <a:noFill/>
          </a:ln>
        </p:spPr>
      </p:pic>
      <p:sp>
        <p:nvSpPr>
          <p:cNvPr id="20" name="Google Shape;20;p12"/>
          <p:cNvSpPr txBox="1"/>
          <p:nvPr/>
        </p:nvSpPr>
        <p:spPr>
          <a:xfrm>
            <a:off x="474563" y="1678330"/>
            <a:ext cx="6944810" cy="190821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5900" u="none" cap="none" strike="noStrike">
                <a:solidFill>
                  <a:schemeClr val="dk1"/>
                </a:solidFill>
                <a:latin typeface="Quicksand"/>
                <a:ea typeface="Quicksand"/>
                <a:cs typeface="Quicksand"/>
                <a:sym typeface="Quicksand"/>
              </a:rPr>
              <a:t>Connecting users, data, and services</a:t>
            </a:r>
            <a:endParaRPr/>
          </a:p>
        </p:txBody>
      </p:sp>
      <p:pic>
        <p:nvPicPr>
          <p:cNvPr id="21" name="Google Shape;21;p12"/>
          <p:cNvPicPr preferRelativeResize="0"/>
          <p:nvPr/>
        </p:nvPicPr>
        <p:blipFill rotWithShape="1">
          <a:blip r:embed="rId5">
            <a:alphaModFix/>
          </a:blip>
          <a:srcRect b="0" l="0" r="17127" t="0"/>
          <a:stretch/>
        </p:blipFill>
        <p:spPr>
          <a:xfrm>
            <a:off x="7857641" y="2797403"/>
            <a:ext cx="4334360" cy="2952467"/>
          </a:xfrm>
          <a:prstGeom prst="rect">
            <a:avLst/>
          </a:prstGeom>
          <a:noFill/>
          <a:ln>
            <a:noFill/>
          </a:ln>
        </p:spPr>
      </p:pic>
      <p:pic>
        <p:nvPicPr>
          <p:cNvPr id="22" name="Google Shape;22;p12"/>
          <p:cNvPicPr preferRelativeResize="0"/>
          <p:nvPr/>
        </p:nvPicPr>
        <p:blipFill rotWithShape="1">
          <a:blip r:embed="rId6">
            <a:alphaModFix/>
          </a:blip>
          <a:srcRect b="0" l="0" r="0" t="0"/>
          <a:stretch/>
        </p:blipFill>
        <p:spPr>
          <a:xfrm>
            <a:off x="8183496" y="6250290"/>
            <a:ext cx="871780" cy="418454"/>
          </a:xfrm>
          <a:prstGeom prst="rect">
            <a:avLst/>
          </a:prstGeom>
          <a:noFill/>
          <a:ln>
            <a:noFill/>
          </a:ln>
        </p:spPr>
      </p:pic>
      <p:pic>
        <p:nvPicPr>
          <p:cNvPr id="23" name="Google Shape;23;p12"/>
          <p:cNvPicPr preferRelativeResize="0"/>
          <p:nvPr/>
        </p:nvPicPr>
        <p:blipFill rotWithShape="1">
          <a:blip r:embed="rId7">
            <a:alphaModFix/>
          </a:blip>
          <a:srcRect b="0" l="0" r="0" t="0"/>
          <a:stretch/>
        </p:blipFill>
        <p:spPr>
          <a:xfrm>
            <a:off x="7603548" y="6245624"/>
            <a:ext cx="457200" cy="457200"/>
          </a:xfrm>
          <a:prstGeom prst="rect">
            <a:avLst/>
          </a:prstGeom>
          <a:noFill/>
          <a:ln>
            <a:noFill/>
          </a:ln>
        </p:spPr>
      </p:pic>
      <p:sp>
        <p:nvSpPr>
          <p:cNvPr id="24" name="Google Shape;24;p12"/>
          <p:cNvSpPr txBox="1"/>
          <p:nvPr/>
        </p:nvSpPr>
        <p:spPr>
          <a:xfrm>
            <a:off x="5867189" y="6333399"/>
            <a:ext cx="1736245" cy="31054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Roboto Light"/>
                <a:ea typeface="Roboto Light"/>
                <a:cs typeface="Roboto Light"/>
                <a:sym typeface="Roboto Light"/>
              </a:rPr>
              <a:t>Under the patronage of</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
  <p:cSld name="Speaker">
    <p:spTree>
      <p:nvGrpSpPr>
        <p:cNvPr id="25" name="Shape 25"/>
        <p:cNvGrpSpPr/>
        <p:nvPr/>
      </p:nvGrpSpPr>
      <p:grpSpPr>
        <a:xfrm>
          <a:off x="0" y="0"/>
          <a:ext cx="0" cy="0"/>
          <a:chOff x="0" y="0"/>
          <a:chExt cx="0" cy="0"/>
        </a:xfrm>
      </p:grpSpPr>
      <p:sp>
        <p:nvSpPr>
          <p:cNvPr id="26" name="Google Shape;26;p13"/>
          <p:cNvSpPr txBox="1"/>
          <p:nvPr>
            <p:ph type="ctrTitle"/>
          </p:nvPr>
        </p:nvSpPr>
        <p:spPr>
          <a:xfrm>
            <a:off x="469059" y="3414532"/>
            <a:ext cx="5965524" cy="92597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008691"/>
              </a:buClr>
              <a:buSzPts val="2500"/>
              <a:buFont typeface="Roboto"/>
              <a:buNone/>
              <a:defRPr b="0" i="0" sz="2500">
                <a:solidFill>
                  <a:srgbClr val="008691"/>
                </a:solidFill>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13"/>
          <p:cNvSpPr txBox="1"/>
          <p:nvPr>
            <p:ph idx="1" type="subTitle"/>
          </p:nvPr>
        </p:nvSpPr>
        <p:spPr>
          <a:xfrm>
            <a:off x="487754" y="4450784"/>
            <a:ext cx="5893127" cy="966168"/>
          </a:xfrm>
          <a:prstGeom prst="rect">
            <a:avLst/>
          </a:prstGeom>
          <a:noFill/>
          <a:ln>
            <a:noFill/>
          </a:ln>
        </p:spPr>
        <p:txBody>
          <a:bodyPr anchorCtr="0" anchor="t" bIns="45700" lIns="91425" spcFirstLastPara="1" rIns="91425" wrap="square" tIns="45700">
            <a:normAutofit/>
          </a:bodyPr>
          <a:lstStyle>
            <a:lvl1pPr lvl="0" algn="l">
              <a:lnSpc>
                <a:spcPct val="100000"/>
              </a:lnSpc>
              <a:spcBef>
                <a:spcPts val="600"/>
              </a:spcBef>
              <a:spcAft>
                <a:spcPts val="0"/>
              </a:spcAft>
              <a:buClr>
                <a:schemeClr val="dk1"/>
              </a:buClr>
              <a:buSzPts val="2000"/>
              <a:buNone/>
              <a:defRPr b="0" i="0" sz="2000">
                <a:solidFill>
                  <a:schemeClr val="dk1"/>
                </a:solidFill>
                <a:latin typeface="Roboto"/>
                <a:ea typeface="Roboto"/>
                <a:cs typeface="Roboto"/>
                <a:sym typeface="Roboto"/>
              </a:defRPr>
            </a:lvl1pPr>
            <a:lvl2pPr lvl="1" algn="ctr">
              <a:lnSpc>
                <a:spcPct val="100000"/>
              </a:lnSpc>
              <a:spcBef>
                <a:spcPts val="600"/>
              </a:spcBef>
              <a:spcAft>
                <a:spcPts val="0"/>
              </a:spcAft>
              <a:buClr>
                <a:schemeClr val="dk1"/>
              </a:buClr>
              <a:buSzPts val="2000"/>
              <a:buNone/>
              <a:defRPr sz="2000"/>
            </a:lvl2pPr>
            <a:lvl3pPr lvl="2" algn="ctr">
              <a:lnSpc>
                <a:spcPct val="100000"/>
              </a:lnSpc>
              <a:spcBef>
                <a:spcPts val="600"/>
              </a:spcBef>
              <a:spcAft>
                <a:spcPts val="0"/>
              </a:spcAft>
              <a:buClr>
                <a:schemeClr val="dk1"/>
              </a:buClr>
              <a:buSzPts val="1800"/>
              <a:buNone/>
              <a:defRPr sz="1800"/>
            </a:lvl3pPr>
            <a:lvl4pPr lvl="3" algn="ctr">
              <a:lnSpc>
                <a:spcPct val="100000"/>
              </a:lnSpc>
              <a:spcBef>
                <a:spcPts val="600"/>
              </a:spcBef>
              <a:spcAft>
                <a:spcPts val="0"/>
              </a:spcAft>
              <a:buClr>
                <a:schemeClr val="dk1"/>
              </a:buClr>
              <a:buSzPts val="1600"/>
              <a:buNone/>
              <a:defRPr sz="1600"/>
            </a:lvl4pPr>
            <a:lvl5pPr lvl="4" algn="ctr">
              <a:lnSpc>
                <a:spcPct val="100000"/>
              </a:lnSpc>
              <a:spcBef>
                <a:spcPts val="600"/>
              </a:spcBef>
              <a:spcAft>
                <a:spcPts val="0"/>
              </a:spcAft>
              <a:buClr>
                <a:schemeClr val="dk1"/>
              </a:buClr>
              <a:buSzPts val="1600"/>
              <a:buNone/>
              <a:defRPr sz="1600"/>
            </a:lvl5pPr>
            <a:lvl6pPr lvl="5" algn="ctr">
              <a:lnSpc>
                <a:spcPct val="90000"/>
              </a:lnSpc>
              <a:spcBef>
                <a:spcPts val="6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pic>
        <p:nvPicPr>
          <p:cNvPr id="28" name="Google Shape;28;p13"/>
          <p:cNvPicPr preferRelativeResize="0"/>
          <p:nvPr/>
        </p:nvPicPr>
        <p:blipFill rotWithShape="1">
          <a:blip r:embed="rId2">
            <a:alphaModFix/>
          </a:blip>
          <a:srcRect b="0" l="0" r="0" t="0"/>
          <a:stretch/>
        </p:blipFill>
        <p:spPr>
          <a:xfrm>
            <a:off x="502204" y="499930"/>
            <a:ext cx="2019615" cy="454414"/>
          </a:xfrm>
          <a:prstGeom prst="rect">
            <a:avLst/>
          </a:prstGeom>
          <a:noFill/>
          <a:ln>
            <a:noFill/>
          </a:ln>
        </p:spPr>
      </p:pic>
      <p:sp>
        <p:nvSpPr>
          <p:cNvPr id="29" name="Google Shape;29;p13"/>
          <p:cNvSpPr txBox="1"/>
          <p:nvPr/>
        </p:nvSpPr>
        <p:spPr>
          <a:xfrm>
            <a:off x="487752" y="1532469"/>
            <a:ext cx="5893127" cy="864596"/>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2500"/>
              <a:buFont typeface="Arial"/>
              <a:buNone/>
            </a:pPr>
            <a:r>
              <a:t/>
            </a:r>
            <a:endParaRPr b="0" i="0" sz="2500" u="none" cap="none" strike="noStrike">
              <a:solidFill>
                <a:schemeClr val="dk1"/>
              </a:solidFill>
              <a:latin typeface="Quicksand"/>
              <a:ea typeface="Quicksand"/>
              <a:cs typeface="Quicksand"/>
              <a:sym typeface="Quicksand"/>
            </a:endParaRPr>
          </a:p>
        </p:txBody>
      </p:sp>
      <p:sp>
        <p:nvSpPr>
          <p:cNvPr id="30" name="Google Shape;30;p13"/>
          <p:cNvSpPr txBox="1"/>
          <p:nvPr>
            <p:ph idx="2" type="body"/>
          </p:nvPr>
        </p:nvSpPr>
        <p:spPr>
          <a:xfrm>
            <a:off x="486777" y="1747074"/>
            <a:ext cx="7274989" cy="143596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600"/>
              </a:spcBef>
              <a:spcAft>
                <a:spcPts val="0"/>
              </a:spcAft>
              <a:buClr>
                <a:schemeClr val="dk1"/>
              </a:buClr>
              <a:buSzPts val="4500"/>
              <a:buNone/>
              <a:defRPr b="0" i="0" sz="4500">
                <a:latin typeface="Quicksand"/>
                <a:ea typeface="Quicksand"/>
                <a:cs typeface="Quicksand"/>
                <a:sym typeface="Quicksand"/>
              </a:defRPr>
            </a:lvl1pPr>
            <a:lvl2pPr indent="-228600" lvl="1" marL="914400" algn="l">
              <a:lnSpc>
                <a:spcPct val="100000"/>
              </a:lnSpc>
              <a:spcBef>
                <a:spcPts val="600"/>
              </a:spcBef>
              <a:spcAft>
                <a:spcPts val="0"/>
              </a:spcAft>
              <a:buClr>
                <a:schemeClr val="dk1"/>
              </a:buClr>
              <a:buSzPts val="2400"/>
              <a:buNone/>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13"/>
          <p:cNvSpPr/>
          <p:nvPr/>
        </p:nvSpPr>
        <p:spPr>
          <a:xfrm>
            <a:off x="0" y="6294474"/>
            <a:ext cx="12192000" cy="563526"/>
          </a:xfrm>
          <a:prstGeom prst="rect">
            <a:avLst/>
          </a:prstGeom>
          <a:solidFill>
            <a:srgbClr val="00869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32" name="Google Shape;32;p13"/>
          <p:cNvPicPr preferRelativeResize="0"/>
          <p:nvPr/>
        </p:nvPicPr>
        <p:blipFill rotWithShape="1">
          <a:blip r:embed="rId3">
            <a:alphaModFix/>
          </a:blip>
          <a:srcRect b="0" l="0" r="0" t="0"/>
          <a:stretch/>
        </p:blipFill>
        <p:spPr>
          <a:xfrm>
            <a:off x="10345653" y="6435794"/>
            <a:ext cx="1524186" cy="379674"/>
          </a:xfrm>
          <a:prstGeom prst="rect">
            <a:avLst/>
          </a:prstGeom>
          <a:noFill/>
          <a:ln>
            <a:noFill/>
          </a:ln>
        </p:spPr>
      </p:pic>
      <p:sp>
        <p:nvSpPr>
          <p:cNvPr id="33" name="Google Shape;33;p13"/>
          <p:cNvSpPr txBox="1"/>
          <p:nvPr/>
        </p:nvSpPr>
        <p:spPr>
          <a:xfrm>
            <a:off x="483427" y="6431221"/>
            <a:ext cx="5377938" cy="28932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Roboto Light"/>
                <a:ea typeface="Roboto Light"/>
                <a:cs typeface="Roboto Light"/>
                <a:sym typeface="Roboto Light"/>
              </a:rPr>
              <a:t>EOSC Symposium 2026 / 14-16 October / Florence</a:t>
            </a:r>
            <a:endParaRPr/>
          </a:p>
        </p:txBody>
      </p:sp>
      <p:pic>
        <p:nvPicPr>
          <p:cNvPr id="34" name="Google Shape;34;p13"/>
          <p:cNvPicPr preferRelativeResize="0"/>
          <p:nvPr/>
        </p:nvPicPr>
        <p:blipFill rotWithShape="1">
          <a:blip r:embed="rId4">
            <a:alphaModFix/>
          </a:blip>
          <a:srcRect b="0" l="0" r="0" t="0"/>
          <a:stretch/>
        </p:blipFill>
        <p:spPr>
          <a:xfrm>
            <a:off x="8753354" y="6386587"/>
            <a:ext cx="1734857" cy="395999"/>
          </a:xfrm>
          <a:prstGeom prst="rect">
            <a:avLst/>
          </a:prstGeom>
          <a:noFill/>
          <a:ln>
            <a:noFill/>
          </a:ln>
        </p:spPr>
      </p:pic>
      <p:sp>
        <p:nvSpPr>
          <p:cNvPr id="35" name="Google Shape;35;p13"/>
          <p:cNvSpPr txBox="1"/>
          <p:nvPr/>
        </p:nvSpPr>
        <p:spPr>
          <a:xfrm>
            <a:off x="5047476" y="6431221"/>
            <a:ext cx="2019751" cy="31054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Roboto Light"/>
                <a:ea typeface="Roboto Light"/>
                <a:cs typeface="Roboto Light"/>
                <a:sym typeface="Roboto Light"/>
              </a:rPr>
              <a:t>Under the patronage of</a:t>
            </a:r>
            <a:endParaRPr/>
          </a:p>
        </p:txBody>
      </p:sp>
      <p:pic>
        <p:nvPicPr>
          <p:cNvPr id="36" name="Google Shape;36;p13"/>
          <p:cNvPicPr preferRelativeResize="0"/>
          <p:nvPr/>
        </p:nvPicPr>
        <p:blipFill rotWithShape="1">
          <a:blip r:embed="rId5">
            <a:alphaModFix/>
          </a:blip>
          <a:srcRect b="0" l="0" r="0" t="0"/>
          <a:stretch/>
        </p:blipFill>
        <p:spPr>
          <a:xfrm>
            <a:off x="7018219" y="6353907"/>
            <a:ext cx="433754" cy="433754"/>
          </a:xfrm>
          <a:prstGeom prst="rect">
            <a:avLst/>
          </a:prstGeom>
          <a:noFill/>
          <a:ln>
            <a:noFill/>
          </a:ln>
        </p:spPr>
      </p:pic>
      <p:pic>
        <p:nvPicPr>
          <p:cNvPr id="37" name="Google Shape;37;p13"/>
          <p:cNvPicPr preferRelativeResize="0"/>
          <p:nvPr/>
        </p:nvPicPr>
        <p:blipFill rotWithShape="1">
          <a:blip r:embed="rId6">
            <a:alphaModFix/>
          </a:blip>
          <a:srcRect b="0" l="0" r="0" t="0"/>
          <a:stretch/>
        </p:blipFill>
        <p:spPr>
          <a:xfrm>
            <a:off x="7467954" y="6347293"/>
            <a:ext cx="906097" cy="450626"/>
          </a:xfrm>
          <a:prstGeom prst="rect">
            <a:avLst/>
          </a:prstGeom>
          <a:noFill/>
          <a:ln>
            <a:noFill/>
          </a:ln>
        </p:spPr>
      </p:pic>
      <p:pic>
        <p:nvPicPr>
          <p:cNvPr id="38" name="Google Shape;38;p13"/>
          <p:cNvPicPr preferRelativeResize="0"/>
          <p:nvPr/>
        </p:nvPicPr>
        <p:blipFill rotWithShape="1">
          <a:blip r:embed="rId7">
            <a:alphaModFix/>
          </a:blip>
          <a:srcRect b="0" l="0" r="17127" t="0"/>
          <a:stretch/>
        </p:blipFill>
        <p:spPr>
          <a:xfrm>
            <a:off x="7857641" y="2797403"/>
            <a:ext cx="4334360" cy="2952467"/>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ssion cover" type="title">
  <p:cSld name="TITLE">
    <p:spTree>
      <p:nvGrpSpPr>
        <p:cNvPr id="39" name="Shape 39"/>
        <p:cNvGrpSpPr/>
        <p:nvPr/>
      </p:nvGrpSpPr>
      <p:grpSpPr>
        <a:xfrm>
          <a:off x="0" y="0"/>
          <a:ext cx="0" cy="0"/>
          <a:chOff x="0" y="0"/>
          <a:chExt cx="0" cy="0"/>
        </a:xfrm>
      </p:grpSpPr>
      <p:sp>
        <p:nvSpPr>
          <p:cNvPr id="40" name="Google Shape;40;p14"/>
          <p:cNvSpPr txBox="1"/>
          <p:nvPr>
            <p:ph type="ctrTitle"/>
          </p:nvPr>
        </p:nvSpPr>
        <p:spPr>
          <a:xfrm>
            <a:off x="455235" y="1576450"/>
            <a:ext cx="7123290" cy="100647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500"/>
              <a:buFont typeface="Quicksand"/>
              <a:buNone/>
              <a:defRPr b="0" i="0" sz="4500">
                <a:solidFill>
                  <a:schemeClr val="dk1"/>
                </a:solidFill>
                <a:latin typeface="Quicksand"/>
                <a:ea typeface="Quicksand"/>
                <a:cs typeface="Quicksand"/>
                <a:sym typeface="Quicksa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14"/>
          <p:cNvSpPr txBox="1"/>
          <p:nvPr>
            <p:ph idx="1" type="subTitle"/>
          </p:nvPr>
        </p:nvSpPr>
        <p:spPr>
          <a:xfrm>
            <a:off x="477035" y="2849501"/>
            <a:ext cx="5893127" cy="1655762"/>
          </a:xfrm>
          <a:prstGeom prst="rect">
            <a:avLst/>
          </a:prstGeom>
          <a:noFill/>
          <a:ln>
            <a:noFill/>
          </a:ln>
        </p:spPr>
        <p:txBody>
          <a:bodyPr anchorCtr="0" anchor="t" bIns="45700" lIns="91425" spcFirstLastPara="1" rIns="91425" wrap="square" tIns="45700">
            <a:normAutofit/>
          </a:bodyPr>
          <a:lstStyle>
            <a:lvl1pPr lvl="0" algn="l">
              <a:lnSpc>
                <a:spcPct val="100000"/>
              </a:lnSpc>
              <a:spcBef>
                <a:spcPts val="600"/>
              </a:spcBef>
              <a:spcAft>
                <a:spcPts val="0"/>
              </a:spcAft>
              <a:buClr>
                <a:schemeClr val="dk1"/>
              </a:buClr>
              <a:buSzPts val="2500"/>
              <a:buNone/>
              <a:defRPr b="0" i="0" sz="2500">
                <a:solidFill>
                  <a:schemeClr val="dk1"/>
                </a:solidFill>
                <a:latin typeface="Quicksand"/>
                <a:ea typeface="Quicksand"/>
                <a:cs typeface="Quicksand"/>
                <a:sym typeface="Quicksand"/>
              </a:defRPr>
            </a:lvl1pPr>
            <a:lvl2pPr lvl="1" algn="ctr">
              <a:lnSpc>
                <a:spcPct val="100000"/>
              </a:lnSpc>
              <a:spcBef>
                <a:spcPts val="600"/>
              </a:spcBef>
              <a:spcAft>
                <a:spcPts val="0"/>
              </a:spcAft>
              <a:buClr>
                <a:schemeClr val="dk1"/>
              </a:buClr>
              <a:buSzPts val="2000"/>
              <a:buNone/>
              <a:defRPr sz="2000"/>
            </a:lvl2pPr>
            <a:lvl3pPr lvl="2" algn="ctr">
              <a:lnSpc>
                <a:spcPct val="100000"/>
              </a:lnSpc>
              <a:spcBef>
                <a:spcPts val="600"/>
              </a:spcBef>
              <a:spcAft>
                <a:spcPts val="0"/>
              </a:spcAft>
              <a:buClr>
                <a:schemeClr val="dk1"/>
              </a:buClr>
              <a:buSzPts val="1800"/>
              <a:buNone/>
              <a:defRPr sz="1800"/>
            </a:lvl3pPr>
            <a:lvl4pPr lvl="3" algn="ctr">
              <a:lnSpc>
                <a:spcPct val="100000"/>
              </a:lnSpc>
              <a:spcBef>
                <a:spcPts val="600"/>
              </a:spcBef>
              <a:spcAft>
                <a:spcPts val="0"/>
              </a:spcAft>
              <a:buClr>
                <a:schemeClr val="dk1"/>
              </a:buClr>
              <a:buSzPts val="1600"/>
              <a:buNone/>
              <a:defRPr sz="1600"/>
            </a:lvl4pPr>
            <a:lvl5pPr lvl="4" algn="ctr">
              <a:lnSpc>
                <a:spcPct val="100000"/>
              </a:lnSpc>
              <a:spcBef>
                <a:spcPts val="600"/>
              </a:spcBef>
              <a:spcAft>
                <a:spcPts val="0"/>
              </a:spcAft>
              <a:buClr>
                <a:schemeClr val="dk1"/>
              </a:buClr>
              <a:buSzPts val="1600"/>
              <a:buNone/>
              <a:defRPr sz="1600"/>
            </a:lvl5pPr>
            <a:lvl6pPr lvl="5" algn="ctr">
              <a:lnSpc>
                <a:spcPct val="90000"/>
              </a:lnSpc>
              <a:spcBef>
                <a:spcPts val="6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pic>
        <p:nvPicPr>
          <p:cNvPr id="42" name="Google Shape;42;p14"/>
          <p:cNvPicPr preferRelativeResize="0"/>
          <p:nvPr/>
        </p:nvPicPr>
        <p:blipFill rotWithShape="1">
          <a:blip r:embed="rId2">
            <a:alphaModFix/>
          </a:blip>
          <a:srcRect b="0" l="0" r="0" t="0"/>
          <a:stretch/>
        </p:blipFill>
        <p:spPr>
          <a:xfrm>
            <a:off x="502204" y="499930"/>
            <a:ext cx="2019615" cy="454414"/>
          </a:xfrm>
          <a:prstGeom prst="rect">
            <a:avLst/>
          </a:prstGeom>
          <a:noFill/>
          <a:ln>
            <a:noFill/>
          </a:ln>
        </p:spPr>
      </p:pic>
      <p:sp>
        <p:nvSpPr>
          <p:cNvPr id="43" name="Google Shape;43;p14"/>
          <p:cNvSpPr/>
          <p:nvPr/>
        </p:nvSpPr>
        <p:spPr>
          <a:xfrm>
            <a:off x="0" y="6294474"/>
            <a:ext cx="12192000" cy="563526"/>
          </a:xfrm>
          <a:prstGeom prst="rect">
            <a:avLst/>
          </a:prstGeom>
          <a:solidFill>
            <a:srgbClr val="00869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44" name="Google Shape;44;p14"/>
          <p:cNvSpPr txBox="1"/>
          <p:nvPr/>
        </p:nvSpPr>
        <p:spPr>
          <a:xfrm>
            <a:off x="483427" y="6431221"/>
            <a:ext cx="4240973" cy="28932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Roboto Light"/>
                <a:ea typeface="Roboto Light"/>
                <a:cs typeface="Roboto Light"/>
                <a:sym typeface="Roboto Light"/>
              </a:rPr>
              <a:t>EOSC Symposium 2026 / 14-16 October / Florence</a:t>
            </a:r>
            <a:endParaRPr/>
          </a:p>
        </p:txBody>
      </p:sp>
      <p:pic>
        <p:nvPicPr>
          <p:cNvPr id="45" name="Google Shape;45;p14"/>
          <p:cNvPicPr preferRelativeResize="0"/>
          <p:nvPr/>
        </p:nvPicPr>
        <p:blipFill rotWithShape="1">
          <a:blip r:embed="rId3">
            <a:alphaModFix/>
          </a:blip>
          <a:srcRect b="0" l="0" r="0" t="0"/>
          <a:stretch/>
        </p:blipFill>
        <p:spPr>
          <a:xfrm>
            <a:off x="8753354" y="6386587"/>
            <a:ext cx="1734857" cy="395999"/>
          </a:xfrm>
          <a:prstGeom prst="rect">
            <a:avLst/>
          </a:prstGeom>
          <a:noFill/>
          <a:ln>
            <a:noFill/>
          </a:ln>
        </p:spPr>
      </p:pic>
      <p:pic>
        <p:nvPicPr>
          <p:cNvPr id="46" name="Google Shape;46;p14"/>
          <p:cNvPicPr preferRelativeResize="0"/>
          <p:nvPr/>
        </p:nvPicPr>
        <p:blipFill rotWithShape="1">
          <a:blip r:embed="rId4">
            <a:alphaModFix/>
          </a:blip>
          <a:srcRect b="0" l="0" r="0" t="0"/>
          <a:stretch/>
        </p:blipFill>
        <p:spPr>
          <a:xfrm>
            <a:off x="10345653" y="6435794"/>
            <a:ext cx="1524186" cy="379674"/>
          </a:xfrm>
          <a:prstGeom prst="rect">
            <a:avLst/>
          </a:prstGeom>
          <a:noFill/>
          <a:ln>
            <a:noFill/>
          </a:ln>
        </p:spPr>
      </p:pic>
      <p:sp>
        <p:nvSpPr>
          <p:cNvPr id="47" name="Google Shape;47;p14"/>
          <p:cNvSpPr txBox="1"/>
          <p:nvPr/>
        </p:nvSpPr>
        <p:spPr>
          <a:xfrm>
            <a:off x="5047476" y="6431221"/>
            <a:ext cx="2019751" cy="31054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Roboto Light"/>
                <a:ea typeface="Roboto Light"/>
                <a:cs typeface="Roboto Light"/>
                <a:sym typeface="Roboto Light"/>
              </a:rPr>
              <a:t>Under the patronage of</a:t>
            </a:r>
            <a:endParaRPr/>
          </a:p>
        </p:txBody>
      </p:sp>
      <p:pic>
        <p:nvPicPr>
          <p:cNvPr id="48" name="Google Shape;48;p14"/>
          <p:cNvPicPr preferRelativeResize="0"/>
          <p:nvPr/>
        </p:nvPicPr>
        <p:blipFill rotWithShape="1">
          <a:blip r:embed="rId5">
            <a:alphaModFix/>
          </a:blip>
          <a:srcRect b="0" l="0" r="0" t="0"/>
          <a:stretch/>
        </p:blipFill>
        <p:spPr>
          <a:xfrm>
            <a:off x="7018219" y="6353907"/>
            <a:ext cx="433754" cy="433754"/>
          </a:xfrm>
          <a:prstGeom prst="rect">
            <a:avLst/>
          </a:prstGeom>
          <a:noFill/>
          <a:ln>
            <a:noFill/>
          </a:ln>
        </p:spPr>
      </p:pic>
      <p:pic>
        <p:nvPicPr>
          <p:cNvPr id="49" name="Google Shape;49;p14"/>
          <p:cNvPicPr preferRelativeResize="0"/>
          <p:nvPr/>
        </p:nvPicPr>
        <p:blipFill rotWithShape="1">
          <a:blip r:embed="rId6">
            <a:alphaModFix/>
          </a:blip>
          <a:srcRect b="0" l="0" r="0" t="0"/>
          <a:stretch/>
        </p:blipFill>
        <p:spPr>
          <a:xfrm>
            <a:off x="7467954" y="6347293"/>
            <a:ext cx="906097" cy="450626"/>
          </a:xfrm>
          <a:prstGeom prst="rect">
            <a:avLst/>
          </a:prstGeom>
          <a:noFill/>
          <a:ln>
            <a:noFill/>
          </a:ln>
        </p:spPr>
      </p:pic>
      <p:pic>
        <p:nvPicPr>
          <p:cNvPr id="50" name="Google Shape;50;p14"/>
          <p:cNvPicPr preferRelativeResize="0"/>
          <p:nvPr/>
        </p:nvPicPr>
        <p:blipFill rotWithShape="1">
          <a:blip r:embed="rId7">
            <a:alphaModFix/>
          </a:blip>
          <a:srcRect b="0" l="0" r="17127" t="0"/>
          <a:stretch/>
        </p:blipFill>
        <p:spPr>
          <a:xfrm>
            <a:off x="7857641" y="2797403"/>
            <a:ext cx="4334360" cy="2952467"/>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reak">
  <p:cSld name="Break">
    <p:spTree>
      <p:nvGrpSpPr>
        <p:cNvPr id="51" name="Shape 51"/>
        <p:cNvGrpSpPr/>
        <p:nvPr/>
      </p:nvGrpSpPr>
      <p:grpSpPr>
        <a:xfrm>
          <a:off x="0" y="0"/>
          <a:ext cx="0" cy="0"/>
          <a:chOff x="0" y="0"/>
          <a:chExt cx="0" cy="0"/>
        </a:xfrm>
      </p:grpSpPr>
      <p:sp>
        <p:nvSpPr>
          <p:cNvPr id="52" name="Google Shape;52;p15"/>
          <p:cNvSpPr txBox="1"/>
          <p:nvPr>
            <p:ph type="ctrTitle"/>
          </p:nvPr>
        </p:nvSpPr>
        <p:spPr>
          <a:xfrm>
            <a:off x="466810" y="1576450"/>
            <a:ext cx="7123290" cy="100647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500"/>
              <a:buFont typeface="Quicksand"/>
              <a:buNone/>
              <a:defRPr b="0" i="0" sz="4500">
                <a:solidFill>
                  <a:schemeClr val="dk1"/>
                </a:solidFill>
                <a:latin typeface="Quicksand"/>
                <a:ea typeface="Quicksand"/>
                <a:cs typeface="Quicksand"/>
                <a:sym typeface="Quicksa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15"/>
          <p:cNvSpPr txBox="1"/>
          <p:nvPr>
            <p:ph idx="1" type="subTitle"/>
          </p:nvPr>
        </p:nvSpPr>
        <p:spPr>
          <a:xfrm>
            <a:off x="477036" y="2687456"/>
            <a:ext cx="5893127" cy="553456"/>
          </a:xfrm>
          <a:prstGeom prst="rect">
            <a:avLst/>
          </a:prstGeom>
          <a:noFill/>
          <a:ln>
            <a:noFill/>
          </a:ln>
        </p:spPr>
        <p:txBody>
          <a:bodyPr anchorCtr="0" anchor="t" bIns="45700" lIns="91425" spcFirstLastPara="1" rIns="91425" wrap="square" tIns="45700">
            <a:normAutofit/>
          </a:bodyPr>
          <a:lstStyle>
            <a:lvl1pPr lvl="0" algn="l">
              <a:lnSpc>
                <a:spcPct val="100000"/>
              </a:lnSpc>
              <a:spcBef>
                <a:spcPts val="600"/>
              </a:spcBef>
              <a:spcAft>
                <a:spcPts val="0"/>
              </a:spcAft>
              <a:buClr>
                <a:schemeClr val="dk1"/>
              </a:buClr>
              <a:buSzPts val="2500"/>
              <a:buNone/>
              <a:defRPr b="0" i="0" sz="2500">
                <a:solidFill>
                  <a:schemeClr val="dk1"/>
                </a:solidFill>
                <a:latin typeface="Quicksand"/>
                <a:ea typeface="Quicksand"/>
                <a:cs typeface="Quicksand"/>
                <a:sym typeface="Quicksand"/>
              </a:defRPr>
            </a:lvl1pPr>
            <a:lvl2pPr lvl="1" algn="ctr">
              <a:lnSpc>
                <a:spcPct val="100000"/>
              </a:lnSpc>
              <a:spcBef>
                <a:spcPts val="600"/>
              </a:spcBef>
              <a:spcAft>
                <a:spcPts val="0"/>
              </a:spcAft>
              <a:buClr>
                <a:schemeClr val="dk1"/>
              </a:buClr>
              <a:buSzPts val="2000"/>
              <a:buNone/>
              <a:defRPr sz="2000"/>
            </a:lvl2pPr>
            <a:lvl3pPr lvl="2" algn="ctr">
              <a:lnSpc>
                <a:spcPct val="100000"/>
              </a:lnSpc>
              <a:spcBef>
                <a:spcPts val="600"/>
              </a:spcBef>
              <a:spcAft>
                <a:spcPts val="0"/>
              </a:spcAft>
              <a:buClr>
                <a:schemeClr val="dk1"/>
              </a:buClr>
              <a:buSzPts val="1800"/>
              <a:buNone/>
              <a:defRPr sz="1800"/>
            </a:lvl3pPr>
            <a:lvl4pPr lvl="3" algn="ctr">
              <a:lnSpc>
                <a:spcPct val="100000"/>
              </a:lnSpc>
              <a:spcBef>
                <a:spcPts val="600"/>
              </a:spcBef>
              <a:spcAft>
                <a:spcPts val="0"/>
              </a:spcAft>
              <a:buClr>
                <a:schemeClr val="dk1"/>
              </a:buClr>
              <a:buSzPts val="1600"/>
              <a:buNone/>
              <a:defRPr sz="1600"/>
            </a:lvl4pPr>
            <a:lvl5pPr lvl="4" algn="ctr">
              <a:lnSpc>
                <a:spcPct val="100000"/>
              </a:lnSpc>
              <a:spcBef>
                <a:spcPts val="600"/>
              </a:spcBef>
              <a:spcAft>
                <a:spcPts val="0"/>
              </a:spcAft>
              <a:buClr>
                <a:schemeClr val="dk1"/>
              </a:buClr>
              <a:buSzPts val="1600"/>
              <a:buNone/>
              <a:defRPr sz="1600"/>
            </a:lvl5pPr>
            <a:lvl6pPr lvl="5" algn="ctr">
              <a:lnSpc>
                <a:spcPct val="90000"/>
              </a:lnSpc>
              <a:spcBef>
                <a:spcPts val="6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pic>
        <p:nvPicPr>
          <p:cNvPr id="54" name="Google Shape;54;p15"/>
          <p:cNvPicPr preferRelativeResize="0"/>
          <p:nvPr/>
        </p:nvPicPr>
        <p:blipFill rotWithShape="1">
          <a:blip r:embed="rId2">
            <a:alphaModFix/>
          </a:blip>
          <a:srcRect b="0" l="0" r="0" t="0"/>
          <a:stretch/>
        </p:blipFill>
        <p:spPr>
          <a:xfrm>
            <a:off x="502204" y="499930"/>
            <a:ext cx="2019615" cy="454414"/>
          </a:xfrm>
          <a:prstGeom prst="rect">
            <a:avLst/>
          </a:prstGeom>
          <a:noFill/>
          <a:ln>
            <a:noFill/>
          </a:ln>
        </p:spPr>
      </p:pic>
      <p:sp>
        <p:nvSpPr>
          <p:cNvPr id="55" name="Google Shape;55;p15"/>
          <p:cNvSpPr txBox="1"/>
          <p:nvPr/>
        </p:nvSpPr>
        <p:spPr>
          <a:xfrm>
            <a:off x="567158" y="3912244"/>
            <a:ext cx="825707" cy="400110"/>
          </a:xfrm>
          <a:prstGeom prst="rect">
            <a:avLst/>
          </a:prstGeom>
          <a:solidFill>
            <a:srgbClr val="FF5B7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000" u="none" cap="none" strike="noStrike">
                <a:solidFill>
                  <a:schemeClr val="lt1"/>
                </a:solidFill>
                <a:latin typeface="Roboto"/>
                <a:ea typeface="Roboto"/>
                <a:cs typeface="Roboto"/>
                <a:sym typeface="Roboto"/>
              </a:rPr>
              <a:t>NEXT</a:t>
            </a:r>
            <a:endParaRPr/>
          </a:p>
        </p:txBody>
      </p:sp>
      <p:sp>
        <p:nvSpPr>
          <p:cNvPr id="56" name="Google Shape;56;p15"/>
          <p:cNvSpPr txBox="1"/>
          <p:nvPr>
            <p:ph idx="2" type="body"/>
          </p:nvPr>
        </p:nvSpPr>
        <p:spPr>
          <a:xfrm>
            <a:off x="474140" y="4371246"/>
            <a:ext cx="5938837" cy="936826"/>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600"/>
              </a:spcBef>
              <a:spcAft>
                <a:spcPts val="0"/>
              </a:spcAft>
              <a:buClr>
                <a:schemeClr val="dk1"/>
              </a:buClr>
              <a:buSzPts val="2500"/>
              <a:buNone/>
              <a:defRPr b="0" i="0" sz="2500">
                <a:latin typeface="Quicksand"/>
                <a:ea typeface="Quicksand"/>
                <a:cs typeface="Quicksand"/>
                <a:sym typeface="Quicksand"/>
              </a:defRPr>
            </a:lvl1pPr>
            <a:lvl2pPr indent="-228600" lvl="1" marL="914400" algn="l">
              <a:lnSpc>
                <a:spcPct val="100000"/>
              </a:lnSpc>
              <a:spcBef>
                <a:spcPts val="600"/>
              </a:spcBef>
              <a:spcAft>
                <a:spcPts val="0"/>
              </a:spcAft>
              <a:buClr>
                <a:schemeClr val="dk1"/>
              </a:buClr>
              <a:buSzPts val="2400"/>
              <a:buNone/>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 name="Google Shape;57;p15"/>
          <p:cNvSpPr/>
          <p:nvPr/>
        </p:nvSpPr>
        <p:spPr>
          <a:xfrm>
            <a:off x="0" y="6294474"/>
            <a:ext cx="12192000" cy="563526"/>
          </a:xfrm>
          <a:prstGeom prst="rect">
            <a:avLst/>
          </a:prstGeom>
          <a:solidFill>
            <a:srgbClr val="00869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58" name="Google Shape;58;p15"/>
          <p:cNvPicPr preferRelativeResize="0"/>
          <p:nvPr/>
        </p:nvPicPr>
        <p:blipFill rotWithShape="1">
          <a:blip r:embed="rId3">
            <a:alphaModFix/>
          </a:blip>
          <a:srcRect b="0" l="0" r="0" t="0"/>
          <a:stretch/>
        </p:blipFill>
        <p:spPr>
          <a:xfrm>
            <a:off x="10345653" y="6435794"/>
            <a:ext cx="1524186" cy="379674"/>
          </a:xfrm>
          <a:prstGeom prst="rect">
            <a:avLst/>
          </a:prstGeom>
          <a:noFill/>
          <a:ln>
            <a:noFill/>
          </a:ln>
        </p:spPr>
      </p:pic>
      <p:sp>
        <p:nvSpPr>
          <p:cNvPr id="59" name="Google Shape;59;p15"/>
          <p:cNvSpPr txBox="1"/>
          <p:nvPr/>
        </p:nvSpPr>
        <p:spPr>
          <a:xfrm>
            <a:off x="483427" y="6431221"/>
            <a:ext cx="5377938" cy="28932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Roboto Light"/>
                <a:ea typeface="Roboto Light"/>
                <a:cs typeface="Roboto Light"/>
                <a:sym typeface="Roboto Light"/>
              </a:rPr>
              <a:t>EOSC Symposium 2026 / 14-16 October / Florence</a:t>
            </a:r>
            <a:endParaRPr/>
          </a:p>
        </p:txBody>
      </p:sp>
      <p:pic>
        <p:nvPicPr>
          <p:cNvPr id="60" name="Google Shape;60;p15"/>
          <p:cNvPicPr preferRelativeResize="0"/>
          <p:nvPr/>
        </p:nvPicPr>
        <p:blipFill rotWithShape="1">
          <a:blip r:embed="rId4">
            <a:alphaModFix/>
          </a:blip>
          <a:srcRect b="0" l="0" r="0" t="0"/>
          <a:stretch/>
        </p:blipFill>
        <p:spPr>
          <a:xfrm>
            <a:off x="8753354" y="6386587"/>
            <a:ext cx="1734857" cy="395999"/>
          </a:xfrm>
          <a:prstGeom prst="rect">
            <a:avLst/>
          </a:prstGeom>
          <a:noFill/>
          <a:ln>
            <a:noFill/>
          </a:ln>
        </p:spPr>
      </p:pic>
      <p:sp>
        <p:nvSpPr>
          <p:cNvPr id="61" name="Google Shape;61;p15"/>
          <p:cNvSpPr txBox="1"/>
          <p:nvPr/>
        </p:nvSpPr>
        <p:spPr>
          <a:xfrm>
            <a:off x="5047476" y="6431221"/>
            <a:ext cx="2019751" cy="31054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Roboto Light"/>
                <a:ea typeface="Roboto Light"/>
                <a:cs typeface="Roboto Light"/>
                <a:sym typeface="Roboto Light"/>
              </a:rPr>
              <a:t>Under the patronage of</a:t>
            </a:r>
            <a:endParaRPr/>
          </a:p>
        </p:txBody>
      </p:sp>
      <p:pic>
        <p:nvPicPr>
          <p:cNvPr id="62" name="Google Shape;62;p15"/>
          <p:cNvPicPr preferRelativeResize="0"/>
          <p:nvPr/>
        </p:nvPicPr>
        <p:blipFill rotWithShape="1">
          <a:blip r:embed="rId5">
            <a:alphaModFix/>
          </a:blip>
          <a:srcRect b="0" l="0" r="0" t="0"/>
          <a:stretch/>
        </p:blipFill>
        <p:spPr>
          <a:xfrm>
            <a:off x="7018219" y="6353907"/>
            <a:ext cx="433754" cy="433754"/>
          </a:xfrm>
          <a:prstGeom prst="rect">
            <a:avLst/>
          </a:prstGeom>
          <a:noFill/>
          <a:ln>
            <a:noFill/>
          </a:ln>
        </p:spPr>
      </p:pic>
      <p:pic>
        <p:nvPicPr>
          <p:cNvPr id="63" name="Google Shape;63;p15"/>
          <p:cNvPicPr preferRelativeResize="0"/>
          <p:nvPr/>
        </p:nvPicPr>
        <p:blipFill rotWithShape="1">
          <a:blip r:embed="rId6">
            <a:alphaModFix/>
          </a:blip>
          <a:srcRect b="0" l="0" r="0" t="0"/>
          <a:stretch/>
        </p:blipFill>
        <p:spPr>
          <a:xfrm>
            <a:off x="7467954" y="6347293"/>
            <a:ext cx="906097" cy="450626"/>
          </a:xfrm>
          <a:prstGeom prst="rect">
            <a:avLst/>
          </a:prstGeom>
          <a:noFill/>
          <a:ln>
            <a:noFill/>
          </a:ln>
        </p:spPr>
      </p:pic>
      <p:pic>
        <p:nvPicPr>
          <p:cNvPr id="64" name="Google Shape;64;p15"/>
          <p:cNvPicPr preferRelativeResize="0"/>
          <p:nvPr/>
        </p:nvPicPr>
        <p:blipFill rotWithShape="1">
          <a:blip r:embed="rId7">
            <a:alphaModFix/>
          </a:blip>
          <a:srcRect b="0" l="0" r="17127" t="0"/>
          <a:stretch/>
        </p:blipFill>
        <p:spPr>
          <a:xfrm>
            <a:off x="7857641" y="2797403"/>
            <a:ext cx="4334360" cy="2952467"/>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neral">
  <p:cSld name="General">
    <p:spTree>
      <p:nvGrpSpPr>
        <p:cNvPr id="65" name="Shape 65"/>
        <p:cNvGrpSpPr/>
        <p:nvPr/>
      </p:nvGrpSpPr>
      <p:grpSpPr>
        <a:xfrm>
          <a:off x="0" y="0"/>
          <a:ext cx="0" cy="0"/>
          <a:chOff x="0" y="0"/>
          <a:chExt cx="0" cy="0"/>
        </a:xfrm>
      </p:grpSpPr>
      <p:sp>
        <p:nvSpPr>
          <p:cNvPr id="66" name="Google Shape;66;p16"/>
          <p:cNvSpPr/>
          <p:nvPr/>
        </p:nvSpPr>
        <p:spPr>
          <a:xfrm>
            <a:off x="0" y="6294474"/>
            <a:ext cx="12192000" cy="563526"/>
          </a:xfrm>
          <a:prstGeom prst="rect">
            <a:avLst/>
          </a:prstGeom>
          <a:solidFill>
            <a:srgbClr val="00869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7" name="Google Shape;67;p16"/>
          <p:cNvSpPr txBox="1"/>
          <p:nvPr>
            <p:ph idx="1" type="body"/>
          </p:nvPr>
        </p:nvSpPr>
        <p:spPr>
          <a:xfrm>
            <a:off x="1721738" y="1570383"/>
            <a:ext cx="9830179" cy="4382541"/>
          </a:xfrm>
          <a:prstGeom prst="rect">
            <a:avLst/>
          </a:prstGeom>
          <a:noFill/>
          <a:ln>
            <a:noFill/>
          </a:ln>
        </p:spPr>
        <p:txBody>
          <a:bodyPr anchorCtr="0" anchor="t" bIns="45700" lIns="91425" spcFirstLastPara="1" rIns="91425" wrap="square" tIns="45700">
            <a:normAutofit/>
          </a:bodyPr>
          <a:lstStyle>
            <a:lvl1pPr indent="-323850" lvl="0" marL="457200" algn="l">
              <a:lnSpc>
                <a:spcPct val="100000"/>
              </a:lnSpc>
              <a:spcBef>
                <a:spcPts val="600"/>
              </a:spcBef>
              <a:spcAft>
                <a:spcPts val="0"/>
              </a:spcAft>
              <a:buClr>
                <a:schemeClr val="dk1"/>
              </a:buClr>
              <a:buSzPts val="1500"/>
              <a:buFont typeface="Arial"/>
              <a:buChar char="•"/>
              <a:defRPr b="0" i="0" spc="0" sz="1500">
                <a:solidFill>
                  <a:schemeClr val="dk1"/>
                </a:solidFill>
                <a:latin typeface="Roboto"/>
                <a:ea typeface="Roboto"/>
                <a:cs typeface="Roboto"/>
                <a:sym typeface="Roboto"/>
              </a:defRPr>
            </a:lvl1pPr>
            <a:lvl2pPr indent="-323850" lvl="1" marL="914400" algn="l">
              <a:lnSpc>
                <a:spcPct val="100000"/>
              </a:lnSpc>
              <a:spcBef>
                <a:spcPts val="600"/>
              </a:spcBef>
              <a:spcAft>
                <a:spcPts val="0"/>
              </a:spcAft>
              <a:buClr>
                <a:srgbClr val="3A3838"/>
              </a:buClr>
              <a:buSzPts val="1500"/>
              <a:buChar char="•"/>
              <a:defRPr sz="1500">
                <a:solidFill>
                  <a:srgbClr val="3A3838"/>
                </a:solidFill>
                <a:latin typeface="Roboto Light"/>
                <a:ea typeface="Roboto Light"/>
                <a:cs typeface="Roboto Light"/>
                <a:sym typeface="Roboto Light"/>
              </a:defRPr>
            </a:lvl2pPr>
            <a:lvl3pPr indent="-323850" lvl="2" marL="1371600" algn="l">
              <a:lnSpc>
                <a:spcPct val="100000"/>
              </a:lnSpc>
              <a:spcBef>
                <a:spcPts val="600"/>
              </a:spcBef>
              <a:spcAft>
                <a:spcPts val="0"/>
              </a:spcAft>
              <a:buClr>
                <a:srgbClr val="3A3838"/>
              </a:buClr>
              <a:buSzPts val="1500"/>
              <a:buChar char="•"/>
              <a:defRPr sz="1500">
                <a:solidFill>
                  <a:srgbClr val="3A3838"/>
                </a:solidFill>
                <a:latin typeface="Roboto Light"/>
                <a:ea typeface="Roboto Light"/>
                <a:cs typeface="Roboto Light"/>
                <a:sym typeface="Roboto Light"/>
              </a:defRPr>
            </a:lvl3pPr>
            <a:lvl4pPr indent="-323850" lvl="3" marL="1828800" algn="l">
              <a:lnSpc>
                <a:spcPct val="100000"/>
              </a:lnSpc>
              <a:spcBef>
                <a:spcPts val="600"/>
              </a:spcBef>
              <a:spcAft>
                <a:spcPts val="0"/>
              </a:spcAft>
              <a:buClr>
                <a:srgbClr val="3A3838"/>
              </a:buClr>
              <a:buSzPts val="1500"/>
              <a:buChar char="•"/>
              <a:defRPr sz="1500">
                <a:solidFill>
                  <a:srgbClr val="3A3838"/>
                </a:solidFill>
                <a:latin typeface="Roboto Light"/>
                <a:ea typeface="Roboto Light"/>
                <a:cs typeface="Roboto Light"/>
                <a:sym typeface="Roboto Light"/>
              </a:defRPr>
            </a:lvl4pPr>
            <a:lvl5pPr indent="-323850" lvl="4" marL="2286000" algn="l">
              <a:lnSpc>
                <a:spcPct val="100000"/>
              </a:lnSpc>
              <a:spcBef>
                <a:spcPts val="600"/>
              </a:spcBef>
              <a:spcAft>
                <a:spcPts val="0"/>
              </a:spcAft>
              <a:buClr>
                <a:srgbClr val="3A3838"/>
              </a:buClr>
              <a:buSzPts val="1500"/>
              <a:buChar char="•"/>
              <a:defRPr sz="1500">
                <a:solidFill>
                  <a:srgbClr val="3A3838"/>
                </a:solidFill>
                <a:latin typeface="Roboto Light"/>
                <a:ea typeface="Roboto Light"/>
                <a:cs typeface="Roboto Light"/>
                <a:sym typeface="Roboto Light"/>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 name="Google Shape;68;p16"/>
          <p:cNvSpPr txBox="1"/>
          <p:nvPr>
            <p:ph type="title"/>
          </p:nvPr>
        </p:nvSpPr>
        <p:spPr>
          <a:xfrm>
            <a:off x="1721738" y="235633"/>
            <a:ext cx="9830179" cy="60388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008691"/>
              </a:buClr>
              <a:buSzPts val="3500"/>
              <a:buFont typeface="Quicksand"/>
              <a:buNone/>
              <a:defRPr b="0" i="0" sz="3500">
                <a:solidFill>
                  <a:srgbClr val="008691"/>
                </a:solidFill>
                <a:latin typeface="Quicksand"/>
                <a:ea typeface="Quicksand"/>
                <a:cs typeface="Quicksand"/>
                <a:sym typeface="Quicksa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16"/>
          <p:cNvSpPr txBox="1"/>
          <p:nvPr>
            <p:ph idx="2" type="body"/>
          </p:nvPr>
        </p:nvSpPr>
        <p:spPr>
          <a:xfrm>
            <a:off x="1721741" y="895137"/>
            <a:ext cx="9830176" cy="364765"/>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2200"/>
              <a:buNone/>
              <a:defRPr b="0" i="0" sz="2200">
                <a:solidFill>
                  <a:srgbClr val="008691"/>
                </a:solidFill>
                <a:latin typeface="Quicksand"/>
                <a:ea typeface="Quicksand"/>
                <a:cs typeface="Quicksand"/>
                <a:sym typeface="Quicksand"/>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A black background with white letters&#10;&#10;AI-generated content may be incorrect." id="70" name="Google Shape;70;p16"/>
          <p:cNvPicPr preferRelativeResize="0"/>
          <p:nvPr/>
        </p:nvPicPr>
        <p:blipFill rotWithShape="1">
          <a:blip r:embed="rId2">
            <a:alphaModFix/>
          </a:blip>
          <a:srcRect b="0" l="0" r="0" t="0"/>
          <a:stretch/>
        </p:blipFill>
        <p:spPr>
          <a:xfrm>
            <a:off x="304801" y="436970"/>
            <a:ext cx="1297422" cy="291920"/>
          </a:xfrm>
          <a:prstGeom prst="rect">
            <a:avLst/>
          </a:prstGeom>
          <a:noFill/>
          <a:ln>
            <a:noFill/>
          </a:ln>
        </p:spPr>
      </p:pic>
      <p:pic>
        <p:nvPicPr>
          <p:cNvPr id="71" name="Google Shape;71;p16"/>
          <p:cNvPicPr preferRelativeResize="0"/>
          <p:nvPr/>
        </p:nvPicPr>
        <p:blipFill rotWithShape="1">
          <a:blip r:embed="rId3">
            <a:alphaModFix/>
          </a:blip>
          <a:srcRect b="0" l="0" r="0" t="0"/>
          <a:stretch/>
        </p:blipFill>
        <p:spPr>
          <a:xfrm>
            <a:off x="10345653" y="6435794"/>
            <a:ext cx="1524186" cy="379674"/>
          </a:xfrm>
          <a:prstGeom prst="rect">
            <a:avLst/>
          </a:prstGeom>
          <a:noFill/>
          <a:ln>
            <a:noFill/>
          </a:ln>
        </p:spPr>
      </p:pic>
      <p:sp>
        <p:nvSpPr>
          <p:cNvPr id="72" name="Google Shape;72;p16"/>
          <p:cNvSpPr txBox="1"/>
          <p:nvPr/>
        </p:nvSpPr>
        <p:spPr>
          <a:xfrm>
            <a:off x="483427" y="6431221"/>
            <a:ext cx="5377938" cy="28932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Roboto Light"/>
                <a:ea typeface="Roboto Light"/>
                <a:cs typeface="Roboto Light"/>
                <a:sym typeface="Roboto Light"/>
              </a:rPr>
              <a:t>EOSC Symposium 2026 / 14-16 October / Florence</a:t>
            </a:r>
            <a:endParaRPr/>
          </a:p>
        </p:txBody>
      </p:sp>
      <p:pic>
        <p:nvPicPr>
          <p:cNvPr id="73" name="Google Shape;73;p16"/>
          <p:cNvPicPr preferRelativeResize="0"/>
          <p:nvPr/>
        </p:nvPicPr>
        <p:blipFill rotWithShape="1">
          <a:blip r:embed="rId4">
            <a:alphaModFix/>
          </a:blip>
          <a:srcRect b="0" l="0" r="0" t="0"/>
          <a:stretch/>
        </p:blipFill>
        <p:spPr>
          <a:xfrm>
            <a:off x="8753354" y="6386587"/>
            <a:ext cx="1734857" cy="395999"/>
          </a:xfrm>
          <a:prstGeom prst="rect">
            <a:avLst/>
          </a:prstGeom>
          <a:noFill/>
          <a:ln>
            <a:noFill/>
          </a:ln>
        </p:spPr>
      </p:pic>
      <p:sp>
        <p:nvSpPr>
          <p:cNvPr id="74" name="Google Shape;74;p16"/>
          <p:cNvSpPr txBox="1"/>
          <p:nvPr/>
        </p:nvSpPr>
        <p:spPr>
          <a:xfrm>
            <a:off x="5047476" y="6431221"/>
            <a:ext cx="2019751" cy="31054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Roboto Light"/>
                <a:ea typeface="Roboto Light"/>
                <a:cs typeface="Roboto Light"/>
                <a:sym typeface="Roboto Light"/>
              </a:rPr>
              <a:t>Under the patronage of</a:t>
            </a:r>
            <a:endParaRPr/>
          </a:p>
        </p:txBody>
      </p:sp>
      <p:pic>
        <p:nvPicPr>
          <p:cNvPr id="75" name="Google Shape;75;p16"/>
          <p:cNvPicPr preferRelativeResize="0"/>
          <p:nvPr/>
        </p:nvPicPr>
        <p:blipFill rotWithShape="1">
          <a:blip r:embed="rId5">
            <a:alphaModFix/>
          </a:blip>
          <a:srcRect b="0" l="0" r="0" t="0"/>
          <a:stretch/>
        </p:blipFill>
        <p:spPr>
          <a:xfrm>
            <a:off x="7018219" y="6353907"/>
            <a:ext cx="433754" cy="433754"/>
          </a:xfrm>
          <a:prstGeom prst="rect">
            <a:avLst/>
          </a:prstGeom>
          <a:noFill/>
          <a:ln>
            <a:noFill/>
          </a:ln>
        </p:spPr>
      </p:pic>
      <p:pic>
        <p:nvPicPr>
          <p:cNvPr id="76" name="Google Shape;76;p16"/>
          <p:cNvPicPr preferRelativeResize="0"/>
          <p:nvPr/>
        </p:nvPicPr>
        <p:blipFill rotWithShape="1">
          <a:blip r:embed="rId6">
            <a:alphaModFix/>
          </a:blip>
          <a:srcRect b="0" l="0" r="0" t="0"/>
          <a:stretch/>
        </p:blipFill>
        <p:spPr>
          <a:xfrm>
            <a:off x="7467954" y="6347293"/>
            <a:ext cx="906097" cy="45062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el - 4 persons">
  <p:cSld name="Panel - 4 persons">
    <p:spTree>
      <p:nvGrpSpPr>
        <p:cNvPr id="77" name="Shape 77"/>
        <p:cNvGrpSpPr/>
        <p:nvPr/>
      </p:nvGrpSpPr>
      <p:grpSpPr>
        <a:xfrm>
          <a:off x="0" y="0"/>
          <a:ext cx="0" cy="0"/>
          <a:chOff x="0" y="0"/>
          <a:chExt cx="0" cy="0"/>
        </a:xfrm>
      </p:grpSpPr>
      <p:pic>
        <p:nvPicPr>
          <p:cNvPr id="78" name="Google Shape;78;p17"/>
          <p:cNvPicPr preferRelativeResize="0"/>
          <p:nvPr/>
        </p:nvPicPr>
        <p:blipFill rotWithShape="1">
          <a:blip r:embed="rId2">
            <a:alphaModFix/>
          </a:blip>
          <a:srcRect b="0" l="0" r="0" t="0"/>
          <a:stretch/>
        </p:blipFill>
        <p:spPr>
          <a:xfrm>
            <a:off x="502204" y="499930"/>
            <a:ext cx="2019615" cy="454414"/>
          </a:xfrm>
          <a:prstGeom prst="rect">
            <a:avLst/>
          </a:prstGeom>
          <a:noFill/>
          <a:ln>
            <a:noFill/>
          </a:ln>
        </p:spPr>
      </p:pic>
      <p:sp>
        <p:nvSpPr>
          <p:cNvPr id="79" name="Google Shape;79;p17"/>
          <p:cNvSpPr/>
          <p:nvPr>
            <p:ph idx="2" type="pic"/>
          </p:nvPr>
        </p:nvSpPr>
        <p:spPr>
          <a:xfrm>
            <a:off x="583961" y="2472267"/>
            <a:ext cx="2160000" cy="2160000"/>
          </a:xfrm>
          <a:prstGeom prst="rect">
            <a:avLst/>
          </a:prstGeom>
          <a:noFill/>
          <a:ln cap="flat" cmpd="sng" w="9525">
            <a:solidFill>
              <a:schemeClr val="lt1"/>
            </a:solidFill>
            <a:prstDash val="solid"/>
            <a:round/>
            <a:headEnd len="sm" w="sm" type="none"/>
            <a:tailEnd len="sm" w="sm" type="none"/>
          </a:ln>
        </p:spPr>
      </p:sp>
      <p:sp>
        <p:nvSpPr>
          <p:cNvPr id="80" name="Google Shape;80;p17"/>
          <p:cNvSpPr/>
          <p:nvPr>
            <p:ph idx="3" type="pic"/>
          </p:nvPr>
        </p:nvSpPr>
        <p:spPr>
          <a:xfrm>
            <a:off x="6531528" y="2489198"/>
            <a:ext cx="2160000" cy="2160000"/>
          </a:xfrm>
          <a:prstGeom prst="rect">
            <a:avLst/>
          </a:prstGeom>
          <a:noFill/>
          <a:ln cap="flat" cmpd="sng" w="9525">
            <a:solidFill>
              <a:schemeClr val="lt1"/>
            </a:solidFill>
            <a:prstDash val="solid"/>
            <a:round/>
            <a:headEnd len="sm" w="sm" type="none"/>
            <a:tailEnd len="sm" w="sm" type="none"/>
          </a:ln>
        </p:spPr>
      </p:sp>
      <p:sp>
        <p:nvSpPr>
          <p:cNvPr id="81" name="Google Shape;81;p17"/>
          <p:cNvSpPr/>
          <p:nvPr>
            <p:ph idx="4" type="pic"/>
          </p:nvPr>
        </p:nvSpPr>
        <p:spPr>
          <a:xfrm>
            <a:off x="3561119" y="2480733"/>
            <a:ext cx="2160000" cy="2160000"/>
          </a:xfrm>
          <a:prstGeom prst="rect">
            <a:avLst/>
          </a:prstGeom>
          <a:noFill/>
          <a:ln cap="flat" cmpd="sng" w="9525">
            <a:solidFill>
              <a:schemeClr val="lt1"/>
            </a:solidFill>
            <a:prstDash val="solid"/>
            <a:round/>
            <a:headEnd len="sm" w="sm" type="none"/>
            <a:tailEnd len="sm" w="sm" type="none"/>
          </a:ln>
        </p:spPr>
      </p:sp>
      <p:sp>
        <p:nvSpPr>
          <p:cNvPr id="82" name="Google Shape;82;p17"/>
          <p:cNvSpPr/>
          <p:nvPr>
            <p:ph idx="5" type="pic"/>
          </p:nvPr>
        </p:nvSpPr>
        <p:spPr>
          <a:xfrm>
            <a:off x="9444060" y="2480734"/>
            <a:ext cx="2160000" cy="2160000"/>
          </a:xfrm>
          <a:prstGeom prst="rect">
            <a:avLst/>
          </a:prstGeom>
          <a:noFill/>
          <a:ln cap="flat" cmpd="sng" w="9525">
            <a:solidFill>
              <a:schemeClr val="lt1"/>
            </a:solidFill>
            <a:prstDash val="solid"/>
            <a:round/>
            <a:headEnd len="sm" w="sm" type="none"/>
            <a:tailEnd len="sm" w="sm" type="none"/>
          </a:ln>
        </p:spPr>
      </p:sp>
      <p:sp>
        <p:nvSpPr>
          <p:cNvPr id="83" name="Google Shape;83;p17"/>
          <p:cNvSpPr txBox="1"/>
          <p:nvPr/>
        </p:nvSpPr>
        <p:spPr>
          <a:xfrm>
            <a:off x="3597876" y="4694979"/>
            <a:ext cx="2160000" cy="364658"/>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8691"/>
              </a:buClr>
              <a:buSzPts val="1700"/>
              <a:buFont typeface="Roboto"/>
              <a:buNone/>
            </a:pPr>
            <a:r>
              <a:t/>
            </a:r>
            <a:endParaRPr b="0" i="0" sz="1700" u="none" cap="none" strike="noStrike">
              <a:solidFill>
                <a:srgbClr val="008691"/>
              </a:solidFill>
              <a:latin typeface="Roboto"/>
              <a:ea typeface="Roboto"/>
              <a:cs typeface="Roboto"/>
              <a:sym typeface="Roboto"/>
            </a:endParaRPr>
          </a:p>
        </p:txBody>
      </p:sp>
      <p:sp>
        <p:nvSpPr>
          <p:cNvPr id="84" name="Google Shape;84;p17"/>
          <p:cNvSpPr txBox="1"/>
          <p:nvPr/>
        </p:nvSpPr>
        <p:spPr>
          <a:xfrm>
            <a:off x="3594563" y="5084446"/>
            <a:ext cx="2160000" cy="601133"/>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1700"/>
              <a:buFont typeface="Arial"/>
              <a:buNone/>
            </a:pPr>
            <a:r>
              <a:t/>
            </a:r>
            <a:endParaRPr b="0" i="0" sz="1700" u="none" cap="none" strike="noStrike">
              <a:solidFill>
                <a:schemeClr val="dk1"/>
              </a:solidFill>
              <a:latin typeface="Roboto"/>
              <a:ea typeface="Roboto"/>
              <a:cs typeface="Roboto"/>
              <a:sym typeface="Roboto"/>
            </a:endParaRPr>
          </a:p>
        </p:txBody>
      </p:sp>
      <p:sp>
        <p:nvSpPr>
          <p:cNvPr id="85" name="Google Shape;85;p17"/>
          <p:cNvSpPr txBox="1"/>
          <p:nvPr/>
        </p:nvSpPr>
        <p:spPr>
          <a:xfrm>
            <a:off x="6514898" y="4692338"/>
            <a:ext cx="2160000" cy="364658"/>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8691"/>
              </a:buClr>
              <a:buSzPts val="1700"/>
              <a:buFont typeface="Roboto"/>
              <a:buNone/>
            </a:pPr>
            <a:r>
              <a:t/>
            </a:r>
            <a:endParaRPr b="0" i="0" sz="1700" u="none" cap="none" strike="noStrike">
              <a:solidFill>
                <a:srgbClr val="008691"/>
              </a:solidFill>
              <a:latin typeface="Roboto"/>
              <a:ea typeface="Roboto"/>
              <a:cs typeface="Roboto"/>
              <a:sym typeface="Roboto"/>
            </a:endParaRPr>
          </a:p>
        </p:txBody>
      </p:sp>
      <p:sp>
        <p:nvSpPr>
          <p:cNvPr id="86" name="Google Shape;86;p17"/>
          <p:cNvSpPr txBox="1"/>
          <p:nvPr/>
        </p:nvSpPr>
        <p:spPr>
          <a:xfrm>
            <a:off x="6511585" y="5081805"/>
            <a:ext cx="2160000" cy="601133"/>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1700"/>
              <a:buFont typeface="Arial"/>
              <a:buNone/>
            </a:pPr>
            <a:r>
              <a:t/>
            </a:r>
            <a:endParaRPr b="0" i="0" sz="1700" u="none" cap="none" strike="noStrike">
              <a:solidFill>
                <a:schemeClr val="dk1"/>
              </a:solidFill>
              <a:latin typeface="Roboto"/>
              <a:ea typeface="Roboto"/>
              <a:cs typeface="Roboto"/>
              <a:sym typeface="Roboto"/>
            </a:endParaRPr>
          </a:p>
        </p:txBody>
      </p:sp>
      <p:sp>
        <p:nvSpPr>
          <p:cNvPr id="87" name="Google Shape;87;p17"/>
          <p:cNvSpPr txBox="1"/>
          <p:nvPr/>
        </p:nvSpPr>
        <p:spPr>
          <a:xfrm>
            <a:off x="9425627" y="4692338"/>
            <a:ext cx="2160000" cy="364658"/>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8691"/>
              </a:buClr>
              <a:buSzPts val="1700"/>
              <a:buFont typeface="Roboto"/>
              <a:buNone/>
            </a:pPr>
            <a:r>
              <a:t/>
            </a:r>
            <a:endParaRPr b="0" i="0" sz="1700" u="none" cap="none" strike="noStrike">
              <a:solidFill>
                <a:srgbClr val="008691"/>
              </a:solidFill>
              <a:latin typeface="Roboto"/>
              <a:ea typeface="Roboto"/>
              <a:cs typeface="Roboto"/>
              <a:sym typeface="Roboto"/>
            </a:endParaRPr>
          </a:p>
        </p:txBody>
      </p:sp>
      <p:sp>
        <p:nvSpPr>
          <p:cNvPr id="88" name="Google Shape;88;p17"/>
          <p:cNvSpPr txBox="1"/>
          <p:nvPr/>
        </p:nvSpPr>
        <p:spPr>
          <a:xfrm>
            <a:off x="9422314" y="5081805"/>
            <a:ext cx="2160000" cy="601133"/>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1700"/>
              <a:buFont typeface="Arial"/>
              <a:buNone/>
            </a:pPr>
            <a:r>
              <a:t/>
            </a:r>
            <a:endParaRPr b="0" i="0" sz="1700" u="none" cap="none" strike="noStrike">
              <a:solidFill>
                <a:schemeClr val="dk1"/>
              </a:solidFill>
              <a:latin typeface="Roboto"/>
              <a:ea typeface="Roboto"/>
              <a:cs typeface="Roboto"/>
              <a:sym typeface="Roboto"/>
            </a:endParaRPr>
          </a:p>
        </p:txBody>
      </p:sp>
      <p:sp>
        <p:nvSpPr>
          <p:cNvPr id="89" name="Google Shape;89;p17"/>
          <p:cNvSpPr txBox="1"/>
          <p:nvPr>
            <p:ph idx="1" type="body"/>
          </p:nvPr>
        </p:nvSpPr>
        <p:spPr>
          <a:xfrm>
            <a:off x="486778" y="1168339"/>
            <a:ext cx="11122630" cy="1077149"/>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600"/>
              </a:spcBef>
              <a:spcAft>
                <a:spcPts val="0"/>
              </a:spcAft>
              <a:buClr>
                <a:schemeClr val="dk1"/>
              </a:buClr>
              <a:buSzPts val="2500"/>
              <a:buNone/>
              <a:defRPr b="0" i="0" sz="2500">
                <a:latin typeface="Quicksand"/>
                <a:ea typeface="Quicksand"/>
                <a:cs typeface="Quicksand"/>
                <a:sym typeface="Quicksand"/>
              </a:defRPr>
            </a:lvl1pPr>
            <a:lvl2pPr indent="-228600" lvl="1" marL="914400" algn="l">
              <a:lnSpc>
                <a:spcPct val="100000"/>
              </a:lnSpc>
              <a:spcBef>
                <a:spcPts val="600"/>
              </a:spcBef>
              <a:spcAft>
                <a:spcPts val="0"/>
              </a:spcAft>
              <a:buClr>
                <a:schemeClr val="dk1"/>
              </a:buClr>
              <a:buSzPts val="2400"/>
              <a:buNone/>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0" name="Google Shape;90;p17"/>
          <p:cNvSpPr txBox="1"/>
          <p:nvPr>
            <p:ph idx="6" type="body"/>
          </p:nvPr>
        </p:nvSpPr>
        <p:spPr>
          <a:xfrm>
            <a:off x="3576375" y="5335307"/>
            <a:ext cx="2160000" cy="86872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 name="Google Shape;91;p17"/>
          <p:cNvSpPr txBox="1"/>
          <p:nvPr>
            <p:ph idx="7" type="body"/>
          </p:nvPr>
        </p:nvSpPr>
        <p:spPr>
          <a:xfrm>
            <a:off x="580461" y="5337235"/>
            <a:ext cx="2160000" cy="820497"/>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 name="Google Shape;92;p17"/>
          <p:cNvSpPr txBox="1"/>
          <p:nvPr>
            <p:ph idx="8" type="body"/>
          </p:nvPr>
        </p:nvSpPr>
        <p:spPr>
          <a:xfrm>
            <a:off x="6529850" y="5325662"/>
            <a:ext cx="2160000" cy="87836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 name="Google Shape;93;p17"/>
          <p:cNvSpPr txBox="1"/>
          <p:nvPr>
            <p:ph idx="9" type="body"/>
          </p:nvPr>
        </p:nvSpPr>
        <p:spPr>
          <a:xfrm>
            <a:off x="9448599" y="5312780"/>
            <a:ext cx="2160000" cy="9144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 name="Google Shape;94;p17"/>
          <p:cNvSpPr txBox="1"/>
          <p:nvPr>
            <p:ph idx="13" type="body"/>
          </p:nvPr>
        </p:nvSpPr>
        <p:spPr>
          <a:xfrm>
            <a:off x="3564398" y="4699200"/>
            <a:ext cx="2160000" cy="5207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5" name="Google Shape;95;p17"/>
          <p:cNvSpPr txBox="1"/>
          <p:nvPr>
            <p:ph idx="14" type="body"/>
          </p:nvPr>
        </p:nvSpPr>
        <p:spPr>
          <a:xfrm>
            <a:off x="6529448" y="4701130"/>
            <a:ext cx="2160000" cy="5207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6" name="Google Shape;96;p17"/>
          <p:cNvSpPr txBox="1"/>
          <p:nvPr>
            <p:ph idx="15" type="body"/>
          </p:nvPr>
        </p:nvSpPr>
        <p:spPr>
          <a:xfrm>
            <a:off x="9434693" y="4701130"/>
            <a:ext cx="2160000" cy="5207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7" name="Google Shape;97;p17"/>
          <p:cNvSpPr txBox="1"/>
          <p:nvPr>
            <p:ph idx="16" type="body"/>
          </p:nvPr>
        </p:nvSpPr>
        <p:spPr>
          <a:xfrm>
            <a:off x="580059" y="4689553"/>
            <a:ext cx="2160000" cy="5207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8" name="Google Shape;98;p17"/>
          <p:cNvSpPr/>
          <p:nvPr/>
        </p:nvSpPr>
        <p:spPr>
          <a:xfrm>
            <a:off x="0" y="6294474"/>
            <a:ext cx="12192000" cy="563526"/>
          </a:xfrm>
          <a:prstGeom prst="rect">
            <a:avLst/>
          </a:prstGeom>
          <a:solidFill>
            <a:srgbClr val="00869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99" name="Google Shape;99;p17"/>
          <p:cNvPicPr preferRelativeResize="0"/>
          <p:nvPr/>
        </p:nvPicPr>
        <p:blipFill rotWithShape="1">
          <a:blip r:embed="rId3">
            <a:alphaModFix/>
          </a:blip>
          <a:srcRect b="0" l="0" r="0" t="0"/>
          <a:stretch/>
        </p:blipFill>
        <p:spPr>
          <a:xfrm>
            <a:off x="10345653" y="6435794"/>
            <a:ext cx="1524186" cy="379674"/>
          </a:xfrm>
          <a:prstGeom prst="rect">
            <a:avLst/>
          </a:prstGeom>
          <a:noFill/>
          <a:ln>
            <a:noFill/>
          </a:ln>
        </p:spPr>
      </p:pic>
      <p:sp>
        <p:nvSpPr>
          <p:cNvPr id="100" name="Google Shape;100;p17"/>
          <p:cNvSpPr txBox="1"/>
          <p:nvPr/>
        </p:nvSpPr>
        <p:spPr>
          <a:xfrm>
            <a:off x="483427" y="6431221"/>
            <a:ext cx="5377938" cy="28932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Roboto Light"/>
                <a:ea typeface="Roboto Light"/>
                <a:cs typeface="Roboto Light"/>
                <a:sym typeface="Roboto Light"/>
              </a:rPr>
              <a:t>EOSC Symposium 2026 / 14-16 October / Florence</a:t>
            </a:r>
            <a:endParaRPr/>
          </a:p>
        </p:txBody>
      </p:sp>
      <p:pic>
        <p:nvPicPr>
          <p:cNvPr id="101" name="Google Shape;101;p17"/>
          <p:cNvPicPr preferRelativeResize="0"/>
          <p:nvPr/>
        </p:nvPicPr>
        <p:blipFill rotWithShape="1">
          <a:blip r:embed="rId4">
            <a:alphaModFix/>
          </a:blip>
          <a:srcRect b="0" l="0" r="0" t="0"/>
          <a:stretch/>
        </p:blipFill>
        <p:spPr>
          <a:xfrm>
            <a:off x="8753354" y="6386587"/>
            <a:ext cx="1734857" cy="395999"/>
          </a:xfrm>
          <a:prstGeom prst="rect">
            <a:avLst/>
          </a:prstGeom>
          <a:noFill/>
          <a:ln>
            <a:noFill/>
          </a:ln>
        </p:spPr>
      </p:pic>
      <p:sp>
        <p:nvSpPr>
          <p:cNvPr id="102" name="Google Shape;102;p17"/>
          <p:cNvSpPr txBox="1"/>
          <p:nvPr/>
        </p:nvSpPr>
        <p:spPr>
          <a:xfrm>
            <a:off x="5047476" y="6431221"/>
            <a:ext cx="2019751" cy="31054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Roboto Light"/>
                <a:ea typeface="Roboto Light"/>
                <a:cs typeface="Roboto Light"/>
                <a:sym typeface="Roboto Light"/>
              </a:rPr>
              <a:t>Under the patronage of</a:t>
            </a:r>
            <a:endParaRPr/>
          </a:p>
        </p:txBody>
      </p:sp>
      <p:pic>
        <p:nvPicPr>
          <p:cNvPr id="103" name="Google Shape;103;p17"/>
          <p:cNvPicPr preferRelativeResize="0"/>
          <p:nvPr/>
        </p:nvPicPr>
        <p:blipFill rotWithShape="1">
          <a:blip r:embed="rId5">
            <a:alphaModFix/>
          </a:blip>
          <a:srcRect b="0" l="0" r="0" t="0"/>
          <a:stretch/>
        </p:blipFill>
        <p:spPr>
          <a:xfrm>
            <a:off x="7018219" y="6353907"/>
            <a:ext cx="433754" cy="433754"/>
          </a:xfrm>
          <a:prstGeom prst="rect">
            <a:avLst/>
          </a:prstGeom>
          <a:noFill/>
          <a:ln>
            <a:noFill/>
          </a:ln>
        </p:spPr>
      </p:pic>
      <p:pic>
        <p:nvPicPr>
          <p:cNvPr id="104" name="Google Shape;104;p17"/>
          <p:cNvPicPr preferRelativeResize="0"/>
          <p:nvPr/>
        </p:nvPicPr>
        <p:blipFill rotWithShape="1">
          <a:blip r:embed="rId6">
            <a:alphaModFix/>
          </a:blip>
          <a:srcRect b="0" l="0" r="0" t="0"/>
          <a:stretch/>
        </p:blipFill>
        <p:spPr>
          <a:xfrm>
            <a:off x="7467954" y="6347293"/>
            <a:ext cx="906097" cy="45062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el - 5 persons">
  <p:cSld name="Panel - 5 persons">
    <p:spTree>
      <p:nvGrpSpPr>
        <p:cNvPr id="105" name="Shape 105"/>
        <p:cNvGrpSpPr/>
        <p:nvPr/>
      </p:nvGrpSpPr>
      <p:grpSpPr>
        <a:xfrm>
          <a:off x="0" y="0"/>
          <a:ext cx="0" cy="0"/>
          <a:chOff x="0" y="0"/>
          <a:chExt cx="0" cy="0"/>
        </a:xfrm>
      </p:grpSpPr>
      <p:pic>
        <p:nvPicPr>
          <p:cNvPr id="106" name="Google Shape;106;p18"/>
          <p:cNvPicPr preferRelativeResize="0"/>
          <p:nvPr/>
        </p:nvPicPr>
        <p:blipFill rotWithShape="1">
          <a:blip r:embed="rId2">
            <a:alphaModFix/>
          </a:blip>
          <a:srcRect b="0" l="0" r="0" t="0"/>
          <a:stretch/>
        </p:blipFill>
        <p:spPr>
          <a:xfrm>
            <a:off x="502204" y="499930"/>
            <a:ext cx="2019615" cy="454414"/>
          </a:xfrm>
          <a:prstGeom prst="rect">
            <a:avLst/>
          </a:prstGeom>
          <a:noFill/>
          <a:ln>
            <a:noFill/>
          </a:ln>
        </p:spPr>
      </p:pic>
      <p:sp>
        <p:nvSpPr>
          <p:cNvPr id="107" name="Google Shape;107;p18"/>
          <p:cNvSpPr/>
          <p:nvPr>
            <p:ph idx="2" type="pic"/>
          </p:nvPr>
        </p:nvSpPr>
        <p:spPr>
          <a:xfrm>
            <a:off x="583961" y="2472267"/>
            <a:ext cx="1980000" cy="1980000"/>
          </a:xfrm>
          <a:prstGeom prst="rect">
            <a:avLst/>
          </a:prstGeom>
          <a:noFill/>
          <a:ln cap="flat" cmpd="sng" w="9525">
            <a:solidFill>
              <a:schemeClr val="lt1"/>
            </a:solidFill>
            <a:prstDash val="solid"/>
            <a:round/>
            <a:headEnd len="sm" w="sm" type="none"/>
            <a:tailEnd len="sm" w="sm" type="none"/>
          </a:ln>
        </p:spPr>
      </p:sp>
      <p:sp>
        <p:nvSpPr>
          <p:cNvPr id="108" name="Google Shape;108;p18"/>
          <p:cNvSpPr/>
          <p:nvPr>
            <p:ph idx="3" type="pic"/>
          </p:nvPr>
        </p:nvSpPr>
        <p:spPr>
          <a:xfrm>
            <a:off x="5223590" y="2477623"/>
            <a:ext cx="1980000" cy="1980000"/>
          </a:xfrm>
          <a:prstGeom prst="rect">
            <a:avLst/>
          </a:prstGeom>
          <a:noFill/>
          <a:ln cap="flat" cmpd="sng" w="9525">
            <a:solidFill>
              <a:schemeClr val="lt1"/>
            </a:solidFill>
            <a:prstDash val="solid"/>
            <a:round/>
            <a:headEnd len="sm" w="sm" type="none"/>
            <a:tailEnd len="sm" w="sm" type="none"/>
          </a:ln>
        </p:spPr>
      </p:sp>
      <p:sp>
        <p:nvSpPr>
          <p:cNvPr id="109" name="Google Shape;109;p18"/>
          <p:cNvSpPr/>
          <p:nvPr>
            <p:ph idx="4" type="pic"/>
          </p:nvPr>
        </p:nvSpPr>
        <p:spPr>
          <a:xfrm>
            <a:off x="2889791" y="2469158"/>
            <a:ext cx="1980000" cy="1980000"/>
          </a:xfrm>
          <a:prstGeom prst="rect">
            <a:avLst/>
          </a:prstGeom>
          <a:noFill/>
          <a:ln cap="flat" cmpd="sng" w="9525">
            <a:solidFill>
              <a:schemeClr val="lt1"/>
            </a:solidFill>
            <a:prstDash val="solid"/>
            <a:round/>
            <a:headEnd len="sm" w="sm" type="none"/>
            <a:tailEnd len="sm" w="sm" type="none"/>
          </a:ln>
        </p:spPr>
      </p:sp>
      <p:sp>
        <p:nvSpPr>
          <p:cNvPr id="110" name="Google Shape;110;p18"/>
          <p:cNvSpPr/>
          <p:nvPr>
            <p:ph idx="5" type="pic"/>
          </p:nvPr>
        </p:nvSpPr>
        <p:spPr>
          <a:xfrm>
            <a:off x="7534233" y="2469160"/>
            <a:ext cx="1980000" cy="1980000"/>
          </a:xfrm>
          <a:prstGeom prst="rect">
            <a:avLst/>
          </a:prstGeom>
          <a:noFill/>
          <a:ln cap="flat" cmpd="sng" w="9525">
            <a:solidFill>
              <a:schemeClr val="lt1"/>
            </a:solidFill>
            <a:prstDash val="solid"/>
            <a:round/>
            <a:headEnd len="sm" w="sm" type="none"/>
            <a:tailEnd len="sm" w="sm" type="none"/>
          </a:ln>
        </p:spPr>
      </p:sp>
      <p:sp>
        <p:nvSpPr>
          <p:cNvPr id="111" name="Google Shape;111;p18"/>
          <p:cNvSpPr txBox="1"/>
          <p:nvPr/>
        </p:nvSpPr>
        <p:spPr>
          <a:xfrm>
            <a:off x="3597876" y="4694979"/>
            <a:ext cx="2160000" cy="364658"/>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8691"/>
              </a:buClr>
              <a:buSzPts val="1700"/>
              <a:buFont typeface="Roboto"/>
              <a:buNone/>
            </a:pPr>
            <a:r>
              <a:t/>
            </a:r>
            <a:endParaRPr b="0" i="0" sz="1700" u="none" cap="none" strike="noStrike">
              <a:solidFill>
                <a:srgbClr val="008691"/>
              </a:solidFill>
              <a:latin typeface="Roboto"/>
              <a:ea typeface="Roboto"/>
              <a:cs typeface="Roboto"/>
              <a:sym typeface="Roboto"/>
            </a:endParaRPr>
          </a:p>
        </p:txBody>
      </p:sp>
      <p:sp>
        <p:nvSpPr>
          <p:cNvPr id="112" name="Google Shape;112;p18"/>
          <p:cNvSpPr txBox="1"/>
          <p:nvPr/>
        </p:nvSpPr>
        <p:spPr>
          <a:xfrm>
            <a:off x="3594563" y="5084446"/>
            <a:ext cx="2160000" cy="601133"/>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1700"/>
              <a:buFont typeface="Arial"/>
              <a:buNone/>
            </a:pPr>
            <a:r>
              <a:t/>
            </a:r>
            <a:endParaRPr b="0" i="0" sz="1700" u="none" cap="none" strike="noStrike">
              <a:solidFill>
                <a:schemeClr val="dk1"/>
              </a:solidFill>
              <a:latin typeface="Roboto"/>
              <a:ea typeface="Roboto"/>
              <a:cs typeface="Roboto"/>
              <a:sym typeface="Roboto"/>
            </a:endParaRPr>
          </a:p>
        </p:txBody>
      </p:sp>
      <p:sp>
        <p:nvSpPr>
          <p:cNvPr id="113" name="Google Shape;113;p18"/>
          <p:cNvSpPr txBox="1"/>
          <p:nvPr/>
        </p:nvSpPr>
        <p:spPr>
          <a:xfrm>
            <a:off x="6514898" y="4692338"/>
            <a:ext cx="2160000" cy="364658"/>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8691"/>
              </a:buClr>
              <a:buSzPts val="1700"/>
              <a:buFont typeface="Roboto"/>
              <a:buNone/>
            </a:pPr>
            <a:r>
              <a:t/>
            </a:r>
            <a:endParaRPr b="0" i="0" sz="1700" u="none" cap="none" strike="noStrike">
              <a:solidFill>
                <a:srgbClr val="008691"/>
              </a:solidFill>
              <a:latin typeface="Roboto"/>
              <a:ea typeface="Roboto"/>
              <a:cs typeface="Roboto"/>
              <a:sym typeface="Roboto"/>
            </a:endParaRPr>
          </a:p>
        </p:txBody>
      </p:sp>
      <p:sp>
        <p:nvSpPr>
          <p:cNvPr id="114" name="Google Shape;114;p18"/>
          <p:cNvSpPr txBox="1"/>
          <p:nvPr/>
        </p:nvSpPr>
        <p:spPr>
          <a:xfrm>
            <a:off x="6511585" y="5081805"/>
            <a:ext cx="2160000" cy="601133"/>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1700"/>
              <a:buFont typeface="Arial"/>
              <a:buNone/>
            </a:pPr>
            <a:r>
              <a:t/>
            </a:r>
            <a:endParaRPr b="0" i="0" sz="1700" u="none" cap="none" strike="noStrike">
              <a:solidFill>
                <a:schemeClr val="dk1"/>
              </a:solidFill>
              <a:latin typeface="Roboto"/>
              <a:ea typeface="Roboto"/>
              <a:cs typeface="Roboto"/>
              <a:sym typeface="Roboto"/>
            </a:endParaRPr>
          </a:p>
        </p:txBody>
      </p:sp>
      <p:sp>
        <p:nvSpPr>
          <p:cNvPr id="115" name="Google Shape;115;p18"/>
          <p:cNvSpPr txBox="1"/>
          <p:nvPr/>
        </p:nvSpPr>
        <p:spPr>
          <a:xfrm>
            <a:off x="9425627" y="4692338"/>
            <a:ext cx="2160000" cy="364658"/>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8691"/>
              </a:buClr>
              <a:buSzPts val="1700"/>
              <a:buFont typeface="Roboto"/>
              <a:buNone/>
            </a:pPr>
            <a:r>
              <a:t/>
            </a:r>
            <a:endParaRPr b="0" i="0" sz="1700" u="none" cap="none" strike="noStrike">
              <a:solidFill>
                <a:srgbClr val="008691"/>
              </a:solidFill>
              <a:latin typeface="Roboto"/>
              <a:ea typeface="Roboto"/>
              <a:cs typeface="Roboto"/>
              <a:sym typeface="Roboto"/>
            </a:endParaRPr>
          </a:p>
        </p:txBody>
      </p:sp>
      <p:sp>
        <p:nvSpPr>
          <p:cNvPr id="116" name="Google Shape;116;p18"/>
          <p:cNvSpPr txBox="1"/>
          <p:nvPr/>
        </p:nvSpPr>
        <p:spPr>
          <a:xfrm>
            <a:off x="9422314" y="5081805"/>
            <a:ext cx="2160000" cy="601133"/>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1700"/>
              <a:buFont typeface="Arial"/>
              <a:buNone/>
            </a:pPr>
            <a:r>
              <a:t/>
            </a:r>
            <a:endParaRPr b="0" i="0" sz="1700" u="none" cap="none" strike="noStrike">
              <a:solidFill>
                <a:schemeClr val="dk1"/>
              </a:solidFill>
              <a:latin typeface="Roboto"/>
              <a:ea typeface="Roboto"/>
              <a:cs typeface="Roboto"/>
              <a:sym typeface="Roboto"/>
            </a:endParaRPr>
          </a:p>
        </p:txBody>
      </p:sp>
      <p:sp>
        <p:nvSpPr>
          <p:cNvPr id="117" name="Google Shape;117;p18"/>
          <p:cNvSpPr txBox="1"/>
          <p:nvPr>
            <p:ph idx="1" type="body"/>
          </p:nvPr>
        </p:nvSpPr>
        <p:spPr>
          <a:xfrm>
            <a:off x="486778" y="1168339"/>
            <a:ext cx="11122630" cy="1077149"/>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600"/>
              </a:spcBef>
              <a:spcAft>
                <a:spcPts val="0"/>
              </a:spcAft>
              <a:buClr>
                <a:schemeClr val="dk1"/>
              </a:buClr>
              <a:buSzPts val="2500"/>
              <a:buNone/>
              <a:defRPr b="0" i="0" sz="2500">
                <a:latin typeface="Quicksand"/>
                <a:ea typeface="Quicksand"/>
                <a:cs typeface="Quicksand"/>
                <a:sym typeface="Quicksand"/>
              </a:defRPr>
            </a:lvl1pPr>
            <a:lvl2pPr indent="-228600" lvl="1" marL="914400" algn="l">
              <a:lnSpc>
                <a:spcPct val="100000"/>
              </a:lnSpc>
              <a:spcBef>
                <a:spcPts val="600"/>
              </a:spcBef>
              <a:spcAft>
                <a:spcPts val="0"/>
              </a:spcAft>
              <a:buClr>
                <a:schemeClr val="dk1"/>
              </a:buClr>
              <a:buSzPts val="2400"/>
              <a:buNone/>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18"/>
          <p:cNvSpPr txBox="1"/>
          <p:nvPr>
            <p:ph idx="6" type="body"/>
          </p:nvPr>
        </p:nvSpPr>
        <p:spPr>
          <a:xfrm>
            <a:off x="2893470" y="5346881"/>
            <a:ext cx="1980000" cy="89187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 name="Google Shape;119;p18"/>
          <p:cNvSpPr txBox="1"/>
          <p:nvPr>
            <p:ph idx="7" type="body"/>
          </p:nvPr>
        </p:nvSpPr>
        <p:spPr>
          <a:xfrm>
            <a:off x="545736" y="5314086"/>
            <a:ext cx="1980000" cy="92466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0" name="Google Shape;120;p18"/>
          <p:cNvSpPr txBox="1"/>
          <p:nvPr>
            <p:ph idx="8" type="body"/>
          </p:nvPr>
        </p:nvSpPr>
        <p:spPr>
          <a:xfrm>
            <a:off x="5210335" y="5337237"/>
            <a:ext cx="1980000" cy="901517"/>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1" name="Google Shape;121;p18"/>
          <p:cNvSpPr txBox="1"/>
          <p:nvPr>
            <p:ph idx="9" type="body"/>
          </p:nvPr>
        </p:nvSpPr>
        <p:spPr>
          <a:xfrm>
            <a:off x="7561924" y="5327589"/>
            <a:ext cx="1980000" cy="911164"/>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2" name="Google Shape;122;p18"/>
          <p:cNvSpPr txBox="1"/>
          <p:nvPr>
            <p:ph idx="13" type="body"/>
          </p:nvPr>
        </p:nvSpPr>
        <p:spPr>
          <a:xfrm>
            <a:off x="2893068" y="4583453"/>
            <a:ext cx="1980000" cy="65987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3" name="Google Shape;123;p18"/>
          <p:cNvSpPr txBox="1"/>
          <p:nvPr>
            <p:ph idx="14" type="body"/>
          </p:nvPr>
        </p:nvSpPr>
        <p:spPr>
          <a:xfrm>
            <a:off x="5221509" y="4562233"/>
            <a:ext cx="1980000" cy="66952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18"/>
          <p:cNvSpPr txBox="1"/>
          <p:nvPr>
            <p:ph idx="15" type="body"/>
          </p:nvPr>
        </p:nvSpPr>
        <p:spPr>
          <a:xfrm>
            <a:off x="7559592" y="4562233"/>
            <a:ext cx="1980000" cy="66952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5" name="Google Shape;125;p18"/>
          <p:cNvSpPr txBox="1"/>
          <p:nvPr>
            <p:ph idx="16" type="body"/>
          </p:nvPr>
        </p:nvSpPr>
        <p:spPr>
          <a:xfrm>
            <a:off x="556910" y="4562231"/>
            <a:ext cx="1980000" cy="634801"/>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6" name="Google Shape;126;p18"/>
          <p:cNvSpPr/>
          <p:nvPr>
            <p:ph idx="17" type="pic"/>
          </p:nvPr>
        </p:nvSpPr>
        <p:spPr>
          <a:xfrm>
            <a:off x="9846802" y="2471089"/>
            <a:ext cx="1980000" cy="1980000"/>
          </a:xfrm>
          <a:prstGeom prst="rect">
            <a:avLst/>
          </a:prstGeom>
          <a:noFill/>
          <a:ln cap="flat" cmpd="sng" w="9525">
            <a:solidFill>
              <a:schemeClr val="lt1"/>
            </a:solidFill>
            <a:prstDash val="solid"/>
            <a:round/>
            <a:headEnd len="sm" w="sm" type="none"/>
            <a:tailEnd len="sm" w="sm" type="none"/>
          </a:ln>
        </p:spPr>
      </p:sp>
      <p:sp>
        <p:nvSpPr>
          <p:cNvPr id="127" name="Google Shape;127;p18"/>
          <p:cNvSpPr txBox="1"/>
          <p:nvPr>
            <p:ph idx="18" type="body"/>
          </p:nvPr>
        </p:nvSpPr>
        <p:spPr>
          <a:xfrm>
            <a:off x="9876460" y="4564162"/>
            <a:ext cx="1980000" cy="66952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8" name="Google Shape;128;p18"/>
          <p:cNvSpPr txBox="1"/>
          <p:nvPr>
            <p:ph idx="19" type="body"/>
          </p:nvPr>
        </p:nvSpPr>
        <p:spPr>
          <a:xfrm>
            <a:off x="9878793" y="5341093"/>
            <a:ext cx="1980000" cy="911164"/>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9" name="Google Shape;129;p18"/>
          <p:cNvSpPr/>
          <p:nvPr/>
        </p:nvSpPr>
        <p:spPr>
          <a:xfrm>
            <a:off x="0" y="6294474"/>
            <a:ext cx="12192000" cy="563526"/>
          </a:xfrm>
          <a:prstGeom prst="rect">
            <a:avLst/>
          </a:prstGeom>
          <a:solidFill>
            <a:srgbClr val="00869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130" name="Google Shape;130;p18"/>
          <p:cNvPicPr preferRelativeResize="0"/>
          <p:nvPr/>
        </p:nvPicPr>
        <p:blipFill rotWithShape="1">
          <a:blip r:embed="rId3">
            <a:alphaModFix/>
          </a:blip>
          <a:srcRect b="0" l="0" r="0" t="0"/>
          <a:stretch/>
        </p:blipFill>
        <p:spPr>
          <a:xfrm>
            <a:off x="10345653" y="6435794"/>
            <a:ext cx="1524186" cy="379674"/>
          </a:xfrm>
          <a:prstGeom prst="rect">
            <a:avLst/>
          </a:prstGeom>
          <a:noFill/>
          <a:ln>
            <a:noFill/>
          </a:ln>
        </p:spPr>
      </p:pic>
      <p:sp>
        <p:nvSpPr>
          <p:cNvPr id="131" name="Google Shape;131;p18"/>
          <p:cNvSpPr txBox="1"/>
          <p:nvPr/>
        </p:nvSpPr>
        <p:spPr>
          <a:xfrm>
            <a:off x="483427" y="6431221"/>
            <a:ext cx="5377938" cy="28932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Roboto Light"/>
                <a:ea typeface="Roboto Light"/>
                <a:cs typeface="Roboto Light"/>
                <a:sym typeface="Roboto Light"/>
              </a:rPr>
              <a:t>EOSC Symposium 2026 / 14-16 October / Florence</a:t>
            </a:r>
            <a:endParaRPr/>
          </a:p>
        </p:txBody>
      </p:sp>
      <p:pic>
        <p:nvPicPr>
          <p:cNvPr id="132" name="Google Shape;132;p18"/>
          <p:cNvPicPr preferRelativeResize="0"/>
          <p:nvPr/>
        </p:nvPicPr>
        <p:blipFill rotWithShape="1">
          <a:blip r:embed="rId4">
            <a:alphaModFix/>
          </a:blip>
          <a:srcRect b="0" l="0" r="0" t="0"/>
          <a:stretch/>
        </p:blipFill>
        <p:spPr>
          <a:xfrm>
            <a:off x="8753354" y="6386587"/>
            <a:ext cx="1734857" cy="395999"/>
          </a:xfrm>
          <a:prstGeom prst="rect">
            <a:avLst/>
          </a:prstGeom>
          <a:noFill/>
          <a:ln>
            <a:noFill/>
          </a:ln>
        </p:spPr>
      </p:pic>
      <p:sp>
        <p:nvSpPr>
          <p:cNvPr id="133" name="Google Shape;133;p18"/>
          <p:cNvSpPr txBox="1"/>
          <p:nvPr/>
        </p:nvSpPr>
        <p:spPr>
          <a:xfrm>
            <a:off x="5047476" y="6431221"/>
            <a:ext cx="2019751" cy="31054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Roboto Light"/>
                <a:ea typeface="Roboto Light"/>
                <a:cs typeface="Roboto Light"/>
                <a:sym typeface="Roboto Light"/>
              </a:rPr>
              <a:t>Under the patronage of</a:t>
            </a:r>
            <a:endParaRPr/>
          </a:p>
        </p:txBody>
      </p:sp>
      <p:pic>
        <p:nvPicPr>
          <p:cNvPr id="134" name="Google Shape;134;p18"/>
          <p:cNvPicPr preferRelativeResize="0"/>
          <p:nvPr/>
        </p:nvPicPr>
        <p:blipFill rotWithShape="1">
          <a:blip r:embed="rId5">
            <a:alphaModFix/>
          </a:blip>
          <a:srcRect b="0" l="0" r="0" t="0"/>
          <a:stretch/>
        </p:blipFill>
        <p:spPr>
          <a:xfrm>
            <a:off x="7018219" y="6353907"/>
            <a:ext cx="433754" cy="433754"/>
          </a:xfrm>
          <a:prstGeom prst="rect">
            <a:avLst/>
          </a:prstGeom>
          <a:noFill/>
          <a:ln>
            <a:noFill/>
          </a:ln>
        </p:spPr>
      </p:pic>
      <p:pic>
        <p:nvPicPr>
          <p:cNvPr id="135" name="Google Shape;135;p18"/>
          <p:cNvPicPr preferRelativeResize="0"/>
          <p:nvPr/>
        </p:nvPicPr>
        <p:blipFill rotWithShape="1">
          <a:blip r:embed="rId6">
            <a:alphaModFix/>
          </a:blip>
          <a:srcRect b="0" l="0" r="0" t="0"/>
          <a:stretch/>
        </p:blipFill>
        <p:spPr>
          <a:xfrm>
            <a:off x="7467954" y="6347293"/>
            <a:ext cx="906097" cy="45062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el - 6 persons">
  <p:cSld name="Panel - 6 persons">
    <p:spTree>
      <p:nvGrpSpPr>
        <p:cNvPr id="136" name="Shape 136"/>
        <p:cNvGrpSpPr/>
        <p:nvPr/>
      </p:nvGrpSpPr>
      <p:grpSpPr>
        <a:xfrm>
          <a:off x="0" y="0"/>
          <a:ext cx="0" cy="0"/>
          <a:chOff x="0" y="0"/>
          <a:chExt cx="0" cy="0"/>
        </a:xfrm>
      </p:grpSpPr>
      <p:pic>
        <p:nvPicPr>
          <p:cNvPr id="137" name="Google Shape;137;p19"/>
          <p:cNvPicPr preferRelativeResize="0"/>
          <p:nvPr/>
        </p:nvPicPr>
        <p:blipFill rotWithShape="1">
          <a:blip r:embed="rId2">
            <a:alphaModFix/>
          </a:blip>
          <a:srcRect b="0" l="0" r="0" t="0"/>
          <a:stretch/>
        </p:blipFill>
        <p:spPr>
          <a:xfrm>
            <a:off x="502204" y="499930"/>
            <a:ext cx="2019615" cy="454414"/>
          </a:xfrm>
          <a:prstGeom prst="rect">
            <a:avLst/>
          </a:prstGeom>
          <a:noFill/>
          <a:ln>
            <a:noFill/>
          </a:ln>
        </p:spPr>
      </p:pic>
      <p:sp>
        <p:nvSpPr>
          <p:cNvPr id="138" name="Google Shape;138;p19"/>
          <p:cNvSpPr/>
          <p:nvPr>
            <p:ph idx="2" type="pic"/>
          </p:nvPr>
        </p:nvSpPr>
        <p:spPr>
          <a:xfrm>
            <a:off x="583961" y="2472267"/>
            <a:ext cx="1656000" cy="1656000"/>
          </a:xfrm>
          <a:prstGeom prst="rect">
            <a:avLst/>
          </a:prstGeom>
          <a:noFill/>
          <a:ln cap="flat" cmpd="sng" w="9525">
            <a:solidFill>
              <a:schemeClr val="lt1"/>
            </a:solidFill>
            <a:prstDash val="solid"/>
            <a:round/>
            <a:headEnd len="sm" w="sm" type="none"/>
            <a:tailEnd len="sm" w="sm" type="none"/>
          </a:ln>
        </p:spPr>
      </p:sp>
      <p:sp>
        <p:nvSpPr>
          <p:cNvPr id="139" name="Google Shape;139;p19"/>
          <p:cNvSpPr/>
          <p:nvPr>
            <p:ph idx="3" type="pic"/>
          </p:nvPr>
        </p:nvSpPr>
        <p:spPr>
          <a:xfrm>
            <a:off x="4355489" y="2477624"/>
            <a:ext cx="1656000" cy="1656000"/>
          </a:xfrm>
          <a:prstGeom prst="rect">
            <a:avLst/>
          </a:prstGeom>
          <a:noFill/>
          <a:ln cap="flat" cmpd="sng" w="9525">
            <a:solidFill>
              <a:schemeClr val="lt1"/>
            </a:solidFill>
            <a:prstDash val="solid"/>
            <a:round/>
            <a:headEnd len="sm" w="sm" type="none"/>
            <a:tailEnd len="sm" w="sm" type="none"/>
          </a:ln>
        </p:spPr>
      </p:sp>
      <p:sp>
        <p:nvSpPr>
          <p:cNvPr id="140" name="Google Shape;140;p19"/>
          <p:cNvSpPr/>
          <p:nvPr>
            <p:ph idx="4" type="pic"/>
          </p:nvPr>
        </p:nvSpPr>
        <p:spPr>
          <a:xfrm>
            <a:off x="2473102" y="2480732"/>
            <a:ext cx="1656000" cy="1656000"/>
          </a:xfrm>
          <a:prstGeom prst="rect">
            <a:avLst/>
          </a:prstGeom>
          <a:noFill/>
          <a:ln cap="flat" cmpd="sng" w="9525">
            <a:solidFill>
              <a:schemeClr val="lt1"/>
            </a:solidFill>
            <a:prstDash val="solid"/>
            <a:round/>
            <a:headEnd len="sm" w="sm" type="none"/>
            <a:tailEnd len="sm" w="sm" type="none"/>
          </a:ln>
        </p:spPr>
      </p:sp>
      <p:sp>
        <p:nvSpPr>
          <p:cNvPr id="141" name="Google Shape;141;p19"/>
          <p:cNvSpPr/>
          <p:nvPr>
            <p:ph idx="5" type="pic"/>
          </p:nvPr>
        </p:nvSpPr>
        <p:spPr>
          <a:xfrm>
            <a:off x="6261018" y="2480734"/>
            <a:ext cx="1656000" cy="1656000"/>
          </a:xfrm>
          <a:prstGeom prst="rect">
            <a:avLst/>
          </a:prstGeom>
          <a:noFill/>
          <a:ln cap="flat" cmpd="sng" w="9525">
            <a:solidFill>
              <a:schemeClr val="lt1"/>
            </a:solidFill>
            <a:prstDash val="solid"/>
            <a:round/>
            <a:headEnd len="sm" w="sm" type="none"/>
            <a:tailEnd len="sm" w="sm" type="none"/>
          </a:ln>
        </p:spPr>
      </p:sp>
      <p:sp>
        <p:nvSpPr>
          <p:cNvPr id="142" name="Google Shape;142;p19"/>
          <p:cNvSpPr txBox="1"/>
          <p:nvPr/>
        </p:nvSpPr>
        <p:spPr>
          <a:xfrm>
            <a:off x="3597876" y="4694979"/>
            <a:ext cx="2160000" cy="364658"/>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8691"/>
              </a:buClr>
              <a:buSzPts val="1700"/>
              <a:buFont typeface="Roboto"/>
              <a:buNone/>
            </a:pPr>
            <a:r>
              <a:t/>
            </a:r>
            <a:endParaRPr b="0" i="0" sz="1700" u="none" cap="none" strike="noStrike">
              <a:solidFill>
                <a:srgbClr val="008691"/>
              </a:solidFill>
              <a:latin typeface="Roboto"/>
              <a:ea typeface="Roboto"/>
              <a:cs typeface="Roboto"/>
              <a:sym typeface="Roboto"/>
            </a:endParaRPr>
          </a:p>
        </p:txBody>
      </p:sp>
      <p:sp>
        <p:nvSpPr>
          <p:cNvPr id="143" name="Google Shape;143;p19"/>
          <p:cNvSpPr txBox="1"/>
          <p:nvPr/>
        </p:nvSpPr>
        <p:spPr>
          <a:xfrm>
            <a:off x="3594563" y="5084446"/>
            <a:ext cx="2160000" cy="601133"/>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1700"/>
              <a:buFont typeface="Arial"/>
              <a:buNone/>
            </a:pPr>
            <a:r>
              <a:t/>
            </a:r>
            <a:endParaRPr b="0" i="0" sz="1700" u="none" cap="none" strike="noStrike">
              <a:solidFill>
                <a:schemeClr val="dk1"/>
              </a:solidFill>
              <a:latin typeface="Roboto"/>
              <a:ea typeface="Roboto"/>
              <a:cs typeface="Roboto"/>
              <a:sym typeface="Roboto"/>
            </a:endParaRPr>
          </a:p>
        </p:txBody>
      </p:sp>
      <p:sp>
        <p:nvSpPr>
          <p:cNvPr id="144" name="Google Shape;144;p19"/>
          <p:cNvSpPr txBox="1"/>
          <p:nvPr/>
        </p:nvSpPr>
        <p:spPr>
          <a:xfrm>
            <a:off x="6514898" y="4692338"/>
            <a:ext cx="2160000" cy="364658"/>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8691"/>
              </a:buClr>
              <a:buSzPts val="1700"/>
              <a:buFont typeface="Roboto"/>
              <a:buNone/>
            </a:pPr>
            <a:r>
              <a:t/>
            </a:r>
            <a:endParaRPr b="0" i="0" sz="1700" u="none" cap="none" strike="noStrike">
              <a:solidFill>
                <a:srgbClr val="008691"/>
              </a:solidFill>
              <a:latin typeface="Roboto"/>
              <a:ea typeface="Roboto"/>
              <a:cs typeface="Roboto"/>
              <a:sym typeface="Roboto"/>
            </a:endParaRPr>
          </a:p>
        </p:txBody>
      </p:sp>
      <p:sp>
        <p:nvSpPr>
          <p:cNvPr id="145" name="Google Shape;145;p19"/>
          <p:cNvSpPr txBox="1"/>
          <p:nvPr/>
        </p:nvSpPr>
        <p:spPr>
          <a:xfrm>
            <a:off x="6511585" y="5081805"/>
            <a:ext cx="2160000" cy="601133"/>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1700"/>
              <a:buFont typeface="Arial"/>
              <a:buNone/>
            </a:pPr>
            <a:r>
              <a:t/>
            </a:r>
            <a:endParaRPr b="0" i="0" sz="1700" u="none" cap="none" strike="noStrike">
              <a:solidFill>
                <a:schemeClr val="dk1"/>
              </a:solidFill>
              <a:latin typeface="Roboto"/>
              <a:ea typeface="Roboto"/>
              <a:cs typeface="Roboto"/>
              <a:sym typeface="Roboto"/>
            </a:endParaRPr>
          </a:p>
        </p:txBody>
      </p:sp>
      <p:sp>
        <p:nvSpPr>
          <p:cNvPr id="146" name="Google Shape;146;p19"/>
          <p:cNvSpPr txBox="1"/>
          <p:nvPr/>
        </p:nvSpPr>
        <p:spPr>
          <a:xfrm>
            <a:off x="9425627" y="4692338"/>
            <a:ext cx="2160000" cy="364658"/>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8691"/>
              </a:buClr>
              <a:buSzPts val="1700"/>
              <a:buFont typeface="Roboto"/>
              <a:buNone/>
            </a:pPr>
            <a:r>
              <a:t/>
            </a:r>
            <a:endParaRPr b="0" i="0" sz="1700" u="none" cap="none" strike="noStrike">
              <a:solidFill>
                <a:srgbClr val="008691"/>
              </a:solidFill>
              <a:latin typeface="Roboto"/>
              <a:ea typeface="Roboto"/>
              <a:cs typeface="Roboto"/>
              <a:sym typeface="Roboto"/>
            </a:endParaRPr>
          </a:p>
        </p:txBody>
      </p:sp>
      <p:sp>
        <p:nvSpPr>
          <p:cNvPr id="147" name="Google Shape;147;p19"/>
          <p:cNvSpPr txBox="1"/>
          <p:nvPr/>
        </p:nvSpPr>
        <p:spPr>
          <a:xfrm>
            <a:off x="9422314" y="5081805"/>
            <a:ext cx="2160000" cy="601133"/>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1700"/>
              <a:buFont typeface="Arial"/>
              <a:buNone/>
            </a:pPr>
            <a:r>
              <a:t/>
            </a:r>
            <a:endParaRPr b="0" i="0" sz="1700" u="none" cap="none" strike="noStrike">
              <a:solidFill>
                <a:schemeClr val="dk1"/>
              </a:solidFill>
              <a:latin typeface="Roboto"/>
              <a:ea typeface="Roboto"/>
              <a:cs typeface="Roboto"/>
              <a:sym typeface="Roboto"/>
            </a:endParaRPr>
          </a:p>
        </p:txBody>
      </p:sp>
      <p:sp>
        <p:nvSpPr>
          <p:cNvPr id="148" name="Google Shape;148;p19"/>
          <p:cNvSpPr txBox="1"/>
          <p:nvPr>
            <p:ph idx="1" type="body"/>
          </p:nvPr>
        </p:nvSpPr>
        <p:spPr>
          <a:xfrm>
            <a:off x="486778" y="1168339"/>
            <a:ext cx="11122630" cy="1077149"/>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600"/>
              </a:spcBef>
              <a:spcAft>
                <a:spcPts val="0"/>
              </a:spcAft>
              <a:buClr>
                <a:schemeClr val="dk1"/>
              </a:buClr>
              <a:buSzPts val="2500"/>
              <a:buNone/>
              <a:defRPr b="0" i="0" sz="2500">
                <a:latin typeface="Quicksand"/>
                <a:ea typeface="Quicksand"/>
                <a:cs typeface="Quicksand"/>
                <a:sym typeface="Quicksand"/>
              </a:defRPr>
            </a:lvl1pPr>
            <a:lvl2pPr indent="-228600" lvl="1" marL="914400" algn="l">
              <a:lnSpc>
                <a:spcPct val="100000"/>
              </a:lnSpc>
              <a:spcBef>
                <a:spcPts val="600"/>
              </a:spcBef>
              <a:spcAft>
                <a:spcPts val="0"/>
              </a:spcAft>
              <a:buClr>
                <a:schemeClr val="dk1"/>
              </a:buClr>
              <a:buSzPts val="2400"/>
              <a:buNone/>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9" name="Google Shape;149;p19"/>
          <p:cNvSpPr txBox="1"/>
          <p:nvPr>
            <p:ph idx="6" type="body"/>
          </p:nvPr>
        </p:nvSpPr>
        <p:spPr>
          <a:xfrm>
            <a:off x="2465207" y="4930815"/>
            <a:ext cx="1656000" cy="1250065"/>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0" name="Google Shape;150;p19"/>
          <p:cNvSpPr txBox="1"/>
          <p:nvPr>
            <p:ph idx="7" type="body"/>
          </p:nvPr>
        </p:nvSpPr>
        <p:spPr>
          <a:xfrm>
            <a:off x="580460" y="4932123"/>
            <a:ext cx="1656000" cy="123718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1" name="Google Shape;151;p19"/>
          <p:cNvSpPr txBox="1"/>
          <p:nvPr>
            <p:ph idx="8" type="body"/>
          </p:nvPr>
        </p:nvSpPr>
        <p:spPr>
          <a:xfrm>
            <a:off x="4388532" y="4930814"/>
            <a:ext cx="1656000" cy="1261641"/>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2" name="Google Shape;152;p19"/>
          <p:cNvSpPr txBox="1"/>
          <p:nvPr>
            <p:ph idx="9" type="body"/>
          </p:nvPr>
        </p:nvSpPr>
        <p:spPr>
          <a:xfrm>
            <a:off x="6277134" y="4930814"/>
            <a:ext cx="1656000" cy="1261641"/>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3" name="Google Shape;153;p19"/>
          <p:cNvSpPr txBox="1"/>
          <p:nvPr>
            <p:ph idx="13" type="body"/>
          </p:nvPr>
        </p:nvSpPr>
        <p:spPr>
          <a:xfrm>
            <a:off x="2476379" y="4282512"/>
            <a:ext cx="1656000" cy="55189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4" name="Google Shape;154;p19"/>
          <p:cNvSpPr txBox="1"/>
          <p:nvPr>
            <p:ph idx="14" type="body"/>
          </p:nvPr>
        </p:nvSpPr>
        <p:spPr>
          <a:xfrm>
            <a:off x="4376557" y="4272866"/>
            <a:ext cx="1656000" cy="559965"/>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5" name="Google Shape;155;p19"/>
          <p:cNvSpPr txBox="1"/>
          <p:nvPr>
            <p:ph idx="15" type="body"/>
          </p:nvPr>
        </p:nvSpPr>
        <p:spPr>
          <a:xfrm>
            <a:off x="6274802" y="4284441"/>
            <a:ext cx="1656000" cy="559965"/>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6" name="Google Shape;156;p19"/>
          <p:cNvSpPr txBox="1"/>
          <p:nvPr>
            <p:ph idx="16" type="body"/>
          </p:nvPr>
        </p:nvSpPr>
        <p:spPr>
          <a:xfrm>
            <a:off x="580059" y="4261289"/>
            <a:ext cx="1656000" cy="530924"/>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7" name="Google Shape;157;p19"/>
          <p:cNvSpPr/>
          <p:nvPr>
            <p:ph idx="17" type="pic"/>
          </p:nvPr>
        </p:nvSpPr>
        <p:spPr>
          <a:xfrm>
            <a:off x="8145323" y="2482664"/>
            <a:ext cx="1656000" cy="1656000"/>
          </a:xfrm>
          <a:prstGeom prst="rect">
            <a:avLst/>
          </a:prstGeom>
          <a:noFill/>
          <a:ln cap="flat" cmpd="sng" w="9525">
            <a:solidFill>
              <a:schemeClr val="lt1"/>
            </a:solidFill>
            <a:prstDash val="solid"/>
            <a:round/>
            <a:headEnd len="sm" w="sm" type="none"/>
            <a:tailEnd len="sm" w="sm" type="none"/>
          </a:ln>
        </p:spPr>
      </p:sp>
      <p:sp>
        <p:nvSpPr>
          <p:cNvPr id="158" name="Google Shape;158;p19"/>
          <p:cNvSpPr txBox="1"/>
          <p:nvPr>
            <p:ph idx="18" type="body"/>
          </p:nvPr>
        </p:nvSpPr>
        <p:spPr>
          <a:xfrm>
            <a:off x="8151832" y="4297944"/>
            <a:ext cx="1656000" cy="559965"/>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9" name="Google Shape;159;p19"/>
          <p:cNvSpPr txBox="1"/>
          <p:nvPr>
            <p:ph idx="19" type="body"/>
          </p:nvPr>
        </p:nvSpPr>
        <p:spPr>
          <a:xfrm>
            <a:off x="8154165" y="4930814"/>
            <a:ext cx="1656000" cy="1261641"/>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0" name="Google Shape;160;p19"/>
          <p:cNvSpPr/>
          <p:nvPr>
            <p:ph idx="20" type="pic"/>
          </p:nvPr>
        </p:nvSpPr>
        <p:spPr>
          <a:xfrm>
            <a:off x="10033926" y="2484593"/>
            <a:ext cx="1656000" cy="1656000"/>
          </a:xfrm>
          <a:prstGeom prst="rect">
            <a:avLst/>
          </a:prstGeom>
          <a:noFill/>
          <a:ln cap="flat" cmpd="sng" w="9525">
            <a:solidFill>
              <a:schemeClr val="lt1"/>
            </a:solidFill>
            <a:prstDash val="solid"/>
            <a:round/>
            <a:headEnd len="sm" w="sm" type="none"/>
            <a:tailEnd len="sm" w="sm" type="none"/>
          </a:ln>
        </p:spPr>
      </p:sp>
      <p:sp>
        <p:nvSpPr>
          <p:cNvPr id="161" name="Google Shape;161;p19"/>
          <p:cNvSpPr txBox="1"/>
          <p:nvPr>
            <p:ph idx="21" type="body"/>
          </p:nvPr>
        </p:nvSpPr>
        <p:spPr>
          <a:xfrm>
            <a:off x="10052009" y="4311448"/>
            <a:ext cx="1656000" cy="559965"/>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2" name="Google Shape;162;p19"/>
          <p:cNvSpPr txBox="1"/>
          <p:nvPr>
            <p:ph idx="22" type="body"/>
          </p:nvPr>
        </p:nvSpPr>
        <p:spPr>
          <a:xfrm>
            <a:off x="10042767" y="4930814"/>
            <a:ext cx="1656000" cy="1296365"/>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3" name="Google Shape;163;p19"/>
          <p:cNvSpPr/>
          <p:nvPr/>
        </p:nvSpPr>
        <p:spPr>
          <a:xfrm>
            <a:off x="0" y="6294474"/>
            <a:ext cx="12192000" cy="563526"/>
          </a:xfrm>
          <a:prstGeom prst="rect">
            <a:avLst/>
          </a:prstGeom>
          <a:solidFill>
            <a:srgbClr val="00869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164" name="Google Shape;164;p19"/>
          <p:cNvPicPr preferRelativeResize="0"/>
          <p:nvPr/>
        </p:nvPicPr>
        <p:blipFill rotWithShape="1">
          <a:blip r:embed="rId3">
            <a:alphaModFix/>
          </a:blip>
          <a:srcRect b="0" l="0" r="0" t="0"/>
          <a:stretch/>
        </p:blipFill>
        <p:spPr>
          <a:xfrm>
            <a:off x="10345653" y="6435794"/>
            <a:ext cx="1524186" cy="379674"/>
          </a:xfrm>
          <a:prstGeom prst="rect">
            <a:avLst/>
          </a:prstGeom>
          <a:noFill/>
          <a:ln>
            <a:noFill/>
          </a:ln>
        </p:spPr>
      </p:pic>
      <p:sp>
        <p:nvSpPr>
          <p:cNvPr id="165" name="Google Shape;165;p19"/>
          <p:cNvSpPr txBox="1"/>
          <p:nvPr/>
        </p:nvSpPr>
        <p:spPr>
          <a:xfrm>
            <a:off x="483427" y="6431221"/>
            <a:ext cx="5377938" cy="28932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Roboto Light"/>
                <a:ea typeface="Roboto Light"/>
                <a:cs typeface="Roboto Light"/>
                <a:sym typeface="Roboto Light"/>
              </a:rPr>
              <a:t>EOSC Symposium 2026 / 14-16 October / Florence</a:t>
            </a:r>
            <a:endParaRPr/>
          </a:p>
        </p:txBody>
      </p:sp>
      <p:pic>
        <p:nvPicPr>
          <p:cNvPr id="166" name="Google Shape;166;p19"/>
          <p:cNvPicPr preferRelativeResize="0"/>
          <p:nvPr/>
        </p:nvPicPr>
        <p:blipFill rotWithShape="1">
          <a:blip r:embed="rId4">
            <a:alphaModFix/>
          </a:blip>
          <a:srcRect b="0" l="0" r="0" t="0"/>
          <a:stretch/>
        </p:blipFill>
        <p:spPr>
          <a:xfrm>
            <a:off x="8753354" y="6386587"/>
            <a:ext cx="1734857" cy="395999"/>
          </a:xfrm>
          <a:prstGeom prst="rect">
            <a:avLst/>
          </a:prstGeom>
          <a:noFill/>
          <a:ln>
            <a:noFill/>
          </a:ln>
        </p:spPr>
      </p:pic>
      <p:sp>
        <p:nvSpPr>
          <p:cNvPr id="167" name="Google Shape;167;p19"/>
          <p:cNvSpPr txBox="1"/>
          <p:nvPr/>
        </p:nvSpPr>
        <p:spPr>
          <a:xfrm>
            <a:off x="5047476" y="6431221"/>
            <a:ext cx="2019751" cy="31054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Roboto Light"/>
                <a:ea typeface="Roboto Light"/>
                <a:cs typeface="Roboto Light"/>
                <a:sym typeface="Roboto Light"/>
              </a:rPr>
              <a:t>Under the patronage of</a:t>
            </a:r>
            <a:endParaRPr/>
          </a:p>
        </p:txBody>
      </p:sp>
      <p:pic>
        <p:nvPicPr>
          <p:cNvPr id="168" name="Google Shape;168;p19"/>
          <p:cNvPicPr preferRelativeResize="0"/>
          <p:nvPr/>
        </p:nvPicPr>
        <p:blipFill rotWithShape="1">
          <a:blip r:embed="rId5">
            <a:alphaModFix/>
          </a:blip>
          <a:srcRect b="0" l="0" r="0" t="0"/>
          <a:stretch/>
        </p:blipFill>
        <p:spPr>
          <a:xfrm>
            <a:off x="7018219" y="6353907"/>
            <a:ext cx="433754" cy="433754"/>
          </a:xfrm>
          <a:prstGeom prst="rect">
            <a:avLst/>
          </a:prstGeom>
          <a:noFill/>
          <a:ln>
            <a:noFill/>
          </a:ln>
        </p:spPr>
      </p:pic>
      <p:pic>
        <p:nvPicPr>
          <p:cNvPr id="169" name="Google Shape;169;p19"/>
          <p:cNvPicPr preferRelativeResize="0"/>
          <p:nvPr/>
        </p:nvPicPr>
        <p:blipFill rotWithShape="1">
          <a:blip r:embed="rId6">
            <a:alphaModFix/>
          </a:blip>
          <a:srcRect b="0" l="0" r="0" t="0"/>
          <a:stretch/>
        </p:blipFill>
        <p:spPr>
          <a:xfrm>
            <a:off x="7467954" y="6347293"/>
            <a:ext cx="906097" cy="45062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el - 7 persons">
  <p:cSld name="Panel - 7 persons">
    <p:spTree>
      <p:nvGrpSpPr>
        <p:cNvPr id="170" name="Shape 170"/>
        <p:cNvGrpSpPr/>
        <p:nvPr/>
      </p:nvGrpSpPr>
      <p:grpSpPr>
        <a:xfrm>
          <a:off x="0" y="0"/>
          <a:ext cx="0" cy="0"/>
          <a:chOff x="0" y="0"/>
          <a:chExt cx="0" cy="0"/>
        </a:xfrm>
      </p:grpSpPr>
      <p:pic>
        <p:nvPicPr>
          <p:cNvPr id="171" name="Google Shape;171;p20"/>
          <p:cNvPicPr preferRelativeResize="0"/>
          <p:nvPr/>
        </p:nvPicPr>
        <p:blipFill rotWithShape="1">
          <a:blip r:embed="rId2">
            <a:alphaModFix/>
          </a:blip>
          <a:srcRect b="0" l="0" r="0" t="0"/>
          <a:stretch/>
        </p:blipFill>
        <p:spPr>
          <a:xfrm>
            <a:off x="502204" y="499930"/>
            <a:ext cx="2019615" cy="454414"/>
          </a:xfrm>
          <a:prstGeom prst="rect">
            <a:avLst/>
          </a:prstGeom>
          <a:noFill/>
          <a:ln>
            <a:noFill/>
          </a:ln>
        </p:spPr>
      </p:pic>
      <p:sp>
        <p:nvSpPr>
          <p:cNvPr id="172" name="Google Shape;172;p20"/>
          <p:cNvSpPr/>
          <p:nvPr>
            <p:ph idx="2" type="pic"/>
          </p:nvPr>
        </p:nvSpPr>
        <p:spPr>
          <a:xfrm>
            <a:off x="583961" y="2472267"/>
            <a:ext cx="1440000" cy="1440000"/>
          </a:xfrm>
          <a:prstGeom prst="rect">
            <a:avLst/>
          </a:prstGeom>
          <a:noFill/>
          <a:ln cap="flat" cmpd="sng" w="9525">
            <a:solidFill>
              <a:schemeClr val="lt1"/>
            </a:solidFill>
            <a:prstDash val="solid"/>
            <a:round/>
            <a:headEnd len="sm" w="sm" type="none"/>
            <a:tailEnd len="sm" w="sm" type="none"/>
          </a:ln>
        </p:spPr>
      </p:sp>
      <p:sp>
        <p:nvSpPr>
          <p:cNvPr id="173" name="Google Shape;173;p20"/>
          <p:cNvSpPr/>
          <p:nvPr>
            <p:ph idx="3" type="pic"/>
          </p:nvPr>
        </p:nvSpPr>
        <p:spPr>
          <a:xfrm>
            <a:off x="3857771" y="2477624"/>
            <a:ext cx="1440000" cy="1440000"/>
          </a:xfrm>
          <a:prstGeom prst="rect">
            <a:avLst/>
          </a:prstGeom>
          <a:noFill/>
          <a:ln cap="flat" cmpd="sng" w="9525">
            <a:solidFill>
              <a:schemeClr val="lt1"/>
            </a:solidFill>
            <a:prstDash val="solid"/>
            <a:round/>
            <a:headEnd len="sm" w="sm" type="none"/>
            <a:tailEnd len="sm" w="sm" type="none"/>
          </a:ln>
        </p:spPr>
      </p:sp>
      <p:sp>
        <p:nvSpPr>
          <p:cNvPr id="174" name="Google Shape;174;p20"/>
          <p:cNvSpPr/>
          <p:nvPr>
            <p:ph idx="4" type="pic"/>
          </p:nvPr>
        </p:nvSpPr>
        <p:spPr>
          <a:xfrm>
            <a:off x="2218455" y="2480732"/>
            <a:ext cx="1440000" cy="1440000"/>
          </a:xfrm>
          <a:prstGeom prst="rect">
            <a:avLst/>
          </a:prstGeom>
          <a:noFill/>
          <a:ln cap="flat" cmpd="sng" w="9525">
            <a:solidFill>
              <a:schemeClr val="lt1"/>
            </a:solidFill>
            <a:prstDash val="solid"/>
            <a:round/>
            <a:headEnd len="sm" w="sm" type="none"/>
            <a:tailEnd len="sm" w="sm" type="none"/>
          </a:ln>
        </p:spPr>
      </p:sp>
      <p:sp>
        <p:nvSpPr>
          <p:cNvPr id="175" name="Google Shape;175;p20"/>
          <p:cNvSpPr/>
          <p:nvPr>
            <p:ph idx="5" type="pic"/>
          </p:nvPr>
        </p:nvSpPr>
        <p:spPr>
          <a:xfrm>
            <a:off x="5508656" y="2480734"/>
            <a:ext cx="1440000" cy="1440000"/>
          </a:xfrm>
          <a:prstGeom prst="rect">
            <a:avLst/>
          </a:prstGeom>
          <a:noFill/>
          <a:ln cap="flat" cmpd="sng" w="9525">
            <a:solidFill>
              <a:schemeClr val="lt1"/>
            </a:solidFill>
            <a:prstDash val="solid"/>
            <a:round/>
            <a:headEnd len="sm" w="sm" type="none"/>
            <a:tailEnd len="sm" w="sm" type="none"/>
          </a:ln>
        </p:spPr>
      </p:sp>
      <p:sp>
        <p:nvSpPr>
          <p:cNvPr id="176" name="Google Shape;176;p20"/>
          <p:cNvSpPr txBox="1"/>
          <p:nvPr/>
        </p:nvSpPr>
        <p:spPr>
          <a:xfrm>
            <a:off x="3597876" y="4694979"/>
            <a:ext cx="2160000" cy="364658"/>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8691"/>
              </a:buClr>
              <a:buSzPts val="1700"/>
              <a:buFont typeface="Roboto"/>
              <a:buNone/>
            </a:pPr>
            <a:r>
              <a:t/>
            </a:r>
            <a:endParaRPr b="0" i="0" sz="1700" u="none" cap="none" strike="noStrike">
              <a:solidFill>
                <a:srgbClr val="008691"/>
              </a:solidFill>
              <a:latin typeface="Roboto"/>
              <a:ea typeface="Roboto"/>
              <a:cs typeface="Roboto"/>
              <a:sym typeface="Roboto"/>
            </a:endParaRPr>
          </a:p>
        </p:txBody>
      </p:sp>
      <p:sp>
        <p:nvSpPr>
          <p:cNvPr id="177" name="Google Shape;177;p20"/>
          <p:cNvSpPr txBox="1"/>
          <p:nvPr/>
        </p:nvSpPr>
        <p:spPr>
          <a:xfrm>
            <a:off x="3594563" y="5084446"/>
            <a:ext cx="2160000" cy="601133"/>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1700"/>
              <a:buFont typeface="Arial"/>
              <a:buNone/>
            </a:pPr>
            <a:r>
              <a:t/>
            </a:r>
            <a:endParaRPr b="0" i="0" sz="1700" u="none" cap="none" strike="noStrike">
              <a:solidFill>
                <a:schemeClr val="dk1"/>
              </a:solidFill>
              <a:latin typeface="Roboto"/>
              <a:ea typeface="Roboto"/>
              <a:cs typeface="Roboto"/>
              <a:sym typeface="Roboto"/>
            </a:endParaRPr>
          </a:p>
        </p:txBody>
      </p:sp>
      <p:sp>
        <p:nvSpPr>
          <p:cNvPr id="178" name="Google Shape;178;p20"/>
          <p:cNvSpPr txBox="1"/>
          <p:nvPr/>
        </p:nvSpPr>
        <p:spPr>
          <a:xfrm>
            <a:off x="6514898" y="4692338"/>
            <a:ext cx="2160000" cy="364658"/>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8691"/>
              </a:buClr>
              <a:buSzPts val="1700"/>
              <a:buFont typeface="Roboto"/>
              <a:buNone/>
            </a:pPr>
            <a:r>
              <a:t/>
            </a:r>
            <a:endParaRPr b="0" i="0" sz="1700" u="none" cap="none" strike="noStrike">
              <a:solidFill>
                <a:srgbClr val="008691"/>
              </a:solidFill>
              <a:latin typeface="Roboto"/>
              <a:ea typeface="Roboto"/>
              <a:cs typeface="Roboto"/>
              <a:sym typeface="Roboto"/>
            </a:endParaRPr>
          </a:p>
        </p:txBody>
      </p:sp>
      <p:sp>
        <p:nvSpPr>
          <p:cNvPr id="179" name="Google Shape;179;p20"/>
          <p:cNvSpPr txBox="1"/>
          <p:nvPr/>
        </p:nvSpPr>
        <p:spPr>
          <a:xfrm>
            <a:off x="6511585" y="5081805"/>
            <a:ext cx="2160000" cy="601133"/>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1700"/>
              <a:buFont typeface="Arial"/>
              <a:buNone/>
            </a:pPr>
            <a:r>
              <a:t/>
            </a:r>
            <a:endParaRPr b="0" i="0" sz="1700" u="none" cap="none" strike="noStrike">
              <a:solidFill>
                <a:schemeClr val="dk1"/>
              </a:solidFill>
              <a:latin typeface="Roboto"/>
              <a:ea typeface="Roboto"/>
              <a:cs typeface="Roboto"/>
              <a:sym typeface="Roboto"/>
            </a:endParaRPr>
          </a:p>
        </p:txBody>
      </p:sp>
      <p:sp>
        <p:nvSpPr>
          <p:cNvPr id="180" name="Google Shape;180;p20"/>
          <p:cNvSpPr txBox="1"/>
          <p:nvPr/>
        </p:nvSpPr>
        <p:spPr>
          <a:xfrm>
            <a:off x="9425627" y="4692338"/>
            <a:ext cx="2160000" cy="364658"/>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8691"/>
              </a:buClr>
              <a:buSzPts val="1700"/>
              <a:buFont typeface="Roboto"/>
              <a:buNone/>
            </a:pPr>
            <a:r>
              <a:t/>
            </a:r>
            <a:endParaRPr b="0" i="0" sz="1700" u="none" cap="none" strike="noStrike">
              <a:solidFill>
                <a:srgbClr val="008691"/>
              </a:solidFill>
              <a:latin typeface="Roboto"/>
              <a:ea typeface="Roboto"/>
              <a:cs typeface="Roboto"/>
              <a:sym typeface="Roboto"/>
            </a:endParaRPr>
          </a:p>
        </p:txBody>
      </p:sp>
      <p:sp>
        <p:nvSpPr>
          <p:cNvPr id="181" name="Google Shape;181;p20"/>
          <p:cNvSpPr txBox="1"/>
          <p:nvPr/>
        </p:nvSpPr>
        <p:spPr>
          <a:xfrm>
            <a:off x="9422314" y="5081805"/>
            <a:ext cx="2160000" cy="601133"/>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1700"/>
              <a:buFont typeface="Arial"/>
              <a:buNone/>
            </a:pPr>
            <a:r>
              <a:t/>
            </a:r>
            <a:endParaRPr b="0" i="0" sz="1700" u="none" cap="none" strike="noStrike">
              <a:solidFill>
                <a:schemeClr val="dk1"/>
              </a:solidFill>
              <a:latin typeface="Roboto"/>
              <a:ea typeface="Roboto"/>
              <a:cs typeface="Roboto"/>
              <a:sym typeface="Roboto"/>
            </a:endParaRPr>
          </a:p>
        </p:txBody>
      </p:sp>
      <p:sp>
        <p:nvSpPr>
          <p:cNvPr id="182" name="Google Shape;182;p20"/>
          <p:cNvSpPr txBox="1"/>
          <p:nvPr>
            <p:ph idx="1" type="body"/>
          </p:nvPr>
        </p:nvSpPr>
        <p:spPr>
          <a:xfrm>
            <a:off x="486778" y="1168339"/>
            <a:ext cx="11122630" cy="1077149"/>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600"/>
              </a:spcBef>
              <a:spcAft>
                <a:spcPts val="0"/>
              </a:spcAft>
              <a:buClr>
                <a:schemeClr val="dk1"/>
              </a:buClr>
              <a:buSzPts val="2500"/>
              <a:buNone/>
              <a:defRPr b="0" i="0" sz="2500">
                <a:latin typeface="Quicksand"/>
                <a:ea typeface="Quicksand"/>
                <a:cs typeface="Quicksand"/>
                <a:sym typeface="Quicksand"/>
              </a:defRPr>
            </a:lvl1pPr>
            <a:lvl2pPr indent="-228600" lvl="1" marL="914400" algn="l">
              <a:lnSpc>
                <a:spcPct val="100000"/>
              </a:lnSpc>
              <a:spcBef>
                <a:spcPts val="600"/>
              </a:spcBef>
              <a:spcAft>
                <a:spcPts val="0"/>
              </a:spcAft>
              <a:buClr>
                <a:schemeClr val="dk1"/>
              </a:buClr>
              <a:buSzPts val="2400"/>
              <a:buNone/>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3" name="Google Shape;183;p20"/>
          <p:cNvSpPr txBox="1"/>
          <p:nvPr>
            <p:ph idx="6" type="body"/>
          </p:nvPr>
        </p:nvSpPr>
        <p:spPr>
          <a:xfrm>
            <a:off x="2198989" y="4930815"/>
            <a:ext cx="1440000" cy="1250065"/>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4" name="Google Shape;184;p20"/>
          <p:cNvSpPr txBox="1"/>
          <p:nvPr>
            <p:ph idx="7" type="body"/>
          </p:nvPr>
        </p:nvSpPr>
        <p:spPr>
          <a:xfrm>
            <a:off x="580460" y="4932123"/>
            <a:ext cx="1440000" cy="123718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5" name="Google Shape;185;p20"/>
          <p:cNvSpPr txBox="1"/>
          <p:nvPr>
            <p:ph idx="8" type="body"/>
          </p:nvPr>
        </p:nvSpPr>
        <p:spPr>
          <a:xfrm>
            <a:off x="3856095" y="4930814"/>
            <a:ext cx="1440000" cy="1261641"/>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6" name="Google Shape;186;p20"/>
          <p:cNvSpPr txBox="1"/>
          <p:nvPr>
            <p:ph idx="9" type="body"/>
          </p:nvPr>
        </p:nvSpPr>
        <p:spPr>
          <a:xfrm>
            <a:off x="5513205" y="4930814"/>
            <a:ext cx="1440000" cy="1261641"/>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7" name="Google Shape;187;p20"/>
          <p:cNvSpPr txBox="1"/>
          <p:nvPr>
            <p:ph idx="13" type="body"/>
          </p:nvPr>
        </p:nvSpPr>
        <p:spPr>
          <a:xfrm>
            <a:off x="2210161" y="4282512"/>
            <a:ext cx="1440000" cy="55189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8" name="Google Shape;188;p20"/>
          <p:cNvSpPr txBox="1"/>
          <p:nvPr>
            <p:ph idx="14" type="body"/>
          </p:nvPr>
        </p:nvSpPr>
        <p:spPr>
          <a:xfrm>
            <a:off x="3844120" y="4272866"/>
            <a:ext cx="1440000" cy="559965"/>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9" name="Google Shape;189;p20"/>
          <p:cNvSpPr txBox="1"/>
          <p:nvPr>
            <p:ph idx="15" type="body"/>
          </p:nvPr>
        </p:nvSpPr>
        <p:spPr>
          <a:xfrm>
            <a:off x="5510873" y="4284441"/>
            <a:ext cx="1440000" cy="559965"/>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0" name="Google Shape;190;p20"/>
          <p:cNvSpPr txBox="1"/>
          <p:nvPr>
            <p:ph idx="16" type="body"/>
          </p:nvPr>
        </p:nvSpPr>
        <p:spPr>
          <a:xfrm>
            <a:off x="580059" y="4261289"/>
            <a:ext cx="1440000" cy="530924"/>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1" name="Google Shape;191;p20"/>
          <p:cNvSpPr/>
          <p:nvPr>
            <p:ph idx="17" type="pic"/>
          </p:nvPr>
        </p:nvSpPr>
        <p:spPr>
          <a:xfrm>
            <a:off x="7184621" y="2482664"/>
            <a:ext cx="1440000" cy="1440000"/>
          </a:xfrm>
          <a:prstGeom prst="rect">
            <a:avLst/>
          </a:prstGeom>
          <a:noFill/>
          <a:ln cap="flat" cmpd="sng" w="9525">
            <a:solidFill>
              <a:schemeClr val="lt1"/>
            </a:solidFill>
            <a:prstDash val="solid"/>
            <a:round/>
            <a:headEnd len="sm" w="sm" type="none"/>
            <a:tailEnd len="sm" w="sm" type="none"/>
          </a:ln>
        </p:spPr>
      </p:sp>
      <p:sp>
        <p:nvSpPr>
          <p:cNvPr id="192" name="Google Shape;192;p20"/>
          <p:cNvSpPr txBox="1"/>
          <p:nvPr>
            <p:ph idx="18" type="body"/>
          </p:nvPr>
        </p:nvSpPr>
        <p:spPr>
          <a:xfrm>
            <a:off x="7191134" y="4297944"/>
            <a:ext cx="1440000" cy="559965"/>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3" name="Google Shape;193;p20"/>
          <p:cNvSpPr txBox="1"/>
          <p:nvPr>
            <p:ph idx="19" type="body"/>
          </p:nvPr>
        </p:nvSpPr>
        <p:spPr>
          <a:xfrm>
            <a:off x="7193467" y="4930814"/>
            <a:ext cx="1440000" cy="1261641"/>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4" name="Google Shape;194;p20"/>
          <p:cNvSpPr/>
          <p:nvPr>
            <p:ph idx="20" type="pic"/>
          </p:nvPr>
        </p:nvSpPr>
        <p:spPr>
          <a:xfrm>
            <a:off x="8853302" y="2484593"/>
            <a:ext cx="1440000" cy="1440000"/>
          </a:xfrm>
          <a:prstGeom prst="rect">
            <a:avLst/>
          </a:prstGeom>
          <a:noFill/>
          <a:ln cap="flat" cmpd="sng" w="9525">
            <a:solidFill>
              <a:schemeClr val="lt1"/>
            </a:solidFill>
            <a:prstDash val="solid"/>
            <a:round/>
            <a:headEnd len="sm" w="sm" type="none"/>
            <a:tailEnd len="sm" w="sm" type="none"/>
          </a:ln>
        </p:spPr>
      </p:sp>
      <p:sp>
        <p:nvSpPr>
          <p:cNvPr id="195" name="Google Shape;195;p20"/>
          <p:cNvSpPr txBox="1"/>
          <p:nvPr>
            <p:ph idx="21" type="body"/>
          </p:nvPr>
        </p:nvSpPr>
        <p:spPr>
          <a:xfrm>
            <a:off x="8848241" y="4311448"/>
            <a:ext cx="1440000" cy="559965"/>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6" name="Google Shape;196;p20"/>
          <p:cNvSpPr txBox="1"/>
          <p:nvPr>
            <p:ph idx="22" type="body"/>
          </p:nvPr>
        </p:nvSpPr>
        <p:spPr>
          <a:xfrm>
            <a:off x="8838999" y="4930815"/>
            <a:ext cx="1440000" cy="1273215"/>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7" name="Google Shape;197;p20"/>
          <p:cNvSpPr/>
          <p:nvPr/>
        </p:nvSpPr>
        <p:spPr>
          <a:xfrm>
            <a:off x="0" y="6294474"/>
            <a:ext cx="12192000" cy="563526"/>
          </a:xfrm>
          <a:prstGeom prst="rect">
            <a:avLst/>
          </a:prstGeom>
          <a:solidFill>
            <a:srgbClr val="00869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198" name="Google Shape;198;p20"/>
          <p:cNvPicPr preferRelativeResize="0"/>
          <p:nvPr/>
        </p:nvPicPr>
        <p:blipFill rotWithShape="1">
          <a:blip r:embed="rId3">
            <a:alphaModFix/>
          </a:blip>
          <a:srcRect b="0" l="0" r="0" t="0"/>
          <a:stretch/>
        </p:blipFill>
        <p:spPr>
          <a:xfrm>
            <a:off x="10345653" y="6435794"/>
            <a:ext cx="1524186" cy="379674"/>
          </a:xfrm>
          <a:prstGeom prst="rect">
            <a:avLst/>
          </a:prstGeom>
          <a:noFill/>
          <a:ln>
            <a:noFill/>
          </a:ln>
        </p:spPr>
      </p:pic>
      <p:sp>
        <p:nvSpPr>
          <p:cNvPr id="199" name="Google Shape;199;p20"/>
          <p:cNvSpPr/>
          <p:nvPr>
            <p:ph idx="23" type="pic"/>
          </p:nvPr>
        </p:nvSpPr>
        <p:spPr>
          <a:xfrm>
            <a:off x="10498841" y="2486522"/>
            <a:ext cx="1440000" cy="1440000"/>
          </a:xfrm>
          <a:prstGeom prst="rect">
            <a:avLst/>
          </a:prstGeom>
          <a:noFill/>
          <a:ln cap="flat" cmpd="sng" w="9525">
            <a:solidFill>
              <a:schemeClr val="lt1"/>
            </a:solidFill>
            <a:prstDash val="solid"/>
            <a:round/>
            <a:headEnd len="sm" w="sm" type="none"/>
            <a:tailEnd len="sm" w="sm" type="none"/>
          </a:ln>
        </p:spPr>
      </p:sp>
      <p:sp>
        <p:nvSpPr>
          <p:cNvPr id="200" name="Google Shape;200;p20"/>
          <p:cNvSpPr txBox="1"/>
          <p:nvPr>
            <p:ph idx="24" type="body"/>
          </p:nvPr>
        </p:nvSpPr>
        <p:spPr>
          <a:xfrm>
            <a:off x="10528499" y="4324952"/>
            <a:ext cx="1440000" cy="559965"/>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1" name="Google Shape;201;p20"/>
          <p:cNvSpPr txBox="1"/>
          <p:nvPr>
            <p:ph idx="25" type="body"/>
          </p:nvPr>
        </p:nvSpPr>
        <p:spPr>
          <a:xfrm>
            <a:off x="10519257" y="4944318"/>
            <a:ext cx="1440000" cy="1271287"/>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2" name="Google Shape;202;p20"/>
          <p:cNvSpPr txBox="1"/>
          <p:nvPr/>
        </p:nvSpPr>
        <p:spPr>
          <a:xfrm>
            <a:off x="483427" y="6431221"/>
            <a:ext cx="5377938" cy="28932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Roboto Light"/>
                <a:ea typeface="Roboto Light"/>
                <a:cs typeface="Roboto Light"/>
                <a:sym typeface="Roboto Light"/>
              </a:rPr>
              <a:t>EOSC Symposium 2026 / 14-16 October / Florence</a:t>
            </a:r>
            <a:endParaRPr/>
          </a:p>
        </p:txBody>
      </p:sp>
      <p:pic>
        <p:nvPicPr>
          <p:cNvPr id="203" name="Google Shape;203;p20"/>
          <p:cNvPicPr preferRelativeResize="0"/>
          <p:nvPr/>
        </p:nvPicPr>
        <p:blipFill rotWithShape="1">
          <a:blip r:embed="rId4">
            <a:alphaModFix/>
          </a:blip>
          <a:srcRect b="0" l="0" r="0" t="0"/>
          <a:stretch/>
        </p:blipFill>
        <p:spPr>
          <a:xfrm>
            <a:off x="8753354" y="6386587"/>
            <a:ext cx="1734857" cy="395999"/>
          </a:xfrm>
          <a:prstGeom prst="rect">
            <a:avLst/>
          </a:prstGeom>
          <a:noFill/>
          <a:ln>
            <a:noFill/>
          </a:ln>
        </p:spPr>
      </p:pic>
      <p:sp>
        <p:nvSpPr>
          <p:cNvPr id="204" name="Google Shape;204;p20"/>
          <p:cNvSpPr txBox="1"/>
          <p:nvPr/>
        </p:nvSpPr>
        <p:spPr>
          <a:xfrm>
            <a:off x="5047476" y="6431221"/>
            <a:ext cx="2019751" cy="31054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Roboto Light"/>
                <a:ea typeface="Roboto Light"/>
                <a:cs typeface="Roboto Light"/>
                <a:sym typeface="Roboto Light"/>
              </a:rPr>
              <a:t>Under the patronage of</a:t>
            </a:r>
            <a:endParaRPr/>
          </a:p>
        </p:txBody>
      </p:sp>
      <p:pic>
        <p:nvPicPr>
          <p:cNvPr id="205" name="Google Shape;205;p20"/>
          <p:cNvPicPr preferRelativeResize="0"/>
          <p:nvPr/>
        </p:nvPicPr>
        <p:blipFill rotWithShape="1">
          <a:blip r:embed="rId5">
            <a:alphaModFix/>
          </a:blip>
          <a:srcRect b="0" l="0" r="0" t="0"/>
          <a:stretch/>
        </p:blipFill>
        <p:spPr>
          <a:xfrm>
            <a:off x="7018219" y="6353907"/>
            <a:ext cx="433754" cy="433754"/>
          </a:xfrm>
          <a:prstGeom prst="rect">
            <a:avLst/>
          </a:prstGeom>
          <a:noFill/>
          <a:ln>
            <a:noFill/>
          </a:ln>
        </p:spPr>
      </p:pic>
      <p:pic>
        <p:nvPicPr>
          <p:cNvPr id="206" name="Google Shape;206;p20"/>
          <p:cNvPicPr preferRelativeResize="0"/>
          <p:nvPr/>
        </p:nvPicPr>
        <p:blipFill rotWithShape="1">
          <a:blip r:embed="rId6">
            <a:alphaModFix/>
          </a:blip>
          <a:srcRect b="0" l="0" r="0" t="0"/>
          <a:stretch/>
        </p:blipFill>
        <p:spPr>
          <a:xfrm>
            <a:off x="7467954" y="6347293"/>
            <a:ext cx="906097" cy="450626"/>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amp;A">
  <p:cSld name="Q&amp;A">
    <p:spTree>
      <p:nvGrpSpPr>
        <p:cNvPr id="207" name="Shape 207"/>
        <p:cNvGrpSpPr/>
        <p:nvPr/>
      </p:nvGrpSpPr>
      <p:grpSpPr>
        <a:xfrm>
          <a:off x="0" y="0"/>
          <a:ext cx="0" cy="0"/>
          <a:chOff x="0" y="0"/>
          <a:chExt cx="0" cy="0"/>
        </a:xfrm>
      </p:grpSpPr>
      <p:pic>
        <p:nvPicPr>
          <p:cNvPr id="208" name="Google Shape;208;p21"/>
          <p:cNvPicPr preferRelativeResize="0"/>
          <p:nvPr/>
        </p:nvPicPr>
        <p:blipFill rotWithShape="1">
          <a:blip r:embed="rId2">
            <a:alphaModFix/>
          </a:blip>
          <a:srcRect b="0" l="0" r="0" t="0"/>
          <a:stretch/>
        </p:blipFill>
        <p:spPr>
          <a:xfrm>
            <a:off x="502204" y="499930"/>
            <a:ext cx="2019615" cy="454414"/>
          </a:xfrm>
          <a:prstGeom prst="rect">
            <a:avLst/>
          </a:prstGeom>
          <a:noFill/>
          <a:ln>
            <a:noFill/>
          </a:ln>
        </p:spPr>
      </p:pic>
      <p:sp>
        <p:nvSpPr>
          <p:cNvPr id="209" name="Google Shape;209;p21"/>
          <p:cNvSpPr txBox="1"/>
          <p:nvPr/>
        </p:nvSpPr>
        <p:spPr>
          <a:xfrm>
            <a:off x="439837" y="1504709"/>
            <a:ext cx="4525701" cy="16312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0000" u="none" cap="none" strike="noStrike">
                <a:solidFill>
                  <a:schemeClr val="dk1"/>
                </a:solidFill>
                <a:latin typeface="Quicksand"/>
                <a:ea typeface="Quicksand"/>
                <a:cs typeface="Quicksand"/>
                <a:sym typeface="Quicksand"/>
              </a:rPr>
              <a:t>Q&amp;A</a:t>
            </a:r>
            <a:endParaRPr/>
          </a:p>
        </p:txBody>
      </p:sp>
      <p:sp>
        <p:nvSpPr>
          <p:cNvPr id="210" name="Google Shape;210;p21"/>
          <p:cNvSpPr/>
          <p:nvPr/>
        </p:nvSpPr>
        <p:spPr>
          <a:xfrm>
            <a:off x="0" y="6294474"/>
            <a:ext cx="12192000" cy="563526"/>
          </a:xfrm>
          <a:prstGeom prst="rect">
            <a:avLst/>
          </a:prstGeom>
          <a:solidFill>
            <a:srgbClr val="00869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211" name="Google Shape;211;p21"/>
          <p:cNvPicPr preferRelativeResize="0"/>
          <p:nvPr/>
        </p:nvPicPr>
        <p:blipFill rotWithShape="1">
          <a:blip r:embed="rId3">
            <a:alphaModFix/>
          </a:blip>
          <a:srcRect b="0" l="0" r="0" t="0"/>
          <a:stretch/>
        </p:blipFill>
        <p:spPr>
          <a:xfrm>
            <a:off x="10345653" y="6435794"/>
            <a:ext cx="1524186" cy="379674"/>
          </a:xfrm>
          <a:prstGeom prst="rect">
            <a:avLst/>
          </a:prstGeom>
          <a:noFill/>
          <a:ln>
            <a:noFill/>
          </a:ln>
        </p:spPr>
      </p:pic>
      <p:sp>
        <p:nvSpPr>
          <p:cNvPr id="212" name="Google Shape;212;p21"/>
          <p:cNvSpPr txBox="1"/>
          <p:nvPr/>
        </p:nvSpPr>
        <p:spPr>
          <a:xfrm>
            <a:off x="483427" y="6431221"/>
            <a:ext cx="5377938" cy="28932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Roboto Light"/>
                <a:ea typeface="Roboto Light"/>
                <a:cs typeface="Roboto Light"/>
                <a:sym typeface="Roboto Light"/>
              </a:rPr>
              <a:t>EOSC Symposium 2026 / 14-16 October / Florence</a:t>
            </a:r>
            <a:endParaRPr/>
          </a:p>
        </p:txBody>
      </p:sp>
      <p:pic>
        <p:nvPicPr>
          <p:cNvPr id="213" name="Google Shape;213;p21"/>
          <p:cNvPicPr preferRelativeResize="0"/>
          <p:nvPr/>
        </p:nvPicPr>
        <p:blipFill rotWithShape="1">
          <a:blip r:embed="rId4">
            <a:alphaModFix/>
          </a:blip>
          <a:srcRect b="0" l="0" r="0" t="0"/>
          <a:stretch/>
        </p:blipFill>
        <p:spPr>
          <a:xfrm>
            <a:off x="8753354" y="6386587"/>
            <a:ext cx="1734857" cy="395999"/>
          </a:xfrm>
          <a:prstGeom prst="rect">
            <a:avLst/>
          </a:prstGeom>
          <a:noFill/>
          <a:ln>
            <a:noFill/>
          </a:ln>
        </p:spPr>
      </p:pic>
      <p:sp>
        <p:nvSpPr>
          <p:cNvPr id="214" name="Google Shape;214;p21"/>
          <p:cNvSpPr txBox="1"/>
          <p:nvPr/>
        </p:nvSpPr>
        <p:spPr>
          <a:xfrm>
            <a:off x="5047476" y="6431221"/>
            <a:ext cx="2019751" cy="31054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Roboto Light"/>
                <a:ea typeface="Roboto Light"/>
                <a:cs typeface="Roboto Light"/>
                <a:sym typeface="Roboto Light"/>
              </a:rPr>
              <a:t>Under the patronage of</a:t>
            </a:r>
            <a:endParaRPr/>
          </a:p>
        </p:txBody>
      </p:sp>
      <p:pic>
        <p:nvPicPr>
          <p:cNvPr id="215" name="Google Shape;215;p21"/>
          <p:cNvPicPr preferRelativeResize="0"/>
          <p:nvPr/>
        </p:nvPicPr>
        <p:blipFill rotWithShape="1">
          <a:blip r:embed="rId5">
            <a:alphaModFix/>
          </a:blip>
          <a:srcRect b="0" l="0" r="0" t="0"/>
          <a:stretch/>
        </p:blipFill>
        <p:spPr>
          <a:xfrm>
            <a:off x="7018219" y="6353907"/>
            <a:ext cx="433754" cy="433754"/>
          </a:xfrm>
          <a:prstGeom prst="rect">
            <a:avLst/>
          </a:prstGeom>
          <a:noFill/>
          <a:ln>
            <a:noFill/>
          </a:ln>
        </p:spPr>
      </p:pic>
      <p:pic>
        <p:nvPicPr>
          <p:cNvPr id="216" name="Google Shape;216;p21"/>
          <p:cNvPicPr preferRelativeResize="0"/>
          <p:nvPr/>
        </p:nvPicPr>
        <p:blipFill rotWithShape="1">
          <a:blip r:embed="rId6">
            <a:alphaModFix/>
          </a:blip>
          <a:srcRect b="0" l="0" r="0" t="0"/>
          <a:stretch/>
        </p:blipFill>
        <p:spPr>
          <a:xfrm>
            <a:off x="7467954" y="6347293"/>
            <a:ext cx="906097" cy="450626"/>
          </a:xfrm>
          <a:prstGeom prst="rect">
            <a:avLst/>
          </a:prstGeom>
          <a:noFill/>
          <a:ln>
            <a:noFill/>
          </a:ln>
        </p:spPr>
      </p:pic>
      <p:pic>
        <p:nvPicPr>
          <p:cNvPr id="217" name="Google Shape;217;p21"/>
          <p:cNvPicPr preferRelativeResize="0"/>
          <p:nvPr/>
        </p:nvPicPr>
        <p:blipFill rotWithShape="1">
          <a:blip r:embed="rId7">
            <a:alphaModFix/>
          </a:blip>
          <a:srcRect b="0" l="0" r="17127" t="0"/>
          <a:stretch/>
        </p:blipFill>
        <p:spPr>
          <a:xfrm>
            <a:off x="7857641" y="2797403"/>
            <a:ext cx="4334360" cy="2952467"/>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
  <p:cSld name="Speaker">
    <p:spTree>
      <p:nvGrpSpPr>
        <p:cNvPr id="224" name="Shape 224"/>
        <p:cNvGrpSpPr/>
        <p:nvPr/>
      </p:nvGrpSpPr>
      <p:grpSpPr>
        <a:xfrm>
          <a:off x="0" y="0"/>
          <a:ext cx="0" cy="0"/>
          <a:chOff x="0" y="0"/>
          <a:chExt cx="0" cy="0"/>
        </a:xfrm>
      </p:grpSpPr>
      <p:sp>
        <p:nvSpPr>
          <p:cNvPr id="225" name="Google Shape;225;h2c612c88f685f419_0_836"/>
          <p:cNvSpPr txBox="1"/>
          <p:nvPr>
            <p:ph type="ctrTitle"/>
          </p:nvPr>
        </p:nvSpPr>
        <p:spPr>
          <a:xfrm>
            <a:off x="469059" y="3414532"/>
            <a:ext cx="5965500" cy="9261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008691"/>
              </a:buClr>
              <a:buSzPts val="2500"/>
              <a:buFont typeface="Roboto"/>
              <a:buNone/>
              <a:defRPr b="0" i="0" sz="2500">
                <a:solidFill>
                  <a:srgbClr val="008691"/>
                </a:solidFill>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6" name="Google Shape;226;h2c612c88f685f419_0_836"/>
          <p:cNvSpPr txBox="1"/>
          <p:nvPr>
            <p:ph idx="1" type="subTitle"/>
          </p:nvPr>
        </p:nvSpPr>
        <p:spPr>
          <a:xfrm>
            <a:off x="487754" y="4450784"/>
            <a:ext cx="5893200" cy="9663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600"/>
              </a:spcBef>
              <a:spcAft>
                <a:spcPts val="0"/>
              </a:spcAft>
              <a:buClr>
                <a:schemeClr val="dk1"/>
              </a:buClr>
              <a:buSzPts val="2000"/>
              <a:buNone/>
              <a:defRPr b="0" i="0" sz="2000">
                <a:solidFill>
                  <a:schemeClr val="dk1"/>
                </a:solidFill>
                <a:latin typeface="Roboto"/>
                <a:ea typeface="Roboto"/>
                <a:cs typeface="Roboto"/>
                <a:sym typeface="Roboto"/>
              </a:defRPr>
            </a:lvl1pPr>
            <a:lvl2pPr lvl="1" algn="ctr">
              <a:lnSpc>
                <a:spcPct val="100000"/>
              </a:lnSpc>
              <a:spcBef>
                <a:spcPts val="600"/>
              </a:spcBef>
              <a:spcAft>
                <a:spcPts val="0"/>
              </a:spcAft>
              <a:buClr>
                <a:schemeClr val="dk1"/>
              </a:buClr>
              <a:buSzPts val="2000"/>
              <a:buNone/>
              <a:defRPr sz="2000"/>
            </a:lvl2pPr>
            <a:lvl3pPr lvl="2" algn="ctr">
              <a:lnSpc>
                <a:spcPct val="100000"/>
              </a:lnSpc>
              <a:spcBef>
                <a:spcPts val="600"/>
              </a:spcBef>
              <a:spcAft>
                <a:spcPts val="0"/>
              </a:spcAft>
              <a:buClr>
                <a:schemeClr val="dk1"/>
              </a:buClr>
              <a:buSzPts val="1800"/>
              <a:buNone/>
              <a:defRPr sz="1800"/>
            </a:lvl3pPr>
            <a:lvl4pPr lvl="3" algn="ctr">
              <a:lnSpc>
                <a:spcPct val="100000"/>
              </a:lnSpc>
              <a:spcBef>
                <a:spcPts val="600"/>
              </a:spcBef>
              <a:spcAft>
                <a:spcPts val="0"/>
              </a:spcAft>
              <a:buClr>
                <a:schemeClr val="dk1"/>
              </a:buClr>
              <a:buSzPts val="1600"/>
              <a:buNone/>
              <a:defRPr sz="1600"/>
            </a:lvl4pPr>
            <a:lvl5pPr lvl="4" algn="ctr">
              <a:lnSpc>
                <a:spcPct val="100000"/>
              </a:lnSpc>
              <a:spcBef>
                <a:spcPts val="600"/>
              </a:spcBef>
              <a:spcAft>
                <a:spcPts val="0"/>
              </a:spcAft>
              <a:buClr>
                <a:schemeClr val="dk1"/>
              </a:buClr>
              <a:buSzPts val="1600"/>
              <a:buNone/>
              <a:defRPr sz="1600"/>
            </a:lvl5pPr>
            <a:lvl6pPr lvl="5" algn="ctr">
              <a:lnSpc>
                <a:spcPct val="90000"/>
              </a:lnSpc>
              <a:spcBef>
                <a:spcPts val="6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pic>
        <p:nvPicPr>
          <p:cNvPr id="227" name="Google Shape;227;h2c612c88f685f419_0_836"/>
          <p:cNvPicPr preferRelativeResize="0"/>
          <p:nvPr/>
        </p:nvPicPr>
        <p:blipFill rotWithShape="1">
          <a:blip r:embed="rId2">
            <a:alphaModFix/>
          </a:blip>
          <a:srcRect b="0" l="0" r="0" t="0"/>
          <a:stretch/>
        </p:blipFill>
        <p:spPr>
          <a:xfrm>
            <a:off x="502204" y="499930"/>
            <a:ext cx="2019615" cy="454414"/>
          </a:xfrm>
          <a:prstGeom prst="rect">
            <a:avLst/>
          </a:prstGeom>
          <a:noFill/>
          <a:ln>
            <a:noFill/>
          </a:ln>
        </p:spPr>
      </p:pic>
      <p:sp>
        <p:nvSpPr>
          <p:cNvPr id="228" name="Google Shape;228;h2c612c88f685f419_0_836"/>
          <p:cNvSpPr txBox="1"/>
          <p:nvPr/>
        </p:nvSpPr>
        <p:spPr>
          <a:xfrm>
            <a:off x="487752" y="1532469"/>
            <a:ext cx="5893200" cy="8646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2500"/>
              <a:buFont typeface="Arial"/>
              <a:buNone/>
            </a:pPr>
            <a:r>
              <a:t/>
            </a:r>
            <a:endParaRPr b="0" i="0" sz="2500" u="none" cap="none" strike="noStrike">
              <a:solidFill>
                <a:schemeClr val="dk1"/>
              </a:solidFill>
              <a:latin typeface="Quicksand"/>
              <a:ea typeface="Quicksand"/>
              <a:cs typeface="Quicksand"/>
              <a:sym typeface="Quicksand"/>
            </a:endParaRPr>
          </a:p>
        </p:txBody>
      </p:sp>
      <p:sp>
        <p:nvSpPr>
          <p:cNvPr id="229" name="Google Shape;229;h2c612c88f685f419_0_836"/>
          <p:cNvSpPr txBox="1"/>
          <p:nvPr>
            <p:ph idx="2" type="body"/>
          </p:nvPr>
        </p:nvSpPr>
        <p:spPr>
          <a:xfrm>
            <a:off x="486777" y="1747074"/>
            <a:ext cx="7275000" cy="14361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600"/>
              </a:spcBef>
              <a:spcAft>
                <a:spcPts val="0"/>
              </a:spcAft>
              <a:buClr>
                <a:schemeClr val="dk1"/>
              </a:buClr>
              <a:buSzPts val="4500"/>
              <a:buNone/>
              <a:defRPr b="0" i="0" sz="4500">
                <a:latin typeface="Quicksand"/>
                <a:ea typeface="Quicksand"/>
                <a:cs typeface="Quicksand"/>
                <a:sym typeface="Quicksand"/>
              </a:defRPr>
            </a:lvl1pPr>
            <a:lvl2pPr indent="-228600" lvl="1" marL="914400" algn="l">
              <a:lnSpc>
                <a:spcPct val="100000"/>
              </a:lnSpc>
              <a:spcBef>
                <a:spcPts val="600"/>
              </a:spcBef>
              <a:spcAft>
                <a:spcPts val="0"/>
              </a:spcAft>
              <a:buClr>
                <a:schemeClr val="dk1"/>
              </a:buClr>
              <a:buSzPts val="2400"/>
              <a:buNone/>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0" name="Google Shape;230;h2c612c88f685f419_0_836"/>
          <p:cNvSpPr/>
          <p:nvPr/>
        </p:nvSpPr>
        <p:spPr>
          <a:xfrm>
            <a:off x="0" y="6294474"/>
            <a:ext cx="12192000" cy="563400"/>
          </a:xfrm>
          <a:prstGeom prst="rect">
            <a:avLst/>
          </a:prstGeom>
          <a:solidFill>
            <a:srgbClr val="00869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231" name="Google Shape;231;h2c612c88f685f419_0_836"/>
          <p:cNvPicPr preferRelativeResize="0"/>
          <p:nvPr/>
        </p:nvPicPr>
        <p:blipFill rotWithShape="1">
          <a:blip r:embed="rId3">
            <a:alphaModFix/>
          </a:blip>
          <a:srcRect b="0" l="0" r="0" t="0"/>
          <a:stretch/>
        </p:blipFill>
        <p:spPr>
          <a:xfrm>
            <a:off x="10345653" y="6435794"/>
            <a:ext cx="1524186" cy="379674"/>
          </a:xfrm>
          <a:prstGeom prst="rect">
            <a:avLst/>
          </a:prstGeom>
          <a:noFill/>
          <a:ln>
            <a:noFill/>
          </a:ln>
        </p:spPr>
      </p:pic>
      <p:sp>
        <p:nvSpPr>
          <p:cNvPr id="232" name="Google Shape;232;h2c612c88f685f419_0_836"/>
          <p:cNvSpPr txBox="1"/>
          <p:nvPr/>
        </p:nvSpPr>
        <p:spPr>
          <a:xfrm>
            <a:off x="483427" y="6431221"/>
            <a:ext cx="5377800" cy="289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Roboto Light"/>
                <a:ea typeface="Roboto Light"/>
                <a:cs typeface="Roboto Light"/>
                <a:sym typeface="Roboto Light"/>
              </a:rPr>
              <a:t>EOSC Symposium 2026 / 14-16 October / Florence</a:t>
            </a:r>
            <a:endParaRPr/>
          </a:p>
        </p:txBody>
      </p:sp>
      <p:pic>
        <p:nvPicPr>
          <p:cNvPr id="233" name="Google Shape;233;h2c612c88f685f419_0_836"/>
          <p:cNvPicPr preferRelativeResize="0"/>
          <p:nvPr/>
        </p:nvPicPr>
        <p:blipFill rotWithShape="1">
          <a:blip r:embed="rId4">
            <a:alphaModFix/>
          </a:blip>
          <a:srcRect b="0" l="0" r="0" t="0"/>
          <a:stretch/>
        </p:blipFill>
        <p:spPr>
          <a:xfrm>
            <a:off x="8753354" y="6386587"/>
            <a:ext cx="1734857" cy="395999"/>
          </a:xfrm>
          <a:prstGeom prst="rect">
            <a:avLst/>
          </a:prstGeom>
          <a:noFill/>
          <a:ln>
            <a:noFill/>
          </a:ln>
        </p:spPr>
      </p:pic>
      <p:sp>
        <p:nvSpPr>
          <p:cNvPr id="234" name="Google Shape;234;h2c612c88f685f419_0_836"/>
          <p:cNvSpPr txBox="1"/>
          <p:nvPr/>
        </p:nvSpPr>
        <p:spPr>
          <a:xfrm>
            <a:off x="5047476" y="6431221"/>
            <a:ext cx="2019900" cy="310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Roboto Light"/>
                <a:ea typeface="Roboto Light"/>
                <a:cs typeface="Roboto Light"/>
                <a:sym typeface="Roboto Light"/>
              </a:rPr>
              <a:t>Under the patronage of</a:t>
            </a:r>
            <a:endParaRPr/>
          </a:p>
        </p:txBody>
      </p:sp>
      <p:pic>
        <p:nvPicPr>
          <p:cNvPr id="235" name="Google Shape;235;h2c612c88f685f419_0_836"/>
          <p:cNvPicPr preferRelativeResize="0"/>
          <p:nvPr/>
        </p:nvPicPr>
        <p:blipFill rotWithShape="1">
          <a:blip r:embed="rId5">
            <a:alphaModFix/>
          </a:blip>
          <a:srcRect b="0" l="0" r="0" t="0"/>
          <a:stretch/>
        </p:blipFill>
        <p:spPr>
          <a:xfrm>
            <a:off x="7018219" y="6353907"/>
            <a:ext cx="433754" cy="433754"/>
          </a:xfrm>
          <a:prstGeom prst="rect">
            <a:avLst/>
          </a:prstGeom>
          <a:noFill/>
          <a:ln>
            <a:noFill/>
          </a:ln>
        </p:spPr>
      </p:pic>
      <p:pic>
        <p:nvPicPr>
          <p:cNvPr id="236" name="Google Shape;236;h2c612c88f685f419_0_836"/>
          <p:cNvPicPr preferRelativeResize="0"/>
          <p:nvPr/>
        </p:nvPicPr>
        <p:blipFill rotWithShape="1">
          <a:blip r:embed="rId6">
            <a:alphaModFix/>
          </a:blip>
          <a:srcRect b="0" l="0" r="0" t="0"/>
          <a:stretch/>
        </p:blipFill>
        <p:spPr>
          <a:xfrm>
            <a:off x="7467954" y="6347293"/>
            <a:ext cx="906097" cy="450626"/>
          </a:xfrm>
          <a:prstGeom prst="rect">
            <a:avLst/>
          </a:prstGeom>
          <a:noFill/>
          <a:ln>
            <a:noFill/>
          </a:ln>
        </p:spPr>
      </p:pic>
      <p:pic>
        <p:nvPicPr>
          <p:cNvPr id="237" name="Google Shape;237;h2c612c88f685f419_0_836"/>
          <p:cNvPicPr preferRelativeResize="0"/>
          <p:nvPr/>
        </p:nvPicPr>
        <p:blipFill rotWithShape="1">
          <a:blip r:embed="rId7">
            <a:alphaModFix/>
          </a:blip>
          <a:srcRect b="0" l="0" r="17129" t="0"/>
          <a:stretch/>
        </p:blipFill>
        <p:spPr>
          <a:xfrm>
            <a:off x="7857641" y="2797403"/>
            <a:ext cx="4334359" cy="2952466"/>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neral">
  <p:cSld name="General">
    <p:spTree>
      <p:nvGrpSpPr>
        <p:cNvPr id="238" name="Shape 238"/>
        <p:cNvGrpSpPr/>
        <p:nvPr/>
      </p:nvGrpSpPr>
      <p:grpSpPr>
        <a:xfrm>
          <a:off x="0" y="0"/>
          <a:ext cx="0" cy="0"/>
          <a:chOff x="0" y="0"/>
          <a:chExt cx="0" cy="0"/>
        </a:xfrm>
      </p:grpSpPr>
      <p:sp>
        <p:nvSpPr>
          <p:cNvPr id="239" name="Google Shape;239;h2c612c88f685f419_0_850"/>
          <p:cNvSpPr/>
          <p:nvPr/>
        </p:nvSpPr>
        <p:spPr>
          <a:xfrm>
            <a:off x="0" y="6294474"/>
            <a:ext cx="12192000" cy="563400"/>
          </a:xfrm>
          <a:prstGeom prst="rect">
            <a:avLst/>
          </a:prstGeom>
          <a:solidFill>
            <a:srgbClr val="00869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40" name="Google Shape;240;h2c612c88f685f419_0_850"/>
          <p:cNvSpPr txBox="1"/>
          <p:nvPr>
            <p:ph idx="1" type="body"/>
          </p:nvPr>
        </p:nvSpPr>
        <p:spPr>
          <a:xfrm>
            <a:off x="1721738" y="1570383"/>
            <a:ext cx="9830100" cy="4382400"/>
          </a:xfrm>
          <a:prstGeom prst="rect">
            <a:avLst/>
          </a:prstGeom>
          <a:noFill/>
          <a:ln>
            <a:noFill/>
          </a:ln>
        </p:spPr>
        <p:txBody>
          <a:bodyPr anchorCtr="0" anchor="t" bIns="45700" lIns="91425" spcFirstLastPara="1" rIns="91425" wrap="square" tIns="45700">
            <a:normAutofit/>
          </a:bodyPr>
          <a:lstStyle>
            <a:lvl1pPr indent="-323850" lvl="0" marL="457200" algn="l">
              <a:lnSpc>
                <a:spcPct val="100000"/>
              </a:lnSpc>
              <a:spcBef>
                <a:spcPts val="600"/>
              </a:spcBef>
              <a:spcAft>
                <a:spcPts val="0"/>
              </a:spcAft>
              <a:buClr>
                <a:schemeClr val="dk1"/>
              </a:buClr>
              <a:buSzPts val="1500"/>
              <a:buFont typeface="Arial"/>
              <a:buChar char="•"/>
              <a:defRPr b="0" i="0" spc="0" sz="1500">
                <a:solidFill>
                  <a:schemeClr val="dk1"/>
                </a:solidFill>
                <a:latin typeface="Roboto"/>
                <a:ea typeface="Roboto"/>
                <a:cs typeface="Roboto"/>
                <a:sym typeface="Roboto"/>
              </a:defRPr>
            </a:lvl1pPr>
            <a:lvl2pPr indent="-323850" lvl="1" marL="914400" algn="l">
              <a:lnSpc>
                <a:spcPct val="100000"/>
              </a:lnSpc>
              <a:spcBef>
                <a:spcPts val="600"/>
              </a:spcBef>
              <a:spcAft>
                <a:spcPts val="0"/>
              </a:spcAft>
              <a:buClr>
                <a:srgbClr val="3A3838"/>
              </a:buClr>
              <a:buSzPts val="1500"/>
              <a:buChar char="•"/>
              <a:defRPr sz="1500">
                <a:solidFill>
                  <a:srgbClr val="3A3838"/>
                </a:solidFill>
                <a:latin typeface="Roboto Light"/>
                <a:ea typeface="Roboto Light"/>
                <a:cs typeface="Roboto Light"/>
                <a:sym typeface="Roboto Light"/>
              </a:defRPr>
            </a:lvl2pPr>
            <a:lvl3pPr indent="-323850" lvl="2" marL="1371600" algn="l">
              <a:lnSpc>
                <a:spcPct val="100000"/>
              </a:lnSpc>
              <a:spcBef>
                <a:spcPts val="600"/>
              </a:spcBef>
              <a:spcAft>
                <a:spcPts val="0"/>
              </a:spcAft>
              <a:buClr>
                <a:srgbClr val="3A3838"/>
              </a:buClr>
              <a:buSzPts val="1500"/>
              <a:buChar char="•"/>
              <a:defRPr sz="1500">
                <a:solidFill>
                  <a:srgbClr val="3A3838"/>
                </a:solidFill>
                <a:latin typeface="Roboto Light"/>
                <a:ea typeface="Roboto Light"/>
                <a:cs typeface="Roboto Light"/>
                <a:sym typeface="Roboto Light"/>
              </a:defRPr>
            </a:lvl3pPr>
            <a:lvl4pPr indent="-323850" lvl="3" marL="1828800" algn="l">
              <a:lnSpc>
                <a:spcPct val="100000"/>
              </a:lnSpc>
              <a:spcBef>
                <a:spcPts val="600"/>
              </a:spcBef>
              <a:spcAft>
                <a:spcPts val="0"/>
              </a:spcAft>
              <a:buClr>
                <a:srgbClr val="3A3838"/>
              </a:buClr>
              <a:buSzPts val="1500"/>
              <a:buChar char="•"/>
              <a:defRPr sz="1500">
                <a:solidFill>
                  <a:srgbClr val="3A3838"/>
                </a:solidFill>
                <a:latin typeface="Roboto Light"/>
                <a:ea typeface="Roboto Light"/>
                <a:cs typeface="Roboto Light"/>
                <a:sym typeface="Roboto Light"/>
              </a:defRPr>
            </a:lvl4pPr>
            <a:lvl5pPr indent="-323850" lvl="4" marL="2286000" algn="l">
              <a:lnSpc>
                <a:spcPct val="100000"/>
              </a:lnSpc>
              <a:spcBef>
                <a:spcPts val="600"/>
              </a:spcBef>
              <a:spcAft>
                <a:spcPts val="0"/>
              </a:spcAft>
              <a:buClr>
                <a:srgbClr val="3A3838"/>
              </a:buClr>
              <a:buSzPts val="1500"/>
              <a:buChar char="•"/>
              <a:defRPr sz="1500">
                <a:solidFill>
                  <a:srgbClr val="3A3838"/>
                </a:solidFill>
                <a:latin typeface="Roboto Light"/>
                <a:ea typeface="Roboto Light"/>
                <a:cs typeface="Roboto Light"/>
                <a:sym typeface="Roboto Light"/>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1" name="Google Shape;241;h2c612c88f685f419_0_850"/>
          <p:cNvSpPr txBox="1"/>
          <p:nvPr>
            <p:ph type="title"/>
          </p:nvPr>
        </p:nvSpPr>
        <p:spPr>
          <a:xfrm>
            <a:off x="1721738" y="235633"/>
            <a:ext cx="9830100" cy="603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008691"/>
              </a:buClr>
              <a:buSzPts val="3500"/>
              <a:buFont typeface="Quicksand"/>
              <a:buNone/>
              <a:defRPr b="0" i="0" sz="3500">
                <a:solidFill>
                  <a:srgbClr val="008691"/>
                </a:solidFill>
                <a:latin typeface="Quicksand"/>
                <a:ea typeface="Quicksand"/>
                <a:cs typeface="Quicksand"/>
                <a:sym typeface="Quicksa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2" name="Google Shape;242;h2c612c88f685f419_0_850"/>
          <p:cNvSpPr txBox="1"/>
          <p:nvPr>
            <p:ph idx="2" type="body"/>
          </p:nvPr>
        </p:nvSpPr>
        <p:spPr>
          <a:xfrm>
            <a:off x="1721741" y="895137"/>
            <a:ext cx="9830100" cy="3648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2200"/>
              <a:buNone/>
              <a:defRPr b="0" i="0" sz="2200">
                <a:solidFill>
                  <a:srgbClr val="008691"/>
                </a:solidFill>
                <a:latin typeface="Quicksand"/>
                <a:ea typeface="Quicksand"/>
                <a:cs typeface="Quicksand"/>
                <a:sym typeface="Quicksand"/>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A black background with white letters&#10;&#10;AI-generated content may be incorrect." id="243" name="Google Shape;243;h2c612c88f685f419_0_850"/>
          <p:cNvPicPr preferRelativeResize="0"/>
          <p:nvPr/>
        </p:nvPicPr>
        <p:blipFill rotWithShape="1">
          <a:blip r:embed="rId2">
            <a:alphaModFix/>
          </a:blip>
          <a:srcRect b="0" l="0" r="0" t="0"/>
          <a:stretch/>
        </p:blipFill>
        <p:spPr>
          <a:xfrm>
            <a:off x="304801" y="436970"/>
            <a:ext cx="1297422" cy="291920"/>
          </a:xfrm>
          <a:prstGeom prst="rect">
            <a:avLst/>
          </a:prstGeom>
          <a:noFill/>
          <a:ln>
            <a:noFill/>
          </a:ln>
        </p:spPr>
      </p:pic>
      <p:pic>
        <p:nvPicPr>
          <p:cNvPr id="244" name="Google Shape;244;h2c612c88f685f419_0_850"/>
          <p:cNvPicPr preferRelativeResize="0"/>
          <p:nvPr/>
        </p:nvPicPr>
        <p:blipFill rotWithShape="1">
          <a:blip r:embed="rId3">
            <a:alphaModFix/>
          </a:blip>
          <a:srcRect b="0" l="0" r="0" t="0"/>
          <a:stretch/>
        </p:blipFill>
        <p:spPr>
          <a:xfrm>
            <a:off x="10345653" y="6435794"/>
            <a:ext cx="1524186" cy="379674"/>
          </a:xfrm>
          <a:prstGeom prst="rect">
            <a:avLst/>
          </a:prstGeom>
          <a:noFill/>
          <a:ln>
            <a:noFill/>
          </a:ln>
        </p:spPr>
      </p:pic>
      <p:sp>
        <p:nvSpPr>
          <p:cNvPr id="245" name="Google Shape;245;h2c612c88f685f419_0_850"/>
          <p:cNvSpPr txBox="1"/>
          <p:nvPr/>
        </p:nvSpPr>
        <p:spPr>
          <a:xfrm>
            <a:off x="483427" y="6431221"/>
            <a:ext cx="5377800" cy="289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Roboto Light"/>
                <a:ea typeface="Roboto Light"/>
                <a:cs typeface="Roboto Light"/>
                <a:sym typeface="Roboto Light"/>
              </a:rPr>
              <a:t>EOSC Symposium 2026 / 14-16 October / Florence</a:t>
            </a:r>
            <a:endParaRPr/>
          </a:p>
        </p:txBody>
      </p:sp>
      <p:pic>
        <p:nvPicPr>
          <p:cNvPr id="246" name="Google Shape;246;h2c612c88f685f419_0_850"/>
          <p:cNvPicPr preferRelativeResize="0"/>
          <p:nvPr/>
        </p:nvPicPr>
        <p:blipFill rotWithShape="1">
          <a:blip r:embed="rId4">
            <a:alphaModFix/>
          </a:blip>
          <a:srcRect b="0" l="0" r="0" t="0"/>
          <a:stretch/>
        </p:blipFill>
        <p:spPr>
          <a:xfrm>
            <a:off x="8753354" y="6386587"/>
            <a:ext cx="1734857" cy="395999"/>
          </a:xfrm>
          <a:prstGeom prst="rect">
            <a:avLst/>
          </a:prstGeom>
          <a:noFill/>
          <a:ln>
            <a:noFill/>
          </a:ln>
        </p:spPr>
      </p:pic>
      <p:sp>
        <p:nvSpPr>
          <p:cNvPr id="247" name="Google Shape;247;h2c612c88f685f419_0_850"/>
          <p:cNvSpPr txBox="1"/>
          <p:nvPr/>
        </p:nvSpPr>
        <p:spPr>
          <a:xfrm>
            <a:off x="5047476" y="6431221"/>
            <a:ext cx="2019900" cy="310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Roboto Light"/>
                <a:ea typeface="Roboto Light"/>
                <a:cs typeface="Roboto Light"/>
                <a:sym typeface="Roboto Light"/>
              </a:rPr>
              <a:t>Under the patronage of</a:t>
            </a:r>
            <a:endParaRPr/>
          </a:p>
        </p:txBody>
      </p:sp>
      <p:pic>
        <p:nvPicPr>
          <p:cNvPr id="248" name="Google Shape;248;h2c612c88f685f419_0_850"/>
          <p:cNvPicPr preferRelativeResize="0"/>
          <p:nvPr/>
        </p:nvPicPr>
        <p:blipFill rotWithShape="1">
          <a:blip r:embed="rId5">
            <a:alphaModFix/>
          </a:blip>
          <a:srcRect b="0" l="0" r="0" t="0"/>
          <a:stretch/>
        </p:blipFill>
        <p:spPr>
          <a:xfrm>
            <a:off x="7018219" y="6353907"/>
            <a:ext cx="433754" cy="433754"/>
          </a:xfrm>
          <a:prstGeom prst="rect">
            <a:avLst/>
          </a:prstGeom>
          <a:noFill/>
          <a:ln>
            <a:noFill/>
          </a:ln>
        </p:spPr>
      </p:pic>
      <p:pic>
        <p:nvPicPr>
          <p:cNvPr id="249" name="Google Shape;249;h2c612c88f685f419_0_850"/>
          <p:cNvPicPr preferRelativeResize="0"/>
          <p:nvPr/>
        </p:nvPicPr>
        <p:blipFill rotWithShape="1">
          <a:blip r:embed="rId6">
            <a:alphaModFix/>
          </a:blip>
          <a:srcRect b="0" l="0" r="0" t="0"/>
          <a:stretch/>
        </p:blipFill>
        <p:spPr>
          <a:xfrm>
            <a:off x="7467954" y="6347293"/>
            <a:ext cx="906097" cy="450626"/>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amp;A">
  <p:cSld name="Q&amp;A">
    <p:spTree>
      <p:nvGrpSpPr>
        <p:cNvPr id="250" name="Shape 250"/>
        <p:cNvGrpSpPr/>
        <p:nvPr/>
      </p:nvGrpSpPr>
      <p:grpSpPr>
        <a:xfrm>
          <a:off x="0" y="0"/>
          <a:ext cx="0" cy="0"/>
          <a:chOff x="0" y="0"/>
          <a:chExt cx="0" cy="0"/>
        </a:xfrm>
      </p:grpSpPr>
      <p:pic>
        <p:nvPicPr>
          <p:cNvPr id="251" name="Google Shape;251;h2c612c88f685f419_0_862"/>
          <p:cNvPicPr preferRelativeResize="0"/>
          <p:nvPr/>
        </p:nvPicPr>
        <p:blipFill rotWithShape="1">
          <a:blip r:embed="rId2">
            <a:alphaModFix/>
          </a:blip>
          <a:srcRect b="0" l="0" r="0" t="0"/>
          <a:stretch/>
        </p:blipFill>
        <p:spPr>
          <a:xfrm>
            <a:off x="502204" y="499930"/>
            <a:ext cx="2019615" cy="454414"/>
          </a:xfrm>
          <a:prstGeom prst="rect">
            <a:avLst/>
          </a:prstGeom>
          <a:noFill/>
          <a:ln>
            <a:noFill/>
          </a:ln>
        </p:spPr>
      </p:pic>
      <p:sp>
        <p:nvSpPr>
          <p:cNvPr id="252" name="Google Shape;252;h2c612c88f685f419_0_862"/>
          <p:cNvSpPr txBox="1"/>
          <p:nvPr/>
        </p:nvSpPr>
        <p:spPr>
          <a:xfrm>
            <a:off x="439837" y="1504709"/>
            <a:ext cx="4525800" cy="1631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0000" u="none" cap="none" strike="noStrike">
                <a:solidFill>
                  <a:schemeClr val="dk1"/>
                </a:solidFill>
                <a:latin typeface="Quicksand"/>
                <a:ea typeface="Quicksand"/>
                <a:cs typeface="Quicksand"/>
                <a:sym typeface="Quicksand"/>
              </a:rPr>
              <a:t>Q&amp;A</a:t>
            </a:r>
            <a:endParaRPr/>
          </a:p>
        </p:txBody>
      </p:sp>
      <p:sp>
        <p:nvSpPr>
          <p:cNvPr id="253" name="Google Shape;253;h2c612c88f685f419_0_862"/>
          <p:cNvSpPr/>
          <p:nvPr/>
        </p:nvSpPr>
        <p:spPr>
          <a:xfrm>
            <a:off x="0" y="6294474"/>
            <a:ext cx="12192000" cy="563400"/>
          </a:xfrm>
          <a:prstGeom prst="rect">
            <a:avLst/>
          </a:prstGeom>
          <a:solidFill>
            <a:srgbClr val="00869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254" name="Google Shape;254;h2c612c88f685f419_0_862"/>
          <p:cNvPicPr preferRelativeResize="0"/>
          <p:nvPr/>
        </p:nvPicPr>
        <p:blipFill rotWithShape="1">
          <a:blip r:embed="rId3">
            <a:alphaModFix/>
          </a:blip>
          <a:srcRect b="0" l="0" r="0" t="0"/>
          <a:stretch/>
        </p:blipFill>
        <p:spPr>
          <a:xfrm>
            <a:off x="10345653" y="6435794"/>
            <a:ext cx="1524186" cy="379674"/>
          </a:xfrm>
          <a:prstGeom prst="rect">
            <a:avLst/>
          </a:prstGeom>
          <a:noFill/>
          <a:ln>
            <a:noFill/>
          </a:ln>
        </p:spPr>
      </p:pic>
      <p:sp>
        <p:nvSpPr>
          <p:cNvPr id="255" name="Google Shape;255;h2c612c88f685f419_0_862"/>
          <p:cNvSpPr txBox="1"/>
          <p:nvPr/>
        </p:nvSpPr>
        <p:spPr>
          <a:xfrm>
            <a:off x="483427" y="6431221"/>
            <a:ext cx="5377800" cy="289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Roboto Light"/>
                <a:ea typeface="Roboto Light"/>
                <a:cs typeface="Roboto Light"/>
                <a:sym typeface="Roboto Light"/>
              </a:rPr>
              <a:t>EOSC Symposium 2026 / 14-16 October / Florence</a:t>
            </a:r>
            <a:endParaRPr/>
          </a:p>
        </p:txBody>
      </p:sp>
      <p:pic>
        <p:nvPicPr>
          <p:cNvPr id="256" name="Google Shape;256;h2c612c88f685f419_0_862"/>
          <p:cNvPicPr preferRelativeResize="0"/>
          <p:nvPr/>
        </p:nvPicPr>
        <p:blipFill rotWithShape="1">
          <a:blip r:embed="rId4">
            <a:alphaModFix/>
          </a:blip>
          <a:srcRect b="0" l="0" r="0" t="0"/>
          <a:stretch/>
        </p:blipFill>
        <p:spPr>
          <a:xfrm>
            <a:off x="8753354" y="6386587"/>
            <a:ext cx="1734857" cy="395999"/>
          </a:xfrm>
          <a:prstGeom prst="rect">
            <a:avLst/>
          </a:prstGeom>
          <a:noFill/>
          <a:ln>
            <a:noFill/>
          </a:ln>
        </p:spPr>
      </p:pic>
      <p:sp>
        <p:nvSpPr>
          <p:cNvPr id="257" name="Google Shape;257;h2c612c88f685f419_0_862"/>
          <p:cNvSpPr txBox="1"/>
          <p:nvPr/>
        </p:nvSpPr>
        <p:spPr>
          <a:xfrm>
            <a:off x="5047476" y="6431221"/>
            <a:ext cx="2019900" cy="310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Roboto Light"/>
                <a:ea typeface="Roboto Light"/>
                <a:cs typeface="Roboto Light"/>
                <a:sym typeface="Roboto Light"/>
              </a:rPr>
              <a:t>Under the patronage of</a:t>
            </a:r>
            <a:endParaRPr/>
          </a:p>
        </p:txBody>
      </p:sp>
      <p:pic>
        <p:nvPicPr>
          <p:cNvPr id="258" name="Google Shape;258;h2c612c88f685f419_0_862"/>
          <p:cNvPicPr preferRelativeResize="0"/>
          <p:nvPr/>
        </p:nvPicPr>
        <p:blipFill rotWithShape="1">
          <a:blip r:embed="rId5">
            <a:alphaModFix/>
          </a:blip>
          <a:srcRect b="0" l="0" r="0" t="0"/>
          <a:stretch/>
        </p:blipFill>
        <p:spPr>
          <a:xfrm>
            <a:off x="7018219" y="6353907"/>
            <a:ext cx="433754" cy="433754"/>
          </a:xfrm>
          <a:prstGeom prst="rect">
            <a:avLst/>
          </a:prstGeom>
          <a:noFill/>
          <a:ln>
            <a:noFill/>
          </a:ln>
        </p:spPr>
      </p:pic>
      <p:pic>
        <p:nvPicPr>
          <p:cNvPr id="259" name="Google Shape;259;h2c612c88f685f419_0_862"/>
          <p:cNvPicPr preferRelativeResize="0"/>
          <p:nvPr/>
        </p:nvPicPr>
        <p:blipFill rotWithShape="1">
          <a:blip r:embed="rId6">
            <a:alphaModFix/>
          </a:blip>
          <a:srcRect b="0" l="0" r="0" t="0"/>
          <a:stretch/>
        </p:blipFill>
        <p:spPr>
          <a:xfrm>
            <a:off x="7467954" y="6347293"/>
            <a:ext cx="906097" cy="450626"/>
          </a:xfrm>
          <a:prstGeom prst="rect">
            <a:avLst/>
          </a:prstGeom>
          <a:noFill/>
          <a:ln>
            <a:noFill/>
          </a:ln>
        </p:spPr>
      </p:pic>
      <p:pic>
        <p:nvPicPr>
          <p:cNvPr id="260" name="Google Shape;260;h2c612c88f685f419_0_862"/>
          <p:cNvPicPr preferRelativeResize="0"/>
          <p:nvPr/>
        </p:nvPicPr>
        <p:blipFill rotWithShape="1">
          <a:blip r:embed="rId7">
            <a:alphaModFix/>
          </a:blip>
          <a:srcRect b="0" l="0" r="17129" t="0"/>
          <a:stretch/>
        </p:blipFill>
        <p:spPr>
          <a:xfrm>
            <a:off x="7857641" y="2797403"/>
            <a:ext cx="4334359" cy="2952466"/>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OSC Symposium 2026">
  <p:cSld name="EOSC Symposium 2026">
    <p:spTree>
      <p:nvGrpSpPr>
        <p:cNvPr id="261" name="Shape 261"/>
        <p:cNvGrpSpPr/>
        <p:nvPr/>
      </p:nvGrpSpPr>
      <p:grpSpPr>
        <a:xfrm>
          <a:off x="0" y="0"/>
          <a:ext cx="0" cy="0"/>
          <a:chOff x="0" y="0"/>
          <a:chExt cx="0" cy="0"/>
        </a:xfrm>
      </p:grpSpPr>
      <p:pic>
        <p:nvPicPr>
          <p:cNvPr id="262" name="Google Shape;262;h2c612c88f685f419_0_873"/>
          <p:cNvPicPr preferRelativeResize="0"/>
          <p:nvPr/>
        </p:nvPicPr>
        <p:blipFill rotWithShape="1">
          <a:blip r:embed="rId2">
            <a:alphaModFix/>
          </a:blip>
          <a:srcRect b="0" l="0" r="0" t="0"/>
          <a:stretch/>
        </p:blipFill>
        <p:spPr>
          <a:xfrm>
            <a:off x="502204" y="499930"/>
            <a:ext cx="2019615" cy="454414"/>
          </a:xfrm>
          <a:prstGeom prst="rect">
            <a:avLst/>
          </a:prstGeom>
          <a:noFill/>
          <a:ln>
            <a:noFill/>
          </a:ln>
        </p:spPr>
      </p:pic>
      <p:sp>
        <p:nvSpPr>
          <p:cNvPr id="263" name="Google Shape;263;h2c612c88f685f419_0_873"/>
          <p:cNvSpPr txBox="1"/>
          <p:nvPr/>
        </p:nvSpPr>
        <p:spPr>
          <a:xfrm>
            <a:off x="494680" y="3735944"/>
            <a:ext cx="7815900" cy="308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000"/>
              <a:buFont typeface="Arial"/>
              <a:buNone/>
            </a:pPr>
            <a:r>
              <a:rPr b="0" i="0" lang="en-US" sz="2000" u="none" cap="none" strike="noStrike">
                <a:solidFill>
                  <a:schemeClr val="dk1"/>
                </a:solidFill>
                <a:latin typeface="Roboto Light"/>
                <a:ea typeface="Roboto Light"/>
                <a:cs typeface="Roboto Light"/>
                <a:sym typeface="Roboto Light"/>
              </a:rPr>
              <a:t>EOSC Symposium 2026 / 14-16 October / Florence</a:t>
            </a:r>
            <a:endParaRPr/>
          </a:p>
        </p:txBody>
      </p:sp>
      <p:pic>
        <p:nvPicPr>
          <p:cNvPr id="264" name="Google Shape;264;h2c612c88f685f419_0_873"/>
          <p:cNvPicPr preferRelativeResize="0"/>
          <p:nvPr/>
        </p:nvPicPr>
        <p:blipFill rotWithShape="1">
          <a:blip r:embed="rId3">
            <a:alphaModFix/>
          </a:blip>
          <a:srcRect b="0" l="0" r="0" t="0"/>
          <a:stretch/>
        </p:blipFill>
        <p:spPr>
          <a:xfrm>
            <a:off x="9211988" y="6282413"/>
            <a:ext cx="1734857" cy="396000"/>
          </a:xfrm>
          <a:prstGeom prst="rect">
            <a:avLst/>
          </a:prstGeom>
          <a:noFill/>
          <a:ln>
            <a:noFill/>
          </a:ln>
        </p:spPr>
      </p:pic>
      <p:pic>
        <p:nvPicPr>
          <p:cNvPr id="265" name="Google Shape;265;h2c612c88f685f419_0_873"/>
          <p:cNvPicPr preferRelativeResize="0"/>
          <p:nvPr/>
        </p:nvPicPr>
        <p:blipFill rotWithShape="1">
          <a:blip r:embed="rId4">
            <a:alphaModFix/>
          </a:blip>
          <a:srcRect b="0" l="0" r="0" t="0"/>
          <a:stretch/>
        </p:blipFill>
        <p:spPr>
          <a:xfrm>
            <a:off x="10889178" y="6343332"/>
            <a:ext cx="1020278" cy="279133"/>
          </a:xfrm>
          <a:prstGeom prst="rect">
            <a:avLst/>
          </a:prstGeom>
          <a:noFill/>
          <a:ln>
            <a:noFill/>
          </a:ln>
        </p:spPr>
      </p:pic>
      <p:sp>
        <p:nvSpPr>
          <p:cNvPr id="266" name="Google Shape;266;h2c612c88f685f419_0_873"/>
          <p:cNvSpPr txBox="1"/>
          <p:nvPr/>
        </p:nvSpPr>
        <p:spPr>
          <a:xfrm>
            <a:off x="474563" y="1678330"/>
            <a:ext cx="6944700" cy="1908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5900" u="none" cap="none" strike="noStrike">
                <a:solidFill>
                  <a:schemeClr val="dk1"/>
                </a:solidFill>
                <a:latin typeface="Quicksand"/>
                <a:ea typeface="Quicksand"/>
                <a:cs typeface="Quicksand"/>
                <a:sym typeface="Quicksand"/>
              </a:rPr>
              <a:t>Connecting users, data, and services</a:t>
            </a:r>
            <a:endParaRPr/>
          </a:p>
        </p:txBody>
      </p:sp>
      <p:pic>
        <p:nvPicPr>
          <p:cNvPr id="267" name="Google Shape;267;h2c612c88f685f419_0_873"/>
          <p:cNvPicPr preferRelativeResize="0"/>
          <p:nvPr/>
        </p:nvPicPr>
        <p:blipFill rotWithShape="1">
          <a:blip r:embed="rId5">
            <a:alphaModFix/>
          </a:blip>
          <a:srcRect b="0" l="0" r="17129" t="0"/>
          <a:stretch/>
        </p:blipFill>
        <p:spPr>
          <a:xfrm>
            <a:off x="7857641" y="2797403"/>
            <a:ext cx="4334359" cy="2952466"/>
          </a:xfrm>
          <a:prstGeom prst="rect">
            <a:avLst/>
          </a:prstGeom>
          <a:noFill/>
          <a:ln>
            <a:noFill/>
          </a:ln>
        </p:spPr>
      </p:pic>
      <p:pic>
        <p:nvPicPr>
          <p:cNvPr id="268" name="Google Shape;268;h2c612c88f685f419_0_873"/>
          <p:cNvPicPr preferRelativeResize="0"/>
          <p:nvPr/>
        </p:nvPicPr>
        <p:blipFill rotWithShape="1">
          <a:blip r:embed="rId6">
            <a:alphaModFix/>
          </a:blip>
          <a:srcRect b="0" l="0" r="0" t="0"/>
          <a:stretch/>
        </p:blipFill>
        <p:spPr>
          <a:xfrm>
            <a:off x="8183496" y="6250290"/>
            <a:ext cx="871780" cy="418454"/>
          </a:xfrm>
          <a:prstGeom prst="rect">
            <a:avLst/>
          </a:prstGeom>
          <a:noFill/>
          <a:ln>
            <a:noFill/>
          </a:ln>
        </p:spPr>
      </p:pic>
      <p:pic>
        <p:nvPicPr>
          <p:cNvPr id="269" name="Google Shape;269;h2c612c88f685f419_0_873"/>
          <p:cNvPicPr preferRelativeResize="0"/>
          <p:nvPr/>
        </p:nvPicPr>
        <p:blipFill rotWithShape="1">
          <a:blip r:embed="rId7">
            <a:alphaModFix/>
          </a:blip>
          <a:srcRect b="0" l="0" r="0" t="0"/>
          <a:stretch/>
        </p:blipFill>
        <p:spPr>
          <a:xfrm>
            <a:off x="7603548" y="6245624"/>
            <a:ext cx="457200" cy="457200"/>
          </a:xfrm>
          <a:prstGeom prst="rect">
            <a:avLst/>
          </a:prstGeom>
          <a:noFill/>
          <a:ln>
            <a:noFill/>
          </a:ln>
        </p:spPr>
      </p:pic>
      <p:sp>
        <p:nvSpPr>
          <p:cNvPr id="270" name="Google Shape;270;h2c612c88f685f419_0_873"/>
          <p:cNvSpPr txBox="1"/>
          <p:nvPr/>
        </p:nvSpPr>
        <p:spPr>
          <a:xfrm>
            <a:off x="5867189" y="6333399"/>
            <a:ext cx="1736100" cy="310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b="0" i="0" lang="en-US" sz="1200" u="none" cap="none" strike="noStrike">
                <a:solidFill>
                  <a:schemeClr val="dk1"/>
                </a:solidFill>
                <a:latin typeface="Roboto Light"/>
                <a:ea typeface="Roboto Light"/>
                <a:cs typeface="Roboto Light"/>
                <a:sym typeface="Roboto Light"/>
              </a:rPr>
              <a:t>Under the patronage of</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ssion cover" type="title">
  <p:cSld name="TITLE">
    <p:spTree>
      <p:nvGrpSpPr>
        <p:cNvPr id="271" name="Shape 271"/>
        <p:cNvGrpSpPr/>
        <p:nvPr/>
      </p:nvGrpSpPr>
      <p:grpSpPr>
        <a:xfrm>
          <a:off x="0" y="0"/>
          <a:ext cx="0" cy="0"/>
          <a:chOff x="0" y="0"/>
          <a:chExt cx="0" cy="0"/>
        </a:xfrm>
      </p:grpSpPr>
      <p:sp>
        <p:nvSpPr>
          <p:cNvPr id="272" name="Google Shape;272;h2c612c88f685f419_0_883"/>
          <p:cNvSpPr txBox="1"/>
          <p:nvPr>
            <p:ph type="ctrTitle"/>
          </p:nvPr>
        </p:nvSpPr>
        <p:spPr>
          <a:xfrm>
            <a:off x="455235" y="1576450"/>
            <a:ext cx="7123200" cy="10065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500"/>
              <a:buFont typeface="Quicksand"/>
              <a:buNone/>
              <a:defRPr b="0" i="0" sz="4500">
                <a:solidFill>
                  <a:schemeClr val="dk1"/>
                </a:solidFill>
                <a:latin typeface="Quicksand"/>
                <a:ea typeface="Quicksand"/>
                <a:cs typeface="Quicksand"/>
                <a:sym typeface="Quicksa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3" name="Google Shape;273;h2c612c88f685f419_0_883"/>
          <p:cNvSpPr txBox="1"/>
          <p:nvPr>
            <p:ph idx="1" type="subTitle"/>
          </p:nvPr>
        </p:nvSpPr>
        <p:spPr>
          <a:xfrm>
            <a:off x="477035" y="2849501"/>
            <a:ext cx="5893200" cy="16557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600"/>
              </a:spcBef>
              <a:spcAft>
                <a:spcPts val="0"/>
              </a:spcAft>
              <a:buClr>
                <a:schemeClr val="dk1"/>
              </a:buClr>
              <a:buSzPts val="2500"/>
              <a:buNone/>
              <a:defRPr b="0" i="0" sz="2500">
                <a:solidFill>
                  <a:schemeClr val="dk1"/>
                </a:solidFill>
                <a:latin typeface="Quicksand"/>
                <a:ea typeface="Quicksand"/>
                <a:cs typeface="Quicksand"/>
                <a:sym typeface="Quicksand"/>
              </a:defRPr>
            </a:lvl1pPr>
            <a:lvl2pPr lvl="1" algn="ctr">
              <a:lnSpc>
                <a:spcPct val="100000"/>
              </a:lnSpc>
              <a:spcBef>
                <a:spcPts val="600"/>
              </a:spcBef>
              <a:spcAft>
                <a:spcPts val="0"/>
              </a:spcAft>
              <a:buClr>
                <a:schemeClr val="dk1"/>
              </a:buClr>
              <a:buSzPts val="2000"/>
              <a:buNone/>
              <a:defRPr sz="2000"/>
            </a:lvl2pPr>
            <a:lvl3pPr lvl="2" algn="ctr">
              <a:lnSpc>
                <a:spcPct val="100000"/>
              </a:lnSpc>
              <a:spcBef>
                <a:spcPts val="600"/>
              </a:spcBef>
              <a:spcAft>
                <a:spcPts val="0"/>
              </a:spcAft>
              <a:buClr>
                <a:schemeClr val="dk1"/>
              </a:buClr>
              <a:buSzPts val="1800"/>
              <a:buNone/>
              <a:defRPr sz="1800"/>
            </a:lvl3pPr>
            <a:lvl4pPr lvl="3" algn="ctr">
              <a:lnSpc>
                <a:spcPct val="100000"/>
              </a:lnSpc>
              <a:spcBef>
                <a:spcPts val="600"/>
              </a:spcBef>
              <a:spcAft>
                <a:spcPts val="0"/>
              </a:spcAft>
              <a:buClr>
                <a:schemeClr val="dk1"/>
              </a:buClr>
              <a:buSzPts val="1600"/>
              <a:buNone/>
              <a:defRPr sz="1600"/>
            </a:lvl4pPr>
            <a:lvl5pPr lvl="4" algn="ctr">
              <a:lnSpc>
                <a:spcPct val="100000"/>
              </a:lnSpc>
              <a:spcBef>
                <a:spcPts val="600"/>
              </a:spcBef>
              <a:spcAft>
                <a:spcPts val="0"/>
              </a:spcAft>
              <a:buClr>
                <a:schemeClr val="dk1"/>
              </a:buClr>
              <a:buSzPts val="1600"/>
              <a:buNone/>
              <a:defRPr sz="1600"/>
            </a:lvl5pPr>
            <a:lvl6pPr lvl="5" algn="ctr">
              <a:lnSpc>
                <a:spcPct val="90000"/>
              </a:lnSpc>
              <a:spcBef>
                <a:spcPts val="6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pic>
        <p:nvPicPr>
          <p:cNvPr id="274" name="Google Shape;274;h2c612c88f685f419_0_883"/>
          <p:cNvPicPr preferRelativeResize="0"/>
          <p:nvPr/>
        </p:nvPicPr>
        <p:blipFill rotWithShape="1">
          <a:blip r:embed="rId2">
            <a:alphaModFix/>
          </a:blip>
          <a:srcRect b="0" l="0" r="0" t="0"/>
          <a:stretch/>
        </p:blipFill>
        <p:spPr>
          <a:xfrm>
            <a:off x="502204" y="499930"/>
            <a:ext cx="2019615" cy="454414"/>
          </a:xfrm>
          <a:prstGeom prst="rect">
            <a:avLst/>
          </a:prstGeom>
          <a:noFill/>
          <a:ln>
            <a:noFill/>
          </a:ln>
        </p:spPr>
      </p:pic>
      <p:sp>
        <p:nvSpPr>
          <p:cNvPr id="275" name="Google Shape;275;h2c612c88f685f419_0_883"/>
          <p:cNvSpPr/>
          <p:nvPr/>
        </p:nvSpPr>
        <p:spPr>
          <a:xfrm>
            <a:off x="0" y="6294474"/>
            <a:ext cx="12192000" cy="563400"/>
          </a:xfrm>
          <a:prstGeom prst="rect">
            <a:avLst/>
          </a:prstGeom>
          <a:solidFill>
            <a:srgbClr val="00869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76" name="Google Shape;276;h2c612c88f685f419_0_883"/>
          <p:cNvSpPr txBox="1"/>
          <p:nvPr/>
        </p:nvSpPr>
        <p:spPr>
          <a:xfrm>
            <a:off x="483427" y="6431221"/>
            <a:ext cx="4241100" cy="289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Roboto Light"/>
                <a:ea typeface="Roboto Light"/>
                <a:cs typeface="Roboto Light"/>
                <a:sym typeface="Roboto Light"/>
              </a:rPr>
              <a:t>EOSC Symposium 2026 / 14-16 October / Florence</a:t>
            </a:r>
            <a:endParaRPr/>
          </a:p>
        </p:txBody>
      </p:sp>
      <p:pic>
        <p:nvPicPr>
          <p:cNvPr id="277" name="Google Shape;277;h2c612c88f685f419_0_883"/>
          <p:cNvPicPr preferRelativeResize="0"/>
          <p:nvPr/>
        </p:nvPicPr>
        <p:blipFill rotWithShape="1">
          <a:blip r:embed="rId3">
            <a:alphaModFix/>
          </a:blip>
          <a:srcRect b="0" l="0" r="0" t="0"/>
          <a:stretch/>
        </p:blipFill>
        <p:spPr>
          <a:xfrm>
            <a:off x="8753354" y="6386587"/>
            <a:ext cx="1734857" cy="395999"/>
          </a:xfrm>
          <a:prstGeom prst="rect">
            <a:avLst/>
          </a:prstGeom>
          <a:noFill/>
          <a:ln>
            <a:noFill/>
          </a:ln>
        </p:spPr>
      </p:pic>
      <p:pic>
        <p:nvPicPr>
          <p:cNvPr id="278" name="Google Shape;278;h2c612c88f685f419_0_883"/>
          <p:cNvPicPr preferRelativeResize="0"/>
          <p:nvPr/>
        </p:nvPicPr>
        <p:blipFill rotWithShape="1">
          <a:blip r:embed="rId4">
            <a:alphaModFix/>
          </a:blip>
          <a:srcRect b="0" l="0" r="0" t="0"/>
          <a:stretch/>
        </p:blipFill>
        <p:spPr>
          <a:xfrm>
            <a:off x="10345653" y="6435794"/>
            <a:ext cx="1524186" cy="379674"/>
          </a:xfrm>
          <a:prstGeom prst="rect">
            <a:avLst/>
          </a:prstGeom>
          <a:noFill/>
          <a:ln>
            <a:noFill/>
          </a:ln>
        </p:spPr>
      </p:pic>
      <p:sp>
        <p:nvSpPr>
          <p:cNvPr id="279" name="Google Shape;279;h2c612c88f685f419_0_883"/>
          <p:cNvSpPr txBox="1"/>
          <p:nvPr/>
        </p:nvSpPr>
        <p:spPr>
          <a:xfrm>
            <a:off x="5047476" y="6431221"/>
            <a:ext cx="2019900" cy="310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Roboto Light"/>
                <a:ea typeface="Roboto Light"/>
                <a:cs typeface="Roboto Light"/>
                <a:sym typeface="Roboto Light"/>
              </a:rPr>
              <a:t>Under the patronage of</a:t>
            </a:r>
            <a:endParaRPr/>
          </a:p>
        </p:txBody>
      </p:sp>
      <p:pic>
        <p:nvPicPr>
          <p:cNvPr id="280" name="Google Shape;280;h2c612c88f685f419_0_883"/>
          <p:cNvPicPr preferRelativeResize="0"/>
          <p:nvPr/>
        </p:nvPicPr>
        <p:blipFill rotWithShape="1">
          <a:blip r:embed="rId5">
            <a:alphaModFix/>
          </a:blip>
          <a:srcRect b="0" l="0" r="0" t="0"/>
          <a:stretch/>
        </p:blipFill>
        <p:spPr>
          <a:xfrm>
            <a:off x="7018219" y="6353907"/>
            <a:ext cx="433754" cy="433754"/>
          </a:xfrm>
          <a:prstGeom prst="rect">
            <a:avLst/>
          </a:prstGeom>
          <a:noFill/>
          <a:ln>
            <a:noFill/>
          </a:ln>
        </p:spPr>
      </p:pic>
      <p:pic>
        <p:nvPicPr>
          <p:cNvPr id="281" name="Google Shape;281;h2c612c88f685f419_0_883"/>
          <p:cNvPicPr preferRelativeResize="0"/>
          <p:nvPr/>
        </p:nvPicPr>
        <p:blipFill rotWithShape="1">
          <a:blip r:embed="rId6">
            <a:alphaModFix/>
          </a:blip>
          <a:srcRect b="0" l="0" r="0" t="0"/>
          <a:stretch/>
        </p:blipFill>
        <p:spPr>
          <a:xfrm>
            <a:off x="7467954" y="6347293"/>
            <a:ext cx="906097" cy="450626"/>
          </a:xfrm>
          <a:prstGeom prst="rect">
            <a:avLst/>
          </a:prstGeom>
          <a:noFill/>
          <a:ln>
            <a:noFill/>
          </a:ln>
        </p:spPr>
      </p:pic>
      <p:pic>
        <p:nvPicPr>
          <p:cNvPr id="282" name="Google Shape;282;h2c612c88f685f419_0_883"/>
          <p:cNvPicPr preferRelativeResize="0"/>
          <p:nvPr/>
        </p:nvPicPr>
        <p:blipFill rotWithShape="1">
          <a:blip r:embed="rId7">
            <a:alphaModFix/>
          </a:blip>
          <a:srcRect b="0" l="0" r="17129" t="0"/>
          <a:stretch/>
        </p:blipFill>
        <p:spPr>
          <a:xfrm>
            <a:off x="7857641" y="2797403"/>
            <a:ext cx="4334359" cy="295246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reak">
  <p:cSld name="Break">
    <p:spTree>
      <p:nvGrpSpPr>
        <p:cNvPr id="283" name="Shape 283"/>
        <p:cNvGrpSpPr/>
        <p:nvPr/>
      </p:nvGrpSpPr>
      <p:grpSpPr>
        <a:xfrm>
          <a:off x="0" y="0"/>
          <a:ext cx="0" cy="0"/>
          <a:chOff x="0" y="0"/>
          <a:chExt cx="0" cy="0"/>
        </a:xfrm>
      </p:grpSpPr>
      <p:sp>
        <p:nvSpPr>
          <p:cNvPr id="284" name="Google Shape;284;h2c612c88f685f419_0_895"/>
          <p:cNvSpPr txBox="1"/>
          <p:nvPr>
            <p:ph type="ctrTitle"/>
          </p:nvPr>
        </p:nvSpPr>
        <p:spPr>
          <a:xfrm>
            <a:off x="466810" y="1576450"/>
            <a:ext cx="7123200" cy="10065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500"/>
              <a:buFont typeface="Quicksand"/>
              <a:buNone/>
              <a:defRPr b="0" i="0" sz="4500">
                <a:solidFill>
                  <a:schemeClr val="dk1"/>
                </a:solidFill>
                <a:latin typeface="Quicksand"/>
                <a:ea typeface="Quicksand"/>
                <a:cs typeface="Quicksand"/>
                <a:sym typeface="Quicksa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5" name="Google Shape;285;h2c612c88f685f419_0_895"/>
          <p:cNvSpPr txBox="1"/>
          <p:nvPr>
            <p:ph idx="1" type="subTitle"/>
          </p:nvPr>
        </p:nvSpPr>
        <p:spPr>
          <a:xfrm>
            <a:off x="477036" y="2687456"/>
            <a:ext cx="5893200" cy="5535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600"/>
              </a:spcBef>
              <a:spcAft>
                <a:spcPts val="0"/>
              </a:spcAft>
              <a:buClr>
                <a:schemeClr val="dk1"/>
              </a:buClr>
              <a:buSzPts val="2500"/>
              <a:buNone/>
              <a:defRPr b="0" i="0" sz="2500">
                <a:solidFill>
                  <a:schemeClr val="dk1"/>
                </a:solidFill>
                <a:latin typeface="Quicksand"/>
                <a:ea typeface="Quicksand"/>
                <a:cs typeface="Quicksand"/>
                <a:sym typeface="Quicksand"/>
              </a:defRPr>
            </a:lvl1pPr>
            <a:lvl2pPr lvl="1" algn="ctr">
              <a:lnSpc>
                <a:spcPct val="100000"/>
              </a:lnSpc>
              <a:spcBef>
                <a:spcPts val="600"/>
              </a:spcBef>
              <a:spcAft>
                <a:spcPts val="0"/>
              </a:spcAft>
              <a:buClr>
                <a:schemeClr val="dk1"/>
              </a:buClr>
              <a:buSzPts val="2000"/>
              <a:buNone/>
              <a:defRPr sz="2000"/>
            </a:lvl2pPr>
            <a:lvl3pPr lvl="2" algn="ctr">
              <a:lnSpc>
                <a:spcPct val="100000"/>
              </a:lnSpc>
              <a:spcBef>
                <a:spcPts val="600"/>
              </a:spcBef>
              <a:spcAft>
                <a:spcPts val="0"/>
              </a:spcAft>
              <a:buClr>
                <a:schemeClr val="dk1"/>
              </a:buClr>
              <a:buSzPts val="1800"/>
              <a:buNone/>
              <a:defRPr sz="1800"/>
            </a:lvl3pPr>
            <a:lvl4pPr lvl="3" algn="ctr">
              <a:lnSpc>
                <a:spcPct val="100000"/>
              </a:lnSpc>
              <a:spcBef>
                <a:spcPts val="600"/>
              </a:spcBef>
              <a:spcAft>
                <a:spcPts val="0"/>
              </a:spcAft>
              <a:buClr>
                <a:schemeClr val="dk1"/>
              </a:buClr>
              <a:buSzPts val="1600"/>
              <a:buNone/>
              <a:defRPr sz="1600"/>
            </a:lvl4pPr>
            <a:lvl5pPr lvl="4" algn="ctr">
              <a:lnSpc>
                <a:spcPct val="100000"/>
              </a:lnSpc>
              <a:spcBef>
                <a:spcPts val="600"/>
              </a:spcBef>
              <a:spcAft>
                <a:spcPts val="0"/>
              </a:spcAft>
              <a:buClr>
                <a:schemeClr val="dk1"/>
              </a:buClr>
              <a:buSzPts val="1600"/>
              <a:buNone/>
              <a:defRPr sz="1600"/>
            </a:lvl5pPr>
            <a:lvl6pPr lvl="5" algn="ctr">
              <a:lnSpc>
                <a:spcPct val="90000"/>
              </a:lnSpc>
              <a:spcBef>
                <a:spcPts val="6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pic>
        <p:nvPicPr>
          <p:cNvPr id="286" name="Google Shape;286;h2c612c88f685f419_0_895"/>
          <p:cNvPicPr preferRelativeResize="0"/>
          <p:nvPr/>
        </p:nvPicPr>
        <p:blipFill rotWithShape="1">
          <a:blip r:embed="rId2">
            <a:alphaModFix/>
          </a:blip>
          <a:srcRect b="0" l="0" r="0" t="0"/>
          <a:stretch/>
        </p:blipFill>
        <p:spPr>
          <a:xfrm>
            <a:off x="502204" y="499930"/>
            <a:ext cx="2019615" cy="454414"/>
          </a:xfrm>
          <a:prstGeom prst="rect">
            <a:avLst/>
          </a:prstGeom>
          <a:noFill/>
          <a:ln>
            <a:noFill/>
          </a:ln>
        </p:spPr>
      </p:pic>
      <p:sp>
        <p:nvSpPr>
          <p:cNvPr id="287" name="Google Shape;287;h2c612c88f685f419_0_895"/>
          <p:cNvSpPr txBox="1"/>
          <p:nvPr/>
        </p:nvSpPr>
        <p:spPr>
          <a:xfrm>
            <a:off x="567158" y="3912244"/>
            <a:ext cx="825600" cy="400200"/>
          </a:xfrm>
          <a:prstGeom prst="rect">
            <a:avLst/>
          </a:prstGeom>
          <a:solidFill>
            <a:srgbClr val="FF5B7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000" u="none" cap="none" strike="noStrike">
                <a:solidFill>
                  <a:schemeClr val="lt1"/>
                </a:solidFill>
                <a:latin typeface="Roboto"/>
                <a:ea typeface="Roboto"/>
                <a:cs typeface="Roboto"/>
                <a:sym typeface="Roboto"/>
              </a:rPr>
              <a:t>NEXT</a:t>
            </a:r>
            <a:endParaRPr/>
          </a:p>
        </p:txBody>
      </p:sp>
      <p:sp>
        <p:nvSpPr>
          <p:cNvPr id="288" name="Google Shape;288;h2c612c88f685f419_0_895"/>
          <p:cNvSpPr txBox="1"/>
          <p:nvPr>
            <p:ph idx="2" type="body"/>
          </p:nvPr>
        </p:nvSpPr>
        <p:spPr>
          <a:xfrm>
            <a:off x="474140" y="4371246"/>
            <a:ext cx="5938800" cy="9369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600"/>
              </a:spcBef>
              <a:spcAft>
                <a:spcPts val="0"/>
              </a:spcAft>
              <a:buClr>
                <a:schemeClr val="dk1"/>
              </a:buClr>
              <a:buSzPts val="2500"/>
              <a:buNone/>
              <a:defRPr b="0" i="0" sz="2500">
                <a:latin typeface="Quicksand"/>
                <a:ea typeface="Quicksand"/>
                <a:cs typeface="Quicksand"/>
                <a:sym typeface="Quicksand"/>
              </a:defRPr>
            </a:lvl1pPr>
            <a:lvl2pPr indent="-228600" lvl="1" marL="914400" algn="l">
              <a:lnSpc>
                <a:spcPct val="100000"/>
              </a:lnSpc>
              <a:spcBef>
                <a:spcPts val="600"/>
              </a:spcBef>
              <a:spcAft>
                <a:spcPts val="0"/>
              </a:spcAft>
              <a:buClr>
                <a:schemeClr val="dk1"/>
              </a:buClr>
              <a:buSzPts val="2400"/>
              <a:buNone/>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9" name="Google Shape;289;h2c612c88f685f419_0_895"/>
          <p:cNvSpPr/>
          <p:nvPr/>
        </p:nvSpPr>
        <p:spPr>
          <a:xfrm>
            <a:off x="0" y="6294474"/>
            <a:ext cx="12192000" cy="563400"/>
          </a:xfrm>
          <a:prstGeom prst="rect">
            <a:avLst/>
          </a:prstGeom>
          <a:solidFill>
            <a:srgbClr val="00869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290" name="Google Shape;290;h2c612c88f685f419_0_895"/>
          <p:cNvPicPr preferRelativeResize="0"/>
          <p:nvPr/>
        </p:nvPicPr>
        <p:blipFill rotWithShape="1">
          <a:blip r:embed="rId3">
            <a:alphaModFix/>
          </a:blip>
          <a:srcRect b="0" l="0" r="0" t="0"/>
          <a:stretch/>
        </p:blipFill>
        <p:spPr>
          <a:xfrm>
            <a:off x="10345653" y="6435794"/>
            <a:ext cx="1524186" cy="379674"/>
          </a:xfrm>
          <a:prstGeom prst="rect">
            <a:avLst/>
          </a:prstGeom>
          <a:noFill/>
          <a:ln>
            <a:noFill/>
          </a:ln>
        </p:spPr>
      </p:pic>
      <p:sp>
        <p:nvSpPr>
          <p:cNvPr id="291" name="Google Shape;291;h2c612c88f685f419_0_895"/>
          <p:cNvSpPr txBox="1"/>
          <p:nvPr/>
        </p:nvSpPr>
        <p:spPr>
          <a:xfrm>
            <a:off x="483427" y="6431221"/>
            <a:ext cx="5377800" cy="289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Roboto Light"/>
                <a:ea typeface="Roboto Light"/>
                <a:cs typeface="Roboto Light"/>
                <a:sym typeface="Roboto Light"/>
              </a:rPr>
              <a:t>EOSC Symposium 2026 / 14-16 October / Florence</a:t>
            </a:r>
            <a:endParaRPr/>
          </a:p>
        </p:txBody>
      </p:sp>
      <p:pic>
        <p:nvPicPr>
          <p:cNvPr id="292" name="Google Shape;292;h2c612c88f685f419_0_895"/>
          <p:cNvPicPr preferRelativeResize="0"/>
          <p:nvPr/>
        </p:nvPicPr>
        <p:blipFill rotWithShape="1">
          <a:blip r:embed="rId4">
            <a:alphaModFix/>
          </a:blip>
          <a:srcRect b="0" l="0" r="0" t="0"/>
          <a:stretch/>
        </p:blipFill>
        <p:spPr>
          <a:xfrm>
            <a:off x="8753354" y="6386587"/>
            <a:ext cx="1734857" cy="395999"/>
          </a:xfrm>
          <a:prstGeom prst="rect">
            <a:avLst/>
          </a:prstGeom>
          <a:noFill/>
          <a:ln>
            <a:noFill/>
          </a:ln>
        </p:spPr>
      </p:pic>
      <p:sp>
        <p:nvSpPr>
          <p:cNvPr id="293" name="Google Shape;293;h2c612c88f685f419_0_895"/>
          <p:cNvSpPr txBox="1"/>
          <p:nvPr/>
        </p:nvSpPr>
        <p:spPr>
          <a:xfrm>
            <a:off x="5047476" y="6431221"/>
            <a:ext cx="2019900" cy="310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Roboto Light"/>
                <a:ea typeface="Roboto Light"/>
                <a:cs typeface="Roboto Light"/>
                <a:sym typeface="Roboto Light"/>
              </a:rPr>
              <a:t>Under the patronage of</a:t>
            </a:r>
            <a:endParaRPr/>
          </a:p>
        </p:txBody>
      </p:sp>
      <p:pic>
        <p:nvPicPr>
          <p:cNvPr id="294" name="Google Shape;294;h2c612c88f685f419_0_895"/>
          <p:cNvPicPr preferRelativeResize="0"/>
          <p:nvPr/>
        </p:nvPicPr>
        <p:blipFill rotWithShape="1">
          <a:blip r:embed="rId5">
            <a:alphaModFix/>
          </a:blip>
          <a:srcRect b="0" l="0" r="0" t="0"/>
          <a:stretch/>
        </p:blipFill>
        <p:spPr>
          <a:xfrm>
            <a:off x="7018219" y="6353907"/>
            <a:ext cx="433754" cy="433754"/>
          </a:xfrm>
          <a:prstGeom prst="rect">
            <a:avLst/>
          </a:prstGeom>
          <a:noFill/>
          <a:ln>
            <a:noFill/>
          </a:ln>
        </p:spPr>
      </p:pic>
      <p:pic>
        <p:nvPicPr>
          <p:cNvPr id="295" name="Google Shape;295;h2c612c88f685f419_0_895"/>
          <p:cNvPicPr preferRelativeResize="0"/>
          <p:nvPr/>
        </p:nvPicPr>
        <p:blipFill rotWithShape="1">
          <a:blip r:embed="rId6">
            <a:alphaModFix/>
          </a:blip>
          <a:srcRect b="0" l="0" r="0" t="0"/>
          <a:stretch/>
        </p:blipFill>
        <p:spPr>
          <a:xfrm>
            <a:off x="7467954" y="6347293"/>
            <a:ext cx="906097" cy="450626"/>
          </a:xfrm>
          <a:prstGeom prst="rect">
            <a:avLst/>
          </a:prstGeom>
          <a:noFill/>
          <a:ln>
            <a:noFill/>
          </a:ln>
        </p:spPr>
      </p:pic>
      <p:pic>
        <p:nvPicPr>
          <p:cNvPr id="296" name="Google Shape;296;h2c612c88f685f419_0_895"/>
          <p:cNvPicPr preferRelativeResize="0"/>
          <p:nvPr/>
        </p:nvPicPr>
        <p:blipFill rotWithShape="1">
          <a:blip r:embed="rId7">
            <a:alphaModFix/>
          </a:blip>
          <a:srcRect b="0" l="0" r="17129" t="0"/>
          <a:stretch/>
        </p:blipFill>
        <p:spPr>
          <a:xfrm>
            <a:off x="7857641" y="2797403"/>
            <a:ext cx="4334359" cy="2952466"/>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el - 4 persons">
  <p:cSld name="Panel - 4 persons">
    <p:spTree>
      <p:nvGrpSpPr>
        <p:cNvPr id="297" name="Shape 297"/>
        <p:cNvGrpSpPr/>
        <p:nvPr/>
      </p:nvGrpSpPr>
      <p:grpSpPr>
        <a:xfrm>
          <a:off x="0" y="0"/>
          <a:ext cx="0" cy="0"/>
          <a:chOff x="0" y="0"/>
          <a:chExt cx="0" cy="0"/>
        </a:xfrm>
      </p:grpSpPr>
      <p:pic>
        <p:nvPicPr>
          <p:cNvPr id="298" name="Google Shape;298;h2c612c88f685f419_0_909"/>
          <p:cNvPicPr preferRelativeResize="0"/>
          <p:nvPr/>
        </p:nvPicPr>
        <p:blipFill rotWithShape="1">
          <a:blip r:embed="rId2">
            <a:alphaModFix/>
          </a:blip>
          <a:srcRect b="0" l="0" r="0" t="0"/>
          <a:stretch/>
        </p:blipFill>
        <p:spPr>
          <a:xfrm>
            <a:off x="502204" y="499930"/>
            <a:ext cx="2019615" cy="454414"/>
          </a:xfrm>
          <a:prstGeom prst="rect">
            <a:avLst/>
          </a:prstGeom>
          <a:noFill/>
          <a:ln>
            <a:noFill/>
          </a:ln>
        </p:spPr>
      </p:pic>
      <p:sp>
        <p:nvSpPr>
          <p:cNvPr id="299" name="Google Shape;299;h2c612c88f685f419_0_909"/>
          <p:cNvSpPr/>
          <p:nvPr>
            <p:ph idx="2" type="pic"/>
          </p:nvPr>
        </p:nvSpPr>
        <p:spPr>
          <a:xfrm>
            <a:off x="583961" y="2472267"/>
            <a:ext cx="2160000" cy="2160000"/>
          </a:xfrm>
          <a:prstGeom prst="rect">
            <a:avLst/>
          </a:prstGeom>
          <a:noFill/>
          <a:ln cap="flat" cmpd="sng" w="9525">
            <a:solidFill>
              <a:schemeClr val="lt1"/>
            </a:solidFill>
            <a:prstDash val="solid"/>
            <a:round/>
            <a:headEnd len="sm" w="sm" type="none"/>
            <a:tailEnd len="sm" w="sm" type="none"/>
          </a:ln>
        </p:spPr>
      </p:sp>
      <p:sp>
        <p:nvSpPr>
          <p:cNvPr id="300" name="Google Shape;300;h2c612c88f685f419_0_909"/>
          <p:cNvSpPr/>
          <p:nvPr>
            <p:ph idx="3" type="pic"/>
          </p:nvPr>
        </p:nvSpPr>
        <p:spPr>
          <a:xfrm>
            <a:off x="6531528" y="2489198"/>
            <a:ext cx="2160000" cy="2160000"/>
          </a:xfrm>
          <a:prstGeom prst="rect">
            <a:avLst/>
          </a:prstGeom>
          <a:noFill/>
          <a:ln cap="flat" cmpd="sng" w="9525">
            <a:solidFill>
              <a:schemeClr val="lt1"/>
            </a:solidFill>
            <a:prstDash val="solid"/>
            <a:round/>
            <a:headEnd len="sm" w="sm" type="none"/>
            <a:tailEnd len="sm" w="sm" type="none"/>
          </a:ln>
        </p:spPr>
      </p:sp>
      <p:sp>
        <p:nvSpPr>
          <p:cNvPr id="301" name="Google Shape;301;h2c612c88f685f419_0_909"/>
          <p:cNvSpPr/>
          <p:nvPr>
            <p:ph idx="4" type="pic"/>
          </p:nvPr>
        </p:nvSpPr>
        <p:spPr>
          <a:xfrm>
            <a:off x="3561119" y="2480733"/>
            <a:ext cx="2160000" cy="2160000"/>
          </a:xfrm>
          <a:prstGeom prst="rect">
            <a:avLst/>
          </a:prstGeom>
          <a:noFill/>
          <a:ln cap="flat" cmpd="sng" w="9525">
            <a:solidFill>
              <a:schemeClr val="lt1"/>
            </a:solidFill>
            <a:prstDash val="solid"/>
            <a:round/>
            <a:headEnd len="sm" w="sm" type="none"/>
            <a:tailEnd len="sm" w="sm" type="none"/>
          </a:ln>
        </p:spPr>
      </p:sp>
      <p:sp>
        <p:nvSpPr>
          <p:cNvPr id="302" name="Google Shape;302;h2c612c88f685f419_0_909"/>
          <p:cNvSpPr/>
          <p:nvPr>
            <p:ph idx="5" type="pic"/>
          </p:nvPr>
        </p:nvSpPr>
        <p:spPr>
          <a:xfrm>
            <a:off x="9444060" y="2480734"/>
            <a:ext cx="2160000" cy="2160000"/>
          </a:xfrm>
          <a:prstGeom prst="rect">
            <a:avLst/>
          </a:prstGeom>
          <a:noFill/>
          <a:ln cap="flat" cmpd="sng" w="9525">
            <a:solidFill>
              <a:schemeClr val="lt1"/>
            </a:solidFill>
            <a:prstDash val="solid"/>
            <a:round/>
            <a:headEnd len="sm" w="sm" type="none"/>
            <a:tailEnd len="sm" w="sm" type="none"/>
          </a:ln>
        </p:spPr>
      </p:sp>
      <p:sp>
        <p:nvSpPr>
          <p:cNvPr id="303" name="Google Shape;303;h2c612c88f685f419_0_909"/>
          <p:cNvSpPr txBox="1"/>
          <p:nvPr/>
        </p:nvSpPr>
        <p:spPr>
          <a:xfrm>
            <a:off x="3597876" y="4694979"/>
            <a:ext cx="2160000" cy="3648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8691"/>
              </a:buClr>
              <a:buSzPts val="1700"/>
              <a:buFont typeface="Roboto"/>
              <a:buNone/>
            </a:pPr>
            <a:r>
              <a:t/>
            </a:r>
            <a:endParaRPr b="0" i="0" sz="1700" u="none" cap="none" strike="noStrike">
              <a:solidFill>
                <a:srgbClr val="008691"/>
              </a:solidFill>
              <a:latin typeface="Roboto"/>
              <a:ea typeface="Roboto"/>
              <a:cs typeface="Roboto"/>
              <a:sym typeface="Roboto"/>
            </a:endParaRPr>
          </a:p>
        </p:txBody>
      </p:sp>
      <p:sp>
        <p:nvSpPr>
          <p:cNvPr id="304" name="Google Shape;304;h2c612c88f685f419_0_909"/>
          <p:cNvSpPr txBox="1"/>
          <p:nvPr/>
        </p:nvSpPr>
        <p:spPr>
          <a:xfrm>
            <a:off x="3594563" y="5084446"/>
            <a:ext cx="2160000" cy="6012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1700"/>
              <a:buFont typeface="Arial"/>
              <a:buNone/>
            </a:pPr>
            <a:r>
              <a:t/>
            </a:r>
            <a:endParaRPr b="0" i="0" sz="1700" u="none" cap="none" strike="noStrike">
              <a:solidFill>
                <a:schemeClr val="dk1"/>
              </a:solidFill>
              <a:latin typeface="Roboto"/>
              <a:ea typeface="Roboto"/>
              <a:cs typeface="Roboto"/>
              <a:sym typeface="Roboto"/>
            </a:endParaRPr>
          </a:p>
        </p:txBody>
      </p:sp>
      <p:sp>
        <p:nvSpPr>
          <p:cNvPr id="305" name="Google Shape;305;h2c612c88f685f419_0_909"/>
          <p:cNvSpPr txBox="1"/>
          <p:nvPr/>
        </p:nvSpPr>
        <p:spPr>
          <a:xfrm>
            <a:off x="6514898" y="4692338"/>
            <a:ext cx="2160000" cy="3648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8691"/>
              </a:buClr>
              <a:buSzPts val="1700"/>
              <a:buFont typeface="Roboto"/>
              <a:buNone/>
            </a:pPr>
            <a:r>
              <a:t/>
            </a:r>
            <a:endParaRPr b="0" i="0" sz="1700" u="none" cap="none" strike="noStrike">
              <a:solidFill>
                <a:srgbClr val="008691"/>
              </a:solidFill>
              <a:latin typeface="Roboto"/>
              <a:ea typeface="Roboto"/>
              <a:cs typeface="Roboto"/>
              <a:sym typeface="Roboto"/>
            </a:endParaRPr>
          </a:p>
        </p:txBody>
      </p:sp>
      <p:sp>
        <p:nvSpPr>
          <p:cNvPr id="306" name="Google Shape;306;h2c612c88f685f419_0_909"/>
          <p:cNvSpPr txBox="1"/>
          <p:nvPr/>
        </p:nvSpPr>
        <p:spPr>
          <a:xfrm>
            <a:off x="6511585" y="5081805"/>
            <a:ext cx="2160000" cy="6012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1700"/>
              <a:buFont typeface="Arial"/>
              <a:buNone/>
            </a:pPr>
            <a:r>
              <a:t/>
            </a:r>
            <a:endParaRPr b="0" i="0" sz="1700" u="none" cap="none" strike="noStrike">
              <a:solidFill>
                <a:schemeClr val="dk1"/>
              </a:solidFill>
              <a:latin typeface="Roboto"/>
              <a:ea typeface="Roboto"/>
              <a:cs typeface="Roboto"/>
              <a:sym typeface="Roboto"/>
            </a:endParaRPr>
          </a:p>
        </p:txBody>
      </p:sp>
      <p:sp>
        <p:nvSpPr>
          <p:cNvPr id="307" name="Google Shape;307;h2c612c88f685f419_0_909"/>
          <p:cNvSpPr txBox="1"/>
          <p:nvPr/>
        </p:nvSpPr>
        <p:spPr>
          <a:xfrm>
            <a:off x="9425627" y="4692338"/>
            <a:ext cx="2160000" cy="3648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8691"/>
              </a:buClr>
              <a:buSzPts val="1700"/>
              <a:buFont typeface="Roboto"/>
              <a:buNone/>
            </a:pPr>
            <a:r>
              <a:t/>
            </a:r>
            <a:endParaRPr b="0" i="0" sz="1700" u="none" cap="none" strike="noStrike">
              <a:solidFill>
                <a:srgbClr val="008691"/>
              </a:solidFill>
              <a:latin typeface="Roboto"/>
              <a:ea typeface="Roboto"/>
              <a:cs typeface="Roboto"/>
              <a:sym typeface="Roboto"/>
            </a:endParaRPr>
          </a:p>
        </p:txBody>
      </p:sp>
      <p:sp>
        <p:nvSpPr>
          <p:cNvPr id="308" name="Google Shape;308;h2c612c88f685f419_0_909"/>
          <p:cNvSpPr txBox="1"/>
          <p:nvPr/>
        </p:nvSpPr>
        <p:spPr>
          <a:xfrm>
            <a:off x="9422314" y="5081805"/>
            <a:ext cx="2160000" cy="6012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1700"/>
              <a:buFont typeface="Arial"/>
              <a:buNone/>
            </a:pPr>
            <a:r>
              <a:t/>
            </a:r>
            <a:endParaRPr b="0" i="0" sz="1700" u="none" cap="none" strike="noStrike">
              <a:solidFill>
                <a:schemeClr val="dk1"/>
              </a:solidFill>
              <a:latin typeface="Roboto"/>
              <a:ea typeface="Roboto"/>
              <a:cs typeface="Roboto"/>
              <a:sym typeface="Roboto"/>
            </a:endParaRPr>
          </a:p>
        </p:txBody>
      </p:sp>
      <p:sp>
        <p:nvSpPr>
          <p:cNvPr id="309" name="Google Shape;309;h2c612c88f685f419_0_909"/>
          <p:cNvSpPr txBox="1"/>
          <p:nvPr>
            <p:ph idx="1" type="body"/>
          </p:nvPr>
        </p:nvSpPr>
        <p:spPr>
          <a:xfrm>
            <a:off x="486778" y="1168339"/>
            <a:ext cx="11122500" cy="10770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600"/>
              </a:spcBef>
              <a:spcAft>
                <a:spcPts val="0"/>
              </a:spcAft>
              <a:buClr>
                <a:schemeClr val="dk1"/>
              </a:buClr>
              <a:buSzPts val="2500"/>
              <a:buNone/>
              <a:defRPr b="0" i="0" sz="2500">
                <a:latin typeface="Quicksand"/>
                <a:ea typeface="Quicksand"/>
                <a:cs typeface="Quicksand"/>
                <a:sym typeface="Quicksand"/>
              </a:defRPr>
            </a:lvl1pPr>
            <a:lvl2pPr indent="-228600" lvl="1" marL="914400" algn="l">
              <a:lnSpc>
                <a:spcPct val="100000"/>
              </a:lnSpc>
              <a:spcBef>
                <a:spcPts val="600"/>
              </a:spcBef>
              <a:spcAft>
                <a:spcPts val="0"/>
              </a:spcAft>
              <a:buClr>
                <a:schemeClr val="dk1"/>
              </a:buClr>
              <a:buSzPts val="2400"/>
              <a:buNone/>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0" name="Google Shape;310;h2c612c88f685f419_0_909"/>
          <p:cNvSpPr txBox="1"/>
          <p:nvPr>
            <p:ph idx="6" type="body"/>
          </p:nvPr>
        </p:nvSpPr>
        <p:spPr>
          <a:xfrm>
            <a:off x="3576375" y="5335307"/>
            <a:ext cx="2160000" cy="8688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1" name="Google Shape;311;h2c612c88f685f419_0_909"/>
          <p:cNvSpPr txBox="1"/>
          <p:nvPr>
            <p:ph idx="7" type="body"/>
          </p:nvPr>
        </p:nvSpPr>
        <p:spPr>
          <a:xfrm>
            <a:off x="580461" y="5337235"/>
            <a:ext cx="2160000" cy="8205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2" name="Google Shape;312;h2c612c88f685f419_0_909"/>
          <p:cNvSpPr txBox="1"/>
          <p:nvPr>
            <p:ph idx="8" type="body"/>
          </p:nvPr>
        </p:nvSpPr>
        <p:spPr>
          <a:xfrm>
            <a:off x="6529850" y="5325662"/>
            <a:ext cx="2160000" cy="8784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3" name="Google Shape;313;h2c612c88f685f419_0_909"/>
          <p:cNvSpPr txBox="1"/>
          <p:nvPr>
            <p:ph idx="9" type="body"/>
          </p:nvPr>
        </p:nvSpPr>
        <p:spPr>
          <a:xfrm>
            <a:off x="9448599" y="5312780"/>
            <a:ext cx="2160000" cy="9144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4" name="Google Shape;314;h2c612c88f685f419_0_909"/>
          <p:cNvSpPr txBox="1"/>
          <p:nvPr>
            <p:ph idx="13" type="body"/>
          </p:nvPr>
        </p:nvSpPr>
        <p:spPr>
          <a:xfrm>
            <a:off x="3564398" y="4699200"/>
            <a:ext cx="2160000" cy="5208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5" name="Google Shape;315;h2c612c88f685f419_0_909"/>
          <p:cNvSpPr txBox="1"/>
          <p:nvPr>
            <p:ph idx="14" type="body"/>
          </p:nvPr>
        </p:nvSpPr>
        <p:spPr>
          <a:xfrm>
            <a:off x="6529448" y="4701130"/>
            <a:ext cx="2160000" cy="5208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6" name="Google Shape;316;h2c612c88f685f419_0_909"/>
          <p:cNvSpPr txBox="1"/>
          <p:nvPr>
            <p:ph idx="15" type="body"/>
          </p:nvPr>
        </p:nvSpPr>
        <p:spPr>
          <a:xfrm>
            <a:off x="9434693" y="4701130"/>
            <a:ext cx="2160000" cy="5208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7" name="Google Shape;317;h2c612c88f685f419_0_909"/>
          <p:cNvSpPr txBox="1"/>
          <p:nvPr>
            <p:ph idx="16" type="body"/>
          </p:nvPr>
        </p:nvSpPr>
        <p:spPr>
          <a:xfrm>
            <a:off x="580059" y="4689553"/>
            <a:ext cx="2160000" cy="5208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8" name="Google Shape;318;h2c612c88f685f419_0_909"/>
          <p:cNvSpPr/>
          <p:nvPr/>
        </p:nvSpPr>
        <p:spPr>
          <a:xfrm>
            <a:off x="0" y="6294474"/>
            <a:ext cx="12192000" cy="563400"/>
          </a:xfrm>
          <a:prstGeom prst="rect">
            <a:avLst/>
          </a:prstGeom>
          <a:solidFill>
            <a:srgbClr val="00869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319" name="Google Shape;319;h2c612c88f685f419_0_909"/>
          <p:cNvPicPr preferRelativeResize="0"/>
          <p:nvPr/>
        </p:nvPicPr>
        <p:blipFill rotWithShape="1">
          <a:blip r:embed="rId3">
            <a:alphaModFix/>
          </a:blip>
          <a:srcRect b="0" l="0" r="0" t="0"/>
          <a:stretch/>
        </p:blipFill>
        <p:spPr>
          <a:xfrm>
            <a:off x="10345653" y="6435794"/>
            <a:ext cx="1524186" cy="379674"/>
          </a:xfrm>
          <a:prstGeom prst="rect">
            <a:avLst/>
          </a:prstGeom>
          <a:noFill/>
          <a:ln>
            <a:noFill/>
          </a:ln>
        </p:spPr>
      </p:pic>
      <p:sp>
        <p:nvSpPr>
          <p:cNvPr id="320" name="Google Shape;320;h2c612c88f685f419_0_909"/>
          <p:cNvSpPr txBox="1"/>
          <p:nvPr/>
        </p:nvSpPr>
        <p:spPr>
          <a:xfrm>
            <a:off x="483427" y="6431221"/>
            <a:ext cx="5377800" cy="289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Roboto Light"/>
                <a:ea typeface="Roboto Light"/>
                <a:cs typeface="Roboto Light"/>
                <a:sym typeface="Roboto Light"/>
              </a:rPr>
              <a:t>EOSC Symposium 2026 / 14-16 October / Florence</a:t>
            </a:r>
            <a:endParaRPr/>
          </a:p>
        </p:txBody>
      </p:sp>
      <p:pic>
        <p:nvPicPr>
          <p:cNvPr id="321" name="Google Shape;321;h2c612c88f685f419_0_909"/>
          <p:cNvPicPr preferRelativeResize="0"/>
          <p:nvPr/>
        </p:nvPicPr>
        <p:blipFill rotWithShape="1">
          <a:blip r:embed="rId4">
            <a:alphaModFix/>
          </a:blip>
          <a:srcRect b="0" l="0" r="0" t="0"/>
          <a:stretch/>
        </p:blipFill>
        <p:spPr>
          <a:xfrm>
            <a:off x="8753354" y="6386587"/>
            <a:ext cx="1734857" cy="395999"/>
          </a:xfrm>
          <a:prstGeom prst="rect">
            <a:avLst/>
          </a:prstGeom>
          <a:noFill/>
          <a:ln>
            <a:noFill/>
          </a:ln>
        </p:spPr>
      </p:pic>
      <p:sp>
        <p:nvSpPr>
          <p:cNvPr id="322" name="Google Shape;322;h2c612c88f685f419_0_909"/>
          <p:cNvSpPr txBox="1"/>
          <p:nvPr/>
        </p:nvSpPr>
        <p:spPr>
          <a:xfrm>
            <a:off x="5047476" y="6431221"/>
            <a:ext cx="2019900" cy="310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Roboto Light"/>
                <a:ea typeface="Roboto Light"/>
                <a:cs typeface="Roboto Light"/>
                <a:sym typeface="Roboto Light"/>
              </a:rPr>
              <a:t>Under the patronage of</a:t>
            </a:r>
            <a:endParaRPr/>
          </a:p>
        </p:txBody>
      </p:sp>
      <p:pic>
        <p:nvPicPr>
          <p:cNvPr id="323" name="Google Shape;323;h2c612c88f685f419_0_909"/>
          <p:cNvPicPr preferRelativeResize="0"/>
          <p:nvPr/>
        </p:nvPicPr>
        <p:blipFill rotWithShape="1">
          <a:blip r:embed="rId5">
            <a:alphaModFix/>
          </a:blip>
          <a:srcRect b="0" l="0" r="0" t="0"/>
          <a:stretch/>
        </p:blipFill>
        <p:spPr>
          <a:xfrm>
            <a:off x="7018219" y="6353907"/>
            <a:ext cx="433754" cy="433754"/>
          </a:xfrm>
          <a:prstGeom prst="rect">
            <a:avLst/>
          </a:prstGeom>
          <a:noFill/>
          <a:ln>
            <a:noFill/>
          </a:ln>
        </p:spPr>
      </p:pic>
      <p:pic>
        <p:nvPicPr>
          <p:cNvPr id="324" name="Google Shape;324;h2c612c88f685f419_0_909"/>
          <p:cNvPicPr preferRelativeResize="0"/>
          <p:nvPr/>
        </p:nvPicPr>
        <p:blipFill rotWithShape="1">
          <a:blip r:embed="rId6">
            <a:alphaModFix/>
          </a:blip>
          <a:srcRect b="0" l="0" r="0" t="0"/>
          <a:stretch/>
        </p:blipFill>
        <p:spPr>
          <a:xfrm>
            <a:off x="7467954" y="6347293"/>
            <a:ext cx="906097" cy="450626"/>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el - 5 persons">
  <p:cSld name="Panel - 5 persons">
    <p:spTree>
      <p:nvGrpSpPr>
        <p:cNvPr id="325" name="Shape 325"/>
        <p:cNvGrpSpPr/>
        <p:nvPr/>
      </p:nvGrpSpPr>
      <p:grpSpPr>
        <a:xfrm>
          <a:off x="0" y="0"/>
          <a:ext cx="0" cy="0"/>
          <a:chOff x="0" y="0"/>
          <a:chExt cx="0" cy="0"/>
        </a:xfrm>
      </p:grpSpPr>
      <p:pic>
        <p:nvPicPr>
          <p:cNvPr id="326" name="Google Shape;326;h2c612c88f685f419_0_937"/>
          <p:cNvPicPr preferRelativeResize="0"/>
          <p:nvPr/>
        </p:nvPicPr>
        <p:blipFill rotWithShape="1">
          <a:blip r:embed="rId2">
            <a:alphaModFix/>
          </a:blip>
          <a:srcRect b="0" l="0" r="0" t="0"/>
          <a:stretch/>
        </p:blipFill>
        <p:spPr>
          <a:xfrm>
            <a:off x="502204" y="499930"/>
            <a:ext cx="2019615" cy="454414"/>
          </a:xfrm>
          <a:prstGeom prst="rect">
            <a:avLst/>
          </a:prstGeom>
          <a:noFill/>
          <a:ln>
            <a:noFill/>
          </a:ln>
        </p:spPr>
      </p:pic>
      <p:sp>
        <p:nvSpPr>
          <p:cNvPr id="327" name="Google Shape;327;h2c612c88f685f419_0_937"/>
          <p:cNvSpPr/>
          <p:nvPr>
            <p:ph idx="2" type="pic"/>
          </p:nvPr>
        </p:nvSpPr>
        <p:spPr>
          <a:xfrm>
            <a:off x="583961" y="2472267"/>
            <a:ext cx="1980000" cy="1980000"/>
          </a:xfrm>
          <a:prstGeom prst="rect">
            <a:avLst/>
          </a:prstGeom>
          <a:noFill/>
          <a:ln cap="flat" cmpd="sng" w="9525">
            <a:solidFill>
              <a:schemeClr val="lt1"/>
            </a:solidFill>
            <a:prstDash val="solid"/>
            <a:round/>
            <a:headEnd len="sm" w="sm" type="none"/>
            <a:tailEnd len="sm" w="sm" type="none"/>
          </a:ln>
        </p:spPr>
      </p:sp>
      <p:sp>
        <p:nvSpPr>
          <p:cNvPr id="328" name="Google Shape;328;h2c612c88f685f419_0_937"/>
          <p:cNvSpPr/>
          <p:nvPr>
            <p:ph idx="3" type="pic"/>
          </p:nvPr>
        </p:nvSpPr>
        <p:spPr>
          <a:xfrm>
            <a:off x="5223590" y="2477623"/>
            <a:ext cx="1980000" cy="1980000"/>
          </a:xfrm>
          <a:prstGeom prst="rect">
            <a:avLst/>
          </a:prstGeom>
          <a:noFill/>
          <a:ln cap="flat" cmpd="sng" w="9525">
            <a:solidFill>
              <a:schemeClr val="lt1"/>
            </a:solidFill>
            <a:prstDash val="solid"/>
            <a:round/>
            <a:headEnd len="sm" w="sm" type="none"/>
            <a:tailEnd len="sm" w="sm" type="none"/>
          </a:ln>
        </p:spPr>
      </p:sp>
      <p:sp>
        <p:nvSpPr>
          <p:cNvPr id="329" name="Google Shape;329;h2c612c88f685f419_0_937"/>
          <p:cNvSpPr/>
          <p:nvPr>
            <p:ph idx="4" type="pic"/>
          </p:nvPr>
        </p:nvSpPr>
        <p:spPr>
          <a:xfrm>
            <a:off x="2889791" y="2469158"/>
            <a:ext cx="1980000" cy="1980000"/>
          </a:xfrm>
          <a:prstGeom prst="rect">
            <a:avLst/>
          </a:prstGeom>
          <a:noFill/>
          <a:ln cap="flat" cmpd="sng" w="9525">
            <a:solidFill>
              <a:schemeClr val="lt1"/>
            </a:solidFill>
            <a:prstDash val="solid"/>
            <a:round/>
            <a:headEnd len="sm" w="sm" type="none"/>
            <a:tailEnd len="sm" w="sm" type="none"/>
          </a:ln>
        </p:spPr>
      </p:sp>
      <p:sp>
        <p:nvSpPr>
          <p:cNvPr id="330" name="Google Shape;330;h2c612c88f685f419_0_937"/>
          <p:cNvSpPr/>
          <p:nvPr>
            <p:ph idx="5" type="pic"/>
          </p:nvPr>
        </p:nvSpPr>
        <p:spPr>
          <a:xfrm>
            <a:off x="7534233" y="2469160"/>
            <a:ext cx="1980000" cy="1980000"/>
          </a:xfrm>
          <a:prstGeom prst="rect">
            <a:avLst/>
          </a:prstGeom>
          <a:noFill/>
          <a:ln cap="flat" cmpd="sng" w="9525">
            <a:solidFill>
              <a:schemeClr val="lt1"/>
            </a:solidFill>
            <a:prstDash val="solid"/>
            <a:round/>
            <a:headEnd len="sm" w="sm" type="none"/>
            <a:tailEnd len="sm" w="sm" type="none"/>
          </a:ln>
        </p:spPr>
      </p:sp>
      <p:sp>
        <p:nvSpPr>
          <p:cNvPr id="331" name="Google Shape;331;h2c612c88f685f419_0_937"/>
          <p:cNvSpPr txBox="1"/>
          <p:nvPr/>
        </p:nvSpPr>
        <p:spPr>
          <a:xfrm>
            <a:off x="3597876" y="4694979"/>
            <a:ext cx="2160000" cy="3648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8691"/>
              </a:buClr>
              <a:buSzPts val="1700"/>
              <a:buFont typeface="Roboto"/>
              <a:buNone/>
            </a:pPr>
            <a:r>
              <a:t/>
            </a:r>
            <a:endParaRPr b="0" i="0" sz="1700" u="none" cap="none" strike="noStrike">
              <a:solidFill>
                <a:srgbClr val="008691"/>
              </a:solidFill>
              <a:latin typeface="Roboto"/>
              <a:ea typeface="Roboto"/>
              <a:cs typeface="Roboto"/>
              <a:sym typeface="Roboto"/>
            </a:endParaRPr>
          </a:p>
        </p:txBody>
      </p:sp>
      <p:sp>
        <p:nvSpPr>
          <p:cNvPr id="332" name="Google Shape;332;h2c612c88f685f419_0_937"/>
          <p:cNvSpPr txBox="1"/>
          <p:nvPr/>
        </p:nvSpPr>
        <p:spPr>
          <a:xfrm>
            <a:off x="3594563" y="5084446"/>
            <a:ext cx="2160000" cy="6012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1700"/>
              <a:buFont typeface="Arial"/>
              <a:buNone/>
            </a:pPr>
            <a:r>
              <a:t/>
            </a:r>
            <a:endParaRPr b="0" i="0" sz="1700" u="none" cap="none" strike="noStrike">
              <a:solidFill>
                <a:schemeClr val="dk1"/>
              </a:solidFill>
              <a:latin typeface="Roboto"/>
              <a:ea typeface="Roboto"/>
              <a:cs typeface="Roboto"/>
              <a:sym typeface="Roboto"/>
            </a:endParaRPr>
          </a:p>
        </p:txBody>
      </p:sp>
      <p:sp>
        <p:nvSpPr>
          <p:cNvPr id="333" name="Google Shape;333;h2c612c88f685f419_0_937"/>
          <p:cNvSpPr txBox="1"/>
          <p:nvPr/>
        </p:nvSpPr>
        <p:spPr>
          <a:xfrm>
            <a:off x="6514898" y="4692338"/>
            <a:ext cx="2160000" cy="3648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8691"/>
              </a:buClr>
              <a:buSzPts val="1700"/>
              <a:buFont typeface="Roboto"/>
              <a:buNone/>
            </a:pPr>
            <a:r>
              <a:t/>
            </a:r>
            <a:endParaRPr b="0" i="0" sz="1700" u="none" cap="none" strike="noStrike">
              <a:solidFill>
                <a:srgbClr val="008691"/>
              </a:solidFill>
              <a:latin typeface="Roboto"/>
              <a:ea typeface="Roboto"/>
              <a:cs typeface="Roboto"/>
              <a:sym typeface="Roboto"/>
            </a:endParaRPr>
          </a:p>
        </p:txBody>
      </p:sp>
      <p:sp>
        <p:nvSpPr>
          <p:cNvPr id="334" name="Google Shape;334;h2c612c88f685f419_0_937"/>
          <p:cNvSpPr txBox="1"/>
          <p:nvPr/>
        </p:nvSpPr>
        <p:spPr>
          <a:xfrm>
            <a:off x="6511585" y="5081805"/>
            <a:ext cx="2160000" cy="6012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1700"/>
              <a:buFont typeface="Arial"/>
              <a:buNone/>
            </a:pPr>
            <a:r>
              <a:t/>
            </a:r>
            <a:endParaRPr b="0" i="0" sz="1700" u="none" cap="none" strike="noStrike">
              <a:solidFill>
                <a:schemeClr val="dk1"/>
              </a:solidFill>
              <a:latin typeface="Roboto"/>
              <a:ea typeface="Roboto"/>
              <a:cs typeface="Roboto"/>
              <a:sym typeface="Roboto"/>
            </a:endParaRPr>
          </a:p>
        </p:txBody>
      </p:sp>
      <p:sp>
        <p:nvSpPr>
          <p:cNvPr id="335" name="Google Shape;335;h2c612c88f685f419_0_937"/>
          <p:cNvSpPr txBox="1"/>
          <p:nvPr/>
        </p:nvSpPr>
        <p:spPr>
          <a:xfrm>
            <a:off x="9425627" y="4692338"/>
            <a:ext cx="2160000" cy="3648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8691"/>
              </a:buClr>
              <a:buSzPts val="1700"/>
              <a:buFont typeface="Roboto"/>
              <a:buNone/>
            </a:pPr>
            <a:r>
              <a:t/>
            </a:r>
            <a:endParaRPr b="0" i="0" sz="1700" u="none" cap="none" strike="noStrike">
              <a:solidFill>
                <a:srgbClr val="008691"/>
              </a:solidFill>
              <a:latin typeface="Roboto"/>
              <a:ea typeface="Roboto"/>
              <a:cs typeface="Roboto"/>
              <a:sym typeface="Roboto"/>
            </a:endParaRPr>
          </a:p>
        </p:txBody>
      </p:sp>
      <p:sp>
        <p:nvSpPr>
          <p:cNvPr id="336" name="Google Shape;336;h2c612c88f685f419_0_937"/>
          <p:cNvSpPr txBox="1"/>
          <p:nvPr/>
        </p:nvSpPr>
        <p:spPr>
          <a:xfrm>
            <a:off x="9422314" y="5081805"/>
            <a:ext cx="2160000" cy="6012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1700"/>
              <a:buFont typeface="Arial"/>
              <a:buNone/>
            </a:pPr>
            <a:r>
              <a:t/>
            </a:r>
            <a:endParaRPr b="0" i="0" sz="1700" u="none" cap="none" strike="noStrike">
              <a:solidFill>
                <a:schemeClr val="dk1"/>
              </a:solidFill>
              <a:latin typeface="Roboto"/>
              <a:ea typeface="Roboto"/>
              <a:cs typeface="Roboto"/>
              <a:sym typeface="Roboto"/>
            </a:endParaRPr>
          </a:p>
        </p:txBody>
      </p:sp>
      <p:sp>
        <p:nvSpPr>
          <p:cNvPr id="337" name="Google Shape;337;h2c612c88f685f419_0_937"/>
          <p:cNvSpPr txBox="1"/>
          <p:nvPr>
            <p:ph idx="1" type="body"/>
          </p:nvPr>
        </p:nvSpPr>
        <p:spPr>
          <a:xfrm>
            <a:off x="486778" y="1168339"/>
            <a:ext cx="11122500" cy="10770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600"/>
              </a:spcBef>
              <a:spcAft>
                <a:spcPts val="0"/>
              </a:spcAft>
              <a:buClr>
                <a:schemeClr val="dk1"/>
              </a:buClr>
              <a:buSzPts val="2500"/>
              <a:buNone/>
              <a:defRPr b="0" i="0" sz="2500">
                <a:latin typeface="Quicksand"/>
                <a:ea typeface="Quicksand"/>
                <a:cs typeface="Quicksand"/>
                <a:sym typeface="Quicksand"/>
              </a:defRPr>
            </a:lvl1pPr>
            <a:lvl2pPr indent="-228600" lvl="1" marL="914400" algn="l">
              <a:lnSpc>
                <a:spcPct val="100000"/>
              </a:lnSpc>
              <a:spcBef>
                <a:spcPts val="600"/>
              </a:spcBef>
              <a:spcAft>
                <a:spcPts val="0"/>
              </a:spcAft>
              <a:buClr>
                <a:schemeClr val="dk1"/>
              </a:buClr>
              <a:buSzPts val="2400"/>
              <a:buNone/>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8" name="Google Shape;338;h2c612c88f685f419_0_937"/>
          <p:cNvSpPr txBox="1"/>
          <p:nvPr>
            <p:ph idx="6" type="body"/>
          </p:nvPr>
        </p:nvSpPr>
        <p:spPr>
          <a:xfrm>
            <a:off x="2893470" y="5346881"/>
            <a:ext cx="1980000" cy="8919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9" name="Google Shape;339;h2c612c88f685f419_0_937"/>
          <p:cNvSpPr txBox="1"/>
          <p:nvPr>
            <p:ph idx="7" type="body"/>
          </p:nvPr>
        </p:nvSpPr>
        <p:spPr>
          <a:xfrm>
            <a:off x="545736" y="5314086"/>
            <a:ext cx="1980000" cy="9246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0" name="Google Shape;340;h2c612c88f685f419_0_937"/>
          <p:cNvSpPr txBox="1"/>
          <p:nvPr>
            <p:ph idx="8" type="body"/>
          </p:nvPr>
        </p:nvSpPr>
        <p:spPr>
          <a:xfrm>
            <a:off x="5210335" y="5337237"/>
            <a:ext cx="1980000" cy="9015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1" name="Google Shape;341;h2c612c88f685f419_0_937"/>
          <p:cNvSpPr txBox="1"/>
          <p:nvPr>
            <p:ph idx="9" type="body"/>
          </p:nvPr>
        </p:nvSpPr>
        <p:spPr>
          <a:xfrm>
            <a:off x="7561924" y="5327589"/>
            <a:ext cx="1980000" cy="9111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2" name="Google Shape;342;h2c612c88f685f419_0_937"/>
          <p:cNvSpPr txBox="1"/>
          <p:nvPr>
            <p:ph idx="13" type="body"/>
          </p:nvPr>
        </p:nvSpPr>
        <p:spPr>
          <a:xfrm>
            <a:off x="2893068" y="4583453"/>
            <a:ext cx="1980000" cy="6600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3" name="Google Shape;343;h2c612c88f685f419_0_937"/>
          <p:cNvSpPr txBox="1"/>
          <p:nvPr>
            <p:ph idx="14" type="body"/>
          </p:nvPr>
        </p:nvSpPr>
        <p:spPr>
          <a:xfrm>
            <a:off x="5221509" y="4562233"/>
            <a:ext cx="1980000" cy="6696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4" name="Google Shape;344;h2c612c88f685f419_0_937"/>
          <p:cNvSpPr txBox="1"/>
          <p:nvPr>
            <p:ph idx="15" type="body"/>
          </p:nvPr>
        </p:nvSpPr>
        <p:spPr>
          <a:xfrm>
            <a:off x="7559592" y="4562233"/>
            <a:ext cx="1980000" cy="6696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5" name="Google Shape;345;h2c612c88f685f419_0_937"/>
          <p:cNvSpPr txBox="1"/>
          <p:nvPr>
            <p:ph idx="16" type="body"/>
          </p:nvPr>
        </p:nvSpPr>
        <p:spPr>
          <a:xfrm>
            <a:off x="556910" y="4562231"/>
            <a:ext cx="1980000" cy="6348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6" name="Google Shape;346;h2c612c88f685f419_0_937"/>
          <p:cNvSpPr/>
          <p:nvPr>
            <p:ph idx="17" type="pic"/>
          </p:nvPr>
        </p:nvSpPr>
        <p:spPr>
          <a:xfrm>
            <a:off x="9846802" y="2471089"/>
            <a:ext cx="1980000" cy="1980000"/>
          </a:xfrm>
          <a:prstGeom prst="rect">
            <a:avLst/>
          </a:prstGeom>
          <a:noFill/>
          <a:ln cap="flat" cmpd="sng" w="9525">
            <a:solidFill>
              <a:schemeClr val="lt1"/>
            </a:solidFill>
            <a:prstDash val="solid"/>
            <a:round/>
            <a:headEnd len="sm" w="sm" type="none"/>
            <a:tailEnd len="sm" w="sm" type="none"/>
          </a:ln>
        </p:spPr>
      </p:sp>
      <p:sp>
        <p:nvSpPr>
          <p:cNvPr id="347" name="Google Shape;347;h2c612c88f685f419_0_937"/>
          <p:cNvSpPr txBox="1"/>
          <p:nvPr>
            <p:ph idx="18" type="body"/>
          </p:nvPr>
        </p:nvSpPr>
        <p:spPr>
          <a:xfrm>
            <a:off x="9876460" y="4564162"/>
            <a:ext cx="1980000" cy="6696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8" name="Google Shape;348;h2c612c88f685f419_0_937"/>
          <p:cNvSpPr txBox="1"/>
          <p:nvPr>
            <p:ph idx="19" type="body"/>
          </p:nvPr>
        </p:nvSpPr>
        <p:spPr>
          <a:xfrm>
            <a:off x="9878793" y="5341093"/>
            <a:ext cx="1980000" cy="9111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9" name="Google Shape;349;h2c612c88f685f419_0_937"/>
          <p:cNvSpPr/>
          <p:nvPr/>
        </p:nvSpPr>
        <p:spPr>
          <a:xfrm>
            <a:off x="0" y="6294474"/>
            <a:ext cx="12192000" cy="563400"/>
          </a:xfrm>
          <a:prstGeom prst="rect">
            <a:avLst/>
          </a:prstGeom>
          <a:solidFill>
            <a:srgbClr val="00869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350" name="Google Shape;350;h2c612c88f685f419_0_937"/>
          <p:cNvPicPr preferRelativeResize="0"/>
          <p:nvPr/>
        </p:nvPicPr>
        <p:blipFill rotWithShape="1">
          <a:blip r:embed="rId3">
            <a:alphaModFix/>
          </a:blip>
          <a:srcRect b="0" l="0" r="0" t="0"/>
          <a:stretch/>
        </p:blipFill>
        <p:spPr>
          <a:xfrm>
            <a:off x="10345653" y="6435794"/>
            <a:ext cx="1524186" cy="379674"/>
          </a:xfrm>
          <a:prstGeom prst="rect">
            <a:avLst/>
          </a:prstGeom>
          <a:noFill/>
          <a:ln>
            <a:noFill/>
          </a:ln>
        </p:spPr>
      </p:pic>
      <p:sp>
        <p:nvSpPr>
          <p:cNvPr id="351" name="Google Shape;351;h2c612c88f685f419_0_937"/>
          <p:cNvSpPr txBox="1"/>
          <p:nvPr/>
        </p:nvSpPr>
        <p:spPr>
          <a:xfrm>
            <a:off x="483427" y="6431221"/>
            <a:ext cx="5377800" cy="289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Roboto Light"/>
                <a:ea typeface="Roboto Light"/>
                <a:cs typeface="Roboto Light"/>
                <a:sym typeface="Roboto Light"/>
              </a:rPr>
              <a:t>EOSC Symposium 2026 / 14-16 October / Florence</a:t>
            </a:r>
            <a:endParaRPr/>
          </a:p>
        </p:txBody>
      </p:sp>
      <p:pic>
        <p:nvPicPr>
          <p:cNvPr id="352" name="Google Shape;352;h2c612c88f685f419_0_937"/>
          <p:cNvPicPr preferRelativeResize="0"/>
          <p:nvPr/>
        </p:nvPicPr>
        <p:blipFill rotWithShape="1">
          <a:blip r:embed="rId4">
            <a:alphaModFix/>
          </a:blip>
          <a:srcRect b="0" l="0" r="0" t="0"/>
          <a:stretch/>
        </p:blipFill>
        <p:spPr>
          <a:xfrm>
            <a:off x="8753354" y="6386587"/>
            <a:ext cx="1734857" cy="395999"/>
          </a:xfrm>
          <a:prstGeom prst="rect">
            <a:avLst/>
          </a:prstGeom>
          <a:noFill/>
          <a:ln>
            <a:noFill/>
          </a:ln>
        </p:spPr>
      </p:pic>
      <p:sp>
        <p:nvSpPr>
          <p:cNvPr id="353" name="Google Shape;353;h2c612c88f685f419_0_937"/>
          <p:cNvSpPr txBox="1"/>
          <p:nvPr/>
        </p:nvSpPr>
        <p:spPr>
          <a:xfrm>
            <a:off x="5047476" y="6431221"/>
            <a:ext cx="2019900" cy="310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Roboto Light"/>
                <a:ea typeface="Roboto Light"/>
                <a:cs typeface="Roboto Light"/>
                <a:sym typeface="Roboto Light"/>
              </a:rPr>
              <a:t>Under the patronage of</a:t>
            </a:r>
            <a:endParaRPr/>
          </a:p>
        </p:txBody>
      </p:sp>
      <p:pic>
        <p:nvPicPr>
          <p:cNvPr id="354" name="Google Shape;354;h2c612c88f685f419_0_937"/>
          <p:cNvPicPr preferRelativeResize="0"/>
          <p:nvPr/>
        </p:nvPicPr>
        <p:blipFill rotWithShape="1">
          <a:blip r:embed="rId5">
            <a:alphaModFix/>
          </a:blip>
          <a:srcRect b="0" l="0" r="0" t="0"/>
          <a:stretch/>
        </p:blipFill>
        <p:spPr>
          <a:xfrm>
            <a:off x="7018219" y="6353907"/>
            <a:ext cx="433754" cy="433754"/>
          </a:xfrm>
          <a:prstGeom prst="rect">
            <a:avLst/>
          </a:prstGeom>
          <a:noFill/>
          <a:ln>
            <a:noFill/>
          </a:ln>
        </p:spPr>
      </p:pic>
      <p:pic>
        <p:nvPicPr>
          <p:cNvPr id="355" name="Google Shape;355;h2c612c88f685f419_0_937"/>
          <p:cNvPicPr preferRelativeResize="0"/>
          <p:nvPr/>
        </p:nvPicPr>
        <p:blipFill rotWithShape="1">
          <a:blip r:embed="rId6">
            <a:alphaModFix/>
          </a:blip>
          <a:srcRect b="0" l="0" r="0" t="0"/>
          <a:stretch/>
        </p:blipFill>
        <p:spPr>
          <a:xfrm>
            <a:off x="7467954" y="6347293"/>
            <a:ext cx="906097" cy="450626"/>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el - 6 persons">
  <p:cSld name="Panel - 6 persons">
    <p:spTree>
      <p:nvGrpSpPr>
        <p:cNvPr id="356" name="Shape 356"/>
        <p:cNvGrpSpPr/>
        <p:nvPr/>
      </p:nvGrpSpPr>
      <p:grpSpPr>
        <a:xfrm>
          <a:off x="0" y="0"/>
          <a:ext cx="0" cy="0"/>
          <a:chOff x="0" y="0"/>
          <a:chExt cx="0" cy="0"/>
        </a:xfrm>
      </p:grpSpPr>
      <p:pic>
        <p:nvPicPr>
          <p:cNvPr id="357" name="Google Shape;357;h2c612c88f685f419_0_968"/>
          <p:cNvPicPr preferRelativeResize="0"/>
          <p:nvPr/>
        </p:nvPicPr>
        <p:blipFill rotWithShape="1">
          <a:blip r:embed="rId2">
            <a:alphaModFix/>
          </a:blip>
          <a:srcRect b="0" l="0" r="0" t="0"/>
          <a:stretch/>
        </p:blipFill>
        <p:spPr>
          <a:xfrm>
            <a:off x="502204" y="499930"/>
            <a:ext cx="2019615" cy="454414"/>
          </a:xfrm>
          <a:prstGeom prst="rect">
            <a:avLst/>
          </a:prstGeom>
          <a:noFill/>
          <a:ln>
            <a:noFill/>
          </a:ln>
        </p:spPr>
      </p:pic>
      <p:sp>
        <p:nvSpPr>
          <p:cNvPr id="358" name="Google Shape;358;h2c612c88f685f419_0_968"/>
          <p:cNvSpPr/>
          <p:nvPr>
            <p:ph idx="2" type="pic"/>
          </p:nvPr>
        </p:nvSpPr>
        <p:spPr>
          <a:xfrm>
            <a:off x="583961" y="2472267"/>
            <a:ext cx="1656000" cy="1656000"/>
          </a:xfrm>
          <a:prstGeom prst="rect">
            <a:avLst/>
          </a:prstGeom>
          <a:noFill/>
          <a:ln cap="flat" cmpd="sng" w="9525">
            <a:solidFill>
              <a:schemeClr val="lt1"/>
            </a:solidFill>
            <a:prstDash val="solid"/>
            <a:round/>
            <a:headEnd len="sm" w="sm" type="none"/>
            <a:tailEnd len="sm" w="sm" type="none"/>
          </a:ln>
        </p:spPr>
      </p:sp>
      <p:sp>
        <p:nvSpPr>
          <p:cNvPr id="359" name="Google Shape;359;h2c612c88f685f419_0_968"/>
          <p:cNvSpPr/>
          <p:nvPr>
            <p:ph idx="3" type="pic"/>
          </p:nvPr>
        </p:nvSpPr>
        <p:spPr>
          <a:xfrm>
            <a:off x="4355489" y="2477624"/>
            <a:ext cx="1656000" cy="1656000"/>
          </a:xfrm>
          <a:prstGeom prst="rect">
            <a:avLst/>
          </a:prstGeom>
          <a:noFill/>
          <a:ln cap="flat" cmpd="sng" w="9525">
            <a:solidFill>
              <a:schemeClr val="lt1"/>
            </a:solidFill>
            <a:prstDash val="solid"/>
            <a:round/>
            <a:headEnd len="sm" w="sm" type="none"/>
            <a:tailEnd len="sm" w="sm" type="none"/>
          </a:ln>
        </p:spPr>
      </p:sp>
      <p:sp>
        <p:nvSpPr>
          <p:cNvPr id="360" name="Google Shape;360;h2c612c88f685f419_0_968"/>
          <p:cNvSpPr/>
          <p:nvPr>
            <p:ph idx="4" type="pic"/>
          </p:nvPr>
        </p:nvSpPr>
        <p:spPr>
          <a:xfrm>
            <a:off x="2473102" y="2480732"/>
            <a:ext cx="1656000" cy="1656000"/>
          </a:xfrm>
          <a:prstGeom prst="rect">
            <a:avLst/>
          </a:prstGeom>
          <a:noFill/>
          <a:ln cap="flat" cmpd="sng" w="9525">
            <a:solidFill>
              <a:schemeClr val="lt1"/>
            </a:solidFill>
            <a:prstDash val="solid"/>
            <a:round/>
            <a:headEnd len="sm" w="sm" type="none"/>
            <a:tailEnd len="sm" w="sm" type="none"/>
          </a:ln>
        </p:spPr>
      </p:sp>
      <p:sp>
        <p:nvSpPr>
          <p:cNvPr id="361" name="Google Shape;361;h2c612c88f685f419_0_968"/>
          <p:cNvSpPr/>
          <p:nvPr>
            <p:ph idx="5" type="pic"/>
          </p:nvPr>
        </p:nvSpPr>
        <p:spPr>
          <a:xfrm>
            <a:off x="6261018" y="2480734"/>
            <a:ext cx="1656000" cy="1656000"/>
          </a:xfrm>
          <a:prstGeom prst="rect">
            <a:avLst/>
          </a:prstGeom>
          <a:noFill/>
          <a:ln cap="flat" cmpd="sng" w="9525">
            <a:solidFill>
              <a:schemeClr val="lt1"/>
            </a:solidFill>
            <a:prstDash val="solid"/>
            <a:round/>
            <a:headEnd len="sm" w="sm" type="none"/>
            <a:tailEnd len="sm" w="sm" type="none"/>
          </a:ln>
        </p:spPr>
      </p:sp>
      <p:sp>
        <p:nvSpPr>
          <p:cNvPr id="362" name="Google Shape;362;h2c612c88f685f419_0_968"/>
          <p:cNvSpPr txBox="1"/>
          <p:nvPr/>
        </p:nvSpPr>
        <p:spPr>
          <a:xfrm>
            <a:off x="3597876" y="4694979"/>
            <a:ext cx="2160000" cy="3648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8691"/>
              </a:buClr>
              <a:buSzPts val="1700"/>
              <a:buFont typeface="Roboto"/>
              <a:buNone/>
            </a:pPr>
            <a:r>
              <a:t/>
            </a:r>
            <a:endParaRPr b="0" i="0" sz="1700" u="none" cap="none" strike="noStrike">
              <a:solidFill>
                <a:srgbClr val="008691"/>
              </a:solidFill>
              <a:latin typeface="Roboto"/>
              <a:ea typeface="Roboto"/>
              <a:cs typeface="Roboto"/>
              <a:sym typeface="Roboto"/>
            </a:endParaRPr>
          </a:p>
        </p:txBody>
      </p:sp>
      <p:sp>
        <p:nvSpPr>
          <p:cNvPr id="363" name="Google Shape;363;h2c612c88f685f419_0_968"/>
          <p:cNvSpPr txBox="1"/>
          <p:nvPr/>
        </p:nvSpPr>
        <p:spPr>
          <a:xfrm>
            <a:off x="3594563" y="5084446"/>
            <a:ext cx="2160000" cy="6012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1700"/>
              <a:buFont typeface="Arial"/>
              <a:buNone/>
            </a:pPr>
            <a:r>
              <a:t/>
            </a:r>
            <a:endParaRPr b="0" i="0" sz="1700" u="none" cap="none" strike="noStrike">
              <a:solidFill>
                <a:schemeClr val="dk1"/>
              </a:solidFill>
              <a:latin typeface="Roboto"/>
              <a:ea typeface="Roboto"/>
              <a:cs typeface="Roboto"/>
              <a:sym typeface="Roboto"/>
            </a:endParaRPr>
          </a:p>
        </p:txBody>
      </p:sp>
      <p:sp>
        <p:nvSpPr>
          <p:cNvPr id="364" name="Google Shape;364;h2c612c88f685f419_0_968"/>
          <p:cNvSpPr txBox="1"/>
          <p:nvPr/>
        </p:nvSpPr>
        <p:spPr>
          <a:xfrm>
            <a:off x="6514898" y="4692338"/>
            <a:ext cx="2160000" cy="3648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8691"/>
              </a:buClr>
              <a:buSzPts val="1700"/>
              <a:buFont typeface="Roboto"/>
              <a:buNone/>
            </a:pPr>
            <a:r>
              <a:t/>
            </a:r>
            <a:endParaRPr b="0" i="0" sz="1700" u="none" cap="none" strike="noStrike">
              <a:solidFill>
                <a:srgbClr val="008691"/>
              </a:solidFill>
              <a:latin typeface="Roboto"/>
              <a:ea typeface="Roboto"/>
              <a:cs typeface="Roboto"/>
              <a:sym typeface="Roboto"/>
            </a:endParaRPr>
          </a:p>
        </p:txBody>
      </p:sp>
      <p:sp>
        <p:nvSpPr>
          <p:cNvPr id="365" name="Google Shape;365;h2c612c88f685f419_0_968"/>
          <p:cNvSpPr txBox="1"/>
          <p:nvPr/>
        </p:nvSpPr>
        <p:spPr>
          <a:xfrm>
            <a:off x="6511585" y="5081805"/>
            <a:ext cx="2160000" cy="6012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1700"/>
              <a:buFont typeface="Arial"/>
              <a:buNone/>
            </a:pPr>
            <a:r>
              <a:t/>
            </a:r>
            <a:endParaRPr b="0" i="0" sz="1700" u="none" cap="none" strike="noStrike">
              <a:solidFill>
                <a:schemeClr val="dk1"/>
              </a:solidFill>
              <a:latin typeface="Roboto"/>
              <a:ea typeface="Roboto"/>
              <a:cs typeface="Roboto"/>
              <a:sym typeface="Roboto"/>
            </a:endParaRPr>
          </a:p>
        </p:txBody>
      </p:sp>
      <p:sp>
        <p:nvSpPr>
          <p:cNvPr id="366" name="Google Shape;366;h2c612c88f685f419_0_968"/>
          <p:cNvSpPr txBox="1"/>
          <p:nvPr/>
        </p:nvSpPr>
        <p:spPr>
          <a:xfrm>
            <a:off x="9425627" y="4692338"/>
            <a:ext cx="2160000" cy="3648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8691"/>
              </a:buClr>
              <a:buSzPts val="1700"/>
              <a:buFont typeface="Roboto"/>
              <a:buNone/>
            </a:pPr>
            <a:r>
              <a:t/>
            </a:r>
            <a:endParaRPr b="0" i="0" sz="1700" u="none" cap="none" strike="noStrike">
              <a:solidFill>
                <a:srgbClr val="008691"/>
              </a:solidFill>
              <a:latin typeface="Roboto"/>
              <a:ea typeface="Roboto"/>
              <a:cs typeface="Roboto"/>
              <a:sym typeface="Roboto"/>
            </a:endParaRPr>
          </a:p>
        </p:txBody>
      </p:sp>
      <p:sp>
        <p:nvSpPr>
          <p:cNvPr id="367" name="Google Shape;367;h2c612c88f685f419_0_968"/>
          <p:cNvSpPr txBox="1"/>
          <p:nvPr/>
        </p:nvSpPr>
        <p:spPr>
          <a:xfrm>
            <a:off x="9422314" y="5081805"/>
            <a:ext cx="2160000" cy="6012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1700"/>
              <a:buFont typeface="Arial"/>
              <a:buNone/>
            </a:pPr>
            <a:r>
              <a:t/>
            </a:r>
            <a:endParaRPr b="0" i="0" sz="1700" u="none" cap="none" strike="noStrike">
              <a:solidFill>
                <a:schemeClr val="dk1"/>
              </a:solidFill>
              <a:latin typeface="Roboto"/>
              <a:ea typeface="Roboto"/>
              <a:cs typeface="Roboto"/>
              <a:sym typeface="Roboto"/>
            </a:endParaRPr>
          </a:p>
        </p:txBody>
      </p:sp>
      <p:sp>
        <p:nvSpPr>
          <p:cNvPr id="368" name="Google Shape;368;h2c612c88f685f419_0_968"/>
          <p:cNvSpPr txBox="1"/>
          <p:nvPr>
            <p:ph idx="1" type="body"/>
          </p:nvPr>
        </p:nvSpPr>
        <p:spPr>
          <a:xfrm>
            <a:off x="486778" y="1168339"/>
            <a:ext cx="11122500" cy="10770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600"/>
              </a:spcBef>
              <a:spcAft>
                <a:spcPts val="0"/>
              </a:spcAft>
              <a:buClr>
                <a:schemeClr val="dk1"/>
              </a:buClr>
              <a:buSzPts val="2500"/>
              <a:buNone/>
              <a:defRPr b="0" i="0" sz="2500">
                <a:latin typeface="Quicksand"/>
                <a:ea typeface="Quicksand"/>
                <a:cs typeface="Quicksand"/>
                <a:sym typeface="Quicksand"/>
              </a:defRPr>
            </a:lvl1pPr>
            <a:lvl2pPr indent="-228600" lvl="1" marL="914400" algn="l">
              <a:lnSpc>
                <a:spcPct val="100000"/>
              </a:lnSpc>
              <a:spcBef>
                <a:spcPts val="600"/>
              </a:spcBef>
              <a:spcAft>
                <a:spcPts val="0"/>
              </a:spcAft>
              <a:buClr>
                <a:schemeClr val="dk1"/>
              </a:buClr>
              <a:buSzPts val="2400"/>
              <a:buNone/>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9" name="Google Shape;369;h2c612c88f685f419_0_968"/>
          <p:cNvSpPr txBox="1"/>
          <p:nvPr>
            <p:ph idx="6" type="body"/>
          </p:nvPr>
        </p:nvSpPr>
        <p:spPr>
          <a:xfrm>
            <a:off x="2465207" y="4930815"/>
            <a:ext cx="1656000" cy="12501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0" name="Google Shape;370;h2c612c88f685f419_0_968"/>
          <p:cNvSpPr txBox="1"/>
          <p:nvPr>
            <p:ph idx="7" type="body"/>
          </p:nvPr>
        </p:nvSpPr>
        <p:spPr>
          <a:xfrm>
            <a:off x="580460" y="4932123"/>
            <a:ext cx="1656000" cy="12372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1" name="Google Shape;371;h2c612c88f685f419_0_968"/>
          <p:cNvSpPr txBox="1"/>
          <p:nvPr>
            <p:ph idx="8" type="body"/>
          </p:nvPr>
        </p:nvSpPr>
        <p:spPr>
          <a:xfrm>
            <a:off x="4388532" y="4930814"/>
            <a:ext cx="1656000" cy="12615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2" name="Google Shape;372;h2c612c88f685f419_0_968"/>
          <p:cNvSpPr txBox="1"/>
          <p:nvPr>
            <p:ph idx="9" type="body"/>
          </p:nvPr>
        </p:nvSpPr>
        <p:spPr>
          <a:xfrm>
            <a:off x="6277134" y="4930814"/>
            <a:ext cx="1656000" cy="12615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3" name="Google Shape;373;h2c612c88f685f419_0_968"/>
          <p:cNvSpPr txBox="1"/>
          <p:nvPr>
            <p:ph idx="13" type="body"/>
          </p:nvPr>
        </p:nvSpPr>
        <p:spPr>
          <a:xfrm>
            <a:off x="2476379" y="4282512"/>
            <a:ext cx="1656000" cy="5520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4" name="Google Shape;374;h2c612c88f685f419_0_968"/>
          <p:cNvSpPr txBox="1"/>
          <p:nvPr>
            <p:ph idx="14" type="body"/>
          </p:nvPr>
        </p:nvSpPr>
        <p:spPr>
          <a:xfrm>
            <a:off x="4376557" y="4272866"/>
            <a:ext cx="1656000" cy="5601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5" name="Google Shape;375;h2c612c88f685f419_0_968"/>
          <p:cNvSpPr txBox="1"/>
          <p:nvPr>
            <p:ph idx="15" type="body"/>
          </p:nvPr>
        </p:nvSpPr>
        <p:spPr>
          <a:xfrm>
            <a:off x="6274802" y="4284441"/>
            <a:ext cx="1656000" cy="5601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6" name="Google Shape;376;h2c612c88f685f419_0_968"/>
          <p:cNvSpPr txBox="1"/>
          <p:nvPr>
            <p:ph idx="16" type="body"/>
          </p:nvPr>
        </p:nvSpPr>
        <p:spPr>
          <a:xfrm>
            <a:off x="580059" y="4261289"/>
            <a:ext cx="1656000" cy="5310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7" name="Google Shape;377;h2c612c88f685f419_0_968"/>
          <p:cNvSpPr/>
          <p:nvPr>
            <p:ph idx="17" type="pic"/>
          </p:nvPr>
        </p:nvSpPr>
        <p:spPr>
          <a:xfrm>
            <a:off x="8145323" y="2482664"/>
            <a:ext cx="1656000" cy="1656000"/>
          </a:xfrm>
          <a:prstGeom prst="rect">
            <a:avLst/>
          </a:prstGeom>
          <a:noFill/>
          <a:ln cap="flat" cmpd="sng" w="9525">
            <a:solidFill>
              <a:schemeClr val="lt1"/>
            </a:solidFill>
            <a:prstDash val="solid"/>
            <a:round/>
            <a:headEnd len="sm" w="sm" type="none"/>
            <a:tailEnd len="sm" w="sm" type="none"/>
          </a:ln>
        </p:spPr>
      </p:sp>
      <p:sp>
        <p:nvSpPr>
          <p:cNvPr id="378" name="Google Shape;378;h2c612c88f685f419_0_968"/>
          <p:cNvSpPr txBox="1"/>
          <p:nvPr>
            <p:ph idx="18" type="body"/>
          </p:nvPr>
        </p:nvSpPr>
        <p:spPr>
          <a:xfrm>
            <a:off x="8151832" y="4297944"/>
            <a:ext cx="1656000" cy="5601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9" name="Google Shape;379;h2c612c88f685f419_0_968"/>
          <p:cNvSpPr txBox="1"/>
          <p:nvPr>
            <p:ph idx="19" type="body"/>
          </p:nvPr>
        </p:nvSpPr>
        <p:spPr>
          <a:xfrm>
            <a:off x="8154165" y="4930814"/>
            <a:ext cx="1656000" cy="12615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0" name="Google Shape;380;h2c612c88f685f419_0_968"/>
          <p:cNvSpPr/>
          <p:nvPr>
            <p:ph idx="20" type="pic"/>
          </p:nvPr>
        </p:nvSpPr>
        <p:spPr>
          <a:xfrm>
            <a:off x="10033926" y="2484593"/>
            <a:ext cx="1656000" cy="1656000"/>
          </a:xfrm>
          <a:prstGeom prst="rect">
            <a:avLst/>
          </a:prstGeom>
          <a:noFill/>
          <a:ln cap="flat" cmpd="sng" w="9525">
            <a:solidFill>
              <a:schemeClr val="lt1"/>
            </a:solidFill>
            <a:prstDash val="solid"/>
            <a:round/>
            <a:headEnd len="sm" w="sm" type="none"/>
            <a:tailEnd len="sm" w="sm" type="none"/>
          </a:ln>
        </p:spPr>
      </p:sp>
      <p:sp>
        <p:nvSpPr>
          <p:cNvPr id="381" name="Google Shape;381;h2c612c88f685f419_0_968"/>
          <p:cNvSpPr txBox="1"/>
          <p:nvPr>
            <p:ph idx="21" type="body"/>
          </p:nvPr>
        </p:nvSpPr>
        <p:spPr>
          <a:xfrm>
            <a:off x="10052009" y="4311448"/>
            <a:ext cx="1656000" cy="5601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2" name="Google Shape;382;h2c612c88f685f419_0_968"/>
          <p:cNvSpPr txBox="1"/>
          <p:nvPr>
            <p:ph idx="22" type="body"/>
          </p:nvPr>
        </p:nvSpPr>
        <p:spPr>
          <a:xfrm>
            <a:off x="10042767" y="4930814"/>
            <a:ext cx="1656000" cy="12963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3" name="Google Shape;383;h2c612c88f685f419_0_968"/>
          <p:cNvSpPr/>
          <p:nvPr/>
        </p:nvSpPr>
        <p:spPr>
          <a:xfrm>
            <a:off x="0" y="6294474"/>
            <a:ext cx="12192000" cy="563400"/>
          </a:xfrm>
          <a:prstGeom prst="rect">
            <a:avLst/>
          </a:prstGeom>
          <a:solidFill>
            <a:srgbClr val="00869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384" name="Google Shape;384;h2c612c88f685f419_0_968"/>
          <p:cNvPicPr preferRelativeResize="0"/>
          <p:nvPr/>
        </p:nvPicPr>
        <p:blipFill rotWithShape="1">
          <a:blip r:embed="rId3">
            <a:alphaModFix/>
          </a:blip>
          <a:srcRect b="0" l="0" r="0" t="0"/>
          <a:stretch/>
        </p:blipFill>
        <p:spPr>
          <a:xfrm>
            <a:off x="10345653" y="6435794"/>
            <a:ext cx="1524186" cy="379674"/>
          </a:xfrm>
          <a:prstGeom prst="rect">
            <a:avLst/>
          </a:prstGeom>
          <a:noFill/>
          <a:ln>
            <a:noFill/>
          </a:ln>
        </p:spPr>
      </p:pic>
      <p:sp>
        <p:nvSpPr>
          <p:cNvPr id="385" name="Google Shape;385;h2c612c88f685f419_0_968"/>
          <p:cNvSpPr txBox="1"/>
          <p:nvPr/>
        </p:nvSpPr>
        <p:spPr>
          <a:xfrm>
            <a:off x="483427" y="6431221"/>
            <a:ext cx="5377800" cy="289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Roboto Light"/>
                <a:ea typeface="Roboto Light"/>
                <a:cs typeface="Roboto Light"/>
                <a:sym typeface="Roboto Light"/>
              </a:rPr>
              <a:t>EOSC Symposium 2026 / 14-16 October / Florence</a:t>
            </a:r>
            <a:endParaRPr/>
          </a:p>
        </p:txBody>
      </p:sp>
      <p:pic>
        <p:nvPicPr>
          <p:cNvPr id="386" name="Google Shape;386;h2c612c88f685f419_0_968"/>
          <p:cNvPicPr preferRelativeResize="0"/>
          <p:nvPr/>
        </p:nvPicPr>
        <p:blipFill rotWithShape="1">
          <a:blip r:embed="rId4">
            <a:alphaModFix/>
          </a:blip>
          <a:srcRect b="0" l="0" r="0" t="0"/>
          <a:stretch/>
        </p:blipFill>
        <p:spPr>
          <a:xfrm>
            <a:off x="8753354" y="6386587"/>
            <a:ext cx="1734857" cy="395999"/>
          </a:xfrm>
          <a:prstGeom prst="rect">
            <a:avLst/>
          </a:prstGeom>
          <a:noFill/>
          <a:ln>
            <a:noFill/>
          </a:ln>
        </p:spPr>
      </p:pic>
      <p:sp>
        <p:nvSpPr>
          <p:cNvPr id="387" name="Google Shape;387;h2c612c88f685f419_0_968"/>
          <p:cNvSpPr txBox="1"/>
          <p:nvPr/>
        </p:nvSpPr>
        <p:spPr>
          <a:xfrm>
            <a:off x="5047476" y="6431221"/>
            <a:ext cx="2019900" cy="310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Roboto Light"/>
                <a:ea typeface="Roboto Light"/>
                <a:cs typeface="Roboto Light"/>
                <a:sym typeface="Roboto Light"/>
              </a:rPr>
              <a:t>Under the patronage of</a:t>
            </a:r>
            <a:endParaRPr/>
          </a:p>
        </p:txBody>
      </p:sp>
      <p:pic>
        <p:nvPicPr>
          <p:cNvPr id="388" name="Google Shape;388;h2c612c88f685f419_0_968"/>
          <p:cNvPicPr preferRelativeResize="0"/>
          <p:nvPr/>
        </p:nvPicPr>
        <p:blipFill rotWithShape="1">
          <a:blip r:embed="rId5">
            <a:alphaModFix/>
          </a:blip>
          <a:srcRect b="0" l="0" r="0" t="0"/>
          <a:stretch/>
        </p:blipFill>
        <p:spPr>
          <a:xfrm>
            <a:off x="7018219" y="6353907"/>
            <a:ext cx="433754" cy="433754"/>
          </a:xfrm>
          <a:prstGeom prst="rect">
            <a:avLst/>
          </a:prstGeom>
          <a:noFill/>
          <a:ln>
            <a:noFill/>
          </a:ln>
        </p:spPr>
      </p:pic>
      <p:pic>
        <p:nvPicPr>
          <p:cNvPr id="389" name="Google Shape;389;h2c612c88f685f419_0_968"/>
          <p:cNvPicPr preferRelativeResize="0"/>
          <p:nvPr/>
        </p:nvPicPr>
        <p:blipFill rotWithShape="1">
          <a:blip r:embed="rId6">
            <a:alphaModFix/>
          </a:blip>
          <a:srcRect b="0" l="0" r="0" t="0"/>
          <a:stretch/>
        </p:blipFill>
        <p:spPr>
          <a:xfrm>
            <a:off x="7467954" y="6347293"/>
            <a:ext cx="906097" cy="450626"/>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el - 7 persons">
  <p:cSld name="Panel - 7 persons">
    <p:spTree>
      <p:nvGrpSpPr>
        <p:cNvPr id="390" name="Shape 390"/>
        <p:cNvGrpSpPr/>
        <p:nvPr/>
      </p:nvGrpSpPr>
      <p:grpSpPr>
        <a:xfrm>
          <a:off x="0" y="0"/>
          <a:ext cx="0" cy="0"/>
          <a:chOff x="0" y="0"/>
          <a:chExt cx="0" cy="0"/>
        </a:xfrm>
      </p:grpSpPr>
      <p:pic>
        <p:nvPicPr>
          <p:cNvPr id="391" name="Google Shape;391;h2c612c88f685f419_0_1002"/>
          <p:cNvPicPr preferRelativeResize="0"/>
          <p:nvPr/>
        </p:nvPicPr>
        <p:blipFill rotWithShape="1">
          <a:blip r:embed="rId2">
            <a:alphaModFix/>
          </a:blip>
          <a:srcRect b="0" l="0" r="0" t="0"/>
          <a:stretch/>
        </p:blipFill>
        <p:spPr>
          <a:xfrm>
            <a:off x="502204" y="499930"/>
            <a:ext cx="2019615" cy="454414"/>
          </a:xfrm>
          <a:prstGeom prst="rect">
            <a:avLst/>
          </a:prstGeom>
          <a:noFill/>
          <a:ln>
            <a:noFill/>
          </a:ln>
        </p:spPr>
      </p:pic>
      <p:sp>
        <p:nvSpPr>
          <p:cNvPr id="392" name="Google Shape;392;h2c612c88f685f419_0_1002"/>
          <p:cNvSpPr/>
          <p:nvPr>
            <p:ph idx="2" type="pic"/>
          </p:nvPr>
        </p:nvSpPr>
        <p:spPr>
          <a:xfrm>
            <a:off x="583961" y="2472267"/>
            <a:ext cx="1440000" cy="1440000"/>
          </a:xfrm>
          <a:prstGeom prst="rect">
            <a:avLst/>
          </a:prstGeom>
          <a:noFill/>
          <a:ln cap="flat" cmpd="sng" w="9525">
            <a:solidFill>
              <a:schemeClr val="lt1"/>
            </a:solidFill>
            <a:prstDash val="solid"/>
            <a:round/>
            <a:headEnd len="sm" w="sm" type="none"/>
            <a:tailEnd len="sm" w="sm" type="none"/>
          </a:ln>
        </p:spPr>
      </p:sp>
      <p:sp>
        <p:nvSpPr>
          <p:cNvPr id="393" name="Google Shape;393;h2c612c88f685f419_0_1002"/>
          <p:cNvSpPr/>
          <p:nvPr>
            <p:ph idx="3" type="pic"/>
          </p:nvPr>
        </p:nvSpPr>
        <p:spPr>
          <a:xfrm>
            <a:off x="3857771" y="2477624"/>
            <a:ext cx="1440000" cy="1440000"/>
          </a:xfrm>
          <a:prstGeom prst="rect">
            <a:avLst/>
          </a:prstGeom>
          <a:noFill/>
          <a:ln cap="flat" cmpd="sng" w="9525">
            <a:solidFill>
              <a:schemeClr val="lt1"/>
            </a:solidFill>
            <a:prstDash val="solid"/>
            <a:round/>
            <a:headEnd len="sm" w="sm" type="none"/>
            <a:tailEnd len="sm" w="sm" type="none"/>
          </a:ln>
        </p:spPr>
      </p:sp>
      <p:sp>
        <p:nvSpPr>
          <p:cNvPr id="394" name="Google Shape;394;h2c612c88f685f419_0_1002"/>
          <p:cNvSpPr/>
          <p:nvPr>
            <p:ph idx="4" type="pic"/>
          </p:nvPr>
        </p:nvSpPr>
        <p:spPr>
          <a:xfrm>
            <a:off x="2218455" y="2480732"/>
            <a:ext cx="1440000" cy="1440000"/>
          </a:xfrm>
          <a:prstGeom prst="rect">
            <a:avLst/>
          </a:prstGeom>
          <a:noFill/>
          <a:ln cap="flat" cmpd="sng" w="9525">
            <a:solidFill>
              <a:schemeClr val="lt1"/>
            </a:solidFill>
            <a:prstDash val="solid"/>
            <a:round/>
            <a:headEnd len="sm" w="sm" type="none"/>
            <a:tailEnd len="sm" w="sm" type="none"/>
          </a:ln>
        </p:spPr>
      </p:sp>
      <p:sp>
        <p:nvSpPr>
          <p:cNvPr id="395" name="Google Shape;395;h2c612c88f685f419_0_1002"/>
          <p:cNvSpPr/>
          <p:nvPr>
            <p:ph idx="5" type="pic"/>
          </p:nvPr>
        </p:nvSpPr>
        <p:spPr>
          <a:xfrm>
            <a:off x="5508656" y="2480734"/>
            <a:ext cx="1440000" cy="1440000"/>
          </a:xfrm>
          <a:prstGeom prst="rect">
            <a:avLst/>
          </a:prstGeom>
          <a:noFill/>
          <a:ln cap="flat" cmpd="sng" w="9525">
            <a:solidFill>
              <a:schemeClr val="lt1"/>
            </a:solidFill>
            <a:prstDash val="solid"/>
            <a:round/>
            <a:headEnd len="sm" w="sm" type="none"/>
            <a:tailEnd len="sm" w="sm" type="none"/>
          </a:ln>
        </p:spPr>
      </p:sp>
      <p:sp>
        <p:nvSpPr>
          <p:cNvPr id="396" name="Google Shape;396;h2c612c88f685f419_0_1002"/>
          <p:cNvSpPr txBox="1"/>
          <p:nvPr/>
        </p:nvSpPr>
        <p:spPr>
          <a:xfrm>
            <a:off x="3597876" y="4694979"/>
            <a:ext cx="2160000" cy="3648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8691"/>
              </a:buClr>
              <a:buSzPts val="1700"/>
              <a:buFont typeface="Roboto"/>
              <a:buNone/>
            </a:pPr>
            <a:r>
              <a:t/>
            </a:r>
            <a:endParaRPr b="0" i="0" sz="1700" u="none" cap="none" strike="noStrike">
              <a:solidFill>
                <a:srgbClr val="008691"/>
              </a:solidFill>
              <a:latin typeface="Roboto"/>
              <a:ea typeface="Roboto"/>
              <a:cs typeface="Roboto"/>
              <a:sym typeface="Roboto"/>
            </a:endParaRPr>
          </a:p>
        </p:txBody>
      </p:sp>
      <p:sp>
        <p:nvSpPr>
          <p:cNvPr id="397" name="Google Shape;397;h2c612c88f685f419_0_1002"/>
          <p:cNvSpPr txBox="1"/>
          <p:nvPr/>
        </p:nvSpPr>
        <p:spPr>
          <a:xfrm>
            <a:off x="3594563" y="5084446"/>
            <a:ext cx="2160000" cy="6012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1700"/>
              <a:buFont typeface="Arial"/>
              <a:buNone/>
            </a:pPr>
            <a:r>
              <a:t/>
            </a:r>
            <a:endParaRPr b="0" i="0" sz="1700" u="none" cap="none" strike="noStrike">
              <a:solidFill>
                <a:schemeClr val="dk1"/>
              </a:solidFill>
              <a:latin typeface="Roboto"/>
              <a:ea typeface="Roboto"/>
              <a:cs typeface="Roboto"/>
              <a:sym typeface="Roboto"/>
            </a:endParaRPr>
          </a:p>
        </p:txBody>
      </p:sp>
      <p:sp>
        <p:nvSpPr>
          <p:cNvPr id="398" name="Google Shape;398;h2c612c88f685f419_0_1002"/>
          <p:cNvSpPr txBox="1"/>
          <p:nvPr/>
        </p:nvSpPr>
        <p:spPr>
          <a:xfrm>
            <a:off x="6514898" y="4692338"/>
            <a:ext cx="2160000" cy="3648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8691"/>
              </a:buClr>
              <a:buSzPts val="1700"/>
              <a:buFont typeface="Roboto"/>
              <a:buNone/>
            </a:pPr>
            <a:r>
              <a:t/>
            </a:r>
            <a:endParaRPr b="0" i="0" sz="1700" u="none" cap="none" strike="noStrike">
              <a:solidFill>
                <a:srgbClr val="008691"/>
              </a:solidFill>
              <a:latin typeface="Roboto"/>
              <a:ea typeface="Roboto"/>
              <a:cs typeface="Roboto"/>
              <a:sym typeface="Roboto"/>
            </a:endParaRPr>
          </a:p>
        </p:txBody>
      </p:sp>
      <p:sp>
        <p:nvSpPr>
          <p:cNvPr id="399" name="Google Shape;399;h2c612c88f685f419_0_1002"/>
          <p:cNvSpPr txBox="1"/>
          <p:nvPr/>
        </p:nvSpPr>
        <p:spPr>
          <a:xfrm>
            <a:off x="6511585" y="5081805"/>
            <a:ext cx="2160000" cy="6012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1700"/>
              <a:buFont typeface="Arial"/>
              <a:buNone/>
            </a:pPr>
            <a:r>
              <a:t/>
            </a:r>
            <a:endParaRPr b="0" i="0" sz="1700" u="none" cap="none" strike="noStrike">
              <a:solidFill>
                <a:schemeClr val="dk1"/>
              </a:solidFill>
              <a:latin typeface="Roboto"/>
              <a:ea typeface="Roboto"/>
              <a:cs typeface="Roboto"/>
              <a:sym typeface="Roboto"/>
            </a:endParaRPr>
          </a:p>
        </p:txBody>
      </p:sp>
      <p:sp>
        <p:nvSpPr>
          <p:cNvPr id="400" name="Google Shape;400;h2c612c88f685f419_0_1002"/>
          <p:cNvSpPr txBox="1"/>
          <p:nvPr/>
        </p:nvSpPr>
        <p:spPr>
          <a:xfrm>
            <a:off x="9425627" y="4692338"/>
            <a:ext cx="2160000" cy="3648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rgbClr val="008691"/>
              </a:buClr>
              <a:buSzPts val="1700"/>
              <a:buFont typeface="Roboto"/>
              <a:buNone/>
            </a:pPr>
            <a:r>
              <a:t/>
            </a:r>
            <a:endParaRPr b="0" i="0" sz="1700" u="none" cap="none" strike="noStrike">
              <a:solidFill>
                <a:srgbClr val="008691"/>
              </a:solidFill>
              <a:latin typeface="Roboto"/>
              <a:ea typeface="Roboto"/>
              <a:cs typeface="Roboto"/>
              <a:sym typeface="Roboto"/>
            </a:endParaRPr>
          </a:p>
        </p:txBody>
      </p:sp>
      <p:sp>
        <p:nvSpPr>
          <p:cNvPr id="401" name="Google Shape;401;h2c612c88f685f419_0_1002"/>
          <p:cNvSpPr txBox="1"/>
          <p:nvPr/>
        </p:nvSpPr>
        <p:spPr>
          <a:xfrm>
            <a:off x="9422314" y="5081805"/>
            <a:ext cx="2160000" cy="6012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1700"/>
              <a:buFont typeface="Arial"/>
              <a:buNone/>
            </a:pPr>
            <a:r>
              <a:t/>
            </a:r>
            <a:endParaRPr b="0" i="0" sz="1700" u="none" cap="none" strike="noStrike">
              <a:solidFill>
                <a:schemeClr val="dk1"/>
              </a:solidFill>
              <a:latin typeface="Roboto"/>
              <a:ea typeface="Roboto"/>
              <a:cs typeface="Roboto"/>
              <a:sym typeface="Roboto"/>
            </a:endParaRPr>
          </a:p>
        </p:txBody>
      </p:sp>
      <p:sp>
        <p:nvSpPr>
          <p:cNvPr id="402" name="Google Shape;402;h2c612c88f685f419_0_1002"/>
          <p:cNvSpPr txBox="1"/>
          <p:nvPr>
            <p:ph idx="1" type="body"/>
          </p:nvPr>
        </p:nvSpPr>
        <p:spPr>
          <a:xfrm>
            <a:off x="486778" y="1168339"/>
            <a:ext cx="11122500" cy="10770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600"/>
              </a:spcBef>
              <a:spcAft>
                <a:spcPts val="0"/>
              </a:spcAft>
              <a:buClr>
                <a:schemeClr val="dk1"/>
              </a:buClr>
              <a:buSzPts val="2500"/>
              <a:buNone/>
              <a:defRPr b="0" i="0" sz="2500">
                <a:latin typeface="Quicksand"/>
                <a:ea typeface="Quicksand"/>
                <a:cs typeface="Quicksand"/>
                <a:sym typeface="Quicksand"/>
              </a:defRPr>
            </a:lvl1pPr>
            <a:lvl2pPr indent="-228600" lvl="1" marL="914400" algn="l">
              <a:lnSpc>
                <a:spcPct val="100000"/>
              </a:lnSpc>
              <a:spcBef>
                <a:spcPts val="600"/>
              </a:spcBef>
              <a:spcAft>
                <a:spcPts val="0"/>
              </a:spcAft>
              <a:buClr>
                <a:schemeClr val="dk1"/>
              </a:buClr>
              <a:buSzPts val="2400"/>
              <a:buNone/>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3" name="Google Shape;403;h2c612c88f685f419_0_1002"/>
          <p:cNvSpPr txBox="1"/>
          <p:nvPr>
            <p:ph idx="6" type="body"/>
          </p:nvPr>
        </p:nvSpPr>
        <p:spPr>
          <a:xfrm>
            <a:off x="2198989" y="4930815"/>
            <a:ext cx="1440000" cy="12501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4" name="Google Shape;404;h2c612c88f685f419_0_1002"/>
          <p:cNvSpPr txBox="1"/>
          <p:nvPr>
            <p:ph idx="7" type="body"/>
          </p:nvPr>
        </p:nvSpPr>
        <p:spPr>
          <a:xfrm>
            <a:off x="580460" y="4932123"/>
            <a:ext cx="1440000" cy="12372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5" name="Google Shape;405;h2c612c88f685f419_0_1002"/>
          <p:cNvSpPr txBox="1"/>
          <p:nvPr>
            <p:ph idx="8" type="body"/>
          </p:nvPr>
        </p:nvSpPr>
        <p:spPr>
          <a:xfrm>
            <a:off x="3856095" y="4930814"/>
            <a:ext cx="1440000" cy="12615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6" name="Google Shape;406;h2c612c88f685f419_0_1002"/>
          <p:cNvSpPr txBox="1"/>
          <p:nvPr>
            <p:ph idx="9" type="body"/>
          </p:nvPr>
        </p:nvSpPr>
        <p:spPr>
          <a:xfrm>
            <a:off x="5513205" y="4930814"/>
            <a:ext cx="1440000" cy="12615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7" name="Google Shape;407;h2c612c88f685f419_0_1002"/>
          <p:cNvSpPr txBox="1"/>
          <p:nvPr>
            <p:ph idx="13" type="body"/>
          </p:nvPr>
        </p:nvSpPr>
        <p:spPr>
          <a:xfrm>
            <a:off x="2210161" y="4282512"/>
            <a:ext cx="1440000" cy="5520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8" name="Google Shape;408;h2c612c88f685f419_0_1002"/>
          <p:cNvSpPr txBox="1"/>
          <p:nvPr>
            <p:ph idx="14" type="body"/>
          </p:nvPr>
        </p:nvSpPr>
        <p:spPr>
          <a:xfrm>
            <a:off x="3844120" y="4272866"/>
            <a:ext cx="1440000" cy="5601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9" name="Google Shape;409;h2c612c88f685f419_0_1002"/>
          <p:cNvSpPr txBox="1"/>
          <p:nvPr>
            <p:ph idx="15" type="body"/>
          </p:nvPr>
        </p:nvSpPr>
        <p:spPr>
          <a:xfrm>
            <a:off x="5510873" y="4284441"/>
            <a:ext cx="1440000" cy="5601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0" name="Google Shape;410;h2c612c88f685f419_0_1002"/>
          <p:cNvSpPr txBox="1"/>
          <p:nvPr>
            <p:ph idx="16" type="body"/>
          </p:nvPr>
        </p:nvSpPr>
        <p:spPr>
          <a:xfrm>
            <a:off x="580059" y="4261289"/>
            <a:ext cx="1440000" cy="5310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1" name="Google Shape;411;h2c612c88f685f419_0_1002"/>
          <p:cNvSpPr/>
          <p:nvPr>
            <p:ph idx="17" type="pic"/>
          </p:nvPr>
        </p:nvSpPr>
        <p:spPr>
          <a:xfrm>
            <a:off x="7184621" y="2482664"/>
            <a:ext cx="1440000" cy="1440000"/>
          </a:xfrm>
          <a:prstGeom prst="rect">
            <a:avLst/>
          </a:prstGeom>
          <a:noFill/>
          <a:ln cap="flat" cmpd="sng" w="9525">
            <a:solidFill>
              <a:schemeClr val="lt1"/>
            </a:solidFill>
            <a:prstDash val="solid"/>
            <a:round/>
            <a:headEnd len="sm" w="sm" type="none"/>
            <a:tailEnd len="sm" w="sm" type="none"/>
          </a:ln>
        </p:spPr>
      </p:sp>
      <p:sp>
        <p:nvSpPr>
          <p:cNvPr id="412" name="Google Shape;412;h2c612c88f685f419_0_1002"/>
          <p:cNvSpPr txBox="1"/>
          <p:nvPr>
            <p:ph idx="18" type="body"/>
          </p:nvPr>
        </p:nvSpPr>
        <p:spPr>
          <a:xfrm>
            <a:off x="7191134" y="4297944"/>
            <a:ext cx="1440000" cy="5601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3" name="Google Shape;413;h2c612c88f685f419_0_1002"/>
          <p:cNvSpPr txBox="1"/>
          <p:nvPr>
            <p:ph idx="19" type="body"/>
          </p:nvPr>
        </p:nvSpPr>
        <p:spPr>
          <a:xfrm>
            <a:off x="7193467" y="4930814"/>
            <a:ext cx="1440000" cy="12615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4" name="Google Shape;414;h2c612c88f685f419_0_1002"/>
          <p:cNvSpPr/>
          <p:nvPr>
            <p:ph idx="20" type="pic"/>
          </p:nvPr>
        </p:nvSpPr>
        <p:spPr>
          <a:xfrm>
            <a:off x="8853302" y="2484593"/>
            <a:ext cx="1440000" cy="1440000"/>
          </a:xfrm>
          <a:prstGeom prst="rect">
            <a:avLst/>
          </a:prstGeom>
          <a:noFill/>
          <a:ln cap="flat" cmpd="sng" w="9525">
            <a:solidFill>
              <a:schemeClr val="lt1"/>
            </a:solidFill>
            <a:prstDash val="solid"/>
            <a:round/>
            <a:headEnd len="sm" w="sm" type="none"/>
            <a:tailEnd len="sm" w="sm" type="none"/>
          </a:ln>
        </p:spPr>
      </p:sp>
      <p:sp>
        <p:nvSpPr>
          <p:cNvPr id="415" name="Google Shape;415;h2c612c88f685f419_0_1002"/>
          <p:cNvSpPr txBox="1"/>
          <p:nvPr>
            <p:ph idx="21" type="body"/>
          </p:nvPr>
        </p:nvSpPr>
        <p:spPr>
          <a:xfrm>
            <a:off x="8848241" y="4311448"/>
            <a:ext cx="1440000" cy="5601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6" name="Google Shape;416;h2c612c88f685f419_0_1002"/>
          <p:cNvSpPr txBox="1"/>
          <p:nvPr>
            <p:ph idx="22" type="body"/>
          </p:nvPr>
        </p:nvSpPr>
        <p:spPr>
          <a:xfrm>
            <a:off x="8838999" y="4930815"/>
            <a:ext cx="1440000" cy="12732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7" name="Google Shape;417;h2c612c88f685f419_0_1002"/>
          <p:cNvSpPr/>
          <p:nvPr/>
        </p:nvSpPr>
        <p:spPr>
          <a:xfrm>
            <a:off x="0" y="6294474"/>
            <a:ext cx="12192000" cy="563400"/>
          </a:xfrm>
          <a:prstGeom prst="rect">
            <a:avLst/>
          </a:prstGeom>
          <a:solidFill>
            <a:srgbClr val="00869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418" name="Google Shape;418;h2c612c88f685f419_0_1002"/>
          <p:cNvPicPr preferRelativeResize="0"/>
          <p:nvPr/>
        </p:nvPicPr>
        <p:blipFill rotWithShape="1">
          <a:blip r:embed="rId3">
            <a:alphaModFix/>
          </a:blip>
          <a:srcRect b="0" l="0" r="0" t="0"/>
          <a:stretch/>
        </p:blipFill>
        <p:spPr>
          <a:xfrm>
            <a:off x="10345653" y="6435794"/>
            <a:ext cx="1524186" cy="379674"/>
          </a:xfrm>
          <a:prstGeom prst="rect">
            <a:avLst/>
          </a:prstGeom>
          <a:noFill/>
          <a:ln>
            <a:noFill/>
          </a:ln>
        </p:spPr>
      </p:pic>
      <p:sp>
        <p:nvSpPr>
          <p:cNvPr id="419" name="Google Shape;419;h2c612c88f685f419_0_1002"/>
          <p:cNvSpPr/>
          <p:nvPr>
            <p:ph idx="23" type="pic"/>
          </p:nvPr>
        </p:nvSpPr>
        <p:spPr>
          <a:xfrm>
            <a:off x="10498841" y="2486522"/>
            <a:ext cx="1440000" cy="1440000"/>
          </a:xfrm>
          <a:prstGeom prst="rect">
            <a:avLst/>
          </a:prstGeom>
          <a:noFill/>
          <a:ln cap="flat" cmpd="sng" w="9525">
            <a:solidFill>
              <a:schemeClr val="lt1"/>
            </a:solidFill>
            <a:prstDash val="solid"/>
            <a:round/>
            <a:headEnd len="sm" w="sm" type="none"/>
            <a:tailEnd len="sm" w="sm" type="none"/>
          </a:ln>
        </p:spPr>
      </p:sp>
      <p:sp>
        <p:nvSpPr>
          <p:cNvPr id="420" name="Google Shape;420;h2c612c88f685f419_0_1002"/>
          <p:cNvSpPr txBox="1"/>
          <p:nvPr>
            <p:ph idx="24" type="body"/>
          </p:nvPr>
        </p:nvSpPr>
        <p:spPr>
          <a:xfrm>
            <a:off x="10528499" y="4324952"/>
            <a:ext cx="1440000" cy="5601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rgbClr val="008691"/>
              </a:buClr>
              <a:buSzPts val="1300"/>
              <a:buNone/>
              <a:defRPr sz="1300">
                <a:solidFill>
                  <a:srgbClr val="008691"/>
                </a:solidFill>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1" name="Google Shape;421;h2c612c88f685f419_0_1002"/>
          <p:cNvSpPr txBox="1"/>
          <p:nvPr>
            <p:ph idx="25" type="body"/>
          </p:nvPr>
        </p:nvSpPr>
        <p:spPr>
          <a:xfrm>
            <a:off x="10519257" y="4944318"/>
            <a:ext cx="1440000" cy="12714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600"/>
              </a:spcBef>
              <a:spcAft>
                <a:spcPts val="0"/>
              </a:spcAft>
              <a:buClr>
                <a:schemeClr val="dk1"/>
              </a:buClr>
              <a:buSzPts val="1300"/>
              <a:buNone/>
              <a:defRPr b="0" i="0" sz="1300">
                <a:solidFill>
                  <a:schemeClr val="dk1"/>
                </a:solidFill>
                <a:latin typeface="Roboto"/>
                <a:ea typeface="Roboto"/>
                <a:cs typeface="Roboto"/>
                <a:sym typeface="Roboto"/>
              </a:defRPr>
            </a:lvl1pPr>
            <a:lvl2pPr indent="-342900" lvl="1" marL="914400" algn="l">
              <a:lnSpc>
                <a:spcPct val="100000"/>
              </a:lnSpc>
              <a:spcBef>
                <a:spcPts val="600"/>
              </a:spcBef>
              <a:spcAft>
                <a:spcPts val="0"/>
              </a:spcAft>
              <a:buClr>
                <a:schemeClr val="dk1"/>
              </a:buClr>
              <a:buSzPts val="1800"/>
              <a:buChar char="•"/>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90000"/>
              </a:lnSpc>
              <a:spcBef>
                <a:spcPts val="6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2" name="Google Shape;422;h2c612c88f685f419_0_1002"/>
          <p:cNvSpPr txBox="1"/>
          <p:nvPr/>
        </p:nvSpPr>
        <p:spPr>
          <a:xfrm>
            <a:off x="483427" y="6431221"/>
            <a:ext cx="5377800" cy="289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Roboto Light"/>
                <a:ea typeface="Roboto Light"/>
                <a:cs typeface="Roboto Light"/>
                <a:sym typeface="Roboto Light"/>
              </a:rPr>
              <a:t>EOSC Symposium 2026 / 14-16 October / Florence</a:t>
            </a:r>
            <a:endParaRPr/>
          </a:p>
        </p:txBody>
      </p:sp>
      <p:pic>
        <p:nvPicPr>
          <p:cNvPr id="423" name="Google Shape;423;h2c612c88f685f419_0_1002"/>
          <p:cNvPicPr preferRelativeResize="0"/>
          <p:nvPr/>
        </p:nvPicPr>
        <p:blipFill rotWithShape="1">
          <a:blip r:embed="rId4">
            <a:alphaModFix/>
          </a:blip>
          <a:srcRect b="0" l="0" r="0" t="0"/>
          <a:stretch/>
        </p:blipFill>
        <p:spPr>
          <a:xfrm>
            <a:off x="8753354" y="6386587"/>
            <a:ext cx="1734857" cy="395999"/>
          </a:xfrm>
          <a:prstGeom prst="rect">
            <a:avLst/>
          </a:prstGeom>
          <a:noFill/>
          <a:ln>
            <a:noFill/>
          </a:ln>
        </p:spPr>
      </p:pic>
      <p:sp>
        <p:nvSpPr>
          <p:cNvPr id="424" name="Google Shape;424;h2c612c88f685f419_0_1002"/>
          <p:cNvSpPr txBox="1"/>
          <p:nvPr/>
        </p:nvSpPr>
        <p:spPr>
          <a:xfrm>
            <a:off x="5047476" y="6431221"/>
            <a:ext cx="2019900" cy="310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Roboto Light"/>
                <a:ea typeface="Roboto Light"/>
                <a:cs typeface="Roboto Light"/>
                <a:sym typeface="Roboto Light"/>
              </a:rPr>
              <a:t>Under the patronage of</a:t>
            </a:r>
            <a:endParaRPr/>
          </a:p>
        </p:txBody>
      </p:sp>
      <p:pic>
        <p:nvPicPr>
          <p:cNvPr id="425" name="Google Shape;425;h2c612c88f685f419_0_1002"/>
          <p:cNvPicPr preferRelativeResize="0"/>
          <p:nvPr/>
        </p:nvPicPr>
        <p:blipFill rotWithShape="1">
          <a:blip r:embed="rId5">
            <a:alphaModFix/>
          </a:blip>
          <a:srcRect b="0" l="0" r="0" t="0"/>
          <a:stretch/>
        </p:blipFill>
        <p:spPr>
          <a:xfrm>
            <a:off x="7018219" y="6353907"/>
            <a:ext cx="433754" cy="433754"/>
          </a:xfrm>
          <a:prstGeom prst="rect">
            <a:avLst/>
          </a:prstGeom>
          <a:noFill/>
          <a:ln>
            <a:noFill/>
          </a:ln>
        </p:spPr>
      </p:pic>
      <p:pic>
        <p:nvPicPr>
          <p:cNvPr id="426" name="Google Shape;426;h2c612c88f685f419_0_1002"/>
          <p:cNvPicPr preferRelativeResize="0"/>
          <p:nvPr/>
        </p:nvPicPr>
        <p:blipFill rotWithShape="1">
          <a:blip r:embed="rId6">
            <a:alphaModFix/>
          </a:blip>
          <a:srcRect b="0" l="0" r="0" t="0"/>
          <a:stretch/>
        </p:blipFill>
        <p:spPr>
          <a:xfrm>
            <a:off x="7467954" y="6347293"/>
            <a:ext cx="906097" cy="45062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Roboto"/>
              <a:buNone/>
              <a:defRPr b="0" i="0" sz="4400" u="none" cap="none" strike="noStrike">
                <a:solidFill>
                  <a:schemeClr val="dk1"/>
                </a:solidFill>
                <a:latin typeface="Roboto"/>
                <a:ea typeface="Roboto"/>
                <a:cs typeface="Roboto"/>
                <a:sym typeface="Robot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1pPr>
            <a:lvl2pPr indent="-381000" lvl="1" marL="914400" marR="0" rtl="0" algn="l">
              <a:lnSpc>
                <a:spcPct val="100000"/>
              </a:lnSpc>
              <a:spcBef>
                <a:spcPts val="600"/>
              </a:spcBef>
              <a:spcAft>
                <a:spcPts val="0"/>
              </a:spcAft>
              <a:buClr>
                <a:schemeClr val="dk1"/>
              </a:buClr>
              <a:buSzPts val="2400"/>
              <a:buFont typeface="Arial"/>
              <a:buChar char="•"/>
              <a:defRPr b="0" i="0" sz="2400" u="none" cap="none" strike="noStrike">
                <a:solidFill>
                  <a:schemeClr val="dk1"/>
                </a:solidFill>
                <a:latin typeface="Roboto"/>
                <a:ea typeface="Roboto"/>
                <a:cs typeface="Roboto"/>
                <a:sym typeface="Roboto"/>
              </a:defRPr>
            </a:lvl2pPr>
            <a:lvl3pPr indent="-355600" lvl="2" marL="1371600" marR="0" rtl="0" algn="l">
              <a:lnSpc>
                <a:spcPct val="100000"/>
              </a:lnSpc>
              <a:spcBef>
                <a:spcPts val="600"/>
              </a:spcBef>
              <a:spcAft>
                <a:spcPts val="0"/>
              </a:spcAft>
              <a:buClr>
                <a:schemeClr val="dk1"/>
              </a:buClr>
              <a:buSzPts val="2000"/>
              <a:buFont typeface="Arial"/>
              <a:buChar char="•"/>
              <a:defRPr b="0" i="0" sz="2000" u="none" cap="none" strike="noStrike">
                <a:solidFill>
                  <a:schemeClr val="dk1"/>
                </a:solidFill>
                <a:latin typeface="Roboto"/>
                <a:ea typeface="Roboto"/>
                <a:cs typeface="Roboto"/>
                <a:sym typeface="Roboto"/>
              </a:defRPr>
            </a:lvl3pPr>
            <a:lvl4pPr indent="-342900" lvl="3" marL="1828800" marR="0" rtl="0" algn="l">
              <a:lnSpc>
                <a:spcPct val="100000"/>
              </a:lnSpc>
              <a:spcBef>
                <a:spcPts val="600"/>
              </a:spcBef>
              <a:spcAft>
                <a:spcPts val="0"/>
              </a:spcAft>
              <a:buClr>
                <a:schemeClr val="dk1"/>
              </a:buClr>
              <a:buSzPts val="1800"/>
              <a:buFont typeface="Arial"/>
              <a:buChar char="•"/>
              <a:defRPr b="0" i="0" sz="1800" u="none" cap="none" strike="noStrike">
                <a:solidFill>
                  <a:schemeClr val="dk1"/>
                </a:solidFill>
                <a:latin typeface="Roboto"/>
                <a:ea typeface="Roboto"/>
                <a:cs typeface="Roboto"/>
                <a:sym typeface="Roboto"/>
              </a:defRPr>
            </a:lvl4pPr>
            <a:lvl5pPr indent="-342900" lvl="4" marL="2286000" marR="0" rtl="0" algn="l">
              <a:lnSpc>
                <a:spcPct val="100000"/>
              </a:lnSpc>
              <a:spcBef>
                <a:spcPts val="600"/>
              </a:spcBef>
              <a:spcAft>
                <a:spcPts val="0"/>
              </a:spcAft>
              <a:buClr>
                <a:schemeClr val="dk1"/>
              </a:buClr>
              <a:buSzPts val="1800"/>
              <a:buFont typeface="Arial"/>
              <a:buChar char="•"/>
              <a:defRPr b="0" i="0" sz="1800" u="none" cap="none" strike="noStrike">
                <a:solidFill>
                  <a:schemeClr val="dk1"/>
                </a:solidFill>
                <a:latin typeface="Roboto"/>
                <a:ea typeface="Roboto"/>
                <a:cs typeface="Roboto"/>
                <a:sym typeface="Roboto"/>
              </a:defRPr>
            </a:lvl5pPr>
            <a:lvl6pPr indent="-342900" lvl="5" marL="2743200" marR="0" rtl="0" algn="l">
              <a:lnSpc>
                <a:spcPct val="90000"/>
              </a:lnSpc>
              <a:spcBef>
                <a:spcPts val="6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Roboto Light"/>
                <a:ea typeface="Roboto Light"/>
                <a:cs typeface="Roboto Light"/>
                <a:sym typeface="Roboto Light"/>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Roboto Light"/>
                <a:ea typeface="Roboto Light"/>
                <a:cs typeface="Roboto Light"/>
                <a:sym typeface="Roboto Light"/>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Roboto Light"/>
                <a:ea typeface="Roboto Light"/>
                <a:cs typeface="Roboto Light"/>
                <a:sym typeface="Roboto Light"/>
              </a:defRPr>
            </a:lvl1pPr>
            <a:lvl2pPr indent="0" lvl="1" marL="0" marR="0" rtl="0" algn="r">
              <a:spcBef>
                <a:spcPts val="0"/>
              </a:spcBef>
              <a:buNone/>
              <a:defRPr b="0" i="0" sz="1200" u="none" cap="none" strike="noStrike">
                <a:solidFill>
                  <a:srgbClr val="888888"/>
                </a:solidFill>
                <a:latin typeface="Roboto Light"/>
                <a:ea typeface="Roboto Light"/>
                <a:cs typeface="Roboto Light"/>
                <a:sym typeface="Roboto Light"/>
              </a:defRPr>
            </a:lvl2pPr>
            <a:lvl3pPr indent="0" lvl="2" marL="0" marR="0" rtl="0" algn="r">
              <a:spcBef>
                <a:spcPts val="0"/>
              </a:spcBef>
              <a:buNone/>
              <a:defRPr b="0" i="0" sz="1200" u="none" cap="none" strike="noStrike">
                <a:solidFill>
                  <a:srgbClr val="888888"/>
                </a:solidFill>
                <a:latin typeface="Roboto Light"/>
                <a:ea typeface="Roboto Light"/>
                <a:cs typeface="Roboto Light"/>
                <a:sym typeface="Roboto Light"/>
              </a:defRPr>
            </a:lvl3pPr>
            <a:lvl4pPr indent="0" lvl="3" marL="0" marR="0" rtl="0" algn="r">
              <a:spcBef>
                <a:spcPts val="0"/>
              </a:spcBef>
              <a:buNone/>
              <a:defRPr b="0" i="0" sz="1200" u="none" cap="none" strike="noStrike">
                <a:solidFill>
                  <a:srgbClr val="888888"/>
                </a:solidFill>
                <a:latin typeface="Roboto Light"/>
                <a:ea typeface="Roboto Light"/>
                <a:cs typeface="Roboto Light"/>
                <a:sym typeface="Roboto Light"/>
              </a:defRPr>
            </a:lvl4pPr>
            <a:lvl5pPr indent="0" lvl="4" marL="0" marR="0" rtl="0" algn="r">
              <a:spcBef>
                <a:spcPts val="0"/>
              </a:spcBef>
              <a:buNone/>
              <a:defRPr b="0" i="0" sz="1200" u="none" cap="none" strike="noStrike">
                <a:solidFill>
                  <a:srgbClr val="888888"/>
                </a:solidFill>
                <a:latin typeface="Roboto Light"/>
                <a:ea typeface="Roboto Light"/>
                <a:cs typeface="Roboto Light"/>
                <a:sym typeface="Roboto Light"/>
              </a:defRPr>
            </a:lvl5pPr>
            <a:lvl6pPr indent="0" lvl="5" marL="0" marR="0" rtl="0" algn="r">
              <a:spcBef>
                <a:spcPts val="0"/>
              </a:spcBef>
              <a:buNone/>
              <a:defRPr b="0" i="0" sz="1200" u="none" cap="none" strike="noStrike">
                <a:solidFill>
                  <a:srgbClr val="888888"/>
                </a:solidFill>
                <a:latin typeface="Roboto Light"/>
                <a:ea typeface="Roboto Light"/>
                <a:cs typeface="Roboto Light"/>
                <a:sym typeface="Roboto Light"/>
              </a:defRPr>
            </a:lvl6pPr>
            <a:lvl7pPr indent="0" lvl="6" marL="0" marR="0" rtl="0" algn="r">
              <a:spcBef>
                <a:spcPts val="0"/>
              </a:spcBef>
              <a:buNone/>
              <a:defRPr b="0" i="0" sz="1200" u="none" cap="none" strike="noStrike">
                <a:solidFill>
                  <a:srgbClr val="888888"/>
                </a:solidFill>
                <a:latin typeface="Roboto Light"/>
                <a:ea typeface="Roboto Light"/>
                <a:cs typeface="Roboto Light"/>
                <a:sym typeface="Roboto Light"/>
              </a:defRPr>
            </a:lvl7pPr>
            <a:lvl8pPr indent="0" lvl="7" marL="0" marR="0" rtl="0" algn="r">
              <a:spcBef>
                <a:spcPts val="0"/>
              </a:spcBef>
              <a:buNone/>
              <a:defRPr b="0" i="0" sz="1200" u="none" cap="none" strike="noStrike">
                <a:solidFill>
                  <a:srgbClr val="888888"/>
                </a:solidFill>
                <a:latin typeface="Roboto Light"/>
                <a:ea typeface="Roboto Light"/>
                <a:cs typeface="Roboto Light"/>
                <a:sym typeface="Roboto Light"/>
              </a:defRPr>
            </a:lvl8pPr>
            <a:lvl9pPr indent="0" lvl="8" marL="0" marR="0" rtl="0" algn="r">
              <a:spcBef>
                <a:spcPts val="0"/>
              </a:spcBef>
              <a:buNone/>
              <a:defRPr b="0" i="0" sz="1200" u="none" cap="none" strike="noStrike">
                <a:solidFill>
                  <a:srgbClr val="888888"/>
                </a:solidFill>
                <a:latin typeface="Roboto Light"/>
                <a:ea typeface="Roboto Light"/>
                <a:cs typeface="Roboto Light"/>
                <a:sym typeface="Roboto Light"/>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8" name="Shape 218"/>
        <p:cNvGrpSpPr/>
        <p:nvPr/>
      </p:nvGrpSpPr>
      <p:grpSpPr>
        <a:xfrm>
          <a:off x="0" y="0"/>
          <a:ext cx="0" cy="0"/>
          <a:chOff x="0" y="0"/>
          <a:chExt cx="0" cy="0"/>
        </a:xfrm>
      </p:grpSpPr>
      <p:sp>
        <p:nvSpPr>
          <p:cNvPr id="219" name="Google Shape;219;h2c612c88f685f419_0_83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marR="0" algn="l">
              <a:lnSpc>
                <a:spcPct val="90000"/>
              </a:lnSpc>
              <a:spcBef>
                <a:spcPts val="0"/>
              </a:spcBef>
              <a:spcAft>
                <a:spcPts val="0"/>
              </a:spcAft>
              <a:buClr>
                <a:schemeClr val="dk1"/>
              </a:buClr>
              <a:buSzPts val="4400"/>
              <a:buFont typeface="Roboto"/>
              <a:buNone/>
              <a:defRPr b="0" i="0" sz="4400" u="none" cap="none" strike="noStrike">
                <a:solidFill>
                  <a:schemeClr val="dk1"/>
                </a:solidFill>
                <a:latin typeface="Roboto"/>
                <a:ea typeface="Roboto"/>
                <a:cs typeface="Roboto"/>
                <a:sym typeface="Robot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0" name="Google Shape;220;h2c612c88f685f419_0_830"/>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406400" lvl="0" marL="457200" marR="0" algn="l">
              <a:lnSpc>
                <a:spcPct val="100000"/>
              </a:lnSpc>
              <a:spcBef>
                <a:spcPts val="600"/>
              </a:spcBef>
              <a:spcAft>
                <a:spcPts val="0"/>
              </a:spcAft>
              <a:buClr>
                <a:schemeClr val="dk1"/>
              </a:buClr>
              <a:buSzPts val="2800"/>
              <a:buFont typeface="Arial"/>
              <a:buChar char="•"/>
              <a:defRPr b="0" i="0" sz="2800" u="none" cap="none" strike="noStrike">
                <a:solidFill>
                  <a:schemeClr val="dk1"/>
                </a:solidFill>
                <a:latin typeface="Roboto"/>
                <a:ea typeface="Roboto"/>
                <a:cs typeface="Roboto"/>
                <a:sym typeface="Roboto"/>
              </a:defRPr>
            </a:lvl1pPr>
            <a:lvl2pPr indent="-381000" lvl="1" marL="914400" marR="0" algn="l">
              <a:lnSpc>
                <a:spcPct val="100000"/>
              </a:lnSpc>
              <a:spcBef>
                <a:spcPts val="600"/>
              </a:spcBef>
              <a:spcAft>
                <a:spcPts val="0"/>
              </a:spcAft>
              <a:buClr>
                <a:schemeClr val="dk1"/>
              </a:buClr>
              <a:buSzPts val="2400"/>
              <a:buFont typeface="Arial"/>
              <a:buChar char="•"/>
              <a:defRPr b="0" i="0" sz="2400" u="none" cap="none" strike="noStrike">
                <a:solidFill>
                  <a:schemeClr val="dk1"/>
                </a:solidFill>
                <a:latin typeface="Roboto"/>
                <a:ea typeface="Roboto"/>
                <a:cs typeface="Roboto"/>
                <a:sym typeface="Roboto"/>
              </a:defRPr>
            </a:lvl2pPr>
            <a:lvl3pPr indent="-355600" lvl="2" marL="1371600" marR="0" algn="l">
              <a:lnSpc>
                <a:spcPct val="100000"/>
              </a:lnSpc>
              <a:spcBef>
                <a:spcPts val="600"/>
              </a:spcBef>
              <a:spcAft>
                <a:spcPts val="0"/>
              </a:spcAft>
              <a:buClr>
                <a:schemeClr val="dk1"/>
              </a:buClr>
              <a:buSzPts val="2000"/>
              <a:buFont typeface="Arial"/>
              <a:buChar char="•"/>
              <a:defRPr b="0" i="0" sz="2000" u="none" cap="none" strike="noStrike">
                <a:solidFill>
                  <a:schemeClr val="dk1"/>
                </a:solidFill>
                <a:latin typeface="Roboto"/>
                <a:ea typeface="Roboto"/>
                <a:cs typeface="Roboto"/>
                <a:sym typeface="Roboto"/>
              </a:defRPr>
            </a:lvl3pPr>
            <a:lvl4pPr indent="-342900" lvl="3" marL="1828800" marR="0" algn="l">
              <a:lnSpc>
                <a:spcPct val="100000"/>
              </a:lnSpc>
              <a:spcBef>
                <a:spcPts val="600"/>
              </a:spcBef>
              <a:spcAft>
                <a:spcPts val="0"/>
              </a:spcAft>
              <a:buClr>
                <a:schemeClr val="dk1"/>
              </a:buClr>
              <a:buSzPts val="1800"/>
              <a:buFont typeface="Arial"/>
              <a:buChar char="•"/>
              <a:defRPr b="0" i="0" sz="1800" u="none" cap="none" strike="noStrike">
                <a:solidFill>
                  <a:schemeClr val="dk1"/>
                </a:solidFill>
                <a:latin typeface="Roboto"/>
                <a:ea typeface="Roboto"/>
                <a:cs typeface="Roboto"/>
                <a:sym typeface="Roboto"/>
              </a:defRPr>
            </a:lvl4pPr>
            <a:lvl5pPr indent="-342900" lvl="4" marL="2286000" marR="0" algn="l">
              <a:lnSpc>
                <a:spcPct val="100000"/>
              </a:lnSpc>
              <a:spcBef>
                <a:spcPts val="600"/>
              </a:spcBef>
              <a:spcAft>
                <a:spcPts val="0"/>
              </a:spcAft>
              <a:buClr>
                <a:schemeClr val="dk1"/>
              </a:buClr>
              <a:buSzPts val="1800"/>
              <a:buFont typeface="Arial"/>
              <a:buChar char="•"/>
              <a:defRPr b="0" i="0" sz="1800" u="none" cap="none" strike="noStrike">
                <a:solidFill>
                  <a:schemeClr val="dk1"/>
                </a:solidFill>
                <a:latin typeface="Roboto"/>
                <a:ea typeface="Roboto"/>
                <a:cs typeface="Roboto"/>
                <a:sym typeface="Roboto"/>
              </a:defRPr>
            </a:lvl5pPr>
            <a:lvl6pPr indent="-342900" lvl="5" marL="2743200" marR="0" algn="l">
              <a:lnSpc>
                <a:spcPct val="90000"/>
              </a:lnSpc>
              <a:spcBef>
                <a:spcPts val="6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1" name="Google Shape;221;h2c612c88f685f419_0_83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algn="l">
              <a:spcBef>
                <a:spcPts val="0"/>
              </a:spcBef>
              <a:spcAft>
                <a:spcPts val="0"/>
              </a:spcAft>
              <a:buSzPts val="1400"/>
              <a:buNone/>
              <a:defRPr b="0" i="0" sz="1200" u="none" cap="none" strike="noStrike">
                <a:solidFill>
                  <a:srgbClr val="888888"/>
                </a:solidFill>
                <a:latin typeface="Roboto Light"/>
                <a:ea typeface="Roboto Light"/>
                <a:cs typeface="Roboto Light"/>
                <a:sym typeface="Roboto Light"/>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2" name="Google Shape;222;h2c612c88f685f419_0_83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algn="ctr">
              <a:spcBef>
                <a:spcPts val="0"/>
              </a:spcBef>
              <a:spcAft>
                <a:spcPts val="0"/>
              </a:spcAft>
              <a:buSzPts val="1400"/>
              <a:buNone/>
              <a:defRPr b="0" i="0" sz="1200" u="none" cap="none" strike="noStrike">
                <a:solidFill>
                  <a:srgbClr val="888888"/>
                </a:solidFill>
                <a:latin typeface="Roboto Light"/>
                <a:ea typeface="Roboto Light"/>
                <a:cs typeface="Roboto Light"/>
                <a:sym typeface="Roboto Light"/>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3" name="Google Shape;223;h2c612c88f685f419_0_83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b="0" i="0" sz="1200" u="none" cap="none" strike="noStrike">
                <a:solidFill>
                  <a:srgbClr val="888888"/>
                </a:solidFill>
                <a:latin typeface="Roboto Light"/>
                <a:ea typeface="Roboto Light"/>
                <a:cs typeface="Roboto Light"/>
                <a:sym typeface="Roboto Light"/>
              </a:defRPr>
            </a:lvl1pPr>
            <a:lvl2pPr indent="0" lvl="1" marL="0" marR="0" algn="r">
              <a:spcBef>
                <a:spcPts val="0"/>
              </a:spcBef>
              <a:buNone/>
              <a:defRPr b="0" i="0" sz="1200" u="none" cap="none" strike="noStrike">
                <a:solidFill>
                  <a:srgbClr val="888888"/>
                </a:solidFill>
                <a:latin typeface="Roboto Light"/>
                <a:ea typeface="Roboto Light"/>
                <a:cs typeface="Roboto Light"/>
                <a:sym typeface="Roboto Light"/>
              </a:defRPr>
            </a:lvl2pPr>
            <a:lvl3pPr indent="0" lvl="2" marL="0" marR="0" algn="r">
              <a:spcBef>
                <a:spcPts val="0"/>
              </a:spcBef>
              <a:buNone/>
              <a:defRPr b="0" i="0" sz="1200" u="none" cap="none" strike="noStrike">
                <a:solidFill>
                  <a:srgbClr val="888888"/>
                </a:solidFill>
                <a:latin typeface="Roboto Light"/>
                <a:ea typeface="Roboto Light"/>
                <a:cs typeface="Roboto Light"/>
                <a:sym typeface="Roboto Light"/>
              </a:defRPr>
            </a:lvl3pPr>
            <a:lvl4pPr indent="0" lvl="3" marL="0" marR="0" algn="r">
              <a:spcBef>
                <a:spcPts val="0"/>
              </a:spcBef>
              <a:buNone/>
              <a:defRPr b="0" i="0" sz="1200" u="none" cap="none" strike="noStrike">
                <a:solidFill>
                  <a:srgbClr val="888888"/>
                </a:solidFill>
                <a:latin typeface="Roboto Light"/>
                <a:ea typeface="Roboto Light"/>
                <a:cs typeface="Roboto Light"/>
                <a:sym typeface="Roboto Light"/>
              </a:defRPr>
            </a:lvl4pPr>
            <a:lvl5pPr indent="0" lvl="4" marL="0" marR="0" algn="r">
              <a:spcBef>
                <a:spcPts val="0"/>
              </a:spcBef>
              <a:buNone/>
              <a:defRPr b="0" i="0" sz="1200" u="none" cap="none" strike="noStrike">
                <a:solidFill>
                  <a:srgbClr val="888888"/>
                </a:solidFill>
                <a:latin typeface="Roboto Light"/>
                <a:ea typeface="Roboto Light"/>
                <a:cs typeface="Roboto Light"/>
                <a:sym typeface="Roboto Light"/>
              </a:defRPr>
            </a:lvl5pPr>
            <a:lvl6pPr indent="0" lvl="5" marL="0" marR="0" algn="r">
              <a:spcBef>
                <a:spcPts val="0"/>
              </a:spcBef>
              <a:buNone/>
              <a:defRPr b="0" i="0" sz="1200" u="none" cap="none" strike="noStrike">
                <a:solidFill>
                  <a:srgbClr val="888888"/>
                </a:solidFill>
                <a:latin typeface="Roboto Light"/>
                <a:ea typeface="Roboto Light"/>
                <a:cs typeface="Roboto Light"/>
                <a:sym typeface="Roboto Light"/>
              </a:defRPr>
            </a:lvl6pPr>
            <a:lvl7pPr indent="0" lvl="6" marL="0" marR="0" algn="r">
              <a:spcBef>
                <a:spcPts val="0"/>
              </a:spcBef>
              <a:buNone/>
              <a:defRPr b="0" i="0" sz="1200" u="none" cap="none" strike="noStrike">
                <a:solidFill>
                  <a:srgbClr val="888888"/>
                </a:solidFill>
                <a:latin typeface="Roboto Light"/>
                <a:ea typeface="Roboto Light"/>
                <a:cs typeface="Roboto Light"/>
                <a:sym typeface="Roboto Light"/>
              </a:defRPr>
            </a:lvl7pPr>
            <a:lvl8pPr indent="0" lvl="7" marL="0" marR="0" algn="r">
              <a:spcBef>
                <a:spcPts val="0"/>
              </a:spcBef>
              <a:buNone/>
              <a:defRPr b="0" i="0" sz="1200" u="none" cap="none" strike="noStrike">
                <a:solidFill>
                  <a:srgbClr val="888888"/>
                </a:solidFill>
                <a:latin typeface="Roboto Light"/>
                <a:ea typeface="Roboto Light"/>
                <a:cs typeface="Roboto Light"/>
                <a:sym typeface="Roboto Light"/>
              </a:defRPr>
            </a:lvl8pPr>
            <a:lvl9pPr indent="0" lvl="8" marL="0" marR="0" algn="r">
              <a:spcBef>
                <a:spcPts val="0"/>
              </a:spcBef>
              <a:buNone/>
              <a:defRPr b="0" i="0" sz="1200" u="none" cap="none" strike="noStrike">
                <a:solidFill>
                  <a:srgbClr val="888888"/>
                </a:solidFill>
                <a:latin typeface="Roboto Light"/>
                <a:ea typeface="Roboto Light"/>
                <a:cs typeface="Roboto Light"/>
                <a:sym typeface="Roboto Light"/>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hyperlink" Target="https://drive.google.com/file/d/15wSN8hQxrjLnX6TKp5yeTNSWJhi0nPAk/view?usp=sharing" TargetMode="External"/><Relationship Id="rId4" Type="http://schemas.microsoft.com/office/2007/relationships/media" Target="../media/media1.mp4"/><Relationship Id="rId5" Type="http://schemas.openxmlformats.org/officeDocument/2006/relationships/video" Target="../media/media1.mp4"/><Relationship Id="rId6" Type="http://schemas.openxmlformats.org/officeDocument/2006/relationships/image" Target="../media/image1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2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h2c612c88f685f419_0_276"/>
          <p:cNvSpPr txBox="1"/>
          <p:nvPr>
            <p:ph type="ctrTitle"/>
          </p:nvPr>
        </p:nvSpPr>
        <p:spPr>
          <a:xfrm>
            <a:off x="469059" y="3414532"/>
            <a:ext cx="5965500" cy="9261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008691"/>
              </a:buClr>
              <a:buSzPts val="2500"/>
              <a:buFont typeface="Roboto"/>
              <a:buNone/>
            </a:pPr>
            <a:r>
              <a:rPr b="0" i="0" lang="en-US" sz="2500">
                <a:solidFill>
                  <a:srgbClr val="008691"/>
                </a:solidFill>
                <a:latin typeface="Roboto"/>
                <a:ea typeface="Roboto"/>
                <a:cs typeface="Roboto"/>
                <a:sym typeface="Roboto"/>
              </a:rPr>
              <a:t>Pavel Weber</a:t>
            </a:r>
            <a:endParaRPr/>
          </a:p>
        </p:txBody>
      </p:sp>
      <p:sp>
        <p:nvSpPr>
          <p:cNvPr id="433" name="Google Shape;433;h2c612c88f685f419_0_276"/>
          <p:cNvSpPr txBox="1"/>
          <p:nvPr>
            <p:ph idx="1" type="subTitle"/>
          </p:nvPr>
        </p:nvSpPr>
        <p:spPr>
          <a:xfrm>
            <a:off x="487754" y="4450784"/>
            <a:ext cx="5893200" cy="9663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dk1"/>
              </a:buClr>
              <a:buSzPts val="2000"/>
              <a:buNone/>
            </a:pPr>
            <a:r>
              <a:rPr lang="en-US"/>
              <a:t>Karlsruhe Institute of Technology </a:t>
            </a:r>
            <a:endParaRPr/>
          </a:p>
        </p:txBody>
      </p:sp>
      <p:sp>
        <p:nvSpPr>
          <p:cNvPr id="434" name="Google Shape;434;h2c612c88f685f419_0_276"/>
          <p:cNvSpPr txBox="1"/>
          <p:nvPr>
            <p:ph idx="2" type="body"/>
          </p:nvPr>
        </p:nvSpPr>
        <p:spPr>
          <a:xfrm>
            <a:off x="486777" y="1747074"/>
            <a:ext cx="7275000" cy="14361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0000"/>
              </a:lnSpc>
              <a:spcBef>
                <a:spcPts val="0"/>
              </a:spcBef>
              <a:spcAft>
                <a:spcPts val="0"/>
              </a:spcAft>
              <a:buClr>
                <a:schemeClr val="dk1"/>
              </a:buClr>
              <a:buSzPts val="4500"/>
              <a:buNone/>
            </a:pPr>
            <a:r>
              <a:rPr b="0" i="0" lang="en-US" sz="4500">
                <a:latin typeface="Quicksand"/>
                <a:ea typeface="Quicksand"/>
                <a:cs typeface="Quicksand"/>
                <a:sym typeface="Quicksand"/>
              </a:rPr>
              <a:t>FC-3 Helpdesk: status and roadmap</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h2c612c88f685f419_0_53"/>
          <p:cNvSpPr txBox="1"/>
          <p:nvPr>
            <p:ph type="title"/>
          </p:nvPr>
        </p:nvSpPr>
        <p:spPr>
          <a:xfrm>
            <a:off x="1721738" y="235633"/>
            <a:ext cx="9830100" cy="6039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FC-3 Helpdesk: what is it?  </a:t>
            </a:r>
            <a:endParaRPr/>
          </a:p>
        </p:txBody>
      </p:sp>
      <p:sp>
        <p:nvSpPr>
          <p:cNvPr id="441" name="Google Shape;441;h2c612c88f685f419_0_53"/>
          <p:cNvSpPr/>
          <p:nvPr/>
        </p:nvSpPr>
        <p:spPr>
          <a:xfrm>
            <a:off x="351675" y="926800"/>
            <a:ext cx="7077600" cy="896700"/>
          </a:xfrm>
          <a:prstGeom prst="roundRect">
            <a:avLst>
              <a:gd fmla="val 8421" name="adj"/>
            </a:avLst>
          </a:prstGeom>
          <a:solidFill>
            <a:srgbClr val="E6F3F4"/>
          </a:solidFill>
          <a:ln>
            <a:noFill/>
          </a:ln>
        </p:spPr>
        <p:txBody>
          <a:bodyPr anchorCtr="0" anchor="ctr" bIns="37750" lIns="188725" spcFirstLastPara="1" rIns="188725" wrap="square" tIns="37750">
            <a:noAutofit/>
          </a:bodyPr>
          <a:lstStyle/>
          <a:p>
            <a:pPr indent="0" lvl="0" marL="0" marR="0" rtl="0" algn="l">
              <a:spcBef>
                <a:spcPts val="0"/>
              </a:spcBef>
              <a:spcAft>
                <a:spcPts val="0"/>
              </a:spcAft>
              <a:buNone/>
            </a:pPr>
            <a:r>
              <a:rPr b="0" i="1" lang="en-US" sz="1548" u="none" cap="none" strike="noStrike">
                <a:solidFill>
                  <a:srgbClr val="1F2937"/>
                </a:solidFill>
                <a:latin typeface="Arial"/>
                <a:ea typeface="Arial"/>
                <a:cs typeface="Arial"/>
                <a:sym typeface="Arial"/>
              </a:rPr>
              <a:t>“Integrates the helpdesks of EOSC Nodes within the EOSC Federation to provide a federated support channel between users and providers.”</a:t>
            </a:r>
            <a:endParaRPr sz="1445"/>
          </a:p>
          <a:p>
            <a:pPr indent="0" lvl="0" marL="0" marR="0" rtl="0" algn="l">
              <a:spcBef>
                <a:spcPts val="206"/>
              </a:spcBef>
              <a:spcAft>
                <a:spcPts val="0"/>
              </a:spcAft>
              <a:buNone/>
            </a:pPr>
            <a:r>
              <a:rPr b="0" i="0" lang="en-US" sz="1135" u="none" cap="none" strike="noStrike">
                <a:solidFill>
                  <a:srgbClr val="4B5563"/>
                </a:solidFill>
                <a:latin typeface="Arial"/>
                <a:ea typeface="Arial"/>
                <a:cs typeface="Arial"/>
                <a:sym typeface="Arial"/>
              </a:rPr>
              <a:t>EOSC Federation Handbook</a:t>
            </a:r>
            <a:endParaRPr sz="1445"/>
          </a:p>
        </p:txBody>
      </p:sp>
      <p:sp>
        <p:nvSpPr>
          <p:cNvPr id="442" name="Google Shape;442;h2c612c88f685f419_0_53"/>
          <p:cNvSpPr/>
          <p:nvPr/>
        </p:nvSpPr>
        <p:spPr>
          <a:xfrm>
            <a:off x="351675" y="2059220"/>
            <a:ext cx="3444300" cy="1604400"/>
          </a:xfrm>
          <a:prstGeom prst="roundRect">
            <a:avLst>
              <a:gd fmla="val 4705" name="adj"/>
            </a:avLst>
          </a:prstGeom>
          <a:solidFill>
            <a:srgbClr val="FFFFFF"/>
          </a:solidFill>
          <a:ln cap="flat" cmpd="sng" w="13100">
            <a:solidFill>
              <a:srgbClr val="C9CED6"/>
            </a:solidFill>
            <a:prstDash val="solid"/>
            <a:round/>
            <a:headEnd len="sm" w="sm" type="none"/>
            <a:tailEnd len="sm" w="sm" type="none"/>
          </a:ln>
        </p:spPr>
        <p:txBody>
          <a:bodyPr anchorCtr="0" anchor="t" bIns="37750" lIns="188725" spcFirstLastPara="1" rIns="188725" wrap="square" tIns="37750">
            <a:noAutofit/>
          </a:bodyPr>
          <a:lstStyle/>
          <a:p>
            <a:pPr indent="0" lvl="0" marL="0" marR="0" rtl="0" algn="l">
              <a:spcBef>
                <a:spcPts val="0"/>
              </a:spcBef>
              <a:spcAft>
                <a:spcPts val="0"/>
              </a:spcAft>
              <a:buNone/>
            </a:pPr>
            <a:r>
              <a:rPr b="1" i="0" lang="en-US" sz="1754" u="none" cap="none" strike="noStrike">
                <a:solidFill>
                  <a:srgbClr val="00666E"/>
                </a:solidFill>
                <a:latin typeface="Arial"/>
                <a:ea typeface="Arial"/>
                <a:cs typeface="Arial"/>
                <a:sym typeface="Arial"/>
              </a:rPr>
              <a:t>Own helpdesk</a:t>
            </a:r>
            <a:endParaRPr sz="1445"/>
          </a:p>
          <a:p>
            <a:pPr indent="0" lvl="0" marL="0" marR="0" rtl="0" algn="l">
              <a:spcBef>
                <a:spcPts val="619"/>
              </a:spcBef>
              <a:spcAft>
                <a:spcPts val="0"/>
              </a:spcAft>
              <a:buNone/>
            </a:pPr>
            <a:r>
              <a:rPr b="0" i="0" lang="en-US" sz="1548" u="none" cap="none" strike="noStrike">
                <a:solidFill>
                  <a:srgbClr val="1F2937"/>
                </a:solidFill>
                <a:latin typeface="Arial"/>
                <a:ea typeface="Arial"/>
                <a:cs typeface="Arial"/>
                <a:sym typeface="Arial"/>
              </a:rPr>
              <a:t>Each Node keeps its own helpdesk, tools and processes.</a:t>
            </a:r>
            <a:endParaRPr sz="1445"/>
          </a:p>
        </p:txBody>
      </p:sp>
      <p:sp>
        <p:nvSpPr>
          <p:cNvPr id="443" name="Google Shape;443;h2c612c88f685f419_0_53"/>
          <p:cNvSpPr/>
          <p:nvPr/>
        </p:nvSpPr>
        <p:spPr>
          <a:xfrm>
            <a:off x="3984843" y="2059220"/>
            <a:ext cx="3444300" cy="1604400"/>
          </a:xfrm>
          <a:prstGeom prst="roundRect">
            <a:avLst>
              <a:gd fmla="val 4705" name="adj"/>
            </a:avLst>
          </a:prstGeom>
          <a:solidFill>
            <a:srgbClr val="FFFFFF"/>
          </a:solidFill>
          <a:ln cap="flat" cmpd="sng" w="13100">
            <a:solidFill>
              <a:srgbClr val="C9CED6"/>
            </a:solidFill>
            <a:prstDash val="solid"/>
            <a:round/>
            <a:headEnd len="sm" w="sm" type="none"/>
            <a:tailEnd len="sm" w="sm" type="none"/>
          </a:ln>
        </p:spPr>
        <p:txBody>
          <a:bodyPr anchorCtr="0" anchor="t" bIns="37750" lIns="188725" spcFirstLastPara="1" rIns="188725" wrap="square" tIns="37750">
            <a:noAutofit/>
          </a:bodyPr>
          <a:lstStyle/>
          <a:p>
            <a:pPr indent="0" lvl="0" marL="0" marR="0" rtl="0" algn="l">
              <a:spcBef>
                <a:spcPts val="0"/>
              </a:spcBef>
              <a:spcAft>
                <a:spcPts val="0"/>
              </a:spcAft>
              <a:buNone/>
            </a:pPr>
            <a:r>
              <a:rPr b="1" i="0" lang="en-US" sz="1754" u="none" cap="none" strike="noStrike">
                <a:solidFill>
                  <a:srgbClr val="00666E"/>
                </a:solidFill>
                <a:latin typeface="Arial"/>
                <a:ea typeface="Arial"/>
                <a:cs typeface="Arial"/>
                <a:sym typeface="Arial"/>
              </a:rPr>
              <a:t>Provider and consumer</a:t>
            </a:r>
            <a:endParaRPr sz="1445"/>
          </a:p>
          <a:p>
            <a:pPr indent="0" lvl="0" marL="0" marR="0" rtl="0" algn="l">
              <a:spcBef>
                <a:spcPts val="619"/>
              </a:spcBef>
              <a:spcAft>
                <a:spcPts val="0"/>
              </a:spcAft>
              <a:buNone/>
            </a:pPr>
            <a:r>
              <a:rPr b="0" i="0" lang="en-US" sz="1548" u="none" cap="none" strike="noStrike">
                <a:solidFill>
                  <a:srgbClr val="1F2937"/>
                </a:solidFill>
                <a:latin typeface="Arial"/>
                <a:ea typeface="Arial"/>
                <a:cs typeface="Arial"/>
                <a:sym typeface="Arial"/>
              </a:rPr>
              <a:t>Any Node can send a ticket to another Node or receive one.</a:t>
            </a:r>
            <a:endParaRPr sz="1445"/>
          </a:p>
        </p:txBody>
      </p:sp>
      <p:sp>
        <p:nvSpPr>
          <p:cNvPr id="444" name="Google Shape;444;h2c612c88f685f419_0_53"/>
          <p:cNvSpPr/>
          <p:nvPr/>
        </p:nvSpPr>
        <p:spPr>
          <a:xfrm>
            <a:off x="351675" y="3852219"/>
            <a:ext cx="3444300" cy="1604400"/>
          </a:xfrm>
          <a:prstGeom prst="roundRect">
            <a:avLst>
              <a:gd fmla="val 4705" name="adj"/>
            </a:avLst>
          </a:prstGeom>
          <a:solidFill>
            <a:srgbClr val="FFFFFF"/>
          </a:solidFill>
          <a:ln cap="flat" cmpd="sng" w="13100">
            <a:solidFill>
              <a:srgbClr val="C9CED6"/>
            </a:solidFill>
            <a:prstDash val="solid"/>
            <a:round/>
            <a:headEnd len="sm" w="sm" type="none"/>
            <a:tailEnd len="sm" w="sm" type="none"/>
          </a:ln>
        </p:spPr>
        <p:txBody>
          <a:bodyPr anchorCtr="0" anchor="t" bIns="37750" lIns="188725" spcFirstLastPara="1" rIns="188725" wrap="square" tIns="37750">
            <a:noAutofit/>
          </a:bodyPr>
          <a:lstStyle/>
          <a:p>
            <a:pPr indent="0" lvl="0" marL="0" marR="0" rtl="0" algn="l">
              <a:spcBef>
                <a:spcPts val="0"/>
              </a:spcBef>
              <a:spcAft>
                <a:spcPts val="0"/>
              </a:spcAft>
              <a:buNone/>
            </a:pPr>
            <a:r>
              <a:rPr b="1" i="0" lang="en-US" sz="1754" u="none" cap="none" strike="noStrike">
                <a:solidFill>
                  <a:srgbClr val="00666E"/>
                </a:solidFill>
                <a:latin typeface="Arial"/>
                <a:ea typeface="Arial"/>
                <a:cs typeface="Arial"/>
                <a:sym typeface="Arial"/>
              </a:rPr>
              <a:t>Users stay with their Node</a:t>
            </a:r>
            <a:endParaRPr sz="1445"/>
          </a:p>
          <a:p>
            <a:pPr indent="0" lvl="0" marL="0" marR="0" rtl="0" algn="l">
              <a:spcBef>
                <a:spcPts val="619"/>
              </a:spcBef>
              <a:spcAft>
                <a:spcPts val="0"/>
              </a:spcAft>
              <a:buNone/>
            </a:pPr>
            <a:r>
              <a:rPr b="0" i="0" lang="en-US" sz="1548" u="none" cap="none" strike="noStrike">
                <a:solidFill>
                  <a:srgbClr val="1F2937"/>
                </a:solidFill>
                <a:latin typeface="Arial"/>
                <a:ea typeface="Arial"/>
                <a:cs typeface="Arial"/>
                <a:sym typeface="Arial"/>
              </a:rPr>
              <a:t>Users contact their own Node</a:t>
            </a:r>
            <a:r>
              <a:rPr lang="en-US" sz="1548">
                <a:solidFill>
                  <a:srgbClr val="1F2937"/>
                </a:solidFill>
              </a:rPr>
              <a:t>. </a:t>
            </a:r>
            <a:r>
              <a:rPr lang="en-US" sz="1500">
                <a:solidFill>
                  <a:srgbClr val="1F2937"/>
                </a:solidFill>
              </a:rPr>
              <a:t>They</a:t>
            </a:r>
            <a:r>
              <a:rPr lang="en-US" sz="1500">
                <a:solidFill>
                  <a:srgbClr val="1F2937"/>
                </a:solidFill>
              </a:rPr>
              <a:t> do not need to know which node owns their problem.</a:t>
            </a:r>
            <a:endParaRPr sz="1500">
              <a:solidFill>
                <a:srgbClr val="1F2937"/>
              </a:solidFill>
            </a:endParaRPr>
          </a:p>
        </p:txBody>
      </p:sp>
      <p:sp>
        <p:nvSpPr>
          <p:cNvPr id="445" name="Google Shape;445;h2c612c88f685f419_0_53"/>
          <p:cNvSpPr/>
          <p:nvPr/>
        </p:nvSpPr>
        <p:spPr>
          <a:xfrm>
            <a:off x="3984843" y="3852219"/>
            <a:ext cx="3444300" cy="1604400"/>
          </a:xfrm>
          <a:prstGeom prst="roundRect">
            <a:avLst>
              <a:gd fmla="val 4705" name="adj"/>
            </a:avLst>
          </a:prstGeom>
          <a:solidFill>
            <a:srgbClr val="FFFFFF"/>
          </a:solidFill>
          <a:ln cap="flat" cmpd="sng" w="13100">
            <a:solidFill>
              <a:srgbClr val="C9CED6"/>
            </a:solidFill>
            <a:prstDash val="solid"/>
            <a:round/>
            <a:headEnd len="sm" w="sm" type="none"/>
            <a:tailEnd len="sm" w="sm" type="none"/>
          </a:ln>
        </p:spPr>
        <p:txBody>
          <a:bodyPr anchorCtr="0" anchor="t" bIns="37750" lIns="188725" spcFirstLastPara="1" rIns="188725" wrap="square" tIns="37750">
            <a:noAutofit/>
          </a:bodyPr>
          <a:lstStyle/>
          <a:p>
            <a:pPr indent="0" lvl="0" marL="0" marR="0" rtl="0" algn="l">
              <a:spcBef>
                <a:spcPts val="0"/>
              </a:spcBef>
              <a:spcAft>
                <a:spcPts val="0"/>
              </a:spcAft>
              <a:buNone/>
            </a:pPr>
            <a:r>
              <a:rPr b="1" i="0" lang="en-US" sz="1754" u="none" cap="none" strike="noStrike">
                <a:solidFill>
                  <a:srgbClr val="00666E"/>
                </a:solidFill>
                <a:latin typeface="Arial"/>
                <a:ea typeface="Arial"/>
                <a:cs typeface="Arial"/>
                <a:sym typeface="Arial"/>
              </a:rPr>
              <a:t>Exceptions to the FSU</a:t>
            </a:r>
            <a:endParaRPr sz="1445"/>
          </a:p>
          <a:p>
            <a:pPr indent="0" lvl="0" marL="0" marR="0" rtl="0" algn="l">
              <a:spcBef>
                <a:spcPts val="619"/>
              </a:spcBef>
              <a:spcAft>
                <a:spcPts val="0"/>
              </a:spcAft>
              <a:buNone/>
            </a:pPr>
            <a:r>
              <a:rPr b="0" i="0" lang="en-US" sz="1548" u="none" cap="none" strike="noStrike">
                <a:solidFill>
                  <a:srgbClr val="1F2937"/>
                </a:solidFill>
                <a:latin typeface="Arial"/>
                <a:ea typeface="Arial"/>
                <a:cs typeface="Arial"/>
                <a:sym typeface="Arial"/>
              </a:rPr>
              <a:t>A rotating Federation Support Unit handles what one Node cannot </a:t>
            </a:r>
            <a:r>
              <a:rPr lang="en-US" sz="1548">
                <a:solidFill>
                  <a:srgbClr val="1F2937"/>
                </a:solidFill>
              </a:rPr>
              <a:t>solve</a:t>
            </a:r>
            <a:r>
              <a:rPr b="0" i="0" lang="en-US" sz="1548" u="none" cap="none" strike="noStrike">
                <a:solidFill>
                  <a:srgbClr val="1F2937"/>
                </a:solidFill>
                <a:latin typeface="Arial"/>
                <a:ea typeface="Arial"/>
                <a:cs typeface="Arial"/>
                <a:sym typeface="Arial"/>
              </a:rPr>
              <a:t>.</a:t>
            </a:r>
            <a:endParaRPr sz="1445"/>
          </a:p>
        </p:txBody>
      </p:sp>
      <p:sp>
        <p:nvSpPr>
          <p:cNvPr id="446" name="Google Shape;446;h2c612c88f685f419_0_53"/>
          <p:cNvSpPr/>
          <p:nvPr/>
        </p:nvSpPr>
        <p:spPr>
          <a:xfrm>
            <a:off x="7759562" y="926800"/>
            <a:ext cx="4038900" cy="2312100"/>
          </a:xfrm>
          <a:prstGeom prst="roundRect">
            <a:avLst>
              <a:gd fmla="val 3265" name="adj"/>
            </a:avLst>
          </a:prstGeom>
          <a:solidFill>
            <a:srgbClr val="008691"/>
          </a:solidFill>
          <a:ln>
            <a:noFill/>
          </a:ln>
        </p:spPr>
        <p:txBody>
          <a:bodyPr anchorCtr="0" anchor="t" bIns="37750" lIns="235925" spcFirstLastPara="1" rIns="235925" wrap="square" tIns="37750">
            <a:noAutofit/>
          </a:bodyPr>
          <a:lstStyle/>
          <a:p>
            <a:pPr indent="0" lvl="0" marL="0" marR="0" rtl="0" algn="l">
              <a:spcBef>
                <a:spcPts val="0"/>
              </a:spcBef>
              <a:spcAft>
                <a:spcPts val="0"/>
              </a:spcAft>
              <a:buNone/>
            </a:pPr>
            <a:r>
              <a:rPr b="1" i="0" lang="en-US" sz="2064" u="none" cap="none" strike="noStrike">
                <a:solidFill>
                  <a:srgbClr val="FFFFFF"/>
                </a:solidFill>
                <a:latin typeface="Arial"/>
                <a:ea typeface="Arial"/>
                <a:cs typeface="Arial"/>
                <a:sym typeface="Arial"/>
              </a:rPr>
              <a:t>Mandatory today</a:t>
            </a:r>
            <a:endParaRPr sz="1445"/>
          </a:p>
          <a:p>
            <a:pPr indent="0" lvl="0" marL="0" marR="0" rtl="0" algn="l">
              <a:spcBef>
                <a:spcPts val="1032"/>
              </a:spcBef>
              <a:spcAft>
                <a:spcPts val="0"/>
              </a:spcAft>
              <a:buNone/>
            </a:pPr>
            <a:r>
              <a:rPr b="0" i="0" lang="en-US" sz="1651" u="none" cap="none" strike="noStrike">
                <a:solidFill>
                  <a:srgbClr val="FFFFFF"/>
                </a:solidFill>
                <a:latin typeface="Arial"/>
                <a:ea typeface="Arial"/>
                <a:cs typeface="Arial"/>
                <a:sym typeface="Arial"/>
              </a:rPr>
              <a:t>Every Node operates a helpdesk, its own or a hosted one, with a support contact.</a:t>
            </a:r>
            <a:endParaRPr sz="1445"/>
          </a:p>
        </p:txBody>
      </p:sp>
      <p:sp>
        <p:nvSpPr>
          <p:cNvPr id="447" name="Google Shape;447;h2c612c88f685f419_0_53"/>
          <p:cNvSpPr/>
          <p:nvPr/>
        </p:nvSpPr>
        <p:spPr>
          <a:xfrm>
            <a:off x="7759562" y="3427561"/>
            <a:ext cx="4038900" cy="2123400"/>
          </a:xfrm>
          <a:prstGeom prst="roundRect">
            <a:avLst>
              <a:gd fmla="val 3555" name="adj"/>
            </a:avLst>
          </a:prstGeom>
          <a:solidFill>
            <a:srgbClr val="FFFFFF"/>
          </a:solidFill>
          <a:ln cap="flat" cmpd="sng" w="19650">
            <a:solidFill>
              <a:srgbClr val="008691"/>
            </a:solidFill>
            <a:prstDash val="solid"/>
            <a:round/>
            <a:headEnd len="sm" w="sm" type="none"/>
            <a:tailEnd len="sm" w="sm" type="none"/>
          </a:ln>
        </p:spPr>
        <p:txBody>
          <a:bodyPr anchorCtr="0" anchor="t" bIns="37750" lIns="235925" spcFirstLastPara="1" rIns="235925" wrap="square" tIns="37750">
            <a:noAutofit/>
          </a:bodyPr>
          <a:lstStyle/>
          <a:p>
            <a:pPr indent="0" lvl="0" marL="0" marR="0" rtl="0" algn="l">
              <a:spcBef>
                <a:spcPts val="0"/>
              </a:spcBef>
              <a:spcAft>
                <a:spcPts val="0"/>
              </a:spcAft>
              <a:buNone/>
            </a:pPr>
            <a:r>
              <a:rPr b="1" i="0" lang="en-US" sz="2064" u="none" cap="none" strike="noStrike">
                <a:solidFill>
                  <a:srgbClr val="00666E"/>
                </a:solidFill>
                <a:latin typeface="Arial"/>
                <a:ea typeface="Arial"/>
                <a:cs typeface="Arial"/>
                <a:sym typeface="Arial"/>
              </a:rPr>
              <a:t>Recommended</a:t>
            </a:r>
            <a:endParaRPr sz="1445"/>
          </a:p>
          <a:p>
            <a:pPr indent="0" lvl="0" marL="0" marR="0" rtl="0" algn="l">
              <a:spcBef>
                <a:spcPts val="1032"/>
              </a:spcBef>
              <a:spcAft>
                <a:spcPts val="0"/>
              </a:spcAft>
              <a:buNone/>
            </a:pPr>
            <a:r>
              <a:rPr b="0" i="0" lang="en-US" sz="1651" u="none" cap="none" strike="noStrike">
                <a:solidFill>
                  <a:srgbClr val="1F2937"/>
                </a:solidFill>
                <a:latin typeface="Arial"/>
                <a:ea typeface="Arial"/>
                <a:cs typeface="Arial"/>
                <a:sym typeface="Arial"/>
              </a:rPr>
              <a:t>Email integration with the FSU Helpdesk</a:t>
            </a:r>
            <a:r>
              <a:rPr lang="en-US" sz="1651">
                <a:solidFill>
                  <a:srgbClr val="1F2937"/>
                </a:solidFill>
              </a:rPr>
              <a:t> and other EOSC nodes. </a:t>
            </a:r>
            <a:endParaRPr sz="1445"/>
          </a:p>
        </p:txBody>
      </p:sp>
      <p:sp>
        <p:nvSpPr>
          <p:cNvPr id="448" name="Rounded Rectangle 447"/>
          <p:cNvSpPr/>
          <p:nvPr/>
        </p:nvSpPr>
        <p:spPr>
          <a:xfrm>
            <a:off x="347472" y="5669280"/>
            <a:ext cx="11457432" cy="457200"/>
          </a:xfrm>
          <a:prstGeom prst="roundRect">
            <a:avLst>
              <a:gd name="adj" fmla="val 12000"/>
            </a:avLst>
          </a:prstGeom>
          <a:solidFill>
            <a:srgbClr val="E6F3F4"/>
          </a:solidFill>
          <a:ln>
            <a:noFill/>
          </a:ln>
        </p:spPr>
        <p:txBody>
          <a:bodyPr rtlCol="0" anchor="ctr" lIns="182880" rIns="182880" tIns="36576" bIns="36576" wrap="square"/>
          <a:lstStyle/>
          <a:p>
            <a:pPr algn="ctr">
              <a:spcAft>
                <a:spcPts val="400"/>
              </a:spcAft>
            </a:pPr>
            <a:r>
              <a:rPr sz="1600" b="1" i="0">
                <a:solidFill>
                  <a:srgbClr val="00666E"/>
                </a:solidFill>
                <a:latin typeface="Arial"/>
              </a:rPr>
              <a:t>All functions of FC-3 are subject to GDPR</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h2c612c88f685f419_0_501"/>
          <p:cNvSpPr txBox="1"/>
          <p:nvPr>
            <p:ph type="title"/>
          </p:nvPr>
        </p:nvSpPr>
        <p:spPr>
          <a:xfrm>
            <a:off x="1721738" y="235633"/>
            <a:ext cx="9830100" cy="6039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a:t>Roadmap: three phases</a:t>
            </a:r>
            <a:endParaRPr/>
          </a:p>
        </p:txBody>
      </p:sp>
      <p:sp>
        <p:nvSpPr>
          <p:cNvPr id="454" name="Google Shape;454;h2c612c88f685f419_0_501"/>
          <p:cNvSpPr/>
          <p:nvPr/>
        </p:nvSpPr>
        <p:spPr>
          <a:xfrm>
            <a:off x="548640" y="1143000"/>
            <a:ext cx="3502200" cy="4892100"/>
          </a:xfrm>
          <a:prstGeom prst="roundRect">
            <a:avLst>
              <a:gd fmla="val 2088" name="adj"/>
            </a:avLst>
          </a:prstGeom>
          <a:solidFill>
            <a:srgbClr val="E6F3F4"/>
          </a:solidFill>
          <a:ln cap="flat" cmpd="sng" w="25400">
            <a:solidFill>
              <a:srgbClr val="008691"/>
            </a:solidFill>
            <a:prstDash val="solid"/>
            <a:round/>
            <a:headEnd len="sm" w="sm" type="none"/>
            <a:tailEnd len="sm" w="sm" type="none"/>
          </a:ln>
        </p:spPr>
        <p:txBody>
          <a:bodyPr anchorCtr="0" anchor="ctr" bIns="36575" lIns="73150" spcFirstLastPara="1" rIns="73150" wrap="square" tIns="36575">
            <a:noAutofit/>
          </a:bodyPr>
          <a:lstStyle/>
          <a:p>
            <a:pPr indent="0" lvl="0" marL="0" marR="0" rtl="0" algn="ctr">
              <a:spcBef>
                <a:spcPts val="0"/>
              </a:spcBef>
              <a:spcAft>
                <a:spcPts val="0"/>
              </a:spcAft>
              <a:buNone/>
            </a:pPr>
            <a:r>
              <a:t/>
            </a:r>
            <a:endParaRPr b="0" i="0" sz="1800" u="none" cap="none" strike="noStrike">
              <a:solidFill>
                <a:srgbClr val="000000"/>
              </a:solidFill>
              <a:latin typeface="Calibri"/>
              <a:ea typeface="Calibri"/>
              <a:cs typeface="Calibri"/>
              <a:sym typeface="Calibri"/>
            </a:endParaRPr>
          </a:p>
        </p:txBody>
      </p:sp>
      <p:sp>
        <p:nvSpPr>
          <p:cNvPr id="455" name="Google Shape;455;h2c612c88f685f419_0_501"/>
          <p:cNvSpPr txBox="1"/>
          <p:nvPr/>
        </p:nvSpPr>
        <p:spPr>
          <a:xfrm>
            <a:off x="777240" y="1298448"/>
            <a:ext cx="2011800" cy="2154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400" u="none" cap="none" strike="noStrike">
                <a:solidFill>
                  <a:srgbClr val="00666E"/>
                </a:solidFill>
                <a:latin typeface="Arial"/>
                <a:ea typeface="Arial"/>
                <a:cs typeface="Arial"/>
                <a:sym typeface="Arial"/>
              </a:rPr>
              <a:t>Phase 1</a:t>
            </a:r>
            <a:endParaRPr/>
          </a:p>
        </p:txBody>
      </p:sp>
      <p:sp>
        <p:nvSpPr>
          <p:cNvPr id="456" name="Google Shape;456;h2c612c88f685f419_0_501"/>
          <p:cNvSpPr/>
          <p:nvPr/>
        </p:nvSpPr>
        <p:spPr>
          <a:xfrm>
            <a:off x="2816351" y="1280160"/>
            <a:ext cx="1005900" cy="310800"/>
          </a:xfrm>
          <a:prstGeom prst="roundRect">
            <a:avLst>
              <a:gd fmla="val 14705" name="adj"/>
            </a:avLst>
          </a:prstGeom>
          <a:solidFill>
            <a:srgbClr val="FF5B7F"/>
          </a:solidFill>
          <a:ln>
            <a:noFill/>
          </a:ln>
        </p:spPr>
        <p:txBody>
          <a:bodyPr anchorCtr="0" anchor="ctr" bIns="36575" lIns="0" spcFirstLastPara="1" rIns="0" wrap="square" tIns="36575">
            <a:noAutofit/>
          </a:bodyPr>
          <a:lstStyle/>
          <a:p>
            <a:pPr indent="0" lvl="0" marL="0" marR="0" rtl="0" algn="ctr">
              <a:spcBef>
                <a:spcPts val="0"/>
              </a:spcBef>
              <a:spcAft>
                <a:spcPts val="0"/>
              </a:spcAft>
              <a:buNone/>
            </a:pPr>
            <a:r>
              <a:rPr b="1" i="0" lang="en-US" sz="1200" u="none" cap="none" strike="noStrike">
                <a:solidFill>
                  <a:srgbClr val="FFFFFF"/>
                </a:solidFill>
                <a:latin typeface="Arial"/>
                <a:ea typeface="Arial"/>
                <a:cs typeface="Arial"/>
                <a:sym typeface="Arial"/>
              </a:rPr>
              <a:t>NOW</a:t>
            </a:r>
            <a:endParaRPr/>
          </a:p>
        </p:txBody>
      </p:sp>
      <p:sp>
        <p:nvSpPr>
          <p:cNvPr id="457" name="Google Shape;457;h2c612c88f685f419_0_501"/>
          <p:cNvSpPr txBox="1"/>
          <p:nvPr/>
        </p:nvSpPr>
        <p:spPr>
          <a:xfrm>
            <a:off x="777240" y="1600200"/>
            <a:ext cx="3045000" cy="5232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700" u="none" cap="none" strike="noStrike">
                <a:solidFill>
                  <a:srgbClr val="1F2937"/>
                </a:solidFill>
                <a:latin typeface="Arial"/>
                <a:ea typeface="Arial"/>
                <a:cs typeface="Arial"/>
                <a:sym typeface="Arial"/>
              </a:rPr>
              <a:t>Email integration with the FSU</a:t>
            </a:r>
            <a:endParaRPr/>
          </a:p>
        </p:txBody>
      </p:sp>
      <p:sp>
        <p:nvSpPr>
          <p:cNvPr id="458" name="Google Shape;458;h2c612c88f685f419_0_501"/>
          <p:cNvSpPr/>
          <p:nvPr/>
        </p:nvSpPr>
        <p:spPr>
          <a:xfrm>
            <a:off x="1659636" y="2331720"/>
            <a:ext cx="1280100" cy="329100"/>
          </a:xfrm>
          <a:prstGeom prst="roundRect">
            <a:avLst>
              <a:gd fmla="val 13888" name="adj"/>
            </a:avLst>
          </a:prstGeom>
          <a:solidFill>
            <a:srgbClr val="FEF3C7"/>
          </a:solidFill>
          <a:ln cap="flat" cmpd="sng" w="12700">
            <a:solidFill>
              <a:srgbClr val="D97706"/>
            </a:solidFill>
            <a:prstDash val="solid"/>
            <a:round/>
            <a:headEnd len="sm" w="sm" type="none"/>
            <a:tailEnd len="sm" w="sm" type="none"/>
          </a:ln>
        </p:spPr>
        <p:txBody>
          <a:bodyPr anchorCtr="0" anchor="ctr" bIns="36575" lIns="73150" spcFirstLastPara="1" rIns="73150" wrap="square" tIns="36575">
            <a:noAutofit/>
          </a:bodyPr>
          <a:lstStyle/>
          <a:p>
            <a:pPr indent="0" lvl="0" marL="0" marR="0" rtl="0" algn="ctr">
              <a:spcBef>
                <a:spcPts val="0"/>
              </a:spcBef>
              <a:spcAft>
                <a:spcPts val="0"/>
              </a:spcAft>
              <a:buNone/>
            </a:pPr>
            <a:r>
              <a:rPr b="1" i="0" lang="en-US" sz="1200" u="none" cap="none" strike="noStrike">
                <a:solidFill>
                  <a:srgbClr val="1F2937"/>
                </a:solidFill>
                <a:latin typeface="Arial"/>
                <a:ea typeface="Arial"/>
                <a:cs typeface="Arial"/>
                <a:sym typeface="Arial"/>
              </a:rPr>
              <a:t>FSU</a:t>
            </a:r>
            <a:endParaRPr/>
          </a:p>
        </p:txBody>
      </p:sp>
      <p:sp>
        <p:nvSpPr>
          <p:cNvPr id="459" name="Google Shape;459;h2c612c88f685f419_0_501"/>
          <p:cNvSpPr/>
          <p:nvPr/>
        </p:nvSpPr>
        <p:spPr>
          <a:xfrm>
            <a:off x="822959" y="2880360"/>
            <a:ext cx="603600" cy="347400"/>
          </a:xfrm>
          <a:prstGeom prst="roundRect">
            <a:avLst>
              <a:gd fmla="val 13157" name="adj"/>
            </a:avLst>
          </a:prstGeom>
          <a:solidFill>
            <a:srgbClr val="FFFFFF"/>
          </a:solidFill>
          <a:ln cap="flat" cmpd="sng" w="12700">
            <a:solidFill>
              <a:srgbClr val="008691"/>
            </a:solidFill>
            <a:prstDash val="solid"/>
            <a:round/>
            <a:headEnd len="sm" w="sm" type="none"/>
            <a:tailEnd len="sm" w="sm" type="none"/>
          </a:ln>
        </p:spPr>
        <p:txBody>
          <a:bodyPr anchorCtr="0" anchor="ctr" bIns="36575" lIns="73150" spcFirstLastPara="1" rIns="73150" wrap="square" tIns="36575">
            <a:noAutofit/>
          </a:bodyPr>
          <a:lstStyle/>
          <a:p>
            <a:pPr indent="0" lvl="0" marL="0" marR="0" rtl="0" algn="ctr">
              <a:spcBef>
                <a:spcPts val="0"/>
              </a:spcBef>
              <a:spcAft>
                <a:spcPts val="0"/>
              </a:spcAft>
              <a:buNone/>
            </a:pPr>
            <a:r>
              <a:rPr b="1" i="0" lang="en-US" sz="1100" u="none" cap="none" strike="noStrike">
                <a:solidFill>
                  <a:srgbClr val="1F2937"/>
                </a:solidFill>
                <a:latin typeface="Arial"/>
                <a:ea typeface="Arial"/>
                <a:cs typeface="Arial"/>
                <a:sym typeface="Arial"/>
              </a:rPr>
              <a:t>N1</a:t>
            </a:r>
            <a:endParaRPr/>
          </a:p>
        </p:txBody>
      </p:sp>
      <p:cxnSp>
        <p:nvCxnSpPr>
          <p:cNvPr id="460" name="Google Shape;460;h2c612c88f685f419_0_501"/>
          <p:cNvCxnSpPr/>
          <p:nvPr/>
        </p:nvCxnSpPr>
        <p:spPr>
          <a:xfrm flipH="1">
            <a:off x="1124616" y="2660904"/>
            <a:ext cx="1175100" cy="219600"/>
          </a:xfrm>
          <a:prstGeom prst="straightConnector1">
            <a:avLst/>
          </a:prstGeom>
          <a:noFill/>
          <a:ln cap="flat" cmpd="sng" w="15875">
            <a:solidFill>
              <a:srgbClr val="FF5B7F"/>
            </a:solidFill>
            <a:prstDash val="dash"/>
            <a:round/>
            <a:headEnd len="sm" w="sm" type="none"/>
            <a:tailEnd len="sm" w="sm" type="none"/>
          </a:ln>
        </p:spPr>
      </p:cxnSp>
      <p:sp>
        <p:nvSpPr>
          <p:cNvPr id="461" name="Google Shape;461;h2c612c88f685f419_0_501"/>
          <p:cNvSpPr/>
          <p:nvPr/>
        </p:nvSpPr>
        <p:spPr>
          <a:xfrm>
            <a:off x="1591055" y="2880360"/>
            <a:ext cx="603600" cy="347400"/>
          </a:xfrm>
          <a:prstGeom prst="roundRect">
            <a:avLst>
              <a:gd fmla="val 13157" name="adj"/>
            </a:avLst>
          </a:prstGeom>
          <a:solidFill>
            <a:srgbClr val="FFFFFF"/>
          </a:solidFill>
          <a:ln cap="flat" cmpd="sng" w="12700">
            <a:solidFill>
              <a:srgbClr val="008691"/>
            </a:solidFill>
            <a:prstDash val="solid"/>
            <a:round/>
            <a:headEnd len="sm" w="sm" type="none"/>
            <a:tailEnd len="sm" w="sm" type="none"/>
          </a:ln>
        </p:spPr>
        <p:txBody>
          <a:bodyPr anchorCtr="0" anchor="ctr" bIns="36575" lIns="73150" spcFirstLastPara="1" rIns="73150" wrap="square" tIns="36575">
            <a:noAutofit/>
          </a:bodyPr>
          <a:lstStyle/>
          <a:p>
            <a:pPr indent="0" lvl="0" marL="0" marR="0" rtl="0" algn="ctr">
              <a:spcBef>
                <a:spcPts val="0"/>
              </a:spcBef>
              <a:spcAft>
                <a:spcPts val="0"/>
              </a:spcAft>
              <a:buNone/>
            </a:pPr>
            <a:r>
              <a:rPr b="1" i="0" lang="en-US" sz="1100" u="none" cap="none" strike="noStrike">
                <a:solidFill>
                  <a:srgbClr val="1F2937"/>
                </a:solidFill>
                <a:latin typeface="Arial"/>
                <a:ea typeface="Arial"/>
                <a:cs typeface="Arial"/>
                <a:sym typeface="Arial"/>
              </a:rPr>
              <a:t>N2</a:t>
            </a:r>
            <a:endParaRPr/>
          </a:p>
        </p:txBody>
      </p:sp>
      <p:cxnSp>
        <p:nvCxnSpPr>
          <p:cNvPr id="462" name="Google Shape;462;h2c612c88f685f419_0_501"/>
          <p:cNvCxnSpPr/>
          <p:nvPr/>
        </p:nvCxnSpPr>
        <p:spPr>
          <a:xfrm flipH="1">
            <a:off x="1892916" y="2660904"/>
            <a:ext cx="406800" cy="219600"/>
          </a:xfrm>
          <a:prstGeom prst="straightConnector1">
            <a:avLst/>
          </a:prstGeom>
          <a:noFill/>
          <a:ln cap="flat" cmpd="sng" w="15875">
            <a:solidFill>
              <a:srgbClr val="FF5B7F"/>
            </a:solidFill>
            <a:prstDash val="dash"/>
            <a:round/>
            <a:headEnd len="sm" w="sm" type="none"/>
            <a:tailEnd len="sm" w="sm" type="none"/>
          </a:ln>
        </p:spPr>
      </p:cxnSp>
      <p:sp>
        <p:nvSpPr>
          <p:cNvPr id="463" name="Google Shape;463;h2c612c88f685f419_0_501"/>
          <p:cNvSpPr/>
          <p:nvPr/>
        </p:nvSpPr>
        <p:spPr>
          <a:xfrm>
            <a:off x="2359152" y="2880360"/>
            <a:ext cx="603600" cy="347400"/>
          </a:xfrm>
          <a:prstGeom prst="roundRect">
            <a:avLst>
              <a:gd fmla="val 13157" name="adj"/>
            </a:avLst>
          </a:prstGeom>
          <a:solidFill>
            <a:srgbClr val="FFFFFF"/>
          </a:solidFill>
          <a:ln cap="flat" cmpd="sng" w="12700">
            <a:solidFill>
              <a:srgbClr val="008691"/>
            </a:solidFill>
            <a:prstDash val="solid"/>
            <a:round/>
            <a:headEnd len="sm" w="sm" type="none"/>
            <a:tailEnd len="sm" w="sm" type="none"/>
          </a:ln>
        </p:spPr>
        <p:txBody>
          <a:bodyPr anchorCtr="0" anchor="ctr" bIns="36575" lIns="73150" spcFirstLastPara="1" rIns="73150" wrap="square" tIns="36575">
            <a:noAutofit/>
          </a:bodyPr>
          <a:lstStyle/>
          <a:p>
            <a:pPr indent="0" lvl="0" marL="0" marR="0" rtl="0" algn="ctr">
              <a:spcBef>
                <a:spcPts val="0"/>
              </a:spcBef>
              <a:spcAft>
                <a:spcPts val="0"/>
              </a:spcAft>
              <a:buNone/>
            </a:pPr>
            <a:r>
              <a:rPr b="1" i="0" lang="en-US" sz="1100" u="none" cap="none" strike="noStrike">
                <a:solidFill>
                  <a:srgbClr val="1F2937"/>
                </a:solidFill>
                <a:latin typeface="Arial"/>
                <a:ea typeface="Arial"/>
                <a:cs typeface="Arial"/>
                <a:sym typeface="Arial"/>
              </a:rPr>
              <a:t>N3</a:t>
            </a:r>
            <a:endParaRPr/>
          </a:p>
        </p:txBody>
      </p:sp>
      <p:cxnSp>
        <p:nvCxnSpPr>
          <p:cNvPr id="464" name="Google Shape;464;h2c612c88f685f419_0_501"/>
          <p:cNvCxnSpPr/>
          <p:nvPr/>
        </p:nvCxnSpPr>
        <p:spPr>
          <a:xfrm>
            <a:off x="2299716" y="2660904"/>
            <a:ext cx="361200" cy="219600"/>
          </a:xfrm>
          <a:prstGeom prst="straightConnector1">
            <a:avLst/>
          </a:prstGeom>
          <a:noFill/>
          <a:ln cap="flat" cmpd="sng" w="15875">
            <a:solidFill>
              <a:srgbClr val="FF5B7F"/>
            </a:solidFill>
            <a:prstDash val="dash"/>
            <a:round/>
            <a:headEnd len="sm" w="sm" type="none"/>
            <a:tailEnd len="sm" w="sm" type="none"/>
          </a:ln>
        </p:spPr>
      </p:cxnSp>
      <p:sp>
        <p:nvSpPr>
          <p:cNvPr id="465" name="Google Shape;465;h2c612c88f685f419_0_501"/>
          <p:cNvSpPr/>
          <p:nvPr/>
        </p:nvSpPr>
        <p:spPr>
          <a:xfrm>
            <a:off x="3127248" y="2880360"/>
            <a:ext cx="603600" cy="347400"/>
          </a:xfrm>
          <a:prstGeom prst="roundRect">
            <a:avLst>
              <a:gd fmla="val 13157" name="adj"/>
            </a:avLst>
          </a:prstGeom>
          <a:solidFill>
            <a:srgbClr val="FFFFFF"/>
          </a:solidFill>
          <a:ln cap="flat" cmpd="sng" w="12700">
            <a:solidFill>
              <a:srgbClr val="008691"/>
            </a:solidFill>
            <a:prstDash val="solid"/>
            <a:round/>
            <a:headEnd len="sm" w="sm" type="none"/>
            <a:tailEnd len="sm" w="sm" type="none"/>
          </a:ln>
        </p:spPr>
        <p:txBody>
          <a:bodyPr anchorCtr="0" anchor="ctr" bIns="36575" lIns="73150" spcFirstLastPara="1" rIns="73150" wrap="square" tIns="36575">
            <a:noAutofit/>
          </a:bodyPr>
          <a:lstStyle/>
          <a:p>
            <a:pPr indent="0" lvl="0" marL="0" marR="0" rtl="0" algn="ctr">
              <a:spcBef>
                <a:spcPts val="0"/>
              </a:spcBef>
              <a:spcAft>
                <a:spcPts val="0"/>
              </a:spcAft>
              <a:buNone/>
            </a:pPr>
            <a:r>
              <a:rPr b="1" i="0" lang="en-US" sz="1100" u="none" cap="none" strike="noStrike">
                <a:solidFill>
                  <a:srgbClr val="1F2937"/>
                </a:solidFill>
                <a:latin typeface="Arial"/>
                <a:ea typeface="Arial"/>
                <a:cs typeface="Arial"/>
                <a:sym typeface="Arial"/>
              </a:rPr>
              <a:t>N4</a:t>
            </a:r>
            <a:endParaRPr/>
          </a:p>
        </p:txBody>
      </p:sp>
      <p:cxnSp>
        <p:nvCxnSpPr>
          <p:cNvPr id="466" name="Google Shape;466;h2c612c88f685f419_0_501"/>
          <p:cNvCxnSpPr/>
          <p:nvPr/>
        </p:nvCxnSpPr>
        <p:spPr>
          <a:xfrm>
            <a:off x="2299716" y="2660904"/>
            <a:ext cx="1129200" cy="219600"/>
          </a:xfrm>
          <a:prstGeom prst="straightConnector1">
            <a:avLst/>
          </a:prstGeom>
          <a:noFill/>
          <a:ln cap="flat" cmpd="sng" w="15875">
            <a:solidFill>
              <a:srgbClr val="FF5B7F"/>
            </a:solidFill>
            <a:prstDash val="dash"/>
            <a:round/>
            <a:headEnd len="sm" w="sm" type="none"/>
            <a:tailEnd len="sm" w="sm" type="none"/>
          </a:ln>
        </p:spPr>
      </p:cxnSp>
      <p:sp>
        <p:nvSpPr>
          <p:cNvPr id="467" name="Google Shape;467;h2c612c88f685f419_0_501"/>
          <p:cNvSpPr txBox="1"/>
          <p:nvPr/>
        </p:nvSpPr>
        <p:spPr>
          <a:xfrm>
            <a:off x="777240" y="3787655"/>
            <a:ext cx="3045000" cy="990300"/>
          </a:xfrm>
          <a:prstGeom prst="rect">
            <a:avLst/>
          </a:prstGeom>
          <a:noFill/>
          <a:ln>
            <a:noFill/>
          </a:ln>
        </p:spPr>
        <p:txBody>
          <a:bodyPr anchorCtr="0" anchor="t" bIns="0" lIns="0" spcFirstLastPara="1" rIns="0" wrap="square" tIns="0">
            <a:spAutoFit/>
          </a:bodyPr>
          <a:lstStyle/>
          <a:p>
            <a:pPr indent="-182880" lvl="0" marL="201168" marR="0" rtl="0" algn="l">
              <a:spcBef>
                <a:spcPts val="0"/>
              </a:spcBef>
              <a:spcAft>
                <a:spcPts val="0"/>
              </a:spcAft>
              <a:buClr>
                <a:srgbClr val="1F2937"/>
              </a:buClr>
              <a:buSzPts val="1400"/>
              <a:buFont typeface="Arial"/>
              <a:buChar char="•"/>
            </a:pPr>
            <a:r>
              <a:rPr b="0" i="0" lang="en-US" sz="1400" u="none" cap="none" strike="noStrike">
                <a:solidFill>
                  <a:srgbClr val="1F2937"/>
                </a:solidFill>
                <a:latin typeface="Arial"/>
                <a:ea typeface="Arial"/>
                <a:cs typeface="Arial"/>
                <a:sym typeface="Arial"/>
              </a:rPr>
              <a:t>Every Node helpdesk linked to the FSU Helpdesk by email</a:t>
            </a:r>
            <a:endParaRPr/>
          </a:p>
          <a:p>
            <a:pPr indent="-182880" lvl="0" marL="201168" marR="0" rtl="0" algn="l">
              <a:spcBef>
                <a:spcPts val="500"/>
              </a:spcBef>
              <a:spcAft>
                <a:spcPts val="0"/>
              </a:spcAft>
              <a:buClr>
                <a:srgbClr val="1F2937"/>
              </a:buClr>
              <a:buSzPts val="1400"/>
              <a:buFont typeface="Arial"/>
              <a:buChar char="•"/>
            </a:pPr>
            <a:r>
              <a:rPr b="0" i="0" lang="en-US" sz="1400" u="none" cap="none" strike="noStrike">
                <a:solidFill>
                  <a:srgbClr val="1F2937"/>
                </a:solidFill>
                <a:latin typeface="Arial"/>
                <a:ea typeface="Arial"/>
                <a:cs typeface="Arial"/>
                <a:sym typeface="Arial"/>
              </a:rPr>
              <a:t>Users contact their own Node</a:t>
            </a:r>
            <a:endParaRPr/>
          </a:p>
          <a:p>
            <a:pPr indent="-182880" lvl="0" marL="201168" marR="0" rtl="0" algn="l">
              <a:spcBef>
                <a:spcPts val="500"/>
              </a:spcBef>
              <a:spcAft>
                <a:spcPts val="0"/>
              </a:spcAft>
              <a:buClr>
                <a:srgbClr val="1F2937"/>
              </a:buClr>
              <a:buSzPts val="1400"/>
              <a:buFont typeface="Arial"/>
              <a:buChar char="•"/>
            </a:pPr>
            <a:r>
              <a:rPr b="0" i="0" lang="en-US" sz="1400" u="none" cap="none" strike="noStrike">
                <a:solidFill>
                  <a:srgbClr val="1F2937"/>
                </a:solidFill>
                <a:latin typeface="Arial"/>
                <a:ea typeface="Arial"/>
                <a:cs typeface="Arial"/>
                <a:sym typeface="Arial"/>
              </a:rPr>
              <a:t>Rotating FSU duty crew</a:t>
            </a:r>
            <a:endParaRPr/>
          </a:p>
        </p:txBody>
      </p:sp>
      <p:sp>
        <p:nvSpPr>
          <p:cNvPr id="468" name="Google Shape;468;h2c612c88f685f419_0_501"/>
          <p:cNvSpPr/>
          <p:nvPr/>
        </p:nvSpPr>
        <p:spPr>
          <a:xfrm>
            <a:off x="4343400" y="1143000"/>
            <a:ext cx="3502200" cy="4892100"/>
          </a:xfrm>
          <a:prstGeom prst="roundRect">
            <a:avLst>
              <a:gd fmla="val 2088" name="adj"/>
            </a:avLst>
          </a:prstGeom>
          <a:solidFill>
            <a:srgbClr val="FFFFFF"/>
          </a:solidFill>
          <a:ln cap="flat" cmpd="sng" w="12700">
            <a:solidFill>
              <a:srgbClr val="C9CED6"/>
            </a:solidFill>
            <a:prstDash val="solid"/>
            <a:round/>
            <a:headEnd len="sm" w="sm" type="none"/>
            <a:tailEnd len="sm" w="sm" type="none"/>
          </a:ln>
        </p:spPr>
        <p:txBody>
          <a:bodyPr anchorCtr="0" anchor="ctr" bIns="36575" lIns="73150" spcFirstLastPara="1" rIns="73150" wrap="square" tIns="36575">
            <a:noAutofit/>
          </a:bodyPr>
          <a:lstStyle/>
          <a:p>
            <a:pPr indent="0" lvl="0" marL="0" marR="0" rtl="0" algn="ctr">
              <a:spcBef>
                <a:spcPts val="0"/>
              </a:spcBef>
              <a:spcAft>
                <a:spcPts val="0"/>
              </a:spcAft>
              <a:buNone/>
            </a:pPr>
            <a:r>
              <a:t/>
            </a:r>
            <a:endParaRPr b="0" i="0" sz="1800" u="none" cap="none" strike="noStrike">
              <a:solidFill>
                <a:srgbClr val="000000"/>
              </a:solidFill>
              <a:latin typeface="Calibri"/>
              <a:ea typeface="Calibri"/>
              <a:cs typeface="Calibri"/>
              <a:sym typeface="Calibri"/>
            </a:endParaRPr>
          </a:p>
        </p:txBody>
      </p:sp>
      <p:sp>
        <p:nvSpPr>
          <p:cNvPr id="469" name="Google Shape;469;h2c612c88f685f419_0_501"/>
          <p:cNvSpPr txBox="1"/>
          <p:nvPr/>
        </p:nvSpPr>
        <p:spPr>
          <a:xfrm>
            <a:off x="4572000" y="1298448"/>
            <a:ext cx="2011800" cy="2154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400" u="none" cap="none" strike="noStrike">
                <a:solidFill>
                  <a:srgbClr val="00666E"/>
                </a:solidFill>
                <a:latin typeface="Arial"/>
                <a:ea typeface="Arial"/>
                <a:cs typeface="Arial"/>
                <a:sym typeface="Arial"/>
              </a:rPr>
              <a:t>Phase 2</a:t>
            </a:r>
            <a:endParaRPr/>
          </a:p>
        </p:txBody>
      </p:sp>
      <p:sp>
        <p:nvSpPr>
          <p:cNvPr id="470" name="Google Shape;470;h2c612c88f685f419_0_501"/>
          <p:cNvSpPr txBox="1"/>
          <p:nvPr/>
        </p:nvSpPr>
        <p:spPr>
          <a:xfrm>
            <a:off x="4572000" y="1600200"/>
            <a:ext cx="3045000" cy="5232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700" u="none" cap="none" strike="noStrike">
                <a:solidFill>
                  <a:srgbClr val="1F2937"/>
                </a:solidFill>
                <a:latin typeface="Arial"/>
                <a:ea typeface="Arial"/>
                <a:cs typeface="Arial"/>
                <a:sym typeface="Arial"/>
              </a:rPr>
              <a:t>Email integration between Nodes</a:t>
            </a:r>
            <a:endParaRPr/>
          </a:p>
        </p:txBody>
      </p:sp>
      <p:sp>
        <p:nvSpPr>
          <p:cNvPr id="471" name="Google Shape;471;h2c612c88f685f419_0_501"/>
          <p:cNvSpPr/>
          <p:nvPr/>
        </p:nvSpPr>
        <p:spPr>
          <a:xfrm>
            <a:off x="5454396" y="2331720"/>
            <a:ext cx="1280100" cy="329100"/>
          </a:xfrm>
          <a:prstGeom prst="roundRect">
            <a:avLst>
              <a:gd fmla="val 13888" name="adj"/>
            </a:avLst>
          </a:prstGeom>
          <a:solidFill>
            <a:srgbClr val="FEF3C7"/>
          </a:solidFill>
          <a:ln cap="flat" cmpd="sng" w="12700">
            <a:solidFill>
              <a:srgbClr val="D97706"/>
            </a:solidFill>
            <a:prstDash val="solid"/>
            <a:round/>
            <a:headEnd len="sm" w="sm" type="none"/>
            <a:tailEnd len="sm" w="sm" type="none"/>
          </a:ln>
        </p:spPr>
        <p:txBody>
          <a:bodyPr anchorCtr="0" anchor="ctr" bIns="36575" lIns="73150" spcFirstLastPara="1" rIns="73150" wrap="square" tIns="36575">
            <a:noAutofit/>
          </a:bodyPr>
          <a:lstStyle/>
          <a:p>
            <a:pPr indent="0" lvl="0" marL="0" marR="0" rtl="0" algn="ctr">
              <a:spcBef>
                <a:spcPts val="0"/>
              </a:spcBef>
              <a:spcAft>
                <a:spcPts val="0"/>
              </a:spcAft>
              <a:buNone/>
            </a:pPr>
            <a:r>
              <a:rPr b="1" i="0" lang="en-US" sz="1200" u="none" cap="none" strike="noStrike">
                <a:solidFill>
                  <a:srgbClr val="1F2937"/>
                </a:solidFill>
                <a:latin typeface="Arial"/>
                <a:ea typeface="Arial"/>
                <a:cs typeface="Arial"/>
                <a:sym typeface="Arial"/>
              </a:rPr>
              <a:t>FSU</a:t>
            </a:r>
            <a:endParaRPr/>
          </a:p>
        </p:txBody>
      </p:sp>
      <p:sp>
        <p:nvSpPr>
          <p:cNvPr id="472" name="Google Shape;472;h2c612c88f685f419_0_501"/>
          <p:cNvSpPr/>
          <p:nvPr/>
        </p:nvSpPr>
        <p:spPr>
          <a:xfrm>
            <a:off x="4617720" y="2880360"/>
            <a:ext cx="603600" cy="347400"/>
          </a:xfrm>
          <a:prstGeom prst="roundRect">
            <a:avLst>
              <a:gd fmla="val 13157" name="adj"/>
            </a:avLst>
          </a:prstGeom>
          <a:solidFill>
            <a:srgbClr val="FFFFFF"/>
          </a:solidFill>
          <a:ln cap="flat" cmpd="sng" w="12700">
            <a:solidFill>
              <a:srgbClr val="008691"/>
            </a:solidFill>
            <a:prstDash val="solid"/>
            <a:round/>
            <a:headEnd len="sm" w="sm" type="none"/>
            <a:tailEnd len="sm" w="sm" type="none"/>
          </a:ln>
        </p:spPr>
        <p:txBody>
          <a:bodyPr anchorCtr="0" anchor="ctr" bIns="36575" lIns="73150" spcFirstLastPara="1" rIns="73150" wrap="square" tIns="36575">
            <a:noAutofit/>
          </a:bodyPr>
          <a:lstStyle/>
          <a:p>
            <a:pPr indent="0" lvl="0" marL="0" marR="0" rtl="0" algn="ctr">
              <a:spcBef>
                <a:spcPts val="0"/>
              </a:spcBef>
              <a:spcAft>
                <a:spcPts val="0"/>
              </a:spcAft>
              <a:buNone/>
            </a:pPr>
            <a:r>
              <a:rPr b="1" i="0" lang="en-US" sz="1100" u="none" cap="none" strike="noStrike">
                <a:solidFill>
                  <a:srgbClr val="1F2937"/>
                </a:solidFill>
                <a:latin typeface="Arial"/>
                <a:ea typeface="Arial"/>
                <a:cs typeface="Arial"/>
                <a:sym typeface="Arial"/>
              </a:rPr>
              <a:t>N1</a:t>
            </a:r>
            <a:endParaRPr/>
          </a:p>
        </p:txBody>
      </p:sp>
      <p:cxnSp>
        <p:nvCxnSpPr>
          <p:cNvPr id="473" name="Google Shape;473;h2c612c88f685f419_0_501"/>
          <p:cNvCxnSpPr/>
          <p:nvPr/>
        </p:nvCxnSpPr>
        <p:spPr>
          <a:xfrm flipH="1">
            <a:off x="4919376" y="2660904"/>
            <a:ext cx="1175100" cy="219600"/>
          </a:xfrm>
          <a:prstGeom prst="straightConnector1">
            <a:avLst/>
          </a:prstGeom>
          <a:noFill/>
          <a:ln cap="flat" cmpd="sng" w="15875">
            <a:solidFill>
              <a:srgbClr val="FF5B7F"/>
            </a:solidFill>
            <a:prstDash val="dash"/>
            <a:round/>
            <a:headEnd len="sm" w="sm" type="none"/>
            <a:tailEnd len="sm" w="sm" type="none"/>
          </a:ln>
        </p:spPr>
      </p:cxnSp>
      <p:sp>
        <p:nvSpPr>
          <p:cNvPr id="474" name="Google Shape;474;h2c612c88f685f419_0_501"/>
          <p:cNvSpPr/>
          <p:nvPr/>
        </p:nvSpPr>
        <p:spPr>
          <a:xfrm>
            <a:off x="5385816" y="2880360"/>
            <a:ext cx="603600" cy="347400"/>
          </a:xfrm>
          <a:prstGeom prst="roundRect">
            <a:avLst>
              <a:gd fmla="val 13157" name="adj"/>
            </a:avLst>
          </a:prstGeom>
          <a:solidFill>
            <a:srgbClr val="FFFFFF"/>
          </a:solidFill>
          <a:ln cap="flat" cmpd="sng" w="12700">
            <a:solidFill>
              <a:srgbClr val="008691"/>
            </a:solidFill>
            <a:prstDash val="solid"/>
            <a:round/>
            <a:headEnd len="sm" w="sm" type="none"/>
            <a:tailEnd len="sm" w="sm" type="none"/>
          </a:ln>
        </p:spPr>
        <p:txBody>
          <a:bodyPr anchorCtr="0" anchor="ctr" bIns="36575" lIns="73150" spcFirstLastPara="1" rIns="73150" wrap="square" tIns="36575">
            <a:noAutofit/>
          </a:bodyPr>
          <a:lstStyle/>
          <a:p>
            <a:pPr indent="0" lvl="0" marL="0" marR="0" rtl="0" algn="ctr">
              <a:spcBef>
                <a:spcPts val="0"/>
              </a:spcBef>
              <a:spcAft>
                <a:spcPts val="0"/>
              </a:spcAft>
              <a:buNone/>
            </a:pPr>
            <a:r>
              <a:rPr b="1" i="0" lang="en-US" sz="1100" u="none" cap="none" strike="noStrike">
                <a:solidFill>
                  <a:srgbClr val="1F2937"/>
                </a:solidFill>
                <a:latin typeface="Arial"/>
                <a:ea typeface="Arial"/>
                <a:cs typeface="Arial"/>
                <a:sym typeface="Arial"/>
              </a:rPr>
              <a:t>N2</a:t>
            </a:r>
            <a:endParaRPr/>
          </a:p>
        </p:txBody>
      </p:sp>
      <p:cxnSp>
        <p:nvCxnSpPr>
          <p:cNvPr id="475" name="Google Shape;475;h2c612c88f685f419_0_501"/>
          <p:cNvCxnSpPr/>
          <p:nvPr/>
        </p:nvCxnSpPr>
        <p:spPr>
          <a:xfrm flipH="1">
            <a:off x="5687676" y="2660904"/>
            <a:ext cx="406800" cy="219600"/>
          </a:xfrm>
          <a:prstGeom prst="straightConnector1">
            <a:avLst/>
          </a:prstGeom>
          <a:noFill/>
          <a:ln cap="flat" cmpd="sng" w="15875">
            <a:solidFill>
              <a:srgbClr val="FF5B7F"/>
            </a:solidFill>
            <a:prstDash val="dash"/>
            <a:round/>
            <a:headEnd len="sm" w="sm" type="none"/>
            <a:tailEnd len="sm" w="sm" type="none"/>
          </a:ln>
        </p:spPr>
      </p:cxnSp>
      <p:sp>
        <p:nvSpPr>
          <p:cNvPr id="476" name="Google Shape;476;h2c612c88f685f419_0_501"/>
          <p:cNvSpPr/>
          <p:nvPr/>
        </p:nvSpPr>
        <p:spPr>
          <a:xfrm>
            <a:off x="6153912" y="2880360"/>
            <a:ext cx="603600" cy="347400"/>
          </a:xfrm>
          <a:prstGeom prst="roundRect">
            <a:avLst>
              <a:gd fmla="val 13157" name="adj"/>
            </a:avLst>
          </a:prstGeom>
          <a:solidFill>
            <a:srgbClr val="FFFFFF"/>
          </a:solidFill>
          <a:ln cap="flat" cmpd="sng" w="12700">
            <a:solidFill>
              <a:srgbClr val="008691"/>
            </a:solidFill>
            <a:prstDash val="solid"/>
            <a:round/>
            <a:headEnd len="sm" w="sm" type="none"/>
            <a:tailEnd len="sm" w="sm" type="none"/>
          </a:ln>
        </p:spPr>
        <p:txBody>
          <a:bodyPr anchorCtr="0" anchor="ctr" bIns="36575" lIns="73150" spcFirstLastPara="1" rIns="73150" wrap="square" tIns="36575">
            <a:noAutofit/>
          </a:bodyPr>
          <a:lstStyle/>
          <a:p>
            <a:pPr indent="0" lvl="0" marL="0" marR="0" rtl="0" algn="ctr">
              <a:spcBef>
                <a:spcPts val="0"/>
              </a:spcBef>
              <a:spcAft>
                <a:spcPts val="0"/>
              </a:spcAft>
              <a:buNone/>
            </a:pPr>
            <a:r>
              <a:rPr b="1" i="0" lang="en-US" sz="1100" u="none" cap="none" strike="noStrike">
                <a:solidFill>
                  <a:srgbClr val="1F2937"/>
                </a:solidFill>
                <a:latin typeface="Arial"/>
                <a:ea typeface="Arial"/>
                <a:cs typeface="Arial"/>
                <a:sym typeface="Arial"/>
              </a:rPr>
              <a:t>N3</a:t>
            </a:r>
            <a:endParaRPr/>
          </a:p>
        </p:txBody>
      </p:sp>
      <p:cxnSp>
        <p:nvCxnSpPr>
          <p:cNvPr id="477" name="Google Shape;477;h2c612c88f685f419_0_501"/>
          <p:cNvCxnSpPr/>
          <p:nvPr/>
        </p:nvCxnSpPr>
        <p:spPr>
          <a:xfrm>
            <a:off x="6094476" y="2660904"/>
            <a:ext cx="361200" cy="219600"/>
          </a:xfrm>
          <a:prstGeom prst="straightConnector1">
            <a:avLst/>
          </a:prstGeom>
          <a:noFill/>
          <a:ln cap="flat" cmpd="sng" w="15875">
            <a:solidFill>
              <a:srgbClr val="FF5B7F"/>
            </a:solidFill>
            <a:prstDash val="dash"/>
            <a:round/>
            <a:headEnd len="sm" w="sm" type="none"/>
            <a:tailEnd len="sm" w="sm" type="none"/>
          </a:ln>
        </p:spPr>
      </p:cxnSp>
      <p:sp>
        <p:nvSpPr>
          <p:cNvPr id="478" name="Google Shape;478;h2c612c88f685f419_0_501"/>
          <p:cNvSpPr/>
          <p:nvPr/>
        </p:nvSpPr>
        <p:spPr>
          <a:xfrm>
            <a:off x="6922008" y="2880360"/>
            <a:ext cx="603600" cy="347400"/>
          </a:xfrm>
          <a:prstGeom prst="roundRect">
            <a:avLst>
              <a:gd fmla="val 13157" name="adj"/>
            </a:avLst>
          </a:prstGeom>
          <a:solidFill>
            <a:srgbClr val="FFFFFF"/>
          </a:solidFill>
          <a:ln cap="flat" cmpd="sng" w="12700">
            <a:solidFill>
              <a:srgbClr val="008691"/>
            </a:solidFill>
            <a:prstDash val="solid"/>
            <a:round/>
            <a:headEnd len="sm" w="sm" type="none"/>
            <a:tailEnd len="sm" w="sm" type="none"/>
          </a:ln>
        </p:spPr>
        <p:txBody>
          <a:bodyPr anchorCtr="0" anchor="ctr" bIns="36575" lIns="73150" spcFirstLastPara="1" rIns="73150" wrap="square" tIns="36575">
            <a:noAutofit/>
          </a:bodyPr>
          <a:lstStyle/>
          <a:p>
            <a:pPr indent="0" lvl="0" marL="0" marR="0" rtl="0" algn="ctr">
              <a:spcBef>
                <a:spcPts val="0"/>
              </a:spcBef>
              <a:spcAft>
                <a:spcPts val="0"/>
              </a:spcAft>
              <a:buNone/>
            </a:pPr>
            <a:r>
              <a:rPr b="1" i="0" lang="en-US" sz="1100" u="none" cap="none" strike="noStrike">
                <a:solidFill>
                  <a:srgbClr val="1F2937"/>
                </a:solidFill>
                <a:latin typeface="Arial"/>
                <a:ea typeface="Arial"/>
                <a:cs typeface="Arial"/>
                <a:sym typeface="Arial"/>
              </a:rPr>
              <a:t>N4</a:t>
            </a:r>
            <a:endParaRPr/>
          </a:p>
        </p:txBody>
      </p:sp>
      <p:cxnSp>
        <p:nvCxnSpPr>
          <p:cNvPr id="479" name="Google Shape;479;h2c612c88f685f419_0_501"/>
          <p:cNvCxnSpPr/>
          <p:nvPr/>
        </p:nvCxnSpPr>
        <p:spPr>
          <a:xfrm>
            <a:off x="6094476" y="2660904"/>
            <a:ext cx="1129200" cy="219600"/>
          </a:xfrm>
          <a:prstGeom prst="straightConnector1">
            <a:avLst/>
          </a:prstGeom>
          <a:noFill/>
          <a:ln cap="flat" cmpd="sng" w="15875">
            <a:solidFill>
              <a:srgbClr val="FF5B7F"/>
            </a:solidFill>
            <a:prstDash val="dash"/>
            <a:round/>
            <a:headEnd len="sm" w="sm" type="none"/>
            <a:tailEnd len="sm" w="sm" type="none"/>
          </a:ln>
        </p:spPr>
      </p:cxnSp>
      <p:cxnSp>
        <p:nvCxnSpPr>
          <p:cNvPr id="480" name="Google Shape;480;h2c612c88f685f419_0_501"/>
          <p:cNvCxnSpPr/>
          <p:nvPr/>
        </p:nvCxnSpPr>
        <p:spPr>
          <a:xfrm rot="10800000">
            <a:off x="5687568" y="3227952"/>
            <a:ext cx="0" cy="274200"/>
          </a:xfrm>
          <a:prstGeom prst="straightConnector1">
            <a:avLst/>
          </a:prstGeom>
          <a:noFill/>
          <a:ln cap="flat" cmpd="sng" w="31750">
            <a:solidFill>
              <a:srgbClr val="008691"/>
            </a:solidFill>
            <a:prstDash val="solid"/>
            <a:round/>
            <a:headEnd len="sm" w="sm" type="none"/>
            <a:tailEnd len="med" w="med" type="triangle"/>
          </a:ln>
        </p:spPr>
      </p:cxnSp>
      <p:cxnSp>
        <p:nvCxnSpPr>
          <p:cNvPr id="481" name="Google Shape;481;h2c612c88f685f419_0_501"/>
          <p:cNvCxnSpPr/>
          <p:nvPr/>
        </p:nvCxnSpPr>
        <p:spPr>
          <a:xfrm>
            <a:off x="5687568" y="3502152"/>
            <a:ext cx="1536300" cy="0"/>
          </a:xfrm>
          <a:prstGeom prst="straightConnector1">
            <a:avLst/>
          </a:prstGeom>
          <a:noFill/>
          <a:ln cap="flat" cmpd="sng" w="31750">
            <a:solidFill>
              <a:srgbClr val="008691"/>
            </a:solidFill>
            <a:prstDash val="solid"/>
            <a:round/>
            <a:headEnd len="sm" w="sm" type="none"/>
            <a:tailEnd len="sm" w="sm" type="none"/>
          </a:ln>
        </p:spPr>
      </p:cxnSp>
      <p:cxnSp>
        <p:nvCxnSpPr>
          <p:cNvPr id="482" name="Google Shape;482;h2c612c88f685f419_0_501"/>
          <p:cNvCxnSpPr/>
          <p:nvPr/>
        </p:nvCxnSpPr>
        <p:spPr>
          <a:xfrm rot="10800000">
            <a:off x="7223760" y="3227952"/>
            <a:ext cx="0" cy="274200"/>
          </a:xfrm>
          <a:prstGeom prst="straightConnector1">
            <a:avLst/>
          </a:prstGeom>
          <a:noFill/>
          <a:ln cap="flat" cmpd="sng" w="31750">
            <a:solidFill>
              <a:srgbClr val="008691"/>
            </a:solidFill>
            <a:prstDash val="solid"/>
            <a:round/>
            <a:headEnd len="sm" w="sm" type="none"/>
            <a:tailEnd len="med" w="med" type="triangle"/>
          </a:ln>
        </p:spPr>
      </p:cxnSp>
      <p:sp>
        <p:nvSpPr>
          <p:cNvPr id="483" name="Google Shape;483;h2c612c88f685f419_0_501"/>
          <p:cNvSpPr txBox="1"/>
          <p:nvPr/>
        </p:nvSpPr>
        <p:spPr>
          <a:xfrm>
            <a:off x="6153912" y="3264408"/>
            <a:ext cx="603600" cy="1692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100" u="none" cap="none" strike="noStrike">
                <a:solidFill>
                  <a:srgbClr val="00666E"/>
                </a:solidFill>
                <a:latin typeface="Arial"/>
                <a:ea typeface="Arial"/>
                <a:cs typeface="Arial"/>
                <a:sym typeface="Arial"/>
              </a:rPr>
              <a:t>email</a:t>
            </a:r>
            <a:endParaRPr/>
          </a:p>
        </p:txBody>
      </p:sp>
      <p:sp>
        <p:nvSpPr>
          <p:cNvPr id="484" name="Google Shape;484;h2c612c88f685f419_0_501"/>
          <p:cNvSpPr txBox="1"/>
          <p:nvPr/>
        </p:nvSpPr>
        <p:spPr>
          <a:xfrm>
            <a:off x="4572000" y="3840480"/>
            <a:ext cx="3045000" cy="710700"/>
          </a:xfrm>
          <a:prstGeom prst="rect">
            <a:avLst/>
          </a:prstGeom>
          <a:noFill/>
          <a:ln>
            <a:noFill/>
          </a:ln>
        </p:spPr>
        <p:txBody>
          <a:bodyPr anchorCtr="0" anchor="t" bIns="0" lIns="0" spcFirstLastPara="1" rIns="0" wrap="square" tIns="0">
            <a:spAutoFit/>
          </a:bodyPr>
          <a:lstStyle/>
          <a:p>
            <a:pPr indent="-182880" lvl="0" marL="201168" marR="0" rtl="0" algn="l">
              <a:spcBef>
                <a:spcPts val="0"/>
              </a:spcBef>
              <a:spcAft>
                <a:spcPts val="0"/>
              </a:spcAft>
              <a:buClr>
                <a:srgbClr val="1F2937"/>
              </a:buClr>
              <a:buSzPts val="1400"/>
              <a:buFont typeface="Arial"/>
              <a:buChar char="•"/>
            </a:pPr>
            <a:r>
              <a:rPr b="0" i="0" lang="en-US" sz="1400" u="none" cap="none" strike="noStrike">
                <a:solidFill>
                  <a:srgbClr val="1F2937"/>
                </a:solidFill>
                <a:latin typeface="Arial"/>
                <a:ea typeface="Arial"/>
                <a:cs typeface="Arial"/>
                <a:sym typeface="Arial"/>
              </a:rPr>
              <a:t>Direct email links between Nodes that share use cases</a:t>
            </a:r>
            <a:endParaRPr/>
          </a:p>
          <a:p>
            <a:pPr indent="-182880" lvl="0" marL="201168" marR="0" rtl="0" algn="l">
              <a:spcBef>
                <a:spcPts val="500"/>
              </a:spcBef>
              <a:spcAft>
                <a:spcPts val="0"/>
              </a:spcAft>
              <a:buClr>
                <a:srgbClr val="1F2937"/>
              </a:buClr>
              <a:buSzPts val="1400"/>
              <a:buFont typeface="Arial"/>
              <a:buChar char="•"/>
            </a:pPr>
            <a:r>
              <a:rPr b="0" i="0" lang="en-US" sz="1400" u="none" cap="none" strike="noStrike">
                <a:solidFill>
                  <a:srgbClr val="1F2937"/>
                </a:solidFill>
                <a:latin typeface="Arial"/>
                <a:ea typeface="Arial"/>
                <a:cs typeface="Arial"/>
                <a:sym typeface="Arial"/>
              </a:rPr>
              <a:t>Remaining Nodes join</a:t>
            </a:r>
            <a:endParaRPr/>
          </a:p>
        </p:txBody>
      </p:sp>
      <p:sp>
        <p:nvSpPr>
          <p:cNvPr id="485" name="Google Shape;485;h2c612c88f685f419_0_501"/>
          <p:cNvSpPr txBox="1"/>
          <p:nvPr/>
        </p:nvSpPr>
        <p:spPr>
          <a:xfrm>
            <a:off x="4572000" y="5349240"/>
            <a:ext cx="3045000" cy="400200"/>
          </a:xfrm>
          <a:prstGeom prst="rect">
            <a:avLst/>
          </a:prstGeom>
          <a:noFill/>
          <a:ln>
            <a:noFill/>
          </a:ln>
        </p:spPr>
        <p:txBody>
          <a:bodyPr anchorCtr="0" anchor="b" bIns="0" lIns="0" spcFirstLastPara="1" rIns="0" wrap="square" tIns="0">
            <a:spAutoFit/>
          </a:bodyPr>
          <a:lstStyle/>
          <a:p>
            <a:pPr indent="0" lvl="0" marL="0" marR="0" rtl="0" algn="l">
              <a:spcBef>
                <a:spcPts val="0"/>
              </a:spcBef>
              <a:spcAft>
                <a:spcPts val="0"/>
              </a:spcAft>
              <a:buNone/>
            </a:pPr>
            <a:r>
              <a:rPr b="1" i="1" lang="en-US" sz="1300" u="none" cap="none" strike="noStrike">
                <a:solidFill>
                  <a:srgbClr val="4B5563"/>
                </a:solidFill>
                <a:latin typeface="Arial"/>
                <a:ea typeface="Arial"/>
                <a:cs typeface="Arial"/>
                <a:sym typeface="Arial"/>
              </a:rPr>
              <a:t>Starts when pairs of Nodes exchange tickets regularly</a:t>
            </a:r>
            <a:endParaRPr/>
          </a:p>
        </p:txBody>
      </p:sp>
      <p:sp>
        <p:nvSpPr>
          <p:cNvPr id="486" name="Google Shape;486;h2c612c88f685f419_0_501"/>
          <p:cNvSpPr/>
          <p:nvPr/>
        </p:nvSpPr>
        <p:spPr>
          <a:xfrm>
            <a:off x="8138160" y="1143000"/>
            <a:ext cx="3502200" cy="4892100"/>
          </a:xfrm>
          <a:prstGeom prst="roundRect">
            <a:avLst>
              <a:gd fmla="val 2088" name="adj"/>
            </a:avLst>
          </a:prstGeom>
          <a:solidFill>
            <a:srgbClr val="FFFFFF"/>
          </a:solidFill>
          <a:ln cap="flat" cmpd="sng" w="12700">
            <a:solidFill>
              <a:srgbClr val="C9CED6"/>
            </a:solidFill>
            <a:prstDash val="solid"/>
            <a:round/>
            <a:headEnd len="sm" w="sm" type="none"/>
            <a:tailEnd len="sm" w="sm" type="none"/>
          </a:ln>
        </p:spPr>
        <p:txBody>
          <a:bodyPr anchorCtr="0" anchor="ctr" bIns="36575" lIns="73150" spcFirstLastPara="1" rIns="73150" wrap="square" tIns="36575">
            <a:noAutofit/>
          </a:bodyPr>
          <a:lstStyle/>
          <a:p>
            <a:pPr indent="0" lvl="0" marL="0" marR="0" rtl="0" algn="ctr">
              <a:spcBef>
                <a:spcPts val="0"/>
              </a:spcBef>
              <a:spcAft>
                <a:spcPts val="0"/>
              </a:spcAft>
              <a:buNone/>
            </a:pPr>
            <a:r>
              <a:t/>
            </a:r>
            <a:endParaRPr b="0" i="0" sz="1800" u="none" cap="none" strike="noStrike">
              <a:solidFill>
                <a:srgbClr val="000000"/>
              </a:solidFill>
              <a:latin typeface="Calibri"/>
              <a:ea typeface="Calibri"/>
              <a:cs typeface="Calibri"/>
              <a:sym typeface="Calibri"/>
            </a:endParaRPr>
          </a:p>
        </p:txBody>
      </p:sp>
      <p:sp>
        <p:nvSpPr>
          <p:cNvPr id="487" name="Google Shape;487;h2c612c88f685f419_0_501"/>
          <p:cNvSpPr txBox="1"/>
          <p:nvPr/>
        </p:nvSpPr>
        <p:spPr>
          <a:xfrm>
            <a:off x="8366760" y="1298448"/>
            <a:ext cx="2011800" cy="2154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400" u="none" cap="none" strike="noStrike">
                <a:solidFill>
                  <a:srgbClr val="00666E"/>
                </a:solidFill>
                <a:latin typeface="Arial"/>
                <a:ea typeface="Arial"/>
                <a:cs typeface="Arial"/>
                <a:sym typeface="Arial"/>
              </a:rPr>
              <a:t>Phase 3</a:t>
            </a:r>
            <a:endParaRPr/>
          </a:p>
        </p:txBody>
      </p:sp>
      <p:sp>
        <p:nvSpPr>
          <p:cNvPr id="488" name="Google Shape;488;h2c612c88f685f419_0_501"/>
          <p:cNvSpPr txBox="1"/>
          <p:nvPr/>
        </p:nvSpPr>
        <p:spPr>
          <a:xfrm>
            <a:off x="8366760" y="1600200"/>
            <a:ext cx="3045000" cy="2616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700" u="none" cap="none" strike="noStrike">
                <a:solidFill>
                  <a:srgbClr val="1F2937"/>
                </a:solidFill>
                <a:latin typeface="Arial"/>
                <a:ea typeface="Arial"/>
                <a:cs typeface="Arial"/>
                <a:sym typeface="Arial"/>
              </a:rPr>
              <a:t>API-based full integration</a:t>
            </a:r>
            <a:endParaRPr/>
          </a:p>
        </p:txBody>
      </p:sp>
      <p:sp>
        <p:nvSpPr>
          <p:cNvPr id="489" name="Google Shape;489;h2c612c88f685f419_0_501"/>
          <p:cNvSpPr/>
          <p:nvPr/>
        </p:nvSpPr>
        <p:spPr>
          <a:xfrm>
            <a:off x="8412480" y="2331720"/>
            <a:ext cx="603600" cy="457200"/>
          </a:xfrm>
          <a:prstGeom prst="roundRect">
            <a:avLst>
              <a:gd fmla="val 10000" name="adj"/>
            </a:avLst>
          </a:prstGeom>
          <a:solidFill>
            <a:srgbClr val="FFFFFF"/>
          </a:solidFill>
          <a:ln cap="flat" cmpd="sng" w="12700">
            <a:solidFill>
              <a:srgbClr val="008691"/>
            </a:solidFill>
            <a:prstDash val="solid"/>
            <a:round/>
            <a:headEnd len="sm" w="sm" type="none"/>
            <a:tailEnd len="sm" w="sm" type="none"/>
          </a:ln>
        </p:spPr>
        <p:txBody>
          <a:bodyPr anchorCtr="0" anchor="ctr" bIns="36575" lIns="73150" spcFirstLastPara="1" rIns="73150" wrap="square" tIns="36575">
            <a:noAutofit/>
          </a:bodyPr>
          <a:lstStyle/>
          <a:p>
            <a:pPr indent="0" lvl="0" marL="0" marR="0" rtl="0" algn="ctr">
              <a:spcBef>
                <a:spcPts val="0"/>
              </a:spcBef>
              <a:spcAft>
                <a:spcPts val="0"/>
              </a:spcAft>
              <a:buNone/>
            </a:pPr>
            <a:r>
              <a:rPr b="1" i="0" lang="en-US" sz="1100" u="none" cap="none" strike="noStrike">
                <a:solidFill>
                  <a:srgbClr val="1F2937"/>
                </a:solidFill>
                <a:latin typeface="Arial"/>
                <a:ea typeface="Arial"/>
                <a:cs typeface="Arial"/>
                <a:sym typeface="Arial"/>
              </a:rPr>
              <a:t>N1</a:t>
            </a:r>
            <a:endParaRPr/>
          </a:p>
          <a:p>
            <a:pPr indent="0" lvl="0" marL="0" marR="0" rtl="0" algn="ctr">
              <a:spcBef>
                <a:spcPts val="0"/>
              </a:spcBef>
              <a:spcAft>
                <a:spcPts val="0"/>
              </a:spcAft>
              <a:buNone/>
            </a:pPr>
            <a:r>
              <a:rPr b="1" i="0" lang="en-US" sz="900" u="none" cap="none" strike="noStrike">
                <a:solidFill>
                  <a:srgbClr val="D6335A"/>
                </a:solidFill>
                <a:latin typeface="Arial"/>
                <a:ea typeface="Arial"/>
                <a:cs typeface="Arial"/>
                <a:sym typeface="Arial"/>
              </a:rPr>
              <a:t>FSU</a:t>
            </a:r>
            <a:endParaRPr/>
          </a:p>
        </p:txBody>
      </p:sp>
      <p:cxnSp>
        <p:nvCxnSpPr>
          <p:cNvPr id="490" name="Google Shape;490;h2c612c88f685f419_0_501"/>
          <p:cNvCxnSpPr/>
          <p:nvPr/>
        </p:nvCxnSpPr>
        <p:spPr>
          <a:xfrm>
            <a:off x="8714232" y="2788920"/>
            <a:ext cx="0" cy="320100"/>
          </a:xfrm>
          <a:prstGeom prst="straightConnector1">
            <a:avLst/>
          </a:prstGeom>
          <a:noFill/>
          <a:ln cap="flat" cmpd="sng" w="19050">
            <a:solidFill>
              <a:srgbClr val="008691"/>
            </a:solidFill>
            <a:prstDash val="solid"/>
            <a:round/>
            <a:headEnd len="med" w="med" type="triangle"/>
            <a:tailEnd len="med" w="med" type="triangle"/>
          </a:ln>
        </p:spPr>
      </p:cxnSp>
      <p:sp>
        <p:nvSpPr>
          <p:cNvPr id="491" name="Google Shape;491;h2c612c88f685f419_0_501"/>
          <p:cNvSpPr/>
          <p:nvPr/>
        </p:nvSpPr>
        <p:spPr>
          <a:xfrm>
            <a:off x="9180576" y="2331720"/>
            <a:ext cx="603600" cy="457200"/>
          </a:xfrm>
          <a:prstGeom prst="roundRect">
            <a:avLst>
              <a:gd fmla="val 10000" name="adj"/>
            </a:avLst>
          </a:prstGeom>
          <a:solidFill>
            <a:srgbClr val="FFFFFF"/>
          </a:solidFill>
          <a:ln cap="flat" cmpd="sng" w="12700">
            <a:solidFill>
              <a:srgbClr val="008691"/>
            </a:solidFill>
            <a:prstDash val="solid"/>
            <a:round/>
            <a:headEnd len="sm" w="sm" type="none"/>
            <a:tailEnd len="sm" w="sm" type="none"/>
          </a:ln>
        </p:spPr>
        <p:txBody>
          <a:bodyPr anchorCtr="0" anchor="ctr" bIns="36575" lIns="73150" spcFirstLastPara="1" rIns="73150" wrap="square" tIns="36575">
            <a:noAutofit/>
          </a:bodyPr>
          <a:lstStyle/>
          <a:p>
            <a:pPr indent="0" lvl="0" marL="0" marR="0" rtl="0" algn="ctr">
              <a:spcBef>
                <a:spcPts val="0"/>
              </a:spcBef>
              <a:spcAft>
                <a:spcPts val="0"/>
              </a:spcAft>
              <a:buNone/>
            </a:pPr>
            <a:r>
              <a:rPr b="1" i="0" lang="en-US" sz="1100" u="none" cap="none" strike="noStrike">
                <a:solidFill>
                  <a:srgbClr val="1F2937"/>
                </a:solidFill>
                <a:latin typeface="Arial"/>
                <a:ea typeface="Arial"/>
                <a:cs typeface="Arial"/>
                <a:sym typeface="Arial"/>
              </a:rPr>
              <a:t>N2</a:t>
            </a:r>
            <a:endParaRPr/>
          </a:p>
          <a:p>
            <a:pPr indent="0" lvl="0" marL="0" marR="0" rtl="0" algn="ctr">
              <a:spcBef>
                <a:spcPts val="0"/>
              </a:spcBef>
              <a:spcAft>
                <a:spcPts val="0"/>
              </a:spcAft>
              <a:buNone/>
            </a:pPr>
            <a:r>
              <a:rPr b="1" i="0" lang="en-US" sz="900" u="none" cap="none" strike="noStrike">
                <a:solidFill>
                  <a:srgbClr val="D6335A"/>
                </a:solidFill>
                <a:latin typeface="Arial"/>
                <a:ea typeface="Arial"/>
                <a:cs typeface="Arial"/>
                <a:sym typeface="Arial"/>
              </a:rPr>
              <a:t>FSU</a:t>
            </a:r>
            <a:endParaRPr/>
          </a:p>
        </p:txBody>
      </p:sp>
      <p:cxnSp>
        <p:nvCxnSpPr>
          <p:cNvPr id="492" name="Google Shape;492;h2c612c88f685f419_0_501"/>
          <p:cNvCxnSpPr/>
          <p:nvPr/>
        </p:nvCxnSpPr>
        <p:spPr>
          <a:xfrm>
            <a:off x="9482328" y="2788920"/>
            <a:ext cx="0" cy="320100"/>
          </a:xfrm>
          <a:prstGeom prst="straightConnector1">
            <a:avLst/>
          </a:prstGeom>
          <a:noFill/>
          <a:ln cap="flat" cmpd="sng" w="19050">
            <a:solidFill>
              <a:srgbClr val="008691"/>
            </a:solidFill>
            <a:prstDash val="solid"/>
            <a:round/>
            <a:headEnd len="med" w="med" type="triangle"/>
            <a:tailEnd len="med" w="med" type="triangle"/>
          </a:ln>
        </p:spPr>
      </p:cxnSp>
      <p:sp>
        <p:nvSpPr>
          <p:cNvPr id="493" name="Google Shape;493;h2c612c88f685f419_0_501"/>
          <p:cNvSpPr/>
          <p:nvPr/>
        </p:nvSpPr>
        <p:spPr>
          <a:xfrm>
            <a:off x="9948672" y="2331720"/>
            <a:ext cx="603600" cy="457200"/>
          </a:xfrm>
          <a:prstGeom prst="roundRect">
            <a:avLst>
              <a:gd fmla="val 10000" name="adj"/>
            </a:avLst>
          </a:prstGeom>
          <a:solidFill>
            <a:srgbClr val="FFFFFF"/>
          </a:solidFill>
          <a:ln cap="flat" cmpd="sng" w="12700">
            <a:solidFill>
              <a:srgbClr val="008691"/>
            </a:solidFill>
            <a:prstDash val="solid"/>
            <a:round/>
            <a:headEnd len="sm" w="sm" type="none"/>
            <a:tailEnd len="sm" w="sm" type="none"/>
          </a:ln>
        </p:spPr>
        <p:txBody>
          <a:bodyPr anchorCtr="0" anchor="ctr" bIns="36575" lIns="73150" spcFirstLastPara="1" rIns="73150" wrap="square" tIns="36575">
            <a:noAutofit/>
          </a:bodyPr>
          <a:lstStyle/>
          <a:p>
            <a:pPr indent="0" lvl="0" marL="0" marR="0" rtl="0" algn="ctr">
              <a:spcBef>
                <a:spcPts val="0"/>
              </a:spcBef>
              <a:spcAft>
                <a:spcPts val="0"/>
              </a:spcAft>
              <a:buNone/>
            </a:pPr>
            <a:r>
              <a:rPr b="1" i="0" lang="en-US" sz="1100" u="none" cap="none" strike="noStrike">
                <a:solidFill>
                  <a:srgbClr val="1F2937"/>
                </a:solidFill>
                <a:latin typeface="Arial"/>
                <a:ea typeface="Arial"/>
                <a:cs typeface="Arial"/>
                <a:sym typeface="Arial"/>
              </a:rPr>
              <a:t>N3</a:t>
            </a:r>
            <a:endParaRPr/>
          </a:p>
          <a:p>
            <a:pPr indent="0" lvl="0" marL="0" marR="0" rtl="0" algn="ctr">
              <a:spcBef>
                <a:spcPts val="0"/>
              </a:spcBef>
              <a:spcAft>
                <a:spcPts val="0"/>
              </a:spcAft>
              <a:buNone/>
            </a:pPr>
            <a:r>
              <a:rPr b="1" i="0" lang="en-US" sz="900" u="none" cap="none" strike="noStrike">
                <a:solidFill>
                  <a:srgbClr val="D6335A"/>
                </a:solidFill>
                <a:latin typeface="Arial"/>
                <a:ea typeface="Arial"/>
                <a:cs typeface="Arial"/>
                <a:sym typeface="Arial"/>
              </a:rPr>
              <a:t>FSU</a:t>
            </a:r>
            <a:endParaRPr/>
          </a:p>
        </p:txBody>
      </p:sp>
      <p:cxnSp>
        <p:nvCxnSpPr>
          <p:cNvPr id="494" name="Google Shape;494;h2c612c88f685f419_0_501"/>
          <p:cNvCxnSpPr/>
          <p:nvPr/>
        </p:nvCxnSpPr>
        <p:spPr>
          <a:xfrm>
            <a:off x="10250424" y="2788920"/>
            <a:ext cx="0" cy="320100"/>
          </a:xfrm>
          <a:prstGeom prst="straightConnector1">
            <a:avLst/>
          </a:prstGeom>
          <a:noFill/>
          <a:ln cap="flat" cmpd="sng" w="19050">
            <a:solidFill>
              <a:srgbClr val="008691"/>
            </a:solidFill>
            <a:prstDash val="solid"/>
            <a:round/>
            <a:headEnd len="med" w="med" type="triangle"/>
            <a:tailEnd len="med" w="med" type="triangle"/>
          </a:ln>
        </p:spPr>
      </p:cxnSp>
      <p:sp>
        <p:nvSpPr>
          <p:cNvPr id="495" name="Google Shape;495;h2c612c88f685f419_0_501"/>
          <p:cNvSpPr/>
          <p:nvPr/>
        </p:nvSpPr>
        <p:spPr>
          <a:xfrm>
            <a:off x="10716768" y="2331720"/>
            <a:ext cx="603600" cy="457200"/>
          </a:xfrm>
          <a:prstGeom prst="roundRect">
            <a:avLst>
              <a:gd fmla="val 10000" name="adj"/>
            </a:avLst>
          </a:prstGeom>
          <a:solidFill>
            <a:srgbClr val="FFFFFF"/>
          </a:solidFill>
          <a:ln cap="flat" cmpd="sng" w="12700">
            <a:solidFill>
              <a:srgbClr val="008691"/>
            </a:solidFill>
            <a:prstDash val="solid"/>
            <a:round/>
            <a:headEnd len="sm" w="sm" type="none"/>
            <a:tailEnd len="sm" w="sm" type="none"/>
          </a:ln>
        </p:spPr>
        <p:txBody>
          <a:bodyPr anchorCtr="0" anchor="ctr" bIns="36575" lIns="73150" spcFirstLastPara="1" rIns="73150" wrap="square" tIns="36575">
            <a:noAutofit/>
          </a:bodyPr>
          <a:lstStyle/>
          <a:p>
            <a:pPr indent="0" lvl="0" marL="0" marR="0" rtl="0" algn="ctr">
              <a:spcBef>
                <a:spcPts val="0"/>
              </a:spcBef>
              <a:spcAft>
                <a:spcPts val="0"/>
              </a:spcAft>
              <a:buNone/>
            </a:pPr>
            <a:r>
              <a:rPr b="1" i="0" lang="en-US" sz="1100" u="none" cap="none" strike="noStrike">
                <a:solidFill>
                  <a:srgbClr val="1F2937"/>
                </a:solidFill>
                <a:latin typeface="Arial"/>
                <a:ea typeface="Arial"/>
                <a:cs typeface="Arial"/>
                <a:sym typeface="Arial"/>
              </a:rPr>
              <a:t>N4</a:t>
            </a:r>
            <a:endParaRPr/>
          </a:p>
          <a:p>
            <a:pPr indent="0" lvl="0" marL="0" marR="0" rtl="0" algn="ctr">
              <a:spcBef>
                <a:spcPts val="0"/>
              </a:spcBef>
              <a:spcAft>
                <a:spcPts val="0"/>
              </a:spcAft>
              <a:buNone/>
            </a:pPr>
            <a:r>
              <a:rPr b="1" i="0" lang="en-US" sz="900" u="none" cap="none" strike="noStrike">
                <a:solidFill>
                  <a:srgbClr val="D6335A"/>
                </a:solidFill>
                <a:latin typeface="Arial"/>
                <a:ea typeface="Arial"/>
                <a:cs typeface="Arial"/>
                <a:sym typeface="Arial"/>
              </a:rPr>
              <a:t>FSU</a:t>
            </a:r>
            <a:endParaRPr/>
          </a:p>
        </p:txBody>
      </p:sp>
      <p:cxnSp>
        <p:nvCxnSpPr>
          <p:cNvPr id="496" name="Google Shape;496;h2c612c88f685f419_0_501"/>
          <p:cNvCxnSpPr/>
          <p:nvPr/>
        </p:nvCxnSpPr>
        <p:spPr>
          <a:xfrm>
            <a:off x="11018520" y="2788920"/>
            <a:ext cx="0" cy="320100"/>
          </a:xfrm>
          <a:prstGeom prst="straightConnector1">
            <a:avLst/>
          </a:prstGeom>
          <a:noFill/>
          <a:ln cap="flat" cmpd="sng" w="19050">
            <a:solidFill>
              <a:srgbClr val="008691"/>
            </a:solidFill>
            <a:prstDash val="solid"/>
            <a:round/>
            <a:headEnd len="med" w="med" type="triangle"/>
            <a:tailEnd len="med" w="med" type="triangle"/>
          </a:ln>
        </p:spPr>
      </p:cxnSp>
      <p:sp>
        <p:nvSpPr>
          <p:cNvPr id="497" name="Google Shape;497;h2c612c88f685f419_0_501"/>
          <p:cNvSpPr/>
          <p:nvPr/>
        </p:nvSpPr>
        <p:spPr>
          <a:xfrm>
            <a:off x="8412480" y="3108960"/>
            <a:ext cx="2907900" cy="347400"/>
          </a:xfrm>
          <a:prstGeom prst="roundRect">
            <a:avLst>
              <a:gd fmla="val 13157" name="adj"/>
            </a:avLst>
          </a:prstGeom>
          <a:solidFill>
            <a:srgbClr val="008691"/>
          </a:solidFill>
          <a:ln>
            <a:noFill/>
          </a:ln>
        </p:spPr>
        <p:txBody>
          <a:bodyPr anchorCtr="0" anchor="ctr" bIns="36575" lIns="73150" spcFirstLastPara="1" rIns="73150" wrap="square" tIns="36575">
            <a:noAutofit/>
          </a:bodyPr>
          <a:lstStyle/>
          <a:p>
            <a:pPr indent="0" lvl="0" marL="0" marR="0" rtl="0" algn="ctr">
              <a:spcBef>
                <a:spcPts val="0"/>
              </a:spcBef>
              <a:spcAft>
                <a:spcPts val="0"/>
              </a:spcAft>
              <a:buNone/>
            </a:pPr>
            <a:r>
              <a:rPr b="1" i="0" lang="en-US" sz="1100" u="none" cap="none" strike="noStrike">
                <a:solidFill>
                  <a:srgbClr val="FFFFFF"/>
                </a:solidFill>
                <a:latin typeface="Arial"/>
                <a:ea typeface="Arial"/>
                <a:cs typeface="Arial"/>
                <a:sym typeface="Arial"/>
              </a:rPr>
              <a:t>messaging layer (AMS)</a:t>
            </a:r>
            <a:endParaRPr/>
          </a:p>
        </p:txBody>
      </p:sp>
      <p:sp>
        <p:nvSpPr>
          <p:cNvPr id="498" name="Google Shape;498;h2c612c88f685f419_0_501"/>
          <p:cNvSpPr txBox="1"/>
          <p:nvPr/>
        </p:nvSpPr>
        <p:spPr>
          <a:xfrm>
            <a:off x="8366760" y="3840480"/>
            <a:ext cx="3045000" cy="1205700"/>
          </a:xfrm>
          <a:prstGeom prst="rect">
            <a:avLst/>
          </a:prstGeom>
          <a:noFill/>
          <a:ln>
            <a:noFill/>
          </a:ln>
        </p:spPr>
        <p:txBody>
          <a:bodyPr anchorCtr="0" anchor="t" bIns="0" lIns="0" spcFirstLastPara="1" rIns="0" wrap="square" tIns="0">
            <a:spAutoFit/>
          </a:bodyPr>
          <a:lstStyle/>
          <a:p>
            <a:pPr indent="-182880" lvl="0" marL="201168" marR="0" rtl="0" algn="l">
              <a:spcBef>
                <a:spcPts val="0"/>
              </a:spcBef>
              <a:spcAft>
                <a:spcPts val="0"/>
              </a:spcAft>
              <a:buClr>
                <a:srgbClr val="1F2937"/>
              </a:buClr>
              <a:buSzPts val="1400"/>
              <a:buFont typeface="Arial"/>
              <a:buChar char="•"/>
            </a:pPr>
            <a:r>
              <a:rPr b="0" i="0" lang="en-US" sz="1400" u="none" cap="none" strike="noStrike">
                <a:solidFill>
                  <a:srgbClr val="1F2937"/>
                </a:solidFill>
                <a:latin typeface="Arial"/>
                <a:ea typeface="Arial"/>
                <a:cs typeface="Arial"/>
                <a:sym typeface="Arial"/>
              </a:rPr>
              <a:t>All Nodes connected through a messaging layer (AMS)</a:t>
            </a:r>
            <a:endParaRPr/>
          </a:p>
          <a:p>
            <a:pPr indent="-182880" lvl="0" marL="201168" marR="0" rtl="0" algn="l">
              <a:spcBef>
                <a:spcPts val="500"/>
              </a:spcBef>
              <a:spcAft>
                <a:spcPts val="0"/>
              </a:spcAft>
              <a:buClr>
                <a:srgbClr val="1F2937"/>
              </a:buClr>
              <a:buSzPts val="1400"/>
              <a:buFont typeface="Arial"/>
              <a:buChar char="•"/>
            </a:pPr>
            <a:r>
              <a:rPr b="0" i="0" lang="en-US" sz="1400" u="none" cap="none" strike="noStrike">
                <a:solidFill>
                  <a:srgbClr val="1F2937"/>
                </a:solidFill>
                <a:latin typeface="Arial"/>
                <a:ea typeface="Arial"/>
                <a:cs typeface="Arial"/>
                <a:sym typeface="Arial"/>
              </a:rPr>
              <a:t>FSU queue synced into every Node’s helpdesk</a:t>
            </a:r>
            <a:endParaRPr/>
          </a:p>
          <a:p>
            <a:pPr indent="-182880" lvl="0" marL="201168" marR="0" rtl="0" algn="l">
              <a:spcBef>
                <a:spcPts val="500"/>
              </a:spcBef>
              <a:spcAft>
                <a:spcPts val="0"/>
              </a:spcAft>
              <a:buClr>
                <a:srgbClr val="1F2937"/>
              </a:buClr>
              <a:buSzPts val="1400"/>
              <a:buFont typeface="Arial"/>
              <a:buChar char="•"/>
            </a:pPr>
            <a:r>
              <a:rPr b="0" i="0" lang="en-US" sz="1400" u="none" cap="none" strike="noStrike">
                <a:solidFill>
                  <a:srgbClr val="1F2937"/>
                </a:solidFill>
                <a:latin typeface="Arial"/>
                <a:ea typeface="Arial"/>
                <a:cs typeface="Arial"/>
                <a:sym typeface="Arial"/>
              </a:rPr>
              <a:t>Agents work in their own helpdesk</a:t>
            </a:r>
            <a:endParaRPr/>
          </a:p>
        </p:txBody>
      </p:sp>
      <p:sp>
        <p:nvSpPr>
          <p:cNvPr id="499" name="Google Shape;499;h2c612c88f685f419_0_501"/>
          <p:cNvSpPr txBox="1"/>
          <p:nvPr/>
        </p:nvSpPr>
        <p:spPr>
          <a:xfrm>
            <a:off x="8366760" y="5349240"/>
            <a:ext cx="3045000" cy="400200"/>
          </a:xfrm>
          <a:prstGeom prst="rect">
            <a:avLst/>
          </a:prstGeom>
          <a:noFill/>
          <a:ln>
            <a:noFill/>
          </a:ln>
        </p:spPr>
        <p:txBody>
          <a:bodyPr anchorCtr="0" anchor="b" bIns="0" lIns="0" spcFirstLastPara="1" rIns="0" wrap="square" tIns="0">
            <a:spAutoFit/>
          </a:bodyPr>
          <a:lstStyle/>
          <a:p>
            <a:pPr indent="0" lvl="0" marL="0" marR="0" rtl="0" algn="l">
              <a:spcBef>
                <a:spcPts val="0"/>
              </a:spcBef>
              <a:spcAft>
                <a:spcPts val="0"/>
              </a:spcAft>
              <a:buNone/>
            </a:pPr>
            <a:r>
              <a:rPr b="1" i="1" lang="en-US" sz="1300" u="none" cap="none" strike="noStrike">
                <a:solidFill>
                  <a:srgbClr val="4B5563"/>
                </a:solidFill>
                <a:latin typeface="Arial"/>
                <a:ea typeface="Arial"/>
                <a:cs typeface="Arial"/>
                <a:sym typeface="Arial"/>
              </a:rPr>
              <a:t>Starts when volume justifies API integration</a:t>
            </a:r>
            <a:endParaRPr/>
          </a:p>
        </p:txBody>
      </p:sp>
      <p:sp>
        <p:nvSpPr>
          <p:cNvPr id="500" name="Google Shape;500;h2c612c88f685f419_0_501"/>
          <p:cNvSpPr/>
          <p:nvPr/>
        </p:nvSpPr>
        <p:spPr>
          <a:xfrm>
            <a:off x="4071225" y="3572250"/>
            <a:ext cx="272100" cy="215400"/>
          </a:xfrm>
          <a:prstGeom prst="rightArrow">
            <a:avLst>
              <a:gd fmla="val 50000" name="adj1"/>
              <a:gd fmla="val 50000" name="adj2"/>
            </a:avLst>
          </a:prstGeom>
          <a:solidFill>
            <a:srgbClr val="008691"/>
          </a:solidFill>
          <a:ln cap="flat" cmpd="sng" w="9525">
            <a:solidFill>
              <a:srgbClr val="00869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501" name="Google Shape;501;h2c612c88f685f419_0_501"/>
          <p:cNvSpPr/>
          <p:nvPr/>
        </p:nvSpPr>
        <p:spPr>
          <a:xfrm>
            <a:off x="7845600" y="3572250"/>
            <a:ext cx="272100" cy="215400"/>
          </a:xfrm>
          <a:prstGeom prst="rightArrow">
            <a:avLst>
              <a:gd fmla="val 50000" name="adj1"/>
              <a:gd fmla="val 50000" name="adj2"/>
            </a:avLst>
          </a:prstGeom>
          <a:solidFill>
            <a:srgbClr val="008691"/>
          </a:solidFill>
          <a:ln cap="flat" cmpd="sng" w="9525">
            <a:solidFill>
              <a:srgbClr val="00869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h2c612c88f685f419_0_1039"/>
          <p:cNvSpPr txBox="1"/>
          <p:nvPr>
            <p:ph type="title"/>
          </p:nvPr>
        </p:nvSpPr>
        <p:spPr>
          <a:xfrm>
            <a:off x="1721738" y="235633"/>
            <a:ext cx="9830100" cy="603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8691"/>
              </a:buClr>
              <a:buSzPts val="3500"/>
              <a:buFont typeface="Quicksand"/>
              <a:buNone/>
            </a:pPr>
            <a:r>
              <a:rPr b="0" i="0" lang="en-US" sz="3500">
                <a:solidFill>
                  <a:srgbClr val="008691"/>
                </a:solidFill>
                <a:latin typeface="Quicksand"/>
                <a:ea typeface="Quicksand"/>
                <a:cs typeface="Quicksand"/>
                <a:sym typeface="Quicksand"/>
              </a:rPr>
              <a:t>Federation Support Unit with AI assistance</a:t>
            </a:r>
            <a:endParaRPr/>
          </a:p>
        </p:txBody>
      </p:sp>
      <p:sp>
        <p:nvSpPr>
          <p:cNvPr id="508" name="Google Shape;508;h2c612c88f685f419_0_1039"/>
          <p:cNvSpPr txBox="1"/>
          <p:nvPr>
            <p:ph idx="2" type="body"/>
          </p:nvPr>
        </p:nvSpPr>
        <p:spPr>
          <a:xfrm>
            <a:off x="1721741" y="895137"/>
            <a:ext cx="9830100" cy="36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8691"/>
              </a:buClr>
              <a:buSzPts val="2200"/>
              <a:buNone/>
            </a:pPr>
            <a:r>
              <a:rPr b="0" i="0" lang="en-US" sz="2200">
                <a:solidFill>
                  <a:srgbClr val="008691"/>
                </a:solidFill>
                <a:latin typeface="Quicksand"/>
                <a:ea typeface="Quicksand"/>
                <a:cs typeface="Quicksand"/>
                <a:sym typeface="Quicksand"/>
              </a:rPr>
              <a:t>Exceptions only: AI suggests, a person decides</a:t>
            </a:r>
            <a:endParaRPr/>
          </a:p>
        </p:txBody>
      </p:sp>
      <p:sp>
        <p:nvSpPr>
          <p:cNvPr id="509" name="Google Shape;509;h2c612c88f685f419_0_1039"/>
          <p:cNvSpPr txBox="1"/>
          <p:nvPr/>
        </p:nvSpPr>
        <p:spPr>
          <a:xfrm>
            <a:off x="548640" y="1481328"/>
            <a:ext cx="5303400" cy="2616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700" u="none" cap="none" strike="noStrike">
                <a:solidFill>
                  <a:srgbClr val="00666E"/>
                </a:solidFill>
                <a:latin typeface="Arial"/>
                <a:ea typeface="Arial"/>
                <a:cs typeface="Arial"/>
                <a:sym typeface="Arial"/>
              </a:rPr>
              <a:t>The FSU acts on five cases</a:t>
            </a:r>
            <a:endParaRPr/>
          </a:p>
        </p:txBody>
      </p:sp>
      <p:sp>
        <p:nvSpPr>
          <p:cNvPr id="510" name="Google Shape;510;h2c612c88f685f419_0_1039"/>
          <p:cNvSpPr/>
          <p:nvPr/>
        </p:nvSpPr>
        <p:spPr>
          <a:xfrm>
            <a:off x="548640" y="1984248"/>
            <a:ext cx="384000" cy="384000"/>
          </a:xfrm>
          <a:prstGeom prst="roundRect">
            <a:avLst>
              <a:gd fmla="val 11904" name="adj"/>
            </a:avLst>
          </a:prstGeom>
          <a:solidFill>
            <a:srgbClr val="008691"/>
          </a:solidFill>
          <a:ln>
            <a:noFill/>
          </a:ln>
        </p:spPr>
        <p:txBody>
          <a:bodyPr anchorCtr="0" anchor="ctr" bIns="36575" lIns="0" spcFirstLastPara="1" rIns="0" wrap="square" tIns="36575">
            <a:noAutofit/>
          </a:bodyPr>
          <a:lstStyle/>
          <a:p>
            <a:pPr indent="0" lvl="0" marL="0" marR="0" rtl="0" algn="ctr">
              <a:spcBef>
                <a:spcPts val="0"/>
              </a:spcBef>
              <a:spcAft>
                <a:spcPts val="0"/>
              </a:spcAft>
              <a:buNone/>
            </a:pPr>
            <a:r>
              <a:rPr b="1" i="0" lang="en-US" sz="1500" u="none" cap="none" strike="noStrike">
                <a:solidFill>
                  <a:srgbClr val="FFFFFF"/>
                </a:solidFill>
                <a:latin typeface="Arial"/>
                <a:ea typeface="Arial"/>
                <a:cs typeface="Arial"/>
                <a:sym typeface="Arial"/>
              </a:rPr>
              <a:t>1</a:t>
            </a:r>
            <a:endParaRPr/>
          </a:p>
        </p:txBody>
      </p:sp>
      <p:sp>
        <p:nvSpPr>
          <p:cNvPr id="511" name="Google Shape;511;h2c612c88f685f419_0_1039"/>
          <p:cNvSpPr txBox="1"/>
          <p:nvPr/>
        </p:nvSpPr>
        <p:spPr>
          <a:xfrm>
            <a:off x="1097280" y="1920240"/>
            <a:ext cx="4755000" cy="4617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500" u="none" cap="none" strike="noStrike">
                <a:solidFill>
                  <a:srgbClr val="1F2937"/>
                </a:solidFill>
                <a:latin typeface="Arial"/>
                <a:ea typeface="Arial"/>
                <a:cs typeface="Arial"/>
                <a:sym typeface="Arial"/>
              </a:rPr>
              <a:t>Wrong assignment: </a:t>
            </a:r>
            <a:r>
              <a:rPr b="0" i="0" lang="en-US" sz="1500" u="none" cap="none" strike="noStrike">
                <a:solidFill>
                  <a:srgbClr val="1F2937"/>
                </a:solidFill>
                <a:latin typeface="Arial"/>
                <a:ea typeface="Arial"/>
                <a:cs typeface="Arial"/>
                <a:sym typeface="Arial"/>
              </a:rPr>
              <a:t>the Node cannot tell who is responsible</a:t>
            </a:r>
            <a:endParaRPr/>
          </a:p>
        </p:txBody>
      </p:sp>
      <p:sp>
        <p:nvSpPr>
          <p:cNvPr id="512" name="Google Shape;512;h2c612c88f685f419_0_1039"/>
          <p:cNvSpPr/>
          <p:nvPr/>
        </p:nvSpPr>
        <p:spPr>
          <a:xfrm>
            <a:off x="548640" y="2624327"/>
            <a:ext cx="384000" cy="384000"/>
          </a:xfrm>
          <a:prstGeom prst="roundRect">
            <a:avLst>
              <a:gd fmla="val 11904" name="adj"/>
            </a:avLst>
          </a:prstGeom>
          <a:solidFill>
            <a:srgbClr val="008691"/>
          </a:solidFill>
          <a:ln>
            <a:noFill/>
          </a:ln>
        </p:spPr>
        <p:txBody>
          <a:bodyPr anchorCtr="0" anchor="ctr" bIns="36575" lIns="0" spcFirstLastPara="1" rIns="0" wrap="square" tIns="36575">
            <a:noAutofit/>
          </a:bodyPr>
          <a:lstStyle/>
          <a:p>
            <a:pPr indent="0" lvl="0" marL="0" marR="0" rtl="0" algn="ctr">
              <a:spcBef>
                <a:spcPts val="0"/>
              </a:spcBef>
              <a:spcAft>
                <a:spcPts val="0"/>
              </a:spcAft>
              <a:buNone/>
            </a:pPr>
            <a:r>
              <a:rPr b="1" i="0" lang="en-US" sz="1500" u="none" cap="none" strike="noStrike">
                <a:solidFill>
                  <a:srgbClr val="FFFFFF"/>
                </a:solidFill>
                <a:latin typeface="Arial"/>
                <a:ea typeface="Arial"/>
                <a:cs typeface="Arial"/>
                <a:sym typeface="Arial"/>
              </a:rPr>
              <a:t>2</a:t>
            </a:r>
            <a:endParaRPr/>
          </a:p>
        </p:txBody>
      </p:sp>
      <p:sp>
        <p:nvSpPr>
          <p:cNvPr id="513" name="Google Shape;513;h2c612c88f685f419_0_1039"/>
          <p:cNvSpPr txBox="1"/>
          <p:nvPr/>
        </p:nvSpPr>
        <p:spPr>
          <a:xfrm>
            <a:off x="1097280" y="2560320"/>
            <a:ext cx="4755000" cy="2310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500" u="none" cap="none" strike="noStrike">
                <a:solidFill>
                  <a:srgbClr val="1F2937"/>
                </a:solidFill>
                <a:latin typeface="Arial"/>
                <a:ea typeface="Arial"/>
                <a:cs typeface="Arial"/>
                <a:sym typeface="Arial"/>
              </a:rPr>
              <a:t>Service gap candidate: </a:t>
            </a:r>
            <a:r>
              <a:rPr b="0" i="0" lang="en-US" sz="1500" u="none" cap="none" strike="noStrike">
                <a:solidFill>
                  <a:srgbClr val="1F2937"/>
                </a:solidFill>
                <a:latin typeface="Arial"/>
                <a:ea typeface="Arial"/>
                <a:cs typeface="Arial"/>
                <a:sym typeface="Arial"/>
              </a:rPr>
              <a:t>no Node has the capability</a:t>
            </a:r>
            <a:endParaRPr/>
          </a:p>
        </p:txBody>
      </p:sp>
      <p:sp>
        <p:nvSpPr>
          <p:cNvPr id="514" name="Google Shape;514;h2c612c88f685f419_0_1039"/>
          <p:cNvSpPr/>
          <p:nvPr/>
        </p:nvSpPr>
        <p:spPr>
          <a:xfrm>
            <a:off x="548640" y="3264408"/>
            <a:ext cx="384000" cy="384000"/>
          </a:xfrm>
          <a:prstGeom prst="roundRect">
            <a:avLst>
              <a:gd fmla="val 11904" name="adj"/>
            </a:avLst>
          </a:prstGeom>
          <a:solidFill>
            <a:srgbClr val="008691"/>
          </a:solidFill>
          <a:ln>
            <a:noFill/>
          </a:ln>
        </p:spPr>
        <p:txBody>
          <a:bodyPr anchorCtr="0" anchor="ctr" bIns="36575" lIns="0" spcFirstLastPara="1" rIns="0" wrap="square" tIns="36575">
            <a:noAutofit/>
          </a:bodyPr>
          <a:lstStyle/>
          <a:p>
            <a:pPr indent="0" lvl="0" marL="0" marR="0" rtl="0" algn="ctr">
              <a:spcBef>
                <a:spcPts val="0"/>
              </a:spcBef>
              <a:spcAft>
                <a:spcPts val="0"/>
              </a:spcAft>
              <a:buNone/>
            </a:pPr>
            <a:r>
              <a:rPr b="1" i="0" lang="en-US" sz="1500" u="none" cap="none" strike="noStrike">
                <a:solidFill>
                  <a:srgbClr val="FFFFFF"/>
                </a:solidFill>
                <a:latin typeface="Arial"/>
                <a:ea typeface="Arial"/>
                <a:cs typeface="Arial"/>
                <a:sym typeface="Arial"/>
              </a:rPr>
              <a:t>3</a:t>
            </a:r>
            <a:endParaRPr/>
          </a:p>
        </p:txBody>
      </p:sp>
      <p:sp>
        <p:nvSpPr>
          <p:cNvPr id="515" name="Google Shape;515;h2c612c88f685f419_0_1039"/>
          <p:cNvSpPr txBox="1"/>
          <p:nvPr/>
        </p:nvSpPr>
        <p:spPr>
          <a:xfrm>
            <a:off x="1097280" y="3200400"/>
            <a:ext cx="4755000" cy="2310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500" u="none" cap="none" strike="noStrike">
                <a:solidFill>
                  <a:srgbClr val="1F2937"/>
                </a:solidFill>
                <a:latin typeface="Arial"/>
                <a:ea typeface="Arial"/>
                <a:cs typeface="Arial"/>
                <a:sym typeface="Arial"/>
              </a:rPr>
              <a:t>Ownership dispute: </a:t>
            </a:r>
            <a:r>
              <a:rPr b="0" i="0" lang="en-US" sz="1500" u="none" cap="none" strike="noStrike">
                <a:solidFill>
                  <a:srgbClr val="1F2937"/>
                </a:solidFill>
                <a:latin typeface="Arial"/>
                <a:ea typeface="Arial"/>
                <a:cs typeface="Arial"/>
                <a:sym typeface="Arial"/>
              </a:rPr>
              <a:t>Nodes decline it as out of scope</a:t>
            </a:r>
            <a:endParaRPr/>
          </a:p>
        </p:txBody>
      </p:sp>
      <p:sp>
        <p:nvSpPr>
          <p:cNvPr id="516" name="Google Shape;516;h2c612c88f685f419_0_1039"/>
          <p:cNvSpPr/>
          <p:nvPr/>
        </p:nvSpPr>
        <p:spPr>
          <a:xfrm>
            <a:off x="548640" y="3904487"/>
            <a:ext cx="384000" cy="384000"/>
          </a:xfrm>
          <a:prstGeom prst="roundRect">
            <a:avLst>
              <a:gd fmla="val 11904" name="adj"/>
            </a:avLst>
          </a:prstGeom>
          <a:solidFill>
            <a:srgbClr val="008691"/>
          </a:solidFill>
          <a:ln>
            <a:noFill/>
          </a:ln>
        </p:spPr>
        <p:txBody>
          <a:bodyPr anchorCtr="0" anchor="ctr" bIns="36575" lIns="0" spcFirstLastPara="1" rIns="0" wrap="square" tIns="36575">
            <a:noAutofit/>
          </a:bodyPr>
          <a:lstStyle/>
          <a:p>
            <a:pPr indent="0" lvl="0" marL="0" marR="0" rtl="0" algn="ctr">
              <a:spcBef>
                <a:spcPts val="0"/>
              </a:spcBef>
              <a:spcAft>
                <a:spcPts val="0"/>
              </a:spcAft>
              <a:buNone/>
            </a:pPr>
            <a:r>
              <a:rPr b="1" i="0" lang="en-US" sz="1500" u="none" cap="none" strike="noStrike">
                <a:solidFill>
                  <a:srgbClr val="FFFFFF"/>
                </a:solidFill>
                <a:latin typeface="Arial"/>
                <a:ea typeface="Arial"/>
                <a:cs typeface="Arial"/>
                <a:sym typeface="Arial"/>
              </a:rPr>
              <a:t>4</a:t>
            </a:r>
            <a:endParaRPr/>
          </a:p>
        </p:txBody>
      </p:sp>
      <p:sp>
        <p:nvSpPr>
          <p:cNvPr id="517" name="Google Shape;517;h2c612c88f685f419_0_1039"/>
          <p:cNvSpPr txBox="1"/>
          <p:nvPr/>
        </p:nvSpPr>
        <p:spPr>
          <a:xfrm>
            <a:off x="1097280" y="3840479"/>
            <a:ext cx="4755000" cy="4617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500" u="none" cap="none" strike="noStrike">
                <a:solidFill>
                  <a:srgbClr val="1F2937"/>
                </a:solidFill>
                <a:latin typeface="Arial"/>
                <a:ea typeface="Arial"/>
                <a:cs typeface="Arial"/>
                <a:sym typeface="Arial"/>
              </a:rPr>
              <a:t>Federation scope: </a:t>
            </a:r>
            <a:r>
              <a:rPr b="0" i="0" lang="en-US" sz="1500" u="none" cap="none" strike="noStrike">
                <a:solidFill>
                  <a:srgbClr val="1F2937"/>
                </a:solidFill>
                <a:latin typeface="Arial"/>
                <a:ea typeface="Arial"/>
                <a:cs typeface="Arial"/>
                <a:sym typeface="Arial"/>
              </a:rPr>
              <a:t>addressed to the federation as a whole</a:t>
            </a:r>
            <a:endParaRPr/>
          </a:p>
        </p:txBody>
      </p:sp>
      <p:sp>
        <p:nvSpPr>
          <p:cNvPr id="518" name="Google Shape;518;h2c612c88f685f419_0_1039"/>
          <p:cNvSpPr/>
          <p:nvPr/>
        </p:nvSpPr>
        <p:spPr>
          <a:xfrm>
            <a:off x="548640" y="4544568"/>
            <a:ext cx="384000" cy="384000"/>
          </a:xfrm>
          <a:prstGeom prst="roundRect">
            <a:avLst>
              <a:gd fmla="val 11904" name="adj"/>
            </a:avLst>
          </a:prstGeom>
          <a:solidFill>
            <a:srgbClr val="008691"/>
          </a:solidFill>
          <a:ln>
            <a:noFill/>
          </a:ln>
        </p:spPr>
        <p:txBody>
          <a:bodyPr anchorCtr="0" anchor="ctr" bIns="36575" lIns="0" spcFirstLastPara="1" rIns="0" wrap="square" tIns="36575">
            <a:noAutofit/>
          </a:bodyPr>
          <a:lstStyle/>
          <a:p>
            <a:pPr indent="0" lvl="0" marL="0" marR="0" rtl="0" algn="ctr">
              <a:spcBef>
                <a:spcPts val="0"/>
              </a:spcBef>
              <a:spcAft>
                <a:spcPts val="0"/>
              </a:spcAft>
              <a:buNone/>
            </a:pPr>
            <a:r>
              <a:rPr b="1" i="0" lang="en-US" sz="1500" u="none" cap="none" strike="noStrike">
                <a:solidFill>
                  <a:srgbClr val="FFFFFF"/>
                </a:solidFill>
                <a:latin typeface="Arial"/>
                <a:ea typeface="Arial"/>
                <a:cs typeface="Arial"/>
                <a:sym typeface="Arial"/>
              </a:rPr>
              <a:t>5</a:t>
            </a:r>
            <a:endParaRPr/>
          </a:p>
        </p:txBody>
      </p:sp>
      <p:sp>
        <p:nvSpPr>
          <p:cNvPr id="519" name="Google Shape;519;h2c612c88f685f419_0_1039"/>
          <p:cNvSpPr txBox="1"/>
          <p:nvPr/>
        </p:nvSpPr>
        <p:spPr>
          <a:xfrm>
            <a:off x="1097280" y="4480560"/>
            <a:ext cx="4755000" cy="2310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500" u="none" cap="none" strike="noStrike">
                <a:solidFill>
                  <a:srgbClr val="1F2937"/>
                </a:solidFill>
                <a:latin typeface="Arial"/>
                <a:ea typeface="Arial"/>
                <a:cs typeface="Arial"/>
                <a:sym typeface="Arial"/>
              </a:rPr>
              <a:t>Escalation: </a:t>
            </a:r>
            <a:r>
              <a:rPr b="0" i="0" lang="en-US" sz="1500" u="none" cap="none" strike="noStrike">
                <a:solidFill>
                  <a:srgbClr val="1F2937"/>
                </a:solidFill>
                <a:latin typeface="Arial"/>
                <a:ea typeface="Arial"/>
                <a:cs typeface="Arial"/>
                <a:sym typeface="Arial"/>
              </a:rPr>
              <a:t>a shared ticket has stopped moving</a:t>
            </a:r>
            <a:endParaRPr/>
          </a:p>
        </p:txBody>
      </p:sp>
      <p:sp>
        <p:nvSpPr>
          <p:cNvPr id="520" name="Google Shape;520;h2c612c88f685f419_0_1039"/>
          <p:cNvSpPr/>
          <p:nvPr/>
        </p:nvSpPr>
        <p:spPr>
          <a:xfrm>
            <a:off x="548640" y="5257800"/>
            <a:ext cx="5303400" cy="731400"/>
          </a:xfrm>
          <a:prstGeom prst="roundRect">
            <a:avLst>
              <a:gd fmla="val 10000" name="adj"/>
            </a:avLst>
          </a:prstGeom>
          <a:solidFill>
            <a:srgbClr val="E6F3F4"/>
          </a:solidFill>
          <a:ln>
            <a:noFill/>
          </a:ln>
        </p:spPr>
        <p:txBody>
          <a:bodyPr anchorCtr="0" anchor="ctr" bIns="36575" lIns="164575" spcFirstLastPara="1" rIns="164575" wrap="square" tIns="36575">
            <a:noAutofit/>
          </a:bodyPr>
          <a:lstStyle/>
          <a:p>
            <a:pPr indent="0" lvl="0" marL="0" marR="0" rtl="0" algn="l">
              <a:spcBef>
                <a:spcPts val="0"/>
              </a:spcBef>
              <a:spcAft>
                <a:spcPts val="0"/>
              </a:spcAft>
              <a:buNone/>
            </a:pPr>
            <a:r>
              <a:rPr b="1" i="0" lang="en-US" sz="1500" u="none" cap="none" strike="noStrike">
                <a:solidFill>
                  <a:srgbClr val="00666E"/>
                </a:solidFill>
                <a:latin typeface="Arial"/>
                <a:ea typeface="Arial"/>
                <a:cs typeface="Arial"/>
                <a:sym typeface="Arial"/>
              </a:rPr>
              <a:t>Duty crew: </a:t>
            </a:r>
            <a:r>
              <a:rPr b="0" i="0" lang="en-US" sz="1500" u="none" cap="none" strike="noStrike">
                <a:solidFill>
                  <a:srgbClr val="1F2937"/>
                </a:solidFill>
                <a:latin typeface="Arial"/>
                <a:ea typeface="Arial"/>
                <a:cs typeface="Arial"/>
                <a:sym typeface="Arial"/>
              </a:rPr>
              <a:t>one Node on duty per month, no L1 work for any Node</a:t>
            </a:r>
            <a:endParaRPr/>
          </a:p>
        </p:txBody>
      </p:sp>
      <p:sp>
        <p:nvSpPr>
          <p:cNvPr id="521" name="Google Shape;521;h2c612c88f685f419_0_1039"/>
          <p:cNvSpPr/>
          <p:nvPr/>
        </p:nvSpPr>
        <p:spPr>
          <a:xfrm>
            <a:off x="6492240" y="1508760"/>
            <a:ext cx="5120700" cy="777300"/>
          </a:xfrm>
          <a:prstGeom prst="roundRect">
            <a:avLst>
              <a:gd fmla="val 9411" name="adj"/>
            </a:avLst>
          </a:prstGeom>
          <a:solidFill>
            <a:srgbClr val="FEF3C7"/>
          </a:solidFill>
          <a:ln cap="flat" cmpd="sng" w="19050">
            <a:solidFill>
              <a:srgbClr val="D97706"/>
            </a:solidFill>
            <a:prstDash val="solid"/>
            <a:round/>
            <a:headEnd len="sm" w="sm" type="none"/>
            <a:tailEnd len="sm" w="sm" type="none"/>
          </a:ln>
        </p:spPr>
        <p:txBody>
          <a:bodyPr anchorCtr="0" anchor="ctr" bIns="36575" lIns="73150" spcFirstLastPara="1" rIns="73150" wrap="square" tIns="36575">
            <a:noAutofit/>
          </a:bodyPr>
          <a:lstStyle/>
          <a:p>
            <a:pPr indent="0" lvl="0" marL="0" marR="0" rtl="0" algn="ctr">
              <a:spcBef>
                <a:spcPts val="0"/>
              </a:spcBef>
              <a:spcAft>
                <a:spcPts val="0"/>
              </a:spcAft>
              <a:buNone/>
            </a:pPr>
            <a:r>
              <a:rPr b="1" i="0" lang="en-US" sz="1700" u="none" cap="none" strike="noStrike">
                <a:solidFill>
                  <a:srgbClr val="1F2937"/>
                </a:solidFill>
                <a:latin typeface="Arial"/>
                <a:ea typeface="Arial"/>
                <a:cs typeface="Arial"/>
                <a:sym typeface="Arial"/>
              </a:rPr>
              <a:t>FSU Helpdesk</a:t>
            </a:r>
            <a:r>
              <a:rPr b="0" i="1" lang="en-US" sz="1400" u="none" cap="none" strike="noStrike">
                <a:solidFill>
                  <a:srgbClr val="4B5563"/>
                </a:solidFill>
                <a:latin typeface="Arial"/>
                <a:ea typeface="Arial"/>
                <a:cs typeface="Arial"/>
                <a:sym typeface="Arial"/>
              </a:rPr>
              <a:t>   duty agent decides</a:t>
            </a:r>
            <a:endParaRPr/>
          </a:p>
        </p:txBody>
      </p:sp>
      <p:sp>
        <p:nvSpPr>
          <p:cNvPr id="522" name="Google Shape;522;h2c612c88f685f419_0_1039"/>
          <p:cNvSpPr/>
          <p:nvPr/>
        </p:nvSpPr>
        <p:spPr>
          <a:xfrm>
            <a:off x="6492240" y="2880360"/>
            <a:ext cx="5120700" cy="777300"/>
          </a:xfrm>
          <a:prstGeom prst="roundRect">
            <a:avLst>
              <a:gd fmla="val 9411" name="adj"/>
            </a:avLst>
          </a:prstGeom>
          <a:solidFill>
            <a:srgbClr val="FFE9EE"/>
          </a:solidFill>
          <a:ln cap="flat" cmpd="sng" w="19050">
            <a:solidFill>
              <a:srgbClr val="FF5B7F"/>
            </a:solidFill>
            <a:prstDash val="solid"/>
            <a:round/>
            <a:headEnd len="sm" w="sm" type="none"/>
            <a:tailEnd len="sm" w="sm" type="none"/>
          </a:ln>
        </p:spPr>
        <p:txBody>
          <a:bodyPr anchorCtr="0" anchor="ctr" bIns="36575" lIns="73150" spcFirstLastPara="1" rIns="73150" wrap="square" tIns="36575">
            <a:noAutofit/>
          </a:bodyPr>
          <a:lstStyle/>
          <a:p>
            <a:pPr indent="0" lvl="0" marL="0" marR="0" rtl="0" algn="ctr">
              <a:spcBef>
                <a:spcPts val="0"/>
              </a:spcBef>
              <a:spcAft>
                <a:spcPts val="0"/>
              </a:spcAft>
              <a:buNone/>
            </a:pPr>
            <a:r>
              <a:rPr b="1" i="0" lang="en-US" sz="1700" u="none" cap="none" strike="noStrike">
                <a:solidFill>
                  <a:srgbClr val="1F2937"/>
                </a:solidFill>
                <a:latin typeface="Arial"/>
                <a:ea typeface="Arial"/>
                <a:cs typeface="Arial"/>
                <a:sym typeface="Arial"/>
              </a:rPr>
              <a:t>AI suggestion service</a:t>
            </a:r>
            <a:r>
              <a:rPr b="0" i="1" lang="en-US" sz="1400" u="none" cap="none" strike="noStrike">
                <a:solidFill>
                  <a:srgbClr val="4B5563"/>
                </a:solidFill>
                <a:latin typeface="Arial"/>
                <a:ea typeface="Arial"/>
                <a:cs typeface="Arial"/>
                <a:sym typeface="Arial"/>
              </a:rPr>
              <a:t>   beside the helpdesk</a:t>
            </a:r>
            <a:endParaRPr/>
          </a:p>
        </p:txBody>
      </p:sp>
      <p:sp>
        <p:nvSpPr>
          <p:cNvPr id="523" name="Google Shape;523;h2c612c88f685f419_0_1039"/>
          <p:cNvSpPr/>
          <p:nvPr/>
        </p:nvSpPr>
        <p:spPr>
          <a:xfrm>
            <a:off x="6492240" y="4251960"/>
            <a:ext cx="5120700" cy="1737300"/>
          </a:xfrm>
          <a:prstGeom prst="roundRect">
            <a:avLst>
              <a:gd fmla="val 4210" name="adj"/>
            </a:avLst>
          </a:prstGeom>
          <a:solidFill>
            <a:srgbClr val="E6F3F4"/>
          </a:solidFill>
          <a:ln cap="flat" cmpd="sng" w="19050">
            <a:solidFill>
              <a:srgbClr val="008691"/>
            </a:solidFill>
            <a:prstDash val="solid"/>
            <a:round/>
            <a:headEnd len="sm" w="sm" type="none"/>
            <a:tailEnd len="sm" w="sm" type="none"/>
          </a:ln>
        </p:spPr>
        <p:txBody>
          <a:bodyPr anchorCtr="0" anchor="t" bIns="36575" lIns="137150" spcFirstLastPara="1" rIns="137150" wrap="square" tIns="36575">
            <a:noAutofit/>
          </a:bodyPr>
          <a:lstStyle/>
          <a:p>
            <a:pPr indent="0" lvl="0" marL="0" marR="0" rtl="0" algn="ctr">
              <a:spcBef>
                <a:spcPts val="0"/>
              </a:spcBef>
              <a:spcAft>
                <a:spcPts val="0"/>
              </a:spcAft>
              <a:buNone/>
            </a:pPr>
            <a:r>
              <a:rPr b="1" i="0" lang="en-US" sz="1700" u="none" cap="none" strike="noStrike">
                <a:solidFill>
                  <a:srgbClr val="1F2937"/>
                </a:solidFill>
                <a:latin typeface="Arial"/>
                <a:ea typeface="Arial"/>
                <a:cs typeface="Arial"/>
                <a:sym typeface="Arial"/>
              </a:rPr>
              <a:t>Knowledge base</a:t>
            </a:r>
            <a:endParaRPr/>
          </a:p>
        </p:txBody>
      </p:sp>
      <p:sp>
        <p:nvSpPr>
          <p:cNvPr id="524" name="Google Shape;524;h2c612c88f685f419_0_1039"/>
          <p:cNvSpPr/>
          <p:nvPr/>
        </p:nvSpPr>
        <p:spPr>
          <a:xfrm>
            <a:off x="6720840" y="4937760"/>
            <a:ext cx="1097400" cy="685800"/>
          </a:xfrm>
          <a:prstGeom prst="roundRect">
            <a:avLst>
              <a:gd fmla="val 6666" name="adj"/>
            </a:avLst>
          </a:prstGeom>
          <a:solidFill>
            <a:srgbClr val="FFFFFF"/>
          </a:solidFill>
          <a:ln cap="flat" cmpd="sng" w="12700">
            <a:solidFill>
              <a:srgbClr val="008691"/>
            </a:solidFill>
            <a:prstDash val="solid"/>
            <a:round/>
            <a:headEnd len="sm" w="sm" type="none"/>
            <a:tailEnd len="sm" w="sm" type="none"/>
          </a:ln>
        </p:spPr>
        <p:txBody>
          <a:bodyPr anchorCtr="0" anchor="ctr" bIns="36575" lIns="73150" spcFirstLastPara="1" rIns="73150" wrap="square" tIns="36575">
            <a:noAutofit/>
          </a:bodyPr>
          <a:lstStyle/>
          <a:p>
            <a:pPr indent="0" lvl="0" marL="0" marR="0" rtl="0" algn="ctr">
              <a:spcBef>
                <a:spcPts val="0"/>
              </a:spcBef>
              <a:spcAft>
                <a:spcPts val="0"/>
              </a:spcAft>
              <a:buNone/>
            </a:pPr>
            <a:r>
              <a:rPr b="1" i="0" lang="en-US" sz="1300" u="none" cap="none" strike="noStrike">
                <a:solidFill>
                  <a:srgbClr val="1F2937"/>
                </a:solidFill>
                <a:latin typeface="Arial"/>
                <a:ea typeface="Arial"/>
                <a:cs typeface="Arial"/>
                <a:sym typeface="Arial"/>
              </a:rPr>
              <a:t>Node A</a:t>
            </a:r>
            <a:endParaRPr/>
          </a:p>
          <a:p>
            <a:pPr indent="0" lvl="0" marL="0" marR="0" rtl="0" algn="ctr">
              <a:spcBef>
                <a:spcPts val="0"/>
              </a:spcBef>
              <a:spcAft>
                <a:spcPts val="0"/>
              </a:spcAft>
              <a:buNone/>
            </a:pPr>
            <a:r>
              <a:rPr b="0" i="0" lang="en-US" sz="1100" u="none" cap="none" strike="noStrike">
                <a:solidFill>
                  <a:srgbClr val="4B5563"/>
                </a:solidFill>
                <a:latin typeface="Arial"/>
                <a:ea typeface="Arial"/>
                <a:cs typeface="Arial"/>
                <a:sym typeface="Arial"/>
              </a:rPr>
              <a:t>tenant</a:t>
            </a:r>
            <a:endParaRPr/>
          </a:p>
        </p:txBody>
      </p:sp>
      <p:sp>
        <p:nvSpPr>
          <p:cNvPr id="525" name="Google Shape;525;h2c612c88f685f419_0_1039"/>
          <p:cNvSpPr/>
          <p:nvPr/>
        </p:nvSpPr>
        <p:spPr>
          <a:xfrm>
            <a:off x="7936992" y="4937760"/>
            <a:ext cx="1097400" cy="685800"/>
          </a:xfrm>
          <a:prstGeom prst="roundRect">
            <a:avLst>
              <a:gd fmla="val 6666" name="adj"/>
            </a:avLst>
          </a:prstGeom>
          <a:solidFill>
            <a:srgbClr val="FFFFFF"/>
          </a:solidFill>
          <a:ln cap="flat" cmpd="sng" w="12700">
            <a:solidFill>
              <a:srgbClr val="008691"/>
            </a:solidFill>
            <a:prstDash val="solid"/>
            <a:round/>
            <a:headEnd len="sm" w="sm" type="none"/>
            <a:tailEnd len="sm" w="sm" type="none"/>
          </a:ln>
        </p:spPr>
        <p:txBody>
          <a:bodyPr anchorCtr="0" anchor="ctr" bIns="36575" lIns="73150" spcFirstLastPara="1" rIns="73150" wrap="square" tIns="36575">
            <a:noAutofit/>
          </a:bodyPr>
          <a:lstStyle/>
          <a:p>
            <a:pPr indent="0" lvl="0" marL="0" marR="0" rtl="0" algn="ctr">
              <a:spcBef>
                <a:spcPts val="0"/>
              </a:spcBef>
              <a:spcAft>
                <a:spcPts val="0"/>
              </a:spcAft>
              <a:buNone/>
            </a:pPr>
            <a:r>
              <a:rPr b="1" i="0" lang="en-US" sz="1300" u="none" cap="none" strike="noStrike">
                <a:solidFill>
                  <a:srgbClr val="1F2937"/>
                </a:solidFill>
                <a:latin typeface="Arial"/>
                <a:ea typeface="Arial"/>
                <a:cs typeface="Arial"/>
                <a:sym typeface="Arial"/>
              </a:rPr>
              <a:t>Node B</a:t>
            </a:r>
            <a:endParaRPr/>
          </a:p>
          <a:p>
            <a:pPr indent="0" lvl="0" marL="0" marR="0" rtl="0" algn="ctr">
              <a:spcBef>
                <a:spcPts val="0"/>
              </a:spcBef>
              <a:spcAft>
                <a:spcPts val="0"/>
              </a:spcAft>
              <a:buNone/>
            </a:pPr>
            <a:r>
              <a:rPr b="0" i="0" lang="en-US" sz="1100" u="none" cap="none" strike="noStrike">
                <a:solidFill>
                  <a:srgbClr val="4B5563"/>
                </a:solidFill>
                <a:latin typeface="Arial"/>
                <a:ea typeface="Arial"/>
                <a:cs typeface="Arial"/>
                <a:sym typeface="Arial"/>
              </a:rPr>
              <a:t>tenant</a:t>
            </a:r>
            <a:endParaRPr/>
          </a:p>
        </p:txBody>
      </p:sp>
      <p:sp>
        <p:nvSpPr>
          <p:cNvPr id="526" name="Google Shape;526;h2c612c88f685f419_0_1039"/>
          <p:cNvSpPr/>
          <p:nvPr/>
        </p:nvSpPr>
        <p:spPr>
          <a:xfrm>
            <a:off x="9153144" y="4937760"/>
            <a:ext cx="1097400" cy="685800"/>
          </a:xfrm>
          <a:prstGeom prst="roundRect">
            <a:avLst>
              <a:gd fmla="val 6666" name="adj"/>
            </a:avLst>
          </a:prstGeom>
          <a:solidFill>
            <a:srgbClr val="FFFFFF"/>
          </a:solidFill>
          <a:ln cap="flat" cmpd="sng" w="12700">
            <a:solidFill>
              <a:srgbClr val="008691"/>
            </a:solidFill>
            <a:prstDash val="solid"/>
            <a:round/>
            <a:headEnd len="sm" w="sm" type="none"/>
            <a:tailEnd len="sm" w="sm" type="none"/>
          </a:ln>
        </p:spPr>
        <p:txBody>
          <a:bodyPr anchorCtr="0" anchor="ctr" bIns="36575" lIns="73150" spcFirstLastPara="1" rIns="73150" wrap="square" tIns="36575">
            <a:noAutofit/>
          </a:bodyPr>
          <a:lstStyle/>
          <a:p>
            <a:pPr indent="0" lvl="0" marL="0" marR="0" rtl="0" algn="ctr">
              <a:spcBef>
                <a:spcPts val="0"/>
              </a:spcBef>
              <a:spcAft>
                <a:spcPts val="0"/>
              </a:spcAft>
              <a:buNone/>
            </a:pPr>
            <a:r>
              <a:rPr b="1" i="0" lang="en-US" sz="1300" u="none" cap="none" strike="noStrike">
                <a:solidFill>
                  <a:srgbClr val="1F2937"/>
                </a:solidFill>
                <a:latin typeface="Arial"/>
                <a:ea typeface="Arial"/>
                <a:cs typeface="Arial"/>
                <a:sym typeface="Arial"/>
              </a:rPr>
              <a:t>Node C</a:t>
            </a:r>
            <a:endParaRPr/>
          </a:p>
          <a:p>
            <a:pPr indent="0" lvl="0" marL="0" marR="0" rtl="0" algn="ctr">
              <a:spcBef>
                <a:spcPts val="0"/>
              </a:spcBef>
              <a:spcAft>
                <a:spcPts val="0"/>
              </a:spcAft>
              <a:buNone/>
            </a:pPr>
            <a:r>
              <a:rPr b="0" i="0" lang="en-US" sz="1100" u="none" cap="none" strike="noStrike">
                <a:solidFill>
                  <a:srgbClr val="4B5563"/>
                </a:solidFill>
                <a:latin typeface="Arial"/>
                <a:ea typeface="Arial"/>
                <a:cs typeface="Arial"/>
                <a:sym typeface="Arial"/>
              </a:rPr>
              <a:t>tenant</a:t>
            </a:r>
            <a:endParaRPr/>
          </a:p>
        </p:txBody>
      </p:sp>
      <p:sp>
        <p:nvSpPr>
          <p:cNvPr id="527" name="Google Shape;527;h2c612c88f685f419_0_1039"/>
          <p:cNvSpPr/>
          <p:nvPr/>
        </p:nvSpPr>
        <p:spPr>
          <a:xfrm>
            <a:off x="10369296" y="4937760"/>
            <a:ext cx="1097400" cy="685800"/>
          </a:xfrm>
          <a:prstGeom prst="roundRect">
            <a:avLst>
              <a:gd fmla="val 6666" name="adj"/>
            </a:avLst>
          </a:prstGeom>
          <a:solidFill>
            <a:srgbClr val="FFFFFF"/>
          </a:solidFill>
          <a:ln cap="flat" cmpd="sng" w="12700">
            <a:solidFill>
              <a:srgbClr val="008691"/>
            </a:solidFill>
            <a:prstDash val="solid"/>
            <a:round/>
            <a:headEnd len="sm" w="sm" type="none"/>
            <a:tailEnd len="sm" w="sm" type="none"/>
          </a:ln>
        </p:spPr>
        <p:txBody>
          <a:bodyPr anchorCtr="0" anchor="ctr" bIns="36575" lIns="73150" spcFirstLastPara="1" rIns="73150" wrap="square" tIns="36575">
            <a:noAutofit/>
          </a:bodyPr>
          <a:lstStyle/>
          <a:p>
            <a:pPr indent="0" lvl="0" marL="0" marR="0" rtl="0" algn="ctr">
              <a:spcBef>
                <a:spcPts val="0"/>
              </a:spcBef>
              <a:spcAft>
                <a:spcPts val="0"/>
              </a:spcAft>
              <a:buNone/>
            </a:pPr>
            <a:r>
              <a:rPr b="1" i="0" lang="en-US" sz="1300" u="none" cap="none" strike="noStrike">
                <a:solidFill>
                  <a:srgbClr val="1F2937"/>
                </a:solidFill>
                <a:latin typeface="Arial"/>
                <a:ea typeface="Arial"/>
                <a:cs typeface="Arial"/>
                <a:sym typeface="Arial"/>
              </a:rPr>
              <a:t>Federation</a:t>
            </a:r>
            <a:endParaRPr/>
          </a:p>
          <a:p>
            <a:pPr indent="0" lvl="0" marL="0" marR="0" rtl="0" algn="ctr">
              <a:spcBef>
                <a:spcPts val="0"/>
              </a:spcBef>
              <a:spcAft>
                <a:spcPts val="0"/>
              </a:spcAft>
              <a:buNone/>
            </a:pPr>
            <a:r>
              <a:rPr b="0" i="0" lang="en-US" sz="1100" u="none" cap="none" strike="noStrike">
                <a:solidFill>
                  <a:srgbClr val="4B5563"/>
                </a:solidFill>
                <a:latin typeface="Arial"/>
                <a:ea typeface="Arial"/>
                <a:cs typeface="Arial"/>
                <a:sym typeface="Arial"/>
              </a:rPr>
              <a:t>tenant</a:t>
            </a:r>
            <a:endParaRPr/>
          </a:p>
        </p:txBody>
      </p:sp>
      <p:cxnSp>
        <p:nvCxnSpPr>
          <p:cNvPr id="528" name="Google Shape;528;h2c612c88f685f419_0_1039"/>
          <p:cNvCxnSpPr/>
          <p:nvPr/>
        </p:nvCxnSpPr>
        <p:spPr>
          <a:xfrm>
            <a:off x="8138160" y="2286000"/>
            <a:ext cx="0" cy="594300"/>
          </a:xfrm>
          <a:prstGeom prst="straightConnector1">
            <a:avLst/>
          </a:prstGeom>
          <a:noFill/>
          <a:ln cap="flat" cmpd="sng" w="25400">
            <a:solidFill>
              <a:srgbClr val="4B5563"/>
            </a:solidFill>
            <a:prstDash val="solid"/>
            <a:round/>
            <a:headEnd len="sm" w="sm" type="none"/>
            <a:tailEnd len="med" w="med" type="triangle"/>
          </a:ln>
        </p:spPr>
      </p:cxnSp>
      <p:sp>
        <p:nvSpPr>
          <p:cNvPr id="529" name="Google Shape;529;h2c612c88f685f419_0_1039"/>
          <p:cNvSpPr txBox="1"/>
          <p:nvPr/>
        </p:nvSpPr>
        <p:spPr>
          <a:xfrm>
            <a:off x="8229600" y="2423160"/>
            <a:ext cx="822900" cy="200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1" lang="en-US" sz="1300" u="none" cap="none" strike="noStrike">
                <a:solidFill>
                  <a:srgbClr val="4B5563"/>
                </a:solidFill>
                <a:latin typeface="Arial"/>
                <a:ea typeface="Arial"/>
                <a:cs typeface="Arial"/>
                <a:sym typeface="Arial"/>
              </a:rPr>
              <a:t>asks</a:t>
            </a:r>
            <a:endParaRPr/>
          </a:p>
        </p:txBody>
      </p:sp>
      <p:cxnSp>
        <p:nvCxnSpPr>
          <p:cNvPr id="530" name="Google Shape;530;h2c612c88f685f419_0_1039"/>
          <p:cNvCxnSpPr/>
          <p:nvPr/>
        </p:nvCxnSpPr>
        <p:spPr>
          <a:xfrm rot="10800000">
            <a:off x="10058400" y="2286060"/>
            <a:ext cx="0" cy="594300"/>
          </a:xfrm>
          <a:prstGeom prst="straightConnector1">
            <a:avLst/>
          </a:prstGeom>
          <a:noFill/>
          <a:ln cap="flat" cmpd="sng" w="25400">
            <a:solidFill>
              <a:srgbClr val="FF5B7F"/>
            </a:solidFill>
            <a:prstDash val="dash"/>
            <a:round/>
            <a:headEnd len="sm" w="sm" type="none"/>
            <a:tailEnd len="med" w="med" type="triangle"/>
          </a:ln>
        </p:spPr>
      </p:cxnSp>
      <p:sp>
        <p:nvSpPr>
          <p:cNvPr id="531" name="Google Shape;531;h2c612c88f685f419_0_1039"/>
          <p:cNvSpPr txBox="1"/>
          <p:nvPr/>
        </p:nvSpPr>
        <p:spPr>
          <a:xfrm>
            <a:off x="10149840" y="2423160"/>
            <a:ext cx="1280100" cy="200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1" lang="en-US" sz="1300" u="none" cap="none" strike="noStrike">
                <a:solidFill>
                  <a:srgbClr val="4B5563"/>
                </a:solidFill>
                <a:latin typeface="Arial"/>
                <a:ea typeface="Arial"/>
                <a:cs typeface="Arial"/>
                <a:sym typeface="Arial"/>
              </a:rPr>
              <a:t>suggestion</a:t>
            </a:r>
            <a:endParaRPr/>
          </a:p>
        </p:txBody>
      </p:sp>
      <p:cxnSp>
        <p:nvCxnSpPr>
          <p:cNvPr id="532" name="Google Shape;532;h2c612c88f685f419_0_1039"/>
          <p:cNvCxnSpPr/>
          <p:nvPr/>
        </p:nvCxnSpPr>
        <p:spPr>
          <a:xfrm>
            <a:off x="9052560" y="3657600"/>
            <a:ext cx="0" cy="594300"/>
          </a:xfrm>
          <a:prstGeom prst="straightConnector1">
            <a:avLst/>
          </a:prstGeom>
          <a:noFill/>
          <a:ln cap="flat" cmpd="sng" w="25400">
            <a:solidFill>
              <a:srgbClr val="4B5563"/>
            </a:solidFill>
            <a:prstDash val="solid"/>
            <a:round/>
            <a:headEnd len="sm" w="sm" type="none"/>
            <a:tailEnd len="med" w="med" type="triangle"/>
          </a:ln>
        </p:spPr>
      </p:cxnSp>
      <p:sp>
        <p:nvSpPr>
          <p:cNvPr id="533" name="Google Shape;533;h2c612c88f685f419_0_1039"/>
          <p:cNvSpPr txBox="1"/>
          <p:nvPr/>
        </p:nvSpPr>
        <p:spPr>
          <a:xfrm>
            <a:off x="9144000" y="3794760"/>
            <a:ext cx="822900" cy="200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1" lang="en-US" sz="1300" u="none" cap="none" strike="noStrike">
                <a:solidFill>
                  <a:srgbClr val="4B5563"/>
                </a:solidFill>
                <a:latin typeface="Arial"/>
                <a:ea typeface="Arial"/>
                <a:cs typeface="Arial"/>
                <a:sym typeface="Arial"/>
              </a:rPr>
              <a:t>reads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h2c612c88f685f419_0_1279"/>
          <p:cNvSpPr txBox="1"/>
          <p:nvPr>
            <p:ph type="title"/>
          </p:nvPr>
        </p:nvSpPr>
        <p:spPr>
          <a:xfrm>
            <a:off x="1721738" y="235633"/>
            <a:ext cx="9830100" cy="603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8691"/>
              </a:buClr>
              <a:buSzPts val="3500"/>
              <a:buFont typeface="Quicksand"/>
              <a:buNone/>
            </a:pPr>
            <a:r>
              <a:rPr b="0" i="0" lang="en-US" sz="3500">
                <a:solidFill>
                  <a:srgbClr val="008691"/>
                </a:solidFill>
                <a:latin typeface="Quicksand"/>
                <a:ea typeface="Quicksand"/>
                <a:cs typeface="Quicksand"/>
                <a:sym typeface="Quicksand"/>
              </a:rPr>
              <a:t>Email integration in a nutshell</a:t>
            </a:r>
            <a:endParaRPr/>
          </a:p>
        </p:txBody>
      </p:sp>
      <p:sp>
        <p:nvSpPr>
          <p:cNvPr id="540" name="Google Shape;540;h2c612c88f685f419_0_1279"/>
          <p:cNvSpPr txBox="1"/>
          <p:nvPr>
            <p:ph idx="2" type="body"/>
          </p:nvPr>
        </p:nvSpPr>
        <p:spPr>
          <a:xfrm>
            <a:off x="1721741" y="895137"/>
            <a:ext cx="9830100" cy="36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8691"/>
              </a:buClr>
              <a:buSzPts val="2200"/>
              <a:buNone/>
            </a:pPr>
            <a:r>
              <a:rPr b="0" i="0" lang="en-US" sz="2200">
                <a:solidFill>
                  <a:srgbClr val="008691"/>
                </a:solidFill>
                <a:latin typeface="Quicksand"/>
                <a:ea typeface="Quicksand"/>
                <a:cs typeface="Quicksand"/>
                <a:sym typeface="Quicksand"/>
              </a:rPr>
              <a:t>Each Node helpdesk exchanges tickets with the FSU by email</a:t>
            </a:r>
            <a:endParaRPr/>
          </a:p>
        </p:txBody>
      </p:sp>
      <p:sp>
        <p:nvSpPr>
          <p:cNvPr id="541" name="Google Shape;541;h2c612c88f685f419_0_1279"/>
          <p:cNvSpPr/>
          <p:nvPr/>
        </p:nvSpPr>
        <p:spPr>
          <a:xfrm>
            <a:off x="405390" y="2377490"/>
            <a:ext cx="1143000" cy="960000"/>
          </a:xfrm>
          <a:prstGeom prst="roundRect">
            <a:avLst>
              <a:gd fmla="val 7619" name="adj"/>
            </a:avLst>
          </a:prstGeom>
          <a:solidFill>
            <a:srgbClr val="F3F4F6"/>
          </a:solidFill>
          <a:ln cap="flat" cmpd="sng" w="15875">
            <a:solidFill>
              <a:srgbClr val="4B5563"/>
            </a:solidFill>
            <a:prstDash val="solid"/>
            <a:round/>
            <a:headEnd len="sm" w="sm" type="none"/>
            <a:tailEnd len="sm" w="sm" type="none"/>
          </a:ln>
        </p:spPr>
        <p:txBody>
          <a:bodyPr anchorCtr="0" anchor="ctr" bIns="36575" lIns="73150" spcFirstLastPara="1" rIns="73150" wrap="square" tIns="36575">
            <a:noAutofit/>
          </a:bodyPr>
          <a:lstStyle/>
          <a:p>
            <a:pPr indent="0" lvl="0" marL="0" marR="0" rtl="0" algn="ctr">
              <a:spcBef>
                <a:spcPts val="0"/>
              </a:spcBef>
              <a:spcAft>
                <a:spcPts val="0"/>
              </a:spcAft>
              <a:buNone/>
            </a:pPr>
            <a:r>
              <a:rPr b="1" i="0" lang="en-US" sz="1700" u="none" cap="none" strike="noStrike">
                <a:solidFill>
                  <a:srgbClr val="1F2937"/>
                </a:solidFill>
                <a:latin typeface="Arial"/>
                <a:ea typeface="Arial"/>
                <a:cs typeface="Arial"/>
                <a:sym typeface="Arial"/>
              </a:rPr>
              <a:t>User</a:t>
            </a:r>
            <a:endParaRPr/>
          </a:p>
        </p:txBody>
      </p:sp>
      <p:cxnSp>
        <p:nvCxnSpPr>
          <p:cNvPr id="542" name="Google Shape;542;h2c612c88f685f419_0_1279"/>
          <p:cNvCxnSpPr>
            <a:stCxn id="541" idx="3"/>
          </p:cNvCxnSpPr>
          <p:nvPr/>
        </p:nvCxnSpPr>
        <p:spPr>
          <a:xfrm flipH="1" rot="10800000">
            <a:off x="1548390" y="2852990"/>
            <a:ext cx="509100" cy="4500"/>
          </a:xfrm>
          <a:prstGeom prst="straightConnector1">
            <a:avLst/>
          </a:prstGeom>
          <a:noFill/>
          <a:ln cap="flat" cmpd="sng" w="25400">
            <a:solidFill>
              <a:srgbClr val="4B5563"/>
            </a:solidFill>
            <a:prstDash val="solid"/>
            <a:round/>
            <a:headEnd len="med" w="med" type="triangle"/>
            <a:tailEnd len="med" w="med" type="triangle"/>
          </a:ln>
        </p:spPr>
      </p:cxnSp>
      <p:sp>
        <p:nvSpPr>
          <p:cNvPr id="543" name="Google Shape;543;h2c612c88f685f419_0_1279"/>
          <p:cNvSpPr/>
          <p:nvPr/>
        </p:nvSpPr>
        <p:spPr>
          <a:xfrm>
            <a:off x="2057400" y="2331720"/>
            <a:ext cx="1463100" cy="1051500"/>
          </a:xfrm>
          <a:prstGeom prst="roundRect">
            <a:avLst>
              <a:gd fmla="val 6956" name="adj"/>
            </a:avLst>
          </a:prstGeom>
          <a:solidFill>
            <a:srgbClr val="E6F3F4"/>
          </a:solidFill>
          <a:ln cap="flat" cmpd="sng" w="19050">
            <a:solidFill>
              <a:srgbClr val="008691"/>
            </a:solidFill>
            <a:prstDash val="solid"/>
            <a:round/>
            <a:headEnd len="sm" w="sm" type="none"/>
            <a:tailEnd len="sm" w="sm" type="none"/>
          </a:ln>
        </p:spPr>
        <p:txBody>
          <a:bodyPr anchorCtr="0" anchor="ctr" bIns="36575" lIns="73150" spcFirstLastPara="1" rIns="73150" wrap="square" tIns="36575">
            <a:noAutofit/>
          </a:bodyPr>
          <a:lstStyle/>
          <a:p>
            <a:pPr indent="0" lvl="0" marL="0" marR="0" rtl="0" algn="ctr">
              <a:spcBef>
                <a:spcPts val="0"/>
              </a:spcBef>
              <a:spcAft>
                <a:spcPts val="0"/>
              </a:spcAft>
              <a:buNone/>
            </a:pPr>
            <a:r>
              <a:rPr b="1" i="0" lang="en-US" sz="1700" u="none" cap="none" strike="noStrike">
                <a:solidFill>
                  <a:srgbClr val="1F2937"/>
                </a:solidFill>
                <a:latin typeface="Arial"/>
                <a:ea typeface="Arial"/>
                <a:cs typeface="Arial"/>
                <a:sym typeface="Arial"/>
              </a:rPr>
              <a:t>Node X</a:t>
            </a:r>
            <a:endParaRPr/>
          </a:p>
          <a:p>
            <a:pPr indent="0" lvl="0" marL="0" marR="0" rtl="0" algn="ctr">
              <a:spcBef>
                <a:spcPts val="0"/>
              </a:spcBef>
              <a:spcAft>
                <a:spcPts val="0"/>
              </a:spcAft>
              <a:buNone/>
            </a:pPr>
            <a:r>
              <a:rPr b="0" i="0" lang="en-US" sz="1300" u="none" cap="none" strike="noStrike">
                <a:solidFill>
                  <a:srgbClr val="4B5563"/>
                </a:solidFill>
                <a:latin typeface="Arial"/>
                <a:ea typeface="Arial"/>
                <a:cs typeface="Arial"/>
                <a:sym typeface="Arial"/>
              </a:rPr>
              <a:t>helpdesk</a:t>
            </a:r>
            <a:endParaRPr/>
          </a:p>
        </p:txBody>
      </p:sp>
      <p:sp>
        <p:nvSpPr>
          <p:cNvPr id="544" name="Google Shape;544;h2c612c88f685f419_0_1279"/>
          <p:cNvSpPr/>
          <p:nvPr/>
        </p:nvSpPr>
        <p:spPr>
          <a:xfrm>
            <a:off x="4160520" y="1600200"/>
            <a:ext cx="2286000" cy="2514600"/>
          </a:xfrm>
          <a:prstGeom prst="roundRect">
            <a:avLst>
              <a:gd fmla="val 3200" name="adj"/>
            </a:avLst>
          </a:prstGeom>
          <a:solidFill>
            <a:srgbClr val="FEF3C7"/>
          </a:solidFill>
          <a:ln cap="flat" cmpd="sng" w="19050">
            <a:solidFill>
              <a:srgbClr val="D97706"/>
            </a:solidFill>
            <a:prstDash val="solid"/>
            <a:round/>
            <a:headEnd len="sm" w="sm" type="none"/>
            <a:tailEnd len="sm" w="sm" type="none"/>
          </a:ln>
        </p:spPr>
        <p:txBody>
          <a:bodyPr anchorCtr="0" anchor="t" bIns="36575" lIns="91425" spcFirstLastPara="1" rIns="91425" wrap="square" tIns="36575">
            <a:noAutofit/>
          </a:bodyPr>
          <a:lstStyle/>
          <a:p>
            <a:pPr indent="0" lvl="0" marL="0" marR="0" rtl="0" algn="ctr">
              <a:spcBef>
                <a:spcPts val="0"/>
              </a:spcBef>
              <a:spcAft>
                <a:spcPts val="0"/>
              </a:spcAft>
              <a:buNone/>
            </a:pPr>
            <a:r>
              <a:rPr b="1" i="0" lang="en-US" sz="1700" u="none" cap="none" strike="noStrike">
                <a:solidFill>
                  <a:srgbClr val="1F2937"/>
                </a:solidFill>
                <a:latin typeface="Arial"/>
                <a:ea typeface="Arial"/>
                <a:cs typeface="Arial"/>
                <a:sym typeface="Arial"/>
              </a:rPr>
              <a:t>FSU Helpdesk</a:t>
            </a:r>
            <a:endParaRPr/>
          </a:p>
        </p:txBody>
      </p:sp>
      <p:sp>
        <p:nvSpPr>
          <p:cNvPr id="545" name="Google Shape;545;h2c612c88f685f419_0_1279"/>
          <p:cNvSpPr/>
          <p:nvPr/>
        </p:nvSpPr>
        <p:spPr>
          <a:xfrm>
            <a:off x="4343400" y="2148840"/>
            <a:ext cx="1920300" cy="438900"/>
          </a:xfrm>
          <a:prstGeom prst="roundRect">
            <a:avLst>
              <a:gd fmla="val 10416" name="adj"/>
            </a:avLst>
          </a:prstGeom>
          <a:solidFill>
            <a:srgbClr val="FFFFFF"/>
          </a:solidFill>
          <a:ln cap="flat" cmpd="sng" w="9525">
            <a:solidFill>
              <a:srgbClr val="D97706"/>
            </a:solidFill>
            <a:prstDash val="solid"/>
            <a:round/>
            <a:headEnd len="sm" w="sm" type="none"/>
            <a:tailEnd len="sm" w="sm" type="none"/>
          </a:ln>
        </p:spPr>
        <p:txBody>
          <a:bodyPr anchorCtr="0" anchor="ctr" bIns="36575" lIns="73150" spcFirstLastPara="1" rIns="73150" wrap="square" tIns="36575">
            <a:noAutofit/>
          </a:bodyPr>
          <a:lstStyle/>
          <a:p>
            <a:pPr indent="0" lvl="0" marL="0" marR="0" rtl="0" algn="ctr">
              <a:spcBef>
                <a:spcPts val="0"/>
              </a:spcBef>
              <a:spcAft>
                <a:spcPts val="0"/>
              </a:spcAft>
              <a:buNone/>
            </a:pPr>
            <a:r>
              <a:rPr b="0" i="0" lang="en-US" sz="1300" u="none" cap="none" strike="noStrike">
                <a:solidFill>
                  <a:srgbClr val="1F2937"/>
                </a:solidFill>
                <a:latin typeface="Arial"/>
                <a:ea typeface="Arial"/>
                <a:cs typeface="Arial"/>
                <a:sym typeface="Arial"/>
              </a:rPr>
              <a:t>Node X group</a:t>
            </a:r>
            <a:endParaRPr/>
          </a:p>
        </p:txBody>
      </p:sp>
      <p:sp>
        <p:nvSpPr>
          <p:cNvPr id="546" name="Google Shape;546;h2c612c88f685f419_0_1279"/>
          <p:cNvSpPr/>
          <p:nvPr/>
        </p:nvSpPr>
        <p:spPr>
          <a:xfrm>
            <a:off x="4343400" y="2715768"/>
            <a:ext cx="1920300" cy="438900"/>
          </a:xfrm>
          <a:prstGeom prst="roundRect">
            <a:avLst>
              <a:gd fmla="val 10416" name="adj"/>
            </a:avLst>
          </a:prstGeom>
          <a:solidFill>
            <a:srgbClr val="FFFFFF"/>
          </a:solidFill>
          <a:ln cap="flat" cmpd="sng" w="9525">
            <a:solidFill>
              <a:srgbClr val="D97706"/>
            </a:solidFill>
            <a:prstDash val="solid"/>
            <a:round/>
            <a:headEnd len="sm" w="sm" type="none"/>
            <a:tailEnd len="sm" w="sm" type="none"/>
          </a:ln>
        </p:spPr>
        <p:txBody>
          <a:bodyPr anchorCtr="0" anchor="ctr" bIns="36575" lIns="73150" spcFirstLastPara="1" rIns="73150" wrap="square" tIns="36575">
            <a:noAutofit/>
          </a:bodyPr>
          <a:lstStyle/>
          <a:p>
            <a:pPr indent="0" lvl="0" marL="0" marR="0" rtl="0" algn="ctr">
              <a:spcBef>
                <a:spcPts val="0"/>
              </a:spcBef>
              <a:spcAft>
                <a:spcPts val="0"/>
              </a:spcAft>
              <a:buNone/>
            </a:pPr>
            <a:r>
              <a:rPr b="0" i="0" lang="en-US" sz="1300" u="none" cap="none" strike="noStrike">
                <a:solidFill>
                  <a:srgbClr val="1F2937"/>
                </a:solidFill>
                <a:latin typeface="Arial"/>
                <a:ea typeface="Arial"/>
                <a:cs typeface="Arial"/>
                <a:sym typeface="Arial"/>
              </a:rPr>
              <a:t>Node Y group</a:t>
            </a:r>
            <a:endParaRPr/>
          </a:p>
        </p:txBody>
      </p:sp>
      <p:sp>
        <p:nvSpPr>
          <p:cNvPr id="547" name="Google Shape;547;h2c612c88f685f419_0_1279"/>
          <p:cNvSpPr/>
          <p:nvPr/>
        </p:nvSpPr>
        <p:spPr>
          <a:xfrm>
            <a:off x="4343400" y="3282696"/>
            <a:ext cx="1920300" cy="438900"/>
          </a:xfrm>
          <a:prstGeom prst="roundRect">
            <a:avLst>
              <a:gd fmla="val 10416" name="adj"/>
            </a:avLst>
          </a:prstGeom>
          <a:solidFill>
            <a:srgbClr val="FFFFFF"/>
          </a:solidFill>
          <a:ln cap="flat" cmpd="sng" w="9525">
            <a:solidFill>
              <a:srgbClr val="D97706"/>
            </a:solidFill>
            <a:prstDash val="solid"/>
            <a:round/>
            <a:headEnd len="sm" w="sm" type="none"/>
            <a:tailEnd len="sm" w="sm" type="none"/>
          </a:ln>
        </p:spPr>
        <p:txBody>
          <a:bodyPr anchorCtr="0" anchor="ctr" bIns="36575" lIns="73150" spcFirstLastPara="1" rIns="73150" wrap="square" tIns="36575">
            <a:noAutofit/>
          </a:bodyPr>
          <a:lstStyle/>
          <a:p>
            <a:pPr indent="0" lvl="0" marL="0" marR="0" rtl="0" algn="ctr">
              <a:spcBef>
                <a:spcPts val="0"/>
              </a:spcBef>
              <a:spcAft>
                <a:spcPts val="0"/>
              </a:spcAft>
              <a:buNone/>
            </a:pPr>
            <a:r>
              <a:rPr b="0" i="1" lang="en-US" sz="1300" u="none" cap="none" strike="noStrike">
                <a:solidFill>
                  <a:srgbClr val="4B5563"/>
                </a:solidFill>
                <a:latin typeface="Arial"/>
                <a:ea typeface="Arial"/>
                <a:cs typeface="Arial"/>
                <a:sym typeface="Arial"/>
              </a:rPr>
              <a:t>one group per Node</a:t>
            </a:r>
            <a:endParaRPr/>
          </a:p>
        </p:txBody>
      </p:sp>
      <p:sp>
        <p:nvSpPr>
          <p:cNvPr id="548" name="Google Shape;548;h2c612c88f685f419_0_1279"/>
          <p:cNvSpPr/>
          <p:nvPr/>
        </p:nvSpPr>
        <p:spPr>
          <a:xfrm>
            <a:off x="6995160" y="2331720"/>
            <a:ext cx="1371600" cy="1051500"/>
          </a:xfrm>
          <a:prstGeom prst="roundRect">
            <a:avLst>
              <a:gd fmla="val 6956" name="adj"/>
            </a:avLst>
          </a:prstGeom>
          <a:solidFill>
            <a:srgbClr val="E6F3F4"/>
          </a:solidFill>
          <a:ln cap="flat" cmpd="sng" w="19050">
            <a:solidFill>
              <a:srgbClr val="008691"/>
            </a:solidFill>
            <a:prstDash val="solid"/>
            <a:round/>
            <a:headEnd len="sm" w="sm" type="none"/>
            <a:tailEnd len="sm" w="sm" type="none"/>
          </a:ln>
        </p:spPr>
        <p:txBody>
          <a:bodyPr anchorCtr="0" anchor="ctr" bIns="36575" lIns="73150" spcFirstLastPara="1" rIns="73150" wrap="square" tIns="36575">
            <a:noAutofit/>
          </a:bodyPr>
          <a:lstStyle/>
          <a:p>
            <a:pPr indent="0" lvl="0" marL="0" marR="0" rtl="0" algn="ctr">
              <a:spcBef>
                <a:spcPts val="0"/>
              </a:spcBef>
              <a:spcAft>
                <a:spcPts val="0"/>
              </a:spcAft>
              <a:buNone/>
            </a:pPr>
            <a:r>
              <a:rPr b="1" i="0" lang="en-US" sz="1700" u="none" cap="none" strike="noStrike">
                <a:solidFill>
                  <a:srgbClr val="1F2937"/>
                </a:solidFill>
                <a:latin typeface="Arial"/>
                <a:ea typeface="Arial"/>
                <a:cs typeface="Arial"/>
                <a:sym typeface="Arial"/>
              </a:rPr>
              <a:t>Node Y</a:t>
            </a:r>
            <a:endParaRPr/>
          </a:p>
          <a:p>
            <a:pPr indent="0" lvl="0" marL="0" marR="0" rtl="0" algn="ctr">
              <a:spcBef>
                <a:spcPts val="0"/>
              </a:spcBef>
              <a:spcAft>
                <a:spcPts val="0"/>
              </a:spcAft>
              <a:buNone/>
            </a:pPr>
            <a:r>
              <a:rPr b="0" i="0" lang="en-US" sz="1300" u="none" cap="none" strike="noStrike">
                <a:solidFill>
                  <a:srgbClr val="4B5563"/>
                </a:solidFill>
                <a:latin typeface="Arial"/>
                <a:ea typeface="Arial"/>
                <a:cs typeface="Arial"/>
                <a:sym typeface="Arial"/>
              </a:rPr>
              <a:t>helpdesk</a:t>
            </a:r>
            <a:endParaRPr/>
          </a:p>
        </p:txBody>
      </p:sp>
      <p:cxnSp>
        <p:nvCxnSpPr>
          <p:cNvPr id="549" name="Google Shape;549;h2c612c88f685f419_0_1279"/>
          <p:cNvCxnSpPr/>
          <p:nvPr/>
        </p:nvCxnSpPr>
        <p:spPr>
          <a:xfrm>
            <a:off x="3520440" y="2651760"/>
            <a:ext cx="640200" cy="0"/>
          </a:xfrm>
          <a:prstGeom prst="straightConnector1">
            <a:avLst/>
          </a:prstGeom>
          <a:noFill/>
          <a:ln cap="flat" cmpd="sng" w="28575">
            <a:solidFill>
              <a:srgbClr val="008691"/>
            </a:solidFill>
            <a:prstDash val="solid"/>
            <a:round/>
            <a:headEnd len="sm" w="sm" type="none"/>
            <a:tailEnd len="med" w="med" type="triangle"/>
          </a:ln>
        </p:spPr>
      </p:cxnSp>
      <p:sp>
        <p:nvSpPr>
          <p:cNvPr id="550" name="Google Shape;550;h2c612c88f685f419_0_1279"/>
          <p:cNvSpPr/>
          <p:nvPr/>
        </p:nvSpPr>
        <p:spPr>
          <a:xfrm>
            <a:off x="3703320" y="2258568"/>
            <a:ext cx="274200" cy="274200"/>
          </a:xfrm>
          <a:prstGeom prst="roundRect">
            <a:avLst>
              <a:gd fmla="val 16666" name="adj"/>
            </a:avLst>
          </a:prstGeom>
          <a:solidFill>
            <a:srgbClr val="008691"/>
          </a:solidFill>
          <a:ln>
            <a:noFill/>
          </a:ln>
        </p:spPr>
        <p:txBody>
          <a:bodyPr anchorCtr="0" anchor="ctr" bIns="36575" lIns="0" spcFirstLastPara="1" rIns="0" wrap="square" tIns="36575">
            <a:noAutofit/>
          </a:bodyPr>
          <a:lstStyle/>
          <a:p>
            <a:pPr indent="0" lvl="0" marL="0" marR="0" rtl="0" algn="ctr">
              <a:spcBef>
                <a:spcPts val="0"/>
              </a:spcBef>
              <a:spcAft>
                <a:spcPts val="0"/>
              </a:spcAft>
              <a:buNone/>
            </a:pPr>
            <a:r>
              <a:rPr b="1" i="0" lang="en-US" sz="1200" u="none" cap="none" strike="noStrike">
                <a:solidFill>
                  <a:srgbClr val="FFFFFF"/>
                </a:solidFill>
                <a:latin typeface="Arial"/>
                <a:ea typeface="Arial"/>
                <a:cs typeface="Arial"/>
                <a:sym typeface="Arial"/>
              </a:rPr>
              <a:t>1</a:t>
            </a:r>
            <a:endParaRPr/>
          </a:p>
        </p:txBody>
      </p:sp>
      <p:cxnSp>
        <p:nvCxnSpPr>
          <p:cNvPr id="551" name="Google Shape;551;h2c612c88f685f419_0_1279"/>
          <p:cNvCxnSpPr/>
          <p:nvPr/>
        </p:nvCxnSpPr>
        <p:spPr>
          <a:xfrm>
            <a:off x="3520440" y="3090672"/>
            <a:ext cx="640200" cy="0"/>
          </a:xfrm>
          <a:prstGeom prst="straightConnector1">
            <a:avLst/>
          </a:prstGeom>
          <a:noFill/>
          <a:ln cap="flat" cmpd="sng" w="28575">
            <a:solidFill>
              <a:srgbClr val="008691"/>
            </a:solidFill>
            <a:prstDash val="solid"/>
            <a:round/>
            <a:headEnd len="med" w="med" type="triangle"/>
            <a:tailEnd len="med" w="med" type="triangle"/>
          </a:ln>
        </p:spPr>
      </p:cxnSp>
      <p:sp>
        <p:nvSpPr>
          <p:cNvPr id="552" name="Google Shape;552;h2c612c88f685f419_0_1279"/>
          <p:cNvSpPr/>
          <p:nvPr/>
        </p:nvSpPr>
        <p:spPr>
          <a:xfrm>
            <a:off x="3703320" y="3200400"/>
            <a:ext cx="274200" cy="274200"/>
          </a:xfrm>
          <a:prstGeom prst="roundRect">
            <a:avLst>
              <a:gd fmla="val 16666" name="adj"/>
            </a:avLst>
          </a:prstGeom>
          <a:solidFill>
            <a:srgbClr val="008691"/>
          </a:solidFill>
          <a:ln>
            <a:noFill/>
          </a:ln>
        </p:spPr>
        <p:txBody>
          <a:bodyPr anchorCtr="0" anchor="ctr" bIns="36575" lIns="0" spcFirstLastPara="1" rIns="0" wrap="square" tIns="36575">
            <a:noAutofit/>
          </a:bodyPr>
          <a:lstStyle/>
          <a:p>
            <a:pPr indent="0" lvl="0" marL="0" marR="0" rtl="0" algn="ctr">
              <a:spcBef>
                <a:spcPts val="0"/>
              </a:spcBef>
              <a:spcAft>
                <a:spcPts val="0"/>
              </a:spcAft>
              <a:buNone/>
            </a:pPr>
            <a:r>
              <a:rPr b="1" i="0" lang="en-US" sz="1200" u="none" cap="none" strike="noStrike">
                <a:solidFill>
                  <a:srgbClr val="FFFFFF"/>
                </a:solidFill>
                <a:latin typeface="Arial"/>
                <a:ea typeface="Arial"/>
                <a:cs typeface="Arial"/>
                <a:sym typeface="Arial"/>
              </a:rPr>
              <a:t>3</a:t>
            </a:r>
            <a:endParaRPr/>
          </a:p>
        </p:txBody>
      </p:sp>
      <p:cxnSp>
        <p:nvCxnSpPr>
          <p:cNvPr id="553" name="Google Shape;553;h2c612c88f685f419_0_1279"/>
          <p:cNvCxnSpPr/>
          <p:nvPr/>
        </p:nvCxnSpPr>
        <p:spPr>
          <a:xfrm>
            <a:off x="6446520" y="2651760"/>
            <a:ext cx="548700" cy="0"/>
          </a:xfrm>
          <a:prstGeom prst="straightConnector1">
            <a:avLst/>
          </a:prstGeom>
          <a:noFill/>
          <a:ln cap="flat" cmpd="sng" w="28575">
            <a:solidFill>
              <a:srgbClr val="008691"/>
            </a:solidFill>
            <a:prstDash val="solid"/>
            <a:round/>
            <a:headEnd len="sm" w="sm" type="none"/>
            <a:tailEnd len="med" w="med" type="triangle"/>
          </a:ln>
        </p:spPr>
      </p:cxnSp>
      <p:sp>
        <p:nvSpPr>
          <p:cNvPr id="554" name="Google Shape;554;h2c612c88f685f419_0_1279"/>
          <p:cNvSpPr/>
          <p:nvPr/>
        </p:nvSpPr>
        <p:spPr>
          <a:xfrm>
            <a:off x="6583680" y="2258568"/>
            <a:ext cx="274200" cy="274200"/>
          </a:xfrm>
          <a:prstGeom prst="roundRect">
            <a:avLst>
              <a:gd fmla="val 16666" name="adj"/>
            </a:avLst>
          </a:prstGeom>
          <a:solidFill>
            <a:srgbClr val="008691"/>
          </a:solidFill>
          <a:ln>
            <a:noFill/>
          </a:ln>
        </p:spPr>
        <p:txBody>
          <a:bodyPr anchorCtr="0" anchor="ctr" bIns="36575" lIns="0" spcFirstLastPara="1" rIns="0" wrap="square" tIns="36575">
            <a:noAutofit/>
          </a:bodyPr>
          <a:lstStyle/>
          <a:p>
            <a:pPr indent="0" lvl="0" marL="0" marR="0" rtl="0" algn="ctr">
              <a:spcBef>
                <a:spcPts val="0"/>
              </a:spcBef>
              <a:spcAft>
                <a:spcPts val="0"/>
              </a:spcAft>
              <a:buNone/>
            </a:pPr>
            <a:r>
              <a:rPr b="1" i="0" lang="en-US" sz="1200" u="none" cap="none" strike="noStrike">
                <a:solidFill>
                  <a:srgbClr val="FFFFFF"/>
                </a:solidFill>
                <a:latin typeface="Arial"/>
                <a:ea typeface="Arial"/>
                <a:cs typeface="Arial"/>
                <a:sym typeface="Arial"/>
              </a:rPr>
              <a:t>2</a:t>
            </a:r>
            <a:endParaRPr/>
          </a:p>
        </p:txBody>
      </p:sp>
      <p:cxnSp>
        <p:nvCxnSpPr>
          <p:cNvPr id="555" name="Google Shape;555;h2c612c88f685f419_0_1279"/>
          <p:cNvCxnSpPr/>
          <p:nvPr/>
        </p:nvCxnSpPr>
        <p:spPr>
          <a:xfrm>
            <a:off x="6446520" y="3090672"/>
            <a:ext cx="548700" cy="0"/>
          </a:xfrm>
          <a:prstGeom prst="straightConnector1">
            <a:avLst/>
          </a:prstGeom>
          <a:noFill/>
          <a:ln cap="flat" cmpd="sng" w="28575">
            <a:solidFill>
              <a:srgbClr val="008691"/>
            </a:solidFill>
            <a:prstDash val="solid"/>
            <a:round/>
            <a:headEnd len="med" w="med" type="triangle"/>
            <a:tailEnd len="med" w="med" type="triangle"/>
          </a:ln>
        </p:spPr>
      </p:cxnSp>
      <p:sp>
        <p:nvSpPr>
          <p:cNvPr id="556" name="Google Shape;556;h2c612c88f685f419_0_1279"/>
          <p:cNvSpPr/>
          <p:nvPr/>
        </p:nvSpPr>
        <p:spPr>
          <a:xfrm>
            <a:off x="6583680" y="3200400"/>
            <a:ext cx="274200" cy="274200"/>
          </a:xfrm>
          <a:prstGeom prst="roundRect">
            <a:avLst>
              <a:gd fmla="val 16666" name="adj"/>
            </a:avLst>
          </a:prstGeom>
          <a:solidFill>
            <a:srgbClr val="008691"/>
          </a:solidFill>
          <a:ln>
            <a:noFill/>
          </a:ln>
        </p:spPr>
        <p:txBody>
          <a:bodyPr anchorCtr="0" anchor="ctr" bIns="36575" lIns="0" spcFirstLastPara="1" rIns="0" wrap="square" tIns="36575">
            <a:noAutofit/>
          </a:bodyPr>
          <a:lstStyle/>
          <a:p>
            <a:pPr indent="0" lvl="0" marL="0" marR="0" rtl="0" algn="ctr">
              <a:spcBef>
                <a:spcPts val="0"/>
              </a:spcBef>
              <a:spcAft>
                <a:spcPts val="0"/>
              </a:spcAft>
              <a:buNone/>
            </a:pPr>
            <a:r>
              <a:rPr b="1" i="0" lang="en-US" sz="1200" u="none" cap="none" strike="noStrike">
                <a:solidFill>
                  <a:srgbClr val="FFFFFF"/>
                </a:solidFill>
                <a:latin typeface="Arial"/>
                <a:ea typeface="Arial"/>
                <a:cs typeface="Arial"/>
                <a:sym typeface="Arial"/>
              </a:rPr>
              <a:t>3</a:t>
            </a:r>
            <a:endParaRPr/>
          </a:p>
        </p:txBody>
      </p:sp>
      <p:sp>
        <p:nvSpPr>
          <p:cNvPr id="557" name="Google Shape;557;h2c612c88f685f419_0_1279"/>
          <p:cNvSpPr/>
          <p:nvPr/>
        </p:nvSpPr>
        <p:spPr>
          <a:xfrm>
            <a:off x="8686800" y="1600200"/>
            <a:ext cx="329100" cy="329100"/>
          </a:xfrm>
          <a:prstGeom prst="roundRect">
            <a:avLst>
              <a:gd fmla="val 13888" name="adj"/>
            </a:avLst>
          </a:prstGeom>
          <a:solidFill>
            <a:srgbClr val="008691"/>
          </a:solidFill>
          <a:ln>
            <a:noFill/>
          </a:ln>
        </p:spPr>
        <p:txBody>
          <a:bodyPr anchorCtr="0" anchor="ctr" bIns="36575" lIns="0" spcFirstLastPara="1" rIns="0" wrap="square" tIns="36575">
            <a:noAutofit/>
          </a:bodyPr>
          <a:lstStyle/>
          <a:p>
            <a:pPr indent="0" lvl="0" marL="0" marR="0" rtl="0" algn="ctr">
              <a:spcBef>
                <a:spcPts val="0"/>
              </a:spcBef>
              <a:spcAft>
                <a:spcPts val="0"/>
              </a:spcAft>
              <a:buNone/>
            </a:pPr>
            <a:r>
              <a:rPr b="1" i="0" lang="en-US" sz="1400" u="none" cap="none" strike="noStrike">
                <a:solidFill>
                  <a:srgbClr val="FFFFFF"/>
                </a:solidFill>
                <a:latin typeface="Arial"/>
                <a:ea typeface="Arial"/>
                <a:cs typeface="Arial"/>
                <a:sym typeface="Arial"/>
              </a:rPr>
              <a:t>1</a:t>
            </a:r>
            <a:endParaRPr/>
          </a:p>
        </p:txBody>
      </p:sp>
      <p:sp>
        <p:nvSpPr>
          <p:cNvPr id="558" name="Google Shape;558;h2c612c88f685f419_0_1279"/>
          <p:cNvSpPr txBox="1"/>
          <p:nvPr/>
        </p:nvSpPr>
        <p:spPr>
          <a:xfrm>
            <a:off x="9144000" y="1581912"/>
            <a:ext cx="2496300" cy="431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400" u="none" cap="none" strike="noStrike">
                <a:solidFill>
                  <a:srgbClr val="1F2937"/>
                </a:solidFill>
                <a:latin typeface="Arial"/>
                <a:ea typeface="Arial"/>
                <a:cs typeface="Arial"/>
                <a:sym typeface="Arial"/>
              </a:rPr>
              <a:t>Node X passes the ticket to the FSU Helpdesk by email.</a:t>
            </a:r>
            <a:endParaRPr/>
          </a:p>
        </p:txBody>
      </p:sp>
      <p:sp>
        <p:nvSpPr>
          <p:cNvPr id="559" name="Google Shape;559;h2c612c88f685f419_0_1279"/>
          <p:cNvSpPr/>
          <p:nvPr/>
        </p:nvSpPr>
        <p:spPr>
          <a:xfrm>
            <a:off x="8686800" y="2606040"/>
            <a:ext cx="329100" cy="329100"/>
          </a:xfrm>
          <a:prstGeom prst="roundRect">
            <a:avLst>
              <a:gd fmla="val 13888" name="adj"/>
            </a:avLst>
          </a:prstGeom>
          <a:solidFill>
            <a:srgbClr val="008691"/>
          </a:solidFill>
          <a:ln>
            <a:noFill/>
          </a:ln>
        </p:spPr>
        <p:txBody>
          <a:bodyPr anchorCtr="0" anchor="ctr" bIns="36575" lIns="0" spcFirstLastPara="1" rIns="0" wrap="square" tIns="36575">
            <a:noAutofit/>
          </a:bodyPr>
          <a:lstStyle/>
          <a:p>
            <a:pPr indent="0" lvl="0" marL="0" marR="0" rtl="0" algn="ctr">
              <a:spcBef>
                <a:spcPts val="0"/>
              </a:spcBef>
              <a:spcAft>
                <a:spcPts val="0"/>
              </a:spcAft>
              <a:buNone/>
            </a:pPr>
            <a:r>
              <a:rPr b="1" i="0" lang="en-US" sz="1400" u="none" cap="none" strike="noStrike">
                <a:solidFill>
                  <a:srgbClr val="FFFFFF"/>
                </a:solidFill>
                <a:latin typeface="Arial"/>
                <a:ea typeface="Arial"/>
                <a:cs typeface="Arial"/>
                <a:sym typeface="Arial"/>
              </a:rPr>
              <a:t>2</a:t>
            </a:r>
            <a:endParaRPr/>
          </a:p>
        </p:txBody>
      </p:sp>
      <p:sp>
        <p:nvSpPr>
          <p:cNvPr id="560" name="Google Shape;560;h2c612c88f685f419_0_1279"/>
          <p:cNvSpPr txBox="1"/>
          <p:nvPr/>
        </p:nvSpPr>
        <p:spPr>
          <a:xfrm>
            <a:off x="9144000" y="2587752"/>
            <a:ext cx="2496300" cy="861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400" u="none" cap="none" strike="noStrike">
                <a:solidFill>
                  <a:srgbClr val="1F2937"/>
                </a:solidFill>
                <a:latin typeface="Arial"/>
                <a:ea typeface="Arial"/>
                <a:cs typeface="Arial"/>
                <a:sym typeface="Arial"/>
              </a:rPr>
              <a:t>The duty crew moves it into Node Y’s group; a trigger forwards it to Node Y’s helpdesk.</a:t>
            </a:r>
            <a:endParaRPr/>
          </a:p>
        </p:txBody>
      </p:sp>
      <p:sp>
        <p:nvSpPr>
          <p:cNvPr id="561" name="Google Shape;561;h2c612c88f685f419_0_1279"/>
          <p:cNvSpPr/>
          <p:nvPr/>
        </p:nvSpPr>
        <p:spPr>
          <a:xfrm>
            <a:off x="8686800" y="3611880"/>
            <a:ext cx="329100" cy="329100"/>
          </a:xfrm>
          <a:prstGeom prst="roundRect">
            <a:avLst>
              <a:gd fmla="val 13888" name="adj"/>
            </a:avLst>
          </a:prstGeom>
          <a:solidFill>
            <a:srgbClr val="008691"/>
          </a:solidFill>
          <a:ln>
            <a:noFill/>
          </a:ln>
        </p:spPr>
        <p:txBody>
          <a:bodyPr anchorCtr="0" anchor="ctr" bIns="36575" lIns="0" spcFirstLastPara="1" rIns="0" wrap="square" tIns="36575">
            <a:noAutofit/>
          </a:bodyPr>
          <a:lstStyle/>
          <a:p>
            <a:pPr indent="0" lvl="0" marL="0" marR="0" rtl="0" algn="ctr">
              <a:spcBef>
                <a:spcPts val="0"/>
              </a:spcBef>
              <a:spcAft>
                <a:spcPts val="0"/>
              </a:spcAft>
              <a:buNone/>
            </a:pPr>
            <a:r>
              <a:rPr b="1" i="0" lang="en-US" sz="1400" u="none" cap="none" strike="noStrike">
                <a:solidFill>
                  <a:srgbClr val="FFFFFF"/>
                </a:solidFill>
                <a:latin typeface="Arial"/>
                <a:ea typeface="Arial"/>
                <a:cs typeface="Arial"/>
                <a:sym typeface="Arial"/>
              </a:rPr>
              <a:t>3</a:t>
            </a:r>
            <a:endParaRPr/>
          </a:p>
        </p:txBody>
      </p:sp>
      <p:sp>
        <p:nvSpPr>
          <p:cNvPr id="562" name="Google Shape;562;h2c612c88f685f419_0_1279"/>
          <p:cNvSpPr txBox="1"/>
          <p:nvPr/>
        </p:nvSpPr>
        <p:spPr>
          <a:xfrm>
            <a:off x="9144000" y="3593592"/>
            <a:ext cx="2496300" cy="6465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400" u="none" cap="none" strike="noStrike">
                <a:solidFill>
                  <a:srgbClr val="1F2937"/>
                </a:solidFill>
                <a:latin typeface="Arial"/>
                <a:ea typeface="Arial"/>
                <a:cs typeface="Arial"/>
                <a:sym typeface="Arial"/>
              </a:rPr>
              <a:t>Every article is synced between the FSU Helpdesk, Node X and Node Y.</a:t>
            </a:r>
            <a:endParaRPr/>
          </a:p>
        </p:txBody>
      </p:sp>
      <p:sp>
        <p:nvSpPr>
          <p:cNvPr id="563" name="Google Shape;563;h2c612c88f685f419_0_1279"/>
          <p:cNvSpPr/>
          <p:nvPr/>
        </p:nvSpPr>
        <p:spPr>
          <a:xfrm>
            <a:off x="548640" y="4709160"/>
            <a:ext cx="2651700" cy="868800"/>
          </a:xfrm>
          <a:prstGeom prst="roundRect">
            <a:avLst>
              <a:gd fmla="val 8421" name="adj"/>
            </a:avLst>
          </a:prstGeom>
          <a:solidFill>
            <a:srgbClr val="E6F3F4"/>
          </a:solidFill>
          <a:ln>
            <a:noFill/>
          </a:ln>
        </p:spPr>
        <p:txBody>
          <a:bodyPr anchorCtr="0" anchor="ctr" bIns="36575" lIns="137150" spcFirstLastPara="1" rIns="137150" wrap="square" tIns="36575">
            <a:noAutofit/>
          </a:bodyPr>
          <a:lstStyle/>
          <a:p>
            <a:pPr indent="0" lvl="0" marL="0" marR="0" rtl="0" algn="ctr">
              <a:spcBef>
                <a:spcPts val="0"/>
              </a:spcBef>
              <a:spcAft>
                <a:spcPts val="0"/>
              </a:spcAft>
              <a:buNone/>
            </a:pPr>
            <a:r>
              <a:rPr b="1" i="0" lang="en-US" sz="1400" u="none" cap="none" strike="noStrike">
                <a:solidFill>
                  <a:srgbClr val="00666E"/>
                </a:solidFill>
                <a:latin typeface="Arial"/>
                <a:ea typeface="Arial"/>
                <a:cs typeface="Arial"/>
                <a:sym typeface="Arial"/>
              </a:rPr>
              <a:t>Any helpdesk that sends and receives email can join</a:t>
            </a:r>
            <a:endParaRPr/>
          </a:p>
        </p:txBody>
      </p:sp>
      <p:sp>
        <p:nvSpPr>
          <p:cNvPr id="564" name="Google Shape;564;h2c612c88f685f419_0_1279"/>
          <p:cNvSpPr/>
          <p:nvPr/>
        </p:nvSpPr>
        <p:spPr>
          <a:xfrm>
            <a:off x="3337560" y="4709160"/>
            <a:ext cx="2651700" cy="868800"/>
          </a:xfrm>
          <a:prstGeom prst="roundRect">
            <a:avLst>
              <a:gd fmla="val 8421" name="adj"/>
            </a:avLst>
          </a:prstGeom>
          <a:solidFill>
            <a:srgbClr val="E6F3F4"/>
          </a:solidFill>
          <a:ln>
            <a:noFill/>
          </a:ln>
        </p:spPr>
        <p:txBody>
          <a:bodyPr anchorCtr="0" anchor="ctr" bIns="36575" lIns="137150" spcFirstLastPara="1" rIns="137150" wrap="square" tIns="36575">
            <a:noAutofit/>
          </a:bodyPr>
          <a:lstStyle/>
          <a:p>
            <a:pPr indent="0" lvl="0" marL="0" marR="0" rtl="0" algn="ctr">
              <a:spcBef>
                <a:spcPts val="0"/>
              </a:spcBef>
              <a:spcAft>
                <a:spcPts val="0"/>
              </a:spcAft>
              <a:buNone/>
            </a:pPr>
            <a:r>
              <a:rPr b="1" i="0" lang="en-US" sz="1400" u="none" cap="none" strike="noStrike">
                <a:solidFill>
                  <a:srgbClr val="00666E"/>
                </a:solidFill>
                <a:latin typeface="Arial"/>
                <a:ea typeface="Arial"/>
                <a:cs typeface="Arial"/>
                <a:sym typeface="Arial"/>
              </a:rPr>
              <a:t>No API development needed</a:t>
            </a:r>
            <a:endParaRPr/>
          </a:p>
        </p:txBody>
      </p:sp>
      <p:sp>
        <p:nvSpPr>
          <p:cNvPr id="565" name="Google Shape;565;h2c612c88f685f419_0_1279"/>
          <p:cNvSpPr/>
          <p:nvPr/>
        </p:nvSpPr>
        <p:spPr>
          <a:xfrm>
            <a:off x="6126479" y="4709160"/>
            <a:ext cx="2651700" cy="868800"/>
          </a:xfrm>
          <a:prstGeom prst="roundRect">
            <a:avLst>
              <a:gd fmla="val 8421" name="adj"/>
            </a:avLst>
          </a:prstGeom>
          <a:solidFill>
            <a:srgbClr val="E6F3F4"/>
          </a:solidFill>
          <a:ln>
            <a:noFill/>
          </a:ln>
        </p:spPr>
        <p:txBody>
          <a:bodyPr anchorCtr="0" anchor="ctr" bIns="36575" lIns="137150" spcFirstLastPara="1" rIns="137150" wrap="square" tIns="36575">
            <a:noAutofit/>
          </a:bodyPr>
          <a:lstStyle/>
          <a:p>
            <a:pPr indent="0" lvl="0" marL="0" marR="0" rtl="0" algn="ctr">
              <a:spcBef>
                <a:spcPts val="0"/>
              </a:spcBef>
              <a:spcAft>
                <a:spcPts val="0"/>
              </a:spcAft>
              <a:buNone/>
            </a:pPr>
            <a:r>
              <a:rPr b="1" i="0" lang="en-US" sz="1400" u="none" cap="none" strike="noStrike">
                <a:solidFill>
                  <a:srgbClr val="00666E"/>
                </a:solidFill>
                <a:latin typeface="Arial"/>
                <a:ea typeface="Arial"/>
                <a:cs typeface="Arial"/>
                <a:sym typeface="Arial"/>
              </a:rPr>
              <a:t>No child tickets, no status keywords</a:t>
            </a:r>
            <a:endParaRPr/>
          </a:p>
        </p:txBody>
      </p:sp>
      <p:sp>
        <p:nvSpPr>
          <p:cNvPr id="566" name="Google Shape;566;h2c612c88f685f419_0_1279"/>
          <p:cNvSpPr/>
          <p:nvPr/>
        </p:nvSpPr>
        <p:spPr>
          <a:xfrm>
            <a:off x="8915399" y="4709160"/>
            <a:ext cx="2651700" cy="868800"/>
          </a:xfrm>
          <a:prstGeom prst="roundRect">
            <a:avLst>
              <a:gd fmla="val 8421" name="adj"/>
            </a:avLst>
          </a:prstGeom>
          <a:solidFill>
            <a:srgbClr val="E6F3F4"/>
          </a:solidFill>
          <a:ln>
            <a:noFill/>
          </a:ln>
        </p:spPr>
        <p:txBody>
          <a:bodyPr anchorCtr="0" anchor="ctr" bIns="36575" lIns="137150" spcFirstLastPara="1" rIns="137150" wrap="square" tIns="36575">
            <a:noAutofit/>
          </a:bodyPr>
          <a:lstStyle/>
          <a:p>
            <a:pPr indent="0" lvl="0" marL="0" marR="0" rtl="0" algn="ctr">
              <a:spcBef>
                <a:spcPts val="0"/>
              </a:spcBef>
              <a:spcAft>
                <a:spcPts val="0"/>
              </a:spcAft>
              <a:buNone/>
            </a:pPr>
            <a:r>
              <a:rPr b="1" i="0" lang="en-US" sz="1400" u="none" cap="none" strike="noStrike">
                <a:solidFill>
                  <a:srgbClr val="00666E"/>
                </a:solidFill>
                <a:latin typeface="Arial"/>
                <a:ea typeface="Arial"/>
                <a:cs typeface="Arial"/>
                <a:sym typeface="Arial"/>
              </a:rPr>
              <a:t>Tested without mail loops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h2c612c88f685f419_0_1520"/>
          <p:cNvSpPr txBox="1"/>
          <p:nvPr>
            <p:ph type="title"/>
          </p:nvPr>
        </p:nvSpPr>
        <p:spPr>
          <a:xfrm>
            <a:off x="1721738" y="235633"/>
            <a:ext cx="9830100" cy="603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8691"/>
              </a:buClr>
              <a:buSzPts val="3500"/>
              <a:buFont typeface="Quicksand"/>
              <a:buNone/>
            </a:pPr>
            <a:r>
              <a:rPr b="0" i="0" lang="en-US" sz="3500">
                <a:solidFill>
                  <a:srgbClr val="008691"/>
                </a:solidFill>
                <a:latin typeface="Quicksand"/>
                <a:ea typeface="Quicksand"/>
                <a:cs typeface="Quicksand"/>
                <a:sym typeface="Quicksand"/>
              </a:rPr>
              <a:t>Demo: a ticket crosses Nodes</a:t>
            </a:r>
            <a:endParaRPr/>
          </a:p>
        </p:txBody>
      </p:sp>
      <p:sp>
        <p:nvSpPr>
          <p:cNvPr id="573" name="Google Shape;573;h2c612c88f685f419_0_1520"/>
          <p:cNvSpPr txBox="1"/>
          <p:nvPr>
            <p:ph idx="2" type="body"/>
          </p:nvPr>
        </p:nvSpPr>
        <p:spPr>
          <a:xfrm>
            <a:off x="1721741" y="895137"/>
            <a:ext cx="9830100" cy="36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8691"/>
              </a:buClr>
              <a:buSzPts val="2200"/>
              <a:buNone/>
            </a:pPr>
            <a:r>
              <a:rPr b="0" i="0" lang="en-US" sz="2200">
                <a:solidFill>
                  <a:srgbClr val="008691"/>
                </a:solidFill>
                <a:latin typeface="Quicksand"/>
                <a:ea typeface="Quicksand"/>
                <a:cs typeface="Quicksand"/>
                <a:sym typeface="Quicksand"/>
              </a:rPr>
              <a:t>One ticket shared </a:t>
            </a:r>
            <a:r>
              <a:rPr lang="en-US"/>
              <a:t>across the Nodes and FSU Helpdesk </a:t>
            </a:r>
            <a:endParaRPr/>
          </a:p>
        </p:txBody>
      </p:sp>
      <p:pic>
        <p:nvPicPr>
          <p:cNvPr id="574" name="Demo video">
            <a:hlinkClick r:id="" action="ppaction://media"/>
          </p:cNvPr>
          <p:cNvPicPr>
            <a:picLocks noChangeAspect="1"/>
          </p:cNvPicPr>
          <p:nvPr>
            <a:videoFile r:link="rId5"/>
            <p:extLst>
              <p:ext uri="{DAA4B4D4-6D71-4841-9C94-3DE7FCFB9230}">
                <p14:media r:embed="rId4"/>
              </p:ext>
            </p:extLst>
          </p:nvPr>
        </p:nvPicPr>
        <p:blipFill>
          <a:blip r:embed="rId6"/>
          <a:stretch>
            <a:fillRect/>
          </a:stretch>
        </p:blipFill>
        <p:spPr>
          <a:xfrm>
            <a:off x="3031744" y="2697479"/>
            <a:ext cx="6128512" cy="3447288"/>
          </a:xfrm>
          <a:prstGeom prst="rect">
            <a:avLst/>
          </a:prstGeom>
        </p:spPr>
      </p:pic>
      <p:sp>
        <p:nvSpPr>
          <p:cNvPr id="575" name="Demo video link">
            <a:hlinkClick r:id="rId3"/>
          </p:cNvPr>
          <p:cNvSpPr txBox="1"/>
          <p:nvPr/>
        </p:nvSpPr>
        <p:spPr>
          <a:xfrm>
            <a:off x="9297416" y="5824728"/>
            <a:ext cx="2620264" cy="320040"/>
          </a:xfrm>
          <a:prstGeom prst="rect">
            <a:avLst/>
          </a:prstGeom>
          <a:noFill/>
        </p:spPr>
        <p:txBody>
          <a:bodyPr wrap="square" anchor="ctr" lIns="0" rIns="0" tIns="0" bIns="0">
            <a:spAutoFit/>
          </a:bodyPr>
          <a:lstStyle/>
          <a:p>
            <a:pPr algn="l"/>
            <a:r>
              <a:rPr sz="1100" u="sng">
                <a:solidFill>
                  <a:srgbClr val="008691"/>
                </a:solidFill>
                <a:latin typeface="Arial"/>
              </a:rPr>
              <a:t>Video on Google Drive</a:t>
            </a:r>
          </a:p>
        </p:txBody>
      </p:sp>
      <p:sp>
        <p:nvSpPr>
          <p:cNvPr id="576" name="Flow: User"/>
          <p:cNvSpPr/>
          <p:nvPr/>
        </p:nvSpPr>
        <p:spPr>
          <a:xfrm>
            <a:off x="548640" y="1554480"/>
            <a:ext cx="1371600" cy="868680"/>
          </a:xfrm>
          <a:prstGeom prst="roundRect">
            <a:avLst>
              <a:gd name="adj" fmla="val 8421"/>
            </a:avLst>
          </a:prstGeom>
          <a:solidFill>
            <a:srgbClr val="F3F4F6"/>
          </a:solidFill>
          <a:ln w="19050">
            <a:solidFill>
              <a:srgbClr val="4B5563"/>
            </a:solidFill>
          </a:ln>
        </p:spPr>
        <p:txBody>
          <a:bodyPr rtlCol="0" anchor="ctr" wrap="square" lIns="54864" rIns="54864" tIns="27432" bIns="27432"/>
          <a:lstStyle/>
          <a:p>
            <a:pPr algn="ctr">
              <a:spcAft>
                <a:spcPts val="0"/>
              </a:spcAft>
            </a:pPr>
            <a:r>
              <a:rPr sz="1600" b="1">
                <a:solidFill>
                  <a:srgbClr val="1F2937"/>
                </a:solidFill>
                <a:latin typeface="Arial"/>
              </a:rPr>
              <a:t>User</a:t>
            </a:r>
          </a:p>
        </p:txBody>
      </p:sp>
      <p:sp>
        <p:nvSpPr>
          <p:cNvPr id="577" name="Flow: Data Terra helpdesk"/>
          <p:cNvSpPr/>
          <p:nvPr/>
        </p:nvSpPr>
        <p:spPr>
          <a:xfrm>
            <a:off x="2738120" y="1554480"/>
            <a:ext cx="2423160" cy="868680"/>
          </a:xfrm>
          <a:prstGeom prst="roundRect">
            <a:avLst>
              <a:gd name="adj" fmla="val 8421"/>
            </a:avLst>
          </a:prstGeom>
          <a:solidFill>
            <a:srgbClr val="E6F3F4"/>
          </a:solidFill>
          <a:ln w="19050">
            <a:solidFill>
              <a:srgbClr val="008691"/>
            </a:solidFill>
          </a:ln>
        </p:spPr>
        <p:txBody>
          <a:bodyPr rtlCol="0" anchor="ctr" wrap="square" lIns="54864" rIns="54864" tIns="27432" bIns="27432"/>
          <a:lstStyle/>
          <a:p>
            <a:pPr algn="ctr">
              <a:spcAft>
                <a:spcPts val="0"/>
              </a:spcAft>
            </a:pPr>
            <a:r>
              <a:rPr sz="1600" b="1">
                <a:solidFill>
                  <a:srgbClr val="1F2937"/>
                </a:solidFill>
                <a:latin typeface="Arial"/>
              </a:rPr>
              <a:t>Data Terra helpdesk</a:t>
            </a:r>
          </a:p>
          <a:p>
            <a:pPr algn="ctr">
              <a:spcAft>
                <a:spcPts val="0"/>
              </a:spcAft>
            </a:pPr>
            <a:r>
              <a:rPr sz="1200" b="0">
                <a:solidFill>
                  <a:srgbClr val="4B5563"/>
                </a:solidFill>
                <a:latin typeface="Arial"/>
              </a:rPr>
              <a:t>Node X</a:t>
            </a:r>
          </a:p>
        </p:txBody>
      </p:sp>
      <p:sp>
        <p:nvSpPr>
          <p:cNvPr id="578" name="Flow: FSU Helpdesk"/>
          <p:cNvSpPr/>
          <p:nvPr/>
        </p:nvSpPr>
        <p:spPr>
          <a:xfrm>
            <a:off x="5979160" y="1554480"/>
            <a:ext cx="2423160" cy="868680"/>
          </a:xfrm>
          <a:prstGeom prst="roundRect">
            <a:avLst>
              <a:gd name="adj" fmla="val 8421"/>
            </a:avLst>
          </a:prstGeom>
          <a:solidFill>
            <a:srgbClr val="FEF3C7"/>
          </a:solidFill>
          <a:ln w="19050">
            <a:solidFill>
              <a:srgbClr val="D97706"/>
            </a:solidFill>
          </a:ln>
        </p:spPr>
        <p:txBody>
          <a:bodyPr rtlCol="0" anchor="ctr" wrap="square" lIns="54864" rIns="54864" tIns="27432" bIns="27432"/>
          <a:lstStyle/>
          <a:p>
            <a:pPr algn="ctr">
              <a:spcAft>
                <a:spcPts val="0"/>
              </a:spcAft>
            </a:pPr>
            <a:r>
              <a:rPr sz="1600" b="1">
                <a:solidFill>
                  <a:srgbClr val="1F2937"/>
                </a:solidFill>
                <a:latin typeface="Arial"/>
              </a:rPr>
              <a:t>FSU Helpdesk</a:t>
            </a:r>
          </a:p>
          <a:p>
            <a:pPr algn="ctr">
              <a:spcAft>
                <a:spcPts val="0"/>
              </a:spcAft>
            </a:pPr>
            <a:r>
              <a:rPr sz="1200" b="0">
                <a:solidFill>
                  <a:srgbClr val="4B5563"/>
                </a:solidFill>
                <a:latin typeface="Arial"/>
              </a:rPr>
              <a:t>duty crew routes the ticket</a:t>
            </a:r>
          </a:p>
        </p:txBody>
      </p:sp>
      <p:sp>
        <p:nvSpPr>
          <p:cNvPr id="579" name="Flow: PaNOSC helpdesk"/>
          <p:cNvSpPr/>
          <p:nvPr/>
        </p:nvSpPr>
        <p:spPr>
          <a:xfrm>
            <a:off x="9220199" y="1554480"/>
            <a:ext cx="2423160" cy="868680"/>
          </a:xfrm>
          <a:prstGeom prst="roundRect">
            <a:avLst>
              <a:gd name="adj" fmla="val 8421"/>
            </a:avLst>
          </a:prstGeom>
          <a:solidFill>
            <a:srgbClr val="E6F3F4"/>
          </a:solidFill>
          <a:ln w="19050">
            <a:solidFill>
              <a:srgbClr val="008691"/>
            </a:solidFill>
          </a:ln>
        </p:spPr>
        <p:txBody>
          <a:bodyPr rtlCol="0" anchor="ctr" wrap="square" lIns="54864" rIns="54864" tIns="27432" bIns="27432"/>
          <a:lstStyle/>
          <a:p>
            <a:pPr algn="ctr">
              <a:spcAft>
                <a:spcPts val="0"/>
              </a:spcAft>
            </a:pPr>
            <a:r>
              <a:rPr sz="1600" b="1">
                <a:solidFill>
                  <a:srgbClr val="1F2937"/>
                </a:solidFill>
                <a:latin typeface="Arial"/>
              </a:rPr>
              <a:t>PaNOSC helpdesk</a:t>
            </a:r>
          </a:p>
          <a:p>
            <a:pPr algn="ctr">
              <a:spcAft>
                <a:spcPts val="0"/>
              </a:spcAft>
            </a:pPr>
            <a:r>
              <a:rPr sz="1200" b="0">
                <a:solidFill>
                  <a:srgbClr val="4B5563"/>
                </a:solidFill>
                <a:latin typeface="Arial"/>
              </a:rPr>
              <a:t>Node Y</a:t>
            </a:r>
          </a:p>
        </p:txBody>
      </p:sp>
      <p:cxnSp>
        <p:nvCxnSpPr>
          <p:cNvPr id="580" name="Flow: question 1"/>
          <p:cNvCxnSpPr/>
          <p:nvPr/>
        </p:nvCxnSpPr>
        <p:spPr>
          <a:xfrm>
            <a:off x="1975104" y="1828800"/>
            <a:ext cx="708152" cy="0"/>
          </a:xfrm>
          <a:prstGeom prst="line">
            <a:avLst/>
          </a:prstGeom>
          <a:ln w="28575">
            <a:solidFill>
              <a:srgbClr val="008691"/>
            </a:solidFill>
            <a:tailEnd type="triangle"/>
          </a:ln>
        </p:spPr>
      </p:cxnSp>
      <p:cxnSp>
        <p:nvCxnSpPr>
          <p:cNvPr id="581" name="Flow: answer 1"/>
          <p:cNvCxnSpPr/>
          <p:nvPr/>
        </p:nvCxnSpPr>
        <p:spPr>
          <a:xfrm flipH="1">
            <a:off x="1975104" y="2148840"/>
            <a:ext cx="708152" cy="0"/>
          </a:xfrm>
          <a:prstGeom prst="line">
            <a:avLst/>
          </a:prstGeom>
          <a:ln w="28575">
            <a:solidFill>
              <a:srgbClr val="D6335A"/>
            </a:solidFill>
            <a:tailEnd type="triangle"/>
          </a:ln>
        </p:spPr>
      </p:cxnSp>
      <p:cxnSp>
        <p:nvCxnSpPr>
          <p:cNvPr id="582" name="Flow: question 2"/>
          <p:cNvCxnSpPr/>
          <p:nvPr/>
        </p:nvCxnSpPr>
        <p:spPr>
          <a:xfrm>
            <a:off x="5216143" y="1828800"/>
            <a:ext cx="708153" cy="0"/>
          </a:xfrm>
          <a:prstGeom prst="line">
            <a:avLst/>
          </a:prstGeom>
          <a:ln w="28575">
            <a:solidFill>
              <a:srgbClr val="008691"/>
            </a:solidFill>
            <a:tailEnd type="triangle"/>
          </a:ln>
        </p:spPr>
      </p:cxnSp>
      <p:cxnSp>
        <p:nvCxnSpPr>
          <p:cNvPr id="583" name="Flow: answer 2"/>
          <p:cNvCxnSpPr/>
          <p:nvPr/>
        </p:nvCxnSpPr>
        <p:spPr>
          <a:xfrm flipH="1">
            <a:off x="5216143" y="2148840"/>
            <a:ext cx="708153" cy="0"/>
          </a:xfrm>
          <a:prstGeom prst="line">
            <a:avLst/>
          </a:prstGeom>
          <a:ln w="28575">
            <a:solidFill>
              <a:srgbClr val="D6335A"/>
            </a:solidFill>
            <a:tailEnd type="triangle"/>
          </a:ln>
        </p:spPr>
      </p:cxnSp>
      <p:cxnSp>
        <p:nvCxnSpPr>
          <p:cNvPr id="584" name="Flow: question 3"/>
          <p:cNvCxnSpPr/>
          <p:nvPr/>
        </p:nvCxnSpPr>
        <p:spPr>
          <a:xfrm>
            <a:off x="8457184" y="1828800"/>
            <a:ext cx="708151" cy="0"/>
          </a:xfrm>
          <a:prstGeom prst="line">
            <a:avLst/>
          </a:prstGeom>
          <a:ln w="28575">
            <a:solidFill>
              <a:srgbClr val="008691"/>
            </a:solidFill>
            <a:tailEnd type="triangle"/>
          </a:ln>
        </p:spPr>
      </p:cxnSp>
      <p:cxnSp>
        <p:nvCxnSpPr>
          <p:cNvPr id="585" name="Flow: answer 3"/>
          <p:cNvCxnSpPr/>
          <p:nvPr/>
        </p:nvCxnSpPr>
        <p:spPr>
          <a:xfrm flipH="1">
            <a:off x="8457184" y="2148840"/>
            <a:ext cx="708151" cy="0"/>
          </a:xfrm>
          <a:prstGeom prst="line">
            <a:avLst/>
          </a:prstGeom>
          <a:ln w="28575">
            <a:solidFill>
              <a:srgbClr val="D6335A"/>
            </a:solidFill>
            <a:tailEnd type="triangle"/>
          </a:ln>
        </p:spPr>
      </p:cxnSp>
      <p:sp>
        <p:nvSpPr>
          <p:cNvPr id="586" name="Flow: question label"/>
          <p:cNvSpPr txBox="1"/>
          <p:nvPr/>
        </p:nvSpPr>
        <p:spPr>
          <a:xfrm>
            <a:off x="1920240" y="1563624"/>
            <a:ext cx="817879" cy="237744"/>
          </a:xfrm>
          <a:prstGeom prst="rect">
            <a:avLst/>
          </a:prstGeom>
          <a:noFill/>
        </p:spPr>
        <p:txBody>
          <a:bodyPr wrap="none" lIns="0" rIns="0" tIns="0" bIns="0" anchor="ctr">
            <a:spAutoFit/>
          </a:bodyPr>
          <a:lstStyle/>
          <a:p>
            <a:pPr algn="ctr"/>
            <a:r>
              <a:rPr sz="1100" i="1">
                <a:solidFill>
                  <a:srgbClr val="00666E"/>
                </a:solidFill>
                <a:latin typeface="Arial"/>
              </a:rPr>
              <a:t>question</a:t>
            </a:r>
          </a:p>
        </p:txBody>
      </p:sp>
      <p:sp>
        <p:nvSpPr>
          <p:cNvPr id="587" name="Flow: answer label"/>
          <p:cNvSpPr txBox="1"/>
          <p:nvPr/>
        </p:nvSpPr>
        <p:spPr>
          <a:xfrm>
            <a:off x="1920240" y="2176272"/>
            <a:ext cx="817879" cy="237744"/>
          </a:xfrm>
          <a:prstGeom prst="rect">
            <a:avLst/>
          </a:prstGeom>
          <a:noFill/>
        </p:spPr>
        <p:txBody>
          <a:bodyPr wrap="none" lIns="0" rIns="0" tIns="0" bIns="0" anchor="ctr">
            <a:spAutoFit/>
          </a:bodyPr>
          <a:lstStyle/>
          <a:p>
            <a:pPr algn="ctr"/>
            <a:r>
              <a:rPr sz="1100" i="1">
                <a:solidFill>
                  <a:srgbClr val="D6335A"/>
                </a:solidFill>
                <a:latin typeface="Arial"/>
              </a:rPr>
              <a:t>answer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6058" fill="hold"/>
                                        <p:tgtEl>
                                          <p:spTgt spid="57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endCondLst>
                    <p:cond evt="onStopAudio" delay="0">
                      <p:tgtEl>
                        <p:sldTgt/>
                      </p:tgtEl>
                    </p:cond>
                  </p:endCondLst>
                </p:cTn>
                <p:tgtEl>
                  <p:spTgt spid="574"/>
                </p:tgtEl>
              </p:cMediaNode>
            </p:video>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h2c612c88f685f419_0_1736"/>
          <p:cNvSpPr txBox="1"/>
          <p:nvPr>
            <p:ph type="title"/>
          </p:nvPr>
        </p:nvSpPr>
        <p:spPr>
          <a:xfrm>
            <a:off x="1721738" y="235633"/>
            <a:ext cx="9830100" cy="603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8691"/>
              </a:buClr>
              <a:buSzPts val="3500"/>
              <a:buFont typeface="Quicksand"/>
              <a:buNone/>
            </a:pPr>
            <a:r>
              <a:rPr b="0" i="0" lang="en-US" sz="3500">
                <a:solidFill>
                  <a:srgbClr val="008691"/>
                </a:solidFill>
                <a:latin typeface="Quicksand"/>
                <a:ea typeface="Quicksand"/>
                <a:cs typeface="Quicksand"/>
                <a:sym typeface="Quicksand"/>
              </a:rPr>
              <a:t>Routing a ticket in the federation</a:t>
            </a:r>
            <a:endParaRPr/>
          </a:p>
        </p:txBody>
      </p:sp>
      <p:sp>
        <p:nvSpPr>
          <p:cNvPr id="581" name="Google Shape;581;h2c612c88f685f419_0_1736"/>
          <p:cNvSpPr txBox="1"/>
          <p:nvPr>
            <p:ph idx="2" type="body"/>
          </p:nvPr>
        </p:nvSpPr>
        <p:spPr>
          <a:xfrm>
            <a:off x="1721741" y="895137"/>
            <a:ext cx="9830100" cy="36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8691"/>
              </a:buClr>
              <a:buSzPts val="2200"/>
              <a:buNone/>
            </a:pPr>
            <a:r>
              <a:rPr b="0" i="0" lang="en-US" sz="2200">
                <a:solidFill>
                  <a:srgbClr val="008691"/>
                </a:solidFill>
                <a:latin typeface="Quicksand"/>
                <a:ea typeface="Quicksand"/>
                <a:cs typeface="Quicksand"/>
                <a:sym typeface="Quicksand"/>
              </a:rPr>
              <a:t>A cheat sheet for Nodes</a:t>
            </a:r>
            <a:endParaRPr/>
          </a:p>
        </p:txBody>
      </p:sp>
      <p:sp>
        <p:nvSpPr>
          <p:cNvPr id="582" name="Google Shape;582;h2c612c88f685f419_0_1736"/>
          <p:cNvSpPr/>
          <p:nvPr/>
        </p:nvSpPr>
        <p:spPr>
          <a:xfrm>
            <a:off x="548640" y="3131820"/>
            <a:ext cx="1657500" cy="914400"/>
          </a:xfrm>
          <a:prstGeom prst="roundRect">
            <a:avLst>
              <a:gd fmla="val 8000" name="adj"/>
            </a:avLst>
          </a:prstGeom>
          <a:solidFill>
            <a:srgbClr val="F3F4F6"/>
          </a:solidFill>
          <a:ln cap="flat" cmpd="sng" w="15875">
            <a:solidFill>
              <a:srgbClr val="4B5563"/>
            </a:solidFill>
            <a:prstDash val="solid"/>
            <a:round/>
            <a:headEnd len="sm" w="sm" type="none"/>
            <a:tailEnd len="sm" w="sm" type="none"/>
          </a:ln>
        </p:spPr>
        <p:txBody>
          <a:bodyPr anchorCtr="0" anchor="ctr" bIns="36575" lIns="73150" spcFirstLastPara="1" rIns="73150" wrap="square" tIns="36575">
            <a:noAutofit/>
          </a:bodyPr>
          <a:lstStyle/>
          <a:p>
            <a:pPr indent="0" lvl="0" marL="0" marR="0" rtl="0" algn="ctr">
              <a:spcBef>
                <a:spcPts val="0"/>
              </a:spcBef>
              <a:spcAft>
                <a:spcPts val="0"/>
              </a:spcAft>
              <a:buNone/>
            </a:pPr>
            <a:r>
              <a:rPr b="1" i="0" lang="en-US" sz="1500" u="none" cap="none" strike="noStrike">
                <a:solidFill>
                  <a:srgbClr val="1F2937"/>
                </a:solidFill>
                <a:latin typeface="Arial"/>
                <a:ea typeface="Arial"/>
                <a:cs typeface="Arial"/>
                <a:sym typeface="Arial"/>
              </a:rPr>
              <a:t>A ticket reaches your helpdesk</a:t>
            </a:r>
            <a:endParaRPr/>
          </a:p>
        </p:txBody>
      </p:sp>
      <p:cxnSp>
        <p:nvCxnSpPr>
          <p:cNvPr id="583" name="Google Shape;583;h2c612c88f685f419_0_1736"/>
          <p:cNvCxnSpPr/>
          <p:nvPr/>
        </p:nvCxnSpPr>
        <p:spPr>
          <a:xfrm>
            <a:off x="2205990" y="3589020"/>
            <a:ext cx="342900" cy="0"/>
          </a:xfrm>
          <a:prstGeom prst="straightConnector1">
            <a:avLst/>
          </a:prstGeom>
          <a:noFill/>
          <a:ln cap="flat" cmpd="sng" w="22225">
            <a:solidFill>
              <a:srgbClr val="4B5563"/>
            </a:solidFill>
            <a:prstDash val="solid"/>
            <a:round/>
            <a:headEnd len="sm" w="sm" type="none"/>
            <a:tailEnd len="med" w="med" type="triangle"/>
          </a:ln>
        </p:spPr>
      </p:cxnSp>
      <p:sp>
        <p:nvSpPr>
          <p:cNvPr id="584" name="Google Shape;584;h2c612c88f685f419_0_1736"/>
          <p:cNvSpPr/>
          <p:nvPr/>
        </p:nvSpPr>
        <p:spPr>
          <a:xfrm>
            <a:off x="2548889" y="3103245"/>
            <a:ext cx="1828800" cy="971700"/>
          </a:xfrm>
          <a:prstGeom prst="roundRect">
            <a:avLst>
              <a:gd fmla="val 7529" name="adj"/>
            </a:avLst>
          </a:prstGeom>
          <a:solidFill>
            <a:srgbClr val="FFFFFF"/>
          </a:solidFill>
          <a:ln cap="flat" cmpd="sng" w="15875">
            <a:solidFill>
              <a:srgbClr val="9CA3AF"/>
            </a:solidFill>
            <a:prstDash val="solid"/>
            <a:round/>
            <a:headEnd len="sm" w="sm" type="none"/>
            <a:tailEnd len="sm" w="sm" type="none"/>
          </a:ln>
        </p:spPr>
        <p:txBody>
          <a:bodyPr anchorCtr="0" anchor="ctr" bIns="36575" lIns="73150" spcFirstLastPara="1" rIns="73150" wrap="square" tIns="36575">
            <a:noAutofit/>
          </a:bodyPr>
          <a:lstStyle/>
          <a:p>
            <a:pPr indent="0" lvl="0" marL="0" marR="0" rtl="0" algn="ctr">
              <a:spcBef>
                <a:spcPts val="0"/>
              </a:spcBef>
              <a:spcAft>
                <a:spcPts val="0"/>
              </a:spcAft>
              <a:buNone/>
            </a:pPr>
            <a:r>
              <a:rPr b="0" i="1" lang="en-US" sz="1500" u="none" cap="none" strike="noStrike">
                <a:solidFill>
                  <a:srgbClr val="1F2937"/>
                </a:solidFill>
                <a:latin typeface="Arial"/>
                <a:ea typeface="Arial"/>
                <a:cs typeface="Arial"/>
                <a:sym typeface="Arial"/>
              </a:rPr>
              <a:t>Is it about your own service?</a:t>
            </a:r>
            <a:endParaRPr/>
          </a:p>
        </p:txBody>
      </p:sp>
      <p:sp>
        <p:nvSpPr>
          <p:cNvPr id="585" name="Google Shape;585;h2c612c88f685f419_0_1736"/>
          <p:cNvSpPr/>
          <p:nvPr/>
        </p:nvSpPr>
        <p:spPr>
          <a:xfrm>
            <a:off x="4949190" y="1960245"/>
            <a:ext cx="2057400" cy="857400"/>
          </a:xfrm>
          <a:prstGeom prst="roundRect">
            <a:avLst>
              <a:gd fmla="val 8533" name="adj"/>
            </a:avLst>
          </a:prstGeom>
          <a:solidFill>
            <a:srgbClr val="FFFFFF"/>
          </a:solidFill>
          <a:ln cap="flat" cmpd="sng" w="15875">
            <a:solidFill>
              <a:srgbClr val="9CA3AF"/>
            </a:solidFill>
            <a:prstDash val="solid"/>
            <a:round/>
            <a:headEnd len="sm" w="sm" type="none"/>
            <a:tailEnd len="sm" w="sm" type="none"/>
          </a:ln>
        </p:spPr>
        <p:txBody>
          <a:bodyPr anchorCtr="0" anchor="ctr" bIns="36575" lIns="73150" spcFirstLastPara="1" rIns="73150" wrap="square" tIns="36575">
            <a:noAutofit/>
          </a:bodyPr>
          <a:lstStyle/>
          <a:p>
            <a:pPr indent="0" lvl="0" marL="0" marR="0" rtl="0" algn="ctr">
              <a:spcBef>
                <a:spcPts val="0"/>
              </a:spcBef>
              <a:spcAft>
                <a:spcPts val="0"/>
              </a:spcAft>
              <a:buNone/>
            </a:pPr>
            <a:r>
              <a:rPr b="0" i="1" lang="en-US" sz="1500" u="none" cap="none" strike="noStrike">
                <a:solidFill>
                  <a:srgbClr val="1F2937"/>
                </a:solidFill>
                <a:latin typeface="Arial"/>
                <a:ea typeface="Arial"/>
                <a:cs typeface="Arial"/>
                <a:sym typeface="Arial"/>
              </a:rPr>
              <a:t>Can you resolve it alone?</a:t>
            </a:r>
            <a:endParaRPr/>
          </a:p>
        </p:txBody>
      </p:sp>
      <p:sp>
        <p:nvSpPr>
          <p:cNvPr id="586" name="Google Shape;586;h2c612c88f685f419_0_1736"/>
          <p:cNvSpPr/>
          <p:nvPr/>
        </p:nvSpPr>
        <p:spPr>
          <a:xfrm>
            <a:off x="4949190" y="4360545"/>
            <a:ext cx="2057400" cy="857400"/>
          </a:xfrm>
          <a:prstGeom prst="roundRect">
            <a:avLst>
              <a:gd fmla="val 8533" name="adj"/>
            </a:avLst>
          </a:prstGeom>
          <a:solidFill>
            <a:srgbClr val="FFFFFF"/>
          </a:solidFill>
          <a:ln cap="flat" cmpd="sng" w="15875">
            <a:solidFill>
              <a:srgbClr val="9CA3AF"/>
            </a:solidFill>
            <a:prstDash val="solid"/>
            <a:round/>
            <a:headEnd len="sm" w="sm" type="none"/>
            <a:tailEnd len="sm" w="sm" type="none"/>
          </a:ln>
        </p:spPr>
        <p:txBody>
          <a:bodyPr anchorCtr="0" anchor="ctr" bIns="36575" lIns="73150" spcFirstLastPara="1" rIns="73150" wrap="square" tIns="36575">
            <a:noAutofit/>
          </a:bodyPr>
          <a:lstStyle/>
          <a:p>
            <a:pPr indent="0" lvl="0" marL="0" marR="0" rtl="0" algn="ctr">
              <a:spcBef>
                <a:spcPts val="0"/>
              </a:spcBef>
              <a:spcAft>
                <a:spcPts val="0"/>
              </a:spcAft>
              <a:buNone/>
            </a:pPr>
            <a:r>
              <a:rPr b="0" i="1" lang="en-US" sz="1500" u="none" cap="none" strike="noStrike">
                <a:solidFill>
                  <a:srgbClr val="1F2937"/>
                </a:solidFill>
                <a:latin typeface="Arial"/>
                <a:ea typeface="Arial"/>
                <a:cs typeface="Arial"/>
                <a:sym typeface="Arial"/>
              </a:rPr>
              <a:t>Do you know the responsible Node?</a:t>
            </a:r>
            <a:endParaRPr/>
          </a:p>
        </p:txBody>
      </p:sp>
      <p:cxnSp>
        <p:nvCxnSpPr>
          <p:cNvPr id="587" name="Google Shape;587;h2c612c88f685f419_0_1736"/>
          <p:cNvCxnSpPr/>
          <p:nvPr/>
        </p:nvCxnSpPr>
        <p:spPr>
          <a:xfrm flipH="1" rot="10800000">
            <a:off x="4377690" y="2388959"/>
            <a:ext cx="571500" cy="1062900"/>
          </a:xfrm>
          <a:prstGeom prst="straightConnector1">
            <a:avLst/>
          </a:prstGeom>
          <a:noFill/>
          <a:ln cap="flat" cmpd="sng" w="22225">
            <a:solidFill>
              <a:srgbClr val="4B5563"/>
            </a:solidFill>
            <a:prstDash val="solid"/>
            <a:round/>
            <a:headEnd len="sm" w="sm" type="none"/>
            <a:tailEnd len="med" w="med" type="triangle"/>
          </a:ln>
        </p:spPr>
      </p:cxnSp>
      <p:cxnSp>
        <p:nvCxnSpPr>
          <p:cNvPr id="588" name="Google Shape;588;h2c612c88f685f419_0_1736"/>
          <p:cNvCxnSpPr/>
          <p:nvPr/>
        </p:nvCxnSpPr>
        <p:spPr>
          <a:xfrm>
            <a:off x="4377690" y="3726180"/>
            <a:ext cx="571500" cy="1062900"/>
          </a:xfrm>
          <a:prstGeom prst="straightConnector1">
            <a:avLst/>
          </a:prstGeom>
          <a:noFill/>
          <a:ln cap="flat" cmpd="sng" w="22225">
            <a:solidFill>
              <a:srgbClr val="4B5563"/>
            </a:solidFill>
            <a:prstDash val="solid"/>
            <a:round/>
            <a:headEnd len="sm" w="sm" type="none"/>
            <a:tailEnd len="med" w="med" type="triangle"/>
          </a:ln>
        </p:spPr>
      </p:cxnSp>
      <p:sp>
        <p:nvSpPr>
          <p:cNvPr id="589" name="Google Shape;589;h2c612c88f685f419_0_1736"/>
          <p:cNvSpPr txBox="1"/>
          <p:nvPr/>
        </p:nvSpPr>
        <p:spPr>
          <a:xfrm>
            <a:off x="4206240" y="2731770"/>
            <a:ext cx="514500" cy="2001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i="1" lang="en-US" sz="1300" u="none" cap="none" strike="noStrike">
                <a:solidFill>
                  <a:srgbClr val="4B5563"/>
                </a:solidFill>
                <a:latin typeface="Arial"/>
                <a:ea typeface="Arial"/>
                <a:cs typeface="Arial"/>
                <a:sym typeface="Arial"/>
              </a:rPr>
              <a:t>yes</a:t>
            </a:r>
            <a:endParaRPr/>
          </a:p>
        </p:txBody>
      </p:sp>
      <p:sp>
        <p:nvSpPr>
          <p:cNvPr id="590" name="Google Shape;590;h2c612c88f685f419_0_1736"/>
          <p:cNvSpPr txBox="1"/>
          <p:nvPr/>
        </p:nvSpPr>
        <p:spPr>
          <a:xfrm>
            <a:off x="4206240" y="4160520"/>
            <a:ext cx="514500" cy="2001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i="1" lang="en-US" sz="1300" u="none" cap="none" strike="noStrike">
                <a:solidFill>
                  <a:srgbClr val="4B5563"/>
                </a:solidFill>
                <a:latin typeface="Arial"/>
                <a:ea typeface="Arial"/>
                <a:cs typeface="Arial"/>
                <a:sym typeface="Arial"/>
              </a:rPr>
              <a:t>no</a:t>
            </a:r>
            <a:endParaRPr/>
          </a:p>
        </p:txBody>
      </p:sp>
      <p:sp>
        <p:nvSpPr>
          <p:cNvPr id="591" name="Google Shape;591;h2c612c88f685f419_0_1736"/>
          <p:cNvSpPr/>
          <p:nvPr/>
        </p:nvSpPr>
        <p:spPr>
          <a:xfrm>
            <a:off x="7520940" y="1417320"/>
            <a:ext cx="3543300" cy="685800"/>
          </a:xfrm>
          <a:prstGeom prst="roundRect">
            <a:avLst>
              <a:gd fmla="val 10666" name="adj"/>
            </a:avLst>
          </a:prstGeom>
          <a:solidFill>
            <a:srgbClr val="E6F3F4"/>
          </a:solidFill>
          <a:ln cap="flat" cmpd="sng" w="19050">
            <a:solidFill>
              <a:srgbClr val="008691"/>
            </a:solidFill>
            <a:prstDash val="solid"/>
            <a:round/>
            <a:headEnd len="sm" w="sm" type="none"/>
            <a:tailEnd len="sm" w="sm" type="none"/>
          </a:ln>
        </p:spPr>
        <p:txBody>
          <a:bodyPr anchorCtr="0" anchor="ctr" bIns="36575" lIns="137150" spcFirstLastPara="1" rIns="137150" wrap="square" tIns="36575">
            <a:noAutofit/>
          </a:bodyPr>
          <a:lstStyle/>
          <a:p>
            <a:pPr indent="0" lvl="0" marL="0" marR="0" rtl="0" algn="l">
              <a:spcBef>
                <a:spcPts val="0"/>
              </a:spcBef>
              <a:spcAft>
                <a:spcPts val="0"/>
              </a:spcAft>
              <a:buNone/>
            </a:pPr>
            <a:r>
              <a:rPr b="1" i="0" lang="en-US" sz="1700" u="none" cap="none" strike="noStrike">
                <a:solidFill>
                  <a:srgbClr val="00666E"/>
                </a:solidFill>
                <a:latin typeface="Arial"/>
                <a:ea typeface="Arial"/>
                <a:cs typeface="Arial"/>
                <a:sym typeface="Arial"/>
              </a:rPr>
              <a:t>1  </a:t>
            </a:r>
            <a:r>
              <a:rPr b="0" i="0" lang="en-US" sz="1500" u="none" cap="none" strike="noStrike">
                <a:solidFill>
                  <a:srgbClr val="1F2937"/>
                </a:solidFill>
                <a:latin typeface="Arial"/>
                <a:ea typeface="Arial"/>
                <a:cs typeface="Arial"/>
                <a:sym typeface="Arial"/>
              </a:rPr>
              <a:t>Resolve it locally</a:t>
            </a:r>
            <a:endParaRPr/>
          </a:p>
        </p:txBody>
      </p:sp>
      <p:sp>
        <p:nvSpPr>
          <p:cNvPr id="592" name="Google Shape;592;h2c612c88f685f419_0_1736"/>
          <p:cNvSpPr/>
          <p:nvPr/>
        </p:nvSpPr>
        <p:spPr>
          <a:xfrm>
            <a:off x="7520940" y="2674620"/>
            <a:ext cx="3543300" cy="685800"/>
          </a:xfrm>
          <a:prstGeom prst="roundRect">
            <a:avLst>
              <a:gd fmla="val 10666" name="adj"/>
            </a:avLst>
          </a:prstGeom>
          <a:solidFill>
            <a:srgbClr val="E6F3F4"/>
          </a:solidFill>
          <a:ln cap="flat" cmpd="sng" w="19050">
            <a:solidFill>
              <a:srgbClr val="008691"/>
            </a:solidFill>
            <a:prstDash val="solid"/>
            <a:round/>
            <a:headEnd len="sm" w="sm" type="none"/>
            <a:tailEnd len="sm" w="sm" type="none"/>
          </a:ln>
        </p:spPr>
        <p:txBody>
          <a:bodyPr anchorCtr="0" anchor="ctr" bIns="36575" lIns="137150" spcFirstLastPara="1" rIns="137150" wrap="square" tIns="36575">
            <a:noAutofit/>
          </a:bodyPr>
          <a:lstStyle/>
          <a:p>
            <a:pPr indent="0" lvl="0" marL="0" marR="0" rtl="0" algn="l">
              <a:spcBef>
                <a:spcPts val="0"/>
              </a:spcBef>
              <a:spcAft>
                <a:spcPts val="0"/>
              </a:spcAft>
              <a:buNone/>
            </a:pPr>
            <a:r>
              <a:rPr b="1" i="0" lang="en-US" sz="1700" u="none" cap="none" strike="noStrike">
                <a:solidFill>
                  <a:srgbClr val="00666E"/>
                </a:solidFill>
                <a:latin typeface="Arial"/>
                <a:ea typeface="Arial"/>
                <a:cs typeface="Arial"/>
                <a:sym typeface="Arial"/>
              </a:rPr>
              <a:t>2  </a:t>
            </a:r>
            <a:r>
              <a:rPr b="0" i="0" lang="en-US" sz="1500" u="none" cap="none" strike="noStrike">
                <a:solidFill>
                  <a:srgbClr val="1F2937"/>
                </a:solidFill>
                <a:latin typeface="Arial"/>
                <a:ea typeface="Arial"/>
                <a:cs typeface="Arial"/>
                <a:sym typeface="Arial"/>
              </a:rPr>
              <a:t>Keep it and ask another Node for input</a:t>
            </a:r>
            <a:endParaRPr/>
          </a:p>
        </p:txBody>
      </p:sp>
      <p:sp>
        <p:nvSpPr>
          <p:cNvPr id="593" name="Google Shape;593;h2c612c88f685f419_0_1736"/>
          <p:cNvSpPr/>
          <p:nvPr/>
        </p:nvSpPr>
        <p:spPr>
          <a:xfrm>
            <a:off x="7520940" y="3817620"/>
            <a:ext cx="3543300" cy="685800"/>
          </a:xfrm>
          <a:prstGeom prst="roundRect">
            <a:avLst>
              <a:gd fmla="val 10666" name="adj"/>
            </a:avLst>
          </a:prstGeom>
          <a:solidFill>
            <a:srgbClr val="E6F3F4"/>
          </a:solidFill>
          <a:ln cap="flat" cmpd="sng" w="19050">
            <a:solidFill>
              <a:srgbClr val="008691"/>
            </a:solidFill>
            <a:prstDash val="solid"/>
            <a:round/>
            <a:headEnd len="sm" w="sm" type="none"/>
            <a:tailEnd len="sm" w="sm" type="none"/>
          </a:ln>
        </p:spPr>
        <p:txBody>
          <a:bodyPr anchorCtr="0" anchor="ctr" bIns="36575" lIns="137150" spcFirstLastPara="1" rIns="137150" wrap="square" tIns="36575">
            <a:noAutofit/>
          </a:bodyPr>
          <a:lstStyle/>
          <a:p>
            <a:pPr indent="0" lvl="0" marL="0" marR="0" rtl="0" algn="l">
              <a:spcBef>
                <a:spcPts val="0"/>
              </a:spcBef>
              <a:spcAft>
                <a:spcPts val="0"/>
              </a:spcAft>
              <a:buNone/>
            </a:pPr>
            <a:r>
              <a:rPr b="1" i="0" lang="en-US" sz="1700" u="none" cap="none" strike="noStrike">
                <a:solidFill>
                  <a:srgbClr val="00666E"/>
                </a:solidFill>
                <a:latin typeface="Arial"/>
                <a:ea typeface="Arial"/>
                <a:cs typeface="Arial"/>
                <a:sym typeface="Arial"/>
              </a:rPr>
              <a:t>3  </a:t>
            </a:r>
            <a:r>
              <a:rPr b="0" i="0" lang="en-US" sz="1500" u="none" cap="none" strike="noStrike">
                <a:solidFill>
                  <a:srgbClr val="1F2937"/>
                </a:solidFill>
                <a:latin typeface="Arial"/>
                <a:ea typeface="Arial"/>
                <a:cs typeface="Arial"/>
                <a:sym typeface="Arial"/>
              </a:rPr>
              <a:t>Transfer it in full to that Node</a:t>
            </a:r>
            <a:endParaRPr/>
          </a:p>
        </p:txBody>
      </p:sp>
      <p:sp>
        <p:nvSpPr>
          <p:cNvPr id="594" name="Google Shape;594;h2c612c88f685f419_0_1736"/>
          <p:cNvSpPr/>
          <p:nvPr/>
        </p:nvSpPr>
        <p:spPr>
          <a:xfrm>
            <a:off x="7520940" y="5074920"/>
            <a:ext cx="3543300" cy="685800"/>
          </a:xfrm>
          <a:prstGeom prst="roundRect">
            <a:avLst>
              <a:gd fmla="val 10666" name="adj"/>
            </a:avLst>
          </a:prstGeom>
          <a:solidFill>
            <a:srgbClr val="FEF3C7"/>
          </a:solidFill>
          <a:ln cap="flat" cmpd="sng" w="19050">
            <a:solidFill>
              <a:srgbClr val="D97706"/>
            </a:solidFill>
            <a:prstDash val="solid"/>
            <a:round/>
            <a:headEnd len="sm" w="sm" type="none"/>
            <a:tailEnd len="sm" w="sm" type="none"/>
          </a:ln>
        </p:spPr>
        <p:txBody>
          <a:bodyPr anchorCtr="0" anchor="ctr" bIns="36575" lIns="137150" spcFirstLastPara="1" rIns="137150" wrap="square" tIns="36575">
            <a:noAutofit/>
          </a:bodyPr>
          <a:lstStyle/>
          <a:p>
            <a:pPr indent="0" lvl="0" marL="0" marR="0" rtl="0" algn="l">
              <a:spcBef>
                <a:spcPts val="0"/>
              </a:spcBef>
              <a:spcAft>
                <a:spcPts val="0"/>
              </a:spcAft>
              <a:buNone/>
            </a:pPr>
            <a:r>
              <a:rPr b="1" i="0" lang="en-US" sz="1700" u="none" cap="none" strike="noStrike">
                <a:solidFill>
                  <a:srgbClr val="B45309"/>
                </a:solidFill>
                <a:latin typeface="Arial"/>
                <a:ea typeface="Arial"/>
                <a:cs typeface="Arial"/>
                <a:sym typeface="Arial"/>
              </a:rPr>
              <a:t>5  </a:t>
            </a:r>
            <a:r>
              <a:rPr b="0" i="0" lang="en-US" sz="1500" u="none" cap="none" strike="noStrike">
                <a:solidFill>
                  <a:srgbClr val="1F2937"/>
                </a:solidFill>
                <a:latin typeface="Arial"/>
                <a:ea typeface="Arial"/>
                <a:cs typeface="Arial"/>
                <a:sym typeface="Arial"/>
              </a:rPr>
              <a:t>Pass it to the FSU</a:t>
            </a:r>
            <a:endParaRPr/>
          </a:p>
        </p:txBody>
      </p:sp>
      <p:cxnSp>
        <p:nvCxnSpPr>
          <p:cNvPr id="595" name="Google Shape;595;h2c612c88f685f419_0_1736"/>
          <p:cNvCxnSpPr/>
          <p:nvPr/>
        </p:nvCxnSpPr>
        <p:spPr>
          <a:xfrm flipH="1" rot="10800000">
            <a:off x="7006590" y="1760370"/>
            <a:ext cx="514500" cy="514200"/>
          </a:xfrm>
          <a:prstGeom prst="straightConnector1">
            <a:avLst/>
          </a:prstGeom>
          <a:noFill/>
          <a:ln cap="flat" cmpd="sng" w="22225">
            <a:solidFill>
              <a:srgbClr val="4B5563"/>
            </a:solidFill>
            <a:prstDash val="solid"/>
            <a:round/>
            <a:headEnd len="sm" w="sm" type="none"/>
            <a:tailEnd len="med" w="med" type="triangle"/>
          </a:ln>
        </p:spPr>
      </p:cxnSp>
      <p:cxnSp>
        <p:nvCxnSpPr>
          <p:cNvPr id="596" name="Google Shape;596;h2c612c88f685f419_0_1736"/>
          <p:cNvCxnSpPr/>
          <p:nvPr/>
        </p:nvCxnSpPr>
        <p:spPr>
          <a:xfrm>
            <a:off x="7006590" y="2503170"/>
            <a:ext cx="514500" cy="514500"/>
          </a:xfrm>
          <a:prstGeom prst="straightConnector1">
            <a:avLst/>
          </a:prstGeom>
          <a:noFill/>
          <a:ln cap="flat" cmpd="sng" w="22225">
            <a:solidFill>
              <a:srgbClr val="4B5563"/>
            </a:solidFill>
            <a:prstDash val="solid"/>
            <a:round/>
            <a:headEnd len="sm" w="sm" type="none"/>
            <a:tailEnd len="med" w="med" type="triangle"/>
          </a:ln>
        </p:spPr>
      </p:cxnSp>
      <p:sp>
        <p:nvSpPr>
          <p:cNvPr id="597" name="Google Shape;597;h2c612c88f685f419_0_1736"/>
          <p:cNvSpPr txBox="1"/>
          <p:nvPr/>
        </p:nvSpPr>
        <p:spPr>
          <a:xfrm>
            <a:off x="7006590" y="1531620"/>
            <a:ext cx="457200" cy="2001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i="1" lang="en-US" sz="1300" u="none" cap="none" strike="noStrike">
                <a:solidFill>
                  <a:srgbClr val="4B5563"/>
                </a:solidFill>
                <a:latin typeface="Arial"/>
                <a:ea typeface="Arial"/>
                <a:cs typeface="Arial"/>
                <a:sym typeface="Arial"/>
              </a:rPr>
              <a:t>yes</a:t>
            </a:r>
            <a:endParaRPr/>
          </a:p>
        </p:txBody>
      </p:sp>
      <p:sp>
        <p:nvSpPr>
          <p:cNvPr id="598" name="Google Shape;598;h2c612c88f685f419_0_1736"/>
          <p:cNvSpPr txBox="1"/>
          <p:nvPr/>
        </p:nvSpPr>
        <p:spPr>
          <a:xfrm>
            <a:off x="7006590" y="2960370"/>
            <a:ext cx="457200" cy="2001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i="1" lang="en-US" sz="1300" u="none" cap="none" strike="noStrike">
                <a:solidFill>
                  <a:srgbClr val="4B5563"/>
                </a:solidFill>
                <a:latin typeface="Arial"/>
                <a:ea typeface="Arial"/>
                <a:cs typeface="Arial"/>
                <a:sym typeface="Arial"/>
              </a:rPr>
              <a:t>no</a:t>
            </a:r>
            <a:endParaRPr/>
          </a:p>
        </p:txBody>
      </p:sp>
      <p:cxnSp>
        <p:nvCxnSpPr>
          <p:cNvPr id="599" name="Google Shape;599;h2c612c88f685f419_0_1736"/>
          <p:cNvCxnSpPr/>
          <p:nvPr/>
        </p:nvCxnSpPr>
        <p:spPr>
          <a:xfrm flipH="1" rot="10800000">
            <a:off x="7006590" y="4160670"/>
            <a:ext cx="514500" cy="514200"/>
          </a:xfrm>
          <a:prstGeom prst="straightConnector1">
            <a:avLst/>
          </a:prstGeom>
          <a:noFill/>
          <a:ln cap="flat" cmpd="sng" w="22225">
            <a:solidFill>
              <a:srgbClr val="4B5563"/>
            </a:solidFill>
            <a:prstDash val="solid"/>
            <a:round/>
            <a:headEnd len="sm" w="sm" type="none"/>
            <a:tailEnd len="med" w="med" type="triangle"/>
          </a:ln>
        </p:spPr>
      </p:cxnSp>
      <p:cxnSp>
        <p:nvCxnSpPr>
          <p:cNvPr id="600" name="Google Shape;600;h2c612c88f685f419_0_1736"/>
          <p:cNvCxnSpPr/>
          <p:nvPr/>
        </p:nvCxnSpPr>
        <p:spPr>
          <a:xfrm>
            <a:off x="7006590" y="4903469"/>
            <a:ext cx="514500" cy="514500"/>
          </a:xfrm>
          <a:prstGeom prst="straightConnector1">
            <a:avLst/>
          </a:prstGeom>
          <a:noFill/>
          <a:ln cap="flat" cmpd="sng" w="22225">
            <a:solidFill>
              <a:srgbClr val="4B5563"/>
            </a:solidFill>
            <a:prstDash val="solid"/>
            <a:round/>
            <a:headEnd len="sm" w="sm" type="none"/>
            <a:tailEnd len="med" w="med" type="triangle"/>
          </a:ln>
        </p:spPr>
      </p:cxnSp>
      <p:sp>
        <p:nvSpPr>
          <p:cNvPr id="601" name="Google Shape;601;h2c612c88f685f419_0_1736"/>
          <p:cNvSpPr txBox="1"/>
          <p:nvPr/>
        </p:nvSpPr>
        <p:spPr>
          <a:xfrm>
            <a:off x="7006590" y="3931920"/>
            <a:ext cx="457200" cy="2001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i="1" lang="en-US" sz="1300" u="none" cap="none" strike="noStrike">
                <a:solidFill>
                  <a:srgbClr val="4B5563"/>
                </a:solidFill>
                <a:latin typeface="Arial"/>
                <a:ea typeface="Arial"/>
                <a:cs typeface="Arial"/>
                <a:sym typeface="Arial"/>
              </a:rPr>
              <a:t>yes</a:t>
            </a:r>
            <a:endParaRPr/>
          </a:p>
        </p:txBody>
      </p:sp>
      <p:sp>
        <p:nvSpPr>
          <p:cNvPr id="602" name="Google Shape;602;h2c612c88f685f419_0_1736"/>
          <p:cNvSpPr txBox="1"/>
          <p:nvPr/>
        </p:nvSpPr>
        <p:spPr>
          <a:xfrm>
            <a:off x="7006590" y="5360670"/>
            <a:ext cx="457200" cy="2001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i="1" lang="en-US" sz="1300" u="none" cap="none" strike="noStrike">
                <a:solidFill>
                  <a:srgbClr val="4B5563"/>
                </a:solidFill>
                <a:latin typeface="Arial"/>
                <a:ea typeface="Arial"/>
                <a:cs typeface="Arial"/>
                <a:sym typeface="Arial"/>
              </a:rPr>
              <a:t>no</a:t>
            </a:r>
            <a:endParaRPr/>
          </a:p>
        </p:txBody>
      </p:sp>
      <p:cxnSp>
        <p:nvCxnSpPr>
          <p:cNvPr id="603" name="Google Shape;603;h2c612c88f685f419_0_1736"/>
          <p:cNvCxnSpPr/>
          <p:nvPr/>
        </p:nvCxnSpPr>
        <p:spPr>
          <a:xfrm>
            <a:off x="11064240" y="3017520"/>
            <a:ext cx="194400" cy="0"/>
          </a:xfrm>
          <a:prstGeom prst="straightConnector1">
            <a:avLst/>
          </a:prstGeom>
          <a:noFill/>
          <a:ln cap="flat" cmpd="sng" w="22225">
            <a:solidFill>
              <a:srgbClr val="D97706"/>
            </a:solidFill>
            <a:prstDash val="dash"/>
            <a:round/>
            <a:headEnd len="sm" w="sm" type="none"/>
            <a:tailEnd len="sm" w="sm" type="none"/>
          </a:ln>
        </p:spPr>
      </p:cxnSp>
      <p:cxnSp>
        <p:nvCxnSpPr>
          <p:cNvPr id="604" name="Google Shape;604;h2c612c88f685f419_0_1736"/>
          <p:cNvCxnSpPr/>
          <p:nvPr/>
        </p:nvCxnSpPr>
        <p:spPr>
          <a:xfrm>
            <a:off x="11064240" y="4160520"/>
            <a:ext cx="194400" cy="0"/>
          </a:xfrm>
          <a:prstGeom prst="straightConnector1">
            <a:avLst/>
          </a:prstGeom>
          <a:noFill/>
          <a:ln cap="flat" cmpd="sng" w="22225">
            <a:solidFill>
              <a:srgbClr val="D97706"/>
            </a:solidFill>
            <a:prstDash val="dash"/>
            <a:round/>
            <a:headEnd len="sm" w="sm" type="none"/>
            <a:tailEnd len="sm" w="sm" type="none"/>
          </a:ln>
        </p:spPr>
      </p:cxnSp>
      <p:cxnSp>
        <p:nvCxnSpPr>
          <p:cNvPr id="605" name="Google Shape;605;h2c612c88f685f419_0_1736"/>
          <p:cNvCxnSpPr/>
          <p:nvPr/>
        </p:nvCxnSpPr>
        <p:spPr>
          <a:xfrm>
            <a:off x="11258549" y="3017520"/>
            <a:ext cx="0" cy="2400300"/>
          </a:xfrm>
          <a:prstGeom prst="straightConnector1">
            <a:avLst/>
          </a:prstGeom>
          <a:noFill/>
          <a:ln cap="flat" cmpd="sng" w="22225">
            <a:solidFill>
              <a:srgbClr val="D97706"/>
            </a:solidFill>
            <a:prstDash val="dash"/>
            <a:round/>
            <a:headEnd len="sm" w="sm" type="none"/>
            <a:tailEnd len="sm" w="sm" type="none"/>
          </a:ln>
        </p:spPr>
      </p:cxnSp>
      <p:cxnSp>
        <p:nvCxnSpPr>
          <p:cNvPr id="606" name="Google Shape;606;h2c612c88f685f419_0_1736"/>
          <p:cNvCxnSpPr/>
          <p:nvPr/>
        </p:nvCxnSpPr>
        <p:spPr>
          <a:xfrm rot="10800000">
            <a:off x="11064149" y="5417820"/>
            <a:ext cx="194400" cy="0"/>
          </a:xfrm>
          <a:prstGeom prst="straightConnector1">
            <a:avLst/>
          </a:prstGeom>
          <a:noFill/>
          <a:ln cap="flat" cmpd="sng" w="22225">
            <a:solidFill>
              <a:srgbClr val="D97706"/>
            </a:solidFill>
            <a:prstDash val="dash"/>
            <a:round/>
            <a:headEnd len="sm" w="sm" type="none"/>
            <a:tailEnd len="med" w="med" type="triangle"/>
          </a:ln>
        </p:spPr>
      </p:cxnSp>
      <p:sp>
        <p:nvSpPr>
          <p:cNvPr id="607" name="Google Shape;607;h2c612c88f685f419_0_1736"/>
          <p:cNvSpPr txBox="1"/>
          <p:nvPr/>
        </p:nvSpPr>
        <p:spPr>
          <a:xfrm>
            <a:off x="6606540" y="5795010"/>
            <a:ext cx="4686300" cy="18480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0" i="1" lang="en-US" sz="1200" u="none" cap="none" strike="noStrike">
                <a:solidFill>
                  <a:srgbClr val="4B5563"/>
                </a:solidFill>
                <a:latin typeface="Arial"/>
                <a:ea typeface="Arial"/>
                <a:cs typeface="Arial"/>
                <a:sym typeface="Arial"/>
              </a:rPr>
              <a:t>dashed: no progress after three days, or transfer refused</a:t>
            </a:r>
            <a:endParaRPr/>
          </a:p>
        </p:txBody>
      </p:sp>
      <p:sp>
        <p:nvSpPr>
          <p:cNvPr id="608" name="Google Shape;608;h2c612c88f685f419_0_1736"/>
          <p:cNvSpPr/>
          <p:nvPr/>
        </p:nvSpPr>
        <p:spPr>
          <a:xfrm>
            <a:off x="548640" y="4617720"/>
            <a:ext cx="3246000" cy="1326000"/>
          </a:xfrm>
          <a:prstGeom prst="roundRect">
            <a:avLst>
              <a:gd fmla="val 5517" name="adj"/>
            </a:avLst>
          </a:prstGeom>
          <a:solidFill>
            <a:srgbClr val="008691"/>
          </a:solidFill>
          <a:ln>
            <a:noFill/>
          </a:ln>
        </p:spPr>
        <p:txBody>
          <a:bodyPr anchorCtr="0" anchor="t" bIns="36575" lIns="164575" spcFirstLastPara="1" rIns="164575" wrap="square" tIns="36575">
            <a:noAutofit/>
          </a:bodyPr>
          <a:lstStyle/>
          <a:p>
            <a:pPr indent="0" lvl="0" marL="0" marR="0" rtl="0" algn="l">
              <a:spcBef>
                <a:spcPts val="0"/>
              </a:spcBef>
              <a:spcAft>
                <a:spcPts val="0"/>
              </a:spcAft>
              <a:buNone/>
            </a:pPr>
            <a:r>
              <a:rPr b="1" i="0" lang="en-US" sz="1600" u="none" cap="none" strike="noStrike">
                <a:solidFill>
                  <a:srgbClr val="FFFFFF"/>
                </a:solidFill>
                <a:latin typeface="Arial"/>
                <a:ea typeface="Arial"/>
                <a:cs typeface="Arial"/>
                <a:sym typeface="Arial"/>
              </a:rPr>
              <a:t>One owner at a time</a:t>
            </a:r>
            <a:endParaRPr/>
          </a:p>
          <a:p>
            <a:pPr indent="0" lvl="0" marL="0" marR="0" rtl="0" algn="l">
              <a:spcBef>
                <a:spcPts val="400"/>
              </a:spcBef>
              <a:spcAft>
                <a:spcPts val="0"/>
              </a:spcAft>
              <a:buNone/>
            </a:pPr>
            <a:r>
              <a:rPr b="0" i="0" lang="en-US" sz="1400" u="none" cap="none" strike="noStrike">
                <a:solidFill>
                  <a:srgbClr val="FFFFFF"/>
                </a:solidFill>
                <a:latin typeface="Arial"/>
                <a:ea typeface="Arial"/>
                <a:cs typeface="Arial"/>
                <a:sym typeface="Arial"/>
              </a:rPr>
              <a:t>Ownership changes only when the receiving Node explicitly accepts.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h2c612c88f685f419_0_1978"/>
          <p:cNvSpPr txBox="1"/>
          <p:nvPr>
            <p:ph type="ctrTitle"/>
          </p:nvPr>
        </p:nvSpPr>
        <p:spPr>
          <a:xfrm>
            <a:off x="455235" y="1576450"/>
            <a:ext cx="7123200" cy="10065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500"/>
              <a:buFont typeface="Quicksand"/>
              <a:buNone/>
            </a:pPr>
            <a:r>
              <a:rPr b="0" i="0" lang="en-US" sz="4500">
                <a:solidFill>
                  <a:schemeClr val="dk1"/>
                </a:solidFill>
                <a:latin typeface="Quicksand"/>
                <a:ea typeface="Quicksand"/>
                <a:cs typeface="Quicksand"/>
                <a:sym typeface="Quicksand"/>
              </a:rPr>
              <a:t>Where we stand</a:t>
            </a:r>
            <a:endParaRPr/>
          </a:p>
        </p:txBody>
      </p:sp>
      <p:sp>
        <p:nvSpPr>
          <p:cNvPr id="615" name="Google Shape;615;h2c612c88f685f419_0_1978"/>
          <p:cNvSpPr txBox="1"/>
          <p:nvPr>
            <p:ph idx="1" type="subTitle"/>
          </p:nvPr>
        </p:nvSpPr>
        <p:spPr>
          <a:xfrm>
            <a:off x="0" y="0"/>
            <a:ext cx="7132200" cy="0"/>
          </a:xfrm>
          <a:prstGeom prst="rect">
            <a:avLst/>
          </a:prstGeom>
          <a:noFill/>
          <a:ln>
            <a:noFill/>
          </a:ln>
        </p:spPr>
        <p:txBody>
          <a:bodyPr anchorCtr="0" anchor="t" bIns="45700" lIns="91425" spcFirstLastPara="1" rIns="91425" wrap="square" tIns="45700">
            <a:normAutofit fontScale="25000" lnSpcReduction="20000"/>
          </a:bodyPr>
          <a:lstStyle/>
          <a:p>
            <a:pPr indent="0" lvl="0" marL="0" rtl="0" algn="l">
              <a:lnSpc>
                <a:spcPct val="100000"/>
              </a:lnSpc>
              <a:spcBef>
                <a:spcPts val="0"/>
              </a:spcBef>
              <a:spcAft>
                <a:spcPts val="0"/>
              </a:spcAft>
              <a:buClr>
                <a:schemeClr val="dk1"/>
              </a:buClr>
              <a:buSzPct val="100000"/>
              <a:buNone/>
            </a:pPr>
            <a:r>
              <a:rPr b="0" i="0" lang="en-US" sz="2500">
                <a:solidFill>
                  <a:schemeClr val="dk1"/>
                </a:solidFill>
                <a:latin typeface="Quicksand"/>
                <a:ea typeface="Quicksand"/>
                <a:cs typeface="Quicksand"/>
                <a:sym typeface="Quicksand"/>
              </a:rPr>
              <a:t>Node readiness, ticket traffic, legal basis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sp>
        <p:nvSpPr>
          <p:cNvPr id="621" name="Google Shape;621;h2c612c88f685f419_0_2193"/>
          <p:cNvSpPr txBox="1"/>
          <p:nvPr>
            <p:ph type="title"/>
          </p:nvPr>
        </p:nvSpPr>
        <p:spPr>
          <a:xfrm>
            <a:off x="1721738" y="235633"/>
            <a:ext cx="9830100" cy="603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8691"/>
              </a:buClr>
              <a:buSzPts val="3500"/>
              <a:buFont typeface="Quicksand"/>
              <a:buNone/>
            </a:pPr>
            <a:r>
              <a:rPr b="0" i="0" lang="en-US" sz="3500">
                <a:solidFill>
                  <a:srgbClr val="008691"/>
                </a:solidFill>
                <a:latin typeface="Quicksand"/>
                <a:ea typeface="Quicksand"/>
                <a:cs typeface="Quicksand"/>
                <a:sym typeface="Quicksand"/>
              </a:rPr>
              <a:t>Node readiness</a:t>
            </a:r>
            <a:endParaRPr/>
          </a:p>
        </p:txBody>
      </p:sp>
      <p:sp>
        <p:nvSpPr>
          <p:cNvPr id="622" name="Google Shape;622;h2c612c88f685f419_0_2193"/>
          <p:cNvSpPr txBox="1"/>
          <p:nvPr>
            <p:ph idx="2" type="body"/>
          </p:nvPr>
        </p:nvSpPr>
        <p:spPr>
          <a:xfrm>
            <a:off x="1721741" y="895137"/>
            <a:ext cx="9830100" cy="36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8691"/>
              </a:buClr>
              <a:buSzPts val="2200"/>
              <a:buNone/>
            </a:pPr>
            <a:r>
              <a:rPr b="0" i="0" lang="en-US" sz="2200">
                <a:solidFill>
                  <a:srgbClr val="008691"/>
                </a:solidFill>
                <a:latin typeface="Quicksand"/>
                <a:ea typeface="Quicksand"/>
                <a:cs typeface="Quicksand"/>
                <a:sym typeface="Quicksand"/>
              </a:rPr>
              <a:t>Status in October 2026</a:t>
            </a:r>
            <a:endParaRPr/>
          </a:p>
        </p:txBody>
      </p:sp>
      <p:sp>
        <p:nvSpPr>
          <p:cNvPr id="623" name="Google Shape;623;h2c612c88f685f419_0_2193"/>
          <p:cNvSpPr/>
          <p:nvPr/>
        </p:nvSpPr>
        <p:spPr>
          <a:xfrm>
            <a:off x="1188725" y="1737350"/>
            <a:ext cx="4206300" cy="3376200"/>
          </a:xfrm>
          <a:prstGeom prst="roundRect">
            <a:avLst>
              <a:gd fmla="val 2253" name="adj"/>
            </a:avLst>
          </a:prstGeom>
          <a:solidFill>
            <a:srgbClr val="008691"/>
          </a:solidFill>
          <a:ln>
            <a:noFill/>
          </a:ln>
        </p:spPr>
        <p:txBody>
          <a:bodyPr anchorCtr="0" anchor="t" bIns="91440" lIns="182875" spcFirstLastPara="1" rIns="182875" wrap="square" tIns="320040">
            <a:noAutofit/>
          </a:bodyPr>
          <a:lstStyle/>
          <a:p>
            <a:pPr indent="0" lvl="0" marL="0" marR="0" rtl="0" algn="ctr">
              <a:spcBef>
                <a:spcPts val="0"/>
              </a:spcBef>
              <a:spcAft>
                <a:spcPts val="0"/>
              </a:spcAft>
              <a:buNone/>
            </a:pPr>
            <a:r>
              <a:rPr sz="11000" b="1">
                <a:solidFill>
                  <a:srgbClr val="FFFFFF"/>
                </a:solidFill>
                <a:latin typeface="Arial"/>
              </a:rPr>
              <a:t>21</a:t>
            </a:r>
            <a:endParaRPr/>
          </a:p>
          <a:p>
            <a:pPr algn="ctr">
              <a:spcBef>
                <a:spcPts val="0"/>
              </a:spcBef>
              <a:spcAft>
                <a:spcPts val="600"/>
              </a:spcAft>
            </a:pPr>
            <a:r>
              <a:rPr sz="2000" b="1">
                <a:solidFill>
                  <a:srgbClr val="FFFFFF"/>
                </a:solidFill>
                <a:latin typeface="Arial"/>
              </a:rPr>
              <a:t>Nodes with a confirmed helpdesk</a:t>
            </a:r>
          </a:p>
        </p:txBody>
      </p:sp>
      <p:cxnSp>
        <p:nvCxnSpPr>
          <p:cNvPr id="624" name="Google Shape;624;h2c612c88f685f419_0_2193"/>
          <p:cNvCxnSpPr/>
          <p:nvPr/>
        </p:nvCxnSpPr>
        <p:spPr>
          <a:xfrm>
            <a:off x="5623560" y="3355848"/>
            <a:ext cx="914400" cy="0"/>
          </a:xfrm>
          <a:prstGeom prst="straightConnector1">
            <a:avLst/>
          </a:prstGeom>
          <a:noFill/>
          <a:ln cap="flat" cmpd="sng" w="38100">
            <a:solidFill>
              <a:srgbClr val="4B5563"/>
            </a:solidFill>
            <a:prstDash val="solid"/>
            <a:round/>
            <a:headEnd len="sm" w="sm" type="none"/>
            <a:tailEnd len="med" w="med" type="triangle"/>
          </a:ln>
        </p:spPr>
      </p:cxnSp>
      <p:sp>
        <p:nvSpPr>
          <p:cNvPr id="625" name="Google Shape;625;h2c612c88f685f419_0_2193"/>
          <p:cNvSpPr/>
          <p:nvPr/>
        </p:nvSpPr>
        <p:spPr>
          <a:xfrm>
            <a:off x="6766550" y="1737350"/>
            <a:ext cx="4206300" cy="3376200"/>
          </a:xfrm>
          <a:prstGeom prst="roundRect">
            <a:avLst>
              <a:gd fmla="val 2253" name="adj"/>
            </a:avLst>
          </a:prstGeom>
          <a:solidFill>
            <a:srgbClr val="2B6CB0"/>
          </a:solidFill>
          <a:ln>
            <a:noFill/>
          </a:ln>
        </p:spPr>
        <p:txBody>
          <a:bodyPr anchorCtr="0" anchor="t" bIns="91440" lIns="182875" spcFirstLastPara="1" rIns="182875" wrap="square" tIns="320040">
            <a:noAutofit/>
          </a:bodyPr>
          <a:lstStyle/>
          <a:p>
            <a:pPr indent="0" lvl="0" marL="0" marR="0" rtl="0" algn="ctr">
              <a:spcBef>
                <a:spcPts val="0"/>
              </a:spcBef>
              <a:spcAft>
                <a:spcPts val="0"/>
              </a:spcAft>
              <a:buNone/>
            </a:pPr>
            <a:r>
              <a:rPr sz="11000" b="1">
                <a:solidFill>
                  <a:srgbClr val="FFFFFF"/>
                </a:solidFill>
                <a:latin typeface="Arial"/>
              </a:rPr>
              <a:t>12</a:t>
            </a:r>
            <a:endParaRPr/>
          </a:p>
          <a:p>
            <a:pPr algn="ctr">
              <a:spcBef>
                <a:spcPts val="0"/>
              </a:spcBef>
              <a:spcAft>
                <a:spcPts val="600"/>
              </a:spcAft>
            </a:pPr>
            <a:r>
              <a:rPr sz="2000" b="1">
                <a:solidFill>
                  <a:srgbClr val="FFFFFF"/>
                </a:solidFill>
                <a:latin typeface="Arial"/>
              </a:rPr>
              <a:t>Nodes integrated with the FSU Helpdesk by email</a:t>
            </a:r>
          </a:p>
          <a:p>
            <a:pPr algn="ctr">
              <a:spcBef>
                <a:spcPts val="0"/>
              </a:spcBef>
              <a:spcAft>
                <a:spcPts val="0"/>
              </a:spcAft>
            </a:pPr>
            <a:r>
              <a:rPr sz="1600" b="0">
                <a:solidFill>
                  <a:srgbClr val="FFFFFF"/>
                </a:solidFill>
                <a:latin typeface="Arial"/>
              </a:rPr>
              <a:t>9 on Zammad, 3 on other systems</a:t>
            </a:r>
          </a:p>
        </p:txBody>
      </p:sp>
      <p:sp>
        <p:nvSpPr>
          <p:cNvPr id="626" name="Google Shape;626;h2c612c88f685f419_0_2193"/>
          <p:cNvSpPr txBox="1"/>
          <p:nvPr/>
        </p:nvSpPr>
        <p:spPr>
          <a:xfrm>
            <a:off x="1188645" y="5590975"/>
            <a:ext cx="9784200" cy="2772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1" lang="en-US" sz="1800" u="none" cap="none" strike="noStrike">
                <a:solidFill>
                  <a:srgbClr val="4B5563"/>
                </a:solidFill>
              </a:rPr>
              <a:t>Next: connect the remaining Nodes that already run a helpdesk.</a:t>
            </a:r>
            <a:endParaRPr b="1"/>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h2c612c88f685f419_0_2412"/>
          <p:cNvSpPr txBox="1"/>
          <p:nvPr>
            <p:ph type="title"/>
          </p:nvPr>
        </p:nvSpPr>
        <p:spPr>
          <a:xfrm>
            <a:off x="1721738" y="235633"/>
            <a:ext cx="9830100" cy="603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8691"/>
              </a:buClr>
              <a:buSzPts val="3500"/>
              <a:buFont typeface="Quicksand"/>
              <a:buNone/>
            </a:pPr>
            <a:r>
              <a:rPr b="0" i="0" lang="en-US" sz="3500">
                <a:solidFill>
                  <a:srgbClr val="008691"/>
                </a:solidFill>
                <a:latin typeface="Quicksand"/>
                <a:ea typeface="Quicksand"/>
                <a:cs typeface="Quicksand"/>
                <a:sym typeface="Quicksand"/>
              </a:rPr>
              <a:t>FSU Helpdesk dashboard</a:t>
            </a:r>
            <a:endParaRPr/>
          </a:p>
        </p:txBody>
      </p:sp>
      <p:sp>
        <p:nvSpPr>
          <p:cNvPr id="633" name="Google Shape;633;h2c612c88f685f419_0_2412"/>
          <p:cNvSpPr txBox="1"/>
          <p:nvPr>
            <p:ph idx="2" type="body"/>
          </p:nvPr>
        </p:nvSpPr>
        <p:spPr>
          <a:xfrm>
            <a:off x="1721741" y="895137"/>
            <a:ext cx="9830100" cy="36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8691"/>
              </a:buClr>
              <a:buSzPts val="2200"/>
              <a:buNone/>
            </a:pPr>
            <a:r>
              <a:rPr b="0" i="0" lang="en-US" sz="2200">
                <a:solidFill>
                  <a:srgbClr val="008691"/>
                </a:solidFill>
                <a:latin typeface="Quicksand"/>
                <a:ea typeface="Quicksand"/>
                <a:cs typeface="Quicksand"/>
                <a:sym typeface="Quicksand"/>
              </a:rPr>
              <a:t>Tickets exchanged per Node, October 2026</a:t>
            </a:r>
            <a:endParaRPr/>
          </a:p>
        </p:txBody>
      </p:sp>
      <p:pic>
        <p:nvPicPr>
          <p:cNvPr id="634" name="Google Shape;634;h2c612c88f685f419_0_2412"/>
          <p:cNvPicPr preferRelativeResize="0"/>
          <p:nvPr/>
        </p:nvPicPr>
        <p:blipFill>
          <a:blip r:embed="rId3">
            <a:alphaModFix/>
          </a:blip>
          <a:stretch>
            <a:fillRect/>
          </a:stretch>
        </p:blipFill>
        <p:spPr>
          <a:xfrm>
            <a:off x="764875" y="1356425"/>
            <a:ext cx="10106524" cy="474757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h2c612c88f685f419_0_2857"/>
          <p:cNvSpPr txBox="1"/>
          <p:nvPr>
            <p:ph type="title"/>
          </p:nvPr>
        </p:nvSpPr>
        <p:spPr>
          <a:xfrm>
            <a:off x="1721738" y="235633"/>
            <a:ext cx="9830100" cy="603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8691"/>
              </a:buClr>
              <a:buSzPts val="3500"/>
              <a:buFont typeface="Quicksand"/>
              <a:buNone/>
            </a:pPr>
            <a:r>
              <a:rPr b="0" i="0" lang="en-US" sz="3500">
                <a:solidFill>
                  <a:srgbClr val="008691"/>
                </a:solidFill>
                <a:latin typeface="Quicksand"/>
                <a:ea typeface="Quicksand"/>
                <a:cs typeface="Quicksand"/>
                <a:sym typeface="Quicksand"/>
              </a:rPr>
              <a:t>Exchanging real tickets needs a legal basis</a:t>
            </a:r>
            <a:endParaRPr/>
          </a:p>
        </p:txBody>
      </p:sp>
      <p:sp>
        <p:nvSpPr>
          <p:cNvPr id="641" name="Google Shape;641;h2c612c88f685f419_0_2857"/>
          <p:cNvSpPr txBox="1"/>
          <p:nvPr>
            <p:ph idx="2" type="body"/>
          </p:nvPr>
        </p:nvSpPr>
        <p:spPr>
          <a:xfrm>
            <a:off x="1721741" y="895137"/>
            <a:ext cx="9830100" cy="36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8691"/>
              </a:buClr>
              <a:buSzPts val="2200"/>
              <a:buNone/>
            </a:pPr>
            <a:r>
              <a:rPr b="0" i="0" lang="en-US" sz="2200">
                <a:solidFill>
                  <a:srgbClr val="008691"/>
                </a:solidFill>
                <a:latin typeface="Quicksand"/>
                <a:ea typeface="Quicksand"/>
                <a:cs typeface="Quicksand"/>
                <a:sym typeface="Quicksand"/>
              </a:rPr>
              <a:t>GDPR: problem, proposed approach, what each Node </a:t>
            </a:r>
            <a:r>
              <a:rPr lang="en-US"/>
              <a:t>should</a:t>
            </a:r>
            <a:r>
              <a:rPr lang="en-US"/>
              <a:t> do </a:t>
            </a:r>
            <a:endParaRPr/>
          </a:p>
        </p:txBody>
      </p:sp>
      <p:sp>
        <p:nvSpPr>
          <p:cNvPr id="642" name="Rounded Rectangle 641"/>
          <p:cNvSpPr/>
          <p:nvPr/>
        </p:nvSpPr>
        <p:spPr>
          <a:xfrm>
            <a:off x="548640" y="1508760"/>
            <a:ext cx="3017520" cy="4480560"/>
          </a:xfrm>
          <a:prstGeom prst="roundRect">
            <a:avLst>
              <a:gd name="adj" fmla="val 2424"/>
            </a:avLst>
          </a:prstGeom>
          <a:solidFill>
            <a:srgbClr val="FFE9EE"/>
          </a:solidFill>
          <a:ln w="19050">
            <a:solidFill>
              <a:srgbClr val="FF5B7F"/>
            </a:solidFill>
          </a:ln>
        </p:spPr>
        <p:txBody>
          <a:bodyPr rtlCol="0" anchor="ctr" lIns="73152" rIns="73152" tIns="36576" bIns="36576"/>
          <a:lstStyle/>
          <a:p>
            <a:pPr algn="ctr"/>
          </a:p>
        </p:txBody>
      </p:sp>
      <p:sp>
        <p:nvSpPr>
          <p:cNvPr id="643" name="Rounded Rectangle 642"/>
          <p:cNvSpPr/>
          <p:nvPr/>
        </p:nvSpPr>
        <p:spPr>
          <a:xfrm>
            <a:off x="777240" y="1691639"/>
            <a:ext cx="384048" cy="384048"/>
          </a:xfrm>
          <a:prstGeom prst="roundRect">
            <a:avLst>
              <a:gd name="adj" fmla="val 11904"/>
            </a:avLst>
          </a:prstGeom>
          <a:solidFill>
            <a:srgbClr val="FF5B7F"/>
          </a:solidFill>
          <a:ln>
            <a:noFill/>
          </a:ln>
        </p:spPr>
        <p:txBody>
          <a:bodyPr rtlCol="0" anchor="ctr" lIns="0" rIns="0" tIns="36576" bIns="36576" wrap="square"/>
          <a:lstStyle/>
          <a:p>
            <a:pPr algn="ctr">
              <a:spcAft>
                <a:spcPts val="400"/>
              </a:spcAft>
            </a:pPr>
            <a:r>
              <a:rPr sz="1500" b="1" i="0">
                <a:solidFill>
                  <a:srgbClr val="FFFFFF"/>
                </a:solidFill>
                <a:latin typeface="Arial"/>
              </a:rPr>
              <a:t>1</a:t>
            </a:r>
          </a:p>
        </p:txBody>
      </p:sp>
      <p:sp>
        <p:nvSpPr>
          <p:cNvPr id="644" name="TextBox 643"/>
          <p:cNvSpPr txBox="1"/>
          <p:nvPr/>
        </p:nvSpPr>
        <p:spPr>
          <a:xfrm>
            <a:off x="1280160" y="1700784"/>
            <a:ext cx="2148839" cy="384048"/>
          </a:xfrm>
          <a:prstGeom prst="rect">
            <a:avLst/>
          </a:prstGeom>
          <a:noFill/>
        </p:spPr>
        <p:txBody>
          <a:bodyPr wrap="square" lIns="0" rIns="0" tIns="0" bIns="0" anchor="ctr">
            <a:spAutoFit/>
          </a:bodyPr>
          <a:lstStyle/>
          <a:p>
            <a:pPr algn="l">
              <a:spcAft>
                <a:spcPts val="600"/>
              </a:spcAft>
            </a:pPr>
            <a:r>
              <a:rPr sz="1700" b="1" i="0">
                <a:solidFill>
                  <a:srgbClr val="1F2937"/>
                </a:solidFill>
                <a:latin typeface="Arial"/>
              </a:rPr>
              <a:t>Problem</a:t>
            </a:r>
          </a:p>
        </p:txBody>
      </p:sp>
      <p:sp>
        <p:nvSpPr>
          <p:cNvPr id="645" name="TextBox 644"/>
          <p:cNvSpPr txBox="1"/>
          <p:nvPr/>
        </p:nvSpPr>
        <p:spPr>
          <a:xfrm>
            <a:off x="777240" y="2377440"/>
            <a:ext cx="2560320" cy="3291840"/>
          </a:xfrm>
          <a:prstGeom prst="rect">
            <a:avLst/>
          </a:prstGeom>
          <a:noFill/>
        </p:spPr>
        <p:txBody>
          <a:bodyPr wrap="square" lIns="0" rIns="0" tIns="0" bIns="0" anchor="t">
            <a:spAutoFit/>
          </a:bodyPr>
          <a:lstStyle/>
          <a:p>
            <a:pPr algn="l" marL="201168" indent="-182880">
              <a:spcAft>
                <a:spcPts val="1600"/>
              </a:spcAft>
              <a:buFont typeface="Arial"/>
              <a:buChar char="•"/>
            </a:pPr>
            <a:r>
              <a:rPr sz="1700" b="0" i="0">
                <a:solidFill>
                  <a:srgbClr val="1F2937"/>
                </a:solidFill>
                <a:latin typeface="Arial"/>
              </a:rPr>
              <a:t>A ticket carries personal data</a:t>
            </a:r>
          </a:p>
          <a:p>
            <a:pPr algn="l" marL="201168" indent="-182880">
              <a:spcAft>
                <a:spcPts val="1600"/>
              </a:spcAft>
              <a:buFont typeface="Arial"/>
              <a:buChar char="•"/>
            </a:pPr>
            <a:r>
              <a:rPr sz="1700" b="0" i="0">
                <a:solidFill>
                  <a:srgbClr val="1F2937"/>
                </a:solidFill>
                <a:latin typeface="Arial"/>
              </a:rPr>
              <a:t>GDPR binds every Node that processes it</a:t>
            </a:r>
          </a:p>
          <a:p>
            <a:pPr algn="l" marL="201168" indent="-182880">
              <a:spcAft>
                <a:spcPts val="1600"/>
              </a:spcAft>
              <a:buFont typeface="Arial"/>
              <a:buChar char="•"/>
            </a:pPr>
            <a:r>
              <a:rPr sz="1700" b="0" i="0">
                <a:solidFill>
                  <a:srgbClr val="1F2937"/>
                </a:solidFill>
                <a:latin typeface="Arial"/>
              </a:rPr>
              <a:t>No common rules yet; bilateral contracts: </a:t>
            </a:r>
            <a:r>
              <a:rPr sz="1700" b="1" i="0">
                <a:solidFill>
                  <a:srgbClr val="D6335A"/>
                </a:solidFill>
                <a:latin typeface="Arial"/>
              </a:rPr>
              <a:t>~400 for 28 Nodes</a:t>
            </a:r>
          </a:p>
        </p:txBody>
      </p:sp>
      <p:sp>
        <p:nvSpPr>
          <p:cNvPr id="646" name="Rounded Rectangle 645"/>
          <p:cNvSpPr/>
          <p:nvPr/>
        </p:nvSpPr>
        <p:spPr>
          <a:xfrm>
            <a:off x="3858768" y="1508760"/>
            <a:ext cx="3566160" cy="4480560"/>
          </a:xfrm>
          <a:prstGeom prst="roundRect">
            <a:avLst>
              <a:gd name="adj" fmla="val 2051"/>
            </a:avLst>
          </a:prstGeom>
          <a:solidFill>
            <a:srgbClr val="E6F3F4"/>
          </a:solidFill>
          <a:ln w="19050">
            <a:solidFill>
              <a:srgbClr val="008691"/>
            </a:solidFill>
          </a:ln>
        </p:spPr>
        <p:txBody>
          <a:bodyPr rtlCol="0" anchor="ctr" lIns="73152" rIns="73152" tIns="36576" bIns="36576"/>
          <a:lstStyle/>
          <a:p>
            <a:pPr algn="ctr"/>
          </a:p>
        </p:txBody>
      </p:sp>
      <p:sp>
        <p:nvSpPr>
          <p:cNvPr id="647" name="Rounded Rectangle 646"/>
          <p:cNvSpPr/>
          <p:nvPr/>
        </p:nvSpPr>
        <p:spPr>
          <a:xfrm>
            <a:off x="4087368" y="1691639"/>
            <a:ext cx="384048" cy="384048"/>
          </a:xfrm>
          <a:prstGeom prst="roundRect">
            <a:avLst>
              <a:gd name="adj" fmla="val 11904"/>
            </a:avLst>
          </a:prstGeom>
          <a:solidFill>
            <a:srgbClr val="008691"/>
          </a:solidFill>
          <a:ln>
            <a:noFill/>
          </a:ln>
        </p:spPr>
        <p:txBody>
          <a:bodyPr rtlCol="0" anchor="ctr" lIns="0" rIns="0" tIns="36576" bIns="36576" wrap="square"/>
          <a:lstStyle/>
          <a:p>
            <a:pPr algn="ctr">
              <a:spcAft>
                <a:spcPts val="400"/>
              </a:spcAft>
            </a:pPr>
            <a:r>
              <a:rPr sz="1500" b="1" i="0">
                <a:solidFill>
                  <a:srgbClr val="FFFFFF"/>
                </a:solidFill>
                <a:latin typeface="Arial"/>
              </a:rPr>
              <a:t>2</a:t>
            </a:r>
          </a:p>
        </p:txBody>
      </p:sp>
      <p:sp>
        <p:nvSpPr>
          <p:cNvPr id="648" name="TextBox 647"/>
          <p:cNvSpPr txBox="1"/>
          <p:nvPr/>
        </p:nvSpPr>
        <p:spPr>
          <a:xfrm>
            <a:off x="4590288" y="1700784"/>
            <a:ext cx="2697480" cy="384048"/>
          </a:xfrm>
          <a:prstGeom prst="rect">
            <a:avLst/>
          </a:prstGeom>
          <a:noFill/>
        </p:spPr>
        <p:txBody>
          <a:bodyPr wrap="square" lIns="0" rIns="0" tIns="0" bIns="0" anchor="ctr">
            <a:spAutoFit/>
          </a:bodyPr>
          <a:lstStyle/>
          <a:p>
            <a:pPr algn="l">
              <a:spcAft>
                <a:spcPts val="600"/>
              </a:spcAft>
            </a:pPr>
            <a:r>
              <a:rPr sz="1700" b="1" i="0">
                <a:solidFill>
                  <a:srgbClr val="1F2937"/>
                </a:solidFill>
                <a:latin typeface="Arial"/>
              </a:rPr>
              <a:t>Proposed approach</a:t>
            </a:r>
          </a:p>
        </p:txBody>
      </p:sp>
      <p:sp>
        <p:nvSpPr>
          <p:cNvPr id="649" name="Rounded Rectangle 648"/>
          <p:cNvSpPr/>
          <p:nvPr/>
        </p:nvSpPr>
        <p:spPr>
          <a:xfrm>
            <a:off x="4041648" y="2286000"/>
            <a:ext cx="3200400" cy="1078992"/>
          </a:xfrm>
          <a:prstGeom prst="roundRect">
            <a:avLst>
              <a:gd name="adj" fmla="val 5084"/>
            </a:avLst>
          </a:prstGeom>
          <a:solidFill>
            <a:srgbClr val="FFFFFF"/>
          </a:solidFill>
          <a:ln w="12700">
            <a:solidFill>
              <a:srgbClr val="9FD3D7"/>
            </a:solidFill>
          </a:ln>
        </p:spPr>
        <p:txBody>
          <a:bodyPr rtlCol="0" anchor="ctr" lIns="137160" rIns="137160" tIns="36576" bIns="36576" wrap="square"/>
          <a:lstStyle/>
          <a:p>
            <a:pPr algn="l">
              <a:spcAft>
                <a:spcPts val="300"/>
              </a:spcAft>
            </a:pPr>
            <a:r>
              <a:rPr sz="1600" b="1" i="0">
                <a:solidFill>
                  <a:srgbClr val="00666E"/>
                </a:solidFill>
                <a:latin typeface="Arial"/>
              </a:rPr>
              <a:t>Inside a Node</a:t>
            </a:r>
          </a:p>
          <a:p>
            <a:pPr algn="l">
              <a:spcAft>
                <a:spcPts val="300"/>
              </a:spcAft>
            </a:pPr>
            <a:r>
              <a:rPr sz="1500" b="0" i="0">
                <a:solidFill>
                  <a:srgbClr val="1F2937"/>
                </a:solidFill>
                <a:latin typeface="Arial"/>
              </a:rPr>
              <a:t>Each Node is an independent controller; DPA with a hosting provider</a:t>
            </a:r>
          </a:p>
        </p:txBody>
      </p:sp>
      <p:sp>
        <p:nvSpPr>
          <p:cNvPr id="650" name="Rounded Rectangle 649"/>
          <p:cNvSpPr/>
          <p:nvPr/>
        </p:nvSpPr>
        <p:spPr>
          <a:xfrm>
            <a:off x="4041648" y="3502152"/>
            <a:ext cx="3200400" cy="1078992"/>
          </a:xfrm>
          <a:prstGeom prst="roundRect">
            <a:avLst>
              <a:gd name="adj" fmla="val 5084"/>
            </a:avLst>
          </a:prstGeom>
          <a:solidFill>
            <a:srgbClr val="FFFFFF"/>
          </a:solidFill>
          <a:ln w="12700">
            <a:solidFill>
              <a:srgbClr val="9FD3D7"/>
            </a:solidFill>
          </a:ln>
        </p:spPr>
        <p:txBody>
          <a:bodyPr rtlCol="0" anchor="ctr" lIns="137160" rIns="137160" tIns="36576" bIns="36576" wrap="square"/>
          <a:lstStyle/>
          <a:p>
            <a:pPr algn="l">
              <a:spcAft>
                <a:spcPts val="300"/>
              </a:spcAft>
            </a:pPr>
            <a:r>
              <a:rPr sz="1600" b="1" i="0">
                <a:solidFill>
                  <a:srgbClr val="00666E"/>
                </a:solidFill>
                <a:latin typeface="Arial"/>
              </a:rPr>
              <a:t>Between Nodes</a:t>
            </a:r>
          </a:p>
          <a:p>
            <a:pPr algn="l">
              <a:spcAft>
                <a:spcPts val="300"/>
              </a:spcAft>
            </a:pPr>
            <a:r>
              <a:rPr sz="1500" b="0" i="0">
                <a:solidFill>
                  <a:srgbClr val="1F2937"/>
                </a:solidFill>
                <a:latin typeface="Arial"/>
              </a:rPr>
              <a:t>Federated Helpdesk Policy under the Framework Agreement, in preparation</a:t>
            </a:r>
          </a:p>
        </p:txBody>
      </p:sp>
      <p:sp>
        <p:nvSpPr>
          <p:cNvPr id="651" name="Rounded Rectangle 650"/>
          <p:cNvSpPr/>
          <p:nvPr/>
        </p:nvSpPr>
        <p:spPr>
          <a:xfrm>
            <a:off x="4041648" y="4718304"/>
            <a:ext cx="3200400" cy="1078992"/>
          </a:xfrm>
          <a:prstGeom prst="roundRect">
            <a:avLst>
              <a:gd name="adj" fmla="val 5084"/>
            </a:avLst>
          </a:prstGeom>
          <a:solidFill>
            <a:srgbClr val="FFFFFF"/>
          </a:solidFill>
          <a:ln w="12700">
            <a:solidFill>
              <a:srgbClr val="9FD3D7"/>
            </a:solidFill>
          </a:ln>
        </p:spPr>
        <p:txBody>
          <a:bodyPr rtlCol="0" anchor="ctr" lIns="137160" rIns="137160" tIns="36576" bIns="36576" wrap="square"/>
          <a:lstStyle/>
          <a:p>
            <a:pPr algn="l">
              <a:spcAft>
                <a:spcPts val="300"/>
              </a:spcAft>
            </a:pPr>
            <a:r>
              <a:rPr sz="1600" b="1" i="0">
                <a:solidFill>
                  <a:srgbClr val="00666E"/>
                </a:solidFill>
                <a:latin typeface="Arial"/>
              </a:rPr>
              <a:t>Towards users</a:t>
            </a:r>
          </a:p>
          <a:p>
            <a:pPr algn="l">
              <a:spcAft>
                <a:spcPts val="300"/>
              </a:spcAft>
            </a:pPr>
            <a:r>
              <a:rPr sz="1500" b="0" i="0">
                <a:solidFill>
                  <a:srgbClr val="1F2937"/>
                </a:solidFill>
                <a:latin typeface="Arial"/>
              </a:rPr>
              <a:t>Privacy notice names other Nodes and the FSU as recipients</a:t>
            </a:r>
          </a:p>
        </p:txBody>
      </p:sp>
      <p:sp>
        <p:nvSpPr>
          <p:cNvPr id="652" name="Rounded Rectangle 651"/>
          <p:cNvSpPr/>
          <p:nvPr/>
        </p:nvSpPr>
        <p:spPr>
          <a:xfrm>
            <a:off x="7717536" y="1508760"/>
            <a:ext cx="3922776" cy="4480560"/>
          </a:xfrm>
          <a:prstGeom prst="roundRect">
            <a:avLst>
              <a:gd name="adj" fmla="val 1864"/>
            </a:avLst>
          </a:prstGeom>
          <a:solidFill>
            <a:srgbClr val="FFFFFF"/>
          </a:solidFill>
          <a:ln w="19050">
            <a:solidFill>
              <a:srgbClr val="00666E"/>
            </a:solidFill>
          </a:ln>
        </p:spPr>
        <p:txBody>
          <a:bodyPr rtlCol="0" anchor="ctr" lIns="73152" rIns="73152" tIns="36576" bIns="36576"/>
          <a:lstStyle/>
          <a:p>
            <a:pPr algn="ctr"/>
          </a:p>
        </p:txBody>
      </p:sp>
      <p:sp>
        <p:nvSpPr>
          <p:cNvPr id="653" name="Rounded Rectangle 652"/>
          <p:cNvSpPr/>
          <p:nvPr/>
        </p:nvSpPr>
        <p:spPr>
          <a:xfrm>
            <a:off x="7946136" y="1691639"/>
            <a:ext cx="384048" cy="384048"/>
          </a:xfrm>
          <a:prstGeom prst="roundRect">
            <a:avLst>
              <a:gd name="adj" fmla="val 11904"/>
            </a:avLst>
          </a:prstGeom>
          <a:solidFill>
            <a:srgbClr val="00666E"/>
          </a:solidFill>
          <a:ln>
            <a:noFill/>
          </a:ln>
        </p:spPr>
        <p:txBody>
          <a:bodyPr rtlCol="0" anchor="ctr" lIns="0" rIns="0" tIns="36576" bIns="36576" wrap="square"/>
          <a:lstStyle/>
          <a:p>
            <a:pPr algn="ctr">
              <a:spcAft>
                <a:spcPts val="400"/>
              </a:spcAft>
            </a:pPr>
            <a:r>
              <a:rPr sz="1500" b="1" i="0">
                <a:solidFill>
                  <a:srgbClr val="FFFFFF"/>
                </a:solidFill>
                <a:latin typeface="Arial"/>
              </a:rPr>
              <a:t>3</a:t>
            </a:r>
          </a:p>
        </p:txBody>
      </p:sp>
      <p:sp>
        <p:nvSpPr>
          <p:cNvPr id="654" name="TextBox 653"/>
          <p:cNvSpPr txBox="1"/>
          <p:nvPr/>
        </p:nvSpPr>
        <p:spPr>
          <a:xfrm>
            <a:off x="8449056" y="1700784"/>
            <a:ext cx="3054096" cy="384048"/>
          </a:xfrm>
          <a:prstGeom prst="rect">
            <a:avLst/>
          </a:prstGeom>
          <a:noFill/>
        </p:spPr>
        <p:txBody>
          <a:bodyPr wrap="square" lIns="0" rIns="0" tIns="0" bIns="0" anchor="ctr">
            <a:spAutoFit/>
          </a:bodyPr>
          <a:lstStyle/>
          <a:p>
            <a:pPr algn="l">
              <a:spcAft>
                <a:spcPts val="600"/>
              </a:spcAft>
            </a:pPr>
            <a:r>
              <a:rPr sz="1700" b="1" i="0">
                <a:solidFill>
                  <a:srgbClr val="1F2937"/>
                </a:solidFill>
                <a:latin typeface="Arial"/>
              </a:rPr>
              <a:t>What each Node should do</a:t>
            </a:r>
          </a:p>
        </p:txBody>
      </p:sp>
      <p:sp>
        <p:nvSpPr>
          <p:cNvPr id="655" name="Rounded Rectangle 654"/>
          <p:cNvSpPr/>
          <p:nvPr/>
        </p:nvSpPr>
        <p:spPr>
          <a:xfrm>
            <a:off x="7946136" y="2368296"/>
            <a:ext cx="274320" cy="274320"/>
          </a:xfrm>
          <a:prstGeom prst="roundRect">
            <a:avLst>
              <a:gd name="adj" fmla="val 13333"/>
            </a:avLst>
          </a:prstGeom>
          <a:solidFill>
            <a:srgbClr val="E6F3F4"/>
          </a:solidFill>
          <a:ln>
            <a:noFill/>
          </a:ln>
        </p:spPr>
        <p:txBody>
          <a:bodyPr rtlCol="0" anchor="ctr" lIns="0" rIns="0" tIns="36576" bIns="36576" wrap="square"/>
          <a:lstStyle/>
          <a:p>
            <a:pPr algn="ctr">
              <a:spcAft>
                <a:spcPts val="400"/>
              </a:spcAft>
            </a:pPr>
            <a:r>
              <a:rPr sz="1200" b="1" i="0">
                <a:solidFill>
                  <a:srgbClr val="00666E"/>
                </a:solidFill>
                <a:latin typeface="Arial"/>
              </a:rPr>
              <a:t>1</a:t>
            </a:r>
          </a:p>
        </p:txBody>
      </p:sp>
      <p:sp>
        <p:nvSpPr>
          <p:cNvPr id="656" name="TextBox 655"/>
          <p:cNvSpPr txBox="1"/>
          <p:nvPr/>
        </p:nvSpPr>
        <p:spPr>
          <a:xfrm>
            <a:off x="8357615" y="2286000"/>
            <a:ext cx="3145536" cy="438912"/>
          </a:xfrm>
          <a:prstGeom prst="rect">
            <a:avLst/>
          </a:prstGeom>
          <a:noFill/>
        </p:spPr>
        <p:txBody>
          <a:bodyPr wrap="square" lIns="0" rIns="0" tIns="0" bIns="0" anchor="ctr">
            <a:spAutoFit/>
          </a:bodyPr>
          <a:lstStyle/>
          <a:p>
            <a:pPr algn="l">
              <a:spcAft>
                <a:spcPts val="600"/>
              </a:spcAft>
            </a:pPr>
            <a:r>
              <a:rPr sz="1500" b="0" i="0">
                <a:solidFill>
                  <a:srgbClr val="1F2937"/>
                </a:solidFill>
                <a:latin typeface="Arial"/>
              </a:rPr>
              <a:t>Hosted helpdesk: sign a DPA</a:t>
            </a:r>
          </a:p>
        </p:txBody>
      </p:sp>
      <p:sp>
        <p:nvSpPr>
          <p:cNvPr id="657" name="Rounded Rectangle 656"/>
          <p:cNvSpPr/>
          <p:nvPr/>
        </p:nvSpPr>
        <p:spPr>
          <a:xfrm>
            <a:off x="7946136" y="2880360"/>
            <a:ext cx="274320" cy="274320"/>
          </a:xfrm>
          <a:prstGeom prst="roundRect">
            <a:avLst>
              <a:gd name="adj" fmla="val 13333"/>
            </a:avLst>
          </a:prstGeom>
          <a:solidFill>
            <a:srgbClr val="E6F3F4"/>
          </a:solidFill>
          <a:ln>
            <a:noFill/>
          </a:ln>
        </p:spPr>
        <p:txBody>
          <a:bodyPr rtlCol="0" anchor="ctr" lIns="0" rIns="0" tIns="36576" bIns="36576" wrap="square"/>
          <a:lstStyle/>
          <a:p>
            <a:pPr algn="ctr">
              <a:spcAft>
                <a:spcPts val="400"/>
              </a:spcAft>
            </a:pPr>
            <a:r>
              <a:rPr sz="1200" b="1" i="0">
                <a:solidFill>
                  <a:srgbClr val="00666E"/>
                </a:solidFill>
                <a:latin typeface="Arial"/>
              </a:rPr>
              <a:t>2</a:t>
            </a:r>
          </a:p>
        </p:txBody>
      </p:sp>
      <p:sp>
        <p:nvSpPr>
          <p:cNvPr id="658" name="TextBox 657"/>
          <p:cNvSpPr txBox="1"/>
          <p:nvPr/>
        </p:nvSpPr>
        <p:spPr>
          <a:xfrm>
            <a:off x="8357615" y="2798064"/>
            <a:ext cx="3145536" cy="438912"/>
          </a:xfrm>
          <a:prstGeom prst="rect">
            <a:avLst/>
          </a:prstGeom>
          <a:noFill/>
        </p:spPr>
        <p:txBody>
          <a:bodyPr wrap="square" lIns="0" rIns="0" tIns="0" bIns="0" anchor="ctr">
            <a:spAutoFit/>
          </a:bodyPr>
          <a:lstStyle/>
          <a:p>
            <a:pPr algn="l">
              <a:spcAft>
                <a:spcPts val="600"/>
              </a:spcAft>
            </a:pPr>
            <a:r>
              <a:rPr sz="1500" b="0" i="0">
                <a:solidFill>
                  <a:srgbClr val="1F2937"/>
                </a:solidFill>
                <a:latin typeface="Arial"/>
              </a:rPr>
              <a:t>Apply the Federated Helpdesk Policy</a:t>
            </a:r>
          </a:p>
        </p:txBody>
      </p:sp>
      <p:sp>
        <p:nvSpPr>
          <p:cNvPr id="659" name="Rounded Rectangle 658"/>
          <p:cNvSpPr/>
          <p:nvPr/>
        </p:nvSpPr>
        <p:spPr>
          <a:xfrm>
            <a:off x="7946136" y="3392424"/>
            <a:ext cx="274320" cy="274320"/>
          </a:xfrm>
          <a:prstGeom prst="roundRect">
            <a:avLst>
              <a:gd name="adj" fmla="val 13333"/>
            </a:avLst>
          </a:prstGeom>
          <a:solidFill>
            <a:srgbClr val="E6F3F4"/>
          </a:solidFill>
          <a:ln>
            <a:noFill/>
          </a:ln>
        </p:spPr>
        <p:txBody>
          <a:bodyPr rtlCol="0" anchor="ctr" lIns="0" rIns="0" tIns="36576" bIns="36576" wrap="square"/>
          <a:lstStyle/>
          <a:p>
            <a:pPr algn="ctr">
              <a:spcAft>
                <a:spcPts val="400"/>
              </a:spcAft>
            </a:pPr>
            <a:r>
              <a:rPr sz="1200" b="1" i="0">
                <a:solidFill>
                  <a:srgbClr val="00666E"/>
                </a:solidFill>
                <a:latin typeface="Arial"/>
              </a:rPr>
              <a:t>3</a:t>
            </a:r>
          </a:p>
        </p:txBody>
      </p:sp>
      <p:sp>
        <p:nvSpPr>
          <p:cNvPr id="660" name="TextBox 659"/>
          <p:cNvSpPr txBox="1"/>
          <p:nvPr/>
        </p:nvSpPr>
        <p:spPr>
          <a:xfrm>
            <a:off x="8357615" y="3310128"/>
            <a:ext cx="3145536" cy="438912"/>
          </a:xfrm>
          <a:prstGeom prst="rect">
            <a:avLst/>
          </a:prstGeom>
          <a:noFill/>
        </p:spPr>
        <p:txBody>
          <a:bodyPr wrap="square" lIns="0" rIns="0" tIns="0" bIns="0" anchor="ctr">
            <a:spAutoFit/>
          </a:bodyPr>
          <a:lstStyle/>
          <a:p>
            <a:pPr algn="l">
              <a:spcAft>
                <a:spcPts val="600"/>
              </a:spcAft>
            </a:pPr>
            <a:r>
              <a:rPr sz="1500" b="0" i="0">
                <a:solidFill>
                  <a:srgbClr val="1F2937"/>
                </a:solidFill>
                <a:latin typeface="Arial"/>
              </a:rPr>
              <a:t>Update your privacy notice</a:t>
            </a:r>
          </a:p>
        </p:txBody>
      </p:sp>
      <p:sp>
        <p:nvSpPr>
          <p:cNvPr id="661" name="Rounded Rectangle 660"/>
          <p:cNvSpPr/>
          <p:nvPr/>
        </p:nvSpPr>
        <p:spPr>
          <a:xfrm>
            <a:off x="7946136" y="3904487"/>
            <a:ext cx="274320" cy="274320"/>
          </a:xfrm>
          <a:prstGeom prst="roundRect">
            <a:avLst>
              <a:gd name="adj" fmla="val 13333"/>
            </a:avLst>
          </a:prstGeom>
          <a:solidFill>
            <a:srgbClr val="E6F3F4"/>
          </a:solidFill>
          <a:ln>
            <a:noFill/>
          </a:ln>
        </p:spPr>
        <p:txBody>
          <a:bodyPr rtlCol="0" anchor="ctr" lIns="0" rIns="0" tIns="36576" bIns="36576" wrap="square"/>
          <a:lstStyle/>
          <a:p>
            <a:pPr algn="ctr">
              <a:spcAft>
                <a:spcPts val="400"/>
              </a:spcAft>
            </a:pPr>
            <a:r>
              <a:rPr sz="1200" b="1" i="0">
                <a:solidFill>
                  <a:srgbClr val="00666E"/>
                </a:solidFill>
                <a:latin typeface="Arial"/>
              </a:rPr>
              <a:t>4</a:t>
            </a:r>
          </a:p>
        </p:txBody>
      </p:sp>
      <p:sp>
        <p:nvSpPr>
          <p:cNvPr id="662" name="TextBox 661"/>
          <p:cNvSpPr txBox="1"/>
          <p:nvPr/>
        </p:nvSpPr>
        <p:spPr>
          <a:xfrm>
            <a:off x="8357615" y="3822191"/>
            <a:ext cx="3145536" cy="438912"/>
          </a:xfrm>
          <a:prstGeom prst="rect">
            <a:avLst/>
          </a:prstGeom>
          <a:noFill/>
        </p:spPr>
        <p:txBody>
          <a:bodyPr wrap="square" lIns="0" rIns="0" tIns="0" bIns="0" anchor="ctr">
            <a:spAutoFit/>
          </a:bodyPr>
          <a:lstStyle/>
          <a:p>
            <a:pPr algn="l">
              <a:spcAft>
                <a:spcPts val="600"/>
              </a:spcAft>
            </a:pPr>
            <a:r>
              <a:rPr sz="1500" b="0" i="0">
                <a:solidFill>
                  <a:srgbClr val="1F2937"/>
                </a:solidFill>
                <a:latin typeface="Arial"/>
              </a:rPr>
              <a:t>Share only what is needed</a:t>
            </a:r>
          </a:p>
        </p:txBody>
      </p:sp>
      <p:sp>
        <p:nvSpPr>
          <p:cNvPr id="663" name="Rounded Rectangle 662"/>
          <p:cNvSpPr/>
          <p:nvPr/>
        </p:nvSpPr>
        <p:spPr>
          <a:xfrm>
            <a:off x="7946136" y="4416552"/>
            <a:ext cx="274320" cy="274320"/>
          </a:xfrm>
          <a:prstGeom prst="roundRect">
            <a:avLst>
              <a:gd name="adj" fmla="val 13333"/>
            </a:avLst>
          </a:prstGeom>
          <a:solidFill>
            <a:srgbClr val="E6F3F4"/>
          </a:solidFill>
          <a:ln>
            <a:noFill/>
          </a:ln>
        </p:spPr>
        <p:txBody>
          <a:bodyPr rtlCol="0" anchor="ctr" lIns="0" rIns="0" tIns="36576" bIns="36576" wrap="square"/>
          <a:lstStyle/>
          <a:p>
            <a:pPr algn="ctr">
              <a:spcAft>
                <a:spcPts val="400"/>
              </a:spcAft>
            </a:pPr>
            <a:r>
              <a:rPr sz="1200" b="1" i="0">
                <a:solidFill>
                  <a:srgbClr val="00666E"/>
                </a:solidFill>
                <a:latin typeface="Arial"/>
              </a:rPr>
              <a:t>5</a:t>
            </a:r>
          </a:p>
        </p:txBody>
      </p:sp>
      <p:sp>
        <p:nvSpPr>
          <p:cNvPr id="664" name="TextBox 663"/>
          <p:cNvSpPr txBox="1"/>
          <p:nvPr/>
        </p:nvSpPr>
        <p:spPr>
          <a:xfrm>
            <a:off x="8357615" y="4334256"/>
            <a:ext cx="3145536" cy="438912"/>
          </a:xfrm>
          <a:prstGeom prst="rect">
            <a:avLst/>
          </a:prstGeom>
          <a:noFill/>
        </p:spPr>
        <p:txBody>
          <a:bodyPr wrap="square" lIns="0" rIns="0" tIns="0" bIns="0" anchor="ctr">
            <a:spAutoFit/>
          </a:bodyPr>
          <a:lstStyle/>
          <a:p>
            <a:pPr algn="l">
              <a:spcAft>
                <a:spcPts val="600"/>
              </a:spcAft>
            </a:pPr>
            <a:r>
              <a:rPr sz="1500" b="0" i="0">
                <a:solidFill>
                  <a:srgbClr val="1F2937"/>
                </a:solidFill>
                <a:latin typeface="Arial"/>
              </a:rPr>
              <a:t>Name a data protection contact</a:t>
            </a:r>
          </a:p>
        </p:txBody>
      </p:sp>
      <p:sp>
        <p:nvSpPr>
          <p:cNvPr id="665" name="Rounded Rectangle 664"/>
          <p:cNvSpPr/>
          <p:nvPr/>
        </p:nvSpPr>
        <p:spPr>
          <a:xfrm>
            <a:off x="7946136" y="4928616"/>
            <a:ext cx="274320" cy="274320"/>
          </a:xfrm>
          <a:prstGeom prst="roundRect">
            <a:avLst>
              <a:gd name="adj" fmla="val 13333"/>
            </a:avLst>
          </a:prstGeom>
          <a:solidFill>
            <a:srgbClr val="E6F3F4"/>
          </a:solidFill>
          <a:ln>
            <a:noFill/>
          </a:ln>
        </p:spPr>
        <p:txBody>
          <a:bodyPr rtlCol="0" anchor="ctr" lIns="0" rIns="0" tIns="36576" bIns="36576" wrap="square"/>
          <a:lstStyle/>
          <a:p>
            <a:pPr algn="ctr">
              <a:spcAft>
                <a:spcPts val="400"/>
              </a:spcAft>
            </a:pPr>
            <a:r>
              <a:rPr sz="1200" b="1" i="0">
                <a:solidFill>
                  <a:srgbClr val="00666E"/>
                </a:solidFill>
                <a:latin typeface="Arial"/>
              </a:rPr>
              <a:t>6</a:t>
            </a:r>
          </a:p>
        </p:txBody>
      </p:sp>
      <p:sp>
        <p:nvSpPr>
          <p:cNvPr id="666" name="TextBox 665"/>
          <p:cNvSpPr txBox="1"/>
          <p:nvPr/>
        </p:nvSpPr>
        <p:spPr>
          <a:xfrm>
            <a:off x="8357615" y="4846320"/>
            <a:ext cx="3145536" cy="438912"/>
          </a:xfrm>
          <a:prstGeom prst="rect">
            <a:avLst/>
          </a:prstGeom>
          <a:noFill/>
        </p:spPr>
        <p:txBody>
          <a:bodyPr wrap="square" lIns="0" rIns="0" tIns="0" bIns="0" anchor="ctr">
            <a:spAutoFit/>
          </a:bodyPr>
          <a:lstStyle/>
          <a:p>
            <a:pPr algn="l">
              <a:spcAft>
                <a:spcPts val="600"/>
              </a:spcAft>
            </a:pPr>
            <a:r>
              <a:rPr sz="1500" b="0" i="0">
                <a:solidFill>
                  <a:srgbClr val="1F2937"/>
                </a:solidFill>
                <a:latin typeface="Arial"/>
              </a:rPr>
              <a:t>Apply the agreed retention period</a:t>
            </a:r>
          </a:p>
        </p:txBody>
      </p:sp>
      <p:sp>
        <p:nvSpPr>
          <p:cNvPr id="667" name="Rounded Rectangle 666"/>
          <p:cNvSpPr/>
          <p:nvPr/>
        </p:nvSpPr>
        <p:spPr>
          <a:xfrm>
            <a:off x="7946136" y="5440680"/>
            <a:ext cx="274320" cy="274320"/>
          </a:xfrm>
          <a:prstGeom prst="roundRect">
            <a:avLst>
              <a:gd name="adj" fmla="val 13333"/>
            </a:avLst>
          </a:prstGeom>
          <a:solidFill>
            <a:srgbClr val="E6F3F4"/>
          </a:solidFill>
          <a:ln>
            <a:noFill/>
          </a:ln>
        </p:spPr>
        <p:txBody>
          <a:bodyPr rtlCol="0" anchor="ctr" lIns="0" rIns="0" tIns="36576" bIns="36576" wrap="square"/>
          <a:lstStyle/>
          <a:p>
            <a:pPr algn="ctr">
              <a:spcAft>
                <a:spcPts val="400"/>
              </a:spcAft>
            </a:pPr>
            <a:r>
              <a:rPr sz="1200" b="1" i="0">
                <a:solidFill>
                  <a:srgbClr val="00666E"/>
                </a:solidFill>
                <a:latin typeface="Arial"/>
              </a:rPr>
              <a:t>7</a:t>
            </a:r>
          </a:p>
        </p:txBody>
      </p:sp>
      <p:sp>
        <p:nvSpPr>
          <p:cNvPr id="668" name="TextBox 667"/>
          <p:cNvSpPr txBox="1"/>
          <p:nvPr/>
        </p:nvSpPr>
        <p:spPr>
          <a:xfrm>
            <a:off x="8357615" y="5358384"/>
            <a:ext cx="3145536" cy="438912"/>
          </a:xfrm>
          <a:prstGeom prst="rect">
            <a:avLst/>
          </a:prstGeom>
          <a:noFill/>
        </p:spPr>
        <p:txBody>
          <a:bodyPr wrap="square" lIns="0" rIns="0" tIns="0" bIns="0" anchor="ctr">
            <a:spAutoFit/>
          </a:bodyPr>
          <a:lstStyle/>
          <a:p>
            <a:pPr algn="l">
              <a:spcAft>
                <a:spcPts val="600"/>
              </a:spcAft>
            </a:pPr>
            <a:r>
              <a:rPr sz="1500" b="0" i="0">
                <a:solidFill>
                  <a:srgbClr val="1F2937"/>
                </a:solidFill>
                <a:latin typeface="Arial"/>
              </a:rPr>
              <a:t>Report breaches to involved Nodes</a:t>
            </a:r>
          </a:p>
        </p:txBody>
      </p:sp>
      <p:cxnSp>
        <p:nvCxnSpPr>
          <p:cNvPr id="669" name="Connector 668"/>
          <p:cNvCxnSpPr/>
          <p:nvPr/>
        </p:nvCxnSpPr>
        <p:spPr>
          <a:xfrm>
            <a:off x="3602736" y="3749039"/>
            <a:ext cx="219455" cy="0"/>
          </a:xfrm>
          <a:prstGeom prst="line">
            <a:avLst/>
          </a:prstGeom>
          <a:ln w="31750">
            <a:solidFill>
              <a:srgbClr val="008691"/>
            </a:solidFill>
            <a:tailEnd type="triangle"/>
          </a:ln>
        </p:spPr>
      </p:cxnSp>
      <p:cxnSp>
        <p:nvCxnSpPr>
          <p:cNvPr id="670" name="Connector 669"/>
          <p:cNvCxnSpPr/>
          <p:nvPr/>
        </p:nvCxnSpPr>
        <p:spPr>
          <a:xfrm>
            <a:off x="7461503" y="3749039"/>
            <a:ext cx="219457" cy="0"/>
          </a:xfrm>
          <a:prstGeom prst="line">
            <a:avLst/>
          </a:prstGeom>
          <a:ln w="31750">
            <a:solidFill>
              <a:srgbClr val="008691"/>
            </a:solidFill>
            <a:tailEnd type="triangle"/>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sp>
        <p:nvSpPr>
          <p:cNvPr id="676" name="Google Shape;676;h2c612c88f685f419_0_3101"/>
          <p:cNvSpPr txBox="1"/>
          <p:nvPr>
            <p:ph type="title"/>
          </p:nvPr>
        </p:nvSpPr>
        <p:spPr>
          <a:xfrm>
            <a:off x="1721738" y="235633"/>
            <a:ext cx="9830100" cy="603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008691"/>
              </a:buClr>
              <a:buSzPts val="3500"/>
              <a:buFont typeface="Quicksand"/>
              <a:buNone/>
            </a:pPr>
            <a:r>
              <a:rPr b="0" i="0" lang="en-US" sz="3500">
                <a:solidFill>
                  <a:srgbClr val="008691"/>
                </a:solidFill>
                <a:latin typeface="Quicksand"/>
                <a:ea typeface="Quicksand"/>
                <a:cs typeface="Quicksand"/>
                <a:sym typeface="Quicksand"/>
              </a:rPr>
              <a:t>Next steps 2026-2027</a:t>
            </a:r>
            <a:endParaRPr/>
          </a:p>
        </p:txBody>
      </p:sp>
      <p:sp>
        <p:nvSpPr>
          <p:cNvPr id="678" name="Rounded Rectangle 677"/>
          <p:cNvSpPr/>
          <p:nvPr/>
        </p:nvSpPr>
        <p:spPr>
          <a:xfrm>
            <a:off x="548640" y="1234440"/>
            <a:ext cx="11091672" cy="914400"/>
          </a:xfrm>
          <a:prstGeom prst="roundRect">
            <a:avLst>
              <a:gd name="adj" fmla="val 8000"/>
            </a:avLst>
          </a:prstGeom>
          <a:solidFill>
            <a:srgbClr val="FFFFFF"/>
          </a:solidFill>
          <a:ln w="12700">
            <a:solidFill>
              <a:srgbClr val="C9CED6"/>
            </a:solidFill>
          </a:ln>
        </p:spPr>
        <p:txBody>
          <a:bodyPr rtlCol="0" anchor="ctr" lIns="1051560" rIns="320040" tIns="36576" bIns="36576" wrap="square"/>
          <a:lstStyle/>
          <a:p>
            <a:pPr algn="l">
              <a:spcAft>
                <a:spcPts val="400"/>
              </a:spcAft>
            </a:pPr>
            <a:r>
              <a:rPr sz="2000" b="0" i="0">
                <a:solidFill>
                  <a:srgbClr val="1F2937"/>
                </a:solidFill>
                <a:latin typeface="Arial"/>
              </a:rPr>
              <a:t>Continue to enable email integration with the remaining Nodes</a:t>
            </a:r>
          </a:p>
        </p:txBody>
      </p:sp>
      <p:sp>
        <p:nvSpPr>
          <p:cNvPr id="679" name="Rounded Rectangle 678"/>
          <p:cNvSpPr/>
          <p:nvPr/>
        </p:nvSpPr>
        <p:spPr>
          <a:xfrm>
            <a:off x="822960" y="1435608"/>
            <a:ext cx="512064" cy="512064"/>
          </a:xfrm>
          <a:prstGeom prst="roundRect">
            <a:avLst>
              <a:gd name="adj" fmla="val 8928"/>
            </a:avLst>
          </a:prstGeom>
          <a:solidFill>
            <a:srgbClr val="008691"/>
          </a:solidFill>
          <a:ln>
            <a:noFill/>
          </a:ln>
        </p:spPr>
        <p:txBody>
          <a:bodyPr rtlCol="0" anchor="ctr" lIns="0" rIns="0" tIns="36576" bIns="36576" wrap="square"/>
          <a:lstStyle/>
          <a:p>
            <a:pPr algn="ctr">
              <a:spcAft>
                <a:spcPts val="400"/>
              </a:spcAft>
            </a:pPr>
            <a:r>
              <a:rPr sz="1900" b="1" i="0">
                <a:solidFill>
                  <a:srgbClr val="FFFFFF"/>
                </a:solidFill>
                <a:latin typeface="Arial"/>
              </a:rPr>
              <a:t>1</a:t>
            </a:r>
          </a:p>
        </p:txBody>
      </p:sp>
      <p:sp>
        <p:nvSpPr>
          <p:cNvPr id="680" name="Rounded Rectangle 679"/>
          <p:cNvSpPr/>
          <p:nvPr/>
        </p:nvSpPr>
        <p:spPr>
          <a:xfrm>
            <a:off x="548640" y="2423160"/>
            <a:ext cx="11091672" cy="914400"/>
          </a:xfrm>
          <a:prstGeom prst="roundRect">
            <a:avLst>
              <a:gd name="adj" fmla="val 8000"/>
            </a:avLst>
          </a:prstGeom>
          <a:solidFill>
            <a:srgbClr val="FFFFFF"/>
          </a:solidFill>
          <a:ln w="12700">
            <a:solidFill>
              <a:srgbClr val="C9CED6"/>
            </a:solidFill>
          </a:ln>
        </p:spPr>
        <p:txBody>
          <a:bodyPr rtlCol="0" anchor="ctr" lIns="1051560" rIns="320040" tIns="36576" bIns="36576" wrap="square"/>
          <a:lstStyle/>
          <a:p>
            <a:pPr algn="l">
              <a:spcAft>
                <a:spcPts val="400"/>
              </a:spcAft>
            </a:pPr>
            <a:r>
              <a:rPr sz="2000" b="0" i="0">
                <a:solidFill>
                  <a:srgbClr val="1F2937"/>
                </a:solidFill>
                <a:latin typeface="Arial"/>
              </a:rPr>
              <a:t>Enhance AI triage and the federated knowledge base</a:t>
            </a:r>
          </a:p>
        </p:txBody>
      </p:sp>
      <p:sp>
        <p:nvSpPr>
          <p:cNvPr id="681" name="Rounded Rectangle 680"/>
          <p:cNvSpPr/>
          <p:nvPr/>
        </p:nvSpPr>
        <p:spPr>
          <a:xfrm>
            <a:off x="822960" y="2624328"/>
            <a:ext cx="512064" cy="512064"/>
          </a:xfrm>
          <a:prstGeom prst="roundRect">
            <a:avLst>
              <a:gd name="adj" fmla="val 8928"/>
            </a:avLst>
          </a:prstGeom>
          <a:solidFill>
            <a:srgbClr val="008691"/>
          </a:solidFill>
          <a:ln>
            <a:noFill/>
          </a:ln>
        </p:spPr>
        <p:txBody>
          <a:bodyPr rtlCol="0" anchor="ctr" lIns="0" rIns="0" tIns="36576" bIns="36576" wrap="square"/>
          <a:lstStyle/>
          <a:p>
            <a:pPr algn="ctr">
              <a:spcAft>
                <a:spcPts val="400"/>
              </a:spcAft>
            </a:pPr>
            <a:r>
              <a:rPr sz="1900" b="1" i="0">
                <a:solidFill>
                  <a:srgbClr val="FFFFFF"/>
                </a:solidFill>
                <a:latin typeface="Arial"/>
              </a:rPr>
              <a:t>2</a:t>
            </a:r>
          </a:p>
        </p:txBody>
      </p:sp>
      <p:sp>
        <p:nvSpPr>
          <p:cNvPr id="682" name="Rounded Rectangle 681"/>
          <p:cNvSpPr/>
          <p:nvPr/>
        </p:nvSpPr>
        <p:spPr>
          <a:xfrm>
            <a:off x="548640" y="3611880"/>
            <a:ext cx="11091672" cy="914400"/>
          </a:xfrm>
          <a:prstGeom prst="roundRect">
            <a:avLst>
              <a:gd name="adj" fmla="val 8000"/>
            </a:avLst>
          </a:prstGeom>
          <a:solidFill>
            <a:srgbClr val="FFFFFF"/>
          </a:solidFill>
          <a:ln w="12700">
            <a:solidFill>
              <a:srgbClr val="C9CED6"/>
            </a:solidFill>
          </a:ln>
        </p:spPr>
        <p:txBody>
          <a:bodyPr rtlCol="0" anchor="ctr" lIns="1051560" rIns="320040" tIns="36576" bIns="36576" wrap="square"/>
          <a:lstStyle/>
          <a:p>
            <a:pPr algn="l">
              <a:spcAft>
                <a:spcPts val="400"/>
              </a:spcAft>
            </a:pPr>
            <a:r>
              <a:rPr sz="2000" b="0" i="0">
                <a:solidFill>
                  <a:srgbClr val="1F2937"/>
                </a:solidFill>
                <a:latin typeface="Arial"/>
              </a:rPr>
              <a:t>Settle the legal basis to work on real tickets</a:t>
            </a:r>
          </a:p>
        </p:txBody>
      </p:sp>
      <p:sp>
        <p:nvSpPr>
          <p:cNvPr id="683" name="Rounded Rectangle 682"/>
          <p:cNvSpPr/>
          <p:nvPr/>
        </p:nvSpPr>
        <p:spPr>
          <a:xfrm>
            <a:off x="822960" y="3813048"/>
            <a:ext cx="512064" cy="512064"/>
          </a:xfrm>
          <a:prstGeom prst="roundRect">
            <a:avLst>
              <a:gd name="adj" fmla="val 8928"/>
            </a:avLst>
          </a:prstGeom>
          <a:solidFill>
            <a:srgbClr val="008691"/>
          </a:solidFill>
          <a:ln>
            <a:noFill/>
          </a:ln>
        </p:spPr>
        <p:txBody>
          <a:bodyPr rtlCol="0" anchor="ctr" lIns="0" rIns="0" tIns="36576" bIns="36576" wrap="square"/>
          <a:lstStyle/>
          <a:p>
            <a:pPr algn="ctr">
              <a:spcAft>
                <a:spcPts val="400"/>
              </a:spcAft>
            </a:pPr>
            <a:r>
              <a:rPr sz="1900" b="1" i="0">
                <a:solidFill>
                  <a:srgbClr val="FFFFFF"/>
                </a:solidFill>
                <a:latin typeface="Arial"/>
              </a:rPr>
              <a:t>3</a:t>
            </a:r>
          </a:p>
        </p:txBody>
      </p:sp>
      <p:sp>
        <p:nvSpPr>
          <p:cNvPr id="684" name="Rounded Rectangle 683"/>
          <p:cNvSpPr/>
          <p:nvPr/>
        </p:nvSpPr>
        <p:spPr>
          <a:xfrm>
            <a:off x="548640" y="4800600"/>
            <a:ext cx="11091672" cy="914400"/>
          </a:xfrm>
          <a:prstGeom prst="roundRect">
            <a:avLst>
              <a:gd name="adj" fmla="val 8000"/>
            </a:avLst>
          </a:prstGeom>
          <a:solidFill>
            <a:srgbClr val="FFFFFF"/>
          </a:solidFill>
          <a:ln w="12700">
            <a:solidFill>
              <a:srgbClr val="C9CED6"/>
            </a:solidFill>
          </a:ln>
        </p:spPr>
        <p:txBody>
          <a:bodyPr rtlCol="0" anchor="ctr" lIns="1051560" rIns="320040" tIns="36576" bIns="36576" wrap="square"/>
          <a:lstStyle/>
          <a:p>
            <a:pPr algn="l">
              <a:spcAft>
                <a:spcPts val="400"/>
              </a:spcAft>
            </a:pPr>
            <a:r>
              <a:rPr sz="2000" b="0" i="0">
                <a:solidFill>
                  <a:srgbClr val="1F2937"/>
                </a:solidFill>
                <a:latin typeface="Arial"/>
              </a:rPr>
              <a:t>Involve further Nodes in federated support</a:t>
            </a:r>
          </a:p>
        </p:txBody>
      </p:sp>
      <p:sp>
        <p:nvSpPr>
          <p:cNvPr id="685" name="Rounded Rectangle 684"/>
          <p:cNvSpPr/>
          <p:nvPr/>
        </p:nvSpPr>
        <p:spPr>
          <a:xfrm>
            <a:off x="822960" y="5001768"/>
            <a:ext cx="512064" cy="512064"/>
          </a:xfrm>
          <a:prstGeom prst="roundRect">
            <a:avLst>
              <a:gd name="adj" fmla="val 8928"/>
            </a:avLst>
          </a:prstGeom>
          <a:solidFill>
            <a:srgbClr val="008691"/>
          </a:solidFill>
          <a:ln>
            <a:noFill/>
          </a:ln>
        </p:spPr>
        <p:txBody>
          <a:bodyPr rtlCol="0" anchor="ctr" lIns="0" rIns="0" tIns="36576" bIns="36576" wrap="square"/>
          <a:lstStyle/>
          <a:p>
            <a:pPr algn="ctr">
              <a:spcAft>
                <a:spcPts val="400"/>
              </a:spcAft>
            </a:pPr>
            <a:r>
              <a:rPr sz="1900" b="1" i="0">
                <a:solidFill>
                  <a:srgbClr val="FFFFFF"/>
                </a:solidFill>
                <a:latin typeface="Arial"/>
              </a:rPr>
              <a:t>4</a:t>
            </a: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0" name="Shape 700"/>
        <p:cNvGrpSpPr/>
        <p:nvPr/>
      </p:nvGrpSpPr>
      <p:grpSpPr>
        <a:xfrm>
          <a:off x="0" y="0"/>
          <a:ext cx="0" cy="0"/>
          <a:chOff x="0" y="0"/>
          <a:chExt cx="0" cy="0"/>
        </a:xfrm>
      </p:grpSpPr>
      <p:sp>
        <p:nvSpPr>
          <p:cNvPr id="701" name="Google Shape;701;h2f7a0b6359e5437d_0_15"/>
          <p:cNvSpPr txBox="1"/>
          <p:nvPr>
            <p:ph type="title"/>
          </p:nvPr>
        </p:nvSpPr>
        <p:spPr>
          <a:xfrm>
            <a:off x="2552425" y="2750050"/>
            <a:ext cx="7391100" cy="15984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b="1" lang="en-US" sz="4800"/>
              <a:t>Thank you!</a:t>
            </a:r>
            <a:endParaRPr b="1" sz="4800"/>
          </a:p>
          <a:p>
            <a:pPr indent="0" lvl="0" marL="0" rtl="0" algn="ctr">
              <a:spcBef>
                <a:spcPts val="0"/>
              </a:spcBef>
              <a:spcAft>
                <a:spcPts val="0"/>
              </a:spcAft>
              <a:buNone/>
            </a:pPr>
            <a:r>
              <a:rPr b="1" lang="en-US" sz="4800"/>
              <a:t> </a:t>
            </a:r>
            <a:endParaRPr b="1" sz="4800"/>
          </a:p>
          <a:p>
            <a:pPr indent="0" lvl="0" marL="0" rtl="0" algn="ctr">
              <a:spcBef>
                <a:spcPts val="0"/>
              </a:spcBef>
              <a:spcAft>
                <a:spcPts val="0"/>
              </a:spcAft>
              <a:buNone/>
            </a:pPr>
            <a:r>
              <a:rPr b="1" lang="en-US" sz="4800">
                <a:solidFill>
                  <a:schemeClr val="dk1"/>
                </a:solidFill>
              </a:rPr>
              <a:t>pavel.weber@kit.edu</a:t>
            </a:r>
            <a:endParaRPr b="1" sz="4800">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7_Kantoorth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Kantoorth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7_Kantoorth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1BA2657F33C78458957214F412992C5" ma:contentTypeVersion="17" ma:contentTypeDescription="Create a new document." ma:contentTypeScope="" ma:versionID="df0ee56cede248a9dd7bdde8f84231de">
  <xsd:schema xmlns:xsd="http://www.w3.org/2001/XMLSchema" xmlns:xs="http://www.w3.org/2001/XMLSchema" xmlns:p="http://schemas.microsoft.com/office/2006/metadata/properties" xmlns:ns2="496d62f4-75b2-40d8-99f4-e416e0428c04" xmlns:ns3="f0f4a6ae-13a5-4397-80f3-aea8e9f411f0" targetNamespace="http://schemas.microsoft.com/office/2006/metadata/properties" ma:root="true" ma:fieldsID="1bffa8149ff7cde30af9021f7dfec945" ns2:_="" ns3:_="">
    <xsd:import namespace="496d62f4-75b2-40d8-99f4-e416e0428c04"/>
    <xsd:import namespace="f0f4a6ae-13a5-4397-80f3-aea8e9f411f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MediaServiceLocation" minOccurs="0"/>
                <xsd:element ref="ns3:_dlc_DocId" minOccurs="0"/>
                <xsd:element ref="ns3:_dlc_DocIdUrl" minOccurs="0"/>
                <xsd:element ref="ns3:_dlc_DocIdPersistId" minOccurs="0"/>
                <xsd:element ref="ns2:Permanentlink"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96d62f4-75b2-40d8-99f4-e416e0428c0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da2a577-abbe-4683-8229-b3bb4b575d3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description="" ma:indexed="true" ma:internalName="MediaServiceLocation" ma:readOnly="true">
      <xsd:simpleType>
        <xsd:restriction base="dms:Text"/>
      </xsd:simpleType>
    </xsd:element>
    <xsd:element name="Permanentlink" ma:index="26" nillable="true" ma:displayName="Permanent link" ma:format="Dropdown" ma:internalName="Permanentlink">
      <xsd:simpleType>
        <xsd:restriction base="dms:Text">
          <xsd:maxLength value="255"/>
        </xsd:restriction>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f4a6ae-13a5-4397-80f3-aea8e9f411f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99d882f0-47c2-44ed-bbac-0735b4e91be2}" ma:internalName="TaxCatchAll" ma:showField="CatchAllData" ma:web="f0f4a6ae-13a5-4397-80f3-aea8e9f411f0">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element name="_dlc_DocId" ma:index="23" nillable="true" ma:displayName="Document ID Value" ma:description="The value of the document ID assigned to this item." ma:indexed="true" ma:internalName="_dlc_DocId" ma:readOnly="true">
      <xsd:simpleType>
        <xsd:restriction base="dms:Text"/>
      </xsd:simpleType>
    </xsd:element>
    <xsd:element name="_dlc_DocIdUrl" ma:index="24"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5"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ct:contentTypeSchema xmlns:ct="http://schemas.microsoft.com/office/2006/metadata/contentType" xmlns:ma="http://schemas.microsoft.com/office/2006/metadata/properties/metaAttributes" ct:_="" ma:_="" ma:contentTypeName="Document" ma:contentTypeID="0x0101002019B83E4F4E884EAEB639DEEF619C40" ma:contentTypeVersion="10" ma:contentTypeDescription="Create a new document." ma:contentTypeScope="" ma:versionID="414b6c257b050c034e318635e55e271f">
  <xsd:schema xmlns:xsd="http://www.w3.org/2001/XMLSchema" xmlns:xs="http://www.w3.org/2001/XMLSchema" xmlns:p="http://schemas.microsoft.com/office/2006/metadata/properties" xmlns:ns2="aa77ad0c-2b54-4d07-b8a0-9bce5e3f7964" xmlns:ns3="08c4a9cb-2bdd-416f-9538-5d91635ef047" targetNamespace="http://schemas.microsoft.com/office/2006/metadata/properties" ma:root="true" ma:fieldsID="c7c127e601b368bf92dc562927208b9d" ns2:_="" ns3:_="">
    <xsd:import namespace="aa77ad0c-2b54-4d07-b8a0-9bce5e3f7964"/>
    <xsd:import namespace="08c4a9cb-2bdd-416f-9538-5d91635ef04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77ad0c-2b54-4d07-b8a0-9bce5e3f79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8da2a577-abbe-4683-8229-b3bb4b575d3d"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8c4a9cb-2bdd-416f-9538-5d91635ef047"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a43ec165-baa1-4cab-b2f8-4e53f36d272f}" ma:internalName="TaxCatchAll" ma:showField="CatchAllData" ma:web="08c4a9cb-2bdd-416f-9538-5d91635ef04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08c4a9cb-2bdd-416f-9538-5d91635ef047" xsi:nil="true"/>
    <lcf76f155ced4ddcb4097134ff3c332f xmlns="aa77ad0c-2b54-4d07-b8a0-9bce5e3f796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717D4B6-321A-4E5F-97B3-E720DF6271D4}"/>
</file>

<file path=customXml/itemProps2.xml><?xml version="1.0" encoding="utf-8"?>
<ds:datastoreItem xmlns:ds="http://schemas.openxmlformats.org/officeDocument/2006/customXml" ds:itemID="{8EFC0B56-93FF-4CB8-B563-6836859E5939}"/>
</file>

<file path=customXml/itemProps3.xml><?xml version="1.0" encoding="utf-8"?>
<ds:datastoreItem xmlns:ds="http://schemas.openxmlformats.org/officeDocument/2006/customXml" ds:itemID="{4DEB28DF-C9D1-473E-ADCE-9A3A58A8176D}"/>
</file>

<file path=customXml/itemProps4.xml><?xml version="1.0" encoding="utf-8"?>
<ds:datastoreItem xmlns:ds="http://schemas.openxmlformats.org/officeDocument/2006/customXml" ds:itemID="{D95F25CD-B028-4306-93C7-20B09D26AA11}"/>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Lenka Unge</dc:creator>
  <dcterms:created xsi:type="dcterms:W3CDTF">2025-10-16T05:54:06Z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0x0101002019B83E4F4E884EAEB639DEEF619C40</vt:lpwstr>
  </property>
  <property fmtid="{D5CDD505-2E9C-101B-9397-08002B2CF9AE}" pid="3" name="Order">
    <vt:r8>1389400</vt:r8>
  </property>
  <property fmtid="{D5CDD505-2E9C-101B-9397-08002B2CF9AE}" pid="4" name="MediaServiceImageTags">
    <vt:lpwstr/>
  </property>
  <property fmtid="{D5CDD505-2E9C-101B-9397-08002B2CF9AE}" pid="5" name="_dlc_DocIdItemGuid">
    <vt:lpwstr>5e6d5a4c-d405-4d04-9df1-cd46ef399958</vt:lpwstr>
  </property>
</Properties>
</file>