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5"/>
  </p:notesMasterIdLst>
  <p:sldIdLst>
    <p:sldId id="293" r:id="rId3"/>
    <p:sldId id="292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DC6D9E-A422-471C-ADCC-7A9A5830A16F}">
  <a:tblStyle styleId="{8CDC6D9E-A422-471C-ADCC-7A9A5830A16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911"/>
    <p:restoredTop sz="91479"/>
  </p:normalViewPr>
  <p:slideViewPr>
    <p:cSldViewPr snapToGrid="0">
      <p:cViewPr varScale="1">
        <p:scale>
          <a:sx n="90" d="100"/>
          <a:sy n="90" d="100"/>
        </p:scale>
        <p:origin x="216" y="8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  <a:defRPr sz="2900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365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857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2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 rot="5400000">
            <a:off x="5350075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 rot="5400000">
            <a:off x="1349575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641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3300"/>
              <a:buFont typeface="Arial"/>
              <a:buNone/>
              <a:defRPr sz="3300" b="0" i="0" u="none" strike="noStrike" cap="none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2F921-11F5-62E7-785F-99F7AB157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625" y="1014271"/>
            <a:ext cx="8086725" cy="3618452"/>
          </a:xfrm>
        </p:spPr>
        <p:txBody>
          <a:bodyPr>
            <a:normAutofit/>
          </a:bodyPr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i="0" u="none" strike="noStrike" dirty="0">
                <a:solidFill>
                  <a:srgbClr val="000000"/>
                </a:solidFill>
                <a:effectLst/>
                <a:latin typeface="+mn-lt"/>
              </a:rPr>
              <a:t>Coming weeks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Will send out for comments</a:t>
            </a: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Charter V02</a:t>
            </a: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Expression of Mutual Interest DRAFT</a:t>
            </a:r>
          </a:p>
          <a:p>
            <a:pPr marL="742950" marR="0" lvl="1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Will send out for approval: charter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Will ask for election of Co-Chairs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4DAC16-63BE-BBAB-F616-A721CC11B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 and Next steps </a:t>
            </a:r>
          </a:p>
        </p:txBody>
      </p:sp>
    </p:spTree>
    <p:extLst>
      <p:ext uri="{BB962C8B-B14F-4D97-AF65-F5344CB8AC3E}">
        <p14:creationId xmlns:p14="http://schemas.microsoft.com/office/powerpoint/2010/main" val="1384908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3D61D-45C4-4BEB-12E4-3F910C31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 and Next steps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5D5DE-9886-55D6-D3BF-925A1C81E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217" y="988681"/>
            <a:ext cx="8975565" cy="4340563"/>
          </a:xfrm>
        </p:spPr>
        <p:txBody>
          <a:bodyPr>
            <a:noAutofit/>
          </a:bodyPr>
          <a:lstStyle/>
          <a:p>
            <a:pPr marL="192650" indent="0" algn="l">
              <a:lnSpc>
                <a:spcPct val="100000"/>
              </a:lnSpc>
              <a:buNone/>
            </a:pPr>
            <a:r>
              <a:rPr lang="en-GB" sz="1500" b="1" dirty="0">
                <a:solidFill>
                  <a:srgbClr val="000000"/>
                </a:solidFill>
                <a:latin typeface="+mn-lt"/>
              </a:rPr>
              <a:t>End of June </a:t>
            </a: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+mn-lt"/>
              </a:rPr>
              <a:t>Collect possible proposals for WGs topics of mutual interest (e.g. shared R&amp;D themes or joint accelerator studies)</a:t>
            </a: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+mn-lt"/>
              </a:rPr>
              <a:t>Accept proposals for new collaborators to join the board</a:t>
            </a: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1" i="0" dirty="0">
                <a:solidFill>
                  <a:srgbClr val="000000"/>
                </a:solidFill>
                <a:effectLst/>
                <a:latin typeface="+mn-lt"/>
              </a:rPr>
              <a:t>End August</a:t>
            </a: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+mn-lt"/>
              </a:rPr>
              <a:t>Vote on the Expression of Mutual Interest and the collaboration charter for approval</a:t>
            </a: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+mn-lt"/>
              </a:rPr>
              <a:t>All working groups established and active with AI support links</a:t>
            </a:r>
            <a:endParaRPr lang="en-GB" sz="1500" b="1" i="0" dirty="0">
              <a:solidFill>
                <a:srgbClr val="000000"/>
              </a:solidFill>
              <a:effectLst/>
              <a:latin typeface="+mn-lt"/>
            </a:endParaRPr>
          </a:p>
          <a:p>
            <a:pPr marL="192650" indent="0" algn="l">
              <a:lnSpc>
                <a:spcPct val="100000"/>
              </a:lnSpc>
              <a:buNone/>
            </a:pPr>
            <a:r>
              <a:rPr lang="en-GB" sz="1500" b="1" dirty="0">
                <a:solidFill>
                  <a:srgbClr val="000000"/>
                </a:solidFill>
                <a:latin typeface="+mn-lt"/>
              </a:rPr>
              <a:t>End of 2026 </a:t>
            </a:r>
            <a:r>
              <a:rPr lang="en-GB" sz="1500" dirty="0">
                <a:solidFill>
                  <a:srgbClr val="000000"/>
                </a:solidFill>
                <a:latin typeface="+mn-lt"/>
              </a:rPr>
              <a:t>W</a:t>
            </a:r>
            <a:r>
              <a:rPr lang="en-GB" sz="1500" b="0" i="0" dirty="0">
                <a:solidFill>
                  <a:srgbClr val="000000"/>
                </a:solidFill>
                <a:effectLst/>
                <a:latin typeface="+mn-lt"/>
              </a:rPr>
              <a:t>orking toward a common fellowship program with CERN, starting in 2026 with a call for applications. Remain open to participation from other labs for exchange of early‑career researchers (promoting ECR mobility and cross‑lab training)</a:t>
            </a:r>
          </a:p>
        </p:txBody>
      </p:sp>
    </p:spTree>
    <p:extLst>
      <p:ext uri="{BB962C8B-B14F-4D97-AF65-F5344CB8AC3E}">
        <p14:creationId xmlns:p14="http://schemas.microsoft.com/office/powerpoint/2010/main" val="305678868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141</Words>
  <Application>Microsoft Macintosh PowerPoint</Application>
  <PresentationFormat>On-screen Show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Simple Light</vt:lpstr>
      <vt:lpstr>Office Theme</vt:lpstr>
      <vt:lpstr>Timeline and Next steps </vt:lpstr>
      <vt:lpstr>Timeline and Next steps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EIC Accelerator Collaboration  </dc:title>
  <cp:lastModifiedBy>Microsoft Office User</cp:lastModifiedBy>
  <cp:revision>88</cp:revision>
  <cp:lastPrinted>2026-05-29T11:57:02Z</cp:lastPrinted>
  <dcterms:modified xsi:type="dcterms:W3CDTF">2026-05-29T12:35:19Z</dcterms:modified>
</cp:coreProperties>
</file>