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mp" ContentType="image/g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56" r:id="rId3"/>
    <p:sldId id="292" r:id="rId4"/>
    <p:sldId id="283" r:id="rId5"/>
    <p:sldId id="290" r:id="rId6"/>
    <p:sldId id="262" r:id="rId7"/>
    <p:sldId id="267" r:id="rId8"/>
    <p:sldId id="268" r:id="rId9"/>
    <p:sldId id="263" r:id="rId10"/>
    <p:sldId id="291" r:id="rId11"/>
    <p:sldId id="285" r:id="rId12"/>
    <p:sldId id="288" r:id="rId13"/>
    <p:sldId id="277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DC6D9E-A422-471C-ADCC-7A9A5830A16F}">
  <a:tblStyle styleId="{8CDC6D9E-A422-471C-ADCC-7A9A5830A16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82"/>
    <p:restoredTop sz="91434"/>
  </p:normalViewPr>
  <p:slideViewPr>
    <p:cSldViewPr snapToGrid="0">
      <p:cViewPr varScale="1">
        <p:scale>
          <a:sx n="108" d="100"/>
          <a:sy n="108" d="100"/>
        </p:scale>
        <p:origin x="200" y="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e770d3e79_2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g35e770d3e79_2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875d5f636_5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" name="Google Shape;151;g36875d5f636_5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e770d3e79_2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g35e770d3e79_2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5916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770d3e7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770d3e7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0298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e770d3e79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e770d3e79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781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e770d3e79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35e770d3e79_2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g35e770d3e79_2_11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749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6875d5f63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6875d5f63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6875d5f636_5_1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2" name="Google Shape;222;g36875d5f636_5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4056186" y="2092569"/>
            <a:ext cx="4741984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4056186" y="3481754"/>
            <a:ext cx="4741984" cy="43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  <a:defRPr sz="2900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365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857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2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 rot="5400000">
            <a:off x="5350075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 rot="5400000">
            <a:off x="1349575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1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3300"/>
              <a:buFont typeface="Arial"/>
              <a:buNone/>
              <a:defRPr sz="3300" b="0" i="0" u="none" strike="noStrike" cap="none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hart.ch/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indico.global/category/1222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bnl.gov/category/54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indico.global/category/1224/" TargetMode="External"/><Relationship Id="rId4" Type="http://schemas.openxmlformats.org/officeDocument/2006/relationships/hyperlink" Target="https://indico.bnl.gov/category/556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oat-ai.github.io/" TargetMode="External"/><Relationship Id="rId2" Type="http://schemas.openxmlformats.org/officeDocument/2006/relationships/hyperlink" Target="https://eic.ai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ctrTitle"/>
          </p:nvPr>
        </p:nvSpPr>
        <p:spPr>
          <a:xfrm>
            <a:off x="1429247" y="678835"/>
            <a:ext cx="7186115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6"/>
              <a:buFont typeface="Arial"/>
              <a:buNone/>
            </a:pPr>
            <a:br>
              <a:rPr lang="en" dirty="0">
                <a:latin typeface="Arial"/>
                <a:ea typeface="Arial"/>
                <a:cs typeface="Arial"/>
                <a:sym typeface="Arial"/>
              </a:rPr>
            </a:br>
            <a:r>
              <a:rPr lang="en" dirty="0">
                <a:latin typeface="Arial"/>
                <a:ea typeface="Arial"/>
                <a:cs typeface="Arial"/>
                <a:sym typeface="Arial"/>
              </a:rPr>
              <a:t>EIC IAC W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dirty="0" err="1">
                <a:latin typeface="Arial"/>
                <a:ea typeface="Arial"/>
                <a:cs typeface="Arial"/>
                <a:sym typeface="Arial"/>
              </a:rPr>
              <a:t>rking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 Groups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3344093" y="2088627"/>
            <a:ext cx="5271269" cy="195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/>
              <a:t>Tatiana </a:t>
            </a:r>
            <a:r>
              <a:rPr lang="en" sz="1400" dirty="0" err="1"/>
              <a:t>Pieloni</a:t>
            </a:r>
            <a:r>
              <a:rPr lang="en" sz="1400" dirty="0"/>
              <a:t>, École Polytechnique </a:t>
            </a:r>
            <a:r>
              <a:rPr lang="en" sz="1400" dirty="0" err="1"/>
              <a:t>Fédérale</a:t>
            </a:r>
            <a:r>
              <a:rPr lang="en" sz="1400" dirty="0"/>
              <a:t> de Lausanne, Switzerland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/>
              <a:t>W</a:t>
            </a:r>
            <a:r>
              <a:rPr lang="en-GB" sz="1400" dirty="0"/>
              <a:t>o</a:t>
            </a:r>
            <a:r>
              <a:rPr lang="en" sz="1400" dirty="0" err="1"/>
              <a:t>lfram</a:t>
            </a:r>
            <a:r>
              <a:rPr lang="en" sz="1400" dirty="0"/>
              <a:t> </a:t>
            </a:r>
            <a:r>
              <a:rPr lang="en" sz="1400" dirty="0" err="1"/>
              <a:t>Fischer,BNL</a:t>
            </a:r>
            <a:r>
              <a:rPr lang="en" sz="1400" dirty="0"/>
              <a:t>, USA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co-chairs of </a:t>
            </a:r>
            <a:br>
              <a:rPr lang="en" sz="1400" dirty="0"/>
            </a:br>
            <a:r>
              <a:rPr lang="en" sz="1400" dirty="0"/>
              <a:t>EIC Accelerator Collaboration 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28</a:t>
            </a:r>
            <a:r>
              <a:rPr lang="en" sz="1400" baseline="30000" dirty="0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 May 2026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WGs next</a:t>
            </a:r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body" idx="1"/>
          </p:nvPr>
        </p:nvSpPr>
        <p:spPr>
          <a:xfrm>
            <a:off x="352500" y="776738"/>
            <a:ext cx="8439000" cy="3618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" b="1" dirty="0"/>
              <a:t>Not a review, nor a workshop </a:t>
            </a:r>
            <a:r>
              <a:rPr lang="en" b="1" dirty="0">
                <a:sym typeface="Wingdings" pitchFamily="2" charset="2"/>
              </a:rPr>
              <a:t> </a:t>
            </a:r>
            <a:r>
              <a:rPr lang="en-US" sz="1800" b="1" dirty="0"/>
              <a:t>Knowledge transfer and maximize performances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Cluster subjects </a:t>
            </a:r>
            <a:r>
              <a:rPr lang="en" dirty="0"/>
              <a:t>that are closely related from a physics perspective and also from an operational perspective. Focus on preparing for a real machine and critical mass in WGs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Build a critical mass </a:t>
            </a:r>
            <a:r>
              <a:rPr lang="en" dirty="0"/>
              <a:t>of expertise, Maintain high-level, frequent scientific discussions creating an ongoing forum for dialogue among different experts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AI</a:t>
            </a:r>
            <a:r>
              <a:rPr lang="en-US" dirty="0"/>
              <a:t> initiatives should be embedded in the WGs</a:t>
            </a:r>
            <a:r>
              <a:rPr lang="en-US" dirty="0">
                <a:sym typeface="Wingdings" pitchFamily="2" charset="2"/>
              </a:rPr>
              <a:t> try to identify key elements from established efforts (EIC-AI and MOAT) to be added to the WGs to push for innovative solutions AI oriented</a:t>
            </a: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Working groups under review to </a:t>
            </a:r>
            <a:r>
              <a:rPr lang="en" b="1" dirty="0"/>
              <a:t>foster a more efficient and productive environment</a:t>
            </a:r>
            <a:r>
              <a:rPr lang="en" dirty="0"/>
              <a:t>! 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Conclusions and future plans</a:t>
            </a:r>
            <a:endParaRPr/>
          </a:p>
        </p:txBody>
      </p:sp>
      <p:sp>
        <p:nvSpPr>
          <p:cNvPr id="225" name="Google Shape;225;p37"/>
          <p:cNvSpPr txBox="1">
            <a:spLocks noGrp="1"/>
          </p:cNvSpPr>
          <p:nvPr>
            <p:ph type="body" idx="1"/>
          </p:nvPr>
        </p:nvSpPr>
        <p:spPr>
          <a:xfrm>
            <a:off x="183914" y="695868"/>
            <a:ext cx="8638312" cy="432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r>
              <a:rPr lang="en-GB" dirty="0">
                <a:effectLst/>
              </a:rPr>
              <a:t>Collaboration keeps growing, with new partners and activities emerging</a:t>
            </a:r>
            <a:endParaRPr lang="en-GB" dirty="0"/>
          </a:p>
          <a:p>
            <a:r>
              <a:rPr lang="en-GB" dirty="0">
                <a:effectLst/>
              </a:rPr>
              <a:t>Working Groups are kicking off with activities and exchanges, and re‑optimization is ongoing</a:t>
            </a:r>
            <a:endParaRPr lang="en-GB" dirty="0"/>
          </a:p>
          <a:p>
            <a:pPr lvl="1"/>
            <a:r>
              <a:rPr lang="en-GB" dirty="0">
                <a:effectLst/>
              </a:rPr>
              <a:t>Topics of mutual interest are being identified, and clustering is encouraged to build critical mass for discussions (proposals for new topics and interest are welcome)</a:t>
            </a:r>
            <a:endParaRPr lang="en-GB" dirty="0"/>
          </a:p>
          <a:p>
            <a:pPr lvl="1"/>
            <a:r>
              <a:rPr lang="en-GB" dirty="0">
                <a:effectLst/>
              </a:rPr>
              <a:t>Include AI experts within the WGs to strengthen cross‑disciplinary work</a:t>
            </a:r>
          </a:p>
          <a:p>
            <a:pPr lvl="1"/>
            <a:endParaRPr lang="en-GB" dirty="0"/>
          </a:p>
          <a:p>
            <a:r>
              <a:rPr lang="en-GB" dirty="0">
                <a:effectLst/>
              </a:rPr>
              <a:t>Join the established EIC seminar series and include partners’ R&amp;D topics</a:t>
            </a:r>
            <a:endParaRPr lang="en-GB" dirty="0"/>
          </a:p>
          <a:p>
            <a:r>
              <a:rPr lang="en-GB" dirty="0">
                <a:effectLst/>
              </a:rPr>
              <a:t>Need to establish a framework to foster research activities among collaborators (e.g. shared work packages or joint supervision models)</a:t>
            </a:r>
            <a:endParaRPr lang="en-GB" dirty="0"/>
          </a:p>
          <a:p>
            <a:pPr lvl="1"/>
            <a:r>
              <a:rPr lang="en-GB" dirty="0">
                <a:effectLst/>
              </a:rPr>
              <a:t>EIC/CERN exchange fellowship program under discussion</a:t>
            </a:r>
            <a:endParaRPr lang="en-GB" dirty="0"/>
          </a:p>
          <a:p>
            <a:pPr lvl="1"/>
            <a:r>
              <a:rPr lang="en-GB" dirty="0">
                <a:effectLst/>
              </a:rPr>
              <a:t>Potential extension to other laboratories and universities; feedback is very welcome</a:t>
            </a:r>
          </a:p>
          <a:p>
            <a:pPr lvl="1"/>
            <a:endParaRPr lang="en-GB" dirty="0"/>
          </a:p>
          <a:p>
            <a:r>
              <a:rPr lang="en-GB" dirty="0">
                <a:effectLst/>
              </a:rPr>
              <a:t>Ideas are under discussion and feedback is welcome from all collaborators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5305-91F0-EBD9-6742-2F1F828B2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14271"/>
            <a:ext cx="7886700" cy="473566"/>
          </a:xfrm>
        </p:spPr>
        <p:txBody>
          <a:bodyPr>
            <a:noAutofit/>
          </a:bodyPr>
          <a:lstStyle/>
          <a:p>
            <a:pPr marL="120650" indent="0" algn="ctr">
              <a:buNone/>
            </a:pPr>
            <a:r>
              <a:rPr lang="en-CH" sz="44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6112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8DDAF-5DDC-A872-80CE-BE66A266F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About me Tatiana Pieloni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257D6-2259-1ECA-217C-286F83FCA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878" y="762524"/>
            <a:ext cx="6270914" cy="3618452"/>
          </a:xfrm>
        </p:spPr>
        <p:txBody>
          <a:bodyPr>
            <a:normAutofit lnSpcReduction="10000"/>
          </a:bodyPr>
          <a:lstStyle/>
          <a:p>
            <a:pPr marL="120650" indent="0">
              <a:buNone/>
            </a:pPr>
            <a:r>
              <a:rPr lang="en-CH" dirty="0"/>
              <a:t>Current Role:</a:t>
            </a:r>
          </a:p>
          <a:p>
            <a:pPr marL="120650" indent="0">
              <a:buNone/>
            </a:pPr>
            <a:r>
              <a:rPr lang="en-CH" dirty="0"/>
              <a:t>Senior Scientist at EPFL Laboratory of Particle accelerator Physics lausanne CH </a:t>
            </a:r>
          </a:p>
          <a:p>
            <a:pPr marL="120650" indent="0">
              <a:buNone/>
            </a:pPr>
            <a:r>
              <a:rPr lang="en-CH" dirty="0"/>
              <a:t>Swiss Institute of Accelerator Research and Technology Institute </a:t>
            </a:r>
            <a:r>
              <a:rPr lang="en-CH" dirty="0">
                <a:hlinkClick r:id="rId2"/>
              </a:rPr>
              <a:t>CHART</a:t>
            </a:r>
            <a:r>
              <a:rPr lang="en-CH" dirty="0"/>
              <a:t> executive board member </a:t>
            </a:r>
          </a:p>
          <a:p>
            <a:pPr marL="120650" indent="0">
              <a:buNone/>
            </a:pPr>
            <a:r>
              <a:rPr lang="en-CH" dirty="0"/>
              <a:t>Experience:</a:t>
            </a:r>
          </a:p>
          <a:p>
            <a:pPr marL="120650" indent="0">
              <a:buNone/>
            </a:pPr>
            <a:r>
              <a:rPr lang="en-CH" dirty="0"/>
              <a:t>- From 2004-2016 PHD-Staff at Accelerator Beam Phsyics CERN LHC beam dynamics, Beam-beam effects, Luminosity</a:t>
            </a:r>
          </a:p>
          <a:p>
            <a:pPr marL="120650" indent="0">
              <a:buNone/>
            </a:pPr>
            <a:r>
              <a:rPr lang="en-CH" dirty="0"/>
              <a:t>- 2016-present EPFL </a:t>
            </a:r>
            <a:r>
              <a:rPr lang="en-CH" dirty="0">
                <a:sym typeface="Wingdings" pitchFamily="2" charset="2"/>
              </a:rPr>
              <a:t> FCC related beam dynamics studies : ecloud, beam-beam, ERL , muon acceleration </a:t>
            </a:r>
          </a:p>
          <a:p>
            <a:pPr marL="120650" indent="0">
              <a:buNone/>
            </a:pPr>
            <a:endParaRPr lang="en-CH" dirty="0">
              <a:sym typeface="Wingdings" pitchFamily="2" charset="2"/>
            </a:endParaRPr>
          </a:p>
          <a:p>
            <a:pPr marL="120650" indent="0">
              <a:buNone/>
            </a:pPr>
            <a:r>
              <a:rPr lang="en-CH" dirty="0">
                <a:sym typeface="Wingdings" pitchFamily="2" charset="2"/>
              </a:rPr>
              <a:t>Education: PHD at EPFL-LPAP and CERN 2008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E22298-CF2C-9D42-50C0-B9A8D49C3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191" y="149184"/>
            <a:ext cx="1975931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CAF332-9C11-C1C6-BF82-CF8E58DD005C}"/>
              </a:ext>
            </a:extLst>
          </p:cNvPr>
          <p:cNvSpPr txBox="1"/>
          <p:nvPr/>
        </p:nvSpPr>
        <p:spPr>
          <a:xfrm>
            <a:off x="6809687" y="3313216"/>
            <a:ext cx="2196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Tatiana.Pieloni@epfl.ch</a:t>
            </a:r>
          </a:p>
        </p:txBody>
      </p:sp>
    </p:spTree>
    <p:extLst>
      <p:ext uri="{BB962C8B-B14F-4D97-AF65-F5344CB8AC3E}">
        <p14:creationId xmlns:p14="http://schemas.microsoft.com/office/powerpoint/2010/main" val="254131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/>
          <p:nvPr/>
        </p:nvSpPr>
        <p:spPr>
          <a:xfrm>
            <a:off x="264603" y="1135609"/>
            <a:ext cx="4307397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Official Webpage </a:t>
            </a:r>
            <a:r>
              <a:rPr lang="en" sz="21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EICAC.org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9"/>
          <p:cNvSpPr txBox="1"/>
          <p:nvPr/>
        </p:nvSpPr>
        <p:spPr>
          <a:xfrm>
            <a:off x="4587525" y="3478925"/>
            <a:ext cx="4374600" cy="1069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WG meetings and material migrated soon to:  </a:t>
            </a:r>
            <a:r>
              <a:rPr lang="en" sz="1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CERN Global Indico </a:t>
            </a:r>
            <a:endParaRPr lang="en" sz="1800" b="0" i="0" u="sng" strike="noStrike" cap="none" dirty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Adding past meetings to the general page</a:t>
            </a:r>
            <a:endParaRPr sz="1800" b="0" i="0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45763" y="127868"/>
            <a:ext cx="4300903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Information flow and Material Sharing</a:t>
            </a:r>
            <a:endParaRPr/>
          </a:p>
        </p:txBody>
      </p:sp>
      <p:pic>
        <p:nvPicPr>
          <p:cNvPr id="156" name="Google Shape;156;p29" title="Screenshot 2025-06-04 at 05.40.43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51200" y="228600"/>
            <a:ext cx="4692803" cy="274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9" title="Screenshot 2025-06-16 at 21.25.16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604225"/>
            <a:ext cx="3919590" cy="282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7BD0-B7C9-F9A3-427C-4F41C14CB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Working Groups: Motivation and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CEE0E-7915-0A9D-A310-2D1DBDFD8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379" y="1014271"/>
            <a:ext cx="8482519" cy="3618452"/>
          </a:xfrm>
        </p:spPr>
        <p:txBody>
          <a:bodyPr/>
          <a:lstStyle/>
          <a:p>
            <a:r>
              <a:rPr lang="en-GB" dirty="0">
                <a:effectLst/>
              </a:rPr>
              <a:t>Coordinate efforts across EIC studies and accelerator studies and technologies in the global community</a:t>
            </a:r>
            <a:endParaRPr lang="en-GB" dirty="0"/>
          </a:p>
          <a:p>
            <a:r>
              <a:rPr lang="en-GB" dirty="0">
                <a:effectLst/>
              </a:rPr>
              <a:t>Identify common priorities in areas of mutual scientific interest</a:t>
            </a:r>
            <a:endParaRPr lang="en-GB" dirty="0"/>
          </a:p>
          <a:p>
            <a:r>
              <a:rPr lang="en-GB" dirty="0">
                <a:effectLst/>
              </a:rPr>
              <a:t>Share expertise between teams working on similar challenges</a:t>
            </a:r>
            <a:endParaRPr lang="en-GB" dirty="0"/>
          </a:p>
          <a:p>
            <a:r>
              <a:rPr lang="en-GB" dirty="0">
                <a:effectLst/>
              </a:rPr>
              <a:t>Align technical developments such as beam dynamics, instrumentation, and simulation tools</a:t>
            </a:r>
          </a:p>
          <a:p>
            <a:r>
              <a:rPr lang="en-GB" dirty="0">
                <a:effectLst/>
              </a:rPr>
              <a:t>Develop joint strategies for modelling, measurements, and beam‑dynamics studies, technology developments…</a:t>
            </a:r>
            <a:endParaRPr lang="en-GB" dirty="0"/>
          </a:p>
          <a:p>
            <a:r>
              <a:rPr lang="en-GB" dirty="0">
                <a:effectLst/>
              </a:rPr>
              <a:t>Promote synergy between ongoing EIC work and long‑term FCC/other  R&amp;D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6217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Working Groups established:</a:t>
            </a:r>
            <a:endParaRPr sz="1700" dirty="0"/>
          </a:p>
        </p:txBody>
      </p:sp>
      <p:sp>
        <p:nvSpPr>
          <p:cNvPr id="170" name="Google Shape;170;p31"/>
          <p:cNvSpPr txBox="1">
            <a:spLocks noGrp="1"/>
          </p:cNvSpPr>
          <p:nvPr>
            <p:ph type="body" idx="1"/>
          </p:nvPr>
        </p:nvSpPr>
        <p:spPr>
          <a:xfrm>
            <a:off x="57148" y="861875"/>
            <a:ext cx="9018758" cy="38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3"/>
              </a:rPr>
              <a:t>Beam-beam effects</a:t>
            </a:r>
            <a:r>
              <a:rPr lang="en" sz="1800" b="1" dirty="0"/>
              <a:t> </a:t>
            </a:r>
            <a:r>
              <a:rPr lang="en" sz="1800" dirty="0"/>
              <a:t>C. Montag (BNL), X. </a:t>
            </a:r>
            <a:r>
              <a:rPr lang="en" sz="1800" dirty="0" err="1"/>
              <a:t>Buffat</a:t>
            </a:r>
            <a:r>
              <a:rPr lang="en" sz="1800" dirty="0"/>
              <a:t> (CERN)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4"/>
              </a:rPr>
              <a:t>Polarized Beams and Polarimetry</a:t>
            </a:r>
            <a:r>
              <a:rPr lang="en" sz="1800" b="1" dirty="0"/>
              <a:t> </a:t>
            </a:r>
            <a:r>
              <a:rPr lang="en" sz="1800" dirty="0"/>
              <a:t>F. </a:t>
            </a:r>
            <a:r>
              <a:rPr lang="en" sz="1800" dirty="0" err="1"/>
              <a:t>Rathmann</a:t>
            </a:r>
            <a:r>
              <a:rPr lang="en" sz="1800" dirty="0"/>
              <a:t> (BNL), G. </a:t>
            </a:r>
            <a:r>
              <a:rPr lang="en" sz="1800" dirty="0" err="1"/>
              <a:t>Hoffstaetter</a:t>
            </a:r>
            <a:r>
              <a:rPr lang="en" sz="1800" dirty="0"/>
              <a:t>(Cornell)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5"/>
              </a:rPr>
              <a:t>EIC commissioning Tools</a:t>
            </a:r>
            <a:r>
              <a:rPr lang="en" sz="1800" b="1" dirty="0"/>
              <a:t> </a:t>
            </a:r>
            <a:r>
              <a:rPr lang="en" sz="1800" dirty="0"/>
              <a:t>Y. Hao (MSU/BNL), J.L. </a:t>
            </a:r>
            <a:r>
              <a:rPr lang="en" sz="1800" dirty="0" err="1"/>
              <a:t>Vay</a:t>
            </a:r>
            <a:r>
              <a:rPr lang="en" sz="1800" dirty="0"/>
              <a:t> (LBNL)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GB" sz="1800" dirty="0"/>
              <a:t>Collimation, Machine protection and MDI – A. </a:t>
            </a:r>
            <a:r>
              <a:rPr lang="en-GB" sz="1800" dirty="0" err="1"/>
              <a:t>Natochii</a:t>
            </a:r>
            <a:r>
              <a:rPr lang="en-GB" sz="1800" dirty="0"/>
              <a:t> (BNL) and S. </a:t>
            </a:r>
            <a:r>
              <a:rPr lang="en-GB" sz="1800" dirty="0" err="1"/>
              <a:t>Redaelli</a:t>
            </a:r>
            <a:r>
              <a:rPr lang="en-GB" sz="1800" dirty="0"/>
              <a:t> (CERN)</a:t>
            </a:r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GB" sz="1800" dirty="0"/>
              <a:t>Injection and sources R&amp;D –tbc P. </a:t>
            </a:r>
            <a:r>
              <a:rPr lang="en-GB" sz="1800" dirty="0" err="1"/>
              <a:t>Craievich</a:t>
            </a:r>
            <a:r>
              <a:rPr lang="en-GB" sz="1800" dirty="0"/>
              <a:t> (PSI) recruiting co-chair</a:t>
            </a:r>
            <a:endParaRPr lang="en"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Impedance and Collective effects - tbc S. </a:t>
            </a:r>
            <a:r>
              <a:rPr lang="en" sz="1800" dirty="0" err="1"/>
              <a:t>Antipov</a:t>
            </a:r>
            <a:r>
              <a:rPr lang="en" sz="1800" dirty="0"/>
              <a:t> (DESY) </a:t>
            </a:r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Second Interaction Region recruiting co-chairs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High Energy Beam Cooling  tbc </a:t>
            </a:r>
            <a:r>
              <a:rPr lang="en" sz="1800" dirty="0" err="1"/>
              <a:t>Fedotov</a:t>
            </a:r>
            <a:r>
              <a:rPr lang="en" sz="1800" dirty="0"/>
              <a:t> </a:t>
            </a:r>
            <a:r>
              <a:rPr lang="en" sz="1800" dirty="0">
                <a:highlight>
                  <a:schemeClr val="lt1"/>
                </a:highlight>
              </a:rPr>
              <a:t>recruiting </a:t>
            </a:r>
            <a:r>
              <a:rPr lang="en" sz="1800" dirty="0"/>
              <a:t>co-chairs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Forum on EIC Synergies with Current and Future Projects –recruiting co-chairs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More WGs to come → Feel free to propose topics and technologies of interest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047519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6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1. Beam-Beam WG</a:t>
            </a:r>
            <a:br>
              <a:rPr lang="en-GB" dirty="0"/>
            </a:br>
            <a:r>
              <a:rPr lang="en" sz="1800" i="0" u="none" strike="noStrike" cap="none" dirty="0">
                <a:solidFill>
                  <a:srgbClr val="000000"/>
                </a:solidFill>
              </a:rPr>
              <a:t>Coordinators: C. Montag(BNL), X. </a:t>
            </a:r>
            <a:r>
              <a:rPr lang="en" sz="1800" i="0" u="none" strike="noStrike" cap="none" dirty="0" err="1">
                <a:solidFill>
                  <a:srgbClr val="000000"/>
                </a:solidFill>
              </a:rPr>
              <a:t>Buffat</a:t>
            </a:r>
            <a:r>
              <a:rPr lang="en" sz="1800" i="0" u="none" strike="noStrike" cap="none" dirty="0">
                <a:solidFill>
                  <a:srgbClr val="000000"/>
                </a:solidFill>
              </a:rPr>
              <a:t>(CERN)</a:t>
            </a:r>
            <a:endParaRPr lang="en-GB" sz="1800" dirty="0"/>
          </a:p>
        </p:txBody>
      </p:sp>
      <p:pic>
        <p:nvPicPr>
          <p:cNvPr id="202" name="Google Shape;20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190" y="961260"/>
            <a:ext cx="3584802" cy="2791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DCAF5BFF-1B62-4D6A-A20F-FD22EFE40FF4">
            <a:extLst>
              <a:ext uri="{FF2B5EF4-FFF2-40B4-BE49-F238E27FC236}">
                <a16:creationId xmlns:a16="http://schemas.microsoft.com/office/drawing/2014/main" id="{4D683D94-E0CE-BB35-3904-88A4EA3D0E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37" y="1743560"/>
            <a:ext cx="3774788" cy="24024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57FF0A-58D3-3B2E-1E2F-2F4DD3FA84D7}"/>
              </a:ext>
            </a:extLst>
          </p:cNvPr>
          <p:cNvSpPr/>
          <p:nvPr/>
        </p:nvSpPr>
        <p:spPr>
          <a:xfrm>
            <a:off x="521822" y="4061791"/>
            <a:ext cx="4585600" cy="9674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sz="1800" b="1" dirty="0">
                <a:solidFill>
                  <a:schemeClr val="tx1"/>
                </a:solidFill>
              </a:rPr>
              <a:t>Beam-beam parameter;</a:t>
            </a:r>
          </a:p>
          <a:p>
            <a:r>
              <a:rPr lang="en-CH" sz="1800" b="1" dirty="0">
                <a:solidFill>
                  <a:schemeClr val="tx1"/>
                </a:solidFill>
              </a:rPr>
              <a:t> x=0.01 for protons and 0.1 for electrons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E705FA-153E-0BFF-DE07-BE690CCB62FD}"/>
              </a:ext>
            </a:extLst>
          </p:cNvPr>
          <p:cNvSpPr txBox="1"/>
          <p:nvPr/>
        </p:nvSpPr>
        <p:spPr>
          <a:xfrm>
            <a:off x="5803896" y="1071153"/>
            <a:ext cx="3207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Synergies with HL-LHC and FCC-ee</a:t>
            </a:r>
          </a:p>
        </p:txBody>
      </p:sp>
    </p:spTree>
    <p:extLst>
      <p:ext uri="{BB962C8B-B14F-4D97-AF65-F5344CB8AC3E}">
        <p14:creationId xmlns:p14="http://schemas.microsoft.com/office/powerpoint/2010/main" val="88005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Beam-Beam Challenges in EIC</a:t>
            </a:r>
            <a:endParaRPr dirty="0"/>
          </a:p>
        </p:txBody>
      </p:sp>
      <p:pic>
        <p:nvPicPr>
          <p:cNvPr id="208" name="Google Shape;20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00" y="893901"/>
            <a:ext cx="8839200" cy="37799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12FFF06-3E0C-FCE2-3529-BA1A301BF5C9}"/>
              </a:ext>
            </a:extLst>
          </p:cNvPr>
          <p:cNvSpPr/>
          <p:nvPr/>
        </p:nvSpPr>
        <p:spPr>
          <a:xfrm>
            <a:off x="5878285" y="2422079"/>
            <a:ext cx="2719449" cy="421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>
                <a:solidFill>
                  <a:schemeClr val="tx1"/>
                </a:solidFill>
              </a:rPr>
              <a:t>T</a:t>
            </a:r>
            <a:r>
              <a:rPr lang="en-GB" sz="1600" b="1" dirty="0">
                <a:solidFill>
                  <a:schemeClr val="tx1"/>
                </a:solidFill>
              </a:rPr>
              <a:t>r</a:t>
            </a:r>
            <a:r>
              <a:rPr lang="en-CH" sz="1600" b="1" dirty="0">
                <a:solidFill>
                  <a:schemeClr val="tx1"/>
                </a:solidFill>
              </a:rPr>
              <a:t>ansfering Material on Collaboration Indico</a:t>
            </a:r>
          </a:p>
        </p:txBody>
      </p:sp>
    </p:spTree>
    <p:extLst>
      <p:ext uri="{BB962C8B-B14F-4D97-AF65-F5344CB8AC3E}">
        <p14:creationId xmlns:p14="http://schemas.microsoft.com/office/powerpoint/2010/main" val="3695923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>
            <a:spLocks noGrp="1"/>
          </p:cNvSpPr>
          <p:nvPr>
            <p:ph type="title"/>
          </p:nvPr>
        </p:nvSpPr>
        <p:spPr>
          <a:xfrm>
            <a:off x="171450" y="1"/>
            <a:ext cx="8286750" cy="505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2. Polarized Beam and Polarimetry WG</a:t>
            </a:r>
            <a:endParaRPr dirty="0"/>
          </a:p>
        </p:txBody>
      </p:sp>
      <p:sp>
        <p:nvSpPr>
          <p:cNvPr id="177" name="Google Shape;177;p32"/>
          <p:cNvSpPr txBox="1"/>
          <p:nvPr/>
        </p:nvSpPr>
        <p:spPr>
          <a:xfrm>
            <a:off x="171450" y="505778"/>
            <a:ext cx="8972700" cy="4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 dirty="0">
                <a:solidFill>
                  <a:srgbClr val="000000"/>
                </a:solidFill>
              </a:rPr>
              <a:t>Coordinators: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Georg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Hoffstaetter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Torqua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Frank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Rathmann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important EIC-specific and general topics of polarized beams such as: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Theory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spin dynamics in storage rings, including radiative depolarization, spin diffusion, and beam-beam forces.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Spin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simulation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tools for polarized beams.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beam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manipulation and optimization 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hadron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atomic beam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protons, deuterons and Helios.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Theory and technology of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polarimetry.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sources.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polarimetry 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Compton scattering.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Registered group members: 24 members from 8 institutions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Purpose: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topics for polarized EIC beams that can receive significant attention from outside BNL.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and form groups that attend to pertinent topics.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funding sources (especially outside BNL).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potential and help in manpower development.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Maintain contact to respective BNL groups and experts for polarized beams.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4636E6-02F9-BE24-5E95-45B6D59B8E67}"/>
              </a:ext>
            </a:extLst>
          </p:cNvPr>
          <p:cNvSpPr/>
          <p:nvPr/>
        </p:nvSpPr>
        <p:spPr>
          <a:xfrm>
            <a:off x="6424550" y="3847605"/>
            <a:ext cx="2719449" cy="421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b="1" dirty="0">
                <a:solidFill>
                  <a:schemeClr val="tx1"/>
                </a:solidFill>
              </a:rPr>
              <a:t>T</a:t>
            </a:r>
            <a:r>
              <a:rPr lang="en-GB" sz="1600" b="1" dirty="0">
                <a:solidFill>
                  <a:schemeClr val="tx1"/>
                </a:solidFill>
              </a:rPr>
              <a:t>r</a:t>
            </a:r>
            <a:r>
              <a:rPr lang="en-CH" sz="1600" b="1" dirty="0">
                <a:solidFill>
                  <a:schemeClr val="tx1"/>
                </a:solidFill>
              </a:rPr>
              <a:t>ansfering Material on Collaboration Indico</a:t>
            </a:r>
          </a:p>
        </p:txBody>
      </p:sp>
    </p:spTree>
    <p:extLst>
      <p:ext uri="{BB962C8B-B14F-4D97-AF65-F5344CB8AC3E}">
        <p14:creationId xmlns:p14="http://schemas.microsoft.com/office/powerpoint/2010/main" val="3219460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1F85-0917-776B-F387-6B022533C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3. EIC Commissioning Tools</a:t>
            </a:r>
            <a:br>
              <a:rPr lang="en-CH" dirty="0"/>
            </a:br>
            <a:r>
              <a:rPr lang="en" sz="1600" i="0" u="none" strike="noStrike" cap="none" dirty="0">
                <a:solidFill>
                  <a:srgbClr val="000000"/>
                </a:solidFill>
              </a:rPr>
              <a:t>Coordinators:</a:t>
            </a:r>
            <a:r>
              <a:rPr lang="en" sz="1600" dirty="0"/>
              <a:t> Y. Hao (MSU/BNL), J.L. </a:t>
            </a:r>
            <a:r>
              <a:rPr lang="en" sz="1600" dirty="0" err="1"/>
              <a:t>Vay</a:t>
            </a:r>
            <a:r>
              <a:rPr lang="en" sz="1600" dirty="0"/>
              <a:t> (LBNL) </a:t>
            </a:r>
            <a:endParaRPr lang="en-CH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492F5-EFBA-F6A3-9CFF-172DC031FA01}"/>
              </a:ext>
            </a:extLst>
          </p:cNvPr>
          <p:cNvSpPr txBox="1"/>
          <p:nvPr/>
        </p:nvSpPr>
        <p:spPr>
          <a:xfrm>
            <a:off x="0" y="3696815"/>
            <a:ext cx="3676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Esthablished parallel initiatives:</a:t>
            </a:r>
          </a:p>
          <a:p>
            <a:r>
              <a:rPr lang="en-CH" dirty="0">
                <a:hlinkClick r:id="rId2"/>
              </a:rPr>
              <a:t>EIC-AI </a:t>
            </a:r>
            <a:r>
              <a:rPr lang="en-CH" dirty="0"/>
              <a:t>and </a:t>
            </a:r>
          </a:p>
          <a:p>
            <a:r>
              <a:rPr lang="en-CH" dirty="0">
                <a:hlinkClick r:id="rId3"/>
              </a:rPr>
              <a:t>MOAT</a:t>
            </a:r>
            <a:r>
              <a:rPr lang="en-CH" dirty="0"/>
              <a:t> (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Multi-Office particle Accelerator Team</a:t>
            </a:r>
            <a:r>
              <a:rPr lang="en-CH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B057CF-DB79-5764-386F-0EB948444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72" y="1006753"/>
            <a:ext cx="5890161" cy="2132912"/>
          </a:xfrm>
          <a:prstGeom prst="rect">
            <a:avLst/>
          </a:prstGeom>
        </p:spPr>
      </p:pic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70FFAB1A-BEE6-2E2F-CD4D-4B73FF0C1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763" y="2993457"/>
            <a:ext cx="4112581" cy="19279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CB473E-8B15-D313-F3F9-3F5E718238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645" y="1003332"/>
            <a:ext cx="1886411" cy="22934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FE2C05-ECE4-5A87-AAAF-9EB80764A2F8}"/>
              </a:ext>
            </a:extLst>
          </p:cNvPr>
          <p:cNvSpPr txBox="1"/>
          <p:nvPr/>
        </p:nvSpPr>
        <p:spPr>
          <a:xfrm>
            <a:off x="5830785" y="154379"/>
            <a:ext cx="3313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Regular Meetings and great collaborative effort around tools for acc modelling and AI!</a:t>
            </a:r>
          </a:p>
        </p:txBody>
      </p:sp>
    </p:spTree>
    <p:extLst>
      <p:ext uri="{BB962C8B-B14F-4D97-AF65-F5344CB8AC3E}">
        <p14:creationId xmlns:p14="http://schemas.microsoft.com/office/powerpoint/2010/main" val="15990471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3115</TotalTime>
  <Words>897</Words>
  <Application>Microsoft Macintosh PowerPoint</Application>
  <PresentationFormat>On-screen Show (16:9)</PresentationFormat>
  <Paragraphs>94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-webkit-standard</vt:lpstr>
      <vt:lpstr>Arial</vt:lpstr>
      <vt:lpstr>Calibri</vt:lpstr>
      <vt:lpstr>Simple Light</vt:lpstr>
      <vt:lpstr>Office Theme</vt:lpstr>
      <vt:lpstr> EIC IAC Working Groups</vt:lpstr>
      <vt:lpstr>About me Tatiana Pieloni</vt:lpstr>
      <vt:lpstr>Information flow and Material Sharing</vt:lpstr>
      <vt:lpstr>Working Groups: Motivation and goals</vt:lpstr>
      <vt:lpstr>Working Groups established:</vt:lpstr>
      <vt:lpstr>1. Beam-Beam WG Coordinators: C. Montag(BNL), X. Buffat(CERN)</vt:lpstr>
      <vt:lpstr>Beam-Beam Challenges in EIC</vt:lpstr>
      <vt:lpstr>2. Polarized Beam and Polarimetry WG</vt:lpstr>
      <vt:lpstr>3. EIC Commissioning Tools Coordinators: Y. Hao (MSU/BNL), J.L. Vay (LBNL) </vt:lpstr>
      <vt:lpstr>WGs next</vt:lpstr>
      <vt:lpstr>Conclusions and future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EIC Accelerator Collaboration  </dc:title>
  <cp:lastModifiedBy>Microsoft Office User</cp:lastModifiedBy>
  <cp:revision>104</cp:revision>
  <cp:lastPrinted>2026-05-29T11:57:02Z</cp:lastPrinted>
  <dcterms:modified xsi:type="dcterms:W3CDTF">2026-05-29T13:00:40Z</dcterms:modified>
</cp:coreProperties>
</file>