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60" d="100"/>
          <a:sy n="60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7748" y="13080999"/>
            <a:ext cx="368504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0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lose-up of wild plants growing between rocks"/>
          <p:cNvSpPr>
            <a:spLocks noGrp="1"/>
          </p:cNvSpPr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Large rock formation under dark clouds with a dirt road in the foreground"/>
          <p:cNvSpPr>
            <a:spLocks noGrp="1"/>
          </p:cNvSpPr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Close-up of a wild plant growing between lava rocks"/>
          <p:cNvSpPr>
            <a:spLocks noGrp="1"/>
          </p:cNvSpPr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waterfall surrounded by a green rocky landscape"/>
          <p:cNvSpPr>
            <a:spLocks noGrp="1"/>
          </p:cNvSpPr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itle Text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lnSpc>
                <a:spcPct val="100000"/>
              </a:lnSpc>
              <a:defRPr sz="11200" b="0" spc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70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3643312"/>
            <a:ext cx="15609094" cy="8840392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6111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1pPr>
            <a:lvl2pPr marL="10556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2pPr>
            <a:lvl3pPr marL="15001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3pPr>
            <a:lvl4pPr marL="19446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4pPr>
            <a:lvl5pPr marL="2389187" indent="-611187" defTabSz="821531">
              <a:lnSpc>
                <a:spcPct val="100000"/>
              </a:lnSpc>
              <a:spcBef>
                <a:spcPts val="5900"/>
              </a:spcBef>
              <a:buSzPct val="145000"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reen, hilly landscape"/>
          <p:cNvSpPr>
            <a:spLocks noGrp="1"/>
          </p:cNvSpPr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Moss-covered rocks"/>
          <p:cNvSpPr>
            <a:spLocks noGrp="1"/>
          </p:cNvSpPr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3" name="Large rock formation under dark clouds with a dirt road in the foreground"/>
          <p:cNvSpPr>
            <a:spLocks noGrp="1"/>
          </p:cNvSpPr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72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2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lss_image.png" descr="lss_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34322" y="-2752144"/>
            <a:ext cx="36652644" cy="19220288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Rectangle"/>
          <p:cNvSpPr/>
          <p:nvPr/>
        </p:nvSpPr>
        <p:spPr>
          <a:xfrm>
            <a:off x="-544611" y="-630974"/>
            <a:ext cx="25473222" cy="14977948"/>
          </a:xfrm>
          <a:prstGeom prst="rect">
            <a:avLst/>
          </a:prstGeom>
          <a:solidFill>
            <a:srgbClr val="000000">
              <a:alpha val="45715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2" name="The Importance of Open Source Software in Open Data"/>
          <p:cNvSpPr txBox="1"/>
          <p:nvPr/>
        </p:nvSpPr>
        <p:spPr>
          <a:xfrm>
            <a:off x="340128" y="3874762"/>
            <a:ext cx="23703744" cy="5966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ctr" defTabSz="385572">
              <a:lnSpc>
                <a:spcPct val="100000"/>
              </a:lnSpc>
              <a:spcBef>
                <a:spcPts val="0"/>
              </a:spcBef>
              <a:defRPr sz="13200" cap="small">
                <a:solidFill>
                  <a:srgbClr val="E3E6E8"/>
                </a:solidFill>
                <a:latin typeface="Hack Nerd Font Mono Bold"/>
                <a:ea typeface="Hack Nerd Font Mono Bold"/>
                <a:cs typeface="Hack Nerd Font Mono Bold"/>
                <a:sym typeface="Hack Nerd Font Mono Bold"/>
              </a:defRPr>
            </a:pPr>
            <a:r>
              <a:rPr>
                <a:latin typeface="Hack Nerd Font Mono Regular"/>
                <a:ea typeface="Hack Nerd Font Mono Regular"/>
                <a:cs typeface="Hack Nerd Font Mono Regular"/>
                <a:sym typeface="Hack Nerd Font Mono Regular"/>
              </a:rPr>
              <a:t>The Importance of</a:t>
            </a:r>
            <a:r>
              <a:t> Open Source Software </a:t>
            </a:r>
            <a:r>
              <a:rPr>
                <a:latin typeface="Hack Nerd Font Mono Regular"/>
                <a:ea typeface="Hack Nerd Font Mono Regular"/>
                <a:cs typeface="Hack Nerd Font Mono Regular"/>
                <a:sym typeface="Hack Nerd Font Mono Regular"/>
              </a:rPr>
              <a:t>in</a:t>
            </a:r>
            <a:r>
              <a:t> Open Data</a:t>
            </a:r>
          </a:p>
        </p:txBody>
      </p:sp>
      <p:sp>
        <p:nvSpPr>
          <p:cNvPr id="183" name="Will Roper"/>
          <p:cNvSpPr txBox="1"/>
          <p:nvPr/>
        </p:nvSpPr>
        <p:spPr>
          <a:xfrm>
            <a:off x="9861987" y="12522851"/>
            <a:ext cx="4660026" cy="120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5500" cap="small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lvl1pPr>
          </a:lstStyle>
          <a:p>
            <a:r>
              <a:t>Will Roper</a:t>
            </a:r>
          </a:p>
        </p:txBody>
      </p:sp>
      <p:pic>
        <p:nvPicPr>
          <p:cNvPr id="184" name="33964.jpg" descr="33964.jpg"/>
          <p:cNvPicPr>
            <a:picLocks noChangeAspect="1"/>
          </p:cNvPicPr>
          <p:nvPr/>
        </p:nvPicPr>
        <p:blipFill>
          <a:blip r:embed="rId3"/>
          <a:srcRect l="24137" t="24004" r="24137" b="24004"/>
          <a:stretch>
            <a:fillRect/>
          </a:stretch>
        </p:blipFill>
        <p:spPr>
          <a:xfrm>
            <a:off x="22404416" y="11689783"/>
            <a:ext cx="1723141" cy="1723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diraclogo.png" descr="dirac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510" y="12317532"/>
            <a:ext cx="2506160" cy="10929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60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61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63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Documentation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Documentation</a:t>
            </a:r>
          </a:p>
        </p:txBody>
      </p:sp>
      <p:pic>
        <p:nvPicPr>
          <p:cNvPr id="265" name="SCR-20260513-qfzl.png" descr="SCR-20260513-qfzl.png"/>
          <p:cNvPicPr>
            <a:picLocks noChangeAspect="1"/>
          </p:cNvPicPr>
          <p:nvPr/>
        </p:nvPicPr>
        <p:blipFill>
          <a:blip r:embed="rId3"/>
          <a:srcRect b="46668"/>
          <a:stretch>
            <a:fillRect/>
          </a:stretch>
        </p:blipFill>
        <p:spPr>
          <a:xfrm>
            <a:off x="2148085" y="3129637"/>
            <a:ext cx="20087881" cy="94495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67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68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70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Documentation (For installation)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Documentation (For installation)</a:t>
            </a:r>
          </a:p>
        </p:txBody>
      </p:sp>
      <p:pic>
        <p:nvPicPr>
          <p:cNvPr id="272" name="SCR-20260513-qhmh.png" descr="SCR-20260513-qhm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192" y="2513740"/>
            <a:ext cx="18199101" cy="3581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74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75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77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Documentation (For getting involved)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78358">
              <a:lnSpc>
                <a:spcPct val="100000"/>
              </a:lnSpc>
              <a:spcBef>
                <a:spcPts val="0"/>
              </a:spcBef>
              <a:defRPr sz="891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Documentation (For getting involved)</a:t>
            </a:r>
          </a:p>
        </p:txBody>
      </p:sp>
      <p:pic>
        <p:nvPicPr>
          <p:cNvPr id="279" name="SCR-20260513-qhid.png" descr="SCR-20260513-qhi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842" y="7052336"/>
            <a:ext cx="18465801" cy="544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SCR-20260513-qhmh.png" descr="SCR-20260513-qhm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192" y="2513740"/>
            <a:ext cx="18199101" cy="3581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82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83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85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Documentation (For documenting…)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Documentation (For documenting…)</a:t>
            </a:r>
          </a:p>
        </p:txBody>
      </p:sp>
      <p:pic>
        <p:nvPicPr>
          <p:cNvPr id="287" name="SCR-20260513-qhid.png" descr="SCR-20260513-qhid.png"/>
          <p:cNvPicPr>
            <a:picLocks noChangeAspect="1"/>
          </p:cNvPicPr>
          <p:nvPr/>
        </p:nvPicPr>
        <p:blipFill>
          <a:blip r:embed="rId3"/>
          <a:srcRect r="26091"/>
          <a:stretch>
            <a:fillRect/>
          </a:stretch>
        </p:blipFill>
        <p:spPr>
          <a:xfrm>
            <a:off x="578842" y="7052336"/>
            <a:ext cx="13647870" cy="544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" name="SCR-20260513-qhmh.png" descr="SCR-20260513-qhmh.png"/>
          <p:cNvPicPr>
            <a:picLocks noChangeAspect="1"/>
          </p:cNvPicPr>
          <p:nvPr/>
        </p:nvPicPr>
        <p:blipFill>
          <a:blip r:embed="rId4"/>
          <a:srcRect r="25831"/>
          <a:stretch>
            <a:fillRect/>
          </a:stretch>
        </p:blipFill>
        <p:spPr>
          <a:xfrm>
            <a:off x="712192" y="2513740"/>
            <a:ext cx="13498050" cy="3581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" name="SCR-20260513-qhvp.png" descr="SCR-20260513-qhvp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12739" y="2286832"/>
            <a:ext cx="9461156" cy="111774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91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92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94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Documentation (For deep explanations)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49148">
              <a:lnSpc>
                <a:spcPct val="100000"/>
              </a:lnSpc>
              <a:spcBef>
                <a:spcPts val="0"/>
              </a:spcBef>
              <a:defRPr sz="846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Documentation (For deep explanations)</a:t>
            </a:r>
          </a:p>
        </p:txBody>
      </p:sp>
      <p:pic>
        <p:nvPicPr>
          <p:cNvPr id="296" name="SCR-20260513-qijm.png" descr="SCR-20260513-qij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9125" y="2369730"/>
            <a:ext cx="18746604" cy="110118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0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98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99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01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Documentation (for “pick up and play”)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54990">
              <a:lnSpc>
                <a:spcPct val="100000"/>
              </a:lnSpc>
              <a:spcBef>
                <a:spcPts val="0"/>
              </a:spcBef>
              <a:defRPr sz="855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Documentation (for “pick up and play”)</a:t>
            </a:r>
          </a:p>
        </p:txBody>
      </p:sp>
      <p:pic>
        <p:nvPicPr>
          <p:cNvPr id="303" name="SCR-20260513-qivt.png" descr="SCR-20260513-qiv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6177" y="2463998"/>
            <a:ext cx="11112501" cy="10807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Data releases need a clear version association for longevity.…"/>
          <p:cNvSpPr txBox="1">
            <a:spLocks noGrp="1"/>
          </p:cNvSpPr>
          <p:nvPr>
            <p:ph type="body" idx="1"/>
          </p:nvPr>
        </p:nvSpPr>
        <p:spPr>
          <a:xfrm>
            <a:off x="661706" y="2868883"/>
            <a:ext cx="13177026" cy="10213897"/>
          </a:xfrm>
          <a:prstGeom prst="rect">
            <a:avLst/>
          </a:prstGeom>
        </p:spPr>
        <p:txBody>
          <a:bodyPr anchor="t"/>
          <a:lstStyle/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Data releases need a clear version association for longevity.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Software need clear feature boundaries.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Enables seamless and safe collaboration with branches.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Combining with platforms such as GitHub or GitLab gives you a public facing collaboration management portal with Issues, PRs, Branches, Releases, and Discussions.</a:t>
            </a:r>
          </a:p>
        </p:txBody>
      </p:sp>
      <p:grpSp>
        <p:nvGrpSpPr>
          <p:cNvPr id="308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306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07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09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Versioning, Version Control and Hosts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78358">
              <a:lnSpc>
                <a:spcPct val="100000"/>
              </a:lnSpc>
              <a:spcBef>
                <a:spcPts val="0"/>
              </a:spcBef>
              <a:defRPr sz="891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Versioning, Version Control and Hosts</a:t>
            </a:r>
          </a:p>
        </p:txBody>
      </p:sp>
      <p:pic>
        <p:nvPicPr>
          <p:cNvPr id="311" name="git_tree.png" descr="git_tre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5960" y="4085894"/>
            <a:ext cx="9244085" cy="75914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313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14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16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CI/CD Workflows For Correctness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CI/CD Workflows For Correctness</a:t>
            </a:r>
          </a:p>
        </p:txBody>
      </p:sp>
      <p:pic>
        <p:nvPicPr>
          <p:cNvPr id="318" name="SCR-20260513-rlzl.png" descr="SCR-20260513-rlzl.png"/>
          <p:cNvPicPr>
            <a:picLocks noChangeAspect="1"/>
          </p:cNvPicPr>
          <p:nvPr/>
        </p:nvPicPr>
        <p:blipFill>
          <a:blip r:embed="rId3"/>
          <a:srcRect t="655"/>
          <a:stretch>
            <a:fillRect/>
          </a:stretch>
        </p:blipFill>
        <p:spPr>
          <a:xfrm>
            <a:off x="933053" y="3592512"/>
            <a:ext cx="11430001" cy="7242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19" name="SCR-20260513-rmek.png" descr="SCR-20260513-rmek.png"/>
          <p:cNvPicPr>
            <a:picLocks noChangeAspect="1"/>
          </p:cNvPicPr>
          <p:nvPr/>
        </p:nvPicPr>
        <p:blipFill>
          <a:blip r:embed="rId4"/>
          <a:srcRect r="76348" b="23325"/>
          <a:stretch>
            <a:fillRect/>
          </a:stretch>
        </p:blipFill>
        <p:spPr>
          <a:xfrm>
            <a:off x="16216907" y="2372401"/>
            <a:ext cx="5562935" cy="104225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321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22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24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Documentation (As end-end tests)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Documentation (As end-end tests)</a:t>
            </a:r>
          </a:p>
        </p:txBody>
      </p:sp>
      <p:pic>
        <p:nvPicPr>
          <p:cNvPr id="326" name="SCR-20260513-qijm.png" descr="SCR-20260513-qijm.png"/>
          <p:cNvPicPr>
            <a:picLocks noChangeAspect="1"/>
          </p:cNvPicPr>
          <p:nvPr/>
        </p:nvPicPr>
        <p:blipFill>
          <a:blip r:embed="rId3"/>
          <a:srcRect l="24647" r="22829"/>
          <a:stretch>
            <a:fillRect/>
          </a:stretch>
        </p:blipFill>
        <p:spPr>
          <a:xfrm>
            <a:off x="210809" y="2369730"/>
            <a:ext cx="9846219" cy="1101183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" name="SCR-20260513-qqbj.png" descr="SCR-20260513-qqbj.png"/>
          <p:cNvPicPr>
            <a:picLocks noChangeAspect="1"/>
          </p:cNvPicPr>
          <p:nvPr/>
        </p:nvPicPr>
        <p:blipFill>
          <a:blip r:embed="rId4"/>
          <a:srcRect t="2087"/>
          <a:stretch>
            <a:fillRect/>
          </a:stretch>
        </p:blipFill>
        <p:spPr>
          <a:xfrm>
            <a:off x="11055680" y="5364747"/>
            <a:ext cx="12672342" cy="50217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1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329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30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32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333" name="CI/CD Workflows For Correctness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CI/CD Workflows For Correctness</a:t>
            </a:r>
          </a:p>
        </p:txBody>
      </p:sp>
      <p:pic>
        <p:nvPicPr>
          <p:cNvPr id="334" name="SCR-20260513-rmek.png" descr="SCR-20260513-rmek.png"/>
          <p:cNvPicPr>
            <a:picLocks noChangeAspect="1"/>
          </p:cNvPicPr>
          <p:nvPr/>
        </p:nvPicPr>
        <p:blipFill>
          <a:blip r:embed="rId3"/>
          <a:srcRect r="76348" b="23325"/>
          <a:stretch>
            <a:fillRect/>
          </a:stretch>
        </p:blipFill>
        <p:spPr>
          <a:xfrm>
            <a:off x="1230907" y="2406268"/>
            <a:ext cx="5562935" cy="10422530"/>
          </a:xfrm>
          <a:prstGeom prst="rect">
            <a:avLst/>
          </a:prstGeom>
          <a:ln w="12700">
            <a:miter lim="400000"/>
          </a:ln>
        </p:spPr>
      </p:pic>
      <p:pic>
        <p:nvPicPr>
          <p:cNvPr id="335" name="SCR-20260513-rmsp.png" descr="SCR-20260513-rms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4726" y="8545629"/>
            <a:ext cx="10048191" cy="4583386"/>
          </a:xfrm>
          <a:prstGeom prst="rect">
            <a:avLst/>
          </a:prstGeom>
          <a:ln w="12700">
            <a:miter lim="400000"/>
          </a:ln>
        </p:spPr>
      </p:pic>
      <p:pic>
        <p:nvPicPr>
          <p:cNvPr id="336" name="SCR-20260513-rnft.png" descr="SCR-20260513-rnf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5154" y="2411739"/>
            <a:ext cx="5323960" cy="5579920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SCR-20260513-roii.png" descr="SCR-20260513-roii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98927" y="2391932"/>
            <a:ext cx="8178801" cy="5867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esearch Fellow @ University of Sussex…"/>
          <p:cNvSpPr txBox="1">
            <a:spLocks noGrp="1"/>
          </p:cNvSpPr>
          <p:nvPr>
            <p:ph type="body" sz="half" idx="1"/>
          </p:nvPr>
        </p:nvSpPr>
        <p:spPr>
          <a:xfrm>
            <a:off x="887932" y="3815099"/>
            <a:ext cx="12218574" cy="7978235"/>
          </a:xfrm>
          <a:prstGeom prst="rect">
            <a:avLst/>
          </a:prstGeom>
        </p:spPr>
        <p:txBody>
          <a:bodyPr anchor="t"/>
          <a:lstStyle/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Research Fellow @ University of Sussex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Computational Astrophysicist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Essentially an RSE (and soon to transition officially)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Lead developer of the Synthesizer synthetic observations code.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Core developer and maintainer of the SWIFT cosmological simulation code</a:t>
            </a:r>
          </a:p>
        </p:txBody>
      </p:sp>
      <p:grpSp>
        <p:nvGrpSpPr>
          <p:cNvPr id="190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188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89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191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8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A Little About Me"/>
          <p:cNvSpPr txBox="1"/>
          <p:nvPr/>
        </p:nvSpPr>
        <p:spPr>
          <a:xfrm>
            <a:off x="242037" y="211842"/>
            <a:ext cx="17505894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Hack Nerd Font Mono Bold"/>
                <a:ea typeface="Hack Nerd Font Mono Bold"/>
                <a:cs typeface="Hack Nerd Font Mono Bold"/>
                <a:sym typeface="Hack Nerd Font Mono Bold"/>
              </a:defRPr>
            </a:lvl1pPr>
          </a:lstStyle>
          <a:p>
            <a:r>
              <a:t>A Little About Me</a:t>
            </a:r>
          </a:p>
        </p:txBody>
      </p:sp>
      <p:sp>
        <p:nvSpPr>
          <p:cNvPr id="193" name="Credit: SWIFT"/>
          <p:cNvSpPr txBox="1"/>
          <p:nvPr/>
        </p:nvSpPr>
        <p:spPr>
          <a:xfrm>
            <a:off x="21778022" y="2359995"/>
            <a:ext cx="1723009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 defTabSz="457200">
              <a:lnSpc>
                <a:spcPts val="4000"/>
              </a:lnSpc>
              <a:spcBef>
                <a:spcPts val="0"/>
              </a:spcBef>
              <a:defRPr sz="2000">
                <a:solidFill>
                  <a:srgbClr val="F3F3F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Credit: SWIFT</a:t>
            </a:r>
            <a:endParaRPr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endParaRPr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</p:txBody>
      </p:sp>
      <p:grpSp>
        <p:nvGrpSpPr>
          <p:cNvPr id="202" name="Group"/>
          <p:cNvGrpSpPr/>
          <p:nvPr/>
        </p:nvGrpSpPr>
        <p:grpSpPr>
          <a:xfrm>
            <a:off x="13023609" y="2339071"/>
            <a:ext cx="11262322" cy="10930292"/>
            <a:chOff x="0" y="0"/>
            <a:chExt cx="11262321" cy="10930290"/>
          </a:xfrm>
        </p:grpSpPr>
        <p:pic>
          <p:nvPicPr>
            <p:cNvPr id="194" name="GasTemp_Cube_01228.png" descr="GasTemp_Cube_01228.png"/>
            <p:cNvPicPr>
              <a:picLocks noChangeAspect="1"/>
            </p:cNvPicPr>
            <p:nvPr/>
          </p:nvPicPr>
          <p:blipFill>
            <a:blip r:embed="rId3"/>
            <a:srcRect l="19117" r="22962"/>
            <a:stretch>
              <a:fillRect/>
            </a:stretch>
          </p:blipFill>
          <p:spPr>
            <a:xfrm>
              <a:off x="0" y="0"/>
              <a:ext cx="11262322" cy="109302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5" name="Line"/>
            <p:cNvSpPr/>
            <p:nvPr/>
          </p:nvSpPr>
          <p:spPr>
            <a:xfrm flipV="1">
              <a:off x="2063559" y="546456"/>
              <a:ext cx="3549942" cy="1766363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6" name="Line"/>
            <p:cNvSpPr/>
            <p:nvPr/>
          </p:nvSpPr>
          <p:spPr>
            <a:xfrm flipV="1">
              <a:off x="1903945" y="2311235"/>
              <a:ext cx="172318" cy="5722279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7" name="Line"/>
            <p:cNvSpPr/>
            <p:nvPr/>
          </p:nvSpPr>
          <p:spPr>
            <a:xfrm flipV="1">
              <a:off x="5074879" y="8729279"/>
              <a:ext cx="5012330" cy="2170724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8" name="Line"/>
            <p:cNvSpPr/>
            <p:nvPr/>
          </p:nvSpPr>
          <p:spPr>
            <a:xfrm>
              <a:off x="1890046" y="8025773"/>
              <a:ext cx="3197198" cy="2880673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9" name="Line"/>
            <p:cNvSpPr/>
            <p:nvPr/>
          </p:nvSpPr>
          <p:spPr>
            <a:xfrm>
              <a:off x="5600390" y="549175"/>
              <a:ext cx="5001402" cy="2052061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0" name="Line"/>
            <p:cNvSpPr/>
            <p:nvPr/>
          </p:nvSpPr>
          <p:spPr>
            <a:xfrm flipV="1">
              <a:off x="10081702" y="2592769"/>
              <a:ext cx="517100" cy="6150636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1" name="Line"/>
            <p:cNvSpPr/>
            <p:nvPr/>
          </p:nvSpPr>
          <p:spPr>
            <a:xfrm flipV="1">
              <a:off x="5084106" y="542064"/>
              <a:ext cx="533950" cy="10350965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1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339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40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42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What makes good OSS?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What makes good OSS?</a:t>
            </a:r>
          </a:p>
        </p:txBody>
      </p:sp>
      <p:sp>
        <p:nvSpPr>
          <p:cNvPr id="344" name="Interpretability: How quickly can you understand it?…"/>
          <p:cNvSpPr txBox="1">
            <a:spLocks noGrp="1"/>
          </p:cNvSpPr>
          <p:nvPr>
            <p:ph type="body" sz="half" idx="1"/>
          </p:nvPr>
        </p:nvSpPr>
        <p:spPr>
          <a:xfrm>
            <a:off x="754280" y="4455583"/>
            <a:ext cx="12872094" cy="7017942"/>
          </a:xfrm>
          <a:prstGeom prst="rect">
            <a:avLst/>
          </a:prstGeom>
        </p:spPr>
        <p:txBody>
          <a:bodyPr anchor="t"/>
          <a:lstStyle/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Interpretability: How quickly can you understand it?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Reproducibility: How easily can you run it and get results?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Extensibility: How easy is it to extend the code?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Reliability: How confident can you be that it works as intended?</a:t>
            </a:r>
          </a:p>
        </p:txBody>
      </p:sp>
      <p:pic>
        <p:nvPicPr>
          <p:cNvPr id="345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16616" y="4455583"/>
            <a:ext cx="9194239" cy="70179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Formatting: don’t underestimate the power of uniform formatting. Readability is king!…"/>
          <p:cNvSpPr txBox="1">
            <a:spLocks noGrp="1"/>
          </p:cNvSpPr>
          <p:nvPr>
            <p:ph type="body" sz="half" idx="1"/>
          </p:nvPr>
        </p:nvSpPr>
        <p:spPr>
          <a:xfrm>
            <a:off x="661706" y="2868883"/>
            <a:ext cx="12218573" cy="9816228"/>
          </a:xfrm>
          <a:prstGeom prst="rect">
            <a:avLst/>
          </a:prstGeom>
        </p:spPr>
        <p:txBody>
          <a:bodyPr anchor="t"/>
          <a:lstStyle/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Formatting: don’t underestimate the power of uniform formatting. Readability is king!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Version control: associating a version to released data or research using codes. 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Collaborating on coding platforms like GitHub: Issues, Pull Requests, Releases, Deployment, etc.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Pre-commit hooks: pre-vetting code before it can even be pushed to the remote repo.</a:t>
            </a:r>
          </a:p>
        </p:txBody>
      </p:sp>
      <p:grpSp>
        <p:nvGrpSpPr>
          <p:cNvPr id="350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348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49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51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352" name="Things I did not cover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Things I did not cover</a:t>
            </a:r>
          </a:p>
        </p:txBody>
      </p:sp>
      <p:pic>
        <p:nvPicPr>
          <p:cNvPr id="353" name="SCR-20260513-roul.png" descr="SCR-20260513-rou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1889" y="3055540"/>
            <a:ext cx="3060701" cy="1816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4" name="git.png" descr="gi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16248" y="5323218"/>
            <a:ext cx="4406901" cy="1841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pasted-movie.png" descr="pasted-movi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26533" y="7375094"/>
            <a:ext cx="2411413" cy="2411414"/>
          </a:xfrm>
          <a:prstGeom prst="rect">
            <a:avLst/>
          </a:prstGeom>
          <a:ln w="12700">
            <a:miter lim="400000"/>
          </a:ln>
        </p:spPr>
      </p:pic>
      <p:pic>
        <p:nvPicPr>
          <p:cNvPr id="356" name="pasted-movie.png" descr="pasted-movi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22006" y="7842084"/>
            <a:ext cx="4597401" cy="1765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7" name="pasted-movie.png" descr="pasted-movi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496392" y="2403440"/>
            <a:ext cx="2571091" cy="2571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8" name="pasted-movie.png" descr="pasted-movie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48933" y="9703295"/>
            <a:ext cx="3572438" cy="35724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Open Data needs Open Source Software at its root.…"/>
          <p:cNvSpPr txBox="1">
            <a:spLocks noGrp="1"/>
          </p:cNvSpPr>
          <p:nvPr>
            <p:ph type="body" sz="half" idx="1"/>
          </p:nvPr>
        </p:nvSpPr>
        <p:spPr>
          <a:xfrm>
            <a:off x="661706" y="2868883"/>
            <a:ext cx="12706003" cy="10289039"/>
          </a:xfrm>
          <a:prstGeom prst="rect">
            <a:avLst/>
          </a:prstGeom>
        </p:spPr>
        <p:txBody>
          <a:bodyPr anchor="t"/>
          <a:lstStyle/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Open Data needs Open Source Software at its root.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Open Source Software only works when best practices are followed:</a:t>
            </a:r>
          </a:p>
          <a:p>
            <a:pPr marL="1504461" lvl="2" indent="-615461">
              <a:lnSpc>
                <a:spcPct val="20000"/>
              </a:lnSpc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Thorough documentation.</a:t>
            </a:r>
          </a:p>
          <a:p>
            <a:pPr marL="1504461" lvl="2" indent="-615461">
              <a:lnSpc>
                <a:spcPct val="20000"/>
              </a:lnSpc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Readable code.</a:t>
            </a:r>
          </a:p>
          <a:p>
            <a:pPr marL="1504461" lvl="2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Robust testing.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Following these principles with SWIFT and Synthesizer has led to quick wide spread adoption.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Following these practices will also mean you codes are “Agentic workflow ready”.</a:t>
            </a:r>
          </a:p>
        </p:txBody>
      </p:sp>
      <p:grpSp>
        <p:nvGrpSpPr>
          <p:cNvPr id="363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361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62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64" name="33964.jpg" descr="33964.jpg"/>
          <p:cNvPicPr>
            <a:picLocks noChangeAspect="1"/>
          </p:cNvPicPr>
          <p:nvPr/>
        </p:nvPicPr>
        <p:blipFill>
          <a:blip r:embed="rId4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365" name="Summary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Summary</a:t>
            </a:r>
          </a:p>
        </p:txBody>
      </p:sp>
      <p:pic>
        <p:nvPicPr>
          <p:cNvPr id="366" name="DM_Density_-_Ghostlight.mp4" descr="DM_Density_-_Ghostlight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484713" y="3526713"/>
            <a:ext cx="8973378" cy="89733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3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66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HDF5 files (the dark days of binary outputs are thankfully behind us).…"/>
          <p:cNvSpPr txBox="1">
            <a:spLocks noGrp="1"/>
          </p:cNvSpPr>
          <p:nvPr>
            <p:ph type="body" sz="half" idx="1"/>
          </p:nvPr>
        </p:nvSpPr>
        <p:spPr>
          <a:xfrm>
            <a:off x="407706" y="2658064"/>
            <a:ext cx="6644067" cy="10660118"/>
          </a:xfrm>
          <a:prstGeom prst="rect">
            <a:avLst/>
          </a:prstGeom>
        </p:spPr>
        <p:txBody>
          <a:bodyPr anchor="t"/>
          <a:lstStyle/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HDF5 files (the dark days of binary outputs are thankfully behind us).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Anything from Gigabytes to Petabytes!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Particle-based raw outputs at fixed times.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Derived datasets like galaxy catalogues. </a:t>
            </a:r>
          </a:p>
        </p:txBody>
      </p:sp>
      <p:grpSp>
        <p:nvGrpSpPr>
          <p:cNvPr id="207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05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06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08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What does our data look like? (Bonus data round)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438150">
              <a:lnSpc>
                <a:spcPct val="100000"/>
              </a:lnSpc>
              <a:spcBef>
                <a:spcPts val="0"/>
              </a:spcBef>
              <a:defRPr sz="675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What does our data look like? (Bonus data round)</a:t>
            </a:r>
          </a:p>
        </p:txBody>
      </p:sp>
      <p:pic>
        <p:nvPicPr>
          <p:cNvPr id="210" name="SCR-20260513-pvbj.jpeg" descr="SCR-20260513-pvbj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374" y="3352285"/>
            <a:ext cx="16968582" cy="92716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Data without a methodology is essentially useless.…"/>
          <p:cNvSpPr txBox="1">
            <a:spLocks noGrp="1"/>
          </p:cNvSpPr>
          <p:nvPr>
            <p:ph type="body" sz="half" idx="1"/>
          </p:nvPr>
        </p:nvSpPr>
        <p:spPr>
          <a:xfrm>
            <a:off x="661706" y="2868883"/>
            <a:ext cx="12872094" cy="9854792"/>
          </a:xfrm>
          <a:prstGeom prst="rect">
            <a:avLst/>
          </a:prstGeom>
        </p:spPr>
        <p:txBody>
          <a:bodyPr anchor="t"/>
          <a:lstStyle/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Data without a methodology is essentially useless.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The easiest way to share a detailed methodology is for it to be an open-source code.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Open Source Software is only as good as its interpretability.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Our codes and data are educational tools as much as research tools.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What happens when holding on to the data is more expensive than regenerating it?</a:t>
            </a:r>
          </a:p>
        </p:txBody>
      </p:sp>
      <p:grpSp>
        <p:nvGrpSpPr>
          <p:cNvPr id="215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13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14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16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Why am I talking about OSS?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Why am I talking about OSS?</a:t>
            </a:r>
          </a:p>
        </p:txBody>
      </p:sp>
      <p:pic>
        <p:nvPicPr>
          <p:cNvPr id="218" name="pasted-movie.png" descr="pasted-movie.png"/>
          <p:cNvPicPr>
            <a:picLocks noChangeAspect="1"/>
          </p:cNvPicPr>
          <p:nvPr/>
        </p:nvPicPr>
        <p:blipFill>
          <a:blip r:embed="rId3"/>
          <a:srcRect l="16009" r="16009"/>
          <a:stretch>
            <a:fillRect/>
          </a:stretch>
        </p:blipFill>
        <p:spPr>
          <a:xfrm>
            <a:off x="14013656" y="3729566"/>
            <a:ext cx="9496955" cy="7848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20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21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23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What makes good OSS?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What makes good OSS?</a:t>
            </a:r>
          </a:p>
        </p:txBody>
      </p:sp>
      <p:sp>
        <p:nvSpPr>
          <p:cNvPr id="225" name="Interpretability: How quickly can you understand it?…"/>
          <p:cNvSpPr txBox="1">
            <a:spLocks noGrp="1"/>
          </p:cNvSpPr>
          <p:nvPr>
            <p:ph type="body" sz="half" idx="1"/>
          </p:nvPr>
        </p:nvSpPr>
        <p:spPr>
          <a:xfrm>
            <a:off x="754280" y="4455583"/>
            <a:ext cx="12872094" cy="7017942"/>
          </a:xfrm>
          <a:prstGeom prst="rect">
            <a:avLst/>
          </a:prstGeom>
        </p:spPr>
        <p:txBody>
          <a:bodyPr anchor="t"/>
          <a:lstStyle/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Interpretability: How quickly can you understand it?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Reproducibility: How easily can you run it and get results?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Extensibility: How easy is it to extend the code?</a:t>
            </a:r>
          </a:p>
          <a:p>
            <a:pPr marL="615461" indent="-615461">
              <a:spcBef>
                <a:spcPts val="4500"/>
              </a:spcBef>
              <a:defRPr sz="4000">
                <a:solidFill>
                  <a:srgbClr val="D0D3D4"/>
                </a:solidFill>
                <a:latin typeface="Hack Nerd Font Mono Regular"/>
                <a:ea typeface="Hack Nerd Font Mono Regular"/>
                <a:cs typeface="Hack Nerd Font Mono Regular"/>
                <a:sym typeface="Hack Nerd Font Mono Regular"/>
              </a:defRPr>
            </a:pPr>
            <a:r>
              <a:t>Reliability: How confident can you be that it works as intended?</a:t>
            </a:r>
          </a:p>
        </p:txBody>
      </p:sp>
      <p:pic>
        <p:nvPicPr>
          <p:cNvPr id="226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16616" y="4455583"/>
            <a:ext cx="9194239" cy="70179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28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29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31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Code Quality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Code Quality</a:t>
            </a:r>
          </a:p>
        </p:txBody>
      </p:sp>
      <p:pic>
        <p:nvPicPr>
          <p:cNvPr id="233" name="SCR-20260513-rfdn.jpeg" descr="SCR-20260513-rfdn.jpeg"/>
          <p:cNvPicPr>
            <a:picLocks noChangeAspect="1"/>
          </p:cNvPicPr>
          <p:nvPr/>
        </p:nvPicPr>
        <p:blipFill>
          <a:blip r:embed="rId3"/>
          <a:srcRect b="22408"/>
          <a:stretch>
            <a:fillRect/>
          </a:stretch>
        </p:blipFill>
        <p:spPr>
          <a:xfrm>
            <a:off x="794279" y="2587317"/>
            <a:ext cx="13481217" cy="104771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35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36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38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Code Quality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84200">
              <a:lnSpc>
                <a:spcPct val="100000"/>
              </a:lnSpc>
              <a:spcBef>
                <a:spcPts val="0"/>
              </a:spcBef>
              <a:defRPr sz="900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Code Quality</a:t>
            </a:r>
          </a:p>
        </p:txBody>
      </p:sp>
      <p:pic>
        <p:nvPicPr>
          <p:cNvPr id="240" name="SCR-20260513-rbim.jpeg" descr="SCR-20260513-rbim.jpeg"/>
          <p:cNvPicPr>
            <a:picLocks noChangeAspect="1"/>
          </p:cNvPicPr>
          <p:nvPr/>
        </p:nvPicPr>
        <p:blipFill>
          <a:blip r:embed="rId3"/>
          <a:srcRect b="21882"/>
          <a:stretch>
            <a:fillRect/>
          </a:stretch>
        </p:blipFill>
        <p:spPr>
          <a:xfrm>
            <a:off x="11102853" y="2832108"/>
            <a:ext cx="13083655" cy="101548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SCR-20260513-rfdn.jpeg" descr="SCR-20260513-rfdn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042" y="2790980"/>
            <a:ext cx="10220585" cy="102370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43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44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46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Code Quality (COMMENT YOUR CODE)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49148">
              <a:lnSpc>
                <a:spcPct val="100000"/>
              </a:lnSpc>
              <a:spcBef>
                <a:spcPts val="0"/>
              </a:spcBef>
              <a:defRPr sz="846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Code Quality (COMMENT YOUR CODE)</a:t>
            </a:r>
          </a:p>
        </p:txBody>
      </p:sp>
      <p:pic>
        <p:nvPicPr>
          <p:cNvPr id="248" name="SCR-20260513-qyzz.png" descr="SCR-20260513-qyzz.png"/>
          <p:cNvPicPr>
            <a:picLocks noChangeAspect="1"/>
          </p:cNvPicPr>
          <p:nvPr/>
        </p:nvPicPr>
        <p:blipFill>
          <a:blip r:embed="rId3"/>
          <a:srcRect t="68149" b="11031"/>
          <a:stretch>
            <a:fillRect/>
          </a:stretch>
        </p:blipFill>
        <p:spPr>
          <a:xfrm>
            <a:off x="13316269" y="6337883"/>
            <a:ext cx="10859362" cy="30849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SCR-20260513-qyzz.png" descr="SCR-20260513-qyzz.png"/>
          <p:cNvPicPr>
            <a:picLocks noChangeAspect="1"/>
          </p:cNvPicPr>
          <p:nvPr/>
        </p:nvPicPr>
        <p:blipFill>
          <a:blip r:embed="rId3"/>
          <a:srcRect t="5195" b="31775"/>
          <a:stretch>
            <a:fillRect/>
          </a:stretch>
        </p:blipFill>
        <p:spPr>
          <a:xfrm>
            <a:off x="225400" y="2415766"/>
            <a:ext cx="12707543" cy="109290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roup"/>
          <p:cNvGrpSpPr/>
          <p:nvPr/>
        </p:nvGrpSpPr>
        <p:grpSpPr>
          <a:xfrm>
            <a:off x="-414981" y="-114126"/>
            <a:ext cx="25014816" cy="2219763"/>
            <a:chOff x="0" y="0"/>
            <a:chExt cx="25014814" cy="2219761"/>
          </a:xfrm>
        </p:grpSpPr>
        <p:sp>
          <p:nvSpPr>
            <p:cNvPr id="251" name="Rectangle"/>
            <p:cNvSpPr/>
            <p:nvPr/>
          </p:nvSpPr>
          <p:spPr>
            <a:xfrm>
              <a:off x="416590" y="95023"/>
              <a:ext cx="24598225" cy="2069743"/>
            </a:xfrm>
            <a:prstGeom prst="rect">
              <a:avLst/>
            </a:prstGeom>
            <a:solidFill>
              <a:srgbClr val="01303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52" name="Shape"/>
            <p:cNvSpPr/>
            <p:nvPr/>
          </p:nvSpPr>
          <p:spPr>
            <a:xfrm>
              <a:off x="0" y="0"/>
              <a:ext cx="22764352" cy="2219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6" extrusionOk="0">
                  <a:moveTo>
                    <a:pt x="107" y="21566"/>
                  </a:moveTo>
                  <a:lnTo>
                    <a:pt x="17113" y="21319"/>
                  </a:lnTo>
                  <a:cubicBezTo>
                    <a:pt x="18109" y="21600"/>
                    <a:pt x="19064" y="20292"/>
                    <a:pt x="19865" y="17778"/>
                  </a:cubicBezTo>
                  <a:cubicBezTo>
                    <a:pt x="20559" y="15600"/>
                    <a:pt x="21155" y="12455"/>
                    <a:pt x="21423" y="8327"/>
                  </a:cubicBezTo>
                  <a:cubicBezTo>
                    <a:pt x="21598" y="5621"/>
                    <a:pt x="21600" y="2716"/>
                    <a:pt x="21434" y="0"/>
                  </a:cubicBezTo>
                  <a:lnTo>
                    <a:pt x="0" y="549"/>
                  </a:lnTo>
                  <a:lnTo>
                    <a:pt x="107" y="21566"/>
                  </a:lnTo>
                  <a:close/>
                </a:path>
              </a:pathLst>
            </a:custGeom>
            <a:solidFill>
              <a:srgbClr val="1E428A">
                <a:alpha val="7829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spcBef>
                  <a:spcPts val="0"/>
                </a:spcBef>
                <a:defRPr sz="22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254" name="33964.jpg" descr="33964.jpg"/>
          <p:cNvPicPr>
            <a:picLocks noChangeAspect="1"/>
          </p:cNvPicPr>
          <p:nvPr/>
        </p:nvPicPr>
        <p:blipFill>
          <a:blip r:embed="rId2"/>
          <a:srcRect l="24137" t="24004" r="24137" b="24004"/>
          <a:stretch>
            <a:fillRect/>
          </a:stretch>
        </p:blipFill>
        <p:spPr>
          <a:xfrm>
            <a:off x="22488309" y="133742"/>
            <a:ext cx="1723141" cy="1723838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Code Quality (COMMENT YOUR CODE)"/>
          <p:cNvSpPr txBox="1"/>
          <p:nvPr/>
        </p:nvSpPr>
        <p:spPr>
          <a:xfrm>
            <a:off x="242037" y="211842"/>
            <a:ext cx="20270195" cy="169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just" defTabSz="549148">
              <a:lnSpc>
                <a:spcPct val="100000"/>
              </a:lnSpc>
              <a:spcBef>
                <a:spcPts val="0"/>
              </a:spcBef>
              <a:defRPr sz="8460">
                <a:solidFill>
                  <a:srgbClr val="D0D3D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Code Quality (COMMENT YOUR CODE)</a:t>
            </a:r>
          </a:p>
        </p:txBody>
      </p:sp>
      <p:pic>
        <p:nvPicPr>
          <p:cNvPr id="256" name="SCR-20260513-rgur.png" descr="SCR-20260513-rgu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69" y="4156207"/>
            <a:ext cx="11145215" cy="6521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" name="SCR-20260513-rjvd.png" descr="SCR-20260513-rjv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4171" y="2429007"/>
            <a:ext cx="11799287" cy="5561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SCR-20260513-rkhw.png" descr="SCR-20260513-rkhw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51679" y="8313592"/>
            <a:ext cx="12162786" cy="4800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</Words>
  <Application>Microsoft Macintosh PowerPoint</Application>
  <PresentationFormat>Custom</PresentationFormat>
  <Paragraphs>61</Paragraphs>
  <Slides>22</Slides>
  <Notes>0</Notes>
  <HiddenSlides>2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Hack Nerd Font Mono Regular</vt:lpstr>
      <vt:lpstr>Helvetica Neue</vt:lpstr>
      <vt:lpstr>Helvetica Neue Light</vt:lpstr>
      <vt:lpstr>Helvetica Neue Medium</vt:lpstr>
      <vt:lpstr>Times Roman</vt:lpstr>
      <vt:lpstr>20_BasicBlack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William Roper</cp:lastModifiedBy>
  <cp:revision>1</cp:revision>
  <dcterms:modified xsi:type="dcterms:W3CDTF">2026-05-14T07:50:44Z</dcterms:modified>
</cp:coreProperties>
</file>