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57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594" r:id="rId3"/>
    <p:sldId id="440" r:id="rId4"/>
    <p:sldId id="348" r:id="rId5"/>
    <p:sldId id="427" r:id="rId6"/>
    <p:sldId id="585" r:id="rId7"/>
    <p:sldId id="586" r:id="rId8"/>
    <p:sldId id="541" r:id="rId9"/>
    <p:sldId id="617" r:id="rId10"/>
    <p:sldId id="622" r:id="rId11"/>
    <p:sldId id="623" r:id="rId12"/>
    <p:sldId id="624" r:id="rId13"/>
    <p:sldId id="517" r:id="rId14"/>
    <p:sldId id="626" r:id="rId15"/>
    <p:sldId id="612" r:id="rId16"/>
    <p:sldId id="625" r:id="rId17"/>
    <p:sldId id="627" r:id="rId18"/>
    <p:sldId id="628" r:id="rId19"/>
    <p:sldId id="598" r:id="rId20"/>
  </p:sldIdLst>
  <p:sldSz cx="12192000" cy="8658225"/>
  <p:notesSz cx="6858000" cy="9144000"/>
  <p:defaultTextStyle>
    <a:defPPr>
      <a:defRPr lang="en-US"/>
    </a:defPPr>
    <a:lvl1pPr marL="0" algn="l" defTabSz="595686" rtl="0" eaLnBrk="1" latinLnBrk="0" hangingPunct="1">
      <a:defRPr sz="2345" kern="1200">
        <a:solidFill>
          <a:schemeClr val="tx1"/>
        </a:solidFill>
        <a:latin typeface="+mn-lt"/>
        <a:ea typeface="+mn-ea"/>
        <a:cs typeface="+mn-cs"/>
      </a:defRPr>
    </a:lvl1pPr>
    <a:lvl2pPr marL="595686" algn="l" defTabSz="595686" rtl="0" eaLnBrk="1" latinLnBrk="0" hangingPunct="1">
      <a:defRPr sz="2345" kern="1200">
        <a:solidFill>
          <a:schemeClr val="tx1"/>
        </a:solidFill>
        <a:latin typeface="+mn-lt"/>
        <a:ea typeface="+mn-ea"/>
        <a:cs typeface="+mn-cs"/>
      </a:defRPr>
    </a:lvl2pPr>
    <a:lvl3pPr marL="1191372" algn="l" defTabSz="595686" rtl="0" eaLnBrk="1" latinLnBrk="0" hangingPunct="1">
      <a:defRPr sz="2345" kern="1200">
        <a:solidFill>
          <a:schemeClr val="tx1"/>
        </a:solidFill>
        <a:latin typeface="+mn-lt"/>
        <a:ea typeface="+mn-ea"/>
        <a:cs typeface="+mn-cs"/>
      </a:defRPr>
    </a:lvl3pPr>
    <a:lvl4pPr marL="1787058" algn="l" defTabSz="595686" rtl="0" eaLnBrk="1" latinLnBrk="0" hangingPunct="1">
      <a:defRPr sz="2345" kern="1200">
        <a:solidFill>
          <a:schemeClr val="tx1"/>
        </a:solidFill>
        <a:latin typeface="+mn-lt"/>
        <a:ea typeface="+mn-ea"/>
        <a:cs typeface="+mn-cs"/>
      </a:defRPr>
    </a:lvl4pPr>
    <a:lvl5pPr marL="2382744" algn="l" defTabSz="595686" rtl="0" eaLnBrk="1" latinLnBrk="0" hangingPunct="1">
      <a:defRPr sz="2345" kern="1200">
        <a:solidFill>
          <a:schemeClr val="tx1"/>
        </a:solidFill>
        <a:latin typeface="+mn-lt"/>
        <a:ea typeface="+mn-ea"/>
        <a:cs typeface="+mn-cs"/>
      </a:defRPr>
    </a:lvl5pPr>
    <a:lvl6pPr marL="2978429" algn="l" defTabSz="595686" rtl="0" eaLnBrk="1" latinLnBrk="0" hangingPunct="1">
      <a:defRPr sz="2345" kern="1200">
        <a:solidFill>
          <a:schemeClr val="tx1"/>
        </a:solidFill>
        <a:latin typeface="+mn-lt"/>
        <a:ea typeface="+mn-ea"/>
        <a:cs typeface="+mn-cs"/>
      </a:defRPr>
    </a:lvl6pPr>
    <a:lvl7pPr marL="3574115" algn="l" defTabSz="595686" rtl="0" eaLnBrk="1" latinLnBrk="0" hangingPunct="1">
      <a:defRPr sz="2345" kern="1200">
        <a:solidFill>
          <a:schemeClr val="tx1"/>
        </a:solidFill>
        <a:latin typeface="+mn-lt"/>
        <a:ea typeface="+mn-ea"/>
        <a:cs typeface="+mn-cs"/>
      </a:defRPr>
    </a:lvl7pPr>
    <a:lvl8pPr marL="4169801" algn="l" defTabSz="595686" rtl="0" eaLnBrk="1" latinLnBrk="0" hangingPunct="1">
      <a:defRPr sz="2345" kern="1200">
        <a:solidFill>
          <a:schemeClr val="tx1"/>
        </a:solidFill>
        <a:latin typeface="+mn-lt"/>
        <a:ea typeface="+mn-ea"/>
        <a:cs typeface="+mn-cs"/>
      </a:defRPr>
    </a:lvl8pPr>
    <a:lvl9pPr marL="4765487" algn="l" defTabSz="595686" rtl="0" eaLnBrk="1" latinLnBrk="0" hangingPunct="1">
      <a:defRPr sz="23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D1AFF"/>
    <a:srgbClr val="FF7D0F"/>
    <a:srgbClr val="22AA16"/>
    <a:srgbClr val="1DFAFF"/>
    <a:srgbClr val="C2B770"/>
    <a:srgbClr val="ABA1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2"/>
    <p:restoredTop sz="86420" autoAdjust="0"/>
  </p:normalViewPr>
  <p:slideViewPr>
    <p:cSldViewPr snapToObjects="1">
      <p:cViewPr varScale="1">
        <p:scale>
          <a:sx n="86" d="100"/>
          <a:sy n="86" d="100"/>
        </p:scale>
        <p:origin x="888" y="208"/>
      </p:cViewPr>
      <p:guideLst>
        <p:guide orient="horz" pos="2727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5248"/>
    </p:cViewPr>
  </p:sorterViewPr>
  <p:notesViewPr>
    <p:cSldViewPr snapToObjects="1">
      <p:cViewPr varScale="1">
        <p:scale>
          <a:sx n="95" d="100"/>
          <a:sy n="95" d="100"/>
        </p:scale>
        <p:origin x="153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Verdan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FF727-B8C0-9D4A-92E8-470EB605C284}" type="datetimeFigureOut">
              <a:rPr lang="en-US" smtClean="0">
                <a:latin typeface="Verdana"/>
              </a:rPr>
              <a:t>5/14/26</a:t>
            </a:fld>
            <a:endParaRPr lang="en-US" dirty="0">
              <a:latin typeface="Verdan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Verdan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01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57184-3EBC-6D4E-B469-AC10F5B618DC}" type="slidenum">
              <a:rPr lang="en-US" smtClean="0">
                <a:latin typeface="Verdana"/>
              </a:rPr>
              <a:t>‹#›</a:t>
            </a:fld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033872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01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/>
              </a:defRPr>
            </a:lvl1pPr>
          </a:lstStyle>
          <a:p>
            <a:fld id="{3B467E35-114C-B94A-8A7E-F243844FF8D8}" type="datetimeFigureOut">
              <a:rPr lang="en-US" smtClean="0"/>
              <a:pPr/>
              <a:t>5/14/26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6000" y="685800"/>
            <a:ext cx="482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01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/>
              </a:defRPr>
            </a:lvl1pPr>
          </a:lstStyle>
          <a:p>
            <a:fld id="{A76F070C-4867-7B45-B6E3-9E2753249C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395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95686" rtl="0" eaLnBrk="1" latinLnBrk="0" hangingPunct="1">
      <a:defRPr sz="1563" kern="1200">
        <a:solidFill>
          <a:schemeClr val="tx1"/>
        </a:solidFill>
        <a:latin typeface="Verdana"/>
        <a:ea typeface="+mn-ea"/>
        <a:cs typeface="+mn-cs"/>
      </a:defRPr>
    </a:lvl1pPr>
    <a:lvl2pPr marL="595686" algn="l" defTabSz="595686" rtl="0" eaLnBrk="1" latinLnBrk="0" hangingPunct="1">
      <a:defRPr sz="1563" kern="1200">
        <a:solidFill>
          <a:schemeClr val="tx1"/>
        </a:solidFill>
        <a:latin typeface="Verdana"/>
        <a:ea typeface="+mn-ea"/>
        <a:cs typeface="+mn-cs"/>
      </a:defRPr>
    </a:lvl2pPr>
    <a:lvl3pPr marL="1191372" algn="l" defTabSz="595686" rtl="0" eaLnBrk="1" latinLnBrk="0" hangingPunct="1">
      <a:defRPr sz="1563" kern="1200">
        <a:solidFill>
          <a:schemeClr val="tx1"/>
        </a:solidFill>
        <a:latin typeface="Verdana"/>
        <a:ea typeface="+mn-ea"/>
        <a:cs typeface="+mn-cs"/>
      </a:defRPr>
    </a:lvl3pPr>
    <a:lvl4pPr marL="1787058" algn="l" defTabSz="595686" rtl="0" eaLnBrk="1" latinLnBrk="0" hangingPunct="1">
      <a:defRPr sz="1563" kern="1200">
        <a:solidFill>
          <a:schemeClr val="tx1"/>
        </a:solidFill>
        <a:latin typeface="Verdana"/>
        <a:ea typeface="+mn-ea"/>
        <a:cs typeface="+mn-cs"/>
      </a:defRPr>
    </a:lvl4pPr>
    <a:lvl5pPr marL="2382744" algn="l" defTabSz="595686" rtl="0" eaLnBrk="1" latinLnBrk="0" hangingPunct="1">
      <a:defRPr sz="1563" kern="1200">
        <a:solidFill>
          <a:schemeClr val="tx1"/>
        </a:solidFill>
        <a:latin typeface="Verdana"/>
        <a:ea typeface="+mn-ea"/>
        <a:cs typeface="+mn-cs"/>
      </a:defRPr>
    </a:lvl5pPr>
    <a:lvl6pPr marL="2978429" algn="l" defTabSz="595686" rtl="0" eaLnBrk="1" latinLnBrk="0" hangingPunct="1">
      <a:defRPr sz="1563" kern="1200">
        <a:solidFill>
          <a:schemeClr val="tx1"/>
        </a:solidFill>
        <a:latin typeface="+mn-lt"/>
        <a:ea typeface="+mn-ea"/>
        <a:cs typeface="+mn-cs"/>
      </a:defRPr>
    </a:lvl6pPr>
    <a:lvl7pPr marL="3574115" algn="l" defTabSz="595686" rtl="0" eaLnBrk="1" latinLnBrk="0" hangingPunct="1">
      <a:defRPr sz="1563" kern="1200">
        <a:solidFill>
          <a:schemeClr val="tx1"/>
        </a:solidFill>
        <a:latin typeface="+mn-lt"/>
        <a:ea typeface="+mn-ea"/>
        <a:cs typeface="+mn-cs"/>
      </a:defRPr>
    </a:lvl7pPr>
    <a:lvl8pPr marL="4169801" algn="l" defTabSz="595686" rtl="0" eaLnBrk="1" latinLnBrk="0" hangingPunct="1">
      <a:defRPr sz="1563" kern="1200">
        <a:solidFill>
          <a:schemeClr val="tx1"/>
        </a:solidFill>
        <a:latin typeface="+mn-lt"/>
        <a:ea typeface="+mn-ea"/>
        <a:cs typeface="+mn-cs"/>
      </a:defRPr>
    </a:lvl8pPr>
    <a:lvl9pPr marL="4765487" algn="l" defTabSz="595686" rtl="0" eaLnBrk="1" latinLnBrk="0" hangingPunct="1">
      <a:defRPr sz="156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6000" y="685800"/>
            <a:ext cx="482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F070C-4867-7B45-B6E3-9E2753249C2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432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F070C-4867-7B45-B6E3-9E2753249C2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432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1280577" y="8147337"/>
            <a:ext cx="1056116" cy="344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41">
                <a:solidFill>
                  <a:schemeClr val="bg1"/>
                </a:solidFill>
                <a:latin typeface="Verdana"/>
              </a:rPr>
              <a:t>: p</a:t>
            </a:r>
            <a:fld id="{0A87DCE4-00BF-2B44-A8D4-8BB696A263A8}" type="slidenum">
              <a:rPr lang="en-US" sz="1641" smtClean="0">
                <a:solidFill>
                  <a:schemeClr val="bg1"/>
                </a:solidFill>
                <a:latin typeface="Verdana"/>
              </a:rPr>
              <a:t>‹#›</a:t>
            </a:fld>
            <a:endParaRPr lang="en-US" sz="1641" dirty="0">
              <a:solidFill>
                <a:schemeClr val="bg1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649566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1280577" y="8147337"/>
            <a:ext cx="1056116" cy="344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41">
                <a:solidFill>
                  <a:schemeClr val="bg1"/>
                </a:solidFill>
                <a:latin typeface="Verdana"/>
              </a:rPr>
              <a:t>: p</a:t>
            </a:r>
            <a:fld id="{0A87DCE4-00BF-2B44-A8D4-8BB696A263A8}" type="slidenum">
              <a:rPr lang="en-US" sz="1641" smtClean="0">
                <a:solidFill>
                  <a:schemeClr val="bg1"/>
                </a:solidFill>
                <a:latin typeface="Verdana"/>
              </a:rPr>
              <a:t>‹#›</a:t>
            </a:fld>
            <a:endParaRPr lang="en-US" sz="1641" dirty="0">
              <a:solidFill>
                <a:schemeClr val="bg1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79943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4865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870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 userDrawn="1"/>
        </p:nvSpPr>
        <p:spPr>
          <a:xfrm>
            <a:off x="172157" y="8117047"/>
            <a:ext cx="5218347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68" baseline="0" dirty="0">
                <a:solidFill>
                  <a:srgbClr val="FFFFFF"/>
                </a:solidFill>
                <a:latin typeface="Verdana"/>
              </a:rPr>
              <a:t>Precision Measurements : M. Lancaster</a:t>
            </a:r>
            <a:endParaRPr lang="en-US" sz="1768" dirty="0">
              <a:solidFill>
                <a:srgbClr val="FFFFFF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4494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hf hdr="0" ftr="0" dt="0"/>
  <p:txStyles>
    <p:titleStyle>
      <a:lvl1pPr algn="ctr" defTabSz="577215" rtl="0" eaLnBrk="1" latinLnBrk="0" hangingPunct="1">
        <a:spcBef>
          <a:spcPct val="0"/>
        </a:spcBef>
        <a:buNone/>
        <a:defRPr sz="55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911" indent="-432911" algn="l" defTabSz="577215" rtl="0" eaLnBrk="1" latinLnBrk="0" hangingPunct="1">
        <a:spcBef>
          <a:spcPct val="20000"/>
        </a:spcBef>
        <a:buFont typeface="Arial"/>
        <a:buChar char="•"/>
        <a:defRPr sz="2525" kern="1200">
          <a:solidFill>
            <a:schemeClr val="tx1"/>
          </a:solidFill>
          <a:latin typeface="Verdana"/>
          <a:ea typeface="+mn-ea"/>
          <a:cs typeface="Verdana"/>
        </a:defRPr>
      </a:lvl1pPr>
      <a:lvl2pPr marL="577215" indent="0" algn="l" defTabSz="577215" rtl="0" eaLnBrk="1" latinLnBrk="0" hangingPunct="1">
        <a:spcBef>
          <a:spcPct val="20000"/>
        </a:spcBef>
        <a:buFont typeface="Arial"/>
        <a:buNone/>
        <a:defRPr sz="3535" kern="1200">
          <a:solidFill>
            <a:schemeClr val="tx1"/>
          </a:solidFill>
          <a:latin typeface="+mn-lt"/>
          <a:ea typeface="+mn-ea"/>
          <a:cs typeface="+mn-cs"/>
        </a:defRPr>
      </a:lvl2pPr>
      <a:lvl3pPr marL="1443038" indent="-288608" algn="l" defTabSz="577215" rtl="0" eaLnBrk="1" latinLnBrk="0" hangingPunct="1">
        <a:spcBef>
          <a:spcPct val="20000"/>
        </a:spcBef>
        <a:buFont typeface="Arial"/>
        <a:buChar char="•"/>
        <a:defRPr sz="3030" kern="1200">
          <a:solidFill>
            <a:schemeClr val="tx1"/>
          </a:solidFill>
          <a:latin typeface="+mn-lt"/>
          <a:ea typeface="+mn-ea"/>
          <a:cs typeface="+mn-cs"/>
        </a:defRPr>
      </a:lvl3pPr>
      <a:lvl4pPr marL="2020253" indent="-288608" algn="l" defTabSz="577215" rtl="0" eaLnBrk="1" latinLnBrk="0" hangingPunct="1">
        <a:spcBef>
          <a:spcPct val="20000"/>
        </a:spcBef>
        <a:buFont typeface="Arial"/>
        <a:buChar char="–"/>
        <a:defRPr sz="2525" kern="1200">
          <a:solidFill>
            <a:schemeClr val="tx1"/>
          </a:solidFill>
          <a:latin typeface="+mn-lt"/>
          <a:ea typeface="+mn-ea"/>
          <a:cs typeface="+mn-cs"/>
        </a:defRPr>
      </a:lvl4pPr>
      <a:lvl5pPr marL="2597468" indent="-288608" algn="l" defTabSz="577215" rtl="0" eaLnBrk="1" latinLnBrk="0" hangingPunct="1">
        <a:spcBef>
          <a:spcPct val="20000"/>
        </a:spcBef>
        <a:buFont typeface="Arial"/>
        <a:buChar char="»"/>
        <a:defRPr sz="2525" kern="1200">
          <a:solidFill>
            <a:schemeClr val="tx1"/>
          </a:solidFill>
          <a:latin typeface="+mn-lt"/>
          <a:ea typeface="+mn-ea"/>
          <a:cs typeface="+mn-cs"/>
        </a:defRPr>
      </a:lvl5pPr>
      <a:lvl6pPr marL="3174683" indent="-288608" algn="l" defTabSz="577215" rtl="0" eaLnBrk="1" latinLnBrk="0" hangingPunct="1">
        <a:spcBef>
          <a:spcPct val="20000"/>
        </a:spcBef>
        <a:buFont typeface="Arial"/>
        <a:buChar char="•"/>
        <a:defRPr sz="2525" kern="1200">
          <a:solidFill>
            <a:schemeClr val="tx1"/>
          </a:solidFill>
          <a:latin typeface="+mn-lt"/>
          <a:ea typeface="+mn-ea"/>
          <a:cs typeface="+mn-cs"/>
        </a:defRPr>
      </a:lvl6pPr>
      <a:lvl7pPr marL="3751898" indent="-288608" algn="l" defTabSz="577215" rtl="0" eaLnBrk="1" latinLnBrk="0" hangingPunct="1">
        <a:spcBef>
          <a:spcPct val="20000"/>
        </a:spcBef>
        <a:buFont typeface="Arial"/>
        <a:buChar char="•"/>
        <a:defRPr sz="2525" kern="1200">
          <a:solidFill>
            <a:schemeClr val="tx1"/>
          </a:solidFill>
          <a:latin typeface="+mn-lt"/>
          <a:ea typeface="+mn-ea"/>
          <a:cs typeface="+mn-cs"/>
        </a:defRPr>
      </a:lvl7pPr>
      <a:lvl8pPr marL="4329113" indent="-288608" algn="l" defTabSz="577215" rtl="0" eaLnBrk="1" latinLnBrk="0" hangingPunct="1">
        <a:spcBef>
          <a:spcPct val="20000"/>
        </a:spcBef>
        <a:buFont typeface="Arial"/>
        <a:buChar char="•"/>
        <a:defRPr sz="2525" kern="1200">
          <a:solidFill>
            <a:schemeClr val="tx1"/>
          </a:solidFill>
          <a:latin typeface="+mn-lt"/>
          <a:ea typeface="+mn-ea"/>
          <a:cs typeface="+mn-cs"/>
        </a:defRPr>
      </a:lvl8pPr>
      <a:lvl9pPr marL="4906328" indent="-288608" algn="l" defTabSz="577215" rtl="0" eaLnBrk="1" latinLnBrk="0" hangingPunct="1">
        <a:spcBef>
          <a:spcPct val="20000"/>
        </a:spcBef>
        <a:buFont typeface="Arial"/>
        <a:buChar char="•"/>
        <a:defRPr sz="25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1pPr>
      <a:lvl2pPr marL="577215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2pPr>
      <a:lvl3pPr marL="1154430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3pPr>
      <a:lvl4pPr marL="1731645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4pPr>
      <a:lvl5pPr marL="2308860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5pPr>
      <a:lvl6pPr marL="2886075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6pPr>
      <a:lvl7pPr marL="3463290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7pPr>
      <a:lvl8pPr marL="4040505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8pPr>
      <a:lvl9pPr marL="4617720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 userDrawn="1"/>
        </p:nvSpPr>
        <p:spPr>
          <a:xfrm>
            <a:off x="172157" y="8117047"/>
            <a:ext cx="5218347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68" baseline="0" dirty="0">
                <a:solidFill>
                  <a:srgbClr val="FFFFFF"/>
                </a:solidFill>
                <a:latin typeface="Verdana"/>
              </a:rPr>
              <a:t>Precision Measurements : M. Lancaster</a:t>
            </a:r>
            <a:endParaRPr lang="en-US" sz="1768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166B9E-431B-7607-7118-7D4045DD8139}"/>
              </a:ext>
            </a:extLst>
          </p:cNvPr>
          <p:cNvSpPr/>
          <p:nvPr userDrawn="1"/>
        </p:nvSpPr>
        <p:spPr>
          <a:xfrm>
            <a:off x="0" y="3"/>
            <a:ext cx="12192000" cy="7287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98"/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440E16A0-B7B5-67AA-5958-13B1FE996E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20536" y="2"/>
            <a:ext cx="1271464" cy="6791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A885A4-B995-1739-0DFF-4EB2A3D22421}"/>
              </a:ext>
            </a:extLst>
          </p:cNvPr>
          <p:cNvSpPr txBox="1"/>
          <p:nvPr userDrawn="1"/>
        </p:nvSpPr>
        <p:spPr>
          <a:xfrm>
            <a:off x="11569103" y="8236065"/>
            <a:ext cx="551754" cy="279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17" baseline="0" dirty="0">
                <a:solidFill>
                  <a:srgbClr val="FF6B12"/>
                </a:solidFill>
                <a:latin typeface="Verdana" panose="020B0604030504040204" pitchFamily="34" charset="0"/>
              </a:rPr>
              <a:t>p</a:t>
            </a:r>
            <a:fld id="{CD768F10-51B3-BF4F-BB49-CB6365FF1AFC}" type="slidenum">
              <a:rPr lang="en-US" sz="1217" baseline="0" smtClean="0">
                <a:solidFill>
                  <a:srgbClr val="FF6B12"/>
                </a:solidFill>
                <a:latin typeface="Verdana" panose="020B0604030504040204" pitchFamily="34" charset="0"/>
              </a:rPr>
              <a:t>‹#›</a:t>
            </a:fld>
            <a:endParaRPr lang="en-US" sz="1217" baseline="0" dirty="0">
              <a:solidFill>
                <a:srgbClr val="FF6B12"/>
              </a:solidFill>
              <a:latin typeface="Verdana" panose="020B060403050404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0EF6C1-AC9E-C6F1-E2EC-A63D6E166861}"/>
              </a:ext>
            </a:extLst>
          </p:cNvPr>
          <p:cNvCxnSpPr/>
          <p:nvPr userDrawn="1"/>
        </p:nvCxnSpPr>
        <p:spPr>
          <a:xfrm>
            <a:off x="156268" y="8128938"/>
            <a:ext cx="11877711" cy="0"/>
          </a:xfrm>
          <a:prstGeom prst="line">
            <a:avLst/>
          </a:prstGeom>
          <a:ln w="66675">
            <a:solidFill>
              <a:srgbClr val="FF6B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8535D26-CFC2-64E7-9A28-21B8E176FA76}"/>
              </a:ext>
            </a:extLst>
          </p:cNvPr>
          <p:cNvSpPr txBox="1"/>
          <p:nvPr userDrawn="1"/>
        </p:nvSpPr>
        <p:spPr>
          <a:xfrm>
            <a:off x="121840" y="8236065"/>
            <a:ext cx="3784882" cy="279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17" b="0" i="0" baseline="0" dirty="0" err="1">
                <a:solidFill>
                  <a:srgbClr val="FF6B12"/>
                </a:solidFill>
                <a:latin typeface="Verdana" panose="020B0604030504040204" pitchFamily="34" charset="0"/>
              </a:rPr>
              <a:t>IoP</a:t>
            </a:r>
            <a:r>
              <a:rPr lang="en-US" sz="1217" b="0" i="0" baseline="0" dirty="0">
                <a:solidFill>
                  <a:srgbClr val="FF6B12"/>
                </a:solidFill>
                <a:latin typeface="Verdana" panose="020B0604030504040204" pitchFamily="34" charset="0"/>
              </a:rPr>
              <a:t> Open Data, Sussex University : May 2026</a:t>
            </a:r>
          </a:p>
        </p:txBody>
      </p:sp>
    </p:spTree>
    <p:extLst>
      <p:ext uri="{BB962C8B-B14F-4D97-AF65-F5344CB8AC3E}">
        <p14:creationId xmlns:p14="http://schemas.microsoft.com/office/powerpoint/2010/main" val="2312811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ctr" defTabSz="577215" rtl="0" eaLnBrk="1" latinLnBrk="0" hangingPunct="1">
        <a:spcBef>
          <a:spcPct val="0"/>
        </a:spcBef>
        <a:buNone/>
        <a:defRPr sz="55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911" indent="-432911" algn="l" defTabSz="577215" rtl="0" eaLnBrk="1" latinLnBrk="0" hangingPunct="1">
        <a:spcBef>
          <a:spcPct val="20000"/>
        </a:spcBef>
        <a:buFont typeface="Arial"/>
        <a:buChar char="•"/>
        <a:defRPr sz="2525" kern="1200">
          <a:solidFill>
            <a:schemeClr val="tx1"/>
          </a:solidFill>
          <a:latin typeface="Verdana"/>
          <a:ea typeface="+mn-ea"/>
          <a:cs typeface="Verdana"/>
        </a:defRPr>
      </a:lvl1pPr>
      <a:lvl2pPr marL="577215" indent="0" algn="l" defTabSz="577215" rtl="0" eaLnBrk="1" latinLnBrk="0" hangingPunct="1">
        <a:spcBef>
          <a:spcPct val="20000"/>
        </a:spcBef>
        <a:buFont typeface="Arial"/>
        <a:buNone/>
        <a:defRPr sz="3535" kern="1200">
          <a:solidFill>
            <a:schemeClr val="tx1"/>
          </a:solidFill>
          <a:latin typeface="+mn-lt"/>
          <a:ea typeface="+mn-ea"/>
          <a:cs typeface="+mn-cs"/>
        </a:defRPr>
      </a:lvl2pPr>
      <a:lvl3pPr marL="1443038" indent="-288608" algn="l" defTabSz="577215" rtl="0" eaLnBrk="1" latinLnBrk="0" hangingPunct="1">
        <a:spcBef>
          <a:spcPct val="20000"/>
        </a:spcBef>
        <a:buFont typeface="Arial"/>
        <a:buChar char="•"/>
        <a:defRPr sz="3030" kern="1200">
          <a:solidFill>
            <a:schemeClr val="tx1"/>
          </a:solidFill>
          <a:latin typeface="+mn-lt"/>
          <a:ea typeface="+mn-ea"/>
          <a:cs typeface="+mn-cs"/>
        </a:defRPr>
      </a:lvl3pPr>
      <a:lvl4pPr marL="2020253" indent="-288608" algn="l" defTabSz="577215" rtl="0" eaLnBrk="1" latinLnBrk="0" hangingPunct="1">
        <a:spcBef>
          <a:spcPct val="20000"/>
        </a:spcBef>
        <a:buFont typeface="Arial"/>
        <a:buChar char="–"/>
        <a:defRPr sz="2525" kern="1200">
          <a:solidFill>
            <a:schemeClr val="tx1"/>
          </a:solidFill>
          <a:latin typeface="+mn-lt"/>
          <a:ea typeface="+mn-ea"/>
          <a:cs typeface="+mn-cs"/>
        </a:defRPr>
      </a:lvl4pPr>
      <a:lvl5pPr marL="2597468" indent="-288608" algn="l" defTabSz="577215" rtl="0" eaLnBrk="1" latinLnBrk="0" hangingPunct="1">
        <a:spcBef>
          <a:spcPct val="20000"/>
        </a:spcBef>
        <a:buFont typeface="Arial"/>
        <a:buChar char="»"/>
        <a:defRPr sz="2525" kern="1200">
          <a:solidFill>
            <a:schemeClr val="tx1"/>
          </a:solidFill>
          <a:latin typeface="+mn-lt"/>
          <a:ea typeface="+mn-ea"/>
          <a:cs typeface="+mn-cs"/>
        </a:defRPr>
      </a:lvl5pPr>
      <a:lvl6pPr marL="3174683" indent="-288608" algn="l" defTabSz="577215" rtl="0" eaLnBrk="1" latinLnBrk="0" hangingPunct="1">
        <a:spcBef>
          <a:spcPct val="20000"/>
        </a:spcBef>
        <a:buFont typeface="Arial"/>
        <a:buChar char="•"/>
        <a:defRPr sz="2525" kern="1200">
          <a:solidFill>
            <a:schemeClr val="tx1"/>
          </a:solidFill>
          <a:latin typeface="+mn-lt"/>
          <a:ea typeface="+mn-ea"/>
          <a:cs typeface="+mn-cs"/>
        </a:defRPr>
      </a:lvl6pPr>
      <a:lvl7pPr marL="3751898" indent="-288608" algn="l" defTabSz="577215" rtl="0" eaLnBrk="1" latinLnBrk="0" hangingPunct="1">
        <a:spcBef>
          <a:spcPct val="20000"/>
        </a:spcBef>
        <a:buFont typeface="Arial"/>
        <a:buChar char="•"/>
        <a:defRPr sz="2525" kern="1200">
          <a:solidFill>
            <a:schemeClr val="tx1"/>
          </a:solidFill>
          <a:latin typeface="+mn-lt"/>
          <a:ea typeface="+mn-ea"/>
          <a:cs typeface="+mn-cs"/>
        </a:defRPr>
      </a:lvl7pPr>
      <a:lvl8pPr marL="4329113" indent="-288608" algn="l" defTabSz="577215" rtl="0" eaLnBrk="1" latinLnBrk="0" hangingPunct="1">
        <a:spcBef>
          <a:spcPct val="20000"/>
        </a:spcBef>
        <a:buFont typeface="Arial"/>
        <a:buChar char="•"/>
        <a:defRPr sz="2525" kern="1200">
          <a:solidFill>
            <a:schemeClr val="tx1"/>
          </a:solidFill>
          <a:latin typeface="+mn-lt"/>
          <a:ea typeface="+mn-ea"/>
          <a:cs typeface="+mn-cs"/>
        </a:defRPr>
      </a:lvl8pPr>
      <a:lvl9pPr marL="4906328" indent="-288608" algn="l" defTabSz="577215" rtl="0" eaLnBrk="1" latinLnBrk="0" hangingPunct="1">
        <a:spcBef>
          <a:spcPct val="20000"/>
        </a:spcBef>
        <a:buFont typeface="Arial"/>
        <a:buChar char="•"/>
        <a:defRPr sz="25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1pPr>
      <a:lvl2pPr marL="577215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2pPr>
      <a:lvl3pPr marL="1154430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3pPr>
      <a:lvl4pPr marL="1731645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4pPr>
      <a:lvl5pPr marL="2308860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5pPr>
      <a:lvl6pPr marL="2886075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6pPr>
      <a:lvl7pPr marL="3463290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7pPr>
      <a:lvl8pPr marL="4040505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8pPr>
      <a:lvl9pPr marL="4617720" algn="l" defTabSz="577215" rtl="0" eaLnBrk="1" latinLnBrk="0" hangingPunct="1">
        <a:defRPr sz="22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7" Type="http://schemas.openxmlformats.org/officeDocument/2006/relationships/image" Target="../media/image31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gif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tiff"/><Relationship Id="rId11" Type="http://schemas.openxmlformats.org/officeDocument/2006/relationships/image" Target="../media/image17.jpg"/><Relationship Id="rId5" Type="http://schemas.openxmlformats.org/officeDocument/2006/relationships/image" Target="../media/image11.tiff"/><Relationship Id="rId10" Type="http://schemas.openxmlformats.org/officeDocument/2006/relationships/image" Target="../media/image16.png"/><Relationship Id="rId4" Type="http://schemas.openxmlformats.org/officeDocument/2006/relationships/image" Target="../media/image10.tiff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21.gif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0F243D-2577-D65D-D0E6-446F5575FF79}"/>
              </a:ext>
            </a:extLst>
          </p:cNvPr>
          <p:cNvSpPr txBox="1"/>
          <p:nvPr/>
        </p:nvSpPr>
        <p:spPr>
          <a:xfrm>
            <a:off x="8832304" y="7855332"/>
            <a:ext cx="2941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Verdana"/>
                <a:cs typeface="Verdana"/>
              </a:rPr>
              <a:t>Mark Lancaster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265A9-BE86-5890-0243-B07D06B1FBEE}"/>
              </a:ext>
            </a:extLst>
          </p:cNvPr>
          <p:cNvSpPr txBox="1"/>
          <p:nvPr/>
        </p:nvSpPr>
        <p:spPr>
          <a:xfrm>
            <a:off x="4943872" y="512688"/>
            <a:ext cx="72481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>
                <a:solidFill>
                  <a:schemeClr val="bg1"/>
                </a:solidFill>
                <a:latin typeface="Verdana"/>
                <a:cs typeface="Verdana"/>
              </a:rPr>
              <a:t>Is new physics hiding </a:t>
            </a:r>
          </a:p>
          <a:p>
            <a:r>
              <a:rPr lang="en-US" sz="3800" b="1" dirty="0">
                <a:solidFill>
                  <a:schemeClr val="bg1"/>
                </a:solidFill>
                <a:latin typeface="Verdana"/>
                <a:cs typeface="Verdana"/>
              </a:rPr>
              <a:t>in the magnetic </a:t>
            </a:r>
          </a:p>
          <a:p>
            <a:r>
              <a:rPr lang="en-US" sz="3800" b="1" dirty="0">
                <a:solidFill>
                  <a:schemeClr val="bg1"/>
                </a:solidFill>
                <a:latin typeface="Verdana"/>
                <a:cs typeface="Verdana"/>
              </a:rPr>
              <a:t>interaction of the muon 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8A8D16-4FBA-BFEA-4F40-A4D263E6D3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8658225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</a:scheme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649643-1957-918C-D724-8A68063F866C}"/>
              </a:ext>
            </a:extLst>
          </p:cNvPr>
          <p:cNvSpPr txBox="1"/>
          <p:nvPr/>
        </p:nvSpPr>
        <p:spPr>
          <a:xfrm>
            <a:off x="1775520" y="368672"/>
            <a:ext cx="5969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highlight>
                  <a:srgbClr val="FFFF00"/>
                </a:highlight>
                <a:latin typeface="Verdana"/>
                <a:cs typeface="Verdana"/>
              </a:rPr>
              <a:t> Muon g-2 Open Data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EE7B02-383F-57F0-CD0F-E490855CAF74}"/>
              </a:ext>
            </a:extLst>
          </p:cNvPr>
          <p:cNvSpPr txBox="1"/>
          <p:nvPr/>
        </p:nvSpPr>
        <p:spPr>
          <a:xfrm>
            <a:off x="9708628" y="8197897"/>
            <a:ext cx="2483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highlight>
                  <a:srgbClr val="FF7D0F"/>
                </a:highlight>
                <a:latin typeface="Verdana"/>
                <a:cs typeface="Verdana"/>
              </a:rPr>
              <a:t> Mark Lancaster</a:t>
            </a:r>
          </a:p>
        </p:txBody>
      </p:sp>
    </p:spTree>
    <p:extLst>
      <p:ext uri="{BB962C8B-B14F-4D97-AF65-F5344CB8AC3E}">
        <p14:creationId xmlns:p14="http://schemas.microsoft.com/office/powerpoint/2010/main" val="3610822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11DC2-9741-2230-5517-BFA7C01B2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48065F5-D2F5-9DA9-34AE-7C4A302AA48D}"/>
              </a:ext>
            </a:extLst>
          </p:cNvPr>
          <p:cNvSpPr txBox="1"/>
          <p:nvPr/>
        </p:nvSpPr>
        <p:spPr>
          <a:xfrm>
            <a:off x="47328" y="71929"/>
            <a:ext cx="107291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</a:t>
            </a:r>
            <a:r>
              <a:rPr lang="en-US" sz="32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github.com</a:t>
            </a:r>
            <a:r>
              <a:rPr lang="en-US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/Muon-gm2/gm2outreach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BF7D13A-4103-23BB-6621-2FBE47FDD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998084"/>
            <a:ext cx="7772400" cy="666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974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8B411F-BDF3-F4D9-1A0C-A5C4AD661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42" y="1016744"/>
            <a:ext cx="11378915" cy="5643666"/>
          </a:xfrm>
          <a:prstGeom prst="rect">
            <a:avLst/>
          </a:prstGeom>
        </p:spPr>
      </p:pic>
      <p:pic>
        <p:nvPicPr>
          <p:cNvPr id="6" name="Picture 5" descr="TP_tmp.png">
            <a:extLst>
              <a:ext uri="{FF2B5EF4-FFF2-40B4-BE49-F238E27FC236}">
                <a16:creationId xmlns:a16="http://schemas.microsoft.com/office/drawing/2014/main" id="{FEE50EC5-8E42-38B7-5DDF-0104BAF2DB7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9416" y="6823603"/>
            <a:ext cx="9405595" cy="81787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=""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=""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=""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04B949-C1D4-E46D-1E98-81F034A2445E}"/>
              </a:ext>
            </a:extLst>
          </p:cNvPr>
          <p:cNvSpPr txBox="1"/>
          <p:nvPr/>
        </p:nvSpPr>
        <p:spPr>
          <a:xfrm>
            <a:off x="3431704" y="3924884"/>
            <a:ext cx="74605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D1AFF"/>
                </a:solidFill>
                <a:latin typeface="Verdana"/>
                <a:cs typeface="Verdana"/>
              </a:rPr>
              <a:t>Simple 5 parameter fit of this data has </a:t>
            </a:r>
            <a:r>
              <a:rPr lang="en-US" sz="2200" i="1" dirty="0">
                <a:solidFill>
                  <a:srgbClr val="0D1AFF"/>
                </a:solidFill>
                <a:latin typeface="Verdana"/>
                <a:cs typeface="Verdana"/>
              </a:rPr>
              <a:t>χ</a:t>
            </a:r>
            <a:r>
              <a:rPr lang="en-US" sz="2200" baseline="30000" dirty="0">
                <a:solidFill>
                  <a:srgbClr val="0D1AFF"/>
                </a:solidFill>
                <a:latin typeface="Verdana"/>
                <a:cs typeface="Verdana"/>
              </a:rPr>
              <a:t>2</a:t>
            </a:r>
            <a:r>
              <a:rPr lang="en-US" sz="2200" dirty="0">
                <a:solidFill>
                  <a:srgbClr val="0D1AFF"/>
                </a:solidFill>
                <a:latin typeface="Verdana"/>
                <a:cs typeface="Verdana"/>
              </a:rPr>
              <a:t>/</a:t>
            </a:r>
            <a:r>
              <a:rPr lang="en-US" sz="2200" dirty="0" err="1">
                <a:solidFill>
                  <a:srgbClr val="0D1AFF"/>
                </a:solidFill>
                <a:latin typeface="Verdana"/>
                <a:cs typeface="Verdana"/>
              </a:rPr>
              <a:t>df</a:t>
            </a:r>
            <a:r>
              <a:rPr lang="en-US" sz="2200" dirty="0">
                <a:solidFill>
                  <a:srgbClr val="0D1AFF"/>
                </a:solidFill>
                <a:latin typeface="Verdana"/>
                <a:cs typeface="Verdana"/>
              </a:rPr>
              <a:t> of ~ 7</a:t>
            </a:r>
          </a:p>
        </p:txBody>
      </p:sp>
    </p:spTree>
    <p:extLst>
      <p:ext uri="{BB962C8B-B14F-4D97-AF65-F5344CB8AC3E}">
        <p14:creationId xmlns:p14="http://schemas.microsoft.com/office/powerpoint/2010/main" val="2425271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9142F4-FCF8-174C-B1D9-8BF7229BB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060" y="2453368"/>
            <a:ext cx="5488980" cy="32133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A43478-06C6-6F4D-8CFA-02CEB85C58BF}"/>
              </a:ext>
            </a:extLst>
          </p:cNvPr>
          <p:cNvSpPr txBox="1"/>
          <p:nvPr/>
        </p:nvSpPr>
        <p:spPr>
          <a:xfrm>
            <a:off x="6456040" y="6409966"/>
            <a:ext cx="5334166" cy="558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77215"/>
            <a:r>
              <a:rPr lang="en-US" sz="3030" dirty="0">
                <a:solidFill>
                  <a:srgbClr val="0D1AFF"/>
                </a:solidFill>
                <a:latin typeface="Calibri" charset="0"/>
              </a:rPr>
              <a:t>Fourier Transform of fit residuals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943AF2-8349-1C45-950E-5369F24A78EA}"/>
              </a:ext>
            </a:extLst>
          </p:cNvPr>
          <p:cNvSpPr txBox="1"/>
          <p:nvPr/>
        </p:nvSpPr>
        <p:spPr>
          <a:xfrm>
            <a:off x="1234421" y="6426621"/>
            <a:ext cx="4772583" cy="558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77215"/>
            <a:r>
              <a:rPr lang="en-US" sz="3030" dirty="0">
                <a:solidFill>
                  <a:srgbClr val="0D1AFF"/>
                </a:solidFill>
                <a:latin typeface="Calibri" charset="0"/>
              </a:rPr>
              <a:t>Fit and pulls for ~ 1 lifetime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F4D385-44F3-AA4B-8D47-7140EA127C5B}"/>
                  </a:ext>
                </a:extLst>
              </p:cNvPr>
              <p:cNvSpPr txBox="1"/>
              <p:nvPr/>
            </p:nvSpPr>
            <p:spPr>
              <a:xfrm>
                <a:off x="5007163" y="5518876"/>
                <a:ext cx="1238901" cy="54797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 defTabSz="577215"/>
                <a:r>
                  <a:rPr lang="en-US" sz="2961" dirty="0">
                    <a:solidFill>
                      <a:srgbClr val="505050"/>
                    </a:solidFill>
                    <a:latin typeface="Calibri" charset="0"/>
                  </a:rPr>
                  <a:t>68 </a:t>
                </a:r>
                <a14:m>
                  <m:oMath xmlns:m="http://schemas.openxmlformats.org/officeDocument/2006/math">
                    <m:r>
                      <a:rPr lang="en-US" sz="2961" i="1">
                        <a:solidFill>
                          <a:srgbClr val="50505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961" i="1">
                        <a:solidFill>
                          <a:srgbClr val="50505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961" i="1">
                        <a:solidFill>
                          <a:srgbClr val="505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961" dirty="0">
                  <a:solidFill>
                    <a:srgbClr val="505050"/>
                  </a:solidFill>
                  <a:latin typeface="Calibri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F4D385-44F3-AA4B-8D47-7140EA127C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163" y="5518876"/>
                <a:ext cx="1238901" cy="547971"/>
              </a:xfrm>
              <a:prstGeom prst="rect">
                <a:avLst/>
              </a:prstGeom>
              <a:blipFill>
                <a:blip r:embed="rId3"/>
                <a:stretch>
                  <a:fillRect l="-2020" t="-11364" r="-7071" b="-34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E703093-D11B-5949-B289-B8CDE7AB2D59}"/>
                  </a:ext>
                </a:extLst>
              </p:cNvPr>
              <p:cNvSpPr txBox="1"/>
              <p:nvPr/>
            </p:nvSpPr>
            <p:spPr>
              <a:xfrm>
                <a:off x="1184691" y="5581341"/>
                <a:ext cx="1238901" cy="54797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defTabSz="577215"/>
                <a:r>
                  <a:rPr lang="en-US" sz="2961" dirty="0">
                    <a:solidFill>
                      <a:srgbClr val="505050"/>
                    </a:solidFill>
                    <a:latin typeface="Calibri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US" sz="2961" i="1">
                        <a:solidFill>
                          <a:srgbClr val="50505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961" i="1">
                        <a:solidFill>
                          <a:srgbClr val="50505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961" i="1">
                        <a:solidFill>
                          <a:srgbClr val="505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961" dirty="0">
                  <a:solidFill>
                    <a:srgbClr val="505050"/>
                  </a:solidFill>
                  <a:latin typeface="Calibri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E703093-D11B-5949-B289-B8CDE7AB2D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4691" y="5581341"/>
                <a:ext cx="1238901" cy="547971"/>
              </a:xfrm>
              <a:prstGeom prst="rect">
                <a:avLst/>
              </a:prstGeom>
              <a:blipFill>
                <a:blip r:embed="rId4"/>
                <a:stretch>
                  <a:fillRect l="-11111" t="-13636" b="-34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8603D47-3053-FC41-A8F6-5BF85BDB45A0}"/>
              </a:ext>
            </a:extLst>
          </p:cNvPr>
          <p:cNvSpPr txBox="1"/>
          <p:nvPr/>
        </p:nvSpPr>
        <p:spPr>
          <a:xfrm rot="16200000">
            <a:off x="380625" y="2712367"/>
            <a:ext cx="130748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 defTabSz="577215"/>
            <a:r>
              <a:rPr lang="en-US" sz="2000" dirty="0">
                <a:solidFill>
                  <a:srgbClr val="505050"/>
                </a:solidFill>
                <a:latin typeface="Calibri" charset="0"/>
              </a:rPr>
              <a:t>N / 149 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632628-EDF5-7949-A4EC-794D0E6663C3}"/>
              </a:ext>
            </a:extLst>
          </p:cNvPr>
          <p:cNvSpPr/>
          <p:nvPr/>
        </p:nvSpPr>
        <p:spPr>
          <a:xfrm>
            <a:off x="1297625" y="4064747"/>
            <a:ext cx="1468758" cy="1419949"/>
          </a:xfrm>
          <a:prstGeom prst="rect">
            <a:avLst/>
          </a:prstGeom>
          <a:solidFill>
            <a:srgbClr val="A7A8AA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215"/>
            <a:endParaRPr lang="en-US" sz="303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A6F937-3A0A-4C44-8601-F61F2E72B668}"/>
              </a:ext>
            </a:extLst>
          </p:cNvPr>
          <p:cNvSpPr txBox="1"/>
          <p:nvPr/>
        </p:nvSpPr>
        <p:spPr>
          <a:xfrm>
            <a:off x="557869" y="1101592"/>
            <a:ext cx="9782678" cy="8694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25" dirty="0">
                <a:latin typeface="Verdana"/>
                <a:cs typeface="Verdana"/>
              </a:rPr>
              <a:t>Residuals of 5-parameter fit (in frequency space) show the</a:t>
            </a:r>
          </a:p>
          <a:p>
            <a:r>
              <a:rPr lang="en-US" sz="2525" dirty="0">
                <a:latin typeface="Verdana"/>
                <a:cs typeface="Verdana"/>
              </a:rPr>
              <a:t>Wiggles / motion expected from the 2D-SHM of the beam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07CDB0D-5417-324C-964E-9FCE94CD5811}"/>
                  </a:ext>
                </a:extLst>
              </p:cNvPr>
              <p:cNvSpPr txBox="1"/>
              <p:nvPr/>
            </p:nvSpPr>
            <p:spPr>
              <a:xfrm>
                <a:off x="178607" y="5018975"/>
                <a:ext cx="1040973" cy="54797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defTabSz="577215"/>
                <a:r>
                  <a:rPr lang="en-US" sz="2961" dirty="0">
                    <a:solidFill>
                      <a:srgbClr val="505050"/>
                    </a:solidFill>
                    <a:latin typeface="Calibri" charset="0"/>
                  </a:rPr>
                  <a:t>-20 </a:t>
                </a:r>
                <a14:m>
                  <m:oMath xmlns:m="http://schemas.openxmlformats.org/officeDocument/2006/math">
                    <m:r>
                      <a:rPr lang="en-US" sz="2961" i="1">
                        <a:solidFill>
                          <a:srgbClr val="50505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2961" dirty="0">
                  <a:solidFill>
                    <a:srgbClr val="505050"/>
                  </a:solidFill>
                  <a:latin typeface="Calibri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07CDB0D-5417-324C-964E-9FCE94CD58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607" y="5018975"/>
                <a:ext cx="1040973" cy="547971"/>
              </a:xfrm>
              <a:prstGeom prst="rect">
                <a:avLst/>
              </a:prstGeom>
              <a:blipFill>
                <a:blip r:embed="rId5"/>
                <a:stretch>
                  <a:fillRect l="-13253" t="-13636" b="-34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B13C675-B0A0-6349-BD15-1FBE3C504C1F}"/>
                  </a:ext>
                </a:extLst>
              </p:cNvPr>
              <p:cNvSpPr txBox="1"/>
              <p:nvPr/>
            </p:nvSpPr>
            <p:spPr>
              <a:xfrm>
                <a:off x="222265" y="3909123"/>
                <a:ext cx="1075359" cy="54797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defTabSz="577215"/>
                <a:r>
                  <a:rPr lang="en-US" sz="2961" dirty="0">
                    <a:solidFill>
                      <a:srgbClr val="505050"/>
                    </a:solidFill>
                    <a:latin typeface="Calibri" charset="0"/>
                  </a:rPr>
                  <a:t>+20 </a:t>
                </a:r>
                <a14:m>
                  <m:oMath xmlns:m="http://schemas.openxmlformats.org/officeDocument/2006/math">
                    <m:r>
                      <a:rPr lang="en-US" sz="2961" i="1">
                        <a:solidFill>
                          <a:srgbClr val="50505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2961" dirty="0">
                  <a:solidFill>
                    <a:srgbClr val="505050"/>
                  </a:solidFill>
                  <a:latin typeface="Calibri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B13C675-B0A0-6349-BD15-1FBE3C504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65" y="3909123"/>
                <a:ext cx="1075359" cy="547971"/>
              </a:xfrm>
              <a:prstGeom prst="rect">
                <a:avLst/>
              </a:prstGeom>
              <a:blipFill>
                <a:blip r:embed="rId6"/>
                <a:stretch>
                  <a:fillRect l="-12791" t="-11364" b="-34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FB4B3AD4-4673-544E-BBAF-91259BFCABCC}"/>
              </a:ext>
            </a:extLst>
          </p:cNvPr>
          <p:cNvSpPr txBox="1"/>
          <p:nvPr/>
        </p:nvSpPr>
        <p:spPr>
          <a:xfrm>
            <a:off x="191344" y="66601"/>
            <a:ext cx="7903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/>
                <a:cs typeface="Verdana"/>
              </a:rPr>
              <a:t>Corrections due to SHM of beam..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15AC56D-36C2-B0C4-FA95-2B7B5756E5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2658" y="2451609"/>
            <a:ext cx="5293906" cy="358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559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edia4-4442.mp4">
            <a:hlinkClick r:id="" action="ppaction://media"/>
            <a:extLst>
              <a:ext uri="{FF2B5EF4-FFF2-40B4-BE49-F238E27FC236}">
                <a16:creationId xmlns:a16="http://schemas.microsoft.com/office/drawing/2014/main" id="{9D812413-560B-CC68-467C-98F72103FED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1716" y="1232768"/>
            <a:ext cx="11208568" cy="522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3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7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96753B-B0D7-F2FB-CDE5-D9CD37CB8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73FDEF7-B66E-A8E0-B1C2-78E2E35BEF4F}"/>
              </a:ext>
            </a:extLst>
          </p:cNvPr>
          <p:cNvSpPr txBox="1"/>
          <p:nvPr/>
        </p:nvSpPr>
        <p:spPr>
          <a:xfrm>
            <a:off x="191344" y="66601"/>
            <a:ext cx="6750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/>
                <a:cs typeface="Verdana"/>
              </a:rPr>
              <a:t>Result of large parameter fit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0F443C6-B0DD-C72C-F6EF-7E7E913F936B}"/>
              </a:ext>
            </a:extLst>
          </p:cNvPr>
          <p:cNvGrpSpPr/>
          <p:nvPr/>
        </p:nvGrpSpPr>
        <p:grpSpPr>
          <a:xfrm>
            <a:off x="167650" y="3321000"/>
            <a:ext cx="11351517" cy="4676953"/>
            <a:chOff x="4427418" y="3639202"/>
            <a:chExt cx="7547491" cy="467695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52F9D79-92EA-3482-46E3-73665511FB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7418" y="3639202"/>
              <a:ext cx="7547491" cy="467695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/ndf = 51530/4150">
                  <a:extLst>
                    <a:ext uri="{FF2B5EF4-FFF2-40B4-BE49-F238E27FC236}">
                      <a16:creationId xmlns:a16="http://schemas.microsoft.com/office/drawing/2014/main" id="{ACA22296-176C-CFF5-71A9-ABC3860DFC1F}"/>
                    </a:ext>
                  </a:extLst>
                </p:cNvPr>
                <p:cNvSpPr txBox="1"/>
                <p:nvPr/>
              </p:nvSpPr>
              <p:spPr>
                <a:xfrm>
                  <a:off x="9036864" y="4433166"/>
                  <a:ext cx="2459736" cy="408573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>
                    <a:lnSpc>
                      <a:spcPct val="150000"/>
                    </a:lnSpc>
                    <a:spcBef>
                      <a:spcPts val="500"/>
                    </a:spcBef>
                    <a:buClr>
                      <a:srgbClr val="000000"/>
                    </a:buClr>
                    <a:defRPr sz="1800"/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20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χ</m:t>
                          </m:r>
                        </m:e>
                        <m:sup>
                          <m:r>
                            <a:rPr lang="en-GB" sz="20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sz="2000" dirty="0">
                      <a:latin typeface="Bahnschrift Light" panose="020B0502040204020203" pitchFamily="34" charset="0"/>
                    </a:rPr>
                    <a:t>/ndf = </a:t>
                  </a:r>
                  <a:r>
                    <a:rPr lang="en-GB" sz="2000" dirty="0">
                      <a:latin typeface="Bahnschrift Light" panose="020B0502040204020203" pitchFamily="34" charset="0"/>
                    </a:rPr>
                    <a:t>4007</a:t>
                  </a:r>
                  <a:r>
                    <a:rPr sz="2000" dirty="0">
                      <a:latin typeface="Bahnschrift Light" panose="020B0502040204020203" pitchFamily="34" charset="0"/>
                    </a:rPr>
                    <a:t>/4</a:t>
                  </a:r>
                  <a:r>
                    <a:rPr lang="en-GB" sz="2000" dirty="0">
                      <a:latin typeface="Bahnschrift Light" panose="020B0502040204020203" pitchFamily="34" charset="0"/>
                    </a:rPr>
                    <a:t>097</a:t>
                  </a:r>
                  <a:endParaRPr sz="2000" dirty="0">
                    <a:latin typeface="Bahnschrift Light" panose="020B0502040204020203" pitchFamily="34" charset="0"/>
                  </a:endParaRPr>
                </a:p>
              </p:txBody>
            </p:sp>
          </mc:Choice>
          <mc:Fallback xmlns="">
            <p:sp>
              <p:nvSpPr>
                <p:cNvPr id="6" name="/ndf = 51530/4150">
                  <a:extLst>
                    <a:ext uri="{FF2B5EF4-FFF2-40B4-BE49-F238E27FC236}">
                      <a16:creationId xmlns:a16="http://schemas.microsoft.com/office/drawing/2014/main" id="{ACA22296-176C-CFF5-71A9-ABC3860DFC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36864" y="4433166"/>
                  <a:ext cx="2459736" cy="408573"/>
                </a:xfrm>
                <a:prstGeom prst="rect">
                  <a:avLst/>
                </a:prstGeom>
                <a:blipFill>
                  <a:blip r:embed="rId3"/>
                  <a:stretch>
                    <a:fillRect l="-2397" b="-36364"/>
                  </a:stretch>
                </a:blipFill>
                <a:ln w="12700">
                  <a:miter lim="400000"/>
                </a:ln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/ndf = 51530/4150">
              <a:extLst>
                <a:ext uri="{FF2B5EF4-FFF2-40B4-BE49-F238E27FC236}">
                  <a16:creationId xmlns:a16="http://schemas.microsoft.com/office/drawing/2014/main" id="{D8745408-0BBC-9091-F647-21693ECB458E}"/>
                </a:ext>
              </a:extLst>
            </p:cNvPr>
            <p:cNvSpPr txBox="1"/>
            <p:nvPr/>
          </p:nvSpPr>
          <p:spPr>
            <a:xfrm>
              <a:off x="6824117" y="4620652"/>
              <a:ext cx="1874583" cy="55656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spcBef>
                  <a:spcPts val="500"/>
                </a:spcBef>
                <a:buClr>
                  <a:srgbClr val="000000"/>
                </a:buClr>
                <a:defRPr sz="1800"/>
              </a:pPr>
              <a:r>
                <a:rPr lang="en-GB" sz="1600" dirty="0">
                  <a:solidFill>
                    <a:srgbClr val="7DB1D4"/>
                  </a:solidFill>
                  <a:latin typeface="Bahnschrift Light" panose="020B0502040204020203" pitchFamily="34" charset="0"/>
                </a:rPr>
                <a:t>5-parameter fit</a:t>
              </a:r>
            </a:p>
            <a:p>
              <a:pPr>
                <a:spcBef>
                  <a:spcPts val="500"/>
                </a:spcBef>
                <a:buClr>
                  <a:srgbClr val="000000"/>
                </a:buClr>
                <a:defRPr sz="1800"/>
              </a:pPr>
              <a:r>
                <a:rPr lang="en-GB" sz="1600" dirty="0">
                  <a:solidFill>
                    <a:srgbClr val="7030A0"/>
                  </a:solidFill>
                  <a:latin typeface="Bahnschrift Light" panose="020B0502040204020203" pitchFamily="34" charset="0"/>
                </a:rPr>
                <a:t>Full fit</a:t>
              </a:r>
              <a:endParaRPr sz="1600" dirty="0">
                <a:solidFill>
                  <a:srgbClr val="7030A0"/>
                </a:solidFill>
                <a:latin typeface="Bahnschrift Light" panose="020B0502040204020203" pitchFamily="34" charset="0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2DF9DA4B-8CDD-1F15-294D-2FA190B89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0136" y="1116716"/>
            <a:ext cx="4259958" cy="28550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0E26B18-4DD4-B142-9BA0-4B1F112F97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50" y="893075"/>
            <a:ext cx="3309936" cy="1851861"/>
          </a:xfrm>
          <a:prstGeom prst="rect">
            <a:avLst/>
          </a:prstGeom>
          <a:ln w="38100"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602077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52B4FE-2836-9734-57FF-4623F5DE7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80" y="944735"/>
            <a:ext cx="8352928" cy="70632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B48841-87FB-2625-5313-4F866EB18EEE}"/>
              </a:ext>
            </a:extLst>
          </p:cNvPr>
          <p:cNvSpPr txBox="1"/>
          <p:nvPr/>
        </p:nvSpPr>
        <p:spPr>
          <a:xfrm>
            <a:off x="8184232" y="946195"/>
            <a:ext cx="2265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  <a:latin typeface="Verdana"/>
                <a:cs typeface="Verdana"/>
              </a:rPr>
              <a:t>dash,plotly,flask</a:t>
            </a:r>
            <a:endParaRPr lang="en-US" sz="200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CB5832-9C72-4741-C147-1F00082682F1}"/>
              </a:ext>
            </a:extLst>
          </p:cNvPr>
          <p:cNvSpPr txBox="1"/>
          <p:nvPr/>
        </p:nvSpPr>
        <p:spPr>
          <a:xfrm>
            <a:off x="8148906" y="3969072"/>
            <a:ext cx="403347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Good enough </a:t>
            </a:r>
          </a:p>
          <a:p>
            <a:r>
              <a:rPr lang="en-US" sz="2000" dirty="0">
                <a:latin typeface="Verdana"/>
                <a:cs typeface="Verdana"/>
              </a:rPr>
              <a:t>for a sub 1% (10000 ppm)</a:t>
            </a:r>
          </a:p>
          <a:p>
            <a:r>
              <a:rPr lang="en-US" sz="2000" dirty="0">
                <a:latin typeface="Verdana"/>
                <a:cs typeface="Verdana"/>
              </a:rPr>
              <a:t>measurement of g-2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With tweaks --&gt; few ppm</a:t>
            </a:r>
          </a:p>
          <a:p>
            <a:r>
              <a:rPr lang="en-US" sz="2000" dirty="0">
                <a:latin typeface="Verdana"/>
                <a:cs typeface="Verdana"/>
              </a:rPr>
              <a:t>enough to see QED correction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07A4C3-BB47-7509-6EAC-9DF6B68E6C69}"/>
              </a:ext>
            </a:extLst>
          </p:cNvPr>
          <p:cNvSpPr txBox="1"/>
          <p:nvPr/>
        </p:nvSpPr>
        <p:spPr>
          <a:xfrm>
            <a:off x="191344" y="66601"/>
            <a:ext cx="8478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/>
                <a:cs typeface="Verdana"/>
              </a:rPr>
              <a:t>Interactive web-page to fit the data</a:t>
            </a:r>
          </a:p>
        </p:txBody>
      </p:sp>
    </p:spTree>
    <p:extLst>
      <p:ext uri="{BB962C8B-B14F-4D97-AF65-F5344CB8AC3E}">
        <p14:creationId xmlns:p14="http://schemas.microsoft.com/office/powerpoint/2010/main" val="3425773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140C69-392B-90B4-22B3-2DF05DC1BE10}"/>
              </a:ext>
            </a:extLst>
          </p:cNvPr>
          <p:cNvSpPr txBox="1"/>
          <p:nvPr/>
        </p:nvSpPr>
        <p:spPr>
          <a:xfrm>
            <a:off x="263352" y="1304776"/>
            <a:ext cx="69509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Verdana"/>
                <a:cs typeface="Verdana"/>
              </a:rPr>
              <a:t>Many aspects can be taught with this data</a:t>
            </a:r>
          </a:p>
          <a:p>
            <a:endParaRPr lang="en-US" sz="2200" dirty="0">
              <a:latin typeface="Verdana"/>
              <a:cs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Verdana"/>
                <a:cs typeface="Verdana"/>
              </a:rPr>
              <a:t>Exponential formula for a decay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Verdana"/>
                <a:cs typeface="Verdana"/>
              </a:rPr>
              <a:t>Special relativity: time dilation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Verdana"/>
                <a:cs typeface="Verdana"/>
              </a:rPr>
              <a:t>Magnetic Moment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Verdana"/>
                <a:cs typeface="Verdana"/>
              </a:rPr>
              <a:t>Torques and precession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Verdana"/>
                <a:cs typeface="Verdana"/>
              </a:rPr>
              <a:t>Motion of charged particle in a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Verdana"/>
              <a:cs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Verdana"/>
                <a:cs typeface="Verdana"/>
              </a:rPr>
              <a:t>Fitting of data : importance of residuals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Verdana"/>
                <a:cs typeface="Verdana"/>
              </a:rPr>
              <a:t>Fourier transforms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Verdana"/>
                <a:cs typeface="Verdana"/>
              </a:rPr>
              <a:t>Simple Harmonic motion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Verdana"/>
              <a:cs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8960C3-3A69-5B0E-2E60-3A76928B20EB}"/>
              </a:ext>
            </a:extLst>
          </p:cNvPr>
          <p:cNvSpPr txBox="1"/>
          <p:nvPr/>
        </p:nvSpPr>
        <p:spPr>
          <a:xfrm>
            <a:off x="191344" y="66601"/>
            <a:ext cx="51587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/>
                <a:cs typeface="Verdana"/>
              </a:rPr>
              <a:t>What can this teach ?</a:t>
            </a:r>
          </a:p>
        </p:txBody>
      </p:sp>
    </p:spTree>
    <p:extLst>
      <p:ext uri="{BB962C8B-B14F-4D97-AF65-F5344CB8AC3E}">
        <p14:creationId xmlns:p14="http://schemas.microsoft.com/office/powerpoint/2010/main" val="1411507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82DE6B8-34EA-F9BE-FBFD-1252CC38FCD7}"/>
              </a:ext>
            </a:extLst>
          </p:cNvPr>
          <p:cNvSpPr txBox="1"/>
          <p:nvPr/>
        </p:nvSpPr>
        <p:spPr>
          <a:xfrm>
            <a:off x="191344" y="1160760"/>
            <a:ext cx="115212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Verdana"/>
                <a:cs typeface="Verdana"/>
              </a:rPr>
              <a:t>Also looking into template fitting /calibrating </a:t>
            </a:r>
          </a:p>
          <a:p>
            <a:r>
              <a:rPr lang="en-US" sz="2400" dirty="0">
                <a:latin typeface="Verdana"/>
                <a:cs typeface="Verdana"/>
              </a:rPr>
              <a:t>raw calorimeter data to show how you go from </a:t>
            </a:r>
          </a:p>
          <a:p>
            <a:r>
              <a:rPr lang="en-US" sz="2400" dirty="0">
                <a:latin typeface="Verdana"/>
                <a:cs typeface="Verdana"/>
              </a:rPr>
              <a:t>raw data to the histogram…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7872FA-D079-F2E1-EDE4-AE3F69B7E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2594166"/>
            <a:ext cx="8989844" cy="47608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DFAD84-1E70-F64F-523A-786D1D830E4E}"/>
              </a:ext>
            </a:extLst>
          </p:cNvPr>
          <p:cNvSpPr txBox="1"/>
          <p:nvPr/>
        </p:nvSpPr>
        <p:spPr>
          <a:xfrm>
            <a:off x="191344" y="66601"/>
            <a:ext cx="2794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/>
                <a:cs typeface="Verdana"/>
              </a:rPr>
              <a:t>Raw Data ?</a:t>
            </a:r>
          </a:p>
        </p:txBody>
      </p:sp>
      <p:pic>
        <p:nvPicPr>
          <p:cNvPr id="7" name="Google Shape;328;p24" descr="Screen Shot 2018-06-09 at 2.15.04 PM.png">
            <a:extLst>
              <a:ext uri="{FF2B5EF4-FFF2-40B4-BE49-F238E27FC236}">
                <a16:creationId xmlns:a16="http://schemas.microsoft.com/office/drawing/2014/main" id="{A6323542-1DC7-C842-77BB-9390A1F52A2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65455" y="927683"/>
            <a:ext cx="2520280" cy="1780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29;p24" descr="Screen Shot 2016-09-14 at 4.29.01 PM.png">
            <a:extLst>
              <a:ext uri="{FF2B5EF4-FFF2-40B4-BE49-F238E27FC236}">
                <a16:creationId xmlns:a16="http://schemas.microsoft.com/office/drawing/2014/main" id="{B0EA046E-9F63-10B3-F937-25D8FD56FD0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9842788" y="2581514"/>
            <a:ext cx="1780535" cy="2535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6963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64527" y="-505139"/>
            <a:ext cx="184731" cy="480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525" dirty="0">
              <a:latin typeface="Verdana"/>
              <a:cs typeface="Verdana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19336" y="55072"/>
            <a:ext cx="84128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FF"/>
                </a:solidFill>
                <a:latin typeface="Verdana"/>
                <a:cs typeface="Verdana"/>
              </a:rPr>
              <a:t>Also to demonstrate belligerence …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16256" y="976054"/>
            <a:ext cx="184731" cy="519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778" dirty="0">
              <a:latin typeface="Verdan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58234" y="1281328"/>
            <a:ext cx="71741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“If you enjoy doing difficult experiments, you can do them, but it is a waste of time and effort because the result is already known” : </a:t>
            </a:r>
            <a:r>
              <a:rPr lang="en-US" sz="3600" dirty="0">
                <a:solidFill>
                  <a:srgbClr val="FF0000"/>
                </a:solidFill>
              </a:rPr>
              <a:t>Pauli</a:t>
            </a:r>
          </a:p>
        </p:txBody>
      </p:sp>
      <p:pic>
        <p:nvPicPr>
          <p:cNvPr id="10" name="Picture 9" descr="Paul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907613"/>
            <a:ext cx="3043756" cy="25609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4511824" y="3485285"/>
            <a:ext cx="5772150" cy="10638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778" dirty="0">
                <a:solidFill>
                  <a:srgbClr val="FF0000"/>
                </a:solidFill>
              </a:rPr>
              <a:t>"No experiment is so dumb, that it   should not be tried” </a:t>
            </a:r>
            <a:r>
              <a:rPr lang="en-US" sz="2778" dirty="0"/>
              <a:t>: </a:t>
            </a:r>
            <a:r>
              <a:rPr lang="en-US" sz="3535" dirty="0" err="1"/>
              <a:t>Gerlach</a:t>
            </a:r>
            <a:r>
              <a:rPr lang="en-US" sz="3535" dirty="0"/>
              <a:t> </a:t>
            </a:r>
          </a:p>
        </p:txBody>
      </p:sp>
      <p:pic>
        <p:nvPicPr>
          <p:cNvPr id="13" name="Picture 12" descr="Stren.png">
            <a:extLst>
              <a:ext uri="{FF2B5EF4-FFF2-40B4-BE49-F238E27FC236}">
                <a16:creationId xmlns:a16="http://schemas.microsoft.com/office/drawing/2014/main" id="{7AC0ACFC-A669-2A42-9723-75BF07389E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60" y="3606193"/>
            <a:ext cx="3752251" cy="26090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D3E1240-0391-6043-B3AB-1E28E6273117}"/>
              </a:ext>
            </a:extLst>
          </p:cNvPr>
          <p:cNvSpPr/>
          <p:nvPr/>
        </p:nvSpPr>
        <p:spPr>
          <a:xfrm>
            <a:off x="5174783" y="4682175"/>
            <a:ext cx="6594556" cy="1102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30" dirty="0">
                <a:solidFill>
                  <a:srgbClr val="00B050"/>
                </a:solidFill>
              </a:rPr>
              <a:t>“You do less damage if you let the thing </a:t>
            </a:r>
          </a:p>
          <a:p>
            <a:r>
              <a:rPr lang="en-GB" sz="3030" dirty="0">
                <a:solidFill>
                  <a:srgbClr val="00B050"/>
                </a:solidFill>
              </a:rPr>
              <a:t>fall than if you try to catch it” </a:t>
            </a:r>
            <a:r>
              <a:rPr lang="en-GB" sz="3535" dirty="0"/>
              <a:t>: Stern</a:t>
            </a:r>
            <a:endParaRPr lang="en-US" sz="3535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1C56CE-2F1A-9E3A-51BC-261395873F67}"/>
              </a:ext>
            </a:extLst>
          </p:cNvPr>
          <p:cNvSpPr/>
          <p:nvPr/>
        </p:nvSpPr>
        <p:spPr>
          <a:xfrm>
            <a:off x="116591" y="6456892"/>
            <a:ext cx="11958817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Verdana"/>
              </a:rPr>
              <a:t>“the Muon obeys QED.  g-2 is correct to 0.5%. In my opinion, it will be right  to any accuracy. </a:t>
            </a:r>
            <a:r>
              <a:rPr lang="en-US" sz="2200" b="1" dirty="0">
                <a:solidFill>
                  <a:srgbClr val="0D1AFF"/>
                </a:solidFill>
                <a:latin typeface="Verdana"/>
              </a:rPr>
              <a:t>So it’s not worth doing the experiment”   : </a:t>
            </a:r>
            <a:r>
              <a:rPr lang="en-US" sz="2200" i="1" dirty="0">
                <a:solidFill>
                  <a:srgbClr val="0D1AFF"/>
                </a:solidFill>
                <a:latin typeface="Verdana"/>
              </a:rPr>
              <a:t>Head of CERN Theory</a:t>
            </a:r>
          </a:p>
          <a:p>
            <a:endParaRPr lang="en-US" sz="2200" dirty="0">
              <a:latin typeface="Verdana"/>
            </a:endParaRPr>
          </a:p>
          <a:p>
            <a:r>
              <a:rPr lang="en-US" sz="2200" dirty="0">
                <a:solidFill>
                  <a:srgbClr val="FF0000"/>
                </a:solidFill>
                <a:latin typeface="Verdana"/>
              </a:rPr>
              <a:t>“would you like to predict the result ?” </a:t>
            </a:r>
            <a:r>
              <a:rPr lang="en-US" sz="2800" i="1" dirty="0">
                <a:latin typeface="Verdana"/>
              </a:rPr>
              <a:t>: Francis Farley</a:t>
            </a:r>
          </a:p>
        </p:txBody>
      </p:sp>
    </p:spTree>
    <p:extLst>
      <p:ext uri="{BB962C8B-B14F-4D97-AF65-F5344CB8AC3E}">
        <p14:creationId xmlns:p14="http://schemas.microsoft.com/office/powerpoint/2010/main" val="72948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98108"/>
            <a:ext cx="6447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/>
                <a:cs typeface="Verdana"/>
              </a:rPr>
              <a:t>Long Road To Open Data …</a:t>
            </a:r>
          </a:p>
        </p:txBody>
      </p:sp>
      <p:pic>
        <p:nvPicPr>
          <p:cNvPr id="4" name="Picture 20" descr="ring-colab-small">
            <a:extLst>
              <a:ext uri="{FF2B5EF4-FFF2-40B4-BE49-F238E27FC236}">
                <a16:creationId xmlns:a16="http://schemas.microsoft.com/office/drawing/2014/main" id="{2381FF64-7FD8-4858-2D46-7A00DB9E2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" t="1297" r="883" b="1840"/>
          <a:stretch>
            <a:fillRect/>
          </a:stretch>
        </p:blipFill>
        <p:spPr bwMode="auto">
          <a:xfrm>
            <a:off x="7755851" y="5686938"/>
            <a:ext cx="3593065" cy="210168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9D882B-DFF9-C4EA-CE4D-B2F180ABE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8" y="720667"/>
            <a:ext cx="4354261" cy="4040493"/>
          </a:xfrm>
          <a:prstGeom prst="rect">
            <a:avLst/>
          </a:prstGeom>
        </p:spPr>
      </p:pic>
      <p:pic>
        <p:nvPicPr>
          <p:cNvPr id="9" name="Picture 8" descr="1966-ring.jpg">
            <a:extLst>
              <a:ext uri="{FF2B5EF4-FFF2-40B4-BE49-F238E27FC236}">
                <a16:creationId xmlns:a16="http://schemas.microsoft.com/office/drawing/2014/main" id="{FA1C9426-096C-C9B9-4A45-DA5CE43B33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3176984"/>
            <a:ext cx="3168352" cy="241060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E0277527-799E-CFBD-0FE0-49B0C88A0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236" y="876765"/>
            <a:ext cx="2664296" cy="224688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833255-C9BE-4CD2-5551-D6F5012A02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477" y="4629994"/>
            <a:ext cx="5688632" cy="33075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9C096D8-AE0F-27A5-57B1-95BA5850AF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6174" y="857349"/>
            <a:ext cx="3968098" cy="241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08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64527" y="-505139"/>
            <a:ext cx="184731" cy="480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525" dirty="0">
              <a:latin typeface="Verdana"/>
              <a:cs typeface="Verdana"/>
            </a:endParaRPr>
          </a:p>
        </p:txBody>
      </p:sp>
      <p:pic>
        <p:nvPicPr>
          <p:cNvPr id="20" name="Picture 19" descr="Gyroscope_precession.gif">
            <a:extLst>
              <a:ext uri="{FF2B5EF4-FFF2-40B4-BE49-F238E27FC236}">
                <a16:creationId xmlns:a16="http://schemas.microsoft.com/office/drawing/2014/main" id="{0AAFE26C-F711-8982-018A-CFC9DD47F43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5176" y="1270310"/>
            <a:ext cx="2732395" cy="273239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352350C-AB44-4085-87A1-1F963942AF17}"/>
              </a:ext>
            </a:extLst>
          </p:cNvPr>
          <p:cNvSpPr txBox="1"/>
          <p:nvPr/>
        </p:nvSpPr>
        <p:spPr>
          <a:xfrm>
            <a:off x="3916199" y="7026650"/>
            <a:ext cx="8230651" cy="8694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25" dirty="0">
                <a:latin typeface="Verdana"/>
                <a:cs typeface="Verdana"/>
              </a:rPr>
              <a:t>Axis of rotation not parallel to force</a:t>
            </a:r>
          </a:p>
          <a:p>
            <a:r>
              <a:rPr lang="en-US" sz="2525" dirty="0">
                <a:latin typeface="Verdana"/>
                <a:cs typeface="Verdana"/>
              </a:rPr>
              <a:t>Torque means axis of rotation (spin) “</a:t>
            </a:r>
            <a:r>
              <a:rPr lang="en-US" sz="2525" dirty="0" err="1">
                <a:latin typeface="Verdana"/>
                <a:cs typeface="Verdana"/>
              </a:rPr>
              <a:t>precesses</a:t>
            </a:r>
            <a:r>
              <a:rPr lang="en-US" sz="2525" dirty="0">
                <a:latin typeface="Verdana"/>
                <a:cs typeface="Verdana"/>
              </a:rPr>
              <a:t>”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38CDF07-A1CF-550D-8D3E-99A40F3A29E4}"/>
              </a:ext>
            </a:extLst>
          </p:cNvPr>
          <p:cNvCxnSpPr/>
          <p:nvPr/>
        </p:nvCxnSpPr>
        <p:spPr>
          <a:xfrm flipH="1" flipV="1">
            <a:off x="5003695" y="1270310"/>
            <a:ext cx="545943" cy="1575273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4F5DDD-C78B-F785-7CF6-08634FDB13F7}"/>
              </a:ext>
            </a:extLst>
          </p:cNvPr>
          <p:cNvGrpSpPr/>
          <p:nvPr/>
        </p:nvGrpSpPr>
        <p:grpSpPr>
          <a:xfrm>
            <a:off x="1596557" y="783618"/>
            <a:ext cx="1363652" cy="733273"/>
            <a:chOff x="683568" y="620688"/>
            <a:chExt cx="1080120" cy="580810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F0A8A7B-9D26-066D-159C-B65A416875C6}"/>
                </a:ext>
              </a:extLst>
            </p:cNvPr>
            <p:cNvCxnSpPr/>
            <p:nvPr/>
          </p:nvCxnSpPr>
          <p:spPr>
            <a:xfrm>
              <a:off x="1043608" y="633406"/>
              <a:ext cx="0" cy="568092"/>
            </a:xfrm>
            <a:prstGeom prst="straightConnector1">
              <a:avLst/>
            </a:prstGeom>
            <a:ln w="41275" cap="flat" cmpd="sng" algn="ctr">
              <a:solidFill>
                <a:srgbClr val="D4B47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798061B3-D6F9-93B5-2C40-BD6E2092A725}"/>
                </a:ext>
              </a:extLst>
            </p:cNvPr>
            <p:cNvCxnSpPr/>
            <p:nvPr/>
          </p:nvCxnSpPr>
          <p:spPr>
            <a:xfrm>
              <a:off x="683568" y="628660"/>
              <a:ext cx="0" cy="568092"/>
            </a:xfrm>
            <a:prstGeom prst="straightConnector1">
              <a:avLst/>
            </a:prstGeom>
            <a:ln w="41275" cap="flat" cmpd="sng" algn="ctr">
              <a:solidFill>
                <a:srgbClr val="D4B47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D3C48E2-4223-1971-5EFD-B36BD45D6E40}"/>
                </a:ext>
              </a:extLst>
            </p:cNvPr>
            <p:cNvCxnSpPr/>
            <p:nvPr/>
          </p:nvCxnSpPr>
          <p:spPr>
            <a:xfrm>
              <a:off x="1403648" y="620688"/>
              <a:ext cx="0" cy="568092"/>
            </a:xfrm>
            <a:prstGeom prst="straightConnector1">
              <a:avLst/>
            </a:prstGeom>
            <a:ln w="41275" cap="flat" cmpd="sng" algn="ctr">
              <a:solidFill>
                <a:srgbClr val="D4B47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EB4446A-82AA-93D6-E168-71840A2BB1F6}"/>
                </a:ext>
              </a:extLst>
            </p:cNvPr>
            <p:cNvCxnSpPr/>
            <p:nvPr/>
          </p:nvCxnSpPr>
          <p:spPr>
            <a:xfrm>
              <a:off x="1763688" y="620688"/>
              <a:ext cx="0" cy="568092"/>
            </a:xfrm>
            <a:prstGeom prst="straightConnector1">
              <a:avLst/>
            </a:prstGeom>
            <a:ln w="41275" cap="flat" cmpd="sng" algn="ctr">
              <a:solidFill>
                <a:srgbClr val="D4B47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32E00BC-48DA-6A15-D45E-D7CEF544C779}"/>
              </a:ext>
            </a:extLst>
          </p:cNvPr>
          <p:cNvSpPr txBox="1"/>
          <p:nvPr/>
        </p:nvSpPr>
        <p:spPr>
          <a:xfrm>
            <a:off x="3146130" y="860279"/>
            <a:ext cx="386644" cy="480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25" dirty="0">
                <a:solidFill>
                  <a:srgbClr val="C2B770"/>
                </a:solidFill>
                <a:latin typeface="Verdana"/>
                <a:cs typeface="Verdana"/>
              </a:rPr>
              <a:t>g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AFAC893C-9E91-AD4A-BC22-8C0CA1DF81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0006" y="1270309"/>
            <a:ext cx="432911" cy="59324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5C9CEF6-C71D-B6B1-62AC-2E868B208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2074" y="1650364"/>
            <a:ext cx="3858436" cy="815162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A85E324-49D3-7D11-C7E3-9659AA718B53}"/>
              </a:ext>
            </a:extLst>
          </p:cNvPr>
          <p:cNvCxnSpPr/>
          <p:nvPr/>
        </p:nvCxnSpPr>
        <p:spPr>
          <a:xfrm>
            <a:off x="5547408" y="2845582"/>
            <a:ext cx="36379" cy="1283107"/>
          </a:xfrm>
          <a:prstGeom prst="straightConnector1">
            <a:avLst/>
          </a:prstGeom>
          <a:ln w="50800">
            <a:solidFill>
              <a:srgbClr val="0D1A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589FE60F-BB6F-4C1F-D842-DDD926C54E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5586" y="3179847"/>
            <a:ext cx="352743" cy="545148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9A9FA152-FBCF-89B1-0DAC-B561D5B35F1B}"/>
              </a:ext>
            </a:extLst>
          </p:cNvPr>
          <p:cNvSpPr/>
          <p:nvPr/>
        </p:nvSpPr>
        <p:spPr>
          <a:xfrm>
            <a:off x="119336" y="71929"/>
            <a:ext cx="5396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FF"/>
                </a:solidFill>
                <a:latin typeface="Verdana"/>
                <a:cs typeface="Verdana"/>
              </a:rPr>
              <a:t>Magnetic Moments (</a:t>
            </a:r>
            <a:r>
              <a:rPr lang="en-US" sz="3200" b="1" dirty="0" err="1">
                <a:solidFill>
                  <a:srgbClr val="FFFFFF"/>
                </a:solidFill>
                <a:latin typeface="Verdana"/>
                <a:cs typeface="Verdana"/>
              </a:rPr>
              <a:t>μ</a:t>
            </a:r>
            <a:r>
              <a:rPr lang="en-US" sz="3200" b="1" dirty="0">
                <a:solidFill>
                  <a:srgbClr val="FFFFFF"/>
                </a:solidFill>
                <a:latin typeface="Verdana"/>
                <a:cs typeface="Verdana"/>
              </a:rPr>
              <a:t>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59B80D9-8E7E-964E-6295-63B0D6E1F049}"/>
              </a:ext>
            </a:extLst>
          </p:cNvPr>
          <p:cNvGrpSpPr/>
          <p:nvPr/>
        </p:nvGrpSpPr>
        <p:grpSpPr>
          <a:xfrm>
            <a:off x="339071" y="4833168"/>
            <a:ext cx="3581849" cy="2783092"/>
            <a:chOff x="8156477" y="1031505"/>
            <a:chExt cx="3581849" cy="278309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150AAD1-5B11-96C0-F9A7-ED3012708331}"/>
                </a:ext>
              </a:extLst>
            </p:cNvPr>
            <p:cNvSpPr txBox="1"/>
            <p:nvPr/>
          </p:nvSpPr>
          <p:spPr>
            <a:xfrm>
              <a:off x="8156477" y="1293132"/>
              <a:ext cx="463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004C97"/>
                  </a:solidFill>
                </a:rPr>
                <a:t>B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4D5C27A-D523-2D08-7A36-FAD22D705BA0}"/>
                </a:ext>
              </a:extLst>
            </p:cNvPr>
            <p:cNvGrpSpPr/>
            <p:nvPr/>
          </p:nvGrpSpPr>
          <p:grpSpPr>
            <a:xfrm>
              <a:off x="8226073" y="1031505"/>
              <a:ext cx="3512253" cy="2783092"/>
              <a:chOff x="5284996" y="279055"/>
              <a:chExt cx="3512253" cy="2783092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266B4DB6-57AA-0A34-90E3-9157C0723835}"/>
                  </a:ext>
                </a:extLst>
              </p:cNvPr>
              <p:cNvCxnSpPr/>
              <p:nvPr/>
            </p:nvCxnSpPr>
            <p:spPr>
              <a:xfrm flipV="1">
                <a:off x="5806683" y="279055"/>
                <a:ext cx="1588" cy="2335550"/>
              </a:xfrm>
              <a:prstGeom prst="straightConnector1">
                <a:avLst/>
              </a:prstGeom>
              <a:ln w="41275" cap="flat" cmpd="sng" algn="ctr">
                <a:solidFill>
                  <a:srgbClr val="004C97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CEEE5DF9-FC7A-4410-A334-1BD7E321E8B2}"/>
                  </a:ext>
                </a:extLst>
              </p:cNvPr>
              <p:cNvCxnSpPr/>
              <p:nvPr/>
            </p:nvCxnSpPr>
            <p:spPr>
              <a:xfrm flipV="1">
                <a:off x="7041123" y="282885"/>
                <a:ext cx="1588" cy="2335550"/>
              </a:xfrm>
              <a:prstGeom prst="straightConnector1">
                <a:avLst/>
              </a:prstGeom>
              <a:ln w="41275" cap="flat" cmpd="sng" algn="ctr">
                <a:solidFill>
                  <a:srgbClr val="004C97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7776DAC-4D66-F27B-761F-AB24CE5858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73975" y="282885"/>
                <a:ext cx="1588" cy="2335550"/>
              </a:xfrm>
              <a:prstGeom prst="straightConnector1">
                <a:avLst/>
              </a:prstGeom>
              <a:ln w="41275" cap="flat" cmpd="sng" algn="ctr">
                <a:solidFill>
                  <a:srgbClr val="004C97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" name="Picture 8" descr="out.gif">
                <a:extLst>
                  <a:ext uri="{FF2B5EF4-FFF2-40B4-BE49-F238E27FC236}">
                    <a16:creationId xmlns:a16="http://schemas.microsoft.com/office/drawing/2014/main" id="{DF0DECF8-2897-A5BE-6802-0AB635E9E7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flipH="1">
                <a:off x="5284996" y="427957"/>
                <a:ext cx="3512253" cy="2634190"/>
              </a:xfrm>
              <a:prstGeom prst="rect">
                <a:avLst/>
              </a:prstGeom>
            </p:spPr>
          </p:pic>
        </p:grpSp>
      </p:grpSp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91100BC-DFE2-620A-AFE9-94D77345EE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1054" y="5716036"/>
            <a:ext cx="3874550" cy="11466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325AD0-2648-F31C-96BF-756469C9B6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26863" y="4401153"/>
            <a:ext cx="2087989" cy="1198506"/>
          </a:xfrm>
          <a:prstGeom prst="rect">
            <a:avLst/>
          </a:prstGeom>
        </p:spPr>
      </p:pic>
      <p:pic>
        <p:nvPicPr>
          <p:cNvPr id="12" name="Picture 1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314162C-0666-31DF-330D-EBE584F813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87030" y="4522420"/>
            <a:ext cx="2708585" cy="955972"/>
          </a:xfrm>
          <a:prstGeom prst="rect">
            <a:avLst/>
          </a:prstGeom>
        </p:spPr>
      </p:pic>
      <p:pic>
        <p:nvPicPr>
          <p:cNvPr id="13" name="Picture 12" descr="A picture containing outdoor, ground, person, person&#10;&#10;Description automatically generated">
            <a:extLst>
              <a:ext uri="{FF2B5EF4-FFF2-40B4-BE49-F238E27FC236}">
                <a16:creationId xmlns:a16="http://schemas.microsoft.com/office/drawing/2014/main" id="{2960F13B-BB10-20D0-B90A-DD4E1CE8857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11169"/>
          <a:stretch/>
        </p:blipFill>
        <p:spPr>
          <a:xfrm>
            <a:off x="10231971" y="3892517"/>
            <a:ext cx="1796550" cy="3024237"/>
          </a:xfrm>
          <a:custGeom>
            <a:avLst/>
            <a:gdLst/>
            <a:ahLst/>
            <a:cxnLst/>
            <a:rect l="l" t="t" r="r" b="b"/>
            <a:pathLst>
              <a:path w="4827922" h="6858000">
                <a:moveTo>
                  <a:pt x="4441" y="0"/>
                </a:moveTo>
                <a:lnTo>
                  <a:pt x="4827922" y="0"/>
                </a:lnTo>
                <a:lnTo>
                  <a:pt x="4827922" y="6858000"/>
                </a:lnTo>
                <a:lnTo>
                  <a:pt x="0" y="6858000"/>
                </a:lnTo>
                <a:lnTo>
                  <a:pt x="106674" y="6638378"/>
                </a:lnTo>
                <a:cubicBezTo>
                  <a:pt x="530028" y="5720938"/>
                  <a:pt x="777229" y="4614948"/>
                  <a:pt x="777229" y="3424428"/>
                </a:cubicBezTo>
                <a:cubicBezTo>
                  <a:pt x="777229" y="2233909"/>
                  <a:pt x="530028" y="1127919"/>
                  <a:pt x="106674" y="210478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1801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845205" y="1960244"/>
            <a:ext cx="3995544" cy="28123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525" dirty="0">
                <a:latin typeface="Verdana"/>
                <a:cs typeface="Verdana"/>
              </a:rPr>
              <a:t>Property of weak decay means that the positrons of the highest energy are emitted along the direction of the muon spin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74" y="874528"/>
            <a:ext cx="7381131" cy="486949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24517" y="0"/>
            <a:ext cx="7616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FF"/>
                </a:solidFill>
                <a:latin typeface="Verdana"/>
                <a:cs typeface="Verdana"/>
              </a:rPr>
              <a:t>Muon Decay has useful property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BC6CE9-75FF-8944-91F9-91BECFAE7059}"/>
              </a:ext>
            </a:extLst>
          </p:cNvPr>
          <p:cNvSpPr txBox="1"/>
          <p:nvPr/>
        </p:nvSpPr>
        <p:spPr>
          <a:xfrm>
            <a:off x="732304" y="5487734"/>
            <a:ext cx="11108445" cy="947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78" dirty="0">
                <a:solidFill>
                  <a:srgbClr val="FF0000"/>
                </a:solidFill>
                <a:latin typeface="Verdana"/>
                <a:cs typeface="Verdana"/>
              </a:rPr>
              <a:t>So we know muon spin direction from direction of</a:t>
            </a:r>
          </a:p>
          <a:p>
            <a:pPr algn="ctr"/>
            <a:r>
              <a:rPr lang="en-US" sz="2778" dirty="0">
                <a:solidFill>
                  <a:srgbClr val="FF0000"/>
                </a:solidFill>
                <a:latin typeface="Verdana"/>
                <a:cs typeface="Verdana"/>
              </a:rPr>
              <a:t>highest energy decay e</a:t>
            </a:r>
            <a:r>
              <a:rPr lang="en-US" sz="2778" baseline="30000" dirty="0">
                <a:solidFill>
                  <a:srgbClr val="FF0000"/>
                </a:solidFill>
                <a:latin typeface="Verdana"/>
                <a:cs typeface="Verdana"/>
              </a:rPr>
              <a:t>+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05EEC8-6CBF-784B-AA93-0D93AA8E7360}"/>
              </a:ext>
            </a:extLst>
          </p:cNvPr>
          <p:cNvSpPr txBox="1"/>
          <p:nvPr/>
        </p:nvSpPr>
        <p:spPr>
          <a:xfrm>
            <a:off x="751267" y="6748071"/>
            <a:ext cx="10198818" cy="8694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25" dirty="0">
                <a:solidFill>
                  <a:srgbClr val="0D1AFF"/>
                </a:solidFill>
                <a:latin typeface="Verdana"/>
                <a:cs typeface="Verdana"/>
              </a:rPr>
              <a:t>We know muon spin </a:t>
            </a:r>
            <a:r>
              <a:rPr lang="en-US" sz="2525" dirty="0" err="1">
                <a:solidFill>
                  <a:srgbClr val="0D1AFF"/>
                </a:solidFill>
                <a:latin typeface="Verdana"/>
                <a:cs typeface="Verdana"/>
              </a:rPr>
              <a:t>precesses</a:t>
            </a:r>
            <a:r>
              <a:rPr lang="en-US" sz="2525" dirty="0">
                <a:solidFill>
                  <a:srgbClr val="0D1AFF"/>
                </a:solidFill>
                <a:latin typeface="Verdana"/>
                <a:cs typeface="Verdana"/>
              </a:rPr>
              <a:t> in B-field and hence so should</a:t>
            </a:r>
          </a:p>
          <a:p>
            <a:pPr algn="ctr"/>
            <a:r>
              <a:rPr lang="en-US" sz="2525" dirty="0">
                <a:solidFill>
                  <a:srgbClr val="0D1AFF"/>
                </a:solidFill>
                <a:latin typeface="Verdana"/>
                <a:cs typeface="Verdana"/>
              </a:rPr>
              <a:t>direction of highest energy decay e</a:t>
            </a:r>
            <a:r>
              <a:rPr lang="en-US" sz="2525" baseline="30000" dirty="0">
                <a:solidFill>
                  <a:srgbClr val="0D1AFF"/>
                </a:solidFill>
                <a:latin typeface="Verdana"/>
                <a:cs typeface="Verdana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13936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988B07C-1342-50C5-C32E-93261DD07B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950" t="3661" r="11951" b="6495"/>
          <a:stretch/>
        </p:blipFill>
        <p:spPr>
          <a:xfrm>
            <a:off x="7028404" y="2887408"/>
            <a:ext cx="4882509" cy="4876736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F877F9BB-6336-BA56-FC73-ABE395FC6829}"/>
              </a:ext>
            </a:extLst>
          </p:cNvPr>
          <p:cNvGrpSpPr/>
          <p:nvPr/>
        </p:nvGrpSpPr>
        <p:grpSpPr>
          <a:xfrm>
            <a:off x="5303912" y="1160760"/>
            <a:ext cx="5040560" cy="1295589"/>
            <a:chOff x="636588" y="3448141"/>
            <a:chExt cx="2992582" cy="64751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1AD8C97-4463-E046-FFCC-35333F4F3D44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/>
            <a:srcRect/>
            <a:stretch/>
          </p:blipFill>
          <p:spPr bwMode="auto">
            <a:xfrm>
              <a:off x="636588" y="3448141"/>
              <a:ext cx="2992582" cy="647517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=""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=""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=""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="" xmlns:a14="http://schemas.microsoft.com/office/drawing/2010/main"/>
              </a:ext>
            </a:extLst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9C32624-D776-0FAE-3992-2E6C27B7029F}"/>
                </a:ext>
              </a:extLst>
            </p:cNvPr>
            <p:cNvSpPr/>
            <p:nvPr/>
          </p:nvSpPr>
          <p:spPr>
            <a:xfrm>
              <a:off x="1368108" y="3639312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 pitchFamily="2" charset="0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1337D1D-59C3-E454-70FD-6285E96CE485}"/>
                </a:ext>
              </a:extLst>
            </p:cNvPr>
            <p:cNvSpPr/>
            <p:nvPr/>
          </p:nvSpPr>
          <p:spPr>
            <a:xfrm>
              <a:off x="2072196" y="3639312"/>
              <a:ext cx="381000" cy="381000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 pitchFamily="2" charset="0"/>
              </a:endParaRPr>
            </a:p>
          </p:txBody>
        </p:sp>
      </p:grpSp>
      <p:pic>
        <p:nvPicPr>
          <p:cNvPr id="20" name="Picture 19" descr="A diagram of a spinning wheel&#10;&#10;Description automatically generated">
            <a:extLst>
              <a:ext uri="{FF2B5EF4-FFF2-40B4-BE49-F238E27FC236}">
                <a16:creationId xmlns:a16="http://schemas.microsoft.com/office/drawing/2014/main" id="{338E2401-21B5-6910-7CCA-EBE1FDCA25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48" t="3491" r="12053" b="6494"/>
          <a:stretch/>
        </p:blipFill>
        <p:spPr>
          <a:xfrm>
            <a:off x="191344" y="927480"/>
            <a:ext cx="4694464" cy="469777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D0964370-9931-927D-D7C2-8C3FE070DADC}"/>
              </a:ext>
            </a:extLst>
          </p:cNvPr>
          <p:cNvSpPr/>
          <p:nvPr/>
        </p:nvSpPr>
        <p:spPr>
          <a:xfrm>
            <a:off x="0" y="53060"/>
            <a:ext cx="95830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two precessions : spin &amp; momentum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71F5BA-3E11-E3B4-560C-CC7FFC1AA360}"/>
              </a:ext>
            </a:extLst>
          </p:cNvPr>
          <p:cNvSpPr txBox="1"/>
          <p:nvPr/>
        </p:nvSpPr>
        <p:spPr>
          <a:xfrm>
            <a:off x="140033" y="6489352"/>
            <a:ext cx="75819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Verdana"/>
                <a:cs typeface="Verdana"/>
              </a:rPr>
              <a:t>We expect to see the number of highest energy</a:t>
            </a:r>
          </a:p>
          <a:p>
            <a:r>
              <a:rPr lang="en-US" sz="2400" dirty="0">
                <a:latin typeface="Verdana"/>
                <a:cs typeface="Verdana"/>
              </a:rPr>
              <a:t>positrons rising and falling with time</a:t>
            </a:r>
          </a:p>
        </p:txBody>
      </p:sp>
    </p:spTree>
    <p:extLst>
      <p:ext uri="{BB962C8B-B14F-4D97-AF65-F5344CB8AC3E}">
        <p14:creationId xmlns:p14="http://schemas.microsoft.com/office/powerpoint/2010/main" val="3979925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5BC0AA6-9DAB-8815-190D-994868184440}"/>
              </a:ext>
            </a:extLst>
          </p:cNvPr>
          <p:cNvGrpSpPr/>
          <p:nvPr/>
        </p:nvGrpSpPr>
        <p:grpSpPr>
          <a:xfrm>
            <a:off x="263352" y="1592808"/>
            <a:ext cx="11809312" cy="5616624"/>
            <a:chOff x="736827" y="1761564"/>
            <a:chExt cx="7776410" cy="309208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F01B58B-5F6D-F162-98B1-AA2D0C025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26" b="26"/>
            <a:stretch/>
          </p:blipFill>
          <p:spPr>
            <a:xfrm>
              <a:off x="736827" y="1761564"/>
              <a:ext cx="7776410" cy="297179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C3C7E2D-1793-BB52-9EE7-0E58014FB50A}"/>
                </a:ext>
              </a:extLst>
            </p:cNvPr>
            <p:cNvSpPr txBox="1"/>
            <p:nvPr/>
          </p:nvSpPr>
          <p:spPr>
            <a:xfrm>
              <a:off x="2194196" y="4607430"/>
              <a:ext cx="12437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00"/>
                  </a:solidFill>
                  <a:latin typeface="Helvetica" pitchFamily="2" charset="0"/>
                </a:rPr>
                <a:t>Threshold Energy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DE586C0-F0B8-090C-D76A-490909A62AAE}"/>
                </a:ext>
              </a:extLst>
            </p:cNvPr>
            <p:cNvSpPr txBox="1"/>
            <p:nvPr/>
          </p:nvSpPr>
          <p:spPr>
            <a:xfrm>
              <a:off x="6544308" y="2096681"/>
              <a:ext cx="15514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Helvetica" pitchFamily="2" charset="0"/>
                </a:rPr>
                <a:t>Time Spectrum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B49C65F-18BA-6A58-553B-174547A1BF43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2816066" y="4416239"/>
              <a:ext cx="0" cy="191191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60792E0-EC48-AD7C-330A-7EED98A44C58}"/>
                </a:ext>
              </a:extLst>
            </p:cNvPr>
            <p:cNvSpPr/>
            <p:nvPr/>
          </p:nvSpPr>
          <p:spPr>
            <a:xfrm>
              <a:off x="1770558" y="2096713"/>
              <a:ext cx="2358803" cy="1538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CB940C8-E747-B3DC-8C6E-BBF6392DF1AC}"/>
                </a:ext>
              </a:extLst>
            </p:cNvPr>
            <p:cNvSpPr txBox="1"/>
            <p:nvPr/>
          </p:nvSpPr>
          <p:spPr>
            <a:xfrm>
              <a:off x="2532353" y="2096681"/>
              <a:ext cx="1655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Helvetica" pitchFamily="2" charset="0"/>
                </a:rPr>
                <a:t>Energy Spectrum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BEADEE2D-BC93-2DD5-75F5-A6CB755842B2}"/>
              </a:ext>
            </a:extLst>
          </p:cNvPr>
          <p:cNvSpPr/>
          <p:nvPr/>
        </p:nvSpPr>
        <p:spPr>
          <a:xfrm>
            <a:off x="0" y="53060"/>
            <a:ext cx="98203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Highest energy e+ population oscillates…</a:t>
            </a:r>
          </a:p>
        </p:txBody>
      </p:sp>
    </p:spTree>
    <p:extLst>
      <p:ext uri="{BB962C8B-B14F-4D97-AF65-F5344CB8AC3E}">
        <p14:creationId xmlns:p14="http://schemas.microsoft.com/office/powerpoint/2010/main" val="2506930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DCA22A-5EA9-2546-A171-6EE419854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899" y="1098485"/>
            <a:ext cx="10328659" cy="5842753"/>
          </a:xfrm>
          <a:prstGeom prst="rect">
            <a:avLst/>
          </a:prstGeom>
        </p:spPr>
      </p:pic>
      <p:pic>
        <p:nvPicPr>
          <p:cNvPr id="3" name="Google Shape;427;p27">
            <a:extLst>
              <a:ext uri="{FF2B5EF4-FFF2-40B4-BE49-F238E27FC236}">
                <a16:creationId xmlns:a16="http://schemas.microsoft.com/office/drawing/2014/main" id="{2C60163D-7911-E743-BD6A-186EAB114AC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2035" y="7002929"/>
            <a:ext cx="8674196" cy="75428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64AE99A-2C22-7B96-B7E2-0C87474FEFBB}"/>
              </a:ext>
            </a:extLst>
          </p:cNvPr>
          <p:cNvSpPr/>
          <p:nvPr/>
        </p:nvSpPr>
        <p:spPr>
          <a:xfrm>
            <a:off x="119336" y="27886"/>
            <a:ext cx="98203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Highest energy e</a:t>
            </a:r>
            <a:r>
              <a:rPr lang="en-US" sz="32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  <a:r>
              <a:rPr lang="en-US" sz="32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population oscillates…</a:t>
            </a:r>
          </a:p>
        </p:txBody>
      </p:sp>
    </p:spTree>
    <p:extLst>
      <p:ext uri="{BB962C8B-B14F-4D97-AF65-F5344CB8AC3E}">
        <p14:creationId xmlns:p14="http://schemas.microsoft.com/office/powerpoint/2010/main" val="2185010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DB94CDA-8488-DC38-EC11-528E59ADB8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00"/>
          <a:stretch>
            <a:fillRect/>
          </a:stretch>
        </p:blipFill>
        <p:spPr>
          <a:xfrm>
            <a:off x="90652" y="1304776"/>
            <a:ext cx="11786097" cy="39604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923C9E-178B-8AC4-3520-BA860B2766F1}"/>
              </a:ext>
            </a:extLst>
          </p:cNvPr>
          <p:cNvSpPr txBox="1"/>
          <p:nvPr/>
        </p:nvSpPr>
        <p:spPr>
          <a:xfrm>
            <a:off x="335360" y="5673744"/>
            <a:ext cx="115558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Verdana"/>
                <a:cs typeface="Verdana"/>
              </a:rPr>
              <a:t>308.5B positrons recorded</a:t>
            </a:r>
          </a:p>
          <a:p>
            <a:r>
              <a:rPr lang="en-US" sz="2400" dirty="0">
                <a:latin typeface="Verdana"/>
                <a:cs typeface="Verdana"/>
              </a:rPr>
              <a:t>Prototyping with (0.3%) 1.69B positrons from Nov/Dec 2019</a:t>
            </a:r>
          </a:p>
          <a:p>
            <a:endParaRPr lang="en-US" sz="2400" dirty="0">
              <a:latin typeface="Verdana"/>
              <a:cs typeface="Verdana"/>
            </a:endParaRPr>
          </a:p>
          <a:p>
            <a:r>
              <a:rPr lang="en-US" sz="2400" dirty="0">
                <a:latin typeface="Verdana"/>
                <a:cs typeface="Verdana"/>
              </a:rPr>
              <a:t>The aim is largely educational (I have a teacher who has offered to help)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7CD566-8694-96FC-38FA-35B625AFF92D}"/>
              </a:ext>
            </a:extLst>
          </p:cNvPr>
          <p:cNvSpPr txBox="1"/>
          <p:nvPr/>
        </p:nvSpPr>
        <p:spPr>
          <a:xfrm>
            <a:off x="19953" y="80640"/>
            <a:ext cx="8395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/>
                <a:cs typeface="Verdana"/>
              </a:rPr>
              <a:t>g-2 data was collected over 5 years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0B4F6D8-1DC2-E729-4065-26FB5C78B3B4}"/>
              </a:ext>
            </a:extLst>
          </p:cNvPr>
          <p:cNvSpPr/>
          <p:nvPr/>
        </p:nvSpPr>
        <p:spPr>
          <a:xfrm flipH="1">
            <a:off x="3359696" y="3609032"/>
            <a:ext cx="468500" cy="504056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6F1C99-E4A3-3A18-8CE8-A8931849343C}"/>
              </a:ext>
            </a:extLst>
          </p:cNvPr>
          <p:cNvSpPr txBox="1"/>
          <p:nvPr/>
        </p:nvSpPr>
        <p:spPr>
          <a:xfrm>
            <a:off x="315555" y="7421099"/>
            <a:ext cx="8590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Verdana"/>
                <a:cs typeface="Verdana"/>
              </a:rPr>
              <a:t>The entire open data team on the experiment is me …</a:t>
            </a:r>
          </a:p>
        </p:txBody>
      </p:sp>
    </p:spTree>
    <p:extLst>
      <p:ext uri="{BB962C8B-B14F-4D97-AF65-F5344CB8AC3E}">
        <p14:creationId xmlns:p14="http://schemas.microsoft.com/office/powerpoint/2010/main" val="3049182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85EE46-65E4-9E39-D36E-3A7405567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460964"/>
            <a:ext cx="6192688" cy="54575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48FDB1-26C1-9748-3A55-7C9EFF0F3B36}"/>
              </a:ext>
            </a:extLst>
          </p:cNvPr>
          <p:cNvSpPr txBox="1"/>
          <p:nvPr/>
        </p:nvSpPr>
        <p:spPr>
          <a:xfrm>
            <a:off x="119336" y="80640"/>
            <a:ext cx="9289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</a:t>
            </a:r>
            <a:r>
              <a:rPr lang="en-US" sz="32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zenodo.org</a:t>
            </a:r>
            <a:r>
              <a:rPr lang="en-US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/records/19632588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02CFD8-3174-0D30-C6E3-1083B0760C80}"/>
              </a:ext>
            </a:extLst>
          </p:cNvPr>
          <p:cNvSpPr txBox="1"/>
          <p:nvPr/>
        </p:nvSpPr>
        <p:spPr>
          <a:xfrm>
            <a:off x="7757524" y="5553248"/>
            <a:ext cx="26990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>
                <a:latin typeface="Verdana"/>
                <a:cs typeface="Verdana"/>
              </a:rPr>
              <a:t>Numpy</a:t>
            </a:r>
            <a:r>
              <a:rPr lang="en-US" sz="2200" dirty="0">
                <a:latin typeface="Verdana"/>
                <a:cs typeface="Verdana"/>
              </a:rPr>
              <a:t> binary file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5E041B-7779-6CB9-7082-FE737B025B10}"/>
              </a:ext>
            </a:extLst>
          </p:cNvPr>
          <p:cNvSpPr txBox="1"/>
          <p:nvPr/>
        </p:nvSpPr>
        <p:spPr>
          <a:xfrm>
            <a:off x="7757524" y="3977456"/>
            <a:ext cx="41585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Verdana"/>
                <a:cs typeface="Verdana"/>
              </a:rPr>
              <a:t>Histogram the data into</a:t>
            </a:r>
          </a:p>
          <a:p>
            <a:r>
              <a:rPr lang="en-US" sz="2200" dirty="0">
                <a:latin typeface="Verdana"/>
                <a:cs typeface="Verdana"/>
              </a:rPr>
              <a:t>4188 (149.2 ns) time bins</a:t>
            </a:r>
          </a:p>
          <a:p>
            <a:r>
              <a:rPr lang="en-US" sz="2200" dirty="0">
                <a:latin typeface="Verdana"/>
                <a:cs typeface="Verdana"/>
              </a:rPr>
              <a:t>with # positrons in each bin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CD081-BDD9-EBFC-B088-BDE7131AA54E}"/>
              </a:ext>
            </a:extLst>
          </p:cNvPr>
          <p:cNvSpPr txBox="1"/>
          <p:nvPr/>
        </p:nvSpPr>
        <p:spPr>
          <a:xfrm>
            <a:off x="7757524" y="1664816"/>
            <a:ext cx="39903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Verdana"/>
                <a:cs typeface="Verdana"/>
              </a:rPr>
              <a:t>The raw data of this 0.3% </a:t>
            </a:r>
          </a:p>
          <a:p>
            <a:r>
              <a:rPr lang="en-US" sz="2200" dirty="0">
                <a:latin typeface="Verdana"/>
                <a:cs typeface="Verdana"/>
              </a:rPr>
              <a:t>snapshot is 110 Tb… and </a:t>
            </a:r>
          </a:p>
          <a:p>
            <a:r>
              <a:rPr lang="en-US" sz="2200" dirty="0">
                <a:latin typeface="Verdana"/>
                <a:cs typeface="Verdana"/>
              </a:rPr>
              <a:t>requires a lot of expert</a:t>
            </a:r>
          </a:p>
          <a:p>
            <a:r>
              <a:rPr lang="en-US" sz="2200" dirty="0">
                <a:latin typeface="Verdana"/>
                <a:cs typeface="Verdana"/>
              </a:rPr>
              <a:t>massaging to </a:t>
            </a:r>
            <a:r>
              <a:rPr lang="en-US" sz="2200" dirty="0" err="1">
                <a:latin typeface="Verdana"/>
                <a:cs typeface="Verdana"/>
              </a:rPr>
              <a:t>analyse</a:t>
            </a:r>
            <a:endParaRPr lang="en-US" sz="22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866455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omega_a = \omega_s - \omega_c = a_\mu\frac{eB}{mc}  template TPT1  env TPENV2  fore 0  back 16777215  eqnno 8"/>
  <p:tag name="FILENAME" val="TP_tmp"/>
  <p:tag name="ORIGWIDTH" val="96"/>
  <p:tag name="PICTUREFILESIZE" val="77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N_{e}(t) \simeq N_0 e^{-\frac{t}{\gamma \tau}}[1-A\cos({\omega_a t + \phi_a})]  template TPT1  env TPENV1  fore 0  back 16777215  eqnno 1"/>
  <p:tag name="FILENAME" val="TP_tmp"/>
  <p:tag name="ORIGWIDTH" val="161"/>
  <p:tag name="PICTUREFILESIZE" val="10499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 smtClean="0">
            <a:latin typeface="Verdana"/>
            <a:cs typeface="Verdan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 smtClean="0">
            <a:latin typeface="Verdana"/>
            <a:cs typeface="Verdana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52469</TotalTime>
  <Words>577</Words>
  <Application>Microsoft Macintosh PowerPoint</Application>
  <PresentationFormat>Custom</PresentationFormat>
  <Paragraphs>91</Paragraphs>
  <Slides>18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Bahnschrift Light</vt:lpstr>
      <vt:lpstr>Calibri</vt:lpstr>
      <vt:lpstr>Cambria Math</vt:lpstr>
      <vt:lpstr>Helvetica</vt:lpstr>
      <vt:lpstr>Verdana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UCL HEP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Mark Lancaster</dc:creator>
  <cp:keywords/>
  <dc:description/>
  <cp:lastModifiedBy>Mark Lancaster</cp:lastModifiedBy>
  <cp:revision>621</cp:revision>
  <cp:lastPrinted>2021-04-20T07:55:28Z</cp:lastPrinted>
  <dcterms:created xsi:type="dcterms:W3CDTF">2009-01-17T16:00:29Z</dcterms:created>
  <dcterms:modified xsi:type="dcterms:W3CDTF">2026-05-14T12:36:31Z</dcterms:modified>
  <cp:category/>
</cp:coreProperties>
</file>