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67" r:id="rId3"/>
    <p:sldId id="262" r:id="rId4"/>
    <p:sldId id="258" r:id="rId5"/>
    <p:sldId id="259" r:id="rId6"/>
    <p:sldId id="268" r:id="rId7"/>
    <p:sldId id="269" r:id="rId8"/>
    <p:sldId id="261" r:id="rId9"/>
    <p:sldId id="263" r:id="rId10"/>
    <p:sldId id="264" r:id="rId11"/>
    <p:sldId id="265" r:id="rId12"/>
    <p:sldId id="260" r:id="rId13"/>
    <p:sldId id="270"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497"/>
    <p:restoredTop sz="94661"/>
  </p:normalViewPr>
  <p:slideViewPr>
    <p:cSldViewPr snapToGrid="0">
      <p:cViewPr varScale="1">
        <p:scale>
          <a:sx n="114" d="100"/>
          <a:sy n="114" d="100"/>
        </p:scale>
        <p:origin x="600" y="1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D4794-12C2-4716-A580-3FBA10B8E81D}"/>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4C7A9646-6453-5EBE-E5A4-1528F35FF65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C0602361-94D9-74CB-DD88-D50CD1A4A55E}"/>
              </a:ext>
            </a:extLst>
          </p:cNvPr>
          <p:cNvSpPr>
            <a:spLocks noGrp="1"/>
          </p:cNvSpPr>
          <p:nvPr>
            <p:ph type="dt" sz="half" idx="10"/>
          </p:nvPr>
        </p:nvSpPr>
        <p:spPr/>
        <p:txBody>
          <a:bodyPr/>
          <a:lstStyle/>
          <a:p>
            <a:fld id="{1D7004FC-63EE-384E-97AD-B68E76BCBBF0}" type="datetimeFigureOut">
              <a:rPr lang="en-US" smtClean="0"/>
              <a:t>5/12/26</a:t>
            </a:fld>
            <a:endParaRPr lang="en-US"/>
          </a:p>
        </p:txBody>
      </p:sp>
      <p:sp>
        <p:nvSpPr>
          <p:cNvPr id="5" name="Footer Placeholder 4">
            <a:extLst>
              <a:ext uri="{FF2B5EF4-FFF2-40B4-BE49-F238E27FC236}">
                <a16:creationId xmlns:a16="http://schemas.microsoft.com/office/drawing/2014/main" id="{D0F0AAA7-F9EE-80DF-1E69-B39C3813C31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EE1EDB8-C860-ED6A-70DF-F9493201F227}"/>
              </a:ext>
            </a:extLst>
          </p:cNvPr>
          <p:cNvSpPr>
            <a:spLocks noGrp="1"/>
          </p:cNvSpPr>
          <p:nvPr>
            <p:ph type="sldNum" sz="quarter" idx="12"/>
          </p:nvPr>
        </p:nvSpPr>
        <p:spPr/>
        <p:txBody>
          <a:bodyPr/>
          <a:lstStyle/>
          <a:p>
            <a:fld id="{A1E48F7C-0202-B842-958A-753B5821A97C}" type="slidenum">
              <a:rPr lang="en-US" smtClean="0"/>
              <a:t>‹#›</a:t>
            </a:fld>
            <a:endParaRPr lang="en-US"/>
          </a:p>
        </p:txBody>
      </p:sp>
    </p:spTree>
    <p:extLst>
      <p:ext uri="{BB962C8B-B14F-4D97-AF65-F5344CB8AC3E}">
        <p14:creationId xmlns:p14="http://schemas.microsoft.com/office/powerpoint/2010/main" val="14643945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D958EE-3C17-FB69-E34E-AE3577EB2191}"/>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B0BE8772-A280-1063-9A34-D2329F7B6250}"/>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D65B3EF5-DC70-B54C-D96D-80A8DF92DD81}"/>
              </a:ext>
            </a:extLst>
          </p:cNvPr>
          <p:cNvSpPr>
            <a:spLocks noGrp="1"/>
          </p:cNvSpPr>
          <p:nvPr>
            <p:ph type="dt" sz="half" idx="10"/>
          </p:nvPr>
        </p:nvSpPr>
        <p:spPr/>
        <p:txBody>
          <a:bodyPr/>
          <a:lstStyle/>
          <a:p>
            <a:fld id="{1D7004FC-63EE-384E-97AD-B68E76BCBBF0}" type="datetimeFigureOut">
              <a:rPr lang="en-US" smtClean="0"/>
              <a:t>5/12/26</a:t>
            </a:fld>
            <a:endParaRPr lang="en-US"/>
          </a:p>
        </p:txBody>
      </p:sp>
      <p:sp>
        <p:nvSpPr>
          <p:cNvPr id="5" name="Footer Placeholder 4">
            <a:extLst>
              <a:ext uri="{FF2B5EF4-FFF2-40B4-BE49-F238E27FC236}">
                <a16:creationId xmlns:a16="http://schemas.microsoft.com/office/drawing/2014/main" id="{0C86C987-E891-6739-B353-26ACD6D07A2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8CC7C9C-B2FF-AB1A-C118-00E8407BD4B0}"/>
              </a:ext>
            </a:extLst>
          </p:cNvPr>
          <p:cNvSpPr>
            <a:spLocks noGrp="1"/>
          </p:cNvSpPr>
          <p:nvPr>
            <p:ph type="sldNum" sz="quarter" idx="12"/>
          </p:nvPr>
        </p:nvSpPr>
        <p:spPr/>
        <p:txBody>
          <a:bodyPr/>
          <a:lstStyle/>
          <a:p>
            <a:fld id="{A1E48F7C-0202-B842-958A-753B5821A97C}" type="slidenum">
              <a:rPr lang="en-US" smtClean="0"/>
              <a:t>‹#›</a:t>
            </a:fld>
            <a:endParaRPr lang="en-US"/>
          </a:p>
        </p:txBody>
      </p:sp>
    </p:spTree>
    <p:extLst>
      <p:ext uri="{BB962C8B-B14F-4D97-AF65-F5344CB8AC3E}">
        <p14:creationId xmlns:p14="http://schemas.microsoft.com/office/powerpoint/2010/main" val="35277875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DFB1D71-6D6E-FA3F-8776-1702FC60A217}"/>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2FE0388F-C961-7516-04D7-F1A22C973FC8}"/>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DECC96CF-89D9-B19D-C597-F6A6DDFC657A}"/>
              </a:ext>
            </a:extLst>
          </p:cNvPr>
          <p:cNvSpPr>
            <a:spLocks noGrp="1"/>
          </p:cNvSpPr>
          <p:nvPr>
            <p:ph type="dt" sz="half" idx="10"/>
          </p:nvPr>
        </p:nvSpPr>
        <p:spPr/>
        <p:txBody>
          <a:bodyPr/>
          <a:lstStyle/>
          <a:p>
            <a:fld id="{1D7004FC-63EE-384E-97AD-B68E76BCBBF0}" type="datetimeFigureOut">
              <a:rPr lang="en-US" smtClean="0"/>
              <a:t>5/12/26</a:t>
            </a:fld>
            <a:endParaRPr lang="en-US"/>
          </a:p>
        </p:txBody>
      </p:sp>
      <p:sp>
        <p:nvSpPr>
          <p:cNvPr id="5" name="Footer Placeholder 4">
            <a:extLst>
              <a:ext uri="{FF2B5EF4-FFF2-40B4-BE49-F238E27FC236}">
                <a16:creationId xmlns:a16="http://schemas.microsoft.com/office/drawing/2014/main" id="{500A0F89-E585-D22F-4611-96074AEC2CA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F7F2CB5-1531-E146-AD15-041BA9FBC058}"/>
              </a:ext>
            </a:extLst>
          </p:cNvPr>
          <p:cNvSpPr>
            <a:spLocks noGrp="1"/>
          </p:cNvSpPr>
          <p:nvPr>
            <p:ph type="sldNum" sz="quarter" idx="12"/>
          </p:nvPr>
        </p:nvSpPr>
        <p:spPr/>
        <p:txBody>
          <a:bodyPr/>
          <a:lstStyle/>
          <a:p>
            <a:fld id="{A1E48F7C-0202-B842-958A-753B5821A97C}" type="slidenum">
              <a:rPr lang="en-US" smtClean="0"/>
              <a:t>‹#›</a:t>
            </a:fld>
            <a:endParaRPr lang="en-US"/>
          </a:p>
        </p:txBody>
      </p:sp>
    </p:spTree>
    <p:extLst>
      <p:ext uri="{BB962C8B-B14F-4D97-AF65-F5344CB8AC3E}">
        <p14:creationId xmlns:p14="http://schemas.microsoft.com/office/powerpoint/2010/main" val="24514143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944002-1052-073A-E291-1234C8940745}"/>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6CCE0597-ABC6-A968-D4BE-EA13D4FFA550}"/>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3D4CAA2C-4C5A-FFE3-437D-DC857A812AA3}"/>
              </a:ext>
            </a:extLst>
          </p:cNvPr>
          <p:cNvSpPr>
            <a:spLocks noGrp="1"/>
          </p:cNvSpPr>
          <p:nvPr>
            <p:ph type="dt" sz="half" idx="10"/>
          </p:nvPr>
        </p:nvSpPr>
        <p:spPr/>
        <p:txBody>
          <a:bodyPr/>
          <a:lstStyle/>
          <a:p>
            <a:fld id="{1D7004FC-63EE-384E-97AD-B68E76BCBBF0}" type="datetimeFigureOut">
              <a:rPr lang="en-US" smtClean="0"/>
              <a:t>5/12/26</a:t>
            </a:fld>
            <a:endParaRPr lang="en-US"/>
          </a:p>
        </p:txBody>
      </p:sp>
      <p:sp>
        <p:nvSpPr>
          <p:cNvPr id="5" name="Footer Placeholder 4">
            <a:extLst>
              <a:ext uri="{FF2B5EF4-FFF2-40B4-BE49-F238E27FC236}">
                <a16:creationId xmlns:a16="http://schemas.microsoft.com/office/drawing/2014/main" id="{3B68B598-0657-788A-F790-770E2DF89D8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344AA1E-374B-3EF6-012E-322B519557D9}"/>
              </a:ext>
            </a:extLst>
          </p:cNvPr>
          <p:cNvSpPr>
            <a:spLocks noGrp="1"/>
          </p:cNvSpPr>
          <p:nvPr>
            <p:ph type="sldNum" sz="quarter" idx="12"/>
          </p:nvPr>
        </p:nvSpPr>
        <p:spPr/>
        <p:txBody>
          <a:bodyPr/>
          <a:lstStyle/>
          <a:p>
            <a:fld id="{A1E48F7C-0202-B842-958A-753B5821A97C}" type="slidenum">
              <a:rPr lang="en-US" smtClean="0"/>
              <a:t>‹#›</a:t>
            </a:fld>
            <a:endParaRPr lang="en-US"/>
          </a:p>
        </p:txBody>
      </p:sp>
    </p:spTree>
    <p:extLst>
      <p:ext uri="{BB962C8B-B14F-4D97-AF65-F5344CB8AC3E}">
        <p14:creationId xmlns:p14="http://schemas.microsoft.com/office/powerpoint/2010/main" val="11515399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A6EA3A-CEC9-6EEE-3F6E-F97EFF5714E9}"/>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2EFEBFD9-AABC-CCA0-A549-230B82246412}"/>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545965A8-A8DE-EE19-ADFD-40CBF73EE811}"/>
              </a:ext>
            </a:extLst>
          </p:cNvPr>
          <p:cNvSpPr>
            <a:spLocks noGrp="1"/>
          </p:cNvSpPr>
          <p:nvPr>
            <p:ph type="dt" sz="half" idx="10"/>
          </p:nvPr>
        </p:nvSpPr>
        <p:spPr/>
        <p:txBody>
          <a:bodyPr/>
          <a:lstStyle/>
          <a:p>
            <a:fld id="{1D7004FC-63EE-384E-97AD-B68E76BCBBF0}" type="datetimeFigureOut">
              <a:rPr lang="en-US" smtClean="0"/>
              <a:t>5/12/26</a:t>
            </a:fld>
            <a:endParaRPr lang="en-US"/>
          </a:p>
        </p:txBody>
      </p:sp>
      <p:sp>
        <p:nvSpPr>
          <p:cNvPr id="5" name="Footer Placeholder 4">
            <a:extLst>
              <a:ext uri="{FF2B5EF4-FFF2-40B4-BE49-F238E27FC236}">
                <a16:creationId xmlns:a16="http://schemas.microsoft.com/office/drawing/2014/main" id="{A6E0BCBA-742E-F92F-DBAA-EE080D8D775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87C07DA-FFE0-163B-0309-716A1025A425}"/>
              </a:ext>
            </a:extLst>
          </p:cNvPr>
          <p:cNvSpPr>
            <a:spLocks noGrp="1"/>
          </p:cNvSpPr>
          <p:nvPr>
            <p:ph type="sldNum" sz="quarter" idx="12"/>
          </p:nvPr>
        </p:nvSpPr>
        <p:spPr/>
        <p:txBody>
          <a:bodyPr/>
          <a:lstStyle/>
          <a:p>
            <a:fld id="{A1E48F7C-0202-B842-958A-753B5821A97C}" type="slidenum">
              <a:rPr lang="en-US" smtClean="0"/>
              <a:t>‹#›</a:t>
            </a:fld>
            <a:endParaRPr lang="en-US"/>
          </a:p>
        </p:txBody>
      </p:sp>
    </p:spTree>
    <p:extLst>
      <p:ext uri="{BB962C8B-B14F-4D97-AF65-F5344CB8AC3E}">
        <p14:creationId xmlns:p14="http://schemas.microsoft.com/office/powerpoint/2010/main" val="2766521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F5C827-1A40-AD0D-BF28-BBBA97D9A38A}"/>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FD310420-A342-D2FD-A1BA-2652CDBE0E76}"/>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F7D22EDD-30F9-8CA9-148D-9D2CE15AE1F0}"/>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31ADB099-B4E9-A4E8-1EBD-2320BEFC2CE4}"/>
              </a:ext>
            </a:extLst>
          </p:cNvPr>
          <p:cNvSpPr>
            <a:spLocks noGrp="1"/>
          </p:cNvSpPr>
          <p:nvPr>
            <p:ph type="dt" sz="half" idx="10"/>
          </p:nvPr>
        </p:nvSpPr>
        <p:spPr/>
        <p:txBody>
          <a:bodyPr/>
          <a:lstStyle/>
          <a:p>
            <a:fld id="{1D7004FC-63EE-384E-97AD-B68E76BCBBF0}" type="datetimeFigureOut">
              <a:rPr lang="en-US" smtClean="0"/>
              <a:t>5/12/26</a:t>
            </a:fld>
            <a:endParaRPr lang="en-US"/>
          </a:p>
        </p:txBody>
      </p:sp>
      <p:sp>
        <p:nvSpPr>
          <p:cNvPr id="6" name="Footer Placeholder 5">
            <a:extLst>
              <a:ext uri="{FF2B5EF4-FFF2-40B4-BE49-F238E27FC236}">
                <a16:creationId xmlns:a16="http://schemas.microsoft.com/office/drawing/2014/main" id="{B4E5A58E-64AE-CD43-7C8B-F12662335A9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757DF04-BA7F-BCC5-6B05-DF3FF7E656D7}"/>
              </a:ext>
            </a:extLst>
          </p:cNvPr>
          <p:cNvSpPr>
            <a:spLocks noGrp="1"/>
          </p:cNvSpPr>
          <p:nvPr>
            <p:ph type="sldNum" sz="quarter" idx="12"/>
          </p:nvPr>
        </p:nvSpPr>
        <p:spPr/>
        <p:txBody>
          <a:bodyPr/>
          <a:lstStyle/>
          <a:p>
            <a:fld id="{A1E48F7C-0202-B842-958A-753B5821A97C}" type="slidenum">
              <a:rPr lang="en-US" smtClean="0"/>
              <a:t>‹#›</a:t>
            </a:fld>
            <a:endParaRPr lang="en-US"/>
          </a:p>
        </p:txBody>
      </p:sp>
    </p:spTree>
    <p:extLst>
      <p:ext uri="{BB962C8B-B14F-4D97-AF65-F5344CB8AC3E}">
        <p14:creationId xmlns:p14="http://schemas.microsoft.com/office/powerpoint/2010/main" val="38632481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FC9A39-845F-180F-1567-BB7FDE3BEC0B}"/>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1DE79737-C7B4-CF5F-EB14-22850D9DB77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8BE0ABDD-DD18-AFAA-F7EF-C4CB19B8DE44}"/>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AE9A3D8C-A3DB-2047-6D4F-5857324A730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EB8C0750-B592-8AB5-E48A-AC3F45BF121D}"/>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CF0240EF-301E-443C-F0E7-38C8528F7EAF}"/>
              </a:ext>
            </a:extLst>
          </p:cNvPr>
          <p:cNvSpPr>
            <a:spLocks noGrp="1"/>
          </p:cNvSpPr>
          <p:nvPr>
            <p:ph type="dt" sz="half" idx="10"/>
          </p:nvPr>
        </p:nvSpPr>
        <p:spPr/>
        <p:txBody>
          <a:bodyPr/>
          <a:lstStyle/>
          <a:p>
            <a:fld id="{1D7004FC-63EE-384E-97AD-B68E76BCBBF0}" type="datetimeFigureOut">
              <a:rPr lang="en-US" smtClean="0"/>
              <a:t>5/12/26</a:t>
            </a:fld>
            <a:endParaRPr lang="en-US"/>
          </a:p>
        </p:txBody>
      </p:sp>
      <p:sp>
        <p:nvSpPr>
          <p:cNvPr id="8" name="Footer Placeholder 7">
            <a:extLst>
              <a:ext uri="{FF2B5EF4-FFF2-40B4-BE49-F238E27FC236}">
                <a16:creationId xmlns:a16="http://schemas.microsoft.com/office/drawing/2014/main" id="{A205AC61-F5F6-FAD8-6DBC-A2E6FF5159A3}"/>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193F6E7-35BB-8414-2ED3-D70489E034E5}"/>
              </a:ext>
            </a:extLst>
          </p:cNvPr>
          <p:cNvSpPr>
            <a:spLocks noGrp="1"/>
          </p:cNvSpPr>
          <p:nvPr>
            <p:ph type="sldNum" sz="quarter" idx="12"/>
          </p:nvPr>
        </p:nvSpPr>
        <p:spPr/>
        <p:txBody>
          <a:bodyPr/>
          <a:lstStyle/>
          <a:p>
            <a:fld id="{A1E48F7C-0202-B842-958A-753B5821A97C}" type="slidenum">
              <a:rPr lang="en-US" smtClean="0"/>
              <a:t>‹#›</a:t>
            </a:fld>
            <a:endParaRPr lang="en-US"/>
          </a:p>
        </p:txBody>
      </p:sp>
    </p:spTree>
    <p:extLst>
      <p:ext uri="{BB962C8B-B14F-4D97-AF65-F5344CB8AC3E}">
        <p14:creationId xmlns:p14="http://schemas.microsoft.com/office/powerpoint/2010/main" val="5273157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9A55FC-C55C-2126-5254-B57F7C690610}"/>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465E818C-BA0F-B49B-7804-4805424A70A2}"/>
              </a:ext>
            </a:extLst>
          </p:cNvPr>
          <p:cNvSpPr>
            <a:spLocks noGrp="1"/>
          </p:cNvSpPr>
          <p:nvPr>
            <p:ph type="dt" sz="half" idx="10"/>
          </p:nvPr>
        </p:nvSpPr>
        <p:spPr/>
        <p:txBody>
          <a:bodyPr/>
          <a:lstStyle/>
          <a:p>
            <a:fld id="{1D7004FC-63EE-384E-97AD-B68E76BCBBF0}" type="datetimeFigureOut">
              <a:rPr lang="en-US" smtClean="0"/>
              <a:t>5/12/26</a:t>
            </a:fld>
            <a:endParaRPr lang="en-US"/>
          </a:p>
        </p:txBody>
      </p:sp>
      <p:sp>
        <p:nvSpPr>
          <p:cNvPr id="4" name="Footer Placeholder 3">
            <a:extLst>
              <a:ext uri="{FF2B5EF4-FFF2-40B4-BE49-F238E27FC236}">
                <a16:creationId xmlns:a16="http://schemas.microsoft.com/office/drawing/2014/main" id="{603C5BDD-DC07-69FB-7067-CD716EA83E6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47EE728-0033-64DC-5A77-2B19A5914498}"/>
              </a:ext>
            </a:extLst>
          </p:cNvPr>
          <p:cNvSpPr>
            <a:spLocks noGrp="1"/>
          </p:cNvSpPr>
          <p:nvPr>
            <p:ph type="sldNum" sz="quarter" idx="12"/>
          </p:nvPr>
        </p:nvSpPr>
        <p:spPr/>
        <p:txBody>
          <a:bodyPr/>
          <a:lstStyle/>
          <a:p>
            <a:fld id="{A1E48F7C-0202-B842-958A-753B5821A97C}" type="slidenum">
              <a:rPr lang="en-US" smtClean="0"/>
              <a:t>‹#›</a:t>
            </a:fld>
            <a:endParaRPr lang="en-US"/>
          </a:p>
        </p:txBody>
      </p:sp>
    </p:spTree>
    <p:extLst>
      <p:ext uri="{BB962C8B-B14F-4D97-AF65-F5344CB8AC3E}">
        <p14:creationId xmlns:p14="http://schemas.microsoft.com/office/powerpoint/2010/main" val="30662097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A648E2C-AF6F-F940-51B8-E90F770096BD}"/>
              </a:ext>
            </a:extLst>
          </p:cNvPr>
          <p:cNvSpPr>
            <a:spLocks noGrp="1"/>
          </p:cNvSpPr>
          <p:nvPr>
            <p:ph type="dt" sz="half" idx="10"/>
          </p:nvPr>
        </p:nvSpPr>
        <p:spPr/>
        <p:txBody>
          <a:bodyPr/>
          <a:lstStyle/>
          <a:p>
            <a:fld id="{1D7004FC-63EE-384E-97AD-B68E76BCBBF0}" type="datetimeFigureOut">
              <a:rPr lang="en-US" smtClean="0"/>
              <a:t>5/12/26</a:t>
            </a:fld>
            <a:endParaRPr lang="en-US"/>
          </a:p>
        </p:txBody>
      </p:sp>
      <p:sp>
        <p:nvSpPr>
          <p:cNvPr id="3" name="Footer Placeholder 2">
            <a:extLst>
              <a:ext uri="{FF2B5EF4-FFF2-40B4-BE49-F238E27FC236}">
                <a16:creationId xmlns:a16="http://schemas.microsoft.com/office/drawing/2014/main" id="{E35401D6-BBB8-EBCE-C963-9C33F45F2E8C}"/>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D76A726-B6FE-F675-6245-2F92F8C267AA}"/>
              </a:ext>
            </a:extLst>
          </p:cNvPr>
          <p:cNvSpPr>
            <a:spLocks noGrp="1"/>
          </p:cNvSpPr>
          <p:nvPr>
            <p:ph type="sldNum" sz="quarter" idx="12"/>
          </p:nvPr>
        </p:nvSpPr>
        <p:spPr/>
        <p:txBody>
          <a:bodyPr/>
          <a:lstStyle/>
          <a:p>
            <a:fld id="{A1E48F7C-0202-B842-958A-753B5821A97C}" type="slidenum">
              <a:rPr lang="en-US" smtClean="0"/>
              <a:t>‹#›</a:t>
            </a:fld>
            <a:endParaRPr lang="en-US"/>
          </a:p>
        </p:txBody>
      </p:sp>
    </p:spTree>
    <p:extLst>
      <p:ext uri="{BB962C8B-B14F-4D97-AF65-F5344CB8AC3E}">
        <p14:creationId xmlns:p14="http://schemas.microsoft.com/office/powerpoint/2010/main" val="17928317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7EDC66-F961-F442-FFAF-552FFE84AD4B}"/>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642EA9B2-D059-A223-54D3-B5AC41279F3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D01D54E9-50A9-B0CA-C767-7256CB306F5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61491C36-E743-E739-C83D-D922E342DF5A}"/>
              </a:ext>
            </a:extLst>
          </p:cNvPr>
          <p:cNvSpPr>
            <a:spLocks noGrp="1"/>
          </p:cNvSpPr>
          <p:nvPr>
            <p:ph type="dt" sz="half" idx="10"/>
          </p:nvPr>
        </p:nvSpPr>
        <p:spPr/>
        <p:txBody>
          <a:bodyPr/>
          <a:lstStyle/>
          <a:p>
            <a:fld id="{1D7004FC-63EE-384E-97AD-B68E76BCBBF0}" type="datetimeFigureOut">
              <a:rPr lang="en-US" smtClean="0"/>
              <a:t>5/12/26</a:t>
            </a:fld>
            <a:endParaRPr lang="en-US"/>
          </a:p>
        </p:txBody>
      </p:sp>
      <p:sp>
        <p:nvSpPr>
          <p:cNvPr id="6" name="Footer Placeholder 5">
            <a:extLst>
              <a:ext uri="{FF2B5EF4-FFF2-40B4-BE49-F238E27FC236}">
                <a16:creationId xmlns:a16="http://schemas.microsoft.com/office/drawing/2014/main" id="{8D67B04A-5C53-C1E3-9BB7-D318664F36C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EDE6A1E-1A8D-9288-62E8-273F83634F29}"/>
              </a:ext>
            </a:extLst>
          </p:cNvPr>
          <p:cNvSpPr>
            <a:spLocks noGrp="1"/>
          </p:cNvSpPr>
          <p:nvPr>
            <p:ph type="sldNum" sz="quarter" idx="12"/>
          </p:nvPr>
        </p:nvSpPr>
        <p:spPr/>
        <p:txBody>
          <a:bodyPr/>
          <a:lstStyle/>
          <a:p>
            <a:fld id="{A1E48F7C-0202-B842-958A-753B5821A97C}" type="slidenum">
              <a:rPr lang="en-US" smtClean="0"/>
              <a:t>‹#›</a:t>
            </a:fld>
            <a:endParaRPr lang="en-US"/>
          </a:p>
        </p:txBody>
      </p:sp>
    </p:spTree>
    <p:extLst>
      <p:ext uri="{BB962C8B-B14F-4D97-AF65-F5344CB8AC3E}">
        <p14:creationId xmlns:p14="http://schemas.microsoft.com/office/powerpoint/2010/main" val="23505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447584-3D60-A5EC-8233-A53CE78C5DC7}"/>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52478898-08BC-582F-BB94-151448AC922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7D5A0D4-C1BE-2BCD-904F-D3CA10DE4ED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B4E386B-E252-CC97-C284-41F4ABA63656}"/>
              </a:ext>
            </a:extLst>
          </p:cNvPr>
          <p:cNvSpPr>
            <a:spLocks noGrp="1"/>
          </p:cNvSpPr>
          <p:nvPr>
            <p:ph type="dt" sz="half" idx="10"/>
          </p:nvPr>
        </p:nvSpPr>
        <p:spPr/>
        <p:txBody>
          <a:bodyPr/>
          <a:lstStyle/>
          <a:p>
            <a:fld id="{1D7004FC-63EE-384E-97AD-B68E76BCBBF0}" type="datetimeFigureOut">
              <a:rPr lang="en-US" smtClean="0"/>
              <a:t>5/12/26</a:t>
            </a:fld>
            <a:endParaRPr lang="en-US"/>
          </a:p>
        </p:txBody>
      </p:sp>
      <p:sp>
        <p:nvSpPr>
          <p:cNvPr id="6" name="Footer Placeholder 5">
            <a:extLst>
              <a:ext uri="{FF2B5EF4-FFF2-40B4-BE49-F238E27FC236}">
                <a16:creationId xmlns:a16="http://schemas.microsoft.com/office/drawing/2014/main" id="{1C18A57E-BA36-987A-5315-041B799DE16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95AB132-B1E7-94E5-66CE-C4C240E4AB31}"/>
              </a:ext>
            </a:extLst>
          </p:cNvPr>
          <p:cNvSpPr>
            <a:spLocks noGrp="1"/>
          </p:cNvSpPr>
          <p:nvPr>
            <p:ph type="sldNum" sz="quarter" idx="12"/>
          </p:nvPr>
        </p:nvSpPr>
        <p:spPr/>
        <p:txBody>
          <a:bodyPr/>
          <a:lstStyle/>
          <a:p>
            <a:fld id="{A1E48F7C-0202-B842-958A-753B5821A97C}" type="slidenum">
              <a:rPr lang="en-US" smtClean="0"/>
              <a:t>‹#›</a:t>
            </a:fld>
            <a:endParaRPr lang="en-US"/>
          </a:p>
        </p:txBody>
      </p:sp>
    </p:spTree>
    <p:extLst>
      <p:ext uri="{BB962C8B-B14F-4D97-AF65-F5344CB8AC3E}">
        <p14:creationId xmlns:p14="http://schemas.microsoft.com/office/powerpoint/2010/main" val="30920758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D958148-A988-BC03-B06B-F7C4FC6937F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66DA10C2-18BF-0D0A-1BB1-5B162D77A21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7028869-7754-33FC-43B3-C0CB0197ED1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1D7004FC-63EE-384E-97AD-B68E76BCBBF0}" type="datetimeFigureOut">
              <a:rPr lang="en-US" smtClean="0"/>
              <a:t>5/12/26</a:t>
            </a:fld>
            <a:endParaRPr lang="en-US"/>
          </a:p>
        </p:txBody>
      </p:sp>
      <p:sp>
        <p:nvSpPr>
          <p:cNvPr id="5" name="Footer Placeholder 4">
            <a:extLst>
              <a:ext uri="{FF2B5EF4-FFF2-40B4-BE49-F238E27FC236}">
                <a16:creationId xmlns:a16="http://schemas.microsoft.com/office/drawing/2014/main" id="{2B5E44BF-407D-3014-A844-C1084A161D1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45CB7317-3987-27F8-21B5-28EC792D9EC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A1E48F7C-0202-B842-958A-753B5821A97C}" type="slidenum">
              <a:rPr lang="en-US" smtClean="0"/>
              <a:t>‹#›</a:t>
            </a:fld>
            <a:endParaRPr lang="en-US"/>
          </a:p>
        </p:txBody>
      </p:sp>
    </p:spTree>
    <p:extLst>
      <p:ext uri="{BB962C8B-B14F-4D97-AF65-F5344CB8AC3E}">
        <p14:creationId xmlns:p14="http://schemas.microsoft.com/office/powerpoint/2010/main" val="19895268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4.xml"/><Relationship Id="rId5" Type="http://schemas.microsoft.com/office/2007/relationships/hdphoto" Target="../media/hdphoto1.wdp"/><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s://atlas.cern/Resources/Opendata" TargetMode="Externa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s://atlas.cern/Resources/Opendata" TargetMode="Externa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https://atlas.cern/Resources/Opendata"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950AAD-7A25-333F-C31E-1BB01E72F3B2}"/>
              </a:ext>
            </a:extLst>
          </p:cNvPr>
          <p:cNvSpPr>
            <a:spLocks noGrp="1"/>
          </p:cNvSpPr>
          <p:nvPr>
            <p:ph type="ctrTitle"/>
          </p:nvPr>
        </p:nvSpPr>
        <p:spPr>
          <a:xfrm>
            <a:off x="1524000" y="1303338"/>
            <a:ext cx="9144000" cy="2387600"/>
          </a:xfrm>
        </p:spPr>
        <p:txBody>
          <a:bodyPr>
            <a:normAutofit fontScale="90000"/>
          </a:bodyPr>
          <a:lstStyle/>
          <a:p>
            <a:r>
              <a:rPr lang="en-US" b="1" dirty="0"/>
              <a:t>ATLAS Open Data in Schools</a:t>
            </a:r>
            <a:r>
              <a:rPr lang="en-US" dirty="0"/>
              <a:t>:</a:t>
            </a:r>
            <a:r>
              <a:rPr lang="en-US" b="1" dirty="0"/>
              <a:t> Student</a:t>
            </a:r>
            <a:r>
              <a:rPr lang="en-US" dirty="0"/>
              <a:t>,</a:t>
            </a:r>
            <a:r>
              <a:rPr lang="en-US" b="1" dirty="0"/>
              <a:t> Teacher</a:t>
            </a:r>
            <a:r>
              <a:rPr lang="en-US" dirty="0"/>
              <a:t>,</a:t>
            </a:r>
            <a:r>
              <a:rPr lang="en-US" b="1" dirty="0"/>
              <a:t> </a:t>
            </a:r>
            <a:br>
              <a:rPr lang="en-US" b="1" dirty="0"/>
            </a:br>
            <a:r>
              <a:rPr lang="en-US" b="1" dirty="0"/>
              <a:t>and Researcher Experiences</a:t>
            </a:r>
          </a:p>
        </p:txBody>
      </p:sp>
      <p:sp>
        <p:nvSpPr>
          <p:cNvPr id="3" name="Subtitle 2">
            <a:extLst>
              <a:ext uri="{FF2B5EF4-FFF2-40B4-BE49-F238E27FC236}">
                <a16:creationId xmlns:a16="http://schemas.microsoft.com/office/drawing/2014/main" id="{965C8EC7-67C8-16B4-7E94-1AE7DF155707}"/>
              </a:ext>
            </a:extLst>
          </p:cNvPr>
          <p:cNvSpPr>
            <a:spLocks noGrp="1"/>
          </p:cNvSpPr>
          <p:nvPr>
            <p:ph type="subTitle" idx="1"/>
          </p:nvPr>
        </p:nvSpPr>
        <p:spPr>
          <a:xfrm>
            <a:off x="1638300" y="4144963"/>
            <a:ext cx="9144000" cy="1655762"/>
          </a:xfrm>
        </p:spPr>
        <p:txBody>
          <a:bodyPr/>
          <a:lstStyle/>
          <a:p>
            <a:pPr>
              <a:spcAft>
                <a:spcPts val="1200"/>
              </a:spcAft>
            </a:pPr>
            <a:r>
              <a:rPr lang="en-US" sz="3600" dirty="0"/>
              <a:t>Seth </a:t>
            </a:r>
            <a:r>
              <a:rPr lang="en-US" sz="3600" dirty="0" err="1"/>
              <a:t>Zenz</a:t>
            </a:r>
            <a:r>
              <a:rPr lang="en-US" sz="3600" dirty="0"/>
              <a:t>  </a:t>
            </a:r>
            <a:r>
              <a:rPr lang="en-US" sz="2000" dirty="0"/>
              <a:t>and </a:t>
            </a:r>
            <a:r>
              <a:rPr lang="en-US" sz="3600" dirty="0"/>
              <a:t> Nigel Sharma </a:t>
            </a:r>
          </a:p>
          <a:p>
            <a:r>
              <a:rPr lang="en-US" dirty="0"/>
              <a:t>Thursday 14 May 2026</a:t>
            </a:r>
          </a:p>
        </p:txBody>
      </p:sp>
      <p:sp>
        <p:nvSpPr>
          <p:cNvPr id="4" name="Rectangle 3">
            <a:extLst>
              <a:ext uri="{FF2B5EF4-FFF2-40B4-BE49-F238E27FC236}">
                <a16:creationId xmlns:a16="http://schemas.microsoft.com/office/drawing/2014/main" id="{F4D65D8A-776F-C35F-AADE-5F17FB4BFBEE}"/>
              </a:ext>
            </a:extLst>
          </p:cNvPr>
          <p:cNvSpPr/>
          <p:nvPr/>
        </p:nvSpPr>
        <p:spPr>
          <a:xfrm>
            <a:off x="752475" y="647700"/>
            <a:ext cx="10696575" cy="5486400"/>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5099504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436028-D8AB-200A-1D54-907625DB56AF}"/>
              </a:ext>
            </a:extLst>
          </p:cNvPr>
          <p:cNvSpPr>
            <a:spLocks noGrp="1"/>
          </p:cNvSpPr>
          <p:nvPr>
            <p:ph type="title"/>
          </p:nvPr>
        </p:nvSpPr>
        <p:spPr>
          <a:xfrm>
            <a:off x="685800" y="212725"/>
            <a:ext cx="10515600" cy="1325563"/>
          </a:xfrm>
        </p:spPr>
        <p:txBody>
          <a:bodyPr/>
          <a:lstStyle/>
          <a:p>
            <a:r>
              <a:rPr lang="en-US" dirty="0"/>
              <a:t>How to get more out of the </a:t>
            </a:r>
            <a:r>
              <a:rPr lang="en-US" dirty="0" err="1"/>
              <a:t>programme</a:t>
            </a:r>
            <a:r>
              <a:rPr lang="en-US" dirty="0"/>
              <a:t>?</a:t>
            </a:r>
          </a:p>
        </p:txBody>
      </p:sp>
      <p:sp>
        <p:nvSpPr>
          <p:cNvPr id="3" name="Content Placeholder 2">
            <a:extLst>
              <a:ext uri="{FF2B5EF4-FFF2-40B4-BE49-F238E27FC236}">
                <a16:creationId xmlns:a16="http://schemas.microsoft.com/office/drawing/2014/main" id="{C6F30F85-13A5-01AD-D0AB-8C99279C0065}"/>
              </a:ext>
            </a:extLst>
          </p:cNvPr>
          <p:cNvSpPr>
            <a:spLocks noGrp="1"/>
          </p:cNvSpPr>
          <p:nvPr>
            <p:ph idx="1"/>
          </p:nvPr>
        </p:nvSpPr>
        <p:spPr>
          <a:xfrm>
            <a:off x="685800" y="1520825"/>
            <a:ext cx="10515600" cy="4667250"/>
          </a:xfrm>
        </p:spPr>
        <p:txBody>
          <a:bodyPr>
            <a:normAutofit/>
          </a:bodyPr>
          <a:lstStyle/>
          <a:p>
            <a:r>
              <a:rPr lang="en-US" sz="3000" dirty="0"/>
              <a:t>Teacher CPD</a:t>
            </a:r>
          </a:p>
          <a:p>
            <a:pPr marL="895350" lvl="1" indent="-314325">
              <a:buFont typeface="Aptos" panose="020B0004020202020204" pitchFamily="34" charset="0"/>
              <a:buChar char="–"/>
            </a:pPr>
            <a:r>
              <a:rPr lang="en-US" sz="2300" dirty="0"/>
              <a:t>Particle physics background</a:t>
            </a:r>
          </a:p>
          <a:p>
            <a:pPr marL="895350" lvl="1" indent="-314325">
              <a:buFont typeface="Aptos" panose="020B0004020202020204" pitchFamily="34" charset="0"/>
              <a:buChar char="–"/>
            </a:pPr>
            <a:r>
              <a:rPr lang="en-US" sz="2300" dirty="0"/>
              <a:t>Guiding students through independent projects </a:t>
            </a:r>
          </a:p>
          <a:p>
            <a:pPr marL="1162050" lvl="2" indent="-266700">
              <a:spcAft>
                <a:spcPts val="600"/>
              </a:spcAft>
            </a:pPr>
            <a:r>
              <a:rPr lang="en-US" dirty="0"/>
              <a:t>Useful training for researchers and academics as well!</a:t>
            </a:r>
          </a:p>
          <a:p>
            <a:r>
              <a:rPr lang="en-US" sz="3000" dirty="0"/>
              <a:t>Engage teachers in development</a:t>
            </a:r>
          </a:p>
          <a:p>
            <a:pPr marL="895350" lvl="1" indent="-314325">
              <a:buFont typeface="Aptos" panose="020B0004020202020204" pitchFamily="34" charset="0"/>
              <a:buChar char="–"/>
            </a:pPr>
            <a:r>
              <a:rPr lang="en-US" sz="2300" dirty="0"/>
              <a:t>Guides to websites and choice of activities</a:t>
            </a:r>
            <a:endParaRPr lang="en-US" sz="2300" dirty="0">
              <a:sym typeface="Wingdings" pitchFamily="2" charset="2"/>
            </a:endParaRPr>
          </a:p>
          <a:p>
            <a:pPr marL="895350" lvl="1" indent="-314325">
              <a:spcAft>
                <a:spcPts val="600"/>
              </a:spcAft>
              <a:buFont typeface="Aptos" panose="020B0004020202020204" pitchFamily="34" charset="0"/>
              <a:buChar char="–"/>
            </a:pPr>
            <a:r>
              <a:rPr lang="en-US" sz="2300" dirty="0"/>
              <a:t>Initial definition of guided activities, with datasets as integral components of those activities</a:t>
            </a:r>
          </a:p>
          <a:p>
            <a:r>
              <a:rPr lang="en-US" sz="3000" dirty="0"/>
              <a:t>Actively study student journeys through datasets/activities</a:t>
            </a:r>
          </a:p>
          <a:p>
            <a:pPr marL="895350" lvl="1" indent="-314325">
              <a:buFont typeface="Aptos" panose="020B0004020202020204" pitchFamily="34" charset="0"/>
              <a:buChar char="–"/>
            </a:pPr>
            <a:r>
              <a:rPr lang="en-US" sz="2300" dirty="0"/>
              <a:t>What are the realistic self-guided projects that are available?</a:t>
            </a:r>
          </a:p>
          <a:p>
            <a:pPr marL="895350" lvl="1" indent="-314325">
              <a:buFont typeface="Aptos" panose="020B0004020202020204" pitchFamily="34" charset="0"/>
              <a:buChar char="–"/>
            </a:pPr>
            <a:r>
              <a:rPr lang="en-US" sz="2300" dirty="0"/>
              <a:t>What features do they have?</a:t>
            </a:r>
          </a:p>
        </p:txBody>
      </p:sp>
    </p:spTree>
    <p:extLst>
      <p:ext uri="{BB962C8B-B14F-4D97-AF65-F5344CB8AC3E}">
        <p14:creationId xmlns:p14="http://schemas.microsoft.com/office/powerpoint/2010/main" val="30750489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0884A0-D815-81D7-6712-7E99674C1329}"/>
              </a:ext>
            </a:extLst>
          </p:cNvPr>
          <p:cNvSpPr>
            <a:spLocks noGrp="1"/>
          </p:cNvSpPr>
          <p:nvPr>
            <p:ph type="title"/>
          </p:nvPr>
        </p:nvSpPr>
        <p:spPr>
          <a:xfrm>
            <a:off x="685800" y="212725"/>
            <a:ext cx="10515600" cy="1325563"/>
          </a:xfrm>
        </p:spPr>
        <p:txBody>
          <a:bodyPr/>
          <a:lstStyle/>
          <a:p>
            <a:r>
              <a:rPr lang="en-US" dirty="0"/>
              <a:t>Conclusions</a:t>
            </a:r>
          </a:p>
        </p:txBody>
      </p:sp>
      <p:sp>
        <p:nvSpPr>
          <p:cNvPr id="3" name="Content Placeholder 2">
            <a:extLst>
              <a:ext uri="{FF2B5EF4-FFF2-40B4-BE49-F238E27FC236}">
                <a16:creationId xmlns:a16="http://schemas.microsoft.com/office/drawing/2014/main" id="{D0D14DAB-3CAE-5B02-9F00-00472F3BBD04}"/>
              </a:ext>
            </a:extLst>
          </p:cNvPr>
          <p:cNvSpPr>
            <a:spLocks noGrp="1"/>
          </p:cNvSpPr>
          <p:nvPr>
            <p:ph idx="1"/>
          </p:nvPr>
        </p:nvSpPr>
        <p:spPr>
          <a:xfrm>
            <a:off x="685800" y="1520825"/>
            <a:ext cx="10515600" cy="4796848"/>
          </a:xfrm>
        </p:spPr>
        <p:txBody>
          <a:bodyPr>
            <a:normAutofit fontScale="92500" lnSpcReduction="20000"/>
          </a:bodyPr>
          <a:lstStyle/>
          <a:p>
            <a:pPr>
              <a:spcAft>
                <a:spcPts val="600"/>
              </a:spcAft>
            </a:pPr>
            <a:r>
              <a:rPr lang="en-US" dirty="0"/>
              <a:t>ATLAS Open Data and activities built around it are effective for </a:t>
            </a:r>
            <a:br>
              <a:rPr lang="en-US" dirty="0"/>
            </a:br>
            <a:r>
              <a:rPr lang="en-US" dirty="0"/>
              <a:t>15 year olds, with positive outcomes, but challenging to use</a:t>
            </a:r>
          </a:p>
          <a:p>
            <a:pPr>
              <a:spcAft>
                <a:spcPts val="600"/>
              </a:spcAft>
            </a:pPr>
            <a:r>
              <a:rPr lang="en-US" dirty="0"/>
              <a:t>Skills involved are complex – and useful if we can develop them</a:t>
            </a:r>
          </a:p>
          <a:p>
            <a:pPr marL="895350" lvl="1" indent="-314325">
              <a:spcAft>
                <a:spcPts val="600"/>
              </a:spcAft>
              <a:buFont typeface="Aptos" panose="020B0004020202020204" pitchFamily="34" charset="0"/>
              <a:buChar char="–"/>
            </a:pPr>
            <a:r>
              <a:rPr lang="en-US" u="sng" dirty="0"/>
              <a:t>Multivariate analysis</a:t>
            </a:r>
            <a:r>
              <a:rPr lang="en-US" dirty="0"/>
              <a:t>: often not taught explicitly but essential for many modern careers. How do we teach it better?</a:t>
            </a:r>
          </a:p>
          <a:p>
            <a:pPr marL="895350" lvl="1" indent="-314325">
              <a:spcAft>
                <a:spcPts val="600"/>
              </a:spcAft>
              <a:buFont typeface="Aptos" panose="020B0004020202020204" pitchFamily="34" charset="0"/>
              <a:buChar char="–"/>
            </a:pPr>
            <a:r>
              <a:rPr lang="en-US" u="sng" dirty="0"/>
              <a:t>Independent extended projects</a:t>
            </a:r>
            <a:r>
              <a:rPr lang="en-US" dirty="0"/>
              <a:t>: </a:t>
            </a:r>
          </a:p>
          <a:p>
            <a:pPr marL="1257300" lvl="2">
              <a:spcAft>
                <a:spcPts val="600"/>
              </a:spcAft>
            </a:pPr>
            <a:r>
              <a:rPr lang="en-US" dirty="0"/>
              <a:t>New to school students</a:t>
            </a:r>
          </a:p>
          <a:p>
            <a:pPr marL="1257300" lvl="2">
              <a:spcAft>
                <a:spcPts val="600"/>
              </a:spcAft>
            </a:pPr>
            <a:r>
              <a:rPr lang="en-US" dirty="0"/>
              <a:t>Mostly new to teachers</a:t>
            </a:r>
          </a:p>
          <a:p>
            <a:pPr marL="1257300" lvl="2">
              <a:spcAft>
                <a:spcPts val="600"/>
              </a:spcAft>
            </a:pPr>
            <a:r>
              <a:rPr lang="en-US" dirty="0"/>
              <a:t>University researchers and academics may need thinking and training on how to support them at this level!</a:t>
            </a:r>
          </a:p>
          <a:p>
            <a:r>
              <a:rPr lang="en-US" dirty="0"/>
              <a:t>“Student Journeys” need more systematic attention</a:t>
            </a:r>
          </a:p>
          <a:p>
            <a:r>
              <a:rPr lang="en-US" dirty="0"/>
              <a:t>Better connections to A Levels</a:t>
            </a:r>
          </a:p>
          <a:p>
            <a:r>
              <a:rPr lang="en-US" dirty="0"/>
              <a:t>Broader Geographic Range</a:t>
            </a:r>
          </a:p>
        </p:txBody>
      </p:sp>
    </p:spTree>
    <p:extLst>
      <p:ext uri="{BB962C8B-B14F-4D97-AF65-F5344CB8AC3E}">
        <p14:creationId xmlns:p14="http://schemas.microsoft.com/office/powerpoint/2010/main" val="21388571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64E854-5FE6-0FAA-4AEF-76A3A5A3DF11}"/>
              </a:ext>
            </a:extLst>
          </p:cNvPr>
          <p:cNvSpPr>
            <a:spLocks noGrp="1"/>
          </p:cNvSpPr>
          <p:nvPr>
            <p:ph type="title"/>
          </p:nvPr>
        </p:nvSpPr>
        <p:spPr>
          <a:xfrm>
            <a:off x="685800" y="212725"/>
            <a:ext cx="10515600" cy="1325563"/>
          </a:xfrm>
        </p:spPr>
        <p:txBody>
          <a:bodyPr/>
          <a:lstStyle/>
          <a:p>
            <a:r>
              <a:rPr lang="en-US" dirty="0"/>
              <a:t>Extra Info: Overview and Questions</a:t>
            </a:r>
          </a:p>
        </p:txBody>
      </p:sp>
      <p:sp>
        <p:nvSpPr>
          <p:cNvPr id="3" name="Content Placeholder 2">
            <a:extLst>
              <a:ext uri="{FF2B5EF4-FFF2-40B4-BE49-F238E27FC236}">
                <a16:creationId xmlns:a16="http://schemas.microsoft.com/office/drawing/2014/main" id="{9E0AEDBB-E513-C639-9CD7-179EC32D8BEC}"/>
              </a:ext>
            </a:extLst>
          </p:cNvPr>
          <p:cNvSpPr>
            <a:spLocks noGrp="1"/>
          </p:cNvSpPr>
          <p:nvPr>
            <p:ph idx="1"/>
          </p:nvPr>
        </p:nvSpPr>
        <p:spPr>
          <a:xfrm>
            <a:off x="685799" y="1413932"/>
            <a:ext cx="11220451" cy="5367867"/>
          </a:xfrm>
        </p:spPr>
        <p:txBody>
          <a:bodyPr>
            <a:noAutofit/>
          </a:bodyPr>
          <a:lstStyle/>
          <a:p>
            <a:pPr marL="0" indent="0">
              <a:lnSpc>
                <a:spcPct val="100000"/>
              </a:lnSpc>
              <a:buNone/>
            </a:pPr>
            <a:r>
              <a:rPr lang="en-GB" sz="1700" dirty="0"/>
              <a:t>This talk describes lessons learned from using ATLAS Open Data in the Physics Research in School Environments (</a:t>
            </a:r>
            <a:r>
              <a:rPr lang="en-GB" sz="1700" dirty="0" err="1"/>
              <a:t>PRiSE</a:t>
            </a:r>
            <a:r>
              <a:rPr lang="en-GB" sz="1700" dirty="0"/>
              <a:t>) Programme at Queen Mary University of London, which teaches physics and STEM skills through year-long projects to 15-18 year old GCSE and A-Level students. We focus here on identifying the range of skills involved in completing such projects, and the challenges experienced by the various people involved (i.e. students, teachers, and  university researchers).</a:t>
            </a:r>
            <a:endParaRPr lang="en-GB" sz="1700" b="1" u="sng" dirty="0"/>
          </a:p>
          <a:p>
            <a:pPr>
              <a:lnSpc>
                <a:spcPct val="100000"/>
              </a:lnSpc>
            </a:pPr>
            <a:r>
              <a:rPr lang="en-GB" sz="1700" b="1" u="sng" dirty="0"/>
              <a:t>A question regarding a particular challenge in your work for which other participants may provide input:</a:t>
            </a:r>
            <a:r>
              <a:rPr lang="en-GB" sz="1700" b="1" dirty="0"/>
              <a:t>  </a:t>
            </a:r>
            <a:br>
              <a:rPr lang="en-GB" sz="1700" b="1" dirty="0"/>
            </a:br>
            <a:r>
              <a:rPr lang="en-GB" sz="1700" dirty="0"/>
              <a:t>How do we realistically enable teachers and university researchers to support projects for GCSE and A-Level students using complex Open Data?</a:t>
            </a:r>
          </a:p>
          <a:p>
            <a:pPr>
              <a:lnSpc>
                <a:spcPct val="100000"/>
              </a:lnSpc>
            </a:pPr>
            <a:r>
              <a:rPr lang="en-GB" sz="1700" b="1" u="sng" dirty="0"/>
              <a:t>A statement on the future of Open Data in Higher Education, what we should do:</a:t>
            </a:r>
            <a:r>
              <a:rPr lang="en-GB" sz="1700" dirty="0"/>
              <a:t> </a:t>
            </a:r>
            <a:br>
              <a:rPr lang="en-GB" sz="1700" dirty="0"/>
            </a:br>
            <a:r>
              <a:rPr lang="en-GB" sz="1700" dirty="0"/>
              <a:t>Focus on robust presentation that is usable in a self-guided way by specific realistic target audiences (e.g. specific student year(s), teachers, etc.). Think of datasets as integral parts of specific activities with learning objectives and maximise involvement of educators at the target level in developing both the activities and the datasets themselves.</a:t>
            </a:r>
          </a:p>
          <a:p>
            <a:pPr>
              <a:lnSpc>
                <a:spcPct val="100000"/>
              </a:lnSpc>
              <a:spcAft>
                <a:spcPts val="600"/>
              </a:spcAft>
            </a:pPr>
            <a:r>
              <a:rPr lang="en-GB" sz="1700" b="1" u="sng" dirty="0"/>
              <a:t>A suggestion for how this work or expertise may be useful to a broader audience or to colleagues in other fields:</a:t>
            </a:r>
            <a:r>
              <a:rPr lang="en-GB" sz="1700" b="1" dirty="0"/>
              <a:t> </a:t>
            </a:r>
            <a:br>
              <a:rPr lang="en-GB" sz="1700" b="1" dirty="0"/>
            </a:br>
            <a:r>
              <a:rPr lang="en-GB" sz="1700" dirty="0"/>
              <a:t>Multivariate analysis underpins an increasing number of jobs, notably in AI, but it is often underestimated as a taught skill and way of thinking. Even at UG project and PhD level we ask students to “learn on the job”, which is not always effective; working with younger audiences forces us to identify what to actively teach and how.</a:t>
            </a:r>
          </a:p>
        </p:txBody>
      </p:sp>
    </p:spTree>
    <p:extLst>
      <p:ext uri="{BB962C8B-B14F-4D97-AF65-F5344CB8AC3E}">
        <p14:creationId xmlns:p14="http://schemas.microsoft.com/office/powerpoint/2010/main" val="3198364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AC1EE9-2786-452B-BF6E-51AE8D5909C8}"/>
              </a:ext>
            </a:extLst>
          </p:cNvPr>
          <p:cNvSpPr>
            <a:spLocks noGrp="1"/>
          </p:cNvSpPr>
          <p:nvPr>
            <p:ph type="title"/>
          </p:nvPr>
        </p:nvSpPr>
        <p:spPr/>
        <p:txBody>
          <a:bodyPr/>
          <a:lstStyle/>
          <a:p>
            <a:r>
              <a:rPr lang="en-US" dirty="0"/>
              <a:t>Extra Info – Skills Detail Notes</a:t>
            </a:r>
          </a:p>
        </p:txBody>
      </p:sp>
      <p:sp>
        <p:nvSpPr>
          <p:cNvPr id="3" name="Content Placeholder 2">
            <a:extLst>
              <a:ext uri="{FF2B5EF4-FFF2-40B4-BE49-F238E27FC236}">
                <a16:creationId xmlns:a16="http://schemas.microsoft.com/office/drawing/2014/main" id="{0AF53358-03D6-A2AE-2B2E-660574741B3B}"/>
              </a:ext>
            </a:extLst>
          </p:cNvPr>
          <p:cNvSpPr>
            <a:spLocks noGrp="1"/>
          </p:cNvSpPr>
          <p:nvPr>
            <p:ph idx="1"/>
          </p:nvPr>
        </p:nvSpPr>
        <p:spPr/>
        <p:txBody>
          <a:bodyPr>
            <a:normAutofit fontScale="40000" lnSpcReduction="20000"/>
          </a:bodyPr>
          <a:lstStyle/>
          <a:p>
            <a:r>
              <a:rPr lang="en-GB" b="1" u="sng" dirty="0"/>
              <a:t>Creative thinking</a:t>
            </a:r>
            <a:r>
              <a:rPr lang="en-GB" dirty="0"/>
              <a:t>: The hardest part for nearly all students is deciding what to do their project on. Up till now they have almost always been told what to do, what to research, etc. They find it extremely difficult to cope with a blank slate and have to think of what they would like to research and what their project should be about.</a:t>
            </a:r>
          </a:p>
          <a:p>
            <a:r>
              <a:rPr lang="en-GB" b="1" u="sng" dirty="0"/>
              <a:t>Working independently from adults</a:t>
            </a:r>
            <a:r>
              <a:rPr lang="en-GB" b="1" dirty="0"/>
              <a:t>: </a:t>
            </a:r>
            <a:r>
              <a:rPr lang="en-GB" dirty="0"/>
              <a:t>This is necessitated, not only because teaching staff simply don’t have time to drill down into all the projects, but also the students are often going beyond the teacher’s own knowledge on their particular project. The physics teachers themselves often learn something from their students’ presentations! </a:t>
            </a:r>
          </a:p>
          <a:p>
            <a:r>
              <a:rPr lang="en-GB" b="1" u="sng" dirty="0"/>
              <a:t>Teamwork</a:t>
            </a:r>
            <a:r>
              <a:rPr lang="en-GB" b="1" dirty="0"/>
              <a:t>: </a:t>
            </a:r>
            <a:r>
              <a:rPr lang="en-GB" dirty="0"/>
              <a:t>I have seen team sizes from 2 up to 7 (and individuals) but in my personal opinion 4 is an optimum team size (depending on the number of tasks required). There are often a range of tasks that can be divided amongst the team such as research, calculations, programming, creating presentations, etc. I try to encourage the students to form teams where all participants have a common free period at least once a week, and this can be when they get together to discuss the project.</a:t>
            </a:r>
          </a:p>
          <a:p>
            <a:r>
              <a:rPr lang="en-GB" b="1" u="sng" dirty="0"/>
              <a:t>Problem solving</a:t>
            </a:r>
            <a:r>
              <a:rPr lang="en-GB" b="1" dirty="0"/>
              <a:t>: </a:t>
            </a:r>
            <a:r>
              <a:rPr lang="en-GB" dirty="0"/>
              <a:t>Speaks for itself. These projects always involve some degree of problem solving.</a:t>
            </a:r>
          </a:p>
          <a:p>
            <a:r>
              <a:rPr lang="en-GB" b="1" u="sng" dirty="0"/>
              <a:t>Analysis of complex data</a:t>
            </a:r>
            <a:r>
              <a:rPr lang="en-GB" b="1" dirty="0"/>
              <a:t>: </a:t>
            </a:r>
            <a:r>
              <a:rPr lang="en-GB" dirty="0"/>
              <a:t>Certainly up to GCSE and even up to A Level, students are taught that science experiments always involve one independent variable, one dependent variable and lots of control variables. They almost never have situations with multiple variables (that are not control variables) and yet this is often the reality in real life science experiments.</a:t>
            </a:r>
          </a:p>
          <a:p>
            <a:r>
              <a:rPr lang="en-GB" b="1" u="sng" dirty="0"/>
              <a:t>Research skills</a:t>
            </a:r>
            <a:r>
              <a:rPr lang="en-GB" b="1" dirty="0"/>
              <a:t>: </a:t>
            </a:r>
            <a:r>
              <a:rPr lang="en-GB" dirty="0"/>
              <a:t>The project will usually involve research to at least some degree. The students are encouraged to compare the research with their actual findings and to consider why the two may be different. This also encourages scientific integrity. In many school experiments it can be relatively easy to make the results fit what you want them to be, or think they should be!</a:t>
            </a:r>
          </a:p>
          <a:p>
            <a:r>
              <a:rPr lang="en-GB" dirty="0"/>
              <a:t> </a:t>
            </a:r>
            <a:r>
              <a:rPr lang="en-GB" b="1" u="sng" dirty="0"/>
              <a:t>Presentation skills</a:t>
            </a:r>
            <a:r>
              <a:rPr lang="en-GB" b="1" dirty="0"/>
              <a:t>:</a:t>
            </a:r>
            <a:r>
              <a:rPr lang="en-GB" dirty="0"/>
              <a:t> Presentation via posters as per normal scientific conferences forces the students to distil their project to a level that others can comprehend it. Some projects are presented via </a:t>
            </a:r>
            <a:r>
              <a:rPr lang="en-GB" dirty="0" err="1"/>
              <a:t>powerpoint</a:t>
            </a:r>
            <a:r>
              <a:rPr lang="en-GB" dirty="0"/>
              <a:t> at the Cosmic Con. I actually encouraged all my groups to produce </a:t>
            </a:r>
            <a:r>
              <a:rPr lang="en-GB" dirty="0" err="1"/>
              <a:t>powerpoint</a:t>
            </a:r>
            <a:r>
              <a:rPr lang="en-GB" dirty="0"/>
              <a:t> presentations that could be shared within the school, even if they were not chosen to present at Cosmic Con. Those that are chosen certainly get to think carefully about and hone their presentation skills. When my groups were chosen, I got them to present internally first so as to help polish their presentations.</a:t>
            </a:r>
          </a:p>
          <a:p>
            <a:r>
              <a:rPr lang="en-GB" b="1" u="sng" dirty="0"/>
              <a:t>Project and time management</a:t>
            </a:r>
            <a:r>
              <a:rPr lang="en-GB" b="1" dirty="0"/>
              <a:t>:</a:t>
            </a:r>
            <a:r>
              <a:rPr lang="en-GB" dirty="0"/>
              <a:t> </a:t>
            </a:r>
            <a:r>
              <a:rPr lang="en-GB" b="1" dirty="0"/>
              <a:t> </a:t>
            </a:r>
            <a:r>
              <a:rPr lang="en-GB" dirty="0"/>
              <a:t>The Cosmic Con deadline necessitates this. There are various deadlines within the deadline, e.g. for submitting posters, etc which forces groups to set their own internal deadlines; e.g. finishing research, finishing work on the project, analysing results, revisiting results, preparing the poster, etc.</a:t>
            </a:r>
          </a:p>
          <a:p>
            <a:r>
              <a:rPr lang="en-GB" b="1" u="sng" dirty="0"/>
              <a:t>Inspiration</a:t>
            </a:r>
            <a:r>
              <a:rPr lang="en-GB" b="1" dirty="0"/>
              <a:t>:</a:t>
            </a:r>
            <a:r>
              <a:rPr lang="en-GB" dirty="0"/>
              <a:t> The fact that the students are working on real data from real scientific experiments such as CERN and the Kepler Space Telescope is very inspiring to the students. The exoplanets they find are real exoplanets that actually exist out there in space. The students get a real taste of what university level research is like.</a:t>
            </a:r>
          </a:p>
        </p:txBody>
      </p:sp>
    </p:spTree>
    <p:extLst>
      <p:ext uri="{BB962C8B-B14F-4D97-AF65-F5344CB8AC3E}">
        <p14:creationId xmlns:p14="http://schemas.microsoft.com/office/powerpoint/2010/main" val="21415600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0E0F54-4B3E-4396-C74B-960EE4BAA1E0}"/>
              </a:ext>
            </a:extLst>
          </p:cNvPr>
          <p:cNvSpPr>
            <a:spLocks noGrp="1"/>
          </p:cNvSpPr>
          <p:nvPr>
            <p:ph type="title"/>
          </p:nvPr>
        </p:nvSpPr>
        <p:spPr>
          <a:xfrm>
            <a:off x="685799" y="212725"/>
            <a:ext cx="10887075" cy="1325563"/>
          </a:xfrm>
        </p:spPr>
        <p:txBody>
          <a:bodyPr/>
          <a:lstStyle/>
          <a:p>
            <a:r>
              <a:rPr lang="en-US" dirty="0"/>
              <a:t>Overview</a:t>
            </a:r>
          </a:p>
        </p:txBody>
      </p:sp>
      <p:sp>
        <p:nvSpPr>
          <p:cNvPr id="3" name="Content Placeholder 2">
            <a:extLst>
              <a:ext uri="{FF2B5EF4-FFF2-40B4-BE49-F238E27FC236}">
                <a16:creationId xmlns:a16="http://schemas.microsoft.com/office/drawing/2014/main" id="{CBB6CC73-4233-6B76-8E82-4EC7D8BCF354}"/>
              </a:ext>
            </a:extLst>
          </p:cNvPr>
          <p:cNvSpPr>
            <a:spLocks noGrp="1"/>
          </p:cNvSpPr>
          <p:nvPr>
            <p:ph idx="1"/>
          </p:nvPr>
        </p:nvSpPr>
        <p:spPr>
          <a:xfrm>
            <a:off x="685799" y="1520825"/>
            <a:ext cx="10887075" cy="4612346"/>
          </a:xfrm>
        </p:spPr>
        <p:txBody>
          <a:bodyPr>
            <a:normAutofit/>
          </a:bodyPr>
          <a:lstStyle/>
          <a:p>
            <a:pPr>
              <a:spcAft>
                <a:spcPts val="600"/>
              </a:spcAft>
              <a:buSzPct val="85000"/>
            </a:pPr>
            <a:r>
              <a:rPr lang="en-US" dirty="0"/>
              <a:t>Year-long activity for 15-18 year olds</a:t>
            </a:r>
          </a:p>
          <a:p>
            <a:pPr marL="895350" lvl="1" indent="-342900">
              <a:buFont typeface="Aptos" panose="020B0004020202020204" pitchFamily="34" charset="0"/>
              <a:buChar char="–"/>
            </a:pPr>
            <a:r>
              <a:rPr lang="en-US" dirty="0"/>
              <a:t>ATLAS Open Data Project</a:t>
            </a:r>
          </a:p>
          <a:p>
            <a:pPr marL="895350" lvl="1" indent="-342900">
              <a:spcAft>
                <a:spcPts val="600"/>
              </a:spcAft>
              <a:buFont typeface="Aptos" panose="020B0004020202020204" pitchFamily="34" charset="0"/>
              <a:buChar char="–"/>
            </a:pPr>
            <a:r>
              <a:rPr lang="en-US" dirty="0"/>
              <a:t>Physics Research in School Environments (PRiSE)</a:t>
            </a:r>
          </a:p>
          <a:p>
            <a:pPr>
              <a:spcBef>
                <a:spcPts val="1200"/>
              </a:spcBef>
              <a:spcAft>
                <a:spcPts val="600"/>
              </a:spcAft>
              <a:buSzPct val="85000"/>
            </a:pPr>
            <a:r>
              <a:rPr lang="en-US" dirty="0"/>
              <a:t>Lessons Learned</a:t>
            </a:r>
          </a:p>
          <a:p>
            <a:pPr marL="809625" lvl="1" indent="-266700">
              <a:buFont typeface="Aptos" panose="020B0004020202020204" pitchFamily="34" charset="0"/>
              <a:buChar char="–"/>
            </a:pPr>
            <a:r>
              <a:rPr lang="en-US" dirty="0"/>
              <a:t> Skills involved can be underestimated, for </a:t>
            </a:r>
            <a:r>
              <a:rPr lang="en-US" u="sng" dirty="0"/>
              <a:t>all</a:t>
            </a:r>
            <a:r>
              <a:rPr lang="en-US" dirty="0"/>
              <a:t> of:</a:t>
            </a:r>
          </a:p>
          <a:p>
            <a:pPr marL="1257300" lvl="2" indent="-342900">
              <a:buSzPct val="75000"/>
            </a:pPr>
            <a:r>
              <a:rPr lang="en-US" dirty="0"/>
              <a:t>Students</a:t>
            </a:r>
          </a:p>
          <a:p>
            <a:pPr marL="1257300" lvl="2" indent="-342900">
              <a:buSzPct val="75000"/>
            </a:pPr>
            <a:r>
              <a:rPr lang="en-US" dirty="0"/>
              <a:t>Teachers</a:t>
            </a:r>
          </a:p>
          <a:p>
            <a:pPr marL="1257300" lvl="2" indent="-342900">
              <a:spcAft>
                <a:spcPts val="600"/>
              </a:spcAft>
              <a:buSzPct val="75000"/>
            </a:pPr>
            <a:r>
              <a:rPr lang="en-US" dirty="0"/>
              <a:t>University-based Researchers</a:t>
            </a:r>
          </a:p>
          <a:p>
            <a:pPr marL="895350" lvl="1" indent="-352425">
              <a:buFont typeface="Aptos" panose="020B0004020202020204" pitchFamily="34" charset="0"/>
              <a:buChar char="–"/>
            </a:pPr>
            <a:r>
              <a:rPr lang="en-US" dirty="0"/>
              <a:t>Clear, step-by-step self-guided activities are essential for success</a:t>
            </a:r>
          </a:p>
          <a:p>
            <a:r>
              <a:rPr lang="en-US" dirty="0"/>
              <a:t>Ideas for the Future</a:t>
            </a:r>
          </a:p>
        </p:txBody>
      </p:sp>
    </p:spTree>
    <p:extLst>
      <p:ext uri="{BB962C8B-B14F-4D97-AF65-F5344CB8AC3E}">
        <p14:creationId xmlns:p14="http://schemas.microsoft.com/office/powerpoint/2010/main" val="7302721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A1CB90-161B-23FA-F27B-BBA7BA2DA3DD}"/>
              </a:ext>
            </a:extLst>
          </p:cNvPr>
          <p:cNvSpPr>
            <a:spLocks noGrp="1"/>
          </p:cNvSpPr>
          <p:nvPr>
            <p:ph type="title"/>
          </p:nvPr>
        </p:nvSpPr>
        <p:spPr>
          <a:xfrm>
            <a:off x="685800" y="212725"/>
            <a:ext cx="10515600" cy="1325563"/>
          </a:xfrm>
        </p:spPr>
        <p:txBody>
          <a:bodyPr/>
          <a:lstStyle/>
          <a:p>
            <a:r>
              <a:rPr lang="en-US" dirty="0"/>
              <a:t>About Us</a:t>
            </a:r>
          </a:p>
        </p:txBody>
      </p:sp>
      <p:sp>
        <p:nvSpPr>
          <p:cNvPr id="4" name="Content Placeholder 3">
            <a:extLst>
              <a:ext uri="{FF2B5EF4-FFF2-40B4-BE49-F238E27FC236}">
                <a16:creationId xmlns:a16="http://schemas.microsoft.com/office/drawing/2014/main" id="{614C08FA-56FB-0FD8-24EE-D7BF2E1AE299}"/>
              </a:ext>
            </a:extLst>
          </p:cNvPr>
          <p:cNvSpPr>
            <a:spLocks noGrp="1"/>
          </p:cNvSpPr>
          <p:nvPr>
            <p:ph sz="half" idx="1"/>
          </p:nvPr>
        </p:nvSpPr>
        <p:spPr>
          <a:xfrm>
            <a:off x="685799" y="1520825"/>
            <a:ext cx="5181599" cy="5603875"/>
          </a:xfrm>
        </p:spPr>
        <p:txBody>
          <a:bodyPr>
            <a:normAutofit/>
          </a:bodyPr>
          <a:lstStyle/>
          <a:p>
            <a:pPr marL="0" indent="0">
              <a:spcAft>
                <a:spcPts val="1200"/>
              </a:spcAft>
              <a:buNone/>
            </a:pPr>
            <a:r>
              <a:rPr lang="en-US" b="1" dirty="0"/>
              <a:t>Seth </a:t>
            </a:r>
            <a:r>
              <a:rPr lang="en-US" b="1" dirty="0" err="1"/>
              <a:t>Zenz</a:t>
            </a:r>
            <a:endParaRPr lang="en-US" b="1" dirty="0"/>
          </a:p>
          <a:p>
            <a:pPr marL="0" indent="0">
              <a:buNone/>
            </a:pPr>
            <a:endParaRPr lang="en-US" b="1" dirty="0"/>
          </a:p>
          <a:p>
            <a:pPr marL="0" indent="0">
              <a:buNone/>
            </a:pPr>
            <a:endParaRPr lang="en-US" b="1" dirty="0"/>
          </a:p>
          <a:p>
            <a:pPr marL="0" indent="0">
              <a:buNone/>
            </a:pPr>
            <a:endParaRPr lang="en-US" b="1" dirty="0"/>
          </a:p>
          <a:p>
            <a:pPr marL="266700" lvl="1">
              <a:spcBef>
                <a:spcPts val="0"/>
              </a:spcBef>
              <a:spcAft>
                <a:spcPts val="500"/>
              </a:spcAft>
            </a:pPr>
            <a:r>
              <a:rPr lang="en-US" sz="2000" dirty="0"/>
              <a:t>Reader in Experimental Particle Physics, </a:t>
            </a:r>
            <a:br>
              <a:rPr lang="en-US" sz="2000" dirty="0"/>
            </a:br>
            <a:r>
              <a:rPr lang="en-US" sz="2000" dirty="0"/>
              <a:t>Queen Mary University of London</a:t>
            </a:r>
          </a:p>
          <a:p>
            <a:pPr marL="266700" lvl="1">
              <a:spcAft>
                <a:spcPts val="500"/>
              </a:spcAft>
            </a:pPr>
            <a:r>
              <a:rPr lang="en-US" sz="2000" u="sng" dirty="0"/>
              <a:t>Physics Research in School Environments</a:t>
            </a:r>
            <a:r>
              <a:rPr lang="en-US" sz="2000" dirty="0"/>
              <a:t> -</a:t>
            </a:r>
            <a:r>
              <a:rPr lang="en-US" sz="2000" u="sng" dirty="0"/>
              <a:t> ATLAS Open Data</a:t>
            </a:r>
            <a:r>
              <a:rPr lang="en-US" sz="2000" dirty="0"/>
              <a:t> (since 2019)</a:t>
            </a:r>
            <a:endParaRPr lang="en-US" sz="2000" u="sng" dirty="0"/>
          </a:p>
          <a:p>
            <a:pPr marL="266700" lvl="1">
              <a:spcAft>
                <a:spcPts val="500"/>
              </a:spcAft>
            </a:pPr>
            <a:r>
              <a:rPr lang="en-US" sz="2000" dirty="0"/>
              <a:t>Higgs Boson Dominoes</a:t>
            </a:r>
          </a:p>
          <a:p>
            <a:pPr marL="266700" lvl="1">
              <a:spcAft>
                <a:spcPts val="500"/>
              </a:spcAft>
            </a:pPr>
            <a:r>
              <a:rPr lang="en-US" sz="2000" dirty="0"/>
              <a:t>STFC Advisory Panel for Public Engagement </a:t>
            </a:r>
          </a:p>
          <a:p>
            <a:pPr marL="266700" lvl="1"/>
            <a:r>
              <a:rPr lang="en-US" sz="2000" dirty="0"/>
              <a:t>User of ATLAS Open Data, but not a developer</a:t>
            </a:r>
          </a:p>
        </p:txBody>
      </p:sp>
      <p:sp>
        <p:nvSpPr>
          <p:cNvPr id="5" name="Content Placeholder 4">
            <a:extLst>
              <a:ext uri="{FF2B5EF4-FFF2-40B4-BE49-F238E27FC236}">
                <a16:creationId xmlns:a16="http://schemas.microsoft.com/office/drawing/2014/main" id="{BD4B3BEB-629B-CE5A-271E-C59D1721E9CF}"/>
              </a:ext>
            </a:extLst>
          </p:cNvPr>
          <p:cNvSpPr>
            <a:spLocks noGrp="1"/>
          </p:cNvSpPr>
          <p:nvPr>
            <p:ph sz="half" idx="2"/>
          </p:nvPr>
        </p:nvSpPr>
        <p:spPr>
          <a:xfrm>
            <a:off x="6096000" y="1530349"/>
            <a:ext cx="5924550" cy="5918201"/>
          </a:xfrm>
        </p:spPr>
        <p:txBody>
          <a:bodyPr>
            <a:normAutofit/>
          </a:bodyPr>
          <a:lstStyle/>
          <a:p>
            <a:pPr marL="0" indent="0">
              <a:spcAft>
                <a:spcPts val="1200"/>
              </a:spcAft>
              <a:buNone/>
            </a:pPr>
            <a:r>
              <a:rPr lang="en-US" b="1" dirty="0"/>
              <a:t>Nigel Sharma</a:t>
            </a:r>
          </a:p>
          <a:p>
            <a:pPr marL="38100" lvl="1" indent="0">
              <a:spcBef>
                <a:spcPts val="0"/>
              </a:spcBef>
              <a:buNone/>
            </a:pPr>
            <a:r>
              <a:rPr lang="en-US" sz="2000" dirty="0"/>
              <a:t> </a:t>
            </a:r>
          </a:p>
          <a:p>
            <a:pPr marL="266700" lvl="1"/>
            <a:endParaRPr lang="en-US" sz="2000" dirty="0"/>
          </a:p>
          <a:p>
            <a:pPr marL="266700" lvl="1">
              <a:spcBef>
                <a:spcPts val="0"/>
              </a:spcBef>
            </a:pPr>
            <a:endParaRPr lang="en-US" sz="2000" dirty="0"/>
          </a:p>
          <a:p>
            <a:pPr marL="266700" lvl="1">
              <a:spcBef>
                <a:spcPts val="0"/>
              </a:spcBef>
            </a:pPr>
            <a:endParaRPr lang="en-US" sz="2000" dirty="0"/>
          </a:p>
          <a:p>
            <a:pPr marL="266700" lvl="1">
              <a:spcBef>
                <a:spcPts val="0"/>
              </a:spcBef>
            </a:pPr>
            <a:endParaRPr lang="en-US" sz="2000" dirty="0"/>
          </a:p>
          <a:p>
            <a:pPr marL="266700" lvl="1">
              <a:spcAft>
                <a:spcPts val="500"/>
              </a:spcAft>
            </a:pPr>
            <a:r>
              <a:rPr lang="en-US" sz="2000" dirty="0"/>
              <a:t>Former Secondary School Physics and Science Teacher since 2004</a:t>
            </a:r>
          </a:p>
          <a:p>
            <a:pPr marL="266700" lvl="1">
              <a:spcAft>
                <a:spcPts val="500"/>
              </a:spcAft>
            </a:pPr>
            <a:r>
              <a:rPr lang="en-US" sz="2000" dirty="0"/>
              <a:t>Focused entirely on Enrichment since 2017</a:t>
            </a:r>
          </a:p>
          <a:p>
            <a:pPr marL="266700" lvl="1">
              <a:spcAft>
                <a:spcPts val="500"/>
              </a:spcAft>
            </a:pPr>
            <a:r>
              <a:rPr lang="en-US" sz="2000" dirty="0"/>
              <a:t>Involved in running PRiSE projects in schools since 2017</a:t>
            </a:r>
          </a:p>
          <a:p>
            <a:pPr marL="266700" lvl="1" indent="-266700"/>
            <a:r>
              <a:rPr lang="en-US" sz="2000" dirty="0"/>
              <a:t>Substantial experience running Science Enrichment activities in schools including Science Clubs, CREST projects, EPQs, Residential Science Weeks, Science competitions, Expos, Field trips</a:t>
            </a:r>
          </a:p>
        </p:txBody>
      </p:sp>
      <p:pic>
        <p:nvPicPr>
          <p:cNvPr id="6" name="Picture 5" descr="Seth">
            <a:extLst>
              <a:ext uri="{FF2B5EF4-FFF2-40B4-BE49-F238E27FC236}">
                <a16:creationId xmlns:a16="http://schemas.microsoft.com/office/drawing/2014/main" id="{8632C2E5-2C47-E2C8-9210-0BAF6EE6960C}"/>
              </a:ext>
            </a:extLst>
          </p:cNvPr>
          <p:cNvPicPr>
            <a:picLocks noChangeAspect="1"/>
          </p:cNvPicPr>
          <p:nvPr/>
        </p:nvPicPr>
        <p:blipFill>
          <a:blip r:embed="rId2"/>
          <a:stretch>
            <a:fillRect/>
          </a:stretch>
        </p:blipFill>
        <p:spPr>
          <a:xfrm>
            <a:off x="837143" y="2119841"/>
            <a:ext cx="995408" cy="1327211"/>
          </a:xfrm>
          <a:prstGeom prst="rect">
            <a:avLst/>
          </a:prstGeom>
          <a:ln>
            <a:solidFill>
              <a:schemeClr val="tx1"/>
            </a:solidFill>
          </a:ln>
        </p:spPr>
      </p:pic>
      <p:pic>
        <p:nvPicPr>
          <p:cNvPr id="3" name="Picture 2" descr="Queens' Building. Credit: Queen Mary">
            <a:extLst>
              <a:ext uri="{FF2B5EF4-FFF2-40B4-BE49-F238E27FC236}">
                <a16:creationId xmlns:a16="http://schemas.microsoft.com/office/drawing/2014/main" id="{28E3843A-3CEB-8016-5185-BD255455D1F2}"/>
              </a:ext>
            </a:extLst>
          </p:cNvPr>
          <p:cNvPicPr>
            <a:picLocks noChangeAspect="1"/>
          </p:cNvPicPr>
          <p:nvPr/>
        </p:nvPicPr>
        <p:blipFill>
          <a:blip r:embed="rId3"/>
          <a:stretch>
            <a:fillRect/>
          </a:stretch>
        </p:blipFill>
        <p:spPr>
          <a:xfrm>
            <a:off x="2053108" y="2119841"/>
            <a:ext cx="2058164" cy="1318511"/>
          </a:xfrm>
          <a:prstGeom prst="rect">
            <a:avLst/>
          </a:prstGeom>
          <a:ln>
            <a:solidFill>
              <a:schemeClr val="tx1"/>
            </a:solidFill>
          </a:ln>
        </p:spPr>
      </p:pic>
      <p:pic>
        <p:nvPicPr>
          <p:cNvPr id="12" name="Picture 11">
            <a:extLst>
              <a:ext uri="{FF2B5EF4-FFF2-40B4-BE49-F238E27FC236}">
                <a16:creationId xmlns:a16="http://schemas.microsoft.com/office/drawing/2014/main" id="{2DB36143-1165-49DB-127C-B44085872280}"/>
              </a:ext>
            </a:extLst>
          </p:cNvPr>
          <p:cNvPicPr>
            <a:picLocks noChangeAspect="1"/>
          </p:cNvPicPr>
          <p:nvPr/>
        </p:nvPicPr>
        <p:blipFill>
          <a:blip r:embed="rId4">
            <a:extLst>
              <a:ext uri="{BEBA8EAE-BF5A-486C-A8C5-ECC9F3942E4B}">
                <a14:imgProps xmlns:a14="http://schemas.microsoft.com/office/drawing/2010/main">
                  <a14:imgLayer r:embed="rId5">
                    <a14:imgEffect>
                      <a14:sharpenSoften amount="50000"/>
                    </a14:imgEffect>
                  </a14:imgLayer>
                </a14:imgProps>
              </a:ext>
            </a:extLst>
          </a:blip>
          <a:stretch>
            <a:fillRect/>
          </a:stretch>
        </p:blipFill>
        <p:spPr>
          <a:xfrm>
            <a:off x="6175951" y="2092914"/>
            <a:ext cx="1048887" cy="1325563"/>
          </a:xfrm>
          <a:prstGeom prst="rect">
            <a:avLst/>
          </a:prstGeom>
          <a:ln>
            <a:solidFill>
              <a:schemeClr val="tx1"/>
            </a:solidFill>
          </a:ln>
        </p:spPr>
      </p:pic>
    </p:spTree>
    <p:extLst>
      <p:ext uri="{BB962C8B-B14F-4D97-AF65-F5344CB8AC3E}">
        <p14:creationId xmlns:p14="http://schemas.microsoft.com/office/powerpoint/2010/main" val="36581344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543EE2-1A86-145A-3927-18D80CC03D8C}"/>
              </a:ext>
            </a:extLst>
          </p:cNvPr>
          <p:cNvSpPr>
            <a:spLocks noGrp="1"/>
          </p:cNvSpPr>
          <p:nvPr>
            <p:ph type="title"/>
          </p:nvPr>
        </p:nvSpPr>
        <p:spPr>
          <a:xfrm>
            <a:off x="685800" y="212725"/>
            <a:ext cx="10515600" cy="1325563"/>
          </a:xfrm>
        </p:spPr>
        <p:txBody>
          <a:bodyPr/>
          <a:lstStyle/>
          <a:p>
            <a:r>
              <a:rPr lang="en-US" dirty="0" err="1"/>
              <a:t>PRiSE</a:t>
            </a:r>
            <a:r>
              <a:rPr lang="en-US" dirty="0"/>
              <a:t> </a:t>
            </a:r>
            <a:r>
              <a:rPr lang="en-US" dirty="0" err="1"/>
              <a:t>Programme</a:t>
            </a:r>
            <a:endParaRPr lang="en-US" dirty="0"/>
          </a:p>
        </p:txBody>
      </p:sp>
      <p:sp>
        <p:nvSpPr>
          <p:cNvPr id="4" name="Content Placeholder 3">
            <a:extLst>
              <a:ext uri="{FF2B5EF4-FFF2-40B4-BE49-F238E27FC236}">
                <a16:creationId xmlns:a16="http://schemas.microsoft.com/office/drawing/2014/main" id="{46013903-4E5C-575B-398A-E68B9ED2FC7A}"/>
              </a:ext>
            </a:extLst>
          </p:cNvPr>
          <p:cNvSpPr>
            <a:spLocks noGrp="1"/>
          </p:cNvSpPr>
          <p:nvPr>
            <p:ph sz="half" idx="1"/>
          </p:nvPr>
        </p:nvSpPr>
        <p:spPr>
          <a:xfrm>
            <a:off x="685800" y="1520824"/>
            <a:ext cx="5829300" cy="4575175"/>
          </a:xfrm>
        </p:spPr>
        <p:txBody>
          <a:bodyPr>
            <a:normAutofit/>
          </a:bodyPr>
          <a:lstStyle/>
          <a:p>
            <a:r>
              <a:rPr lang="en-US" dirty="0"/>
              <a:t>Year-long </a:t>
            </a:r>
            <a:r>
              <a:rPr lang="en-US" dirty="0" err="1"/>
              <a:t>programme</a:t>
            </a:r>
            <a:endParaRPr lang="en-US" dirty="0"/>
          </a:p>
          <a:p>
            <a:pPr marL="714375" lvl="1">
              <a:buFont typeface="Aptos" panose="020B0004020202020204" pitchFamily="34" charset="0"/>
              <a:buChar char="–"/>
            </a:pPr>
            <a:r>
              <a:rPr lang="en-US" sz="2000" dirty="0"/>
              <a:t>Kickoff in September-October</a:t>
            </a:r>
          </a:p>
          <a:p>
            <a:pPr marL="714375" lvl="1">
              <a:spcAft>
                <a:spcPts val="1200"/>
              </a:spcAft>
              <a:buFont typeface="Aptos" panose="020B0004020202020204" pitchFamily="34" charset="0"/>
              <a:buChar char="–"/>
            </a:pPr>
            <a:r>
              <a:rPr lang="en-US" sz="2000" dirty="0"/>
              <a:t>Final conference in March</a:t>
            </a:r>
          </a:p>
          <a:p>
            <a:r>
              <a:rPr lang="en-US" dirty="0"/>
              <a:t>Typical participants:</a:t>
            </a:r>
          </a:p>
          <a:p>
            <a:pPr marL="714375" lvl="1">
              <a:spcAft>
                <a:spcPts val="300"/>
              </a:spcAft>
              <a:buFont typeface="Aptos" panose="020B0004020202020204" pitchFamily="34" charset="0"/>
              <a:buChar char="–"/>
            </a:pPr>
            <a:r>
              <a:rPr lang="en-US" sz="2000" dirty="0"/>
              <a:t>Enthusiastic 15-to-18 year old </a:t>
            </a:r>
            <a:br>
              <a:rPr lang="en-US" sz="2000" dirty="0"/>
            </a:br>
            <a:r>
              <a:rPr lang="en-US" sz="2000" dirty="0"/>
              <a:t>school students</a:t>
            </a:r>
          </a:p>
          <a:p>
            <a:pPr marL="714375" lvl="1">
              <a:spcAft>
                <a:spcPts val="300"/>
              </a:spcAft>
              <a:buFont typeface="Aptos" panose="020B0004020202020204" pitchFamily="34" charset="0"/>
              <a:buChar char="–"/>
            </a:pPr>
            <a:r>
              <a:rPr lang="en-US" sz="2000" dirty="0"/>
              <a:t>No specific particle physics coursework (yet)</a:t>
            </a:r>
          </a:p>
          <a:p>
            <a:pPr marL="714375" lvl="1">
              <a:spcAft>
                <a:spcPts val="1200"/>
              </a:spcAft>
              <a:buFont typeface="Aptos" panose="020B0004020202020204" pitchFamily="34" charset="0"/>
              <a:buChar char="–"/>
            </a:pPr>
            <a:r>
              <a:rPr lang="en-US" sz="2000" dirty="0"/>
              <a:t>Teachers have exceptional STEM experience and “spare” time </a:t>
            </a:r>
          </a:p>
          <a:p>
            <a:pPr marL="266700" lvl="1" indent="-266700"/>
            <a:r>
              <a:rPr lang="en-US" sz="2800" dirty="0"/>
              <a:t>Goals: science skills, STEM </a:t>
            </a:r>
            <a:br>
              <a:rPr lang="en-US" sz="2800" dirty="0"/>
            </a:br>
            <a:r>
              <a:rPr lang="en-US" sz="2800" dirty="0"/>
              <a:t>self-efficacy</a:t>
            </a:r>
          </a:p>
        </p:txBody>
      </p:sp>
      <p:pic>
        <p:nvPicPr>
          <p:cNvPr id="3" name="Content Placeholder 2" descr="Researcher school visit">
            <a:extLst>
              <a:ext uri="{FF2B5EF4-FFF2-40B4-BE49-F238E27FC236}">
                <a16:creationId xmlns:a16="http://schemas.microsoft.com/office/drawing/2014/main" id="{4FF902AB-4DB8-EE1E-6882-BF88A538095B}"/>
              </a:ext>
            </a:extLst>
          </p:cNvPr>
          <p:cNvPicPr>
            <a:picLocks noGrp="1" noChangeAspect="1"/>
          </p:cNvPicPr>
          <p:nvPr>
            <p:ph sz="half" idx="2"/>
          </p:nvPr>
        </p:nvPicPr>
        <p:blipFill>
          <a:blip r:embed="rId2"/>
          <a:stretch>
            <a:fillRect/>
          </a:stretch>
        </p:blipFill>
        <p:spPr>
          <a:xfrm>
            <a:off x="6972300" y="1638300"/>
            <a:ext cx="4610100" cy="2946081"/>
          </a:xfrm>
          <a:prstGeom prst="rect">
            <a:avLst/>
          </a:prstGeom>
        </p:spPr>
      </p:pic>
      <p:sp>
        <p:nvSpPr>
          <p:cNvPr id="6" name="Content Placeholder 3">
            <a:extLst>
              <a:ext uri="{FF2B5EF4-FFF2-40B4-BE49-F238E27FC236}">
                <a16:creationId xmlns:a16="http://schemas.microsoft.com/office/drawing/2014/main" id="{395E4D22-7EF0-A331-7B02-85A388AD60AC}"/>
              </a:ext>
            </a:extLst>
          </p:cNvPr>
          <p:cNvSpPr txBox="1">
            <a:spLocks/>
          </p:cNvSpPr>
          <p:nvPr/>
        </p:nvSpPr>
        <p:spPr>
          <a:xfrm>
            <a:off x="838200" y="5747456"/>
            <a:ext cx="6894689" cy="85548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dirty="0"/>
          </a:p>
        </p:txBody>
      </p:sp>
      <p:sp>
        <p:nvSpPr>
          <p:cNvPr id="7" name="TextBox 6">
            <a:extLst>
              <a:ext uri="{FF2B5EF4-FFF2-40B4-BE49-F238E27FC236}">
                <a16:creationId xmlns:a16="http://schemas.microsoft.com/office/drawing/2014/main" id="{15764122-8968-D66E-53DB-B19FF77CE7DF}"/>
              </a:ext>
            </a:extLst>
          </p:cNvPr>
          <p:cNvSpPr txBox="1"/>
          <p:nvPr/>
        </p:nvSpPr>
        <p:spPr>
          <a:xfrm>
            <a:off x="6902803" y="4812760"/>
            <a:ext cx="5159022" cy="1000274"/>
          </a:xfrm>
          <a:prstGeom prst="rect">
            <a:avLst/>
          </a:prstGeom>
          <a:noFill/>
        </p:spPr>
        <p:txBody>
          <a:bodyPr wrap="square" rtlCol="0">
            <a:spAutoFit/>
          </a:bodyPr>
          <a:lstStyle/>
          <a:p>
            <a:pPr>
              <a:spcAft>
                <a:spcPts val="600"/>
              </a:spcAft>
            </a:pPr>
            <a:r>
              <a:rPr lang="en-US" b="1" i="1" dirty="0"/>
              <a:t>Why 15-to-18 year olds?</a:t>
            </a:r>
          </a:p>
          <a:p>
            <a:r>
              <a:rPr lang="en-US" sz="1700" dirty="0"/>
              <a:t>Opportunity to develop their understanding of</a:t>
            </a:r>
          </a:p>
          <a:p>
            <a:r>
              <a:rPr lang="en-US" sz="1700" dirty="0"/>
              <a:t>what “real science” at university level will look like!</a:t>
            </a:r>
          </a:p>
        </p:txBody>
      </p:sp>
    </p:spTree>
    <p:extLst>
      <p:ext uri="{BB962C8B-B14F-4D97-AF65-F5344CB8AC3E}">
        <p14:creationId xmlns:p14="http://schemas.microsoft.com/office/powerpoint/2010/main" val="23276554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5A2D0C-B879-D1ED-4001-FDC4D7384458}"/>
              </a:ext>
            </a:extLst>
          </p:cNvPr>
          <p:cNvSpPr>
            <a:spLocks noGrp="1"/>
          </p:cNvSpPr>
          <p:nvPr>
            <p:ph type="title"/>
          </p:nvPr>
        </p:nvSpPr>
        <p:spPr>
          <a:xfrm>
            <a:off x="685800" y="212725"/>
            <a:ext cx="10515600" cy="1325563"/>
          </a:xfrm>
        </p:spPr>
        <p:txBody>
          <a:bodyPr/>
          <a:lstStyle/>
          <a:p>
            <a:r>
              <a:rPr lang="en-US" dirty="0"/>
              <a:t>ATLAS </a:t>
            </a:r>
            <a:r>
              <a:rPr lang="en-US" dirty="0" err="1"/>
              <a:t>PRiSE</a:t>
            </a:r>
            <a:r>
              <a:rPr lang="en-US" dirty="0"/>
              <a:t> - Overview</a:t>
            </a:r>
          </a:p>
        </p:txBody>
      </p:sp>
      <p:sp>
        <p:nvSpPr>
          <p:cNvPr id="3" name="Content Placeholder 2">
            <a:extLst>
              <a:ext uri="{FF2B5EF4-FFF2-40B4-BE49-F238E27FC236}">
                <a16:creationId xmlns:a16="http://schemas.microsoft.com/office/drawing/2014/main" id="{288449C9-BDB0-7DD5-9931-6D418CC8C27E}"/>
              </a:ext>
            </a:extLst>
          </p:cNvPr>
          <p:cNvSpPr>
            <a:spLocks noGrp="1"/>
          </p:cNvSpPr>
          <p:nvPr>
            <p:ph idx="1"/>
          </p:nvPr>
        </p:nvSpPr>
        <p:spPr>
          <a:xfrm>
            <a:off x="685800" y="1520825"/>
            <a:ext cx="8238565" cy="4351338"/>
          </a:xfrm>
        </p:spPr>
        <p:txBody>
          <a:bodyPr>
            <a:normAutofit/>
          </a:bodyPr>
          <a:lstStyle/>
          <a:p>
            <a:pPr>
              <a:spcAft>
                <a:spcPts val="600"/>
              </a:spcAft>
            </a:pPr>
            <a:r>
              <a:rPr lang="en-US" sz="2700" dirty="0"/>
              <a:t>We use resources from ATLAS Open Data: </a:t>
            </a:r>
            <a:r>
              <a:rPr lang="en-US" sz="2700" dirty="0">
                <a:hlinkClick r:id="rId2"/>
              </a:rPr>
              <a:t>https://atlas.cern/Resources/Opendata</a:t>
            </a:r>
            <a:endParaRPr lang="en-US" sz="2700" dirty="0"/>
          </a:p>
          <a:p>
            <a:r>
              <a:rPr lang="en-US" sz="2700" dirty="0"/>
              <a:t>Typically we use the interactive histogram analyzer examples as a launch point</a:t>
            </a:r>
          </a:p>
        </p:txBody>
      </p:sp>
      <p:pic>
        <p:nvPicPr>
          <p:cNvPr id="14" name="Picture 13">
            <a:extLst>
              <a:ext uri="{FF2B5EF4-FFF2-40B4-BE49-F238E27FC236}">
                <a16:creationId xmlns:a16="http://schemas.microsoft.com/office/drawing/2014/main" id="{49224A8A-1F16-5015-E1E7-348C60E8D24D}"/>
              </a:ext>
            </a:extLst>
          </p:cNvPr>
          <p:cNvPicPr>
            <a:picLocks noChangeAspect="1"/>
          </p:cNvPicPr>
          <p:nvPr/>
        </p:nvPicPr>
        <p:blipFill>
          <a:blip r:embed="rId3"/>
          <a:stretch>
            <a:fillRect/>
          </a:stretch>
        </p:blipFill>
        <p:spPr>
          <a:xfrm>
            <a:off x="4010025" y="3733042"/>
            <a:ext cx="7772400" cy="2655058"/>
          </a:xfrm>
          <a:prstGeom prst="rect">
            <a:avLst/>
          </a:prstGeom>
        </p:spPr>
      </p:pic>
      <p:sp>
        <p:nvSpPr>
          <p:cNvPr id="15" name="TextBox 14">
            <a:extLst>
              <a:ext uri="{FF2B5EF4-FFF2-40B4-BE49-F238E27FC236}">
                <a16:creationId xmlns:a16="http://schemas.microsoft.com/office/drawing/2014/main" id="{ADEC6938-A473-1EF8-F499-C241C0D95F46}"/>
              </a:ext>
            </a:extLst>
          </p:cNvPr>
          <p:cNvSpPr txBox="1"/>
          <p:nvPr/>
        </p:nvSpPr>
        <p:spPr>
          <a:xfrm>
            <a:off x="685800" y="5337175"/>
            <a:ext cx="4901542" cy="1169551"/>
          </a:xfrm>
          <a:prstGeom prst="rect">
            <a:avLst/>
          </a:prstGeom>
          <a:noFill/>
        </p:spPr>
        <p:txBody>
          <a:bodyPr wrap="square" rtlCol="0">
            <a:spAutoFit/>
          </a:bodyPr>
          <a:lstStyle/>
          <a:p>
            <a:pPr>
              <a:spcAft>
                <a:spcPts val="1200"/>
              </a:spcAft>
            </a:pPr>
            <a:r>
              <a:rPr lang="en-US" sz="2000" dirty="0" err="1"/>
              <a:t>ttZ</a:t>
            </a:r>
            <a:r>
              <a:rPr lang="en-US" sz="2000" dirty="0"/>
              <a:t> events:</a:t>
            </a:r>
            <a:br>
              <a:rPr lang="en-US" sz="2000" dirty="0"/>
            </a:br>
            <a:r>
              <a:rPr lang="en-US" sz="2000" dirty="0"/>
              <a:t>best-explained </a:t>
            </a:r>
            <a:r>
              <a:rPr lang="en-US" sz="2000" u="sng" dirty="0"/>
              <a:t>analysis  </a:t>
            </a:r>
            <a:endParaRPr lang="en-US" sz="2000" dirty="0"/>
          </a:p>
          <a:p>
            <a:r>
              <a:rPr lang="en-US" sz="2000" dirty="0"/>
              <a:t>But physics context  is daunting!</a:t>
            </a:r>
          </a:p>
        </p:txBody>
      </p:sp>
      <p:pic>
        <p:nvPicPr>
          <p:cNvPr id="4" name="Picture 3">
            <a:extLst>
              <a:ext uri="{FF2B5EF4-FFF2-40B4-BE49-F238E27FC236}">
                <a16:creationId xmlns:a16="http://schemas.microsoft.com/office/drawing/2014/main" id="{7BF71AD1-D2A6-6EB2-A321-B53E63A7C543}"/>
              </a:ext>
            </a:extLst>
          </p:cNvPr>
          <p:cNvPicPr>
            <a:picLocks noChangeAspect="1"/>
          </p:cNvPicPr>
          <p:nvPr/>
        </p:nvPicPr>
        <p:blipFill>
          <a:blip r:embed="rId4"/>
          <a:stretch>
            <a:fillRect/>
          </a:stretch>
        </p:blipFill>
        <p:spPr>
          <a:xfrm>
            <a:off x="9212542" y="1346788"/>
            <a:ext cx="2278592" cy="2090943"/>
          </a:xfrm>
          <a:prstGeom prst="rect">
            <a:avLst/>
          </a:prstGeom>
        </p:spPr>
      </p:pic>
    </p:spTree>
    <p:extLst>
      <p:ext uri="{BB962C8B-B14F-4D97-AF65-F5344CB8AC3E}">
        <p14:creationId xmlns:p14="http://schemas.microsoft.com/office/powerpoint/2010/main" val="36862445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1A996C-C892-7B69-0B41-6E41205CBED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337CABC-2844-6189-5EFD-714FF609B2E2}"/>
              </a:ext>
            </a:extLst>
          </p:cNvPr>
          <p:cNvSpPr>
            <a:spLocks noGrp="1"/>
          </p:cNvSpPr>
          <p:nvPr>
            <p:ph type="title"/>
          </p:nvPr>
        </p:nvSpPr>
        <p:spPr>
          <a:xfrm>
            <a:off x="685800" y="212725"/>
            <a:ext cx="10515600" cy="1325563"/>
          </a:xfrm>
        </p:spPr>
        <p:txBody>
          <a:bodyPr/>
          <a:lstStyle/>
          <a:p>
            <a:r>
              <a:rPr lang="en-US" dirty="0"/>
              <a:t>ATLAS </a:t>
            </a:r>
            <a:r>
              <a:rPr lang="en-US" dirty="0" err="1"/>
              <a:t>PRiSE</a:t>
            </a:r>
            <a:r>
              <a:rPr lang="en-US" dirty="0"/>
              <a:t> - Overview</a:t>
            </a:r>
          </a:p>
        </p:txBody>
      </p:sp>
      <p:sp>
        <p:nvSpPr>
          <p:cNvPr id="3" name="Content Placeholder 2">
            <a:extLst>
              <a:ext uri="{FF2B5EF4-FFF2-40B4-BE49-F238E27FC236}">
                <a16:creationId xmlns:a16="http://schemas.microsoft.com/office/drawing/2014/main" id="{ED3388B1-C2DF-BC79-6039-7DB219623FC2}"/>
              </a:ext>
            </a:extLst>
          </p:cNvPr>
          <p:cNvSpPr>
            <a:spLocks noGrp="1"/>
          </p:cNvSpPr>
          <p:nvPr>
            <p:ph idx="1"/>
          </p:nvPr>
        </p:nvSpPr>
        <p:spPr>
          <a:xfrm>
            <a:off x="685800" y="1520825"/>
            <a:ext cx="8334375" cy="4351338"/>
          </a:xfrm>
        </p:spPr>
        <p:txBody>
          <a:bodyPr>
            <a:normAutofit/>
          </a:bodyPr>
          <a:lstStyle/>
          <a:p>
            <a:pPr>
              <a:spcAft>
                <a:spcPts val="600"/>
              </a:spcAft>
            </a:pPr>
            <a:r>
              <a:rPr lang="en-US" sz="2700" dirty="0"/>
              <a:t>We use resources from ATLAS Open Data: </a:t>
            </a:r>
            <a:r>
              <a:rPr lang="en-US" sz="2700" dirty="0">
                <a:hlinkClick r:id="rId2"/>
              </a:rPr>
              <a:t>https://atlas.cern/Resources/Opendata</a:t>
            </a:r>
            <a:endParaRPr lang="en-US" sz="2700" dirty="0"/>
          </a:p>
          <a:p>
            <a:pPr>
              <a:spcAft>
                <a:spcPts val="600"/>
              </a:spcAft>
            </a:pPr>
            <a:r>
              <a:rPr lang="en-US" sz="2700" dirty="0"/>
              <a:t>Typically we use the interactive histogram analyzer examples as a launch point </a:t>
            </a:r>
          </a:p>
          <a:p>
            <a:pPr>
              <a:spcAft>
                <a:spcPts val="1200"/>
              </a:spcAft>
            </a:pPr>
            <a:r>
              <a:rPr lang="en-US" sz="2700" dirty="0"/>
              <a:t>Final projects usually </a:t>
            </a:r>
            <a:r>
              <a:rPr lang="en-US" sz="2700" u="sng" dirty="0"/>
              <a:t>explain</a:t>
            </a:r>
            <a:r>
              <a:rPr lang="en-US" sz="2700" dirty="0"/>
              <a:t> significance, signals and backgrounds, variables, why certain selections work – often without further data analysis</a:t>
            </a:r>
          </a:p>
        </p:txBody>
      </p:sp>
      <p:pic>
        <p:nvPicPr>
          <p:cNvPr id="8" name="Picture 7">
            <a:extLst>
              <a:ext uri="{FF2B5EF4-FFF2-40B4-BE49-F238E27FC236}">
                <a16:creationId xmlns:a16="http://schemas.microsoft.com/office/drawing/2014/main" id="{622FBDB2-5CB3-26B0-F7AF-645FCD3088D7}"/>
              </a:ext>
            </a:extLst>
          </p:cNvPr>
          <p:cNvPicPr>
            <a:picLocks noChangeAspect="1"/>
          </p:cNvPicPr>
          <p:nvPr/>
        </p:nvPicPr>
        <p:blipFill>
          <a:blip r:embed="rId3"/>
          <a:stretch>
            <a:fillRect/>
          </a:stretch>
        </p:blipFill>
        <p:spPr>
          <a:xfrm>
            <a:off x="1708087" y="4677525"/>
            <a:ext cx="3542785" cy="1967750"/>
          </a:xfrm>
          <a:prstGeom prst="rect">
            <a:avLst/>
          </a:prstGeom>
        </p:spPr>
      </p:pic>
      <p:pic>
        <p:nvPicPr>
          <p:cNvPr id="10" name="Picture 9">
            <a:extLst>
              <a:ext uri="{FF2B5EF4-FFF2-40B4-BE49-F238E27FC236}">
                <a16:creationId xmlns:a16="http://schemas.microsoft.com/office/drawing/2014/main" id="{2FC41D03-E181-EEEF-650A-ABC1B7D210A8}"/>
              </a:ext>
            </a:extLst>
          </p:cNvPr>
          <p:cNvPicPr>
            <a:picLocks noChangeAspect="1"/>
          </p:cNvPicPr>
          <p:nvPr/>
        </p:nvPicPr>
        <p:blipFill>
          <a:blip r:embed="rId4"/>
          <a:stretch>
            <a:fillRect/>
          </a:stretch>
        </p:blipFill>
        <p:spPr>
          <a:xfrm>
            <a:off x="9318776" y="195262"/>
            <a:ext cx="2187424" cy="3948545"/>
          </a:xfrm>
          <a:prstGeom prst="rect">
            <a:avLst/>
          </a:prstGeom>
        </p:spPr>
      </p:pic>
      <p:pic>
        <p:nvPicPr>
          <p:cNvPr id="12" name="Picture 11">
            <a:extLst>
              <a:ext uri="{FF2B5EF4-FFF2-40B4-BE49-F238E27FC236}">
                <a16:creationId xmlns:a16="http://schemas.microsoft.com/office/drawing/2014/main" id="{18986F7E-9F31-2C48-B300-F16675A05AB3}"/>
              </a:ext>
            </a:extLst>
          </p:cNvPr>
          <p:cNvPicPr>
            <a:picLocks noChangeAspect="1"/>
          </p:cNvPicPr>
          <p:nvPr/>
        </p:nvPicPr>
        <p:blipFill>
          <a:blip r:embed="rId5"/>
          <a:stretch>
            <a:fillRect/>
          </a:stretch>
        </p:blipFill>
        <p:spPr>
          <a:xfrm>
            <a:off x="6339753" y="4677525"/>
            <a:ext cx="4565073" cy="1827114"/>
          </a:xfrm>
          <a:prstGeom prst="rect">
            <a:avLst/>
          </a:prstGeom>
        </p:spPr>
      </p:pic>
    </p:spTree>
    <p:extLst>
      <p:ext uri="{BB962C8B-B14F-4D97-AF65-F5344CB8AC3E}">
        <p14:creationId xmlns:p14="http://schemas.microsoft.com/office/powerpoint/2010/main" val="41110650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FD88F7-3010-5420-4926-D5BCA64CD34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B500B5E-8B7B-ED84-15FA-A9D98F19C2EC}"/>
              </a:ext>
            </a:extLst>
          </p:cNvPr>
          <p:cNvSpPr>
            <a:spLocks noGrp="1"/>
          </p:cNvSpPr>
          <p:nvPr>
            <p:ph type="title"/>
          </p:nvPr>
        </p:nvSpPr>
        <p:spPr>
          <a:xfrm>
            <a:off x="685800" y="212725"/>
            <a:ext cx="10515600" cy="1325563"/>
          </a:xfrm>
        </p:spPr>
        <p:txBody>
          <a:bodyPr/>
          <a:lstStyle/>
          <a:p>
            <a:r>
              <a:rPr lang="en-US" dirty="0"/>
              <a:t>ATLAS </a:t>
            </a:r>
            <a:r>
              <a:rPr lang="en-US" dirty="0" err="1"/>
              <a:t>PRiSE</a:t>
            </a:r>
            <a:r>
              <a:rPr lang="en-US" dirty="0"/>
              <a:t> - Overview</a:t>
            </a:r>
          </a:p>
        </p:txBody>
      </p:sp>
      <p:sp>
        <p:nvSpPr>
          <p:cNvPr id="3" name="Content Placeholder 2">
            <a:extLst>
              <a:ext uri="{FF2B5EF4-FFF2-40B4-BE49-F238E27FC236}">
                <a16:creationId xmlns:a16="http://schemas.microsoft.com/office/drawing/2014/main" id="{BD21C57D-E1D5-F63D-2524-160F540387B9}"/>
              </a:ext>
            </a:extLst>
          </p:cNvPr>
          <p:cNvSpPr>
            <a:spLocks noGrp="1"/>
          </p:cNvSpPr>
          <p:nvPr>
            <p:ph idx="1"/>
          </p:nvPr>
        </p:nvSpPr>
        <p:spPr>
          <a:xfrm>
            <a:off x="685800" y="1520825"/>
            <a:ext cx="8238565" cy="4889500"/>
          </a:xfrm>
        </p:spPr>
        <p:txBody>
          <a:bodyPr>
            <a:normAutofit fontScale="62500" lnSpcReduction="20000"/>
          </a:bodyPr>
          <a:lstStyle/>
          <a:p>
            <a:pPr>
              <a:lnSpc>
                <a:spcPct val="110000"/>
              </a:lnSpc>
              <a:spcAft>
                <a:spcPts val="600"/>
              </a:spcAft>
            </a:pPr>
            <a:r>
              <a:rPr lang="en-US" sz="4300" dirty="0"/>
              <a:t>We use resources from ATLAS Open Data: </a:t>
            </a:r>
            <a:r>
              <a:rPr lang="en-US" sz="4300" dirty="0">
                <a:hlinkClick r:id="rId2"/>
              </a:rPr>
              <a:t>https://atlas.cern/Resources/Opendata</a:t>
            </a:r>
            <a:endParaRPr lang="en-US" sz="4300" dirty="0"/>
          </a:p>
          <a:p>
            <a:pPr>
              <a:lnSpc>
                <a:spcPct val="110000"/>
              </a:lnSpc>
              <a:spcAft>
                <a:spcPts val="600"/>
              </a:spcAft>
            </a:pPr>
            <a:r>
              <a:rPr lang="en-US" sz="4300" dirty="0"/>
              <a:t>Typically we use the interactive histogram analyzer examples as a launch point </a:t>
            </a:r>
          </a:p>
          <a:p>
            <a:pPr>
              <a:lnSpc>
                <a:spcPct val="110000"/>
              </a:lnSpc>
              <a:spcAft>
                <a:spcPts val="600"/>
              </a:spcAft>
            </a:pPr>
            <a:r>
              <a:rPr lang="en-US" sz="4300" dirty="0"/>
              <a:t>Final projects usually </a:t>
            </a:r>
            <a:r>
              <a:rPr lang="en-US" sz="4300" u="sng" dirty="0"/>
              <a:t>explain</a:t>
            </a:r>
            <a:r>
              <a:rPr lang="en-US" sz="4300" dirty="0"/>
              <a:t> significance, signals and backgrounds, variables, why certain selections work – often without further data analysis</a:t>
            </a:r>
          </a:p>
          <a:p>
            <a:pPr>
              <a:lnSpc>
                <a:spcPct val="110000"/>
              </a:lnSpc>
              <a:spcAft>
                <a:spcPts val="900"/>
              </a:spcAft>
            </a:pPr>
            <a:r>
              <a:rPr lang="en-US" sz="4300" dirty="0"/>
              <a:t>Rare exception at right: direct use of Open Data in ROOT format to make histograms</a:t>
            </a:r>
          </a:p>
          <a:p>
            <a:pPr marL="542925" lvl="1" indent="-276225">
              <a:buFont typeface="Aptos" panose="020B0004020202020204" pitchFamily="34" charset="0"/>
              <a:buChar char="–"/>
            </a:pPr>
            <a:r>
              <a:rPr lang="en-US" sz="3700" i="1" dirty="0"/>
              <a:t>This has happened once in ~10 years as far as I know!</a:t>
            </a:r>
          </a:p>
        </p:txBody>
      </p:sp>
      <p:pic>
        <p:nvPicPr>
          <p:cNvPr id="9" name="Picture 8">
            <a:extLst>
              <a:ext uri="{FF2B5EF4-FFF2-40B4-BE49-F238E27FC236}">
                <a16:creationId xmlns:a16="http://schemas.microsoft.com/office/drawing/2014/main" id="{7E5CCC25-50B5-5071-1618-AAA0C82A0F9A}"/>
              </a:ext>
            </a:extLst>
          </p:cNvPr>
          <p:cNvPicPr>
            <a:picLocks noChangeAspect="1"/>
          </p:cNvPicPr>
          <p:nvPr/>
        </p:nvPicPr>
        <p:blipFill>
          <a:blip r:embed="rId3"/>
          <a:stretch>
            <a:fillRect/>
          </a:stretch>
        </p:blipFill>
        <p:spPr>
          <a:xfrm>
            <a:off x="9224831" y="0"/>
            <a:ext cx="2443294" cy="6858000"/>
          </a:xfrm>
          <a:prstGeom prst="rect">
            <a:avLst/>
          </a:prstGeom>
        </p:spPr>
      </p:pic>
    </p:spTree>
    <p:extLst>
      <p:ext uri="{BB962C8B-B14F-4D97-AF65-F5344CB8AC3E}">
        <p14:creationId xmlns:p14="http://schemas.microsoft.com/office/powerpoint/2010/main" val="14947794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B9B438-2402-433D-428C-95DD5847BD63}"/>
              </a:ext>
            </a:extLst>
          </p:cNvPr>
          <p:cNvSpPr>
            <a:spLocks noGrp="1"/>
          </p:cNvSpPr>
          <p:nvPr>
            <p:ph type="title"/>
          </p:nvPr>
        </p:nvSpPr>
        <p:spPr>
          <a:xfrm>
            <a:off x="685800" y="212725"/>
            <a:ext cx="10515600" cy="1325563"/>
          </a:xfrm>
        </p:spPr>
        <p:txBody>
          <a:bodyPr/>
          <a:lstStyle/>
          <a:p>
            <a:r>
              <a:rPr lang="en-US" dirty="0"/>
              <a:t>Skills Developed</a:t>
            </a:r>
          </a:p>
        </p:txBody>
      </p:sp>
      <p:sp>
        <p:nvSpPr>
          <p:cNvPr id="3" name="Content Placeholder 2">
            <a:extLst>
              <a:ext uri="{FF2B5EF4-FFF2-40B4-BE49-F238E27FC236}">
                <a16:creationId xmlns:a16="http://schemas.microsoft.com/office/drawing/2014/main" id="{AE2E2DB1-17A9-99EF-E572-6462571827DF}"/>
              </a:ext>
            </a:extLst>
          </p:cNvPr>
          <p:cNvSpPr>
            <a:spLocks noGrp="1"/>
          </p:cNvSpPr>
          <p:nvPr>
            <p:ph idx="1"/>
          </p:nvPr>
        </p:nvSpPr>
        <p:spPr>
          <a:xfrm>
            <a:off x="685800" y="1520825"/>
            <a:ext cx="10515600" cy="4832350"/>
          </a:xfrm>
        </p:spPr>
        <p:txBody>
          <a:bodyPr>
            <a:normAutofit fontScale="92500" lnSpcReduction="10000"/>
          </a:bodyPr>
          <a:lstStyle/>
          <a:p>
            <a:pPr>
              <a:spcAft>
                <a:spcPts val="600"/>
              </a:spcAft>
            </a:pPr>
            <a:r>
              <a:rPr lang="en-GB" dirty="0"/>
              <a:t>Creative thinking</a:t>
            </a:r>
          </a:p>
          <a:p>
            <a:pPr>
              <a:spcAft>
                <a:spcPts val="600"/>
              </a:spcAft>
            </a:pPr>
            <a:r>
              <a:rPr lang="en-GB" dirty="0"/>
              <a:t>Working independently from adults</a:t>
            </a:r>
          </a:p>
          <a:p>
            <a:pPr>
              <a:spcAft>
                <a:spcPts val="600"/>
              </a:spcAft>
            </a:pPr>
            <a:r>
              <a:rPr lang="en-GB" dirty="0"/>
              <a:t>Teamwork</a:t>
            </a:r>
          </a:p>
          <a:p>
            <a:pPr>
              <a:spcAft>
                <a:spcPts val="600"/>
              </a:spcAft>
            </a:pPr>
            <a:r>
              <a:rPr lang="en-GB" dirty="0"/>
              <a:t>Problem solving</a:t>
            </a:r>
          </a:p>
          <a:p>
            <a:pPr>
              <a:spcAft>
                <a:spcPts val="600"/>
              </a:spcAft>
            </a:pPr>
            <a:r>
              <a:rPr lang="en-GB" dirty="0"/>
              <a:t>Analysis of complex data</a:t>
            </a:r>
          </a:p>
          <a:p>
            <a:pPr>
              <a:spcAft>
                <a:spcPts val="600"/>
              </a:spcAft>
            </a:pPr>
            <a:r>
              <a:rPr lang="en-GB" dirty="0"/>
              <a:t>Research skills</a:t>
            </a:r>
          </a:p>
          <a:p>
            <a:pPr>
              <a:spcAft>
                <a:spcPts val="600"/>
              </a:spcAft>
            </a:pPr>
            <a:r>
              <a:rPr lang="en-GB" dirty="0"/>
              <a:t>Presentation skills</a:t>
            </a:r>
          </a:p>
          <a:p>
            <a:pPr>
              <a:spcAft>
                <a:spcPts val="600"/>
              </a:spcAft>
            </a:pPr>
            <a:r>
              <a:rPr lang="en-GB" dirty="0"/>
              <a:t>Project and time management</a:t>
            </a:r>
          </a:p>
          <a:p>
            <a:r>
              <a:rPr lang="en-GB" dirty="0"/>
              <a:t>Inspiration</a:t>
            </a:r>
          </a:p>
          <a:p>
            <a:endParaRPr lang="en-US" dirty="0"/>
          </a:p>
        </p:txBody>
      </p:sp>
      <p:sp>
        <p:nvSpPr>
          <p:cNvPr id="4" name="TextBox 3">
            <a:extLst>
              <a:ext uri="{FF2B5EF4-FFF2-40B4-BE49-F238E27FC236}">
                <a16:creationId xmlns:a16="http://schemas.microsoft.com/office/drawing/2014/main" id="{4BA9975D-7195-5DFC-9DF7-6D1DFDE7DAEB}"/>
              </a:ext>
            </a:extLst>
          </p:cNvPr>
          <p:cNvSpPr txBox="1"/>
          <p:nvPr/>
        </p:nvSpPr>
        <p:spPr>
          <a:xfrm>
            <a:off x="6781801" y="5337175"/>
            <a:ext cx="4791074" cy="830997"/>
          </a:xfrm>
          <a:prstGeom prst="rect">
            <a:avLst/>
          </a:prstGeom>
          <a:noFill/>
        </p:spPr>
        <p:txBody>
          <a:bodyPr wrap="square" rtlCol="0">
            <a:spAutoFit/>
          </a:bodyPr>
          <a:lstStyle/>
          <a:p>
            <a:r>
              <a:rPr lang="en-US" sz="2400" b="1" i="1" dirty="0"/>
              <a:t>How can we do more to </a:t>
            </a:r>
            <a:r>
              <a:rPr lang="en-US" sz="2400" b="1" i="1" u="sng" dirty="0"/>
              <a:t>develop</a:t>
            </a:r>
            <a:r>
              <a:rPr lang="en-US" sz="2400" b="1" i="1" dirty="0"/>
              <a:t> these skills through the project? </a:t>
            </a:r>
          </a:p>
        </p:txBody>
      </p:sp>
    </p:spTree>
    <p:extLst>
      <p:ext uri="{BB962C8B-B14F-4D97-AF65-F5344CB8AC3E}">
        <p14:creationId xmlns:p14="http://schemas.microsoft.com/office/powerpoint/2010/main" val="23385407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61E2EC-772C-293A-A06C-3FEA953921EB}"/>
              </a:ext>
            </a:extLst>
          </p:cNvPr>
          <p:cNvSpPr>
            <a:spLocks noGrp="1"/>
          </p:cNvSpPr>
          <p:nvPr>
            <p:ph type="title"/>
          </p:nvPr>
        </p:nvSpPr>
        <p:spPr>
          <a:xfrm>
            <a:off x="685800" y="212725"/>
            <a:ext cx="10515600" cy="1325563"/>
          </a:xfrm>
        </p:spPr>
        <p:txBody>
          <a:bodyPr/>
          <a:lstStyle/>
          <a:p>
            <a:r>
              <a:rPr lang="en-US" dirty="0"/>
              <a:t>Challenges Found</a:t>
            </a:r>
          </a:p>
        </p:txBody>
      </p:sp>
      <p:sp>
        <p:nvSpPr>
          <p:cNvPr id="3" name="Content Placeholder 2">
            <a:extLst>
              <a:ext uri="{FF2B5EF4-FFF2-40B4-BE49-F238E27FC236}">
                <a16:creationId xmlns:a16="http://schemas.microsoft.com/office/drawing/2014/main" id="{BE87DDB2-D722-84A4-C1EA-A1DCD098BFAE}"/>
              </a:ext>
            </a:extLst>
          </p:cNvPr>
          <p:cNvSpPr>
            <a:spLocks noGrp="1"/>
          </p:cNvSpPr>
          <p:nvPr>
            <p:ph idx="1"/>
          </p:nvPr>
        </p:nvSpPr>
        <p:spPr>
          <a:xfrm>
            <a:off x="685800" y="1520823"/>
            <a:ext cx="11087100" cy="5124451"/>
          </a:xfrm>
        </p:spPr>
        <p:txBody>
          <a:bodyPr>
            <a:normAutofit fontScale="77500" lnSpcReduction="20000"/>
          </a:bodyPr>
          <a:lstStyle/>
          <a:p>
            <a:pPr>
              <a:lnSpc>
                <a:spcPct val="120000"/>
              </a:lnSpc>
            </a:pPr>
            <a:r>
              <a:rPr lang="en-US" sz="3100" dirty="0"/>
              <a:t>Guided activities are often more useful than providing “raw” data</a:t>
            </a:r>
          </a:p>
          <a:p>
            <a:pPr marL="809625" lvl="1" indent="-276225">
              <a:lnSpc>
                <a:spcPct val="120000"/>
              </a:lnSpc>
              <a:buFont typeface="Aptos" panose="020B0004020202020204" pitchFamily="34" charset="0"/>
              <a:buChar char="–"/>
            </a:pPr>
            <a:r>
              <a:rPr lang="en-US" sz="2600" dirty="0"/>
              <a:t>Multivariable analysis frameworks are complex for secondary level, and would require detailed examples </a:t>
            </a:r>
          </a:p>
          <a:p>
            <a:pPr>
              <a:lnSpc>
                <a:spcPct val="120000"/>
              </a:lnSpc>
            </a:pPr>
            <a:r>
              <a:rPr lang="en-US" sz="3100" dirty="0"/>
              <a:t>Activities may be hard to follow if website is complex</a:t>
            </a:r>
          </a:p>
          <a:p>
            <a:pPr marL="809625" lvl="1" indent="-276225">
              <a:lnSpc>
                <a:spcPct val="120000"/>
              </a:lnSpc>
              <a:buFont typeface="Aptos" panose="020B0004020202020204" pitchFamily="34" charset="0"/>
              <a:buChar char="–"/>
            </a:pPr>
            <a:r>
              <a:rPr lang="en-US" sz="2600" dirty="0"/>
              <a:t>Example: ATLAS Open Data website has multiple datasets and strands</a:t>
            </a:r>
          </a:p>
          <a:p>
            <a:pPr marL="809625" lvl="2" indent="200025">
              <a:lnSpc>
                <a:spcPct val="120000"/>
              </a:lnSpc>
            </a:pPr>
            <a:r>
              <a:rPr lang="en-US" sz="2200" dirty="0"/>
              <a:t>Not always clear how to navigate between related pages without encountering extraneous pages </a:t>
            </a:r>
          </a:p>
          <a:p>
            <a:pPr marL="809625" lvl="2" indent="200025">
              <a:lnSpc>
                <a:spcPct val="120000"/>
              </a:lnSpc>
            </a:pPr>
            <a:r>
              <a:rPr lang="en-US" sz="2200" dirty="0">
                <a:sym typeface="Wingdings" pitchFamily="2" charset="2"/>
              </a:rPr>
              <a:t>It may be difficult to identify whether explanatory pages are specific to the current activity</a:t>
            </a:r>
          </a:p>
          <a:p>
            <a:pPr marL="809625" lvl="2" indent="200025">
              <a:lnSpc>
                <a:spcPct val="120000"/>
              </a:lnSpc>
            </a:pPr>
            <a:r>
              <a:rPr lang="en-US" sz="2200" dirty="0">
                <a:sym typeface="Wingdings" pitchFamily="2" charset="2"/>
              </a:rPr>
              <a:t> External guide to website may be developed by academics or teachers</a:t>
            </a:r>
          </a:p>
          <a:p>
            <a:pPr marL="809625" lvl="1" indent="-276225">
              <a:lnSpc>
                <a:spcPct val="120000"/>
              </a:lnSpc>
              <a:buFont typeface="Aptos" panose="020B0004020202020204" pitchFamily="34" charset="0"/>
              <a:buChar char="–"/>
            </a:pPr>
            <a:r>
              <a:rPr lang="en-US" sz="2600" dirty="0">
                <a:sym typeface="Wingdings" pitchFamily="2" charset="2"/>
              </a:rPr>
              <a:t>Tiny changes to website can break existing guides/instructions!</a:t>
            </a:r>
          </a:p>
          <a:p>
            <a:pPr>
              <a:lnSpc>
                <a:spcPct val="120000"/>
              </a:lnSpc>
            </a:pPr>
            <a:r>
              <a:rPr lang="en-US" sz="3100" dirty="0">
                <a:sym typeface="Wingdings" pitchFamily="2" charset="2"/>
              </a:rPr>
              <a:t>Expertise in subject matter and website content needed to support independent student exploration  very little time for teachers to develop this!</a:t>
            </a:r>
          </a:p>
          <a:p>
            <a:pPr>
              <a:lnSpc>
                <a:spcPct val="120000"/>
              </a:lnSpc>
            </a:pPr>
            <a:r>
              <a:rPr lang="en-US" sz="3100" dirty="0">
                <a:sym typeface="Wingdings" pitchFamily="2" charset="2"/>
              </a:rPr>
              <a:t>Tension between science as an approach/skillset and science as a “fixed” collection of knowledge</a:t>
            </a:r>
          </a:p>
        </p:txBody>
      </p:sp>
    </p:spTree>
    <p:extLst>
      <p:ext uri="{BB962C8B-B14F-4D97-AF65-F5344CB8AC3E}">
        <p14:creationId xmlns:p14="http://schemas.microsoft.com/office/powerpoint/2010/main" val="361403026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Metadata/LabelInfo.xml><?xml version="1.0" encoding="utf-8"?>
<clbl:labelList xmlns:clbl="http://schemas.microsoft.com/office/2020/mipLabelMetadata">
  <clbl:label id="{569df091-b013-40e3-86ee-bd9cb9e25814}" enabled="0" method="" siteId="{569df091-b013-40e3-86ee-bd9cb9e25814}" removed="1"/>
</clbl:labelList>
</file>

<file path=docProps/app.xml><?xml version="1.0" encoding="utf-8"?>
<Properties xmlns="http://schemas.openxmlformats.org/officeDocument/2006/extended-properties" xmlns:vt="http://schemas.openxmlformats.org/officeDocument/2006/docPropsVTypes">
  <TotalTime>2227</TotalTime>
  <Words>1697</Words>
  <Application>Microsoft Macintosh PowerPoint</Application>
  <PresentationFormat>Widescreen</PresentationFormat>
  <Paragraphs>120</Paragraphs>
  <Slides>13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Aptos</vt:lpstr>
      <vt:lpstr>Aptos Display</vt:lpstr>
      <vt:lpstr>Arial</vt:lpstr>
      <vt:lpstr>Wingdings</vt:lpstr>
      <vt:lpstr>Office Theme</vt:lpstr>
      <vt:lpstr>ATLAS Open Data in Schools: Student, Teacher,  and Researcher Experiences</vt:lpstr>
      <vt:lpstr>Overview</vt:lpstr>
      <vt:lpstr>About Us</vt:lpstr>
      <vt:lpstr>PRiSE Programme</vt:lpstr>
      <vt:lpstr>ATLAS PRiSE - Overview</vt:lpstr>
      <vt:lpstr>ATLAS PRiSE - Overview</vt:lpstr>
      <vt:lpstr>ATLAS PRiSE - Overview</vt:lpstr>
      <vt:lpstr>Skills Developed</vt:lpstr>
      <vt:lpstr>Challenges Found</vt:lpstr>
      <vt:lpstr>How to get more out of the programme?</vt:lpstr>
      <vt:lpstr>Conclusions</vt:lpstr>
      <vt:lpstr>Extra Info: Overview and Questions</vt:lpstr>
      <vt:lpstr>Extra Info – Skills Detail Notes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Seth Zenz</dc:creator>
  <cp:lastModifiedBy>Seth Zenz</cp:lastModifiedBy>
  <cp:revision>14</cp:revision>
  <dcterms:created xsi:type="dcterms:W3CDTF">2026-05-05T15:32:41Z</dcterms:created>
  <dcterms:modified xsi:type="dcterms:W3CDTF">2026-05-13T17:52:55Z</dcterms:modified>
</cp:coreProperties>
</file>