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58" r:id="rId2"/>
    <p:sldId id="359" r:id="rId3"/>
    <p:sldId id="361" r:id="rId4"/>
    <p:sldId id="362" r:id="rId5"/>
    <p:sldId id="3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4A2F6F-4A47-420B-BC03-09E6D863647B}" v="73" dt="2026-05-14T09:01:12.4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1025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F1281-5B3B-443B-9D92-7247F0C6BFB6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C4180-FF9B-49E9-BB1A-C06A9AC02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35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2FD46-2DA8-F559-928D-DAAB5A60E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0BC9E0-2973-0F0D-E5D0-958A834D82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B332A-4DD3-E77F-F824-4B0404F20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5D336-FFD5-4F20-BE72-B32A2991B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1800C-E79E-49FE-EC6C-09D78C3DA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45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EB53C-E144-55FA-0C7D-971B7FB3C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271679-475C-27B7-D41E-EEFA40F2D5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945A3-1E68-3FE3-D273-6DA92198F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FC2E4-EAC0-265B-8599-4339BC5AD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77EBB-1A53-8EE1-683E-AFFA90D72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322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6E2AE1-8954-1980-BF9D-7DF91B1C00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39005-1632-9491-6400-5EF5DCA76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BD881-43CC-B552-83B0-08D0C73D9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2F7D1-2D72-6CF9-0A10-6C8F84AEA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D9971-719B-9D2A-6861-3832477D0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255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oS Cobalt 1">
    <p:bg>
      <p:bgPr>
        <a:solidFill>
          <a:srgbClr val="1A3F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1A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35FE4EA-556B-314E-B3FB-875E27135C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588832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000" spc="83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09650"/>
            <a:ext cx="9144001" cy="24193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34B4AF-1AC4-FC47-AA8C-7E18E8947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588" y="5367600"/>
            <a:ext cx="1072823" cy="94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816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and photo">
    <p:bg>
      <p:bgPr>
        <a:solidFill>
          <a:schemeClr val="accent3">
            <a:lumMod val="20000"/>
            <a:lumOff val="8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346200"/>
          </a:xfrm>
          <a:prstGeom prst="rect">
            <a:avLst/>
          </a:prstGeom>
          <a:solidFill>
            <a:srgbClr val="1A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40" y="1771652"/>
            <a:ext cx="5362803" cy="372968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771650"/>
            <a:ext cx="5362803" cy="3729684"/>
          </a:xfrm>
          <a:prstGeom prst="rect">
            <a:avLst/>
          </a:prstGeom>
        </p:spPr>
        <p:txBody>
          <a:bodyPr numCol="1" spcCol="0">
            <a:noAutofit/>
          </a:bodyPr>
          <a:lstStyle>
            <a:lvl1pPr marL="0" indent="0">
              <a:lnSpc>
                <a:spcPct val="110000"/>
              </a:lnSpc>
              <a:buNone/>
              <a:defRPr sz="2000" baseline="0">
                <a:solidFill>
                  <a:srgbClr val="1A3F82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900"/>
            </a:lvl3pPr>
            <a:lvl4pPr marL="1028700" indent="0">
              <a:buNone/>
              <a:defRPr sz="900"/>
            </a:lvl4pPr>
            <a:lvl5pPr marL="1371600" indent="0">
              <a:buNone/>
              <a:defRPr sz="9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D4C6BA-26E5-334C-90B8-527133B73C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0313" y="283024"/>
            <a:ext cx="10611368" cy="780153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GB" sz="5000" kern="1200" spc="83" baseline="0" dirty="0">
                <a:solidFill>
                  <a:srgbClr val="FFFCEE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177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09">
          <p15:clr>
            <a:srgbClr val="FBAE40"/>
          </p15:clr>
        </p15:guide>
        <p15:guide id="3" pos="387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ADA2E-7094-C450-389F-3A280ECB4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CEDB5-A246-CAF1-E39F-ED7E04390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81D6C-0B51-F836-32C2-0A2AB2DD7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22089-DC0D-E63C-DCB6-0DDFEFFC0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D752E-53C4-ABDC-CF74-2F38ECAE8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85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136B-4C88-A430-994D-1C4F93E60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D4C84-A45E-F4B4-3339-F8100F4CC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2A4BC-299A-9A4D-9FB3-BE558182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5E671-B6F0-D5E4-FABB-65EDF65B0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F6C4D-266A-0AE5-A049-AE8AEB82B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11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72595-8D5A-06CB-75D2-C36C7EA82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23F78-D201-3D31-DBC2-DE56264FB4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7DB7D-28A6-2BDC-C886-6B1D606D53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1C3133-AA2A-86E1-0374-7B6CB941E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E305E9-320F-334D-6D02-0AE9D2DD6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703D4-CD10-C1E0-3AD3-F5DEA0290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17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5BDFA-0E7B-E477-F4D5-5760D0BB5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EF8C63-7A17-4286-7F4A-90C533546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747540-EF2B-BD55-69A8-014B29E82A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210478-4CC3-AA8E-895E-E6BBA6F6FF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5F8C5-4CCD-EE0A-2179-606B90195B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713FCC-74AD-E66B-5A1C-59B54D527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3BD789-3C06-2B05-C23A-DA1F833EE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F34E80-1BCE-5122-A715-9D14EC7EE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19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05FB3-23CA-322C-529E-24367D82D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86473-F693-0DBF-6DD3-18825DF4C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8B382-2A37-AAC8-84E6-6689B9A49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BB0B46-5CF6-9AC7-6525-BDE7CEE1B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9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2C9840-6E0F-02CB-37DE-B20B1C1BF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FFC0DA-FF5F-2E34-9146-AE6EBCA42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DE539-7C95-AF0D-8289-79E5BD6A9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70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D3351-C2C3-DF8D-F2BF-D6AE04D11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3AB0A-D04B-FA1E-2945-19174D314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4F8B67-EED1-8792-9D48-81BFFAF9C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2EA829-B78B-D17D-9319-F6C5A3FC8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970551-452A-9F43-74AD-41B57745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AC3A92-CC9F-2A66-9063-C18F46971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223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83CDD-75E9-A8AE-6281-6F5D8BD31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B31FD7-80C6-0F11-3C44-D9195A8D26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734C55-2F74-E76E-8C24-36532A1A3F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7C230-32B3-9FB9-FA5E-EA6C8DC7C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197916-0C27-B5D5-C23F-B7D043A34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40AA6-9833-F316-9560-D82B55A95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93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ECB17F-40A8-9B0A-CCAC-3B1E1C430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1A15A6-E919-2A7B-068D-D97C4B75F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76E7A-E274-FF5F-1288-3FD35793C9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075FAE-A63B-4854-B6B1-24E3EA671004}" type="datetimeFigureOut">
              <a:rPr lang="en-GB" smtClean="0"/>
              <a:t>14/05/2026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2C559-ABD2-B07D-E204-9C0BA57A2B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F7726-D8B0-01DB-C029-8BB8D1EA6C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CCEB46-A6EA-4D89-9C9C-0292650F2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05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FBA7DA-B72A-B045-94A7-CAA3B44B7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381000"/>
            <a:ext cx="9144001" cy="1244600"/>
          </a:xfrm>
        </p:spPr>
        <p:txBody>
          <a:bodyPr>
            <a:normAutofit fontScale="90000"/>
          </a:bodyPr>
          <a:lstStyle/>
          <a:p>
            <a:r>
              <a:rPr lang="en-GB" dirty="0"/>
              <a:t>Implementing in Higher Education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C871B6-FDF5-5F1C-06B2-774A41F4D2AE}"/>
              </a:ext>
            </a:extLst>
          </p:cNvPr>
          <p:cNvSpPr txBox="1"/>
          <p:nvPr/>
        </p:nvSpPr>
        <p:spPr>
          <a:xfrm>
            <a:off x="660400" y="2857500"/>
            <a:ext cx="3187700" cy="1446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400" dirty="0"/>
              <a:t>Awesome research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74570C-259D-90E4-E048-CFFA2D314924}"/>
              </a:ext>
            </a:extLst>
          </p:cNvPr>
          <p:cNvSpPr txBox="1"/>
          <p:nvPr/>
        </p:nvSpPr>
        <p:spPr>
          <a:xfrm>
            <a:off x="7378700" y="2857500"/>
            <a:ext cx="4152900" cy="1446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400" dirty="0"/>
              <a:t>Undergraduate students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1933C31-C447-2B55-D3CD-5348D566123E}"/>
              </a:ext>
            </a:extLst>
          </p:cNvPr>
          <p:cNvSpPr/>
          <p:nvPr/>
        </p:nvSpPr>
        <p:spPr>
          <a:xfrm>
            <a:off x="3841750" y="3263275"/>
            <a:ext cx="3536950" cy="635000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4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A9DACE-0705-6578-A834-D7987622C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Trip down memory lane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60942F-5B18-0B0B-949A-7096E81283C3}"/>
              </a:ext>
            </a:extLst>
          </p:cNvPr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1D4289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Applying open data to Higher Education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17F319-4616-699E-83F0-9DB4E2291786}"/>
              </a:ext>
            </a:extLst>
          </p:cNvPr>
          <p:cNvSpPr txBox="1"/>
          <p:nvPr/>
        </p:nvSpPr>
        <p:spPr>
          <a:xfrm>
            <a:off x="423737" y="1650514"/>
            <a:ext cx="62117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Q1. What did you find most challenging in undergraduate studies? </a:t>
            </a:r>
          </a:p>
          <a:p>
            <a:endParaRPr lang="en-GB" sz="2400" dirty="0"/>
          </a:p>
          <a:p>
            <a:r>
              <a:rPr lang="en-GB" sz="2400" dirty="0"/>
              <a:t>Q2. What did you find most surprising? </a:t>
            </a:r>
          </a:p>
          <a:p>
            <a:endParaRPr lang="en-GB" sz="2400" dirty="0"/>
          </a:p>
          <a:p>
            <a:r>
              <a:rPr lang="en-GB" sz="2400" dirty="0"/>
              <a:t>Q3. How did you get into coding/data science? </a:t>
            </a:r>
          </a:p>
          <a:p>
            <a:endParaRPr lang="en-GB" sz="2400" dirty="0"/>
          </a:p>
          <a:p>
            <a:r>
              <a:rPr lang="en-GB" sz="2400" dirty="0"/>
              <a:t>Q4. What helped you become proficient? </a:t>
            </a:r>
          </a:p>
          <a:p>
            <a:endParaRPr lang="en-GB" sz="2400" dirty="0"/>
          </a:p>
          <a:p>
            <a:r>
              <a:rPr lang="en-GB" sz="2400" dirty="0"/>
              <a:t>Q5. What barriers(if any) were initially in the way of making progress?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E684CE-FC00-FB29-9A3A-B7A86C18F381}"/>
              </a:ext>
            </a:extLst>
          </p:cNvPr>
          <p:cNvSpPr txBox="1"/>
          <p:nvPr/>
        </p:nvSpPr>
        <p:spPr>
          <a:xfrm>
            <a:off x="8633070" y="1578505"/>
            <a:ext cx="1628911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Laboratory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A88905-0178-175C-02E8-C75917D1CBF7}"/>
              </a:ext>
            </a:extLst>
          </p:cNvPr>
          <p:cNvSpPr txBox="1"/>
          <p:nvPr/>
        </p:nvSpPr>
        <p:spPr>
          <a:xfrm>
            <a:off x="7503892" y="3314257"/>
            <a:ext cx="1148899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Theory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2F244E-1C2D-167D-3CB9-3B82F658095E}"/>
              </a:ext>
            </a:extLst>
          </p:cNvPr>
          <p:cNvSpPr txBox="1"/>
          <p:nvPr/>
        </p:nvSpPr>
        <p:spPr>
          <a:xfrm>
            <a:off x="9670034" y="3365463"/>
            <a:ext cx="2343132" cy="4694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Computational</a:t>
            </a:r>
          </a:p>
        </p:txBody>
      </p:sp>
      <p:sp>
        <p:nvSpPr>
          <p:cNvPr id="10" name="Arrow: Up-Down 9">
            <a:extLst>
              <a:ext uri="{FF2B5EF4-FFF2-40B4-BE49-F238E27FC236}">
                <a16:creationId xmlns:a16="http://schemas.microsoft.com/office/drawing/2014/main" id="{62796B04-0CCF-46B3-4C43-188A1ED116E5}"/>
              </a:ext>
            </a:extLst>
          </p:cNvPr>
          <p:cNvSpPr/>
          <p:nvPr/>
        </p:nvSpPr>
        <p:spPr>
          <a:xfrm rot="2528050">
            <a:off x="8417078" y="1818265"/>
            <a:ext cx="318525" cy="1680972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8D2366FA-A2BB-DB8A-FB9D-5055DF0C57DD}"/>
              </a:ext>
            </a:extLst>
          </p:cNvPr>
          <p:cNvSpPr/>
          <p:nvPr/>
        </p:nvSpPr>
        <p:spPr>
          <a:xfrm rot="8275414">
            <a:off x="10256568" y="1803584"/>
            <a:ext cx="314944" cy="1789059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Up-Down 14">
            <a:extLst>
              <a:ext uri="{FF2B5EF4-FFF2-40B4-BE49-F238E27FC236}">
                <a16:creationId xmlns:a16="http://schemas.microsoft.com/office/drawing/2014/main" id="{17A86CCF-1B8F-28F6-9201-21F1F977DAC7}"/>
              </a:ext>
            </a:extLst>
          </p:cNvPr>
          <p:cNvSpPr/>
          <p:nvPr/>
        </p:nvSpPr>
        <p:spPr>
          <a:xfrm rot="5400000">
            <a:off x="8997392" y="3103282"/>
            <a:ext cx="308317" cy="1036963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52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AB6C2-8B40-D6DC-3BFE-72C9A89D2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23C1CEB-8A3B-DA19-81AA-F59EE510E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Progressions within a Physics Degree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27B3FE-9369-CCE3-CE25-FA675FFEEC11}"/>
              </a:ext>
            </a:extLst>
          </p:cNvPr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1D4289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Applying open data to Higher Education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58BBE7-A0F6-6003-25FD-B9334EE0A424}"/>
              </a:ext>
            </a:extLst>
          </p:cNvPr>
          <p:cNvSpPr txBox="1"/>
          <p:nvPr/>
        </p:nvSpPr>
        <p:spPr>
          <a:xfrm>
            <a:off x="222975" y="5407360"/>
            <a:ext cx="254029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Content heavy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FE2BF2-64C3-7845-7824-3373B5614072}"/>
              </a:ext>
            </a:extLst>
          </p:cNvPr>
          <p:cNvSpPr txBox="1"/>
          <p:nvPr/>
        </p:nvSpPr>
        <p:spPr>
          <a:xfrm>
            <a:off x="5743060" y="4775332"/>
            <a:ext cx="3315490" cy="15696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Fundamental concepts</a:t>
            </a:r>
          </a:p>
          <a:p>
            <a:r>
              <a:rPr lang="en-GB" sz="2400" dirty="0"/>
              <a:t>Applications</a:t>
            </a:r>
          </a:p>
          <a:p>
            <a:r>
              <a:rPr lang="en-GB" sz="2400" dirty="0"/>
              <a:t>Skills</a:t>
            </a:r>
          </a:p>
          <a:p>
            <a:r>
              <a:rPr lang="en-GB" sz="2400" dirty="0"/>
              <a:t>EDI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8A0D0020-DD95-3F1F-08BC-D06AA5651DDD}"/>
              </a:ext>
            </a:extLst>
          </p:cNvPr>
          <p:cNvSpPr/>
          <p:nvPr/>
        </p:nvSpPr>
        <p:spPr>
          <a:xfrm rot="16200000">
            <a:off x="4113570" y="4182711"/>
            <a:ext cx="279192" cy="291096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D0206B-27EB-A791-5A5D-9E0727A58B00}"/>
              </a:ext>
            </a:extLst>
          </p:cNvPr>
          <p:cNvSpPr txBox="1"/>
          <p:nvPr/>
        </p:nvSpPr>
        <p:spPr>
          <a:xfrm>
            <a:off x="222975" y="1550540"/>
            <a:ext cx="4818925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49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Year 1: </a:t>
            </a:r>
          </a:p>
          <a:p>
            <a:r>
              <a:rPr lang="en-GB" sz="2000" dirty="0"/>
              <a:t>Single distinct topics and concepts</a:t>
            </a:r>
          </a:p>
          <a:p>
            <a:r>
              <a:rPr lang="en-GB" sz="2000" dirty="0"/>
              <a:t>Motion of single particles and two-body problems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72E7D8-65F8-FC97-918C-97F40D6BD20A}"/>
              </a:ext>
            </a:extLst>
          </p:cNvPr>
          <p:cNvSpPr txBox="1"/>
          <p:nvPr/>
        </p:nvSpPr>
        <p:spPr>
          <a:xfrm>
            <a:off x="6789877" y="1529248"/>
            <a:ext cx="5046523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49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Years 2 &amp; 3: </a:t>
            </a:r>
          </a:p>
          <a:p>
            <a:r>
              <a:rPr lang="en-GB" sz="2000" dirty="0"/>
              <a:t>Linking concepts together </a:t>
            </a:r>
            <a:r>
              <a:rPr lang="en-GB" sz="2000" dirty="0">
                <a:sym typeface="Wingdings" panose="05000000000000000000" pitchFamily="2" charset="2"/>
              </a:rPr>
              <a:t> phenomena</a:t>
            </a:r>
            <a:endParaRPr lang="en-GB" sz="2000" dirty="0"/>
          </a:p>
          <a:p>
            <a:r>
              <a:rPr lang="en-GB" sz="2000" dirty="0"/>
              <a:t>Distributions (collections) of particles.</a:t>
            </a:r>
          </a:p>
          <a:p>
            <a:r>
              <a:rPr lang="en-GB" sz="2000" dirty="0"/>
              <a:t>Idea of assumptions, approximations.</a:t>
            </a:r>
          </a:p>
          <a:p>
            <a:r>
              <a:rPr lang="en-GB" sz="2000" dirty="0"/>
              <a:t>Numerical methods to solve problems</a:t>
            </a:r>
          </a:p>
          <a:p>
            <a:r>
              <a:rPr lang="en-GB" sz="2000" dirty="0"/>
              <a:t>Perturbation &amp; Variational theorems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CEF9211-368E-B18E-005A-791063897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75" y="3517053"/>
            <a:ext cx="4579837" cy="124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28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17C93-C0FC-403F-73CE-E61A8608E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276AAB-AC6B-475A-2487-4D1EC5CC5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 students think study of physics involves?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749590-9480-5D05-4A66-74550ADAA694}"/>
              </a:ext>
            </a:extLst>
          </p:cNvPr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1D4289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Applying open data to Higher Education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73B655-8E10-1ACA-2DF6-63C495C3E91F}"/>
              </a:ext>
            </a:extLst>
          </p:cNvPr>
          <p:cNvSpPr txBox="1"/>
          <p:nvPr/>
        </p:nvSpPr>
        <p:spPr>
          <a:xfrm>
            <a:off x="790313" y="1570503"/>
            <a:ext cx="5026287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“I chose physics because there is only one correct answer”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4E7D1E-05F1-8C5F-18DC-2ACCF31FB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3647490"/>
            <a:ext cx="7464425" cy="22286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74E843-8A4B-6E7B-7481-24BBB33FD1EE}"/>
              </a:ext>
            </a:extLst>
          </p:cNvPr>
          <p:cNvSpPr txBox="1"/>
          <p:nvPr/>
        </p:nvSpPr>
        <p:spPr>
          <a:xfrm>
            <a:off x="7172581" y="1975429"/>
            <a:ext cx="42291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What do you think student’s perceptions of coding and open-data are?</a:t>
            </a:r>
          </a:p>
        </p:txBody>
      </p:sp>
    </p:spTree>
    <p:extLst>
      <p:ext uri="{BB962C8B-B14F-4D97-AF65-F5344CB8AC3E}">
        <p14:creationId xmlns:p14="http://schemas.microsoft.com/office/powerpoint/2010/main" val="148207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6BD806-065C-4B18-BE00-C51D9331D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C6E4A6-51BF-719D-FB9D-365367F0C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Making accessible undergraduate projects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24BFF2-2780-C825-7C8A-2515A1E49A9A}"/>
              </a:ext>
            </a:extLst>
          </p:cNvPr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1D4289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Applying open data to Higher Education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144B4A-E155-76AB-F08F-E482A712D32C}"/>
              </a:ext>
            </a:extLst>
          </p:cNvPr>
          <p:cNvSpPr txBox="1"/>
          <p:nvPr/>
        </p:nvSpPr>
        <p:spPr>
          <a:xfrm>
            <a:off x="320413" y="1460500"/>
            <a:ext cx="1011898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Q1. Downscaling</a:t>
            </a:r>
          </a:p>
          <a:p>
            <a:r>
              <a:rPr lang="en-GB" sz="2400" dirty="0"/>
              <a:t>What is the simplest and smallest-scale task you could give to students? </a:t>
            </a:r>
          </a:p>
          <a:p>
            <a:r>
              <a:rPr lang="en-GB" sz="2400" dirty="0"/>
              <a:t>What is the smallest sub-dataset which would give meaningful results? </a:t>
            </a:r>
          </a:p>
          <a:p>
            <a:endParaRPr lang="en-GB" sz="2400" dirty="0"/>
          </a:p>
          <a:p>
            <a:r>
              <a:rPr lang="en-GB" sz="2400" dirty="0"/>
              <a:t>Q2. What computing skills do students have? </a:t>
            </a:r>
          </a:p>
          <a:p>
            <a:r>
              <a:rPr lang="en-GB" sz="2400" dirty="0"/>
              <a:t>What computing skills would be a) useful, b) required?</a:t>
            </a:r>
          </a:p>
          <a:p>
            <a:endParaRPr lang="en-GB" sz="2400" dirty="0"/>
          </a:p>
          <a:p>
            <a:r>
              <a:rPr lang="en-GB" sz="2400" dirty="0"/>
              <a:t>Q3, What computing resource do students have available? </a:t>
            </a:r>
          </a:p>
          <a:p>
            <a:r>
              <a:rPr lang="en-GB" sz="2400" dirty="0"/>
              <a:t>What could be made available? </a:t>
            </a:r>
          </a:p>
          <a:p>
            <a:r>
              <a:rPr lang="en-GB" sz="2400" dirty="0"/>
              <a:t>Memory, processing power, access to software and code. </a:t>
            </a:r>
          </a:p>
          <a:p>
            <a:endParaRPr lang="en-GB" sz="2400" dirty="0"/>
          </a:p>
          <a:p>
            <a:r>
              <a:rPr lang="en-GB" sz="2400" dirty="0"/>
              <a:t>Q4. What physics do students need to understand? </a:t>
            </a:r>
          </a:p>
          <a:p>
            <a:r>
              <a:rPr lang="en-GB" sz="2400" dirty="0"/>
              <a:t>Minimum knowledge, desirable knowledge</a:t>
            </a:r>
          </a:p>
        </p:txBody>
      </p:sp>
    </p:spTree>
    <p:extLst>
      <p:ext uri="{BB962C8B-B14F-4D97-AF65-F5344CB8AC3E}">
        <p14:creationId xmlns:p14="http://schemas.microsoft.com/office/powerpoint/2010/main" val="816752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284</Words>
  <Application>Microsoft Office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Wingdings</vt:lpstr>
      <vt:lpstr>Office Theme</vt:lpstr>
      <vt:lpstr>Implementing in Higher Education</vt:lpstr>
      <vt:lpstr>Trip down memory lane</vt:lpstr>
      <vt:lpstr>Progressions within a Physics Degree</vt:lpstr>
      <vt:lpstr>What do students think study of physics involves?</vt:lpstr>
      <vt:lpstr>Making accessible undergraduate projects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Maire Gorman</dc:creator>
  <cp:lastModifiedBy>Maire Gorman</cp:lastModifiedBy>
  <cp:revision>2</cp:revision>
  <dcterms:created xsi:type="dcterms:W3CDTF">2026-05-14T08:40:01Z</dcterms:created>
  <dcterms:modified xsi:type="dcterms:W3CDTF">2026-05-14T09:02:04Z</dcterms:modified>
</cp:coreProperties>
</file>