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3" r:id="rId4"/>
  </p:sldMasterIdLst>
  <p:notesMasterIdLst>
    <p:notesMasterId r:id="rId36"/>
  </p:notesMasterIdLst>
  <p:sldIdLst>
    <p:sldId id="308" r:id="rId5"/>
    <p:sldId id="378" r:id="rId6"/>
    <p:sldId id="262" r:id="rId7"/>
    <p:sldId id="313" r:id="rId8"/>
    <p:sldId id="372" r:id="rId9"/>
    <p:sldId id="311" r:id="rId10"/>
    <p:sldId id="286" r:id="rId11"/>
    <p:sldId id="375" r:id="rId12"/>
    <p:sldId id="370" r:id="rId13"/>
    <p:sldId id="373" r:id="rId14"/>
    <p:sldId id="305" r:id="rId15"/>
    <p:sldId id="304" r:id="rId16"/>
    <p:sldId id="291" r:id="rId17"/>
    <p:sldId id="317" r:id="rId18"/>
    <p:sldId id="319" r:id="rId19"/>
    <p:sldId id="318" r:id="rId20"/>
    <p:sldId id="321" r:id="rId21"/>
    <p:sldId id="323" r:id="rId22"/>
    <p:sldId id="322" r:id="rId23"/>
    <p:sldId id="371" r:id="rId24"/>
    <p:sldId id="324" r:id="rId25"/>
    <p:sldId id="325" r:id="rId26"/>
    <p:sldId id="326" r:id="rId27"/>
    <p:sldId id="259" r:id="rId28"/>
    <p:sldId id="328" r:id="rId29"/>
    <p:sldId id="329" r:id="rId30"/>
    <p:sldId id="327" r:id="rId31"/>
    <p:sldId id="315" r:id="rId32"/>
    <p:sldId id="309" r:id="rId33"/>
    <p:sldId id="376" r:id="rId34"/>
    <p:sldId id="297" r:id="rId3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119BE78-D918-0A4E-88AA-5281613AC9A9}">
          <p14:sldIdLst>
            <p14:sldId id="308"/>
            <p14:sldId id="378"/>
            <p14:sldId id="262"/>
            <p14:sldId id="313"/>
            <p14:sldId id="372"/>
            <p14:sldId id="311"/>
            <p14:sldId id="286"/>
            <p14:sldId id="375"/>
            <p14:sldId id="370"/>
            <p14:sldId id="373"/>
            <p14:sldId id="305"/>
            <p14:sldId id="304"/>
            <p14:sldId id="291"/>
            <p14:sldId id="317"/>
            <p14:sldId id="319"/>
            <p14:sldId id="318"/>
            <p14:sldId id="321"/>
            <p14:sldId id="323"/>
            <p14:sldId id="322"/>
            <p14:sldId id="371"/>
            <p14:sldId id="324"/>
            <p14:sldId id="325"/>
            <p14:sldId id="326"/>
            <p14:sldId id="259"/>
            <p14:sldId id="328"/>
            <p14:sldId id="329"/>
            <p14:sldId id="327"/>
            <p14:sldId id="315"/>
            <p14:sldId id="309"/>
            <p14:sldId id="376"/>
            <p14:sldId id="297"/>
          </p14:sldIdLst>
        </p14:section>
      </p14:sectionLst>
    </p:ext>
    <p:ext uri="{EFAFB233-063F-42B5-8137-9DF3F51BA10A}">
      <p15:sldGuideLst xmlns:p15="http://schemas.microsoft.com/office/powerpoint/2012/main">
        <p15:guide id="1" orient="horz" pos="1620">
          <p15:clr>
            <a:srgbClr val="A4A3A4"/>
          </p15:clr>
        </p15:guide>
        <p15:guide id="2" pos="28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308A"/>
    <a:srgbClr val="00519C"/>
    <a:srgbClr val="FFFFFF"/>
    <a:srgbClr val="000000"/>
    <a:srgbClr val="EDEBE5"/>
    <a:srgbClr val="0055A6"/>
    <a:srgbClr val="AEBDE1"/>
    <a:srgbClr val="94A7D5"/>
    <a:srgbClr val="185DAB"/>
    <a:srgbClr val="5E7D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73" autoAdjust="0"/>
    <p:restoredTop sz="66635" autoAdjust="0"/>
  </p:normalViewPr>
  <p:slideViewPr>
    <p:cSldViewPr snapToGrid="0" snapToObjects="1">
      <p:cViewPr varScale="1">
        <p:scale>
          <a:sx n="145" d="100"/>
          <a:sy n="145" d="100"/>
        </p:scale>
        <p:origin x="184" y="1952"/>
      </p:cViewPr>
      <p:guideLst>
        <p:guide orient="horz" pos="1620"/>
        <p:guide pos="2896"/>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67EA63-B463-4F0E-BDB8-950D0D9E6C4B}" type="datetimeFigureOut">
              <a:rPr lang="en-GB" smtClean="0"/>
              <a:t>08/05/2026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B9E83D-9F90-495C-B504-02EA190B18C6}" type="slidenum">
              <a:rPr lang="en-GB" smtClean="0"/>
              <a:t>‹#›</a:t>
            </a:fld>
            <a:endParaRPr lang="en-GB"/>
          </a:p>
        </p:txBody>
      </p:sp>
    </p:spTree>
    <p:extLst>
      <p:ext uri="{BB962C8B-B14F-4D97-AF65-F5344CB8AC3E}">
        <p14:creationId xmlns:p14="http://schemas.microsoft.com/office/powerpoint/2010/main" val="29492656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hite-rabbit.web.cern.ch/"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unitar.org/maps/map/2298"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a:t>
            </a:r>
          </a:p>
        </p:txBody>
      </p:sp>
      <p:sp>
        <p:nvSpPr>
          <p:cNvPr id="4" name="Slide Number Placeholder 3"/>
          <p:cNvSpPr>
            <a:spLocks noGrp="1"/>
          </p:cNvSpPr>
          <p:nvPr>
            <p:ph type="sldNum" sz="quarter" idx="5"/>
          </p:nvPr>
        </p:nvSpPr>
        <p:spPr/>
        <p:txBody>
          <a:bodyPr/>
          <a:lstStyle/>
          <a:p>
            <a:fld id="{1DB9E83D-9F90-495C-B504-02EA190B18C6}" type="slidenum">
              <a:rPr lang="en-GB" smtClean="0"/>
              <a:t>1</a:t>
            </a:fld>
            <a:endParaRPr lang="en-GB"/>
          </a:p>
        </p:txBody>
      </p:sp>
    </p:spTree>
    <p:extLst>
      <p:ext uri="{BB962C8B-B14F-4D97-AF65-F5344CB8AC3E}">
        <p14:creationId xmlns:p14="http://schemas.microsoft.com/office/powerpoint/2010/main" val="3992523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These</a:t>
            </a:r>
            <a:r>
              <a:rPr lang="fr-CH" dirty="0"/>
              <a:t> 2 pipes </a:t>
            </a:r>
            <a:r>
              <a:rPr lang="fr-CH" dirty="0" err="1"/>
              <a:t>need</a:t>
            </a:r>
            <a:r>
              <a:rPr lang="fr-CH" dirty="0"/>
              <a:t> to </a:t>
            </a:r>
            <a:r>
              <a:rPr lang="fr-CH" dirty="0" err="1"/>
              <a:t>be</a:t>
            </a:r>
            <a:r>
              <a:rPr lang="fr-CH" dirty="0"/>
              <a:t> as </a:t>
            </a:r>
            <a:r>
              <a:rPr lang="fr-CH" dirty="0" err="1"/>
              <a:t>empty</a:t>
            </a:r>
            <a:r>
              <a:rPr lang="fr-CH" dirty="0"/>
              <a:t> as possible (</a:t>
            </a:r>
            <a:r>
              <a:rPr lang="fr-CH" dirty="0" err="1"/>
              <a:t>otherwise</a:t>
            </a:r>
            <a:r>
              <a:rPr lang="fr-CH" dirty="0"/>
              <a:t> protons </a:t>
            </a:r>
            <a:r>
              <a:rPr lang="fr-CH" dirty="0" err="1"/>
              <a:t>would</a:t>
            </a:r>
            <a:r>
              <a:rPr lang="fr-CH" dirty="0"/>
              <a:t> hit air </a:t>
            </a:r>
            <a:r>
              <a:rPr lang="fr-CH" dirty="0" err="1"/>
              <a:t>molecules</a:t>
            </a:r>
            <a:r>
              <a:rPr lang="fr-CH" baseline="0" dirty="0"/>
              <a:t> all the time)</a:t>
            </a:r>
            <a:r>
              <a:rPr lang="fr-CH" dirty="0"/>
              <a:t>.</a:t>
            </a:r>
          </a:p>
          <a:p>
            <a:endParaRPr lang="fr-CH" dirty="0"/>
          </a:p>
          <a:p>
            <a:r>
              <a:rPr lang="fr-CH" dirty="0" err="1"/>
              <a:t>Thanks</a:t>
            </a:r>
            <a:r>
              <a:rPr lang="fr-CH" dirty="0"/>
              <a:t> to</a:t>
            </a:r>
            <a:r>
              <a:rPr lang="fr-CH" baseline="0" dirty="0"/>
              <a:t> turbo-</a:t>
            </a:r>
            <a:r>
              <a:rPr lang="fr-CH" baseline="0" dirty="0" err="1"/>
              <a:t>molecular</a:t>
            </a:r>
            <a:r>
              <a:rPr lang="fr-CH" baseline="0" dirty="0"/>
              <a:t> </a:t>
            </a:r>
            <a:r>
              <a:rPr lang="fr-CH" baseline="0" dirty="0" err="1"/>
              <a:t>pumps</a:t>
            </a:r>
            <a:r>
              <a:rPr lang="fr-CH" baseline="0" dirty="0"/>
              <a:t> and </a:t>
            </a:r>
            <a:r>
              <a:rPr lang="fr-CH" baseline="0" dirty="0" err="1"/>
              <a:t>other</a:t>
            </a:r>
            <a:r>
              <a:rPr lang="fr-CH" baseline="0" dirty="0"/>
              <a:t> technologies, </a:t>
            </a:r>
            <a:r>
              <a:rPr lang="fr-CH" baseline="0" dirty="0" err="1"/>
              <a:t>we</a:t>
            </a:r>
            <a:r>
              <a:rPr lang="fr-CH" baseline="0" dirty="0"/>
              <a:t> </a:t>
            </a:r>
            <a:r>
              <a:rPr lang="fr-CH" baseline="0" dirty="0" err="1"/>
              <a:t>reach</a:t>
            </a:r>
            <a:r>
              <a:rPr lang="fr-CH" baseline="0" dirty="0"/>
              <a:t> a vacuum of 10^-13 </a:t>
            </a:r>
            <a:r>
              <a:rPr lang="fr-CH" baseline="0" dirty="0" err="1"/>
              <a:t>atmosphere</a:t>
            </a:r>
            <a:r>
              <a:rPr lang="fr-CH" baseline="0" dirty="0"/>
              <a:t> in the centre of the pipes: </a:t>
            </a:r>
            <a:r>
              <a:rPr lang="fr-CH" baseline="0" dirty="0" err="1"/>
              <a:t>this</a:t>
            </a:r>
            <a:r>
              <a:rPr lang="fr-CH" baseline="0" dirty="0"/>
              <a:t> </a:t>
            </a:r>
            <a:r>
              <a:rPr lang="fr-CH" baseline="0" dirty="0" err="1"/>
              <a:t>is</a:t>
            </a:r>
            <a:r>
              <a:rPr lang="fr-CH" baseline="0" dirty="0"/>
              <a:t> 10 times </a:t>
            </a:r>
            <a:r>
              <a:rPr lang="fr-CH" baseline="0" dirty="0" err="1"/>
              <a:t>emptiers</a:t>
            </a:r>
            <a:r>
              <a:rPr lang="fr-CH" baseline="0" dirty="0"/>
              <a:t> </a:t>
            </a:r>
            <a:r>
              <a:rPr lang="fr-CH" baseline="0" dirty="0" err="1"/>
              <a:t>than</a:t>
            </a:r>
            <a:r>
              <a:rPr lang="fr-CH" baseline="0" dirty="0"/>
              <a:t> on the surface of the Moon or as </a:t>
            </a:r>
            <a:r>
              <a:rPr lang="fr-CH" baseline="0" dirty="0" err="1"/>
              <a:t>empty</a:t>
            </a:r>
            <a:r>
              <a:rPr lang="fr-CH" baseline="0" dirty="0"/>
              <a:t> as in the </a:t>
            </a:r>
            <a:r>
              <a:rPr lang="fr-CH" baseline="0" dirty="0" err="1"/>
              <a:t>solar</a:t>
            </a:r>
            <a:r>
              <a:rPr lang="fr-CH" baseline="0" dirty="0"/>
              <a:t> system.</a:t>
            </a:r>
          </a:p>
          <a:p>
            <a:endParaRPr lang="fr-CH" baseline="0" dirty="0"/>
          </a:p>
          <a:p>
            <a:r>
              <a:rPr lang="fr-CH" baseline="0" dirty="0"/>
              <a:t>The </a:t>
            </a:r>
            <a:r>
              <a:rPr lang="fr-CH" baseline="0" dirty="0" err="1"/>
              <a:t>magnetic</a:t>
            </a:r>
            <a:r>
              <a:rPr lang="fr-CH" baseline="0" dirty="0"/>
              <a:t> </a:t>
            </a:r>
            <a:r>
              <a:rPr lang="fr-CH" baseline="0" dirty="0" err="1"/>
              <a:t>field</a:t>
            </a:r>
            <a:r>
              <a:rPr lang="fr-CH" baseline="0" dirty="0"/>
              <a:t> </a:t>
            </a:r>
            <a:r>
              <a:rPr lang="fr-CH" baseline="0" dirty="0" err="1"/>
              <a:t>which</a:t>
            </a:r>
            <a:r>
              <a:rPr lang="fr-CH" baseline="0" dirty="0"/>
              <a:t> </a:t>
            </a:r>
            <a:r>
              <a:rPr lang="fr-CH" baseline="0" dirty="0" err="1"/>
              <a:t>curves</a:t>
            </a:r>
            <a:r>
              <a:rPr lang="fr-CH" baseline="0" dirty="0"/>
              <a:t> the </a:t>
            </a:r>
            <a:r>
              <a:rPr lang="fr-CH" baseline="0" dirty="0" err="1"/>
              <a:t>beam</a:t>
            </a:r>
            <a:r>
              <a:rPr lang="fr-CH" baseline="0" dirty="0"/>
              <a:t>, </a:t>
            </a:r>
            <a:r>
              <a:rPr lang="fr-CH" baseline="0" dirty="0" err="1"/>
              <a:t>is</a:t>
            </a:r>
            <a:r>
              <a:rPr lang="fr-CH" baseline="0" dirty="0"/>
              <a:t> </a:t>
            </a:r>
            <a:r>
              <a:rPr lang="fr-CH" baseline="0" dirty="0" err="1"/>
              <a:t>provided</a:t>
            </a:r>
            <a:r>
              <a:rPr lang="fr-CH" baseline="0" dirty="0"/>
              <a:t> by the </a:t>
            </a:r>
            <a:r>
              <a:rPr lang="fr-CH" baseline="0" dirty="0" err="1"/>
              <a:t>coils</a:t>
            </a:r>
            <a:r>
              <a:rPr lang="fr-CH" baseline="0" dirty="0"/>
              <a:t> </a:t>
            </a:r>
            <a:r>
              <a:rPr lang="fr-CH" baseline="0" dirty="0" err="1"/>
              <a:t>surrounding</a:t>
            </a:r>
            <a:r>
              <a:rPr lang="fr-CH" baseline="0" dirty="0"/>
              <a:t> the pipes. As </a:t>
            </a:r>
            <a:r>
              <a:rPr lang="fr-CH" baseline="0" dirty="0" err="1"/>
              <a:t>each</a:t>
            </a:r>
            <a:r>
              <a:rPr lang="fr-CH" baseline="0" dirty="0"/>
              <a:t> </a:t>
            </a:r>
            <a:r>
              <a:rPr lang="fr-CH" baseline="0" dirty="0" err="1"/>
              <a:t>beam</a:t>
            </a:r>
            <a:r>
              <a:rPr lang="fr-CH" baseline="0" dirty="0"/>
              <a:t> </a:t>
            </a:r>
            <a:r>
              <a:rPr lang="fr-CH" baseline="0" dirty="0" err="1"/>
              <a:t>holds</a:t>
            </a:r>
            <a:r>
              <a:rPr lang="fr-CH" baseline="0" dirty="0"/>
              <a:t> as </a:t>
            </a:r>
            <a:r>
              <a:rPr lang="fr-CH" baseline="0" dirty="0" err="1"/>
              <a:t>much</a:t>
            </a:r>
            <a:r>
              <a:rPr lang="fr-CH" baseline="0" dirty="0"/>
              <a:t> </a:t>
            </a:r>
            <a:r>
              <a:rPr lang="fr-CH" baseline="0" dirty="0" err="1"/>
              <a:t>energy</a:t>
            </a:r>
            <a:r>
              <a:rPr lang="fr-CH" baseline="0" dirty="0"/>
              <a:t> as in a high-speed train, the </a:t>
            </a:r>
            <a:r>
              <a:rPr lang="fr-CH" baseline="0" dirty="0" err="1"/>
              <a:t>magnets</a:t>
            </a:r>
            <a:r>
              <a:rPr lang="fr-CH" baseline="0" dirty="0"/>
              <a:t> must </a:t>
            </a:r>
            <a:r>
              <a:rPr lang="fr-CH" baseline="0" dirty="0" err="1"/>
              <a:t>deliver</a:t>
            </a:r>
            <a:r>
              <a:rPr lang="fr-CH" baseline="0" dirty="0"/>
              <a:t> a </a:t>
            </a:r>
            <a:r>
              <a:rPr lang="fr-CH" baseline="0" dirty="0" err="1"/>
              <a:t>tremendous</a:t>
            </a:r>
            <a:r>
              <a:rPr lang="fr-CH" baseline="0" dirty="0"/>
              <a:t> </a:t>
            </a:r>
            <a:r>
              <a:rPr lang="fr-CH" baseline="0" dirty="0" err="1"/>
              <a:t>magnetic</a:t>
            </a:r>
            <a:r>
              <a:rPr lang="fr-CH" baseline="0" dirty="0"/>
              <a:t> </a:t>
            </a:r>
            <a:r>
              <a:rPr lang="fr-CH" baseline="0" dirty="0" err="1"/>
              <a:t>field</a:t>
            </a:r>
            <a:r>
              <a:rPr lang="fr-CH" baseline="0" dirty="0"/>
              <a:t> of 9 T (tesla). This </a:t>
            </a:r>
            <a:r>
              <a:rPr lang="fr-CH" baseline="0" dirty="0" err="1"/>
              <a:t>equates</a:t>
            </a:r>
            <a:r>
              <a:rPr lang="fr-CH" baseline="0" dirty="0"/>
              <a:t> to 200’000 times the </a:t>
            </a:r>
            <a:r>
              <a:rPr lang="fr-CH" baseline="0" dirty="0" err="1"/>
              <a:t>magnetic</a:t>
            </a:r>
            <a:r>
              <a:rPr lang="fr-CH" baseline="0" dirty="0"/>
              <a:t> </a:t>
            </a:r>
            <a:r>
              <a:rPr lang="fr-CH" baseline="0" dirty="0" err="1"/>
              <a:t>field</a:t>
            </a:r>
            <a:r>
              <a:rPr lang="fr-CH" baseline="0" dirty="0"/>
              <a:t> of </a:t>
            </a:r>
            <a:r>
              <a:rPr lang="fr-CH" baseline="0" dirty="0" err="1"/>
              <a:t>Earth</a:t>
            </a:r>
            <a:r>
              <a:rPr lang="fr-CH" baseline="0" dirty="0"/>
              <a:t> (ca 45 micro tesla)</a:t>
            </a:r>
          </a:p>
          <a:p>
            <a:r>
              <a:rPr lang="fr-CH" baseline="0" dirty="0"/>
              <a:t>For </a:t>
            </a:r>
            <a:r>
              <a:rPr lang="fr-CH" baseline="0" dirty="0" err="1"/>
              <a:t>that</a:t>
            </a:r>
            <a:r>
              <a:rPr lang="fr-CH" baseline="0" dirty="0"/>
              <a:t>, </a:t>
            </a:r>
            <a:r>
              <a:rPr lang="fr-CH" baseline="0" dirty="0" err="1"/>
              <a:t>each</a:t>
            </a:r>
            <a:r>
              <a:rPr lang="fr-CH" baseline="0" dirty="0"/>
              <a:t> of the </a:t>
            </a:r>
            <a:r>
              <a:rPr lang="fr-CH" baseline="0" dirty="0" err="1"/>
              <a:t>small</a:t>
            </a:r>
            <a:r>
              <a:rPr lang="fr-CH" baseline="0" dirty="0"/>
              <a:t> </a:t>
            </a:r>
            <a:r>
              <a:rPr lang="fr-CH" baseline="0" dirty="0" err="1"/>
              <a:t>electric</a:t>
            </a:r>
            <a:r>
              <a:rPr lang="fr-CH" baseline="0" dirty="0"/>
              <a:t> </a:t>
            </a:r>
            <a:r>
              <a:rPr lang="fr-CH" baseline="0" dirty="0" err="1"/>
              <a:t>cableyou</a:t>
            </a:r>
            <a:r>
              <a:rPr lang="fr-CH" baseline="0" dirty="0"/>
              <a:t> </a:t>
            </a:r>
            <a:r>
              <a:rPr lang="fr-CH" baseline="0" dirty="0" err="1"/>
              <a:t>see</a:t>
            </a:r>
            <a:r>
              <a:rPr lang="fr-CH" baseline="0" dirty="0"/>
              <a:t> </a:t>
            </a:r>
            <a:r>
              <a:rPr lang="fr-CH" baseline="0" dirty="0" err="1"/>
              <a:t>around</a:t>
            </a:r>
            <a:r>
              <a:rPr lang="fr-CH" baseline="0" dirty="0"/>
              <a:t> the vacuum pipes (1mm by 10mm section) a </a:t>
            </a:r>
            <a:r>
              <a:rPr lang="fr-CH" baseline="0" dirty="0" err="1"/>
              <a:t>current</a:t>
            </a:r>
            <a:r>
              <a:rPr lang="fr-CH" baseline="0" dirty="0"/>
              <a:t> of 11’000 </a:t>
            </a:r>
            <a:r>
              <a:rPr lang="fr-CH" baseline="0" dirty="0" err="1"/>
              <a:t>amperes</a:t>
            </a:r>
            <a:r>
              <a:rPr lang="fr-CH" baseline="0" dirty="0"/>
              <a:t> (in </a:t>
            </a:r>
            <a:r>
              <a:rPr lang="fr-CH" baseline="0" dirty="0" err="1"/>
              <a:t>comparison</a:t>
            </a:r>
            <a:r>
              <a:rPr lang="fr-CH" baseline="0" dirty="0"/>
              <a:t> in </a:t>
            </a:r>
            <a:r>
              <a:rPr lang="fr-CH" baseline="0" dirty="0" err="1"/>
              <a:t>your</a:t>
            </a:r>
            <a:r>
              <a:rPr lang="fr-CH" baseline="0" dirty="0"/>
              <a:t> home </a:t>
            </a:r>
            <a:r>
              <a:rPr lang="fr-CH" baseline="0" dirty="0" err="1"/>
              <a:t>there</a:t>
            </a:r>
            <a:r>
              <a:rPr lang="fr-CH" baseline="0" dirty="0"/>
              <a:t> </a:t>
            </a:r>
            <a:r>
              <a:rPr lang="fr-CH" baseline="0" dirty="0" err="1"/>
              <a:t>is</a:t>
            </a:r>
            <a:r>
              <a:rPr lang="fr-CH" baseline="0" dirty="0"/>
              <a:t> a </a:t>
            </a:r>
            <a:r>
              <a:rPr lang="fr-CH" baseline="0" dirty="0" err="1"/>
              <a:t>current</a:t>
            </a:r>
            <a:r>
              <a:rPr lang="fr-CH" baseline="0" dirty="0"/>
              <a:t> of about 20 </a:t>
            </a:r>
            <a:r>
              <a:rPr lang="fr-CH" baseline="0" dirty="0" err="1"/>
              <a:t>amperes</a:t>
            </a:r>
            <a:r>
              <a:rPr lang="fr-CH" baseline="0" dirty="0"/>
              <a:t> in the </a:t>
            </a:r>
            <a:r>
              <a:rPr lang="fr-CH" baseline="0" dirty="0" err="1"/>
              <a:t>wires</a:t>
            </a:r>
            <a:r>
              <a:rPr lang="fr-CH" baseline="0" dirty="0"/>
              <a:t>).</a:t>
            </a:r>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11</a:t>
            </a:fld>
            <a:endParaRPr lang="en-GB"/>
          </a:p>
        </p:txBody>
      </p:sp>
    </p:spTree>
    <p:extLst>
      <p:ext uri="{BB962C8B-B14F-4D97-AF65-F5344CB8AC3E}">
        <p14:creationId xmlns:p14="http://schemas.microsoft.com/office/powerpoint/2010/main" val="25107574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That’s</a:t>
            </a:r>
            <a:r>
              <a:rPr lang="fr-CH" dirty="0"/>
              <a:t> </a:t>
            </a:r>
            <a:r>
              <a:rPr lang="fr-CH" dirty="0" err="1"/>
              <a:t>why</a:t>
            </a:r>
            <a:r>
              <a:rPr lang="fr-CH" dirty="0"/>
              <a:t> </a:t>
            </a:r>
            <a:r>
              <a:rPr lang="fr-CH" dirty="0" err="1"/>
              <a:t>we</a:t>
            </a:r>
            <a:r>
              <a:rPr lang="fr-CH" baseline="0" dirty="0"/>
              <a:t> </a:t>
            </a:r>
            <a:r>
              <a:rPr lang="fr-CH" baseline="0" dirty="0" err="1"/>
              <a:t>need</a:t>
            </a:r>
            <a:r>
              <a:rPr lang="fr-CH" baseline="0" dirty="0"/>
              <a:t> to cool down the </a:t>
            </a:r>
            <a:r>
              <a:rPr lang="fr-CH" baseline="0" dirty="0" err="1"/>
              <a:t>cables</a:t>
            </a:r>
            <a:r>
              <a:rPr lang="fr-CH" baseline="0" dirty="0"/>
              <a:t> to the </a:t>
            </a:r>
            <a:r>
              <a:rPr lang="fr-CH" baseline="0" dirty="0" err="1"/>
              <a:t>lowest</a:t>
            </a:r>
            <a:r>
              <a:rPr lang="fr-CH" baseline="0" dirty="0"/>
              <a:t> </a:t>
            </a:r>
            <a:r>
              <a:rPr lang="fr-CH" baseline="0" dirty="0" err="1"/>
              <a:t>temperature</a:t>
            </a:r>
            <a:r>
              <a:rPr lang="fr-CH" baseline="0" dirty="0"/>
              <a:t> possible.</a:t>
            </a:r>
          </a:p>
          <a:p>
            <a:r>
              <a:rPr lang="fr-CH" baseline="0" dirty="0" err="1"/>
              <a:t>We</a:t>
            </a:r>
            <a:r>
              <a:rPr lang="fr-CH" baseline="0" dirty="0"/>
              <a:t> have to </a:t>
            </a:r>
            <a:r>
              <a:rPr lang="fr-CH" baseline="0" dirty="0" err="1"/>
              <a:t>reach</a:t>
            </a:r>
            <a:r>
              <a:rPr lang="fr-CH" baseline="0" dirty="0"/>
              <a:t> -271°C (or 1.9° kelvin, </a:t>
            </a:r>
            <a:r>
              <a:rPr lang="fr-CH" baseline="0" dirty="0" err="1"/>
              <a:t>which</a:t>
            </a:r>
            <a:r>
              <a:rPr lang="fr-CH" baseline="0" dirty="0"/>
              <a:t> </a:t>
            </a:r>
            <a:r>
              <a:rPr lang="fr-CH" baseline="0" dirty="0" err="1"/>
              <a:t>is</a:t>
            </a:r>
            <a:r>
              <a:rPr lang="fr-CH" baseline="0" dirty="0"/>
              <a:t> 1.9° </a:t>
            </a:r>
            <a:r>
              <a:rPr lang="fr-CH" baseline="0" dirty="0" err="1"/>
              <a:t>above</a:t>
            </a:r>
            <a:r>
              <a:rPr lang="fr-CH" baseline="0" dirty="0"/>
              <a:t> the </a:t>
            </a:r>
            <a:r>
              <a:rPr lang="fr-CH" baseline="0" dirty="0" err="1"/>
              <a:t>absolute</a:t>
            </a:r>
            <a:r>
              <a:rPr lang="fr-CH" baseline="0" dirty="0"/>
              <a:t> </a:t>
            </a:r>
            <a:r>
              <a:rPr lang="fr-CH" baseline="0" dirty="0" err="1"/>
              <a:t>zero</a:t>
            </a:r>
            <a:r>
              <a:rPr lang="fr-CH" baseline="0" dirty="0"/>
              <a:t>).</a:t>
            </a:r>
          </a:p>
          <a:p>
            <a:r>
              <a:rPr lang="fr-CH" baseline="0" dirty="0"/>
              <a:t>At </a:t>
            </a:r>
            <a:r>
              <a:rPr lang="fr-CH" baseline="0" dirty="0" err="1"/>
              <a:t>that</a:t>
            </a:r>
            <a:r>
              <a:rPr lang="fr-CH" baseline="0" dirty="0"/>
              <a:t> </a:t>
            </a:r>
            <a:r>
              <a:rPr lang="fr-CH" baseline="0" dirty="0" err="1"/>
              <a:t>temperature</a:t>
            </a:r>
            <a:r>
              <a:rPr lang="fr-CH" baseline="0" dirty="0"/>
              <a:t>, the </a:t>
            </a:r>
            <a:r>
              <a:rPr lang="fr-CH" baseline="0" dirty="0" err="1"/>
              <a:t>cables</a:t>
            </a:r>
            <a:r>
              <a:rPr lang="fr-CH" baseline="0" dirty="0"/>
              <a:t> made of Niobium </a:t>
            </a:r>
            <a:r>
              <a:rPr lang="fr-CH" baseline="0" dirty="0" err="1"/>
              <a:t>Titanium</a:t>
            </a:r>
            <a:r>
              <a:rPr lang="fr-CH" baseline="0" dirty="0"/>
              <a:t> (</a:t>
            </a:r>
            <a:r>
              <a:rPr lang="fr-CH" sz="1200" b="0" i="0" kern="1200" dirty="0" err="1">
                <a:solidFill>
                  <a:schemeClr val="tx1"/>
                </a:solidFill>
                <a:effectLst/>
                <a:latin typeface="+mn-lt"/>
                <a:ea typeface="+mn-ea"/>
                <a:cs typeface="+mn-cs"/>
              </a:rPr>
              <a:t>NbTi</a:t>
            </a:r>
            <a:r>
              <a:rPr lang="fr-CH" baseline="0" dirty="0"/>
              <a:t>) are «</a:t>
            </a:r>
            <a:r>
              <a:rPr lang="fr-CH" baseline="0" dirty="0" err="1"/>
              <a:t>superconducting</a:t>
            </a:r>
            <a:r>
              <a:rPr lang="fr-CH" baseline="0" dirty="0"/>
              <a:t>», </a:t>
            </a:r>
            <a:r>
              <a:rPr lang="fr-CH" baseline="0" dirty="0" err="1"/>
              <a:t>it</a:t>
            </a:r>
            <a:r>
              <a:rPr lang="fr-CH" baseline="0" dirty="0"/>
              <a:t> </a:t>
            </a:r>
            <a:r>
              <a:rPr lang="fr-CH" baseline="0" dirty="0" err="1"/>
              <a:t>means</a:t>
            </a:r>
            <a:r>
              <a:rPr lang="fr-CH" baseline="0" dirty="0"/>
              <a:t> </a:t>
            </a:r>
            <a:r>
              <a:rPr lang="fr-CH" baseline="0" dirty="0" err="1"/>
              <a:t>they</a:t>
            </a:r>
            <a:r>
              <a:rPr lang="fr-CH" baseline="0" dirty="0"/>
              <a:t> </a:t>
            </a:r>
            <a:r>
              <a:rPr lang="fr-CH" baseline="0" dirty="0" err="1"/>
              <a:t>don’t</a:t>
            </a:r>
            <a:r>
              <a:rPr lang="fr-CH" baseline="0" dirty="0"/>
              <a:t> </a:t>
            </a:r>
            <a:r>
              <a:rPr lang="fr-CH" baseline="0" dirty="0" err="1"/>
              <a:t>heat</a:t>
            </a:r>
            <a:r>
              <a:rPr lang="fr-CH" baseline="0" dirty="0"/>
              <a:t> up </a:t>
            </a:r>
            <a:r>
              <a:rPr lang="fr-CH" baseline="0" dirty="0" err="1"/>
              <a:t>anymore</a:t>
            </a:r>
            <a:r>
              <a:rPr lang="fr-CH" baseline="0" dirty="0"/>
              <a:t> as </a:t>
            </a:r>
            <a:r>
              <a:rPr lang="fr-CH" baseline="0" dirty="0" err="1"/>
              <a:t>they</a:t>
            </a:r>
            <a:r>
              <a:rPr lang="fr-CH" baseline="0" dirty="0"/>
              <a:t> have no </a:t>
            </a:r>
            <a:r>
              <a:rPr lang="fr-CH" baseline="0" dirty="0" err="1"/>
              <a:t>electric</a:t>
            </a:r>
            <a:r>
              <a:rPr lang="fr-CH" baseline="0" dirty="0"/>
              <a:t> </a:t>
            </a:r>
            <a:r>
              <a:rPr lang="fr-CH" baseline="0" dirty="0" err="1"/>
              <a:t>resistance</a:t>
            </a:r>
            <a:r>
              <a:rPr lang="fr-CH" baseline="0" dirty="0"/>
              <a:t>.</a:t>
            </a:r>
          </a:p>
          <a:p>
            <a:endParaRPr lang="fr-CH" baseline="0" dirty="0"/>
          </a:p>
          <a:p>
            <a:r>
              <a:rPr lang="fr-CH" baseline="0" dirty="0"/>
              <a:t>LHC </a:t>
            </a:r>
            <a:r>
              <a:rPr lang="fr-CH" baseline="0" dirty="0" err="1"/>
              <a:t>is</a:t>
            </a:r>
            <a:r>
              <a:rPr lang="fr-CH" baseline="0" dirty="0"/>
              <a:t> </a:t>
            </a:r>
            <a:r>
              <a:rPr lang="fr-CH" baseline="0" dirty="0" err="1"/>
              <a:t>colder</a:t>
            </a:r>
            <a:r>
              <a:rPr lang="fr-CH" baseline="0" dirty="0"/>
              <a:t> </a:t>
            </a:r>
            <a:r>
              <a:rPr lang="fr-CH" baseline="0" dirty="0" err="1"/>
              <a:t>than</a:t>
            </a:r>
            <a:r>
              <a:rPr lang="fr-CH" baseline="0" dirty="0"/>
              <a:t> the </a:t>
            </a:r>
            <a:r>
              <a:rPr lang="fr-CH" baseline="0" dirty="0" err="1"/>
              <a:t>vast</a:t>
            </a:r>
            <a:r>
              <a:rPr lang="fr-CH" baseline="0" dirty="0"/>
              <a:t> </a:t>
            </a:r>
            <a:r>
              <a:rPr lang="fr-CH" baseline="0" dirty="0" err="1"/>
              <a:t>majority</a:t>
            </a:r>
            <a:r>
              <a:rPr lang="fr-CH" baseline="0" dirty="0"/>
              <a:t> of the </a:t>
            </a:r>
            <a:r>
              <a:rPr lang="fr-CH" baseline="0" dirty="0" err="1"/>
              <a:t>Universe</a:t>
            </a:r>
            <a:r>
              <a:rPr lang="fr-CH" baseline="0" dirty="0"/>
              <a:t> </a:t>
            </a:r>
            <a:r>
              <a:rPr lang="fr-CH" baseline="0" dirty="0" err="1"/>
              <a:t>whose</a:t>
            </a:r>
            <a:r>
              <a:rPr lang="fr-CH" baseline="0" dirty="0"/>
              <a:t> </a:t>
            </a:r>
            <a:r>
              <a:rPr lang="fr-CH" baseline="0" dirty="0" err="1"/>
              <a:t>average</a:t>
            </a:r>
            <a:r>
              <a:rPr lang="fr-CH" baseline="0" dirty="0"/>
              <a:t> </a:t>
            </a:r>
            <a:r>
              <a:rPr lang="fr-CH" baseline="0" dirty="0" err="1"/>
              <a:t>temperature</a:t>
            </a:r>
            <a:r>
              <a:rPr lang="fr-CH" baseline="0" dirty="0"/>
              <a:t> </a:t>
            </a:r>
            <a:r>
              <a:rPr lang="fr-CH" baseline="0" dirty="0" err="1"/>
              <a:t>is</a:t>
            </a:r>
            <a:r>
              <a:rPr lang="fr-CH" baseline="0" dirty="0"/>
              <a:t> 2.725° kelvin  (if </a:t>
            </a:r>
            <a:r>
              <a:rPr lang="fr-CH" baseline="0" dirty="0" err="1"/>
              <a:t>you</a:t>
            </a:r>
            <a:r>
              <a:rPr lang="fr-CH" baseline="0" dirty="0"/>
              <a:t> look for a «cool» place to </a:t>
            </a:r>
            <a:r>
              <a:rPr lang="fr-CH" baseline="0" dirty="0" err="1"/>
              <a:t>work</a:t>
            </a:r>
            <a:r>
              <a:rPr lang="fr-CH" baseline="0" dirty="0"/>
              <a:t>, CERN </a:t>
            </a:r>
            <a:r>
              <a:rPr lang="fr-CH" baseline="0" dirty="0" err="1"/>
              <a:t>is</a:t>
            </a:r>
            <a:r>
              <a:rPr lang="fr-CH" baseline="0" dirty="0"/>
              <a:t> a good one)</a:t>
            </a:r>
          </a:p>
          <a:p>
            <a:endParaRPr lang="fr-CH" baseline="0" dirty="0"/>
          </a:p>
          <a:p>
            <a:r>
              <a:rPr lang="fr-CH" baseline="0" dirty="0"/>
              <a:t>This </a:t>
            </a:r>
            <a:r>
              <a:rPr lang="fr-CH" baseline="0" dirty="0" err="1"/>
              <a:t>is</a:t>
            </a:r>
            <a:r>
              <a:rPr lang="fr-CH" baseline="0" dirty="0"/>
              <a:t> possible </a:t>
            </a:r>
            <a:r>
              <a:rPr lang="fr-CH" baseline="0" dirty="0" err="1"/>
              <a:t>thanks</a:t>
            </a:r>
            <a:r>
              <a:rPr lang="fr-CH" baseline="0" dirty="0"/>
              <a:t> to </a:t>
            </a:r>
            <a:r>
              <a:rPr lang="fr-CH" baseline="0" dirty="0" err="1"/>
              <a:t>cryogenic</a:t>
            </a:r>
            <a:r>
              <a:rPr lang="fr-CH" baseline="0" dirty="0"/>
              <a:t> </a:t>
            </a:r>
            <a:r>
              <a:rPr lang="fr-CH" baseline="0" dirty="0" err="1"/>
              <a:t>facilities</a:t>
            </a:r>
            <a:r>
              <a:rPr lang="fr-CH" baseline="0" dirty="0"/>
              <a:t> </a:t>
            </a:r>
            <a:r>
              <a:rPr lang="fr-CH" baseline="0" dirty="0" err="1"/>
              <a:t>using</a:t>
            </a:r>
            <a:r>
              <a:rPr lang="fr-CH" baseline="0" dirty="0"/>
              <a:t> 120 tonnes or 700’000 litres of </a:t>
            </a:r>
            <a:r>
              <a:rPr lang="fr-CH" baseline="0" dirty="0" err="1"/>
              <a:t>Helium</a:t>
            </a:r>
            <a:r>
              <a:rPr lang="fr-CH" baseline="0" dirty="0"/>
              <a:t>! </a:t>
            </a:r>
            <a:endParaRPr lang="fr-CH" dirty="0"/>
          </a:p>
        </p:txBody>
      </p:sp>
      <p:sp>
        <p:nvSpPr>
          <p:cNvPr id="4" name="Slide Number Placeholder 3"/>
          <p:cNvSpPr>
            <a:spLocks noGrp="1"/>
          </p:cNvSpPr>
          <p:nvPr>
            <p:ph type="sldNum" sz="quarter" idx="10"/>
          </p:nvPr>
        </p:nvSpPr>
        <p:spPr/>
        <p:txBody>
          <a:bodyPr/>
          <a:lstStyle/>
          <a:p>
            <a:fld id="{1DB9E83D-9F90-495C-B504-02EA190B18C6}" type="slidenum">
              <a:rPr lang="en-GB" smtClean="0"/>
              <a:t>12</a:t>
            </a:fld>
            <a:endParaRPr lang="en-GB"/>
          </a:p>
        </p:txBody>
      </p:sp>
    </p:spTree>
    <p:extLst>
      <p:ext uri="{BB962C8B-B14F-4D97-AF65-F5344CB8AC3E}">
        <p14:creationId xmlns:p14="http://schemas.microsoft.com/office/powerpoint/2010/main" val="12076616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All </a:t>
            </a:r>
            <a:r>
              <a:rPr lang="fr-CH" dirty="0" err="1"/>
              <a:t>these</a:t>
            </a:r>
            <a:r>
              <a:rPr lang="fr-CH" dirty="0"/>
              <a:t> detectors </a:t>
            </a:r>
            <a:r>
              <a:rPr lang="fr-CH" dirty="0" err="1"/>
              <a:t>will</a:t>
            </a:r>
            <a:r>
              <a:rPr lang="fr-CH" dirty="0"/>
              <a:t> </a:t>
            </a:r>
            <a:r>
              <a:rPr lang="fr-CH" dirty="0" err="1"/>
              <a:t>generate</a:t>
            </a:r>
            <a:r>
              <a:rPr lang="fr-CH" dirty="0"/>
              <a:t> </a:t>
            </a:r>
            <a:r>
              <a:rPr lang="fr-CH" dirty="0" err="1"/>
              <a:t>loads</a:t>
            </a:r>
            <a:r>
              <a:rPr lang="fr-CH" dirty="0"/>
              <a:t> of data… about 1 PB (</a:t>
            </a:r>
            <a:r>
              <a:rPr lang="fr-CH" dirty="0" err="1"/>
              <a:t>petabyte</a:t>
            </a:r>
            <a:r>
              <a:rPr lang="fr-CH" baseline="0" dirty="0"/>
              <a:t> = million of </a:t>
            </a:r>
            <a:r>
              <a:rPr lang="fr-CH" baseline="0" dirty="0" err="1"/>
              <a:t>gigabyte</a:t>
            </a:r>
            <a:r>
              <a:rPr lang="fr-CH" baseline="0" dirty="0"/>
              <a:t> per… SECOND!)</a:t>
            </a:r>
          </a:p>
          <a:p>
            <a:r>
              <a:rPr lang="fr-CH" baseline="0" dirty="0"/>
              <a:t>Impossible to store </a:t>
            </a:r>
            <a:r>
              <a:rPr lang="fr-CH" baseline="0" dirty="0" err="1"/>
              <a:t>so</a:t>
            </a:r>
            <a:r>
              <a:rPr lang="fr-CH" baseline="0" dirty="0"/>
              <a:t> </a:t>
            </a:r>
            <a:r>
              <a:rPr lang="fr-CH" baseline="0" dirty="0" err="1"/>
              <a:t>much</a:t>
            </a:r>
            <a:r>
              <a:rPr lang="fr-CH" baseline="0" dirty="0"/>
              <a:t> data. </a:t>
            </a:r>
            <a:r>
              <a:rPr lang="fr-CH" baseline="0" dirty="0" err="1"/>
              <a:t>Anyway</a:t>
            </a:r>
            <a:r>
              <a:rPr lang="fr-CH" baseline="0" dirty="0"/>
              <a:t> not </a:t>
            </a:r>
            <a:r>
              <a:rPr lang="fr-CH" baseline="0" dirty="0" err="1"/>
              <a:t>needed</a:t>
            </a:r>
            <a:r>
              <a:rPr lang="fr-CH" baseline="0" dirty="0"/>
              <a:t>.</a:t>
            </a:r>
          </a:p>
          <a:p>
            <a:r>
              <a:rPr lang="fr-CH" baseline="0" dirty="0"/>
              <a:t>The </a:t>
            </a:r>
            <a:r>
              <a:rPr lang="fr-CH" baseline="0" dirty="0" err="1"/>
              <a:t>event</a:t>
            </a:r>
            <a:r>
              <a:rPr lang="fr-CH" baseline="0" dirty="0"/>
              <a:t> the </a:t>
            </a:r>
            <a:r>
              <a:rPr lang="fr-CH" baseline="0" dirty="0" err="1"/>
              <a:t>experiments</a:t>
            </a:r>
            <a:r>
              <a:rPr lang="fr-CH" baseline="0" dirty="0"/>
              <a:t> are </a:t>
            </a:r>
            <a:r>
              <a:rPr lang="fr-CH" baseline="0" dirty="0" err="1"/>
              <a:t>trying</a:t>
            </a:r>
            <a:r>
              <a:rPr lang="fr-CH" baseline="0" dirty="0"/>
              <a:t> to </a:t>
            </a:r>
            <a:r>
              <a:rPr lang="fr-CH" baseline="0" dirty="0" err="1"/>
              <a:t>create</a:t>
            </a:r>
            <a:r>
              <a:rPr lang="fr-CH" baseline="0" dirty="0"/>
              <a:t> and observe are </a:t>
            </a:r>
            <a:r>
              <a:rPr lang="fr-CH" baseline="0" dirty="0" err="1"/>
              <a:t>very</a:t>
            </a:r>
            <a:r>
              <a:rPr lang="fr-CH" baseline="0" dirty="0"/>
              <a:t> rare.</a:t>
            </a:r>
          </a:p>
          <a:p>
            <a:r>
              <a:rPr lang="fr-CH" baseline="0" dirty="0" err="1"/>
              <a:t>That’s</a:t>
            </a:r>
            <a:r>
              <a:rPr lang="fr-CH" baseline="0" dirty="0"/>
              <a:t> </a:t>
            </a:r>
            <a:r>
              <a:rPr lang="fr-CH" baseline="0" dirty="0" err="1"/>
              <a:t>why</a:t>
            </a:r>
            <a:r>
              <a:rPr lang="fr-CH" baseline="0" dirty="0"/>
              <a:t> </a:t>
            </a:r>
            <a:r>
              <a:rPr lang="fr-CH" baseline="0" dirty="0" err="1"/>
              <a:t>we</a:t>
            </a:r>
            <a:r>
              <a:rPr lang="fr-CH" baseline="0" dirty="0"/>
              <a:t> </a:t>
            </a:r>
            <a:r>
              <a:rPr lang="fr-CH" baseline="0" dirty="0" err="1"/>
              <a:t>make</a:t>
            </a:r>
            <a:r>
              <a:rPr lang="fr-CH" baseline="0" dirty="0"/>
              <a:t> </a:t>
            </a:r>
            <a:r>
              <a:rPr lang="fr-CH" baseline="0" dirty="0" err="1"/>
              <a:t>so</a:t>
            </a:r>
            <a:r>
              <a:rPr lang="fr-CH" baseline="0" dirty="0"/>
              <a:t> </a:t>
            </a:r>
            <a:r>
              <a:rPr lang="fr-CH" baseline="0" dirty="0" err="1"/>
              <a:t>many</a:t>
            </a:r>
            <a:r>
              <a:rPr lang="fr-CH" baseline="0" dirty="0"/>
              <a:t> collisions but </a:t>
            </a:r>
            <a:r>
              <a:rPr lang="fr-CH" baseline="0" dirty="0" err="1"/>
              <a:t>we</a:t>
            </a:r>
            <a:r>
              <a:rPr lang="fr-CH" baseline="0" dirty="0"/>
              <a:t> </a:t>
            </a:r>
            <a:r>
              <a:rPr lang="fr-CH" baseline="0" dirty="0" err="1"/>
              <a:t>keep</a:t>
            </a:r>
            <a:r>
              <a:rPr lang="fr-CH" baseline="0" dirty="0"/>
              <a:t> </a:t>
            </a:r>
            <a:r>
              <a:rPr lang="fr-CH" baseline="0" dirty="0" err="1"/>
              <a:t>only</a:t>
            </a:r>
            <a:r>
              <a:rPr lang="fr-CH" baseline="0" dirty="0"/>
              <a:t> the </a:t>
            </a:r>
            <a:r>
              <a:rPr lang="fr-CH" baseline="0" dirty="0" err="1"/>
              <a:t>interesting</a:t>
            </a:r>
            <a:r>
              <a:rPr lang="fr-CH" baseline="0" dirty="0"/>
              <a:t> </a:t>
            </a:r>
            <a:r>
              <a:rPr lang="fr-CH" baseline="0" dirty="0" err="1"/>
              <a:t>ones</a:t>
            </a:r>
            <a:r>
              <a:rPr lang="fr-CH" baseline="0" dirty="0"/>
              <a:t>.</a:t>
            </a:r>
          </a:p>
          <a:p>
            <a:r>
              <a:rPr lang="fr-CH" baseline="0" dirty="0" err="1"/>
              <a:t>Therefore</a:t>
            </a:r>
            <a:r>
              <a:rPr lang="fr-CH" baseline="0" dirty="0"/>
              <a:t> </a:t>
            </a:r>
            <a:r>
              <a:rPr lang="fr-CH" baseline="0" dirty="0" err="1"/>
              <a:t>next</a:t>
            </a:r>
            <a:r>
              <a:rPr lang="fr-CH" baseline="0" dirty="0"/>
              <a:t> to </a:t>
            </a:r>
            <a:r>
              <a:rPr lang="fr-CH" baseline="0" dirty="0" err="1"/>
              <a:t>each</a:t>
            </a:r>
            <a:r>
              <a:rPr lang="fr-CH" baseline="0" dirty="0"/>
              <a:t> detector </a:t>
            </a:r>
            <a:r>
              <a:rPr lang="fr-CH" baseline="0" dirty="0" err="1"/>
              <a:t>is</a:t>
            </a:r>
            <a:r>
              <a:rPr lang="fr-CH" baseline="0" dirty="0"/>
              <a:t> a «trigger», a </a:t>
            </a:r>
            <a:r>
              <a:rPr lang="fr-CH" baseline="0" dirty="0" err="1"/>
              <a:t>kind</a:t>
            </a:r>
            <a:r>
              <a:rPr lang="fr-CH" baseline="0" dirty="0"/>
              <a:t> of </a:t>
            </a:r>
            <a:r>
              <a:rPr lang="fr-CH" baseline="0" dirty="0" err="1"/>
              <a:t>filter</a:t>
            </a:r>
            <a:r>
              <a:rPr lang="fr-CH" baseline="0" dirty="0"/>
              <a:t> made of </a:t>
            </a:r>
            <a:r>
              <a:rPr lang="fr-CH" baseline="0" dirty="0" err="1"/>
              <a:t>various</a:t>
            </a:r>
            <a:r>
              <a:rPr lang="fr-CH" baseline="0" dirty="0"/>
              <a:t> </a:t>
            </a:r>
            <a:r>
              <a:rPr lang="fr-CH" baseline="0" dirty="0" err="1"/>
              <a:t>layers</a:t>
            </a:r>
            <a:r>
              <a:rPr lang="fr-CH" baseline="0" dirty="0"/>
              <a:t>  (first </a:t>
            </a:r>
            <a:r>
              <a:rPr lang="fr-CH" baseline="0" dirty="0" err="1"/>
              <a:t>electronic</a:t>
            </a:r>
            <a:r>
              <a:rPr lang="fr-CH" baseline="0" dirty="0"/>
              <a:t>, </a:t>
            </a:r>
            <a:r>
              <a:rPr lang="fr-CH" baseline="0" dirty="0" err="1"/>
              <a:t>then</a:t>
            </a:r>
            <a:r>
              <a:rPr lang="fr-CH" baseline="0" dirty="0"/>
              <a:t> computers) </a:t>
            </a:r>
            <a:r>
              <a:rPr lang="fr-CH" baseline="0" dirty="0" err="1"/>
              <a:t>which</a:t>
            </a:r>
            <a:r>
              <a:rPr lang="fr-CH" baseline="0" dirty="0"/>
              <a:t> </a:t>
            </a:r>
            <a:r>
              <a:rPr lang="fr-CH" baseline="0" dirty="0" err="1"/>
              <a:t>will</a:t>
            </a:r>
            <a:r>
              <a:rPr lang="fr-CH" baseline="0" dirty="0"/>
              <a:t> select and </a:t>
            </a:r>
            <a:r>
              <a:rPr lang="fr-CH" baseline="0" dirty="0" err="1"/>
              <a:t>keep</a:t>
            </a:r>
            <a:r>
              <a:rPr lang="fr-CH" baseline="0" dirty="0"/>
              <a:t> </a:t>
            </a:r>
            <a:r>
              <a:rPr lang="fr-CH" baseline="0" dirty="0" err="1"/>
              <a:t>only</a:t>
            </a:r>
            <a:r>
              <a:rPr lang="fr-CH" baseline="0" dirty="0"/>
              <a:t> 1 collision out of a million </a:t>
            </a:r>
            <a:r>
              <a:rPr lang="fr-CH" baseline="0" dirty="0" err="1"/>
              <a:t>average</a:t>
            </a:r>
            <a:r>
              <a:rPr lang="fr-CH" baseline="0" dirty="0"/>
              <a:t>.</a:t>
            </a:r>
          </a:p>
          <a:p>
            <a:r>
              <a:rPr lang="fr-CH" baseline="0" dirty="0"/>
              <a:t>In the end </a:t>
            </a:r>
            <a:r>
              <a:rPr lang="fr-CH" baseline="0" dirty="0" err="1"/>
              <a:t>will</a:t>
            </a:r>
            <a:r>
              <a:rPr lang="fr-CH" baseline="0" dirty="0"/>
              <a:t> </a:t>
            </a:r>
            <a:r>
              <a:rPr lang="fr-CH" baseline="0" dirty="0" err="1"/>
              <a:t>still</a:t>
            </a:r>
            <a:r>
              <a:rPr lang="fr-CH" baseline="0" dirty="0"/>
              <a:t> </a:t>
            </a:r>
            <a:r>
              <a:rPr lang="fr-CH" baseline="0" dirty="0" err="1"/>
              <a:t>generate</a:t>
            </a:r>
            <a:r>
              <a:rPr lang="fr-CH" baseline="0" dirty="0"/>
              <a:t> </a:t>
            </a:r>
            <a:r>
              <a:rPr lang="fr-CH" baseline="0" dirty="0" err="1"/>
              <a:t>dozens</a:t>
            </a:r>
            <a:r>
              <a:rPr lang="fr-CH" baseline="0" dirty="0"/>
              <a:t> of </a:t>
            </a:r>
            <a:r>
              <a:rPr lang="fr-CH" baseline="0" dirty="0" err="1"/>
              <a:t>Petabytes</a:t>
            </a:r>
            <a:r>
              <a:rPr lang="fr-CH" baseline="0" dirty="0"/>
              <a:t> of data </a:t>
            </a:r>
            <a:r>
              <a:rPr lang="fr-CH" baseline="0" dirty="0" err="1"/>
              <a:t>each</a:t>
            </a:r>
            <a:r>
              <a:rPr lang="fr-CH" baseline="0" dirty="0"/>
              <a:t> </a:t>
            </a:r>
            <a:r>
              <a:rPr lang="fr-CH" baseline="0" dirty="0" err="1"/>
              <a:t>year</a:t>
            </a:r>
            <a:r>
              <a:rPr lang="fr-CH" baseline="0" dirty="0"/>
              <a:t>. </a:t>
            </a:r>
            <a:r>
              <a:rPr lang="fr-CH" baseline="0" dirty="0" err="1"/>
              <a:t>We</a:t>
            </a:r>
            <a:r>
              <a:rPr lang="fr-CH" baseline="0" dirty="0"/>
              <a:t> </a:t>
            </a:r>
            <a:r>
              <a:rPr lang="fr-CH" baseline="0" dirty="0" err="1"/>
              <a:t>need</a:t>
            </a:r>
            <a:r>
              <a:rPr lang="fr-CH" baseline="0" dirty="0"/>
              <a:t> more </a:t>
            </a:r>
            <a:r>
              <a:rPr lang="fr-CH" baseline="0" dirty="0" err="1"/>
              <a:t>than</a:t>
            </a:r>
            <a:r>
              <a:rPr lang="fr-CH" baseline="0" dirty="0"/>
              <a:t> 800’000 computer </a:t>
            </a:r>
            <a:r>
              <a:rPr lang="fr-CH" baseline="0" dirty="0" err="1"/>
              <a:t>CPUs</a:t>
            </a:r>
            <a:r>
              <a:rPr lang="fr-CH" baseline="0" dirty="0"/>
              <a:t> to </a:t>
            </a:r>
            <a:r>
              <a:rPr lang="fr-CH" baseline="0" dirty="0" err="1"/>
              <a:t>analyze</a:t>
            </a:r>
            <a:r>
              <a:rPr lang="fr-CH" baseline="0" dirty="0"/>
              <a:t> </a:t>
            </a:r>
            <a:r>
              <a:rPr lang="fr-CH" baseline="0" dirty="0" err="1"/>
              <a:t>this</a:t>
            </a:r>
            <a:r>
              <a:rPr lang="fr-CH" baseline="0" dirty="0"/>
              <a:t> data.</a:t>
            </a:r>
          </a:p>
          <a:p>
            <a:r>
              <a:rPr lang="fr-CH" baseline="0" dirty="0"/>
              <a:t>As CERN has </a:t>
            </a:r>
            <a:r>
              <a:rPr lang="fr-CH" baseline="0" dirty="0" err="1"/>
              <a:t>only</a:t>
            </a:r>
            <a:r>
              <a:rPr lang="fr-CH" baseline="0" dirty="0"/>
              <a:t> about 200’000 CPUS </a:t>
            </a:r>
            <a:r>
              <a:rPr lang="fr-CH" baseline="0" dirty="0" err="1"/>
              <a:t>we</a:t>
            </a:r>
            <a:r>
              <a:rPr lang="fr-CH" baseline="0" dirty="0"/>
              <a:t> </a:t>
            </a:r>
            <a:r>
              <a:rPr lang="fr-CH" baseline="0" dirty="0" err="1"/>
              <a:t>share</a:t>
            </a:r>
            <a:r>
              <a:rPr lang="fr-CH" baseline="0" dirty="0"/>
              <a:t> the date over more </a:t>
            </a:r>
            <a:r>
              <a:rPr lang="fr-CH" baseline="0" dirty="0" err="1"/>
              <a:t>than</a:t>
            </a:r>
            <a:r>
              <a:rPr lang="fr-CH" baseline="0" dirty="0"/>
              <a:t> 100 computer centre over the </a:t>
            </a:r>
            <a:r>
              <a:rPr lang="fr-CH" baseline="0" dirty="0" err="1"/>
              <a:t>planet</a:t>
            </a:r>
            <a:r>
              <a:rPr lang="fr-CH" baseline="0" dirty="0"/>
              <a:t> (</a:t>
            </a:r>
            <a:r>
              <a:rPr lang="fr-CH" baseline="0" dirty="0" err="1"/>
              <a:t>usually</a:t>
            </a:r>
            <a:r>
              <a:rPr lang="fr-CH" baseline="0" dirty="0"/>
              <a:t> </a:t>
            </a:r>
            <a:r>
              <a:rPr lang="fr-CH" baseline="0" dirty="0" err="1"/>
              <a:t>located</a:t>
            </a:r>
            <a:r>
              <a:rPr lang="fr-CH" baseline="0" dirty="0"/>
              <a:t> in the </a:t>
            </a:r>
            <a:r>
              <a:rPr lang="fr-CH" baseline="0" dirty="0" err="1"/>
              <a:t>physics</a:t>
            </a:r>
            <a:r>
              <a:rPr lang="fr-CH" baseline="0" dirty="0"/>
              <a:t> institutes </a:t>
            </a:r>
            <a:r>
              <a:rPr lang="fr-CH" baseline="0" dirty="0" err="1"/>
              <a:t>participating</a:t>
            </a:r>
            <a:r>
              <a:rPr lang="fr-CH" baseline="0" dirty="0"/>
              <a:t> to the LHC collaboration). This </a:t>
            </a:r>
            <a:r>
              <a:rPr lang="fr-CH" baseline="0" dirty="0" err="1"/>
              <a:t>is</a:t>
            </a:r>
            <a:r>
              <a:rPr lang="fr-CH" baseline="0" dirty="0"/>
              <a:t> the </a:t>
            </a:r>
            <a:r>
              <a:rPr lang="fr-CH" baseline="0" dirty="0" err="1"/>
              <a:t>Computing</a:t>
            </a:r>
            <a:r>
              <a:rPr lang="fr-CH" baseline="0" dirty="0"/>
              <a:t> </a:t>
            </a:r>
            <a:r>
              <a:rPr lang="fr-CH" baseline="0" dirty="0" err="1"/>
              <a:t>Grid</a:t>
            </a:r>
            <a:r>
              <a:rPr lang="fr-CH" baseline="0" dirty="0"/>
              <a:t>, a </a:t>
            </a:r>
            <a:r>
              <a:rPr lang="fr-CH" baseline="0" dirty="0" err="1"/>
              <a:t>gigantic</a:t>
            </a:r>
            <a:r>
              <a:rPr lang="fr-CH" baseline="0" dirty="0"/>
              <a:t> </a:t>
            </a:r>
            <a:r>
              <a:rPr lang="fr-CH" baseline="0" dirty="0" err="1"/>
              <a:t>planetary</a:t>
            </a:r>
            <a:r>
              <a:rPr lang="fr-CH" baseline="0" dirty="0"/>
              <a:t> computer and hard drive!</a:t>
            </a:r>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13</a:t>
            </a:fld>
            <a:endParaRPr lang="en-GB"/>
          </a:p>
        </p:txBody>
      </p:sp>
    </p:spTree>
    <p:extLst>
      <p:ext uri="{BB962C8B-B14F-4D97-AF65-F5344CB8AC3E}">
        <p14:creationId xmlns:p14="http://schemas.microsoft.com/office/powerpoint/2010/main" val="4186809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The Sponsoring Consortium for Open Access Publishing in Particle Physics (SCOAP3) is a global partnership working towards the open access publishing of high-quality research articles in the field of particle physics. Established in 2014, SCOAP3 is one of the first collective open access initiatives, inspired by the long tradition of collaboration across CERNs experiments. It </a:t>
            </a:r>
            <a:r>
              <a:rPr lang="en-GB" sz="1200" b="0" i="0" kern="1200" dirty="0" err="1">
                <a:solidFill>
                  <a:schemeClr val="tx1"/>
                </a:solidFill>
                <a:effectLst/>
                <a:latin typeface="+mn-lt"/>
                <a:ea typeface="+mn-ea"/>
                <a:cs typeface="+mn-cs"/>
              </a:rPr>
              <a:t>involvs</a:t>
            </a:r>
            <a:r>
              <a:rPr lang="en-GB" sz="1200" b="0" i="0" kern="1200" dirty="0">
                <a:solidFill>
                  <a:schemeClr val="tx1"/>
                </a:solidFill>
                <a:effectLst/>
                <a:latin typeface="+mn-lt"/>
                <a:ea typeface="+mn-ea"/>
                <a:cs typeface="+mn-cs"/>
              </a:rPr>
              <a:t> 3000 stakeholders including publishers, libraries, funding agencies, and research institutions and is now converting more than 90% of the annual high-energy physics literature to immediate open access.</a:t>
            </a:r>
          </a:p>
          <a:p>
            <a:endParaRPr lang="en-GB" sz="1200" b="0" i="0" kern="1200" dirty="0">
              <a:solidFill>
                <a:schemeClr val="tx1"/>
              </a:solidFill>
              <a:effectLst/>
              <a:latin typeface="+mn-lt"/>
              <a:ea typeface="+mn-ea"/>
              <a:cs typeface="+mn-cs"/>
            </a:endParaRPr>
          </a:p>
          <a:p>
            <a:r>
              <a:rPr lang="en-GB" sz="1200" b="0" i="0" u="sng" kern="1200" dirty="0">
                <a:solidFill>
                  <a:schemeClr val="tx1"/>
                </a:solidFill>
                <a:effectLst/>
                <a:latin typeface="+mn-lt"/>
                <a:ea typeface="+mn-ea"/>
                <a:cs typeface="+mn-cs"/>
                <a:hlinkClick r:id="rId3"/>
              </a:rPr>
              <a:t>White Rabbit</a:t>
            </a:r>
            <a:r>
              <a:rPr lang="en-GB" sz="1200" b="0" i="0" kern="1200" dirty="0">
                <a:solidFill>
                  <a:schemeClr val="tx1"/>
                </a:solidFill>
                <a:effectLst/>
                <a:latin typeface="+mn-lt"/>
                <a:ea typeface="+mn-ea"/>
                <a:cs typeface="+mn-cs"/>
              </a:rPr>
              <a:t> is an Ethernet-based network technology that enables users to precision time-tag measured data and trigger data taking in large installations while using the same network to transmit data. White Rabbit was developed as part of the timing system update for the CERN accelerator complex. In CERN’s flagship accelerator, the Large Hadron Collider (LHC), particles circulate over 11000 times per second. Components in the accelerator complex sometimes require extreme timing accuracy and synchronization down to 10 picoseconds. White Rabbit provides sub-nanosecond accuracy and a precision of a few picoseconds in the synchronization of large distributed systems.</a:t>
            </a:r>
          </a:p>
          <a:p>
            <a:endParaRPr lang="en-GB" sz="1200" b="0" i="0" kern="1200" dirty="0">
              <a:solidFill>
                <a:schemeClr val="tx1"/>
              </a:solidFill>
              <a:effectLst/>
              <a:latin typeface="+mn-lt"/>
              <a:ea typeface="+mn-ea"/>
              <a:cs typeface="+mn-cs"/>
            </a:endParaRPr>
          </a:p>
          <a:p>
            <a:r>
              <a:rPr lang="en-GB" sz="1200" b="0" i="0" kern="1200" dirty="0" err="1">
                <a:solidFill>
                  <a:schemeClr val="tx1"/>
                </a:solidFill>
                <a:effectLst/>
                <a:latin typeface="+mn-lt"/>
                <a:ea typeface="+mn-ea"/>
                <a:cs typeface="+mn-cs"/>
              </a:rPr>
              <a:t>Zenodo</a:t>
            </a:r>
            <a:r>
              <a:rPr lang="en-GB" sz="1200" b="0" i="0" kern="1200" dirty="0">
                <a:solidFill>
                  <a:schemeClr val="tx1"/>
                </a:solidFill>
                <a:effectLst/>
                <a:latin typeface="+mn-lt"/>
                <a:ea typeface="+mn-ea"/>
                <a:cs typeface="+mn-cs"/>
              </a:rPr>
              <a:t> is a general-purpose research repository designed to facilitate the sharing, preservation, and dissemination of research outputs across all scientific disciplines. Launched in 2013 by the CERN, </a:t>
            </a:r>
            <a:r>
              <a:rPr lang="en-GB" sz="1200" b="0" i="0" kern="1200" dirty="0" err="1">
                <a:solidFill>
                  <a:schemeClr val="tx1"/>
                </a:solidFill>
                <a:effectLst/>
                <a:latin typeface="+mn-lt"/>
                <a:ea typeface="+mn-ea"/>
                <a:cs typeface="+mn-cs"/>
              </a:rPr>
              <a:t>Zenodo</a:t>
            </a:r>
            <a:r>
              <a:rPr lang="en-GB" sz="1200" b="0" i="0" kern="1200" dirty="0">
                <a:solidFill>
                  <a:schemeClr val="tx1"/>
                </a:solidFill>
                <a:effectLst/>
                <a:latin typeface="+mn-lt"/>
                <a:ea typeface="+mn-ea"/>
                <a:cs typeface="+mn-cs"/>
              </a:rPr>
              <a:t> offers researchers and institutions a user-friendly space to deposit and archive various types of scholarly content, including datasets, software, presentations, publications, and more</a:t>
            </a:r>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40902418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29704084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1DB9E83D-9F90-495C-B504-02EA190B18C6}" type="slidenum">
              <a:rPr lang="en-GB" smtClean="0"/>
              <a:t>16</a:t>
            </a:fld>
            <a:endParaRPr lang="en-GB"/>
          </a:p>
        </p:txBody>
      </p:sp>
    </p:spTree>
    <p:extLst>
      <p:ext uri="{BB962C8B-B14F-4D97-AF65-F5344CB8AC3E}">
        <p14:creationId xmlns:p14="http://schemas.microsoft.com/office/powerpoint/2010/main" val="38185628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1DB9E83D-9F90-495C-B504-02EA190B18C6}" type="slidenum">
              <a:rPr lang="en-GB" smtClean="0"/>
              <a:t>17</a:t>
            </a:fld>
            <a:endParaRPr lang="en-GB"/>
          </a:p>
        </p:txBody>
      </p:sp>
    </p:spTree>
    <p:extLst>
      <p:ext uri="{BB962C8B-B14F-4D97-AF65-F5344CB8AC3E}">
        <p14:creationId xmlns:p14="http://schemas.microsoft.com/office/powerpoint/2010/main" val="30915835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1DB9E83D-9F90-495C-B504-02EA190B18C6}" type="slidenum">
              <a:rPr lang="en-GB" smtClean="0"/>
              <a:t>26</a:t>
            </a:fld>
            <a:endParaRPr lang="en-GB"/>
          </a:p>
        </p:txBody>
      </p:sp>
    </p:spTree>
    <p:extLst>
      <p:ext uri="{BB962C8B-B14F-4D97-AF65-F5344CB8AC3E}">
        <p14:creationId xmlns:p14="http://schemas.microsoft.com/office/powerpoint/2010/main" val="8711750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1DB9E83D-9F90-495C-B504-02EA190B18C6}" type="slidenum">
              <a:rPr lang="en-GB" smtClean="0"/>
              <a:t>28</a:t>
            </a:fld>
            <a:endParaRPr lang="en-GB"/>
          </a:p>
        </p:txBody>
      </p:sp>
    </p:spTree>
    <p:extLst>
      <p:ext uri="{BB962C8B-B14F-4D97-AF65-F5344CB8AC3E}">
        <p14:creationId xmlns:p14="http://schemas.microsoft.com/office/powerpoint/2010/main" val="42882541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Amongst</a:t>
            </a:r>
            <a:r>
              <a:rPr lang="fr-CH" dirty="0"/>
              <a:t> </a:t>
            </a:r>
            <a:r>
              <a:rPr lang="fr-CH" dirty="0" err="1"/>
              <a:t>many</a:t>
            </a:r>
            <a:r>
              <a:rPr lang="fr-CH" dirty="0"/>
              <a:t> </a:t>
            </a:r>
            <a:r>
              <a:rPr lang="fr-CH" dirty="0" err="1"/>
              <a:t>other</a:t>
            </a:r>
            <a:r>
              <a:rPr lang="fr-CH" dirty="0"/>
              <a:t>, one </a:t>
            </a:r>
            <a:r>
              <a:rPr lang="fr-CH" dirty="0" err="1"/>
              <a:t>is</a:t>
            </a:r>
            <a:r>
              <a:rPr lang="fr-CH" dirty="0"/>
              <a:t> </a:t>
            </a:r>
            <a:r>
              <a:rPr lang="fr-CH" dirty="0" err="1"/>
              <a:t>very</a:t>
            </a:r>
            <a:r>
              <a:rPr lang="fr-CH" dirty="0"/>
              <a:t> </a:t>
            </a:r>
            <a:r>
              <a:rPr lang="fr-CH" dirty="0" err="1"/>
              <a:t>largely</a:t>
            </a:r>
            <a:r>
              <a:rPr lang="fr-CH" dirty="0"/>
              <a:t> </a:t>
            </a:r>
            <a:r>
              <a:rPr lang="fr-CH" dirty="0" err="1"/>
              <a:t>agreed</a:t>
            </a:r>
            <a:r>
              <a:rPr lang="fr-CH" baseline="0" dirty="0"/>
              <a:t> </a:t>
            </a:r>
            <a:r>
              <a:rPr lang="fr-CH" baseline="0" dirty="0" err="1"/>
              <a:t>upon</a:t>
            </a:r>
            <a:r>
              <a:rPr lang="fr-CH" baseline="0" dirty="0"/>
              <a:t>: the standard model.</a:t>
            </a:r>
            <a:br>
              <a:rPr lang="fr-CH" baseline="0" dirty="0"/>
            </a:br>
            <a:r>
              <a:rPr lang="fr-CH" baseline="0" dirty="0"/>
              <a:t>It </a:t>
            </a:r>
            <a:r>
              <a:rPr lang="fr-CH" baseline="0" dirty="0" err="1"/>
              <a:t>is</a:t>
            </a:r>
            <a:r>
              <a:rPr lang="fr-CH" baseline="0" dirty="0"/>
              <a:t> a </a:t>
            </a:r>
            <a:r>
              <a:rPr lang="fr-CH" baseline="0" dirty="0" err="1"/>
              <a:t>kind</a:t>
            </a:r>
            <a:r>
              <a:rPr lang="fr-CH" baseline="0" dirty="0"/>
              <a:t> of </a:t>
            </a:r>
            <a:r>
              <a:rPr lang="fr-CH" baseline="0" dirty="0" err="1"/>
              <a:t>particle</a:t>
            </a:r>
            <a:r>
              <a:rPr lang="fr-CH" baseline="0" dirty="0"/>
              <a:t> </a:t>
            </a:r>
            <a:r>
              <a:rPr lang="fr-CH" baseline="0" dirty="0" err="1"/>
              <a:t>dictionnary</a:t>
            </a:r>
            <a:r>
              <a:rPr lang="fr-CH" baseline="0" dirty="0"/>
              <a:t>.</a:t>
            </a:r>
          </a:p>
          <a:p>
            <a:endParaRPr lang="fr-CH" baseline="0" dirty="0"/>
          </a:p>
          <a:p>
            <a:r>
              <a:rPr lang="fr-CH" baseline="0" dirty="0"/>
              <a:t>It </a:t>
            </a:r>
            <a:r>
              <a:rPr lang="fr-CH" baseline="0" dirty="0" err="1"/>
              <a:t>predicts</a:t>
            </a:r>
            <a:r>
              <a:rPr lang="fr-CH" baseline="0" dirty="0"/>
              <a:t> </a:t>
            </a:r>
            <a:r>
              <a:rPr lang="fr-CH" baseline="0" dirty="0" err="1"/>
              <a:t>there</a:t>
            </a:r>
            <a:r>
              <a:rPr lang="fr-CH" baseline="0" dirty="0"/>
              <a:t> are 12 </a:t>
            </a:r>
            <a:r>
              <a:rPr lang="fr-CH" baseline="0" dirty="0" err="1"/>
              <a:t>matter</a:t>
            </a:r>
            <a:r>
              <a:rPr lang="fr-CH" baseline="0" dirty="0"/>
              <a:t> </a:t>
            </a:r>
            <a:r>
              <a:rPr lang="fr-CH" baseline="0" dirty="0" err="1"/>
              <a:t>particles</a:t>
            </a:r>
            <a:r>
              <a:rPr lang="fr-CH" baseline="0" dirty="0"/>
              <a:t>. But </a:t>
            </a:r>
            <a:r>
              <a:rPr lang="fr-CH" baseline="0" dirty="0" err="1"/>
              <a:t>we</a:t>
            </a:r>
            <a:r>
              <a:rPr lang="fr-CH" baseline="0" dirty="0"/>
              <a:t> </a:t>
            </a:r>
            <a:r>
              <a:rPr lang="fr-CH" baseline="0" dirty="0" err="1"/>
              <a:t>can</a:t>
            </a:r>
            <a:r>
              <a:rPr lang="fr-CH" baseline="0" dirty="0"/>
              <a:t> </a:t>
            </a:r>
            <a:r>
              <a:rPr lang="fr-CH" baseline="0" dirty="0" err="1"/>
              <a:t>see</a:t>
            </a:r>
            <a:r>
              <a:rPr lang="fr-CH" baseline="0" dirty="0"/>
              <a:t> </a:t>
            </a:r>
            <a:r>
              <a:rPr lang="fr-CH" baseline="0" dirty="0" err="1"/>
              <a:t>that</a:t>
            </a:r>
            <a:r>
              <a:rPr lang="fr-CH" baseline="0" dirty="0"/>
              <a:t> </a:t>
            </a:r>
            <a:r>
              <a:rPr lang="fr-CH" baseline="0" dirty="0" err="1"/>
              <a:t>only</a:t>
            </a:r>
            <a:r>
              <a:rPr lang="fr-CH" baseline="0" dirty="0"/>
              <a:t> 3 of </a:t>
            </a:r>
            <a:r>
              <a:rPr lang="fr-CH" baseline="0" dirty="0" err="1"/>
              <a:t>them</a:t>
            </a:r>
            <a:r>
              <a:rPr lang="fr-CH" baseline="0" dirty="0"/>
              <a:t> are </a:t>
            </a:r>
            <a:r>
              <a:rPr lang="fr-CH" baseline="0" dirty="0" err="1"/>
              <a:t>sufficient</a:t>
            </a:r>
            <a:r>
              <a:rPr lang="fr-CH" baseline="0" dirty="0"/>
              <a:t> to </a:t>
            </a:r>
            <a:r>
              <a:rPr lang="fr-CH" baseline="0" dirty="0" err="1"/>
              <a:t>create</a:t>
            </a:r>
            <a:r>
              <a:rPr lang="fr-CH" baseline="0" dirty="0"/>
              <a:t> all </a:t>
            </a:r>
            <a:r>
              <a:rPr lang="fr-CH" baseline="0" dirty="0" err="1"/>
              <a:t>atoms</a:t>
            </a:r>
            <a:r>
              <a:rPr lang="fr-CH" baseline="0" dirty="0"/>
              <a:t> (up quark and down quarks </a:t>
            </a:r>
            <a:r>
              <a:rPr lang="fr-CH" baseline="0" dirty="0" err="1"/>
              <a:t>make</a:t>
            </a:r>
            <a:r>
              <a:rPr lang="fr-CH" baseline="0" dirty="0"/>
              <a:t> protons and neutrons </a:t>
            </a:r>
            <a:r>
              <a:rPr lang="fr-CH" baseline="0" dirty="0" err="1"/>
              <a:t>hence</a:t>
            </a:r>
            <a:r>
              <a:rPr lang="fr-CH" baseline="0" dirty="0"/>
              <a:t> all </a:t>
            </a:r>
            <a:r>
              <a:rPr lang="fr-CH" baseline="0" dirty="0" err="1"/>
              <a:t>nuclei</a:t>
            </a:r>
            <a:r>
              <a:rPr lang="fr-CH" baseline="0" dirty="0"/>
              <a:t>, if </a:t>
            </a:r>
            <a:r>
              <a:rPr lang="fr-CH" baseline="0" dirty="0" err="1"/>
              <a:t>you</a:t>
            </a:r>
            <a:r>
              <a:rPr lang="fr-CH" baseline="0" dirty="0"/>
              <a:t> </a:t>
            </a:r>
            <a:r>
              <a:rPr lang="fr-CH" baseline="0" dirty="0" err="1"/>
              <a:t>add</a:t>
            </a:r>
            <a:r>
              <a:rPr lang="fr-CH" baseline="0" dirty="0"/>
              <a:t> </a:t>
            </a:r>
            <a:r>
              <a:rPr lang="fr-CH" baseline="0" dirty="0" err="1"/>
              <a:t>electrons</a:t>
            </a:r>
            <a:r>
              <a:rPr lang="fr-CH" baseline="0" dirty="0"/>
              <a:t> </a:t>
            </a:r>
            <a:r>
              <a:rPr lang="fr-CH" baseline="0" dirty="0" err="1"/>
              <a:t>you</a:t>
            </a:r>
            <a:r>
              <a:rPr lang="fr-CH" baseline="0" dirty="0"/>
              <a:t> have </a:t>
            </a:r>
            <a:r>
              <a:rPr lang="fr-CH" baseline="0" dirty="0" err="1"/>
              <a:t>any</a:t>
            </a:r>
            <a:r>
              <a:rPr lang="fr-CH" baseline="0" dirty="0"/>
              <a:t> </a:t>
            </a:r>
            <a:r>
              <a:rPr lang="fr-CH" baseline="0" dirty="0" err="1"/>
              <a:t>atom</a:t>
            </a:r>
            <a:r>
              <a:rPr lang="fr-CH" baseline="0" dirty="0"/>
              <a:t>…)</a:t>
            </a:r>
            <a:br>
              <a:rPr lang="fr-CH" baseline="0" dirty="0"/>
            </a:br>
            <a:r>
              <a:rPr lang="fr-CH" baseline="0" dirty="0" err="1"/>
              <a:t>What</a:t>
            </a:r>
            <a:r>
              <a:rPr lang="fr-CH" baseline="0" dirty="0"/>
              <a:t> are the </a:t>
            </a:r>
            <a:r>
              <a:rPr lang="fr-CH" baseline="0" dirty="0" err="1"/>
              <a:t>others</a:t>
            </a:r>
            <a:r>
              <a:rPr lang="fr-CH" baseline="0" dirty="0"/>
              <a:t>? </a:t>
            </a:r>
            <a:r>
              <a:rPr lang="fr-CH" baseline="0" dirty="0" err="1"/>
              <a:t>They</a:t>
            </a:r>
            <a:r>
              <a:rPr lang="fr-CH" baseline="0" dirty="0"/>
              <a:t> are </a:t>
            </a:r>
            <a:r>
              <a:rPr lang="fr-CH" baseline="0" dirty="0" err="1"/>
              <a:t>particles</a:t>
            </a:r>
            <a:r>
              <a:rPr lang="fr-CH" baseline="0" dirty="0"/>
              <a:t> </a:t>
            </a:r>
            <a:r>
              <a:rPr lang="fr-CH" baseline="0" dirty="0" err="1"/>
              <a:t>which</a:t>
            </a:r>
            <a:r>
              <a:rPr lang="fr-CH" baseline="0" dirty="0"/>
              <a:t> </a:t>
            </a:r>
            <a:r>
              <a:rPr lang="fr-CH" baseline="0" dirty="0" err="1"/>
              <a:t>exists</a:t>
            </a:r>
            <a:r>
              <a:rPr lang="fr-CH" baseline="0" dirty="0"/>
              <a:t> </a:t>
            </a:r>
            <a:r>
              <a:rPr lang="fr-CH" baseline="0" dirty="0" err="1"/>
              <a:t>briefly</a:t>
            </a:r>
            <a:r>
              <a:rPr lang="fr-CH" baseline="0" dirty="0"/>
              <a:t> in </a:t>
            </a:r>
            <a:r>
              <a:rPr lang="fr-CH" baseline="0" dirty="0" err="1"/>
              <a:t>extreme</a:t>
            </a:r>
            <a:r>
              <a:rPr lang="fr-CH" baseline="0" dirty="0"/>
              <a:t> conditions of </a:t>
            </a:r>
            <a:r>
              <a:rPr lang="fr-CH" baseline="0" dirty="0" err="1"/>
              <a:t>energy</a:t>
            </a:r>
            <a:r>
              <a:rPr lang="fr-CH" baseline="0" dirty="0"/>
              <a:t>. </a:t>
            </a:r>
            <a:r>
              <a:rPr lang="fr-CH" baseline="0" dirty="0" err="1"/>
              <a:t>They</a:t>
            </a:r>
            <a:r>
              <a:rPr lang="fr-CH" baseline="0" dirty="0"/>
              <a:t> tend to </a:t>
            </a:r>
            <a:r>
              <a:rPr lang="fr-CH" baseline="0" dirty="0" err="1"/>
              <a:t>decay</a:t>
            </a:r>
            <a:r>
              <a:rPr lang="fr-CH" baseline="0" dirty="0"/>
              <a:t> </a:t>
            </a:r>
            <a:r>
              <a:rPr lang="fr-CH" baseline="0" dirty="0" err="1"/>
              <a:t>into</a:t>
            </a:r>
            <a:r>
              <a:rPr lang="fr-CH" baseline="0" dirty="0"/>
              <a:t> </a:t>
            </a:r>
            <a:r>
              <a:rPr lang="fr-CH" baseline="0" dirty="0" err="1"/>
              <a:t>less</a:t>
            </a:r>
            <a:r>
              <a:rPr lang="fr-CH" baseline="0" dirty="0"/>
              <a:t> massive, more stable </a:t>
            </a:r>
            <a:r>
              <a:rPr lang="fr-CH" baseline="0" dirty="0" err="1"/>
              <a:t>particles</a:t>
            </a:r>
            <a:r>
              <a:rPr lang="fr-CH" baseline="0" dirty="0"/>
              <a:t> </a:t>
            </a:r>
            <a:r>
              <a:rPr lang="fr-CH" baseline="0" dirty="0" err="1"/>
              <a:t>like</a:t>
            </a:r>
            <a:r>
              <a:rPr lang="fr-CH" baseline="0" dirty="0"/>
              <a:t> the </a:t>
            </a:r>
            <a:r>
              <a:rPr lang="fr-CH" baseline="0" dirty="0" err="1"/>
              <a:t>ones</a:t>
            </a:r>
            <a:r>
              <a:rPr lang="fr-CH" baseline="0" dirty="0"/>
              <a:t> on the first line.</a:t>
            </a:r>
          </a:p>
          <a:p>
            <a:endParaRPr lang="fr-CH" baseline="0" dirty="0"/>
          </a:p>
          <a:p>
            <a:r>
              <a:rPr lang="fr-CH" baseline="0" dirty="0"/>
              <a:t>At CERN </a:t>
            </a:r>
            <a:r>
              <a:rPr lang="fr-CH" baseline="0" dirty="0" err="1"/>
              <a:t>we</a:t>
            </a:r>
            <a:r>
              <a:rPr lang="fr-CH" baseline="0" dirty="0"/>
              <a:t> are </a:t>
            </a:r>
            <a:r>
              <a:rPr lang="fr-CH" baseline="0" dirty="0" err="1"/>
              <a:t>reproducing</a:t>
            </a:r>
            <a:r>
              <a:rPr lang="fr-CH" baseline="0" dirty="0"/>
              <a:t> </a:t>
            </a:r>
            <a:r>
              <a:rPr lang="fr-CH" baseline="0" dirty="0" err="1"/>
              <a:t>these</a:t>
            </a:r>
            <a:r>
              <a:rPr lang="fr-CH" baseline="0" dirty="0"/>
              <a:t> </a:t>
            </a:r>
            <a:r>
              <a:rPr lang="fr-CH" baseline="0" dirty="0" err="1"/>
              <a:t>extreme</a:t>
            </a:r>
            <a:r>
              <a:rPr lang="fr-CH" baseline="0" dirty="0"/>
              <a:t> conditions of </a:t>
            </a:r>
            <a:r>
              <a:rPr lang="fr-CH" baseline="0" dirty="0" err="1"/>
              <a:t>energy</a:t>
            </a:r>
            <a:r>
              <a:rPr lang="fr-CH" baseline="0" dirty="0"/>
              <a:t> (on a </a:t>
            </a:r>
            <a:r>
              <a:rPr lang="fr-CH" baseline="0" dirty="0" err="1"/>
              <a:t>microscopic</a:t>
            </a:r>
            <a:r>
              <a:rPr lang="fr-CH" baseline="0" dirty="0"/>
              <a:t> and </a:t>
            </a:r>
            <a:r>
              <a:rPr lang="fr-CH" baseline="0" dirty="0" err="1"/>
              <a:t>harmless</a:t>
            </a:r>
            <a:r>
              <a:rPr lang="fr-CH" baseline="0" dirty="0"/>
              <a:t> </a:t>
            </a:r>
            <a:r>
              <a:rPr lang="fr-CH" baseline="0" dirty="0" err="1"/>
              <a:t>level</a:t>
            </a:r>
            <a:r>
              <a:rPr lang="fr-CH" baseline="0" dirty="0"/>
              <a:t>) </a:t>
            </a:r>
            <a:r>
              <a:rPr lang="fr-CH" baseline="0" dirty="0" err="1"/>
              <a:t>which</a:t>
            </a:r>
            <a:r>
              <a:rPr lang="fr-CH" baseline="0" dirty="0"/>
              <a:t> </a:t>
            </a:r>
            <a:r>
              <a:rPr lang="fr-CH" baseline="0" dirty="0" err="1"/>
              <a:t>allows</a:t>
            </a:r>
            <a:r>
              <a:rPr lang="fr-CH" baseline="0" dirty="0"/>
              <a:t> us to </a:t>
            </a:r>
            <a:r>
              <a:rPr lang="fr-CH" baseline="0" dirty="0" err="1"/>
              <a:t>produce</a:t>
            </a:r>
            <a:r>
              <a:rPr lang="fr-CH" baseline="0" dirty="0"/>
              <a:t> and observe </a:t>
            </a:r>
            <a:r>
              <a:rPr lang="fr-CH" baseline="0" dirty="0" err="1"/>
              <a:t>these</a:t>
            </a:r>
            <a:r>
              <a:rPr lang="fr-CH" baseline="0" dirty="0"/>
              <a:t> </a:t>
            </a:r>
            <a:r>
              <a:rPr lang="fr-CH" baseline="0" dirty="0" err="1"/>
              <a:t>particles</a:t>
            </a:r>
            <a:r>
              <a:rPr lang="fr-CH" baseline="0" dirty="0"/>
              <a:t>. For a </a:t>
            </a:r>
            <a:r>
              <a:rPr lang="fr-CH" baseline="0" dirty="0" err="1"/>
              <a:t>very</a:t>
            </a:r>
            <a:r>
              <a:rPr lang="fr-CH" baseline="0" dirty="0"/>
              <a:t> brief moment, but long </a:t>
            </a:r>
            <a:r>
              <a:rPr lang="fr-CH" baseline="0" dirty="0" err="1"/>
              <a:t>enough</a:t>
            </a:r>
            <a:r>
              <a:rPr lang="fr-CH" baseline="0" dirty="0"/>
              <a:t>.</a:t>
            </a:r>
          </a:p>
          <a:p>
            <a:endParaRPr lang="fr-CH" baseline="0" dirty="0"/>
          </a:p>
          <a:p>
            <a:r>
              <a:rPr lang="fr-CH" baseline="0" dirty="0"/>
              <a:t>In addition to the 12 </a:t>
            </a:r>
            <a:r>
              <a:rPr lang="fr-CH" baseline="0" dirty="0" err="1"/>
              <a:t>matter</a:t>
            </a:r>
            <a:r>
              <a:rPr lang="fr-CH" baseline="0" dirty="0"/>
              <a:t> </a:t>
            </a:r>
            <a:r>
              <a:rPr lang="fr-CH" baseline="0" dirty="0" err="1"/>
              <a:t>particles</a:t>
            </a:r>
            <a:r>
              <a:rPr lang="fr-CH" baseline="0" dirty="0"/>
              <a:t>, </a:t>
            </a:r>
            <a:r>
              <a:rPr lang="fr-CH" baseline="0" dirty="0" err="1"/>
              <a:t>there</a:t>
            </a:r>
            <a:r>
              <a:rPr lang="fr-CH" baseline="0" dirty="0"/>
              <a:t> are «force» </a:t>
            </a:r>
            <a:r>
              <a:rPr lang="fr-CH" baseline="0" dirty="0" err="1"/>
              <a:t>particles</a:t>
            </a:r>
            <a:r>
              <a:rPr lang="fr-CH" baseline="0" dirty="0"/>
              <a:t> </a:t>
            </a:r>
            <a:r>
              <a:rPr lang="fr-CH" baseline="0" dirty="0" err="1"/>
              <a:t>which</a:t>
            </a:r>
            <a:r>
              <a:rPr lang="fr-CH" baseline="0" dirty="0"/>
              <a:t> </a:t>
            </a:r>
            <a:r>
              <a:rPr lang="fr-CH" baseline="0" dirty="0" err="1"/>
              <a:t>bound</a:t>
            </a:r>
            <a:r>
              <a:rPr lang="fr-CH" baseline="0" dirty="0"/>
              <a:t> the </a:t>
            </a:r>
            <a:r>
              <a:rPr lang="fr-CH" baseline="0" dirty="0" err="1"/>
              <a:t>matter</a:t>
            </a:r>
            <a:r>
              <a:rPr lang="fr-CH" baseline="0" dirty="0"/>
              <a:t> </a:t>
            </a:r>
            <a:r>
              <a:rPr lang="fr-CH" baseline="0" dirty="0" err="1"/>
              <a:t>ones</a:t>
            </a:r>
            <a:r>
              <a:rPr lang="fr-CH" baseline="0" dirty="0"/>
              <a:t> </a:t>
            </a:r>
            <a:r>
              <a:rPr lang="fr-CH" baseline="0" dirty="0" err="1"/>
              <a:t>together</a:t>
            </a:r>
            <a:r>
              <a:rPr lang="fr-CH" baseline="0" dirty="0"/>
              <a:t>: gluons «glue» </a:t>
            </a:r>
            <a:r>
              <a:rPr lang="fr-CH" baseline="0" dirty="0" err="1"/>
              <a:t>together</a:t>
            </a:r>
            <a:r>
              <a:rPr lang="fr-CH" baseline="0" dirty="0"/>
              <a:t> the up and down quarks in protons and neutrons, photons are </a:t>
            </a:r>
            <a:r>
              <a:rPr lang="fr-CH" baseline="0" dirty="0" err="1"/>
              <a:t>exchanged</a:t>
            </a:r>
            <a:r>
              <a:rPr lang="fr-CH" baseline="0" dirty="0"/>
              <a:t> </a:t>
            </a:r>
            <a:r>
              <a:rPr lang="fr-CH" baseline="0" dirty="0" err="1"/>
              <a:t>between</a:t>
            </a:r>
            <a:r>
              <a:rPr lang="fr-CH" baseline="0" dirty="0"/>
              <a:t> </a:t>
            </a:r>
            <a:r>
              <a:rPr lang="fr-CH" baseline="0" dirty="0" err="1"/>
              <a:t>electrons</a:t>
            </a:r>
            <a:r>
              <a:rPr lang="fr-CH" baseline="0" dirty="0"/>
              <a:t> and </a:t>
            </a:r>
            <a:r>
              <a:rPr lang="fr-CH" baseline="0" dirty="0" err="1"/>
              <a:t>nuclei</a:t>
            </a:r>
            <a:r>
              <a:rPr lang="fr-CH" baseline="0" dirty="0"/>
              <a:t> </a:t>
            </a:r>
            <a:r>
              <a:rPr lang="fr-CH" baseline="0" dirty="0" err="1"/>
              <a:t>making</a:t>
            </a:r>
            <a:r>
              <a:rPr lang="fr-CH" baseline="0" dirty="0"/>
              <a:t> the </a:t>
            </a:r>
            <a:r>
              <a:rPr lang="fr-CH" baseline="0" dirty="0" err="1"/>
              <a:t>electron</a:t>
            </a:r>
            <a:r>
              <a:rPr lang="fr-CH" baseline="0" dirty="0"/>
              <a:t> </a:t>
            </a:r>
            <a:r>
              <a:rPr lang="fr-CH" baseline="0" dirty="0" err="1"/>
              <a:t>orbit</a:t>
            </a:r>
            <a:r>
              <a:rPr lang="fr-CH" baseline="0" dirty="0"/>
              <a:t> </a:t>
            </a:r>
            <a:r>
              <a:rPr lang="fr-CH" baseline="0" dirty="0" err="1"/>
              <a:t>around</a:t>
            </a:r>
            <a:r>
              <a:rPr lang="fr-CH" baseline="0" dirty="0"/>
              <a:t> </a:t>
            </a:r>
            <a:r>
              <a:rPr lang="fr-CH" baseline="0" dirty="0" err="1"/>
              <a:t>it</a:t>
            </a:r>
            <a:r>
              <a:rPr lang="fr-CH" baseline="0" dirty="0"/>
              <a:t>, W and Z bosons </a:t>
            </a:r>
            <a:r>
              <a:rPr lang="fr-CH" baseline="0" dirty="0" err="1"/>
              <a:t>which</a:t>
            </a:r>
            <a:r>
              <a:rPr lang="fr-CH" baseline="0" dirty="0"/>
              <a:t> are important in </a:t>
            </a:r>
            <a:r>
              <a:rPr lang="fr-CH" baseline="0" dirty="0" err="1"/>
              <a:t>nuclear</a:t>
            </a:r>
            <a:r>
              <a:rPr lang="fr-CH" baseline="0" dirty="0"/>
              <a:t> </a:t>
            </a:r>
            <a:r>
              <a:rPr lang="fr-CH" baseline="0" dirty="0" err="1"/>
              <a:t>reactions</a:t>
            </a:r>
            <a:r>
              <a:rPr lang="fr-CH" baseline="0" dirty="0"/>
              <a:t> </a:t>
            </a:r>
            <a:r>
              <a:rPr lang="fr-CH" baseline="0" dirty="0" err="1"/>
              <a:t>were</a:t>
            </a:r>
            <a:r>
              <a:rPr lang="fr-CH" baseline="0" dirty="0"/>
              <a:t> first </a:t>
            </a:r>
            <a:r>
              <a:rPr lang="fr-CH" baseline="0" dirty="0" err="1"/>
              <a:t>observed</a:t>
            </a:r>
            <a:r>
              <a:rPr lang="fr-CH" baseline="0" dirty="0"/>
              <a:t> at CERN in the 80s, </a:t>
            </a:r>
            <a:r>
              <a:rPr lang="fr-CH" baseline="0" dirty="0" err="1"/>
              <a:t>only</a:t>
            </a:r>
            <a:r>
              <a:rPr lang="fr-CH" baseline="0" dirty="0"/>
              <a:t> the Graviton has </a:t>
            </a:r>
            <a:r>
              <a:rPr lang="fr-CH" baseline="0" dirty="0" err="1"/>
              <a:t>never</a:t>
            </a:r>
            <a:r>
              <a:rPr lang="fr-CH" baseline="0" dirty="0"/>
              <a:t> been </a:t>
            </a:r>
            <a:r>
              <a:rPr lang="fr-CH" baseline="0" dirty="0" err="1"/>
              <a:t>observed</a:t>
            </a:r>
            <a:r>
              <a:rPr lang="fr-CH" baseline="0" dirty="0"/>
              <a:t> </a:t>
            </a:r>
            <a:r>
              <a:rPr lang="fr-CH" baseline="0" dirty="0" err="1"/>
              <a:t>so</a:t>
            </a:r>
            <a:r>
              <a:rPr lang="fr-CH" baseline="0" dirty="0"/>
              <a:t> far.</a:t>
            </a:r>
          </a:p>
          <a:p>
            <a:endParaRPr lang="fr-CH" baseline="0" dirty="0"/>
          </a:p>
          <a:p>
            <a:r>
              <a:rPr lang="fr-CH" baseline="0" dirty="0"/>
              <a:t>To </a:t>
            </a:r>
            <a:r>
              <a:rPr lang="fr-CH" baseline="0" dirty="0" err="1"/>
              <a:t>be</a:t>
            </a:r>
            <a:r>
              <a:rPr lang="fr-CH" baseline="0" dirty="0"/>
              <a:t> </a:t>
            </a:r>
            <a:r>
              <a:rPr lang="fr-CH" baseline="0" dirty="0" err="1"/>
              <a:t>complete</a:t>
            </a:r>
            <a:r>
              <a:rPr lang="fr-CH" baseline="0" dirty="0"/>
              <a:t>, for </a:t>
            </a:r>
            <a:r>
              <a:rPr lang="fr-CH" baseline="0" dirty="0" err="1"/>
              <a:t>every</a:t>
            </a:r>
            <a:r>
              <a:rPr lang="fr-CH" baseline="0" dirty="0"/>
              <a:t> </a:t>
            </a:r>
            <a:r>
              <a:rPr lang="fr-CH" baseline="0" dirty="0" err="1"/>
              <a:t>particle</a:t>
            </a:r>
            <a:r>
              <a:rPr lang="fr-CH" baseline="0" dirty="0"/>
              <a:t>, </a:t>
            </a:r>
            <a:r>
              <a:rPr lang="fr-CH" baseline="0" dirty="0" err="1"/>
              <a:t>there</a:t>
            </a:r>
            <a:r>
              <a:rPr lang="fr-CH" baseline="0" dirty="0"/>
              <a:t> </a:t>
            </a:r>
            <a:r>
              <a:rPr lang="fr-CH" baseline="0" dirty="0" err="1"/>
              <a:t>is</a:t>
            </a:r>
            <a:r>
              <a:rPr lang="fr-CH" baseline="0" dirty="0"/>
              <a:t> an «</a:t>
            </a:r>
            <a:r>
              <a:rPr lang="fr-CH" baseline="0" dirty="0" err="1"/>
              <a:t>antiparticle</a:t>
            </a:r>
            <a:r>
              <a:rPr lang="fr-CH" baseline="0" dirty="0"/>
              <a:t>». This </a:t>
            </a:r>
            <a:r>
              <a:rPr lang="fr-CH" baseline="0" dirty="0" err="1"/>
              <a:t>is</a:t>
            </a:r>
            <a:r>
              <a:rPr lang="fr-CH" baseline="0" dirty="0"/>
              <a:t> a </a:t>
            </a:r>
            <a:r>
              <a:rPr lang="fr-CH" baseline="0" dirty="0" err="1"/>
              <a:t>particle</a:t>
            </a:r>
            <a:r>
              <a:rPr lang="fr-CH" baseline="0" dirty="0"/>
              <a:t> </a:t>
            </a:r>
            <a:r>
              <a:rPr lang="fr-CH" baseline="0" dirty="0" err="1"/>
              <a:t>with</a:t>
            </a:r>
            <a:r>
              <a:rPr lang="fr-CH" baseline="0" dirty="0"/>
              <a:t> the </a:t>
            </a:r>
            <a:r>
              <a:rPr lang="fr-CH" baseline="0" dirty="0" err="1"/>
              <a:t>same</a:t>
            </a:r>
            <a:r>
              <a:rPr lang="fr-CH" baseline="0" dirty="0"/>
              <a:t> mass but </a:t>
            </a:r>
            <a:r>
              <a:rPr lang="fr-CH" baseline="0" dirty="0" err="1"/>
              <a:t>with</a:t>
            </a:r>
            <a:r>
              <a:rPr lang="fr-CH" baseline="0" dirty="0"/>
              <a:t> an opposite </a:t>
            </a:r>
            <a:r>
              <a:rPr lang="fr-CH" baseline="0" dirty="0" err="1"/>
              <a:t>electric</a:t>
            </a:r>
            <a:r>
              <a:rPr lang="fr-CH" baseline="0" dirty="0"/>
              <a:t> charge a bit </a:t>
            </a:r>
            <a:r>
              <a:rPr lang="fr-CH" baseline="0" dirty="0" err="1"/>
              <a:t>like</a:t>
            </a:r>
            <a:r>
              <a:rPr lang="fr-CH" baseline="0" dirty="0"/>
              <a:t> a </a:t>
            </a:r>
            <a:r>
              <a:rPr lang="fr-CH" baseline="0" dirty="0" err="1"/>
              <a:t>reflection</a:t>
            </a:r>
            <a:r>
              <a:rPr lang="fr-CH" baseline="0" dirty="0"/>
              <a:t> in a </a:t>
            </a:r>
            <a:r>
              <a:rPr lang="fr-CH" baseline="0" dirty="0" err="1"/>
              <a:t>mirror</a:t>
            </a:r>
            <a:r>
              <a:rPr lang="fr-CH" baseline="0" dirty="0"/>
              <a:t>.</a:t>
            </a:r>
          </a:p>
          <a:p>
            <a:r>
              <a:rPr lang="fr-CH" baseline="0" dirty="0" err="1"/>
              <a:t>With</a:t>
            </a:r>
            <a:r>
              <a:rPr lang="fr-CH" baseline="0" dirty="0"/>
              <a:t> </a:t>
            </a:r>
            <a:r>
              <a:rPr lang="fr-CH" baseline="0" dirty="0" err="1"/>
              <a:t>antiparticles</a:t>
            </a:r>
            <a:r>
              <a:rPr lang="fr-CH" baseline="0" dirty="0"/>
              <a:t> </a:t>
            </a:r>
            <a:r>
              <a:rPr lang="fr-CH" baseline="0" dirty="0" err="1"/>
              <a:t>you</a:t>
            </a:r>
            <a:r>
              <a:rPr lang="fr-CH" baseline="0" dirty="0"/>
              <a:t> </a:t>
            </a:r>
            <a:r>
              <a:rPr lang="fr-CH" baseline="0" dirty="0" err="1"/>
              <a:t>can</a:t>
            </a:r>
            <a:r>
              <a:rPr lang="fr-CH" baseline="0" dirty="0"/>
              <a:t> </a:t>
            </a:r>
            <a:r>
              <a:rPr lang="fr-CH" baseline="0" dirty="0" err="1"/>
              <a:t>make</a:t>
            </a:r>
            <a:r>
              <a:rPr lang="fr-CH" baseline="0" dirty="0"/>
              <a:t> </a:t>
            </a:r>
            <a:r>
              <a:rPr lang="fr-CH" baseline="0" dirty="0" err="1"/>
              <a:t>antiatoms</a:t>
            </a:r>
            <a:r>
              <a:rPr lang="fr-CH" baseline="0" dirty="0"/>
              <a:t>, </a:t>
            </a:r>
            <a:r>
              <a:rPr lang="fr-CH" baseline="0" dirty="0" err="1"/>
              <a:t>therefore</a:t>
            </a:r>
            <a:r>
              <a:rPr lang="fr-CH" baseline="0" dirty="0"/>
              <a:t> </a:t>
            </a:r>
            <a:r>
              <a:rPr lang="fr-CH" baseline="0" dirty="0" err="1"/>
              <a:t>antimatter</a:t>
            </a:r>
            <a:r>
              <a:rPr lang="fr-CH" baseline="0" dirty="0"/>
              <a:t>.</a:t>
            </a:r>
          </a:p>
          <a:p>
            <a:br>
              <a:rPr lang="fr-CH" baseline="0" dirty="0"/>
            </a:br>
            <a:r>
              <a:rPr lang="fr-CH" baseline="0" dirty="0"/>
              <a:t>Have </a:t>
            </a:r>
            <a:r>
              <a:rPr lang="fr-CH" baseline="0" dirty="0" err="1"/>
              <a:t>you</a:t>
            </a:r>
            <a:r>
              <a:rPr lang="fr-CH" baseline="0" dirty="0"/>
              <a:t> </a:t>
            </a:r>
            <a:r>
              <a:rPr lang="fr-CH" baseline="0" dirty="0" err="1"/>
              <a:t>every</a:t>
            </a:r>
            <a:r>
              <a:rPr lang="fr-CH" baseline="0" dirty="0"/>
              <a:t> </a:t>
            </a:r>
            <a:r>
              <a:rPr lang="fr-CH" baseline="0" dirty="0" err="1"/>
              <a:t>manipulated</a:t>
            </a:r>
            <a:r>
              <a:rPr lang="fr-CH" baseline="0" dirty="0"/>
              <a:t> </a:t>
            </a:r>
            <a:r>
              <a:rPr lang="fr-CH" baseline="0" dirty="0" err="1"/>
              <a:t>antimatter</a:t>
            </a:r>
            <a:r>
              <a:rPr lang="fr-CH" baseline="0" dirty="0"/>
              <a:t>? I </a:t>
            </a:r>
            <a:r>
              <a:rPr lang="fr-CH" baseline="0" dirty="0" err="1"/>
              <a:t>hope</a:t>
            </a:r>
            <a:r>
              <a:rPr lang="fr-CH" baseline="0" dirty="0"/>
              <a:t> not as </a:t>
            </a:r>
            <a:r>
              <a:rPr lang="fr-CH" baseline="0" dirty="0" err="1"/>
              <a:t>matter</a:t>
            </a:r>
            <a:r>
              <a:rPr lang="fr-CH" baseline="0" dirty="0"/>
              <a:t> and </a:t>
            </a:r>
            <a:r>
              <a:rPr lang="fr-CH" baseline="0" dirty="0" err="1"/>
              <a:t>antimatter</a:t>
            </a:r>
            <a:r>
              <a:rPr lang="fr-CH" baseline="0" dirty="0"/>
              <a:t> </a:t>
            </a:r>
            <a:r>
              <a:rPr lang="fr-CH" baseline="0" dirty="0" err="1"/>
              <a:t>when</a:t>
            </a:r>
            <a:r>
              <a:rPr lang="fr-CH" baseline="0" dirty="0"/>
              <a:t> </a:t>
            </a:r>
            <a:r>
              <a:rPr lang="fr-CH" baseline="0" dirty="0" err="1"/>
              <a:t>they</a:t>
            </a:r>
            <a:r>
              <a:rPr lang="fr-CH" baseline="0" dirty="0"/>
              <a:t> </a:t>
            </a:r>
            <a:r>
              <a:rPr lang="fr-CH" baseline="0" dirty="0" err="1"/>
              <a:t>get</a:t>
            </a:r>
            <a:r>
              <a:rPr lang="fr-CH" baseline="0" dirty="0"/>
              <a:t> in </a:t>
            </a:r>
            <a:r>
              <a:rPr lang="fr-CH" baseline="0" dirty="0" err="1"/>
              <a:t>touch</a:t>
            </a:r>
            <a:r>
              <a:rPr lang="fr-CH" baseline="0" dirty="0"/>
              <a:t> </a:t>
            </a:r>
            <a:r>
              <a:rPr lang="fr-CH" baseline="0" dirty="0" err="1"/>
              <a:t>anihilate</a:t>
            </a:r>
            <a:r>
              <a:rPr lang="fr-CH" baseline="0" dirty="0"/>
              <a:t> </a:t>
            </a:r>
            <a:r>
              <a:rPr lang="fr-CH" baseline="0" dirty="0" err="1"/>
              <a:t>with</a:t>
            </a:r>
            <a:r>
              <a:rPr lang="fr-CH" baseline="0" dirty="0"/>
              <a:t> 100% </a:t>
            </a:r>
            <a:r>
              <a:rPr lang="fr-CH" baseline="0" dirty="0" err="1"/>
              <a:t>energy</a:t>
            </a:r>
            <a:r>
              <a:rPr lang="fr-CH" baseline="0" dirty="0"/>
              <a:t> release. That </a:t>
            </a:r>
            <a:r>
              <a:rPr lang="fr-CH" baseline="0" dirty="0" err="1"/>
              <a:t>means</a:t>
            </a:r>
            <a:r>
              <a:rPr lang="fr-CH" baseline="0" dirty="0"/>
              <a:t> </a:t>
            </a:r>
            <a:r>
              <a:rPr lang="fr-CH" baseline="0" dirty="0" err="1"/>
              <a:t>that</a:t>
            </a:r>
            <a:r>
              <a:rPr lang="fr-CH" baseline="0" dirty="0"/>
              <a:t> 1g of </a:t>
            </a:r>
            <a:r>
              <a:rPr lang="fr-CH" baseline="0" dirty="0" err="1"/>
              <a:t>matter</a:t>
            </a:r>
            <a:r>
              <a:rPr lang="fr-CH" baseline="0" dirty="0"/>
              <a:t> put </a:t>
            </a:r>
            <a:r>
              <a:rPr lang="fr-CH" baseline="0" dirty="0" err="1"/>
              <a:t>together</a:t>
            </a:r>
            <a:r>
              <a:rPr lang="fr-CH" baseline="0" dirty="0"/>
              <a:t> 1g of </a:t>
            </a:r>
            <a:r>
              <a:rPr lang="fr-CH" baseline="0" dirty="0" err="1"/>
              <a:t>antimatter</a:t>
            </a:r>
            <a:r>
              <a:rPr lang="fr-CH" baseline="0" dirty="0"/>
              <a:t> </a:t>
            </a:r>
            <a:r>
              <a:rPr lang="fr-CH" baseline="0" dirty="0" err="1"/>
              <a:t>would</a:t>
            </a:r>
            <a:r>
              <a:rPr lang="fr-CH" baseline="0" dirty="0"/>
              <a:t> </a:t>
            </a:r>
            <a:r>
              <a:rPr lang="fr-CH" baseline="0" dirty="0" err="1"/>
              <a:t>wipe</a:t>
            </a:r>
            <a:r>
              <a:rPr lang="fr-CH" baseline="0" dirty="0"/>
              <a:t> out Geneva and </a:t>
            </a:r>
            <a:r>
              <a:rPr lang="fr-CH" baseline="0" dirty="0" err="1"/>
              <a:t>its</a:t>
            </a:r>
            <a:r>
              <a:rPr lang="fr-CH" baseline="0" dirty="0"/>
              <a:t> </a:t>
            </a:r>
            <a:r>
              <a:rPr lang="fr-CH" baseline="0" dirty="0" err="1"/>
              <a:t>surroundings</a:t>
            </a:r>
            <a:r>
              <a:rPr lang="fr-CH" baseline="0" dirty="0"/>
              <a:t>… So </a:t>
            </a:r>
            <a:r>
              <a:rPr lang="fr-CH" baseline="0" dirty="0" err="1"/>
              <a:t>better</a:t>
            </a:r>
            <a:r>
              <a:rPr lang="fr-CH" baseline="0" dirty="0"/>
              <a:t> not </a:t>
            </a:r>
            <a:r>
              <a:rPr lang="fr-CH" baseline="0" dirty="0" err="1"/>
              <a:t>shake</a:t>
            </a:r>
            <a:r>
              <a:rPr lang="fr-CH" baseline="0" dirty="0"/>
              <a:t> hands </a:t>
            </a:r>
            <a:r>
              <a:rPr lang="fr-CH" baseline="0" dirty="0" err="1"/>
              <a:t>when</a:t>
            </a:r>
            <a:r>
              <a:rPr lang="fr-CH" baseline="0" dirty="0"/>
              <a:t> </a:t>
            </a:r>
            <a:r>
              <a:rPr lang="fr-CH" baseline="0" dirty="0" err="1"/>
              <a:t>you</a:t>
            </a:r>
            <a:r>
              <a:rPr lang="fr-CH" baseline="0" dirty="0"/>
              <a:t> </a:t>
            </a:r>
            <a:r>
              <a:rPr lang="fr-CH" baseline="0" dirty="0" err="1"/>
              <a:t>meet</a:t>
            </a:r>
            <a:r>
              <a:rPr lang="fr-CH" baseline="0" dirty="0"/>
              <a:t> </a:t>
            </a:r>
            <a:r>
              <a:rPr lang="fr-CH" baseline="0" dirty="0" err="1"/>
              <a:t>your</a:t>
            </a:r>
            <a:r>
              <a:rPr lang="fr-CH" baseline="0" dirty="0"/>
              <a:t> </a:t>
            </a:r>
            <a:r>
              <a:rPr lang="fr-CH" baseline="0" dirty="0" err="1"/>
              <a:t>antiyou</a:t>
            </a:r>
            <a:r>
              <a:rPr lang="fr-CH" baseline="0" dirty="0"/>
              <a:t>.</a:t>
            </a:r>
            <a:endParaRPr lang="fr-CH" dirty="0"/>
          </a:p>
          <a:p>
            <a:endParaRPr lang="en-GB"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29</a:t>
            </a:fld>
            <a:endParaRPr lang="en-GB"/>
          </a:p>
        </p:txBody>
      </p:sp>
    </p:spTree>
    <p:extLst>
      <p:ext uri="{BB962C8B-B14F-4D97-AF65-F5344CB8AC3E}">
        <p14:creationId xmlns:p14="http://schemas.microsoft.com/office/powerpoint/2010/main" val="4142285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1DB9E83D-9F90-495C-B504-02EA190B18C6}" type="slidenum">
              <a:rPr lang="en-GB" smtClean="0"/>
              <a:t>2</a:t>
            </a:fld>
            <a:endParaRPr lang="en-GB"/>
          </a:p>
        </p:txBody>
      </p:sp>
    </p:spTree>
    <p:extLst>
      <p:ext uri="{BB962C8B-B14F-4D97-AF65-F5344CB8AC3E}">
        <p14:creationId xmlns:p14="http://schemas.microsoft.com/office/powerpoint/2010/main" val="5980073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1DB9E83D-9F90-495C-B504-02EA190B18C6}" type="slidenum">
              <a:rPr lang="en-GB" smtClean="0"/>
              <a:t>30</a:t>
            </a:fld>
            <a:endParaRPr lang="en-GB"/>
          </a:p>
        </p:txBody>
      </p:sp>
    </p:spTree>
    <p:extLst>
      <p:ext uri="{BB962C8B-B14F-4D97-AF65-F5344CB8AC3E}">
        <p14:creationId xmlns:p14="http://schemas.microsoft.com/office/powerpoint/2010/main" val="40455170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CERN hosts</a:t>
            </a:r>
            <a:r>
              <a:rPr lang="fr-CH" baseline="0" dirty="0"/>
              <a:t> UNOSAT, a UN </a:t>
            </a:r>
            <a:r>
              <a:rPr lang="fr-CH" baseline="0" dirty="0" err="1"/>
              <a:t>agency</a:t>
            </a:r>
            <a:r>
              <a:rPr lang="fr-CH" baseline="0" dirty="0"/>
              <a:t> </a:t>
            </a:r>
            <a:r>
              <a:rPr lang="fr-CH" baseline="0" dirty="0" err="1"/>
              <a:t>specialized</a:t>
            </a:r>
            <a:r>
              <a:rPr lang="fr-CH" baseline="0" dirty="0"/>
              <a:t> in the </a:t>
            </a:r>
            <a:r>
              <a:rPr lang="fr-CH" baseline="0" dirty="0" err="1"/>
              <a:t>analysis</a:t>
            </a:r>
            <a:r>
              <a:rPr lang="fr-CH" baseline="0" dirty="0"/>
              <a:t> of satellite images, </a:t>
            </a:r>
            <a:r>
              <a:rPr lang="fr-CH" baseline="0" dirty="0" err="1"/>
              <a:t>especially</a:t>
            </a:r>
            <a:r>
              <a:rPr lang="fr-CH" baseline="0" dirty="0"/>
              <a:t> </a:t>
            </a:r>
            <a:r>
              <a:rPr lang="fr-CH" baseline="0" dirty="0" err="1"/>
              <a:t>comparing</a:t>
            </a:r>
            <a:r>
              <a:rPr lang="fr-CH" baseline="0" dirty="0"/>
              <a:t> </a:t>
            </a:r>
            <a:r>
              <a:rPr lang="fr-CH" baseline="0" dirty="0" err="1"/>
              <a:t>them</a:t>
            </a:r>
            <a:r>
              <a:rPr lang="fr-CH" baseline="0" dirty="0"/>
              <a:t> </a:t>
            </a:r>
            <a:r>
              <a:rPr lang="fr-CH" baseline="0" dirty="0" err="1"/>
              <a:t>before</a:t>
            </a:r>
            <a:r>
              <a:rPr lang="fr-CH" baseline="0" dirty="0"/>
              <a:t> and </a:t>
            </a:r>
            <a:r>
              <a:rPr lang="fr-CH" baseline="0" dirty="0" err="1"/>
              <a:t>after</a:t>
            </a:r>
            <a:r>
              <a:rPr lang="fr-CH" baseline="0" dirty="0"/>
              <a:t> a </a:t>
            </a:r>
            <a:r>
              <a:rPr lang="fr-CH" baseline="0" dirty="0" err="1"/>
              <a:t>natural</a:t>
            </a:r>
            <a:r>
              <a:rPr lang="fr-CH" baseline="0" dirty="0"/>
              <a:t> </a:t>
            </a:r>
            <a:r>
              <a:rPr lang="fr-CH" baseline="0" dirty="0" err="1"/>
              <a:t>disaster</a:t>
            </a:r>
            <a:r>
              <a:rPr lang="fr-CH" baseline="0" dirty="0"/>
              <a:t> or a </a:t>
            </a:r>
            <a:r>
              <a:rPr lang="fr-CH" baseline="0" dirty="0" err="1"/>
              <a:t>war</a:t>
            </a:r>
            <a:r>
              <a:rPr lang="fr-CH" baseline="0" dirty="0"/>
              <a:t>.</a:t>
            </a:r>
          </a:p>
          <a:p>
            <a:r>
              <a:rPr lang="fr-CH" baseline="0" dirty="0"/>
              <a:t>This shows the report of </a:t>
            </a:r>
            <a:r>
              <a:rPr lang="fr-CH" baseline="0" dirty="0" err="1"/>
              <a:t>analysis</a:t>
            </a:r>
            <a:r>
              <a:rPr lang="fr-CH" baseline="0" dirty="0"/>
              <a:t> of satellite </a:t>
            </a:r>
            <a:r>
              <a:rPr lang="fr-CH" baseline="0" dirty="0" err="1"/>
              <a:t>pictures</a:t>
            </a:r>
            <a:r>
              <a:rPr lang="fr-CH" baseline="0" dirty="0"/>
              <a:t> </a:t>
            </a:r>
            <a:r>
              <a:rPr lang="fr-CH" baseline="0" dirty="0" err="1"/>
              <a:t>taken</a:t>
            </a:r>
            <a:r>
              <a:rPr lang="fr-CH" baseline="0" dirty="0"/>
              <a:t> in </a:t>
            </a:r>
            <a:r>
              <a:rPr lang="fr-CH" baseline="0" dirty="0" err="1"/>
              <a:t>October</a:t>
            </a:r>
            <a:r>
              <a:rPr lang="fr-CH" baseline="0" dirty="0"/>
              <a:t> 2015 and </a:t>
            </a:r>
            <a:r>
              <a:rPr lang="fr-CH" baseline="0" dirty="0" err="1"/>
              <a:t>November</a:t>
            </a:r>
            <a:r>
              <a:rPr lang="fr-CH" baseline="0" dirty="0"/>
              <a:t> 2015.</a:t>
            </a:r>
          </a:p>
          <a:p>
            <a:r>
              <a:rPr lang="fr-CH" baseline="0" dirty="0"/>
              <a:t>By </a:t>
            </a:r>
            <a:r>
              <a:rPr lang="fr-CH" baseline="0" dirty="0" err="1"/>
              <a:t>comparing</a:t>
            </a:r>
            <a:r>
              <a:rPr lang="fr-CH" baseline="0" dirty="0"/>
              <a:t> the situation </a:t>
            </a:r>
            <a:r>
              <a:rPr lang="fr-CH" baseline="0" dirty="0" err="1"/>
              <a:t>before</a:t>
            </a:r>
            <a:r>
              <a:rPr lang="fr-CH" baseline="0" dirty="0"/>
              <a:t> and </a:t>
            </a:r>
            <a:r>
              <a:rPr lang="fr-CH" baseline="0" dirty="0" err="1"/>
              <a:t>after</a:t>
            </a:r>
            <a:r>
              <a:rPr lang="fr-CH" baseline="0" dirty="0"/>
              <a:t> passage of Cyclone Chapala in </a:t>
            </a:r>
            <a:r>
              <a:rPr lang="en-GB" sz="1200" b="0" i="0" kern="1200" dirty="0">
                <a:solidFill>
                  <a:schemeClr val="tx1"/>
                </a:solidFill>
                <a:effectLst/>
                <a:latin typeface="+mn-lt"/>
                <a:ea typeface="+mn-ea"/>
                <a:cs typeface="+mn-cs"/>
              </a:rPr>
              <a:t>and around the city of </a:t>
            </a:r>
            <a:r>
              <a:rPr lang="en-GB" sz="1200" b="0" i="0" kern="1200" dirty="0" err="1">
                <a:solidFill>
                  <a:schemeClr val="tx1"/>
                </a:solidFill>
                <a:effectLst/>
                <a:latin typeface="+mn-lt"/>
                <a:ea typeface="+mn-ea"/>
                <a:cs typeface="+mn-cs"/>
              </a:rPr>
              <a:t>Mukalla</a:t>
            </a:r>
            <a:r>
              <a:rPr lang="en-GB" sz="1200" b="0" i="0" kern="1200" dirty="0">
                <a:solidFill>
                  <a:schemeClr val="tx1"/>
                </a:solidFill>
                <a:effectLst/>
                <a:latin typeface="+mn-lt"/>
                <a:ea typeface="+mn-ea"/>
                <a:cs typeface="+mn-cs"/>
              </a:rPr>
              <a:t>, </a:t>
            </a:r>
            <a:r>
              <a:rPr lang="en-GB" sz="1200" b="0" i="0" kern="1200" dirty="0" err="1">
                <a:solidFill>
                  <a:schemeClr val="tx1"/>
                </a:solidFill>
                <a:effectLst/>
                <a:latin typeface="+mn-lt"/>
                <a:ea typeface="+mn-ea"/>
                <a:cs typeface="+mn-cs"/>
              </a:rPr>
              <a:t>Hadramut</a:t>
            </a:r>
            <a:r>
              <a:rPr lang="en-GB" sz="1200" b="0" i="0" kern="1200" dirty="0">
                <a:solidFill>
                  <a:schemeClr val="tx1"/>
                </a:solidFill>
                <a:effectLst/>
                <a:latin typeface="+mn-lt"/>
                <a:ea typeface="+mn-ea"/>
                <a:cs typeface="+mn-cs"/>
              </a:rPr>
              <a:t> Governorate, Yemen,</a:t>
            </a:r>
            <a:r>
              <a:rPr lang="en-GB" sz="1200" b="0" i="0" kern="1200" baseline="0" dirty="0">
                <a:solidFill>
                  <a:schemeClr val="tx1"/>
                </a:solidFill>
                <a:effectLst/>
                <a:latin typeface="+mn-lt"/>
                <a:ea typeface="+mn-ea"/>
                <a:cs typeface="+mn-cs"/>
              </a:rPr>
              <a:t> </a:t>
            </a:r>
            <a:r>
              <a:rPr lang="fr-CH" baseline="0" dirty="0" err="1"/>
              <a:t>it</a:t>
            </a:r>
            <a:r>
              <a:rPr lang="fr-CH" baseline="0" dirty="0"/>
              <a:t> </a:t>
            </a:r>
            <a:r>
              <a:rPr lang="fr-CH" baseline="0" dirty="0" err="1"/>
              <a:t>lists</a:t>
            </a:r>
            <a:r>
              <a:rPr lang="fr-CH" baseline="0" dirty="0"/>
              <a:t> and </a:t>
            </a:r>
            <a:r>
              <a:rPr lang="fr-CH" baseline="0" dirty="0" err="1"/>
              <a:t>highlights</a:t>
            </a:r>
            <a:r>
              <a:rPr lang="fr-CH" baseline="0" dirty="0"/>
              <a:t> main and </a:t>
            </a:r>
            <a:r>
              <a:rPr lang="fr-CH" baseline="0" dirty="0" err="1"/>
              <a:t>secondary</a:t>
            </a:r>
            <a:r>
              <a:rPr lang="fr-CH" baseline="0" dirty="0"/>
              <a:t> </a:t>
            </a:r>
            <a:r>
              <a:rPr lang="fr-CH" baseline="0" dirty="0" err="1"/>
              <a:t>roads</a:t>
            </a:r>
            <a:r>
              <a:rPr lang="fr-CH" baseline="0" dirty="0"/>
              <a:t> </a:t>
            </a:r>
            <a:r>
              <a:rPr lang="fr-CH" baseline="0" dirty="0" err="1"/>
              <a:t>affected</a:t>
            </a:r>
            <a:r>
              <a:rPr lang="fr-CH" baseline="0" dirty="0"/>
              <a:t>  by </a:t>
            </a:r>
            <a:r>
              <a:rPr lang="fr-CH" baseline="0" dirty="0" err="1"/>
              <a:t>mud</a:t>
            </a:r>
            <a:r>
              <a:rPr lang="fr-CH" baseline="0" dirty="0"/>
              <a:t>, </a:t>
            </a:r>
            <a:r>
              <a:rPr lang="fr-CH" baseline="0" dirty="0" err="1"/>
              <a:t>debris</a:t>
            </a:r>
            <a:r>
              <a:rPr lang="fr-CH" baseline="0" dirty="0"/>
              <a:t> and </a:t>
            </a:r>
            <a:r>
              <a:rPr lang="fr-CH" baseline="0" dirty="0" err="1"/>
              <a:t>occasional</a:t>
            </a:r>
            <a:r>
              <a:rPr lang="fr-CH" baseline="0" dirty="0"/>
              <a:t> standing water.</a:t>
            </a:r>
          </a:p>
          <a:p>
            <a:r>
              <a:rPr lang="fr-CH" baseline="0" dirty="0"/>
              <a:t>This </a:t>
            </a:r>
            <a:r>
              <a:rPr lang="fr-CH" baseline="0" dirty="0" err="1"/>
              <a:t>helps</a:t>
            </a:r>
            <a:r>
              <a:rPr lang="fr-CH" baseline="0" dirty="0"/>
              <a:t> teams on site to know </a:t>
            </a:r>
            <a:r>
              <a:rPr lang="fr-CH" baseline="0" dirty="0" err="1"/>
              <a:t>where</a:t>
            </a:r>
            <a:r>
              <a:rPr lang="fr-CH" baseline="0" dirty="0"/>
              <a:t> to put efforts first.</a:t>
            </a:r>
          </a:p>
          <a:p>
            <a:r>
              <a:rPr lang="fr-CH" baseline="0" dirty="0"/>
              <a:t>The power of </a:t>
            </a:r>
            <a:r>
              <a:rPr lang="fr-CH" baseline="0" dirty="0" err="1"/>
              <a:t>Grid</a:t>
            </a:r>
            <a:r>
              <a:rPr lang="fr-CH" baseline="0" dirty="0"/>
              <a:t> </a:t>
            </a:r>
            <a:r>
              <a:rPr lang="fr-CH" baseline="0" dirty="0" err="1"/>
              <a:t>Computing</a:t>
            </a:r>
            <a:r>
              <a:rPr lang="fr-CH" baseline="0" dirty="0"/>
              <a:t> </a:t>
            </a:r>
            <a:r>
              <a:rPr lang="fr-CH" baseline="0" dirty="0" err="1"/>
              <a:t>allows</a:t>
            </a:r>
            <a:r>
              <a:rPr lang="fr-CH" baseline="0" dirty="0"/>
              <a:t> to </a:t>
            </a:r>
            <a:r>
              <a:rPr lang="fr-CH" baseline="0" dirty="0" err="1"/>
              <a:t>analyze</a:t>
            </a:r>
            <a:r>
              <a:rPr lang="fr-CH" baseline="0" dirty="0"/>
              <a:t> </a:t>
            </a:r>
            <a:r>
              <a:rPr lang="fr-CH" baseline="0" dirty="0" err="1"/>
              <a:t>very</a:t>
            </a:r>
            <a:r>
              <a:rPr lang="fr-CH" baseline="0" dirty="0"/>
              <a:t> large </a:t>
            </a:r>
            <a:r>
              <a:rPr lang="fr-CH" baseline="0" dirty="0" err="1"/>
              <a:t>territories</a:t>
            </a:r>
            <a:r>
              <a:rPr lang="fr-CH" baseline="0" dirty="0"/>
              <a:t> in </a:t>
            </a:r>
            <a:r>
              <a:rPr lang="fr-CH" baseline="0" dirty="0" err="1"/>
              <a:t>hours</a:t>
            </a:r>
            <a:r>
              <a:rPr lang="fr-CH" baseline="0" dirty="0"/>
              <a:t>, </a:t>
            </a:r>
            <a:r>
              <a:rPr lang="fr-CH" baseline="0" dirty="0" err="1"/>
              <a:t>instead</a:t>
            </a:r>
            <a:r>
              <a:rPr lang="fr-CH" baseline="0" dirty="0"/>
              <a:t> of </a:t>
            </a:r>
            <a:r>
              <a:rPr lang="fr-CH" baseline="0" dirty="0" err="1"/>
              <a:t>sending</a:t>
            </a:r>
            <a:r>
              <a:rPr lang="fr-CH" baseline="0" dirty="0"/>
              <a:t> teams on the </a:t>
            </a:r>
            <a:r>
              <a:rPr lang="fr-CH" baseline="0" dirty="0" err="1"/>
              <a:t>fields</a:t>
            </a:r>
            <a:r>
              <a:rPr lang="fr-CH" baseline="0" dirty="0"/>
              <a:t> for </a:t>
            </a:r>
            <a:r>
              <a:rPr lang="fr-CH" baseline="0" dirty="0" err="1"/>
              <a:t>days</a:t>
            </a:r>
            <a:r>
              <a:rPr lang="fr-CH" baseline="0" dirty="0"/>
              <a:t>.</a:t>
            </a:r>
          </a:p>
          <a:p>
            <a:r>
              <a:rPr lang="fr-CH" baseline="0" dirty="0"/>
              <a:t>More information on </a:t>
            </a:r>
            <a:r>
              <a:rPr lang="en-GB" dirty="0">
                <a:hlinkClick r:id="rId3"/>
              </a:rPr>
              <a:t>https://unitar.org/maps/map/2298</a:t>
            </a:r>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31</a:t>
            </a:fld>
            <a:endParaRPr lang="en-GB"/>
          </a:p>
        </p:txBody>
      </p:sp>
    </p:spTree>
    <p:extLst>
      <p:ext uri="{BB962C8B-B14F-4D97-AF65-F5344CB8AC3E}">
        <p14:creationId xmlns:p14="http://schemas.microsoft.com/office/powerpoint/2010/main" val="848572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It </a:t>
            </a:r>
            <a:r>
              <a:rPr lang="fr-CH" dirty="0" err="1"/>
              <a:t>is</a:t>
            </a:r>
            <a:r>
              <a:rPr lang="fr-CH" dirty="0"/>
              <a:t> </a:t>
            </a:r>
            <a:r>
              <a:rPr lang="fr-CH" dirty="0" err="1"/>
              <a:t>decided</a:t>
            </a:r>
            <a:r>
              <a:rPr lang="fr-CH" baseline="0" dirty="0"/>
              <a:t> to </a:t>
            </a:r>
            <a:r>
              <a:rPr lang="fr-CH" baseline="0" dirty="0" err="1"/>
              <a:t>build</a:t>
            </a:r>
            <a:r>
              <a:rPr lang="fr-CH" baseline="0" dirty="0"/>
              <a:t> the «</a:t>
            </a:r>
            <a:r>
              <a:rPr lang="fr-CH" baseline="0" dirty="0" err="1"/>
              <a:t>European</a:t>
            </a:r>
            <a:r>
              <a:rPr lang="fr-CH" baseline="0" dirty="0"/>
              <a:t> </a:t>
            </a:r>
            <a:r>
              <a:rPr lang="fr-CH" baseline="0" dirty="0" err="1"/>
              <a:t>Organization</a:t>
            </a:r>
            <a:r>
              <a:rPr lang="fr-CH" baseline="0" dirty="0"/>
              <a:t> for </a:t>
            </a:r>
            <a:r>
              <a:rPr lang="fr-CH" baseline="0" dirty="0" err="1"/>
              <a:t>Nuclear</a:t>
            </a:r>
            <a:r>
              <a:rPr lang="fr-CH" baseline="0" dirty="0"/>
              <a:t> </a:t>
            </a:r>
            <a:r>
              <a:rPr lang="fr-CH" baseline="0" dirty="0" err="1"/>
              <a:t>Research</a:t>
            </a:r>
            <a:r>
              <a:rPr lang="fr-CH" baseline="0" dirty="0"/>
              <a:t>». It </a:t>
            </a:r>
            <a:r>
              <a:rPr lang="fr-CH" baseline="0" dirty="0" err="1"/>
              <a:t>comes</a:t>
            </a:r>
            <a:r>
              <a:rPr lang="fr-CH" baseline="0" dirty="0"/>
              <a:t> </a:t>
            </a:r>
            <a:r>
              <a:rPr lang="fr-CH" baseline="0" dirty="0" err="1"/>
              <a:t>into</a:t>
            </a:r>
            <a:r>
              <a:rPr lang="fr-CH" baseline="0" dirty="0"/>
              <a:t> existence in 1954.</a:t>
            </a:r>
          </a:p>
          <a:p>
            <a:r>
              <a:rPr lang="fr-CH" baseline="0" dirty="0"/>
              <a:t>Geneva </a:t>
            </a:r>
            <a:r>
              <a:rPr lang="fr-CH" baseline="0" dirty="0" err="1"/>
              <a:t>is</a:t>
            </a:r>
            <a:r>
              <a:rPr lang="fr-CH" baseline="0" dirty="0"/>
              <a:t> </a:t>
            </a:r>
            <a:r>
              <a:rPr lang="fr-CH" baseline="0" dirty="0" err="1"/>
              <a:t>chosen</a:t>
            </a:r>
            <a:r>
              <a:rPr lang="fr-CH" baseline="0" dirty="0"/>
              <a:t> for </a:t>
            </a:r>
            <a:r>
              <a:rPr lang="fr-CH" baseline="0" dirty="0" err="1"/>
              <a:t>its</a:t>
            </a:r>
            <a:r>
              <a:rPr lang="fr-CH" baseline="0" dirty="0"/>
              <a:t> central location, the </a:t>
            </a:r>
            <a:r>
              <a:rPr lang="fr-CH" baseline="0" dirty="0" err="1"/>
              <a:t>neutrality</a:t>
            </a:r>
            <a:r>
              <a:rPr lang="fr-CH" baseline="0" dirty="0"/>
              <a:t> of Switzerland, the International </a:t>
            </a:r>
            <a:r>
              <a:rPr lang="fr-CH" baseline="0" dirty="0" err="1"/>
              <a:t>visibility</a:t>
            </a:r>
            <a:r>
              <a:rPr lang="fr-CH" baseline="0" dirty="0"/>
              <a:t>.</a:t>
            </a:r>
          </a:p>
          <a:p>
            <a:r>
              <a:rPr lang="fr-CH" baseline="0" dirty="0"/>
              <a:t>International </a:t>
            </a:r>
            <a:r>
              <a:rPr lang="fr-CH" baseline="0" dirty="0" err="1"/>
              <a:t>Organization</a:t>
            </a:r>
            <a:r>
              <a:rPr lang="fr-CH" baseline="0" dirty="0"/>
              <a:t> format </a:t>
            </a:r>
            <a:r>
              <a:rPr lang="fr-CH" baseline="0" dirty="0" err="1"/>
              <a:t>was</a:t>
            </a:r>
            <a:r>
              <a:rPr lang="fr-CH" baseline="0" dirty="0"/>
              <a:t> </a:t>
            </a:r>
            <a:r>
              <a:rPr lang="fr-CH" baseline="0" dirty="0" err="1"/>
              <a:t>chosed</a:t>
            </a:r>
            <a:r>
              <a:rPr lang="fr-CH" baseline="0" dirty="0"/>
              <a:t> to </a:t>
            </a:r>
            <a:r>
              <a:rPr lang="fr-CH" baseline="0" dirty="0" err="1"/>
              <a:t>guarantee</a:t>
            </a:r>
            <a:r>
              <a:rPr lang="fr-CH" baseline="0" dirty="0"/>
              <a:t> </a:t>
            </a:r>
            <a:r>
              <a:rPr lang="fr-CH" baseline="0" dirty="0" err="1"/>
              <a:t>neutrality</a:t>
            </a:r>
            <a:r>
              <a:rPr lang="fr-CH" baseline="0" dirty="0"/>
              <a:t> and </a:t>
            </a:r>
            <a:r>
              <a:rPr lang="fr-CH" baseline="0" dirty="0" err="1"/>
              <a:t>independance</a:t>
            </a:r>
            <a:r>
              <a:rPr lang="fr-CH" baseline="0" dirty="0"/>
              <a:t>.</a:t>
            </a:r>
            <a:endParaRPr lang="fr-CH" dirty="0"/>
          </a:p>
          <a:p>
            <a:endParaRPr lang="fr-CH" dirty="0"/>
          </a:p>
          <a:p>
            <a:r>
              <a:rPr lang="fr-CH" dirty="0"/>
              <a:t>The </a:t>
            </a:r>
            <a:r>
              <a:rPr lang="fr-CH" dirty="0" err="1"/>
              <a:t>Organization</a:t>
            </a:r>
            <a:r>
              <a:rPr lang="fr-CH" dirty="0"/>
              <a:t>, </a:t>
            </a:r>
            <a:r>
              <a:rPr lang="fr-CH" baseline="0" dirty="0" err="1"/>
              <a:t>unlike</a:t>
            </a:r>
            <a:r>
              <a:rPr lang="fr-CH" baseline="0" dirty="0"/>
              <a:t> the Council, has </a:t>
            </a:r>
            <a:r>
              <a:rPr lang="fr-CH" baseline="0" dirty="0" err="1"/>
              <a:t>labs</a:t>
            </a:r>
            <a:r>
              <a:rPr lang="fr-CH" baseline="0" dirty="0"/>
              <a:t> and has </a:t>
            </a:r>
            <a:r>
              <a:rPr lang="fr-CH" baseline="0" dirty="0" err="1"/>
              <a:t>research</a:t>
            </a:r>
            <a:r>
              <a:rPr lang="fr-CH" baseline="0" dirty="0"/>
              <a:t> </a:t>
            </a:r>
            <a:r>
              <a:rPr lang="fr-CH" baseline="0" dirty="0" err="1"/>
              <a:t>activties</a:t>
            </a:r>
            <a:r>
              <a:rPr lang="fr-CH" baseline="0" dirty="0"/>
              <a:t>.</a:t>
            </a:r>
          </a:p>
          <a:p>
            <a:r>
              <a:rPr lang="fr-CH" baseline="0" dirty="0"/>
              <a:t>But as the </a:t>
            </a:r>
            <a:r>
              <a:rPr lang="fr-CH" baseline="0" dirty="0" err="1"/>
              <a:t>Organization</a:t>
            </a:r>
            <a:r>
              <a:rPr lang="fr-CH" baseline="0" dirty="0"/>
              <a:t> </a:t>
            </a:r>
            <a:r>
              <a:rPr lang="fr-CH" baseline="0" dirty="0" err="1"/>
              <a:t>is</a:t>
            </a:r>
            <a:r>
              <a:rPr lang="fr-CH" baseline="0" dirty="0"/>
              <a:t> </a:t>
            </a:r>
            <a:r>
              <a:rPr lang="fr-CH" baseline="0" dirty="0" err="1"/>
              <a:t>still</a:t>
            </a:r>
            <a:r>
              <a:rPr lang="fr-CH" baseline="0" dirty="0"/>
              <a:t> «</a:t>
            </a:r>
            <a:r>
              <a:rPr lang="fr-CH" baseline="0" dirty="0" err="1"/>
              <a:t>led</a:t>
            </a:r>
            <a:r>
              <a:rPr lang="fr-CH" baseline="0" dirty="0"/>
              <a:t>» by a Council, the CERN </a:t>
            </a:r>
            <a:r>
              <a:rPr lang="fr-CH" baseline="0" dirty="0" err="1"/>
              <a:t>acronym</a:t>
            </a:r>
            <a:r>
              <a:rPr lang="fr-CH" baseline="0" dirty="0"/>
              <a:t> </a:t>
            </a:r>
            <a:r>
              <a:rPr lang="fr-CH" baseline="0" dirty="0" err="1"/>
              <a:t>was</a:t>
            </a:r>
            <a:r>
              <a:rPr lang="fr-CH" baseline="0" dirty="0"/>
              <a:t> </a:t>
            </a:r>
            <a:r>
              <a:rPr lang="fr-CH" baseline="0" dirty="0" err="1"/>
              <a:t>kept</a:t>
            </a:r>
            <a:r>
              <a:rPr lang="fr-CH" baseline="0" dirty="0"/>
              <a:t>.</a:t>
            </a:r>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3</a:t>
            </a:fld>
            <a:endParaRPr lang="en-GB"/>
          </a:p>
        </p:txBody>
      </p:sp>
    </p:spTree>
    <p:extLst>
      <p:ext uri="{BB962C8B-B14F-4D97-AF65-F5344CB8AC3E}">
        <p14:creationId xmlns:p14="http://schemas.microsoft.com/office/powerpoint/2010/main" val="1038341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6EDA26-09ED-9C71-929E-6F255D4509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78754F-0BE3-FA23-1B10-9F247FE11C5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D98926-8D2D-3508-CAC1-B1491BC55B48}"/>
              </a:ext>
            </a:extLst>
          </p:cNvPr>
          <p:cNvSpPr>
            <a:spLocks noGrp="1"/>
          </p:cNvSpPr>
          <p:nvPr>
            <p:ph type="body" idx="1"/>
          </p:nvPr>
        </p:nvSpPr>
        <p:spPr/>
        <p:txBody>
          <a:bodyPr/>
          <a:lstStyle/>
          <a:p>
            <a:r>
              <a:rPr lang="fr-CH" dirty="0"/>
              <a:t>Put </a:t>
            </a:r>
            <a:r>
              <a:rPr lang="fr-CH" dirty="0" err="1"/>
              <a:t>here</a:t>
            </a:r>
            <a:r>
              <a:rPr lang="fr-CH" dirty="0"/>
              <a:t> a </a:t>
            </a:r>
            <a:r>
              <a:rPr lang="fr-CH" dirty="0" err="1"/>
              <a:t>map</a:t>
            </a:r>
            <a:r>
              <a:rPr lang="fr-CH" dirty="0"/>
              <a:t> of the LHC in the city </a:t>
            </a:r>
            <a:r>
              <a:rPr lang="fr-CH" dirty="0" err="1"/>
              <a:t>where</a:t>
            </a:r>
            <a:r>
              <a:rPr lang="fr-CH" dirty="0"/>
              <a:t> </a:t>
            </a:r>
            <a:r>
              <a:rPr lang="fr-CH" dirty="0" err="1"/>
              <a:t>your</a:t>
            </a:r>
            <a:r>
              <a:rPr lang="fr-CH" dirty="0"/>
              <a:t> audience </a:t>
            </a:r>
            <a:r>
              <a:rPr lang="fr-CH" dirty="0" err="1"/>
              <a:t>comes</a:t>
            </a:r>
            <a:r>
              <a:rPr lang="fr-CH" dirty="0"/>
              <a:t> </a:t>
            </a:r>
            <a:r>
              <a:rPr lang="fr-CH" dirty="0" err="1"/>
              <a:t>from</a:t>
            </a:r>
            <a:r>
              <a:rPr lang="fr-CH" dirty="0"/>
              <a:t>.</a:t>
            </a:r>
          </a:p>
          <a:p>
            <a:r>
              <a:rPr lang="fr-CH" dirty="0"/>
              <a:t>This</a:t>
            </a:r>
            <a:r>
              <a:rPr lang="fr-CH" baseline="0" dirty="0"/>
              <a:t> </a:t>
            </a:r>
            <a:r>
              <a:rPr lang="fr-CH" baseline="0" dirty="0" err="1"/>
              <a:t>helps</a:t>
            </a:r>
            <a:r>
              <a:rPr lang="fr-CH" baseline="0" dirty="0"/>
              <a:t> </a:t>
            </a:r>
            <a:r>
              <a:rPr lang="fr-CH" baseline="0" dirty="0" err="1"/>
              <a:t>figuring</a:t>
            </a:r>
            <a:r>
              <a:rPr lang="fr-CH" baseline="0" dirty="0"/>
              <a:t> out how large </a:t>
            </a:r>
            <a:r>
              <a:rPr lang="fr-CH" baseline="0" dirty="0" err="1"/>
              <a:t>is</a:t>
            </a:r>
            <a:r>
              <a:rPr lang="fr-CH" baseline="0" dirty="0"/>
              <a:t> the LHC in </a:t>
            </a:r>
            <a:r>
              <a:rPr lang="fr-CH" baseline="0" dirty="0" err="1"/>
              <a:t>comparison</a:t>
            </a:r>
            <a:r>
              <a:rPr lang="fr-CH" baseline="0" dirty="0"/>
              <a:t> to </a:t>
            </a:r>
            <a:r>
              <a:rPr lang="fr-CH" baseline="0" dirty="0" err="1"/>
              <a:t>something</a:t>
            </a:r>
            <a:r>
              <a:rPr lang="fr-CH" baseline="0" dirty="0"/>
              <a:t> </a:t>
            </a:r>
            <a:r>
              <a:rPr lang="fr-CH" baseline="0" dirty="0" err="1"/>
              <a:t>they</a:t>
            </a:r>
            <a:r>
              <a:rPr lang="fr-CH" baseline="0" dirty="0"/>
              <a:t> know.</a:t>
            </a:r>
            <a:br>
              <a:rPr lang="fr-CH" dirty="0"/>
            </a:br>
            <a:r>
              <a:rPr lang="fr-CH" dirty="0"/>
              <a:t>You</a:t>
            </a:r>
            <a:r>
              <a:rPr lang="fr-CH" baseline="0" dirty="0"/>
              <a:t> </a:t>
            </a:r>
            <a:r>
              <a:rPr lang="fr-CH" baseline="0" dirty="0" err="1"/>
              <a:t>can</a:t>
            </a:r>
            <a:r>
              <a:rPr lang="fr-CH" baseline="0" dirty="0"/>
              <a:t> </a:t>
            </a:r>
            <a:r>
              <a:rPr lang="fr-CH" baseline="0" dirty="0" err="1"/>
              <a:t>create</a:t>
            </a:r>
            <a:r>
              <a:rPr lang="fr-CH" baseline="0" dirty="0"/>
              <a:t> </a:t>
            </a:r>
            <a:r>
              <a:rPr lang="fr-CH" baseline="0" dirty="0" err="1"/>
              <a:t>such</a:t>
            </a:r>
            <a:r>
              <a:rPr lang="fr-CH" baseline="0" dirty="0"/>
              <a:t> a </a:t>
            </a:r>
            <a:r>
              <a:rPr lang="fr-CH" baseline="0" dirty="0" err="1"/>
              <a:t>map</a:t>
            </a:r>
            <a:r>
              <a:rPr lang="fr-CH" baseline="0" dirty="0"/>
              <a:t> on the www.howlargeisthelhc.com </a:t>
            </a:r>
            <a:r>
              <a:rPr lang="fr-CH" baseline="0" dirty="0" err="1"/>
              <a:t>website</a:t>
            </a:r>
            <a:r>
              <a:rPr lang="fr-CH" baseline="0" dirty="0"/>
              <a:t>. </a:t>
            </a:r>
            <a:r>
              <a:rPr lang="fr-CH" baseline="0" dirty="0" err="1"/>
              <a:t>Don’t</a:t>
            </a:r>
            <a:r>
              <a:rPr lang="fr-CH" baseline="0" dirty="0"/>
              <a:t> </a:t>
            </a:r>
            <a:r>
              <a:rPr lang="fr-CH" baseline="0" dirty="0" err="1"/>
              <a:t>forget</a:t>
            </a:r>
            <a:r>
              <a:rPr lang="fr-CH" baseline="0" dirty="0"/>
              <a:t> to select PS and SPS as </a:t>
            </a:r>
            <a:r>
              <a:rPr lang="fr-CH" baseline="0" dirty="0" err="1"/>
              <a:t>well</a:t>
            </a:r>
            <a:r>
              <a:rPr lang="fr-CH" baseline="0" dirty="0"/>
              <a:t>.</a:t>
            </a:r>
            <a:endParaRPr lang="en-GB" dirty="0"/>
          </a:p>
        </p:txBody>
      </p:sp>
      <p:sp>
        <p:nvSpPr>
          <p:cNvPr id="4" name="Slide Number Placeholder 3">
            <a:extLst>
              <a:ext uri="{FF2B5EF4-FFF2-40B4-BE49-F238E27FC236}">
                <a16:creationId xmlns:a16="http://schemas.microsoft.com/office/drawing/2014/main" id="{F455498D-0BF5-9E1C-7F05-4DCC312D0822}"/>
              </a:ext>
            </a:extLst>
          </p:cNvPr>
          <p:cNvSpPr>
            <a:spLocks noGrp="1"/>
          </p:cNvSpPr>
          <p:nvPr>
            <p:ph type="sldNum" sz="quarter" idx="10"/>
          </p:nvPr>
        </p:nvSpPr>
        <p:spPr/>
        <p:txBody>
          <a:bodyPr/>
          <a:lstStyle/>
          <a:p>
            <a:fld id="{1DB9E83D-9F90-495C-B504-02EA190B18C6}" type="slidenum">
              <a:rPr lang="en-GB" smtClean="0"/>
              <a:t>5</a:t>
            </a:fld>
            <a:endParaRPr lang="en-GB"/>
          </a:p>
        </p:txBody>
      </p:sp>
    </p:spTree>
    <p:extLst>
      <p:ext uri="{BB962C8B-B14F-4D97-AF65-F5344CB8AC3E}">
        <p14:creationId xmlns:p14="http://schemas.microsoft.com/office/powerpoint/2010/main" val="1045013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Put </a:t>
            </a:r>
            <a:r>
              <a:rPr lang="fr-CH" dirty="0" err="1"/>
              <a:t>here</a:t>
            </a:r>
            <a:r>
              <a:rPr lang="fr-CH" dirty="0"/>
              <a:t> a </a:t>
            </a:r>
            <a:r>
              <a:rPr lang="fr-CH" dirty="0" err="1"/>
              <a:t>map</a:t>
            </a:r>
            <a:r>
              <a:rPr lang="fr-CH" dirty="0"/>
              <a:t> of the LHC in the city </a:t>
            </a:r>
            <a:r>
              <a:rPr lang="fr-CH" dirty="0" err="1"/>
              <a:t>where</a:t>
            </a:r>
            <a:r>
              <a:rPr lang="fr-CH" dirty="0"/>
              <a:t> </a:t>
            </a:r>
            <a:r>
              <a:rPr lang="fr-CH" dirty="0" err="1"/>
              <a:t>your</a:t>
            </a:r>
            <a:r>
              <a:rPr lang="fr-CH" dirty="0"/>
              <a:t> audience </a:t>
            </a:r>
            <a:r>
              <a:rPr lang="fr-CH" dirty="0" err="1"/>
              <a:t>comes</a:t>
            </a:r>
            <a:r>
              <a:rPr lang="fr-CH" dirty="0"/>
              <a:t> </a:t>
            </a:r>
            <a:r>
              <a:rPr lang="fr-CH" dirty="0" err="1"/>
              <a:t>from</a:t>
            </a:r>
            <a:r>
              <a:rPr lang="fr-CH" dirty="0"/>
              <a:t>.</a:t>
            </a:r>
          </a:p>
          <a:p>
            <a:r>
              <a:rPr lang="fr-CH" dirty="0"/>
              <a:t>This</a:t>
            </a:r>
            <a:r>
              <a:rPr lang="fr-CH" baseline="0" dirty="0"/>
              <a:t> </a:t>
            </a:r>
            <a:r>
              <a:rPr lang="fr-CH" baseline="0" dirty="0" err="1"/>
              <a:t>helps</a:t>
            </a:r>
            <a:r>
              <a:rPr lang="fr-CH" baseline="0" dirty="0"/>
              <a:t> </a:t>
            </a:r>
            <a:r>
              <a:rPr lang="fr-CH" baseline="0" dirty="0" err="1"/>
              <a:t>figuring</a:t>
            </a:r>
            <a:r>
              <a:rPr lang="fr-CH" baseline="0" dirty="0"/>
              <a:t> out how large </a:t>
            </a:r>
            <a:r>
              <a:rPr lang="fr-CH" baseline="0" dirty="0" err="1"/>
              <a:t>is</a:t>
            </a:r>
            <a:r>
              <a:rPr lang="fr-CH" baseline="0" dirty="0"/>
              <a:t> the LHC in </a:t>
            </a:r>
            <a:r>
              <a:rPr lang="fr-CH" baseline="0" dirty="0" err="1"/>
              <a:t>comparison</a:t>
            </a:r>
            <a:r>
              <a:rPr lang="fr-CH" baseline="0" dirty="0"/>
              <a:t> to </a:t>
            </a:r>
            <a:r>
              <a:rPr lang="fr-CH" baseline="0" dirty="0" err="1"/>
              <a:t>something</a:t>
            </a:r>
            <a:r>
              <a:rPr lang="fr-CH" baseline="0" dirty="0"/>
              <a:t> </a:t>
            </a:r>
            <a:r>
              <a:rPr lang="fr-CH" baseline="0" dirty="0" err="1"/>
              <a:t>they</a:t>
            </a:r>
            <a:r>
              <a:rPr lang="fr-CH" baseline="0" dirty="0"/>
              <a:t> know.</a:t>
            </a:r>
            <a:br>
              <a:rPr lang="fr-CH" dirty="0"/>
            </a:br>
            <a:r>
              <a:rPr lang="fr-CH" dirty="0"/>
              <a:t>You</a:t>
            </a:r>
            <a:r>
              <a:rPr lang="fr-CH" baseline="0" dirty="0"/>
              <a:t> </a:t>
            </a:r>
            <a:r>
              <a:rPr lang="fr-CH" baseline="0" dirty="0" err="1"/>
              <a:t>can</a:t>
            </a:r>
            <a:r>
              <a:rPr lang="fr-CH" baseline="0" dirty="0"/>
              <a:t> </a:t>
            </a:r>
            <a:r>
              <a:rPr lang="fr-CH" baseline="0" dirty="0" err="1"/>
              <a:t>create</a:t>
            </a:r>
            <a:r>
              <a:rPr lang="fr-CH" baseline="0" dirty="0"/>
              <a:t> </a:t>
            </a:r>
            <a:r>
              <a:rPr lang="fr-CH" baseline="0" dirty="0" err="1"/>
              <a:t>such</a:t>
            </a:r>
            <a:r>
              <a:rPr lang="fr-CH" baseline="0" dirty="0"/>
              <a:t> a </a:t>
            </a:r>
            <a:r>
              <a:rPr lang="fr-CH" baseline="0" dirty="0" err="1"/>
              <a:t>map</a:t>
            </a:r>
            <a:r>
              <a:rPr lang="fr-CH" baseline="0" dirty="0"/>
              <a:t> on the www.howlargeisthelhc.com </a:t>
            </a:r>
            <a:r>
              <a:rPr lang="fr-CH" baseline="0" dirty="0" err="1"/>
              <a:t>website</a:t>
            </a:r>
            <a:r>
              <a:rPr lang="fr-CH" baseline="0" dirty="0"/>
              <a:t>. </a:t>
            </a:r>
            <a:r>
              <a:rPr lang="fr-CH" baseline="0" dirty="0" err="1"/>
              <a:t>Don’t</a:t>
            </a:r>
            <a:r>
              <a:rPr lang="fr-CH" baseline="0" dirty="0"/>
              <a:t> </a:t>
            </a:r>
            <a:r>
              <a:rPr lang="fr-CH" baseline="0" dirty="0" err="1"/>
              <a:t>forget</a:t>
            </a:r>
            <a:r>
              <a:rPr lang="fr-CH" baseline="0" dirty="0"/>
              <a:t> to select PS and SPS as </a:t>
            </a:r>
            <a:r>
              <a:rPr lang="fr-CH" baseline="0" dirty="0" err="1"/>
              <a:t>well</a:t>
            </a:r>
            <a:r>
              <a:rPr lang="fr-CH" baseline="0" dirty="0"/>
              <a:t>.</a:t>
            </a:r>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6</a:t>
            </a:fld>
            <a:endParaRPr lang="en-GB"/>
          </a:p>
        </p:txBody>
      </p:sp>
    </p:spTree>
    <p:extLst>
      <p:ext uri="{BB962C8B-B14F-4D97-AF65-F5344CB8AC3E}">
        <p14:creationId xmlns:p14="http://schemas.microsoft.com/office/powerpoint/2010/main" val="747834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The LHC</a:t>
            </a:r>
            <a:r>
              <a:rPr lang="fr-CH" baseline="0" dirty="0"/>
              <a:t> </a:t>
            </a:r>
            <a:r>
              <a:rPr lang="fr-CH" baseline="0" dirty="0" err="1"/>
              <a:t>is</a:t>
            </a:r>
            <a:r>
              <a:rPr lang="fr-CH" baseline="0" dirty="0"/>
              <a:t> </a:t>
            </a:r>
            <a:r>
              <a:rPr lang="fr-CH" baseline="0" dirty="0" err="1"/>
              <a:t>built</a:t>
            </a:r>
            <a:r>
              <a:rPr lang="fr-CH" baseline="0" dirty="0"/>
              <a:t> underground, </a:t>
            </a:r>
            <a:r>
              <a:rPr lang="fr-CH" baseline="0" dirty="0" err="1"/>
              <a:t>mainly</a:t>
            </a:r>
            <a:r>
              <a:rPr lang="fr-CH" baseline="0" dirty="0"/>
              <a:t> for </a:t>
            </a:r>
            <a:r>
              <a:rPr lang="fr-CH" baseline="0" dirty="0" err="1"/>
              <a:t>financial</a:t>
            </a:r>
            <a:r>
              <a:rPr lang="fr-CH" baseline="0" dirty="0"/>
              <a:t> </a:t>
            </a:r>
            <a:r>
              <a:rPr lang="fr-CH" baseline="0" dirty="0" err="1"/>
              <a:t>reasons</a:t>
            </a:r>
            <a:r>
              <a:rPr lang="fr-CH" baseline="0" dirty="0"/>
              <a:t> (</a:t>
            </a:r>
            <a:r>
              <a:rPr lang="fr-CH" baseline="0" dirty="0" err="1"/>
              <a:t>would</a:t>
            </a:r>
            <a:r>
              <a:rPr lang="fr-CH" baseline="0" dirty="0"/>
              <a:t> have </a:t>
            </a:r>
            <a:r>
              <a:rPr lang="fr-CH" baseline="0" dirty="0" err="1"/>
              <a:t>cost</a:t>
            </a:r>
            <a:r>
              <a:rPr lang="fr-CH" baseline="0" dirty="0"/>
              <a:t> </a:t>
            </a:r>
            <a:r>
              <a:rPr lang="fr-CH" baseline="0" dirty="0" err="1"/>
              <a:t>too</a:t>
            </a:r>
            <a:r>
              <a:rPr lang="fr-CH" baseline="0" dirty="0"/>
              <a:t> </a:t>
            </a:r>
            <a:r>
              <a:rPr lang="fr-CH" baseline="0" dirty="0" err="1"/>
              <a:t>much</a:t>
            </a:r>
            <a:r>
              <a:rPr lang="fr-CH" baseline="0" dirty="0"/>
              <a:t> to </a:t>
            </a:r>
            <a:r>
              <a:rPr lang="fr-CH" baseline="0" dirty="0" err="1"/>
              <a:t>buy</a:t>
            </a:r>
            <a:r>
              <a:rPr lang="fr-CH" baseline="0" dirty="0"/>
              <a:t> all the land and </a:t>
            </a:r>
            <a:r>
              <a:rPr lang="fr-CH" baseline="0" dirty="0" err="1"/>
              <a:t>would</a:t>
            </a:r>
            <a:r>
              <a:rPr lang="fr-CH" baseline="0" dirty="0"/>
              <a:t> have been </a:t>
            </a:r>
            <a:r>
              <a:rPr lang="fr-CH" baseline="0" dirty="0" err="1"/>
              <a:t>impractical</a:t>
            </a:r>
            <a:r>
              <a:rPr lang="fr-CH" baseline="0" dirty="0"/>
              <a:t> </a:t>
            </a:r>
            <a:r>
              <a:rPr lang="fr-CH" baseline="0" dirty="0" err="1"/>
              <a:t>anyway</a:t>
            </a:r>
            <a:r>
              <a:rPr lang="fr-CH" baseline="0" dirty="0"/>
              <a:t>).</a:t>
            </a:r>
          </a:p>
          <a:p>
            <a:r>
              <a:rPr lang="fr-CH" baseline="0" dirty="0"/>
              <a:t>It </a:t>
            </a:r>
            <a:r>
              <a:rPr lang="fr-CH" baseline="0" dirty="0" err="1"/>
              <a:t>also</a:t>
            </a:r>
            <a:r>
              <a:rPr lang="fr-CH" baseline="0" dirty="0"/>
              <a:t> </a:t>
            </a:r>
            <a:r>
              <a:rPr lang="fr-CH" baseline="0" dirty="0" err="1"/>
              <a:t>provide</a:t>
            </a:r>
            <a:r>
              <a:rPr lang="fr-CH" baseline="0" dirty="0"/>
              <a:t> </a:t>
            </a:r>
            <a:r>
              <a:rPr lang="fr-CH" baseline="0" dirty="0" err="1"/>
              <a:t>natural</a:t>
            </a:r>
            <a:r>
              <a:rPr lang="fr-CH" baseline="0" dirty="0"/>
              <a:t> </a:t>
            </a:r>
            <a:r>
              <a:rPr lang="fr-CH" baseline="0" dirty="0" err="1"/>
              <a:t>shielding</a:t>
            </a:r>
            <a:r>
              <a:rPr lang="fr-CH" baseline="0" dirty="0"/>
              <a:t> of radiations for the population but </a:t>
            </a:r>
            <a:r>
              <a:rPr lang="fr-CH" baseline="0" dirty="0" err="1"/>
              <a:t>also</a:t>
            </a:r>
            <a:r>
              <a:rPr lang="fr-CH" baseline="0" dirty="0"/>
              <a:t> </a:t>
            </a:r>
            <a:r>
              <a:rPr lang="fr-CH" baseline="0" dirty="0" err="1"/>
              <a:t>shielding</a:t>
            </a:r>
            <a:r>
              <a:rPr lang="fr-CH" baseline="0" dirty="0"/>
              <a:t> </a:t>
            </a:r>
            <a:r>
              <a:rPr lang="fr-CH" baseline="0" dirty="0" err="1"/>
              <a:t>from</a:t>
            </a:r>
            <a:r>
              <a:rPr lang="fr-CH" baseline="0" dirty="0"/>
              <a:t> </a:t>
            </a:r>
            <a:r>
              <a:rPr lang="fr-CH" baseline="0" dirty="0" err="1"/>
              <a:t>cosmic</a:t>
            </a:r>
            <a:r>
              <a:rPr lang="fr-CH" baseline="0" dirty="0"/>
              <a:t> rays to the 4 detectors.</a:t>
            </a:r>
          </a:p>
          <a:p>
            <a:endParaRPr lang="fr-CH" baseline="0" dirty="0"/>
          </a:p>
          <a:p>
            <a:r>
              <a:rPr lang="fr-CH" baseline="0" dirty="0"/>
              <a:t>The LCH </a:t>
            </a:r>
            <a:r>
              <a:rPr lang="fr-CH" baseline="0" dirty="0" err="1"/>
              <a:t>is</a:t>
            </a:r>
            <a:r>
              <a:rPr lang="fr-CH" baseline="0" dirty="0"/>
              <a:t> </a:t>
            </a:r>
            <a:r>
              <a:rPr lang="fr-CH" baseline="0" dirty="0" err="1"/>
              <a:t>mainly</a:t>
            </a:r>
            <a:r>
              <a:rPr lang="fr-CH" baseline="0" dirty="0"/>
              <a:t> </a:t>
            </a:r>
            <a:r>
              <a:rPr lang="fr-CH" baseline="0" dirty="0" err="1"/>
              <a:t>hosted</a:t>
            </a:r>
            <a:r>
              <a:rPr lang="fr-CH" baseline="0" dirty="0"/>
              <a:t> in a 3m </a:t>
            </a:r>
            <a:r>
              <a:rPr lang="fr-CH" baseline="0" dirty="0" err="1"/>
              <a:t>diameter</a:t>
            </a:r>
            <a:r>
              <a:rPr lang="fr-CH" baseline="0" dirty="0"/>
              <a:t> tunnel </a:t>
            </a:r>
            <a:r>
              <a:rPr lang="fr-CH" baseline="0" dirty="0" err="1"/>
              <a:t>containing</a:t>
            </a:r>
            <a:r>
              <a:rPr lang="fr-CH" baseline="0" dirty="0"/>
              <a:t> </a:t>
            </a:r>
            <a:r>
              <a:rPr lang="fr-CH" baseline="0" dirty="0" err="1"/>
              <a:t>mostly</a:t>
            </a:r>
            <a:r>
              <a:rPr lang="fr-CH" baseline="0" dirty="0"/>
              <a:t> </a:t>
            </a:r>
            <a:r>
              <a:rPr lang="fr-CH" baseline="0" dirty="0" err="1"/>
              <a:t>superconducting</a:t>
            </a:r>
            <a:r>
              <a:rPr lang="fr-CH" baseline="0" dirty="0"/>
              <a:t> </a:t>
            </a:r>
            <a:r>
              <a:rPr lang="fr-CH" baseline="0" dirty="0" err="1"/>
              <a:t>magnets</a:t>
            </a:r>
            <a:r>
              <a:rPr lang="fr-CH" baseline="0" dirty="0"/>
              <a:t> and </a:t>
            </a:r>
            <a:r>
              <a:rPr lang="fr-CH" baseline="0" dirty="0" err="1"/>
              <a:t>some</a:t>
            </a:r>
            <a:r>
              <a:rPr lang="fr-CH" baseline="0" dirty="0"/>
              <a:t> </a:t>
            </a:r>
            <a:r>
              <a:rPr lang="fr-CH" baseline="0" dirty="0" err="1"/>
              <a:t>accelerating</a:t>
            </a:r>
            <a:r>
              <a:rPr lang="fr-CH" baseline="0" dirty="0"/>
              <a:t> </a:t>
            </a:r>
            <a:r>
              <a:rPr lang="fr-CH" baseline="0" dirty="0" err="1"/>
              <a:t>devices</a:t>
            </a:r>
            <a:r>
              <a:rPr lang="fr-CH" baseline="0" dirty="0"/>
              <a:t>.</a:t>
            </a:r>
          </a:p>
          <a:p>
            <a:endParaRPr lang="fr-CH" baseline="0" dirty="0"/>
          </a:p>
          <a:p>
            <a:r>
              <a:rPr lang="fr-CH" baseline="0" dirty="0"/>
              <a:t>You </a:t>
            </a:r>
            <a:r>
              <a:rPr lang="fr-CH" baseline="0" dirty="0" err="1"/>
              <a:t>can</a:t>
            </a:r>
            <a:r>
              <a:rPr lang="fr-CH" baseline="0" dirty="0"/>
              <a:t> </a:t>
            </a:r>
            <a:r>
              <a:rPr lang="fr-CH" baseline="0" dirty="0" err="1"/>
              <a:t>see</a:t>
            </a:r>
            <a:r>
              <a:rPr lang="fr-CH" baseline="0" dirty="0"/>
              <a:t> on the </a:t>
            </a:r>
            <a:r>
              <a:rPr lang="fr-CH" baseline="0" dirty="0" err="1"/>
              <a:t>picture</a:t>
            </a:r>
            <a:r>
              <a:rPr lang="fr-CH" baseline="0" dirty="0"/>
              <a:t> </a:t>
            </a:r>
            <a:r>
              <a:rPr lang="fr-CH" baseline="0" dirty="0" err="1"/>
              <a:t>that</a:t>
            </a:r>
            <a:r>
              <a:rPr lang="fr-CH" baseline="0" dirty="0"/>
              <a:t> the 2 </a:t>
            </a:r>
            <a:r>
              <a:rPr lang="fr-CH" baseline="0" dirty="0" err="1"/>
              <a:t>counter-rotating</a:t>
            </a:r>
            <a:r>
              <a:rPr lang="fr-CH" baseline="0" dirty="0"/>
              <a:t> </a:t>
            </a:r>
            <a:r>
              <a:rPr lang="fr-CH" baseline="0" dirty="0" err="1"/>
              <a:t>beams</a:t>
            </a:r>
            <a:r>
              <a:rPr lang="fr-CH" baseline="0" dirty="0"/>
              <a:t> are </a:t>
            </a:r>
            <a:r>
              <a:rPr lang="fr-CH" baseline="0" dirty="0" err="1"/>
              <a:t>hosted</a:t>
            </a:r>
            <a:r>
              <a:rPr lang="fr-CH" baseline="0" dirty="0"/>
              <a:t> in </a:t>
            </a:r>
            <a:r>
              <a:rPr lang="fr-CH" baseline="0" dirty="0" err="1"/>
              <a:t>different</a:t>
            </a:r>
            <a:r>
              <a:rPr lang="fr-CH" baseline="0" dirty="0"/>
              <a:t> pipes, </a:t>
            </a:r>
            <a:r>
              <a:rPr lang="fr-CH" baseline="0" dirty="0" err="1"/>
              <a:t>making</a:t>
            </a:r>
            <a:r>
              <a:rPr lang="fr-CH" baseline="0" dirty="0"/>
              <a:t> collisions impossible </a:t>
            </a:r>
            <a:r>
              <a:rPr lang="fr-CH" baseline="0" dirty="0" err="1"/>
              <a:t>there</a:t>
            </a:r>
            <a:r>
              <a:rPr lang="fr-CH" baseline="0" dirty="0"/>
              <a:t>.</a:t>
            </a:r>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7</a:t>
            </a:fld>
            <a:endParaRPr lang="en-GB"/>
          </a:p>
        </p:txBody>
      </p:sp>
    </p:spTree>
    <p:extLst>
      <p:ext uri="{BB962C8B-B14F-4D97-AF65-F5344CB8AC3E}">
        <p14:creationId xmlns:p14="http://schemas.microsoft.com/office/powerpoint/2010/main" val="3165034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576D0E-5D62-E2BD-C959-74726B614D6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4F295D5-C1B4-B677-8BA3-225ABE08A13B}"/>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4AAB3919-2B92-067F-A006-4324CC15D802}"/>
              </a:ext>
            </a:extLst>
          </p:cNvPr>
          <p:cNvSpPr>
            <a:spLocks noGrp="1"/>
          </p:cNvSpPr>
          <p:nvPr>
            <p:ph type="body" idx="1"/>
          </p:nvPr>
        </p:nvSpPr>
        <p:spPr/>
        <p:txBody>
          <a:bodyPr/>
          <a:lstStyle/>
          <a:p>
            <a:r>
              <a:rPr lang="fr-CH" dirty="0" err="1"/>
              <a:t>Now</a:t>
            </a:r>
            <a:r>
              <a:rPr lang="fr-CH" dirty="0"/>
              <a:t> </a:t>
            </a:r>
            <a:r>
              <a:rPr lang="fr-CH" dirty="0" err="1"/>
              <a:t>that</a:t>
            </a:r>
            <a:r>
              <a:rPr lang="fr-CH" dirty="0"/>
              <a:t> </a:t>
            </a:r>
            <a:r>
              <a:rPr lang="fr-CH" dirty="0" err="1"/>
              <a:t>we</a:t>
            </a:r>
            <a:r>
              <a:rPr lang="fr-CH" dirty="0"/>
              <a:t> have</a:t>
            </a:r>
            <a:r>
              <a:rPr lang="fr-CH" baseline="0" dirty="0"/>
              <a:t> </a:t>
            </a:r>
            <a:r>
              <a:rPr lang="fr-CH" baseline="0" dirty="0" err="1"/>
              <a:t>accelerated</a:t>
            </a:r>
            <a:r>
              <a:rPr lang="fr-CH" baseline="0" dirty="0"/>
              <a:t> the </a:t>
            </a:r>
            <a:r>
              <a:rPr lang="fr-CH" baseline="0" dirty="0" err="1"/>
              <a:t>particles</a:t>
            </a:r>
            <a:r>
              <a:rPr lang="fr-CH" baseline="0" dirty="0"/>
              <a:t>, </a:t>
            </a:r>
            <a:r>
              <a:rPr lang="fr-CH" baseline="0" dirty="0" err="1"/>
              <a:t>let’s</a:t>
            </a:r>
            <a:r>
              <a:rPr lang="fr-CH" baseline="0" dirty="0"/>
              <a:t> </a:t>
            </a:r>
            <a:r>
              <a:rPr lang="fr-CH" baseline="0" dirty="0" err="1"/>
              <a:t>collide</a:t>
            </a:r>
            <a:r>
              <a:rPr lang="fr-CH" baseline="0" dirty="0"/>
              <a:t> </a:t>
            </a:r>
            <a:r>
              <a:rPr lang="fr-CH" baseline="0" dirty="0" err="1"/>
              <a:t>them</a:t>
            </a:r>
            <a:r>
              <a:rPr lang="fr-CH" baseline="0" dirty="0"/>
              <a:t>!</a:t>
            </a:r>
          </a:p>
          <a:p>
            <a:r>
              <a:rPr lang="fr-CH" baseline="0" dirty="0"/>
              <a:t>This </a:t>
            </a:r>
            <a:r>
              <a:rPr lang="fr-CH" baseline="0" dirty="0" err="1"/>
              <a:t>is</a:t>
            </a:r>
            <a:r>
              <a:rPr lang="fr-CH" baseline="0" dirty="0"/>
              <a:t> possible </a:t>
            </a:r>
            <a:r>
              <a:rPr lang="fr-CH" baseline="0" dirty="0" err="1"/>
              <a:t>only</a:t>
            </a:r>
            <a:r>
              <a:rPr lang="fr-CH" baseline="0" dirty="0"/>
              <a:t> in the 4 points </a:t>
            </a:r>
            <a:r>
              <a:rPr lang="fr-CH" baseline="0" dirty="0" err="1"/>
              <a:t>where</a:t>
            </a:r>
            <a:r>
              <a:rPr lang="fr-CH" baseline="0" dirty="0"/>
              <a:t> </a:t>
            </a:r>
            <a:r>
              <a:rPr lang="fr-CH" baseline="0" dirty="0" err="1"/>
              <a:t>we</a:t>
            </a:r>
            <a:r>
              <a:rPr lang="fr-CH" baseline="0" dirty="0"/>
              <a:t> cross-over the </a:t>
            </a:r>
            <a:r>
              <a:rPr lang="fr-CH" baseline="0" dirty="0" err="1"/>
              <a:t>beams</a:t>
            </a:r>
            <a:r>
              <a:rPr lang="fr-CH" baseline="0" dirty="0"/>
              <a:t>.</a:t>
            </a:r>
          </a:p>
          <a:p>
            <a:r>
              <a:rPr lang="fr-CH" baseline="0" dirty="0"/>
              <a:t>The collision point </a:t>
            </a:r>
            <a:r>
              <a:rPr lang="fr-CH" baseline="0" dirty="0" err="1"/>
              <a:t>is</a:t>
            </a:r>
            <a:r>
              <a:rPr lang="fr-CH" baseline="0" dirty="0"/>
              <a:t> </a:t>
            </a:r>
            <a:r>
              <a:rPr lang="fr-CH" baseline="0" dirty="0" err="1"/>
              <a:t>tinier</a:t>
            </a:r>
            <a:r>
              <a:rPr lang="fr-CH" baseline="0" dirty="0"/>
              <a:t> </a:t>
            </a:r>
            <a:r>
              <a:rPr lang="fr-CH" baseline="0" dirty="0" err="1"/>
              <a:t>than</a:t>
            </a:r>
            <a:r>
              <a:rPr lang="fr-CH" baseline="0" dirty="0"/>
              <a:t> a </a:t>
            </a:r>
            <a:r>
              <a:rPr lang="fr-CH" baseline="0" dirty="0" err="1"/>
              <a:t>needle</a:t>
            </a:r>
            <a:r>
              <a:rPr lang="fr-CH" baseline="0" dirty="0"/>
              <a:t> </a:t>
            </a:r>
            <a:r>
              <a:rPr lang="fr-CH" baseline="0" dirty="0" err="1"/>
              <a:t>head</a:t>
            </a:r>
            <a:r>
              <a:rPr lang="fr-CH" baseline="0" dirty="0"/>
              <a:t>.</a:t>
            </a:r>
          </a:p>
          <a:p>
            <a:r>
              <a:rPr lang="fr-CH" baseline="0" dirty="0" err="1"/>
              <a:t>Here</a:t>
            </a:r>
            <a:r>
              <a:rPr lang="fr-CH" baseline="0" dirty="0"/>
              <a:t> </a:t>
            </a:r>
            <a:r>
              <a:rPr lang="fr-CH" baseline="0" dirty="0" err="1"/>
              <a:t>is</a:t>
            </a:r>
            <a:r>
              <a:rPr lang="fr-CH" baseline="0" dirty="0"/>
              <a:t> the ATLAS detector, the </a:t>
            </a:r>
            <a:r>
              <a:rPr lang="fr-CH" baseline="0" dirty="0" err="1"/>
              <a:t>largest</a:t>
            </a:r>
            <a:r>
              <a:rPr lang="fr-CH" baseline="0" dirty="0"/>
              <a:t> of the 4 LHC detectors. Look at the </a:t>
            </a:r>
            <a:r>
              <a:rPr lang="fr-CH" baseline="0" dirty="0" err="1"/>
              <a:t>small</a:t>
            </a:r>
            <a:r>
              <a:rPr lang="fr-CH" baseline="0" dirty="0"/>
              <a:t> </a:t>
            </a:r>
            <a:r>
              <a:rPr lang="fr-CH" baseline="0" dirty="0" err="1"/>
              <a:t>persons</a:t>
            </a:r>
            <a:r>
              <a:rPr lang="fr-CH" baseline="0" dirty="0"/>
              <a:t> </a:t>
            </a:r>
            <a:r>
              <a:rPr lang="fr-CH" baseline="0" dirty="0" err="1"/>
              <a:t>next</a:t>
            </a:r>
            <a:r>
              <a:rPr lang="fr-CH" baseline="0" dirty="0"/>
              <a:t> to </a:t>
            </a:r>
            <a:r>
              <a:rPr lang="fr-CH" baseline="0" dirty="0" err="1"/>
              <a:t>it</a:t>
            </a:r>
            <a:r>
              <a:rPr lang="fr-CH" baseline="0" dirty="0"/>
              <a:t>.</a:t>
            </a:r>
          </a:p>
          <a:p>
            <a:r>
              <a:rPr lang="fr-CH" baseline="0" dirty="0"/>
              <a:t>It </a:t>
            </a:r>
            <a:r>
              <a:rPr lang="fr-CH" baseline="0" dirty="0" err="1"/>
              <a:t>is</a:t>
            </a:r>
            <a:r>
              <a:rPr lang="fr-CH" baseline="0" dirty="0"/>
              <a:t> 50 long, 25m </a:t>
            </a:r>
            <a:r>
              <a:rPr lang="fr-CH" baseline="0" dirty="0" err="1"/>
              <a:t>diameter</a:t>
            </a:r>
            <a:r>
              <a:rPr lang="fr-CH" baseline="0" dirty="0"/>
              <a:t> and </a:t>
            </a:r>
            <a:r>
              <a:rPr lang="fr-CH" baseline="0" dirty="0" err="1"/>
              <a:t>weights</a:t>
            </a:r>
            <a:r>
              <a:rPr lang="fr-CH" baseline="0" dirty="0"/>
              <a:t> 7’000 tonnes, the </a:t>
            </a:r>
            <a:r>
              <a:rPr lang="fr-CH" baseline="0" dirty="0" err="1"/>
              <a:t>same</a:t>
            </a:r>
            <a:r>
              <a:rPr lang="fr-CH" baseline="0" dirty="0"/>
              <a:t> as the Eiffel Tower.</a:t>
            </a:r>
          </a:p>
          <a:p>
            <a:r>
              <a:rPr lang="fr-CH" baseline="0" dirty="0"/>
              <a:t>The collision of protons </a:t>
            </a:r>
            <a:r>
              <a:rPr lang="fr-CH" baseline="0" dirty="0" err="1"/>
              <a:t>will</a:t>
            </a:r>
            <a:r>
              <a:rPr lang="fr-CH" baseline="0" dirty="0"/>
              <a:t> </a:t>
            </a:r>
            <a:r>
              <a:rPr lang="fr-CH" baseline="0" dirty="0" err="1"/>
              <a:t>create</a:t>
            </a:r>
            <a:r>
              <a:rPr lang="fr-CH" baseline="0" dirty="0"/>
              <a:t> new </a:t>
            </a:r>
            <a:r>
              <a:rPr lang="fr-CH" baseline="0" dirty="0" err="1"/>
              <a:t>particles</a:t>
            </a:r>
            <a:r>
              <a:rPr lang="fr-CH" baseline="0" dirty="0"/>
              <a:t> in all directions. </a:t>
            </a:r>
            <a:r>
              <a:rPr lang="fr-CH" baseline="0" dirty="0" err="1"/>
              <a:t>That’s</a:t>
            </a:r>
            <a:r>
              <a:rPr lang="fr-CH" baseline="0" dirty="0"/>
              <a:t> </a:t>
            </a:r>
            <a:r>
              <a:rPr lang="fr-CH" baseline="0" dirty="0" err="1"/>
              <a:t>why</a:t>
            </a:r>
            <a:r>
              <a:rPr lang="fr-CH" baseline="0" dirty="0"/>
              <a:t> the detector </a:t>
            </a:r>
            <a:r>
              <a:rPr lang="fr-CH" baseline="0" dirty="0" err="1"/>
              <a:t>often</a:t>
            </a:r>
            <a:r>
              <a:rPr lang="fr-CH" baseline="0" dirty="0"/>
              <a:t> have </a:t>
            </a:r>
            <a:r>
              <a:rPr lang="fr-CH" baseline="0" dirty="0" err="1"/>
              <a:t>this</a:t>
            </a:r>
            <a:r>
              <a:rPr lang="fr-CH" baseline="0" dirty="0"/>
              <a:t> </a:t>
            </a:r>
            <a:r>
              <a:rPr lang="fr-CH" baseline="0" dirty="0" err="1"/>
              <a:t>cylindrical</a:t>
            </a:r>
            <a:r>
              <a:rPr lang="fr-CH" baseline="0" dirty="0"/>
              <a:t> </a:t>
            </a:r>
            <a:r>
              <a:rPr lang="fr-CH" baseline="0" dirty="0" err="1"/>
              <a:t>shape</a:t>
            </a:r>
            <a:r>
              <a:rPr lang="fr-CH" baseline="0" dirty="0"/>
              <a:t>.</a:t>
            </a:r>
          </a:p>
        </p:txBody>
      </p:sp>
      <p:sp>
        <p:nvSpPr>
          <p:cNvPr id="4" name="Espace réservé du numéro de diapositive 3">
            <a:extLst>
              <a:ext uri="{FF2B5EF4-FFF2-40B4-BE49-F238E27FC236}">
                <a16:creationId xmlns:a16="http://schemas.microsoft.com/office/drawing/2014/main" id="{D2C375CA-D8C8-D5D2-23C6-649739D210DA}"/>
              </a:ext>
            </a:extLst>
          </p:cNvPr>
          <p:cNvSpPr>
            <a:spLocks noGrp="1"/>
          </p:cNvSpPr>
          <p:nvPr>
            <p:ph type="sldNum" sz="quarter" idx="10"/>
          </p:nvPr>
        </p:nvSpPr>
        <p:spPr/>
        <p:txBody>
          <a:bodyPr/>
          <a:lstStyle/>
          <a:p>
            <a:fld id="{2B49C6D6-DEB7-4EE3-BF8D-539D188433E6}" type="slidenum">
              <a:rPr lang="fr-CH" smtClean="0"/>
              <a:t>8</a:t>
            </a:fld>
            <a:endParaRPr lang="fr-CH"/>
          </a:p>
        </p:txBody>
      </p:sp>
    </p:spTree>
    <p:extLst>
      <p:ext uri="{BB962C8B-B14F-4D97-AF65-F5344CB8AC3E}">
        <p14:creationId xmlns:p14="http://schemas.microsoft.com/office/powerpoint/2010/main" val="28259424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err="1"/>
              <a:t>Now</a:t>
            </a:r>
            <a:r>
              <a:rPr lang="fr-CH" dirty="0"/>
              <a:t> </a:t>
            </a:r>
            <a:r>
              <a:rPr lang="fr-CH" dirty="0" err="1"/>
              <a:t>that</a:t>
            </a:r>
            <a:r>
              <a:rPr lang="fr-CH" dirty="0"/>
              <a:t> </a:t>
            </a:r>
            <a:r>
              <a:rPr lang="fr-CH" dirty="0" err="1"/>
              <a:t>we</a:t>
            </a:r>
            <a:r>
              <a:rPr lang="fr-CH" dirty="0"/>
              <a:t> have</a:t>
            </a:r>
            <a:r>
              <a:rPr lang="fr-CH" baseline="0" dirty="0"/>
              <a:t> </a:t>
            </a:r>
            <a:r>
              <a:rPr lang="fr-CH" baseline="0" dirty="0" err="1"/>
              <a:t>accelerated</a:t>
            </a:r>
            <a:r>
              <a:rPr lang="fr-CH" baseline="0" dirty="0"/>
              <a:t> the </a:t>
            </a:r>
            <a:r>
              <a:rPr lang="fr-CH" baseline="0" dirty="0" err="1"/>
              <a:t>particles</a:t>
            </a:r>
            <a:r>
              <a:rPr lang="fr-CH" baseline="0" dirty="0"/>
              <a:t>, </a:t>
            </a:r>
            <a:r>
              <a:rPr lang="fr-CH" baseline="0" dirty="0" err="1"/>
              <a:t>let’s</a:t>
            </a:r>
            <a:r>
              <a:rPr lang="fr-CH" baseline="0" dirty="0"/>
              <a:t> </a:t>
            </a:r>
            <a:r>
              <a:rPr lang="fr-CH" baseline="0" dirty="0" err="1"/>
              <a:t>collide</a:t>
            </a:r>
            <a:r>
              <a:rPr lang="fr-CH" baseline="0" dirty="0"/>
              <a:t> </a:t>
            </a:r>
            <a:r>
              <a:rPr lang="fr-CH" baseline="0" dirty="0" err="1"/>
              <a:t>them</a:t>
            </a:r>
            <a:r>
              <a:rPr lang="fr-CH" baseline="0" dirty="0"/>
              <a:t>!</a:t>
            </a:r>
          </a:p>
          <a:p>
            <a:r>
              <a:rPr lang="fr-CH" baseline="0" dirty="0"/>
              <a:t>This </a:t>
            </a:r>
            <a:r>
              <a:rPr lang="fr-CH" baseline="0" dirty="0" err="1"/>
              <a:t>is</a:t>
            </a:r>
            <a:r>
              <a:rPr lang="fr-CH" baseline="0" dirty="0"/>
              <a:t> possible </a:t>
            </a:r>
            <a:r>
              <a:rPr lang="fr-CH" baseline="0" dirty="0" err="1"/>
              <a:t>only</a:t>
            </a:r>
            <a:r>
              <a:rPr lang="fr-CH" baseline="0" dirty="0"/>
              <a:t> in the 4 points </a:t>
            </a:r>
            <a:r>
              <a:rPr lang="fr-CH" baseline="0" dirty="0" err="1"/>
              <a:t>where</a:t>
            </a:r>
            <a:r>
              <a:rPr lang="fr-CH" baseline="0" dirty="0"/>
              <a:t> </a:t>
            </a:r>
            <a:r>
              <a:rPr lang="fr-CH" baseline="0" dirty="0" err="1"/>
              <a:t>we</a:t>
            </a:r>
            <a:r>
              <a:rPr lang="fr-CH" baseline="0" dirty="0"/>
              <a:t> cross-over the </a:t>
            </a:r>
            <a:r>
              <a:rPr lang="fr-CH" baseline="0" dirty="0" err="1"/>
              <a:t>beams</a:t>
            </a:r>
            <a:r>
              <a:rPr lang="fr-CH" baseline="0" dirty="0"/>
              <a:t>.</a:t>
            </a:r>
          </a:p>
          <a:p>
            <a:r>
              <a:rPr lang="fr-CH" baseline="0" dirty="0"/>
              <a:t>The collision point </a:t>
            </a:r>
            <a:r>
              <a:rPr lang="fr-CH" baseline="0" dirty="0" err="1"/>
              <a:t>is</a:t>
            </a:r>
            <a:r>
              <a:rPr lang="fr-CH" baseline="0" dirty="0"/>
              <a:t> </a:t>
            </a:r>
            <a:r>
              <a:rPr lang="fr-CH" baseline="0" dirty="0" err="1"/>
              <a:t>tinier</a:t>
            </a:r>
            <a:r>
              <a:rPr lang="fr-CH" baseline="0" dirty="0"/>
              <a:t> </a:t>
            </a:r>
            <a:r>
              <a:rPr lang="fr-CH" baseline="0" dirty="0" err="1"/>
              <a:t>than</a:t>
            </a:r>
            <a:r>
              <a:rPr lang="fr-CH" baseline="0" dirty="0"/>
              <a:t> a </a:t>
            </a:r>
            <a:r>
              <a:rPr lang="fr-CH" baseline="0" dirty="0" err="1"/>
              <a:t>needle</a:t>
            </a:r>
            <a:r>
              <a:rPr lang="fr-CH" baseline="0" dirty="0"/>
              <a:t> </a:t>
            </a:r>
            <a:r>
              <a:rPr lang="fr-CH" baseline="0" dirty="0" err="1"/>
              <a:t>head</a:t>
            </a:r>
            <a:r>
              <a:rPr lang="fr-CH" baseline="0" dirty="0"/>
              <a:t>.</a:t>
            </a:r>
          </a:p>
          <a:p>
            <a:r>
              <a:rPr lang="fr-CH" baseline="0" dirty="0" err="1"/>
              <a:t>Here</a:t>
            </a:r>
            <a:r>
              <a:rPr lang="fr-CH" baseline="0" dirty="0"/>
              <a:t> </a:t>
            </a:r>
            <a:r>
              <a:rPr lang="fr-CH" baseline="0" dirty="0" err="1"/>
              <a:t>is</a:t>
            </a:r>
            <a:r>
              <a:rPr lang="fr-CH" baseline="0" dirty="0"/>
              <a:t> the ATLAS detector, the </a:t>
            </a:r>
            <a:r>
              <a:rPr lang="fr-CH" baseline="0" dirty="0" err="1"/>
              <a:t>largest</a:t>
            </a:r>
            <a:r>
              <a:rPr lang="fr-CH" baseline="0" dirty="0"/>
              <a:t> of the 4 LHC detectors. Look at the </a:t>
            </a:r>
            <a:r>
              <a:rPr lang="fr-CH" baseline="0" dirty="0" err="1"/>
              <a:t>small</a:t>
            </a:r>
            <a:r>
              <a:rPr lang="fr-CH" baseline="0" dirty="0"/>
              <a:t> </a:t>
            </a:r>
            <a:r>
              <a:rPr lang="fr-CH" baseline="0" dirty="0" err="1"/>
              <a:t>persons</a:t>
            </a:r>
            <a:r>
              <a:rPr lang="fr-CH" baseline="0" dirty="0"/>
              <a:t> </a:t>
            </a:r>
            <a:r>
              <a:rPr lang="fr-CH" baseline="0" dirty="0" err="1"/>
              <a:t>next</a:t>
            </a:r>
            <a:r>
              <a:rPr lang="fr-CH" baseline="0" dirty="0"/>
              <a:t> to </a:t>
            </a:r>
            <a:r>
              <a:rPr lang="fr-CH" baseline="0" dirty="0" err="1"/>
              <a:t>it</a:t>
            </a:r>
            <a:r>
              <a:rPr lang="fr-CH" baseline="0" dirty="0"/>
              <a:t>.</a:t>
            </a:r>
          </a:p>
          <a:p>
            <a:r>
              <a:rPr lang="fr-CH" baseline="0" dirty="0"/>
              <a:t>It </a:t>
            </a:r>
            <a:r>
              <a:rPr lang="fr-CH" baseline="0" dirty="0" err="1"/>
              <a:t>is</a:t>
            </a:r>
            <a:r>
              <a:rPr lang="fr-CH" baseline="0" dirty="0"/>
              <a:t> 50 long, 25m </a:t>
            </a:r>
            <a:r>
              <a:rPr lang="fr-CH" baseline="0" dirty="0" err="1"/>
              <a:t>diameter</a:t>
            </a:r>
            <a:r>
              <a:rPr lang="fr-CH" baseline="0" dirty="0"/>
              <a:t> and </a:t>
            </a:r>
            <a:r>
              <a:rPr lang="fr-CH" baseline="0" dirty="0" err="1"/>
              <a:t>weights</a:t>
            </a:r>
            <a:r>
              <a:rPr lang="fr-CH" baseline="0" dirty="0"/>
              <a:t> 7’000 tonnes, the </a:t>
            </a:r>
            <a:r>
              <a:rPr lang="fr-CH" baseline="0" dirty="0" err="1"/>
              <a:t>same</a:t>
            </a:r>
            <a:r>
              <a:rPr lang="fr-CH" baseline="0" dirty="0"/>
              <a:t> as the Eiffel Tower.</a:t>
            </a:r>
          </a:p>
          <a:p>
            <a:r>
              <a:rPr lang="fr-CH" baseline="0" dirty="0"/>
              <a:t>The collision of protons </a:t>
            </a:r>
            <a:r>
              <a:rPr lang="fr-CH" baseline="0" dirty="0" err="1"/>
              <a:t>will</a:t>
            </a:r>
            <a:r>
              <a:rPr lang="fr-CH" baseline="0" dirty="0"/>
              <a:t> </a:t>
            </a:r>
            <a:r>
              <a:rPr lang="fr-CH" baseline="0" dirty="0" err="1"/>
              <a:t>create</a:t>
            </a:r>
            <a:r>
              <a:rPr lang="fr-CH" baseline="0" dirty="0"/>
              <a:t> new </a:t>
            </a:r>
            <a:r>
              <a:rPr lang="fr-CH" baseline="0" dirty="0" err="1"/>
              <a:t>particles</a:t>
            </a:r>
            <a:r>
              <a:rPr lang="fr-CH" baseline="0" dirty="0"/>
              <a:t> in all directions. </a:t>
            </a:r>
            <a:r>
              <a:rPr lang="fr-CH" baseline="0" dirty="0" err="1"/>
              <a:t>That’s</a:t>
            </a:r>
            <a:r>
              <a:rPr lang="fr-CH" baseline="0" dirty="0"/>
              <a:t> </a:t>
            </a:r>
            <a:r>
              <a:rPr lang="fr-CH" baseline="0" dirty="0" err="1"/>
              <a:t>why</a:t>
            </a:r>
            <a:r>
              <a:rPr lang="fr-CH" baseline="0" dirty="0"/>
              <a:t> the detector </a:t>
            </a:r>
            <a:r>
              <a:rPr lang="fr-CH" baseline="0" dirty="0" err="1"/>
              <a:t>often</a:t>
            </a:r>
            <a:r>
              <a:rPr lang="fr-CH" baseline="0" dirty="0"/>
              <a:t> have </a:t>
            </a:r>
            <a:r>
              <a:rPr lang="fr-CH" baseline="0" dirty="0" err="1"/>
              <a:t>this</a:t>
            </a:r>
            <a:r>
              <a:rPr lang="fr-CH" baseline="0" dirty="0"/>
              <a:t> </a:t>
            </a:r>
            <a:r>
              <a:rPr lang="fr-CH" baseline="0" dirty="0" err="1"/>
              <a:t>cylindrical</a:t>
            </a:r>
            <a:r>
              <a:rPr lang="fr-CH" baseline="0" dirty="0"/>
              <a:t> </a:t>
            </a:r>
            <a:r>
              <a:rPr lang="fr-CH" baseline="0" dirty="0" err="1"/>
              <a:t>shape</a:t>
            </a:r>
            <a:r>
              <a:rPr lang="fr-CH" baseline="0" dirty="0"/>
              <a:t>.</a:t>
            </a:r>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9</a:t>
            </a:fld>
            <a:endParaRPr lang="fr-CH"/>
          </a:p>
        </p:txBody>
      </p:sp>
    </p:spTree>
    <p:extLst>
      <p:ext uri="{BB962C8B-B14F-4D97-AF65-F5344CB8AC3E}">
        <p14:creationId xmlns:p14="http://schemas.microsoft.com/office/powerpoint/2010/main" val="29360280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809964-C897-3F0D-E22D-29930F27101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8D832B9-3EB9-98FD-1D7E-B42DBF57ECA9}"/>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287D9AB1-AC2D-9EFD-203E-D9500370DEF7}"/>
              </a:ext>
            </a:extLst>
          </p:cNvPr>
          <p:cNvSpPr>
            <a:spLocks noGrp="1"/>
          </p:cNvSpPr>
          <p:nvPr>
            <p:ph type="body" idx="1"/>
          </p:nvPr>
        </p:nvSpPr>
        <p:spPr/>
        <p:txBody>
          <a:bodyPr/>
          <a:lstStyle/>
          <a:p>
            <a:r>
              <a:rPr lang="fr-CH" dirty="0" err="1"/>
              <a:t>Now</a:t>
            </a:r>
            <a:r>
              <a:rPr lang="fr-CH" dirty="0"/>
              <a:t> </a:t>
            </a:r>
            <a:r>
              <a:rPr lang="fr-CH" dirty="0" err="1"/>
              <a:t>that</a:t>
            </a:r>
            <a:r>
              <a:rPr lang="fr-CH" dirty="0"/>
              <a:t> </a:t>
            </a:r>
            <a:r>
              <a:rPr lang="fr-CH" dirty="0" err="1"/>
              <a:t>we</a:t>
            </a:r>
            <a:r>
              <a:rPr lang="fr-CH" dirty="0"/>
              <a:t> have</a:t>
            </a:r>
            <a:r>
              <a:rPr lang="fr-CH" baseline="0" dirty="0"/>
              <a:t> </a:t>
            </a:r>
            <a:r>
              <a:rPr lang="fr-CH" baseline="0" dirty="0" err="1"/>
              <a:t>accelerated</a:t>
            </a:r>
            <a:r>
              <a:rPr lang="fr-CH" baseline="0" dirty="0"/>
              <a:t> the </a:t>
            </a:r>
            <a:r>
              <a:rPr lang="fr-CH" baseline="0" dirty="0" err="1"/>
              <a:t>particles</a:t>
            </a:r>
            <a:r>
              <a:rPr lang="fr-CH" baseline="0" dirty="0"/>
              <a:t>, </a:t>
            </a:r>
            <a:r>
              <a:rPr lang="fr-CH" baseline="0" dirty="0" err="1"/>
              <a:t>let’s</a:t>
            </a:r>
            <a:r>
              <a:rPr lang="fr-CH" baseline="0" dirty="0"/>
              <a:t> </a:t>
            </a:r>
            <a:r>
              <a:rPr lang="fr-CH" baseline="0" dirty="0" err="1"/>
              <a:t>collide</a:t>
            </a:r>
            <a:r>
              <a:rPr lang="fr-CH" baseline="0" dirty="0"/>
              <a:t> </a:t>
            </a:r>
            <a:r>
              <a:rPr lang="fr-CH" baseline="0" dirty="0" err="1"/>
              <a:t>them</a:t>
            </a:r>
            <a:r>
              <a:rPr lang="fr-CH" baseline="0" dirty="0"/>
              <a:t>!</a:t>
            </a:r>
          </a:p>
          <a:p>
            <a:r>
              <a:rPr lang="fr-CH" baseline="0" dirty="0"/>
              <a:t>This </a:t>
            </a:r>
            <a:r>
              <a:rPr lang="fr-CH" baseline="0" dirty="0" err="1"/>
              <a:t>is</a:t>
            </a:r>
            <a:r>
              <a:rPr lang="fr-CH" baseline="0" dirty="0"/>
              <a:t> possible </a:t>
            </a:r>
            <a:r>
              <a:rPr lang="fr-CH" baseline="0" dirty="0" err="1"/>
              <a:t>only</a:t>
            </a:r>
            <a:r>
              <a:rPr lang="fr-CH" baseline="0" dirty="0"/>
              <a:t> in the 4 points </a:t>
            </a:r>
            <a:r>
              <a:rPr lang="fr-CH" baseline="0" dirty="0" err="1"/>
              <a:t>where</a:t>
            </a:r>
            <a:r>
              <a:rPr lang="fr-CH" baseline="0" dirty="0"/>
              <a:t> </a:t>
            </a:r>
            <a:r>
              <a:rPr lang="fr-CH" baseline="0" dirty="0" err="1"/>
              <a:t>we</a:t>
            </a:r>
            <a:r>
              <a:rPr lang="fr-CH" baseline="0" dirty="0"/>
              <a:t> cross-over the </a:t>
            </a:r>
            <a:r>
              <a:rPr lang="fr-CH" baseline="0" dirty="0" err="1"/>
              <a:t>beams</a:t>
            </a:r>
            <a:r>
              <a:rPr lang="fr-CH" baseline="0" dirty="0"/>
              <a:t>.</a:t>
            </a:r>
          </a:p>
          <a:p>
            <a:r>
              <a:rPr lang="fr-CH" baseline="0" dirty="0"/>
              <a:t>The collision point </a:t>
            </a:r>
            <a:r>
              <a:rPr lang="fr-CH" baseline="0" dirty="0" err="1"/>
              <a:t>is</a:t>
            </a:r>
            <a:r>
              <a:rPr lang="fr-CH" baseline="0" dirty="0"/>
              <a:t> </a:t>
            </a:r>
            <a:r>
              <a:rPr lang="fr-CH" baseline="0" dirty="0" err="1"/>
              <a:t>tinier</a:t>
            </a:r>
            <a:r>
              <a:rPr lang="fr-CH" baseline="0" dirty="0"/>
              <a:t> </a:t>
            </a:r>
            <a:r>
              <a:rPr lang="fr-CH" baseline="0" dirty="0" err="1"/>
              <a:t>than</a:t>
            </a:r>
            <a:r>
              <a:rPr lang="fr-CH" baseline="0" dirty="0"/>
              <a:t> a </a:t>
            </a:r>
            <a:r>
              <a:rPr lang="fr-CH" baseline="0" dirty="0" err="1"/>
              <a:t>needle</a:t>
            </a:r>
            <a:r>
              <a:rPr lang="fr-CH" baseline="0" dirty="0"/>
              <a:t> </a:t>
            </a:r>
            <a:r>
              <a:rPr lang="fr-CH" baseline="0" dirty="0" err="1"/>
              <a:t>head</a:t>
            </a:r>
            <a:r>
              <a:rPr lang="fr-CH" baseline="0" dirty="0"/>
              <a:t>.</a:t>
            </a:r>
          </a:p>
          <a:p>
            <a:r>
              <a:rPr lang="fr-CH" baseline="0" dirty="0" err="1"/>
              <a:t>Here</a:t>
            </a:r>
            <a:r>
              <a:rPr lang="fr-CH" baseline="0" dirty="0"/>
              <a:t> </a:t>
            </a:r>
            <a:r>
              <a:rPr lang="fr-CH" baseline="0" dirty="0" err="1"/>
              <a:t>is</a:t>
            </a:r>
            <a:r>
              <a:rPr lang="fr-CH" baseline="0" dirty="0"/>
              <a:t> the ATLAS detector, the </a:t>
            </a:r>
            <a:r>
              <a:rPr lang="fr-CH" baseline="0" dirty="0" err="1"/>
              <a:t>largest</a:t>
            </a:r>
            <a:r>
              <a:rPr lang="fr-CH" baseline="0" dirty="0"/>
              <a:t> of the 4 LHC detectors. Look at the </a:t>
            </a:r>
            <a:r>
              <a:rPr lang="fr-CH" baseline="0" dirty="0" err="1"/>
              <a:t>small</a:t>
            </a:r>
            <a:r>
              <a:rPr lang="fr-CH" baseline="0" dirty="0"/>
              <a:t> </a:t>
            </a:r>
            <a:r>
              <a:rPr lang="fr-CH" baseline="0" dirty="0" err="1"/>
              <a:t>persons</a:t>
            </a:r>
            <a:r>
              <a:rPr lang="fr-CH" baseline="0" dirty="0"/>
              <a:t> </a:t>
            </a:r>
            <a:r>
              <a:rPr lang="fr-CH" baseline="0" dirty="0" err="1"/>
              <a:t>next</a:t>
            </a:r>
            <a:r>
              <a:rPr lang="fr-CH" baseline="0" dirty="0"/>
              <a:t> to </a:t>
            </a:r>
            <a:r>
              <a:rPr lang="fr-CH" baseline="0" dirty="0" err="1"/>
              <a:t>it</a:t>
            </a:r>
            <a:r>
              <a:rPr lang="fr-CH" baseline="0" dirty="0"/>
              <a:t>.</a:t>
            </a:r>
          </a:p>
          <a:p>
            <a:r>
              <a:rPr lang="fr-CH" baseline="0" dirty="0"/>
              <a:t>It </a:t>
            </a:r>
            <a:r>
              <a:rPr lang="fr-CH" baseline="0" dirty="0" err="1"/>
              <a:t>is</a:t>
            </a:r>
            <a:r>
              <a:rPr lang="fr-CH" baseline="0" dirty="0"/>
              <a:t> 50 long, 25m </a:t>
            </a:r>
            <a:r>
              <a:rPr lang="fr-CH" baseline="0" dirty="0" err="1"/>
              <a:t>diameter</a:t>
            </a:r>
            <a:r>
              <a:rPr lang="fr-CH" baseline="0" dirty="0"/>
              <a:t> and </a:t>
            </a:r>
            <a:r>
              <a:rPr lang="fr-CH" baseline="0" dirty="0" err="1"/>
              <a:t>weights</a:t>
            </a:r>
            <a:r>
              <a:rPr lang="fr-CH" baseline="0" dirty="0"/>
              <a:t> 7’000 tonnes, the </a:t>
            </a:r>
            <a:r>
              <a:rPr lang="fr-CH" baseline="0" dirty="0" err="1"/>
              <a:t>same</a:t>
            </a:r>
            <a:r>
              <a:rPr lang="fr-CH" baseline="0" dirty="0"/>
              <a:t> as the Eiffel Tower.</a:t>
            </a:r>
          </a:p>
          <a:p>
            <a:r>
              <a:rPr lang="fr-CH" baseline="0" dirty="0"/>
              <a:t>The collision of protons </a:t>
            </a:r>
            <a:r>
              <a:rPr lang="fr-CH" baseline="0" dirty="0" err="1"/>
              <a:t>will</a:t>
            </a:r>
            <a:r>
              <a:rPr lang="fr-CH" baseline="0" dirty="0"/>
              <a:t> </a:t>
            </a:r>
            <a:r>
              <a:rPr lang="fr-CH" baseline="0" dirty="0" err="1"/>
              <a:t>create</a:t>
            </a:r>
            <a:r>
              <a:rPr lang="fr-CH" baseline="0" dirty="0"/>
              <a:t> new </a:t>
            </a:r>
            <a:r>
              <a:rPr lang="fr-CH" baseline="0" dirty="0" err="1"/>
              <a:t>particles</a:t>
            </a:r>
            <a:r>
              <a:rPr lang="fr-CH" baseline="0" dirty="0"/>
              <a:t> in all directions. </a:t>
            </a:r>
            <a:r>
              <a:rPr lang="fr-CH" baseline="0" dirty="0" err="1"/>
              <a:t>That’s</a:t>
            </a:r>
            <a:r>
              <a:rPr lang="fr-CH" baseline="0" dirty="0"/>
              <a:t> </a:t>
            </a:r>
            <a:r>
              <a:rPr lang="fr-CH" baseline="0" dirty="0" err="1"/>
              <a:t>why</a:t>
            </a:r>
            <a:r>
              <a:rPr lang="fr-CH" baseline="0" dirty="0"/>
              <a:t> the detector </a:t>
            </a:r>
            <a:r>
              <a:rPr lang="fr-CH" baseline="0" dirty="0" err="1"/>
              <a:t>often</a:t>
            </a:r>
            <a:r>
              <a:rPr lang="fr-CH" baseline="0" dirty="0"/>
              <a:t> have </a:t>
            </a:r>
            <a:r>
              <a:rPr lang="fr-CH" baseline="0" dirty="0" err="1"/>
              <a:t>this</a:t>
            </a:r>
            <a:r>
              <a:rPr lang="fr-CH" baseline="0" dirty="0"/>
              <a:t> </a:t>
            </a:r>
            <a:r>
              <a:rPr lang="fr-CH" baseline="0" dirty="0" err="1"/>
              <a:t>cylindrical</a:t>
            </a:r>
            <a:r>
              <a:rPr lang="fr-CH" baseline="0" dirty="0"/>
              <a:t> </a:t>
            </a:r>
            <a:r>
              <a:rPr lang="fr-CH" baseline="0" dirty="0" err="1"/>
              <a:t>shape</a:t>
            </a:r>
            <a:r>
              <a:rPr lang="fr-CH" baseline="0" dirty="0"/>
              <a:t>.</a:t>
            </a:r>
          </a:p>
        </p:txBody>
      </p:sp>
      <p:sp>
        <p:nvSpPr>
          <p:cNvPr id="4" name="Espace réservé du numéro de diapositive 3">
            <a:extLst>
              <a:ext uri="{FF2B5EF4-FFF2-40B4-BE49-F238E27FC236}">
                <a16:creationId xmlns:a16="http://schemas.microsoft.com/office/drawing/2014/main" id="{825904F8-456C-108B-7F14-0DF994C78C4F}"/>
              </a:ext>
            </a:extLst>
          </p:cNvPr>
          <p:cNvSpPr>
            <a:spLocks noGrp="1"/>
          </p:cNvSpPr>
          <p:nvPr>
            <p:ph type="sldNum" sz="quarter" idx="10"/>
          </p:nvPr>
        </p:nvSpPr>
        <p:spPr/>
        <p:txBody>
          <a:bodyPr/>
          <a:lstStyle/>
          <a:p>
            <a:fld id="{2B49C6D6-DEB7-4EE3-BF8D-539D188433E6}" type="slidenum">
              <a:rPr lang="fr-CH" smtClean="0"/>
              <a:t>10</a:t>
            </a:fld>
            <a:endParaRPr lang="fr-CH"/>
          </a:p>
        </p:txBody>
      </p:sp>
    </p:spTree>
    <p:extLst>
      <p:ext uri="{BB962C8B-B14F-4D97-AF65-F5344CB8AC3E}">
        <p14:creationId xmlns:p14="http://schemas.microsoft.com/office/powerpoint/2010/main" val="13019218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56907" y="1556657"/>
            <a:ext cx="2030186" cy="2030186"/>
          </a:xfrm>
          <a:prstGeom prst="rect">
            <a:avLst/>
          </a:prstGeom>
        </p:spPr>
      </p:pic>
    </p:spTree>
    <p:extLst>
      <p:ext uri="{BB962C8B-B14F-4D97-AF65-F5344CB8AC3E}">
        <p14:creationId xmlns:p14="http://schemas.microsoft.com/office/powerpoint/2010/main" val="934397513"/>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305992" y="280195"/>
            <a:ext cx="8532018" cy="799307"/>
          </a:xfrm>
        </p:spPr>
        <p:txBody>
          <a:bodyPr/>
          <a:lstStyle/>
          <a:p>
            <a:r>
              <a:rPr lang="en-GB"/>
              <a:t>Click to edit Master title style</a:t>
            </a:r>
            <a:endParaRPr lang="en-US" dirty="0"/>
          </a:p>
        </p:txBody>
      </p:sp>
      <p:sp>
        <p:nvSpPr>
          <p:cNvPr id="3" name="Content Placeholder 2"/>
          <p:cNvSpPr>
            <a:spLocks noGrp="1"/>
          </p:cNvSpPr>
          <p:nvPr>
            <p:ph sz="half" idx="1"/>
          </p:nvPr>
        </p:nvSpPr>
        <p:spPr>
          <a:xfrm>
            <a:off x="305991" y="1198994"/>
            <a:ext cx="4212431" cy="3456384"/>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8AD99CC-CC35-2540-9734-9D7F73E48FC4}" type="datetime3">
              <a:rPr lang="en-US" smtClean="0"/>
              <a:t>8 May 2026</a:t>
            </a:fld>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4625579" y="1194198"/>
            <a:ext cx="4212431" cy="167401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4625579" y="2977278"/>
            <a:ext cx="4212431" cy="167401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5" name="Footer Placeholder 6">
            <a:extLst>
              <a:ext uri="{FF2B5EF4-FFF2-40B4-BE49-F238E27FC236}">
                <a16:creationId xmlns:a16="http://schemas.microsoft.com/office/drawing/2014/main" id="{930C292C-676E-A017-A1B6-3C440B5BD872}"/>
              </a:ext>
            </a:extLst>
          </p:cNvPr>
          <p:cNvSpPr>
            <a:spLocks noGrp="1"/>
          </p:cNvSpPr>
          <p:nvPr>
            <p:ph type="ftr" sz="quarter" idx="3"/>
          </p:nvPr>
        </p:nvSpPr>
        <p:spPr>
          <a:xfrm>
            <a:off x="859014" y="4818745"/>
            <a:ext cx="5090540" cy="273844"/>
          </a:xfrm>
          <a:prstGeom prst="rect">
            <a:avLst/>
          </a:prstGeom>
        </p:spPr>
        <p:txBody>
          <a:bodyPr vert="horz" lIns="0" tIns="0" rIns="0" bIns="0" rtlCol="0" anchor="ctr"/>
          <a:lstStyle>
            <a:lvl1pPr algn="l">
              <a:defRPr sz="638">
                <a:solidFill>
                  <a:schemeClr val="tx1"/>
                </a:solidFill>
              </a:defRPr>
            </a:lvl1pPr>
          </a:lstStyle>
          <a:p>
            <a:r>
              <a:rPr lang="en-US" dirty="0"/>
              <a:t>Pablo Saiz | </a:t>
            </a:r>
            <a:r>
              <a:rPr lang="en-GB" dirty="0"/>
              <a:t>IOP Open Data Workshop for Higher Education</a:t>
            </a:r>
            <a:endParaRPr lang="en-US" dirty="0"/>
          </a:p>
        </p:txBody>
      </p:sp>
    </p:spTree>
    <p:extLst>
      <p:ext uri="{BB962C8B-B14F-4D97-AF65-F5344CB8AC3E}">
        <p14:creationId xmlns:p14="http://schemas.microsoft.com/office/powerpoint/2010/main" val="2271962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305992" y="280195"/>
            <a:ext cx="8532018" cy="799307"/>
          </a:xfrm>
        </p:spPr>
        <p:txBody>
          <a:bodyPr/>
          <a:lstStyle/>
          <a:p>
            <a:r>
              <a:rPr lang="en-GB"/>
              <a:t>Click to edit Master title style</a:t>
            </a:r>
            <a:endParaRPr lang="en-US" dirty="0"/>
          </a:p>
        </p:txBody>
      </p:sp>
      <p:sp>
        <p:nvSpPr>
          <p:cNvPr id="3" name="Content Placeholder 2"/>
          <p:cNvSpPr>
            <a:spLocks noGrp="1"/>
          </p:cNvSpPr>
          <p:nvPr>
            <p:ph sz="half" idx="1"/>
          </p:nvPr>
        </p:nvSpPr>
        <p:spPr>
          <a:xfrm>
            <a:off x="305991" y="1198994"/>
            <a:ext cx="2781301" cy="3456384"/>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1BD7848-FBB4-4345-AA38-AE81003E421D}" type="datetime3">
              <a:rPr lang="en-US" smtClean="0"/>
              <a:t>8 May 2026</a:t>
            </a:fld>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6056710" y="1194198"/>
            <a:ext cx="2781300" cy="167401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6093511" y="2977278"/>
            <a:ext cx="2744499" cy="167401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3194447" y="1194198"/>
            <a:ext cx="2744499" cy="167401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3194447" y="2983512"/>
            <a:ext cx="2744499" cy="167401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5" name="Footer Placeholder 6">
            <a:extLst>
              <a:ext uri="{FF2B5EF4-FFF2-40B4-BE49-F238E27FC236}">
                <a16:creationId xmlns:a16="http://schemas.microsoft.com/office/drawing/2014/main" id="{B1011D25-45AB-83EA-2F73-5972C61E884A}"/>
              </a:ext>
            </a:extLst>
          </p:cNvPr>
          <p:cNvSpPr>
            <a:spLocks noGrp="1"/>
          </p:cNvSpPr>
          <p:nvPr>
            <p:ph type="ftr" sz="quarter" idx="3"/>
          </p:nvPr>
        </p:nvSpPr>
        <p:spPr>
          <a:xfrm>
            <a:off x="859014" y="4818745"/>
            <a:ext cx="5090540" cy="273844"/>
          </a:xfrm>
          <a:prstGeom prst="rect">
            <a:avLst/>
          </a:prstGeom>
        </p:spPr>
        <p:txBody>
          <a:bodyPr vert="horz" lIns="0" tIns="0" rIns="0" bIns="0" rtlCol="0" anchor="ctr"/>
          <a:lstStyle>
            <a:lvl1pPr algn="l">
              <a:defRPr sz="638">
                <a:solidFill>
                  <a:schemeClr val="tx1"/>
                </a:solidFill>
              </a:defRPr>
            </a:lvl1pPr>
          </a:lstStyle>
          <a:p>
            <a:r>
              <a:rPr lang="en-US" dirty="0"/>
              <a:t>Pablo Saiz | </a:t>
            </a:r>
            <a:r>
              <a:rPr lang="en-GB" dirty="0"/>
              <a:t>IOP Open Data Workshop for Higher Education</a:t>
            </a:r>
            <a:endParaRPr lang="en-US" dirty="0"/>
          </a:p>
        </p:txBody>
      </p:sp>
    </p:spTree>
    <p:extLst>
      <p:ext uri="{BB962C8B-B14F-4D97-AF65-F5344CB8AC3E}">
        <p14:creationId xmlns:p14="http://schemas.microsoft.com/office/powerpoint/2010/main" val="21674292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GB"/>
              <a:t>Click to edit Master title style</a:t>
            </a:r>
            <a:endParaRPr lang="en-US" dirty="0"/>
          </a:p>
        </p:txBody>
      </p:sp>
      <p:sp>
        <p:nvSpPr>
          <p:cNvPr id="3" name="Text Placeholder 2"/>
          <p:cNvSpPr>
            <a:spLocks noGrp="1"/>
          </p:cNvSpPr>
          <p:nvPr>
            <p:ph type="body" idx="1"/>
          </p:nvPr>
        </p:nvSpPr>
        <p:spPr>
          <a:xfrm>
            <a:off x="305991" y="1194198"/>
            <a:ext cx="4212431" cy="501253"/>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5" name="Text Placeholder 4"/>
          <p:cNvSpPr>
            <a:spLocks noGrp="1"/>
          </p:cNvSpPr>
          <p:nvPr>
            <p:ph type="body" sz="quarter" idx="3"/>
          </p:nvPr>
        </p:nvSpPr>
        <p:spPr>
          <a:xfrm>
            <a:off x="4629150" y="1203724"/>
            <a:ext cx="4212450" cy="491726"/>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305992" y="1822054"/>
            <a:ext cx="4212431" cy="2834878"/>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E386B3FD-B4E3-E84D-B775-AF72F11FC408}" type="datetime3">
              <a:rPr lang="en-US" smtClean="0"/>
              <a:t>8 May 2026</a:t>
            </a:fld>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4629151" y="1815704"/>
            <a:ext cx="4212431" cy="2834878"/>
          </a:xfrm>
          <a:pattFill prst="lgCheck">
            <a:fgClr>
              <a:schemeClr val="accent4"/>
            </a:fgClr>
            <a:bgClr>
              <a:schemeClr val="bg1"/>
            </a:bgClr>
          </a:pattFill>
        </p:spPr>
        <p:txBody>
          <a:bodyPr anchor="ctr" anchorCtr="0"/>
          <a:lstStyle>
            <a:lvl1pPr algn="ctr">
              <a:defRPr/>
            </a:lvl1pPr>
          </a:lstStyle>
          <a:p>
            <a:r>
              <a:rPr lang="en-GB" dirty="0"/>
              <a:t>Drag and Drop picture</a:t>
            </a:r>
          </a:p>
        </p:txBody>
      </p:sp>
      <p:sp>
        <p:nvSpPr>
          <p:cNvPr id="7" name="Footer Placeholder 6">
            <a:extLst>
              <a:ext uri="{FF2B5EF4-FFF2-40B4-BE49-F238E27FC236}">
                <a16:creationId xmlns:a16="http://schemas.microsoft.com/office/drawing/2014/main" id="{235B4567-6311-2E22-8494-B139C0C0150B}"/>
              </a:ext>
            </a:extLst>
          </p:cNvPr>
          <p:cNvSpPr>
            <a:spLocks noGrp="1"/>
          </p:cNvSpPr>
          <p:nvPr>
            <p:ph type="ftr" sz="quarter" idx="19"/>
          </p:nvPr>
        </p:nvSpPr>
        <p:spPr>
          <a:xfrm>
            <a:off x="859014" y="4818745"/>
            <a:ext cx="5090540" cy="273844"/>
          </a:xfrm>
          <a:prstGeom prst="rect">
            <a:avLst/>
          </a:prstGeom>
        </p:spPr>
        <p:txBody>
          <a:bodyPr vert="horz" lIns="0" tIns="0" rIns="0" bIns="0" rtlCol="0" anchor="ctr"/>
          <a:lstStyle>
            <a:lvl1pPr algn="l">
              <a:defRPr sz="638">
                <a:solidFill>
                  <a:schemeClr val="tx1"/>
                </a:solidFill>
              </a:defRPr>
            </a:lvl1pPr>
          </a:lstStyle>
          <a:p>
            <a:r>
              <a:rPr lang="en-US" dirty="0"/>
              <a:t>Pablo Saiz | </a:t>
            </a:r>
            <a:r>
              <a:rPr lang="en-GB" dirty="0"/>
              <a:t>IOP Open Data Workshop for Higher Education</a:t>
            </a:r>
            <a:endParaRPr lang="en-US" dirty="0"/>
          </a:p>
        </p:txBody>
      </p:sp>
    </p:spTree>
    <p:extLst>
      <p:ext uri="{BB962C8B-B14F-4D97-AF65-F5344CB8AC3E}">
        <p14:creationId xmlns:p14="http://schemas.microsoft.com/office/powerpoint/2010/main" val="419631966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GB"/>
              <a:t>Click to edit Master title style</a:t>
            </a:r>
            <a:endParaRPr lang="en-US" dirty="0"/>
          </a:p>
        </p:txBody>
      </p:sp>
      <p:sp>
        <p:nvSpPr>
          <p:cNvPr id="3" name="Text Placeholder 2"/>
          <p:cNvSpPr>
            <a:spLocks noGrp="1"/>
          </p:cNvSpPr>
          <p:nvPr>
            <p:ph type="body" idx="1"/>
          </p:nvPr>
        </p:nvSpPr>
        <p:spPr>
          <a:xfrm>
            <a:off x="305991" y="1194198"/>
            <a:ext cx="2781301" cy="501253"/>
          </a:xfrm>
        </p:spPr>
        <p:txBody>
          <a:bodyPr anchor="t" anchorCtr="0"/>
          <a:lstStyle>
            <a:lvl1pPr marL="0" indent="0">
              <a:lnSpc>
                <a:spcPct val="100000"/>
              </a:lnSpc>
              <a:spcBef>
                <a:spcPts val="300"/>
              </a:spcBef>
              <a:spcAft>
                <a:spcPts val="0"/>
              </a:spcAft>
              <a:buNone/>
              <a:defRPr sz="1575"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5" name="Text Placeholder 4"/>
          <p:cNvSpPr>
            <a:spLocks noGrp="1"/>
          </p:cNvSpPr>
          <p:nvPr>
            <p:ph type="body" sz="quarter" idx="3"/>
          </p:nvPr>
        </p:nvSpPr>
        <p:spPr>
          <a:xfrm>
            <a:off x="6056710" y="1203724"/>
            <a:ext cx="2784890" cy="491726"/>
          </a:xfrm>
        </p:spPr>
        <p:txBody>
          <a:bodyPr anchor="t" anchorCtr="0"/>
          <a:lstStyle>
            <a:lvl1pPr marL="0" indent="0">
              <a:spcBef>
                <a:spcPts val="300"/>
              </a:spcBef>
              <a:spcAft>
                <a:spcPts val="0"/>
              </a:spcAft>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305992" y="1815704"/>
            <a:ext cx="2781300" cy="2834878"/>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6056710" y="1812132"/>
            <a:ext cx="2784890" cy="2834878"/>
          </a:xfrm>
          <a:pattFill prst="lgCheck">
            <a:fgClr>
              <a:schemeClr val="accent4"/>
            </a:fgClr>
            <a:bgClr>
              <a:schemeClr val="bg1"/>
            </a:bgClr>
          </a:pattFill>
        </p:spPr>
        <p:txBody>
          <a:bodyPr anchor="ctr"/>
          <a:lstStyle>
            <a:lvl1pPr marL="0" marR="0" indent="0" algn="ctr" defTabSz="685800" rtl="0" eaLnBrk="1" fontAlgn="auto" latinLnBrk="0" hangingPunct="1">
              <a:lnSpc>
                <a:spcPct val="90000"/>
              </a:lnSpc>
              <a:spcBef>
                <a:spcPts val="75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3190385" y="1200921"/>
            <a:ext cx="2781301" cy="501253"/>
          </a:xfrm>
        </p:spPr>
        <p:txBody>
          <a:bodyPr anchor="t" anchorCtr="0"/>
          <a:lstStyle>
            <a:lvl1pPr marL="0" indent="0">
              <a:spcBef>
                <a:spcPts val="300"/>
              </a:spcBef>
              <a:spcAft>
                <a:spcPts val="0"/>
              </a:spcAft>
              <a:buNone/>
              <a:defRPr sz="1575"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3190386" y="1822427"/>
            <a:ext cx="2781300" cy="2834878"/>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F10010C-F6F0-144E-BAF3-A429F55C618E}" type="datetime3">
              <a:rPr lang="en-US" smtClean="0"/>
              <a:t>8 May 2026</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92725745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3087290" y="1201033"/>
            <a:ext cx="2970000" cy="848411"/>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3087290" y="2049332"/>
            <a:ext cx="2969419" cy="260797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FB9380C-4B51-7241-B1C5-FEB689A995C2}" type="datetime3">
              <a:rPr lang="en-US" smtClean="0"/>
              <a:t>8 May 2026</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2456" y="3808894"/>
            <a:ext cx="2970000" cy="848411"/>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3038" y="1201032"/>
            <a:ext cx="2969419" cy="260797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6174291" y="3808894"/>
            <a:ext cx="2970000" cy="848411"/>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6174291" y="1201032"/>
            <a:ext cx="2969419" cy="2607973"/>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23832453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309582" y="1194197"/>
            <a:ext cx="8532018" cy="192293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305992" y="3220642"/>
            <a:ext cx="2781300" cy="1429940"/>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3200401" y="3220642"/>
            <a:ext cx="2749153" cy="1429940"/>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B12E276-0EB9-0B47-B368-FA480A6A2BED}" type="datetime3">
              <a:rPr lang="en-US" smtClean="0"/>
              <a:t>8 May 2026</a:t>
            </a:fld>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6064251" y="3220642"/>
            <a:ext cx="2777349" cy="1429940"/>
          </a:xfrm>
        </p:spPr>
        <p:txBody>
          <a:bodyPr/>
          <a:lstStyle/>
          <a:p>
            <a:pPr lvl="0"/>
            <a:r>
              <a:rPr lang="en-GB"/>
              <a:t>Click to edit Master text styles</a:t>
            </a:r>
          </a:p>
          <a:p>
            <a:pPr lvl="1"/>
            <a:r>
              <a:rPr lang="en-GB"/>
              <a:t>Second level</a:t>
            </a:r>
          </a:p>
          <a:p>
            <a:pPr lvl="2"/>
            <a:r>
              <a:rPr lang="en-GB"/>
              <a:t>Third level</a:t>
            </a:r>
          </a:p>
        </p:txBody>
      </p:sp>
      <p:sp>
        <p:nvSpPr>
          <p:cNvPr id="7" name="Footer Placeholder 6">
            <a:extLst>
              <a:ext uri="{FF2B5EF4-FFF2-40B4-BE49-F238E27FC236}">
                <a16:creationId xmlns:a16="http://schemas.microsoft.com/office/drawing/2014/main" id="{308A545E-D669-106E-F758-52CC42F31B2D}"/>
              </a:ext>
            </a:extLst>
          </p:cNvPr>
          <p:cNvSpPr>
            <a:spLocks noGrp="1"/>
          </p:cNvSpPr>
          <p:nvPr>
            <p:ph type="ftr" sz="quarter" idx="3"/>
          </p:nvPr>
        </p:nvSpPr>
        <p:spPr>
          <a:xfrm>
            <a:off x="859014" y="4818745"/>
            <a:ext cx="5090540" cy="273844"/>
          </a:xfrm>
          <a:prstGeom prst="rect">
            <a:avLst/>
          </a:prstGeom>
        </p:spPr>
        <p:txBody>
          <a:bodyPr vert="horz" lIns="0" tIns="0" rIns="0" bIns="0" rtlCol="0" anchor="ctr"/>
          <a:lstStyle>
            <a:lvl1pPr algn="l">
              <a:defRPr sz="638">
                <a:solidFill>
                  <a:schemeClr val="tx1"/>
                </a:solidFill>
              </a:defRPr>
            </a:lvl1pPr>
          </a:lstStyle>
          <a:p>
            <a:r>
              <a:rPr lang="en-US" dirty="0"/>
              <a:t>Pablo Saiz | </a:t>
            </a:r>
            <a:r>
              <a:rPr lang="en-GB" dirty="0"/>
              <a:t>IOP Open Data Workshop for Higher Education</a:t>
            </a:r>
            <a:endParaRPr lang="en-US" dirty="0"/>
          </a:p>
        </p:txBody>
      </p:sp>
    </p:spTree>
    <p:extLst>
      <p:ext uri="{BB962C8B-B14F-4D97-AF65-F5344CB8AC3E}">
        <p14:creationId xmlns:p14="http://schemas.microsoft.com/office/powerpoint/2010/main" val="2574673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194197"/>
            <a:ext cx="9144000" cy="220940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305992" y="3220642"/>
            <a:ext cx="2781300" cy="1429940"/>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3200401" y="3220642"/>
            <a:ext cx="2749153" cy="1429940"/>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E56C087-DF20-6544-90B6-C842B78D52E8}" type="datetime3">
              <a:rPr lang="en-US" smtClean="0"/>
              <a:t>8 May 2026</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6064251" y="3220642"/>
            <a:ext cx="2777349" cy="1429940"/>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0815407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305991" y="4647304"/>
            <a:ext cx="8532019" cy="300082"/>
          </a:xfrm>
          <a:prstGeom prst="rect">
            <a:avLst/>
          </a:prstGeom>
          <a:noFill/>
        </p:spPr>
        <p:txBody>
          <a:bodyPr wrap="square" rtlCol="0">
            <a:spAutoFit/>
          </a:bodyPr>
          <a:lstStyle/>
          <a:p>
            <a:pPr algn="ctr"/>
            <a:r>
              <a:rPr kumimoji="0" lang="fr-CH" sz="1350" dirty="0" err="1"/>
              <a:t>home.cern</a:t>
            </a:r>
            <a:endParaRPr lang="en-US" sz="1350"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4168974" y="3652328"/>
            <a:ext cx="806053" cy="806053"/>
          </a:xfrm>
          <a:prstGeom prst="rect">
            <a:avLst/>
          </a:prstGeom>
        </p:spPr>
      </p:pic>
    </p:spTree>
    <p:extLst>
      <p:ext uri="{BB962C8B-B14F-4D97-AF65-F5344CB8AC3E}">
        <p14:creationId xmlns:p14="http://schemas.microsoft.com/office/powerpoint/2010/main" val="23241578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9C279-96CE-779C-18A8-6AAB541642AE}"/>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A62BD2BC-E5E5-E257-0D45-75C556B9395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8C606524-9A42-EAB2-3DA5-09B443D70071}"/>
              </a:ext>
            </a:extLst>
          </p:cNvPr>
          <p:cNvSpPr>
            <a:spLocks noGrp="1"/>
          </p:cNvSpPr>
          <p:nvPr>
            <p:ph type="dt" sz="half" idx="10"/>
          </p:nvPr>
        </p:nvSpPr>
        <p:spPr/>
        <p:txBody>
          <a:bodyPr/>
          <a:lstStyle/>
          <a:p>
            <a:fld id="{8467658D-8C81-B645-921B-1D4031450800}" type="datetimeFigureOut">
              <a:rPr lang="en-CH" smtClean="0"/>
              <a:t>08.05.2026</a:t>
            </a:fld>
            <a:endParaRPr lang="en-CH"/>
          </a:p>
        </p:txBody>
      </p:sp>
      <p:sp>
        <p:nvSpPr>
          <p:cNvPr id="5" name="Footer Placeholder 4">
            <a:extLst>
              <a:ext uri="{FF2B5EF4-FFF2-40B4-BE49-F238E27FC236}">
                <a16:creationId xmlns:a16="http://schemas.microsoft.com/office/drawing/2014/main" id="{9C9D92D3-8C8A-BFD7-9952-284266B9DDAE}"/>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4607AA79-7C19-56AA-BF54-CF26378C2154}"/>
              </a:ext>
            </a:extLst>
          </p:cNvPr>
          <p:cNvSpPr>
            <a:spLocks noGrp="1"/>
          </p:cNvSpPr>
          <p:nvPr>
            <p:ph type="sldNum" sz="quarter" idx="12"/>
          </p:nvPr>
        </p:nvSpPr>
        <p:spPr/>
        <p:txBody>
          <a:bodyPr/>
          <a:lstStyle/>
          <a:p>
            <a:fld id="{21585067-DDD4-6240-9693-A60189498BD1}" type="slidenum">
              <a:rPr lang="en-CH" smtClean="0"/>
              <a:t>‹#›</a:t>
            </a:fld>
            <a:endParaRPr lang="en-CH"/>
          </a:p>
        </p:txBody>
      </p:sp>
    </p:spTree>
    <p:extLst>
      <p:ext uri="{BB962C8B-B14F-4D97-AF65-F5344CB8AC3E}">
        <p14:creationId xmlns:p14="http://schemas.microsoft.com/office/powerpoint/2010/main" val="2995720453"/>
      </p:ext>
    </p:extLst>
  </p:cSld>
  <p:clrMapOvr>
    <a:masterClrMapping/>
  </p:clrMapOvr>
  <mc:AlternateContent xmlns:mc="http://schemas.openxmlformats.org/markup-compatibility/2006" xmlns:p14="http://schemas.microsoft.com/office/powerpoint/2010/main">
    <mc:Choice Requires="p14">
      <p:transition spd="slow" p14:dur="2000" advClick="0" advTm="30000"/>
    </mc:Choice>
    <mc:Fallback xmlns="">
      <p:transition spd="slow" advClick="0" advTm="30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784622"/>
            <a:ext cx="6858000" cy="1790700"/>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noAutofit/>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513309E1-6519-4041-842E-5879904EEBF6}" type="datetime3">
              <a:rPr lang="en-US" smtClean="0"/>
              <a:t>8 May 2026</a:t>
            </a:fld>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5" name="Footer Placeholder 6">
            <a:extLst>
              <a:ext uri="{FF2B5EF4-FFF2-40B4-BE49-F238E27FC236}">
                <a16:creationId xmlns:a16="http://schemas.microsoft.com/office/drawing/2014/main" id="{D532E3BF-62B7-6467-2B19-76610BC3F92C}"/>
              </a:ext>
            </a:extLst>
          </p:cNvPr>
          <p:cNvSpPr>
            <a:spLocks noGrp="1"/>
          </p:cNvSpPr>
          <p:nvPr>
            <p:ph type="ftr" sz="quarter" idx="3"/>
          </p:nvPr>
        </p:nvSpPr>
        <p:spPr>
          <a:xfrm>
            <a:off x="859014" y="4818745"/>
            <a:ext cx="5090540" cy="273844"/>
          </a:xfrm>
          <a:prstGeom prst="rect">
            <a:avLst/>
          </a:prstGeom>
        </p:spPr>
        <p:txBody>
          <a:bodyPr vert="horz" lIns="0" tIns="0" rIns="0" bIns="0" rtlCol="0" anchor="ctr"/>
          <a:lstStyle>
            <a:lvl1pPr algn="l">
              <a:defRPr sz="638">
                <a:solidFill>
                  <a:schemeClr val="tx1"/>
                </a:solidFill>
              </a:defRPr>
            </a:lvl1pPr>
          </a:lstStyle>
          <a:p>
            <a:r>
              <a:rPr lang="en-US" dirty="0"/>
              <a:t>Pablo Saiz | Research Data Management at CERN</a:t>
            </a:r>
          </a:p>
        </p:txBody>
      </p:sp>
    </p:spTree>
    <p:extLst>
      <p:ext uri="{BB962C8B-B14F-4D97-AF65-F5344CB8AC3E}">
        <p14:creationId xmlns:p14="http://schemas.microsoft.com/office/powerpoint/2010/main" val="16574984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29598" y="532588"/>
            <a:ext cx="1492818" cy="1477815"/>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305991" y="2571750"/>
            <a:ext cx="8532019" cy="1614949"/>
          </a:xfrm>
        </p:spPr>
        <p:txBody>
          <a:bodyPr anchor="t" anchorCtr="0"/>
          <a:lstStyle>
            <a:lvl1pPr algn="l">
              <a:defRPr sz="375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305991" y="4238119"/>
            <a:ext cx="8532020" cy="412463"/>
          </a:xfrm>
        </p:spPr>
        <p:txBody>
          <a:bodyPr>
            <a:noAutofit/>
          </a:bodyPr>
          <a:lstStyle>
            <a:lvl1pPr marL="0" indent="0" algn="l">
              <a:buNone/>
              <a:defRPr sz="1275" b="1">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789168" y="535867"/>
            <a:ext cx="1544285" cy="1544285"/>
          </a:xfrm>
          <a:prstGeom prst="rect">
            <a:avLst/>
          </a:prstGeom>
        </p:spPr>
      </p:pic>
    </p:spTree>
    <p:extLst>
      <p:ext uri="{BB962C8B-B14F-4D97-AF65-F5344CB8AC3E}">
        <p14:creationId xmlns:p14="http://schemas.microsoft.com/office/powerpoint/2010/main" val="3545205567"/>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243000" indent="-243000">
              <a:buFont typeface="Arial" charset="0"/>
              <a:buChar char="•"/>
              <a:tabLst/>
              <a:defRPr sz="1350">
                <a:solidFill>
                  <a:schemeClr val="tx2"/>
                </a:solidFill>
              </a:defRPr>
            </a:lvl2pPr>
            <a:lvl3pPr marL="486000" indent="-243000">
              <a:buSzPct val="100000"/>
              <a:buFont typeface="Arial" panose="020B0604020202020204" pitchFamily="34" charset="0"/>
              <a:buChar char="•"/>
              <a:tabLst/>
              <a:defRPr>
                <a:solidFill>
                  <a:schemeClr val="tx2"/>
                </a:solidFill>
              </a:defRPr>
            </a:lvl3pPr>
            <a:lvl4pPr marL="729000" indent="-243000">
              <a:buSzPct val="100000"/>
              <a:buFont typeface="Arial" charset="0"/>
              <a:buChar char="•"/>
              <a:tabLst/>
              <a:defRPr>
                <a:solidFill>
                  <a:schemeClr val="tx2"/>
                </a:solidFill>
              </a:defRPr>
            </a:lvl4pPr>
            <a:lvl5pPr marL="1543050" indent="-17145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86E7441-B772-D048-9C1B-F8600B03CAE1}" type="datetime3">
              <a:rPr lang="en-US" smtClean="0"/>
              <a:t>8 May 2026</a:t>
            </a:fld>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Footer Placeholder 6">
            <a:extLst>
              <a:ext uri="{FF2B5EF4-FFF2-40B4-BE49-F238E27FC236}">
                <a16:creationId xmlns:a16="http://schemas.microsoft.com/office/drawing/2014/main" id="{EE795BA0-9AC4-7E08-DFEF-AE7463A68C63}"/>
              </a:ext>
            </a:extLst>
          </p:cNvPr>
          <p:cNvSpPr>
            <a:spLocks noGrp="1"/>
          </p:cNvSpPr>
          <p:nvPr>
            <p:ph type="ftr" sz="quarter" idx="3"/>
          </p:nvPr>
        </p:nvSpPr>
        <p:spPr>
          <a:xfrm>
            <a:off x="859014" y="4818745"/>
            <a:ext cx="5090540" cy="273844"/>
          </a:xfrm>
          <a:prstGeom prst="rect">
            <a:avLst/>
          </a:prstGeom>
        </p:spPr>
        <p:txBody>
          <a:bodyPr vert="horz" lIns="0" tIns="0" rIns="0" bIns="0" rtlCol="0" anchor="ctr"/>
          <a:lstStyle>
            <a:lvl1pPr algn="l">
              <a:defRPr sz="638">
                <a:solidFill>
                  <a:schemeClr val="tx1"/>
                </a:solidFill>
              </a:defRPr>
            </a:lvl1pPr>
          </a:lstStyle>
          <a:p>
            <a:r>
              <a:rPr lang="en-US" dirty="0"/>
              <a:t>Pablo Saiz | </a:t>
            </a:r>
            <a:r>
              <a:rPr lang="en-GB" dirty="0"/>
              <a:t>IOP Open Data Workshop for Higher Education</a:t>
            </a:r>
            <a:endParaRPr lang="en-US" dirty="0"/>
          </a:p>
        </p:txBody>
      </p:sp>
    </p:spTree>
    <p:extLst>
      <p:ext uri="{BB962C8B-B14F-4D97-AF65-F5344CB8AC3E}">
        <p14:creationId xmlns:p14="http://schemas.microsoft.com/office/powerpoint/2010/main" val="34413153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F423E4A-8068-0C49-BC04-63A2AAFFE1E4}" type="datetime3">
              <a:rPr lang="en-US" smtClean="0"/>
              <a:t>8 May 2026</a:t>
            </a:fld>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305991" y="1079897"/>
            <a:ext cx="8532019" cy="3570684"/>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2" name="Footer Placeholder 6">
            <a:extLst>
              <a:ext uri="{FF2B5EF4-FFF2-40B4-BE49-F238E27FC236}">
                <a16:creationId xmlns:a16="http://schemas.microsoft.com/office/drawing/2014/main" id="{527614EC-86DF-9390-A7F0-17854B3AE053}"/>
              </a:ext>
            </a:extLst>
          </p:cNvPr>
          <p:cNvSpPr>
            <a:spLocks noGrp="1"/>
          </p:cNvSpPr>
          <p:nvPr>
            <p:ph type="ftr" sz="quarter" idx="3"/>
          </p:nvPr>
        </p:nvSpPr>
        <p:spPr>
          <a:xfrm>
            <a:off x="859014" y="4818745"/>
            <a:ext cx="5090540" cy="273844"/>
          </a:xfrm>
          <a:prstGeom prst="rect">
            <a:avLst/>
          </a:prstGeom>
        </p:spPr>
        <p:txBody>
          <a:bodyPr vert="horz" lIns="0" tIns="0" rIns="0" bIns="0" rtlCol="0" anchor="ctr"/>
          <a:lstStyle>
            <a:lvl1pPr algn="l">
              <a:defRPr sz="638">
                <a:solidFill>
                  <a:schemeClr val="tx1"/>
                </a:solidFill>
              </a:defRPr>
            </a:lvl1pPr>
          </a:lstStyle>
          <a:p>
            <a:r>
              <a:rPr lang="en-US" dirty="0"/>
              <a:t>Pablo Saiz | </a:t>
            </a:r>
            <a:r>
              <a:rPr lang="en-GB" dirty="0"/>
              <a:t>IOP Open Data Workshop for Higher Education</a:t>
            </a:r>
            <a:endParaRPr lang="en-US" dirty="0"/>
          </a:p>
        </p:txBody>
      </p:sp>
    </p:spTree>
    <p:extLst>
      <p:ext uri="{BB962C8B-B14F-4D97-AF65-F5344CB8AC3E}">
        <p14:creationId xmlns:p14="http://schemas.microsoft.com/office/powerpoint/2010/main" val="2927345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401"/>
            <a:ext cx="9144000" cy="4779992"/>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6056710" y="-13621"/>
            <a:ext cx="3087290" cy="4796014"/>
          </a:xfrm>
          <a:solidFill>
            <a:schemeClr val="tx1">
              <a:alpha val="80000"/>
            </a:schemeClr>
          </a:solidFill>
        </p:spPr>
        <p:txBody>
          <a:bodyPr lIns="180000" tIns="180000" rIns="180000" bIns="180000"/>
          <a:lstStyle>
            <a:lvl1pPr>
              <a:defRPr sz="2100">
                <a:solidFill>
                  <a:schemeClr val="bg1"/>
                </a:solidFill>
              </a:defRPr>
            </a:lvl1pPr>
            <a:lvl2pPr marL="243000" indent="-243000">
              <a:buFont typeface="Arial" charset="0"/>
              <a:buChar char="•"/>
              <a:tabLst/>
              <a:defRPr sz="1575">
                <a:solidFill>
                  <a:schemeClr val="bg1"/>
                </a:solidFill>
              </a:defRPr>
            </a:lvl2pPr>
            <a:lvl3pPr marL="486000" indent="-243000">
              <a:buSzPct val="100000"/>
              <a:buFont typeface="Arial" panose="020B0604020202020204" pitchFamily="34" charset="0"/>
              <a:buChar char="•"/>
              <a:tabLst/>
              <a:defRPr sz="1350">
                <a:solidFill>
                  <a:schemeClr val="bg1"/>
                </a:solidFill>
              </a:defRPr>
            </a:lvl3pPr>
            <a:lvl4pPr marL="729000" indent="-243000">
              <a:buSzPct val="100000"/>
              <a:buFont typeface="Arial" charset="0"/>
              <a:buChar char="•"/>
              <a:tabLst/>
              <a:defRPr>
                <a:solidFill>
                  <a:schemeClr val="bg1"/>
                </a:solidFill>
              </a:defRPr>
            </a:lvl4pPr>
            <a:lvl5pPr marL="1543050" indent="-17145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F9162F9-973D-F640-93B7-064AFF6A55AE}" type="datetime3">
              <a:rPr lang="en-US" smtClean="0"/>
              <a:t>8 May 2026</a:t>
            </a:fld>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Footer Placeholder 6">
            <a:extLst>
              <a:ext uri="{FF2B5EF4-FFF2-40B4-BE49-F238E27FC236}">
                <a16:creationId xmlns:a16="http://schemas.microsoft.com/office/drawing/2014/main" id="{32F65C50-4A8C-7280-AB3D-141DB4321C04}"/>
              </a:ext>
            </a:extLst>
          </p:cNvPr>
          <p:cNvSpPr>
            <a:spLocks noGrp="1"/>
          </p:cNvSpPr>
          <p:nvPr>
            <p:ph type="ftr" sz="quarter" idx="3"/>
          </p:nvPr>
        </p:nvSpPr>
        <p:spPr>
          <a:xfrm>
            <a:off x="859014" y="4818745"/>
            <a:ext cx="5090540" cy="273844"/>
          </a:xfrm>
          <a:prstGeom prst="rect">
            <a:avLst/>
          </a:prstGeom>
        </p:spPr>
        <p:txBody>
          <a:bodyPr vert="horz" lIns="0" tIns="0" rIns="0" bIns="0" rtlCol="0" anchor="ctr"/>
          <a:lstStyle>
            <a:lvl1pPr algn="l">
              <a:defRPr sz="638">
                <a:solidFill>
                  <a:schemeClr val="tx1"/>
                </a:solidFill>
              </a:defRPr>
            </a:lvl1pPr>
          </a:lstStyle>
          <a:p>
            <a:r>
              <a:rPr lang="en-US" dirty="0"/>
              <a:t>Pablo Saiz | </a:t>
            </a:r>
            <a:r>
              <a:rPr lang="en-GB" dirty="0"/>
              <a:t>IOP Open Data Workshop for Higher Education</a:t>
            </a:r>
            <a:endParaRPr lang="en-US" dirty="0"/>
          </a:p>
        </p:txBody>
      </p:sp>
    </p:spTree>
    <p:extLst>
      <p:ext uri="{BB962C8B-B14F-4D97-AF65-F5344CB8AC3E}">
        <p14:creationId xmlns:p14="http://schemas.microsoft.com/office/powerpoint/2010/main" val="213675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305991" y="1194198"/>
            <a:ext cx="4212431" cy="3456384"/>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4629150" y="1194199"/>
            <a:ext cx="4208860" cy="3456383"/>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E2C9978-A0B0-5D47-B017-3DE9DCAF3819}" type="datetime3">
              <a:rPr lang="en-US" smtClean="0"/>
              <a:t>8 May 2026</a:t>
            </a:fld>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6" name="Footer Placeholder 6">
            <a:extLst>
              <a:ext uri="{FF2B5EF4-FFF2-40B4-BE49-F238E27FC236}">
                <a16:creationId xmlns:a16="http://schemas.microsoft.com/office/drawing/2014/main" id="{C0C9169C-2030-8618-3F5F-6C317A2C3B9D}"/>
              </a:ext>
            </a:extLst>
          </p:cNvPr>
          <p:cNvSpPr>
            <a:spLocks noGrp="1"/>
          </p:cNvSpPr>
          <p:nvPr>
            <p:ph type="ftr" sz="quarter" idx="3"/>
          </p:nvPr>
        </p:nvSpPr>
        <p:spPr>
          <a:xfrm>
            <a:off x="859014" y="4818745"/>
            <a:ext cx="5090540" cy="273844"/>
          </a:xfrm>
          <a:prstGeom prst="rect">
            <a:avLst/>
          </a:prstGeom>
        </p:spPr>
        <p:txBody>
          <a:bodyPr vert="horz" lIns="0" tIns="0" rIns="0" bIns="0" rtlCol="0" anchor="ctr"/>
          <a:lstStyle>
            <a:lvl1pPr algn="l">
              <a:defRPr sz="638">
                <a:solidFill>
                  <a:schemeClr val="tx1"/>
                </a:solidFill>
              </a:defRPr>
            </a:lvl1pPr>
          </a:lstStyle>
          <a:p>
            <a:r>
              <a:rPr lang="en-US" dirty="0"/>
              <a:t>Pablo Saiz | </a:t>
            </a:r>
            <a:r>
              <a:rPr lang="en-GB" dirty="0"/>
              <a:t>IOP Open Data Workshop for Higher Education</a:t>
            </a:r>
            <a:endParaRPr lang="en-US" dirty="0"/>
          </a:p>
        </p:txBody>
      </p:sp>
    </p:spTree>
    <p:extLst>
      <p:ext uri="{BB962C8B-B14F-4D97-AF65-F5344CB8AC3E}">
        <p14:creationId xmlns:p14="http://schemas.microsoft.com/office/powerpoint/2010/main" val="2116585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GB"/>
              <a:t>Click to edit Master title style</a:t>
            </a:r>
            <a:endParaRPr lang="en-US" dirty="0"/>
          </a:p>
        </p:txBody>
      </p:sp>
      <p:sp>
        <p:nvSpPr>
          <p:cNvPr id="3" name="Text Placeholder 2"/>
          <p:cNvSpPr>
            <a:spLocks noGrp="1"/>
          </p:cNvSpPr>
          <p:nvPr>
            <p:ph type="body" idx="1"/>
          </p:nvPr>
        </p:nvSpPr>
        <p:spPr>
          <a:xfrm>
            <a:off x="305991" y="1194198"/>
            <a:ext cx="4212431" cy="501253"/>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305991" y="1820465"/>
            <a:ext cx="4212431" cy="2821782"/>
          </a:xfrm>
        </p:spPr>
        <p:txBody>
          <a:bodyPr/>
          <a:lstStyle>
            <a:lvl1pPr marL="243000" indent="-243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4629150" y="1203724"/>
            <a:ext cx="4212450" cy="491726"/>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4629150" y="1820465"/>
            <a:ext cx="4208860" cy="2821782"/>
          </a:xfrm>
        </p:spPr>
        <p:txBody>
          <a:bodyPr/>
          <a:lstStyle>
            <a:lvl1pPr marL="243000" indent="-243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E55A14D2-5EA4-D441-9B05-EA6BE2669C71}" type="datetime3">
              <a:rPr lang="en-US" smtClean="0"/>
              <a:t>8 May 2026</a:t>
            </a:fld>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8" name="Footer Placeholder 6">
            <a:extLst>
              <a:ext uri="{FF2B5EF4-FFF2-40B4-BE49-F238E27FC236}">
                <a16:creationId xmlns:a16="http://schemas.microsoft.com/office/drawing/2014/main" id="{B3194135-B04E-C99F-F369-AF452817CC83}"/>
              </a:ext>
            </a:extLst>
          </p:cNvPr>
          <p:cNvSpPr>
            <a:spLocks noGrp="1"/>
          </p:cNvSpPr>
          <p:nvPr>
            <p:ph type="ftr" sz="quarter" idx="13"/>
          </p:nvPr>
        </p:nvSpPr>
        <p:spPr>
          <a:xfrm>
            <a:off x="859014" y="4818745"/>
            <a:ext cx="5090540" cy="273844"/>
          </a:xfrm>
          <a:prstGeom prst="rect">
            <a:avLst/>
          </a:prstGeom>
        </p:spPr>
        <p:txBody>
          <a:bodyPr vert="horz" lIns="0" tIns="0" rIns="0" bIns="0" rtlCol="0" anchor="ctr"/>
          <a:lstStyle>
            <a:lvl1pPr algn="l">
              <a:defRPr sz="638">
                <a:solidFill>
                  <a:schemeClr val="tx1"/>
                </a:solidFill>
              </a:defRPr>
            </a:lvl1pPr>
          </a:lstStyle>
          <a:p>
            <a:r>
              <a:rPr lang="en-US" dirty="0"/>
              <a:t>Pablo Saiz | </a:t>
            </a:r>
            <a:r>
              <a:rPr lang="en-GB" dirty="0"/>
              <a:t>IOP Open Data Workshop for Higher Education</a:t>
            </a:r>
            <a:endParaRPr lang="en-US" dirty="0"/>
          </a:p>
        </p:txBody>
      </p:sp>
    </p:spTree>
    <p:extLst>
      <p:ext uri="{BB962C8B-B14F-4D97-AF65-F5344CB8AC3E}">
        <p14:creationId xmlns:p14="http://schemas.microsoft.com/office/powerpoint/2010/main" val="10057714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305992" y="280195"/>
            <a:ext cx="4212431" cy="799307"/>
          </a:xfrm>
        </p:spPr>
        <p:txBody>
          <a:bodyPr/>
          <a:lstStyle/>
          <a:p>
            <a:r>
              <a:rPr lang="en-GB"/>
              <a:t>Click to edit Master title style</a:t>
            </a:r>
            <a:endParaRPr lang="en-US" dirty="0"/>
          </a:p>
        </p:txBody>
      </p:sp>
      <p:sp>
        <p:nvSpPr>
          <p:cNvPr id="3" name="Content Placeholder 2"/>
          <p:cNvSpPr>
            <a:spLocks noGrp="1"/>
          </p:cNvSpPr>
          <p:nvPr>
            <p:ph sz="half" idx="1"/>
          </p:nvPr>
        </p:nvSpPr>
        <p:spPr>
          <a:xfrm>
            <a:off x="305991" y="1198994"/>
            <a:ext cx="4212431" cy="3451588"/>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4625578" y="0"/>
            <a:ext cx="4518422" cy="477520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9A83A09-9AFD-C14A-9C29-D6392D85326F}" type="datetime3">
              <a:rPr lang="en-US" smtClean="0"/>
              <a:t>8 May 2026</a:t>
            </a:fld>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5" name="Footer Placeholder 6">
            <a:extLst>
              <a:ext uri="{FF2B5EF4-FFF2-40B4-BE49-F238E27FC236}">
                <a16:creationId xmlns:a16="http://schemas.microsoft.com/office/drawing/2014/main" id="{9BF1CC6D-DCF0-1197-F336-4FA3F4647F57}"/>
              </a:ext>
            </a:extLst>
          </p:cNvPr>
          <p:cNvSpPr>
            <a:spLocks noGrp="1"/>
          </p:cNvSpPr>
          <p:nvPr>
            <p:ph type="ftr" sz="quarter" idx="3"/>
          </p:nvPr>
        </p:nvSpPr>
        <p:spPr>
          <a:xfrm>
            <a:off x="859014" y="4818745"/>
            <a:ext cx="5090540" cy="273844"/>
          </a:xfrm>
          <a:prstGeom prst="rect">
            <a:avLst/>
          </a:prstGeom>
        </p:spPr>
        <p:txBody>
          <a:bodyPr vert="horz" lIns="0" tIns="0" rIns="0" bIns="0" rtlCol="0" anchor="ctr"/>
          <a:lstStyle>
            <a:lvl1pPr algn="l">
              <a:defRPr sz="638">
                <a:solidFill>
                  <a:schemeClr val="tx1"/>
                </a:solidFill>
              </a:defRPr>
            </a:lvl1pPr>
          </a:lstStyle>
          <a:p>
            <a:r>
              <a:rPr lang="en-US" dirty="0"/>
              <a:t>Pablo Saiz | </a:t>
            </a:r>
            <a:r>
              <a:rPr lang="en-GB" dirty="0"/>
              <a:t>IOP Open Data Workshop for Higher Education</a:t>
            </a:r>
            <a:endParaRPr lang="en-US" dirty="0"/>
          </a:p>
        </p:txBody>
      </p:sp>
    </p:spTree>
    <p:extLst>
      <p:ext uri="{BB962C8B-B14F-4D97-AF65-F5344CB8AC3E}">
        <p14:creationId xmlns:p14="http://schemas.microsoft.com/office/powerpoint/2010/main" val="3312377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5991" y="280195"/>
            <a:ext cx="8532019" cy="799307"/>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305992" y="1194197"/>
            <a:ext cx="8532018" cy="345638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6076437" y="4818745"/>
            <a:ext cx="1330442" cy="273844"/>
          </a:xfrm>
          <a:prstGeom prst="rect">
            <a:avLst/>
          </a:prstGeom>
        </p:spPr>
        <p:txBody>
          <a:bodyPr vert="horz" lIns="0" tIns="0" rIns="0" bIns="0" rtlCol="0" anchor="ctr"/>
          <a:lstStyle>
            <a:lvl1pPr algn="l">
              <a:defRPr sz="638">
                <a:solidFill>
                  <a:schemeClr val="tx1"/>
                </a:solidFill>
              </a:defRPr>
            </a:lvl1pPr>
          </a:lstStyle>
          <a:p>
            <a:fld id="{3FCF6715-A2B5-A045-B72C-B503686710DB}" type="datetime3">
              <a:rPr lang="en-US" smtClean="0"/>
              <a:pPr/>
              <a:t>8 May 2026</a:t>
            </a:fld>
            <a:endParaRPr lang="en-US" dirty="0"/>
          </a:p>
        </p:txBody>
      </p:sp>
      <p:sp>
        <p:nvSpPr>
          <p:cNvPr id="6" name="Slide Number Placeholder 5"/>
          <p:cNvSpPr>
            <a:spLocks noGrp="1"/>
          </p:cNvSpPr>
          <p:nvPr>
            <p:ph type="sldNum" sz="quarter" idx="4"/>
          </p:nvPr>
        </p:nvSpPr>
        <p:spPr>
          <a:xfrm>
            <a:off x="8330659" y="4818745"/>
            <a:ext cx="510941" cy="273844"/>
          </a:xfrm>
          <a:prstGeom prst="rect">
            <a:avLst/>
          </a:prstGeom>
        </p:spPr>
        <p:txBody>
          <a:bodyPr vert="horz" lIns="0" tIns="0" rIns="0" bIns="0" rtlCol="0" anchor="ctr"/>
          <a:lstStyle>
            <a:lvl1pPr algn="r">
              <a:defRPr sz="638"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859014" y="4818745"/>
            <a:ext cx="5090540" cy="273844"/>
          </a:xfrm>
          <a:prstGeom prst="rect">
            <a:avLst/>
          </a:prstGeom>
        </p:spPr>
        <p:txBody>
          <a:bodyPr vert="horz" lIns="0" tIns="0" rIns="0" bIns="0" rtlCol="0" anchor="ctr"/>
          <a:lstStyle>
            <a:lvl1pPr algn="l">
              <a:defRPr sz="638">
                <a:solidFill>
                  <a:schemeClr val="tx1"/>
                </a:solidFill>
              </a:defRPr>
            </a:lvl1pPr>
          </a:lstStyle>
          <a:p>
            <a:r>
              <a:rPr lang="en-US" dirty="0"/>
              <a:t>Pablo Saiz | </a:t>
            </a:r>
            <a:r>
              <a:rPr lang="en-GB" dirty="0"/>
              <a:t>IOP Open Data Workshop for Higher Education</a:t>
            </a:r>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303053" y="4778102"/>
            <a:ext cx="8534957"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0"/>
          <a:stretch>
            <a:fillRect/>
          </a:stretch>
        </p:blipFill>
        <p:spPr>
          <a:xfrm>
            <a:off x="303053" y="4829306"/>
            <a:ext cx="264336" cy="260573"/>
          </a:xfrm>
          <a:prstGeom prst="rect">
            <a:avLst/>
          </a:prstGeom>
        </p:spPr>
      </p:pic>
    </p:spTree>
    <p:extLst>
      <p:ext uri="{BB962C8B-B14F-4D97-AF65-F5344CB8AC3E}">
        <p14:creationId xmlns:p14="http://schemas.microsoft.com/office/powerpoint/2010/main" val="3237415030"/>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4" r:id="rId17"/>
    <p:sldLayoutId id="2147483705" r:id="rId18"/>
  </p:sldLayoutIdLst>
  <p:hf hdr="0"/>
  <p:txStyles>
    <p:titleStyle>
      <a:lvl1pPr algn="l" defTabSz="685800" rtl="0" eaLnBrk="1" latinLnBrk="0" hangingPunct="1">
        <a:lnSpc>
          <a:spcPct val="90000"/>
        </a:lnSpc>
        <a:spcBef>
          <a:spcPct val="0"/>
        </a:spcBef>
        <a:buNone/>
        <a:defRPr sz="2700" b="1" kern="1200">
          <a:solidFill>
            <a:schemeClr val="tx1"/>
          </a:solidFill>
          <a:latin typeface="+mj-lt"/>
          <a:ea typeface="+mj-ea"/>
          <a:cs typeface="+mj-cs"/>
        </a:defRPr>
      </a:lvl1pPr>
    </p:titleStyle>
    <p:bodyStyle>
      <a:lvl1pPr marL="0" indent="0" algn="l" defTabSz="685800" rtl="0" eaLnBrk="1" latinLnBrk="0" hangingPunct="1">
        <a:lnSpc>
          <a:spcPct val="90000"/>
        </a:lnSpc>
        <a:spcBef>
          <a:spcPts val="750"/>
        </a:spcBef>
        <a:spcAft>
          <a:spcPts val="0"/>
        </a:spcAft>
        <a:buFont typeface="Arial"/>
        <a:buNone/>
        <a:tabLst/>
        <a:defRPr sz="1575" b="1" kern="1200">
          <a:solidFill>
            <a:schemeClr val="tx2">
              <a:lumMod val="50000"/>
            </a:schemeClr>
          </a:solidFill>
          <a:latin typeface="+mn-lt"/>
          <a:ea typeface="+mn-ea"/>
          <a:cs typeface="+mn-cs"/>
        </a:defRPr>
      </a:lvl1pPr>
      <a:lvl2pPr marL="242888" indent="-243000" algn="l" defTabSz="685800" rtl="0" eaLnBrk="1" latinLnBrk="0" hangingPunct="1">
        <a:lnSpc>
          <a:spcPct val="100000"/>
        </a:lnSpc>
        <a:spcBef>
          <a:spcPts val="375"/>
        </a:spcBef>
        <a:spcAft>
          <a:spcPts val="225"/>
        </a:spcAft>
        <a:buFont typeface="Arial" charset="0"/>
        <a:buChar char="•"/>
        <a:tabLst/>
        <a:defRPr sz="1350" kern="1200">
          <a:solidFill>
            <a:schemeClr val="tx2">
              <a:lumMod val="50000"/>
            </a:schemeClr>
          </a:solidFill>
          <a:latin typeface="+mn-lt"/>
          <a:ea typeface="+mn-ea"/>
          <a:cs typeface="+mn-cs"/>
        </a:defRPr>
      </a:lvl2pPr>
      <a:lvl3pPr marL="486000" indent="-243000" algn="l" defTabSz="685800" rtl="0" eaLnBrk="1" latinLnBrk="0" hangingPunct="1">
        <a:lnSpc>
          <a:spcPct val="100000"/>
        </a:lnSpc>
        <a:spcBef>
          <a:spcPts val="375"/>
        </a:spcBef>
        <a:spcAft>
          <a:spcPts val="225"/>
        </a:spcAft>
        <a:buFont typeface="Arial" panose="020B0604020202020204" pitchFamily="34" charset="0"/>
        <a:buChar char="•"/>
        <a:tabLst/>
        <a:defRPr sz="1275" kern="1200">
          <a:solidFill>
            <a:schemeClr val="tx2">
              <a:lumMod val="50000"/>
            </a:schemeClr>
          </a:solidFill>
          <a:latin typeface="+mn-lt"/>
          <a:ea typeface="+mn-ea"/>
          <a:cs typeface="+mn-cs"/>
        </a:defRPr>
      </a:lvl3pPr>
      <a:lvl4pPr marL="729000" indent="-243000" algn="l" defTabSz="685800" rtl="0" eaLnBrk="1" latinLnBrk="0" hangingPunct="1">
        <a:lnSpc>
          <a:spcPct val="100000"/>
        </a:lnSpc>
        <a:spcBef>
          <a:spcPts val="375"/>
        </a:spcBef>
        <a:spcAft>
          <a:spcPts val="225"/>
        </a:spcAft>
        <a:buFont typeface="Arial" panose="020B0604020202020204" pitchFamily="34" charset="0"/>
        <a:buChar char="•"/>
        <a:tabLst/>
        <a:defRPr sz="1200" kern="1200">
          <a:solidFill>
            <a:schemeClr val="tx2">
              <a:lumMod val="50000"/>
            </a:schemeClr>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200" kern="1200">
          <a:solidFill>
            <a:schemeClr val="accent6"/>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g"/><Relationship Id="rId7" Type="http://schemas.openxmlformats.org/officeDocument/2006/relationships/hyperlink" Target="https://creativecommons.org/licenses/by-sa/2.5" TargetMode="External"/><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hyperlink" Target="https://commons.wikimedia.org/w/index.php?curid=7109331" TargetMode="External"/><Relationship Id="rId5" Type="http://schemas.openxmlformats.org/officeDocument/2006/relationships/image" Target="../media/image21.jpeg"/><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hyperlink" Target="https://doi.org/10.5281/zenodo.3695300" TargetMode="External"/><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11.jpg"/></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eosc.eu/" TargetMode="External"/><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image" Target="../media/image11.jpg"/><Relationship Id="rId5" Type="http://schemas.openxmlformats.org/officeDocument/2006/relationships/image" Target="../media/image10.sv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6.xml"/><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image" Target="../media/image40.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xml"/><Relationship Id="rId5" Type="http://schemas.openxmlformats.org/officeDocument/2006/relationships/image" Target="../media/image44.png"/><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54.gif"/><Relationship Id="rId13" Type="http://schemas.openxmlformats.org/officeDocument/2006/relationships/image" Target="../media/image59.gif"/><Relationship Id="rId18" Type="http://schemas.openxmlformats.org/officeDocument/2006/relationships/image" Target="../media/image64.gif"/><Relationship Id="rId3" Type="http://schemas.openxmlformats.org/officeDocument/2006/relationships/image" Target="../media/image49.png"/><Relationship Id="rId21" Type="http://schemas.openxmlformats.org/officeDocument/2006/relationships/image" Target="../media/image67.png"/><Relationship Id="rId7" Type="http://schemas.openxmlformats.org/officeDocument/2006/relationships/image" Target="../media/image53.gif"/><Relationship Id="rId12" Type="http://schemas.openxmlformats.org/officeDocument/2006/relationships/image" Target="../media/image58.gif"/><Relationship Id="rId17" Type="http://schemas.openxmlformats.org/officeDocument/2006/relationships/image" Target="../media/image63.gif"/><Relationship Id="rId2" Type="http://schemas.openxmlformats.org/officeDocument/2006/relationships/notesSlide" Target="../notesSlides/notesSlide19.xml"/><Relationship Id="rId16" Type="http://schemas.openxmlformats.org/officeDocument/2006/relationships/image" Target="../media/image62.gif"/><Relationship Id="rId20" Type="http://schemas.openxmlformats.org/officeDocument/2006/relationships/image" Target="../media/image66.gif"/><Relationship Id="rId1" Type="http://schemas.openxmlformats.org/officeDocument/2006/relationships/slideLayout" Target="../slideLayouts/slideLayout5.xml"/><Relationship Id="rId6" Type="http://schemas.openxmlformats.org/officeDocument/2006/relationships/image" Target="../media/image52.gif"/><Relationship Id="rId11" Type="http://schemas.openxmlformats.org/officeDocument/2006/relationships/image" Target="../media/image57.gif"/><Relationship Id="rId5" Type="http://schemas.openxmlformats.org/officeDocument/2006/relationships/image" Target="../media/image51.gif"/><Relationship Id="rId15" Type="http://schemas.openxmlformats.org/officeDocument/2006/relationships/image" Target="../media/image61.gif"/><Relationship Id="rId10" Type="http://schemas.openxmlformats.org/officeDocument/2006/relationships/image" Target="../media/image56.gif"/><Relationship Id="rId19" Type="http://schemas.openxmlformats.org/officeDocument/2006/relationships/image" Target="../media/image65.gif"/><Relationship Id="rId4" Type="http://schemas.openxmlformats.org/officeDocument/2006/relationships/image" Target="../media/image50.gif"/><Relationship Id="rId9" Type="http://schemas.openxmlformats.org/officeDocument/2006/relationships/image" Target="../media/image55.gif"/><Relationship Id="rId14" Type="http://schemas.openxmlformats.org/officeDocument/2006/relationships/image" Target="../media/image60.gif"/></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13.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1.xml"/><Relationship Id="rId1" Type="http://schemas.openxmlformats.org/officeDocument/2006/relationships/slideLayout" Target="../slideLayouts/slideLayout5.xml"/><Relationship Id="rId5" Type="http://schemas.openxmlformats.org/officeDocument/2006/relationships/image" Target="../media/image70.png"/><Relationship Id="rId4" Type="http://schemas.openxmlformats.org/officeDocument/2006/relationships/image" Target="../media/image69.png"/></Relationships>
</file>

<file path=ppt/slides/_rels/slide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hyperlink" Target="https://creativecommons.org/licenses/by-sa/2.5" TargetMode="External"/><Relationship Id="rId4" Type="http://schemas.openxmlformats.org/officeDocument/2006/relationships/hyperlink" Target="https://commons.wikimedia.org/w/index.php?curid=7109331"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val="0"/>
              </a:ext>
            </a:extLst>
          </a:blip>
          <a:srcRect t="12160" b="9887"/>
          <a:stretch/>
        </p:blipFill>
        <p:spPr>
          <a:xfrm>
            <a:off x="0" y="-1184"/>
            <a:ext cx="9144000" cy="4454957"/>
          </a:xfrm>
          <a:prstGeom prst="rect">
            <a:avLst/>
          </a:prstGeom>
        </p:spPr>
      </p:pic>
      <p:sp>
        <p:nvSpPr>
          <p:cNvPr id="7" name="Subtitle 4"/>
          <p:cNvSpPr txBox="1">
            <a:spLocks/>
          </p:cNvSpPr>
          <p:nvPr/>
        </p:nvSpPr>
        <p:spPr>
          <a:xfrm>
            <a:off x="201200" y="3108686"/>
            <a:ext cx="8804777" cy="867096"/>
          </a:xfrm>
          <a:prstGeom prst="rect">
            <a:avLst/>
          </a:prstGeom>
        </p:spPr>
        <p:txBody>
          <a:bodyPr rtlCol="0">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a:lnSpc>
                <a:spcPts val="2580"/>
              </a:lnSpc>
              <a:spcBef>
                <a:spcPts val="0"/>
              </a:spcBef>
              <a:buFont typeface="Arial" pitchFamily="34" charset="0"/>
              <a:buNone/>
              <a:defRPr/>
            </a:pPr>
            <a:r>
              <a:rPr lang="es-ES" sz="2400" dirty="0">
                <a:solidFill>
                  <a:schemeClr val="bg1"/>
                </a:solidFill>
              </a:rPr>
              <a:t>Pablo Saiz</a:t>
            </a:r>
          </a:p>
          <a:p>
            <a:pPr marL="0">
              <a:lnSpc>
                <a:spcPts val="2580"/>
              </a:lnSpc>
              <a:spcBef>
                <a:spcPts val="0"/>
              </a:spcBef>
              <a:buFont typeface="Arial" pitchFamily="34" charset="0"/>
              <a:buNone/>
              <a:defRPr/>
            </a:pPr>
            <a:endParaRPr lang="en-GB" sz="2000" dirty="0">
              <a:solidFill>
                <a:schemeClr val="bg1"/>
              </a:solidFill>
            </a:endParaRPr>
          </a:p>
        </p:txBody>
      </p:sp>
      <p:sp>
        <p:nvSpPr>
          <p:cNvPr id="8" name="Title 1"/>
          <p:cNvSpPr txBox="1">
            <a:spLocks/>
          </p:cNvSpPr>
          <p:nvPr/>
        </p:nvSpPr>
        <p:spPr>
          <a:xfrm>
            <a:off x="201201" y="178111"/>
            <a:ext cx="4801106" cy="2753348"/>
          </a:xfrm>
          <a:prstGeom prst="rect">
            <a:avLst/>
          </a:prstGeom>
        </p:spPr>
        <p:txBody>
          <a:bodyPr anchor="t"/>
          <a:lstStyle/>
          <a:p>
            <a:pPr fontAlgn="auto">
              <a:spcAft>
                <a:spcPts val="0"/>
              </a:spcAft>
              <a:defRPr/>
            </a:pPr>
            <a:r>
              <a:rPr lang="fr-FR" sz="3600" dirty="0">
                <a:solidFill>
                  <a:schemeClr val="tx1">
                    <a:lumMod val="20000"/>
                    <a:lumOff val="80000"/>
                  </a:schemeClr>
                </a:solidFill>
              </a:rPr>
              <a:t>CERN Open Data Portal</a:t>
            </a:r>
            <a:endParaRPr lang="fr-FR" sz="4800" dirty="0">
              <a:solidFill>
                <a:schemeClr val="tx1">
                  <a:lumMod val="20000"/>
                  <a:lumOff val="80000"/>
                </a:schemeClr>
              </a:solidFill>
            </a:endParaRPr>
          </a:p>
        </p:txBody>
      </p:sp>
      <p:sp>
        <p:nvSpPr>
          <p:cNvPr id="5" name="Subtitle 4">
            <a:extLst>
              <a:ext uri="{FF2B5EF4-FFF2-40B4-BE49-F238E27FC236}">
                <a16:creationId xmlns:a16="http://schemas.microsoft.com/office/drawing/2014/main" id="{457C9E29-6428-5AF8-2FD8-8FE9D4EAF302}"/>
              </a:ext>
            </a:extLst>
          </p:cNvPr>
          <p:cNvSpPr>
            <a:spLocks noGrp="1"/>
          </p:cNvSpPr>
          <p:nvPr>
            <p:ph type="subTitle" idx="1"/>
          </p:nvPr>
        </p:nvSpPr>
        <p:spPr>
          <a:xfrm>
            <a:off x="201200" y="4592405"/>
            <a:ext cx="8532020" cy="412463"/>
          </a:xfrm>
        </p:spPr>
        <p:txBody>
          <a:bodyPr/>
          <a:lstStyle/>
          <a:p>
            <a:r>
              <a:rPr lang="en-CH" dirty="0"/>
              <a:t>IOP Open Data Workshop for Higher Education</a:t>
            </a:r>
          </a:p>
          <a:p>
            <a:r>
              <a:rPr lang="en-CH" dirty="0"/>
              <a:t>University of Sussex, UK                                       	14 May 2026</a:t>
            </a:r>
          </a:p>
        </p:txBody>
      </p:sp>
      <p:pic>
        <p:nvPicPr>
          <p:cNvPr id="4" name="Picture 3" descr="A red and white website&#10;&#10;AI-generated content may be incorrect.">
            <a:extLst>
              <a:ext uri="{FF2B5EF4-FFF2-40B4-BE49-F238E27FC236}">
                <a16:creationId xmlns:a16="http://schemas.microsoft.com/office/drawing/2014/main" id="{E1B654AE-E7AB-CBC8-7053-927AFEEE6147}"/>
              </a:ext>
            </a:extLst>
          </p:cNvPr>
          <p:cNvPicPr>
            <a:picLocks noChangeAspect="1"/>
          </p:cNvPicPr>
          <p:nvPr/>
        </p:nvPicPr>
        <p:blipFill>
          <a:blip r:embed="rId4"/>
          <a:stretch>
            <a:fillRect/>
          </a:stretch>
        </p:blipFill>
        <p:spPr>
          <a:xfrm>
            <a:off x="6342860" y="3482591"/>
            <a:ext cx="2663117" cy="1464374"/>
          </a:xfrm>
          <a:prstGeom prst="rect">
            <a:avLst/>
          </a:prstGeom>
        </p:spPr>
      </p:pic>
    </p:spTree>
    <p:extLst>
      <p:ext uri="{BB962C8B-B14F-4D97-AF65-F5344CB8AC3E}">
        <p14:creationId xmlns:p14="http://schemas.microsoft.com/office/powerpoint/2010/main" val="37394320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A6D8E2-A744-788E-E973-28A7E0513CCF}"/>
            </a:ext>
          </a:extLst>
        </p:cNvPr>
        <p:cNvGrpSpPr/>
        <p:nvPr/>
      </p:nvGrpSpPr>
      <p:grpSpPr>
        <a:xfrm>
          <a:off x="0" y="0"/>
          <a:ext cx="0" cy="0"/>
          <a:chOff x="0" y="0"/>
          <a:chExt cx="0" cy="0"/>
        </a:xfrm>
      </p:grpSpPr>
      <p:pic>
        <p:nvPicPr>
          <p:cNvPr id="39" name="Picture 38">
            <a:extLst>
              <a:ext uri="{FF2B5EF4-FFF2-40B4-BE49-F238E27FC236}">
                <a16:creationId xmlns:a16="http://schemas.microsoft.com/office/drawing/2014/main" id="{EFD78600-BB61-C02A-97FF-616AD85FA7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2422" y="799638"/>
            <a:ext cx="6436698" cy="3467407"/>
          </a:xfrm>
          <a:prstGeom prst="rect">
            <a:avLst/>
          </a:prstGeom>
        </p:spPr>
      </p:pic>
      <p:sp>
        <p:nvSpPr>
          <p:cNvPr id="8" name="Title 1">
            <a:extLst>
              <a:ext uri="{FF2B5EF4-FFF2-40B4-BE49-F238E27FC236}">
                <a16:creationId xmlns:a16="http://schemas.microsoft.com/office/drawing/2014/main" id="{B31DF640-3DA4-3249-1A16-C127B1150A2D}"/>
              </a:ext>
            </a:extLst>
          </p:cNvPr>
          <p:cNvSpPr txBox="1">
            <a:spLocks/>
          </p:cNvSpPr>
          <p:nvPr/>
        </p:nvSpPr>
        <p:spPr>
          <a:xfrm>
            <a:off x="167275" y="190500"/>
            <a:ext cx="8809449" cy="858371"/>
          </a:xfrm>
          <a:prstGeom prst="rect">
            <a:avLst/>
          </a:prstGeom>
        </p:spPr>
        <p:txBody>
          <a:bodyPr anchor="t"/>
          <a:lstStyle/>
          <a:p>
            <a:pPr fontAlgn="auto">
              <a:spcAft>
                <a:spcPts val="0"/>
              </a:spcAft>
              <a:defRPr/>
            </a:pPr>
            <a:r>
              <a:rPr lang="fr-FR" sz="4400" dirty="0">
                <a:solidFill>
                  <a:schemeClr val="accent6">
                    <a:lumMod val="50000"/>
                  </a:schemeClr>
                </a:solidFill>
              </a:rPr>
              <a:t>The </a:t>
            </a:r>
            <a:r>
              <a:rPr lang="fr-FR" sz="4400" dirty="0" err="1">
                <a:solidFill>
                  <a:schemeClr val="accent6">
                    <a:lumMod val="50000"/>
                  </a:schemeClr>
                </a:solidFill>
              </a:rPr>
              <a:t>largest</a:t>
            </a:r>
            <a:r>
              <a:rPr lang="fr-FR" sz="4400" dirty="0">
                <a:solidFill>
                  <a:schemeClr val="accent6">
                    <a:lumMod val="50000"/>
                  </a:schemeClr>
                </a:solidFill>
              </a:rPr>
              <a:t> detectors</a:t>
            </a:r>
          </a:p>
        </p:txBody>
      </p:sp>
      <p:cxnSp>
        <p:nvCxnSpPr>
          <p:cNvPr id="7" name="Straight Connector 6">
            <a:extLst>
              <a:ext uri="{FF2B5EF4-FFF2-40B4-BE49-F238E27FC236}">
                <a16:creationId xmlns:a16="http://schemas.microsoft.com/office/drawing/2014/main" id="{AC7A5E8D-3B10-9215-5BD1-C94931C25088}"/>
              </a:ext>
            </a:extLst>
          </p:cNvPr>
          <p:cNvCxnSpPr>
            <a:endCxn id="19" idx="2"/>
          </p:cNvCxnSpPr>
          <p:nvPr/>
        </p:nvCxnSpPr>
        <p:spPr>
          <a:xfrm flipH="1">
            <a:off x="5071699" y="2169074"/>
            <a:ext cx="4072301" cy="31475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C28F1B4C-D22B-1EC6-C69C-F8AF8BC26001}"/>
              </a:ext>
            </a:extLst>
          </p:cNvPr>
          <p:cNvCxnSpPr>
            <a:endCxn id="20" idx="0"/>
          </p:cNvCxnSpPr>
          <p:nvPr/>
        </p:nvCxnSpPr>
        <p:spPr>
          <a:xfrm flipV="1">
            <a:off x="0" y="2488915"/>
            <a:ext cx="5058270" cy="45468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1" name="Arc 10">
            <a:extLst>
              <a:ext uri="{FF2B5EF4-FFF2-40B4-BE49-F238E27FC236}">
                <a16:creationId xmlns:a16="http://schemas.microsoft.com/office/drawing/2014/main" id="{55E59D0E-F93F-E676-B45B-8B49A59D7F56}"/>
              </a:ext>
            </a:extLst>
          </p:cNvPr>
          <p:cNvSpPr/>
          <p:nvPr/>
        </p:nvSpPr>
        <p:spPr>
          <a:xfrm rot="16535744">
            <a:off x="4696580" y="2133492"/>
            <a:ext cx="1494724" cy="754364"/>
          </a:xfrm>
          <a:prstGeom prst="arc">
            <a:avLst/>
          </a:prstGeom>
          <a:ln>
            <a:solidFill>
              <a:srgbClr val="FFFF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2" name="Arc 11">
            <a:extLst>
              <a:ext uri="{FF2B5EF4-FFF2-40B4-BE49-F238E27FC236}">
                <a16:creationId xmlns:a16="http://schemas.microsoft.com/office/drawing/2014/main" id="{A4D07ECD-5144-7833-72F4-6D6F9B5D9602}"/>
              </a:ext>
            </a:extLst>
          </p:cNvPr>
          <p:cNvSpPr/>
          <p:nvPr/>
        </p:nvSpPr>
        <p:spPr>
          <a:xfrm>
            <a:off x="2452497" y="2241424"/>
            <a:ext cx="2601468" cy="466344"/>
          </a:xfrm>
          <a:prstGeom prst="arc">
            <a:avLst/>
          </a:prstGeom>
          <a:ln>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3" name="Arc 12">
            <a:extLst>
              <a:ext uri="{FF2B5EF4-FFF2-40B4-BE49-F238E27FC236}">
                <a16:creationId xmlns:a16="http://schemas.microsoft.com/office/drawing/2014/main" id="{CB886E88-633B-941A-B898-24E48836DFCA}"/>
              </a:ext>
            </a:extLst>
          </p:cNvPr>
          <p:cNvSpPr/>
          <p:nvPr/>
        </p:nvSpPr>
        <p:spPr>
          <a:xfrm rot="11489732">
            <a:off x="5052003" y="2440306"/>
            <a:ext cx="2500884" cy="553212"/>
          </a:xfrm>
          <a:prstGeom prst="arc">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4" name="Straight Connector 13">
            <a:extLst>
              <a:ext uri="{FF2B5EF4-FFF2-40B4-BE49-F238E27FC236}">
                <a16:creationId xmlns:a16="http://schemas.microsoft.com/office/drawing/2014/main" id="{35C7E54A-33AE-3848-72EF-E72532701908}"/>
              </a:ext>
            </a:extLst>
          </p:cNvPr>
          <p:cNvCxnSpPr>
            <a:stCxn id="12" idx="2"/>
          </p:cNvCxnSpPr>
          <p:nvPr/>
        </p:nvCxnSpPr>
        <p:spPr>
          <a:xfrm flipH="1">
            <a:off x="4395597" y="2474596"/>
            <a:ext cx="658368" cy="317441"/>
          </a:xfrm>
          <a:prstGeom prst="line">
            <a:avLst/>
          </a:prstGeom>
          <a:ln>
            <a:solidFill>
              <a:schemeClr val="tx1">
                <a:lumMod val="75000"/>
              </a:schemeClr>
            </a:solidFill>
          </a:ln>
        </p:spPr>
        <p:style>
          <a:lnRef idx="2">
            <a:schemeClr val="accent1"/>
          </a:lnRef>
          <a:fillRef idx="0">
            <a:schemeClr val="accent1"/>
          </a:fillRef>
          <a:effectRef idx="1">
            <a:schemeClr val="accent1"/>
          </a:effectRef>
          <a:fontRef idx="minor">
            <a:schemeClr val="tx1"/>
          </a:fontRef>
        </p:style>
      </p:cxnSp>
      <p:sp>
        <p:nvSpPr>
          <p:cNvPr id="15" name="Arc 14">
            <a:extLst>
              <a:ext uri="{FF2B5EF4-FFF2-40B4-BE49-F238E27FC236}">
                <a16:creationId xmlns:a16="http://schemas.microsoft.com/office/drawing/2014/main" id="{E3D032F0-92A5-E427-4DC4-3560BB6F4264}"/>
              </a:ext>
            </a:extLst>
          </p:cNvPr>
          <p:cNvSpPr/>
          <p:nvPr/>
        </p:nvSpPr>
        <p:spPr>
          <a:xfrm rot="8674562">
            <a:off x="4980098" y="2075790"/>
            <a:ext cx="1015538" cy="179887"/>
          </a:xfrm>
          <a:prstGeom prst="arc">
            <a:avLst/>
          </a:prstGeom>
          <a:ln>
            <a:solidFill>
              <a:schemeClr val="tx2">
                <a:lumMod val="60000"/>
                <a:lumOff val="4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6" name="Straight Connector 15">
            <a:extLst>
              <a:ext uri="{FF2B5EF4-FFF2-40B4-BE49-F238E27FC236}">
                <a16:creationId xmlns:a16="http://schemas.microsoft.com/office/drawing/2014/main" id="{E8731B1F-A8DE-9BD5-E040-F77D8787419E}"/>
              </a:ext>
            </a:extLst>
          </p:cNvPr>
          <p:cNvCxnSpPr>
            <a:stCxn id="15" idx="2"/>
          </p:cNvCxnSpPr>
          <p:nvPr/>
        </p:nvCxnSpPr>
        <p:spPr>
          <a:xfrm flipH="1" flipV="1">
            <a:off x="4724781" y="1954530"/>
            <a:ext cx="349312" cy="505517"/>
          </a:xfrm>
          <a:prstGeom prst="line">
            <a:avLst/>
          </a:prstGeom>
          <a:ln>
            <a:solidFill>
              <a:srgbClr val="FFC000"/>
            </a:solidFill>
          </a:ln>
        </p:spPr>
        <p:style>
          <a:lnRef idx="2">
            <a:schemeClr val="accent1"/>
          </a:lnRef>
          <a:fillRef idx="0">
            <a:schemeClr val="accent1"/>
          </a:fillRef>
          <a:effectRef idx="1">
            <a:schemeClr val="accent1"/>
          </a:effectRef>
          <a:fontRef idx="minor">
            <a:schemeClr val="tx1"/>
          </a:fontRef>
        </p:style>
      </p:cxnSp>
      <p:sp>
        <p:nvSpPr>
          <p:cNvPr id="17" name="Arc 16">
            <a:extLst>
              <a:ext uri="{FF2B5EF4-FFF2-40B4-BE49-F238E27FC236}">
                <a16:creationId xmlns:a16="http://schemas.microsoft.com/office/drawing/2014/main" id="{D9832B7A-ECF7-8E4B-A098-C5B93862B868}"/>
              </a:ext>
            </a:extLst>
          </p:cNvPr>
          <p:cNvSpPr/>
          <p:nvPr/>
        </p:nvSpPr>
        <p:spPr>
          <a:xfrm rot="9599036">
            <a:off x="4401323" y="2098763"/>
            <a:ext cx="1188720" cy="391892"/>
          </a:xfrm>
          <a:prstGeom prst="arc">
            <a:avLst/>
          </a:prstGeom>
          <a:ln>
            <a:solidFill>
              <a:srgbClr val="0070C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8" name="Straight Connector 17">
            <a:extLst>
              <a:ext uri="{FF2B5EF4-FFF2-40B4-BE49-F238E27FC236}">
                <a16:creationId xmlns:a16="http://schemas.microsoft.com/office/drawing/2014/main" id="{7148BE88-DDE0-F7CA-5902-163D46D23019}"/>
              </a:ext>
            </a:extLst>
          </p:cNvPr>
          <p:cNvCxnSpPr/>
          <p:nvPr/>
        </p:nvCxnSpPr>
        <p:spPr>
          <a:xfrm flipV="1">
            <a:off x="5074093" y="1969079"/>
            <a:ext cx="494330" cy="505517"/>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sp>
        <p:nvSpPr>
          <p:cNvPr id="19" name="Arc 18">
            <a:extLst>
              <a:ext uri="{FF2B5EF4-FFF2-40B4-BE49-F238E27FC236}">
                <a16:creationId xmlns:a16="http://schemas.microsoft.com/office/drawing/2014/main" id="{7D7D4C8C-788C-B552-29D8-F5FBE0F66D42}"/>
              </a:ext>
            </a:extLst>
          </p:cNvPr>
          <p:cNvSpPr/>
          <p:nvPr/>
        </p:nvSpPr>
        <p:spPr>
          <a:xfrm rot="10800000">
            <a:off x="5071699" y="1984495"/>
            <a:ext cx="389977" cy="998671"/>
          </a:xfrm>
          <a:prstGeom prst="arc">
            <a:avLst/>
          </a:prstGeom>
          <a:ln>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0" name="Arc 19">
            <a:extLst>
              <a:ext uri="{FF2B5EF4-FFF2-40B4-BE49-F238E27FC236}">
                <a16:creationId xmlns:a16="http://schemas.microsoft.com/office/drawing/2014/main" id="{37064BEA-E5B6-49E7-174D-668AABDAA502}"/>
              </a:ext>
            </a:extLst>
          </p:cNvPr>
          <p:cNvSpPr/>
          <p:nvPr/>
        </p:nvSpPr>
        <p:spPr>
          <a:xfrm rot="5231229">
            <a:off x="4110682" y="1982416"/>
            <a:ext cx="831184" cy="1065276"/>
          </a:xfrm>
          <a:prstGeom prst="arc">
            <a:avLst/>
          </a:prstGeom>
          <a:ln>
            <a:solidFill>
              <a:srgbClr val="FF9393"/>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 name="Content Placeholder 2">
            <a:extLst>
              <a:ext uri="{FF2B5EF4-FFF2-40B4-BE49-F238E27FC236}">
                <a16:creationId xmlns:a16="http://schemas.microsoft.com/office/drawing/2014/main" id="{B954F370-8181-8013-7223-4612DF616950}"/>
              </a:ext>
            </a:extLst>
          </p:cNvPr>
          <p:cNvSpPr txBox="1">
            <a:spLocks/>
          </p:cNvSpPr>
          <p:nvPr/>
        </p:nvSpPr>
        <p:spPr>
          <a:xfrm>
            <a:off x="74472" y="1658009"/>
            <a:ext cx="1726619" cy="3080246"/>
          </a:xfrm>
          <a:prstGeom prst="rect">
            <a:avLst/>
          </a:prstGeom>
          <a:solidFill>
            <a:schemeClr val="tx1">
              <a:alpha val="80000"/>
            </a:schemeClr>
          </a:solidFill>
        </p:spPr>
        <p:txBody>
          <a:bodyPr vert="horz" lIns="135000" tIns="135000" rIns="135000" bIns="135000" rtlCol="0">
            <a:normAutofit/>
          </a:bodyPr>
          <a:lstStyle>
            <a:lvl1pPr marL="0" indent="0" algn="l" defTabSz="914400" rtl="0" eaLnBrk="1" latinLnBrk="0" hangingPunct="1">
              <a:lnSpc>
                <a:spcPct val="90000"/>
              </a:lnSpc>
              <a:spcBef>
                <a:spcPts val="1000"/>
              </a:spcBef>
              <a:spcAft>
                <a:spcPts val="0"/>
              </a:spcAft>
              <a:buFont typeface="Arial"/>
              <a:buNone/>
              <a:tabLst/>
              <a:defRPr sz="2800" b="1" kern="1200">
                <a:solidFill>
                  <a:schemeClr val="bg1"/>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2100" kern="1200">
                <a:solidFill>
                  <a:schemeClr val="bg1"/>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bg1"/>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575" b="0" dirty="0"/>
              <a:t>Turning </a:t>
            </a:r>
          </a:p>
          <a:p>
            <a:endParaRPr lang="en-GB" sz="2100" dirty="0"/>
          </a:p>
        </p:txBody>
      </p:sp>
      <p:pic>
        <p:nvPicPr>
          <p:cNvPr id="5" name="Picture 4">
            <a:extLst>
              <a:ext uri="{FF2B5EF4-FFF2-40B4-BE49-F238E27FC236}">
                <a16:creationId xmlns:a16="http://schemas.microsoft.com/office/drawing/2014/main" id="{A0828DF5-ACF2-D30F-5652-D978EF6E420C}"/>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167275" y="2028378"/>
            <a:ext cx="1535598" cy="1126745"/>
          </a:xfrm>
          <a:prstGeom prst="rect">
            <a:avLst/>
          </a:prstGeom>
        </p:spPr>
      </p:pic>
      <p:sp>
        <p:nvSpPr>
          <p:cNvPr id="10" name="TextBox 9">
            <a:extLst>
              <a:ext uri="{FF2B5EF4-FFF2-40B4-BE49-F238E27FC236}">
                <a16:creationId xmlns:a16="http://schemas.microsoft.com/office/drawing/2014/main" id="{F55C64B7-5094-FC25-2B78-CC4A221A82FD}"/>
              </a:ext>
            </a:extLst>
          </p:cNvPr>
          <p:cNvSpPr txBox="1"/>
          <p:nvPr/>
        </p:nvSpPr>
        <p:spPr>
          <a:xfrm>
            <a:off x="221587" y="3138849"/>
            <a:ext cx="371897" cy="276999"/>
          </a:xfrm>
          <a:prstGeom prst="rect">
            <a:avLst/>
          </a:prstGeom>
          <a:noFill/>
        </p:spPr>
        <p:txBody>
          <a:bodyPr wrap="none" lIns="0" tIns="0" rIns="0" bIns="0" rtlCol="0">
            <a:spAutoFit/>
          </a:bodyPr>
          <a:lstStyle/>
          <a:p>
            <a:pPr algn="l"/>
            <a:r>
              <a:rPr lang="en-CH" dirty="0">
                <a:solidFill>
                  <a:schemeClr val="bg1"/>
                </a:solidFill>
              </a:rPr>
              <a:t>into</a:t>
            </a:r>
          </a:p>
        </p:txBody>
      </p:sp>
      <p:pic>
        <p:nvPicPr>
          <p:cNvPr id="2054" name="Picture 6" descr="undefined">
            <a:extLst>
              <a:ext uri="{FF2B5EF4-FFF2-40B4-BE49-F238E27FC236}">
                <a16:creationId xmlns:a16="http://schemas.microsoft.com/office/drawing/2014/main" id="{D606F07A-3F29-4A96-89F5-9530B5566D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538" y="3406867"/>
            <a:ext cx="1591900" cy="112674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2A619978-0527-988C-A4CE-2FAB65B8D8B1}"/>
              </a:ext>
            </a:extLst>
          </p:cNvPr>
          <p:cNvSpPr txBox="1"/>
          <p:nvPr/>
        </p:nvSpPr>
        <p:spPr>
          <a:xfrm>
            <a:off x="74472" y="4533612"/>
            <a:ext cx="1801775" cy="169277"/>
          </a:xfrm>
          <a:prstGeom prst="rect">
            <a:avLst/>
          </a:prstGeom>
          <a:noFill/>
        </p:spPr>
        <p:txBody>
          <a:bodyPr wrap="none" lIns="0" tIns="0" rIns="0" bIns="0" rtlCol="0">
            <a:spAutoFit/>
          </a:bodyPr>
          <a:lstStyle/>
          <a:p>
            <a:pPr algn="l"/>
            <a:r>
              <a:rPr lang="en-CH" sz="1100" dirty="0">
                <a:solidFill>
                  <a:schemeClr val="bg1"/>
                </a:solidFill>
                <a:hlinkClick r:id="rId6">
                  <a:extLst>
                    <a:ext uri="{A12FA001-AC4F-418D-AE19-62706E023703}">
                      <ahyp:hlinkClr xmlns:ahyp="http://schemas.microsoft.com/office/drawing/2018/hyperlinkcolor" val="tx"/>
                    </a:ext>
                  </a:extLst>
                </a:hlinkClick>
              </a:rPr>
              <a:t>By 401 058c </a:t>
            </a:r>
            <a:r>
              <a:rPr lang="en-CH" sz="1100" dirty="0">
                <a:solidFill>
                  <a:schemeClr val="bg1"/>
                </a:solidFill>
              </a:rPr>
              <a:t> </a:t>
            </a:r>
            <a:r>
              <a:rPr lang="en-CH" sz="1100" dirty="0">
                <a:solidFill>
                  <a:schemeClr val="bg1"/>
                </a:solidFill>
                <a:hlinkClick r:id="rId7">
                  <a:extLst>
                    <a:ext uri="{A12FA001-AC4F-418D-AE19-62706E023703}">
                      <ahyp:hlinkClr xmlns:ahyp="http://schemas.microsoft.com/office/drawing/2018/hyperlinkcolor" val="tx"/>
                    </a:ext>
                  </a:extLst>
                </a:hlinkClick>
              </a:rPr>
              <a:t>CC BY-SA 2.5 </a:t>
            </a:r>
            <a:endParaRPr lang="en-CH" sz="1100" dirty="0">
              <a:solidFill>
                <a:schemeClr val="bg1"/>
              </a:solidFill>
            </a:endParaRPr>
          </a:p>
        </p:txBody>
      </p:sp>
      <p:sp>
        <p:nvSpPr>
          <p:cNvPr id="25" name="Slide Number Placeholder 3">
            <a:extLst>
              <a:ext uri="{FF2B5EF4-FFF2-40B4-BE49-F238E27FC236}">
                <a16:creationId xmlns:a16="http://schemas.microsoft.com/office/drawing/2014/main" id="{BAC0E451-8062-6FA4-7BA5-60896F0A3594}"/>
              </a:ext>
            </a:extLst>
          </p:cNvPr>
          <p:cNvSpPr>
            <a:spLocks noGrp="1"/>
          </p:cNvSpPr>
          <p:nvPr>
            <p:ph type="sldNum" sz="quarter" idx="12"/>
          </p:nvPr>
        </p:nvSpPr>
        <p:spPr>
          <a:xfrm>
            <a:off x="8330659" y="4818745"/>
            <a:ext cx="510941" cy="273844"/>
          </a:xfrm>
        </p:spPr>
        <p:txBody>
          <a:bodyPr/>
          <a:lstStyle/>
          <a:p>
            <a:fld id="{17918391-D411-FE40-AAD7-861AE5233E0E}" type="slidenum">
              <a:rPr lang="en-US" smtClean="0"/>
              <a:pPr/>
              <a:t>10</a:t>
            </a:fld>
            <a:endParaRPr lang="en-US" dirty="0"/>
          </a:p>
        </p:txBody>
      </p:sp>
      <p:sp>
        <p:nvSpPr>
          <p:cNvPr id="26" name="Footer Placeholder 2">
            <a:extLst>
              <a:ext uri="{FF2B5EF4-FFF2-40B4-BE49-F238E27FC236}">
                <a16:creationId xmlns:a16="http://schemas.microsoft.com/office/drawing/2014/main" id="{16C6E80A-088B-A383-00E9-8A55E5E8A905}"/>
              </a:ext>
            </a:extLst>
          </p:cNvPr>
          <p:cNvSpPr>
            <a:spLocks noGrp="1"/>
          </p:cNvSpPr>
          <p:nvPr>
            <p:ph type="ftr" sz="quarter" idx="3"/>
          </p:nvPr>
        </p:nvSpPr>
        <p:spPr>
          <a:xfrm>
            <a:off x="859014" y="4818745"/>
            <a:ext cx="5090540" cy="273844"/>
          </a:xfrm>
        </p:spPr>
        <p:txBody>
          <a:bodyPr/>
          <a:lstStyle/>
          <a:p>
            <a:r>
              <a:rPr lang="en-US" dirty="0"/>
              <a:t>Pablo Saiz         PWF Togo: Workshop on LHC Open Data </a:t>
            </a:r>
          </a:p>
        </p:txBody>
      </p:sp>
      <p:sp>
        <p:nvSpPr>
          <p:cNvPr id="2" name="Date Placeholder 3">
            <a:extLst>
              <a:ext uri="{FF2B5EF4-FFF2-40B4-BE49-F238E27FC236}">
                <a16:creationId xmlns:a16="http://schemas.microsoft.com/office/drawing/2014/main" id="{437F9655-C8BE-FB43-971D-A751721BC410}"/>
              </a:ext>
            </a:extLst>
          </p:cNvPr>
          <p:cNvSpPr>
            <a:spLocks noGrp="1"/>
          </p:cNvSpPr>
          <p:nvPr>
            <p:ph type="dt" sz="half" idx="10"/>
          </p:nvPr>
        </p:nvSpPr>
        <p:spPr>
          <a:xfrm>
            <a:off x="6076437" y="4818745"/>
            <a:ext cx="1330442" cy="273844"/>
          </a:xfrm>
        </p:spPr>
        <p:txBody>
          <a:bodyPr/>
          <a:lstStyle/>
          <a:p>
            <a:fld id="{B86E7441-B772-D048-9C1B-F8600B03CAE1}" type="datetime3">
              <a:rPr lang="en-US" smtClean="0"/>
              <a:t>8 May 2026</a:t>
            </a:fld>
            <a:endParaRPr lang="en-US" dirty="0"/>
          </a:p>
        </p:txBody>
      </p:sp>
    </p:spTree>
    <p:extLst>
      <p:ext uri="{BB962C8B-B14F-4D97-AF65-F5344CB8AC3E}">
        <p14:creationId xmlns:p14="http://schemas.microsoft.com/office/powerpoint/2010/main" val="4027806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t="34327"/>
          <a:stretch/>
        </p:blipFill>
        <p:spPr>
          <a:xfrm>
            <a:off x="-1" y="-30997"/>
            <a:ext cx="9144000" cy="4524988"/>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sp>
        <p:nvSpPr>
          <p:cNvPr id="8" name="Title 1"/>
          <p:cNvSpPr txBox="1">
            <a:spLocks/>
          </p:cNvSpPr>
          <p:nvPr/>
        </p:nvSpPr>
        <p:spPr>
          <a:xfrm>
            <a:off x="2972468" y="3635620"/>
            <a:ext cx="6171531" cy="858371"/>
          </a:xfrm>
          <a:prstGeom prst="rect">
            <a:avLst/>
          </a:prstGeom>
        </p:spPr>
        <p:txBody>
          <a:bodyPr anchor="t"/>
          <a:lstStyle/>
          <a:p>
            <a:pPr algn="r" fontAlgn="auto">
              <a:spcAft>
                <a:spcPts val="0"/>
              </a:spcAft>
              <a:defRPr/>
            </a:pPr>
            <a:r>
              <a:rPr lang="fr-FR" sz="3600" dirty="0">
                <a:solidFill>
                  <a:schemeClr val="bg1"/>
                </a:solidFill>
              </a:rPr>
              <a:t>The </a:t>
            </a:r>
            <a:r>
              <a:rPr lang="fr-FR" sz="3600" dirty="0" err="1">
                <a:solidFill>
                  <a:schemeClr val="bg1"/>
                </a:solidFill>
              </a:rPr>
              <a:t>biggest</a:t>
            </a:r>
            <a:r>
              <a:rPr lang="fr-FR" sz="3600" dirty="0">
                <a:solidFill>
                  <a:schemeClr val="bg1"/>
                </a:solidFill>
              </a:rPr>
              <a:t> </a:t>
            </a:r>
            <a:r>
              <a:rPr lang="fr-FR" sz="3600" dirty="0" err="1">
                <a:solidFill>
                  <a:schemeClr val="bg1"/>
                </a:solidFill>
              </a:rPr>
              <a:t>vaccum</a:t>
            </a:r>
            <a:endParaRPr lang="fr-FR" sz="3600" dirty="0">
              <a:solidFill>
                <a:schemeClr val="bg1"/>
              </a:solidFill>
            </a:endParaRPr>
          </a:p>
        </p:txBody>
      </p:sp>
      <p:sp>
        <p:nvSpPr>
          <p:cNvPr id="6" name="Slide Number Placeholder 3">
            <a:extLst>
              <a:ext uri="{FF2B5EF4-FFF2-40B4-BE49-F238E27FC236}">
                <a16:creationId xmlns:a16="http://schemas.microsoft.com/office/drawing/2014/main" id="{83B08B85-6194-325F-E533-9DD770CD66D4}"/>
              </a:ext>
            </a:extLst>
          </p:cNvPr>
          <p:cNvSpPr>
            <a:spLocks noGrp="1"/>
          </p:cNvSpPr>
          <p:nvPr>
            <p:ph type="sldNum" sz="quarter" idx="12"/>
          </p:nvPr>
        </p:nvSpPr>
        <p:spPr>
          <a:xfrm>
            <a:off x="8330659" y="4818745"/>
            <a:ext cx="510941" cy="273844"/>
          </a:xfrm>
        </p:spPr>
        <p:txBody>
          <a:bodyPr/>
          <a:lstStyle/>
          <a:p>
            <a:fld id="{17918391-D411-FE40-AAD7-861AE5233E0E}" type="slidenum">
              <a:rPr lang="en-US" smtClean="0"/>
              <a:pPr/>
              <a:t>11</a:t>
            </a:fld>
            <a:endParaRPr lang="en-US" dirty="0"/>
          </a:p>
        </p:txBody>
      </p:sp>
      <p:sp>
        <p:nvSpPr>
          <p:cNvPr id="7" name="Footer Placeholder 2">
            <a:extLst>
              <a:ext uri="{FF2B5EF4-FFF2-40B4-BE49-F238E27FC236}">
                <a16:creationId xmlns:a16="http://schemas.microsoft.com/office/drawing/2014/main" id="{10674AD4-EA21-97B4-0281-34B0AD2588EE}"/>
              </a:ext>
            </a:extLst>
          </p:cNvPr>
          <p:cNvSpPr>
            <a:spLocks noGrp="1"/>
          </p:cNvSpPr>
          <p:nvPr>
            <p:ph type="ftr" sz="quarter" idx="3"/>
          </p:nvPr>
        </p:nvSpPr>
        <p:spPr>
          <a:xfrm>
            <a:off x="859014" y="4818745"/>
            <a:ext cx="5090540" cy="273844"/>
          </a:xfrm>
        </p:spPr>
        <p:txBody>
          <a:bodyPr/>
          <a:lstStyle/>
          <a:p>
            <a:r>
              <a:rPr lang="en-US" dirty="0"/>
              <a:t>Pablo Saiz         PWF Togo: Workshop on LHC Open Data </a:t>
            </a:r>
          </a:p>
        </p:txBody>
      </p:sp>
      <p:sp>
        <p:nvSpPr>
          <p:cNvPr id="9" name="Date Placeholder 3">
            <a:extLst>
              <a:ext uri="{FF2B5EF4-FFF2-40B4-BE49-F238E27FC236}">
                <a16:creationId xmlns:a16="http://schemas.microsoft.com/office/drawing/2014/main" id="{9285B0AB-AC9B-2FBE-5992-A13C46765962}"/>
              </a:ext>
            </a:extLst>
          </p:cNvPr>
          <p:cNvSpPr>
            <a:spLocks noGrp="1"/>
          </p:cNvSpPr>
          <p:nvPr>
            <p:ph type="dt" sz="half" idx="10"/>
          </p:nvPr>
        </p:nvSpPr>
        <p:spPr>
          <a:xfrm>
            <a:off x="6076437" y="4818745"/>
            <a:ext cx="1330442" cy="273844"/>
          </a:xfrm>
        </p:spPr>
        <p:txBody>
          <a:bodyPr/>
          <a:lstStyle/>
          <a:p>
            <a:fld id="{B86E7441-B772-D048-9C1B-F8600B03CAE1}" type="datetime3">
              <a:rPr lang="en-US" smtClean="0"/>
              <a:t>8 May 2026</a:t>
            </a:fld>
            <a:endParaRPr lang="en-US" dirty="0"/>
          </a:p>
        </p:txBody>
      </p:sp>
    </p:spTree>
    <p:extLst>
      <p:ext uri="{BB962C8B-B14F-4D97-AF65-F5344CB8AC3E}">
        <p14:creationId xmlns:p14="http://schemas.microsoft.com/office/powerpoint/2010/main" val="8600526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val="0"/>
              </a:ext>
            </a:extLst>
          </a:blip>
          <a:srcRect b="27326"/>
          <a:stretch/>
        </p:blipFill>
        <p:spPr>
          <a:xfrm>
            <a:off x="0" y="-1"/>
            <a:ext cx="9144000" cy="4448015"/>
          </a:xfrm>
          <a:prstGeom prst="rect">
            <a:avLst/>
          </a:prstGeom>
        </p:spPr>
      </p:pic>
      <p:sp>
        <p:nvSpPr>
          <p:cNvPr id="8" name="Title 1"/>
          <p:cNvSpPr txBox="1">
            <a:spLocks/>
          </p:cNvSpPr>
          <p:nvPr/>
        </p:nvSpPr>
        <p:spPr>
          <a:xfrm>
            <a:off x="1302046" y="2353028"/>
            <a:ext cx="7674866" cy="858371"/>
          </a:xfrm>
          <a:prstGeom prst="rect">
            <a:avLst/>
          </a:prstGeom>
        </p:spPr>
        <p:txBody>
          <a:bodyPr anchor="t"/>
          <a:lstStyle/>
          <a:p>
            <a:pPr algn="r" fontAlgn="auto">
              <a:spcAft>
                <a:spcPts val="0"/>
              </a:spcAft>
              <a:defRPr/>
            </a:pPr>
            <a:r>
              <a:rPr lang="fr-FR" sz="3600" dirty="0">
                <a:solidFill>
                  <a:schemeClr val="accent6">
                    <a:lumMod val="50000"/>
                  </a:schemeClr>
                </a:solidFill>
              </a:rPr>
              <a:t>The </a:t>
            </a:r>
            <a:r>
              <a:rPr lang="fr-FR" sz="3600" dirty="0" err="1">
                <a:solidFill>
                  <a:schemeClr val="accent6">
                    <a:lumMod val="50000"/>
                  </a:schemeClr>
                </a:solidFill>
              </a:rPr>
              <a:t>coolest</a:t>
            </a:r>
            <a:r>
              <a:rPr lang="fr-FR" sz="3600" dirty="0">
                <a:solidFill>
                  <a:schemeClr val="accent6">
                    <a:lumMod val="50000"/>
                  </a:schemeClr>
                </a:solidFill>
              </a:rPr>
              <a:t> place</a:t>
            </a:r>
          </a:p>
        </p:txBody>
      </p:sp>
      <p:sp>
        <p:nvSpPr>
          <p:cNvPr id="6" name="Slide Number Placeholder 3">
            <a:extLst>
              <a:ext uri="{FF2B5EF4-FFF2-40B4-BE49-F238E27FC236}">
                <a16:creationId xmlns:a16="http://schemas.microsoft.com/office/drawing/2014/main" id="{4A8F76D9-2D33-759F-800E-925E3722E323}"/>
              </a:ext>
            </a:extLst>
          </p:cNvPr>
          <p:cNvSpPr>
            <a:spLocks noGrp="1"/>
          </p:cNvSpPr>
          <p:nvPr>
            <p:ph type="sldNum" sz="quarter" idx="12"/>
          </p:nvPr>
        </p:nvSpPr>
        <p:spPr>
          <a:xfrm>
            <a:off x="8330659" y="4818745"/>
            <a:ext cx="510941" cy="273844"/>
          </a:xfrm>
        </p:spPr>
        <p:txBody>
          <a:bodyPr/>
          <a:lstStyle/>
          <a:p>
            <a:fld id="{17918391-D411-FE40-AAD7-861AE5233E0E}" type="slidenum">
              <a:rPr lang="en-US" smtClean="0"/>
              <a:pPr/>
              <a:t>12</a:t>
            </a:fld>
            <a:endParaRPr lang="en-US" dirty="0"/>
          </a:p>
        </p:txBody>
      </p:sp>
      <p:sp>
        <p:nvSpPr>
          <p:cNvPr id="7" name="Footer Placeholder 2">
            <a:extLst>
              <a:ext uri="{FF2B5EF4-FFF2-40B4-BE49-F238E27FC236}">
                <a16:creationId xmlns:a16="http://schemas.microsoft.com/office/drawing/2014/main" id="{27581D9D-2BF4-AF2A-0C13-6288A718C76D}"/>
              </a:ext>
            </a:extLst>
          </p:cNvPr>
          <p:cNvSpPr>
            <a:spLocks noGrp="1"/>
          </p:cNvSpPr>
          <p:nvPr>
            <p:ph type="ftr" sz="quarter" idx="3"/>
          </p:nvPr>
        </p:nvSpPr>
        <p:spPr>
          <a:xfrm>
            <a:off x="859014" y="4818745"/>
            <a:ext cx="5090540" cy="273844"/>
          </a:xfrm>
        </p:spPr>
        <p:txBody>
          <a:bodyPr/>
          <a:lstStyle/>
          <a:p>
            <a:r>
              <a:rPr lang="en-US" dirty="0"/>
              <a:t>Pablo Saiz         PWF Togo: Workshop on LHC Open Data </a:t>
            </a:r>
          </a:p>
        </p:txBody>
      </p:sp>
      <p:sp>
        <p:nvSpPr>
          <p:cNvPr id="9" name="Date Placeholder 3">
            <a:extLst>
              <a:ext uri="{FF2B5EF4-FFF2-40B4-BE49-F238E27FC236}">
                <a16:creationId xmlns:a16="http://schemas.microsoft.com/office/drawing/2014/main" id="{E522AFB8-A937-3B87-205D-661013A44778}"/>
              </a:ext>
            </a:extLst>
          </p:cNvPr>
          <p:cNvSpPr>
            <a:spLocks noGrp="1"/>
          </p:cNvSpPr>
          <p:nvPr>
            <p:ph type="dt" sz="half" idx="10"/>
          </p:nvPr>
        </p:nvSpPr>
        <p:spPr>
          <a:xfrm>
            <a:off x="6076437" y="4818745"/>
            <a:ext cx="1330442" cy="273844"/>
          </a:xfrm>
        </p:spPr>
        <p:txBody>
          <a:bodyPr/>
          <a:lstStyle/>
          <a:p>
            <a:fld id="{B86E7441-B772-D048-9C1B-F8600B03CAE1}" type="datetime3">
              <a:rPr lang="en-US" smtClean="0"/>
              <a:t>8 May 2026</a:t>
            </a:fld>
            <a:endParaRPr lang="en-US" dirty="0"/>
          </a:p>
        </p:txBody>
      </p:sp>
    </p:spTree>
    <p:extLst>
      <p:ext uri="{BB962C8B-B14F-4D97-AF65-F5344CB8AC3E}">
        <p14:creationId xmlns:p14="http://schemas.microsoft.com/office/powerpoint/2010/main" val="37898863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1428" y="0"/>
            <a:ext cx="5742572" cy="4444251"/>
          </a:xfrm>
          <a:prstGeom prst="rect">
            <a:avLst/>
          </a:prstGeom>
        </p:spPr>
      </p:pic>
      <p:sp>
        <p:nvSpPr>
          <p:cNvPr id="3" name="Rectangle 2"/>
          <p:cNvSpPr/>
          <p:nvPr/>
        </p:nvSpPr>
        <p:spPr>
          <a:xfrm>
            <a:off x="-17374" y="0"/>
            <a:ext cx="3418802" cy="4444251"/>
          </a:xfrm>
          <a:prstGeom prst="rect">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itle 1"/>
          <p:cNvSpPr txBox="1">
            <a:spLocks/>
          </p:cNvSpPr>
          <p:nvPr/>
        </p:nvSpPr>
        <p:spPr>
          <a:xfrm>
            <a:off x="167276" y="190500"/>
            <a:ext cx="3128818" cy="858371"/>
          </a:xfrm>
          <a:prstGeom prst="rect">
            <a:avLst/>
          </a:prstGeom>
        </p:spPr>
        <p:txBody>
          <a:bodyPr anchor="t"/>
          <a:lstStyle/>
          <a:p>
            <a:pPr fontAlgn="auto">
              <a:spcAft>
                <a:spcPts val="0"/>
              </a:spcAft>
              <a:defRPr/>
            </a:pPr>
            <a:r>
              <a:rPr lang="fr-FR" sz="3600" dirty="0">
                <a:solidFill>
                  <a:schemeClr val="bg1"/>
                </a:solidFill>
              </a:rPr>
              <a:t>The </a:t>
            </a:r>
            <a:r>
              <a:rPr lang="fr-FR" sz="3600" dirty="0" err="1">
                <a:solidFill>
                  <a:schemeClr val="bg1"/>
                </a:solidFill>
              </a:rPr>
              <a:t>biggest</a:t>
            </a:r>
            <a:r>
              <a:rPr lang="fr-FR" sz="3600" dirty="0">
                <a:solidFill>
                  <a:schemeClr val="bg1"/>
                </a:solidFill>
              </a:rPr>
              <a:t> </a:t>
            </a:r>
            <a:r>
              <a:rPr lang="fr-FR" sz="3600" dirty="0" err="1">
                <a:solidFill>
                  <a:schemeClr val="bg1"/>
                </a:solidFill>
              </a:rPr>
              <a:t>computing</a:t>
            </a:r>
            <a:r>
              <a:rPr lang="fr-FR" sz="3600" dirty="0">
                <a:solidFill>
                  <a:schemeClr val="bg1"/>
                </a:solidFill>
              </a:rPr>
              <a:t> </a:t>
            </a:r>
            <a:r>
              <a:rPr lang="fr-FR" sz="3600" dirty="0" err="1">
                <a:solidFill>
                  <a:schemeClr val="bg1"/>
                </a:solidFill>
              </a:rPr>
              <a:t>grid</a:t>
            </a:r>
            <a:endParaRPr lang="fr-FR" sz="3600" dirty="0">
              <a:solidFill>
                <a:schemeClr val="bg1"/>
              </a:solidFill>
            </a:endParaRPr>
          </a:p>
        </p:txBody>
      </p:sp>
      <p:sp>
        <p:nvSpPr>
          <p:cNvPr id="11" name="Slide Number Placeholder 3">
            <a:extLst>
              <a:ext uri="{FF2B5EF4-FFF2-40B4-BE49-F238E27FC236}">
                <a16:creationId xmlns:a16="http://schemas.microsoft.com/office/drawing/2014/main" id="{6ADA64D1-7C01-C58E-70A4-554ABB612C90}"/>
              </a:ext>
            </a:extLst>
          </p:cNvPr>
          <p:cNvSpPr>
            <a:spLocks noGrp="1"/>
          </p:cNvSpPr>
          <p:nvPr>
            <p:ph type="sldNum" sz="quarter" idx="12"/>
          </p:nvPr>
        </p:nvSpPr>
        <p:spPr>
          <a:xfrm>
            <a:off x="8330659" y="4818745"/>
            <a:ext cx="510941" cy="273844"/>
          </a:xfrm>
        </p:spPr>
        <p:txBody>
          <a:bodyPr/>
          <a:lstStyle/>
          <a:p>
            <a:fld id="{17918391-D411-FE40-AAD7-861AE5233E0E}" type="slidenum">
              <a:rPr lang="en-US" smtClean="0"/>
              <a:pPr/>
              <a:t>13</a:t>
            </a:fld>
            <a:endParaRPr lang="en-US" dirty="0"/>
          </a:p>
        </p:txBody>
      </p:sp>
      <p:sp>
        <p:nvSpPr>
          <p:cNvPr id="12" name="Footer Placeholder 2">
            <a:extLst>
              <a:ext uri="{FF2B5EF4-FFF2-40B4-BE49-F238E27FC236}">
                <a16:creationId xmlns:a16="http://schemas.microsoft.com/office/drawing/2014/main" id="{ED0ACA64-D071-E6B8-E952-2D2DBFB5F1B9}"/>
              </a:ext>
            </a:extLst>
          </p:cNvPr>
          <p:cNvSpPr>
            <a:spLocks noGrp="1"/>
          </p:cNvSpPr>
          <p:nvPr>
            <p:ph type="ftr" sz="quarter" idx="3"/>
          </p:nvPr>
        </p:nvSpPr>
        <p:spPr>
          <a:xfrm>
            <a:off x="859014" y="4818745"/>
            <a:ext cx="5090540" cy="273844"/>
          </a:xfrm>
        </p:spPr>
        <p:txBody>
          <a:bodyPr/>
          <a:lstStyle/>
          <a:p>
            <a:r>
              <a:rPr lang="en-US" dirty="0"/>
              <a:t>Pablo Saiz         PWF Togo: Workshop on LHC Open Data </a:t>
            </a:r>
          </a:p>
        </p:txBody>
      </p:sp>
      <p:pic>
        <p:nvPicPr>
          <p:cNvPr id="3074" name="Picture 2" descr="Computing Resources for High Energy Physics Experiments at ...">
            <a:extLst>
              <a:ext uri="{FF2B5EF4-FFF2-40B4-BE49-F238E27FC236}">
                <a16:creationId xmlns:a16="http://schemas.microsoft.com/office/drawing/2014/main" id="{9852E439-7A68-89BC-96B1-4C5B0A372B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6748" y="2413589"/>
            <a:ext cx="1909874" cy="1273249"/>
          </a:xfrm>
          <a:prstGeom prst="rect">
            <a:avLst/>
          </a:prstGeom>
          <a:noFill/>
          <a:extLst>
            <a:ext uri="{909E8E84-426E-40DD-AFC4-6F175D3DCCD1}">
              <a14:hiddenFill xmlns:a14="http://schemas.microsoft.com/office/drawing/2010/main">
                <a:solidFill>
                  <a:srgbClr val="FFFFFF"/>
                </a:solidFill>
              </a14:hiddenFill>
            </a:ext>
          </a:extLst>
        </p:spPr>
      </p:pic>
      <p:sp>
        <p:nvSpPr>
          <p:cNvPr id="13" name="Date Placeholder 3">
            <a:extLst>
              <a:ext uri="{FF2B5EF4-FFF2-40B4-BE49-F238E27FC236}">
                <a16:creationId xmlns:a16="http://schemas.microsoft.com/office/drawing/2014/main" id="{EE8FED6E-213A-03A7-C4B2-C1869E4BF921}"/>
              </a:ext>
            </a:extLst>
          </p:cNvPr>
          <p:cNvSpPr>
            <a:spLocks noGrp="1"/>
          </p:cNvSpPr>
          <p:nvPr>
            <p:ph type="dt" sz="half" idx="10"/>
          </p:nvPr>
        </p:nvSpPr>
        <p:spPr>
          <a:xfrm>
            <a:off x="6076437" y="4818745"/>
            <a:ext cx="1330442" cy="273844"/>
          </a:xfrm>
        </p:spPr>
        <p:txBody>
          <a:bodyPr/>
          <a:lstStyle/>
          <a:p>
            <a:fld id="{B86E7441-B772-D048-9C1B-F8600B03CAE1}" type="datetime3">
              <a:rPr lang="en-US" smtClean="0"/>
              <a:t>8 May 2026</a:t>
            </a:fld>
            <a:endParaRPr lang="en-US" dirty="0"/>
          </a:p>
        </p:txBody>
      </p:sp>
    </p:spTree>
    <p:extLst>
      <p:ext uri="{BB962C8B-B14F-4D97-AF65-F5344CB8AC3E}">
        <p14:creationId xmlns:p14="http://schemas.microsoft.com/office/powerpoint/2010/main" val="26603422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A759A87F-8897-4A1D-3320-71496128A1CF}"/>
              </a:ext>
            </a:extLst>
          </p:cNvPr>
          <p:cNvPicPr>
            <a:picLocks noGrp="1" noChangeAspect="1" noChangeArrowheads="1"/>
          </p:cNvPicPr>
          <p:nvPr>
            <p:ph type="pic" sz="quarter" idx="13"/>
          </p:nvPr>
        </p:nvPicPr>
        <p:blipFill>
          <a:blip r:embed="rId3">
            <a:extLst>
              <a:ext uri="{28A0092B-C50C-407E-A947-70E740481C1C}">
                <a14:useLocalDpi xmlns:a14="http://schemas.microsoft.com/office/drawing/2010/main" val="0"/>
              </a:ext>
            </a:extLst>
          </a:blip>
          <a:srcRect l="11432" r="11432"/>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a:extLst>
              <a:ext uri="{FF2B5EF4-FFF2-40B4-BE49-F238E27FC236}">
                <a16:creationId xmlns:a16="http://schemas.microsoft.com/office/drawing/2014/main" id="{579F3CB1-8BBC-2947-C8C2-133F5EC00008}"/>
              </a:ext>
            </a:extLst>
          </p:cNvPr>
          <p:cNvSpPr txBox="1">
            <a:spLocks/>
          </p:cNvSpPr>
          <p:nvPr/>
        </p:nvSpPr>
        <p:spPr>
          <a:xfrm>
            <a:off x="6076437" y="3129455"/>
            <a:ext cx="3087290" cy="1652937"/>
          </a:xfrm>
          <a:prstGeom prst="rect">
            <a:avLst/>
          </a:prstGeom>
          <a:solidFill>
            <a:schemeClr val="tx1">
              <a:alpha val="80000"/>
            </a:schemeClr>
          </a:solidFill>
        </p:spPr>
        <p:txBody>
          <a:bodyPr vert="horz" lIns="135000" tIns="135000" rIns="135000" bIns="135000" rtlCol="0">
            <a:normAutofit/>
          </a:bodyPr>
          <a:lstStyle>
            <a:lvl1pPr marL="0" indent="0" algn="l" defTabSz="914400" rtl="0" eaLnBrk="1" latinLnBrk="0" hangingPunct="1">
              <a:lnSpc>
                <a:spcPct val="90000"/>
              </a:lnSpc>
              <a:spcBef>
                <a:spcPts val="1000"/>
              </a:spcBef>
              <a:spcAft>
                <a:spcPts val="0"/>
              </a:spcAft>
              <a:buFont typeface="Arial"/>
              <a:buNone/>
              <a:tabLst/>
              <a:defRPr sz="2800" b="1" kern="1200">
                <a:solidFill>
                  <a:schemeClr val="bg1"/>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2100" kern="1200">
                <a:solidFill>
                  <a:schemeClr val="bg1"/>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bg1"/>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575" b="0" dirty="0"/>
              <a:t>CERN Open Science</a:t>
            </a:r>
          </a:p>
          <a:p>
            <a:endParaRPr lang="en-GB" sz="2100" dirty="0"/>
          </a:p>
        </p:txBody>
      </p:sp>
      <p:pic>
        <p:nvPicPr>
          <p:cNvPr id="4102" name="Picture 6">
            <a:extLst>
              <a:ext uri="{FF2B5EF4-FFF2-40B4-BE49-F238E27FC236}">
                <a16:creationId xmlns:a16="http://schemas.microsoft.com/office/drawing/2014/main" id="{B41D3AC4-1FD0-98AA-A59C-C9F94DB2E1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9228" y="3498166"/>
            <a:ext cx="1324491" cy="52979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1D5D0E07-D770-5A0D-719F-ABACFDF52281}"/>
              </a:ext>
            </a:extLst>
          </p:cNvPr>
          <p:cNvPicPr>
            <a:picLocks noChangeAspect="1"/>
          </p:cNvPicPr>
          <p:nvPr/>
        </p:nvPicPr>
        <p:blipFill>
          <a:blip r:embed="rId5"/>
          <a:stretch>
            <a:fillRect/>
          </a:stretch>
        </p:blipFill>
        <p:spPr>
          <a:xfrm>
            <a:off x="6357685" y="4092661"/>
            <a:ext cx="973598" cy="494912"/>
          </a:xfrm>
          <a:prstGeom prst="rect">
            <a:avLst/>
          </a:prstGeom>
        </p:spPr>
      </p:pic>
      <p:pic>
        <p:nvPicPr>
          <p:cNvPr id="9" name="Picture 8">
            <a:extLst>
              <a:ext uri="{FF2B5EF4-FFF2-40B4-BE49-F238E27FC236}">
                <a16:creationId xmlns:a16="http://schemas.microsoft.com/office/drawing/2014/main" id="{D254B1B0-C59C-C8A9-0D6A-38A2E26CAB3B}"/>
              </a:ext>
            </a:extLst>
          </p:cNvPr>
          <p:cNvPicPr>
            <a:picLocks noChangeAspect="1"/>
          </p:cNvPicPr>
          <p:nvPr/>
        </p:nvPicPr>
        <p:blipFill>
          <a:blip r:embed="rId6"/>
          <a:stretch>
            <a:fillRect/>
          </a:stretch>
        </p:blipFill>
        <p:spPr>
          <a:xfrm>
            <a:off x="7235707" y="3969883"/>
            <a:ext cx="2098558" cy="886058"/>
          </a:xfrm>
          <a:prstGeom prst="rect">
            <a:avLst/>
          </a:prstGeom>
        </p:spPr>
      </p:pic>
      <p:pic>
        <p:nvPicPr>
          <p:cNvPr id="4104" name="Picture 8" descr="World Wide Web symbol | Free SVG">
            <a:extLst>
              <a:ext uri="{FF2B5EF4-FFF2-40B4-BE49-F238E27FC236}">
                <a16:creationId xmlns:a16="http://schemas.microsoft.com/office/drawing/2014/main" id="{7696A36D-8A01-CF46-3393-C17497D32CA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09304" y="3290996"/>
            <a:ext cx="886058" cy="886058"/>
          </a:xfrm>
          <a:prstGeom prst="rect">
            <a:avLst/>
          </a:prstGeom>
          <a:noFill/>
          <a:extLst>
            <a:ext uri="{909E8E84-426E-40DD-AFC4-6F175D3DCCD1}">
              <a14:hiddenFill xmlns:a14="http://schemas.microsoft.com/office/drawing/2010/main">
                <a:solidFill>
                  <a:srgbClr val="FFFFFF"/>
                </a:solidFill>
              </a14:hiddenFill>
            </a:ext>
          </a:extLst>
        </p:spPr>
      </p:pic>
      <p:sp>
        <p:nvSpPr>
          <p:cNvPr id="11" name="Slide Number Placeholder 3">
            <a:extLst>
              <a:ext uri="{FF2B5EF4-FFF2-40B4-BE49-F238E27FC236}">
                <a16:creationId xmlns:a16="http://schemas.microsoft.com/office/drawing/2014/main" id="{FA0CE48E-F2D3-D9A4-78B6-3180F8F2145D}"/>
              </a:ext>
            </a:extLst>
          </p:cNvPr>
          <p:cNvSpPr>
            <a:spLocks noGrp="1"/>
          </p:cNvSpPr>
          <p:nvPr>
            <p:ph type="sldNum" sz="quarter" idx="12"/>
          </p:nvPr>
        </p:nvSpPr>
        <p:spPr>
          <a:xfrm>
            <a:off x="8330659" y="4818745"/>
            <a:ext cx="510941" cy="273844"/>
          </a:xfrm>
        </p:spPr>
        <p:txBody>
          <a:bodyPr/>
          <a:lstStyle/>
          <a:p>
            <a:fld id="{17918391-D411-FE40-AAD7-861AE5233E0E}" type="slidenum">
              <a:rPr lang="en-US" smtClean="0"/>
              <a:pPr/>
              <a:t>14</a:t>
            </a:fld>
            <a:endParaRPr lang="en-US" dirty="0"/>
          </a:p>
        </p:txBody>
      </p:sp>
      <p:sp>
        <p:nvSpPr>
          <p:cNvPr id="12" name="Footer Placeholder 2">
            <a:extLst>
              <a:ext uri="{FF2B5EF4-FFF2-40B4-BE49-F238E27FC236}">
                <a16:creationId xmlns:a16="http://schemas.microsoft.com/office/drawing/2014/main" id="{6ED3AB0B-83BA-69B8-A341-410FDEC5CBBF}"/>
              </a:ext>
            </a:extLst>
          </p:cNvPr>
          <p:cNvSpPr>
            <a:spLocks noGrp="1"/>
          </p:cNvSpPr>
          <p:nvPr>
            <p:ph type="ftr" sz="quarter" idx="3"/>
          </p:nvPr>
        </p:nvSpPr>
        <p:spPr>
          <a:xfrm>
            <a:off x="859014" y="4818745"/>
            <a:ext cx="5090540" cy="273844"/>
          </a:xfrm>
        </p:spPr>
        <p:txBody>
          <a:bodyPr/>
          <a:lstStyle/>
          <a:p>
            <a:r>
              <a:rPr lang="en-US" dirty="0"/>
              <a:t>Pablo Saiz         PWF Togo: Workshop on LHC Open Data </a:t>
            </a:r>
          </a:p>
        </p:txBody>
      </p:sp>
      <p:sp>
        <p:nvSpPr>
          <p:cNvPr id="13" name="Date Placeholder 3">
            <a:extLst>
              <a:ext uri="{FF2B5EF4-FFF2-40B4-BE49-F238E27FC236}">
                <a16:creationId xmlns:a16="http://schemas.microsoft.com/office/drawing/2014/main" id="{20EC616F-2D52-6900-F903-EAA437B16C78}"/>
              </a:ext>
            </a:extLst>
          </p:cNvPr>
          <p:cNvSpPr>
            <a:spLocks noGrp="1"/>
          </p:cNvSpPr>
          <p:nvPr>
            <p:ph type="dt" sz="half" idx="10"/>
          </p:nvPr>
        </p:nvSpPr>
        <p:spPr>
          <a:xfrm>
            <a:off x="6076437" y="4818745"/>
            <a:ext cx="1330442" cy="273844"/>
          </a:xfrm>
        </p:spPr>
        <p:txBody>
          <a:bodyPr/>
          <a:lstStyle/>
          <a:p>
            <a:fld id="{B86E7441-B772-D048-9C1B-F8600B03CAE1}" type="datetime3">
              <a:rPr lang="en-US" smtClean="0"/>
              <a:t>8 May 2026</a:t>
            </a:fld>
            <a:endParaRPr lang="en-US" dirty="0"/>
          </a:p>
        </p:txBody>
      </p:sp>
    </p:spTree>
    <p:extLst>
      <p:ext uri="{BB962C8B-B14F-4D97-AF65-F5344CB8AC3E}">
        <p14:creationId xmlns:p14="http://schemas.microsoft.com/office/powerpoint/2010/main" val="35301162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E4E5C3B-9697-BC8B-62E7-BCCECB7F9F9F}"/>
              </a:ext>
            </a:extLst>
          </p:cNvPr>
          <p:cNvSpPr>
            <a:spLocks noGrp="1"/>
          </p:cNvSpPr>
          <p:nvPr>
            <p:ph type="title"/>
          </p:nvPr>
        </p:nvSpPr>
        <p:spPr/>
        <p:txBody>
          <a:bodyPr/>
          <a:lstStyle/>
          <a:p>
            <a:r>
              <a:rPr lang="en-CH" dirty="0"/>
              <a:t>Open Science</a:t>
            </a:r>
          </a:p>
        </p:txBody>
      </p:sp>
      <p:pic>
        <p:nvPicPr>
          <p:cNvPr id="7" name="Picture 2" descr="Dekoratives Element // Decorative element">
            <a:extLst>
              <a:ext uri="{FF2B5EF4-FFF2-40B4-BE49-F238E27FC236}">
                <a16:creationId xmlns:a16="http://schemas.microsoft.com/office/drawing/2014/main" id="{D2E60258-250D-4223-67CA-77A701CCA71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4" r="2570" b="-847"/>
          <a:stretch>
            <a:fillRect/>
          </a:stretch>
        </p:blipFill>
        <p:spPr bwMode="auto">
          <a:xfrm>
            <a:off x="872097" y="753725"/>
            <a:ext cx="2672153" cy="3788537"/>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Dekoratives Element // Decorative element">
            <a:extLst>
              <a:ext uri="{FF2B5EF4-FFF2-40B4-BE49-F238E27FC236}">
                <a16:creationId xmlns:a16="http://schemas.microsoft.com/office/drawing/2014/main" id="{8C170C5F-FED7-51AB-DB9F-D3CC915757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73375" y="792300"/>
            <a:ext cx="2287091" cy="3690787"/>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3">
            <a:extLst>
              <a:ext uri="{FF2B5EF4-FFF2-40B4-BE49-F238E27FC236}">
                <a16:creationId xmlns:a16="http://schemas.microsoft.com/office/drawing/2014/main" id="{665881A5-1A9C-E8BA-72D0-C3E5D6299B63}"/>
              </a:ext>
            </a:extLst>
          </p:cNvPr>
          <p:cNvSpPr>
            <a:spLocks noGrp="1"/>
          </p:cNvSpPr>
          <p:nvPr>
            <p:ph type="sldNum" sz="quarter" idx="12"/>
          </p:nvPr>
        </p:nvSpPr>
        <p:spPr>
          <a:xfrm>
            <a:off x="8330659" y="4818745"/>
            <a:ext cx="510941" cy="273844"/>
          </a:xfrm>
        </p:spPr>
        <p:txBody>
          <a:bodyPr/>
          <a:lstStyle/>
          <a:p>
            <a:fld id="{17918391-D411-FE40-AAD7-861AE5233E0E}" type="slidenum">
              <a:rPr lang="en-US" smtClean="0"/>
              <a:pPr/>
              <a:t>15</a:t>
            </a:fld>
            <a:endParaRPr lang="en-US" dirty="0"/>
          </a:p>
        </p:txBody>
      </p:sp>
      <p:sp>
        <p:nvSpPr>
          <p:cNvPr id="9" name="Footer Placeholder 2">
            <a:extLst>
              <a:ext uri="{FF2B5EF4-FFF2-40B4-BE49-F238E27FC236}">
                <a16:creationId xmlns:a16="http://schemas.microsoft.com/office/drawing/2014/main" id="{C6F92A0F-C6DE-4E04-7AE1-749B551BA7F9}"/>
              </a:ext>
            </a:extLst>
          </p:cNvPr>
          <p:cNvSpPr>
            <a:spLocks noGrp="1"/>
          </p:cNvSpPr>
          <p:nvPr>
            <p:ph type="ftr" sz="quarter" idx="3"/>
          </p:nvPr>
        </p:nvSpPr>
        <p:spPr>
          <a:xfrm>
            <a:off x="859014" y="4818745"/>
            <a:ext cx="5090540" cy="273844"/>
          </a:xfrm>
        </p:spPr>
        <p:txBody>
          <a:bodyPr/>
          <a:lstStyle/>
          <a:p>
            <a:r>
              <a:rPr lang="en-US" dirty="0"/>
              <a:t>Pablo Saiz         PWF Togo: Workshop on LHC Open Data </a:t>
            </a:r>
          </a:p>
        </p:txBody>
      </p:sp>
      <p:sp>
        <p:nvSpPr>
          <p:cNvPr id="10" name="Date Placeholder 3">
            <a:extLst>
              <a:ext uri="{FF2B5EF4-FFF2-40B4-BE49-F238E27FC236}">
                <a16:creationId xmlns:a16="http://schemas.microsoft.com/office/drawing/2014/main" id="{532A18FA-EFD5-FB80-4BA4-A86AAF2256C0}"/>
              </a:ext>
            </a:extLst>
          </p:cNvPr>
          <p:cNvSpPr>
            <a:spLocks noGrp="1"/>
          </p:cNvSpPr>
          <p:nvPr>
            <p:ph type="dt" sz="half" idx="10"/>
          </p:nvPr>
        </p:nvSpPr>
        <p:spPr>
          <a:xfrm>
            <a:off x="6076437" y="4818745"/>
            <a:ext cx="1330442" cy="273844"/>
          </a:xfrm>
        </p:spPr>
        <p:txBody>
          <a:bodyPr/>
          <a:lstStyle/>
          <a:p>
            <a:fld id="{B86E7441-B772-D048-9C1B-F8600B03CAE1}" type="datetime3">
              <a:rPr lang="en-US" smtClean="0"/>
              <a:t>8 May 2026</a:t>
            </a:fld>
            <a:endParaRPr lang="en-US" dirty="0"/>
          </a:p>
        </p:txBody>
      </p:sp>
    </p:spTree>
    <p:extLst>
      <p:ext uri="{BB962C8B-B14F-4D97-AF65-F5344CB8AC3E}">
        <p14:creationId xmlns:p14="http://schemas.microsoft.com/office/powerpoint/2010/main" val="3104528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8" descr="A screenshot of a computer&#10;&#10;AI-generated content may be incorrect.">
            <a:extLst>
              <a:ext uri="{FF2B5EF4-FFF2-40B4-BE49-F238E27FC236}">
                <a16:creationId xmlns:a16="http://schemas.microsoft.com/office/drawing/2014/main" id="{15653D80-092A-7C60-2576-9D5FE3E28620}"/>
              </a:ext>
            </a:extLst>
          </p:cNvPr>
          <p:cNvPicPr>
            <a:picLocks noGrp="1" noChangeAspect="1"/>
          </p:cNvPicPr>
          <p:nvPr>
            <p:ph type="pic" sz="quarter" idx="13"/>
          </p:nvPr>
        </p:nvPicPr>
        <p:blipFill>
          <a:blip r:embed="rId3"/>
          <a:srcRect t="-341" b="5217"/>
          <a:stretch>
            <a:fillRect/>
          </a:stretch>
        </p:blipFill>
        <p:spPr>
          <a:xfrm>
            <a:off x="0" y="-13620"/>
            <a:ext cx="9144000" cy="4832366"/>
          </a:xfrm>
        </p:spPr>
      </p:pic>
      <p:sp>
        <p:nvSpPr>
          <p:cNvPr id="3" name="Content Placeholder 2">
            <a:extLst>
              <a:ext uri="{FF2B5EF4-FFF2-40B4-BE49-F238E27FC236}">
                <a16:creationId xmlns:a16="http://schemas.microsoft.com/office/drawing/2014/main" id="{744CEACC-8490-96F6-0DAC-6D6146F10B19}"/>
              </a:ext>
            </a:extLst>
          </p:cNvPr>
          <p:cNvSpPr>
            <a:spLocks noGrp="1"/>
          </p:cNvSpPr>
          <p:nvPr>
            <p:ph idx="1"/>
          </p:nvPr>
        </p:nvSpPr>
        <p:spPr>
          <a:xfrm>
            <a:off x="6428096" y="4217157"/>
            <a:ext cx="2715904" cy="565235"/>
          </a:xfrm>
        </p:spPr>
        <p:txBody>
          <a:bodyPr>
            <a:normAutofit fontScale="85000" lnSpcReduction="20000"/>
          </a:bodyPr>
          <a:lstStyle/>
          <a:p>
            <a:r>
              <a:rPr lang="en-CH" dirty="0"/>
              <a:t>https://opendata.cern</a:t>
            </a:r>
          </a:p>
        </p:txBody>
      </p:sp>
      <p:sp>
        <p:nvSpPr>
          <p:cNvPr id="9" name="Slide Number Placeholder 3">
            <a:extLst>
              <a:ext uri="{FF2B5EF4-FFF2-40B4-BE49-F238E27FC236}">
                <a16:creationId xmlns:a16="http://schemas.microsoft.com/office/drawing/2014/main" id="{C3A60660-3677-BCCF-B3AE-47371D5D544F}"/>
              </a:ext>
            </a:extLst>
          </p:cNvPr>
          <p:cNvSpPr>
            <a:spLocks noGrp="1"/>
          </p:cNvSpPr>
          <p:nvPr>
            <p:ph type="sldNum" sz="quarter" idx="12"/>
          </p:nvPr>
        </p:nvSpPr>
        <p:spPr>
          <a:xfrm>
            <a:off x="8330659" y="4818745"/>
            <a:ext cx="510941" cy="273844"/>
          </a:xfrm>
        </p:spPr>
        <p:txBody>
          <a:bodyPr/>
          <a:lstStyle/>
          <a:p>
            <a:fld id="{17918391-D411-FE40-AAD7-861AE5233E0E}" type="slidenum">
              <a:rPr lang="en-US" smtClean="0"/>
              <a:pPr/>
              <a:t>16</a:t>
            </a:fld>
            <a:endParaRPr lang="en-US" dirty="0"/>
          </a:p>
        </p:txBody>
      </p:sp>
      <p:sp>
        <p:nvSpPr>
          <p:cNvPr id="10" name="Footer Placeholder 2">
            <a:extLst>
              <a:ext uri="{FF2B5EF4-FFF2-40B4-BE49-F238E27FC236}">
                <a16:creationId xmlns:a16="http://schemas.microsoft.com/office/drawing/2014/main" id="{5B2A571D-EE97-088B-C901-942242118907}"/>
              </a:ext>
            </a:extLst>
          </p:cNvPr>
          <p:cNvSpPr>
            <a:spLocks noGrp="1"/>
          </p:cNvSpPr>
          <p:nvPr>
            <p:ph type="ftr" sz="quarter" idx="3"/>
          </p:nvPr>
        </p:nvSpPr>
        <p:spPr>
          <a:xfrm>
            <a:off x="859014" y="4818745"/>
            <a:ext cx="5090540" cy="273844"/>
          </a:xfrm>
        </p:spPr>
        <p:txBody>
          <a:bodyPr/>
          <a:lstStyle/>
          <a:p>
            <a:r>
              <a:rPr lang="en-US" dirty="0"/>
              <a:t>Pablo Saiz </a:t>
            </a:r>
            <a:r>
              <a:rPr lang="en-GB" dirty="0"/>
              <a:t>IOP Open Data Workshop for Higher Education</a:t>
            </a:r>
            <a:endParaRPr lang="en-US" dirty="0"/>
          </a:p>
        </p:txBody>
      </p:sp>
      <p:sp>
        <p:nvSpPr>
          <p:cNvPr id="11" name="Date Placeholder 3">
            <a:extLst>
              <a:ext uri="{FF2B5EF4-FFF2-40B4-BE49-F238E27FC236}">
                <a16:creationId xmlns:a16="http://schemas.microsoft.com/office/drawing/2014/main" id="{D3BEC70C-499B-4222-4BBC-3E2BA7141D1A}"/>
              </a:ext>
            </a:extLst>
          </p:cNvPr>
          <p:cNvSpPr>
            <a:spLocks noGrp="1"/>
          </p:cNvSpPr>
          <p:nvPr>
            <p:ph type="dt" sz="half" idx="10"/>
          </p:nvPr>
        </p:nvSpPr>
        <p:spPr>
          <a:xfrm>
            <a:off x="6076437" y="4818745"/>
            <a:ext cx="1330442" cy="273844"/>
          </a:xfrm>
        </p:spPr>
        <p:txBody>
          <a:bodyPr/>
          <a:lstStyle/>
          <a:p>
            <a:fld id="{B86E7441-B772-D048-9C1B-F8600B03CAE1}" type="datetime3">
              <a:rPr lang="en-US" smtClean="0"/>
              <a:t>8 May 2026</a:t>
            </a:fld>
            <a:endParaRPr lang="en-US" dirty="0"/>
          </a:p>
        </p:txBody>
      </p:sp>
    </p:spTree>
    <p:extLst>
      <p:ext uri="{BB962C8B-B14F-4D97-AF65-F5344CB8AC3E}">
        <p14:creationId xmlns:p14="http://schemas.microsoft.com/office/powerpoint/2010/main" val="31618835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2AC9C0A-2D9E-6DCC-875B-F0CCFEF8DBFA}"/>
              </a:ext>
            </a:extLst>
          </p:cNvPr>
          <p:cNvSpPr>
            <a:spLocks noGrp="1"/>
          </p:cNvSpPr>
          <p:nvPr>
            <p:ph idx="1"/>
          </p:nvPr>
        </p:nvSpPr>
        <p:spPr>
          <a:xfrm>
            <a:off x="6437804" y="-1"/>
            <a:ext cx="2706195" cy="4818745"/>
          </a:xfrm>
        </p:spPr>
        <p:txBody>
          <a:bodyPr/>
          <a:lstStyle/>
          <a:p>
            <a:r>
              <a:rPr lang="en-GB" b="0" dirty="0">
                <a:latin typeface="Helvetica" pitchFamily="2" charset="0"/>
              </a:rPr>
              <a:t>The Turing Way Community, &amp; </a:t>
            </a:r>
            <a:r>
              <a:rPr lang="en-GB" b="0" dirty="0" err="1">
                <a:latin typeface="Helvetica" pitchFamily="2" charset="0"/>
              </a:rPr>
              <a:t>Scriberia</a:t>
            </a:r>
            <a:r>
              <a:rPr lang="en-GB" b="0" dirty="0">
                <a:latin typeface="Helvetica" pitchFamily="2" charset="0"/>
              </a:rPr>
              <a:t>. (2020)</a:t>
            </a:r>
          </a:p>
          <a:p>
            <a:r>
              <a:rPr lang="en-GB" b="0" dirty="0">
                <a:latin typeface="Helvetica" pitchFamily="2" charset="0"/>
              </a:rPr>
              <a:t>Illustrations from the Turing Way book dashes. </a:t>
            </a:r>
            <a:r>
              <a:rPr lang="en-GB" b="0" dirty="0" err="1">
                <a:latin typeface="Helvetica" pitchFamily="2" charset="0"/>
              </a:rPr>
              <a:t>Zenodo</a:t>
            </a:r>
            <a:r>
              <a:rPr lang="en-GB" b="0" dirty="0">
                <a:latin typeface="Helvetica" pitchFamily="2" charset="0"/>
              </a:rPr>
              <a:t>. </a:t>
            </a:r>
            <a:r>
              <a:rPr lang="en-GB" b="0" dirty="0">
                <a:latin typeface="Helvetica" pitchFamily="2" charset="0"/>
                <a:hlinkClick r:id="rId3">
                  <a:extLst>
                    <a:ext uri="{A12FA001-AC4F-418D-AE19-62706E023703}">
                      <ahyp:hlinkClr xmlns:ahyp="http://schemas.microsoft.com/office/drawing/2018/hyperlinkcolor" val="tx"/>
                    </a:ext>
                  </a:extLst>
                </a:hlinkClick>
              </a:rPr>
              <a:t>https://doi.org/10.5281/zenodo.3695300</a:t>
            </a:r>
            <a:endParaRPr lang="en-CH" dirty="0"/>
          </a:p>
          <a:p>
            <a:endParaRPr lang="en-CH" dirty="0"/>
          </a:p>
        </p:txBody>
      </p:sp>
      <p:pic>
        <p:nvPicPr>
          <p:cNvPr id="7" name="Content Placeholder 7" descr="A diagram of a fair principles&#10;&#10;AI-generated content may be incorrect.">
            <a:extLst>
              <a:ext uri="{FF2B5EF4-FFF2-40B4-BE49-F238E27FC236}">
                <a16:creationId xmlns:a16="http://schemas.microsoft.com/office/drawing/2014/main" id="{88F5956F-028F-C1C4-EE4F-7B3254C460B3}"/>
              </a:ext>
            </a:extLst>
          </p:cNvPr>
          <p:cNvPicPr>
            <a:picLocks noGrp="1" noChangeAspect="1"/>
          </p:cNvPicPr>
          <p:nvPr>
            <p:ph type="pic" sz="quarter" idx="13"/>
          </p:nvPr>
        </p:nvPicPr>
        <p:blipFill>
          <a:blip r:embed="rId4"/>
          <a:srcRect t="413" b="2447"/>
          <a:stretch>
            <a:fillRect/>
          </a:stretch>
        </p:blipFill>
        <p:spPr>
          <a:xfrm>
            <a:off x="0" y="142697"/>
            <a:ext cx="6437805" cy="4651068"/>
          </a:xfrm>
        </p:spPr>
      </p:pic>
      <p:sp>
        <p:nvSpPr>
          <p:cNvPr id="9" name="Slide Number Placeholder 3">
            <a:extLst>
              <a:ext uri="{FF2B5EF4-FFF2-40B4-BE49-F238E27FC236}">
                <a16:creationId xmlns:a16="http://schemas.microsoft.com/office/drawing/2014/main" id="{A5B526C4-C769-6D77-7969-A9660D543CE3}"/>
              </a:ext>
            </a:extLst>
          </p:cNvPr>
          <p:cNvSpPr>
            <a:spLocks noGrp="1"/>
          </p:cNvSpPr>
          <p:nvPr>
            <p:ph type="sldNum" sz="quarter" idx="12"/>
          </p:nvPr>
        </p:nvSpPr>
        <p:spPr>
          <a:xfrm>
            <a:off x="8330659" y="4818745"/>
            <a:ext cx="510941" cy="273844"/>
          </a:xfrm>
        </p:spPr>
        <p:txBody>
          <a:bodyPr/>
          <a:lstStyle/>
          <a:p>
            <a:fld id="{17918391-D411-FE40-AAD7-861AE5233E0E}" type="slidenum">
              <a:rPr lang="en-US" smtClean="0"/>
              <a:pPr/>
              <a:t>17</a:t>
            </a:fld>
            <a:endParaRPr lang="en-US" dirty="0"/>
          </a:p>
        </p:txBody>
      </p:sp>
      <p:sp>
        <p:nvSpPr>
          <p:cNvPr id="10" name="Footer Placeholder 2">
            <a:extLst>
              <a:ext uri="{FF2B5EF4-FFF2-40B4-BE49-F238E27FC236}">
                <a16:creationId xmlns:a16="http://schemas.microsoft.com/office/drawing/2014/main" id="{9E55BF96-114E-4EDF-8FA5-7DB524327724}"/>
              </a:ext>
            </a:extLst>
          </p:cNvPr>
          <p:cNvSpPr>
            <a:spLocks noGrp="1"/>
          </p:cNvSpPr>
          <p:nvPr>
            <p:ph type="ftr" sz="quarter" idx="3"/>
          </p:nvPr>
        </p:nvSpPr>
        <p:spPr>
          <a:xfrm>
            <a:off x="859014" y="4818745"/>
            <a:ext cx="5090540" cy="273844"/>
          </a:xfrm>
        </p:spPr>
        <p:txBody>
          <a:bodyPr/>
          <a:lstStyle/>
          <a:p>
            <a:r>
              <a:rPr lang="en-US" dirty="0"/>
              <a:t>Pablo Saiz         PWF Togo: Workshop on LHC Open Data </a:t>
            </a:r>
          </a:p>
        </p:txBody>
      </p:sp>
      <p:sp>
        <p:nvSpPr>
          <p:cNvPr id="11" name="Date Placeholder 3">
            <a:extLst>
              <a:ext uri="{FF2B5EF4-FFF2-40B4-BE49-F238E27FC236}">
                <a16:creationId xmlns:a16="http://schemas.microsoft.com/office/drawing/2014/main" id="{F3597175-7E7F-AB1A-16C1-4101CE4585A1}"/>
              </a:ext>
            </a:extLst>
          </p:cNvPr>
          <p:cNvSpPr>
            <a:spLocks noGrp="1"/>
          </p:cNvSpPr>
          <p:nvPr>
            <p:ph type="dt" sz="half" idx="10"/>
          </p:nvPr>
        </p:nvSpPr>
        <p:spPr>
          <a:xfrm>
            <a:off x="6076437" y="4818745"/>
            <a:ext cx="1330442" cy="273844"/>
          </a:xfrm>
        </p:spPr>
        <p:txBody>
          <a:bodyPr/>
          <a:lstStyle/>
          <a:p>
            <a:fld id="{B86E7441-B772-D048-9C1B-F8600B03CAE1}" type="datetime3">
              <a:rPr lang="en-US" smtClean="0"/>
              <a:t>8 May 2026</a:t>
            </a:fld>
            <a:endParaRPr lang="en-US" dirty="0"/>
          </a:p>
        </p:txBody>
      </p:sp>
    </p:spTree>
    <p:extLst>
      <p:ext uri="{BB962C8B-B14F-4D97-AF65-F5344CB8AC3E}">
        <p14:creationId xmlns:p14="http://schemas.microsoft.com/office/powerpoint/2010/main" val="41963656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4" descr="A screenshot of a computer&#10;&#10;AI-generated content may be incorrect.">
            <a:extLst>
              <a:ext uri="{FF2B5EF4-FFF2-40B4-BE49-F238E27FC236}">
                <a16:creationId xmlns:a16="http://schemas.microsoft.com/office/drawing/2014/main" id="{162BAE50-08E9-7EE3-FAF0-9C054EB8BB11}"/>
              </a:ext>
            </a:extLst>
          </p:cNvPr>
          <p:cNvPicPr>
            <a:picLocks noGrp="1" noChangeAspect="1"/>
          </p:cNvPicPr>
          <p:nvPr>
            <p:ph type="pic" sz="quarter" idx="13"/>
          </p:nvPr>
        </p:nvPicPr>
        <p:blipFill>
          <a:blip r:embed="rId2"/>
          <a:srcRect t="-1" b="7021"/>
          <a:stretch>
            <a:fillRect/>
          </a:stretch>
        </p:blipFill>
        <p:spPr>
          <a:xfrm>
            <a:off x="0" y="-1"/>
            <a:ext cx="9144000" cy="4782393"/>
          </a:xfrm>
        </p:spPr>
      </p:pic>
      <p:sp>
        <p:nvSpPr>
          <p:cNvPr id="9" name="Slide Number Placeholder 3">
            <a:extLst>
              <a:ext uri="{FF2B5EF4-FFF2-40B4-BE49-F238E27FC236}">
                <a16:creationId xmlns:a16="http://schemas.microsoft.com/office/drawing/2014/main" id="{8CB97904-40B5-8EC2-030E-6D256EE04B87}"/>
              </a:ext>
            </a:extLst>
          </p:cNvPr>
          <p:cNvSpPr>
            <a:spLocks noGrp="1"/>
          </p:cNvSpPr>
          <p:nvPr>
            <p:ph type="sldNum" sz="quarter" idx="12"/>
          </p:nvPr>
        </p:nvSpPr>
        <p:spPr>
          <a:xfrm>
            <a:off x="8330659" y="4818745"/>
            <a:ext cx="510941" cy="273844"/>
          </a:xfrm>
        </p:spPr>
        <p:txBody>
          <a:bodyPr/>
          <a:lstStyle/>
          <a:p>
            <a:fld id="{17918391-D411-FE40-AAD7-861AE5233E0E}" type="slidenum">
              <a:rPr lang="en-US" smtClean="0"/>
              <a:pPr/>
              <a:t>18</a:t>
            </a:fld>
            <a:endParaRPr lang="en-US" dirty="0"/>
          </a:p>
        </p:txBody>
      </p:sp>
      <p:sp>
        <p:nvSpPr>
          <p:cNvPr id="10" name="Footer Placeholder 2">
            <a:extLst>
              <a:ext uri="{FF2B5EF4-FFF2-40B4-BE49-F238E27FC236}">
                <a16:creationId xmlns:a16="http://schemas.microsoft.com/office/drawing/2014/main" id="{C96A9927-ED73-CC57-9944-9136CB0012C3}"/>
              </a:ext>
            </a:extLst>
          </p:cNvPr>
          <p:cNvSpPr>
            <a:spLocks noGrp="1"/>
          </p:cNvSpPr>
          <p:nvPr>
            <p:ph type="ftr" sz="quarter" idx="3"/>
          </p:nvPr>
        </p:nvSpPr>
        <p:spPr>
          <a:xfrm>
            <a:off x="859014" y="4818745"/>
            <a:ext cx="5090540" cy="273844"/>
          </a:xfrm>
        </p:spPr>
        <p:txBody>
          <a:bodyPr/>
          <a:lstStyle/>
          <a:p>
            <a:r>
              <a:rPr lang="en-US" dirty="0"/>
              <a:t>Pablo Saiz         PWF Togo: Workshop on LHC Open Data </a:t>
            </a:r>
          </a:p>
        </p:txBody>
      </p:sp>
      <p:sp>
        <p:nvSpPr>
          <p:cNvPr id="11" name="Date Placeholder 3">
            <a:extLst>
              <a:ext uri="{FF2B5EF4-FFF2-40B4-BE49-F238E27FC236}">
                <a16:creationId xmlns:a16="http://schemas.microsoft.com/office/drawing/2014/main" id="{73545EEA-9DCA-19CA-16AA-AE30CD01FBB2}"/>
              </a:ext>
            </a:extLst>
          </p:cNvPr>
          <p:cNvSpPr>
            <a:spLocks noGrp="1"/>
          </p:cNvSpPr>
          <p:nvPr>
            <p:ph type="dt" sz="half" idx="10"/>
          </p:nvPr>
        </p:nvSpPr>
        <p:spPr>
          <a:xfrm>
            <a:off x="6076437" y="4818745"/>
            <a:ext cx="1330442" cy="273844"/>
          </a:xfrm>
        </p:spPr>
        <p:txBody>
          <a:bodyPr/>
          <a:lstStyle/>
          <a:p>
            <a:fld id="{B86E7441-B772-D048-9C1B-F8600B03CAE1}" type="datetime3">
              <a:rPr lang="en-US" smtClean="0"/>
              <a:t>8 May 2026</a:t>
            </a:fld>
            <a:endParaRPr lang="en-US" dirty="0"/>
          </a:p>
        </p:txBody>
      </p:sp>
    </p:spTree>
    <p:extLst>
      <p:ext uri="{BB962C8B-B14F-4D97-AF65-F5344CB8AC3E}">
        <p14:creationId xmlns:p14="http://schemas.microsoft.com/office/powerpoint/2010/main" val="27465301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673744D-0209-54B4-C49F-C816C08CEDF4}"/>
              </a:ext>
            </a:extLst>
          </p:cNvPr>
          <p:cNvSpPr>
            <a:spLocks noGrp="1"/>
          </p:cNvSpPr>
          <p:nvPr>
            <p:ph type="pic" sz="quarter" idx="13"/>
          </p:nvPr>
        </p:nvSpPr>
        <p:spPr/>
        <p:txBody>
          <a:bodyPr/>
          <a:lstStyle/>
          <a:p>
            <a:endParaRPr lang="en-CH"/>
          </a:p>
        </p:txBody>
      </p:sp>
      <p:pic>
        <p:nvPicPr>
          <p:cNvPr id="7" name="Content Placeholder 4" descr="A screenshot of a computer&#10;&#10;AI-generated content may be incorrect.">
            <a:extLst>
              <a:ext uri="{FF2B5EF4-FFF2-40B4-BE49-F238E27FC236}">
                <a16:creationId xmlns:a16="http://schemas.microsoft.com/office/drawing/2014/main" id="{E0277B92-3F33-CB26-9D6B-BD25C710A511}"/>
              </a:ext>
            </a:extLst>
          </p:cNvPr>
          <p:cNvPicPr>
            <a:picLocks noChangeAspect="1"/>
          </p:cNvPicPr>
          <p:nvPr/>
        </p:nvPicPr>
        <p:blipFill>
          <a:blip r:embed="rId2"/>
          <a:stretch>
            <a:fillRect/>
          </a:stretch>
        </p:blipFill>
        <p:spPr>
          <a:xfrm>
            <a:off x="0" y="0"/>
            <a:ext cx="9144000" cy="4779992"/>
          </a:xfrm>
          <a:prstGeom prst="rect">
            <a:avLst/>
          </a:prstGeom>
          <a:solidFill>
            <a:schemeClr val="tx1">
              <a:alpha val="80000"/>
            </a:schemeClr>
          </a:solidFill>
        </p:spPr>
      </p:pic>
      <p:pic>
        <p:nvPicPr>
          <p:cNvPr id="8" name="Picture 7" descr="A screenshot of a computer&#10;&#10;AI-generated content may be incorrect.">
            <a:extLst>
              <a:ext uri="{FF2B5EF4-FFF2-40B4-BE49-F238E27FC236}">
                <a16:creationId xmlns:a16="http://schemas.microsoft.com/office/drawing/2014/main" id="{6A49EE6E-2D1F-758B-B853-969A102C27B2}"/>
              </a:ext>
            </a:extLst>
          </p:cNvPr>
          <p:cNvPicPr>
            <a:picLocks noChangeAspect="1"/>
          </p:cNvPicPr>
          <p:nvPr/>
        </p:nvPicPr>
        <p:blipFill>
          <a:blip r:embed="rId3"/>
          <a:stretch>
            <a:fillRect/>
          </a:stretch>
        </p:blipFill>
        <p:spPr>
          <a:xfrm>
            <a:off x="3865418" y="1376714"/>
            <a:ext cx="5278582" cy="3403278"/>
          </a:xfrm>
          <a:prstGeom prst="rect">
            <a:avLst/>
          </a:prstGeom>
          <a:ln>
            <a:noFill/>
          </a:ln>
          <a:effectLst>
            <a:outerShdw blurRad="190500" algn="tl" rotWithShape="0">
              <a:srgbClr val="000000">
                <a:alpha val="70000"/>
              </a:srgbClr>
            </a:outerShdw>
          </a:effectLst>
        </p:spPr>
      </p:pic>
      <p:sp>
        <p:nvSpPr>
          <p:cNvPr id="10" name="Slide Number Placeholder 3">
            <a:extLst>
              <a:ext uri="{FF2B5EF4-FFF2-40B4-BE49-F238E27FC236}">
                <a16:creationId xmlns:a16="http://schemas.microsoft.com/office/drawing/2014/main" id="{E5D9FF6B-9006-2851-3EE2-467430271749}"/>
              </a:ext>
            </a:extLst>
          </p:cNvPr>
          <p:cNvSpPr>
            <a:spLocks noGrp="1"/>
          </p:cNvSpPr>
          <p:nvPr>
            <p:ph type="sldNum" sz="quarter" idx="12"/>
          </p:nvPr>
        </p:nvSpPr>
        <p:spPr>
          <a:xfrm>
            <a:off x="8330659" y="4818745"/>
            <a:ext cx="510941" cy="273844"/>
          </a:xfrm>
        </p:spPr>
        <p:txBody>
          <a:bodyPr/>
          <a:lstStyle/>
          <a:p>
            <a:fld id="{17918391-D411-FE40-AAD7-861AE5233E0E}" type="slidenum">
              <a:rPr lang="en-US" smtClean="0"/>
              <a:pPr/>
              <a:t>19</a:t>
            </a:fld>
            <a:endParaRPr lang="en-US" dirty="0"/>
          </a:p>
        </p:txBody>
      </p:sp>
      <p:sp>
        <p:nvSpPr>
          <p:cNvPr id="11" name="Footer Placeholder 2">
            <a:extLst>
              <a:ext uri="{FF2B5EF4-FFF2-40B4-BE49-F238E27FC236}">
                <a16:creationId xmlns:a16="http://schemas.microsoft.com/office/drawing/2014/main" id="{03E0CD66-E76B-7AD8-D055-EA2F2DEDE17E}"/>
              </a:ext>
            </a:extLst>
          </p:cNvPr>
          <p:cNvSpPr>
            <a:spLocks noGrp="1"/>
          </p:cNvSpPr>
          <p:nvPr>
            <p:ph type="ftr" sz="quarter" idx="3"/>
          </p:nvPr>
        </p:nvSpPr>
        <p:spPr>
          <a:xfrm>
            <a:off x="859014" y="4818745"/>
            <a:ext cx="5090540" cy="273844"/>
          </a:xfrm>
        </p:spPr>
        <p:txBody>
          <a:bodyPr/>
          <a:lstStyle/>
          <a:p>
            <a:r>
              <a:rPr lang="en-US" dirty="0"/>
              <a:t>Pablo Saiz         PWF Togo: Workshop on LHC Open Data </a:t>
            </a:r>
          </a:p>
        </p:txBody>
      </p:sp>
      <p:sp>
        <p:nvSpPr>
          <p:cNvPr id="12" name="Date Placeholder 3">
            <a:extLst>
              <a:ext uri="{FF2B5EF4-FFF2-40B4-BE49-F238E27FC236}">
                <a16:creationId xmlns:a16="http://schemas.microsoft.com/office/drawing/2014/main" id="{18413F27-8D08-1668-9317-40EC68A72F51}"/>
              </a:ext>
            </a:extLst>
          </p:cNvPr>
          <p:cNvSpPr>
            <a:spLocks noGrp="1"/>
          </p:cNvSpPr>
          <p:nvPr>
            <p:ph type="dt" sz="half" idx="10"/>
          </p:nvPr>
        </p:nvSpPr>
        <p:spPr>
          <a:xfrm>
            <a:off x="6076437" y="4818745"/>
            <a:ext cx="1330442" cy="273844"/>
          </a:xfrm>
        </p:spPr>
        <p:txBody>
          <a:bodyPr/>
          <a:lstStyle/>
          <a:p>
            <a:fld id="{B86E7441-B772-D048-9C1B-F8600B03CAE1}" type="datetime3">
              <a:rPr lang="en-US" smtClean="0"/>
              <a:t>8 May 2026</a:t>
            </a:fld>
            <a:endParaRPr lang="en-US" dirty="0"/>
          </a:p>
        </p:txBody>
      </p:sp>
    </p:spTree>
    <p:extLst>
      <p:ext uri="{BB962C8B-B14F-4D97-AF65-F5344CB8AC3E}">
        <p14:creationId xmlns:p14="http://schemas.microsoft.com/office/powerpoint/2010/main" val="465461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2D936F3-5E54-08F8-B204-EFF1D6D0E6B4}"/>
              </a:ext>
            </a:extLst>
          </p:cNvPr>
          <p:cNvSpPr>
            <a:spLocks noGrp="1"/>
          </p:cNvSpPr>
          <p:nvPr>
            <p:ph type="title"/>
          </p:nvPr>
        </p:nvSpPr>
        <p:spPr/>
        <p:txBody>
          <a:bodyPr/>
          <a:lstStyle/>
          <a:p>
            <a:r>
              <a:rPr lang="en-CH" dirty="0"/>
              <a:t>CERN Open Data Portal </a:t>
            </a:r>
          </a:p>
        </p:txBody>
      </p:sp>
      <p:sp>
        <p:nvSpPr>
          <p:cNvPr id="2" name="Content Placeholder 1">
            <a:extLst>
              <a:ext uri="{FF2B5EF4-FFF2-40B4-BE49-F238E27FC236}">
                <a16:creationId xmlns:a16="http://schemas.microsoft.com/office/drawing/2014/main" id="{AED3C92E-ADD2-3DC9-CA1C-4ED5A6E0E831}"/>
              </a:ext>
            </a:extLst>
          </p:cNvPr>
          <p:cNvSpPr>
            <a:spLocks noGrp="1"/>
          </p:cNvSpPr>
          <p:nvPr>
            <p:ph type="body" idx="15"/>
          </p:nvPr>
        </p:nvSpPr>
        <p:spPr/>
        <p:txBody>
          <a:bodyPr>
            <a:normAutofit/>
          </a:bodyPr>
          <a:lstStyle/>
          <a:p>
            <a:r>
              <a:rPr lang="en-CH" dirty="0"/>
              <a:t>Open Data is good</a:t>
            </a:r>
          </a:p>
        </p:txBody>
      </p:sp>
      <p:sp>
        <p:nvSpPr>
          <p:cNvPr id="4" name="Date Placeholder 3">
            <a:extLst>
              <a:ext uri="{FF2B5EF4-FFF2-40B4-BE49-F238E27FC236}">
                <a16:creationId xmlns:a16="http://schemas.microsoft.com/office/drawing/2014/main" id="{21767609-3D96-47CB-A23A-69E5C2E7963E}"/>
              </a:ext>
            </a:extLst>
          </p:cNvPr>
          <p:cNvSpPr>
            <a:spLocks noGrp="1"/>
          </p:cNvSpPr>
          <p:nvPr>
            <p:ph type="dt" sz="half" idx="17"/>
          </p:nvPr>
        </p:nvSpPr>
        <p:spPr/>
        <p:txBody>
          <a:bodyPr/>
          <a:lstStyle/>
          <a:p>
            <a:fld id="{B86E7441-B772-D048-9C1B-F8600B03CAE1}" type="datetime3">
              <a:rPr lang="en-US" smtClean="0"/>
              <a:t>8 May 2026</a:t>
            </a:fld>
            <a:endParaRPr lang="en-US" dirty="0"/>
          </a:p>
        </p:txBody>
      </p:sp>
      <p:sp>
        <p:nvSpPr>
          <p:cNvPr id="6" name="Footer Placeholder 5">
            <a:extLst>
              <a:ext uri="{FF2B5EF4-FFF2-40B4-BE49-F238E27FC236}">
                <a16:creationId xmlns:a16="http://schemas.microsoft.com/office/drawing/2014/main" id="{F6C2F25B-B759-155C-FBCE-09CDDB7C89C2}"/>
              </a:ext>
            </a:extLst>
          </p:cNvPr>
          <p:cNvSpPr>
            <a:spLocks noGrp="1"/>
          </p:cNvSpPr>
          <p:nvPr>
            <p:ph type="ftr" sz="quarter" idx="18"/>
          </p:nvPr>
        </p:nvSpPr>
        <p:spPr/>
        <p:txBody>
          <a:bodyPr/>
          <a:lstStyle/>
          <a:p>
            <a:r>
              <a:rPr lang="en-US"/>
              <a:t>Pablo Saiz | </a:t>
            </a:r>
            <a:r>
              <a:rPr lang="en-GB"/>
              <a:t>IOP Open Data Workshop for Higher Education</a:t>
            </a:r>
            <a:endParaRPr lang="en-US" dirty="0"/>
          </a:p>
        </p:txBody>
      </p:sp>
      <p:sp>
        <p:nvSpPr>
          <p:cNvPr id="5" name="Slide Number Placeholder 4">
            <a:extLst>
              <a:ext uri="{FF2B5EF4-FFF2-40B4-BE49-F238E27FC236}">
                <a16:creationId xmlns:a16="http://schemas.microsoft.com/office/drawing/2014/main" id="{DA05D579-2744-614E-37FB-4D13749F4A01}"/>
              </a:ext>
            </a:extLst>
          </p:cNvPr>
          <p:cNvSpPr>
            <a:spLocks noGrp="1"/>
          </p:cNvSpPr>
          <p:nvPr>
            <p:ph type="sldNum" sz="quarter" idx="19"/>
          </p:nvPr>
        </p:nvSpPr>
        <p:spPr/>
        <p:txBody>
          <a:bodyPr/>
          <a:lstStyle/>
          <a:p>
            <a:fld id="{36B5EA5A-BC32-A742-B11B-8E7414D5B535}" type="slidenum">
              <a:rPr lang="en-US" smtClean="0"/>
              <a:pPr/>
              <a:t>2</a:t>
            </a:fld>
            <a:endParaRPr lang="en-US" dirty="0"/>
          </a:p>
        </p:txBody>
      </p:sp>
      <p:sp>
        <p:nvSpPr>
          <p:cNvPr id="9" name="Text Placeholder 8">
            <a:extLst>
              <a:ext uri="{FF2B5EF4-FFF2-40B4-BE49-F238E27FC236}">
                <a16:creationId xmlns:a16="http://schemas.microsoft.com/office/drawing/2014/main" id="{89F41ADD-5A78-B7C6-AC3F-61B0AE3D97BF}"/>
              </a:ext>
            </a:extLst>
          </p:cNvPr>
          <p:cNvSpPr>
            <a:spLocks noGrp="1"/>
          </p:cNvSpPr>
          <p:nvPr>
            <p:ph type="body" idx="20"/>
          </p:nvPr>
        </p:nvSpPr>
        <p:spPr>
          <a:xfrm>
            <a:off x="55208" y="3808894"/>
            <a:ext cx="2967252" cy="848411"/>
          </a:xfrm>
        </p:spPr>
        <p:txBody>
          <a:bodyPr/>
          <a:lstStyle/>
          <a:p>
            <a:r>
              <a:rPr lang="en-CH" dirty="0"/>
              <a:t>How to measure impact</a:t>
            </a:r>
          </a:p>
        </p:txBody>
      </p:sp>
      <p:sp>
        <p:nvSpPr>
          <p:cNvPr id="11" name="Text Placeholder 10">
            <a:extLst>
              <a:ext uri="{FF2B5EF4-FFF2-40B4-BE49-F238E27FC236}">
                <a16:creationId xmlns:a16="http://schemas.microsoft.com/office/drawing/2014/main" id="{A3BBA21A-9451-078C-DDC0-1508EF1E6B4D}"/>
              </a:ext>
            </a:extLst>
          </p:cNvPr>
          <p:cNvSpPr>
            <a:spLocks noGrp="1"/>
          </p:cNvSpPr>
          <p:nvPr>
            <p:ph type="body" idx="22"/>
          </p:nvPr>
        </p:nvSpPr>
        <p:spPr>
          <a:xfrm>
            <a:off x="6121539" y="3808894"/>
            <a:ext cx="2970000" cy="848411"/>
          </a:xfrm>
        </p:spPr>
        <p:txBody>
          <a:bodyPr/>
          <a:lstStyle/>
          <a:p>
            <a:r>
              <a:rPr lang="en-CH" dirty="0"/>
              <a:t>Other Fields</a:t>
            </a:r>
          </a:p>
        </p:txBody>
      </p:sp>
      <p:sp>
        <p:nvSpPr>
          <p:cNvPr id="15" name="Rectangle 14">
            <a:extLst>
              <a:ext uri="{FF2B5EF4-FFF2-40B4-BE49-F238E27FC236}">
                <a16:creationId xmlns:a16="http://schemas.microsoft.com/office/drawing/2014/main" id="{3905F5BC-75D8-7FEF-F8E8-2FE243FF4997}"/>
              </a:ext>
            </a:extLst>
          </p:cNvPr>
          <p:cNvSpPr/>
          <p:nvPr/>
        </p:nvSpPr>
        <p:spPr>
          <a:xfrm>
            <a:off x="52752" y="1201033"/>
            <a:ext cx="2967252" cy="260786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TextBox 15">
            <a:extLst>
              <a:ext uri="{FF2B5EF4-FFF2-40B4-BE49-F238E27FC236}">
                <a16:creationId xmlns:a16="http://schemas.microsoft.com/office/drawing/2014/main" id="{C5780FDF-34AC-DDDD-4373-729E70310E03}"/>
              </a:ext>
            </a:extLst>
          </p:cNvPr>
          <p:cNvSpPr txBox="1"/>
          <p:nvPr/>
        </p:nvSpPr>
        <p:spPr>
          <a:xfrm>
            <a:off x="52752" y="1544241"/>
            <a:ext cx="597877" cy="707886"/>
          </a:xfrm>
          <a:prstGeom prst="rect">
            <a:avLst/>
          </a:prstGeom>
          <a:noFill/>
        </p:spPr>
        <p:txBody>
          <a:bodyPr wrap="square">
            <a:spAutoFit/>
          </a:bodyPr>
          <a:lstStyle/>
          <a:p>
            <a:r>
              <a:rPr sz="4000" dirty="0"/>
              <a:t>📊</a:t>
            </a:r>
          </a:p>
        </p:txBody>
      </p:sp>
      <p:sp>
        <p:nvSpPr>
          <p:cNvPr id="17" name="TextBox 16">
            <a:extLst>
              <a:ext uri="{FF2B5EF4-FFF2-40B4-BE49-F238E27FC236}">
                <a16:creationId xmlns:a16="http://schemas.microsoft.com/office/drawing/2014/main" id="{158AE715-4F50-ADBE-CD1E-681600192EB4}"/>
              </a:ext>
            </a:extLst>
          </p:cNvPr>
          <p:cNvSpPr txBox="1"/>
          <p:nvPr/>
        </p:nvSpPr>
        <p:spPr>
          <a:xfrm>
            <a:off x="712226" y="1493310"/>
            <a:ext cx="1654620" cy="276999"/>
          </a:xfrm>
          <a:prstGeom prst="rect">
            <a:avLst/>
          </a:prstGeom>
          <a:noFill/>
        </p:spPr>
        <p:txBody>
          <a:bodyPr wrap="none">
            <a:spAutoFit/>
          </a:bodyPr>
          <a:lstStyle/>
          <a:p>
            <a:r>
              <a:rPr sz="1200" b="1" dirty="0">
                <a:solidFill>
                  <a:srgbClr val="0A2D64"/>
                </a:solidFill>
              </a:rPr>
              <a:t>Quantitative Metrics</a:t>
            </a:r>
          </a:p>
        </p:txBody>
      </p:sp>
      <p:sp>
        <p:nvSpPr>
          <p:cNvPr id="18" name="TextBox 17">
            <a:extLst>
              <a:ext uri="{FF2B5EF4-FFF2-40B4-BE49-F238E27FC236}">
                <a16:creationId xmlns:a16="http://schemas.microsoft.com/office/drawing/2014/main" id="{F74AC64B-D970-DDD3-0322-52937E5BEEAD}"/>
              </a:ext>
            </a:extLst>
          </p:cNvPr>
          <p:cNvSpPr txBox="1"/>
          <p:nvPr/>
        </p:nvSpPr>
        <p:spPr>
          <a:xfrm>
            <a:off x="682276" y="1729989"/>
            <a:ext cx="2228583" cy="261610"/>
          </a:xfrm>
          <a:prstGeom prst="rect">
            <a:avLst/>
          </a:prstGeom>
          <a:noFill/>
        </p:spPr>
        <p:txBody>
          <a:bodyPr wrap="square">
            <a:spAutoFit/>
          </a:bodyPr>
          <a:lstStyle/>
          <a:p>
            <a:r>
              <a:rPr sz="1100" dirty="0">
                <a:solidFill>
                  <a:srgbClr val="282828"/>
                </a:solidFill>
              </a:rPr>
              <a:t>downloads,</a:t>
            </a:r>
            <a:r>
              <a:rPr lang="en-US" sz="1100" dirty="0">
                <a:solidFill>
                  <a:srgbClr val="282828"/>
                </a:solidFill>
              </a:rPr>
              <a:t> </a:t>
            </a:r>
            <a:r>
              <a:rPr sz="1100" dirty="0">
                <a:solidFill>
                  <a:srgbClr val="282828"/>
                </a:solidFill>
              </a:rPr>
              <a:t>citations</a:t>
            </a:r>
            <a:r>
              <a:rPr lang="en-US" sz="1100" dirty="0">
                <a:solidFill>
                  <a:srgbClr val="282828"/>
                </a:solidFill>
              </a:rPr>
              <a:t>, …</a:t>
            </a:r>
            <a:endParaRPr sz="1100" dirty="0">
              <a:solidFill>
                <a:srgbClr val="282828"/>
              </a:solidFill>
            </a:endParaRPr>
          </a:p>
        </p:txBody>
      </p:sp>
      <p:sp>
        <p:nvSpPr>
          <p:cNvPr id="19" name="TextBox 18">
            <a:extLst>
              <a:ext uri="{FF2B5EF4-FFF2-40B4-BE49-F238E27FC236}">
                <a16:creationId xmlns:a16="http://schemas.microsoft.com/office/drawing/2014/main" id="{9881F837-F568-DFED-4B56-6C5AD5DBB09F}"/>
              </a:ext>
            </a:extLst>
          </p:cNvPr>
          <p:cNvSpPr txBox="1"/>
          <p:nvPr/>
        </p:nvSpPr>
        <p:spPr>
          <a:xfrm>
            <a:off x="52752" y="2345741"/>
            <a:ext cx="731520" cy="731520"/>
          </a:xfrm>
          <a:prstGeom prst="rect">
            <a:avLst/>
          </a:prstGeom>
          <a:noFill/>
        </p:spPr>
        <p:txBody>
          <a:bodyPr wrap="none">
            <a:spAutoFit/>
          </a:bodyPr>
          <a:lstStyle/>
          <a:p>
            <a:r>
              <a:rPr sz="4000" dirty="0"/>
              <a:t>🟢</a:t>
            </a:r>
          </a:p>
        </p:txBody>
      </p:sp>
      <p:sp>
        <p:nvSpPr>
          <p:cNvPr id="20" name="TextBox 19">
            <a:extLst>
              <a:ext uri="{FF2B5EF4-FFF2-40B4-BE49-F238E27FC236}">
                <a16:creationId xmlns:a16="http://schemas.microsoft.com/office/drawing/2014/main" id="{8363134D-6631-24D7-DA89-1B8FA764241D}"/>
              </a:ext>
            </a:extLst>
          </p:cNvPr>
          <p:cNvSpPr txBox="1"/>
          <p:nvPr/>
        </p:nvSpPr>
        <p:spPr>
          <a:xfrm>
            <a:off x="682277" y="2276363"/>
            <a:ext cx="1606530" cy="276999"/>
          </a:xfrm>
          <a:prstGeom prst="rect">
            <a:avLst/>
          </a:prstGeom>
          <a:noFill/>
        </p:spPr>
        <p:txBody>
          <a:bodyPr wrap="none">
            <a:spAutoFit/>
          </a:bodyPr>
          <a:lstStyle/>
          <a:p>
            <a:r>
              <a:rPr sz="1200" b="1" dirty="0">
                <a:solidFill>
                  <a:srgbClr val="0A2D64"/>
                </a:solidFill>
              </a:rPr>
              <a:t>Qualitative Insights</a:t>
            </a:r>
          </a:p>
        </p:txBody>
      </p:sp>
      <p:sp>
        <p:nvSpPr>
          <p:cNvPr id="21" name="TextBox 20">
            <a:extLst>
              <a:ext uri="{FF2B5EF4-FFF2-40B4-BE49-F238E27FC236}">
                <a16:creationId xmlns:a16="http://schemas.microsoft.com/office/drawing/2014/main" id="{1A7758D9-FD4D-949F-9BFA-83BB499E3543}"/>
              </a:ext>
            </a:extLst>
          </p:cNvPr>
          <p:cNvSpPr txBox="1"/>
          <p:nvPr/>
        </p:nvSpPr>
        <p:spPr>
          <a:xfrm>
            <a:off x="682276" y="2514600"/>
            <a:ext cx="2340184" cy="261610"/>
          </a:xfrm>
          <a:prstGeom prst="rect">
            <a:avLst/>
          </a:prstGeom>
          <a:noFill/>
        </p:spPr>
        <p:txBody>
          <a:bodyPr wrap="square">
            <a:spAutoFit/>
          </a:bodyPr>
          <a:lstStyle/>
          <a:p>
            <a:r>
              <a:rPr sz="1100" dirty="0">
                <a:solidFill>
                  <a:srgbClr val="282828"/>
                </a:solidFill>
              </a:rPr>
              <a:t>case studies,</a:t>
            </a:r>
            <a:r>
              <a:rPr lang="en-US" sz="1100" dirty="0">
                <a:solidFill>
                  <a:srgbClr val="282828"/>
                </a:solidFill>
              </a:rPr>
              <a:t> stories, …</a:t>
            </a:r>
            <a:endParaRPr sz="1100" dirty="0">
              <a:solidFill>
                <a:srgbClr val="282828"/>
              </a:solidFill>
            </a:endParaRPr>
          </a:p>
        </p:txBody>
      </p:sp>
      <p:sp>
        <p:nvSpPr>
          <p:cNvPr id="22" name="TextBox 21">
            <a:extLst>
              <a:ext uri="{FF2B5EF4-FFF2-40B4-BE49-F238E27FC236}">
                <a16:creationId xmlns:a16="http://schemas.microsoft.com/office/drawing/2014/main" id="{19E60E48-350D-0908-39D3-C5FFE7174263}"/>
              </a:ext>
            </a:extLst>
          </p:cNvPr>
          <p:cNvSpPr txBox="1"/>
          <p:nvPr/>
        </p:nvSpPr>
        <p:spPr>
          <a:xfrm>
            <a:off x="68565" y="3077261"/>
            <a:ext cx="731520" cy="731520"/>
          </a:xfrm>
          <a:prstGeom prst="rect">
            <a:avLst/>
          </a:prstGeom>
          <a:noFill/>
        </p:spPr>
        <p:txBody>
          <a:bodyPr wrap="none">
            <a:spAutoFit/>
          </a:bodyPr>
          <a:lstStyle/>
          <a:p>
            <a:r>
              <a:rPr sz="4000" dirty="0"/>
              <a:t>👥</a:t>
            </a:r>
          </a:p>
        </p:txBody>
      </p:sp>
      <p:sp>
        <p:nvSpPr>
          <p:cNvPr id="23" name="TextBox 22">
            <a:extLst>
              <a:ext uri="{FF2B5EF4-FFF2-40B4-BE49-F238E27FC236}">
                <a16:creationId xmlns:a16="http://schemas.microsoft.com/office/drawing/2014/main" id="{059C0B41-BD01-72AA-323C-437E829FB00A}"/>
              </a:ext>
            </a:extLst>
          </p:cNvPr>
          <p:cNvSpPr txBox="1"/>
          <p:nvPr/>
        </p:nvSpPr>
        <p:spPr>
          <a:xfrm>
            <a:off x="682277" y="3007883"/>
            <a:ext cx="1531188" cy="276999"/>
          </a:xfrm>
          <a:prstGeom prst="rect">
            <a:avLst/>
          </a:prstGeom>
          <a:noFill/>
        </p:spPr>
        <p:txBody>
          <a:bodyPr wrap="none">
            <a:spAutoFit/>
          </a:bodyPr>
          <a:lstStyle/>
          <a:p>
            <a:r>
              <a:rPr sz="1200" b="1" dirty="0">
                <a:solidFill>
                  <a:srgbClr val="0A2D64"/>
                </a:solidFill>
              </a:rPr>
              <a:t>Equity &amp; Inclusion</a:t>
            </a:r>
          </a:p>
        </p:txBody>
      </p:sp>
      <p:sp>
        <p:nvSpPr>
          <p:cNvPr id="24" name="TextBox 23">
            <a:extLst>
              <a:ext uri="{FF2B5EF4-FFF2-40B4-BE49-F238E27FC236}">
                <a16:creationId xmlns:a16="http://schemas.microsoft.com/office/drawing/2014/main" id="{E3C92D6F-614C-8FAB-1D11-74A8F322070D}"/>
              </a:ext>
            </a:extLst>
          </p:cNvPr>
          <p:cNvSpPr txBox="1"/>
          <p:nvPr/>
        </p:nvSpPr>
        <p:spPr>
          <a:xfrm>
            <a:off x="739694" y="3279828"/>
            <a:ext cx="2282766" cy="261610"/>
          </a:xfrm>
          <a:prstGeom prst="rect">
            <a:avLst/>
          </a:prstGeom>
          <a:noFill/>
        </p:spPr>
        <p:txBody>
          <a:bodyPr wrap="square">
            <a:spAutoFit/>
          </a:bodyPr>
          <a:lstStyle/>
          <a:p>
            <a:r>
              <a:rPr lang="en-US" sz="1100" dirty="0">
                <a:solidFill>
                  <a:srgbClr val="282828"/>
                </a:solidFill>
              </a:rPr>
              <a:t>accessibility, </a:t>
            </a:r>
            <a:r>
              <a:rPr sz="1100" dirty="0">
                <a:solidFill>
                  <a:srgbClr val="282828"/>
                </a:solidFill>
              </a:rPr>
              <a:t>diversity</a:t>
            </a:r>
            <a:r>
              <a:rPr lang="en-US" sz="1100" dirty="0">
                <a:solidFill>
                  <a:srgbClr val="282828"/>
                </a:solidFill>
              </a:rPr>
              <a:t>, …</a:t>
            </a:r>
            <a:endParaRPr sz="1100" dirty="0">
              <a:solidFill>
                <a:srgbClr val="282828"/>
              </a:solidFill>
            </a:endParaRPr>
          </a:p>
        </p:txBody>
      </p:sp>
      <p:sp>
        <p:nvSpPr>
          <p:cNvPr id="25" name="Rectangle 24">
            <a:extLst>
              <a:ext uri="{FF2B5EF4-FFF2-40B4-BE49-F238E27FC236}">
                <a16:creationId xmlns:a16="http://schemas.microsoft.com/office/drawing/2014/main" id="{3B602A55-15EF-1572-618D-DDA2AC61F81B}"/>
              </a:ext>
            </a:extLst>
          </p:cNvPr>
          <p:cNvSpPr/>
          <p:nvPr/>
        </p:nvSpPr>
        <p:spPr>
          <a:xfrm>
            <a:off x="3088421" y="2049444"/>
            <a:ext cx="2967252" cy="260786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6" name="TextBox 25">
            <a:extLst>
              <a:ext uri="{FF2B5EF4-FFF2-40B4-BE49-F238E27FC236}">
                <a16:creationId xmlns:a16="http://schemas.microsoft.com/office/drawing/2014/main" id="{B5D62454-88ED-9A08-C284-F23901006316}"/>
              </a:ext>
            </a:extLst>
          </p:cNvPr>
          <p:cNvSpPr txBox="1"/>
          <p:nvPr/>
        </p:nvSpPr>
        <p:spPr>
          <a:xfrm>
            <a:off x="3675826" y="2332553"/>
            <a:ext cx="1744092" cy="584775"/>
          </a:xfrm>
          <a:prstGeom prst="rect">
            <a:avLst/>
          </a:prstGeom>
          <a:noFill/>
        </p:spPr>
        <p:txBody>
          <a:bodyPr wrap="square">
            <a:spAutoFit/>
          </a:bodyPr>
          <a:lstStyle/>
          <a:p>
            <a:pPr algn="ctr"/>
            <a:r>
              <a:rPr lang="en-US" sz="1600" b="1" dirty="0">
                <a:solidFill>
                  <a:srgbClr val="0A2D64"/>
                </a:solidFill>
              </a:rPr>
              <a:t>FAIR Open Data is even better</a:t>
            </a:r>
            <a:endParaRPr sz="1600" b="1" dirty="0">
              <a:solidFill>
                <a:srgbClr val="0A2D64"/>
              </a:solidFill>
            </a:endParaRPr>
          </a:p>
        </p:txBody>
      </p:sp>
      <p:sp>
        <p:nvSpPr>
          <p:cNvPr id="27" name="Rectangle 26">
            <a:extLst>
              <a:ext uri="{FF2B5EF4-FFF2-40B4-BE49-F238E27FC236}">
                <a16:creationId xmlns:a16="http://schemas.microsoft.com/office/drawing/2014/main" id="{8B171D5C-EFF2-B1BE-6414-F9B3A8D3B537}"/>
              </a:ext>
            </a:extLst>
          </p:cNvPr>
          <p:cNvSpPr/>
          <p:nvPr/>
        </p:nvSpPr>
        <p:spPr>
          <a:xfrm>
            <a:off x="6123996" y="1210669"/>
            <a:ext cx="2967252" cy="260786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8" name="TextBox 27">
            <a:extLst>
              <a:ext uri="{FF2B5EF4-FFF2-40B4-BE49-F238E27FC236}">
                <a16:creationId xmlns:a16="http://schemas.microsoft.com/office/drawing/2014/main" id="{667F738D-14B9-EE58-60B0-A8161CCDF7BB}"/>
              </a:ext>
            </a:extLst>
          </p:cNvPr>
          <p:cNvSpPr txBox="1"/>
          <p:nvPr/>
        </p:nvSpPr>
        <p:spPr>
          <a:xfrm>
            <a:off x="7147874" y="2414284"/>
            <a:ext cx="1186543" cy="1077218"/>
          </a:xfrm>
          <a:prstGeom prst="rect">
            <a:avLst/>
          </a:prstGeom>
          <a:noFill/>
        </p:spPr>
        <p:txBody>
          <a:bodyPr wrap="none">
            <a:spAutoFit/>
          </a:bodyPr>
          <a:lstStyle/>
          <a:p>
            <a:r>
              <a:rPr lang="en-US" sz="1600" b="1" dirty="0">
                <a:solidFill>
                  <a:srgbClr val="0A2D64"/>
                </a:solidFill>
              </a:rPr>
              <a:t>European </a:t>
            </a:r>
          </a:p>
          <a:p>
            <a:r>
              <a:rPr lang="en-US" sz="1600" b="1" dirty="0">
                <a:solidFill>
                  <a:srgbClr val="0A2D64"/>
                </a:solidFill>
              </a:rPr>
              <a:t>Open </a:t>
            </a:r>
          </a:p>
          <a:p>
            <a:r>
              <a:rPr lang="en-US" sz="1600" b="1" dirty="0">
                <a:solidFill>
                  <a:srgbClr val="0A2D64"/>
                </a:solidFill>
              </a:rPr>
              <a:t>Science </a:t>
            </a:r>
          </a:p>
          <a:p>
            <a:r>
              <a:rPr lang="en-US" sz="1600" b="1" dirty="0">
                <a:solidFill>
                  <a:srgbClr val="0A2D64"/>
                </a:solidFill>
              </a:rPr>
              <a:t>Cloud</a:t>
            </a:r>
            <a:endParaRPr sz="1600" b="1" dirty="0">
              <a:solidFill>
                <a:srgbClr val="0A2D64"/>
              </a:solidFill>
            </a:endParaRPr>
          </a:p>
        </p:txBody>
      </p:sp>
      <p:pic>
        <p:nvPicPr>
          <p:cNvPr id="31" name="Graphic 30">
            <a:hlinkClick r:id="rId3"/>
            <a:extLst>
              <a:ext uri="{FF2B5EF4-FFF2-40B4-BE49-F238E27FC236}">
                <a16:creationId xmlns:a16="http://schemas.microsoft.com/office/drawing/2014/main" id="{39340347-C39D-0DCB-8583-15D3D384205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470133" y="1616587"/>
            <a:ext cx="2272812" cy="373751"/>
          </a:xfrm>
          <a:prstGeom prst="rect">
            <a:avLst/>
          </a:prstGeom>
        </p:spPr>
      </p:pic>
      <p:pic>
        <p:nvPicPr>
          <p:cNvPr id="32" name="Content Placeholder 7" descr="A diagram of a fair principles&#10;&#10;AI-generated content may be incorrect.">
            <a:extLst>
              <a:ext uri="{FF2B5EF4-FFF2-40B4-BE49-F238E27FC236}">
                <a16:creationId xmlns:a16="http://schemas.microsoft.com/office/drawing/2014/main" id="{714D37C4-20AC-298D-50EE-03A158300238}"/>
              </a:ext>
            </a:extLst>
          </p:cNvPr>
          <p:cNvPicPr>
            <a:picLocks noChangeAspect="1"/>
          </p:cNvPicPr>
          <p:nvPr/>
        </p:nvPicPr>
        <p:blipFill>
          <a:blip r:embed="rId6"/>
          <a:srcRect t="413" b="2447"/>
          <a:stretch>
            <a:fillRect/>
          </a:stretch>
        </p:blipFill>
        <p:spPr>
          <a:xfrm>
            <a:off x="3441270" y="2917328"/>
            <a:ext cx="2261459" cy="1633818"/>
          </a:xfrm>
          <a:prstGeom prst="rect">
            <a:avLst/>
          </a:prstGeom>
        </p:spPr>
      </p:pic>
    </p:spTree>
    <p:extLst>
      <p:ext uri="{BB962C8B-B14F-4D97-AF65-F5344CB8AC3E}">
        <p14:creationId xmlns:p14="http://schemas.microsoft.com/office/powerpoint/2010/main" val="24974187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screenshot of a computer&#10;&#10;AI-generated content may be incorrect.">
            <a:extLst>
              <a:ext uri="{FF2B5EF4-FFF2-40B4-BE49-F238E27FC236}">
                <a16:creationId xmlns:a16="http://schemas.microsoft.com/office/drawing/2014/main" id="{757ACC67-1F04-CE34-ADB0-B5CB2A602ACF}"/>
              </a:ext>
            </a:extLst>
          </p:cNvPr>
          <p:cNvPicPr>
            <a:picLocks noChangeAspect="1"/>
          </p:cNvPicPr>
          <p:nvPr/>
        </p:nvPicPr>
        <p:blipFill>
          <a:blip r:embed="rId2"/>
          <a:stretch>
            <a:fillRect/>
          </a:stretch>
        </p:blipFill>
        <p:spPr>
          <a:xfrm>
            <a:off x="100473" y="50911"/>
            <a:ext cx="3792071" cy="3766177"/>
          </a:xfrm>
          <a:prstGeom prst="rect">
            <a:avLst/>
          </a:prstGeom>
          <a:ln>
            <a:noFill/>
          </a:ln>
          <a:effectLst>
            <a:outerShdw blurRad="190500" algn="tl" rotWithShape="0">
              <a:srgbClr val="000000">
                <a:alpha val="70000"/>
              </a:srgbClr>
            </a:outerShdw>
          </a:effectLst>
        </p:spPr>
      </p:pic>
      <p:sp>
        <p:nvSpPr>
          <p:cNvPr id="4" name="Date Placeholder 3">
            <a:extLst>
              <a:ext uri="{FF2B5EF4-FFF2-40B4-BE49-F238E27FC236}">
                <a16:creationId xmlns:a16="http://schemas.microsoft.com/office/drawing/2014/main" id="{93AA64C5-00A9-5325-2411-58492B1C463E}"/>
              </a:ext>
            </a:extLst>
          </p:cNvPr>
          <p:cNvSpPr>
            <a:spLocks noGrp="1"/>
          </p:cNvSpPr>
          <p:nvPr>
            <p:ph type="dt" sz="half" idx="10"/>
          </p:nvPr>
        </p:nvSpPr>
        <p:spPr/>
        <p:txBody>
          <a:bodyPr/>
          <a:lstStyle/>
          <a:p>
            <a:fld id="{8F9162F9-973D-F640-93B7-064AFF6A55AE}" type="datetime3">
              <a:rPr lang="en-US" smtClean="0"/>
              <a:t>8 May 2026</a:t>
            </a:fld>
            <a:endParaRPr lang="en-US" dirty="0"/>
          </a:p>
        </p:txBody>
      </p:sp>
      <p:sp>
        <p:nvSpPr>
          <p:cNvPr id="5" name="Slide Number Placeholder 4">
            <a:extLst>
              <a:ext uri="{FF2B5EF4-FFF2-40B4-BE49-F238E27FC236}">
                <a16:creationId xmlns:a16="http://schemas.microsoft.com/office/drawing/2014/main" id="{2D53C6D2-0AC6-1C38-A01E-4A8A2726E389}"/>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9" name="Picture 8" descr="A screenshot of a computer&#10;&#10;AI-generated content may be incorrect.">
            <a:extLst>
              <a:ext uri="{FF2B5EF4-FFF2-40B4-BE49-F238E27FC236}">
                <a16:creationId xmlns:a16="http://schemas.microsoft.com/office/drawing/2014/main" id="{B02AF2E8-75AC-698A-9C47-24300721EEC8}"/>
              </a:ext>
            </a:extLst>
          </p:cNvPr>
          <p:cNvPicPr>
            <a:picLocks noChangeAspect="1"/>
          </p:cNvPicPr>
          <p:nvPr/>
        </p:nvPicPr>
        <p:blipFill>
          <a:blip r:embed="rId3"/>
          <a:stretch>
            <a:fillRect/>
          </a:stretch>
        </p:blipFill>
        <p:spPr>
          <a:xfrm>
            <a:off x="2851097" y="1210561"/>
            <a:ext cx="4437970" cy="2470224"/>
          </a:xfrm>
          <a:prstGeom prst="rect">
            <a:avLst/>
          </a:prstGeom>
          <a:ln>
            <a:noFill/>
          </a:ln>
          <a:effectLst>
            <a:outerShdw blurRad="190500" algn="tl" rotWithShape="0">
              <a:srgbClr val="000000">
                <a:alpha val="70000"/>
              </a:srgbClr>
            </a:outerShdw>
          </a:effectLst>
        </p:spPr>
      </p:pic>
      <p:pic>
        <p:nvPicPr>
          <p:cNvPr id="16386" name="Picture 2">
            <a:extLst>
              <a:ext uri="{FF2B5EF4-FFF2-40B4-BE49-F238E27FC236}">
                <a16:creationId xmlns:a16="http://schemas.microsoft.com/office/drawing/2014/main" id="{00AC457C-C04D-49C7-3986-DB8D49419B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76437" y="2946501"/>
            <a:ext cx="2651273" cy="180844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16" name="Footer Placeholder 2">
            <a:extLst>
              <a:ext uri="{FF2B5EF4-FFF2-40B4-BE49-F238E27FC236}">
                <a16:creationId xmlns:a16="http://schemas.microsoft.com/office/drawing/2014/main" id="{1B290BF6-84F7-AF9C-EE81-5E1D76ABC403}"/>
              </a:ext>
            </a:extLst>
          </p:cNvPr>
          <p:cNvSpPr>
            <a:spLocks noGrp="1"/>
          </p:cNvSpPr>
          <p:nvPr>
            <p:ph type="ftr" sz="quarter" idx="3"/>
          </p:nvPr>
        </p:nvSpPr>
        <p:spPr>
          <a:xfrm>
            <a:off x="859014" y="4818745"/>
            <a:ext cx="5090540" cy="273844"/>
          </a:xfrm>
        </p:spPr>
        <p:txBody>
          <a:bodyPr/>
          <a:lstStyle/>
          <a:p>
            <a:r>
              <a:rPr lang="en-US" dirty="0"/>
              <a:t>Pablo Saiz         PWF Togo: Workshop on LHC Open Data </a:t>
            </a:r>
          </a:p>
        </p:txBody>
      </p:sp>
    </p:spTree>
    <p:extLst>
      <p:ext uri="{BB962C8B-B14F-4D97-AF65-F5344CB8AC3E}">
        <p14:creationId xmlns:p14="http://schemas.microsoft.com/office/powerpoint/2010/main" val="5615303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extLst>
              <a:ext uri="{FF2B5EF4-FFF2-40B4-BE49-F238E27FC236}">
                <a16:creationId xmlns:a16="http://schemas.microsoft.com/office/drawing/2014/main" id="{AB824AFA-DF2F-449D-5A9F-9650B8A085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1" y="50911"/>
            <a:ext cx="5929745" cy="419405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CBB86FF0-C2DE-B5D1-5179-B2ACC8F94F59}"/>
              </a:ext>
            </a:extLst>
          </p:cNvPr>
          <p:cNvSpPr txBox="1"/>
          <p:nvPr/>
        </p:nvSpPr>
        <p:spPr>
          <a:xfrm>
            <a:off x="1197160" y="4239470"/>
            <a:ext cx="7193026" cy="584775"/>
          </a:xfrm>
          <a:prstGeom prst="rect">
            <a:avLst/>
          </a:prstGeom>
          <a:noFill/>
        </p:spPr>
        <p:txBody>
          <a:bodyPr wrap="square">
            <a:spAutoFit/>
          </a:bodyPr>
          <a:lstStyle/>
          <a:p>
            <a:r>
              <a:rPr lang="en-GB" sz="1600" b="0" i="0" dirty="0">
                <a:solidFill>
                  <a:srgbClr val="2C2A29"/>
                </a:solidFill>
                <a:effectLst/>
                <a:latin typeface="Effra"/>
              </a:rPr>
              <a:t>This cartoon is part of a series of post cards raising awareness for the work of the NFDI4BIOIMAGE consortium. Published under </a:t>
            </a:r>
            <a:r>
              <a:rPr lang="en-GB" sz="1600" b="0" i="0" u="none" strike="noStrike" dirty="0">
                <a:solidFill>
                  <a:srgbClr val="00A499"/>
                </a:solidFill>
                <a:effectLst/>
                <a:latin typeface="Effra"/>
                <a:hlinkClick r:id="rId3"/>
              </a:rPr>
              <a:t>a CC BY 4.0 licence</a:t>
            </a:r>
            <a:r>
              <a:rPr lang="en-GB" sz="1600" b="0" i="0" dirty="0">
                <a:solidFill>
                  <a:srgbClr val="2C2A29"/>
                </a:solidFill>
                <a:effectLst/>
                <a:latin typeface="Effra"/>
              </a:rPr>
              <a:t>.</a:t>
            </a:r>
            <a:endParaRPr lang="en-CH" sz="1600" dirty="0"/>
          </a:p>
        </p:txBody>
      </p:sp>
      <p:sp>
        <p:nvSpPr>
          <p:cNvPr id="10" name="Slide Number Placeholder 3">
            <a:extLst>
              <a:ext uri="{FF2B5EF4-FFF2-40B4-BE49-F238E27FC236}">
                <a16:creationId xmlns:a16="http://schemas.microsoft.com/office/drawing/2014/main" id="{C3017AC9-654E-BD62-29C0-1FB89A413ED3}"/>
              </a:ext>
            </a:extLst>
          </p:cNvPr>
          <p:cNvSpPr>
            <a:spLocks noGrp="1"/>
          </p:cNvSpPr>
          <p:nvPr>
            <p:ph type="sldNum" sz="quarter" idx="12"/>
          </p:nvPr>
        </p:nvSpPr>
        <p:spPr>
          <a:xfrm>
            <a:off x="8330659" y="4818745"/>
            <a:ext cx="510941" cy="273844"/>
          </a:xfrm>
        </p:spPr>
        <p:txBody>
          <a:bodyPr/>
          <a:lstStyle/>
          <a:p>
            <a:fld id="{17918391-D411-FE40-AAD7-861AE5233E0E}" type="slidenum">
              <a:rPr lang="en-US" smtClean="0"/>
              <a:pPr/>
              <a:t>21</a:t>
            </a:fld>
            <a:endParaRPr lang="en-US" dirty="0"/>
          </a:p>
        </p:txBody>
      </p:sp>
      <p:sp>
        <p:nvSpPr>
          <p:cNvPr id="11" name="Footer Placeholder 2">
            <a:extLst>
              <a:ext uri="{FF2B5EF4-FFF2-40B4-BE49-F238E27FC236}">
                <a16:creationId xmlns:a16="http://schemas.microsoft.com/office/drawing/2014/main" id="{821C285A-9D4D-3021-12FC-AEB2EF87E1EE}"/>
              </a:ext>
            </a:extLst>
          </p:cNvPr>
          <p:cNvSpPr>
            <a:spLocks noGrp="1"/>
          </p:cNvSpPr>
          <p:nvPr>
            <p:ph type="ftr" sz="quarter" idx="3"/>
          </p:nvPr>
        </p:nvSpPr>
        <p:spPr>
          <a:xfrm>
            <a:off x="859014" y="4818745"/>
            <a:ext cx="5090540" cy="273844"/>
          </a:xfrm>
        </p:spPr>
        <p:txBody>
          <a:bodyPr/>
          <a:lstStyle/>
          <a:p>
            <a:r>
              <a:rPr lang="en-US" dirty="0"/>
              <a:t>Pablo Saiz         PWF Togo: Workshop on LHC Open Data </a:t>
            </a:r>
          </a:p>
        </p:txBody>
      </p:sp>
      <p:sp>
        <p:nvSpPr>
          <p:cNvPr id="12" name="Date Placeholder 3">
            <a:extLst>
              <a:ext uri="{FF2B5EF4-FFF2-40B4-BE49-F238E27FC236}">
                <a16:creationId xmlns:a16="http://schemas.microsoft.com/office/drawing/2014/main" id="{4ED49AE9-7045-2BFD-58C5-F26CE161672E}"/>
              </a:ext>
            </a:extLst>
          </p:cNvPr>
          <p:cNvSpPr>
            <a:spLocks noGrp="1"/>
          </p:cNvSpPr>
          <p:nvPr>
            <p:ph type="dt" sz="half" idx="10"/>
          </p:nvPr>
        </p:nvSpPr>
        <p:spPr>
          <a:xfrm>
            <a:off x="6076437" y="4818745"/>
            <a:ext cx="1330442" cy="273844"/>
          </a:xfrm>
        </p:spPr>
        <p:txBody>
          <a:bodyPr/>
          <a:lstStyle/>
          <a:p>
            <a:fld id="{B86E7441-B772-D048-9C1B-F8600B03CAE1}" type="datetime3">
              <a:rPr lang="en-US" smtClean="0"/>
              <a:t>8 May 2026</a:t>
            </a:fld>
            <a:endParaRPr lang="en-US" dirty="0"/>
          </a:p>
        </p:txBody>
      </p:sp>
    </p:spTree>
    <p:extLst>
      <p:ext uri="{BB962C8B-B14F-4D97-AF65-F5344CB8AC3E}">
        <p14:creationId xmlns:p14="http://schemas.microsoft.com/office/powerpoint/2010/main" val="3602936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screenshot of a computer&#10;&#10;AI-generated content may be incorrect.">
            <a:extLst>
              <a:ext uri="{FF2B5EF4-FFF2-40B4-BE49-F238E27FC236}">
                <a16:creationId xmlns:a16="http://schemas.microsoft.com/office/drawing/2014/main" id="{B99396C5-5F6D-31B2-810E-F012504B519A}"/>
              </a:ext>
            </a:extLst>
          </p:cNvPr>
          <p:cNvPicPr>
            <a:picLocks noChangeAspect="1"/>
          </p:cNvPicPr>
          <p:nvPr/>
        </p:nvPicPr>
        <p:blipFill>
          <a:blip r:embed="rId2"/>
          <a:stretch>
            <a:fillRect/>
          </a:stretch>
        </p:blipFill>
        <p:spPr>
          <a:xfrm>
            <a:off x="299008" y="988261"/>
            <a:ext cx="4087545" cy="2125523"/>
          </a:xfrm>
          <a:prstGeom prst="rect">
            <a:avLst/>
          </a:prstGeom>
          <a:ln>
            <a:noFill/>
          </a:ln>
          <a:effectLst>
            <a:outerShdw blurRad="190500" algn="tl" rotWithShape="0">
              <a:srgbClr val="000000">
                <a:alpha val="70000"/>
              </a:srgbClr>
            </a:outerShdw>
          </a:effectLst>
        </p:spPr>
      </p:pic>
      <p:pic>
        <p:nvPicPr>
          <p:cNvPr id="9" name="Content Placeholder 8" descr="A screenshot of a computer&#10;&#10;AI-generated content may be incorrect.">
            <a:extLst>
              <a:ext uri="{FF2B5EF4-FFF2-40B4-BE49-F238E27FC236}">
                <a16:creationId xmlns:a16="http://schemas.microsoft.com/office/drawing/2014/main" id="{1A34E9E7-6C36-9167-A7FF-6D663FCDF63B}"/>
              </a:ext>
            </a:extLst>
          </p:cNvPr>
          <p:cNvPicPr>
            <a:picLocks noGrp="1" noChangeAspect="1"/>
          </p:cNvPicPr>
          <p:nvPr>
            <p:ph idx="1"/>
          </p:nvPr>
        </p:nvPicPr>
        <p:blipFill>
          <a:blip r:embed="rId3"/>
          <a:stretch>
            <a:fillRect/>
          </a:stretch>
        </p:blipFill>
        <p:spPr>
          <a:xfrm>
            <a:off x="3748736" y="3213233"/>
            <a:ext cx="2327700" cy="1506063"/>
          </a:xfrm>
        </p:spPr>
      </p:pic>
      <p:sp>
        <p:nvSpPr>
          <p:cNvPr id="3" name="Title 2">
            <a:extLst>
              <a:ext uri="{FF2B5EF4-FFF2-40B4-BE49-F238E27FC236}">
                <a16:creationId xmlns:a16="http://schemas.microsoft.com/office/drawing/2014/main" id="{8669C33E-B7A8-7C64-B457-95A4F4AE3266}"/>
              </a:ext>
            </a:extLst>
          </p:cNvPr>
          <p:cNvSpPr>
            <a:spLocks noGrp="1"/>
          </p:cNvSpPr>
          <p:nvPr>
            <p:ph type="title"/>
          </p:nvPr>
        </p:nvSpPr>
        <p:spPr/>
        <p:txBody>
          <a:bodyPr/>
          <a:lstStyle/>
          <a:p>
            <a:r>
              <a:rPr lang="en-CH" dirty="0"/>
              <a:t>Cold Storage for CERN Open Data</a:t>
            </a:r>
          </a:p>
        </p:txBody>
      </p:sp>
      <p:sp>
        <p:nvSpPr>
          <p:cNvPr id="4" name="Date Placeholder 3">
            <a:extLst>
              <a:ext uri="{FF2B5EF4-FFF2-40B4-BE49-F238E27FC236}">
                <a16:creationId xmlns:a16="http://schemas.microsoft.com/office/drawing/2014/main" id="{CF6A2178-6957-DF4E-8F8B-D0D32B9658B9}"/>
              </a:ext>
            </a:extLst>
          </p:cNvPr>
          <p:cNvSpPr>
            <a:spLocks noGrp="1"/>
          </p:cNvSpPr>
          <p:nvPr>
            <p:ph type="dt" sz="half" idx="10"/>
          </p:nvPr>
        </p:nvSpPr>
        <p:spPr/>
        <p:txBody>
          <a:bodyPr/>
          <a:lstStyle/>
          <a:p>
            <a:fld id="{B86E7441-B772-D048-9C1B-F8600B03CAE1}" type="datetime3">
              <a:rPr lang="en-US" smtClean="0"/>
              <a:t>8 May 2026</a:t>
            </a:fld>
            <a:endParaRPr lang="en-US" dirty="0"/>
          </a:p>
        </p:txBody>
      </p:sp>
      <p:sp>
        <p:nvSpPr>
          <p:cNvPr id="6" name="Slide Number Placeholder 5">
            <a:extLst>
              <a:ext uri="{FF2B5EF4-FFF2-40B4-BE49-F238E27FC236}">
                <a16:creationId xmlns:a16="http://schemas.microsoft.com/office/drawing/2014/main" id="{0258C347-EE6F-B360-A8F5-A5C9A353CB1D}"/>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7" name="Picture 6" descr="A screenshot of a computer&#10;&#10;AI-generated content may be incorrect.">
            <a:extLst>
              <a:ext uri="{FF2B5EF4-FFF2-40B4-BE49-F238E27FC236}">
                <a16:creationId xmlns:a16="http://schemas.microsoft.com/office/drawing/2014/main" id="{A6A0E960-2DB8-7E11-78D1-7E447A11CFC3}"/>
              </a:ext>
            </a:extLst>
          </p:cNvPr>
          <p:cNvPicPr>
            <a:picLocks noChangeAspect="1"/>
          </p:cNvPicPr>
          <p:nvPr/>
        </p:nvPicPr>
        <p:blipFill>
          <a:blip r:embed="rId4"/>
          <a:stretch>
            <a:fillRect/>
          </a:stretch>
        </p:blipFill>
        <p:spPr>
          <a:xfrm>
            <a:off x="3752326" y="1102956"/>
            <a:ext cx="2317127" cy="2201518"/>
          </a:xfrm>
          <a:prstGeom prst="rect">
            <a:avLst/>
          </a:prstGeom>
        </p:spPr>
      </p:pic>
      <p:pic>
        <p:nvPicPr>
          <p:cNvPr id="11" name="Picture 10" descr="A screenshot of a computer&#10;&#10;AI-generated content may be incorrect.">
            <a:extLst>
              <a:ext uri="{FF2B5EF4-FFF2-40B4-BE49-F238E27FC236}">
                <a16:creationId xmlns:a16="http://schemas.microsoft.com/office/drawing/2014/main" id="{D7D91075-E266-E950-F741-50AE73D4C89A}"/>
              </a:ext>
            </a:extLst>
          </p:cNvPr>
          <p:cNvPicPr>
            <a:picLocks noChangeAspect="1"/>
          </p:cNvPicPr>
          <p:nvPr/>
        </p:nvPicPr>
        <p:blipFill>
          <a:blip r:embed="rId5"/>
          <a:stretch>
            <a:fillRect/>
          </a:stretch>
        </p:blipFill>
        <p:spPr>
          <a:xfrm>
            <a:off x="5628249" y="2263537"/>
            <a:ext cx="3331114" cy="1748348"/>
          </a:xfrm>
          <a:prstGeom prst="rect">
            <a:avLst/>
          </a:prstGeom>
          <a:ln>
            <a:noFill/>
          </a:ln>
          <a:effectLst>
            <a:outerShdw blurRad="190500" algn="tl" rotWithShape="0">
              <a:srgbClr val="000000">
                <a:alpha val="70000"/>
              </a:srgbClr>
            </a:outerShdw>
          </a:effectLst>
        </p:spPr>
      </p:pic>
      <p:sp>
        <p:nvSpPr>
          <p:cNvPr id="2" name="Footer Placeholder 2">
            <a:extLst>
              <a:ext uri="{FF2B5EF4-FFF2-40B4-BE49-F238E27FC236}">
                <a16:creationId xmlns:a16="http://schemas.microsoft.com/office/drawing/2014/main" id="{8AD66E2F-8F54-3A2B-99FE-AD23F148D030}"/>
              </a:ext>
            </a:extLst>
          </p:cNvPr>
          <p:cNvSpPr>
            <a:spLocks noGrp="1"/>
          </p:cNvSpPr>
          <p:nvPr>
            <p:ph type="ftr" sz="quarter" idx="3"/>
          </p:nvPr>
        </p:nvSpPr>
        <p:spPr>
          <a:xfrm>
            <a:off x="859014" y="4818745"/>
            <a:ext cx="5090540" cy="273844"/>
          </a:xfrm>
        </p:spPr>
        <p:txBody>
          <a:bodyPr/>
          <a:lstStyle/>
          <a:p>
            <a:r>
              <a:rPr lang="en-US" dirty="0"/>
              <a:t>Pablo Saiz         PWF Togo: Workshop on LHC Open Data </a:t>
            </a:r>
          </a:p>
        </p:txBody>
      </p:sp>
    </p:spTree>
    <p:extLst>
      <p:ext uri="{BB962C8B-B14F-4D97-AF65-F5344CB8AC3E}">
        <p14:creationId xmlns:p14="http://schemas.microsoft.com/office/powerpoint/2010/main" val="2635891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screenshot of a computer&#10;&#10;AI-generated content may be incorrect.">
            <a:extLst>
              <a:ext uri="{FF2B5EF4-FFF2-40B4-BE49-F238E27FC236}">
                <a16:creationId xmlns:a16="http://schemas.microsoft.com/office/drawing/2014/main" id="{90146ADF-1523-9C4B-D56B-5A7CB7A80036}"/>
              </a:ext>
            </a:extLst>
          </p:cNvPr>
          <p:cNvPicPr>
            <a:picLocks noChangeAspect="1"/>
          </p:cNvPicPr>
          <p:nvPr/>
        </p:nvPicPr>
        <p:blipFill>
          <a:blip r:embed="rId2"/>
          <a:stretch>
            <a:fillRect/>
          </a:stretch>
        </p:blipFill>
        <p:spPr>
          <a:xfrm>
            <a:off x="305990" y="935769"/>
            <a:ext cx="5829300" cy="3271962"/>
          </a:xfrm>
          <a:prstGeom prst="rect">
            <a:avLst/>
          </a:prstGeom>
          <a:ln>
            <a:noFill/>
          </a:ln>
          <a:effectLst>
            <a:outerShdw blurRad="190500" algn="tl" rotWithShape="0">
              <a:srgbClr val="000000">
                <a:alpha val="70000"/>
              </a:srgbClr>
            </a:outerShdw>
          </a:effectLst>
        </p:spPr>
      </p:pic>
      <p:pic>
        <p:nvPicPr>
          <p:cNvPr id="8" name="Content Placeholder 7" descr="A graph with numbers and lines&#10;&#10;AI-generated content may be incorrect.">
            <a:extLst>
              <a:ext uri="{FF2B5EF4-FFF2-40B4-BE49-F238E27FC236}">
                <a16:creationId xmlns:a16="http://schemas.microsoft.com/office/drawing/2014/main" id="{8B95A72E-FACA-DCAD-31BA-5CA389AE9596}"/>
              </a:ext>
            </a:extLst>
          </p:cNvPr>
          <p:cNvPicPr>
            <a:picLocks noGrp="1" noChangeAspect="1"/>
          </p:cNvPicPr>
          <p:nvPr>
            <p:ph idx="1"/>
          </p:nvPr>
        </p:nvPicPr>
        <p:blipFill>
          <a:blip r:embed="rId3"/>
          <a:stretch>
            <a:fillRect/>
          </a:stretch>
        </p:blipFill>
        <p:spPr>
          <a:xfrm>
            <a:off x="3871822" y="2803712"/>
            <a:ext cx="5192057" cy="1911899"/>
          </a:xfrm>
          <a:prstGeom prst="rect">
            <a:avLst/>
          </a:prstGeom>
          <a:ln>
            <a:noFill/>
          </a:ln>
          <a:effectLst>
            <a:outerShdw blurRad="190500" algn="tl" rotWithShape="0">
              <a:srgbClr val="000000">
                <a:alpha val="70000"/>
              </a:srgbClr>
            </a:outerShdw>
          </a:effectLst>
        </p:spPr>
      </p:pic>
      <p:sp>
        <p:nvSpPr>
          <p:cNvPr id="3" name="Title 2">
            <a:extLst>
              <a:ext uri="{FF2B5EF4-FFF2-40B4-BE49-F238E27FC236}">
                <a16:creationId xmlns:a16="http://schemas.microsoft.com/office/drawing/2014/main" id="{0E82D789-2249-F0FE-4B33-1600A581955E}"/>
              </a:ext>
            </a:extLst>
          </p:cNvPr>
          <p:cNvSpPr>
            <a:spLocks noGrp="1"/>
          </p:cNvSpPr>
          <p:nvPr>
            <p:ph type="title"/>
          </p:nvPr>
        </p:nvSpPr>
        <p:spPr/>
        <p:txBody>
          <a:bodyPr/>
          <a:lstStyle/>
          <a:p>
            <a:r>
              <a:rPr lang="en-CH" dirty="0"/>
              <a:t>Long-term preservation</a:t>
            </a:r>
          </a:p>
        </p:txBody>
      </p:sp>
      <p:sp>
        <p:nvSpPr>
          <p:cNvPr id="11" name="Slide Number Placeholder 3">
            <a:extLst>
              <a:ext uri="{FF2B5EF4-FFF2-40B4-BE49-F238E27FC236}">
                <a16:creationId xmlns:a16="http://schemas.microsoft.com/office/drawing/2014/main" id="{B14332B4-460B-6808-A823-8212725F59CA}"/>
              </a:ext>
            </a:extLst>
          </p:cNvPr>
          <p:cNvSpPr>
            <a:spLocks noGrp="1"/>
          </p:cNvSpPr>
          <p:nvPr>
            <p:ph type="sldNum" sz="quarter" idx="12"/>
          </p:nvPr>
        </p:nvSpPr>
        <p:spPr>
          <a:xfrm>
            <a:off x="8330659" y="4818745"/>
            <a:ext cx="510941" cy="273844"/>
          </a:xfrm>
        </p:spPr>
        <p:txBody>
          <a:bodyPr/>
          <a:lstStyle/>
          <a:p>
            <a:fld id="{17918391-D411-FE40-AAD7-861AE5233E0E}" type="slidenum">
              <a:rPr lang="en-US" smtClean="0"/>
              <a:pPr/>
              <a:t>23</a:t>
            </a:fld>
            <a:endParaRPr lang="en-US" dirty="0"/>
          </a:p>
        </p:txBody>
      </p:sp>
      <p:sp>
        <p:nvSpPr>
          <p:cNvPr id="12" name="Footer Placeholder 2">
            <a:extLst>
              <a:ext uri="{FF2B5EF4-FFF2-40B4-BE49-F238E27FC236}">
                <a16:creationId xmlns:a16="http://schemas.microsoft.com/office/drawing/2014/main" id="{69AEC4C9-3DE4-3AC9-3F0C-7E88950927E6}"/>
              </a:ext>
            </a:extLst>
          </p:cNvPr>
          <p:cNvSpPr>
            <a:spLocks noGrp="1"/>
          </p:cNvSpPr>
          <p:nvPr>
            <p:ph type="ftr" sz="quarter" idx="3"/>
          </p:nvPr>
        </p:nvSpPr>
        <p:spPr>
          <a:xfrm>
            <a:off x="859014" y="4818745"/>
            <a:ext cx="5090540" cy="273844"/>
          </a:xfrm>
        </p:spPr>
        <p:txBody>
          <a:bodyPr/>
          <a:lstStyle/>
          <a:p>
            <a:r>
              <a:rPr lang="en-US" dirty="0"/>
              <a:t>Pablo Saiz         PWF Togo: Workshop on LHC Open Data </a:t>
            </a:r>
          </a:p>
        </p:txBody>
      </p:sp>
      <p:sp>
        <p:nvSpPr>
          <p:cNvPr id="13" name="Date Placeholder 3">
            <a:extLst>
              <a:ext uri="{FF2B5EF4-FFF2-40B4-BE49-F238E27FC236}">
                <a16:creationId xmlns:a16="http://schemas.microsoft.com/office/drawing/2014/main" id="{8965A8C1-AB20-1989-D957-59A867D7D80B}"/>
              </a:ext>
            </a:extLst>
          </p:cNvPr>
          <p:cNvSpPr>
            <a:spLocks noGrp="1"/>
          </p:cNvSpPr>
          <p:nvPr>
            <p:ph type="dt" sz="half" idx="10"/>
          </p:nvPr>
        </p:nvSpPr>
        <p:spPr>
          <a:xfrm>
            <a:off x="6076437" y="4818745"/>
            <a:ext cx="1330442" cy="273844"/>
          </a:xfrm>
        </p:spPr>
        <p:txBody>
          <a:bodyPr/>
          <a:lstStyle/>
          <a:p>
            <a:fld id="{B86E7441-B772-D048-9C1B-F8600B03CAE1}" type="datetime3">
              <a:rPr lang="en-US" smtClean="0"/>
              <a:t>8 May 2026</a:t>
            </a:fld>
            <a:endParaRPr lang="en-US" dirty="0"/>
          </a:p>
        </p:txBody>
      </p:sp>
    </p:spTree>
    <p:extLst>
      <p:ext uri="{BB962C8B-B14F-4D97-AF65-F5344CB8AC3E}">
        <p14:creationId xmlns:p14="http://schemas.microsoft.com/office/powerpoint/2010/main" val="1626353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BF5B3-61D6-9BCA-8CE1-B81A28B48123}"/>
              </a:ext>
            </a:extLst>
          </p:cNvPr>
          <p:cNvSpPr>
            <a:spLocks noGrp="1"/>
          </p:cNvSpPr>
          <p:nvPr>
            <p:ph type="title"/>
          </p:nvPr>
        </p:nvSpPr>
        <p:spPr/>
        <p:txBody>
          <a:bodyPr/>
          <a:lstStyle/>
          <a:p>
            <a:endParaRPr lang="en-CH"/>
          </a:p>
        </p:txBody>
      </p:sp>
      <p:pic>
        <p:nvPicPr>
          <p:cNvPr id="5" name="Content Placeholder 4" descr="A screenshot of a computer&#10;&#10;AI-generated content may be incorrect.">
            <a:extLst>
              <a:ext uri="{FF2B5EF4-FFF2-40B4-BE49-F238E27FC236}">
                <a16:creationId xmlns:a16="http://schemas.microsoft.com/office/drawing/2014/main" id="{D0B1B101-80D6-ACD3-A2FA-7BC31D914F1A}"/>
              </a:ext>
            </a:extLst>
          </p:cNvPr>
          <p:cNvPicPr>
            <a:picLocks noGrp="1" noChangeAspect="1"/>
          </p:cNvPicPr>
          <p:nvPr>
            <p:ph idx="1"/>
          </p:nvPr>
        </p:nvPicPr>
        <p:blipFill>
          <a:blip r:embed="rId2"/>
          <a:stretch>
            <a:fillRect/>
          </a:stretch>
        </p:blipFill>
        <p:spPr>
          <a:xfrm>
            <a:off x="0" y="0"/>
            <a:ext cx="9072949" cy="4752753"/>
          </a:xfrm>
        </p:spPr>
      </p:pic>
      <p:sp>
        <p:nvSpPr>
          <p:cNvPr id="4" name="Slide Number Placeholder 3">
            <a:extLst>
              <a:ext uri="{FF2B5EF4-FFF2-40B4-BE49-F238E27FC236}">
                <a16:creationId xmlns:a16="http://schemas.microsoft.com/office/drawing/2014/main" id="{735704F4-FAF4-01EE-9BDC-D6CB34CA5CA7}"/>
              </a:ext>
            </a:extLst>
          </p:cNvPr>
          <p:cNvSpPr>
            <a:spLocks noGrp="1"/>
          </p:cNvSpPr>
          <p:nvPr>
            <p:ph type="sldNum" sz="quarter" idx="12"/>
          </p:nvPr>
        </p:nvSpPr>
        <p:spPr>
          <a:xfrm>
            <a:off x="8330659" y="4818745"/>
            <a:ext cx="510941" cy="273844"/>
          </a:xfrm>
        </p:spPr>
        <p:txBody>
          <a:bodyPr/>
          <a:lstStyle/>
          <a:p>
            <a:fld id="{17918391-D411-FE40-AAD7-861AE5233E0E}" type="slidenum">
              <a:rPr lang="en-US" smtClean="0"/>
              <a:pPr/>
              <a:t>24</a:t>
            </a:fld>
            <a:endParaRPr lang="en-US" dirty="0"/>
          </a:p>
        </p:txBody>
      </p:sp>
      <p:sp>
        <p:nvSpPr>
          <p:cNvPr id="9" name="Footer Placeholder 2">
            <a:extLst>
              <a:ext uri="{FF2B5EF4-FFF2-40B4-BE49-F238E27FC236}">
                <a16:creationId xmlns:a16="http://schemas.microsoft.com/office/drawing/2014/main" id="{943F7842-F805-1DE3-62DE-2595D17CBF1D}"/>
              </a:ext>
            </a:extLst>
          </p:cNvPr>
          <p:cNvSpPr txBox="1">
            <a:spLocks/>
          </p:cNvSpPr>
          <p:nvPr/>
        </p:nvSpPr>
        <p:spPr>
          <a:xfrm>
            <a:off x="859014" y="4818745"/>
            <a:ext cx="5090540" cy="27384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640"/>
              <a:t>Pablo Saiz         PWF Togo: Workshop on LHC Open Data </a:t>
            </a:r>
            <a:endParaRPr lang="en-US" sz="640" dirty="0"/>
          </a:p>
        </p:txBody>
      </p:sp>
      <p:sp>
        <p:nvSpPr>
          <p:cNvPr id="10" name="Date Placeholder 3">
            <a:extLst>
              <a:ext uri="{FF2B5EF4-FFF2-40B4-BE49-F238E27FC236}">
                <a16:creationId xmlns:a16="http://schemas.microsoft.com/office/drawing/2014/main" id="{69DA8B68-9041-4162-7C37-398BA583FCF4}"/>
              </a:ext>
            </a:extLst>
          </p:cNvPr>
          <p:cNvSpPr>
            <a:spLocks noGrp="1"/>
          </p:cNvSpPr>
          <p:nvPr>
            <p:ph type="dt" sz="half" idx="10"/>
          </p:nvPr>
        </p:nvSpPr>
        <p:spPr>
          <a:xfrm>
            <a:off x="6076437" y="4818745"/>
            <a:ext cx="1330442" cy="273844"/>
          </a:xfrm>
        </p:spPr>
        <p:txBody>
          <a:bodyPr/>
          <a:lstStyle/>
          <a:p>
            <a:fld id="{B86E7441-B772-D048-9C1B-F8600B03CAE1}" type="datetime3">
              <a:rPr lang="en-US" smtClean="0"/>
              <a:t>8 May 2026</a:t>
            </a:fld>
            <a:endParaRPr lang="en-US" dirty="0"/>
          </a:p>
        </p:txBody>
      </p:sp>
    </p:spTree>
    <p:extLst>
      <p:ext uri="{BB962C8B-B14F-4D97-AF65-F5344CB8AC3E}">
        <p14:creationId xmlns:p14="http://schemas.microsoft.com/office/powerpoint/2010/main" val="398579608"/>
      </p:ext>
    </p:extLst>
  </p:cSld>
  <p:clrMapOvr>
    <a:masterClrMapping/>
  </p:clrMapOvr>
  <mc:AlternateContent xmlns:mc="http://schemas.openxmlformats.org/markup-compatibility/2006" xmlns:p14="http://schemas.microsoft.com/office/powerpoint/2010/main">
    <mc:Choice Requires="p14">
      <p:transition spd="slow" p14:dur="2000" advClick="0" advTm="30000"/>
    </mc:Choice>
    <mc:Fallback xmlns="">
      <p:transition spd="slow" advClick="0" advTm="30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E9735-408B-3B2B-67B1-E7F01A53B5E1}"/>
              </a:ext>
            </a:extLst>
          </p:cNvPr>
          <p:cNvSpPr>
            <a:spLocks noGrp="1"/>
          </p:cNvSpPr>
          <p:nvPr>
            <p:ph type="title"/>
          </p:nvPr>
        </p:nvSpPr>
        <p:spPr/>
        <p:txBody>
          <a:bodyPr/>
          <a:lstStyle/>
          <a:p>
            <a:endParaRPr lang="en-CH"/>
          </a:p>
        </p:txBody>
      </p:sp>
      <p:sp>
        <p:nvSpPr>
          <p:cNvPr id="3" name="Content Placeholder 2">
            <a:extLst>
              <a:ext uri="{FF2B5EF4-FFF2-40B4-BE49-F238E27FC236}">
                <a16:creationId xmlns:a16="http://schemas.microsoft.com/office/drawing/2014/main" id="{9B9427B5-5548-840A-ED07-25375B658193}"/>
              </a:ext>
            </a:extLst>
          </p:cNvPr>
          <p:cNvSpPr>
            <a:spLocks noGrp="1"/>
          </p:cNvSpPr>
          <p:nvPr>
            <p:ph idx="1"/>
          </p:nvPr>
        </p:nvSpPr>
        <p:spPr/>
        <p:txBody>
          <a:bodyPr/>
          <a:lstStyle/>
          <a:p>
            <a:endParaRPr lang="en-CH"/>
          </a:p>
        </p:txBody>
      </p:sp>
      <p:pic>
        <p:nvPicPr>
          <p:cNvPr id="7" name="Picture 6" descr="A screenshot of a computer&#10;&#10;AI-generated content may be incorrect.">
            <a:extLst>
              <a:ext uri="{FF2B5EF4-FFF2-40B4-BE49-F238E27FC236}">
                <a16:creationId xmlns:a16="http://schemas.microsoft.com/office/drawing/2014/main" id="{1F1E9746-1E87-0EFC-18FB-66119D62804D}"/>
              </a:ext>
            </a:extLst>
          </p:cNvPr>
          <p:cNvPicPr>
            <a:picLocks noChangeAspect="1"/>
          </p:cNvPicPr>
          <p:nvPr/>
        </p:nvPicPr>
        <p:blipFill>
          <a:blip r:embed="rId2"/>
          <a:stretch>
            <a:fillRect/>
          </a:stretch>
        </p:blipFill>
        <p:spPr>
          <a:xfrm>
            <a:off x="0" y="-41511"/>
            <a:ext cx="9144000" cy="4692092"/>
          </a:xfrm>
          <a:prstGeom prst="rect">
            <a:avLst/>
          </a:prstGeom>
        </p:spPr>
      </p:pic>
      <p:sp>
        <p:nvSpPr>
          <p:cNvPr id="12" name="Slide Number Placeholder 3">
            <a:extLst>
              <a:ext uri="{FF2B5EF4-FFF2-40B4-BE49-F238E27FC236}">
                <a16:creationId xmlns:a16="http://schemas.microsoft.com/office/drawing/2014/main" id="{B5AFA049-9A5F-5563-8F8C-61036AB728F7}"/>
              </a:ext>
            </a:extLst>
          </p:cNvPr>
          <p:cNvSpPr>
            <a:spLocks noGrp="1"/>
          </p:cNvSpPr>
          <p:nvPr>
            <p:ph type="sldNum" sz="quarter" idx="12"/>
          </p:nvPr>
        </p:nvSpPr>
        <p:spPr>
          <a:xfrm>
            <a:off x="8330659" y="4818745"/>
            <a:ext cx="510941" cy="273844"/>
          </a:xfrm>
        </p:spPr>
        <p:txBody>
          <a:bodyPr/>
          <a:lstStyle/>
          <a:p>
            <a:fld id="{17918391-D411-FE40-AAD7-861AE5233E0E}" type="slidenum">
              <a:rPr lang="en-US" sz="640" smtClean="0"/>
              <a:pPr/>
              <a:t>25</a:t>
            </a:fld>
            <a:endParaRPr lang="en-US" sz="640" dirty="0"/>
          </a:p>
        </p:txBody>
      </p:sp>
      <p:sp>
        <p:nvSpPr>
          <p:cNvPr id="13" name="Footer Placeholder 2">
            <a:extLst>
              <a:ext uri="{FF2B5EF4-FFF2-40B4-BE49-F238E27FC236}">
                <a16:creationId xmlns:a16="http://schemas.microsoft.com/office/drawing/2014/main" id="{1EAB2779-E57E-4C70-5C81-148EC9DFF628}"/>
              </a:ext>
            </a:extLst>
          </p:cNvPr>
          <p:cNvSpPr txBox="1">
            <a:spLocks/>
          </p:cNvSpPr>
          <p:nvPr/>
        </p:nvSpPr>
        <p:spPr>
          <a:xfrm>
            <a:off x="859014" y="4818745"/>
            <a:ext cx="5090540" cy="27384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640"/>
              <a:t>Pablo Saiz         PWF Togo: Workshop on LHC Open Data </a:t>
            </a:r>
            <a:endParaRPr lang="en-US" sz="640" dirty="0"/>
          </a:p>
        </p:txBody>
      </p:sp>
      <p:sp>
        <p:nvSpPr>
          <p:cNvPr id="14" name="Date Placeholder 3">
            <a:extLst>
              <a:ext uri="{FF2B5EF4-FFF2-40B4-BE49-F238E27FC236}">
                <a16:creationId xmlns:a16="http://schemas.microsoft.com/office/drawing/2014/main" id="{450BF31B-BB66-2027-EB29-00F1ED2592DC}"/>
              </a:ext>
            </a:extLst>
          </p:cNvPr>
          <p:cNvSpPr>
            <a:spLocks noGrp="1"/>
          </p:cNvSpPr>
          <p:nvPr>
            <p:ph type="dt" sz="half" idx="10"/>
          </p:nvPr>
        </p:nvSpPr>
        <p:spPr>
          <a:xfrm>
            <a:off x="6076437" y="4818745"/>
            <a:ext cx="1330442" cy="273844"/>
          </a:xfrm>
        </p:spPr>
        <p:txBody>
          <a:bodyPr/>
          <a:lstStyle/>
          <a:p>
            <a:fld id="{B86E7441-B772-D048-9C1B-F8600B03CAE1}" type="datetime3">
              <a:rPr lang="en-US" smtClean="0"/>
              <a:t>8 May 2026</a:t>
            </a:fld>
            <a:endParaRPr lang="en-US" dirty="0"/>
          </a:p>
        </p:txBody>
      </p:sp>
    </p:spTree>
    <p:extLst>
      <p:ext uri="{BB962C8B-B14F-4D97-AF65-F5344CB8AC3E}">
        <p14:creationId xmlns:p14="http://schemas.microsoft.com/office/powerpoint/2010/main" val="2315258113"/>
      </p:ext>
    </p:extLst>
  </p:cSld>
  <p:clrMapOvr>
    <a:masterClrMapping/>
  </p:clrMapOvr>
  <mc:AlternateContent xmlns:mc="http://schemas.openxmlformats.org/markup-compatibility/2006" xmlns:p14="http://schemas.microsoft.com/office/powerpoint/2010/main">
    <mc:Choice Requires="p14">
      <p:transition spd="slow" p14:dur="2000" advClick="0" advTm="30000"/>
    </mc:Choice>
    <mc:Fallback xmlns="">
      <p:transition spd="slow" advClick="0" advTm="3000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3054F-D69F-FA44-B94A-99F32BCDF52E}"/>
              </a:ext>
            </a:extLst>
          </p:cNvPr>
          <p:cNvSpPr>
            <a:spLocks noGrp="1"/>
          </p:cNvSpPr>
          <p:nvPr>
            <p:ph type="title"/>
          </p:nvPr>
        </p:nvSpPr>
        <p:spPr/>
        <p:txBody>
          <a:bodyPr/>
          <a:lstStyle/>
          <a:p>
            <a:r>
              <a:rPr lang="en-CH" dirty="0"/>
              <a:t>CERN Open Data Portal</a:t>
            </a:r>
          </a:p>
        </p:txBody>
      </p:sp>
      <p:sp>
        <p:nvSpPr>
          <p:cNvPr id="3" name="Content Placeholder 2">
            <a:extLst>
              <a:ext uri="{FF2B5EF4-FFF2-40B4-BE49-F238E27FC236}">
                <a16:creationId xmlns:a16="http://schemas.microsoft.com/office/drawing/2014/main" id="{4DF3F065-A06D-251B-F6BA-580BBC116F57}"/>
              </a:ext>
            </a:extLst>
          </p:cNvPr>
          <p:cNvSpPr>
            <a:spLocks noGrp="1"/>
          </p:cNvSpPr>
          <p:nvPr>
            <p:ph idx="1"/>
          </p:nvPr>
        </p:nvSpPr>
        <p:spPr/>
        <p:txBody>
          <a:bodyPr/>
          <a:lstStyle/>
          <a:p>
            <a:pPr marL="285750" indent="-285750">
              <a:buFont typeface="Arial" panose="020B0604020202020204" pitchFamily="34" charset="0"/>
              <a:buChar char="•"/>
            </a:pPr>
            <a:r>
              <a:rPr lang="en-CH" dirty="0"/>
              <a:t>Publicly available repository with more than 5 PB of physics data (and growing!)</a:t>
            </a:r>
          </a:p>
          <a:p>
            <a:pPr marL="528638" lvl="1" indent="-285750">
              <a:buFont typeface="Arial" panose="020B0604020202020204" pitchFamily="34" charset="0"/>
              <a:buChar char="•"/>
            </a:pPr>
            <a:r>
              <a:rPr lang="en-CH" dirty="0"/>
              <a:t>8 experiments, 80.000 records, 3.000.000 files</a:t>
            </a:r>
          </a:p>
          <a:p>
            <a:pPr marL="285750" indent="-285750">
              <a:buFont typeface="Arial" panose="020B0604020202020204" pitchFamily="34" charset="0"/>
              <a:buChar char="•"/>
            </a:pPr>
            <a:r>
              <a:rPr lang="en-CH" dirty="0"/>
              <a:t>Curated by our experiment colleagues</a:t>
            </a:r>
          </a:p>
          <a:p>
            <a:pPr marL="528638" lvl="1" indent="-285750">
              <a:buFont typeface="Arial" panose="020B0604020202020204" pitchFamily="34" charset="0"/>
              <a:buChar char="•"/>
            </a:pPr>
            <a:r>
              <a:rPr lang="en-CH" dirty="0"/>
              <a:t>Datasets, metadata, provenance, tutorials, etc…</a:t>
            </a:r>
          </a:p>
          <a:p>
            <a:pPr marL="285750" indent="-285750">
              <a:buFont typeface="Arial" panose="020B0604020202020204" pitchFamily="34" charset="0"/>
              <a:buChar char="•"/>
            </a:pPr>
            <a:r>
              <a:rPr lang="en-CH" dirty="0"/>
              <a:t>Following FAIR principles</a:t>
            </a:r>
          </a:p>
          <a:p>
            <a:pPr marL="528638" lvl="1" indent="-285750">
              <a:buFont typeface="Arial" panose="020B0604020202020204" pitchFamily="34" charset="0"/>
              <a:buChar char="•"/>
            </a:pPr>
            <a:r>
              <a:rPr lang="en-CH" dirty="0"/>
              <a:t>Findable</a:t>
            </a:r>
          </a:p>
          <a:p>
            <a:pPr marL="528638" lvl="1" indent="-285750">
              <a:buFont typeface="Arial" panose="020B0604020202020204" pitchFamily="34" charset="0"/>
              <a:buChar char="•"/>
            </a:pPr>
            <a:r>
              <a:rPr lang="en-CH" dirty="0"/>
              <a:t>Accessible</a:t>
            </a:r>
          </a:p>
          <a:p>
            <a:pPr marL="528638" lvl="1" indent="-285750">
              <a:buFont typeface="Arial" panose="020B0604020202020204" pitchFamily="34" charset="0"/>
              <a:buChar char="•"/>
            </a:pPr>
            <a:r>
              <a:rPr lang="en-CH" dirty="0"/>
              <a:t>Interoperable</a:t>
            </a:r>
          </a:p>
          <a:p>
            <a:pPr marL="528638" lvl="1" indent="-285750">
              <a:buFont typeface="Arial" panose="020B0604020202020204" pitchFamily="34" charset="0"/>
              <a:buChar char="•"/>
            </a:pPr>
            <a:r>
              <a:rPr lang="en-CH" dirty="0"/>
              <a:t>Reusable</a:t>
            </a:r>
          </a:p>
          <a:p>
            <a:pPr marL="285750" indent="-285750">
              <a:buFont typeface="Arial" panose="020B0604020202020204" pitchFamily="34" charset="0"/>
              <a:buChar char="•"/>
            </a:pPr>
            <a:r>
              <a:rPr lang="en-CH" dirty="0"/>
              <a:t>Used for education, outreach, independent studies</a:t>
            </a:r>
          </a:p>
        </p:txBody>
      </p:sp>
      <p:sp>
        <p:nvSpPr>
          <p:cNvPr id="8" name="Slide Number Placeholder 3">
            <a:extLst>
              <a:ext uri="{FF2B5EF4-FFF2-40B4-BE49-F238E27FC236}">
                <a16:creationId xmlns:a16="http://schemas.microsoft.com/office/drawing/2014/main" id="{DA8AB77E-1CFE-4D5B-5051-547082510469}"/>
              </a:ext>
            </a:extLst>
          </p:cNvPr>
          <p:cNvSpPr>
            <a:spLocks noGrp="1"/>
          </p:cNvSpPr>
          <p:nvPr>
            <p:ph type="sldNum" sz="quarter" idx="12"/>
          </p:nvPr>
        </p:nvSpPr>
        <p:spPr>
          <a:xfrm>
            <a:off x="8330659" y="4818745"/>
            <a:ext cx="510941" cy="273844"/>
          </a:xfrm>
        </p:spPr>
        <p:txBody>
          <a:bodyPr/>
          <a:lstStyle/>
          <a:p>
            <a:fld id="{17918391-D411-FE40-AAD7-861AE5233E0E}" type="slidenum">
              <a:rPr lang="en-US" sz="640" smtClean="0"/>
              <a:pPr/>
              <a:t>26</a:t>
            </a:fld>
            <a:endParaRPr lang="en-US" sz="640" dirty="0"/>
          </a:p>
        </p:txBody>
      </p:sp>
      <p:sp>
        <p:nvSpPr>
          <p:cNvPr id="9" name="Footer Placeholder 2">
            <a:extLst>
              <a:ext uri="{FF2B5EF4-FFF2-40B4-BE49-F238E27FC236}">
                <a16:creationId xmlns:a16="http://schemas.microsoft.com/office/drawing/2014/main" id="{0F387837-F9EA-672C-46E5-3AE8642BE9DA}"/>
              </a:ext>
            </a:extLst>
          </p:cNvPr>
          <p:cNvSpPr txBox="1">
            <a:spLocks/>
          </p:cNvSpPr>
          <p:nvPr/>
        </p:nvSpPr>
        <p:spPr>
          <a:xfrm>
            <a:off x="859014" y="4818745"/>
            <a:ext cx="5090540" cy="27384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640"/>
              <a:t>Pablo Saiz         PWF Togo: Workshop on LHC Open Data </a:t>
            </a:r>
            <a:endParaRPr lang="en-US" sz="640" dirty="0"/>
          </a:p>
        </p:txBody>
      </p:sp>
      <p:sp>
        <p:nvSpPr>
          <p:cNvPr id="11" name="Date Placeholder 3">
            <a:extLst>
              <a:ext uri="{FF2B5EF4-FFF2-40B4-BE49-F238E27FC236}">
                <a16:creationId xmlns:a16="http://schemas.microsoft.com/office/drawing/2014/main" id="{FBF5C3C6-DAB7-CD2C-3502-E139824C8D44}"/>
              </a:ext>
            </a:extLst>
          </p:cNvPr>
          <p:cNvSpPr>
            <a:spLocks noGrp="1"/>
          </p:cNvSpPr>
          <p:nvPr>
            <p:ph type="dt" sz="half" idx="10"/>
          </p:nvPr>
        </p:nvSpPr>
        <p:spPr>
          <a:xfrm>
            <a:off x="6076437" y="4818745"/>
            <a:ext cx="1330442" cy="273844"/>
          </a:xfrm>
        </p:spPr>
        <p:txBody>
          <a:bodyPr/>
          <a:lstStyle/>
          <a:p>
            <a:fld id="{B86E7441-B772-D048-9C1B-F8600B03CAE1}" type="datetime3">
              <a:rPr lang="en-US" smtClean="0"/>
              <a:t>8 May 2026</a:t>
            </a:fld>
            <a:endParaRPr lang="en-US" dirty="0"/>
          </a:p>
        </p:txBody>
      </p:sp>
    </p:spTree>
    <p:extLst>
      <p:ext uri="{BB962C8B-B14F-4D97-AF65-F5344CB8AC3E}">
        <p14:creationId xmlns:p14="http://schemas.microsoft.com/office/powerpoint/2010/main" val="1653144975"/>
      </p:ext>
    </p:extLst>
  </p:cSld>
  <p:clrMapOvr>
    <a:masterClrMapping/>
  </p:clrMapOvr>
  <mc:AlternateContent xmlns:mc="http://schemas.openxmlformats.org/markup-compatibility/2006" xmlns:p14="http://schemas.microsoft.com/office/powerpoint/2010/main">
    <mc:Choice Requires="p14">
      <p:transition spd="slow" p14:dur="2000" advClick="0" advTm="30000"/>
    </mc:Choice>
    <mc:Fallback xmlns="">
      <p:transition spd="slow" advClick="0" advTm="3000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a:extLst>
              <a:ext uri="{FF2B5EF4-FFF2-40B4-BE49-F238E27FC236}">
                <a16:creationId xmlns:a16="http://schemas.microsoft.com/office/drawing/2014/main" id="{32538D72-4AA0-9FCE-F155-61AF78DC4C3C}"/>
              </a:ext>
            </a:extLst>
          </p:cNvPr>
          <p:cNvSpPr txBox="1">
            <a:spLocks/>
          </p:cNvSpPr>
          <p:nvPr/>
        </p:nvSpPr>
        <p:spPr>
          <a:xfrm>
            <a:off x="8330659" y="4818745"/>
            <a:ext cx="510941" cy="27384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640" smtClean="0"/>
              <a:pPr/>
              <a:t>27</a:t>
            </a:fld>
            <a:endParaRPr lang="en-US" sz="640" dirty="0"/>
          </a:p>
        </p:txBody>
      </p:sp>
      <p:sp>
        <p:nvSpPr>
          <p:cNvPr id="9" name="Footer Placeholder 2">
            <a:extLst>
              <a:ext uri="{FF2B5EF4-FFF2-40B4-BE49-F238E27FC236}">
                <a16:creationId xmlns:a16="http://schemas.microsoft.com/office/drawing/2014/main" id="{E6E2FAD0-29B4-405C-782F-795E42A1292F}"/>
              </a:ext>
            </a:extLst>
          </p:cNvPr>
          <p:cNvSpPr txBox="1">
            <a:spLocks/>
          </p:cNvSpPr>
          <p:nvPr/>
        </p:nvSpPr>
        <p:spPr>
          <a:xfrm>
            <a:off x="859014" y="4818745"/>
            <a:ext cx="5090540" cy="27384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640"/>
              <a:t>Pablo Saiz         PWF Togo: Workshop on LHC Open Data </a:t>
            </a:r>
            <a:endParaRPr lang="en-US" sz="640" dirty="0"/>
          </a:p>
        </p:txBody>
      </p:sp>
    </p:spTree>
    <p:extLst>
      <p:ext uri="{BB962C8B-B14F-4D97-AF65-F5344CB8AC3E}">
        <p14:creationId xmlns:p14="http://schemas.microsoft.com/office/powerpoint/2010/main" val="36300046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8D1C8DE-DB56-344D-6A3E-39AEA57F452A}"/>
              </a:ext>
            </a:extLst>
          </p:cNvPr>
          <p:cNvSpPr>
            <a:spLocks noGrp="1"/>
          </p:cNvSpPr>
          <p:nvPr>
            <p:ph type="ctrTitle"/>
          </p:nvPr>
        </p:nvSpPr>
        <p:spPr/>
        <p:txBody>
          <a:bodyPr/>
          <a:lstStyle/>
          <a:p>
            <a:r>
              <a:rPr lang="en-CH" dirty="0"/>
              <a:t>backup</a:t>
            </a:r>
          </a:p>
        </p:txBody>
      </p:sp>
      <p:sp>
        <p:nvSpPr>
          <p:cNvPr id="6" name="Subtitle 5">
            <a:extLst>
              <a:ext uri="{FF2B5EF4-FFF2-40B4-BE49-F238E27FC236}">
                <a16:creationId xmlns:a16="http://schemas.microsoft.com/office/drawing/2014/main" id="{5D77CD3E-34A5-0073-A456-03973FBE970D}"/>
              </a:ext>
            </a:extLst>
          </p:cNvPr>
          <p:cNvSpPr>
            <a:spLocks noGrp="1"/>
          </p:cNvSpPr>
          <p:nvPr>
            <p:ph type="subTitle" idx="1"/>
          </p:nvPr>
        </p:nvSpPr>
        <p:spPr/>
        <p:txBody>
          <a:bodyPr/>
          <a:lstStyle/>
          <a:p>
            <a:endParaRPr lang="en-CH"/>
          </a:p>
        </p:txBody>
      </p:sp>
      <p:sp>
        <p:nvSpPr>
          <p:cNvPr id="2" name="Date Placeholder 1">
            <a:extLst>
              <a:ext uri="{FF2B5EF4-FFF2-40B4-BE49-F238E27FC236}">
                <a16:creationId xmlns:a16="http://schemas.microsoft.com/office/drawing/2014/main" id="{430A1B74-B2C4-4655-629D-9491351E2DA4}"/>
              </a:ext>
            </a:extLst>
          </p:cNvPr>
          <p:cNvSpPr>
            <a:spLocks noGrp="1"/>
          </p:cNvSpPr>
          <p:nvPr>
            <p:ph type="dt" sz="half" idx="10"/>
          </p:nvPr>
        </p:nvSpPr>
        <p:spPr/>
        <p:txBody>
          <a:bodyPr/>
          <a:lstStyle/>
          <a:p>
            <a:fld id="{B4BFD808-6B56-4447-9401-2398D08EE3C0}" type="datetime1">
              <a:rPr lang="en-US" smtClean="0"/>
              <a:pPr/>
              <a:t>5/8/26</a:t>
            </a:fld>
            <a:endParaRPr lang="en-US" dirty="0"/>
          </a:p>
        </p:txBody>
      </p:sp>
      <p:sp>
        <p:nvSpPr>
          <p:cNvPr id="4" name="Slide Number Placeholder 3">
            <a:extLst>
              <a:ext uri="{FF2B5EF4-FFF2-40B4-BE49-F238E27FC236}">
                <a16:creationId xmlns:a16="http://schemas.microsoft.com/office/drawing/2014/main" id="{267A38D8-5E7B-17C2-1C49-9D77A2B9D6EF}"/>
              </a:ext>
            </a:extLst>
          </p:cNvPr>
          <p:cNvSpPr>
            <a:spLocks noGrp="1"/>
          </p:cNvSpPr>
          <p:nvPr>
            <p:ph type="sldNum" sz="quarter" idx="12"/>
          </p:nvPr>
        </p:nvSpPr>
        <p:spPr/>
        <p:txBody>
          <a:bodyPr/>
          <a:lstStyle/>
          <a:p>
            <a:fld id="{17918391-D411-FE40-AAD7-861AE5233E0E}" type="slidenum">
              <a:rPr lang="en-US" smtClean="0"/>
              <a:pPr/>
              <a:t>28</a:t>
            </a:fld>
            <a:endParaRPr lang="en-US" dirty="0"/>
          </a:p>
        </p:txBody>
      </p:sp>
      <p:sp>
        <p:nvSpPr>
          <p:cNvPr id="3" name="Footer Placeholder 2">
            <a:extLst>
              <a:ext uri="{FF2B5EF4-FFF2-40B4-BE49-F238E27FC236}">
                <a16:creationId xmlns:a16="http://schemas.microsoft.com/office/drawing/2014/main" id="{0EDC8600-7DF7-59D4-490F-85AD58C50E99}"/>
              </a:ext>
            </a:extLst>
          </p:cNvPr>
          <p:cNvSpPr>
            <a:spLocks noGrp="1"/>
          </p:cNvSpPr>
          <p:nvPr>
            <p:ph type="ftr" sz="quarter" idx="3"/>
          </p:nvPr>
        </p:nvSpPr>
        <p:spPr/>
        <p:txBody>
          <a:bodyPr/>
          <a:lstStyle/>
          <a:p>
            <a:r>
              <a:rPr lang="en-US"/>
              <a:t>Document reference</a:t>
            </a:r>
            <a:endParaRPr lang="en-US" dirty="0"/>
          </a:p>
        </p:txBody>
      </p:sp>
    </p:spTree>
    <p:extLst>
      <p:ext uri="{BB962C8B-B14F-4D97-AF65-F5344CB8AC3E}">
        <p14:creationId xmlns:p14="http://schemas.microsoft.com/office/powerpoint/2010/main" val="1176461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b="35294"/>
          <a:stretch/>
        </p:blipFill>
        <p:spPr>
          <a:xfrm>
            <a:off x="0" y="1"/>
            <a:ext cx="9144000" cy="4443352"/>
          </a:xfrm>
          <a:prstGeom prst="rect">
            <a:avLst/>
          </a:prstGeom>
        </p:spPr>
      </p:pic>
      <p:sp>
        <p:nvSpPr>
          <p:cNvPr id="8" name="Rectangle 7"/>
          <p:cNvSpPr/>
          <p:nvPr/>
        </p:nvSpPr>
        <p:spPr>
          <a:xfrm>
            <a:off x="1251132" y="1058776"/>
            <a:ext cx="3672000" cy="2535800"/>
          </a:xfrm>
          <a:prstGeom prst="rect">
            <a:avLst/>
          </a:prstGeom>
        </p:spPr>
        <p:style>
          <a:lnRef idx="0">
            <a:schemeClr val="dk1"/>
          </a:lnRef>
          <a:fillRef idx="3">
            <a:schemeClr val="dk1"/>
          </a:fillRef>
          <a:effectRef idx="3">
            <a:schemeClr val="dk1"/>
          </a:effectRef>
          <a:fontRef idx="minor">
            <a:schemeClr val="lt1"/>
          </a:fontRef>
        </p:style>
        <p:txBody>
          <a:bodyPr rtlCol="0" anchor="t"/>
          <a:lstStyle/>
          <a:p>
            <a:pPr algn="ctr"/>
            <a:r>
              <a:rPr lang="en-GB" dirty="0"/>
              <a:t>LEPTONS</a:t>
            </a:r>
          </a:p>
        </p:txBody>
      </p:sp>
      <p:sp>
        <p:nvSpPr>
          <p:cNvPr id="9" name="Rectangle 8"/>
          <p:cNvSpPr/>
          <p:nvPr/>
        </p:nvSpPr>
        <p:spPr>
          <a:xfrm>
            <a:off x="5043592" y="1058776"/>
            <a:ext cx="3672000" cy="2535800"/>
          </a:xfrm>
          <a:prstGeom prst="rect">
            <a:avLst/>
          </a:prstGeom>
        </p:spPr>
        <p:style>
          <a:lnRef idx="0">
            <a:schemeClr val="dk1"/>
          </a:lnRef>
          <a:fillRef idx="3">
            <a:schemeClr val="dk1"/>
          </a:fillRef>
          <a:effectRef idx="3">
            <a:schemeClr val="dk1"/>
          </a:effectRef>
          <a:fontRef idx="minor">
            <a:schemeClr val="lt1"/>
          </a:fontRef>
        </p:style>
        <p:txBody>
          <a:bodyPr rtlCol="0" anchor="t"/>
          <a:lstStyle/>
          <a:p>
            <a:pPr algn="ctr"/>
            <a:r>
              <a:rPr lang="en-GB" dirty="0"/>
              <a:t>QUARKS</a:t>
            </a:r>
          </a:p>
        </p:txBody>
      </p:sp>
      <p:sp>
        <p:nvSpPr>
          <p:cNvPr id="10" name="Rectangle 9"/>
          <p:cNvSpPr/>
          <p:nvPr/>
        </p:nvSpPr>
        <p:spPr>
          <a:xfrm>
            <a:off x="97612" y="1398364"/>
            <a:ext cx="8773119" cy="679626"/>
          </a:xfrm>
          <a:prstGeom prst="rect">
            <a:avLst/>
          </a:prstGeom>
          <a:solidFill>
            <a:schemeClr val="lt1">
              <a:alpha val="63000"/>
            </a:schemeClr>
          </a:solidFill>
        </p:spPr>
        <p:style>
          <a:lnRef idx="2">
            <a:schemeClr val="accent2"/>
          </a:lnRef>
          <a:fillRef idx="1">
            <a:schemeClr val="lt1"/>
          </a:fillRef>
          <a:effectRef idx="0">
            <a:schemeClr val="accent2"/>
          </a:effectRef>
          <a:fontRef idx="minor">
            <a:schemeClr val="dk1"/>
          </a:fontRef>
        </p:style>
        <p:txBody>
          <a:bodyPr rtlCol="0" anchor="ctr"/>
          <a:lstStyle/>
          <a:p>
            <a:r>
              <a:rPr lang="en-GB" sz="1200" b="1" i="1" dirty="0">
                <a:solidFill>
                  <a:schemeClr val="accent6">
                    <a:lumMod val="50000"/>
                  </a:schemeClr>
                </a:solidFill>
              </a:rPr>
              <a:t>MATERIA </a:t>
            </a:r>
            <a:br>
              <a:rPr lang="en-GB" sz="1200" b="1" i="1" dirty="0">
                <a:solidFill>
                  <a:schemeClr val="accent6">
                    <a:lumMod val="50000"/>
                  </a:schemeClr>
                </a:solidFill>
              </a:rPr>
            </a:br>
            <a:r>
              <a:rPr lang="en-GB" sz="1200" b="1" i="1" dirty="0">
                <a:solidFill>
                  <a:schemeClr val="accent6">
                    <a:lumMod val="50000"/>
                  </a:schemeClr>
                </a:solidFill>
              </a:rPr>
              <a:t>ORDINARIA</a:t>
            </a:r>
            <a:endParaRPr lang="en-GB" sz="1600" b="1" i="1" dirty="0">
              <a:solidFill>
                <a:schemeClr val="accent6">
                  <a:lumMod val="50000"/>
                </a:schemeClr>
              </a:solidFill>
            </a:endParaRPr>
          </a:p>
        </p:txBody>
      </p:sp>
      <p:sp>
        <p:nvSpPr>
          <p:cNvPr id="11" name="Rectangle 10"/>
          <p:cNvSpPr/>
          <p:nvPr/>
        </p:nvSpPr>
        <p:spPr>
          <a:xfrm>
            <a:off x="1246531" y="3709991"/>
            <a:ext cx="1800000" cy="1173900"/>
          </a:xfrm>
          <a:prstGeom prst="rect">
            <a:avLst/>
          </a:prstGeom>
        </p:spPr>
        <p:style>
          <a:lnRef idx="0">
            <a:schemeClr val="dk1"/>
          </a:lnRef>
          <a:fillRef idx="3">
            <a:schemeClr val="dk1"/>
          </a:fillRef>
          <a:effectRef idx="3">
            <a:schemeClr val="dk1"/>
          </a:effectRef>
          <a:fontRef idx="minor">
            <a:schemeClr val="lt1"/>
          </a:fontRef>
        </p:style>
        <p:txBody>
          <a:bodyPr rtlCol="0" anchor="b"/>
          <a:lstStyle/>
          <a:p>
            <a:pPr algn="ctr"/>
            <a:r>
              <a:rPr lang="en-GB" sz="1400" b="1" dirty="0"/>
              <a:t>GLUONS</a:t>
            </a:r>
          </a:p>
          <a:p>
            <a:pPr algn="ctr"/>
            <a:endParaRPr lang="en-GB" sz="1100" dirty="0"/>
          </a:p>
          <a:p>
            <a:pPr algn="ctr"/>
            <a:br>
              <a:rPr lang="en-GB" sz="1100" dirty="0"/>
            </a:br>
            <a:endParaRPr lang="en-GB" sz="1100" dirty="0"/>
          </a:p>
          <a:p>
            <a:pPr algn="ctr"/>
            <a:endParaRPr lang="en-GB" sz="1100" dirty="0"/>
          </a:p>
          <a:p>
            <a:pPr algn="ctr"/>
            <a:r>
              <a:rPr lang="en-GB" sz="1100" i="1" dirty="0" err="1"/>
              <a:t>Fuerza</a:t>
            </a:r>
            <a:r>
              <a:rPr lang="en-GB" sz="1100" i="1" dirty="0"/>
              <a:t> nuclear </a:t>
            </a:r>
            <a:r>
              <a:rPr lang="en-GB" sz="1100" i="1" dirty="0" err="1"/>
              <a:t>fuerte</a:t>
            </a:r>
            <a:endParaRPr lang="en-GB" sz="1100" i="1" dirty="0"/>
          </a:p>
        </p:txBody>
      </p:sp>
      <p:sp>
        <p:nvSpPr>
          <p:cNvPr id="12" name="Rectangle 11"/>
          <p:cNvSpPr/>
          <p:nvPr/>
        </p:nvSpPr>
        <p:spPr>
          <a:xfrm>
            <a:off x="3123132" y="3709991"/>
            <a:ext cx="1800000" cy="1173900"/>
          </a:xfrm>
          <a:prstGeom prst="rect">
            <a:avLst/>
          </a:prstGeom>
        </p:spPr>
        <p:style>
          <a:lnRef idx="0">
            <a:schemeClr val="dk1"/>
          </a:lnRef>
          <a:fillRef idx="3">
            <a:schemeClr val="dk1"/>
          </a:fillRef>
          <a:effectRef idx="3">
            <a:schemeClr val="dk1"/>
          </a:effectRef>
          <a:fontRef idx="minor">
            <a:schemeClr val="lt1"/>
          </a:fontRef>
        </p:style>
        <p:txBody>
          <a:bodyPr rtlCol="0" anchor="b"/>
          <a:lstStyle/>
          <a:p>
            <a:pPr algn="ctr"/>
            <a:r>
              <a:rPr lang="en-GB" sz="1400" b="1" dirty="0"/>
              <a:t>PHOTONS</a:t>
            </a:r>
            <a:endParaRPr lang="en-GB" sz="1600" b="1" dirty="0"/>
          </a:p>
          <a:p>
            <a:pPr algn="ctr"/>
            <a:endParaRPr lang="fr-CH" sz="1100" dirty="0"/>
          </a:p>
          <a:p>
            <a:pPr algn="ctr"/>
            <a:endParaRPr lang="fr-CH" sz="1100" dirty="0"/>
          </a:p>
          <a:p>
            <a:pPr algn="ctr"/>
            <a:endParaRPr lang="en-GB" sz="1100" dirty="0"/>
          </a:p>
          <a:p>
            <a:pPr algn="ctr"/>
            <a:endParaRPr lang="en-GB" sz="1100" dirty="0"/>
          </a:p>
          <a:p>
            <a:pPr algn="ctr"/>
            <a:r>
              <a:rPr lang="en-GB" sz="1100" i="1" dirty="0" err="1"/>
              <a:t>Fuerza</a:t>
            </a:r>
            <a:r>
              <a:rPr lang="en-GB" sz="1100" i="1" dirty="0"/>
              <a:t> </a:t>
            </a:r>
            <a:r>
              <a:rPr lang="en-GB" sz="1100" i="1" dirty="0" err="1"/>
              <a:t>electromagnética</a:t>
            </a:r>
            <a:endParaRPr lang="en-GB" sz="1100" i="1" dirty="0"/>
          </a:p>
        </p:txBody>
      </p:sp>
      <p:sp>
        <p:nvSpPr>
          <p:cNvPr id="13" name="Rectangle 12"/>
          <p:cNvSpPr/>
          <p:nvPr/>
        </p:nvSpPr>
        <p:spPr>
          <a:xfrm>
            <a:off x="5031039" y="3714484"/>
            <a:ext cx="1800000" cy="1173900"/>
          </a:xfrm>
          <a:prstGeom prst="rect">
            <a:avLst/>
          </a:prstGeom>
        </p:spPr>
        <p:style>
          <a:lnRef idx="0">
            <a:schemeClr val="dk1"/>
          </a:lnRef>
          <a:fillRef idx="3">
            <a:schemeClr val="dk1"/>
          </a:fillRef>
          <a:effectRef idx="3">
            <a:schemeClr val="dk1"/>
          </a:effectRef>
          <a:fontRef idx="minor">
            <a:schemeClr val="lt1"/>
          </a:fontRef>
        </p:style>
        <p:txBody>
          <a:bodyPr rtlCol="0" anchor="b"/>
          <a:lstStyle/>
          <a:p>
            <a:pPr algn="ctr"/>
            <a:r>
              <a:rPr lang="en-GB" sz="1400" b="1" dirty="0"/>
              <a:t>BOSONS W&amp;Z</a:t>
            </a:r>
            <a:endParaRPr lang="en-GB" sz="1600" b="1" dirty="0"/>
          </a:p>
          <a:p>
            <a:pPr algn="ctr"/>
            <a:endParaRPr lang="en-GB" sz="1100" dirty="0"/>
          </a:p>
          <a:p>
            <a:pPr algn="ctr"/>
            <a:endParaRPr lang="fr-CH" sz="1100" dirty="0"/>
          </a:p>
          <a:p>
            <a:pPr algn="ctr"/>
            <a:endParaRPr lang="en-GB" sz="1100" dirty="0"/>
          </a:p>
          <a:p>
            <a:pPr algn="ctr"/>
            <a:endParaRPr lang="en-GB" sz="1100" dirty="0"/>
          </a:p>
          <a:p>
            <a:pPr algn="ctr"/>
            <a:r>
              <a:rPr lang="en-GB" sz="1100" i="1" dirty="0" err="1"/>
              <a:t>Fuerza</a:t>
            </a:r>
            <a:r>
              <a:rPr lang="en-GB" sz="1100" i="1" dirty="0"/>
              <a:t> nuclear </a:t>
            </a:r>
            <a:r>
              <a:rPr lang="en-GB" sz="1100" i="1" dirty="0" err="1"/>
              <a:t>débil</a:t>
            </a:r>
            <a:endParaRPr lang="en-GB" sz="1100" i="1" dirty="0"/>
          </a:p>
        </p:txBody>
      </p:sp>
      <p:sp>
        <p:nvSpPr>
          <p:cNvPr id="14" name="Rectangle 13"/>
          <p:cNvSpPr/>
          <p:nvPr/>
        </p:nvSpPr>
        <p:spPr>
          <a:xfrm>
            <a:off x="6938946" y="3714484"/>
            <a:ext cx="1800000" cy="1173900"/>
          </a:xfrm>
          <a:prstGeom prst="rect">
            <a:avLst/>
          </a:prstGeom>
        </p:spPr>
        <p:style>
          <a:lnRef idx="0">
            <a:schemeClr val="dk1"/>
          </a:lnRef>
          <a:fillRef idx="3">
            <a:schemeClr val="dk1"/>
          </a:fillRef>
          <a:effectRef idx="3">
            <a:schemeClr val="dk1"/>
          </a:effectRef>
          <a:fontRef idx="minor">
            <a:schemeClr val="lt1"/>
          </a:fontRef>
        </p:style>
        <p:txBody>
          <a:bodyPr rtlCol="0" anchor="b"/>
          <a:lstStyle/>
          <a:p>
            <a:pPr algn="ctr"/>
            <a:r>
              <a:rPr lang="en-GB" sz="1400" b="1" dirty="0"/>
              <a:t>GRAVITON</a:t>
            </a:r>
            <a:endParaRPr lang="en-GB" sz="1600" b="1" dirty="0"/>
          </a:p>
          <a:p>
            <a:pPr algn="ctr"/>
            <a:endParaRPr lang="en-GB" sz="1100" dirty="0"/>
          </a:p>
          <a:p>
            <a:pPr algn="ctr"/>
            <a:endParaRPr lang="en-GB" sz="1100" dirty="0"/>
          </a:p>
          <a:p>
            <a:pPr algn="ctr"/>
            <a:endParaRPr lang="en-GB" sz="1100" dirty="0"/>
          </a:p>
          <a:p>
            <a:pPr algn="ctr"/>
            <a:endParaRPr lang="en-GB" sz="1100" dirty="0"/>
          </a:p>
          <a:p>
            <a:pPr algn="ctr"/>
            <a:r>
              <a:rPr lang="en-GB" sz="1100" i="1" dirty="0" err="1"/>
              <a:t>Gravedad</a:t>
            </a:r>
            <a:endParaRPr lang="en-GB" sz="1100" i="1" dirty="0"/>
          </a:p>
        </p:txBody>
      </p:sp>
      <p:sp>
        <p:nvSpPr>
          <p:cNvPr id="15" name="TextBox 14"/>
          <p:cNvSpPr txBox="1"/>
          <p:nvPr/>
        </p:nvSpPr>
        <p:spPr>
          <a:xfrm>
            <a:off x="6770591" y="299584"/>
            <a:ext cx="2100140" cy="523220"/>
          </a:xfrm>
          <a:prstGeom prst="rect">
            <a:avLst/>
          </a:prstGeom>
          <a:noFill/>
        </p:spPr>
        <p:txBody>
          <a:bodyPr wrap="square" rtlCol="0">
            <a:spAutoFit/>
          </a:bodyPr>
          <a:lstStyle/>
          <a:p>
            <a:pPr algn="r"/>
            <a:r>
              <a:rPr lang="en-GB" sz="1400" i="1" dirty="0" err="1">
                <a:solidFill>
                  <a:schemeClr val="bg1">
                    <a:lumMod val="65000"/>
                  </a:schemeClr>
                </a:solidFill>
              </a:rPr>
              <a:t>Imágenes</a:t>
            </a:r>
            <a:r>
              <a:rPr lang="en-GB" sz="1400" i="1" dirty="0">
                <a:solidFill>
                  <a:schemeClr val="bg1">
                    <a:lumMod val="65000"/>
                  </a:schemeClr>
                </a:solidFill>
              </a:rPr>
              <a:t>: www.particlezoo.net</a:t>
            </a:r>
          </a:p>
        </p:txBody>
      </p:sp>
      <p:grpSp>
        <p:nvGrpSpPr>
          <p:cNvPr id="6" name="Group 5"/>
          <p:cNvGrpSpPr/>
          <p:nvPr/>
        </p:nvGrpSpPr>
        <p:grpSpPr>
          <a:xfrm>
            <a:off x="1327321" y="1568435"/>
            <a:ext cx="7020884" cy="1931379"/>
            <a:chOff x="1327321" y="1568435"/>
            <a:chExt cx="7020884" cy="1931379"/>
          </a:xfrm>
        </p:grpSpPr>
        <p:sp>
          <p:nvSpPr>
            <p:cNvPr id="17" name="TextBox 16"/>
            <p:cNvSpPr txBox="1"/>
            <p:nvPr/>
          </p:nvSpPr>
          <p:spPr>
            <a:xfrm>
              <a:off x="1332828" y="1634942"/>
              <a:ext cx="1069867" cy="276999"/>
            </a:xfrm>
            <a:prstGeom prst="rect">
              <a:avLst/>
            </a:prstGeom>
            <a:noFill/>
          </p:spPr>
          <p:txBody>
            <a:bodyPr wrap="square" rtlCol="0">
              <a:spAutoFit/>
            </a:bodyPr>
            <a:lstStyle/>
            <a:p>
              <a:r>
                <a:rPr lang="en-GB" sz="1200" b="1" dirty="0">
                  <a:solidFill>
                    <a:schemeClr val="bg1">
                      <a:lumMod val="95000"/>
                    </a:schemeClr>
                  </a:solidFill>
                </a:rPr>
                <a:t>ELECTRON</a:t>
              </a:r>
            </a:p>
          </p:txBody>
        </p:sp>
        <p:pic>
          <p:nvPicPr>
            <p:cNvPr id="18" name="Picture 17" descr="electron.gif"/>
            <p:cNvPicPr>
              <a:picLocks noChangeAspect="1"/>
            </p:cNvPicPr>
            <p:nvPr/>
          </p:nvPicPr>
          <p:blipFill>
            <a:blip r:embed="rId4" cstate="print"/>
            <a:stretch>
              <a:fillRect/>
            </a:stretch>
          </p:blipFill>
          <p:spPr>
            <a:xfrm>
              <a:off x="2366159" y="1625083"/>
              <a:ext cx="313427" cy="293914"/>
            </a:xfrm>
            <a:prstGeom prst="rect">
              <a:avLst/>
            </a:prstGeom>
            <a:ln>
              <a:noFill/>
            </a:ln>
            <a:effectLst>
              <a:outerShdw blurRad="292100" dist="139700" dir="2700000" algn="tl" rotWithShape="0">
                <a:srgbClr val="333333">
                  <a:alpha val="65000"/>
                </a:srgbClr>
              </a:outerShdw>
            </a:effectLst>
          </p:spPr>
        </p:pic>
        <p:sp>
          <p:nvSpPr>
            <p:cNvPr id="20" name="TextBox 19"/>
            <p:cNvSpPr txBox="1"/>
            <p:nvPr/>
          </p:nvSpPr>
          <p:spPr>
            <a:xfrm>
              <a:off x="2847523" y="1568435"/>
              <a:ext cx="851346" cy="399278"/>
            </a:xfrm>
            <a:prstGeom prst="rect">
              <a:avLst/>
            </a:prstGeom>
            <a:noFill/>
          </p:spPr>
          <p:txBody>
            <a:bodyPr wrap="none" rtlCol="0">
              <a:spAutoFit/>
            </a:bodyPr>
            <a:lstStyle/>
            <a:p>
              <a:r>
                <a:rPr lang="en-GB" sz="1200" b="1" dirty="0">
                  <a:solidFill>
                    <a:schemeClr val="bg1">
                      <a:lumMod val="95000"/>
                    </a:schemeClr>
                  </a:solidFill>
                </a:rPr>
                <a:t>ELECTRON</a:t>
              </a:r>
              <a:br>
                <a:rPr lang="en-GB" sz="1200" b="1" dirty="0">
                  <a:solidFill>
                    <a:schemeClr val="bg1">
                      <a:lumMod val="95000"/>
                    </a:schemeClr>
                  </a:solidFill>
                </a:rPr>
              </a:br>
              <a:r>
                <a:rPr lang="en-GB" sz="1200" b="1" dirty="0">
                  <a:solidFill>
                    <a:schemeClr val="bg1">
                      <a:lumMod val="95000"/>
                    </a:schemeClr>
                  </a:solidFill>
                </a:rPr>
                <a:t>NEUTRINO</a:t>
              </a:r>
            </a:p>
          </p:txBody>
        </p:sp>
        <p:pic>
          <p:nvPicPr>
            <p:cNvPr id="21" name="Picture 20" descr="electron-neutrino.gif"/>
            <p:cNvPicPr>
              <a:picLocks noChangeAspect="1"/>
            </p:cNvPicPr>
            <p:nvPr/>
          </p:nvPicPr>
          <p:blipFill>
            <a:blip r:embed="rId5" cstate="print"/>
            <a:stretch>
              <a:fillRect/>
            </a:stretch>
          </p:blipFill>
          <p:spPr>
            <a:xfrm>
              <a:off x="4038733" y="1600603"/>
              <a:ext cx="390624" cy="370705"/>
            </a:xfrm>
            <a:prstGeom prst="rect">
              <a:avLst/>
            </a:prstGeom>
            <a:ln>
              <a:noFill/>
            </a:ln>
            <a:effectLst>
              <a:outerShdw blurRad="292100" dist="139700" dir="2700000" algn="tl" rotWithShape="0">
                <a:srgbClr val="333333">
                  <a:alpha val="65000"/>
                </a:srgbClr>
              </a:outerShdw>
            </a:effectLst>
          </p:spPr>
        </p:pic>
        <p:sp>
          <p:nvSpPr>
            <p:cNvPr id="23" name="TextBox 22"/>
            <p:cNvSpPr txBox="1"/>
            <p:nvPr/>
          </p:nvSpPr>
          <p:spPr>
            <a:xfrm>
              <a:off x="1327321" y="2366022"/>
              <a:ext cx="471960" cy="239567"/>
            </a:xfrm>
            <a:prstGeom prst="rect">
              <a:avLst/>
            </a:prstGeom>
            <a:noFill/>
          </p:spPr>
          <p:txBody>
            <a:bodyPr wrap="none" rtlCol="0">
              <a:spAutoFit/>
            </a:bodyPr>
            <a:lstStyle/>
            <a:p>
              <a:r>
                <a:rPr lang="en-GB" sz="1200" b="1" dirty="0">
                  <a:solidFill>
                    <a:schemeClr val="bg1">
                      <a:lumMod val="95000"/>
                    </a:schemeClr>
                  </a:solidFill>
                </a:rPr>
                <a:t>MUON</a:t>
              </a:r>
            </a:p>
          </p:txBody>
        </p:sp>
        <p:pic>
          <p:nvPicPr>
            <p:cNvPr id="24" name="Picture 23" descr="muon.gif"/>
            <p:cNvPicPr>
              <a:picLocks noChangeAspect="1"/>
            </p:cNvPicPr>
            <p:nvPr/>
          </p:nvPicPr>
          <p:blipFill>
            <a:blip r:embed="rId6" cstate="print"/>
            <a:stretch>
              <a:fillRect/>
            </a:stretch>
          </p:blipFill>
          <p:spPr>
            <a:xfrm>
              <a:off x="2318536" y="2281313"/>
              <a:ext cx="408671" cy="434414"/>
            </a:xfrm>
            <a:prstGeom prst="rect">
              <a:avLst/>
            </a:prstGeom>
            <a:ln>
              <a:noFill/>
            </a:ln>
            <a:effectLst>
              <a:outerShdw blurRad="292100" dist="139700" dir="2700000" algn="tl" rotWithShape="0">
                <a:srgbClr val="333333">
                  <a:alpha val="65000"/>
                </a:srgbClr>
              </a:outerShdw>
            </a:effectLst>
          </p:spPr>
        </p:pic>
        <p:sp>
          <p:nvSpPr>
            <p:cNvPr id="26" name="TextBox 25"/>
            <p:cNvSpPr txBox="1"/>
            <p:nvPr/>
          </p:nvSpPr>
          <p:spPr>
            <a:xfrm>
              <a:off x="2850745" y="2276791"/>
              <a:ext cx="712450" cy="399278"/>
            </a:xfrm>
            <a:prstGeom prst="rect">
              <a:avLst/>
            </a:prstGeom>
            <a:noFill/>
          </p:spPr>
          <p:txBody>
            <a:bodyPr wrap="none" rtlCol="0">
              <a:spAutoFit/>
            </a:bodyPr>
            <a:lstStyle/>
            <a:p>
              <a:r>
                <a:rPr lang="en-GB" sz="1200" b="1" dirty="0">
                  <a:solidFill>
                    <a:schemeClr val="bg1">
                      <a:lumMod val="95000"/>
                    </a:schemeClr>
                  </a:solidFill>
                </a:rPr>
                <a:t>MUON</a:t>
              </a:r>
              <a:br>
                <a:rPr lang="en-GB" sz="1200" b="1" dirty="0">
                  <a:solidFill>
                    <a:schemeClr val="bg1">
                      <a:lumMod val="95000"/>
                    </a:schemeClr>
                  </a:solidFill>
                </a:rPr>
              </a:br>
              <a:r>
                <a:rPr lang="en-GB" sz="1200" b="1" dirty="0">
                  <a:solidFill>
                    <a:schemeClr val="bg1">
                      <a:lumMod val="95000"/>
                    </a:schemeClr>
                  </a:solidFill>
                </a:rPr>
                <a:t>NEUTRINO</a:t>
              </a:r>
            </a:p>
          </p:txBody>
        </p:sp>
        <p:pic>
          <p:nvPicPr>
            <p:cNvPr id="27" name="Picture 26" descr="muon-neutrino.gif"/>
            <p:cNvPicPr>
              <a:picLocks noChangeAspect="1"/>
            </p:cNvPicPr>
            <p:nvPr/>
          </p:nvPicPr>
          <p:blipFill>
            <a:blip r:embed="rId7" cstate="print"/>
            <a:stretch>
              <a:fillRect/>
            </a:stretch>
          </p:blipFill>
          <p:spPr>
            <a:xfrm>
              <a:off x="4059352" y="2334746"/>
              <a:ext cx="330832" cy="370705"/>
            </a:xfrm>
            <a:prstGeom prst="rect">
              <a:avLst/>
            </a:prstGeom>
            <a:ln>
              <a:noFill/>
            </a:ln>
            <a:effectLst>
              <a:outerShdw blurRad="292100" dist="139700" dir="2700000" algn="tl" rotWithShape="0">
                <a:srgbClr val="333333">
                  <a:alpha val="65000"/>
                </a:srgbClr>
              </a:outerShdw>
            </a:effectLst>
          </p:spPr>
        </p:pic>
        <p:sp>
          <p:nvSpPr>
            <p:cNvPr id="29" name="TextBox 28"/>
            <p:cNvSpPr txBox="1"/>
            <p:nvPr/>
          </p:nvSpPr>
          <p:spPr>
            <a:xfrm>
              <a:off x="1334826" y="2970131"/>
              <a:ext cx="352734" cy="239567"/>
            </a:xfrm>
            <a:prstGeom prst="rect">
              <a:avLst/>
            </a:prstGeom>
            <a:noFill/>
          </p:spPr>
          <p:txBody>
            <a:bodyPr wrap="none" rtlCol="0">
              <a:spAutoFit/>
            </a:bodyPr>
            <a:lstStyle/>
            <a:p>
              <a:r>
                <a:rPr lang="en-GB" sz="1200" b="1" dirty="0">
                  <a:solidFill>
                    <a:schemeClr val="bg1">
                      <a:lumMod val="95000"/>
                    </a:schemeClr>
                  </a:solidFill>
                </a:rPr>
                <a:t>TAU</a:t>
              </a:r>
            </a:p>
          </p:txBody>
        </p:sp>
        <p:pic>
          <p:nvPicPr>
            <p:cNvPr id="30" name="Picture 29" descr="tau.gif"/>
            <p:cNvPicPr>
              <a:picLocks noChangeAspect="1"/>
            </p:cNvPicPr>
            <p:nvPr/>
          </p:nvPicPr>
          <p:blipFill>
            <a:blip r:embed="rId8" cstate="print"/>
            <a:stretch>
              <a:fillRect/>
            </a:stretch>
          </p:blipFill>
          <p:spPr>
            <a:xfrm>
              <a:off x="2205138" y="2849429"/>
              <a:ext cx="663658" cy="650385"/>
            </a:xfrm>
            <a:prstGeom prst="rect">
              <a:avLst/>
            </a:prstGeom>
            <a:ln>
              <a:noFill/>
            </a:ln>
            <a:effectLst>
              <a:outerShdw blurRad="292100" dist="139700" dir="2700000" algn="tl" rotWithShape="0">
                <a:srgbClr val="333333">
                  <a:alpha val="65000"/>
                </a:srgbClr>
              </a:outerShdw>
            </a:effectLst>
          </p:spPr>
        </p:pic>
        <p:sp>
          <p:nvSpPr>
            <p:cNvPr id="32" name="TextBox 31"/>
            <p:cNvSpPr txBox="1"/>
            <p:nvPr/>
          </p:nvSpPr>
          <p:spPr>
            <a:xfrm>
              <a:off x="2847523" y="2893621"/>
              <a:ext cx="712450" cy="399278"/>
            </a:xfrm>
            <a:prstGeom prst="rect">
              <a:avLst/>
            </a:prstGeom>
            <a:noFill/>
          </p:spPr>
          <p:txBody>
            <a:bodyPr wrap="none" rtlCol="0">
              <a:spAutoFit/>
            </a:bodyPr>
            <a:lstStyle/>
            <a:p>
              <a:r>
                <a:rPr lang="en-GB" sz="1200" b="1" dirty="0">
                  <a:solidFill>
                    <a:schemeClr val="bg1">
                      <a:lumMod val="95000"/>
                    </a:schemeClr>
                  </a:solidFill>
                </a:rPr>
                <a:t>TAU</a:t>
              </a:r>
              <a:br>
                <a:rPr lang="en-GB" sz="1200" b="1" dirty="0">
                  <a:solidFill>
                    <a:schemeClr val="bg1">
                      <a:lumMod val="95000"/>
                    </a:schemeClr>
                  </a:solidFill>
                </a:rPr>
              </a:br>
              <a:r>
                <a:rPr lang="en-GB" sz="1200" b="1" dirty="0">
                  <a:solidFill>
                    <a:schemeClr val="bg1">
                      <a:lumMod val="95000"/>
                    </a:schemeClr>
                  </a:solidFill>
                </a:rPr>
                <a:t>NEUTRINO</a:t>
              </a:r>
            </a:p>
          </p:txBody>
        </p:sp>
        <p:pic>
          <p:nvPicPr>
            <p:cNvPr id="33" name="Picture 32" descr="tau-neutrino.gif"/>
            <p:cNvPicPr>
              <a:picLocks noChangeAspect="1"/>
            </p:cNvPicPr>
            <p:nvPr/>
          </p:nvPicPr>
          <p:blipFill>
            <a:blip r:embed="rId9" cstate="print"/>
            <a:stretch>
              <a:fillRect/>
            </a:stretch>
          </p:blipFill>
          <p:spPr>
            <a:xfrm>
              <a:off x="4058000" y="2993894"/>
              <a:ext cx="333535" cy="370705"/>
            </a:xfrm>
            <a:prstGeom prst="rect">
              <a:avLst/>
            </a:prstGeom>
            <a:ln>
              <a:noFill/>
            </a:ln>
            <a:effectLst>
              <a:outerShdw blurRad="292100" dist="139700" dir="2700000" algn="tl" rotWithShape="0">
                <a:srgbClr val="333333">
                  <a:alpha val="65000"/>
                </a:srgbClr>
              </a:outerShdw>
            </a:effectLst>
          </p:spPr>
        </p:pic>
        <p:sp>
          <p:nvSpPr>
            <p:cNvPr id="35" name="TextBox 34"/>
            <p:cNvSpPr txBox="1"/>
            <p:nvPr/>
          </p:nvSpPr>
          <p:spPr>
            <a:xfrm>
              <a:off x="5229780" y="1659526"/>
              <a:ext cx="286969" cy="239567"/>
            </a:xfrm>
            <a:prstGeom prst="rect">
              <a:avLst/>
            </a:prstGeom>
            <a:noFill/>
          </p:spPr>
          <p:txBody>
            <a:bodyPr wrap="none" rtlCol="0">
              <a:spAutoFit/>
            </a:bodyPr>
            <a:lstStyle/>
            <a:p>
              <a:r>
                <a:rPr lang="en-GB" sz="1200" b="1" dirty="0">
                  <a:solidFill>
                    <a:schemeClr val="bg1">
                      <a:lumMod val="95000"/>
                    </a:schemeClr>
                  </a:solidFill>
                </a:rPr>
                <a:t>UP</a:t>
              </a:r>
            </a:p>
          </p:txBody>
        </p:sp>
        <p:pic>
          <p:nvPicPr>
            <p:cNvPr id="36" name="Picture 35" descr="up_quark.gif"/>
            <p:cNvPicPr>
              <a:picLocks noChangeAspect="1"/>
            </p:cNvPicPr>
            <p:nvPr/>
          </p:nvPicPr>
          <p:blipFill>
            <a:blip r:embed="rId10" cstate="print"/>
            <a:stretch>
              <a:fillRect/>
            </a:stretch>
          </p:blipFill>
          <p:spPr>
            <a:xfrm>
              <a:off x="6406072" y="1623943"/>
              <a:ext cx="195063" cy="308921"/>
            </a:xfrm>
            <a:prstGeom prst="rect">
              <a:avLst/>
            </a:prstGeom>
            <a:ln>
              <a:noFill/>
            </a:ln>
            <a:effectLst>
              <a:outerShdw blurRad="292100" dist="139700" dir="2700000" algn="tl" rotWithShape="0">
                <a:srgbClr val="333333">
                  <a:alpha val="65000"/>
                </a:srgbClr>
              </a:outerShdw>
            </a:effectLst>
          </p:spPr>
        </p:pic>
        <p:sp>
          <p:nvSpPr>
            <p:cNvPr id="38" name="TextBox 37"/>
            <p:cNvSpPr txBox="1"/>
            <p:nvPr/>
          </p:nvSpPr>
          <p:spPr>
            <a:xfrm>
              <a:off x="6850124" y="1659525"/>
              <a:ext cx="484678" cy="239567"/>
            </a:xfrm>
            <a:prstGeom prst="rect">
              <a:avLst/>
            </a:prstGeom>
            <a:noFill/>
          </p:spPr>
          <p:txBody>
            <a:bodyPr wrap="none" rtlCol="0">
              <a:spAutoFit/>
            </a:bodyPr>
            <a:lstStyle/>
            <a:p>
              <a:r>
                <a:rPr lang="en-GB" sz="1200" b="1" dirty="0">
                  <a:solidFill>
                    <a:schemeClr val="bg1">
                      <a:lumMod val="95000"/>
                    </a:schemeClr>
                  </a:solidFill>
                </a:rPr>
                <a:t>DOWN</a:t>
              </a:r>
            </a:p>
          </p:txBody>
        </p:sp>
        <p:pic>
          <p:nvPicPr>
            <p:cNvPr id="39" name="Picture 38" descr="down_quark.gif"/>
            <p:cNvPicPr>
              <a:picLocks noChangeAspect="1"/>
            </p:cNvPicPr>
            <p:nvPr/>
          </p:nvPicPr>
          <p:blipFill>
            <a:blip r:embed="rId11" cstate="print"/>
            <a:stretch>
              <a:fillRect/>
            </a:stretch>
          </p:blipFill>
          <p:spPr>
            <a:xfrm>
              <a:off x="7919463" y="1638218"/>
              <a:ext cx="187102" cy="291865"/>
            </a:xfrm>
            <a:prstGeom prst="rect">
              <a:avLst/>
            </a:prstGeom>
            <a:ln>
              <a:noFill/>
            </a:ln>
            <a:effectLst>
              <a:outerShdw blurRad="292100" dist="139700" dir="2700000" algn="tl" rotWithShape="0">
                <a:srgbClr val="333333">
                  <a:alpha val="65000"/>
                </a:srgbClr>
              </a:outerShdw>
            </a:effectLst>
          </p:spPr>
        </p:pic>
        <p:sp>
          <p:nvSpPr>
            <p:cNvPr id="41" name="TextBox 40"/>
            <p:cNvSpPr txBox="1"/>
            <p:nvPr/>
          </p:nvSpPr>
          <p:spPr>
            <a:xfrm>
              <a:off x="5188825" y="2403378"/>
              <a:ext cx="544801" cy="239567"/>
            </a:xfrm>
            <a:prstGeom prst="rect">
              <a:avLst/>
            </a:prstGeom>
            <a:noFill/>
          </p:spPr>
          <p:txBody>
            <a:bodyPr wrap="none" rtlCol="0">
              <a:spAutoFit/>
            </a:bodyPr>
            <a:lstStyle/>
            <a:p>
              <a:r>
                <a:rPr lang="en-GB" sz="1200" b="1" dirty="0">
                  <a:solidFill>
                    <a:schemeClr val="bg1">
                      <a:lumMod val="95000"/>
                    </a:schemeClr>
                  </a:solidFill>
                </a:rPr>
                <a:t>CHARM</a:t>
              </a:r>
            </a:p>
          </p:txBody>
        </p:sp>
        <p:pic>
          <p:nvPicPr>
            <p:cNvPr id="42" name="Picture 41" descr="charm_quark.gif"/>
            <p:cNvPicPr>
              <a:picLocks noChangeAspect="1"/>
            </p:cNvPicPr>
            <p:nvPr/>
          </p:nvPicPr>
          <p:blipFill>
            <a:blip r:embed="rId12" cstate="print"/>
            <a:stretch>
              <a:fillRect/>
            </a:stretch>
          </p:blipFill>
          <p:spPr>
            <a:xfrm>
              <a:off x="6322449" y="2283436"/>
              <a:ext cx="359404" cy="432490"/>
            </a:xfrm>
            <a:prstGeom prst="rect">
              <a:avLst/>
            </a:prstGeom>
            <a:ln>
              <a:noFill/>
            </a:ln>
            <a:effectLst>
              <a:outerShdw blurRad="292100" dist="139700" dir="2700000" algn="tl" rotWithShape="0">
                <a:srgbClr val="333333">
                  <a:alpha val="65000"/>
                </a:srgbClr>
              </a:outerShdw>
            </a:effectLst>
          </p:spPr>
        </p:pic>
        <p:sp>
          <p:nvSpPr>
            <p:cNvPr id="44" name="TextBox 43"/>
            <p:cNvSpPr txBox="1"/>
            <p:nvPr/>
          </p:nvSpPr>
          <p:spPr>
            <a:xfrm>
              <a:off x="6850124" y="2403378"/>
              <a:ext cx="675451" cy="239567"/>
            </a:xfrm>
            <a:prstGeom prst="rect">
              <a:avLst/>
            </a:prstGeom>
            <a:noFill/>
          </p:spPr>
          <p:txBody>
            <a:bodyPr wrap="none" rtlCol="0">
              <a:spAutoFit/>
            </a:bodyPr>
            <a:lstStyle/>
            <a:p>
              <a:r>
                <a:rPr lang="en-GB" sz="1200" b="1" dirty="0">
                  <a:solidFill>
                    <a:schemeClr val="bg1">
                      <a:lumMod val="95000"/>
                    </a:schemeClr>
                  </a:solidFill>
                </a:rPr>
                <a:t>STRANGE</a:t>
              </a:r>
            </a:p>
          </p:txBody>
        </p:sp>
        <p:pic>
          <p:nvPicPr>
            <p:cNvPr id="45" name="Picture 44" descr="strange_quark.gif"/>
            <p:cNvPicPr>
              <a:picLocks noChangeAspect="1"/>
            </p:cNvPicPr>
            <p:nvPr/>
          </p:nvPicPr>
          <p:blipFill>
            <a:blip r:embed="rId13" cstate="print"/>
            <a:stretch>
              <a:fillRect/>
            </a:stretch>
          </p:blipFill>
          <p:spPr>
            <a:xfrm>
              <a:off x="7900461" y="2281313"/>
              <a:ext cx="292795" cy="502503"/>
            </a:xfrm>
            <a:prstGeom prst="rect">
              <a:avLst/>
            </a:prstGeom>
            <a:ln>
              <a:noFill/>
            </a:ln>
            <a:effectLst>
              <a:outerShdw blurRad="292100" dist="139700" dir="2700000" algn="tl" rotWithShape="0">
                <a:srgbClr val="333333">
                  <a:alpha val="65000"/>
                </a:srgbClr>
              </a:outerShdw>
            </a:effectLst>
          </p:spPr>
        </p:pic>
        <p:sp>
          <p:nvSpPr>
            <p:cNvPr id="47" name="TextBox 46"/>
            <p:cNvSpPr txBox="1"/>
            <p:nvPr/>
          </p:nvSpPr>
          <p:spPr>
            <a:xfrm>
              <a:off x="5193197" y="2997170"/>
              <a:ext cx="360133" cy="239567"/>
            </a:xfrm>
            <a:prstGeom prst="rect">
              <a:avLst/>
            </a:prstGeom>
            <a:noFill/>
          </p:spPr>
          <p:txBody>
            <a:bodyPr wrap="none" rtlCol="0">
              <a:spAutoFit/>
            </a:bodyPr>
            <a:lstStyle/>
            <a:p>
              <a:r>
                <a:rPr lang="en-GB" sz="1200" b="1" dirty="0">
                  <a:solidFill>
                    <a:schemeClr val="bg1">
                      <a:lumMod val="95000"/>
                    </a:schemeClr>
                  </a:solidFill>
                </a:rPr>
                <a:t>TOP</a:t>
              </a:r>
            </a:p>
          </p:txBody>
        </p:sp>
        <p:pic>
          <p:nvPicPr>
            <p:cNvPr id="48" name="Picture 47" descr="top_quark.gif"/>
            <p:cNvPicPr>
              <a:picLocks noChangeAspect="1"/>
            </p:cNvPicPr>
            <p:nvPr/>
          </p:nvPicPr>
          <p:blipFill>
            <a:blip r:embed="rId14" cstate="print"/>
            <a:stretch>
              <a:fillRect/>
            </a:stretch>
          </p:blipFill>
          <p:spPr>
            <a:xfrm>
              <a:off x="6227856" y="2884566"/>
              <a:ext cx="542735" cy="615248"/>
            </a:xfrm>
            <a:prstGeom prst="rect">
              <a:avLst/>
            </a:prstGeom>
            <a:ln>
              <a:noFill/>
            </a:ln>
            <a:effectLst>
              <a:outerShdw blurRad="292100" dist="139700" dir="2700000" algn="tl" rotWithShape="0">
                <a:srgbClr val="333333">
                  <a:alpha val="65000"/>
                </a:srgbClr>
              </a:outerShdw>
            </a:effectLst>
          </p:spPr>
        </p:pic>
        <p:sp>
          <p:nvSpPr>
            <p:cNvPr id="50" name="TextBox 49"/>
            <p:cNvSpPr txBox="1"/>
            <p:nvPr/>
          </p:nvSpPr>
          <p:spPr>
            <a:xfrm>
              <a:off x="6862917" y="2997170"/>
              <a:ext cx="613340" cy="239567"/>
            </a:xfrm>
            <a:prstGeom prst="rect">
              <a:avLst/>
            </a:prstGeom>
            <a:noFill/>
          </p:spPr>
          <p:txBody>
            <a:bodyPr wrap="none" rtlCol="0">
              <a:spAutoFit/>
            </a:bodyPr>
            <a:lstStyle/>
            <a:p>
              <a:r>
                <a:rPr lang="en-GB" sz="1200" b="1" dirty="0">
                  <a:solidFill>
                    <a:schemeClr val="bg1">
                      <a:lumMod val="95000"/>
                    </a:schemeClr>
                  </a:solidFill>
                </a:rPr>
                <a:t>BOTTOM</a:t>
              </a:r>
            </a:p>
          </p:txBody>
        </p:sp>
        <p:pic>
          <p:nvPicPr>
            <p:cNvPr id="51" name="Picture 50" descr="bottom_quark.gif"/>
            <p:cNvPicPr>
              <a:picLocks noChangeAspect="1"/>
            </p:cNvPicPr>
            <p:nvPr/>
          </p:nvPicPr>
          <p:blipFill>
            <a:blip r:embed="rId15" cstate="print"/>
            <a:stretch>
              <a:fillRect/>
            </a:stretch>
          </p:blipFill>
          <p:spPr>
            <a:xfrm>
              <a:off x="7797409" y="2880275"/>
              <a:ext cx="550796" cy="617842"/>
            </a:xfrm>
            <a:prstGeom prst="rect">
              <a:avLst/>
            </a:prstGeom>
            <a:ln>
              <a:noFill/>
            </a:ln>
            <a:effectLst>
              <a:outerShdw blurRad="292100" dist="139700" dir="2700000" algn="tl" rotWithShape="0">
                <a:srgbClr val="333333">
                  <a:alpha val="65000"/>
                </a:srgbClr>
              </a:outerShdw>
            </a:effectLst>
          </p:spPr>
        </p:pic>
      </p:grpSp>
      <p:pic>
        <p:nvPicPr>
          <p:cNvPr id="52" name="Picture 51" descr="gluon.gif"/>
          <p:cNvPicPr>
            <a:picLocks noChangeAspect="1"/>
          </p:cNvPicPr>
          <p:nvPr/>
        </p:nvPicPr>
        <p:blipFill>
          <a:blip r:embed="rId16" cstate="print"/>
          <a:stretch>
            <a:fillRect/>
          </a:stretch>
        </p:blipFill>
        <p:spPr>
          <a:xfrm>
            <a:off x="1776472" y="4031272"/>
            <a:ext cx="746399" cy="582715"/>
          </a:xfrm>
          <a:prstGeom prst="rect">
            <a:avLst/>
          </a:prstGeom>
          <a:ln>
            <a:noFill/>
          </a:ln>
          <a:effectLst>
            <a:outerShdw blurRad="292100" dist="139700" dir="2700000" algn="tl" rotWithShape="0">
              <a:srgbClr val="333333">
                <a:alpha val="65000"/>
              </a:srgbClr>
            </a:outerShdw>
          </a:effectLst>
        </p:spPr>
      </p:pic>
      <p:pic>
        <p:nvPicPr>
          <p:cNvPr id="53" name="Picture 52" descr="photon.gif"/>
          <p:cNvPicPr>
            <a:picLocks noChangeAspect="1"/>
          </p:cNvPicPr>
          <p:nvPr/>
        </p:nvPicPr>
        <p:blipFill>
          <a:blip r:embed="rId17" cstate="print"/>
          <a:stretch>
            <a:fillRect/>
          </a:stretch>
        </p:blipFill>
        <p:spPr>
          <a:xfrm>
            <a:off x="3739738" y="4014235"/>
            <a:ext cx="556058" cy="554141"/>
          </a:xfrm>
          <a:prstGeom prst="rect">
            <a:avLst/>
          </a:prstGeom>
          <a:ln>
            <a:noFill/>
          </a:ln>
          <a:effectLst>
            <a:outerShdw blurRad="292100" dist="139700" dir="2700000" algn="tl" rotWithShape="0">
              <a:srgbClr val="333333">
                <a:alpha val="65000"/>
              </a:srgbClr>
            </a:outerShdw>
          </a:effectLst>
        </p:spPr>
      </p:pic>
      <p:pic>
        <p:nvPicPr>
          <p:cNvPr id="54" name="Picture 53" descr="W-boson.gif"/>
          <p:cNvPicPr>
            <a:picLocks noChangeAspect="1"/>
          </p:cNvPicPr>
          <p:nvPr/>
        </p:nvPicPr>
        <p:blipFill>
          <a:blip r:embed="rId18" cstate="print"/>
          <a:stretch>
            <a:fillRect/>
          </a:stretch>
        </p:blipFill>
        <p:spPr>
          <a:xfrm>
            <a:off x="5229780" y="4031272"/>
            <a:ext cx="677554" cy="615606"/>
          </a:xfrm>
          <a:prstGeom prst="rect">
            <a:avLst/>
          </a:prstGeom>
          <a:ln>
            <a:noFill/>
          </a:ln>
          <a:effectLst>
            <a:outerShdw blurRad="292100" dist="139700" dir="2700000" algn="tl" rotWithShape="0">
              <a:srgbClr val="333333">
                <a:alpha val="65000"/>
              </a:srgbClr>
            </a:outerShdw>
          </a:effectLst>
        </p:spPr>
      </p:pic>
      <p:pic>
        <p:nvPicPr>
          <p:cNvPr id="55" name="Picture 54" descr="Z-boson.gif"/>
          <p:cNvPicPr>
            <a:picLocks noChangeAspect="1"/>
          </p:cNvPicPr>
          <p:nvPr/>
        </p:nvPicPr>
        <p:blipFill>
          <a:blip r:embed="rId19" cstate="print"/>
          <a:stretch>
            <a:fillRect/>
          </a:stretch>
        </p:blipFill>
        <p:spPr>
          <a:xfrm>
            <a:off x="6055224" y="4069447"/>
            <a:ext cx="572293" cy="556058"/>
          </a:xfrm>
          <a:prstGeom prst="rect">
            <a:avLst/>
          </a:prstGeom>
          <a:ln>
            <a:noFill/>
          </a:ln>
          <a:effectLst>
            <a:outerShdw blurRad="292100" dist="139700" dir="2700000" algn="tl" rotWithShape="0">
              <a:srgbClr val="333333">
                <a:alpha val="65000"/>
              </a:srgbClr>
            </a:outerShdw>
          </a:effectLst>
        </p:spPr>
      </p:pic>
      <p:pic>
        <p:nvPicPr>
          <p:cNvPr id="56" name="Picture 55" descr="graviton.gif"/>
          <p:cNvPicPr>
            <a:picLocks noChangeAspect="1"/>
          </p:cNvPicPr>
          <p:nvPr/>
        </p:nvPicPr>
        <p:blipFill>
          <a:blip r:embed="rId20" cstate="print"/>
          <a:stretch>
            <a:fillRect/>
          </a:stretch>
        </p:blipFill>
        <p:spPr>
          <a:xfrm>
            <a:off x="7589036" y="4085805"/>
            <a:ext cx="499820" cy="523342"/>
          </a:xfrm>
          <a:prstGeom prst="rect">
            <a:avLst/>
          </a:prstGeom>
          <a:ln>
            <a:noFill/>
          </a:ln>
          <a:effectLst>
            <a:outerShdw blurRad="292100" dist="139700" dir="2700000" algn="tl" rotWithShape="0">
              <a:srgbClr val="333333">
                <a:alpha val="65000"/>
              </a:srgbClr>
            </a:outerShdw>
          </a:effectLst>
        </p:spPr>
      </p:pic>
      <p:sp>
        <p:nvSpPr>
          <p:cNvPr id="57" name="TextBox 56"/>
          <p:cNvSpPr txBox="1"/>
          <p:nvPr/>
        </p:nvSpPr>
        <p:spPr>
          <a:xfrm>
            <a:off x="29289" y="3786267"/>
            <a:ext cx="1113536" cy="369332"/>
          </a:xfrm>
          <a:prstGeom prst="rect">
            <a:avLst/>
          </a:prstGeom>
          <a:noFill/>
        </p:spPr>
        <p:txBody>
          <a:bodyPr wrap="square" rtlCol="0">
            <a:spAutoFit/>
          </a:bodyPr>
          <a:lstStyle/>
          <a:p>
            <a:pPr algn="ctr"/>
            <a:r>
              <a:rPr lang="en-GB" b="1" i="1" dirty="0">
                <a:solidFill>
                  <a:schemeClr val="bg1"/>
                </a:solidFill>
              </a:rPr>
              <a:t>4 forces</a:t>
            </a:r>
          </a:p>
        </p:txBody>
      </p:sp>
      <p:sp>
        <p:nvSpPr>
          <p:cNvPr id="49" name="Title 1"/>
          <p:cNvSpPr txBox="1">
            <a:spLocks/>
          </p:cNvSpPr>
          <p:nvPr/>
        </p:nvSpPr>
        <p:spPr>
          <a:xfrm>
            <a:off x="122913" y="187461"/>
            <a:ext cx="5399421" cy="750046"/>
          </a:xfrm>
          <a:prstGeom prst="rect">
            <a:avLst/>
          </a:prstGeom>
          <a:ln>
            <a:noFill/>
          </a:ln>
        </p:spPr>
        <p:txBody>
          <a:bodyPr anchor="t"/>
          <a:lstStyle/>
          <a:p>
            <a:pPr fontAlgn="auto">
              <a:spcAft>
                <a:spcPts val="0"/>
              </a:spcAft>
              <a:defRPr/>
            </a:pPr>
            <a:r>
              <a:rPr lang="fr-CH" sz="3600" dirty="0">
                <a:solidFill>
                  <a:schemeClr val="bg1"/>
                </a:solidFill>
              </a:rPr>
              <a:t>El </a:t>
            </a:r>
            <a:r>
              <a:rPr lang="fr-CH" sz="3600" dirty="0" err="1">
                <a:solidFill>
                  <a:schemeClr val="bg1"/>
                </a:solidFill>
              </a:rPr>
              <a:t>modelo</a:t>
            </a:r>
            <a:r>
              <a:rPr lang="fr-CH" sz="3600" dirty="0">
                <a:solidFill>
                  <a:schemeClr val="bg1"/>
                </a:solidFill>
              </a:rPr>
              <a:t> </a:t>
            </a:r>
            <a:r>
              <a:rPr lang="fr-CH" sz="3600" dirty="0" err="1">
                <a:solidFill>
                  <a:schemeClr val="bg1"/>
                </a:solidFill>
              </a:rPr>
              <a:t>estándar</a:t>
            </a:r>
            <a:endParaRPr lang="fr-FR" sz="3600" i="1" dirty="0">
              <a:solidFill>
                <a:schemeClr val="bg1"/>
              </a:solidFill>
            </a:endParaRPr>
          </a:p>
        </p:txBody>
      </p:sp>
      <p:grpSp>
        <p:nvGrpSpPr>
          <p:cNvPr id="7" name="Group 6"/>
          <p:cNvGrpSpPr/>
          <p:nvPr/>
        </p:nvGrpSpPr>
        <p:grpSpPr>
          <a:xfrm>
            <a:off x="4336276" y="3109425"/>
            <a:ext cx="1023860" cy="1023860"/>
            <a:chOff x="4445489" y="3089914"/>
            <a:chExt cx="1023860" cy="1023860"/>
          </a:xfrm>
        </p:grpSpPr>
        <p:sp>
          <p:nvSpPr>
            <p:cNvPr id="2" name="Oval 1"/>
            <p:cNvSpPr/>
            <p:nvPr/>
          </p:nvSpPr>
          <p:spPr>
            <a:xfrm>
              <a:off x="4445489" y="3089914"/>
              <a:ext cx="1023860" cy="1023860"/>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4485817" y="3135080"/>
              <a:ext cx="982537" cy="759931"/>
            </a:xfrm>
            <a:prstGeom prst="rect">
              <a:avLst/>
            </a:prstGeom>
          </p:spPr>
        </p:pic>
        <p:sp>
          <p:nvSpPr>
            <p:cNvPr id="59" name="TextBox 58"/>
            <p:cNvSpPr txBox="1"/>
            <p:nvPr/>
          </p:nvSpPr>
          <p:spPr>
            <a:xfrm>
              <a:off x="4616620" y="3781464"/>
              <a:ext cx="681597" cy="276999"/>
            </a:xfrm>
            <a:prstGeom prst="rect">
              <a:avLst/>
            </a:prstGeom>
            <a:noFill/>
          </p:spPr>
          <p:txBody>
            <a:bodyPr wrap="none" rtlCol="0">
              <a:spAutoFit/>
            </a:bodyPr>
            <a:lstStyle/>
            <a:p>
              <a:r>
                <a:rPr lang="en-GB" sz="1200" b="1" dirty="0"/>
                <a:t>HIGGS</a:t>
              </a:r>
            </a:p>
          </p:txBody>
        </p:sp>
      </p:grpSp>
    </p:spTree>
    <p:extLst>
      <p:ext uri="{BB962C8B-B14F-4D97-AF65-F5344CB8AC3E}">
        <p14:creationId xmlns:p14="http://schemas.microsoft.com/office/powerpoint/2010/main" val="4212394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7"/>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nodeType="afterEffect">
                                  <p:stCondLst>
                                    <p:cond delay="0"/>
                                  </p:stCondLst>
                                  <p:childTnLst>
                                    <p:set>
                                      <p:cBhvr>
                                        <p:cTn id="23" dur="1" fill="hold">
                                          <p:stCondLst>
                                            <p:cond delay="0"/>
                                          </p:stCondLst>
                                        </p:cTn>
                                        <p:tgtEl>
                                          <p:spTgt spid="52"/>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childTnLst>
                                </p:cTn>
                              </p:par>
                            </p:childTnLst>
                          </p:cTn>
                        </p:par>
                        <p:par>
                          <p:cTn id="26" fill="hold">
                            <p:stCondLst>
                              <p:cond delay="0"/>
                            </p:stCondLst>
                            <p:childTnLst>
                              <p:par>
                                <p:cTn id="27" presetID="1" presetClass="entr" presetSubtype="0"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nodeType="afterEffect">
                                  <p:stCondLst>
                                    <p:cond delay="0"/>
                                  </p:stCondLst>
                                  <p:childTnLst>
                                    <p:set>
                                      <p:cBhvr>
                                        <p:cTn id="33" dur="1" fill="hold">
                                          <p:stCondLst>
                                            <p:cond delay="0"/>
                                          </p:stCondLst>
                                        </p:cTn>
                                        <p:tgtEl>
                                          <p:spTgt spid="54"/>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5"/>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childTnLst>
                                </p:cTn>
                              </p:par>
                            </p:childTnLst>
                          </p:cTn>
                        </p:par>
                        <p:par>
                          <p:cTn id="38" fill="hold">
                            <p:stCondLst>
                              <p:cond delay="0"/>
                            </p:stCondLst>
                            <p:childTnLst>
                              <p:par>
                                <p:cTn id="39" presetID="1" presetClass="entr" presetSubtype="0" fill="hold" nodeType="afterEffect">
                                  <p:stCondLst>
                                    <p:cond delay="0"/>
                                  </p:stCondLst>
                                  <p:childTnLst>
                                    <p:set>
                                      <p:cBhvr>
                                        <p:cTn id="40" dur="1" fill="hold">
                                          <p:stCondLst>
                                            <p:cond delay="0"/>
                                          </p:stCondLst>
                                        </p:cTn>
                                        <p:tgtEl>
                                          <p:spTgt spid="5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p:bldP spid="57" grpId="0"/>
      <p:bldP spid="4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email">
            <a:duotone>
              <a:schemeClr val="bg2">
                <a:shade val="45000"/>
                <a:satMod val="135000"/>
              </a:schemeClr>
              <a:prstClr val="white"/>
            </a:duotone>
            <a:extLst>
              <a:ext uri="{28A0092B-C50C-407E-A947-70E740481C1C}">
                <a14:useLocalDpi xmlns:a14="http://schemas.microsoft.com/office/drawing/2010/main" val="0"/>
              </a:ext>
            </a:extLst>
          </a:blip>
          <a:srcRect l="238" t="17043" r="-238" b="1702"/>
          <a:stretch/>
        </p:blipFill>
        <p:spPr>
          <a:xfrm>
            <a:off x="0" y="-12547"/>
            <a:ext cx="9165771" cy="4463143"/>
          </a:xfrm>
          <a:prstGeom prst="rect">
            <a:avLst/>
          </a:prstGeom>
        </p:spPr>
      </p:pic>
      <p:sp>
        <p:nvSpPr>
          <p:cNvPr id="8" name="Title 1"/>
          <p:cNvSpPr txBox="1">
            <a:spLocks/>
          </p:cNvSpPr>
          <p:nvPr/>
        </p:nvSpPr>
        <p:spPr>
          <a:xfrm>
            <a:off x="167275" y="55965"/>
            <a:ext cx="8809449" cy="781050"/>
          </a:xfrm>
          <a:prstGeom prst="rect">
            <a:avLst/>
          </a:prstGeom>
        </p:spPr>
        <p:txBody>
          <a:bodyPr anchor="t"/>
          <a:lstStyle/>
          <a:p>
            <a:pPr fontAlgn="auto">
              <a:spcAft>
                <a:spcPts val="0"/>
              </a:spcAft>
              <a:defRPr/>
            </a:pPr>
            <a:r>
              <a:rPr lang="fr-FR" sz="3600" dirty="0">
                <a:solidFill>
                  <a:schemeClr val="accent6">
                    <a:lumMod val="50000"/>
                  </a:schemeClr>
                </a:solidFill>
              </a:rPr>
              <a:t>CERN</a:t>
            </a:r>
            <a:endParaRPr lang="fr-FR" sz="3600" i="1" dirty="0">
              <a:solidFill>
                <a:schemeClr val="accent6">
                  <a:lumMod val="50000"/>
                </a:schemeClr>
              </a:solidFill>
            </a:endParaRPr>
          </a:p>
        </p:txBody>
      </p:sp>
      <p:sp>
        <p:nvSpPr>
          <p:cNvPr id="6" name="Title 1"/>
          <p:cNvSpPr txBox="1">
            <a:spLocks/>
          </p:cNvSpPr>
          <p:nvPr/>
        </p:nvSpPr>
        <p:spPr>
          <a:xfrm>
            <a:off x="6256785" y="3288546"/>
            <a:ext cx="3137444" cy="1162050"/>
          </a:xfrm>
          <a:prstGeom prst="rect">
            <a:avLst/>
          </a:prstGeom>
        </p:spPr>
        <p:txBody>
          <a:bodyPr anchor="t"/>
          <a:lstStyle/>
          <a:p>
            <a:pPr algn="ctr" fontAlgn="auto">
              <a:spcAft>
                <a:spcPts val="0"/>
              </a:spcAft>
              <a:defRPr/>
            </a:pPr>
            <a:r>
              <a:rPr lang="fr-FR" sz="6600" b="1" dirty="0">
                <a:ln w="22225">
                  <a:solidFill>
                    <a:sysClr val="windowText" lastClr="000000"/>
                  </a:solidFill>
                  <a:prstDash val="solid"/>
                </a:ln>
                <a:solidFill>
                  <a:schemeClr val="bg1"/>
                </a:solidFill>
              </a:rPr>
              <a:t>1954</a:t>
            </a:r>
            <a:endParaRPr lang="fr-FR" sz="6600" b="1" i="1" dirty="0">
              <a:ln w="22225">
                <a:solidFill>
                  <a:sysClr val="windowText" lastClr="000000"/>
                </a:solidFill>
                <a:prstDash val="solid"/>
              </a:ln>
              <a:solidFill>
                <a:schemeClr val="bg1"/>
              </a:solidFill>
            </a:endParaRPr>
          </a:p>
        </p:txBody>
      </p:sp>
      <p:pic>
        <p:nvPicPr>
          <p:cNvPr id="10" name="Picture 9"/>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360000" y="1080000"/>
            <a:ext cx="4154664" cy="2055600"/>
          </a:xfrm>
          <a:prstGeom prst="rect">
            <a:avLst/>
          </a:prstGeom>
        </p:spPr>
      </p:pic>
      <p:pic>
        <p:nvPicPr>
          <p:cNvPr id="7" name="Picture 9">
            <a:extLst>
              <a:ext uri="{FF2B5EF4-FFF2-40B4-BE49-F238E27FC236}">
                <a16:creationId xmlns:a16="http://schemas.microsoft.com/office/drawing/2014/main" id="{472622E5-7485-45B2-9D41-EE01C24E5CE4}"/>
              </a:ext>
            </a:extLst>
          </p:cNvPr>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5295632" y="1080000"/>
            <a:ext cx="3488368" cy="2055600"/>
          </a:xfrm>
          <a:prstGeom prst="rect">
            <a:avLst/>
          </a:prstGeom>
        </p:spPr>
      </p:pic>
      <p:sp>
        <p:nvSpPr>
          <p:cNvPr id="12" name="Slide Number Placeholder 3">
            <a:extLst>
              <a:ext uri="{FF2B5EF4-FFF2-40B4-BE49-F238E27FC236}">
                <a16:creationId xmlns:a16="http://schemas.microsoft.com/office/drawing/2014/main" id="{68F53189-5594-9305-3610-9C391F62FF54}"/>
              </a:ext>
            </a:extLst>
          </p:cNvPr>
          <p:cNvSpPr>
            <a:spLocks noGrp="1"/>
          </p:cNvSpPr>
          <p:nvPr>
            <p:ph type="sldNum" sz="quarter" idx="12"/>
          </p:nvPr>
        </p:nvSpPr>
        <p:spPr>
          <a:xfrm>
            <a:off x="8330659" y="4818745"/>
            <a:ext cx="510941" cy="273844"/>
          </a:xfrm>
        </p:spPr>
        <p:txBody>
          <a:bodyPr/>
          <a:lstStyle/>
          <a:p>
            <a:fld id="{17918391-D411-FE40-AAD7-861AE5233E0E}" type="slidenum">
              <a:rPr lang="en-US" smtClean="0"/>
              <a:pPr/>
              <a:t>3</a:t>
            </a:fld>
            <a:endParaRPr lang="en-US" dirty="0"/>
          </a:p>
        </p:txBody>
      </p:sp>
      <p:sp>
        <p:nvSpPr>
          <p:cNvPr id="13" name="Footer Placeholder 2">
            <a:extLst>
              <a:ext uri="{FF2B5EF4-FFF2-40B4-BE49-F238E27FC236}">
                <a16:creationId xmlns:a16="http://schemas.microsoft.com/office/drawing/2014/main" id="{9D5AC81A-CAA1-32D2-C6D7-F37E931B9A0B}"/>
              </a:ext>
            </a:extLst>
          </p:cNvPr>
          <p:cNvSpPr>
            <a:spLocks noGrp="1"/>
          </p:cNvSpPr>
          <p:nvPr>
            <p:ph type="ftr" sz="quarter" idx="3"/>
          </p:nvPr>
        </p:nvSpPr>
        <p:spPr>
          <a:xfrm>
            <a:off x="859014" y="4818745"/>
            <a:ext cx="5090540" cy="273844"/>
          </a:xfrm>
        </p:spPr>
        <p:txBody>
          <a:bodyPr/>
          <a:lstStyle/>
          <a:p>
            <a:r>
              <a:rPr lang="en-US" dirty="0"/>
              <a:t>Pablo Saiz         PWF Togo: Workshop on LHC Open Data </a:t>
            </a:r>
          </a:p>
        </p:txBody>
      </p:sp>
      <p:sp>
        <p:nvSpPr>
          <p:cNvPr id="14" name="Date Placeholder 3">
            <a:extLst>
              <a:ext uri="{FF2B5EF4-FFF2-40B4-BE49-F238E27FC236}">
                <a16:creationId xmlns:a16="http://schemas.microsoft.com/office/drawing/2014/main" id="{88B1DE66-A6B0-13C2-FA26-4823B518C7D7}"/>
              </a:ext>
            </a:extLst>
          </p:cNvPr>
          <p:cNvSpPr>
            <a:spLocks noGrp="1"/>
          </p:cNvSpPr>
          <p:nvPr>
            <p:ph type="dt" sz="half" idx="10"/>
          </p:nvPr>
        </p:nvSpPr>
        <p:spPr>
          <a:xfrm>
            <a:off x="6076437" y="4818745"/>
            <a:ext cx="1330442" cy="273844"/>
          </a:xfrm>
        </p:spPr>
        <p:txBody>
          <a:bodyPr/>
          <a:lstStyle/>
          <a:p>
            <a:fld id="{B86E7441-B772-D048-9C1B-F8600B03CAE1}" type="datetime3">
              <a:rPr lang="en-US" smtClean="0"/>
              <a:t>8 May 2026</a:t>
            </a:fld>
            <a:endParaRPr lang="en-US" dirty="0"/>
          </a:p>
        </p:txBody>
      </p:sp>
    </p:spTree>
    <p:extLst>
      <p:ext uri="{BB962C8B-B14F-4D97-AF65-F5344CB8AC3E}">
        <p14:creationId xmlns:p14="http://schemas.microsoft.com/office/powerpoint/2010/main" val="12310549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D250F-123E-C789-767E-24E4AFBBDC46}"/>
              </a:ext>
            </a:extLst>
          </p:cNvPr>
          <p:cNvSpPr>
            <a:spLocks noGrp="1"/>
          </p:cNvSpPr>
          <p:nvPr>
            <p:ph type="title"/>
          </p:nvPr>
        </p:nvSpPr>
        <p:spPr/>
        <p:txBody>
          <a:bodyPr/>
          <a:lstStyle/>
          <a:p>
            <a:endParaRPr lang="en-CH" dirty="0"/>
          </a:p>
        </p:txBody>
      </p:sp>
      <p:sp>
        <p:nvSpPr>
          <p:cNvPr id="3" name="Date Placeholder 2">
            <a:extLst>
              <a:ext uri="{FF2B5EF4-FFF2-40B4-BE49-F238E27FC236}">
                <a16:creationId xmlns:a16="http://schemas.microsoft.com/office/drawing/2014/main" id="{2994C0D1-E810-50F1-2103-5E0F902EFE3F}"/>
              </a:ext>
            </a:extLst>
          </p:cNvPr>
          <p:cNvSpPr>
            <a:spLocks noGrp="1"/>
          </p:cNvSpPr>
          <p:nvPr>
            <p:ph type="dt" sz="half" idx="10"/>
          </p:nvPr>
        </p:nvSpPr>
        <p:spPr/>
        <p:txBody>
          <a:bodyPr/>
          <a:lstStyle/>
          <a:p>
            <a:fld id="{6F423E4A-8068-0C49-BC04-63A2AAFFE1E4}" type="datetime3">
              <a:rPr lang="en-US" smtClean="0"/>
              <a:t>8 May 2026</a:t>
            </a:fld>
            <a:endParaRPr lang="en-US" dirty="0"/>
          </a:p>
        </p:txBody>
      </p:sp>
      <p:sp>
        <p:nvSpPr>
          <p:cNvPr id="4" name="Slide Number Placeholder 3">
            <a:extLst>
              <a:ext uri="{FF2B5EF4-FFF2-40B4-BE49-F238E27FC236}">
                <a16:creationId xmlns:a16="http://schemas.microsoft.com/office/drawing/2014/main" id="{013643D9-7076-14E6-04A0-B5DD330D034D}"/>
              </a:ext>
            </a:extLst>
          </p:cNvPr>
          <p:cNvSpPr>
            <a:spLocks noGrp="1"/>
          </p:cNvSpPr>
          <p:nvPr>
            <p:ph type="sldNum" sz="quarter" idx="12"/>
          </p:nvPr>
        </p:nvSpPr>
        <p:spPr/>
        <p:txBody>
          <a:bodyPr/>
          <a:lstStyle/>
          <a:p>
            <a:fld id="{36B5EA5A-BC32-A742-B11B-8E7414D5B535}" type="slidenum">
              <a:rPr lang="en-US" smtClean="0"/>
              <a:pPr/>
              <a:t>30</a:t>
            </a:fld>
            <a:endParaRPr lang="en-US" dirty="0"/>
          </a:p>
        </p:txBody>
      </p:sp>
      <p:sp>
        <p:nvSpPr>
          <p:cNvPr id="6" name="Footer Placeholder 5">
            <a:extLst>
              <a:ext uri="{FF2B5EF4-FFF2-40B4-BE49-F238E27FC236}">
                <a16:creationId xmlns:a16="http://schemas.microsoft.com/office/drawing/2014/main" id="{65813712-AF87-DEDD-BB3F-5A2C53BEFB8C}"/>
              </a:ext>
            </a:extLst>
          </p:cNvPr>
          <p:cNvSpPr>
            <a:spLocks noGrp="1"/>
          </p:cNvSpPr>
          <p:nvPr>
            <p:ph type="ftr" sz="quarter" idx="3"/>
          </p:nvPr>
        </p:nvSpPr>
        <p:spPr>
          <a:xfrm>
            <a:off x="859014" y="4818745"/>
            <a:ext cx="5090540" cy="273844"/>
          </a:xfrm>
        </p:spPr>
        <p:txBody>
          <a:bodyPr/>
          <a:lstStyle/>
          <a:p>
            <a:r>
              <a:rPr lang="en-US"/>
              <a:t>Pablo Saiz | Research Data Management at CERN</a:t>
            </a:r>
            <a:endParaRPr lang="en-US" dirty="0"/>
          </a:p>
        </p:txBody>
      </p:sp>
    </p:spTree>
    <p:extLst>
      <p:ext uri="{BB962C8B-B14F-4D97-AF65-F5344CB8AC3E}">
        <p14:creationId xmlns:p14="http://schemas.microsoft.com/office/powerpoint/2010/main" val="8251220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b="10858"/>
          <a:stretch/>
        </p:blipFill>
        <p:spPr>
          <a:xfrm>
            <a:off x="0" y="0"/>
            <a:ext cx="9149184" cy="4453180"/>
          </a:xfrm>
          <a:prstGeom prst="rect">
            <a:avLst/>
          </a:prstGeom>
        </p:spPr>
      </p:pic>
      <p:sp>
        <p:nvSpPr>
          <p:cNvPr id="8" name="Title 1"/>
          <p:cNvSpPr txBox="1">
            <a:spLocks/>
          </p:cNvSpPr>
          <p:nvPr/>
        </p:nvSpPr>
        <p:spPr>
          <a:xfrm>
            <a:off x="5827363" y="3058332"/>
            <a:ext cx="3061396" cy="1168611"/>
          </a:xfrm>
          <a:prstGeom prst="rect">
            <a:avLst/>
          </a:prstGeom>
          <a:solidFill>
            <a:srgbClr val="00519C">
              <a:alpha val="69804"/>
            </a:srgbClr>
          </a:solidFill>
        </p:spPr>
        <p:txBody>
          <a:bodyPr anchor="t"/>
          <a:lstStyle/>
          <a:p>
            <a:pPr algn="r" fontAlgn="auto">
              <a:spcAft>
                <a:spcPts val="0"/>
              </a:spcAft>
              <a:defRPr/>
            </a:pPr>
            <a:r>
              <a:rPr lang="fr-CH" sz="3600" dirty="0">
                <a:solidFill>
                  <a:schemeClr val="bg1"/>
                </a:solidFill>
              </a:rPr>
              <a:t>Misiones </a:t>
            </a:r>
            <a:r>
              <a:rPr lang="fr-CH" sz="3600" dirty="0" err="1">
                <a:solidFill>
                  <a:schemeClr val="bg1"/>
                </a:solidFill>
              </a:rPr>
              <a:t>humanitarias</a:t>
            </a:r>
            <a:endParaRPr lang="fr-CH" sz="3600" dirty="0">
              <a:solidFill>
                <a:schemeClr val="bg1"/>
              </a:solidFill>
              <a:effectLst/>
            </a:endParaRPr>
          </a:p>
        </p:txBody>
      </p:sp>
      <p:pic>
        <p:nvPicPr>
          <p:cNvPr id="5" name="Picture 4"/>
          <p:cNvPicPr>
            <a:picLocks noChangeAspect="1"/>
          </p:cNvPicPr>
          <p:nvPr/>
        </p:nvPicPr>
        <p:blipFill>
          <a:blip r:embed="rId4"/>
          <a:stretch>
            <a:fillRect/>
          </a:stretch>
        </p:blipFill>
        <p:spPr>
          <a:xfrm>
            <a:off x="7551614" y="273182"/>
            <a:ext cx="1337144" cy="698045"/>
          </a:xfrm>
          <a:prstGeom prst="rect">
            <a:avLst/>
          </a:prstGeom>
        </p:spPr>
      </p:pic>
      <p:pic>
        <p:nvPicPr>
          <p:cNvPr id="10" name="Picture 9"/>
          <p:cNvPicPr>
            <a:picLocks noChangeAspect="1"/>
          </p:cNvPicPr>
          <p:nvPr/>
        </p:nvPicPr>
        <p:blipFill>
          <a:blip r:embed="rId5"/>
          <a:stretch>
            <a:fillRect/>
          </a:stretch>
        </p:blipFill>
        <p:spPr>
          <a:xfrm>
            <a:off x="170482" y="2996028"/>
            <a:ext cx="2955010" cy="1316504"/>
          </a:xfrm>
          <a:prstGeom prst="rect">
            <a:avLst/>
          </a:prstGeom>
          <a:ln w="19050">
            <a:solidFill>
              <a:schemeClr val="bg1"/>
            </a:solidFill>
          </a:ln>
        </p:spPr>
      </p:pic>
    </p:spTree>
    <p:extLst>
      <p:ext uri="{BB962C8B-B14F-4D97-AF65-F5344CB8AC3E}">
        <p14:creationId xmlns:p14="http://schemas.microsoft.com/office/powerpoint/2010/main" val="27844543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1EA1362-980C-3B0A-8307-71AE23BF6207}"/>
              </a:ext>
            </a:extLst>
          </p:cNvPr>
          <p:cNvSpPr>
            <a:spLocks noGrp="1"/>
          </p:cNvSpPr>
          <p:nvPr>
            <p:ph type="pic" sz="quarter" idx="13"/>
          </p:nvPr>
        </p:nvSpPr>
        <p:spPr/>
        <p:txBody>
          <a:bodyPr/>
          <a:lstStyle/>
          <a:p>
            <a:endParaRPr lang="en-CH"/>
          </a:p>
        </p:txBody>
      </p:sp>
      <p:sp>
        <p:nvSpPr>
          <p:cNvPr id="8" name="Content Placeholder 7">
            <a:extLst>
              <a:ext uri="{FF2B5EF4-FFF2-40B4-BE49-F238E27FC236}">
                <a16:creationId xmlns:a16="http://schemas.microsoft.com/office/drawing/2014/main" id="{D62C0C6C-5B9D-AD4E-2C4B-8A098D84E6E6}"/>
              </a:ext>
            </a:extLst>
          </p:cNvPr>
          <p:cNvSpPr>
            <a:spLocks noGrp="1"/>
          </p:cNvSpPr>
          <p:nvPr>
            <p:ph idx="1"/>
          </p:nvPr>
        </p:nvSpPr>
        <p:spPr/>
        <p:txBody>
          <a:bodyPr/>
          <a:lstStyle/>
          <a:p>
            <a:endParaRPr lang="en-CH"/>
          </a:p>
        </p:txBody>
      </p:sp>
      <p:sp>
        <p:nvSpPr>
          <p:cNvPr id="2" name="Date Placeholder 1">
            <a:extLst>
              <a:ext uri="{FF2B5EF4-FFF2-40B4-BE49-F238E27FC236}">
                <a16:creationId xmlns:a16="http://schemas.microsoft.com/office/drawing/2014/main" id="{06F42131-4101-2874-96A9-CEE7D9BB8751}"/>
              </a:ext>
            </a:extLst>
          </p:cNvPr>
          <p:cNvSpPr>
            <a:spLocks noGrp="1"/>
          </p:cNvSpPr>
          <p:nvPr>
            <p:ph type="dt" sz="half" idx="10"/>
          </p:nvPr>
        </p:nvSpPr>
        <p:spPr/>
        <p:txBody>
          <a:bodyPr/>
          <a:lstStyle/>
          <a:p>
            <a:fld id="{B4BFD808-6B56-4447-9401-2398D08EE3C0}" type="datetime1">
              <a:rPr lang="en-US" smtClean="0"/>
              <a:pPr/>
              <a:t>5/8/26</a:t>
            </a:fld>
            <a:endParaRPr lang="en-US" dirty="0"/>
          </a:p>
        </p:txBody>
      </p:sp>
      <p:sp>
        <p:nvSpPr>
          <p:cNvPr id="4" name="Slide Number Placeholder 3">
            <a:extLst>
              <a:ext uri="{FF2B5EF4-FFF2-40B4-BE49-F238E27FC236}">
                <a16:creationId xmlns:a16="http://schemas.microsoft.com/office/drawing/2014/main" id="{FDC609D2-47C2-FC19-82ED-507FBA640B53}"/>
              </a:ext>
            </a:extLst>
          </p:cNvPr>
          <p:cNvSpPr>
            <a:spLocks noGrp="1"/>
          </p:cNvSpPr>
          <p:nvPr>
            <p:ph type="sldNum" sz="quarter" idx="12"/>
          </p:nvPr>
        </p:nvSpPr>
        <p:spPr/>
        <p:txBody>
          <a:bodyPr/>
          <a:lstStyle/>
          <a:p>
            <a:fld id="{17918391-D411-FE40-AAD7-861AE5233E0E}" type="slidenum">
              <a:rPr lang="en-US" smtClean="0"/>
              <a:pPr/>
              <a:t>4</a:t>
            </a:fld>
            <a:endParaRPr lang="en-US" dirty="0"/>
          </a:p>
        </p:txBody>
      </p:sp>
      <p:sp>
        <p:nvSpPr>
          <p:cNvPr id="3" name="Footer Placeholder 2">
            <a:extLst>
              <a:ext uri="{FF2B5EF4-FFF2-40B4-BE49-F238E27FC236}">
                <a16:creationId xmlns:a16="http://schemas.microsoft.com/office/drawing/2014/main" id="{6D20C038-3B0B-F5C4-A746-DD19905DECEC}"/>
              </a:ext>
            </a:extLst>
          </p:cNvPr>
          <p:cNvSpPr>
            <a:spLocks noGrp="1"/>
          </p:cNvSpPr>
          <p:nvPr>
            <p:ph type="ftr" sz="quarter" idx="3"/>
          </p:nvPr>
        </p:nvSpPr>
        <p:spPr>
          <a:xfrm>
            <a:off x="859014" y="4818745"/>
            <a:ext cx="5090540" cy="273844"/>
          </a:xfrm>
        </p:spPr>
        <p:txBody>
          <a:bodyPr/>
          <a:lstStyle/>
          <a:p>
            <a:r>
              <a:rPr lang="en-US" dirty="0"/>
              <a:t>Pablo Saiz         PWF Togo: Workshop on LHC Open Data </a:t>
            </a:r>
          </a:p>
        </p:txBody>
      </p:sp>
      <p:pic>
        <p:nvPicPr>
          <p:cNvPr id="5" name="Picture Placeholder 8" descr="Aerial view of a circular area with a river and mountains in the background&#10;&#10;AI-generated content may be incorrect.">
            <a:extLst>
              <a:ext uri="{FF2B5EF4-FFF2-40B4-BE49-F238E27FC236}">
                <a16:creationId xmlns:a16="http://schemas.microsoft.com/office/drawing/2014/main" id="{E8AA2D51-9379-CBFC-9903-97A52C5104D2}"/>
              </a:ext>
            </a:extLst>
          </p:cNvPr>
          <p:cNvPicPr>
            <a:picLocks noChangeAspect="1"/>
          </p:cNvPicPr>
          <p:nvPr/>
        </p:nvPicPr>
        <p:blipFill>
          <a:blip r:embed="rId2"/>
          <a:srcRect t="10974" b="16952"/>
          <a:stretch>
            <a:fillRect/>
          </a:stretch>
        </p:blipFill>
        <p:spPr>
          <a:xfrm>
            <a:off x="0" y="0"/>
            <a:ext cx="9144236" cy="4782516"/>
          </a:xfrm>
          <a:prstGeom prst="rect">
            <a:avLst/>
          </a:prstGeom>
        </p:spPr>
      </p:pic>
      <p:sp>
        <p:nvSpPr>
          <p:cNvPr id="7" name="Content Placeholder 2">
            <a:extLst>
              <a:ext uri="{FF2B5EF4-FFF2-40B4-BE49-F238E27FC236}">
                <a16:creationId xmlns:a16="http://schemas.microsoft.com/office/drawing/2014/main" id="{BDD64FB2-E22A-0F7A-324C-129EF52A8BDA}"/>
              </a:ext>
            </a:extLst>
          </p:cNvPr>
          <p:cNvSpPr txBox="1">
            <a:spLocks/>
          </p:cNvSpPr>
          <p:nvPr/>
        </p:nvSpPr>
        <p:spPr>
          <a:xfrm>
            <a:off x="7010399" y="3549493"/>
            <a:ext cx="2133601" cy="1233023"/>
          </a:xfrm>
          <a:prstGeom prst="rect">
            <a:avLst/>
          </a:prstGeom>
          <a:solidFill>
            <a:schemeClr val="tx1">
              <a:alpha val="74000"/>
            </a:schemeClr>
          </a:solidFill>
        </p:spPr>
        <p:txBody>
          <a:bodyPr>
            <a:normAutofit fontScale="400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100" dirty="0"/>
              <a:t>CERN</a:t>
            </a:r>
          </a:p>
          <a:p>
            <a:br>
              <a:rPr lang="en-US" sz="2100" dirty="0"/>
            </a:br>
            <a:r>
              <a:rPr lang="en-US" dirty="0">
                <a:solidFill>
                  <a:schemeClr val="bg1"/>
                </a:solidFill>
              </a:rPr>
              <a:t>25 member states</a:t>
            </a:r>
          </a:p>
          <a:p>
            <a:r>
              <a:rPr lang="en-US" dirty="0">
                <a:solidFill>
                  <a:schemeClr val="bg1"/>
                </a:solidFill>
              </a:rPr>
              <a:t>8 associate members</a:t>
            </a:r>
          </a:p>
          <a:p>
            <a:r>
              <a:rPr lang="en-US" dirty="0">
                <a:solidFill>
                  <a:schemeClr val="bg1"/>
                </a:solidFill>
              </a:rPr>
              <a:t>4 Observers</a:t>
            </a:r>
          </a:p>
          <a:p>
            <a:r>
              <a:rPr lang="en-US" dirty="0">
                <a:solidFill>
                  <a:schemeClr val="bg1"/>
                </a:solidFill>
              </a:rPr>
              <a:t>2,000 staff</a:t>
            </a:r>
          </a:p>
          <a:p>
            <a:r>
              <a:rPr lang="en-US" dirty="0">
                <a:solidFill>
                  <a:schemeClr val="bg1"/>
                </a:solidFill>
              </a:rPr>
              <a:t>12,000 users  </a:t>
            </a:r>
          </a:p>
          <a:p>
            <a:endParaRPr lang="en-GB" dirty="0"/>
          </a:p>
        </p:txBody>
      </p:sp>
    </p:spTree>
    <p:extLst>
      <p:ext uri="{BB962C8B-B14F-4D97-AF65-F5344CB8AC3E}">
        <p14:creationId xmlns:p14="http://schemas.microsoft.com/office/powerpoint/2010/main" val="2414970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F8C706-C0C8-86D1-51EF-65227D002C0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1515E0F-83D4-E430-C978-C25B0E749378}"/>
              </a:ext>
            </a:extLst>
          </p:cNvPr>
          <p:cNvSpPr>
            <a:spLocks noGrp="1"/>
          </p:cNvSpPr>
          <p:nvPr>
            <p:ph type="title"/>
          </p:nvPr>
        </p:nvSpPr>
        <p:spPr/>
        <p:txBody>
          <a:bodyPr/>
          <a:lstStyle/>
          <a:p>
            <a:r>
              <a:rPr lang="en-CH" dirty="0"/>
              <a:t>What if the LHC was in Togo?</a:t>
            </a:r>
          </a:p>
        </p:txBody>
      </p:sp>
      <p:pic>
        <p:nvPicPr>
          <p:cNvPr id="7" name="Picture 6">
            <a:extLst>
              <a:ext uri="{FF2B5EF4-FFF2-40B4-BE49-F238E27FC236}">
                <a16:creationId xmlns:a16="http://schemas.microsoft.com/office/drawing/2014/main" id="{B3D52530-1845-B39A-01FC-26DCA0811718}"/>
              </a:ext>
            </a:extLst>
          </p:cNvPr>
          <p:cNvPicPr>
            <a:picLocks noChangeAspect="1"/>
          </p:cNvPicPr>
          <p:nvPr/>
        </p:nvPicPr>
        <p:blipFill>
          <a:blip r:embed="rId3"/>
          <a:stretch>
            <a:fillRect/>
          </a:stretch>
        </p:blipFill>
        <p:spPr>
          <a:xfrm>
            <a:off x="-1" y="0"/>
            <a:ext cx="5818909" cy="4799376"/>
          </a:xfrm>
          <a:prstGeom prst="rect">
            <a:avLst/>
          </a:prstGeom>
        </p:spPr>
      </p:pic>
      <p:sp>
        <p:nvSpPr>
          <p:cNvPr id="10" name="Content Placeholder 2">
            <a:extLst>
              <a:ext uri="{FF2B5EF4-FFF2-40B4-BE49-F238E27FC236}">
                <a16:creationId xmlns:a16="http://schemas.microsoft.com/office/drawing/2014/main" id="{D55343D9-C23A-305C-9B5D-1F7DE54C0582}"/>
              </a:ext>
            </a:extLst>
          </p:cNvPr>
          <p:cNvSpPr txBox="1">
            <a:spLocks/>
          </p:cNvSpPr>
          <p:nvPr/>
        </p:nvSpPr>
        <p:spPr>
          <a:xfrm>
            <a:off x="5818908" y="1"/>
            <a:ext cx="3344819" cy="4782392"/>
          </a:xfrm>
          <a:prstGeom prst="rect">
            <a:avLst/>
          </a:prstGeom>
          <a:solidFill>
            <a:schemeClr val="tx1">
              <a:alpha val="80000"/>
            </a:schemeClr>
          </a:solidFill>
        </p:spPr>
        <p:txBody>
          <a:bodyPr vert="horz" lIns="135000" tIns="135000" rIns="135000" bIns="135000" rtlCol="0">
            <a:normAutofit/>
          </a:bodyPr>
          <a:lstStyle>
            <a:lvl1pPr marL="0" indent="0" algn="l" defTabSz="914400" rtl="0" eaLnBrk="1" latinLnBrk="0" hangingPunct="1">
              <a:lnSpc>
                <a:spcPct val="90000"/>
              </a:lnSpc>
              <a:spcBef>
                <a:spcPts val="1000"/>
              </a:spcBef>
              <a:spcAft>
                <a:spcPts val="0"/>
              </a:spcAft>
              <a:buFont typeface="Arial"/>
              <a:buNone/>
              <a:tabLst/>
              <a:defRPr sz="2800" b="1" kern="1200">
                <a:solidFill>
                  <a:schemeClr val="bg1"/>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2100" kern="1200">
                <a:solidFill>
                  <a:schemeClr val="bg1"/>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bg1"/>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575" b="0" dirty="0"/>
              <a:t>What if it was in Lomé?</a:t>
            </a:r>
          </a:p>
          <a:p>
            <a:endParaRPr lang="en-GB" sz="2100" dirty="0"/>
          </a:p>
        </p:txBody>
      </p:sp>
      <p:sp>
        <p:nvSpPr>
          <p:cNvPr id="15" name="Slide Number Placeholder 3">
            <a:extLst>
              <a:ext uri="{FF2B5EF4-FFF2-40B4-BE49-F238E27FC236}">
                <a16:creationId xmlns:a16="http://schemas.microsoft.com/office/drawing/2014/main" id="{C753CBA2-E5BF-D8DD-0D00-EF04C17544E9}"/>
              </a:ext>
            </a:extLst>
          </p:cNvPr>
          <p:cNvSpPr>
            <a:spLocks noGrp="1"/>
          </p:cNvSpPr>
          <p:nvPr>
            <p:ph type="sldNum" sz="quarter" idx="12"/>
          </p:nvPr>
        </p:nvSpPr>
        <p:spPr>
          <a:xfrm>
            <a:off x="8330659" y="4818745"/>
            <a:ext cx="510941" cy="273844"/>
          </a:xfrm>
        </p:spPr>
        <p:txBody>
          <a:bodyPr/>
          <a:lstStyle/>
          <a:p>
            <a:fld id="{17918391-D411-FE40-AAD7-861AE5233E0E}" type="slidenum">
              <a:rPr lang="en-US" smtClean="0"/>
              <a:pPr/>
              <a:t>5</a:t>
            </a:fld>
            <a:endParaRPr lang="en-US" dirty="0"/>
          </a:p>
        </p:txBody>
      </p:sp>
      <p:sp>
        <p:nvSpPr>
          <p:cNvPr id="16" name="Footer Placeholder 2">
            <a:extLst>
              <a:ext uri="{FF2B5EF4-FFF2-40B4-BE49-F238E27FC236}">
                <a16:creationId xmlns:a16="http://schemas.microsoft.com/office/drawing/2014/main" id="{0A01928A-26B5-981D-DA37-5B4A0D3C3942}"/>
              </a:ext>
            </a:extLst>
          </p:cNvPr>
          <p:cNvSpPr>
            <a:spLocks noGrp="1"/>
          </p:cNvSpPr>
          <p:nvPr>
            <p:ph type="ftr" sz="quarter" idx="3"/>
          </p:nvPr>
        </p:nvSpPr>
        <p:spPr>
          <a:xfrm>
            <a:off x="859014" y="4818745"/>
            <a:ext cx="5090540" cy="273844"/>
          </a:xfrm>
        </p:spPr>
        <p:txBody>
          <a:bodyPr/>
          <a:lstStyle/>
          <a:p>
            <a:r>
              <a:rPr lang="en-US" dirty="0"/>
              <a:t>Pablo Saiz         PWF Togo: Workshop on LHC Open Data </a:t>
            </a:r>
          </a:p>
        </p:txBody>
      </p:sp>
      <p:sp>
        <p:nvSpPr>
          <p:cNvPr id="3" name="Date Placeholder 3">
            <a:extLst>
              <a:ext uri="{FF2B5EF4-FFF2-40B4-BE49-F238E27FC236}">
                <a16:creationId xmlns:a16="http://schemas.microsoft.com/office/drawing/2014/main" id="{A9B0BB66-2134-9ABD-302B-AD60E8E251E4}"/>
              </a:ext>
            </a:extLst>
          </p:cNvPr>
          <p:cNvSpPr>
            <a:spLocks noGrp="1"/>
          </p:cNvSpPr>
          <p:nvPr>
            <p:ph type="dt" sz="half" idx="10"/>
          </p:nvPr>
        </p:nvSpPr>
        <p:spPr>
          <a:xfrm>
            <a:off x="6076437" y="4818745"/>
            <a:ext cx="1330442" cy="273844"/>
          </a:xfrm>
        </p:spPr>
        <p:txBody>
          <a:bodyPr/>
          <a:lstStyle/>
          <a:p>
            <a:fld id="{B86E7441-B772-D048-9C1B-F8600B03CAE1}" type="datetime3">
              <a:rPr lang="en-US" smtClean="0"/>
              <a:t>8 May 2026</a:t>
            </a:fld>
            <a:endParaRPr lang="en-US" dirty="0"/>
          </a:p>
        </p:txBody>
      </p:sp>
    </p:spTree>
    <p:extLst>
      <p:ext uri="{BB962C8B-B14F-4D97-AF65-F5344CB8AC3E}">
        <p14:creationId xmlns:p14="http://schemas.microsoft.com/office/powerpoint/2010/main" val="729717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E37BF1-B07B-30D2-9BF6-BCFF5CB580B1}"/>
              </a:ext>
            </a:extLst>
          </p:cNvPr>
          <p:cNvSpPr>
            <a:spLocks noGrp="1"/>
          </p:cNvSpPr>
          <p:nvPr>
            <p:ph type="title"/>
          </p:nvPr>
        </p:nvSpPr>
        <p:spPr/>
        <p:txBody>
          <a:bodyPr/>
          <a:lstStyle/>
          <a:p>
            <a:r>
              <a:rPr lang="en-CH" dirty="0"/>
              <a:t>What if the LHC was in Togo?</a:t>
            </a:r>
          </a:p>
        </p:txBody>
      </p:sp>
      <p:pic>
        <p:nvPicPr>
          <p:cNvPr id="7" name="Picture 6">
            <a:extLst>
              <a:ext uri="{FF2B5EF4-FFF2-40B4-BE49-F238E27FC236}">
                <a16:creationId xmlns:a16="http://schemas.microsoft.com/office/drawing/2014/main" id="{36F5A8DA-CD6C-1FCA-3C59-8562E29519E7}"/>
              </a:ext>
            </a:extLst>
          </p:cNvPr>
          <p:cNvPicPr>
            <a:picLocks noChangeAspect="1"/>
          </p:cNvPicPr>
          <p:nvPr/>
        </p:nvPicPr>
        <p:blipFill>
          <a:blip r:embed="rId3"/>
          <a:stretch>
            <a:fillRect/>
          </a:stretch>
        </p:blipFill>
        <p:spPr>
          <a:xfrm>
            <a:off x="-1" y="0"/>
            <a:ext cx="5818909" cy="4799376"/>
          </a:xfrm>
          <a:prstGeom prst="rect">
            <a:avLst/>
          </a:prstGeom>
        </p:spPr>
      </p:pic>
      <p:sp>
        <p:nvSpPr>
          <p:cNvPr id="10" name="Content Placeholder 2">
            <a:extLst>
              <a:ext uri="{FF2B5EF4-FFF2-40B4-BE49-F238E27FC236}">
                <a16:creationId xmlns:a16="http://schemas.microsoft.com/office/drawing/2014/main" id="{28A467C9-89B6-537D-9B7D-D841F59D2605}"/>
              </a:ext>
            </a:extLst>
          </p:cNvPr>
          <p:cNvSpPr txBox="1">
            <a:spLocks/>
          </p:cNvSpPr>
          <p:nvPr/>
        </p:nvSpPr>
        <p:spPr>
          <a:xfrm>
            <a:off x="5818908" y="1"/>
            <a:ext cx="3344819" cy="4782392"/>
          </a:xfrm>
          <a:prstGeom prst="rect">
            <a:avLst/>
          </a:prstGeom>
          <a:solidFill>
            <a:schemeClr val="tx1">
              <a:alpha val="80000"/>
            </a:schemeClr>
          </a:solidFill>
        </p:spPr>
        <p:txBody>
          <a:bodyPr vert="horz" lIns="135000" tIns="135000" rIns="135000" bIns="135000" rtlCol="0">
            <a:normAutofit/>
          </a:bodyPr>
          <a:lstStyle>
            <a:lvl1pPr marL="0" indent="0" algn="l" defTabSz="914400" rtl="0" eaLnBrk="1" latinLnBrk="0" hangingPunct="1">
              <a:lnSpc>
                <a:spcPct val="90000"/>
              </a:lnSpc>
              <a:spcBef>
                <a:spcPts val="1000"/>
              </a:spcBef>
              <a:spcAft>
                <a:spcPts val="0"/>
              </a:spcAft>
              <a:buFont typeface="Arial"/>
              <a:buNone/>
              <a:tabLst/>
              <a:defRPr sz="2800" b="1" kern="1200">
                <a:solidFill>
                  <a:schemeClr val="bg1"/>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2100" kern="1200">
                <a:solidFill>
                  <a:schemeClr val="bg1"/>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bg1"/>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575" b="0" dirty="0"/>
              <a:t>What if it was in Lomé?</a:t>
            </a:r>
          </a:p>
          <a:p>
            <a:endParaRPr lang="en-GB" sz="2100" dirty="0"/>
          </a:p>
        </p:txBody>
      </p:sp>
      <p:pic>
        <p:nvPicPr>
          <p:cNvPr id="12" name="Picture 11" descr="A map with a circle in the middle&#10;&#10;AI-generated content may be incorrect.">
            <a:extLst>
              <a:ext uri="{FF2B5EF4-FFF2-40B4-BE49-F238E27FC236}">
                <a16:creationId xmlns:a16="http://schemas.microsoft.com/office/drawing/2014/main" id="{81B592CF-5B53-6FFB-7992-C625A0F96A6B}"/>
              </a:ext>
            </a:extLst>
          </p:cNvPr>
          <p:cNvPicPr>
            <a:picLocks noChangeAspect="1"/>
          </p:cNvPicPr>
          <p:nvPr/>
        </p:nvPicPr>
        <p:blipFill>
          <a:blip r:embed="rId4"/>
          <a:stretch>
            <a:fillRect/>
          </a:stretch>
        </p:blipFill>
        <p:spPr>
          <a:xfrm>
            <a:off x="6047227" y="1801090"/>
            <a:ext cx="2790781" cy="2656609"/>
          </a:xfrm>
          <a:prstGeom prst="rect">
            <a:avLst/>
          </a:prstGeom>
        </p:spPr>
      </p:pic>
      <p:sp>
        <p:nvSpPr>
          <p:cNvPr id="13" name="TextBox 12">
            <a:extLst>
              <a:ext uri="{FF2B5EF4-FFF2-40B4-BE49-F238E27FC236}">
                <a16:creationId xmlns:a16="http://schemas.microsoft.com/office/drawing/2014/main" id="{829E45A7-67CB-37DD-9A5A-9E8926550723}"/>
              </a:ext>
            </a:extLst>
          </p:cNvPr>
          <p:cNvSpPr txBox="1"/>
          <p:nvPr/>
        </p:nvSpPr>
        <p:spPr>
          <a:xfrm>
            <a:off x="6636327" y="1079502"/>
            <a:ext cx="1808187" cy="276999"/>
          </a:xfrm>
          <a:prstGeom prst="rect">
            <a:avLst/>
          </a:prstGeom>
          <a:noFill/>
        </p:spPr>
        <p:txBody>
          <a:bodyPr wrap="none" lIns="0" tIns="0" rIns="0" bIns="0" rtlCol="0">
            <a:spAutoFit/>
          </a:bodyPr>
          <a:lstStyle/>
          <a:p>
            <a:pPr algn="l"/>
            <a:r>
              <a:rPr lang="en-CH" dirty="0">
                <a:solidFill>
                  <a:schemeClr val="bg1"/>
                </a:solidFill>
              </a:rPr>
              <a:t>And with the FCC</a:t>
            </a:r>
          </a:p>
        </p:txBody>
      </p:sp>
      <p:sp>
        <p:nvSpPr>
          <p:cNvPr id="15" name="Slide Number Placeholder 3">
            <a:extLst>
              <a:ext uri="{FF2B5EF4-FFF2-40B4-BE49-F238E27FC236}">
                <a16:creationId xmlns:a16="http://schemas.microsoft.com/office/drawing/2014/main" id="{BD062290-B893-9DE2-6A00-721A33291ECE}"/>
              </a:ext>
            </a:extLst>
          </p:cNvPr>
          <p:cNvSpPr>
            <a:spLocks noGrp="1"/>
          </p:cNvSpPr>
          <p:nvPr>
            <p:ph type="sldNum" sz="quarter" idx="12"/>
          </p:nvPr>
        </p:nvSpPr>
        <p:spPr>
          <a:xfrm>
            <a:off x="8330659" y="4818745"/>
            <a:ext cx="510941" cy="273844"/>
          </a:xfrm>
        </p:spPr>
        <p:txBody>
          <a:bodyPr/>
          <a:lstStyle/>
          <a:p>
            <a:fld id="{17918391-D411-FE40-AAD7-861AE5233E0E}" type="slidenum">
              <a:rPr lang="en-US" smtClean="0"/>
              <a:pPr/>
              <a:t>6</a:t>
            </a:fld>
            <a:endParaRPr lang="en-US" dirty="0"/>
          </a:p>
        </p:txBody>
      </p:sp>
      <p:sp>
        <p:nvSpPr>
          <p:cNvPr id="16" name="Footer Placeholder 2">
            <a:extLst>
              <a:ext uri="{FF2B5EF4-FFF2-40B4-BE49-F238E27FC236}">
                <a16:creationId xmlns:a16="http://schemas.microsoft.com/office/drawing/2014/main" id="{D4E05EE6-63B1-FCDB-B3AD-EA9E7B677447}"/>
              </a:ext>
            </a:extLst>
          </p:cNvPr>
          <p:cNvSpPr>
            <a:spLocks noGrp="1"/>
          </p:cNvSpPr>
          <p:nvPr>
            <p:ph type="ftr" sz="quarter" idx="3"/>
          </p:nvPr>
        </p:nvSpPr>
        <p:spPr>
          <a:xfrm>
            <a:off x="859014" y="4818745"/>
            <a:ext cx="5090540" cy="273844"/>
          </a:xfrm>
        </p:spPr>
        <p:txBody>
          <a:bodyPr/>
          <a:lstStyle/>
          <a:p>
            <a:r>
              <a:rPr lang="en-US" dirty="0"/>
              <a:t>Pablo Saiz         PWF Togo: Workshop on LHC Open Data </a:t>
            </a:r>
          </a:p>
        </p:txBody>
      </p:sp>
      <p:sp>
        <p:nvSpPr>
          <p:cNvPr id="17" name="Date Placeholder 3">
            <a:extLst>
              <a:ext uri="{FF2B5EF4-FFF2-40B4-BE49-F238E27FC236}">
                <a16:creationId xmlns:a16="http://schemas.microsoft.com/office/drawing/2014/main" id="{D4A13E5F-3E19-00C8-0DC4-C87B9942C0CA}"/>
              </a:ext>
            </a:extLst>
          </p:cNvPr>
          <p:cNvSpPr>
            <a:spLocks noGrp="1"/>
          </p:cNvSpPr>
          <p:nvPr>
            <p:ph type="dt" sz="half" idx="10"/>
          </p:nvPr>
        </p:nvSpPr>
        <p:spPr>
          <a:xfrm>
            <a:off x="6076437" y="4818745"/>
            <a:ext cx="1330442" cy="273844"/>
          </a:xfrm>
        </p:spPr>
        <p:txBody>
          <a:bodyPr/>
          <a:lstStyle/>
          <a:p>
            <a:fld id="{B86E7441-B772-D048-9C1B-F8600B03CAE1}" type="datetime3">
              <a:rPr lang="en-US" smtClean="0"/>
              <a:t>8 May 2026</a:t>
            </a:fld>
            <a:endParaRPr lang="en-US" dirty="0"/>
          </a:p>
        </p:txBody>
      </p:sp>
    </p:spTree>
    <p:extLst>
      <p:ext uri="{BB962C8B-B14F-4D97-AF65-F5344CB8AC3E}">
        <p14:creationId xmlns:p14="http://schemas.microsoft.com/office/powerpoint/2010/main" val="3466543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26888"/>
          <a:stretch/>
        </p:blipFill>
        <p:spPr>
          <a:xfrm>
            <a:off x="0" y="-15498"/>
            <a:ext cx="9144000" cy="4461574"/>
          </a:xfrm>
          <a:prstGeom prst="rect">
            <a:avLst/>
          </a:prstGeom>
        </p:spPr>
      </p:pic>
      <p:sp>
        <p:nvSpPr>
          <p:cNvPr id="8" name="Title 1"/>
          <p:cNvSpPr txBox="1">
            <a:spLocks/>
          </p:cNvSpPr>
          <p:nvPr/>
        </p:nvSpPr>
        <p:spPr>
          <a:xfrm>
            <a:off x="167275" y="2524797"/>
            <a:ext cx="3601161" cy="858371"/>
          </a:xfrm>
          <a:prstGeom prst="rect">
            <a:avLst/>
          </a:prstGeom>
        </p:spPr>
        <p:txBody>
          <a:bodyPr anchor="t"/>
          <a:lstStyle/>
          <a:p>
            <a:pPr fontAlgn="auto">
              <a:spcAft>
                <a:spcPts val="0"/>
              </a:spcAft>
              <a:defRPr/>
            </a:pPr>
            <a:r>
              <a:rPr lang="fr-FR" sz="3600" dirty="0">
                <a:solidFill>
                  <a:schemeClr val="accent6">
                    <a:lumMod val="50000"/>
                  </a:schemeClr>
                </a:solidFill>
              </a:rPr>
              <a:t>The </a:t>
            </a:r>
            <a:r>
              <a:rPr lang="fr-FR" sz="3600" dirty="0" err="1">
                <a:solidFill>
                  <a:schemeClr val="accent6">
                    <a:lumMod val="50000"/>
                  </a:schemeClr>
                </a:solidFill>
              </a:rPr>
              <a:t>most</a:t>
            </a:r>
            <a:r>
              <a:rPr lang="fr-FR" sz="3600" dirty="0">
                <a:solidFill>
                  <a:schemeClr val="accent6">
                    <a:lumMod val="50000"/>
                  </a:schemeClr>
                </a:solidFill>
              </a:rPr>
              <a:t> </a:t>
            </a:r>
            <a:r>
              <a:rPr lang="fr-FR" sz="3600" dirty="0" err="1">
                <a:solidFill>
                  <a:schemeClr val="accent6">
                    <a:lumMod val="50000"/>
                  </a:schemeClr>
                </a:solidFill>
              </a:rPr>
              <a:t>powerful</a:t>
            </a:r>
            <a:r>
              <a:rPr lang="fr-FR" sz="3600" dirty="0">
                <a:solidFill>
                  <a:schemeClr val="accent6">
                    <a:lumMod val="50000"/>
                  </a:schemeClr>
                </a:solidFill>
              </a:rPr>
              <a:t> magnets</a:t>
            </a:r>
          </a:p>
        </p:txBody>
      </p:sp>
      <p:sp>
        <p:nvSpPr>
          <p:cNvPr id="6" name="Slide Number Placeholder 3">
            <a:extLst>
              <a:ext uri="{FF2B5EF4-FFF2-40B4-BE49-F238E27FC236}">
                <a16:creationId xmlns:a16="http://schemas.microsoft.com/office/drawing/2014/main" id="{46450B63-BA14-D538-BCE2-4353E524675D}"/>
              </a:ext>
            </a:extLst>
          </p:cNvPr>
          <p:cNvSpPr>
            <a:spLocks noGrp="1"/>
          </p:cNvSpPr>
          <p:nvPr>
            <p:ph type="sldNum" sz="quarter" idx="12"/>
          </p:nvPr>
        </p:nvSpPr>
        <p:spPr>
          <a:xfrm>
            <a:off x="8330659" y="4818745"/>
            <a:ext cx="510941" cy="273844"/>
          </a:xfrm>
        </p:spPr>
        <p:txBody>
          <a:bodyPr/>
          <a:lstStyle/>
          <a:p>
            <a:fld id="{17918391-D411-FE40-AAD7-861AE5233E0E}" type="slidenum">
              <a:rPr lang="en-US" smtClean="0"/>
              <a:pPr/>
              <a:t>7</a:t>
            </a:fld>
            <a:endParaRPr lang="en-US" dirty="0"/>
          </a:p>
        </p:txBody>
      </p:sp>
      <p:sp>
        <p:nvSpPr>
          <p:cNvPr id="7" name="Footer Placeholder 2">
            <a:extLst>
              <a:ext uri="{FF2B5EF4-FFF2-40B4-BE49-F238E27FC236}">
                <a16:creationId xmlns:a16="http://schemas.microsoft.com/office/drawing/2014/main" id="{E838FE91-7908-5B86-B668-92DF12EB5E51}"/>
              </a:ext>
            </a:extLst>
          </p:cNvPr>
          <p:cNvSpPr>
            <a:spLocks noGrp="1"/>
          </p:cNvSpPr>
          <p:nvPr>
            <p:ph type="ftr" sz="quarter" idx="3"/>
          </p:nvPr>
        </p:nvSpPr>
        <p:spPr>
          <a:xfrm>
            <a:off x="859014" y="4818745"/>
            <a:ext cx="5090540" cy="273844"/>
          </a:xfrm>
        </p:spPr>
        <p:txBody>
          <a:bodyPr/>
          <a:lstStyle/>
          <a:p>
            <a:r>
              <a:rPr lang="en-US" dirty="0"/>
              <a:t>Pablo Saiz         PWF Togo: Workshop on LHC Open Data </a:t>
            </a:r>
          </a:p>
        </p:txBody>
      </p:sp>
      <p:sp>
        <p:nvSpPr>
          <p:cNvPr id="9" name="Date Placeholder 3">
            <a:extLst>
              <a:ext uri="{FF2B5EF4-FFF2-40B4-BE49-F238E27FC236}">
                <a16:creationId xmlns:a16="http://schemas.microsoft.com/office/drawing/2014/main" id="{1CD2EBB6-4300-B538-7D2E-770A64CC4219}"/>
              </a:ext>
            </a:extLst>
          </p:cNvPr>
          <p:cNvSpPr>
            <a:spLocks noGrp="1"/>
          </p:cNvSpPr>
          <p:nvPr>
            <p:ph type="dt" sz="half" idx="10"/>
          </p:nvPr>
        </p:nvSpPr>
        <p:spPr>
          <a:xfrm>
            <a:off x="6076437" y="4818745"/>
            <a:ext cx="1330442" cy="273844"/>
          </a:xfrm>
        </p:spPr>
        <p:txBody>
          <a:bodyPr/>
          <a:lstStyle/>
          <a:p>
            <a:fld id="{B86E7441-B772-D048-9C1B-F8600B03CAE1}" type="datetime3">
              <a:rPr lang="en-US" smtClean="0"/>
              <a:t>8 May 2026</a:t>
            </a:fld>
            <a:endParaRPr lang="en-US" dirty="0"/>
          </a:p>
        </p:txBody>
      </p:sp>
    </p:spTree>
    <p:extLst>
      <p:ext uri="{BB962C8B-B14F-4D97-AF65-F5344CB8AC3E}">
        <p14:creationId xmlns:p14="http://schemas.microsoft.com/office/powerpoint/2010/main" val="25115628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BC965D-539E-A716-84BE-E671A293D35C}"/>
            </a:ext>
          </a:extLst>
        </p:cNvPr>
        <p:cNvGrpSpPr/>
        <p:nvPr/>
      </p:nvGrpSpPr>
      <p:grpSpPr>
        <a:xfrm>
          <a:off x="0" y="0"/>
          <a:ext cx="0" cy="0"/>
          <a:chOff x="0" y="0"/>
          <a:chExt cx="0" cy="0"/>
        </a:xfrm>
      </p:grpSpPr>
      <p:pic>
        <p:nvPicPr>
          <p:cNvPr id="39" name="Picture 38">
            <a:extLst>
              <a:ext uri="{FF2B5EF4-FFF2-40B4-BE49-F238E27FC236}">
                <a16:creationId xmlns:a16="http://schemas.microsoft.com/office/drawing/2014/main" id="{8B5426AE-0149-9332-C7ED-1269DD4592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2422" y="799638"/>
            <a:ext cx="6436698" cy="3467407"/>
          </a:xfrm>
          <a:prstGeom prst="rect">
            <a:avLst/>
          </a:prstGeom>
        </p:spPr>
      </p:pic>
      <p:sp>
        <p:nvSpPr>
          <p:cNvPr id="8" name="Title 1">
            <a:extLst>
              <a:ext uri="{FF2B5EF4-FFF2-40B4-BE49-F238E27FC236}">
                <a16:creationId xmlns:a16="http://schemas.microsoft.com/office/drawing/2014/main" id="{2A2F7E0B-6A09-39A0-0E7B-81AD3D368A6D}"/>
              </a:ext>
            </a:extLst>
          </p:cNvPr>
          <p:cNvSpPr txBox="1">
            <a:spLocks/>
          </p:cNvSpPr>
          <p:nvPr/>
        </p:nvSpPr>
        <p:spPr>
          <a:xfrm>
            <a:off x="167275" y="190500"/>
            <a:ext cx="8809449" cy="858371"/>
          </a:xfrm>
          <a:prstGeom prst="rect">
            <a:avLst/>
          </a:prstGeom>
        </p:spPr>
        <p:txBody>
          <a:bodyPr anchor="t"/>
          <a:lstStyle/>
          <a:p>
            <a:pPr fontAlgn="auto">
              <a:spcAft>
                <a:spcPts val="0"/>
              </a:spcAft>
              <a:defRPr/>
            </a:pPr>
            <a:r>
              <a:rPr lang="fr-FR" sz="4400" dirty="0">
                <a:solidFill>
                  <a:schemeClr val="accent6">
                    <a:lumMod val="50000"/>
                  </a:schemeClr>
                </a:solidFill>
              </a:rPr>
              <a:t>The </a:t>
            </a:r>
            <a:r>
              <a:rPr lang="fr-FR" sz="4400" dirty="0" err="1">
                <a:solidFill>
                  <a:schemeClr val="accent6">
                    <a:lumMod val="50000"/>
                  </a:schemeClr>
                </a:solidFill>
              </a:rPr>
              <a:t>largest</a:t>
            </a:r>
            <a:r>
              <a:rPr lang="fr-FR" sz="4400" dirty="0">
                <a:solidFill>
                  <a:schemeClr val="accent6">
                    <a:lumMod val="50000"/>
                  </a:schemeClr>
                </a:solidFill>
              </a:rPr>
              <a:t> detectors</a:t>
            </a:r>
          </a:p>
        </p:txBody>
      </p:sp>
      <p:cxnSp>
        <p:nvCxnSpPr>
          <p:cNvPr id="7" name="Straight Connector 6">
            <a:extLst>
              <a:ext uri="{FF2B5EF4-FFF2-40B4-BE49-F238E27FC236}">
                <a16:creationId xmlns:a16="http://schemas.microsoft.com/office/drawing/2014/main" id="{9CE7EFBA-12AC-26DC-0316-9BAA7C30104C}"/>
              </a:ext>
            </a:extLst>
          </p:cNvPr>
          <p:cNvCxnSpPr>
            <a:endCxn id="19" idx="2"/>
          </p:cNvCxnSpPr>
          <p:nvPr/>
        </p:nvCxnSpPr>
        <p:spPr>
          <a:xfrm flipH="1">
            <a:off x="5071699" y="2169074"/>
            <a:ext cx="4072301" cy="31475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AE57F9F8-54A6-BC2D-6FA2-C5B35423875F}"/>
              </a:ext>
            </a:extLst>
          </p:cNvPr>
          <p:cNvCxnSpPr>
            <a:endCxn id="20" idx="0"/>
          </p:cNvCxnSpPr>
          <p:nvPr/>
        </p:nvCxnSpPr>
        <p:spPr>
          <a:xfrm flipV="1">
            <a:off x="0" y="2488915"/>
            <a:ext cx="5058270" cy="45468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1" name="Arc 10">
            <a:extLst>
              <a:ext uri="{FF2B5EF4-FFF2-40B4-BE49-F238E27FC236}">
                <a16:creationId xmlns:a16="http://schemas.microsoft.com/office/drawing/2014/main" id="{41474D7B-6A13-EE5E-90FC-7BE7103712D8}"/>
              </a:ext>
            </a:extLst>
          </p:cNvPr>
          <p:cNvSpPr/>
          <p:nvPr/>
        </p:nvSpPr>
        <p:spPr>
          <a:xfrm rot="16535744">
            <a:off x="4696580" y="2133492"/>
            <a:ext cx="1494724" cy="754364"/>
          </a:xfrm>
          <a:prstGeom prst="arc">
            <a:avLst/>
          </a:prstGeom>
          <a:ln>
            <a:solidFill>
              <a:srgbClr val="FFFF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2" name="Arc 11">
            <a:extLst>
              <a:ext uri="{FF2B5EF4-FFF2-40B4-BE49-F238E27FC236}">
                <a16:creationId xmlns:a16="http://schemas.microsoft.com/office/drawing/2014/main" id="{4F65ECD1-9CBE-13D6-CB0A-6DBDC55539D9}"/>
              </a:ext>
            </a:extLst>
          </p:cNvPr>
          <p:cNvSpPr/>
          <p:nvPr/>
        </p:nvSpPr>
        <p:spPr>
          <a:xfrm>
            <a:off x="2452497" y="2241424"/>
            <a:ext cx="2601468" cy="466344"/>
          </a:xfrm>
          <a:prstGeom prst="arc">
            <a:avLst/>
          </a:prstGeom>
          <a:ln>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3" name="Arc 12">
            <a:extLst>
              <a:ext uri="{FF2B5EF4-FFF2-40B4-BE49-F238E27FC236}">
                <a16:creationId xmlns:a16="http://schemas.microsoft.com/office/drawing/2014/main" id="{EDA3A308-EE49-F02A-4635-AE2D916FD434}"/>
              </a:ext>
            </a:extLst>
          </p:cNvPr>
          <p:cNvSpPr/>
          <p:nvPr/>
        </p:nvSpPr>
        <p:spPr>
          <a:xfrm rot="11489732">
            <a:off x="5052003" y="2440306"/>
            <a:ext cx="2500884" cy="553212"/>
          </a:xfrm>
          <a:prstGeom prst="arc">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4" name="Straight Connector 13">
            <a:extLst>
              <a:ext uri="{FF2B5EF4-FFF2-40B4-BE49-F238E27FC236}">
                <a16:creationId xmlns:a16="http://schemas.microsoft.com/office/drawing/2014/main" id="{7B9F594F-77B7-3C9F-9D23-BF167D62CBF8}"/>
              </a:ext>
            </a:extLst>
          </p:cNvPr>
          <p:cNvCxnSpPr>
            <a:stCxn id="12" idx="2"/>
          </p:cNvCxnSpPr>
          <p:nvPr/>
        </p:nvCxnSpPr>
        <p:spPr>
          <a:xfrm flipH="1">
            <a:off x="4395597" y="2474596"/>
            <a:ext cx="658368" cy="317441"/>
          </a:xfrm>
          <a:prstGeom prst="line">
            <a:avLst/>
          </a:prstGeom>
          <a:ln>
            <a:solidFill>
              <a:schemeClr val="tx1">
                <a:lumMod val="75000"/>
              </a:schemeClr>
            </a:solidFill>
          </a:ln>
        </p:spPr>
        <p:style>
          <a:lnRef idx="2">
            <a:schemeClr val="accent1"/>
          </a:lnRef>
          <a:fillRef idx="0">
            <a:schemeClr val="accent1"/>
          </a:fillRef>
          <a:effectRef idx="1">
            <a:schemeClr val="accent1"/>
          </a:effectRef>
          <a:fontRef idx="minor">
            <a:schemeClr val="tx1"/>
          </a:fontRef>
        </p:style>
      </p:cxnSp>
      <p:sp>
        <p:nvSpPr>
          <p:cNvPr id="15" name="Arc 14">
            <a:extLst>
              <a:ext uri="{FF2B5EF4-FFF2-40B4-BE49-F238E27FC236}">
                <a16:creationId xmlns:a16="http://schemas.microsoft.com/office/drawing/2014/main" id="{EE6C02E9-D72B-9E7C-7039-67E84B471F0E}"/>
              </a:ext>
            </a:extLst>
          </p:cNvPr>
          <p:cNvSpPr/>
          <p:nvPr/>
        </p:nvSpPr>
        <p:spPr>
          <a:xfrm rot="8674562">
            <a:off x="4980098" y="2075790"/>
            <a:ext cx="1015538" cy="179887"/>
          </a:xfrm>
          <a:prstGeom prst="arc">
            <a:avLst/>
          </a:prstGeom>
          <a:ln>
            <a:solidFill>
              <a:schemeClr val="tx2">
                <a:lumMod val="60000"/>
                <a:lumOff val="4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6" name="Straight Connector 15">
            <a:extLst>
              <a:ext uri="{FF2B5EF4-FFF2-40B4-BE49-F238E27FC236}">
                <a16:creationId xmlns:a16="http://schemas.microsoft.com/office/drawing/2014/main" id="{45A40518-40E7-FEAB-9399-0C8DD4F69807}"/>
              </a:ext>
            </a:extLst>
          </p:cNvPr>
          <p:cNvCxnSpPr>
            <a:stCxn id="15" idx="2"/>
          </p:cNvCxnSpPr>
          <p:nvPr/>
        </p:nvCxnSpPr>
        <p:spPr>
          <a:xfrm flipH="1" flipV="1">
            <a:off x="4724781" y="1954530"/>
            <a:ext cx="349312" cy="505517"/>
          </a:xfrm>
          <a:prstGeom prst="line">
            <a:avLst/>
          </a:prstGeom>
          <a:ln>
            <a:solidFill>
              <a:srgbClr val="FFC000"/>
            </a:solidFill>
          </a:ln>
        </p:spPr>
        <p:style>
          <a:lnRef idx="2">
            <a:schemeClr val="accent1"/>
          </a:lnRef>
          <a:fillRef idx="0">
            <a:schemeClr val="accent1"/>
          </a:fillRef>
          <a:effectRef idx="1">
            <a:schemeClr val="accent1"/>
          </a:effectRef>
          <a:fontRef idx="minor">
            <a:schemeClr val="tx1"/>
          </a:fontRef>
        </p:style>
      </p:cxnSp>
      <p:sp>
        <p:nvSpPr>
          <p:cNvPr id="17" name="Arc 16">
            <a:extLst>
              <a:ext uri="{FF2B5EF4-FFF2-40B4-BE49-F238E27FC236}">
                <a16:creationId xmlns:a16="http://schemas.microsoft.com/office/drawing/2014/main" id="{AB31B388-F6D2-CAE5-1FDC-37142094E4A2}"/>
              </a:ext>
            </a:extLst>
          </p:cNvPr>
          <p:cNvSpPr/>
          <p:nvPr/>
        </p:nvSpPr>
        <p:spPr>
          <a:xfrm rot="9599036">
            <a:off x="4401323" y="2098763"/>
            <a:ext cx="1188720" cy="391892"/>
          </a:xfrm>
          <a:prstGeom prst="arc">
            <a:avLst/>
          </a:prstGeom>
          <a:ln>
            <a:solidFill>
              <a:srgbClr val="0070C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8" name="Straight Connector 17">
            <a:extLst>
              <a:ext uri="{FF2B5EF4-FFF2-40B4-BE49-F238E27FC236}">
                <a16:creationId xmlns:a16="http://schemas.microsoft.com/office/drawing/2014/main" id="{1812D269-0379-DCFE-D715-3719CBDACF86}"/>
              </a:ext>
            </a:extLst>
          </p:cNvPr>
          <p:cNvCxnSpPr/>
          <p:nvPr/>
        </p:nvCxnSpPr>
        <p:spPr>
          <a:xfrm flipV="1">
            <a:off x="5074093" y="1969079"/>
            <a:ext cx="494330" cy="505517"/>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sp>
        <p:nvSpPr>
          <p:cNvPr id="19" name="Arc 18">
            <a:extLst>
              <a:ext uri="{FF2B5EF4-FFF2-40B4-BE49-F238E27FC236}">
                <a16:creationId xmlns:a16="http://schemas.microsoft.com/office/drawing/2014/main" id="{62296815-055C-F5E7-00CB-A63FE88D8405}"/>
              </a:ext>
            </a:extLst>
          </p:cNvPr>
          <p:cNvSpPr/>
          <p:nvPr/>
        </p:nvSpPr>
        <p:spPr>
          <a:xfrm rot="10800000">
            <a:off x="5071699" y="1984495"/>
            <a:ext cx="389977" cy="998671"/>
          </a:xfrm>
          <a:prstGeom prst="arc">
            <a:avLst/>
          </a:prstGeom>
          <a:ln>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0" name="Arc 19">
            <a:extLst>
              <a:ext uri="{FF2B5EF4-FFF2-40B4-BE49-F238E27FC236}">
                <a16:creationId xmlns:a16="http://schemas.microsoft.com/office/drawing/2014/main" id="{82525F81-ED54-4D87-DA51-2396742D8C89}"/>
              </a:ext>
            </a:extLst>
          </p:cNvPr>
          <p:cNvSpPr/>
          <p:nvPr/>
        </p:nvSpPr>
        <p:spPr>
          <a:xfrm rot="5231229">
            <a:off x="4110682" y="1982416"/>
            <a:ext cx="831184" cy="1065276"/>
          </a:xfrm>
          <a:prstGeom prst="arc">
            <a:avLst/>
          </a:prstGeom>
          <a:ln>
            <a:solidFill>
              <a:srgbClr val="FF9393"/>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0" name="TextBox 9">
            <a:extLst>
              <a:ext uri="{FF2B5EF4-FFF2-40B4-BE49-F238E27FC236}">
                <a16:creationId xmlns:a16="http://schemas.microsoft.com/office/drawing/2014/main" id="{96FC85ED-7A11-0443-170E-7A1C21F75B4D}"/>
              </a:ext>
            </a:extLst>
          </p:cNvPr>
          <p:cNvSpPr txBox="1"/>
          <p:nvPr/>
        </p:nvSpPr>
        <p:spPr>
          <a:xfrm>
            <a:off x="221587" y="3138849"/>
            <a:ext cx="371897" cy="276999"/>
          </a:xfrm>
          <a:prstGeom prst="rect">
            <a:avLst/>
          </a:prstGeom>
          <a:noFill/>
        </p:spPr>
        <p:txBody>
          <a:bodyPr wrap="none" lIns="0" tIns="0" rIns="0" bIns="0" rtlCol="0">
            <a:spAutoFit/>
          </a:bodyPr>
          <a:lstStyle/>
          <a:p>
            <a:pPr algn="l"/>
            <a:r>
              <a:rPr lang="en-CH" dirty="0">
                <a:solidFill>
                  <a:schemeClr val="bg1"/>
                </a:solidFill>
              </a:rPr>
              <a:t>into</a:t>
            </a:r>
          </a:p>
        </p:txBody>
      </p:sp>
      <p:sp>
        <p:nvSpPr>
          <p:cNvPr id="23" name="TextBox 22">
            <a:extLst>
              <a:ext uri="{FF2B5EF4-FFF2-40B4-BE49-F238E27FC236}">
                <a16:creationId xmlns:a16="http://schemas.microsoft.com/office/drawing/2014/main" id="{25FB9E8C-D65C-9DDD-D80A-E6EFF736AE62}"/>
              </a:ext>
            </a:extLst>
          </p:cNvPr>
          <p:cNvSpPr txBox="1"/>
          <p:nvPr/>
        </p:nvSpPr>
        <p:spPr>
          <a:xfrm>
            <a:off x="74472" y="4533612"/>
            <a:ext cx="1801775" cy="169277"/>
          </a:xfrm>
          <a:prstGeom prst="rect">
            <a:avLst/>
          </a:prstGeom>
          <a:noFill/>
        </p:spPr>
        <p:txBody>
          <a:bodyPr wrap="none" lIns="0" tIns="0" rIns="0" bIns="0" rtlCol="0">
            <a:spAutoFit/>
          </a:bodyPr>
          <a:lstStyle/>
          <a:p>
            <a:pPr algn="l"/>
            <a:r>
              <a:rPr lang="en-CH" sz="1100" dirty="0">
                <a:solidFill>
                  <a:schemeClr val="bg1"/>
                </a:solidFill>
                <a:hlinkClick r:id="rId4">
                  <a:extLst>
                    <a:ext uri="{A12FA001-AC4F-418D-AE19-62706E023703}">
                      <ahyp:hlinkClr xmlns:ahyp="http://schemas.microsoft.com/office/drawing/2018/hyperlinkcolor" val="tx"/>
                    </a:ext>
                  </a:extLst>
                </a:hlinkClick>
              </a:rPr>
              <a:t>By 401 058c </a:t>
            </a:r>
            <a:r>
              <a:rPr lang="en-CH" sz="1100" dirty="0">
                <a:solidFill>
                  <a:schemeClr val="bg1"/>
                </a:solidFill>
              </a:rPr>
              <a:t> </a:t>
            </a:r>
            <a:r>
              <a:rPr lang="en-CH" sz="1100" dirty="0">
                <a:solidFill>
                  <a:schemeClr val="bg1"/>
                </a:solidFill>
                <a:hlinkClick r:id="rId5">
                  <a:extLst>
                    <a:ext uri="{A12FA001-AC4F-418D-AE19-62706E023703}">
                      <ahyp:hlinkClr xmlns:ahyp="http://schemas.microsoft.com/office/drawing/2018/hyperlinkcolor" val="tx"/>
                    </a:ext>
                  </a:extLst>
                </a:hlinkClick>
              </a:rPr>
              <a:t>CC BY-SA 2.5 </a:t>
            </a:r>
            <a:endParaRPr lang="en-CH" sz="1100" dirty="0">
              <a:solidFill>
                <a:schemeClr val="bg1"/>
              </a:solidFill>
            </a:endParaRPr>
          </a:p>
        </p:txBody>
      </p:sp>
      <p:sp>
        <p:nvSpPr>
          <p:cNvPr id="25" name="Slide Number Placeholder 3">
            <a:extLst>
              <a:ext uri="{FF2B5EF4-FFF2-40B4-BE49-F238E27FC236}">
                <a16:creationId xmlns:a16="http://schemas.microsoft.com/office/drawing/2014/main" id="{3391353F-EBFF-5CB4-5CD0-EC0D8CE4B03E}"/>
              </a:ext>
            </a:extLst>
          </p:cNvPr>
          <p:cNvSpPr>
            <a:spLocks noGrp="1"/>
          </p:cNvSpPr>
          <p:nvPr>
            <p:ph type="sldNum" sz="quarter" idx="12"/>
          </p:nvPr>
        </p:nvSpPr>
        <p:spPr>
          <a:xfrm>
            <a:off x="8330659" y="4818745"/>
            <a:ext cx="510941" cy="273844"/>
          </a:xfrm>
        </p:spPr>
        <p:txBody>
          <a:bodyPr/>
          <a:lstStyle/>
          <a:p>
            <a:fld id="{17918391-D411-FE40-AAD7-861AE5233E0E}" type="slidenum">
              <a:rPr lang="en-US" smtClean="0"/>
              <a:pPr/>
              <a:t>8</a:t>
            </a:fld>
            <a:endParaRPr lang="en-US" dirty="0"/>
          </a:p>
        </p:txBody>
      </p:sp>
      <p:sp>
        <p:nvSpPr>
          <p:cNvPr id="26" name="Footer Placeholder 2">
            <a:extLst>
              <a:ext uri="{FF2B5EF4-FFF2-40B4-BE49-F238E27FC236}">
                <a16:creationId xmlns:a16="http://schemas.microsoft.com/office/drawing/2014/main" id="{E92FE099-D46B-363B-78CE-44FA1CA69005}"/>
              </a:ext>
            </a:extLst>
          </p:cNvPr>
          <p:cNvSpPr>
            <a:spLocks noGrp="1"/>
          </p:cNvSpPr>
          <p:nvPr>
            <p:ph type="ftr" sz="quarter" idx="3"/>
          </p:nvPr>
        </p:nvSpPr>
        <p:spPr>
          <a:xfrm>
            <a:off x="859014" y="4818745"/>
            <a:ext cx="5090540" cy="273844"/>
          </a:xfrm>
        </p:spPr>
        <p:txBody>
          <a:bodyPr/>
          <a:lstStyle/>
          <a:p>
            <a:r>
              <a:rPr lang="en-US" dirty="0"/>
              <a:t>Pablo Saiz         PWF Togo: Workshop on LHC Open Data </a:t>
            </a:r>
          </a:p>
        </p:txBody>
      </p:sp>
      <p:sp>
        <p:nvSpPr>
          <p:cNvPr id="2" name="Date Placeholder 3">
            <a:extLst>
              <a:ext uri="{FF2B5EF4-FFF2-40B4-BE49-F238E27FC236}">
                <a16:creationId xmlns:a16="http://schemas.microsoft.com/office/drawing/2014/main" id="{D9350BA1-CCC5-E10C-9A47-509242D6F50A}"/>
              </a:ext>
            </a:extLst>
          </p:cNvPr>
          <p:cNvSpPr>
            <a:spLocks noGrp="1"/>
          </p:cNvSpPr>
          <p:nvPr>
            <p:ph type="dt" sz="half" idx="10"/>
          </p:nvPr>
        </p:nvSpPr>
        <p:spPr>
          <a:xfrm>
            <a:off x="6076437" y="4818745"/>
            <a:ext cx="1330442" cy="273844"/>
          </a:xfrm>
        </p:spPr>
        <p:txBody>
          <a:bodyPr/>
          <a:lstStyle/>
          <a:p>
            <a:fld id="{B86E7441-B772-D048-9C1B-F8600B03CAE1}" type="datetime3">
              <a:rPr lang="en-US" smtClean="0"/>
              <a:t>8 May 2026</a:t>
            </a:fld>
            <a:endParaRPr lang="en-US" dirty="0"/>
          </a:p>
        </p:txBody>
      </p:sp>
    </p:spTree>
    <p:extLst>
      <p:ext uri="{BB962C8B-B14F-4D97-AF65-F5344CB8AC3E}">
        <p14:creationId xmlns:p14="http://schemas.microsoft.com/office/powerpoint/2010/main" val="33869814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2422" y="799638"/>
            <a:ext cx="6436698" cy="3467407"/>
          </a:xfrm>
          <a:prstGeom prst="rect">
            <a:avLst/>
          </a:prstGeom>
        </p:spPr>
      </p:pic>
      <p:sp>
        <p:nvSpPr>
          <p:cNvPr id="8" name="Title 1"/>
          <p:cNvSpPr txBox="1">
            <a:spLocks/>
          </p:cNvSpPr>
          <p:nvPr/>
        </p:nvSpPr>
        <p:spPr>
          <a:xfrm>
            <a:off x="167275" y="190500"/>
            <a:ext cx="8809449" cy="858371"/>
          </a:xfrm>
          <a:prstGeom prst="rect">
            <a:avLst/>
          </a:prstGeom>
        </p:spPr>
        <p:txBody>
          <a:bodyPr anchor="t"/>
          <a:lstStyle/>
          <a:p>
            <a:pPr fontAlgn="auto">
              <a:spcAft>
                <a:spcPts val="0"/>
              </a:spcAft>
              <a:defRPr/>
            </a:pPr>
            <a:r>
              <a:rPr lang="fr-FR" sz="4400" dirty="0">
                <a:solidFill>
                  <a:schemeClr val="accent6">
                    <a:lumMod val="50000"/>
                  </a:schemeClr>
                </a:solidFill>
              </a:rPr>
              <a:t>The </a:t>
            </a:r>
            <a:r>
              <a:rPr lang="fr-FR" sz="4400" dirty="0" err="1">
                <a:solidFill>
                  <a:schemeClr val="accent6">
                    <a:lumMod val="50000"/>
                  </a:schemeClr>
                </a:solidFill>
              </a:rPr>
              <a:t>largest</a:t>
            </a:r>
            <a:r>
              <a:rPr lang="fr-FR" sz="4400" dirty="0">
                <a:solidFill>
                  <a:schemeClr val="accent6">
                    <a:lumMod val="50000"/>
                  </a:schemeClr>
                </a:solidFill>
              </a:rPr>
              <a:t> detectors</a:t>
            </a:r>
          </a:p>
        </p:txBody>
      </p:sp>
      <p:cxnSp>
        <p:nvCxnSpPr>
          <p:cNvPr id="7" name="Straight Connector 6"/>
          <p:cNvCxnSpPr>
            <a:endCxn id="19" idx="2"/>
          </p:cNvCxnSpPr>
          <p:nvPr/>
        </p:nvCxnSpPr>
        <p:spPr>
          <a:xfrm flipH="1">
            <a:off x="5071699" y="2169074"/>
            <a:ext cx="4072301" cy="31475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a:endCxn id="20" idx="0"/>
          </p:cNvCxnSpPr>
          <p:nvPr/>
        </p:nvCxnSpPr>
        <p:spPr>
          <a:xfrm flipV="1">
            <a:off x="0" y="2488915"/>
            <a:ext cx="5058270" cy="45468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1" name="Arc 10"/>
          <p:cNvSpPr/>
          <p:nvPr/>
        </p:nvSpPr>
        <p:spPr>
          <a:xfrm rot="16535744">
            <a:off x="4696580" y="2133492"/>
            <a:ext cx="1494724" cy="754364"/>
          </a:xfrm>
          <a:prstGeom prst="arc">
            <a:avLst/>
          </a:prstGeom>
          <a:ln>
            <a:solidFill>
              <a:srgbClr val="FFFF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2" name="Arc 11"/>
          <p:cNvSpPr/>
          <p:nvPr/>
        </p:nvSpPr>
        <p:spPr>
          <a:xfrm>
            <a:off x="2452497" y="2241424"/>
            <a:ext cx="2601468" cy="466344"/>
          </a:xfrm>
          <a:prstGeom prst="arc">
            <a:avLst/>
          </a:prstGeom>
          <a:ln>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3" name="Arc 12"/>
          <p:cNvSpPr/>
          <p:nvPr/>
        </p:nvSpPr>
        <p:spPr>
          <a:xfrm rot="11489732">
            <a:off x="5052003" y="2440306"/>
            <a:ext cx="2500884" cy="553212"/>
          </a:xfrm>
          <a:prstGeom prst="arc">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4" name="Straight Connector 13"/>
          <p:cNvCxnSpPr>
            <a:stCxn id="12" idx="2"/>
          </p:cNvCxnSpPr>
          <p:nvPr/>
        </p:nvCxnSpPr>
        <p:spPr>
          <a:xfrm flipH="1">
            <a:off x="4395597" y="2474596"/>
            <a:ext cx="658368" cy="317441"/>
          </a:xfrm>
          <a:prstGeom prst="line">
            <a:avLst/>
          </a:prstGeom>
          <a:ln>
            <a:solidFill>
              <a:schemeClr val="tx1">
                <a:lumMod val="75000"/>
              </a:schemeClr>
            </a:solidFill>
          </a:ln>
        </p:spPr>
        <p:style>
          <a:lnRef idx="2">
            <a:schemeClr val="accent1"/>
          </a:lnRef>
          <a:fillRef idx="0">
            <a:schemeClr val="accent1"/>
          </a:fillRef>
          <a:effectRef idx="1">
            <a:schemeClr val="accent1"/>
          </a:effectRef>
          <a:fontRef idx="minor">
            <a:schemeClr val="tx1"/>
          </a:fontRef>
        </p:style>
      </p:cxnSp>
      <p:sp>
        <p:nvSpPr>
          <p:cNvPr id="15" name="Arc 14"/>
          <p:cNvSpPr/>
          <p:nvPr/>
        </p:nvSpPr>
        <p:spPr>
          <a:xfrm rot="8674562">
            <a:off x="4980098" y="2075790"/>
            <a:ext cx="1015538" cy="179887"/>
          </a:xfrm>
          <a:prstGeom prst="arc">
            <a:avLst/>
          </a:prstGeom>
          <a:ln>
            <a:solidFill>
              <a:schemeClr val="tx2">
                <a:lumMod val="60000"/>
                <a:lumOff val="4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6" name="Straight Connector 15"/>
          <p:cNvCxnSpPr>
            <a:stCxn id="15" idx="2"/>
          </p:cNvCxnSpPr>
          <p:nvPr/>
        </p:nvCxnSpPr>
        <p:spPr>
          <a:xfrm flipH="1" flipV="1">
            <a:off x="4724781" y="1954530"/>
            <a:ext cx="349312" cy="505517"/>
          </a:xfrm>
          <a:prstGeom prst="line">
            <a:avLst/>
          </a:prstGeom>
          <a:ln>
            <a:solidFill>
              <a:srgbClr val="FFC000"/>
            </a:solidFill>
          </a:ln>
        </p:spPr>
        <p:style>
          <a:lnRef idx="2">
            <a:schemeClr val="accent1"/>
          </a:lnRef>
          <a:fillRef idx="0">
            <a:schemeClr val="accent1"/>
          </a:fillRef>
          <a:effectRef idx="1">
            <a:schemeClr val="accent1"/>
          </a:effectRef>
          <a:fontRef idx="minor">
            <a:schemeClr val="tx1"/>
          </a:fontRef>
        </p:style>
      </p:cxnSp>
      <p:sp>
        <p:nvSpPr>
          <p:cNvPr id="17" name="Arc 16"/>
          <p:cNvSpPr/>
          <p:nvPr/>
        </p:nvSpPr>
        <p:spPr>
          <a:xfrm rot="9599036">
            <a:off x="4401323" y="2098763"/>
            <a:ext cx="1188720" cy="391892"/>
          </a:xfrm>
          <a:prstGeom prst="arc">
            <a:avLst/>
          </a:prstGeom>
          <a:ln>
            <a:solidFill>
              <a:srgbClr val="0070C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8" name="Straight Connector 17"/>
          <p:cNvCxnSpPr/>
          <p:nvPr/>
        </p:nvCxnSpPr>
        <p:spPr>
          <a:xfrm flipV="1">
            <a:off x="5074093" y="1969079"/>
            <a:ext cx="494330" cy="505517"/>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sp>
        <p:nvSpPr>
          <p:cNvPr id="19" name="Arc 18"/>
          <p:cNvSpPr/>
          <p:nvPr/>
        </p:nvSpPr>
        <p:spPr>
          <a:xfrm rot="10800000">
            <a:off x="5071699" y="1984495"/>
            <a:ext cx="389977" cy="998671"/>
          </a:xfrm>
          <a:prstGeom prst="arc">
            <a:avLst/>
          </a:prstGeom>
          <a:ln>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0" name="Arc 19"/>
          <p:cNvSpPr/>
          <p:nvPr/>
        </p:nvSpPr>
        <p:spPr>
          <a:xfrm rot="5231229">
            <a:off x="4110682" y="1982416"/>
            <a:ext cx="831184" cy="1065276"/>
          </a:xfrm>
          <a:prstGeom prst="arc">
            <a:avLst/>
          </a:prstGeom>
          <a:ln>
            <a:solidFill>
              <a:srgbClr val="FF9393"/>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 name="Content Placeholder 2">
            <a:extLst>
              <a:ext uri="{FF2B5EF4-FFF2-40B4-BE49-F238E27FC236}">
                <a16:creationId xmlns:a16="http://schemas.microsoft.com/office/drawing/2014/main" id="{679F42C3-9324-FD58-29DB-A346349DAD33}"/>
              </a:ext>
            </a:extLst>
          </p:cNvPr>
          <p:cNvSpPr txBox="1">
            <a:spLocks/>
          </p:cNvSpPr>
          <p:nvPr/>
        </p:nvSpPr>
        <p:spPr>
          <a:xfrm>
            <a:off x="74472" y="1658009"/>
            <a:ext cx="1726619" cy="3080246"/>
          </a:xfrm>
          <a:prstGeom prst="rect">
            <a:avLst/>
          </a:prstGeom>
          <a:solidFill>
            <a:schemeClr val="tx1">
              <a:alpha val="80000"/>
            </a:schemeClr>
          </a:solidFill>
        </p:spPr>
        <p:txBody>
          <a:bodyPr vert="horz" lIns="135000" tIns="135000" rIns="135000" bIns="135000" rtlCol="0">
            <a:normAutofit/>
          </a:bodyPr>
          <a:lstStyle>
            <a:lvl1pPr marL="0" indent="0" algn="l" defTabSz="914400" rtl="0" eaLnBrk="1" latinLnBrk="0" hangingPunct="1">
              <a:lnSpc>
                <a:spcPct val="90000"/>
              </a:lnSpc>
              <a:spcBef>
                <a:spcPts val="1000"/>
              </a:spcBef>
              <a:spcAft>
                <a:spcPts val="0"/>
              </a:spcAft>
              <a:buFont typeface="Arial"/>
              <a:buNone/>
              <a:tabLst/>
              <a:defRPr sz="2800" b="1" kern="1200">
                <a:solidFill>
                  <a:schemeClr val="bg1"/>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2100" kern="1200">
                <a:solidFill>
                  <a:schemeClr val="bg1"/>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bg1"/>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575" b="0" dirty="0"/>
              <a:t>Turning </a:t>
            </a:r>
          </a:p>
          <a:p>
            <a:endParaRPr lang="en-GB" sz="2100" dirty="0"/>
          </a:p>
        </p:txBody>
      </p:sp>
      <p:pic>
        <p:nvPicPr>
          <p:cNvPr id="5" name="Picture 4">
            <a:extLst>
              <a:ext uri="{FF2B5EF4-FFF2-40B4-BE49-F238E27FC236}">
                <a16:creationId xmlns:a16="http://schemas.microsoft.com/office/drawing/2014/main" id="{58D0FAED-D26A-60DD-B63A-7DEE71115DB3}"/>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167275" y="2028378"/>
            <a:ext cx="1535598" cy="1126745"/>
          </a:xfrm>
          <a:prstGeom prst="rect">
            <a:avLst/>
          </a:prstGeom>
        </p:spPr>
      </p:pic>
      <p:sp>
        <p:nvSpPr>
          <p:cNvPr id="25" name="Slide Number Placeholder 3">
            <a:extLst>
              <a:ext uri="{FF2B5EF4-FFF2-40B4-BE49-F238E27FC236}">
                <a16:creationId xmlns:a16="http://schemas.microsoft.com/office/drawing/2014/main" id="{19AFB4BC-8EB6-AAB6-42BD-9E4FBDEEE411}"/>
              </a:ext>
            </a:extLst>
          </p:cNvPr>
          <p:cNvSpPr>
            <a:spLocks noGrp="1"/>
          </p:cNvSpPr>
          <p:nvPr>
            <p:ph type="sldNum" sz="quarter" idx="12"/>
          </p:nvPr>
        </p:nvSpPr>
        <p:spPr>
          <a:xfrm>
            <a:off x="8330659" y="4818745"/>
            <a:ext cx="510941" cy="273844"/>
          </a:xfrm>
        </p:spPr>
        <p:txBody>
          <a:bodyPr/>
          <a:lstStyle/>
          <a:p>
            <a:fld id="{17918391-D411-FE40-AAD7-861AE5233E0E}" type="slidenum">
              <a:rPr lang="en-US" smtClean="0"/>
              <a:pPr/>
              <a:t>9</a:t>
            </a:fld>
            <a:endParaRPr lang="en-US" dirty="0"/>
          </a:p>
        </p:txBody>
      </p:sp>
      <p:sp>
        <p:nvSpPr>
          <p:cNvPr id="26" name="Footer Placeholder 2">
            <a:extLst>
              <a:ext uri="{FF2B5EF4-FFF2-40B4-BE49-F238E27FC236}">
                <a16:creationId xmlns:a16="http://schemas.microsoft.com/office/drawing/2014/main" id="{7E8A13DE-B2FD-6072-D4CA-8E9A82BA8A57}"/>
              </a:ext>
            </a:extLst>
          </p:cNvPr>
          <p:cNvSpPr>
            <a:spLocks noGrp="1"/>
          </p:cNvSpPr>
          <p:nvPr>
            <p:ph type="ftr" sz="quarter" idx="3"/>
          </p:nvPr>
        </p:nvSpPr>
        <p:spPr>
          <a:xfrm>
            <a:off x="859014" y="4818745"/>
            <a:ext cx="5090540" cy="273844"/>
          </a:xfrm>
        </p:spPr>
        <p:txBody>
          <a:bodyPr/>
          <a:lstStyle/>
          <a:p>
            <a:r>
              <a:rPr lang="en-US" dirty="0"/>
              <a:t>Pablo Saiz         PWF Togo: Workshop on LHC Open Data </a:t>
            </a:r>
          </a:p>
        </p:txBody>
      </p:sp>
      <p:sp>
        <p:nvSpPr>
          <p:cNvPr id="27" name="Date Placeholder 3">
            <a:extLst>
              <a:ext uri="{FF2B5EF4-FFF2-40B4-BE49-F238E27FC236}">
                <a16:creationId xmlns:a16="http://schemas.microsoft.com/office/drawing/2014/main" id="{8A6E21BC-F6B7-8659-281D-D8BDA36B3267}"/>
              </a:ext>
            </a:extLst>
          </p:cNvPr>
          <p:cNvSpPr>
            <a:spLocks noGrp="1"/>
          </p:cNvSpPr>
          <p:nvPr>
            <p:ph type="dt" sz="half" idx="10"/>
          </p:nvPr>
        </p:nvSpPr>
        <p:spPr>
          <a:xfrm>
            <a:off x="6076437" y="4818745"/>
            <a:ext cx="1330442" cy="273844"/>
          </a:xfrm>
        </p:spPr>
        <p:txBody>
          <a:bodyPr/>
          <a:lstStyle/>
          <a:p>
            <a:fld id="{B86E7441-B772-D048-9C1B-F8600B03CAE1}" type="datetime3">
              <a:rPr lang="en-US" smtClean="0"/>
              <a:t>8 May 2026</a:t>
            </a:fld>
            <a:endParaRPr lang="en-US" dirty="0"/>
          </a:p>
        </p:txBody>
      </p:sp>
    </p:spTree>
    <p:extLst>
      <p:ext uri="{BB962C8B-B14F-4D97-AF65-F5344CB8AC3E}">
        <p14:creationId xmlns:p14="http://schemas.microsoft.com/office/powerpoint/2010/main" val="560748547"/>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_16x9 PPT_v2024.pptx" id="{CF085BE9-E13D-8249-B4F3-B15893DF5078}" vid="{8DC4A9CA-60BF-5142-B3E7-A933F0F95F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F3AE180FC1A14A87506E7BD35F0A2D" ma:contentTypeVersion="0" ma:contentTypeDescription="Create a new document." ma:contentTypeScope="" ma:versionID="373b3254eb1493b59944211d6e4626d7">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1736BD7-E7BC-466E-8FAB-9462C5024F4E}">
  <ds:schemaRefs>
    <ds:schemaRef ds:uri="http://schemas.microsoft.com/sharepoint/v3/contenttype/forms"/>
  </ds:schemaRefs>
</ds:datastoreItem>
</file>

<file path=customXml/itemProps2.xml><?xml version="1.0" encoding="utf-8"?>
<ds:datastoreItem xmlns:ds="http://schemas.openxmlformats.org/officeDocument/2006/customXml" ds:itemID="{17A7C35B-DCFD-453B-93FF-DEC0546E650A}">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81828A57-B3BC-4191-B8CC-774CA66ED4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CERNCorporate16-9</Template>
  <TotalTime>41150</TotalTime>
  <Words>2473</Words>
  <Application>Microsoft Macintosh PowerPoint</Application>
  <PresentationFormat>On-screen Show (16:9)</PresentationFormat>
  <Paragraphs>292</Paragraphs>
  <Slides>31</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Arial</vt:lpstr>
      <vt:lpstr>Calibri</vt:lpstr>
      <vt:lpstr>Effra</vt:lpstr>
      <vt:lpstr>Helvetica</vt:lpstr>
      <vt:lpstr>Office Theme</vt:lpstr>
      <vt:lpstr>PowerPoint Presentation</vt:lpstr>
      <vt:lpstr>CERN Open Data Portal </vt:lpstr>
      <vt:lpstr>PowerPoint Presentation</vt:lpstr>
      <vt:lpstr>PowerPoint Presentation</vt:lpstr>
      <vt:lpstr>What if the LHC was in Togo?</vt:lpstr>
      <vt:lpstr>What if the LHC was in Togo?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Open Science</vt:lpstr>
      <vt:lpstr>PowerPoint Presentation</vt:lpstr>
      <vt:lpstr>PowerPoint Presentation</vt:lpstr>
      <vt:lpstr>PowerPoint Presentation</vt:lpstr>
      <vt:lpstr>PowerPoint Presentation</vt:lpstr>
      <vt:lpstr>PowerPoint Presentation</vt:lpstr>
      <vt:lpstr>PowerPoint Presentation</vt:lpstr>
      <vt:lpstr>Cold Storage for CERN Open Data</vt:lpstr>
      <vt:lpstr>Long-term preservation</vt:lpstr>
      <vt:lpstr>PowerPoint Presentation</vt:lpstr>
      <vt:lpstr>PowerPoint Presentation</vt:lpstr>
      <vt:lpstr>CERN Open Data Portal</vt:lpstr>
      <vt:lpstr>PowerPoint Presentation</vt:lpstr>
      <vt:lpstr>backup</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Francois Briard</dc:creator>
  <cp:lastModifiedBy>Pablo Saiz</cp:lastModifiedBy>
  <cp:revision>375</cp:revision>
  <dcterms:created xsi:type="dcterms:W3CDTF">2015-01-27T20:34:59Z</dcterms:created>
  <dcterms:modified xsi:type="dcterms:W3CDTF">2026-05-08T09:44:31Z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0x0101003FF3AE180FC1A14A87506E7BD35F0A2D</vt:lpwstr>
  </property>
</Properties>
</file>