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4327" r:id="rId3"/>
    <p:sldId id="259" r:id="rId4"/>
    <p:sldId id="4328" r:id="rId5"/>
    <p:sldId id="4352" r:id="rId6"/>
    <p:sldId id="4350" r:id="rId7"/>
    <p:sldId id="4349" r:id="rId8"/>
    <p:sldId id="4351" r:id="rId9"/>
    <p:sldId id="4353" r:id="rId10"/>
    <p:sldId id="4310" r:id="rId11"/>
    <p:sldId id="2625" r:id="rId12"/>
    <p:sldId id="2702" r:id="rId13"/>
    <p:sldId id="4325" r:id="rId14"/>
  </p:sldIdLst>
  <p:sldSz cx="12192000" cy="6858000"/>
  <p:notesSz cx="6858000" cy="9144000"/>
  <p:embeddedFontLst>
    <p:embeddedFont>
      <p:font typeface="Arial Black" panose="020B0604020202020204" pitchFamily="34" charset="0"/>
      <p:regular r:id="rId16"/>
      <p:bold r:id="rId17"/>
    </p:embeddedFont>
    <p:embeddedFont>
      <p:font typeface="Comic Sans MS" panose="030F0902030302020204" pitchFamily="66" charset="0"/>
      <p:regular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1" roundtripDataSignature="AMtx7miGI5N4gt0wOwTBHx+GAsCiQ+EdJ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BD4437F-70AC-4278-A070-C83E17598136}">
  <a:tblStyle styleId="{7BD4437F-70AC-4278-A070-C83E17598136}"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16"/>
    <p:restoredTop sz="74936"/>
  </p:normalViewPr>
  <p:slideViewPr>
    <p:cSldViewPr snapToGrid="0">
      <p:cViewPr varScale="1">
        <p:scale>
          <a:sx n="96" d="100"/>
          <a:sy n="96" d="100"/>
        </p:scale>
        <p:origin x="280"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85" Type="http://schemas.openxmlformats.org/officeDocument/2006/relationships/tableStyles" Target="tableStyles.xml"/><Relationship Id="rId3" Type="http://schemas.openxmlformats.org/officeDocument/2006/relationships/slide" Target="slides/slide2.xml"/><Relationship Id="rId8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82" Type="http://schemas.openxmlformats.org/officeDocument/2006/relationships/presProps" Target="presProps.xml"/><Relationship Id="rId10" Type="http://schemas.openxmlformats.org/officeDocument/2006/relationships/slide" Target="slides/slide9.xml"/><Relationship Id="rId8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youtu.be/YhszrScmyMM?si=GT9udVmy0eAbxJOD"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80" name="Google Shape;8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rtl="0">
              <a:spcAft>
                <a:spcPts val="0"/>
              </a:spcAft>
              <a:buClr>
                <a:srgbClr val="7030A0"/>
              </a:buClr>
              <a:buSzPct val="84000"/>
              <a:buFont typeface="Wingdings" pitchFamily="2" charset="2"/>
              <a:buChar char="v"/>
            </a:pPr>
            <a:r>
              <a:rPr lang="sv-SE" sz="1200" b="1" dirty="0" err="1">
                <a:solidFill>
                  <a:srgbClr val="7030A0"/>
                </a:solidFill>
                <a:latin typeface="Arial" panose="020B0604020202020204" pitchFamily="34" charset="0"/>
                <a:cs typeface="Arial" panose="020B0604020202020204" pitchFamily="34" charset="0"/>
                <a:sym typeface="Arial"/>
              </a:rPr>
              <a:t>Convenient</a:t>
            </a:r>
            <a:r>
              <a:rPr lang="sv-SE" sz="1200" b="1" dirty="0">
                <a:solidFill>
                  <a:srgbClr val="7030A0"/>
                </a:solidFill>
                <a:latin typeface="Arial" panose="020B0604020202020204" pitchFamily="34" charset="0"/>
                <a:cs typeface="Arial" panose="020B0604020202020204" pitchFamily="34" charset="0"/>
                <a:sym typeface="Arial"/>
              </a:rPr>
              <a:t> </a:t>
            </a:r>
            <a:r>
              <a:rPr lang="sv-SE" sz="1200" b="1" dirty="0" err="1">
                <a:solidFill>
                  <a:srgbClr val="7030A0"/>
                </a:solidFill>
                <a:latin typeface="Arial" panose="020B0604020202020204" pitchFamily="34" charset="0"/>
                <a:cs typeface="Arial" panose="020B0604020202020204" pitchFamily="34" charset="0"/>
                <a:sym typeface="Arial"/>
              </a:rPr>
              <a:t>platform</a:t>
            </a:r>
            <a:r>
              <a:rPr lang="sv-SE" sz="1200" b="1" dirty="0">
                <a:solidFill>
                  <a:srgbClr val="7030A0"/>
                </a:solidFill>
                <a:latin typeface="Arial" panose="020B0604020202020204" pitchFamily="34" charset="0"/>
                <a:cs typeface="Arial" panose="020B0604020202020204" pitchFamily="34" charset="0"/>
                <a:sym typeface="Arial"/>
              </a:rPr>
              <a:t> !</a:t>
            </a:r>
          </a:p>
          <a:p>
            <a:pPr marL="342900" marR="0" lvl="0" indent="-342900" algn="l" rtl="0">
              <a:spcAft>
                <a:spcPts val="0"/>
              </a:spcAft>
              <a:buClr>
                <a:srgbClr val="7030A0"/>
              </a:buClr>
              <a:buSzPct val="84000"/>
              <a:buFont typeface="Wingdings" pitchFamily="2" charset="2"/>
              <a:buChar char="v"/>
            </a:pPr>
            <a:endParaRPr lang="sv-SE" sz="1200" b="1" dirty="0">
              <a:solidFill>
                <a:srgbClr val="7030A0"/>
              </a:solidFill>
              <a:latin typeface="Arial" panose="020B0604020202020204" pitchFamily="34" charset="0"/>
              <a:cs typeface="Arial" panose="020B0604020202020204" pitchFamily="34" charset="0"/>
              <a:sym typeface="Arial"/>
            </a:endParaRPr>
          </a:p>
          <a:p>
            <a:pPr marL="342900" marR="0" lvl="0" indent="-342900" algn="l" rtl="0">
              <a:spcAft>
                <a:spcPts val="0"/>
              </a:spcAft>
              <a:buClr>
                <a:srgbClr val="7030A0"/>
              </a:buClr>
              <a:buSzPct val="84000"/>
              <a:buFont typeface="Wingdings" pitchFamily="2" charset="2"/>
              <a:buChar char="v"/>
            </a:pPr>
            <a:r>
              <a:rPr lang="sv-SE" sz="1200" b="1" dirty="0">
                <a:solidFill>
                  <a:srgbClr val="7030A0"/>
                </a:solidFill>
                <a:latin typeface="Arial" panose="020B0604020202020204" pitchFamily="34" charset="0"/>
                <a:cs typeface="Arial" panose="020B0604020202020204" pitchFamily="34" charset="0"/>
                <a:sym typeface="Arial"/>
              </a:rPr>
              <a:t>~66 </a:t>
            </a:r>
            <a:r>
              <a:rPr lang="sv-SE" sz="1200" b="1" dirty="0" err="1">
                <a:solidFill>
                  <a:srgbClr val="7030A0"/>
                </a:solidFill>
                <a:latin typeface="Arial" panose="020B0604020202020204" pitchFamily="34" charset="0"/>
                <a:cs typeface="Arial" panose="020B0604020202020204" pitchFamily="34" charset="0"/>
                <a:sym typeface="Arial"/>
              </a:rPr>
              <a:t>popular</a:t>
            </a:r>
            <a:r>
              <a:rPr lang="sv-SE" sz="1200" b="1" dirty="0">
                <a:solidFill>
                  <a:srgbClr val="7030A0"/>
                </a:solidFill>
                <a:latin typeface="Arial" panose="020B0604020202020204" pitchFamily="34" charset="0"/>
                <a:cs typeface="Arial" panose="020B0604020202020204" pitchFamily="34" charset="0"/>
                <a:sym typeface="Arial"/>
              </a:rPr>
              <a:t> science</a:t>
            </a:r>
            <a:r>
              <a:rPr lang="sv-SE" sz="1200" dirty="0">
                <a:solidFill>
                  <a:srgbClr val="7030A0"/>
                </a:solidFill>
                <a:latin typeface="Arial" panose="020B0604020202020204" pitchFamily="34" charset="0"/>
                <a:cs typeface="Arial" panose="020B0604020202020204" pitchFamily="34" charset="0"/>
                <a:sym typeface="Arial"/>
              </a:rPr>
              <a:t> events </a:t>
            </a:r>
            <a:r>
              <a:rPr lang="sv-SE" sz="1200" dirty="0" err="1">
                <a:solidFill>
                  <a:srgbClr val="7030A0"/>
                </a:solidFill>
                <a:latin typeface="Arial" panose="020B0604020202020204" pitchFamily="34" charset="0"/>
                <a:cs typeface="Arial" panose="020B0604020202020204" pitchFamily="34" charset="0"/>
                <a:sym typeface="Arial"/>
              </a:rPr>
              <a:t>since</a:t>
            </a:r>
            <a:r>
              <a:rPr lang="sv-SE" sz="1200" dirty="0">
                <a:solidFill>
                  <a:srgbClr val="7030A0"/>
                </a:solidFill>
                <a:latin typeface="Arial" panose="020B0604020202020204" pitchFamily="34" charset="0"/>
                <a:cs typeface="Arial" panose="020B0604020202020204" pitchFamily="34" charset="0"/>
                <a:sym typeface="Arial"/>
              </a:rPr>
              <a:t> Nov.2020!</a:t>
            </a:r>
            <a:endParaRPr lang="sv-SE" sz="1200" dirty="0">
              <a:solidFill>
                <a:srgbClr val="7030A0"/>
              </a:solidFill>
              <a:latin typeface="Arial" panose="020B0604020202020204" pitchFamily="34" charset="0"/>
              <a:cs typeface="Arial" panose="020B0604020202020204" pitchFamily="34" charset="0"/>
            </a:endParaRPr>
          </a:p>
          <a:p>
            <a:pPr marL="342900" marR="0" lvl="0" indent="-342900" algn="l" rtl="0">
              <a:spcAft>
                <a:spcPts val="0"/>
              </a:spcAft>
              <a:buClr>
                <a:srgbClr val="7030A0"/>
              </a:buClr>
              <a:buSzPct val="84000"/>
              <a:buFont typeface="Wingdings" pitchFamily="2" charset="2"/>
              <a:buChar char="v"/>
            </a:pPr>
            <a:r>
              <a:rPr lang="sv-SE" sz="1200" dirty="0" err="1">
                <a:solidFill>
                  <a:srgbClr val="7030A0"/>
                </a:solidFill>
                <a:latin typeface="Arial" panose="020B0604020202020204" pitchFamily="34" charset="0"/>
                <a:cs typeface="Arial" panose="020B0604020202020204" pitchFamily="34" charset="0"/>
                <a:sym typeface="Arial"/>
              </a:rPr>
              <a:t>Connect</a:t>
            </a:r>
            <a:r>
              <a:rPr lang="sv-SE" sz="1200" dirty="0">
                <a:solidFill>
                  <a:srgbClr val="7030A0"/>
                </a:solidFill>
                <a:latin typeface="Arial" panose="020B0604020202020204" pitchFamily="34" charset="0"/>
                <a:cs typeface="Arial" panose="020B0604020202020204" pitchFamily="34" charset="0"/>
                <a:sym typeface="Arial"/>
              </a:rPr>
              <a:t> </a:t>
            </a:r>
            <a:r>
              <a:rPr lang="sv-SE" sz="1200" dirty="0" err="1">
                <a:solidFill>
                  <a:srgbClr val="7030A0"/>
                </a:solidFill>
                <a:latin typeface="Arial" panose="020B0604020202020204" pitchFamily="34" charset="0"/>
                <a:cs typeface="Arial" panose="020B0604020202020204" pitchFamily="34" charset="0"/>
                <a:sym typeface="Arial"/>
              </a:rPr>
              <a:t>up</a:t>
            </a:r>
            <a:r>
              <a:rPr lang="sv-SE" sz="1200" dirty="0">
                <a:solidFill>
                  <a:srgbClr val="7030A0"/>
                </a:solidFill>
                <a:latin typeface="Arial" panose="020B0604020202020204" pitchFamily="34" charset="0"/>
                <a:cs typeface="Arial" panose="020B0604020202020204" pitchFamily="34" charset="0"/>
                <a:sym typeface="Arial"/>
              </a:rPr>
              <a:t> to 37 </a:t>
            </a:r>
            <a:r>
              <a:rPr lang="sv-SE" sz="1200" dirty="0" err="1">
                <a:solidFill>
                  <a:srgbClr val="7030A0"/>
                </a:solidFill>
                <a:latin typeface="Arial" panose="020B0604020202020204" pitchFamily="34" charset="0"/>
                <a:cs typeface="Arial" panose="020B0604020202020204" pitchFamily="34" charset="0"/>
                <a:sym typeface="Arial"/>
              </a:rPr>
              <a:t>countries</a:t>
            </a:r>
            <a:r>
              <a:rPr lang="sv-SE" sz="1200" dirty="0">
                <a:solidFill>
                  <a:srgbClr val="7030A0"/>
                </a:solidFill>
                <a:latin typeface="Arial" panose="020B0604020202020204" pitchFamily="34" charset="0"/>
                <a:cs typeface="Arial" panose="020B0604020202020204" pitchFamily="34" charset="0"/>
                <a:sym typeface="Arial"/>
              </a:rPr>
              <a:t> at </a:t>
            </a:r>
            <a:r>
              <a:rPr lang="sv-SE" sz="1200" dirty="0" err="1">
                <a:solidFill>
                  <a:srgbClr val="7030A0"/>
                </a:solidFill>
                <a:latin typeface="Arial" panose="020B0604020202020204" pitchFamily="34" charset="0"/>
                <a:cs typeface="Arial" panose="020B0604020202020204" pitchFamily="34" charset="0"/>
                <a:sym typeface="Arial"/>
              </a:rPr>
              <a:t>once</a:t>
            </a:r>
            <a:r>
              <a:rPr lang="sv-SE" sz="1200" dirty="0">
                <a:solidFill>
                  <a:srgbClr val="7030A0"/>
                </a:solidFill>
                <a:latin typeface="Arial" panose="020B0604020202020204" pitchFamily="34" charset="0"/>
                <a:cs typeface="Arial" panose="020B0604020202020204" pitchFamily="34" charset="0"/>
                <a:sym typeface="Arial"/>
              </a:rPr>
              <a:t>! </a:t>
            </a:r>
          </a:p>
          <a:p>
            <a:pPr marL="342900" marR="0" lvl="0" indent="-342900" algn="l" rtl="0">
              <a:spcAft>
                <a:spcPts val="0"/>
              </a:spcAft>
              <a:buClr>
                <a:srgbClr val="7030A0"/>
              </a:buClr>
              <a:buSzPct val="84000"/>
              <a:buFont typeface="Wingdings" pitchFamily="2" charset="2"/>
              <a:buChar char="v"/>
            </a:pPr>
            <a:r>
              <a:rPr lang="sv-SE" sz="1200" dirty="0" err="1">
                <a:solidFill>
                  <a:srgbClr val="7030A0"/>
                </a:solidFill>
                <a:latin typeface="Arial" panose="020B0604020202020204" pitchFamily="34" charset="0"/>
                <a:cs typeface="Arial" panose="020B0604020202020204" pitchFamily="34" charset="0"/>
                <a:sym typeface="Arial"/>
              </a:rPr>
              <a:t>Audience</a:t>
            </a:r>
            <a:r>
              <a:rPr lang="sv-SE" sz="1200" dirty="0">
                <a:solidFill>
                  <a:srgbClr val="7030A0"/>
                </a:solidFill>
                <a:latin typeface="Arial" panose="020B0604020202020204" pitchFamily="34" charset="0"/>
                <a:cs typeface="Arial" panose="020B0604020202020204" pitchFamily="34" charset="0"/>
                <a:sym typeface="Arial"/>
              </a:rPr>
              <a:t>: from 70 to 477 persons</a:t>
            </a:r>
          </a:p>
          <a:p>
            <a:pPr marL="342900" marR="0" lvl="0" indent="-342900" algn="l" rtl="0">
              <a:spcAft>
                <a:spcPts val="0"/>
              </a:spcAft>
              <a:buClr>
                <a:srgbClr val="7030A0"/>
              </a:buClr>
              <a:buSzPct val="84000"/>
              <a:buFont typeface="Wingdings" pitchFamily="2" charset="2"/>
              <a:buChar char="v"/>
            </a:pPr>
            <a:r>
              <a:rPr lang="en-GB" sz="1200" dirty="0">
                <a:solidFill>
                  <a:srgbClr val="7030A0"/>
                </a:solidFill>
                <a:latin typeface="Arial" panose="020B0604020202020204" pitchFamily="34" charset="0"/>
                <a:cs typeface="Arial" panose="020B0604020202020204" pitchFamily="34" charset="0"/>
              </a:rPr>
              <a:t>20-40 min colloquium</a:t>
            </a:r>
          </a:p>
          <a:p>
            <a:pPr marL="342900" marR="0" lvl="0" indent="-342900" algn="l" rtl="0">
              <a:spcAft>
                <a:spcPts val="0"/>
              </a:spcAft>
              <a:buClr>
                <a:srgbClr val="7030A0"/>
              </a:buClr>
              <a:buSzPct val="84000"/>
              <a:buFont typeface="Wingdings" pitchFamily="2" charset="2"/>
              <a:buChar char="v"/>
            </a:pPr>
            <a:r>
              <a:rPr lang="en-GB" sz="1200" dirty="0">
                <a:solidFill>
                  <a:srgbClr val="7030A0"/>
                </a:solidFill>
                <a:latin typeface="Arial" panose="020B0604020202020204" pitchFamily="34" charset="0"/>
                <a:cs typeface="Arial" panose="020B0604020202020204" pitchFamily="34" charset="0"/>
              </a:rPr>
              <a:t>Q&amp;A sessions w/ experts &amp; audience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hlinkClick r:id="rId3"/>
            </a:endParaRPr>
          </a:p>
          <a:p>
            <a:r>
              <a:rPr lang="sv-SE" dirty="0">
                <a:solidFill>
                  <a:srgbClr val="7030A0"/>
                </a:solidFill>
                <a:latin typeface="Comic Sans MS" panose="030F0902030302020204" pitchFamily="66" charset="0"/>
                <a:sym typeface="Arial"/>
              </a:rPr>
              <a:t>and </a:t>
            </a:r>
            <a:r>
              <a:rPr lang="sv-SE" dirty="0" err="1">
                <a:solidFill>
                  <a:srgbClr val="7030A0"/>
                </a:solidFill>
                <a:latin typeface="Comic Sans MS" panose="030F0902030302020204" pitchFamily="66" charset="0"/>
                <a:sym typeface="Arial"/>
              </a:rPr>
              <a:t>help</a:t>
            </a:r>
            <a:r>
              <a:rPr lang="sv-SE" dirty="0">
                <a:solidFill>
                  <a:srgbClr val="7030A0"/>
                </a:solidFill>
                <a:latin typeface="Comic Sans MS" panose="030F0902030302020204" pitchFamily="66" charset="0"/>
                <a:sym typeface="Arial"/>
              </a:rPr>
              <a:t> </a:t>
            </a:r>
            <a:r>
              <a:rPr lang="sv-SE" dirty="0" err="1">
                <a:solidFill>
                  <a:srgbClr val="7030A0"/>
                </a:solidFill>
                <a:latin typeface="Comic Sans MS" panose="030F0902030302020204" pitchFamily="66" charset="0"/>
                <a:sym typeface="Arial"/>
              </a:rPr>
              <a:t>spreading</a:t>
            </a:r>
            <a:r>
              <a:rPr lang="sv-SE" dirty="0">
                <a:solidFill>
                  <a:srgbClr val="7030A0"/>
                </a:solidFill>
                <a:latin typeface="Comic Sans MS" panose="030F0902030302020204" pitchFamily="66" charset="0"/>
                <a:sym typeface="Arial"/>
              </a:rPr>
              <a:t> the </a:t>
            </a:r>
            <a:r>
              <a:rPr lang="sv-SE" dirty="0" err="1">
                <a:solidFill>
                  <a:srgbClr val="7030A0"/>
                </a:solidFill>
                <a:latin typeface="Comic Sans MS" panose="030F0902030302020204" pitchFamily="66" charset="0"/>
                <a:sym typeface="Arial"/>
              </a:rPr>
              <a:t>word</a:t>
            </a:r>
            <a:r>
              <a:rPr lang="sv-SE" dirty="0">
                <a:solidFill>
                  <a:srgbClr val="7030A0"/>
                </a:solidFill>
                <a:latin typeface="Comic Sans MS" panose="030F0902030302020204" pitchFamily="66" charset="0"/>
                <a:sym typeface="Arial"/>
              </a:rPr>
              <a:t> to </a:t>
            </a:r>
            <a:r>
              <a:rPr lang="sv-SE" dirty="0" err="1">
                <a:solidFill>
                  <a:srgbClr val="7030A0"/>
                </a:solidFill>
                <a:latin typeface="Comic Sans MS" panose="030F0902030302020204" pitchFamily="66" charset="0"/>
                <a:sym typeface="Arial"/>
              </a:rPr>
              <a:t>build</a:t>
            </a:r>
            <a:r>
              <a:rPr lang="sv-SE" dirty="0">
                <a:solidFill>
                  <a:srgbClr val="7030A0"/>
                </a:solidFill>
                <a:latin typeface="Comic Sans MS" panose="030F0902030302020204" pitchFamily="66" charset="0"/>
                <a:sym typeface="Arial"/>
              </a:rPr>
              <a:t> a </a:t>
            </a:r>
            <a:r>
              <a:rPr lang="sv-SE" dirty="0" err="1">
                <a:solidFill>
                  <a:srgbClr val="7030A0"/>
                </a:solidFill>
                <a:latin typeface="Comic Sans MS" panose="030F0902030302020204" pitchFamily="66" charset="0"/>
                <a:sym typeface="Arial"/>
              </a:rPr>
              <a:t>curious</a:t>
            </a:r>
            <a:r>
              <a:rPr lang="sv-SE" dirty="0">
                <a:solidFill>
                  <a:srgbClr val="7030A0"/>
                </a:solidFill>
                <a:latin typeface="Comic Sans MS" panose="030F0902030302020204" pitchFamily="66" charset="0"/>
                <a:sym typeface="Arial"/>
              </a:rPr>
              <a:t> and </a:t>
            </a:r>
            <a:r>
              <a:rPr lang="sv-SE" dirty="0" err="1">
                <a:solidFill>
                  <a:srgbClr val="7030A0"/>
                </a:solidFill>
                <a:latin typeface="Comic Sans MS" panose="030F0902030302020204" pitchFamily="66" charset="0"/>
                <a:sym typeface="Arial"/>
              </a:rPr>
              <a:t>educated</a:t>
            </a:r>
            <a:r>
              <a:rPr lang="sv-SE" dirty="0">
                <a:solidFill>
                  <a:srgbClr val="7030A0"/>
                </a:solidFill>
                <a:latin typeface="Comic Sans MS" panose="030F0902030302020204" pitchFamily="66" charset="0"/>
                <a:sym typeface="Arial"/>
              </a:rPr>
              <a:t> international </a:t>
            </a:r>
            <a:r>
              <a:rPr lang="sv-SE" dirty="0" err="1">
                <a:solidFill>
                  <a:srgbClr val="7030A0"/>
                </a:solidFill>
                <a:latin typeface="Comic Sans MS" panose="030F0902030302020204" pitchFamily="66" charset="0"/>
                <a:sym typeface="Arial"/>
              </a:rPr>
              <a:t>connected</a:t>
            </a:r>
            <a:r>
              <a:rPr lang="sv-SE" dirty="0">
                <a:solidFill>
                  <a:srgbClr val="7030A0"/>
                </a:solidFill>
                <a:latin typeface="Comic Sans MS" panose="030F0902030302020204" pitchFamily="66" charset="0"/>
                <a:sym typeface="Arial"/>
              </a:rPr>
              <a:t> Global </a:t>
            </a:r>
            <a:r>
              <a:rPr lang="sv-SE" dirty="0" err="1">
                <a:solidFill>
                  <a:srgbClr val="7030A0"/>
                </a:solidFill>
                <a:latin typeface="Comic Sans MS" panose="030F0902030302020204" pitchFamily="66" charset="0"/>
                <a:sym typeface="Arial"/>
              </a:rPr>
              <a:t>Physical</a:t>
            </a:r>
            <a:r>
              <a:rPr lang="sv-SE" dirty="0">
                <a:solidFill>
                  <a:srgbClr val="7030A0"/>
                </a:solidFill>
                <a:latin typeface="Comic Sans MS" panose="030F0902030302020204" pitchFamily="66" charset="0"/>
                <a:sym typeface="Arial"/>
              </a:rPr>
              <a:t> </a:t>
            </a:r>
            <a:r>
              <a:rPr lang="sv-SE" dirty="0" err="1">
                <a:solidFill>
                  <a:srgbClr val="7030A0"/>
                </a:solidFill>
                <a:latin typeface="Comic Sans MS" panose="030F0902030302020204" pitchFamily="66" charset="0"/>
                <a:sym typeface="Arial"/>
              </a:rPr>
              <a:t>Society</a:t>
            </a:r>
            <a:r>
              <a:rPr lang="sv-SE" dirty="0">
                <a:solidFill>
                  <a:srgbClr val="7030A0"/>
                </a:solidFill>
                <a:latin typeface="Comic Sans MS" panose="030F0902030302020204" pitchFamily="66" charset="0"/>
                <a:sym typeface="Arial"/>
              </a:rPr>
              <a:t>!</a:t>
            </a:r>
            <a:endParaRPr lang="en-GB" dirty="0">
              <a:solidFill>
                <a:srgbClr val="7030A0"/>
              </a:solidFill>
              <a:latin typeface="Comic Sans MS" panose="030F0902030302020204" pitchFamily="66"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AE5A434-646A-2746-9BDC-885B2382B33E}" type="slidenum">
              <a:rPr lang="sv-SE" smtClean="0"/>
              <a:t>10</a:t>
            </a:fld>
            <a:endParaRPr lang="sv-SE"/>
          </a:p>
        </p:txBody>
      </p:sp>
    </p:spTree>
    <p:extLst>
      <p:ext uri="{BB962C8B-B14F-4D97-AF65-F5344CB8AC3E}">
        <p14:creationId xmlns:p14="http://schemas.microsoft.com/office/powerpoint/2010/main" val="2892158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435192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SE" dirty="0"/>
          </a:p>
        </p:txBody>
      </p:sp>
      <p:sp>
        <p:nvSpPr>
          <p:cNvPr id="4" name="Slide Number Placeholder 3"/>
          <p:cNvSpPr>
            <a:spLocks noGrp="1"/>
          </p:cNvSpPr>
          <p:nvPr>
            <p:ph type="sldNum" sz="quarter" idx="5"/>
          </p:nvPr>
        </p:nvSpPr>
        <p:spPr/>
        <p:txBody>
          <a:bodyPr/>
          <a:lstStyle/>
          <a:p>
            <a:fld id="{3AE5A434-646A-2746-9BDC-885B2382B33E}" type="slidenum">
              <a:rPr lang="sv-SE" smtClean="0"/>
              <a:t>12</a:t>
            </a:fld>
            <a:endParaRPr lang="sv-SE"/>
          </a:p>
        </p:txBody>
      </p:sp>
    </p:spTree>
    <p:extLst>
      <p:ext uri="{BB962C8B-B14F-4D97-AF65-F5344CB8AC3E}">
        <p14:creationId xmlns:p14="http://schemas.microsoft.com/office/powerpoint/2010/main" val="7550992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3AE5A434-646A-2746-9BDC-885B2382B33E}" type="slidenum">
              <a:rPr lang="sv-SE" smtClean="0"/>
              <a:t>13</a:t>
            </a:fld>
            <a:endParaRPr lang="sv-SE"/>
          </a:p>
        </p:txBody>
      </p:sp>
    </p:spTree>
    <p:extLst>
      <p:ext uri="{BB962C8B-B14F-4D97-AF65-F5344CB8AC3E}">
        <p14:creationId xmlns:p14="http://schemas.microsoft.com/office/powerpoint/2010/main" val="386351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dirty="0"/>
              <a:t>In between GAs, the decisions are made by the Executive Council in consultation with the chairs of the specialized commissions and affiliated commissions of the Union: </a:t>
            </a:r>
          </a:p>
          <a:p>
            <a:endParaRPr lang="en-SE" dirty="0"/>
          </a:p>
          <a:p>
            <a:r>
              <a:rPr lang="en-SE" dirty="0"/>
              <a:t>Assumptions that everyone know s.</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62625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dirty="0"/>
              <a:t>EC&amp;CC: meet at least once per year. Official observers are invited to attend. </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2209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35696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453C7B-A7A3-2048-BA3D-40959E89DB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94DCD9-9878-92B3-2537-4A2EDE12B8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8A9D2E-3C01-4BD7-0696-D9B4B75AF77A}"/>
              </a:ext>
            </a:extLst>
          </p:cNvPr>
          <p:cNvSpPr>
            <a:spLocks noGrp="1"/>
          </p:cNvSpPr>
          <p:nvPr>
            <p:ph type="body" idx="1"/>
          </p:nvPr>
        </p:nvSpPr>
        <p:spPr/>
        <p:txBody>
          <a:bodyPr/>
          <a:lstStyle/>
          <a:p>
            <a:r>
              <a:rPr lang="en-GB" dirty="0">
                <a:solidFill>
                  <a:srgbClr val="7030A0"/>
                </a:solidFill>
              </a:rPr>
              <a:t> Institute of Modern Physics, Chinese Academy of Sciences </a:t>
            </a:r>
          </a:p>
          <a:p>
            <a:r>
              <a:rPr lang="en-GB" dirty="0">
                <a:solidFill>
                  <a:srgbClr val="7030A0"/>
                </a:solidFill>
              </a:rPr>
              <a:t>Variable Energy Cyclotron Centre</a:t>
            </a:r>
          </a:p>
          <a:p>
            <a:endParaRPr lang="en-US" dirty="0"/>
          </a:p>
        </p:txBody>
      </p:sp>
      <p:sp>
        <p:nvSpPr>
          <p:cNvPr id="4" name="Slide Number Placeholder 3">
            <a:extLst>
              <a:ext uri="{FF2B5EF4-FFF2-40B4-BE49-F238E27FC236}">
                <a16:creationId xmlns:a16="http://schemas.microsoft.com/office/drawing/2014/main" id="{8FF9C10C-2A4B-2965-8929-8ADCCF3B6495}"/>
              </a:ext>
            </a:extLst>
          </p:cNvPr>
          <p:cNvSpPr>
            <a:spLocks noGrp="1"/>
          </p:cNvSpPr>
          <p:nvPr>
            <p:ph type="sldNum" sz="quarter" idx="5"/>
          </p:nvPr>
        </p:nvSpPr>
        <p:spPr/>
        <p:txBody>
          <a:bodyPr/>
          <a:lstStyle/>
          <a:p>
            <a:fld id="{3AE5A434-646A-2746-9BDC-885B2382B33E}" type="slidenum">
              <a:rPr lang="sv-SE" smtClean="0"/>
              <a:t>5</a:t>
            </a:fld>
            <a:endParaRPr lang="sv-SE"/>
          </a:p>
        </p:txBody>
      </p:sp>
    </p:spTree>
    <p:extLst>
      <p:ext uri="{BB962C8B-B14F-4D97-AF65-F5344CB8AC3E}">
        <p14:creationId xmlns:p14="http://schemas.microsoft.com/office/powerpoint/2010/main" val="1014944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87951-A84D-45EF-1E80-EB97094900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EB1FCA-A708-75D5-37E9-59326D2B2B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27BF9F-9DCE-0861-6E35-CC032C9DB77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4E2872C-B6B8-C311-7A81-419EEC57B477}"/>
              </a:ext>
            </a:extLst>
          </p:cNvPr>
          <p:cNvSpPr>
            <a:spLocks noGrp="1"/>
          </p:cNvSpPr>
          <p:nvPr>
            <p:ph type="sldNum" sz="quarter" idx="5"/>
          </p:nvPr>
        </p:nvSpPr>
        <p:spPr/>
        <p:txBody>
          <a:bodyPr/>
          <a:lstStyle/>
          <a:p>
            <a:fld id="{3AE5A434-646A-2746-9BDC-885B2382B33E}" type="slidenum">
              <a:rPr lang="sv-SE" smtClean="0"/>
              <a:t>6</a:t>
            </a:fld>
            <a:endParaRPr lang="sv-SE"/>
          </a:p>
        </p:txBody>
      </p:sp>
    </p:spTree>
    <p:extLst>
      <p:ext uri="{BB962C8B-B14F-4D97-AF65-F5344CB8AC3E}">
        <p14:creationId xmlns:p14="http://schemas.microsoft.com/office/powerpoint/2010/main" val="1850451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2A1EF-187F-C18D-9605-7851C1DE46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8A4752-DBD5-3775-3ED3-5DF3AC0916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B3EF6F-D031-E339-9EED-E1B1EDB63BA0}"/>
              </a:ext>
            </a:extLst>
          </p:cNvPr>
          <p:cNvSpPr>
            <a:spLocks noGrp="1"/>
          </p:cNvSpPr>
          <p:nvPr>
            <p:ph type="body" idx="1"/>
          </p:nvPr>
        </p:nvSpPr>
        <p:spPr/>
        <p:txBody>
          <a:bodyPr/>
          <a:lstStyle/>
          <a:p>
            <a:endParaRPr lang="en-US" dirty="0"/>
          </a:p>
          <a:p>
            <a:endParaRPr lang="en-US" dirty="0"/>
          </a:p>
        </p:txBody>
      </p:sp>
      <p:sp>
        <p:nvSpPr>
          <p:cNvPr id="4" name="Slide Number Placeholder 3">
            <a:extLst>
              <a:ext uri="{FF2B5EF4-FFF2-40B4-BE49-F238E27FC236}">
                <a16:creationId xmlns:a16="http://schemas.microsoft.com/office/drawing/2014/main" id="{C21C7908-482E-15DF-69F9-C10BC51E90B4}"/>
              </a:ext>
            </a:extLst>
          </p:cNvPr>
          <p:cNvSpPr>
            <a:spLocks noGrp="1"/>
          </p:cNvSpPr>
          <p:nvPr>
            <p:ph type="sldNum" sz="quarter" idx="5"/>
          </p:nvPr>
        </p:nvSpPr>
        <p:spPr/>
        <p:txBody>
          <a:bodyPr/>
          <a:lstStyle/>
          <a:p>
            <a:fld id="{D39FA287-0038-4543-84C5-2E64ED10E9D0}" type="slidenum">
              <a:rPr lang="en-US" smtClean="0"/>
              <a:t>7</a:t>
            </a:fld>
            <a:endParaRPr lang="en-US"/>
          </a:p>
        </p:txBody>
      </p:sp>
    </p:spTree>
    <p:extLst>
      <p:ext uri="{BB962C8B-B14F-4D97-AF65-F5344CB8AC3E}">
        <p14:creationId xmlns:p14="http://schemas.microsoft.com/office/powerpoint/2010/main" val="3589970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(further integration of companies, IP) </a:t>
            </a:r>
          </a:p>
          <a:p>
            <a:r>
              <a:rPr lang="en-GB" sz="1200" dirty="0"/>
              <a:t>Using diverse comms. Signal, meeting, </a:t>
            </a:r>
            <a:endParaRPr lang="en-SE"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85245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02322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gradFill>
          <a:gsLst>
            <a:gs pos="0">
              <a:srgbClr val="F6F9FC">
                <a:alpha val="50980"/>
              </a:srgbClr>
            </a:gs>
            <a:gs pos="81000">
              <a:srgbClr val="B3D1EC"/>
            </a:gs>
            <a:gs pos="90000">
              <a:srgbClr val="B3D1EC"/>
            </a:gs>
            <a:gs pos="100000">
              <a:srgbClr val="CCE0F2"/>
            </a:gs>
          </a:gsLst>
          <a:lin ang="5400000" scaled="0"/>
        </a:gradFill>
        <a:effectLst/>
      </p:bgPr>
    </p:bg>
    <p:spTree>
      <p:nvGrpSpPr>
        <p:cNvPr id="1" name="Shape 12"/>
        <p:cNvGrpSpPr/>
        <p:nvPr/>
      </p:nvGrpSpPr>
      <p:grpSpPr>
        <a:xfrm>
          <a:off x="0" y="0"/>
          <a:ext cx="0" cy="0"/>
          <a:chOff x="0" y="0"/>
          <a:chExt cx="0" cy="0"/>
        </a:xfrm>
      </p:grpSpPr>
      <p:sp>
        <p:nvSpPr>
          <p:cNvPr id="13" name="Google Shape;13;p48"/>
          <p:cNvSpPr txBox="1">
            <a:spLocks noGrp="1"/>
          </p:cNvSpPr>
          <p:nvPr>
            <p:ph type="title"/>
          </p:nvPr>
        </p:nvSpPr>
        <p:spPr>
          <a:xfrm>
            <a:off x="838200" y="365125"/>
            <a:ext cx="10515600" cy="1325563"/>
          </a:xfrm>
          <a:prstGeom prst="rect">
            <a:avLst/>
          </a:prstGeom>
          <a:noFill/>
          <a:ln>
            <a:noFill/>
          </a:ln>
          <a:effectLst>
            <a:outerShdw blurRad="469900" dist="38100" dir="2700000" algn="tl" rotWithShape="0">
              <a:srgbClr val="000000">
                <a:alpha val="25882"/>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4" name="Google Shape;14;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5" name="Google Shape;15;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6" name="Google Shape;16;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b="0" i="0" u="none" strike="noStrike" cap="none">
                <a:solidFill>
                  <a:schemeClr val="dk1"/>
                </a:solidFill>
                <a:latin typeface="Arial"/>
                <a:ea typeface="Arial"/>
                <a:cs typeface="Arial"/>
                <a:sym typeface="Arial"/>
              </a:defRPr>
            </a:lvl1pPr>
            <a:lvl2pPr marL="0" marR="0" lvl="1" indent="0" algn="l" rtl="0">
              <a:spcBef>
                <a:spcPts val="0"/>
              </a:spcBef>
              <a:buNone/>
              <a:defRPr sz="1800" b="0" i="0" u="none" strike="noStrike" cap="none">
                <a:solidFill>
                  <a:schemeClr val="dk1"/>
                </a:solidFill>
                <a:latin typeface="Arial"/>
                <a:ea typeface="Arial"/>
                <a:cs typeface="Arial"/>
                <a:sym typeface="Arial"/>
              </a:defRPr>
            </a:lvl2pPr>
            <a:lvl3pPr marL="0" marR="0" lvl="2" indent="0" algn="l" rtl="0">
              <a:spcBef>
                <a:spcPts val="0"/>
              </a:spcBef>
              <a:buNone/>
              <a:defRPr sz="1800" b="0" i="0" u="none" strike="noStrike" cap="none">
                <a:solidFill>
                  <a:schemeClr val="dk1"/>
                </a:solidFill>
                <a:latin typeface="Arial"/>
                <a:ea typeface="Arial"/>
                <a:cs typeface="Arial"/>
                <a:sym typeface="Arial"/>
              </a:defRPr>
            </a:lvl3pPr>
            <a:lvl4pPr marL="0" marR="0" lvl="3" indent="0" algn="l" rtl="0">
              <a:spcBef>
                <a:spcPts val="0"/>
              </a:spcBef>
              <a:buNone/>
              <a:defRPr sz="1800" b="0" i="0" u="none" strike="noStrike" cap="none">
                <a:solidFill>
                  <a:schemeClr val="dk1"/>
                </a:solidFill>
                <a:latin typeface="Arial"/>
                <a:ea typeface="Arial"/>
                <a:cs typeface="Arial"/>
                <a:sym typeface="Arial"/>
              </a:defRPr>
            </a:lvl4pPr>
            <a:lvl5pPr marL="0" marR="0" lvl="4" indent="0" algn="l" rtl="0">
              <a:spcBef>
                <a:spcPts val="0"/>
              </a:spcBef>
              <a:buNone/>
              <a:defRPr sz="1800" b="0" i="0" u="none" strike="noStrike" cap="none">
                <a:solidFill>
                  <a:schemeClr val="dk1"/>
                </a:solidFill>
                <a:latin typeface="Arial"/>
                <a:ea typeface="Arial"/>
                <a:cs typeface="Arial"/>
                <a:sym typeface="Arial"/>
              </a:defRPr>
            </a:lvl5pPr>
            <a:lvl6pPr marL="0" marR="0" lvl="5" indent="0" algn="l" rtl="0">
              <a:spcBef>
                <a:spcPts val="0"/>
              </a:spcBef>
              <a:buNone/>
              <a:defRPr sz="1800" b="0" i="0" u="none" strike="noStrike" cap="none">
                <a:solidFill>
                  <a:schemeClr val="dk1"/>
                </a:solidFill>
                <a:latin typeface="Arial"/>
                <a:ea typeface="Arial"/>
                <a:cs typeface="Arial"/>
                <a:sym typeface="Arial"/>
              </a:defRPr>
            </a:lvl6pPr>
            <a:lvl7pPr marL="0" marR="0" lvl="6" indent="0" algn="l" rtl="0">
              <a:spcBef>
                <a:spcPts val="0"/>
              </a:spcBef>
              <a:buNone/>
              <a:defRPr sz="1800" b="0" i="0" u="none" strike="noStrike" cap="none">
                <a:solidFill>
                  <a:schemeClr val="dk1"/>
                </a:solidFill>
                <a:latin typeface="Arial"/>
                <a:ea typeface="Arial"/>
                <a:cs typeface="Arial"/>
                <a:sym typeface="Arial"/>
              </a:defRPr>
            </a:lvl7pPr>
            <a:lvl8pPr marL="0" marR="0" lvl="7" indent="0" algn="l" rtl="0">
              <a:spcBef>
                <a:spcPts val="0"/>
              </a:spcBef>
              <a:buNone/>
              <a:defRPr sz="1800" b="0" i="0" u="none" strike="noStrike" cap="none">
                <a:solidFill>
                  <a:schemeClr val="dk1"/>
                </a:solidFill>
                <a:latin typeface="Arial"/>
                <a:ea typeface="Arial"/>
                <a:cs typeface="Arial"/>
                <a:sym typeface="Arial"/>
              </a:defRPr>
            </a:lvl8pPr>
            <a:lvl9pPr marL="0" marR="0" lvl="8" indent="0" algn="l" rtl="0">
              <a:spcBef>
                <a:spcPts val="0"/>
              </a:spcBef>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1"/>
        <p:cNvGrpSpPr/>
        <p:nvPr/>
      </p:nvGrpSpPr>
      <p:grpSpPr>
        <a:xfrm>
          <a:off x="0" y="0"/>
          <a:ext cx="0" cy="0"/>
          <a:chOff x="0" y="0"/>
          <a:chExt cx="0" cy="0"/>
        </a:xfrm>
      </p:grpSpPr>
      <p:sp>
        <p:nvSpPr>
          <p:cNvPr id="72" name="Google Shape;72;p58"/>
          <p:cNvSpPr txBox="1">
            <a:spLocks noGrp="1"/>
          </p:cNvSpPr>
          <p:nvPr>
            <p:ph type="title"/>
          </p:nvPr>
        </p:nvSpPr>
        <p:spPr>
          <a:xfrm rot="5400000">
            <a:off x="7133431" y="1956594"/>
            <a:ext cx="5811838" cy="2628900"/>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5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75" name="Google Shape;75;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76" name="Google Shape;76;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One column">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latshållare för innehåll 2">
            <a:extLst>
              <a:ext uri="{FF2B5EF4-FFF2-40B4-BE49-F238E27FC236}">
                <a16:creationId xmlns:a16="http://schemas.microsoft.com/office/drawing/2014/main" id="{5917406D-4BE3-3B4C-BCFF-41B4F0FAB441}"/>
              </a:ext>
            </a:extLst>
          </p:cNvPr>
          <p:cNvSpPr>
            <a:spLocks noGrp="1"/>
          </p:cNvSpPr>
          <p:nvPr>
            <p:ph idx="1"/>
          </p:nvPr>
        </p:nvSpPr>
        <p:spPr>
          <a:xfrm>
            <a:off x="1094400" y="1562400"/>
            <a:ext cx="9365782"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sidfot 4">
            <a:extLst>
              <a:ext uri="{FF2B5EF4-FFF2-40B4-BE49-F238E27FC236}">
                <a16:creationId xmlns:a16="http://schemas.microsoft.com/office/drawing/2014/main" id="{6BF46F8C-9FFF-17E7-F78D-CEB76B4F1B2F}"/>
              </a:ext>
            </a:extLst>
          </p:cNvPr>
          <p:cNvSpPr>
            <a:spLocks noGrp="1"/>
          </p:cNvSpPr>
          <p:nvPr>
            <p:ph type="ftr" sz="quarter" idx="3"/>
          </p:nvPr>
        </p:nvSpPr>
        <p:spPr>
          <a:xfrm>
            <a:off x="2345344" y="6622231"/>
            <a:ext cx="5655656" cy="494880"/>
          </a:xfrm>
          <a:prstGeom prst="rect">
            <a:avLst/>
          </a:prstGeom>
        </p:spPr>
        <p:txBody>
          <a:bodyPr/>
          <a:lstStyle>
            <a:lvl1pPr>
              <a:defRPr sz="800">
                <a:latin typeface="Arial" panose="020B0604020202020204" pitchFamily="34" charset="0"/>
                <a:cs typeface="Arial" panose="020B0604020202020204" pitchFamily="34" charset="0"/>
              </a:defRPr>
            </a:lvl1pPr>
          </a:lstStyle>
          <a:p>
            <a:r>
              <a:rPr lang="en-GB" sz="800">
                <a:latin typeface="Comic Sans MS" panose="030F0902030302020204" pitchFamily="66" charset="0"/>
              </a:rPr>
              <a:t>Towards a Sustainable Environment using Particle Accelerators</a:t>
            </a:r>
            <a:endParaRPr lang="sv-SE" dirty="0"/>
          </a:p>
        </p:txBody>
      </p:sp>
      <p:sp>
        <p:nvSpPr>
          <p:cNvPr id="4" name="Platshållare för datum 3">
            <a:extLst>
              <a:ext uri="{FF2B5EF4-FFF2-40B4-BE49-F238E27FC236}">
                <a16:creationId xmlns:a16="http://schemas.microsoft.com/office/drawing/2014/main" id="{3AB9A96A-F788-691F-DCBA-B17A1F7F67C4}"/>
              </a:ext>
            </a:extLst>
          </p:cNvPr>
          <p:cNvSpPr>
            <a:spLocks noGrp="1"/>
          </p:cNvSpPr>
          <p:nvPr>
            <p:ph type="dt" sz="half" idx="2"/>
          </p:nvPr>
        </p:nvSpPr>
        <p:spPr>
          <a:xfrm>
            <a:off x="713508" y="6622231"/>
            <a:ext cx="1314797" cy="382730"/>
          </a:xfrm>
          <a:prstGeom prst="rect">
            <a:avLst/>
          </a:prstGeom>
        </p:spPr>
        <p:txBody>
          <a:bodyPr/>
          <a:lstStyle>
            <a:lvl1pPr>
              <a:defRPr sz="800">
                <a:latin typeface="Arial" panose="020B0604020202020204" pitchFamily="34" charset="0"/>
                <a:cs typeface="Arial" panose="020B0604020202020204" pitchFamily="34" charset="0"/>
              </a:defRPr>
            </a:lvl1pPr>
          </a:lstStyle>
          <a:p>
            <a:r>
              <a:rPr lang="sv-SE"/>
              <a:t>CD / 2023/07/31</a:t>
            </a:r>
            <a:endParaRPr lang="sv-SE" dirty="0"/>
          </a:p>
        </p:txBody>
      </p:sp>
    </p:spTree>
    <p:extLst>
      <p:ext uri="{BB962C8B-B14F-4D97-AF65-F5344CB8AC3E}">
        <p14:creationId xmlns:p14="http://schemas.microsoft.com/office/powerpoint/2010/main" val="3743348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4442562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49"/>
          <p:cNvSpPr txBox="1">
            <a:spLocks noGrp="1"/>
          </p:cNvSpPr>
          <p:nvPr>
            <p:ph type="title"/>
          </p:nvPr>
        </p:nvSpPr>
        <p:spPr>
          <a:xfrm>
            <a:off x="838200" y="365125"/>
            <a:ext cx="10515600" cy="132556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4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6"/>
        <p:cNvGrpSpPr/>
        <p:nvPr/>
      </p:nvGrpSpPr>
      <p:grpSpPr>
        <a:xfrm>
          <a:off x="0" y="0"/>
          <a:ext cx="0" cy="0"/>
          <a:chOff x="0" y="0"/>
          <a:chExt cx="0" cy="0"/>
        </a:xfrm>
      </p:grpSpPr>
      <p:sp>
        <p:nvSpPr>
          <p:cNvPr id="27" name="Google Shape;27;p51"/>
          <p:cNvSpPr txBox="1">
            <a:spLocks noGrp="1"/>
          </p:cNvSpPr>
          <p:nvPr>
            <p:ph type="ctrTitle"/>
          </p:nvPr>
        </p:nvSpPr>
        <p:spPr>
          <a:xfrm>
            <a:off x="1524000" y="1122363"/>
            <a:ext cx="9144000" cy="2387600"/>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b" anchorCtr="0">
            <a:normAutofit/>
          </a:bodyPr>
          <a:lstStyle>
            <a:lvl1pPr lvl="0" algn="ctr">
              <a:lnSpc>
                <a:spcPct val="90000"/>
              </a:lnSpc>
              <a:spcBef>
                <a:spcPts val="0"/>
              </a:spcBef>
              <a:spcAft>
                <a:spcPts val="0"/>
              </a:spcAft>
              <a:buClr>
                <a:schemeClr val="accent1"/>
              </a:buClr>
              <a:buSzPts val="6000"/>
              <a:buFont typeface="Arial Black"/>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5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52"/>
          <p:cNvSpPr txBox="1">
            <a:spLocks noGrp="1"/>
          </p:cNvSpPr>
          <p:nvPr>
            <p:ph type="title"/>
          </p:nvPr>
        </p:nvSpPr>
        <p:spPr>
          <a:xfrm>
            <a:off x="831850" y="1709738"/>
            <a:ext cx="10515600" cy="2852737"/>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b" anchorCtr="0">
            <a:normAutofit/>
          </a:bodyPr>
          <a:lstStyle>
            <a:lvl1pPr lvl="0" algn="l">
              <a:lnSpc>
                <a:spcPct val="90000"/>
              </a:lnSpc>
              <a:spcBef>
                <a:spcPts val="0"/>
              </a:spcBef>
              <a:spcAft>
                <a:spcPts val="0"/>
              </a:spcAft>
              <a:buClr>
                <a:schemeClr val="accent1"/>
              </a:buClr>
              <a:buSzPts val="6000"/>
              <a:buFont typeface="Arial Black"/>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5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33" name="Google Shape;33;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34" name="Google Shape;34;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5"/>
        <p:cNvGrpSpPr/>
        <p:nvPr/>
      </p:nvGrpSpPr>
      <p:grpSpPr>
        <a:xfrm>
          <a:off x="0" y="0"/>
          <a:ext cx="0" cy="0"/>
          <a:chOff x="0" y="0"/>
          <a:chExt cx="0" cy="0"/>
        </a:xfrm>
      </p:grpSpPr>
      <p:sp>
        <p:nvSpPr>
          <p:cNvPr id="36" name="Google Shape;36;p53"/>
          <p:cNvSpPr txBox="1">
            <a:spLocks noGrp="1"/>
          </p:cNvSpPr>
          <p:nvPr>
            <p:ph type="title"/>
          </p:nvPr>
        </p:nvSpPr>
        <p:spPr>
          <a:xfrm>
            <a:off x="838200" y="365125"/>
            <a:ext cx="10515600" cy="132556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5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5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0" name="Google Shape;40;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1" name="Google Shape;41;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2"/>
        <p:cNvGrpSpPr/>
        <p:nvPr/>
      </p:nvGrpSpPr>
      <p:grpSpPr>
        <a:xfrm>
          <a:off x="0" y="0"/>
          <a:ext cx="0" cy="0"/>
          <a:chOff x="0" y="0"/>
          <a:chExt cx="0" cy="0"/>
        </a:xfrm>
      </p:grpSpPr>
      <p:sp>
        <p:nvSpPr>
          <p:cNvPr id="43" name="Google Shape;43;p54"/>
          <p:cNvSpPr txBox="1">
            <a:spLocks noGrp="1"/>
          </p:cNvSpPr>
          <p:nvPr>
            <p:ph type="title"/>
          </p:nvPr>
        </p:nvSpPr>
        <p:spPr>
          <a:xfrm>
            <a:off x="839788" y="365125"/>
            <a:ext cx="10515600" cy="132556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5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5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5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5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9" name="Google Shape;49;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0" name="Google Shape;50;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1"/>
        <p:cNvGrpSpPr/>
        <p:nvPr/>
      </p:nvGrpSpPr>
      <p:grpSpPr>
        <a:xfrm>
          <a:off x="0" y="0"/>
          <a:ext cx="0" cy="0"/>
          <a:chOff x="0" y="0"/>
          <a:chExt cx="0" cy="0"/>
        </a:xfrm>
      </p:grpSpPr>
      <p:sp>
        <p:nvSpPr>
          <p:cNvPr id="52" name="Google Shape;52;p55"/>
          <p:cNvSpPr txBox="1">
            <a:spLocks noGrp="1"/>
          </p:cNvSpPr>
          <p:nvPr>
            <p:ph type="title"/>
          </p:nvPr>
        </p:nvSpPr>
        <p:spPr>
          <a:xfrm>
            <a:off x="839788" y="457200"/>
            <a:ext cx="3932237" cy="1600200"/>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b" anchorCtr="0">
            <a:normAutofit/>
          </a:bodyPr>
          <a:lstStyle>
            <a:lvl1pPr lvl="0" algn="l">
              <a:lnSpc>
                <a:spcPct val="90000"/>
              </a:lnSpc>
              <a:spcBef>
                <a:spcPts val="0"/>
              </a:spcBef>
              <a:spcAft>
                <a:spcPts val="0"/>
              </a:spcAft>
              <a:buClr>
                <a:schemeClr val="accent1"/>
              </a:buClr>
              <a:buSzPts val="3200"/>
              <a:buFont typeface="Arial Black"/>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5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4" name="Google Shape;54;p5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5" name="Google Shape;55;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6" name="Google Shape;56;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7" name="Google Shape;57;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8"/>
        <p:cNvGrpSpPr/>
        <p:nvPr/>
      </p:nvGrpSpPr>
      <p:grpSpPr>
        <a:xfrm>
          <a:off x="0" y="0"/>
          <a:ext cx="0" cy="0"/>
          <a:chOff x="0" y="0"/>
          <a:chExt cx="0" cy="0"/>
        </a:xfrm>
      </p:grpSpPr>
      <p:sp>
        <p:nvSpPr>
          <p:cNvPr id="59" name="Google Shape;59;p56"/>
          <p:cNvSpPr txBox="1">
            <a:spLocks noGrp="1"/>
          </p:cNvSpPr>
          <p:nvPr>
            <p:ph type="title"/>
          </p:nvPr>
        </p:nvSpPr>
        <p:spPr>
          <a:xfrm>
            <a:off x="839788" y="457200"/>
            <a:ext cx="3932237" cy="1600200"/>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b" anchorCtr="0">
            <a:normAutofit/>
          </a:bodyPr>
          <a:lstStyle>
            <a:lvl1pPr lvl="0" algn="l">
              <a:lnSpc>
                <a:spcPct val="90000"/>
              </a:lnSpc>
              <a:spcBef>
                <a:spcPts val="0"/>
              </a:spcBef>
              <a:spcAft>
                <a:spcPts val="0"/>
              </a:spcAft>
              <a:buClr>
                <a:schemeClr val="accent1"/>
              </a:buClr>
              <a:buSzPts val="3200"/>
              <a:buFont typeface="Arial Black"/>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6"/>
          <p:cNvSpPr>
            <a:spLocks noGrp="1"/>
          </p:cNvSpPr>
          <p:nvPr>
            <p:ph type="pic" idx="2"/>
          </p:nvPr>
        </p:nvSpPr>
        <p:spPr>
          <a:xfrm>
            <a:off x="5183188" y="987425"/>
            <a:ext cx="6172200" cy="4873625"/>
          </a:xfrm>
          <a:prstGeom prst="rect">
            <a:avLst/>
          </a:prstGeom>
          <a:noFill/>
          <a:ln>
            <a:noFill/>
          </a:ln>
        </p:spPr>
      </p:sp>
      <p:sp>
        <p:nvSpPr>
          <p:cNvPr id="61" name="Google Shape;61;p5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3" name="Google Shape;63;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4" name="Google Shape;64;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5"/>
        <p:cNvGrpSpPr/>
        <p:nvPr/>
      </p:nvGrpSpPr>
      <p:grpSpPr>
        <a:xfrm>
          <a:off x="0" y="0"/>
          <a:ext cx="0" cy="0"/>
          <a:chOff x="0" y="0"/>
          <a:chExt cx="0" cy="0"/>
        </a:xfrm>
      </p:grpSpPr>
      <p:sp>
        <p:nvSpPr>
          <p:cNvPr id="66" name="Google Shape;66;p57"/>
          <p:cNvSpPr txBox="1">
            <a:spLocks noGrp="1"/>
          </p:cNvSpPr>
          <p:nvPr>
            <p:ph type="title"/>
          </p:nvPr>
        </p:nvSpPr>
        <p:spPr>
          <a:xfrm>
            <a:off x="838200" y="365125"/>
            <a:ext cx="10515600" cy="132556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5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9" name="Google Shape;69;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70" name="Google Shape;70;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6F9FC">
                <a:alpha val="50980"/>
              </a:srgbClr>
            </a:gs>
            <a:gs pos="81000">
              <a:srgbClr val="B3D1EC"/>
            </a:gs>
            <a:gs pos="90000">
              <a:srgbClr val="B3D1EC"/>
            </a:gs>
            <a:gs pos="100000">
              <a:srgbClr val="CCE0F2"/>
            </a:gs>
          </a:gsLst>
          <a:lin ang="5400000" scaled="0"/>
        </a:gradFill>
        <a:effectLst/>
      </p:bgPr>
    </p:bg>
    <p:spTree>
      <p:nvGrpSpPr>
        <p:cNvPr id="1" name="Shape 9"/>
        <p:cNvGrpSpPr/>
        <p:nvPr/>
      </p:nvGrpSpPr>
      <p:grpSpPr>
        <a:xfrm>
          <a:off x="0" y="0"/>
          <a:ext cx="0" cy="0"/>
          <a:chOff x="0" y="0"/>
          <a:chExt cx="0" cy="0"/>
        </a:xfrm>
      </p:grpSpPr>
      <p:sp>
        <p:nvSpPr>
          <p:cNvPr id="10" name="Google Shape;10;p47"/>
          <p:cNvSpPr txBox="1">
            <a:spLocks noGrp="1"/>
          </p:cNvSpPr>
          <p:nvPr>
            <p:ph type="title"/>
          </p:nvPr>
        </p:nvSpPr>
        <p:spPr>
          <a:xfrm>
            <a:off x="838200" y="365125"/>
            <a:ext cx="10515600" cy="132556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accent1"/>
              </a:buClr>
              <a:buSzPts val="4400"/>
              <a:buFont typeface="Arial Black"/>
              <a:buNone/>
              <a:defRPr sz="4400" b="0" i="0" u="none" strike="noStrike" cap="none">
                <a:solidFill>
                  <a:schemeClr val="accent1"/>
                </a:solidFill>
                <a:latin typeface="Arial Black"/>
                <a:ea typeface="Arial Black"/>
                <a:cs typeface="Arial Black"/>
                <a:sym typeface="Arial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4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dirty="0"/>
          </a:p>
        </p:txBody>
      </p:sp>
      <p:pic>
        <p:nvPicPr>
          <p:cNvPr id="3" name="Picture 2">
            <a:extLst>
              <a:ext uri="{FF2B5EF4-FFF2-40B4-BE49-F238E27FC236}">
                <a16:creationId xmlns:a16="http://schemas.microsoft.com/office/drawing/2014/main" id="{EEF83614-3DDA-DBEF-A965-B874FE29A463}"/>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0530348" y="1"/>
            <a:ext cx="1661652" cy="893138"/>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1" r:id="rId11"/>
    <p:sldLayoutId id="2147483662"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baseline="0">
          <a:solidFill>
            <a:srgbClr val="000000"/>
          </a:solidFill>
          <a:latin typeface="+mj-lt"/>
          <a:ea typeface="Comic Sans MS" panose="030F0902030302020204" pitchFamily="66"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902030302020204" pitchFamily="66" charset="0"/>
          <a:ea typeface="Comic Sans MS" panose="030F0902030302020204" pitchFamily="66"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tiff"/><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hyperlink" Target="https://engage.aps.org/fip/blogs/christine-marie-therese-darve1/2022/10/16/alba" TargetMode="External"/><Relationship Id="rId13" Type="http://schemas.openxmlformats.org/officeDocument/2006/relationships/image" Target="../media/image26.png"/><Relationship Id="rId18" Type="http://schemas.openxmlformats.org/officeDocument/2006/relationships/hyperlink" Target="https://engage.aps.org/fip/blogs/ericka-donielle-stansbury/2025/04/02/save-the-date-apr-24-accelerating-innovation-indus" TargetMode="External"/><Relationship Id="rId3" Type="http://schemas.openxmlformats.org/officeDocument/2006/relationships/image" Target="../media/image21.png"/><Relationship Id="rId21" Type="http://schemas.openxmlformats.org/officeDocument/2006/relationships/hyperlink" Target="https://engage.aps.org/fip/blogs/christine-marie-therese-darve1/2024/01/24/educ" TargetMode="External"/><Relationship Id="rId7" Type="http://schemas.openxmlformats.org/officeDocument/2006/relationships/image" Target="../media/image23.png"/><Relationship Id="rId12" Type="http://schemas.openxmlformats.org/officeDocument/2006/relationships/hyperlink" Target="https://engage.aps.org/fip/blogs/christine-marie-therese-darve1/2023/03/05/iupap101" TargetMode="External"/><Relationship Id="rId17" Type="http://schemas.openxmlformats.org/officeDocument/2006/relationships/image" Target="../media/image28.png"/><Relationship Id="rId2" Type="http://schemas.openxmlformats.org/officeDocument/2006/relationships/notesSlide" Target="../notesSlides/notesSlide10.xml"/><Relationship Id="rId16" Type="http://schemas.openxmlformats.org/officeDocument/2006/relationships/hyperlink" Target="https://engage.aps.org/fip/blogs/christine-marie-therese-darve1/2023/09/29/accsociety" TargetMode="External"/><Relationship Id="rId20" Type="http://schemas.openxmlformats.org/officeDocument/2006/relationships/hyperlink" Target="https://engage.aps.org/fip/blogs/christine-marie-therese-darve1/2023/02/17/cbi" TargetMode="External"/><Relationship Id="rId1" Type="http://schemas.openxmlformats.org/officeDocument/2006/relationships/slideLayout" Target="../slideLayouts/slideLayout11.xml"/><Relationship Id="rId6" Type="http://schemas.openxmlformats.org/officeDocument/2006/relationships/image" Target="../media/image22.jpeg"/><Relationship Id="rId11" Type="http://schemas.openxmlformats.org/officeDocument/2006/relationships/image" Target="../media/image25.png"/><Relationship Id="rId5" Type="http://schemas.openxmlformats.org/officeDocument/2006/relationships/hyperlink" Target="https://engage.aps.org/fip/resources/activities/physics-matters" TargetMode="External"/><Relationship Id="rId15" Type="http://schemas.openxmlformats.org/officeDocument/2006/relationships/image" Target="../media/image27.png"/><Relationship Id="rId10" Type="http://schemas.openxmlformats.org/officeDocument/2006/relationships/image" Target="../media/image24.png"/><Relationship Id="rId19" Type="http://schemas.openxmlformats.org/officeDocument/2006/relationships/image" Target="../media/image29.png"/><Relationship Id="rId4" Type="http://schemas.openxmlformats.org/officeDocument/2006/relationships/hyperlink" Target="https://www.youtube.com/playlist?list=PLgxD9DiwxLGp1AR8vjpAPWaxqF5-K_3OX" TargetMode="External"/><Relationship Id="rId9" Type="http://schemas.openxmlformats.org/officeDocument/2006/relationships/hyperlink" Target="https://engage.aps.org/fip/blogs/christine-marie-therese-darve1/2023/07/31/ads" TargetMode="External"/><Relationship Id="rId14" Type="http://schemas.openxmlformats.org/officeDocument/2006/relationships/hyperlink" Target="https://engage.aps.org/fip/blogs/christine-marie-therese-darve1/2022/10/16/iupap?CommunityKey=3c4c01e3-d28f-4339-9c6d-8fd1e1afed02"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hyperlink" Target="https://cdarve.web.cern.ch/" TargetMode="External"/><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s://quantum2025.org/iyq-event/physics-for-society-a-new-colloquium-series-by-unesco-and-iupap/" TargetMode="External"/><Relationship Id="rId7" Type="http://schemas.openxmlformats.org/officeDocument/2006/relationships/hyperlink" Target="https://www.unesco.org/en/articles/fifth-webinar-physics-society?hub=79845" TargetMode="External"/><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hyperlink" Target="https://www.unesco.org/en/articles/fourth-webinar-physics-society" TargetMode="External"/><Relationship Id="rId11" Type="http://schemas.openxmlformats.org/officeDocument/2006/relationships/image" Target="../media/image37.png"/><Relationship Id="rId5" Type="http://schemas.openxmlformats.org/officeDocument/2006/relationships/hyperlink" Target="https://iupap.org/2025/06/09/iupap-unesco-continue-international-colloquia-series-with-talk-by-prof-andrew-forbes/" TargetMode="External"/><Relationship Id="rId10" Type="http://schemas.openxmlformats.org/officeDocument/2006/relationships/image" Target="../media/image36.png"/><Relationship Id="rId4" Type="http://schemas.openxmlformats.org/officeDocument/2006/relationships/hyperlink" Target="https://www.unesco.org/en/articles/second-webinar-physics-society?hub=79845" TargetMode="External"/><Relationship Id="rId9" Type="http://schemas.openxmlformats.org/officeDocument/2006/relationships/hyperlink" Target="https://iupap.org/strategic-plan/outreach/iupap-unesco-international-colloquia/"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iupap.org/" TargetMode="External"/><Relationship Id="rId7" Type="http://schemas.openxmlformats.org/officeDocument/2006/relationships/hyperlink" Target="https://www.iucr.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iupap.org/" TargetMode="External"/><Relationship Id="rId5" Type="http://schemas.openxmlformats.org/officeDocument/2006/relationships/image" Target="../media/image7.jpe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global/event/14629/contributions/126334/attachments/58440/112367/IUPAP_COnferene_Support.pdf" TargetMode="External"/><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hyperlink" Target="https://www.ipac26.org/iupap/" TargetMode="Externa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hyperlink" Target="https://iupap-wg14.web.cern.ch/" TargetMode="External"/><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hyperlink" Target="https://iupap-wg14.web.cern.ch/membership/"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iupap-wg14.web.cern.ch/"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hyperlink" Target="https://acceleratingnews.eu/news/issue-54/communication-outreach-aco/meet-2026-ambassadors-bringing-particle-accelerators" TargetMode="External"/><Relationship Id="rId3" Type="http://schemas.openxmlformats.org/officeDocument/2006/relationships/hyperlink" Target="https://www.scienceinschool.org/" TargetMode="External"/><Relationship Id="rId7" Type="http://schemas.openxmlformats.org/officeDocument/2006/relationships/hyperlink" Target="https://iupap-wg14.web.cern.ch/" TargetMode="External"/><Relationship Id="rId12"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npaperasmusplus.wordpress.com/" TargetMode="External"/><Relationship Id="rId11" Type="http://schemas.openxmlformats.org/officeDocument/2006/relationships/hyperlink" Target="https://iupap-wg14.web.cern.ch/ambassadors" TargetMode="External"/><Relationship Id="rId5" Type="http://schemas.openxmlformats.org/officeDocument/2006/relationships/image" Target="../media/image13.png"/><Relationship Id="rId10" Type="http://schemas.openxmlformats.org/officeDocument/2006/relationships/hyperlink" Target="https://www.linkedin.com/company/iupap-accelerator-science-communication/posts/?feedView=all&amp;viewAsMember=true" TargetMode="External"/><Relationship Id="rId4" Type="http://schemas.openxmlformats.org/officeDocument/2006/relationships/hyperlink" Target="https://cas.web.cern.ch/" TargetMode="External"/><Relationship Id="rId9" Type="http://schemas.openxmlformats.org/officeDocument/2006/relationships/hyperlink" Target="https://acceleratingnews.eu/index.php/news/issue-53/particle-accelerators-acc/accelerators-key-making-our-lives-better-says-chair-physics"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iupap-wg14.web.cern.ch/node/27" TargetMode="External"/><Relationship Id="rId7" Type="http://schemas.openxmlformats.org/officeDocument/2006/relationships/hyperlink" Target="https://www.iaea.org/events/accconf2026"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aghribi1-presentation-20230911-artifact.docs.cern.ch/hackathon_Slidedeck#9" TargetMode="External"/><Relationship Id="rId5" Type="http://schemas.openxmlformats.org/officeDocument/2006/relationships/hyperlink" Target="https://indico.in2p3.fr/event/39704/" TargetMode="Externa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6.png"/><Relationship Id="rId7"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drive.google.com/file/d/1vo3oj91OiWBSET6H8RVDjc5688iajFGD/view?usp=sharing" TargetMode="External"/><Relationship Id="rId5" Type="http://schemas.openxmlformats.org/officeDocument/2006/relationships/hyperlink" Target="https://drive.google.com/file/d/12IfOcKBBDDY5rwN1GZ9IcZuhfAH_kOE5/view?usp=sharing" TargetMode="External"/><Relationship Id="rId10" Type="http://schemas.openxmlformats.org/officeDocument/2006/relationships/image" Target="../media/image20.png"/><Relationship Id="rId4" Type="http://schemas.openxmlformats.org/officeDocument/2006/relationships/hyperlink" Target="https://iupap-wg14.web.cern.ch/hackatonino-challenges-list/" TargetMode="External"/><Relationship Id="rId9"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
          <p:cNvSpPr txBox="1"/>
          <p:nvPr/>
        </p:nvSpPr>
        <p:spPr>
          <a:xfrm>
            <a:off x="532660" y="829418"/>
            <a:ext cx="10596758" cy="2387600"/>
          </a:xfrm>
          <a:prstGeom prst="rect">
            <a:avLst/>
          </a:prstGeom>
          <a:noFill/>
          <a:ln>
            <a:noFill/>
          </a:ln>
        </p:spPr>
        <p:txBody>
          <a:bodyPr spcFirstLastPara="1" wrap="square" lIns="91425" tIns="45700" rIns="91425" bIns="45700" anchor="ctr" anchorCtr="0">
            <a:noAutofit/>
          </a:bodyPr>
          <a:lstStyle/>
          <a:p>
            <a:pPr lvl="0" algn="ctr">
              <a:lnSpc>
                <a:spcPct val="90000"/>
              </a:lnSpc>
              <a:buClr>
                <a:schemeClr val="accent1"/>
              </a:buClr>
              <a:buSzPts val="3600"/>
            </a:pPr>
            <a:r>
              <a:rPr lang="en-GB" sz="4400" b="1" dirty="0">
                <a:solidFill>
                  <a:srgbClr val="7030A0"/>
                </a:solidFill>
              </a:rPr>
              <a:t>IUPAP WG14 on Accelerator Science</a:t>
            </a:r>
            <a:endParaRPr sz="4400" b="1" dirty="0">
              <a:solidFill>
                <a:srgbClr val="7030A0"/>
              </a:solidFill>
              <a:latin typeface="Arial" panose="020B0604020202020204" pitchFamily="34" charset="0"/>
              <a:ea typeface="Arial Black"/>
              <a:cs typeface="Arial" panose="020B0604020202020204" pitchFamily="34" charset="0"/>
              <a:sym typeface="Arial Black"/>
            </a:endParaRPr>
          </a:p>
        </p:txBody>
      </p:sp>
      <p:sp>
        <p:nvSpPr>
          <p:cNvPr id="83" name="Google Shape;83;p1"/>
          <p:cNvSpPr txBox="1"/>
          <p:nvPr/>
        </p:nvSpPr>
        <p:spPr>
          <a:xfrm>
            <a:off x="0" y="2760175"/>
            <a:ext cx="12401550" cy="2225950"/>
          </a:xfrm>
          <a:prstGeom prst="rect">
            <a:avLst/>
          </a:prstGeom>
          <a:noFill/>
          <a:ln>
            <a:noFill/>
          </a:ln>
        </p:spPr>
        <p:txBody>
          <a:bodyPr spcFirstLastPara="1" wrap="square" lIns="91425" tIns="45700" rIns="91425" bIns="45700" anchor="t" anchorCtr="0">
            <a:normAutofit/>
          </a:bodyPr>
          <a:lstStyle/>
          <a:p>
            <a:pPr algn="ctr">
              <a:lnSpc>
                <a:spcPct val="90000"/>
              </a:lnSpc>
              <a:buClr>
                <a:schemeClr val="dk1"/>
              </a:buClr>
              <a:buSzPts val="2400"/>
            </a:pPr>
            <a:r>
              <a:rPr lang="en-US" sz="3100" b="1" dirty="0">
                <a:solidFill>
                  <a:schemeClr val="accent1"/>
                </a:solidFill>
                <a:latin typeface="Arial" panose="020B0604020202020204" pitchFamily="34" charset="0"/>
                <a:cs typeface="Arial" panose="020B0604020202020204" pitchFamily="34" charset="0"/>
                <a:sym typeface="Arial"/>
              </a:rPr>
              <a:t>Christine Darve </a:t>
            </a:r>
          </a:p>
          <a:p>
            <a:pPr algn="ctr">
              <a:lnSpc>
                <a:spcPct val="90000"/>
              </a:lnSpc>
              <a:buClr>
                <a:schemeClr val="dk1"/>
              </a:buClr>
              <a:buSzPts val="2400"/>
            </a:pPr>
            <a:r>
              <a:rPr lang="en-US" sz="2600" dirty="0">
                <a:solidFill>
                  <a:schemeClr val="accent1"/>
                </a:solidFill>
                <a:latin typeface="Arial" panose="020B0604020202020204" pitchFamily="34" charset="0"/>
                <a:cs typeface="Arial" panose="020B0604020202020204" pitchFamily="34" charset="0"/>
                <a:sym typeface="Arial"/>
              </a:rPr>
              <a:t>of behalf of </a:t>
            </a:r>
            <a:r>
              <a:rPr lang="en-US" sz="2600" dirty="0">
                <a:solidFill>
                  <a:schemeClr val="accent1"/>
                </a:solidFill>
                <a:latin typeface="Arial" panose="020B0604020202020204" pitchFamily="34" charset="0"/>
                <a:cs typeface="Arial" panose="020B0604020202020204" pitchFamily="34" charset="0"/>
              </a:rPr>
              <a:t>the International Union of Pure and Applied Physics (IUPAP) </a:t>
            </a:r>
          </a:p>
          <a:p>
            <a:pPr algn="ctr">
              <a:lnSpc>
                <a:spcPct val="90000"/>
              </a:lnSpc>
              <a:buClr>
                <a:schemeClr val="dk1"/>
              </a:buClr>
              <a:buSzPts val="2400"/>
            </a:pPr>
            <a:r>
              <a:rPr lang="en-US" sz="2600" dirty="0">
                <a:solidFill>
                  <a:schemeClr val="accent1"/>
                </a:solidFill>
                <a:latin typeface="Arial" panose="020B0604020202020204" pitchFamily="34" charset="0"/>
                <a:cs typeface="Arial" panose="020B0604020202020204" pitchFamily="34" charset="0"/>
              </a:rPr>
              <a:t>WG14 on Accelerator Science</a:t>
            </a:r>
            <a:endParaRPr lang="en-US" sz="3100" b="1" dirty="0">
              <a:solidFill>
                <a:schemeClr val="accent1"/>
              </a:solidFill>
              <a:latin typeface="Arial" panose="020B0604020202020204" pitchFamily="34" charset="0"/>
              <a:cs typeface="Arial" panose="020B0604020202020204" pitchFamily="34" charset="0"/>
              <a:sym typeface="Arial"/>
            </a:endParaRPr>
          </a:p>
          <a:p>
            <a:pPr marL="0" marR="0" lvl="0" indent="0" algn="ctr" rtl="0">
              <a:lnSpc>
                <a:spcPct val="90000"/>
              </a:lnSpc>
              <a:spcBef>
                <a:spcPts val="0"/>
              </a:spcBef>
              <a:spcAft>
                <a:spcPts val="0"/>
              </a:spcAft>
              <a:buClr>
                <a:schemeClr val="dk1"/>
              </a:buClr>
              <a:buSzPts val="2400"/>
              <a:buFont typeface="Arial"/>
              <a:buNone/>
            </a:pPr>
            <a:r>
              <a:rPr lang="en-US" sz="2400" dirty="0">
                <a:solidFill>
                  <a:schemeClr val="accent1"/>
                </a:solidFill>
                <a:latin typeface="Arial" panose="020B0604020202020204" pitchFamily="34" charset="0"/>
                <a:cs typeface="Arial" panose="020B0604020202020204" pitchFamily="34" charset="0"/>
              </a:rPr>
              <a:t>&amp; </a:t>
            </a:r>
          </a:p>
          <a:p>
            <a:pPr marL="0" marR="0" lvl="0" indent="0" algn="ctr" rtl="0">
              <a:lnSpc>
                <a:spcPct val="90000"/>
              </a:lnSpc>
              <a:spcBef>
                <a:spcPts val="0"/>
              </a:spcBef>
              <a:spcAft>
                <a:spcPts val="0"/>
              </a:spcAft>
              <a:buClr>
                <a:schemeClr val="dk1"/>
              </a:buClr>
              <a:buSzPts val="2400"/>
              <a:buFont typeface="Arial"/>
              <a:buNone/>
            </a:pPr>
            <a:r>
              <a:rPr lang="en-US" sz="2400" dirty="0">
                <a:solidFill>
                  <a:schemeClr val="accent1"/>
                </a:solidFill>
                <a:latin typeface="Arial" panose="020B0604020202020204" pitchFamily="34" charset="0"/>
                <a:cs typeface="Arial" panose="020B0604020202020204" pitchFamily="34" charset="0"/>
              </a:rPr>
              <a:t>European Spallation Source, ERIC (ESS)</a:t>
            </a:r>
            <a:endParaRPr lang="en-US" sz="900" dirty="0">
              <a:solidFill>
                <a:schemeClr val="accent1"/>
              </a:solidFill>
              <a:latin typeface="Arial" panose="020B0604020202020204" pitchFamily="34" charset="0"/>
              <a:cs typeface="Arial" panose="020B0604020202020204" pitchFamily="34" charset="0"/>
            </a:endParaRPr>
          </a:p>
          <a:p>
            <a:pPr marL="0" marR="0" lvl="0" indent="0" algn="ctr" rtl="0">
              <a:lnSpc>
                <a:spcPct val="90000"/>
              </a:lnSpc>
              <a:spcBef>
                <a:spcPts val="0"/>
              </a:spcBef>
              <a:spcAft>
                <a:spcPts val="0"/>
              </a:spcAft>
              <a:buClr>
                <a:schemeClr val="dk1"/>
              </a:buClr>
              <a:buSzPts val="2400"/>
              <a:buFont typeface="Arial"/>
              <a:buNone/>
            </a:pPr>
            <a:endParaRPr lang="en-US" b="1" dirty="0">
              <a:solidFill>
                <a:schemeClr val="accent1"/>
              </a:solidFill>
              <a:latin typeface="Arial" panose="020B0604020202020204" pitchFamily="34" charset="0"/>
              <a:cs typeface="Arial" panose="020B0604020202020204" pitchFamily="34" charset="0"/>
            </a:endParaRPr>
          </a:p>
        </p:txBody>
      </p:sp>
      <p:sp>
        <p:nvSpPr>
          <p:cNvPr id="86" name="Google Shape;86;p1"/>
          <p:cNvSpPr/>
          <p:nvPr/>
        </p:nvSpPr>
        <p:spPr>
          <a:xfrm>
            <a:off x="3114676" y="4830216"/>
            <a:ext cx="6215062" cy="123106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lang="en-US" sz="1800" b="1" dirty="0">
              <a:solidFill>
                <a:schemeClr val="dk1"/>
              </a:solidFill>
              <a:latin typeface="Arial" panose="020B0604020202020204" pitchFamily="34" charset="0"/>
              <a:cs typeface="Arial" panose="020B0604020202020204" pitchFamily="34" charset="0"/>
              <a:sym typeface="Arial"/>
            </a:endParaRPr>
          </a:p>
          <a:p>
            <a:pPr marL="0" marR="0" lvl="0" indent="0" algn="ctr" rtl="0">
              <a:spcBef>
                <a:spcPts val="0"/>
              </a:spcBef>
              <a:spcAft>
                <a:spcPts val="0"/>
              </a:spcAft>
              <a:buNone/>
            </a:pPr>
            <a:r>
              <a:rPr lang="en-US" sz="2000" b="1" dirty="0">
                <a:solidFill>
                  <a:schemeClr val="dk1"/>
                </a:solidFill>
                <a:latin typeface="Arial" panose="020B0604020202020204" pitchFamily="34" charset="0"/>
                <a:cs typeface="Arial" panose="020B0604020202020204" pitchFamily="34" charset="0"/>
                <a:sym typeface="Arial"/>
              </a:rPr>
              <a:t>May </a:t>
            </a:r>
            <a:r>
              <a:rPr lang="en-US" sz="2000" b="1" dirty="0">
                <a:solidFill>
                  <a:schemeClr val="dk1"/>
                </a:solidFill>
                <a:latin typeface="Arial" panose="020B0604020202020204" pitchFamily="34" charset="0"/>
                <a:cs typeface="Arial" panose="020B0604020202020204" pitchFamily="34" charset="0"/>
              </a:rPr>
              <a:t>19</a:t>
            </a:r>
            <a:r>
              <a:rPr lang="en-US" sz="2000" b="1" dirty="0">
                <a:solidFill>
                  <a:schemeClr val="dk1"/>
                </a:solidFill>
                <a:latin typeface="Arial" panose="020B0604020202020204" pitchFamily="34" charset="0"/>
                <a:cs typeface="Arial" panose="020B0604020202020204" pitchFamily="34" charset="0"/>
                <a:sym typeface="Arial"/>
              </a:rPr>
              <a:t>, 2026</a:t>
            </a:r>
          </a:p>
          <a:p>
            <a:pPr lvl="0" algn="ctr">
              <a:lnSpc>
                <a:spcPct val="90000"/>
              </a:lnSpc>
              <a:buClr>
                <a:schemeClr val="dk1"/>
              </a:buClr>
              <a:buSzPts val="2400"/>
            </a:pPr>
            <a:endParaRPr lang="en-US" sz="2000" dirty="0">
              <a:solidFill>
                <a:schemeClr val="accent1"/>
              </a:solidFill>
              <a:latin typeface="Arial" panose="020B0604020202020204" pitchFamily="34" charset="0"/>
              <a:cs typeface="Arial" panose="020B0604020202020204" pitchFamily="34" charset="0"/>
            </a:endParaRPr>
          </a:p>
          <a:p>
            <a:pPr algn="ctr">
              <a:lnSpc>
                <a:spcPct val="90000"/>
              </a:lnSpc>
              <a:buClr>
                <a:schemeClr val="dk1"/>
              </a:buClr>
              <a:buSzPts val="2400"/>
            </a:pPr>
            <a:r>
              <a:rPr lang="en-GB" sz="2000" b="1" dirty="0">
                <a:latin typeface="Arial" panose="020B0604020202020204" pitchFamily="34" charset="0"/>
                <a:cs typeface="Arial" panose="020B0604020202020204" pitchFamily="34" charset="0"/>
              </a:rPr>
              <a:t>IPAC2026 - CC meeting</a:t>
            </a:r>
            <a:r>
              <a:rPr lang="en-GB" sz="2000" dirty="0">
                <a:latin typeface="Arial" panose="020B0604020202020204" pitchFamily="34" charset="0"/>
                <a:cs typeface="Arial" panose="020B0604020202020204" pitchFamily="34" charset="0"/>
              </a:rPr>
              <a:t> </a:t>
            </a:r>
            <a:r>
              <a:rPr lang="en-US" sz="2000" b="1" dirty="0">
                <a:solidFill>
                  <a:schemeClr val="dk1"/>
                </a:solidFill>
                <a:latin typeface="Arial" panose="020B0604020202020204" pitchFamily="34" charset="0"/>
                <a:cs typeface="Arial" panose="020B0604020202020204" pitchFamily="34" charset="0"/>
                <a:sym typeface="Arial"/>
              </a:rPr>
              <a:t>@ Deauville, FR</a:t>
            </a:r>
          </a:p>
        </p:txBody>
      </p:sp>
      <p:pic>
        <p:nvPicPr>
          <p:cNvPr id="3" name="Bildobjekt 10">
            <a:extLst>
              <a:ext uri="{FF2B5EF4-FFF2-40B4-BE49-F238E27FC236}">
                <a16:creationId xmlns:a16="http://schemas.microsoft.com/office/drawing/2014/main" id="{64C50C88-0983-49F9-6A8C-CCA73C294A5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924611" y="417443"/>
            <a:ext cx="826394" cy="800100"/>
          </a:xfrm>
          <a:prstGeom prst="rect">
            <a:avLst/>
          </a:prstGeom>
        </p:spPr>
      </p:pic>
      <p:pic>
        <p:nvPicPr>
          <p:cNvPr id="7" name="Picture 6">
            <a:extLst>
              <a:ext uri="{FF2B5EF4-FFF2-40B4-BE49-F238E27FC236}">
                <a16:creationId xmlns:a16="http://schemas.microsoft.com/office/drawing/2014/main" id="{211DC743-15EF-D748-B5EA-98577409D4EC}"/>
              </a:ext>
            </a:extLst>
          </p:cNvPr>
          <p:cNvPicPr>
            <a:picLocks noChangeAspect="1"/>
          </p:cNvPicPr>
          <p:nvPr/>
        </p:nvPicPr>
        <p:blipFill>
          <a:blip r:embed="rId4"/>
          <a:stretch>
            <a:fillRect/>
          </a:stretch>
        </p:blipFill>
        <p:spPr>
          <a:xfrm>
            <a:off x="-1" y="0"/>
            <a:ext cx="2981697" cy="1555668"/>
          </a:xfrm>
          <a:prstGeom prst="rect">
            <a:avLst/>
          </a:prstGeom>
        </p:spPr>
      </p:pic>
      <p:pic>
        <p:nvPicPr>
          <p:cNvPr id="10" name="Picture 9">
            <a:extLst>
              <a:ext uri="{FF2B5EF4-FFF2-40B4-BE49-F238E27FC236}">
                <a16:creationId xmlns:a16="http://schemas.microsoft.com/office/drawing/2014/main" id="{F882C615-65D5-00F4-6F22-5E2C52733320}"/>
              </a:ext>
            </a:extLst>
          </p:cNvPr>
          <p:cNvPicPr>
            <a:picLocks noChangeAspect="1"/>
          </p:cNvPicPr>
          <p:nvPr/>
        </p:nvPicPr>
        <p:blipFill>
          <a:blip r:embed="rId5"/>
          <a:stretch>
            <a:fillRect/>
          </a:stretch>
        </p:blipFill>
        <p:spPr>
          <a:xfrm>
            <a:off x="9076798" y="0"/>
            <a:ext cx="3115202" cy="1674421"/>
          </a:xfrm>
          <a:prstGeom prst="rect">
            <a:avLst/>
          </a:prstGeom>
        </p:spPr>
      </p:pic>
      <p:pic>
        <p:nvPicPr>
          <p:cNvPr id="13" name="Picture 12">
            <a:extLst>
              <a:ext uri="{FF2B5EF4-FFF2-40B4-BE49-F238E27FC236}">
                <a16:creationId xmlns:a16="http://schemas.microsoft.com/office/drawing/2014/main" id="{64A47D84-5BBA-6605-185F-102046B213B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539416" y="4205416"/>
            <a:ext cx="2652584" cy="265258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A3E6577-207D-C8A1-E4DA-18A3BF3125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0080" y="3226138"/>
            <a:ext cx="6915067" cy="3631862"/>
          </a:xfrm>
          <a:prstGeom prst="rect">
            <a:avLst/>
          </a:prstGeom>
          <a:ln w="38100" cmpd="thickThin">
            <a:solidFill>
              <a:schemeClr val="accent1"/>
            </a:solidFill>
            <a:prstDash val="sysDash"/>
          </a:ln>
        </p:spPr>
      </p:pic>
      <p:sp>
        <p:nvSpPr>
          <p:cNvPr id="18" name="TextBox 17">
            <a:extLst>
              <a:ext uri="{FF2B5EF4-FFF2-40B4-BE49-F238E27FC236}">
                <a16:creationId xmlns:a16="http://schemas.microsoft.com/office/drawing/2014/main" id="{3A7913C8-E1F0-5C9F-2915-0084C0953536}"/>
              </a:ext>
            </a:extLst>
          </p:cNvPr>
          <p:cNvSpPr txBox="1"/>
          <p:nvPr/>
        </p:nvSpPr>
        <p:spPr>
          <a:xfrm>
            <a:off x="338570" y="6206321"/>
            <a:ext cx="1438439" cy="400110"/>
          </a:xfrm>
          <a:prstGeom prst="rect">
            <a:avLst/>
          </a:prstGeom>
          <a:noFill/>
          <a:ln>
            <a:noFill/>
          </a:ln>
        </p:spPr>
        <p:txBody>
          <a:bodyPr wrap="square">
            <a:spAutoFit/>
          </a:bodyPr>
          <a:lstStyle/>
          <a:p>
            <a:r>
              <a:rPr lang="en-GB" sz="2000" dirty="0">
                <a:solidFill>
                  <a:srgbClr val="7030A0"/>
                </a:solidFill>
                <a:hlinkClick r:id="rId4">
                  <a:extLst>
                    <a:ext uri="{A12FA001-AC4F-418D-AE19-62706E023703}">
                      <ahyp:hlinkClr xmlns:ahyp="http://schemas.microsoft.com/office/drawing/2018/hyperlinkcolor" val="tx"/>
                    </a:ext>
                  </a:extLst>
                </a:hlinkClick>
              </a:rPr>
              <a:t>Playlist</a:t>
            </a:r>
            <a:r>
              <a:rPr lang="en-GB" sz="2000" dirty="0">
                <a:solidFill>
                  <a:srgbClr val="7030A0"/>
                </a:solidFill>
              </a:rPr>
              <a:t> !</a:t>
            </a:r>
            <a:endParaRPr lang="en-GB" sz="2000" dirty="0">
              <a:solidFill>
                <a:srgbClr val="7030A0"/>
              </a:solidFill>
              <a:latin typeface="Arial" panose="020B0604020202020204" pitchFamily="34" charset="0"/>
              <a:cs typeface="Arial" panose="020B0604020202020204" pitchFamily="34" charset="0"/>
            </a:endParaRPr>
          </a:p>
        </p:txBody>
      </p:sp>
      <p:sp>
        <p:nvSpPr>
          <p:cNvPr id="3" name="Text Placeholder 4">
            <a:extLst>
              <a:ext uri="{FF2B5EF4-FFF2-40B4-BE49-F238E27FC236}">
                <a16:creationId xmlns:a16="http://schemas.microsoft.com/office/drawing/2014/main" id="{3CC293DD-24F5-9B5B-B2E2-E28B3B7523BC}"/>
              </a:ext>
            </a:extLst>
          </p:cNvPr>
          <p:cNvSpPr txBox="1">
            <a:spLocks/>
          </p:cNvSpPr>
          <p:nvPr/>
        </p:nvSpPr>
        <p:spPr>
          <a:xfrm>
            <a:off x="722935" y="256547"/>
            <a:ext cx="11092548" cy="507076"/>
          </a:xfrm>
          <a:prstGeom prst="rect">
            <a:avLst/>
          </a:prstGeom>
        </p:spPr>
        <p:txBody>
          <a:bodyPr vert="horz" lIns="90000" tIns="18000" rIns="91440" bIns="45720" rtlCol="0">
            <a:noAutofit/>
          </a:bodyPr>
          <a:lstStyle>
            <a:lvl1pPr marL="0" indent="0" algn="l" defTabSz="914400" rtl="0" eaLnBrk="1" latinLnBrk="0" hangingPunct="1">
              <a:lnSpc>
                <a:spcPct val="90000"/>
              </a:lnSpc>
              <a:spcBef>
                <a:spcPts val="0"/>
              </a:spcBef>
              <a:buClr>
                <a:schemeClr val="accent1">
                  <a:lumMod val="75000"/>
                </a:schemeClr>
              </a:buClr>
              <a:buSzPct val="85000"/>
              <a:buFontTx/>
              <a:buNone/>
              <a:defRPr sz="2200" kern="1200">
                <a:solidFill>
                  <a:schemeClr val="accent1"/>
                </a:solidFill>
                <a:latin typeface="+mn-lt"/>
                <a:ea typeface="+mn-ea"/>
                <a:cs typeface="+mn-cs"/>
              </a:defRPr>
            </a:lvl1pPr>
            <a:lvl2pPr marL="8255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r>
              <a:rPr lang="en-GB" sz="2400" b="1" dirty="0">
                <a:solidFill>
                  <a:srgbClr val="7030A0"/>
                </a:solidFill>
                <a:latin typeface="Arial" panose="020B0604020202020204" pitchFamily="34" charset="0"/>
                <a:cs typeface="Arial" panose="020B0604020202020204" pitchFamily="34" charset="0"/>
              </a:rPr>
              <a:t>See also : </a:t>
            </a:r>
            <a:r>
              <a:rPr lang="en-GB" sz="2400" b="1" dirty="0">
                <a:solidFill>
                  <a:srgbClr val="7030A0"/>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“PHYSICS MATTERS</a:t>
            </a:r>
            <a:r>
              <a:rPr lang="en-GB" sz="2400" b="1" dirty="0">
                <a:solidFill>
                  <a:srgbClr val="7030A0"/>
                </a:solidFill>
                <a:latin typeface="Arial" panose="020B0604020202020204" pitchFamily="34" charset="0"/>
                <a:cs typeface="Arial" panose="020B0604020202020204" pitchFamily="34" charset="0"/>
              </a:rPr>
              <a:t>” Colloquium series </a:t>
            </a:r>
          </a:p>
          <a:p>
            <a:r>
              <a:rPr lang="en-GB" sz="2400" b="1" dirty="0">
                <a:solidFill>
                  <a:srgbClr val="7030A0"/>
                </a:solidFill>
                <a:latin typeface="Arial" panose="020B0604020202020204" pitchFamily="34" charset="0"/>
                <a:cs typeface="Arial" panose="020B0604020202020204" pitchFamily="34" charset="0"/>
              </a:rPr>
              <a:t>@ Forum on International Physics (FIP) at APS</a:t>
            </a:r>
          </a:p>
          <a:p>
            <a:endParaRPr lang="en-SE" sz="2800" b="1"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E5DFBB4-CC13-F7AD-5C61-2AF198F8314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20865" y="0"/>
            <a:ext cx="816930" cy="816930"/>
          </a:xfrm>
          <a:prstGeom prst="rect">
            <a:avLst/>
          </a:prstGeom>
        </p:spPr>
      </p:pic>
      <p:pic>
        <p:nvPicPr>
          <p:cNvPr id="35" name="Picture 34">
            <a:extLst>
              <a:ext uri="{FF2B5EF4-FFF2-40B4-BE49-F238E27FC236}">
                <a16:creationId xmlns:a16="http://schemas.microsoft.com/office/drawing/2014/main" id="{7F464143-107E-09A4-CDAD-E2FBEB4B1DDC}"/>
              </a:ext>
            </a:extLst>
          </p:cNvPr>
          <p:cNvPicPr>
            <a:picLocks noChangeAspect="1"/>
          </p:cNvPicPr>
          <p:nvPr/>
        </p:nvPicPr>
        <p:blipFill>
          <a:blip r:embed="rId7"/>
          <a:stretch>
            <a:fillRect/>
          </a:stretch>
        </p:blipFill>
        <p:spPr>
          <a:xfrm>
            <a:off x="8984202" y="5150623"/>
            <a:ext cx="3105127" cy="1707377"/>
          </a:xfrm>
          <a:prstGeom prst="rect">
            <a:avLst/>
          </a:prstGeom>
        </p:spPr>
      </p:pic>
      <p:grpSp>
        <p:nvGrpSpPr>
          <p:cNvPr id="74" name="Group 73">
            <a:extLst>
              <a:ext uri="{FF2B5EF4-FFF2-40B4-BE49-F238E27FC236}">
                <a16:creationId xmlns:a16="http://schemas.microsoft.com/office/drawing/2014/main" id="{444363D6-8863-968D-F571-7B00B4E8B155}"/>
              </a:ext>
            </a:extLst>
          </p:cNvPr>
          <p:cNvGrpSpPr/>
          <p:nvPr/>
        </p:nvGrpSpPr>
        <p:grpSpPr>
          <a:xfrm>
            <a:off x="5104661" y="1669002"/>
            <a:ext cx="6884914" cy="3303633"/>
            <a:chOff x="5104661" y="1669002"/>
            <a:chExt cx="6884914" cy="3303633"/>
          </a:xfrm>
        </p:grpSpPr>
        <p:grpSp>
          <p:nvGrpSpPr>
            <p:cNvPr id="25" name="Group 24">
              <a:extLst>
                <a:ext uri="{FF2B5EF4-FFF2-40B4-BE49-F238E27FC236}">
                  <a16:creationId xmlns:a16="http://schemas.microsoft.com/office/drawing/2014/main" id="{1DD363D8-0C48-FB3F-8EED-462E89EC9579}"/>
                </a:ext>
              </a:extLst>
            </p:cNvPr>
            <p:cNvGrpSpPr/>
            <p:nvPr/>
          </p:nvGrpSpPr>
          <p:grpSpPr>
            <a:xfrm>
              <a:off x="5104661" y="2493818"/>
              <a:ext cx="2169641" cy="2478817"/>
              <a:chOff x="4821836" y="718180"/>
              <a:chExt cx="2548328" cy="3365522"/>
            </a:xfrm>
          </p:grpSpPr>
          <p:sp>
            <p:nvSpPr>
              <p:cNvPr id="7" name="Oval 6">
                <a:extLst>
                  <a:ext uri="{FF2B5EF4-FFF2-40B4-BE49-F238E27FC236}">
                    <a16:creationId xmlns:a16="http://schemas.microsoft.com/office/drawing/2014/main" id="{CDDD45EA-1144-03E9-0844-518952A5D53B}"/>
                  </a:ext>
                </a:extLst>
              </p:cNvPr>
              <p:cNvSpPr/>
              <p:nvPr/>
            </p:nvSpPr>
            <p:spPr>
              <a:xfrm>
                <a:off x="4821836" y="3514076"/>
                <a:ext cx="2548328" cy="569626"/>
              </a:xfrm>
              <a:prstGeom prst="ellipse">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latin typeface="Arial" panose="020B0604020202020204" pitchFamily="34" charset="0"/>
                  <a:cs typeface="Arial" panose="020B0604020202020204" pitchFamily="34" charset="0"/>
                </a:endParaRPr>
              </a:p>
            </p:txBody>
          </p:sp>
          <p:cxnSp>
            <p:nvCxnSpPr>
              <p:cNvPr id="19" name="Straight Connector 18">
                <a:extLst>
                  <a:ext uri="{FF2B5EF4-FFF2-40B4-BE49-F238E27FC236}">
                    <a16:creationId xmlns:a16="http://schemas.microsoft.com/office/drawing/2014/main" id="{D6761D12-89A6-EE06-8400-F81B9C5E0300}"/>
                  </a:ext>
                </a:extLst>
              </p:cNvPr>
              <p:cNvCxnSpPr>
                <a:cxnSpLocks/>
              </p:cNvCxnSpPr>
              <p:nvPr/>
            </p:nvCxnSpPr>
            <p:spPr>
              <a:xfrm flipH="1">
                <a:off x="5772333" y="718180"/>
                <a:ext cx="1129790" cy="2821575"/>
              </a:xfrm>
              <a:prstGeom prst="line">
                <a:avLst/>
              </a:prstGeom>
              <a:ln w="38100">
                <a:headEnd w="sm" len="sm"/>
                <a:tailEnd type="arrow"/>
              </a:ln>
            </p:spPr>
            <p:style>
              <a:lnRef idx="1">
                <a:schemeClr val="accent1"/>
              </a:lnRef>
              <a:fillRef idx="0">
                <a:schemeClr val="accent1"/>
              </a:fillRef>
              <a:effectRef idx="0">
                <a:schemeClr val="accent1"/>
              </a:effectRef>
              <a:fontRef idx="minor">
                <a:schemeClr val="tx1"/>
              </a:fontRef>
            </p:style>
          </p:cxnSp>
        </p:grpSp>
        <p:sp>
          <p:nvSpPr>
            <p:cNvPr id="42" name="TextBox 41">
              <a:extLst>
                <a:ext uri="{FF2B5EF4-FFF2-40B4-BE49-F238E27FC236}">
                  <a16:creationId xmlns:a16="http://schemas.microsoft.com/office/drawing/2014/main" id="{5D8E354A-EE63-ECA9-961E-D6708B4760FA}"/>
                </a:ext>
              </a:extLst>
            </p:cNvPr>
            <p:cNvSpPr txBox="1"/>
            <p:nvPr/>
          </p:nvSpPr>
          <p:spPr>
            <a:xfrm>
              <a:off x="5841508" y="1847422"/>
              <a:ext cx="5567364" cy="307777"/>
            </a:xfrm>
            <a:prstGeom prst="rect">
              <a:avLst/>
            </a:prstGeom>
            <a:noFill/>
          </p:spPr>
          <p:txBody>
            <a:bodyPr wrap="square">
              <a:spAutoFit/>
            </a:bodyPr>
            <a:lstStyle/>
            <a:p>
              <a:r>
                <a:rPr lang="en-GB" b="1" dirty="0">
                  <a:hlinkClick r:id="rId8"/>
                </a:rPr>
                <a:t>Dec 2022: “ALBA and the science for sustainability"</a:t>
              </a:r>
              <a:endParaRPr lang="en-GB" sz="1800" b="1" dirty="0"/>
            </a:p>
          </p:txBody>
        </p:sp>
        <p:sp>
          <p:nvSpPr>
            <p:cNvPr id="43" name="TextBox 42">
              <a:extLst>
                <a:ext uri="{FF2B5EF4-FFF2-40B4-BE49-F238E27FC236}">
                  <a16:creationId xmlns:a16="http://schemas.microsoft.com/office/drawing/2014/main" id="{34AD56D9-9021-B5F9-9A75-535E1CB4F900}"/>
                </a:ext>
              </a:extLst>
            </p:cNvPr>
            <p:cNvSpPr txBox="1"/>
            <p:nvPr/>
          </p:nvSpPr>
          <p:spPr>
            <a:xfrm>
              <a:off x="7865616" y="2462772"/>
              <a:ext cx="4123959" cy="523220"/>
            </a:xfrm>
            <a:prstGeom prst="rect">
              <a:avLst/>
            </a:prstGeom>
            <a:noFill/>
          </p:spPr>
          <p:txBody>
            <a:bodyPr wrap="square">
              <a:spAutoFit/>
            </a:bodyPr>
            <a:lstStyle/>
            <a:p>
              <a:r>
                <a:rPr lang="en-GB" b="1" dirty="0">
                  <a:effectLst/>
                  <a:hlinkClick r:id="rId9"/>
                </a:rPr>
                <a:t>August 2023: "Accelerator driven systems – a solution to multiple problems of society"</a:t>
              </a:r>
              <a:endParaRPr lang="en-GB" sz="1800" b="1" dirty="0"/>
            </a:p>
          </p:txBody>
        </p:sp>
        <p:pic>
          <p:nvPicPr>
            <p:cNvPr id="45" name="Picture 44">
              <a:extLst>
                <a:ext uri="{FF2B5EF4-FFF2-40B4-BE49-F238E27FC236}">
                  <a16:creationId xmlns:a16="http://schemas.microsoft.com/office/drawing/2014/main" id="{3F94DBF4-4CE8-9F73-1EA7-C2798DEDBAA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665224" y="1669002"/>
              <a:ext cx="1042823" cy="802749"/>
            </a:xfrm>
            <a:prstGeom prst="rect">
              <a:avLst/>
            </a:prstGeom>
          </p:spPr>
        </p:pic>
        <p:pic>
          <p:nvPicPr>
            <p:cNvPr id="46" name="Picture 45">
              <a:extLst>
                <a:ext uri="{FF2B5EF4-FFF2-40B4-BE49-F238E27FC236}">
                  <a16:creationId xmlns:a16="http://schemas.microsoft.com/office/drawing/2014/main" id="{0E64300E-C367-B726-84C6-7C59387A0443}"/>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217546" y="2264297"/>
              <a:ext cx="621435" cy="898073"/>
            </a:xfrm>
            <a:prstGeom prst="rect">
              <a:avLst/>
            </a:prstGeom>
          </p:spPr>
        </p:pic>
      </p:grpSp>
      <p:sp>
        <p:nvSpPr>
          <p:cNvPr id="49" name="Oval 48">
            <a:extLst>
              <a:ext uri="{FF2B5EF4-FFF2-40B4-BE49-F238E27FC236}">
                <a16:creationId xmlns:a16="http://schemas.microsoft.com/office/drawing/2014/main" id="{7271D746-648B-3373-C14D-9237816C4C27}"/>
              </a:ext>
            </a:extLst>
          </p:cNvPr>
          <p:cNvSpPr/>
          <p:nvPr/>
        </p:nvSpPr>
        <p:spPr>
          <a:xfrm>
            <a:off x="5089051" y="5377344"/>
            <a:ext cx="3130365" cy="445396"/>
          </a:xfrm>
          <a:prstGeom prst="ellipse">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latin typeface="Arial" panose="020B0604020202020204" pitchFamily="34" charset="0"/>
              <a:cs typeface="Arial" panose="020B0604020202020204" pitchFamily="34" charset="0"/>
            </a:endParaRPr>
          </a:p>
        </p:txBody>
      </p:sp>
      <p:pic>
        <p:nvPicPr>
          <p:cNvPr id="53" name="Picture 52">
            <a:hlinkClick r:id="rId12"/>
            <a:extLst>
              <a:ext uri="{FF2B5EF4-FFF2-40B4-BE49-F238E27FC236}">
                <a16:creationId xmlns:a16="http://schemas.microsoft.com/office/drawing/2014/main" id="{A1E63721-A544-EEDC-8E7C-77EEA98E561B}"/>
              </a:ext>
            </a:extLst>
          </p:cNvPr>
          <p:cNvPicPr>
            <a:picLocks noChangeAspect="1"/>
          </p:cNvPicPr>
          <p:nvPr/>
        </p:nvPicPr>
        <p:blipFill rotWithShape="1">
          <a:blip r:embed="rId13">
            <a:extLst>
              <a:ext uri="{28A0092B-C50C-407E-A947-70E740481C1C}">
                <a14:useLocalDpi xmlns:a14="http://schemas.microsoft.com/office/drawing/2010/main"/>
              </a:ext>
            </a:extLst>
          </a:blip>
          <a:srcRect/>
          <a:stretch>
            <a:fillRect/>
          </a:stretch>
        </p:blipFill>
        <p:spPr>
          <a:xfrm>
            <a:off x="453150" y="2324330"/>
            <a:ext cx="2529747" cy="1661421"/>
          </a:xfrm>
          <a:prstGeom prst="rect">
            <a:avLst/>
          </a:prstGeom>
        </p:spPr>
      </p:pic>
      <p:sp>
        <p:nvSpPr>
          <p:cNvPr id="54" name="Content Placeholder 2">
            <a:extLst>
              <a:ext uri="{FF2B5EF4-FFF2-40B4-BE49-F238E27FC236}">
                <a16:creationId xmlns:a16="http://schemas.microsoft.com/office/drawing/2014/main" id="{66706F4F-6D80-E243-807F-C7B65FF15557}"/>
              </a:ext>
            </a:extLst>
          </p:cNvPr>
          <p:cNvSpPr>
            <a:spLocks noGrp="1"/>
          </p:cNvSpPr>
          <p:nvPr>
            <p:ph idx="1"/>
          </p:nvPr>
        </p:nvSpPr>
        <p:spPr>
          <a:xfrm>
            <a:off x="439008" y="1511910"/>
            <a:ext cx="4958615" cy="913434"/>
          </a:xfrm>
        </p:spPr>
        <p:txBody>
          <a:bodyPr>
            <a:noAutofit/>
          </a:bodyPr>
          <a:lstStyle/>
          <a:p>
            <a:pPr marL="0" indent="0">
              <a:buNone/>
            </a:pPr>
            <a:r>
              <a:rPr lang="en-GB" sz="2000" b="1" dirty="0">
                <a:effectLst/>
                <a:hlinkClick r:id="rId12"/>
              </a:rPr>
              <a:t>May 2023: "Entering the new century of IUPAP with a renovated vision"</a:t>
            </a:r>
            <a:endParaRPr lang="en-GB" sz="2000" b="1" dirty="0"/>
          </a:p>
          <a:p>
            <a:endParaRPr lang="en-GB" sz="2000" dirty="0"/>
          </a:p>
        </p:txBody>
      </p:sp>
      <p:sp>
        <p:nvSpPr>
          <p:cNvPr id="55" name="Rectangle 1">
            <a:extLst>
              <a:ext uri="{FF2B5EF4-FFF2-40B4-BE49-F238E27FC236}">
                <a16:creationId xmlns:a16="http://schemas.microsoft.com/office/drawing/2014/main" id="{52958A27-CCD5-61F4-003D-3F1E4E779124}"/>
              </a:ext>
            </a:extLst>
          </p:cNvPr>
          <p:cNvSpPr>
            <a:spLocks noChangeArrowheads="1"/>
          </p:cNvSpPr>
          <p:nvPr/>
        </p:nvSpPr>
        <p:spPr bwMode="auto">
          <a:xfrm>
            <a:off x="340833" y="1163244"/>
            <a:ext cx="11851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SE" altLang="en-SE" sz="2000" b="1" i="0" u="none" strike="noStrike" cap="none" normalizeH="0" baseline="0" dirty="0">
                <a:ln>
                  <a:noFill/>
                </a:ln>
                <a:solidFill>
                  <a:schemeClr val="tx1"/>
                </a:solidFill>
                <a:effectLst/>
                <a:hlinkClick r:id="rId14"/>
              </a:rPr>
              <a:t>Nov 2022: “PHYSICS MATTERS to celebrate the 100 years of existence of the IUPAP”</a:t>
            </a:r>
            <a:endParaRPr kumimoji="0" lang="en-SE" altLang="en-SE" sz="2000" b="1" i="0" u="none" strike="noStrike" cap="none" normalizeH="0" baseline="0" dirty="0">
              <a:ln>
                <a:noFill/>
              </a:ln>
              <a:solidFill>
                <a:schemeClr val="tx1"/>
              </a:solidFill>
              <a:effectLst/>
            </a:endParaRPr>
          </a:p>
        </p:txBody>
      </p:sp>
      <p:grpSp>
        <p:nvGrpSpPr>
          <p:cNvPr id="77" name="Group 76">
            <a:extLst>
              <a:ext uri="{FF2B5EF4-FFF2-40B4-BE49-F238E27FC236}">
                <a16:creationId xmlns:a16="http://schemas.microsoft.com/office/drawing/2014/main" id="{872ADCC9-8616-34D7-6B82-23EBD77E60F4}"/>
              </a:ext>
            </a:extLst>
          </p:cNvPr>
          <p:cNvGrpSpPr/>
          <p:nvPr/>
        </p:nvGrpSpPr>
        <p:grpSpPr>
          <a:xfrm>
            <a:off x="277429" y="2354101"/>
            <a:ext cx="4875085" cy="4503899"/>
            <a:chOff x="277429" y="2354101"/>
            <a:chExt cx="4875085" cy="4503899"/>
          </a:xfrm>
        </p:grpSpPr>
        <p:pic>
          <p:nvPicPr>
            <p:cNvPr id="31" name="Picture 30" descr="A person in a black suit&#10;&#10;AI-generated content may be incorrect.">
              <a:extLst>
                <a:ext uri="{FF2B5EF4-FFF2-40B4-BE49-F238E27FC236}">
                  <a16:creationId xmlns:a16="http://schemas.microsoft.com/office/drawing/2014/main" id="{3F505379-C337-DA82-F98F-BA4DFC3E3B8D}"/>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1568848" y="5764254"/>
              <a:ext cx="1493948" cy="1093746"/>
            </a:xfrm>
            <a:prstGeom prst="rect">
              <a:avLst/>
            </a:prstGeom>
          </p:spPr>
        </p:pic>
        <p:grpSp>
          <p:nvGrpSpPr>
            <p:cNvPr id="76" name="Group 75">
              <a:extLst>
                <a:ext uri="{FF2B5EF4-FFF2-40B4-BE49-F238E27FC236}">
                  <a16:creationId xmlns:a16="http://schemas.microsoft.com/office/drawing/2014/main" id="{3BA11895-A3F8-A218-8D95-78B06EDDBED1}"/>
                </a:ext>
              </a:extLst>
            </p:cNvPr>
            <p:cNvGrpSpPr/>
            <p:nvPr/>
          </p:nvGrpSpPr>
          <p:grpSpPr>
            <a:xfrm>
              <a:off x="277429" y="2354101"/>
              <a:ext cx="4875085" cy="3633913"/>
              <a:chOff x="277429" y="2354101"/>
              <a:chExt cx="4875085" cy="3633913"/>
            </a:xfrm>
          </p:grpSpPr>
          <p:pic>
            <p:nvPicPr>
              <p:cNvPr id="44" name="Picture 43">
                <a:hlinkClick r:id="rId16"/>
                <a:extLst>
                  <a:ext uri="{FF2B5EF4-FFF2-40B4-BE49-F238E27FC236}">
                    <a16:creationId xmlns:a16="http://schemas.microsoft.com/office/drawing/2014/main" id="{931DA59C-F6B6-B882-A694-20A96AAD0B6F}"/>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045562" y="2354101"/>
                <a:ext cx="1807333" cy="1307938"/>
              </a:xfrm>
              <a:prstGeom prst="rect">
                <a:avLst/>
              </a:prstGeom>
            </p:spPr>
          </p:pic>
          <p:sp>
            <p:nvSpPr>
              <p:cNvPr id="63" name="TextBox 62">
                <a:extLst>
                  <a:ext uri="{FF2B5EF4-FFF2-40B4-BE49-F238E27FC236}">
                    <a16:creationId xmlns:a16="http://schemas.microsoft.com/office/drawing/2014/main" id="{2C5AADBD-93CD-8C58-7A84-B78AD94B0ED1}"/>
                  </a:ext>
                </a:extLst>
              </p:cNvPr>
              <p:cNvSpPr txBox="1"/>
              <p:nvPr/>
            </p:nvSpPr>
            <p:spPr>
              <a:xfrm>
                <a:off x="277429" y="5249350"/>
                <a:ext cx="4330082" cy="738664"/>
              </a:xfrm>
              <a:prstGeom prst="rect">
                <a:avLst/>
              </a:prstGeom>
              <a:noFill/>
            </p:spPr>
            <p:txBody>
              <a:bodyPr wrap="square">
                <a:spAutoFit/>
              </a:bodyPr>
              <a:lstStyle/>
              <a:p>
                <a:r>
                  <a:rPr lang="en-GB" sz="1400" b="1" dirty="0">
                    <a:effectLst/>
                    <a:hlinkClick r:id="rId18"/>
                  </a:rPr>
                  <a:t>April 2025: </a:t>
                </a:r>
                <a:r>
                  <a:rPr lang="en-GB" b="1" dirty="0">
                    <a:hlinkClick r:id="rId18"/>
                  </a:rPr>
                  <a:t>“Accelerating Innovation: Industry &amp; Research Creating Value Together"</a:t>
                </a:r>
                <a:endParaRPr lang="en-GB" b="1" dirty="0"/>
              </a:p>
              <a:p>
                <a:pPr>
                  <a:buNone/>
                </a:pPr>
                <a:endParaRPr lang="en-GB" b="1" dirty="0"/>
              </a:p>
            </p:txBody>
          </p:sp>
          <p:pic>
            <p:nvPicPr>
              <p:cNvPr id="66" name="Picture 65">
                <a:extLst>
                  <a:ext uri="{FF2B5EF4-FFF2-40B4-BE49-F238E27FC236}">
                    <a16:creationId xmlns:a16="http://schemas.microsoft.com/office/drawing/2014/main" id="{363CDF4E-2373-DE0B-E507-787F4C420490}"/>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3921874" y="3169328"/>
                <a:ext cx="1230640" cy="1078637"/>
              </a:xfrm>
              <a:prstGeom prst="rect">
                <a:avLst/>
              </a:prstGeom>
            </p:spPr>
          </p:pic>
        </p:grpSp>
      </p:grpSp>
      <p:grpSp>
        <p:nvGrpSpPr>
          <p:cNvPr id="75" name="Group 74">
            <a:extLst>
              <a:ext uri="{FF2B5EF4-FFF2-40B4-BE49-F238E27FC236}">
                <a16:creationId xmlns:a16="http://schemas.microsoft.com/office/drawing/2014/main" id="{785F5B6C-0F39-F209-0EA8-BFAA0047A324}"/>
              </a:ext>
            </a:extLst>
          </p:cNvPr>
          <p:cNvGrpSpPr/>
          <p:nvPr/>
        </p:nvGrpSpPr>
        <p:grpSpPr>
          <a:xfrm>
            <a:off x="263585" y="4270727"/>
            <a:ext cx="7768790" cy="1121620"/>
            <a:chOff x="263585" y="4270727"/>
            <a:chExt cx="7768790" cy="1121620"/>
          </a:xfrm>
        </p:grpSpPr>
        <p:sp>
          <p:nvSpPr>
            <p:cNvPr id="9" name="Oval 8">
              <a:extLst>
                <a:ext uri="{FF2B5EF4-FFF2-40B4-BE49-F238E27FC236}">
                  <a16:creationId xmlns:a16="http://schemas.microsoft.com/office/drawing/2014/main" id="{205C63A9-710E-4FE3-0ED8-A0176C140FA5}"/>
                </a:ext>
              </a:extLst>
            </p:cNvPr>
            <p:cNvSpPr/>
            <p:nvPr/>
          </p:nvSpPr>
          <p:spPr>
            <a:xfrm>
              <a:off x="4902010" y="4946951"/>
              <a:ext cx="3130365" cy="445396"/>
            </a:xfrm>
            <a:prstGeom prst="ellipse">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8D9D6AFD-98C4-2758-09F7-DF555039561F}"/>
                </a:ext>
              </a:extLst>
            </p:cNvPr>
            <p:cNvSpPr txBox="1"/>
            <p:nvPr/>
          </p:nvSpPr>
          <p:spPr>
            <a:xfrm>
              <a:off x="295983" y="4270727"/>
              <a:ext cx="4072413" cy="307777"/>
            </a:xfrm>
            <a:prstGeom prst="rect">
              <a:avLst/>
            </a:prstGeom>
            <a:noFill/>
          </p:spPr>
          <p:txBody>
            <a:bodyPr wrap="square">
              <a:spAutoFit/>
            </a:bodyPr>
            <a:lstStyle/>
            <a:p>
              <a:r>
                <a:rPr lang="en-GB" b="1" dirty="0">
                  <a:hlinkClick r:id="rId20"/>
                </a:rPr>
                <a:t>Feb. 2023: “The I.FAST CBI</a:t>
              </a:r>
              <a:r>
                <a:rPr lang="en-GB" b="1" dirty="0"/>
                <a:t>”</a:t>
              </a:r>
            </a:p>
          </p:txBody>
        </p:sp>
        <p:sp>
          <p:nvSpPr>
            <p:cNvPr id="61" name="TextBox 60">
              <a:extLst>
                <a:ext uri="{FF2B5EF4-FFF2-40B4-BE49-F238E27FC236}">
                  <a16:creationId xmlns:a16="http://schemas.microsoft.com/office/drawing/2014/main" id="{2378B86C-51D7-0AF8-6310-573B7A3CDEAB}"/>
                </a:ext>
              </a:extLst>
            </p:cNvPr>
            <p:cNvSpPr txBox="1"/>
            <p:nvPr/>
          </p:nvSpPr>
          <p:spPr>
            <a:xfrm>
              <a:off x="263585" y="4759657"/>
              <a:ext cx="5012953" cy="307777"/>
            </a:xfrm>
            <a:prstGeom prst="rect">
              <a:avLst/>
            </a:prstGeom>
            <a:noFill/>
          </p:spPr>
          <p:txBody>
            <a:bodyPr wrap="square">
              <a:spAutoFit/>
            </a:bodyPr>
            <a:lstStyle/>
            <a:p>
              <a:pPr>
                <a:buNone/>
              </a:pPr>
              <a:r>
                <a:rPr lang="en-GB" b="1" dirty="0">
                  <a:effectLst/>
                  <a:hlinkClick r:id="rId21"/>
                </a:rPr>
                <a:t>April 2024: "Forum to accelerate a global digital world"</a:t>
              </a:r>
              <a:endParaRPr lang="en-GB" b="1" dirty="0"/>
            </a:p>
          </p:txBody>
        </p:sp>
      </p:grpSp>
    </p:spTree>
    <p:extLst>
      <p:ext uri="{BB962C8B-B14F-4D97-AF65-F5344CB8AC3E}">
        <p14:creationId xmlns:p14="http://schemas.microsoft.com/office/powerpoint/2010/main" val="4104042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blinds(horizontal)">
                                      <p:cBhvr>
                                        <p:cTn id="7" dur="50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blinds(horizontal)">
                                      <p:cBhvr>
                                        <p:cTn id="12" dur="500"/>
                                        <p:tgtEl>
                                          <p:spTgt spid="7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blinds(horizontal)">
                                      <p:cBhvr>
                                        <p:cTn id="17" dur="500"/>
                                        <p:tgtEl>
                                          <p:spTgt spid="7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linds(horizontal)">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352EA42-8791-D7EE-A455-14F4F27B444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90265" y="0"/>
            <a:ext cx="2501735" cy="1461397"/>
          </a:xfrm>
          <a:prstGeom prst="rect">
            <a:avLst/>
          </a:prstGeom>
        </p:spPr>
      </p:pic>
      <p:pic>
        <p:nvPicPr>
          <p:cNvPr id="11" name="Picture 10">
            <a:extLst>
              <a:ext uri="{FF2B5EF4-FFF2-40B4-BE49-F238E27FC236}">
                <a16:creationId xmlns:a16="http://schemas.microsoft.com/office/drawing/2014/main" id="{4A75E6BE-7E68-227D-D242-3677D5A3BA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09760" y="5340532"/>
            <a:ext cx="2282240" cy="1517468"/>
          </a:xfrm>
          <a:prstGeom prst="rect">
            <a:avLst/>
          </a:prstGeom>
        </p:spPr>
      </p:pic>
      <p:pic>
        <p:nvPicPr>
          <p:cNvPr id="14" name="Picture 13">
            <a:extLst>
              <a:ext uri="{FF2B5EF4-FFF2-40B4-BE49-F238E27FC236}">
                <a16:creationId xmlns:a16="http://schemas.microsoft.com/office/drawing/2014/main" id="{A9ADB8CF-0449-2D4A-62D0-EA7B22CC585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8887" y="114738"/>
            <a:ext cx="2621977" cy="1313748"/>
          </a:xfrm>
          <a:prstGeom prst="rect">
            <a:avLst/>
          </a:prstGeom>
        </p:spPr>
      </p:pic>
      <p:sp>
        <p:nvSpPr>
          <p:cNvPr id="4" name="TextBox 3">
            <a:extLst>
              <a:ext uri="{FF2B5EF4-FFF2-40B4-BE49-F238E27FC236}">
                <a16:creationId xmlns:a16="http://schemas.microsoft.com/office/drawing/2014/main" id="{9DB89E1C-1267-B69A-EB62-6C3AD84D4C39}"/>
              </a:ext>
            </a:extLst>
          </p:cNvPr>
          <p:cNvSpPr txBox="1"/>
          <p:nvPr/>
        </p:nvSpPr>
        <p:spPr>
          <a:xfrm>
            <a:off x="1045030" y="4697924"/>
            <a:ext cx="9674430" cy="577850"/>
          </a:xfrm>
          <a:prstGeom prst="rect">
            <a:avLst/>
          </a:prstGeom>
          <a:noFill/>
        </p:spPr>
        <p:txBody>
          <a:bodyPr wrap="square">
            <a:spAutoFit/>
          </a:bodyPr>
          <a:lstStyle/>
          <a:p>
            <a:pPr>
              <a:lnSpc>
                <a:spcPct val="150000"/>
              </a:lnSpc>
            </a:pPr>
            <a:r>
              <a:rPr lang="en-US" sz="2400" b="1" dirty="0">
                <a:solidFill>
                  <a:srgbClr val="7030A0"/>
                </a:solidFill>
                <a:latin typeface="Arial" panose="020B0604020202020204" pitchFamily="34" charset="0"/>
                <a:cs typeface="Arial" panose="020B0604020202020204" pitchFamily="34" charset="0"/>
                <a:sym typeface="Wingdings" pitchFamily="2" charset="2"/>
              </a:rPr>
              <a:t>Accelerator Science </a:t>
            </a:r>
            <a:r>
              <a:rPr lang="en-US" sz="2400" b="1" dirty="0">
                <a:solidFill>
                  <a:srgbClr val="7030A0"/>
                </a:solidFill>
                <a:latin typeface="Arial" panose="020B0604020202020204" pitchFamily="34" charset="0"/>
                <a:cs typeface="Arial" panose="020B0604020202020204" pitchFamily="34" charset="0"/>
              </a:rPr>
              <a:t>Transcending Boundaries at every levels !</a:t>
            </a:r>
          </a:p>
        </p:txBody>
      </p:sp>
      <p:sp>
        <p:nvSpPr>
          <p:cNvPr id="13" name="TextBox 12">
            <a:extLst>
              <a:ext uri="{FF2B5EF4-FFF2-40B4-BE49-F238E27FC236}">
                <a16:creationId xmlns:a16="http://schemas.microsoft.com/office/drawing/2014/main" id="{2093F576-55B8-8627-13E9-EA0DF6B9A88A}"/>
              </a:ext>
            </a:extLst>
          </p:cNvPr>
          <p:cNvSpPr txBox="1"/>
          <p:nvPr/>
        </p:nvSpPr>
        <p:spPr>
          <a:xfrm>
            <a:off x="4702629" y="267042"/>
            <a:ext cx="3917686" cy="769441"/>
          </a:xfrm>
          <a:prstGeom prst="rect">
            <a:avLst/>
          </a:prstGeom>
          <a:noFill/>
        </p:spPr>
        <p:txBody>
          <a:bodyPr wrap="square">
            <a:spAutoFit/>
          </a:bodyPr>
          <a:lstStyle/>
          <a:p>
            <a:r>
              <a:rPr lang="en-US" sz="4400" b="1" dirty="0">
                <a:solidFill>
                  <a:srgbClr val="7030A0"/>
                </a:solidFill>
                <a:latin typeface="Arial" panose="020B0604020202020204" pitchFamily="34" charset="0"/>
                <a:cs typeface="Arial" panose="020B0604020202020204" pitchFamily="34" charset="0"/>
              </a:rPr>
              <a:t>Conclusion</a:t>
            </a:r>
            <a:endParaRPr lang="en-US" sz="4400" dirty="0">
              <a:solidFill>
                <a:srgbClr val="7030A0"/>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F5D24287-3523-9A48-F1D5-EE7BEC531C13}"/>
              </a:ext>
            </a:extLst>
          </p:cNvPr>
          <p:cNvSpPr txBox="1"/>
          <p:nvPr/>
        </p:nvSpPr>
        <p:spPr>
          <a:xfrm>
            <a:off x="441120" y="1556193"/>
            <a:ext cx="11750880" cy="3231654"/>
          </a:xfrm>
          <a:prstGeom prst="rect">
            <a:avLst/>
          </a:prstGeom>
          <a:noFill/>
        </p:spPr>
        <p:txBody>
          <a:bodyPr wrap="square">
            <a:spAutoFit/>
          </a:bodyPr>
          <a:lstStyle/>
          <a:p>
            <a:pPr algn="ctr"/>
            <a:r>
              <a:rPr lang="en-GB" sz="2400" dirty="0"/>
              <a:t>WG14 connects the global accelerator community to accelerate collaboration, innovation, and impact.</a:t>
            </a:r>
          </a:p>
          <a:p>
            <a:pPr>
              <a:lnSpc>
                <a:spcPct val="150000"/>
              </a:lnSpc>
            </a:pPr>
            <a:endParaRPr lang="en-GB" sz="800" dirty="0"/>
          </a:p>
          <a:p>
            <a:r>
              <a:rPr lang="en-GB" sz="2400" b="1" dirty="0"/>
              <a:t>What we do</a:t>
            </a:r>
          </a:p>
          <a:p>
            <a:r>
              <a:rPr lang="en-GB" sz="2400" dirty="0"/>
              <a:t>• Share knowledge and strengthen global networks</a:t>
            </a:r>
            <a:br>
              <a:rPr lang="en-GB" sz="2400" dirty="0"/>
            </a:br>
            <a:r>
              <a:rPr lang="en-GB" sz="2400" dirty="0"/>
              <a:t>• Enable accelerator applications for society (health, industry, energy, environment)</a:t>
            </a:r>
            <a:br>
              <a:rPr lang="en-GB" sz="2400" dirty="0"/>
            </a:br>
            <a:r>
              <a:rPr lang="en-GB" sz="2400" dirty="0"/>
              <a:t>• Support sustainability and UN SDGs</a:t>
            </a:r>
            <a:br>
              <a:rPr lang="en-GB" sz="2400" dirty="0"/>
            </a:br>
            <a:r>
              <a:rPr lang="en-GB" sz="2400" dirty="0"/>
              <a:t>• Foster talent and early-career development</a:t>
            </a:r>
            <a:br>
              <a:rPr lang="en-GB" sz="2400" dirty="0"/>
            </a:br>
            <a:r>
              <a:rPr lang="en-GB" sz="2400" dirty="0"/>
              <a:t>• Increase visibility and global outreach</a:t>
            </a:r>
          </a:p>
        </p:txBody>
      </p:sp>
      <p:sp>
        <p:nvSpPr>
          <p:cNvPr id="7" name="Rectangle 6">
            <a:extLst>
              <a:ext uri="{FF2B5EF4-FFF2-40B4-BE49-F238E27FC236}">
                <a16:creationId xmlns:a16="http://schemas.microsoft.com/office/drawing/2014/main" id="{9356D473-5B2E-E6E7-ED78-9225507D3AD8}"/>
              </a:ext>
            </a:extLst>
          </p:cNvPr>
          <p:cNvSpPr/>
          <p:nvPr/>
        </p:nvSpPr>
        <p:spPr>
          <a:xfrm>
            <a:off x="2761144" y="6312739"/>
            <a:ext cx="3243196" cy="400110"/>
          </a:xfrm>
          <a:prstGeom prst="rect">
            <a:avLst/>
          </a:prstGeom>
        </p:spPr>
        <p:txBody>
          <a:bodyPr wrap="none">
            <a:spAutoFit/>
          </a:bodyPr>
          <a:lstStyle/>
          <a:p>
            <a:r>
              <a:rPr lang="en-US" sz="2000" dirty="0">
                <a:latin typeface="Arial" panose="020B0604020202020204" pitchFamily="34" charset="0"/>
                <a:cs typeface="Arial" panose="020B0604020202020204" pitchFamily="34" charset="0"/>
                <a:hlinkClick r:id="rId6"/>
              </a:rPr>
              <a:t>https://cdarve.web.cern.ch/</a:t>
            </a:r>
            <a:endParaRPr lang="en-US" sz="20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0CD49E4-6307-9300-C67C-6A3385400992}"/>
              </a:ext>
            </a:extLst>
          </p:cNvPr>
          <p:cNvSpPr txBox="1"/>
          <p:nvPr/>
        </p:nvSpPr>
        <p:spPr>
          <a:xfrm>
            <a:off x="1077685" y="5415785"/>
            <a:ext cx="8775865" cy="830997"/>
          </a:xfrm>
          <a:prstGeom prst="rect">
            <a:avLst/>
          </a:prstGeom>
          <a:noFill/>
        </p:spPr>
        <p:txBody>
          <a:bodyPr wrap="square">
            <a:spAutoFit/>
          </a:bodyPr>
          <a:lstStyle/>
          <a:p>
            <a:r>
              <a:rPr lang="en-GB" sz="2400" dirty="0"/>
              <a:t>WG14 is a catalyst for a more connected, inclusive, and impactful accelerator ecosystem worldwide.</a:t>
            </a:r>
            <a:endParaRPr lang="en-SE" sz="2400" dirty="0"/>
          </a:p>
        </p:txBody>
      </p:sp>
      <p:sp>
        <p:nvSpPr>
          <p:cNvPr id="12" name="TextBox 11">
            <a:extLst>
              <a:ext uri="{FF2B5EF4-FFF2-40B4-BE49-F238E27FC236}">
                <a16:creationId xmlns:a16="http://schemas.microsoft.com/office/drawing/2014/main" id="{0FA3D6A1-089B-65E5-CFDC-4CDC8F477F9C}"/>
              </a:ext>
            </a:extLst>
          </p:cNvPr>
          <p:cNvSpPr txBox="1"/>
          <p:nvPr/>
        </p:nvSpPr>
        <p:spPr>
          <a:xfrm>
            <a:off x="7267699" y="3983042"/>
            <a:ext cx="4709899" cy="646331"/>
          </a:xfrm>
          <a:prstGeom prst="rect">
            <a:avLst/>
          </a:prstGeom>
          <a:noFill/>
        </p:spPr>
        <p:txBody>
          <a:bodyPr wrap="square">
            <a:spAutoFit/>
          </a:bodyPr>
          <a:lstStyle/>
          <a:p>
            <a:r>
              <a:rPr lang="en-GB" sz="3600" b="1" dirty="0">
                <a:solidFill>
                  <a:srgbClr val="7030A0"/>
                </a:solidFill>
              </a:rPr>
              <a:t>A driver for Peace !</a:t>
            </a:r>
            <a:endParaRPr lang="en-SE" sz="3600" b="1" dirty="0">
              <a:solidFill>
                <a:srgbClr val="7030A0"/>
              </a:solidFill>
            </a:endParaRPr>
          </a:p>
        </p:txBody>
      </p:sp>
      <p:pic>
        <p:nvPicPr>
          <p:cNvPr id="2" name="Bildobjekt 4" descr="En bild som visar Grafik, Teckensnitt, grafisk design, clipart&#10;&#10;Automatiskt genererad beskrivning">
            <a:extLst>
              <a:ext uri="{FF2B5EF4-FFF2-40B4-BE49-F238E27FC236}">
                <a16:creationId xmlns:a16="http://schemas.microsoft.com/office/drawing/2014/main" id="{95F463BD-9C30-4B41-E111-C2943FABE1C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2642" y="2018347"/>
            <a:ext cx="2367915" cy="1192530"/>
          </a:xfrm>
          <a:prstGeom prst="rect">
            <a:avLst/>
          </a:prstGeom>
        </p:spPr>
      </p:pic>
    </p:spTree>
    <p:extLst>
      <p:ext uri="{BB962C8B-B14F-4D97-AF65-F5344CB8AC3E}">
        <p14:creationId xmlns:p14="http://schemas.microsoft.com/office/powerpoint/2010/main" val="1602116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87B03-7081-CF97-7627-558A201853A5}"/>
              </a:ext>
            </a:extLst>
          </p:cNvPr>
          <p:cNvSpPr>
            <a:spLocks noGrp="1"/>
          </p:cNvSpPr>
          <p:nvPr>
            <p:ph type="title"/>
          </p:nvPr>
        </p:nvSpPr>
        <p:spPr>
          <a:xfrm>
            <a:off x="838931" y="240261"/>
            <a:ext cx="10433413" cy="982576"/>
          </a:xfrm>
        </p:spPr>
        <p:txBody>
          <a:bodyPr>
            <a:normAutofit/>
          </a:bodyPr>
          <a:lstStyle/>
          <a:p>
            <a:r>
              <a:rPr lang="en-GB" b="1" dirty="0">
                <a:latin typeface="Arial" panose="020B0604020202020204" pitchFamily="34" charset="0"/>
                <a:cs typeface="Arial" panose="020B0604020202020204" pitchFamily="34" charset="0"/>
              </a:rPr>
              <a:t>Context of </a:t>
            </a:r>
            <a:r>
              <a:rPr lang="en-US" b="1" dirty="0">
                <a:latin typeface="Arial" panose="020B0604020202020204" pitchFamily="34" charset="0"/>
                <a:cs typeface="Arial" panose="020B0604020202020204" pitchFamily="34" charset="0"/>
              </a:rPr>
              <a:t>Paradigm Evolution</a:t>
            </a:r>
            <a:endParaRPr lang="en-SE" sz="5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1780F250-B546-8992-B525-D04A1FA6D34E}"/>
              </a:ext>
            </a:extLst>
          </p:cNvPr>
          <p:cNvSpPr>
            <a:spLocks noGrp="1"/>
          </p:cNvSpPr>
          <p:nvPr>
            <p:ph type="sldNum" sz="quarter" idx="12"/>
          </p:nvPr>
        </p:nvSpPr>
        <p:spPr>
          <a:xfrm>
            <a:off x="8442439" y="7177350"/>
            <a:ext cx="2743200" cy="365125"/>
          </a:xfrm>
        </p:spPr>
        <p:txBody>
          <a:bodyPr/>
          <a:lstStyle/>
          <a:p>
            <a:fld id="{F7283078-D760-1647-8B80-66BA8B52336D}" type="slidenum">
              <a:rPr lang="sv-SE" sz="700" smtClean="0">
                <a:latin typeface="Arial" panose="020B0604020202020204" pitchFamily="34" charset="0"/>
                <a:cs typeface="Arial" panose="020B0604020202020204" pitchFamily="34" charset="0"/>
              </a:rPr>
              <a:t>12</a:t>
            </a:fld>
            <a:endParaRPr lang="sv-SE" sz="700">
              <a:latin typeface="Arial" panose="020B0604020202020204" pitchFamily="34" charset="0"/>
              <a:cs typeface="Arial" panose="020B0604020202020204" pitchFamily="34" charset="0"/>
            </a:endParaRPr>
          </a:p>
        </p:txBody>
      </p:sp>
      <p:cxnSp>
        <p:nvCxnSpPr>
          <p:cNvPr id="8" name="Curved Connector 7">
            <a:extLst>
              <a:ext uri="{FF2B5EF4-FFF2-40B4-BE49-F238E27FC236}">
                <a16:creationId xmlns:a16="http://schemas.microsoft.com/office/drawing/2014/main" id="{F88AE3E4-518E-25C5-7C04-DE2FA231EBB1}"/>
              </a:ext>
            </a:extLst>
          </p:cNvPr>
          <p:cNvCxnSpPr>
            <a:cxnSpLocks/>
          </p:cNvCxnSpPr>
          <p:nvPr/>
        </p:nvCxnSpPr>
        <p:spPr>
          <a:xfrm rot="10800000" flipV="1">
            <a:off x="948421" y="2737367"/>
            <a:ext cx="4136792" cy="3106519"/>
          </a:xfrm>
          <a:prstGeom prst="curvedConnector3">
            <a:avLst/>
          </a:prstGeom>
          <a:ln w="63500">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9" name="Group 8">
            <a:extLst>
              <a:ext uri="{FF2B5EF4-FFF2-40B4-BE49-F238E27FC236}">
                <a16:creationId xmlns:a16="http://schemas.microsoft.com/office/drawing/2014/main" id="{3ECE3639-521C-925D-D724-5AA3F2B7855B}"/>
              </a:ext>
            </a:extLst>
          </p:cNvPr>
          <p:cNvGrpSpPr/>
          <p:nvPr/>
        </p:nvGrpSpPr>
        <p:grpSpPr>
          <a:xfrm>
            <a:off x="865106" y="2686544"/>
            <a:ext cx="6796256" cy="3169247"/>
            <a:chOff x="1993900" y="1851404"/>
            <a:chExt cx="4606925" cy="2707896"/>
          </a:xfrm>
        </p:grpSpPr>
        <p:cxnSp>
          <p:nvCxnSpPr>
            <p:cNvPr id="10" name="Straight Arrow Connector 9">
              <a:extLst>
                <a:ext uri="{FF2B5EF4-FFF2-40B4-BE49-F238E27FC236}">
                  <a16:creationId xmlns:a16="http://schemas.microsoft.com/office/drawing/2014/main" id="{63647A4D-DE44-EA6F-556C-7C8E3B6BB06C}"/>
                </a:ext>
              </a:extLst>
            </p:cNvPr>
            <p:cNvCxnSpPr>
              <a:cxnSpLocks/>
            </p:cNvCxnSpPr>
            <p:nvPr/>
          </p:nvCxnSpPr>
          <p:spPr>
            <a:xfrm flipV="1">
              <a:off x="1993900" y="1851404"/>
              <a:ext cx="0" cy="2707896"/>
            </a:xfrm>
            <a:prstGeom prst="straightConnector1">
              <a:avLst/>
            </a:prstGeom>
            <a:ln w="63500">
              <a:tailEnd type="arrow"/>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584DFD34-E961-39C8-B59F-F0641710B64D}"/>
                </a:ext>
              </a:extLst>
            </p:cNvPr>
            <p:cNvCxnSpPr/>
            <p:nvPr/>
          </p:nvCxnSpPr>
          <p:spPr>
            <a:xfrm>
              <a:off x="1993900" y="4559300"/>
              <a:ext cx="4606925" cy="0"/>
            </a:xfrm>
            <a:prstGeom prst="straightConnector1">
              <a:avLst/>
            </a:prstGeom>
            <a:ln w="63500">
              <a:tailEnd type="arrow"/>
            </a:ln>
            <a:effectLst/>
          </p:spPr>
          <p:style>
            <a:lnRef idx="2">
              <a:schemeClr val="accent1"/>
            </a:lnRef>
            <a:fillRef idx="0">
              <a:schemeClr val="accent1"/>
            </a:fillRef>
            <a:effectRef idx="1">
              <a:schemeClr val="accent1"/>
            </a:effectRef>
            <a:fontRef idx="minor">
              <a:schemeClr val="tx1"/>
            </a:fontRef>
          </p:style>
        </p:cxnSp>
      </p:grpSp>
      <p:sp>
        <p:nvSpPr>
          <p:cNvPr id="12" name="TextBox 11">
            <a:extLst>
              <a:ext uri="{FF2B5EF4-FFF2-40B4-BE49-F238E27FC236}">
                <a16:creationId xmlns:a16="http://schemas.microsoft.com/office/drawing/2014/main" id="{2E2C09B2-C079-2D93-98F0-8984BDC619D1}"/>
              </a:ext>
            </a:extLst>
          </p:cNvPr>
          <p:cNvSpPr txBox="1"/>
          <p:nvPr/>
        </p:nvSpPr>
        <p:spPr>
          <a:xfrm>
            <a:off x="865107" y="5879595"/>
            <a:ext cx="1710028" cy="394303"/>
          </a:xfrm>
          <a:prstGeom prst="rect">
            <a:avLst/>
          </a:prstGeom>
          <a:noFill/>
        </p:spPr>
        <p:txBody>
          <a:bodyPr wrap="square" lIns="85690" tIns="42845" rIns="85690" bIns="42845" rtlCol="0">
            <a:spAutoFit/>
          </a:bodyPr>
          <a:lstStyle/>
          <a:p>
            <a:r>
              <a:rPr lang="en-US" sz="2000">
                <a:latin typeface="Arial" panose="020B0604020202020204" pitchFamily="34" charset="0"/>
                <a:cs typeface="Arial" panose="020B0604020202020204" pitchFamily="34" charset="0"/>
              </a:rPr>
              <a:t>1750s</a:t>
            </a:r>
          </a:p>
        </p:txBody>
      </p:sp>
      <p:sp>
        <p:nvSpPr>
          <p:cNvPr id="13" name="TextBox 12">
            <a:extLst>
              <a:ext uri="{FF2B5EF4-FFF2-40B4-BE49-F238E27FC236}">
                <a16:creationId xmlns:a16="http://schemas.microsoft.com/office/drawing/2014/main" id="{8B0AA865-08A9-F2B1-33F9-3865158DB6DC}"/>
              </a:ext>
            </a:extLst>
          </p:cNvPr>
          <p:cNvSpPr txBox="1"/>
          <p:nvPr/>
        </p:nvSpPr>
        <p:spPr>
          <a:xfrm>
            <a:off x="2436258" y="5879595"/>
            <a:ext cx="1178638" cy="394303"/>
          </a:xfrm>
          <a:prstGeom prst="rect">
            <a:avLst/>
          </a:prstGeom>
          <a:noFill/>
        </p:spPr>
        <p:txBody>
          <a:bodyPr wrap="square" lIns="85690" tIns="42845" rIns="85690" bIns="42845" rtlCol="0">
            <a:spAutoFit/>
          </a:bodyPr>
          <a:lstStyle/>
          <a:p>
            <a:r>
              <a:rPr lang="en-US" sz="2000">
                <a:latin typeface="Arial" panose="020B0604020202020204" pitchFamily="34" charset="0"/>
                <a:cs typeface="Arial" panose="020B0604020202020204" pitchFamily="34" charset="0"/>
              </a:rPr>
              <a:t>1850s</a:t>
            </a:r>
          </a:p>
        </p:txBody>
      </p:sp>
      <p:sp>
        <p:nvSpPr>
          <p:cNvPr id="14" name="TextBox 13">
            <a:extLst>
              <a:ext uri="{FF2B5EF4-FFF2-40B4-BE49-F238E27FC236}">
                <a16:creationId xmlns:a16="http://schemas.microsoft.com/office/drawing/2014/main" id="{1C841D41-716A-C4D8-1D26-6BF3E24E28C2}"/>
              </a:ext>
            </a:extLst>
          </p:cNvPr>
          <p:cNvSpPr txBox="1"/>
          <p:nvPr/>
        </p:nvSpPr>
        <p:spPr>
          <a:xfrm>
            <a:off x="4208976" y="5879595"/>
            <a:ext cx="1178638" cy="394303"/>
          </a:xfrm>
          <a:prstGeom prst="rect">
            <a:avLst/>
          </a:prstGeom>
          <a:noFill/>
        </p:spPr>
        <p:txBody>
          <a:bodyPr wrap="square" lIns="85690" tIns="42845" rIns="85690" bIns="42845" rtlCol="0">
            <a:spAutoFit/>
          </a:bodyPr>
          <a:lstStyle/>
          <a:p>
            <a:r>
              <a:rPr lang="en-US" sz="2000">
                <a:latin typeface="Arial" panose="020B0604020202020204" pitchFamily="34" charset="0"/>
                <a:cs typeface="Arial" panose="020B0604020202020204" pitchFamily="34" charset="0"/>
              </a:rPr>
              <a:t>1950s</a:t>
            </a:r>
          </a:p>
        </p:txBody>
      </p:sp>
      <p:sp>
        <p:nvSpPr>
          <p:cNvPr id="15" name="TextBox 14">
            <a:extLst>
              <a:ext uri="{FF2B5EF4-FFF2-40B4-BE49-F238E27FC236}">
                <a16:creationId xmlns:a16="http://schemas.microsoft.com/office/drawing/2014/main" id="{638D5122-5F82-3120-75BF-B63DDF3F6FA9}"/>
              </a:ext>
            </a:extLst>
          </p:cNvPr>
          <p:cNvSpPr txBox="1"/>
          <p:nvPr/>
        </p:nvSpPr>
        <p:spPr>
          <a:xfrm>
            <a:off x="6154998" y="5879595"/>
            <a:ext cx="1178638" cy="394303"/>
          </a:xfrm>
          <a:prstGeom prst="rect">
            <a:avLst/>
          </a:prstGeom>
          <a:noFill/>
        </p:spPr>
        <p:txBody>
          <a:bodyPr wrap="square" lIns="85690" tIns="42845" rIns="85690" bIns="42845" rtlCol="0">
            <a:spAutoFit/>
          </a:bodyPr>
          <a:lstStyle/>
          <a:p>
            <a:r>
              <a:rPr lang="en-US" sz="2000">
                <a:latin typeface="Arial" panose="020B0604020202020204" pitchFamily="34" charset="0"/>
                <a:cs typeface="Arial" panose="020B0604020202020204" pitchFamily="34" charset="0"/>
              </a:rPr>
              <a:t>2050s</a:t>
            </a:r>
          </a:p>
        </p:txBody>
      </p:sp>
      <p:cxnSp>
        <p:nvCxnSpPr>
          <p:cNvPr id="16" name="Straight Connector 15">
            <a:extLst>
              <a:ext uri="{FF2B5EF4-FFF2-40B4-BE49-F238E27FC236}">
                <a16:creationId xmlns:a16="http://schemas.microsoft.com/office/drawing/2014/main" id="{3E197F5C-8297-8BFF-15FF-27D75C6024DB}"/>
              </a:ext>
            </a:extLst>
          </p:cNvPr>
          <p:cNvCxnSpPr>
            <a:cxnSpLocks/>
          </p:cNvCxnSpPr>
          <p:nvPr/>
        </p:nvCxnSpPr>
        <p:spPr>
          <a:xfrm>
            <a:off x="865107" y="5117842"/>
            <a:ext cx="4997154"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F9089EC3-16C4-FF02-E26F-BEDE73428BED}"/>
              </a:ext>
            </a:extLst>
          </p:cNvPr>
          <p:cNvCxnSpPr>
            <a:cxnSpLocks/>
          </p:cNvCxnSpPr>
          <p:nvPr/>
        </p:nvCxnSpPr>
        <p:spPr>
          <a:xfrm>
            <a:off x="865107" y="4320382"/>
            <a:ext cx="5080467"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CD072E0B-CDC4-4164-8CB0-8B9FC00EB056}"/>
              </a:ext>
            </a:extLst>
          </p:cNvPr>
          <p:cNvCxnSpPr>
            <a:cxnSpLocks/>
          </p:cNvCxnSpPr>
          <p:nvPr/>
        </p:nvCxnSpPr>
        <p:spPr>
          <a:xfrm>
            <a:off x="865107" y="3511020"/>
            <a:ext cx="5442733"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CF994C9A-4030-5AD3-38B1-BE5EEC5DB440}"/>
              </a:ext>
            </a:extLst>
          </p:cNvPr>
          <p:cNvSpPr txBox="1"/>
          <p:nvPr/>
        </p:nvSpPr>
        <p:spPr>
          <a:xfrm>
            <a:off x="742527" y="5153991"/>
            <a:ext cx="1652231" cy="578969"/>
          </a:xfrm>
          <a:prstGeom prst="rect">
            <a:avLst/>
          </a:prstGeom>
          <a:noFill/>
        </p:spPr>
        <p:txBody>
          <a:bodyPr wrap="square" lIns="85690" tIns="42845" rIns="85690" bIns="42845" rtlCol="0">
            <a:spAutoFit/>
          </a:bodyPr>
          <a:lstStyle/>
          <a:p>
            <a:pPr algn="ctr"/>
            <a:r>
              <a:rPr lang="en-US" sz="1600" b="1" cap="all">
                <a:latin typeface="Arial" panose="020B0604020202020204" pitchFamily="34" charset="0"/>
                <a:cs typeface="Arial" panose="020B0604020202020204" pitchFamily="34" charset="0"/>
              </a:rPr>
              <a:t>Science</a:t>
            </a:r>
          </a:p>
          <a:p>
            <a:pPr algn="ctr"/>
            <a:r>
              <a:rPr lang="en-US" sz="1600">
                <a:latin typeface="Arial" panose="020B0604020202020204" pitchFamily="34" charset="0"/>
                <a:cs typeface="Arial" panose="020B0604020202020204" pitchFamily="34" charset="0"/>
              </a:rPr>
              <a:t>(gestation)</a:t>
            </a:r>
          </a:p>
        </p:txBody>
      </p:sp>
      <p:sp>
        <p:nvSpPr>
          <p:cNvPr id="20" name="TextBox 19">
            <a:extLst>
              <a:ext uri="{FF2B5EF4-FFF2-40B4-BE49-F238E27FC236}">
                <a16:creationId xmlns:a16="http://schemas.microsoft.com/office/drawing/2014/main" id="{A37B7B0B-76F7-7CD1-E671-02F95207BEBC}"/>
              </a:ext>
            </a:extLst>
          </p:cNvPr>
          <p:cNvSpPr txBox="1"/>
          <p:nvPr/>
        </p:nvSpPr>
        <p:spPr>
          <a:xfrm>
            <a:off x="915869" y="4444635"/>
            <a:ext cx="2368580" cy="578969"/>
          </a:xfrm>
          <a:prstGeom prst="rect">
            <a:avLst/>
          </a:prstGeom>
          <a:noFill/>
        </p:spPr>
        <p:txBody>
          <a:bodyPr wrap="square" lIns="85690" tIns="42845" rIns="85690" bIns="42845" rtlCol="0">
            <a:spAutoFit/>
          </a:bodyPr>
          <a:lstStyle/>
          <a:p>
            <a:r>
              <a:rPr lang="en-US" sz="1600" b="1" cap="all">
                <a:latin typeface="Arial" panose="020B0604020202020204" pitchFamily="34" charset="0"/>
                <a:cs typeface="Arial" panose="020B0604020202020204" pitchFamily="34" charset="0"/>
              </a:rPr>
              <a:t>Technology</a:t>
            </a:r>
          </a:p>
          <a:p>
            <a:r>
              <a:rPr lang="en-US" sz="1600">
                <a:latin typeface="Arial" panose="020B0604020202020204" pitchFamily="34" charset="0"/>
                <a:cs typeface="Arial" panose="020B0604020202020204" pitchFamily="34" charset="0"/>
              </a:rPr>
              <a:t>(growth)</a:t>
            </a:r>
          </a:p>
        </p:txBody>
      </p:sp>
      <p:sp>
        <p:nvSpPr>
          <p:cNvPr id="21" name="TextBox 20">
            <a:extLst>
              <a:ext uri="{FF2B5EF4-FFF2-40B4-BE49-F238E27FC236}">
                <a16:creationId xmlns:a16="http://schemas.microsoft.com/office/drawing/2014/main" id="{0E70EC13-4113-0A73-2152-84E0AD4F8516}"/>
              </a:ext>
            </a:extLst>
          </p:cNvPr>
          <p:cNvSpPr txBox="1"/>
          <p:nvPr/>
        </p:nvSpPr>
        <p:spPr>
          <a:xfrm>
            <a:off x="931111" y="3631935"/>
            <a:ext cx="1831884" cy="578969"/>
          </a:xfrm>
          <a:prstGeom prst="rect">
            <a:avLst/>
          </a:prstGeom>
          <a:noFill/>
        </p:spPr>
        <p:txBody>
          <a:bodyPr wrap="square" lIns="85690" tIns="42845" rIns="85690" bIns="42845" rtlCol="0">
            <a:spAutoFit/>
          </a:bodyPr>
          <a:lstStyle/>
          <a:p>
            <a:r>
              <a:rPr lang="en-US" sz="1600" b="1" cap="all">
                <a:latin typeface="Arial" panose="020B0604020202020204" pitchFamily="34" charset="0"/>
                <a:cs typeface="Arial" panose="020B0604020202020204" pitchFamily="34" charset="0"/>
              </a:rPr>
              <a:t>Business</a:t>
            </a:r>
          </a:p>
          <a:p>
            <a:r>
              <a:rPr lang="en-US" sz="1600">
                <a:latin typeface="Arial" panose="020B0604020202020204" pitchFamily="34" charset="0"/>
                <a:cs typeface="Arial" panose="020B0604020202020204" pitchFamily="34" charset="0"/>
              </a:rPr>
              <a:t>(maturity)</a:t>
            </a:r>
          </a:p>
        </p:txBody>
      </p:sp>
      <p:sp>
        <p:nvSpPr>
          <p:cNvPr id="22" name="TextBox 21">
            <a:extLst>
              <a:ext uri="{FF2B5EF4-FFF2-40B4-BE49-F238E27FC236}">
                <a16:creationId xmlns:a16="http://schemas.microsoft.com/office/drawing/2014/main" id="{7727EF6B-22B7-219F-25AA-3A0618AED675}"/>
              </a:ext>
            </a:extLst>
          </p:cNvPr>
          <p:cNvSpPr txBox="1"/>
          <p:nvPr/>
        </p:nvSpPr>
        <p:spPr>
          <a:xfrm>
            <a:off x="994456" y="2746134"/>
            <a:ext cx="2661542" cy="578969"/>
          </a:xfrm>
          <a:prstGeom prst="rect">
            <a:avLst/>
          </a:prstGeom>
          <a:noFill/>
        </p:spPr>
        <p:txBody>
          <a:bodyPr wrap="square" lIns="85690" tIns="42845" rIns="85690" bIns="42845" rtlCol="0">
            <a:spAutoFit/>
          </a:bodyPr>
          <a:lstStyle/>
          <a:p>
            <a:r>
              <a:rPr lang="en-US" sz="1600" b="1" cap="all">
                <a:latin typeface="Arial" panose="020B0604020202020204" pitchFamily="34" charset="0"/>
                <a:cs typeface="Arial" panose="020B0604020202020204" pitchFamily="34" charset="0"/>
              </a:rPr>
              <a:t>Organization</a:t>
            </a:r>
          </a:p>
          <a:p>
            <a:r>
              <a:rPr lang="en-US" sz="1600">
                <a:latin typeface="Arial" panose="020B0604020202020204" pitchFamily="34" charset="0"/>
                <a:cs typeface="Arial" panose="020B0604020202020204" pitchFamily="34" charset="0"/>
              </a:rPr>
              <a:t>(society)</a:t>
            </a:r>
          </a:p>
        </p:txBody>
      </p:sp>
      <p:sp>
        <p:nvSpPr>
          <p:cNvPr id="25" name="TextBox 24">
            <a:extLst>
              <a:ext uri="{FF2B5EF4-FFF2-40B4-BE49-F238E27FC236}">
                <a16:creationId xmlns:a16="http://schemas.microsoft.com/office/drawing/2014/main" id="{ADFF0F4B-0962-C0D9-9B54-002D43541875}"/>
              </a:ext>
            </a:extLst>
          </p:cNvPr>
          <p:cNvSpPr txBox="1"/>
          <p:nvPr/>
        </p:nvSpPr>
        <p:spPr>
          <a:xfrm>
            <a:off x="2207161" y="1889494"/>
            <a:ext cx="2571056" cy="702080"/>
          </a:xfrm>
          <a:prstGeom prst="rect">
            <a:avLst/>
          </a:prstGeom>
          <a:noFill/>
        </p:spPr>
        <p:txBody>
          <a:bodyPr wrap="square" lIns="85690" tIns="42845" rIns="85690" bIns="42845" rtlCol="0">
            <a:spAutoFit/>
          </a:bodyPr>
          <a:lstStyle/>
          <a:p>
            <a:pPr algn="ctr"/>
            <a:r>
              <a:rPr lang="en-US" sz="2000" b="1">
                <a:solidFill>
                  <a:srgbClr val="FF0000"/>
                </a:solidFill>
                <a:latin typeface="Arial" panose="020B0604020202020204" pitchFamily="34" charset="0"/>
                <a:cs typeface="Arial" panose="020B0604020202020204" pitchFamily="34" charset="0"/>
              </a:rPr>
              <a:t>INDUSTRIAL</a:t>
            </a:r>
          </a:p>
          <a:p>
            <a:pPr algn="ctr"/>
            <a:r>
              <a:rPr lang="en-US" sz="2000" b="1">
                <a:solidFill>
                  <a:srgbClr val="FF0000"/>
                </a:solidFill>
                <a:latin typeface="Arial" panose="020B0604020202020204" pitchFamily="34" charset="0"/>
                <a:cs typeface="Arial" panose="020B0604020202020204" pitchFamily="34" charset="0"/>
              </a:rPr>
              <a:t>economy</a:t>
            </a:r>
          </a:p>
        </p:txBody>
      </p:sp>
      <p:grpSp>
        <p:nvGrpSpPr>
          <p:cNvPr id="38" name="Group 37">
            <a:extLst>
              <a:ext uri="{FF2B5EF4-FFF2-40B4-BE49-F238E27FC236}">
                <a16:creationId xmlns:a16="http://schemas.microsoft.com/office/drawing/2014/main" id="{055673AE-CF18-2BAA-735E-23726CBAD1DD}"/>
              </a:ext>
            </a:extLst>
          </p:cNvPr>
          <p:cNvGrpSpPr/>
          <p:nvPr/>
        </p:nvGrpSpPr>
        <p:grpSpPr>
          <a:xfrm>
            <a:off x="4037218" y="1879182"/>
            <a:ext cx="6321051" cy="3976609"/>
            <a:chOff x="5118682" y="1583039"/>
            <a:chExt cx="6321051" cy="3976609"/>
          </a:xfrm>
        </p:grpSpPr>
        <p:cxnSp>
          <p:nvCxnSpPr>
            <p:cNvPr id="23" name="Curved Connector 22">
              <a:extLst>
                <a:ext uri="{FF2B5EF4-FFF2-40B4-BE49-F238E27FC236}">
                  <a16:creationId xmlns:a16="http://schemas.microsoft.com/office/drawing/2014/main" id="{3B6B5934-6920-13A1-D1A0-3E48CBD37DD8}"/>
                </a:ext>
              </a:extLst>
            </p:cNvPr>
            <p:cNvCxnSpPr>
              <a:cxnSpLocks/>
            </p:cNvCxnSpPr>
            <p:nvPr/>
          </p:nvCxnSpPr>
          <p:spPr>
            <a:xfrm rot="10800000" flipV="1">
              <a:off x="5118682" y="2417421"/>
              <a:ext cx="3582644" cy="3142227"/>
            </a:xfrm>
            <a:prstGeom prst="curvedConnector3">
              <a:avLst/>
            </a:prstGeom>
            <a:ln w="63500">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D4A51CF5-8C3D-617D-851E-B6959201B7AE}"/>
                </a:ext>
              </a:extLst>
            </p:cNvPr>
            <p:cNvSpPr txBox="1"/>
            <p:nvPr/>
          </p:nvSpPr>
          <p:spPr>
            <a:xfrm>
              <a:off x="7339751" y="2947743"/>
              <a:ext cx="3373543" cy="301970"/>
            </a:xfrm>
            <a:prstGeom prst="rect">
              <a:avLst/>
            </a:prstGeom>
            <a:noFill/>
          </p:spPr>
          <p:txBody>
            <a:bodyPr wrap="square" lIns="85690" tIns="42845" rIns="85690" bIns="42845" rtlCol="0">
              <a:spAutoFit/>
            </a:bodyPr>
            <a:lstStyle/>
            <a:p>
              <a:pPr marL="267781" indent="-119014">
                <a:buFont typeface="Arial"/>
                <a:buChar char="•"/>
              </a:pPr>
              <a:endParaRPr lang="en-US">
                <a:solidFill>
                  <a:schemeClr val="accent2"/>
                </a:solidFill>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791BF69D-B1FD-DD87-214C-32B4BB7E564B}"/>
                </a:ext>
              </a:extLst>
            </p:cNvPr>
            <p:cNvSpPr txBox="1"/>
            <p:nvPr/>
          </p:nvSpPr>
          <p:spPr>
            <a:xfrm>
              <a:off x="8278002" y="1583039"/>
              <a:ext cx="3161731" cy="702080"/>
            </a:xfrm>
            <a:prstGeom prst="rect">
              <a:avLst/>
            </a:prstGeom>
            <a:noFill/>
          </p:spPr>
          <p:txBody>
            <a:bodyPr wrap="square" lIns="85690" tIns="42845" rIns="85690" bIns="42845" rtlCol="0">
              <a:spAutoFit/>
            </a:bodyPr>
            <a:lstStyle/>
            <a:p>
              <a:pPr algn="ctr"/>
              <a:r>
                <a:rPr lang="en-US" sz="2000" b="1">
                  <a:solidFill>
                    <a:schemeClr val="accent2"/>
                  </a:solidFill>
                  <a:latin typeface="Arial" panose="020B0604020202020204" pitchFamily="34" charset="0"/>
                  <a:cs typeface="Arial" panose="020B0604020202020204" pitchFamily="34" charset="0"/>
                </a:rPr>
                <a:t>MOLECULAR (NBIC)</a:t>
              </a:r>
            </a:p>
            <a:p>
              <a:pPr algn="ctr"/>
              <a:r>
                <a:rPr lang="en-US" sz="2000" b="1">
                  <a:solidFill>
                    <a:schemeClr val="accent2"/>
                  </a:solidFill>
                  <a:latin typeface="Arial" panose="020B0604020202020204" pitchFamily="34" charset="0"/>
                  <a:cs typeface="Arial" panose="020B0604020202020204" pitchFamily="34" charset="0"/>
                </a:rPr>
                <a:t>economy</a:t>
              </a:r>
            </a:p>
          </p:txBody>
        </p:sp>
      </p:grpSp>
      <p:cxnSp>
        <p:nvCxnSpPr>
          <p:cNvPr id="28" name="Straight Connector 27">
            <a:extLst>
              <a:ext uri="{FF2B5EF4-FFF2-40B4-BE49-F238E27FC236}">
                <a16:creationId xmlns:a16="http://schemas.microsoft.com/office/drawing/2014/main" id="{0E14763A-7C65-082C-3640-368C641E9E9A}"/>
              </a:ext>
            </a:extLst>
          </p:cNvPr>
          <p:cNvCxnSpPr>
            <a:cxnSpLocks/>
          </p:cNvCxnSpPr>
          <p:nvPr/>
        </p:nvCxnSpPr>
        <p:spPr>
          <a:xfrm flipV="1">
            <a:off x="5085213" y="2704373"/>
            <a:ext cx="5273056" cy="16497"/>
          </a:xfrm>
          <a:prstGeom prst="line">
            <a:avLst/>
          </a:prstGeom>
          <a:ln w="63500">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nvGrpSpPr>
          <p:cNvPr id="6" name="Group 5">
            <a:extLst>
              <a:ext uri="{FF2B5EF4-FFF2-40B4-BE49-F238E27FC236}">
                <a16:creationId xmlns:a16="http://schemas.microsoft.com/office/drawing/2014/main" id="{7B1ADA62-A5A0-D832-D1CC-7579D6B73FCB}"/>
              </a:ext>
            </a:extLst>
          </p:cNvPr>
          <p:cNvGrpSpPr/>
          <p:nvPr/>
        </p:nvGrpSpPr>
        <p:grpSpPr>
          <a:xfrm>
            <a:off x="1365190" y="1851760"/>
            <a:ext cx="5888987" cy="3992128"/>
            <a:chOff x="2446654" y="1555617"/>
            <a:chExt cx="5888987" cy="3992128"/>
          </a:xfrm>
        </p:grpSpPr>
        <p:sp>
          <p:nvSpPr>
            <p:cNvPr id="26" name="TextBox 25">
              <a:extLst>
                <a:ext uri="{FF2B5EF4-FFF2-40B4-BE49-F238E27FC236}">
                  <a16:creationId xmlns:a16="http://schemas.microsoft.com/office/drawing/2014/main" id="{B2953829-5B88-0187-F35C-2D4C3DA3823D}"/>
                </a:ext>
              </a:extLst>
            </p:cNvPr>
            <p:cNvSpPr txBox="1"/>
            <p:nvPr/>
          </p:nvSpPr>
          <p:spPr>
            <a:xfrm>
              <a:off x="5779046" y="1555617"/>
              <a:ext cx="2556595" cy="702080"/>
            </a:xfrm>
            <a:prstGeom prst="rect">
              <a:avLst/>
            </a:prstGeom>
            <a:noFill/>
            <a:ln>
              <a:noFill/>
            </a:ln>
          </p:spPr>
          <p:txBody>
            <a:bodyPr wrap="square" lIns="85690" tIns="42845" rIns="85690" bIns="42845" rtlCol="0">
              <a:spAutoFit/>
            </a:bodyPr>
            <a:lstStyle/>
            <a:p>
              <a:pPr algn="ctr"/>
              <a:r>
                <a:rPr lang="en-US" sz="2000" b="1">
                  <a:solidFill>
                    <a:srgbClr val="7030A0"/>
                  </a:solidFill>
                  <a:latin typeface="Arial" panose="020B0604020202020204" pitchFamily="34" charset="0"/>
                  <a:cs typeface="Arial" panose="020B0604020202020204" pitchFamily="34" charset="0"/>
                </a:rPr>
                <a:t>INFORMATION</a:t>
              </a:r>
            </a:p>
            <a:p>
              <a:pPr algn="ctr"/>
              <a:r>
                <a:rPr lang="en-US" sz="2000" b="1">
                  <a:solidFill>
                    <a:srgbClr val="7030A0"/>
                  </a:solidFill>
                  <a:latin typeface="Arial" panose="020B0604020202020204" pitchFamily="34" charset="0"/>
                  <a:cs typeface="Arial" panose="020B0604020202020204" pitchFamily="34" charset="0"/>
                </a:rPr>
                <a:t>economy</a:t>
              </a:r>
            </a:p>
          </p:txBody>
        </p:sp>
        <p:sp>
          <p:nvSpPr>
            <p:cNvPr id="29" name="TextBox 28">
              <a:extLst>
                <a:ext uri="{FF2B5EF4-FFF2-40B4-BE49-F238E27FC236}">
                  <a16:creationId xmlns:a16="http://schemas.microsoft.com/office/drawing/2014/main" id="{F33C8828-BA63-CE43-D121-D332A97F3551}"/>
                </a:ext>
              </a:extLst>
            </p:cNvPr>
            <p:cNvSpPr txBox="1"/>
            <p:nvPr/>
          </p:nvSpPr>
          <p:spPr>
            <a:xfrm>
              <a:off x="2446654" y="4794050"/>
              <a:ext cx="3485182" cy="578969"/>
            </a:xfrm>
            <a:prstGeom prst="rect">
              <a:avLst/>
            </a:prstGeom>
            <a:noFill/>
          </p:spPr>
          <p:txBody>
            <a:bodyPr wrap="square" lIns="85690" tIns="42845" rIns="85690" bIns="42845" rtlCol="0">
              <a:spAutoFit/>
            </a:bodyPr>
            <a:lstStyle/>
            <a:p>
              <a:pPr marL="148767" algn="r"/>
              <a:r>
                <a:rPr lang="en-US" sz="1600">
                  <a:solidFill>
                    <a:srgbClr val="7030A0"/>
                  </a:solidFill>
                  <a:latin typeface="Arial" panose="020B0604020202020204" pitchFamily="34" charset="0"/>
                  <a:cs typeface="Arial" panose="020B0604020202020204" pitchFamily="34" charset="0"/>
                </a:rPr>
                <a:t>Solid state physics</a:t>
              </a:r>
            </a:p>
            <a:p>
              <a:pPr marL="148767" algn="r"/>
              <a:r>
                <a:rPr lang="en-US" sz="1600">
                  <a:solidFill>
                    <a:srgbClr val="7030A0"/>
                  </a:solidFill>
                  <a:latin typeface="Arial" panose="020B0604020202020204" pitchFamily="34" charset="0"/>
                  <a:cs typeface="Arial" panose="020B0604020202020204" pitchFamily="34" charset="0"/>
                </a:rPr>
                <a:t>Information theory</a:t>
              </a:r>
            </a:p>
          </p:txBody>
        </p:sp>
        <p:sp>
          <p:nvSpPr>
            <p:cNvPr id="30" name="TextBox 29">
              <a:extLst>
                <a:ext uri="{FF2B5EF4-FFF2-40B4-BE49-F238E27FC236}">
                  <a16:creationId xmlns:a16="http://schemas.microsoft.com/office/drawing/2014/main" id="{81DBCECC-60E7-1691-2E8D-FA284A4AE47A}"/>
                </a:ext>
              </a:extLst>
            </p:cNvPr>
            <p:cNvSpPr txBox="1"/>
            <p:nvPr/>
          </p:nvSpPr>
          <p:spPr>
            <a:xfrm>
              <a:off x="2470194" y="3998094"/>
              <a:ext cx="3773351" cy="825191"/>
            </a:xfrm>
            <a:prstGeom prst="rect">
              <a:avLst/>
            </a:prstGeom>
            <a:noFill/>
          </p:spPr>
          <p:txBody>
            <a:bodyPr wrap="square" lIns="85690" tIns="42845" rIns="85690" bIns="42845" rtlCol="0">
              <a:spAutoFit/>
            </a:bodyPr>
            <a:lstStyle/>
            <a:p>
              <a:pPr marL="148767" algn="r"/>
              <a:r>
                <a:rPr lang="en-US" sz="1600">
                  <a:solidFill>
                    <a:srgbClr val="7030A0"/>
                  </a:solidFill>
                  <a:latin typeface="Arial" panose="020B0604020202020204" pitchFamily="34" charset="0"/>
                  <a:cs typeface="Arial" panose="020B0604020202020204" pitchFamily="34" charset="0"/>
                </a:rPr>
                <a:t>Chips</a:t>
              </a:r>
              <a:br>
                <a:rPr lang="en-US" sz="1600">
                  <a:solidFill>
                    <a:srgbClr val="7030A0"/>
                  </a:solidFill>
                  <a:latin typeface="Arial" panose="020B0604020202020204" pitchFamily="34" charset="0"/>
                  <a:cs typeface="Arial" panose="020B0604020202020204" pitchFamily="34" charset="0"/>
                </a:rPr>
              </a:br>
              <a:r>
                <a:rPr lang="en-US" sz="1600">
                  <a:solidFill>
                    <a:srgbClr val="7030A0"/>
                  </a:solidFill>
                  <a:latin typeface="Arial" panose="020B0604020202020204" pitchFamily="34" charset="0"/>
                  <a:cs typeface="Arial" panose="020B0604020202020204" pitchFamily="34" charset="0"/>
                </a:rPr>
                <a:t>Operating systems</a:t>
              </a:r>
              <a:br>
                <a:rPr lang="en-US" sz="1600">
                  <a:solidFill>
                    <a:srgbClr val="7030A0"/>
                  </a:solidFill>
                  <a:latin typeface="Arial" panose="020B0604020202020204" pitchFamily="34" charset="0"/>
                  <a:cs typeface="Arial" panose="020B0604020202020204" pitchFamily="34" charset="0"/>
                </a:rPr>
              </a:br>
              <a:r>
                <a:rPr lang="en-US" sz="1600">
                  <a:solidFill>
                    <a:srgbClr val="7030A0"/>
                  </a:solidFill>
                  <a:latin typeface="Arial" panose="020B0604020202020204" pitchFamily="34" charset="0"/>
                  <a:cs typeface="Arial" panose="020B0604020202020204" pitchFamily="34" charset="0"/>
                </a:rPr>
                <a:t>WWW</a:t>
              </a:r>
            </a:p>
          </p:txBody>
        </p:sp>
        <p:sp>
          <p:nvSpPr>
            <p:cNvPr id="31" name="TextBox 30">
              <a:extLst>
                <a:ext uri="{FF2B5EF4-FFF2-40B4-BE49-F238E27FC236}">
                  <a16:creationId xmlns:a16="http://schemas.microsoft.com/office/drawing/2014/main" id="{D3AE1898-3BA2-5890-511C-F0DD663E12C7}"/>
                </a:ext>
              </a:extLst>
            </p:cNvPr>
            <p:cNvSpPr txBox="1"/>
            <p:nvPr/>
          </p:nvSpPr>
          <p:spPr>
            <a:xfrm>
              <a:off x="4331342" y="3112293"/>
              <a:ext cx="2107428" cy="855968"/>
            </a:xfrm>
            <a:prstGeom prst="rect">
              <a:avLst/>
            </a:prstGeom>
            <a:noFill/>
          </p:spPr>
          <p:txBody>
            <a:bodyPr wrap="square" lIns="85690" tIns="42845" rIns="85690" bIns="42845" rtlCol="0">
              <a:spAutoFit/>
            </a:bodyPr>
            <a:lstStyle/>
            <a:p>
              <a:pPr marL="148767" algn="r"/>
              <a:r>
                <a:rPr lang="en-US" sz="1600">
                  <a:solidFill>
                    <a:srgbClr val="7030A0"/>
                  </a:solidFill>
                  <a:latin typeface="Arial" panose="020B0604020202020204" pitchFamily="34" charset="0"/>
                  <a:cs typeface="Arial" panose="020B0604020202020204" pitchFamily="34" charset="0"/>
                </a:rPr>
                <a:t>New media</a:t>
              </a:r>
            </a:p>
            <a:p>
              <a:pPr marL="148767" algn="r"/>
              <a:r>
                <a:rPr lang="en-US" sz="1600">
                  <a:solidFill>
                    <a:srgbClr val="7030A0"/>
                  </a:solidFill>
                  <a:latin typeface="Arial" panose="020B0604020202020204" pitchFamily="34" charset="0"/>
                  <a:cs typeface="Arial" panose="020B0604020202020204" pitchFamily="34" charset="0"/>
                </a:rPr>
                <a:t>IT services</a:t>
              </a:r>
            </a:p>
            <a:p>
              <a:pPr marL="148767" algn="r"/>
              <a:r>
                <a:rPr lang="en-US" sz="1600">
                  <a:solidFill>
                    <a:srgbClr val="7030A0"/>
                  </a:solidFill>
                  <a:latin typeface="Arial" panose="020B0604020202020204" pitchFamily="34" charset="0"/>
                  <a:cs typeface="Arial" panose="020B0604020202020204" pitchFamily="34" charset="0"/>
                </a:rPr>
                <a:t>Portals</a:t>
              </a:r>
            </a:p>
          </p:txBody>
        </p:sp>
        <p:sp>
          <p:nvSpPr>
            <p:cNvPr id="32" name="TextBox 31">
              <a:extLst>
                <a:ext uri="{FF2B5EF4-FFF2-40B4-BE49-F238E27FC236}">
                  <a16:creationId xmlns:a16="http://schemas.microsoft.com/office/drawing/2014/main" id="{07387B18-C0D6-C44E-5A8A-64BA81A2A78B}"/>
                </a:ext>
              </a:extLst>
            </p:cNvPr>
            <p:cNvSpPr txBox="1"/>
            <p:nvPr/>
          </p:nvSpPr>
          <p:spPr>
            <a:xfrm>
              <a:off x="4431226" y="2512638"/>
              <a:ext cx="2425563" cy="578969"/>
            </a:xfrm>
            <a:prstGeom prst="rect">
              <a:avLst/>
            </a:prstGeom>
            <a:noFill/>
          </p:spPr>
          <p:txBody>
            <a:bodyPr wrap="square" lIns="85690" tIns="42845" rIns="85690" bIns="42845" rtlCol="0">
              <a:spAutoFit/>
            </a:bodyPr>
            <a:lstStyle/>
            <a:p>
              <a:pPr marL="148767" algn="r"/>
              <a:r>
                <a:rPr lang="en-US" sz="1600">
                  <a:solidFill>
                    <a:srgbClr val="7030A0"/>
                  </a:solidFill>
                  <a:latin typeface="Arial" panose="020B0604020202020204" pitchFamily="34" charset="0"/>
                  <a:cs typeface="Arial" panose="020B0604020202020204" pitchFamily="34" charset="0"/>
                </a:rPr>
                <a:t>The Adaptive </a:t>
              </a:r>
              <a:br>
                <a:rPr lang="en-US" sz="1600">
                  <a:solidFill>
                    <a:srgbClr val="7030A0"/>
                  </a:solidFill>
                  <a:latin typeface="Arial" panose="020B0604020202020204" pitchFamily="34" charset="0"/>
                  <a:cs typeface="Arial" panose="020B0604020202020204" pitchFamily="34" charset="0"/>
                </a:rPr>
              </a:br>
              <a:r>
                <a:rPr lang="en-US" sz="1600">
                  <a:solidFill>
                    <a:srgbClr val="7030A0"/>
                  </a:solidFill>
                  <a:latin typeface="Arial" panose="020B0604020202020204" pitchFamily="34" charset="0"/>
                  <a:cs typeface="Arial" panose="020B0604020202020204" pitchFamily="34" charset="0"/>
                </a:rPr>
                <a:t>Enterprise</a:t>
              </a:r>
            </a:p>
          </p:txBody>
        </p:sp>
        <p:cxnSp>
          <p:nvCxnSpPr>
            <p:cNvPr id="33" name="Curved Connector 32">
              <a:extLst>
                <a:ext uri="{FF2B5EF4-FFF2-40B4-BE49-F238E27FC236}">
                  <a16:creationId xmlns:a16="http://schemas.microsoft.com/office/drawing/2014/main" id="{A19E444E-1283-54A6-6803-7044295E2C37}"/>
                </a:ext>
              </a:extLst>
            </p:cNvPr>
            <p:cNvCxnSpPr>
              <a:cxnSpLocks/>
            </p:cNvCxnSpPr>
            <p:nvPr/>
          </p:nvCxnSpPr>
          <p:spPr>
            <a:xfrm rot="10800000" flipV="1">
              <a:off x="4781972" y="2441225"/>
              <a:ext cx="3365738" cy="3106520"/>
            </a:xfrm>
            <a:prstGeom prst="curvedConnector3">
              <a:avLst/>
            </a:prstGeom>
            <a:ln w="63500">
              <a:solidFill>
                <a:srgbClr val="7030A0"/>
              </a:solidFill>
            </a:ln>
            <a:effectLst/>
          </p:spPr>
          <p:style>
            <a:lnRef idx="2">
              <a:schemeClr val="accent1"/>
            </a:lnRef>
            <a:fillRef idx="0">
              <a:schemeClr val="accent1"/>
            </a:fillRef>
            <a:effectRef idx="1">
              <a:schemeClr val="accent1"/>
            </a:effectRef>
            <a:fontRef idx="minor">
              <a:schemeClr val="tx1"/>
            </a:fontRef>
          </p:style>
        </p:cxnSp>
      </p:grpSp>
      <p:sp>
        <p:nvSpPr>
          <p:cNvPr id="34" name="TextBox 33">
            <a:extLst>
              <a:ext uri="{FF2B5EF4-FFF2-40B4-BE49-F238E27FC236}">
                <a16:creationId xmlns:a16="http://schemas.microsoft.com/office/drawing/2014/main" id="{8212F98B-3FE3-FA30-45CE-C06EE7EABCD6}"/>
              </a:ext>
            </a:extLst>
          </p:cNvPr>
          <p:cNvSpPr txBox="1"/>
          <p:nvPr/>
        </p:nvSpPr>
        <p:spPr>
          <a:xfrm>
            <a:off x="7721741" y="1185923"/>
            <a:ext cx="4486140" cy="578969"/>
          </a:xfrm>
          <a:prstGeom prst="rect">
            <a:avLst/>
          </a:prstGeom>
          <a:solidFill>
            <a:schemeClr val="accent2">
              <a:lumMod val="40000"/>
              <a:lumOff val="60000"/>
            </a:schemeClr>
          </a:solidFill>
        </p:spPr>
        <p:txBody>
          <a:bodyPr wrap="square" lIns="85690" tIns="42845" rIns="85690" bIns="42845" rtlCol="0">
            <a:spAutoFit/>
          </a:bodyPr>
          <a:lstStyle/>
          <a:p>
            <a:pPr marL="148767"/>
            <a:r>
              <a:rPr lang="en-US" sz="1600" b="1" i="1">
                <a:solidFill>
                  <a:schemeClr val="accent2"/>
                </a:solidFill>
                <a:latin typeface="Arial" panose="020B0604020202020204" pitchFamily="34" charset="0"/>
                <a:cs typeface="Arial" panose="020B0604020202020204" pitchFamily="34" charset="0"/>
              </a:rPr>
              <a:t>Materials &amp; life science facilities are keys to new economy</a:t>
            </a:r>
          </a:p>
        </p:txBody>
      </p:sp>
      <p:sp>
        <p:nvSpPr>
          <p:cNvPr id="35" name="TextBox 34">
            <a:extLst>
              <a:ext uri="{FF2B5EF4-FFF2-40B4-BE49-F238E27FC236}">
                <a16:creationId xmlns:a16="http://schemas.microsoft.com/office/drawing/2014/main" id="{1FB69785-53C4-9144-67A0-ECF9E25BAF76}"/>
              </a:ext>
            </a:extLst>
          </p:cNvPr>
          <p:cNvSpPr txBox="1"/>
          <p:nvPr/>
        </p:nvSpPr>
        <p:spPr>
          <a:xfrm rot="16200000">
            <a:off x="-1374741" y="4022702"/>
            <a:ext cx="3816694" cy="394303"/>
          </a:xfrm>
          <a:prstGeom prst="rect">
            <a:avLst/>
          </a:prstGeom>
          <a:noFill/>
        </p:spPr>
        <p:txBody>
          <a:bodyPr wrap="square" lIns="85690" tIns="42845" rIns="85690" bIns="42845" rtlCol="0">
            <a:spAutoFit/>
          </a:bodyPr>
          <a:lstStyle/>
          <a:p>
            <a:pPr marL="148767"/>
            <a:r>
              <a:rPr lang="en-US" sz="2000" i="1" dirty="0">
                <a:solidFill>
                  <a:srgbClr val="666666"/>
                </a:solidFill>
                <a:latin typeface="Arial" panose="020B0604020202020204" pitchFamily="34" charset="0"/>
                <a:cs typeface="Arial" panose="020B0604020202020204" pitchFamily="34" charset="0"/>
              </a:rPr>
              <a:t>Economic value added</a:t>
            </a:r>
          </a:p>
        </p:txBody>
      </p:sp>
      <p:sp>
        <p:nvSpPr>
          <p:cNvPr id="36" name="TextBox 35">
            <a:extLst>
              <a:ext uri="{FF2B5EF4-FFF2-40B4-BE49-F238E27FC236}">
                <a16:creationId xmlns:a16="http://schemas.microsoft.com/office/drawing/2014/main" id="{BA52F5C8-CE38-45A2-7ECE-8D5B46F56D8C}"/>
              </a:ext>
            </a:extLst>
          </p:cNvPr>
          <p:cNvSpPr txBox="1"/>
          <p:nvPr/>
        </p:nvSpPr>
        <p:spPr>
          <a:xfrm>
            <a:off x="7170916" y="5879595"/>
            <a:ext cx="1851740" cy="394303"/>
          </a:xfrm>
          <a:prstGeom prst="rect">
            <a:avLst/>
          </a:prstGeom>
          <a:noFill/>
        </p:spPr>
        <p:txBody>
          <a:bodyPr wrap="square" lIns="85690" tIns="42845" rIns="85690" bIns="42845" rtlCol="0">
            <a:spAutoFit/>
          </a:bodyPr>
          <a:lstStyle/>
          <a:p>
            <a:pPr marL="148767"/>
            <a:r>
              <a:rPr lang="en-US" sz="2000" i="1">
                <a:latin typeface="Arial" panose="020B0604020202020204" pitchFamily="34" charset="0"/>
                <a:cs typeface="Arial" panose="020B0604020202020204" pitchFamily="34" charset="0"/>
              </a:rPr>
              <a:t>Year</a:t>
            </a:r>
          </a:p>
        </p:txBody>
      </p:sp>
      <p:sp>
        <p:nvSpPr>
          <p:cNvPr id="37" name="Rectangle 36">
            <a:extLst>
              <a:ext uri="{FF2B5EF4-FFF2-40B4-BE49-F238E27FC236}">
                <a16:creationId xmlns:a16="http://schemas.microsoft.com/office/drawing/2014/main" id="{B5664EA8-B10C-C168-950E-2BE3DF3AFB80}"/>
              </a:ext>
            </a:extLst>
          </p:cNvPr>
          <p:cNvSpPr/>
          <p:nvPr/>
        </p:nvSpPr>
        <p:spPr>
          <a:xfrm>
            <a:off x="448057" y="6317551"/>
            <a:ext cx="8979415" cy="255804"/>
          </a:xfrm>
          <a:prstGeom prst="rect">
            <a:avLst/>
          </a:prstGeom>
        </p:spPr>
        <p:txBody>
          <a:bodyPr wrap="square" lIns="85690" tIns="42845" rIns="85690" bIns="42845">
            <a:spAutoFit/>
          </a:bodyPr>
          <a:lstStyle/>
          <a:p>
            <a:r>
              <a:rPr lang="en-US" sz="1100" i="1" dirty="0">
                <a:solidFill>
                  <a:srgbClr val="666666"/>
                </a:solidFill>
                <a:latin typeface="Arial" panose="020B0604020202020204" pitchFamily="34" charset="0"/>
                <a:cs typeface="Arial" panose="020B0604020202020204" pitchFamily="34" charset="0"/>
              </a:rPr>
              <a:t>It's Alive - The Coming Convergence of Information, Biology, and Business Christopher Meyer 2003</a:t>
            </a:r>
          </a:p>
        </p:txBody>
      </p:sp>
      <p:pic>
        <p:nvPicPr>
          <p:cNvPr id="3" name="Picture 2">
            <a:extLst>
              <a:ext uri="{FF2B5EF4-FFF2-40B4-BE49-F238E27FC236}">
                <a16:creationId xmlns:a16="http://schemas.microsoft.com/office/drawing/2014/main" id="{83443B79-9964-6A3A-1502-354B30EC790C}"/>
              </a:ext>
            </a:extLst>
          </p:cNvPr>
          <p:cNvPicPr>
            <a:picLocks noChangeAspect="1"/>
          </p:cNvPicPr>
          <p:nvPr/>
        </p:nvPicPr>
        <p:blipFill>
          <a:blip r:embed="rId3"/>
          <a:stretch>
            <a:fillRect/>
          </a:stretch>
        </p:blipFill>
        <p:spPr>
          <a:xfrm>
            <a:off x="7795710" y="3798108"/>
            <a:ext cx="4557958" cy="2603431"/>
          </a:xfrm>
          <a:prstGeom prst="rect">
            <a:avLst/>
          </a:prstGeom>
          <a:effectLst>
            <a:softEdge rad="266700"/>
          </a:effectLst>
        </p:spPr>
      </p:pic>
      <p:sp>
        <p:nvSpPr>
          <p:cNvPr id="41" name="TextBox 40">
            <a:extLst>
              <a:ext uri="{FF2B5EF4-FFF2-40B4-BE49-F238E27FC236}">
                <a16:creationId xmlns:a16="http://schemas.microsoft.com/office/drawing/2014/main" id="{F50BF6D7-1240-0664-C63B-A70A9B3ABF65}"/>
              </a:ext>
            </a:extLst>
          </p:cNvPr>
          <p:cNvSpPr txBox="1"/>
          <p:nvPr/>
        </p:nvSpPr>
        <p:spPr>
          <a:xfrm>
            <a:off x="6467810" y="2879306"/>
            <a:ext cx="4244143" cy="1323439"/>
          </a:xfrm>
          <a:prstGeom prst="rect">
            <a:avLst/>
          </a:prstGeom>
          <a:noFill/>
        </p:spPr>
        <p:txBody>
          <a:bodyPr wrap="square">
            <a:spAutoFit/>
          </a:bodyPr>
          <a:lstStyle/>
          <a:p>
            <a:pPr marL="267781" indent="-119014">
              <a:buFont typeface="Arial"/>
              <a:buChar char="•"/>
            </a:pPr>
            <a:r>
              <a:rPr lang="en-US" sz="1600" dirty="0">
                <a:solidFill>
                  <a:schemeClr val="accent2"/>
                </a:solidFill>
                <a:latin typeface="Arial" panose="020B0604020202020204" pitchFamily="34" charset="0"/>
                <a:cs typeface="Arial" panose="020B0604020202020204" pitchFamily="34" charset="0"/>
              </a:rPr>
              <a:t>Nanotechnology</a:t>
            </a:r>
          </a:p>
          <a:p>
            <a:pPr marL="267781" indent="-119014">
              <a:buFont typeface="Arial"/>
              <a:buChar char="•"/>
            </a:pPr>
            <a:r>
              <a:rPr lang="en-US" sz="1600" dirty="0">
                <a:solidFill>
                  <a:schemeClr val="accent2"/>
                </a:solidFill>
                <a:latin typeface="Arial" panose="020B0604020202020204" pitchFamily="34" charset="0"/>
                <a:cs typeface="Arial" panose="020B0604020202020204" pitchFamily="34" charset="0"/>
              </a:rPr>
              <a:t>Biotechnology</a:t>
            </a:r>
          </a:p>
          <a:p>
            <a:pPr marL="267781" indent="-119014">
              <a:buFont typeface="Arial"/>
              <a:buChar char="•"/>
            </a:pPr>
            <a:r>
              <a:rPr lang="en-US" sz="1600" dirty="0">
                <a:solidFill>
                  <a:schemeClr val="accent2"/>
                </a:solidFill>
                <a:latin typeface="Arial" panose="020B0604020202020204" pitchFamily="34" charset="0"/>
                <a:cs typeface="Arial" panose="020B0604020202020204" pitchFamily="34" charset="0"/>
              </a:rPr>
              <a:t>Information technology</a:t>
            </a:r>
          </a:p>
          <a:p>
            <a:pPr marL="267781" indent="-119014">
              <a:buFont typeface="Arial"/>
              <a:buChar char="•"/>
            </a:pPr>
            <a:r>
              <a:rPr lang="en-US" sz="1600" dirty="0">
                <a:solidFill>
                  <a:schemeClr val="accent2"/>
                </a:solidFill>
                <a:latin typeface="Arial" panose="020B0604020202020204" pitchFamily="34" charset="0"/>
                <a:cs typeface="Arial" panose="020B0604020202020204" pitchFamily="34" charset="0"/>
              </a:rPr>
              <a:t>Cognitive science</a:t>
            </a:r>
          </a:p>
          <a:p>
            <a:pPr marL="267781" indent="-119014">
              <a:buFont typeface="Arial"/>
              <a:buChar char="•"/>
            </a:pPr>
            <a:r>
              <a:rPr lang="en-US" sz="1600" dirty="0">
                <a:solidFill>
                  <a:schemeClr val="accent2"/>
                </a:solidFill>
                <a:latin typeface="Arial" panose="020B0604020202020204" pitchFamily="34" charset="0"/>
                <a:cs typeface="Arial" panose="020B0604020202020204" pitchFamily="34" charset="0"/>
              </a:rPr>
              <a:t>Materials</a:t>
            </a:r>
          </a:p>
        </p:txBody>
      </p:sp>
      <p:sp>
        <p:nvSpPr>
          <p:cNvPr id="49" name="Text Placeholder 4">
            <a:extLst>
              <a:ext uri="{FF2B5EF4-FFF2-40B4-BE49-F238E27FC236}">
                <a16:creationId xmlns:a16="http://schemas.microsoft.com/office/drawing/2014/main" id="{1E414823-03CC-18F7-249E-1AC846284C15}"/>
              </a:ext>
            </a:extLst>
          </p:cNvPr>
          <p:cNvSpPr>
            <a:spLocks noGrp="1"/>
          </p:cNvSpPr>
          <p:nvPr>
            <p:ph type="body" sz="quarter" idx="14"/>
          </p:nvPr>
        </p:nvSpPr>
        <p:spPr>
          <a:xfrm>
            <a:off x="1099452" y="1170948"/>
            <a:ext cx="9360000" cy="507076"/>
          </a:xfrm>
        </p:spPr>
        <p:txBody>
          <a:bodyPr/>
          <a:lstStyle/>
          <a:p>
            <a:r>
              <a:rPr lang="en-US">
                <a:latin typeface="Arial" panose="020B0604020202020204" pitchFamily="34" charset="0"/>
                <a:cs typeface="Arial" panose="020B0604020202020204" pitchFamily="34" charset="0"/>
              </a:rPr>
              <a:t>Triangle of knowledge – The Ecosystem</a:t>
            </a:r>
            <a:endParaRPr lang="en-SE">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37750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linds(horizontal)">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checkerboard(across)">
                                      <p:cBhvr>
                                        <p:cTn id="2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05811F5-6D75-C761-3926-3C6DDEAE3B32}"/>
              </a:ext>
            </a:extLst>
          </p:cNvPr>
          <p:cNvSpPr>
            <a:spLocks noGrp="1"/>
          </p:cNvSpPr>
          <p:nvPr>
            <p:ph idx="1"/>
          </p:nvPr>
        </p:nvSpPr>
        <p:spPr>
          <a:xfrm>
            <a:off x="461658" y="3255202"/>
            <a:ext cx="8498933" cy="4032611"/>
          </a:xfrm>
        </p:spPr>
        <p:txBody>
          <a:bodyPr>
            <a:normAutofit/>
          </a:bodyPr>
          <a:lstStyle/>
          <a:p>
            <a:pPr marL="342900" lvl="1" indent="-342900"/>
            <a:r>
              <a:rPr lang="en-GB" sz="20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”Celebrate World Quantum Day with Prof. Anne L’Huillier - April 14!</a:t>
            </a:r>
            <a:r>
              <a:rPr lang="en-GB" sz="2000"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a:t>
            </a:r>
          </a:p>
          <a:p>
            <a:pPr marL="342900" lvl="1" indent="-342900"/>
            <a:endParaRPr lang="en-GB" sz="800"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endParaRPr>
          </a:p>
          <a:p>
            <a:pPr marL="342900" lvl="1" indent="-342900"/>
            <a:r>
              <a:rPr lang="en-GB" sz="2000"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“Illuminating Innovation: Synchrotron Science, Quantum Frontiers, and Africa’s Scientific Future”</a:t>
            </a:r>
            <a:endParaRPr lang="en-GB" sz="2000" dirty="0">
              <a:latin typeface="Arial" panose="020B0604020202020204" pitchFamily="34" charset="0"/>
              <a:cs typeface="Arial" panose="020B0604020202020204" pitchFamily="34" charset="0"/>
            </a:endParaRPr>
          </a:p>
          <a:p>
            <a:pPr marL="342900" lvl="1" indent="-342900"/>
            <a:endParaRPr lang="en-GB" sz="800" dirty="0">
              <a:latin typeface="Arial" panose="020B0604020202020204" pitchFamily="34" charset="0"/>
              <a:cs typeface="Arial" panose="020B0604020202020204" pitchFamily="34" charset="0"/>
            </a:endParaRPr>
          </a:p>
          <a:p>
            <a:pPr marL="342900" lvl="1" indent="-342900"/>
            <a:r>
              <a:rPr lang="en-GB" sz="2000" dirty="0">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”Quantum mechanics with patterns of light</a:t>
            </a:r>
            <a:r>
              <a:rPr lang="en-GB" sz="2000" dirty="0">
                <a:latin typeface="Arial" panose="020B0604020202020204" pitchFamily="34" charset="0"/>
                <a:cs typeface="Arial" panose="020B0604020202020204" pitchFamily="34" charset="0"/>
              </a:rPr>
              <a:t>” by Andrew Forbes</a:t>
            </a:r>
          </a:p>
          <a:p>
            <a:pPr marL="342900" lvl="1" indent="-342900"/>
            <a:endParaRPr lang="en-GB" sz="800" dirty="0">
              <a:latin typeface="Arial" panose="020B0604020202020204" pitchFamily="34" charset="0"/>
              <a:cs typeface="Arial" panose="020B0604020202020204" pitchFamily="34" charset="0"/>
            </a:endParaRPr>
          </a:p>
          <a:p>
            <a:pPr marL="285750" lvl="1" indent="-285750">
              <a:buFont typeface="Arial" panose="020B0604020202020204" pitchFamily="34" charset="0"/>
              <a:buChar char="•"/>
            </a:pPr>
            <a:r>
              <a:rPr lang="en-GB" sz="2000" dirty="0">
                <a:hlinkClick r:id="rId6"/>
              </a:rPr>
              <a:t>“Explore the intersection of </a:t>
            </a:r>
            <a:r>
              <a:rPr lang="en-GB" sz="2000" b="1" dirty="0">
                <a:hlinkClick r:id="rId6"/>
              </a:rPr>
              <a:t>industry</a:t>
            </a:r>
            <a:r>
              <a:rPr lang="en-GB" sz="2000" dirty="0">
                <a:hlinkClick r:id="rId6"/>
              </a:rPr>
              <a:t> and the quantum world”</a:t>
            </a:r>
            <a:endParaRPr lang="en-GB" sz="2000" dirty="0"/>
          </a:p>
          <a:p>
            <a:pPr marL="285750" lvl="1" indent="-285750">
              <a:buFont typeface="Arial" panose="020B0604020202020204" pitchFamily="34" charset="0"/>
              <a:buChar char="•"/>
            </a:pPr>
            <a:endParaRPr lang="en-GB" sz="800" dirty="0"/>
          </a:p>
          <a:p>
            <a:pPr marL="285750" lvl="1" indent="-285750">
              <a:buFont typeface="Arial" panose="020B0604020202020204" pitchFamily="34" charset="0"/>
              <a:buChar char="•"/>
            </a:pPr>
            <a:r>
              <a:rPr lang="en-GB" sz="2000" dirty="0"/>
              <a:t>"</a:t>
            </a:r>
            <a:r>
              <a:rPr lang="en-GB" sz="2000" dirty="0">
                <a:hlinkClick r:id="rId7"/>
              </a:rPr>
              <a:t>With Nobel laureates in physics: “Quantum views” by Alain Aspect and William D. Phillips</a:t>
            </a:r>
            <a:r>
              <a:rPr lang="en-GB" sz="2000" dirty="0"/>
              <a:t>"</a:t>
            </a:r>
            <a:endParaRPr lang="en-SE" sz="2000" dirty="0">
              <a:latin typeface="Arial" panose="020B0604020202020204" pitchFamily="34" charset="0"/>
              <a:cs typeface="Arial" panose="020B0604020202020204" pitchFamily="34" charset="0"/>
            </a:endParaRPr>
          </a:p>
          <a:p>
            <a:pPr marL="342900" lvl="1" indent="-342900">
              <a:lnSpc>
                <a:spcPct val="150000"/>
              </a:lnSpc>
            </a:pPr>
            <a:endParaRPr lang="en-GB" sz="2000" dirty="0">
              <a:latin typeface="Arial" panose="020B0604020202020204" pitchFamily="34" charset="0"/>
              <a:cs typeface="Arial" panose="020B0604020202020204" pitchFamily="34" charset="0"/>
            </a:endParaRPr>
          </a:p>
          <a:p>
            <a:pPr marL="342900" lvl="1" indent="-342900">
              <a:lnSpc>
                <a:spcPct val="150000"/>
              </a:lnSpc>
            </a:pPr>
            <a:endParaRPr lang="en-GB" sz="2000" dirty="0">
              <a:latin typeface="Arial" panose="020B0604020202020204" pitchFamily="34" charset="0"/>
              <a:cs typeface="Arial" panose="020B0604020202020204" pitchFamily="34" charset="0"/>
            </a:endParaRPr>
          </a:p>
          <a:p>
            <a:pPr>
              <a:lnSpc>
                <a:spcPct val="150000"/>
              </a:lnSpc>
            </a:pPr>
            <a:endParaRPr lang="en-US" dirty="0">
              <a:latin typeface="Arial" panose="020B0604020202020204" pitchFamily="34" charset="0"/>
              <a:cs typeface="Arial" panose="020B0604020202020204" pitchFamily="34" charset="0"/>
            </a:endParaRPr>
          </a:p>
        </p:txBody>
      </p:sp>
      <p:pic>
        <p:nvPicPr>
          <p:cNvPr id="7" name="Picture 6" descr="A poster for a science event&#10;&#10;AI-generated content may be incorrect.">
            <a:extLst>
              <a:ext uri="{FF2B5EF4-FFF2-40B4-BE49-F238E27FC236}">
                <a16:creationId xmlns:a16="http://schemas.microsoft.com/office/drawing/2014/main" id="{D093D6FB-00EF-B017-1FB0-7A1492597D4C}"/>
              </a:ext>
            </a:extLst>
          </p:cNvPr>
          <p:cNvPicPr>
            <a:picLocks noChangeAspect="1"/>
          </p:cNvPicPr>
          <p:nvPr/>
        </p:nvPicPr>
        <p:blipFill>
          <a:blip r:embed="rId8"/>
          <a:stretch>
            <a:fillRect/>
          </a:stretch>
        </p:blipFill>
        <p:spPr>
          <a:xfrm>
            <a:off x="9090283" y="3730989"/>
            <a:ext cx="3183866" cy="3127011"/>
          </a:xfrm>
          <a:prstGeom prst="rect">
            <a:avLst/>
          </a:prstGeom>
        </p:spPr>
      </p:pic>
      <p:sp>
        <p:nvSpPr>
          <p:cNvPr id="16" name="Text Placeholder 4">
            <a:extLst>
              <a:ext uri="{FF2B5EF4-FFF2-40B4-BE49-F238E27FC236}">
                <a16:creationId xmlns:a16="http://schemas.microsoft.com/office/drawing/2014/main" id="{5AA6146E-F1DB-DF37-0C3F-10CA57573053}"/>
              </a:ext>
            </a:extLst>
          </p:cNvPr>
          <p:cNvSpPr txBox="1">
            <a:spLocks/>
          </p:cNvSpPr>
          <p:nvPr/>
        </p:nvSpPr>
        <p:spPr>
          <a:xfrm>
            <a:off x="1099452" y="1170948"/>
            <a:ext cx="11092548" cy="507076"/>
          </a:xfrm>
          <a:prstGeom prst="rect">
            <a:avLst/>
          </a:prstGeom>
        </p:spPr>
        <p:txBody>
          <a:bodyPr vert="horz" lIns="90000" tIns="18000" rIns="91440" bIns="45720" rtlCol="0">
            <a:noAutofit/>
          </a:bodyPr>
          <a:lstStyle>
            <a:lvl1pPr marL="0" indent="0" algn="l" defTabSz="914400" rtl="0" eaLnBrk="1" latinLnBrk="0" hangingPunct="1">
              <a:lnSpc>
                <a:spcPct val="90000"/>
              </a:lnSpc>
              <a:spcBef>
                <a:spcPts val="0"/>
              </a:spcBef>
              <a:buClr>
                <a:schemeClr val="accent1">
                  <a:lumMod val="75000"/>
                </a:schemeClr>
              </a:buClr>
              <a:buSzPct val="85000"/>
              <a:buFontTx/>
              <a:buNone/>
              <a:defRPr sz="2200" kern="1200">
                <a:solidFill>
                  <a:schemeClr val="accent1"/>
                </a:solidFill>
                <a:latin typeface="+mn-lt"/>
                <a:ea typeface="+mn-ea"/>
                <a:cs typeface="+mn-cs"/>
              </a:defRPr>
            </a:lvl1pPr>
            <a:lvl2pPr marL="8255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r>
              <a:rPr lang="en-US" sz="2400" b="1" dirty="0">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International Colloquia on Physics For Society</a:t>
            </a:r>
            <a:endParaRPr lang="en-US" sz="2400" b="1" dirty="0">
              <a:latin typeface="Arial" panose="020B0604020202020204" pitchFamily="34" charset="0"/>
              <a:cs typeface="Arial" panose="020B0604020202020204" pitchFamily="34" charset="0"/>
            </a:endParaRPr>
          </a:p>
          <a:p>
            <a:endParaRPr lang="en-GB" sz="2400" b="1"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04BF4B5-AF48-4ED6-2F5F-7B96DA6340F3}"/>
              </a:ext>
            </a:extLst>
          </p:cNvPr>
          <p:cNvSpPr txBox="1"/>
          <p:nvPr/>
        </p:nvSpPr>
        <p:spPr>
          <a:xfrm>
            <a:off x="6516558" y="6346795"/>
            <a:ext cx="2321719" cy="461665"/>
          </a:xfrm>
          <a:prstGeom prst="rect">
            <a:avLst/>
          </a:prstGeom>
          <a:noFill/>
        </p:spPr>
        <p:txBody>
          <a:bodyPr wrap="square">
            <a:spAutoFit/>
          </a:bodyPr>
          <a:lstStyle/>
          <a:p>
            <a:r>
              <a:rPr lang="en-GB" sz="2400" b="1" dirty="0">
                <a:latin typeface="Arial" panose="020B0604020202020204" pitchFamily="34" charset="0"/>
                <a:cs typeface="Arial" panose="020B0604020202020204" pitchFamily="34" charset="0"/>
              </a:rPr>
              <a:t>STAY TUNED !</a:t>
            </a:r>
            <a:endParaRPr lang="en-SE" sz="2400" dirty="0">
              <a:latin typeface="Arial" panose="020B060402020202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02162181-4789-3D1A-30DD-D181783BE165}"/>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138946" y="-1"/>
            <a:ext cx="3053054" cy="3031117"/>
          </a:xfrm>
          <a:prstGeom prst="rect">
            <a:avLst/>
          </a:prstGeom>
        </p:spPr>
      </p:pic>
      <p:sp>
        <p:nvSpPr>
          <p:cNvPr id="6" name="TextBox 5">
            <a:extLst>
              <a:ext uri="{FF2B5EF4-FFF2-40B4-BE49-F238E27FC236}">
                <a16:creationId xmlns:a16="http://schemas.microsoft.com/office/drawing/2014/main" id="{EAE3D05C-00DA-2A5C-8173-AE2B5F9A1DD5}"/>
              </a:ext>
            </a:extLst>
          </p:cNvPr>
          <p:cNvSpPr txBox="1"/>
          <p:nvPr/>
        </p:nvSpPr>
        <p:spPr>
          <a:xfrm>
            <a:off x="409547" y="1560284"/>
            <a:ext cx="8902542" cy="1569660"/>
          </a:xfrm>
          <a:prstGeom prst="rect">
            <a:avLst/>
          </a:prstGeom>
          <a:noFill/>
        </p:spPr>
        <p:txBody>
          <a:bodyPr wrap="square">
            <a:spAutoFit/>
          </a:bodyPr>
          <a:lstStyle/>
          <a:p>
            <a:r>
              <a:rPr lang="en-GB" sz="2400" dirty="0"/>
              <a:t>IUPAP and UNESCO launched this initiative within the International Year of Quantum Science and Technology (IYQ 2025), under the broader framework of the International Decade of Sciences for Sustainable Development (IDSSD 2024–2033)</a:t>
            </a:r>
            <a:endParaRPr lang="en-SE" sz="2400" dirty="0"/>
          </a:p>
        </p:txBody>
      </p:sp>
      <p:pic>
        <p:nvPicPr>
          <p:cNvPr id="2" name="Picture 1">
            <a:extLst>
              <a:ext uri="{FF2B5EF4-FFF2-40B4-BE49-F238E27FC236}">
                <a16:creationId xmlns:a16="http://schemas.microsoft.com/office/drawing/2014/main" id="{E8B32ECF-1292-CE3C-8AFA-760B77DF958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962618" y="0"/>
            <a:ext cx="4181462" cy="389450"/>
          </a:xfrm>
          <a:prstGeom prst="rect">
            <a:avLst/>
          </a:prstGeom>
        </p:spPr>
      </p:pic>
      <p:sp>
        <p:nvSpPr>
          <p:cNvPr id="9" name="TextBox 8">
            <a:extLst>
              <a:ext uri="{FF2B5EF4-FFF2-40B4-BE49-F238E27FC236}">
                <a16:creationId xmlns:a16="http://schemas.microsoft.com/office/drawing/2014/main" id="{04F72092-84CE-F871-9BE3-816FB8F65E4F}"/>
              </a:ext>
            </a:extLst>
          </p:cNvPr>
          <p:cNvSpPr txBox="1"/>
          <p:nvPr/>
        </p:nvSpPr>
        <p:spPr>
          <a:xfrm>
            <a:off x="371707" y="471487"/>
            <a:ext cx="9358079" cy="646331"/>
          </a:xfrm>
          <a:prstGeom prst="rect">
            <a:avLst/>
          </a:prstGeom>
          <a:noFill/>
        </p:spPr>
        <p:txBody>
          <a:bodyPr wrap="square">
            <a:spAutoFit/>
          </a:bodyPr>
          <a:lstStyle/>
          <a:p>
            <a:r>
              <a:rPr lang="en-GB" sz="3600" b="1" dirty="0">
                <a:solidFill>
                  <a:srgbClr val="7030A0"/>
                </a:solidFill>
                <a:latin typeface="Arial" panose="020B0604020202020204" pitchFamily="34" charset="0"/>
                <a:cs typeface="Arial" panose="020B0604020202020204" pitchFamily="34" charset="0"/>
              </a:rPr>
              <a:t>See also :  IUPAP &amp; UNESCO initiatives</a:t>
            </a:r>
            <a:endParaRPr lang="en-SE" sz="3600" dirty="0"/>
          </a:p>
        </p:txBody>
      </p:sp>
    </p:spTree>
    <p:extLst>
      <p:ext uri="{BB962C8B-B14F-4D97-AF65-F5344CB8AC3E}">
        <p14:creationId xmlns:p14="http://schemas.microsoft.com/office/powerpoint/2010/main" val="211524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checkerboard(across)">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53E5E-295C-21AF-4B0C-29A0FDEA6805}"/>
              </a:ext>
            </a:extLst>
          </p:cNvPr>
          <p:cNvSpPr>
            <a:spLocks noGrp="1"/>
          </p:cNvSpPr>
          <p:nvPr>
            <p:ph type="title"/>
          </p:nvPr>
        </p:nvSpPr>
        <p:spPr>
          <a:xfrm>
            <a:off x="0" y="277458"/>
            <a:ext cx="11086787" cy="1325563"/>
          </a:xfrm>
        </p:spPr>
        <p:txBody>
          <a:bodyPr>
            <a:normAutofit fontScale="90000"/>
          </a:bodyPr>
          <a:lstStyle/>
          <a:p>
            <a:pPr>
              <a:defRPr sz="2700" b="1">
                <a:latin typeface="Arial"/>
                <a:ea typeface="Arial"/>
                <a:cs typeface="Arial"/>
                <a:sym typeface="Arial"/>
              </a:defRPr>
            </a:pPr>
            <a:r>
              <a:rPr lang="en-GB" sz="4000" dirty="0">
                <a:solidFill>
                  <a:srgbClr val="7030A0"/>
                </a:solidFill>
              </a:rPr>
              <a:t>International Union of Pure and Applied Physics</a:t>
            </a:r>
            <a:br>
              <a:rPr lang="en-GB" sz="4000" dirty="0">
                <a:solidFill>
                  <a:srgbClr val="7030A0"/>
                </a:solidFill>
              </a:rPr>
            </a:br>
            <a:r>
              <a:rPr lang="en-GB" sz="4000" u="sng" dirty="0">
                <a:solidFill>
                  <a:srgbClr val="7030A0"/>
                </a:solidFill>
                <a:uFill>
                  <a:solidFill>
                    <a:srgbClr val="0000FF"/>
                  </a:solidFill>
                </a:uFill>
                <a:hlinkClick r:id="rId3">
                  <a:extLst>
                    <a:ext uri="{A12FA001-AC4F-418D-AE19-62706E023703}">
                      <ahyp:hlinkClr xmlns:ahyp="http://schemas.microsoft.com/office/drawing/2018/hyperlinkcolor" val="tx"/>
                    </a:ext>
                  </a:extLst>
                </a:hlinkClick>
              </a:rPr>
              <a:t>https://iupap.org/</a:t>
            </a:r>
            <a:br>
              <a:rPr lang="en-GB" u="sng" dirty="0">
                <a:solidFill>
                  <a:srgbClr val="0000FF"/>
                </a:solidFill>
                <a:uFill>
                  <a:solidFill>
                    <a:srgbClr val="0000FF"/>
                  </a:solidFill>
                </a:uFill>
              </a:rPr>
            </a:br>
            <a:endParaRPr lang="en-SE" dirty="0"/>
          </a:p>
        </p:txBody>
      </p:sp>
      <p:sp>
        <p:nvSpPr>
          <p:cNvPr id="5" name="Articles in the IUPAP Newsletters">
            <a:extLst>
              <a:ext uri="{FF2B5EF4-FFF2-40B4-BE49-F238E27FC236}">
                <a16:creationId xmlns:a16="http://schemas.microsoft.com/office/drawing/2014/main" id="{962FD005-7C9E-3BB3-0AFF-5C529EF7574B}"/>
              </a:ext>
            </a:extLst>
          </p:cNvPr>
          <p:cNvSpPr txBox="1"/>
          <p:nvPr/>
        </p:nvSpPr>
        <p:spPr>
          <a:xfrm>
            <a:off x="48583" y="7797668"/>
            <a:ext cx="12907635" cy="1388824"/>
          </a:xfrm>
          <a:prstGeom prst="rect">
            <a:avLst/>
          </a:prstGeom>
          <a:solidFill>
            <a:srgbClr val="3780CB"/>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defRPr sz="2800" b="1">
                <a:solidFill>
                  <a:srgbClr val="FFFFFF"/>
                </a:solidFill>
                <a:latin typeface="+mn-lt"/>
                <a:ea typeface="+mn-ea"/>
                <a:cs typeface="+mn-cs"/>
                <a:sym typeface="Helvetica Neue"/>
              </a:defRPr>
            </a:pPr>
            <a:r>
              <a:t>Mission: </a:t>
            </a:r>
            <a:r>
              <a:rPr b="0"/>
              <a:t>To assist in the worldwide development of physics, to foster international cooperation in physics, and to help in the application of physics toward solving problems of concern to humanity</a:t>
            </a:r>
          </a:p>
        </p:txBody>
      </p:sp>
      <p:sp>
        <p:nvSpPr>
          <p:cNvPr id="6" name="TextBox 11">
            <a:extLst>
              <a:ext uri="{FF2B5EF4-FFF2-40B4-BE49-F238E27FC236}">
                <a16:creationId xmlns:a16="http://schemas.microsoft.com/office/drawing/2014/main" id="{C93F5B07-5125-7837-8D8D-AFF19B5A8905}"/>
              </a:ext>
            </a:extLst>
          </p:cNvPr>
          <p:cNvSpPr txBox="1"/>
          <p:nvPr/>
        </p:nvSpPr>
        <p:spPr>
          <a:xfrm>
            <a:off x="262667" y="1472577"/>
            <a:ext cx="7925369" cy="1025922"/>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lgn="l">
              <a:defRPr sz="2700">
                <a:latin typeface="+mn-lt"/>
                <a:ea typeface="+mn-ea"/>
                <a:cs typeface="+mn-cs"/>
                <a:sym typeface="Helvetica Neue"/>
              </a:defRPr>
            </a:pPr>
            <a:r>
              <a:rPr sz="2000" dirty="0"/>
              <a:t>IUPAP is the </a:t>
            </a:r>
            <a:r>
              <a:rPr sz="2000" b="1" dirty="0"/>
              <a:t>only global international Scientific Union </a:t>
            </a:r>
            <a:r>
              <a:rPr sz="2000" dirty="0"/>
              <a:t>dedicated to </a:t>
            </a:r>
            <a:r>
              <a:rPr sz="2000" b="1" dirty="0"/>
              <a:t>all areas of physics</a:t>
            </a:r>
            <a:r>
              <a:rPr sz="2000" dirty="0"/>
              <a:t>. Created in </a:t>
            </a:r>
            <a:r>
              <a:rPr sz="2000" b="1" dirty="0"/>
              <a:t>1922</a:t>
            </a:r>
            <a:r>
              <a:rPr sz="2000" dirty="0"/>
              <a:t> with </a:t>
            </a:r>
            <a:r>
              <a:rPr sz="2000" b="1" dirty="0"/>
              <a:t>13 country members,</a:t>
            </a:r>
            <a:r>
              <a:rPr sz="2000" dirty="0"/>
              <a:t> it now has about</a:t>
            </a:r>
            <a:r>
              <a:rPr sz="2000" b="1" dirty="0"/>
              <a:t> 60 territorial members. </a:t>
            </a:r>
          </a:p>
        </p:txBody>
      </p:sp>
      <p:sp>
        <p:nvSpPr>
          <p:cNvPr id="7" name="TextBox 11">
            <a:extLst>
              <a:ext uri="{FF2B5EF4-FFF2-40B4-BE49-F238E27FC236}">
                <a16:creationId xmlns:a16="http://schemas.microsoft.com/office/drawing/2014/main" id="{1EBBF3B6-CCB3-EB7B-623B-056843FFD6B4}"/>
              </a:ext>
            </a:extLst>
          </p:cNvPr>
          <p:cNvSpPr txBox="1"/>
          <p:nvPr/>
        </p:nvSpPr>
        <p:spPr>
          <a:xfrm>
            <a:off x="2214099" y="4157988"/>
            <a:ext cx="7777681" cy="410369"/>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r">
              <a:defRPr sz="2700">
                <a:latin typeface="+mn-lt"/>
                <a:ea typeface="+mn-ea"/>
                <a:cs typeface="+mn-cs"/>
                <a:sym typeface="Helvetica Neue"/>
              </a:defRPr>
            </a:lvl1pPr>
          </a:lstStyle>
          <a:p>
            <a:r>
              <a:rPr sz="2000" dirty="0"/>
              <a:t>It is organized and run by physicists from all fields and continents</a:t>
            </a:r>
          </a:p>
        </p:txBody>
      </p:sp>
      <p:sp>
        <p:nvSpPr>
          <p:cNvPr id="9" name="TextBox 11">
            <a:extLst>
              <a:ext uri="{FF2B5EF4-FFF2-40B4-BE49-F238E27FC236}">
                <a16:creationId xmlns:a16="http://schemas.microsoft.com/office/drawing/2014/main" id="{6F45729A-B613-72D0-0504-0124853A711C}"/>
              </a:ext>
            </a:extLst>
          </p:cNvPr>
          <p:cNvSpPr txBox="1"/>
          <p:nvPr/>
        </p:nvSpPr>
        <p:spPr>
          <a:xfrm>
            <a:off x="773037" y="2447197"/>
            <a:ext cx="7435781" cy="1333698"/>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latin typeface="+mn-lt"/>
                <a:ea typeface="+mn-ea"/>
                <a:cs typeface="+mn-cs"/>
                <a:sym typeface="Helvetica Neue"/>
              </a:defRPr>
            </a:lvl1pPr>
          </a:lstStyle>
          <a:p>
            <a:r>
              <a:rPr sz="2000" dirty="0"/>
              <a:t>There are no individual members. Since 2021, there are also Corporate Associate Members</a:t>
            </a:r>
            <a:r>
              <a:rPr lang="en-US" sz="2000" dirty="0"/>
              <a:t>, </a:t>
            </a:r>
            <a:r>
              <a:rPr sz="2000" dirty="0"/>
              <a:t>since 2023 a new membership category for territories with very small physics communities</a:t>
            </a:r>
            <a:r>
              <a:rPr lang="en-US" sz="2000" dirty="0"/>
              <a:t> and since 2026 new standing committees.</a:t>
            </a:r>
            <a:endParaRPr sz="2000" dirty="0"/>
          </a:p>
        </p:txBody>
      </p:sp>
      <p:sp>
        <p:nvSpPr>
          <p:cNvPr id="10" name="Articles in the IUPAP Newsletters">
            <a:extLst>
              <a:ext uri="{FF2B5EF4-FFF2-40B4-BE49-F238E27FC236}">
                <a16:creationId xmlns:a16="http://schemas.microsoft.com/office/drawing/2014/main" id="{EF65AA88-C9D9-642F-ACC1-989D45C3F84F}"/>
              </a:ext>
            </a:extLst>
          </p:cNvPr>
          <p:cNvSpPr txBox="1"/>
          <p:nvPr/>
        </p:nvSpPr>
        <p:spPr>
          <a:xfrm>
            <a:off x="1602034" y="3725754"/>
            <a:ext cx="9136998" cy="410369"/>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2700">
                <a:latin typeface="+mn-lt"/>
                <a:ea typeface="+mn-ea"/>
                <a:cs typeface="+mn-cs"/>
                <a:sym typeface="Helvetica Neue"/>
              </a:defRPr>
            </a:lvl1pPr>
          </a:lstStyle>
          <a:p>
            <a:r>
              <a:rPr sz="2000" dirty="0"/>
              <a:t>IUPAP is a network of networks, a network of communities</a:t>
            </a:r>
          </a:p>
        </p:txBody>
      </p:sp>
      <p:pic>
        <p:nvPicPr>
          <p:cNvPr id="11" name="Picture 10" descr="A map of the world&#10;&#10;AI-generated content may be incorrect.">
            <a:extLst>
              <a:ext uri="{FF2B5EF4-FFF2-40B4-BE49-F238E27FC236}">
                <a16:creationId xmlns:a16="http://schemas.microsoft.com/office/drawing/2014/main" id="{6DEF1DAE-B5CB-FD94-22C8-645AD733BEF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63345" y="946100"/>
            <a:ext cx="4128655" cy="2683628"/>
          </a:xfrm>
          <a:prstGeom prst="rect">
            <a:avLst/>
          </a:prstGeom>
        </p:spPr>
      </p:pic>
      <p:sp>
        <p:nvSpPr>
          <p:cNvPr id="13" name="TextBox 12">
            <a:extLst>
              <a:ext uri="{FF2B5EF4-FFF2-40B4-BE49-F238E27FC236}">
                <a16:creationId xmlns:a16="http://schemas.microsoft.com/office/drawing/2014/main" id="{7B526AEF-3C4D-B42F-5E38-01326CD8DA03}"/>
              </a:ext>
            </a:extLst>
          </p:cNvPr>
          <p:cNvSpPr txBox="1"/>
          <p:nvPr/>
        </p:nvSpPr>
        <p:spPr>
          <a:xfrm>
            <a:off x="9161586" y="5723767"/>
            <a:ext cx="3156437" cy="461665"/>
          </a:xfrm>
          <a:prstGeom prst="rect">
            <a:avLst/>
          </a:prstGeom>
          <a:noFill/>
        </p:spPr>
        <p:txBody>
          <a:bodyPr wrap="square">
            <a:spAutoFit/>
          </a:bodyPr>
          <a:lstStyle/>
          <a:p>
            <a:r>
              <a:rPr lang="en-GB" sz="2400" b="1" dirty="0">
                <a:solidFill>
                  <a:srgbClr val="7030A0"/>
                </a:solidFill>
              </a:rPr>
              <a:t>A driver for Peace !</a:t>
            </a:r>
            <a:endParaRPr lang="en-SE" sz="2400" b="1" dirty="0">
              <a:solidFill>
                <a:srgbClr val="7030A0"/>
              </a:solidFill>
            </a:endParaRPr>
          </a:p>
        </p:txBody>
      </p:sp>
      <p:grpSp>
        <p:nvGrpSpPr>
          <p:cNvPr id="28" name="Group 27">
            <a:extLst>
              <a:ext uri="{FF2B5EF4-FFF2-40B4-BE49-F238E27FC236}">
                <a16:creationId xmlns:a16="http://schemas.microsoft.com/office/drawing/2014/main" id="{9B12C63A-BA5C-8FE0-D936-90E47B7AA79E}"/>
              </a:ext>
            </a:extLst>
          </p:cNvPr>
          <p:cNvGrpSpPr/>
          <p:nvPr/>
        </p:nvGrpSpPr>
        <p:grpSpPr>
          <a:xfrm>
            <a:off x="87923" y="4296792"/>
            <a:ext cx="12104077" cy="2561208"/>
            <a:chOff x="87923" y="4296792"/>
            <a:chExt cx="12104077" cy="2561208"/>
          </a:xfrm>
        </p:grpSpPr>
        <p:grpSp>
          <p:nvGrpSpPr>
            <p:cNvPr id="14" name="Group 13">
              <a:extLst>
                <a:ext uri="{FF2B5EF4-FFF2-40B4-BE49-F238E27FC236}">
                  <a16:creationId xmlns:a16="http://schemas.microsoft.com/office/drawing/2014/main" id="{75D27282-17BA-37B3-9117-48D454D07E8B}"/>
                </a:ext>
              </a:extLst>
            </p:cNvPr>
            <p:cNvGrpSpPr/>
            <p:nvPr/>
          </p:nvGrpSpPr>
          <p:grpSpPr>
            <a:xfrm>
              <a:off x="97571" y="4296792"/>
              <a:ext cx="1766738" cy="1763126"/>
              <a:chOff x="9102565" y="-2830387"/>
              <a:chExt cx="2170414" cy="2165473"/>
            </a:xfrm>
          </p:grpSpPr>
          <p:pic>
            <p:nvPicPr>
              <p:cNvPr id="15" name="Picture 10" descr="William Henry Bragg Nobel bw.jpg">
                <a:extLst>
                  <a:ext uri="{FF2B5EF4-FFF2-40B4-BE49-F238E27FC236}">
                    <a16:creationId xmlns:a16="http://schemas.microsoft.com/office/drawing/2014/main" id="{A6207AAF-CDF5-DABC-BCAF-FC4B5F239851}"/>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9234811" y="-2830387"/>
                <a:ext cx="1583449" cy="1778741"/>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36FCD516-E0C1-5898-F877-8E04B19F11EE}"/>
                  </a:ext>
                </a:extLst>
              </p:cNvPr>
              <p:cNvSpPr txBox="1"/>
              <p:nvPr/>
            </p:nvSpPr>
            <p:spPr>
              <a:xfrm>
                <a:off x="9102565" y="-986224"/>
                <a:ext cx="2170414" cy="321310"/>
              </a:xfrm>
              <a:prstGeom prst="rect">
                <a:avLst/>
              </a:prstGeom>
              <a:noFill/>
            </p:spPr>
            <p:txBody>
              <a:bodyPr wrap="square" rtlCol="0">
                <a:spAutoFit/>
              </a:bodyPr>
              <a:lstStyle/>
              <a:p>
                <a:r>
                  <a:rPr lang="en-US" sz="1100" dirty="0"/>
                  <a:t>W.H. Bragg (1862-1942)</a:t>
                </a:r>
              </a:p>
            </p:txBody>
          </p:sp>
        </p:grpSp>
        <p:sp>
          <p:nvSpPr>
            <p:cNvPr id="18" name="TextBox 17">
              <a:extLst>
                <a:ext uri="{FF2B5EF4-FFF2-40B4-BE49-F238E27FC236}">
                  <a16:creationId xmlns:a16="http://schemas.microsoft.com/office/drawing/2014/main" id="{78F00208-7547-FDB3-0D9A-D1DECE764EB7}"/>
                </a:ext>
              </a:extLst>
            </p:cNvPr>
            <p:cNvSpPr txBox="1"/>
            <p:nvPr/>
          </p:nvSpPr>
          <p:spPr>
            <a:xfrm>
              <a:off x="87923" y="6158906"/>
              <a:ext cx="8519745" cy="477054"/>
            </a:xfrm>
            <a:prstGeom prst="rect">
              <a:avLst/>
            </a:prstGeom>
            <a:noFill/>
          </p:spPr>
          <p:txBody>
            <a:bodyPr wrap="square">
              <a:spAutoFit/>
            </a:bodyPr>
            <a:lstStyle/>
            <a:p>
              <a:r>
                <a:rPr lang="en-GB" sz="1400" dirty="0">
                  <a:latin typeface="Comic Sans MS" panose="030F0902030302020204" pitchFamily="66" charset="0"/>
                </a:rPr>
                <a:t>- </a:t>
              </a:r>
              <a:r>
                <a:rPr lang="en-GB" sz="1400" dirty="0">
                  <a:latin typeface="+mj-lt"/>
                </a:rPr>
                <a:t>Sir William Henry Bragg: 1st president of </a:t>
              </a:r>
              <a:r>
                <a:rPr lang="en-GB" sz="1400" dirty="0">
                  <a:latin typeface="+mj-lt"/>
                  <a:hlinkClick r:id="rId6"/>
                </a:rPr>
                <a:t>International Union of Pure and Applied Physics</a:t>
              </a:r>
              <a:r>
                <a:rPr lang="en-GB" sz="1400" dirty="0">
                  <a:latin typeface="+mj-lt"/>
                </a:rPr>
                <a:t> (IUPAP)</a:t>
              </a:r>
            </a:p>
            <a:p>
              <a:r>
                <a:rPr lang="en-GB" sz="1100" dirty="0">
                  <a:latin typeface="+mj-lt"/>
                </a:rPr>
                <a:t>- Sir William Lawrence Bragg: 1st president of </a:t>
              </a:r>
              <a:r>
                <a:rPr lang="en-GB" sz="1100" dirty="0">
                  <a:latin typeface="+mj-lt"/>
                  <a:hlinkClick r:id="rId7"/>
                </a:rPr>
                <a:t>International Union of Crystallography</a:t>
              </a:r>
              <a:r>
                <a:rPr lang="en-GB" sz="1100" dirty="0">
                  <a:latin typeface="+mj-lt"/>
                </a:rPr>
                <a:t>  (IUCR)</a:t>
              </a:r>
              <a:endParaRPr lang="en-SE" sz="1100" dirty="0">
                <a:latin typeface="+mj-lt"/>
              </a:endParaRPr>
            </a:p>
          </p:txBody>
        </p:sp>
        <p:sp>
          <p:nvSpPr>
            <p:cNvPr id="21" name="TextBox 20">
              <a:extLst>
                <a:ext uri="{FF2B5EF4-FFF2-40B4-BE49-F238E27FC236}">
                  <a16:creationId xmlns:a16="http://schemas.microsoft.com/office/drawing/2014/main" id="{6EE3D8F5-8DE1-22E9-AEAE-47E8BE52F106}"/>
                </a:ext>
              </a:extLst>
            </p:cNvPr>
            <p:cNvSpPr txBox="1"/>
            <p:nvPr/>
          </p:nvSpPr>
          <p:spPr>
            <a:xfrm>
              <a:off x="7124700" y="6427113"/>
              <a:ext cx="5067300" cy="430887"/>
            </a:xfrm>
            <a:prstGeom prst="rect">
              <a:avLst/>
            </a:prstGeom>
            <a:noFill/>
          </p:spPr>
          <p:txBody>
            <a:bodyPr wrap="square">
              <a:spAutoFit/>
            </a:bodyPr>
            <a:lstStyle/>
            <a:p>
              <a:r>
                <a:rPr lang="en-SE" sz="1050" dirty="0"/>
                <a:t> [Introduction Globalizing Physics: One Hundred Years of the International Union of Pure and Applied Physics. An Introductory Essay Roberto Lalli, Jaume Navarro]</a:t>
              </a:r>
            </a:p>
          </p:txBody>
        </p:sp>
        <p:pic>
          <p:nvPicPr>
            <p:cNvPr id="25" name="Picture 24">
              <a:extLst>
                <a:ext uri="{FF2B5EF4-FFF2-40B4-BE49-F238E27FC236}">
                  <a16:creationId xmlns:a16="http://schemas.microsoft.com/office/drawing/2014/main" id="{7D028893-D854-95F0-B6FF-6682F4EC0B5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817949" y="5291091"/>
              <a:ext cx="1540631" cy="828089"/>
            </a:xfrm>
            <a:prstGeom prst="rect">
              <a:avLst/>
            </a:prstGeom>
          </p:spPr>
        </p:pic>
      </p:grpSp>
      <p:sp>
        <p:nvSpPr>
          <p:cNvPr id="27" name="TextBox 26">
            <a:extLst>
              <a:ext uri="{FF2B5EF4-FFF2-40B4-BE49-F238E27FC236}">
                <a16:creationId xmlns:a16="http://schemas.microsoft.com/office/drawing/2014/main" id="{02D4BDC8-4022-22E2-A484-BBAF7F72D3BA}"/>
              </a:ext>
            </a:extLst>
          </p:cNvPr>
          <p:cNvSpPr txBox="1"/>
          <p:nvPr/>
        </p:nvSpPr>
        <p:spPr>
          <a:xfrm>
            <a:off x="4113322" y="4631405"/>
            <a:ext cx="8078678" cy="1015663"/>
          </a:xfrm>
          <a:prstGeom prst="rect">
            <a:avLst/>
          </a:prstGeom>
          <a:solidFill>
            <a:schemeClr val="accent1">
              <a:lumMod val="50000"/>
            </a:schemeClr>
          </a:solidFill>
        </p:spPr>
        <p:txBody>
          <a:bodyPr wrap="square">
            <a:spAutoFit/>
          </a:bodyPr>
          <a:lstStyle/>
          <a:p>
            <a:pPr algn="l">
              <a:defRPr sz="2800" b="1">
                <a:solidFill>
                  <a:srgbClr val="FFFFFF"/>
                </a:solidFill>
                <a:latin typeface="+mn-lt"/>
                <a:ea typeface="+mn-ea"/>
                <a:cs typeface="+mn-cs"/>
                <a:sym typeface="Helvetica Neue"/>
              </a:defRPr>
            </a:pPr>
            <a:r>
              <a:rPr lang="en-GB" sz="2000" dirty="0"/>
              <a:t>Mission: </a:t>
            </a:r>
            <a:r>
              <a:rPr lang="en-GB" sz="2000" b="0" dirty="0"/>
              <a:t>To assist in the worldwide development of physics, to foster international cooperation in physics, and to help in the application of physics toward solving problems of concern to humanity</a:t>
            </a:r>
          </a:p>
        </p:txBody>
      </p:sp>
    </p:spTree>
    <p:extLst>
      <p:ext uri="{BB962C8B-B14F-4D97-AF65-F5344CB8AC3E}">
        <p14:creationId xmlns:p14="http://schemas.microsoft.com/office/powerpoint/2010/main" val="133013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checkerboard(across)">
                                      <p:cBhvr>
                                        <p:cTn id="19" dur="50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blinds(horizontal)">
                                      <p:cBhvr>
                                        <p:cTn id="24" dur="500"/>
                                        <p:tgtEl>
                                          <p:spTgt spid="28"/>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checkerboard(across)">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dvAuto="0"/>
      <p:bldP spid="9" grpId="0" animBg="1" advAuto="0"/>
      <p:bldP spid="10" grpId="0" animBg="1" advAuto="0"/>
      <p:bldP spid="13" grpId="0"/>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8" name="Group"/>
          <p:cNvGrpSpPr/>
          <p:nvPr/>
        </p:nvGrpSpPr>
        <p:grpSpPr>
          <a:xfrm>
            <a:off x="86218" y="1513878"/>
            <a:ext cx="5085857" cy="5344122"/>
            <a:chOff x="-521122" y="521624"/>
            <a:chExt cx="7233218" cy="7600527"/>
          </a:xfrm>
        </p:grpSpPr>
        <p:sp>
          <p:nvSpPr>
            <p:cNvPr id="176" name="C1: Policy &amp; Finance…"/>
            <p:cNvSpPr txBox="1"/>
            <p:nvPr/>
          </p:nvSpPr>
          <p:spPr>
            <a:xfrm>
              <a:off x="-277773" y="1015931"/>
              <a:ext cx="6989869" cy="710622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p>
              <a:pPr marL="232164" indent="-160729">
                <a:buSzPct val="100000"/>
                <a:buChar char="•"/>
                <a:defRPr sz="2300"/>
              </a:pPr>
              <a:r>
                <a:rPr sz="1600" dirty="0">
                  <a:latin typeface="+mj-lt"/>
                </a:rPr>
                <a:t>C1: Policy &amp; Finance</a:t>
              </a:r>
            </a:p>
            <a:p>
              <a:pPr marL="232164" indent="-160729">
                <a:buSzPct val="100000"/>
                <a:buChar char="•"/>
                <a:defRPr sz="2300"/>
              </a:pPr>
              <a:r>
                <a:rPr sz="1600" dirty="0">
                  <a:latin typeface="+mj-lt"/>
                </a:rPr>
                <a:t>C2: Symbols, Units, Nomenclature, Atomic Masses and Fundamental Constants</a:t>
              </a:r>
            </a:p>
            <a:p>
              <a:pPr marL="232164" indent="-160729">
                <a:buSzPct val="100000"/>
                <a:buChar char="•"/>
                <a:defRPr sz="2300"/>
              </a:pPr>
              <a:r>
                <a:rPr sz="1600" dirty="0">
                  <a:latin typeface="+mj-lt"/>
                </a:rPr>
                <a:t>C3: Statistical Physics</a:t>
              </a:r>
            </a:p>
            <a:p>
              <a:pPr marL="232164" indent="-160729">
                <a:buSzPct val="100000"/>
                <a:buChar char="•"/>
                <a:defRPr sz="2300"/>
              </a:pPr>
              <a:r>
                <a:rPr sz="1600" dirty="0">
                  <a:latin typeface="+mj-lt"/>
                </a:rPr>
                <a:t>C4: </a:t>
              </a:r>
              <a:r>
                <a:rPr sz="1600" dirty="0" err="1">
                  <a:latin typeface="+mj-lt"/>
                </a:rPr>
                <a:t>Astroparticle</a:t>
              </a:r>
              <a:r>
                <a:rPr sz="1600" dirty="0">
                  <a:latin typeface="+mj-lt"/>
                </a:rPr>
                <a:t> Physics</a:t>
              </a:r>
            </a:p>
            <a:p>
              <a:pPr marL="232164" indent="-160729">
                <a:buSzPct val="100000"/>
                <a:buChar char="•"/>
                <a:defRPr sz="2300"/>
              </a:pPr>
              <a:r>
                <a:rPr sz="1600" dirty="0">
                  <a:latin typeface="+mj-lt"/>
                </a:rPr>
                <a:t>C5: Low Temperature Physics</a:t>
              </a:r>
            </a:p>
            <a:p>
              <a:pPr marL="232164" indent="-160729">
                <a:buSzPct val="100000"/>
                <a:buChar char="•"/>
                <a:defRPr sz="2300"/>
              </a:pPr>
              <a:r>
                <a:rPr sz="1600" dirty="0">
                  <a:latin typeface="+mj-lt"/>
                </a:rPr>
                <a:t>C6: Biological Physics</a:t>
              </a:r>
            </a:p>
            <a:p>
              <a:pPr marL="232164" indent="-160729">
                <a:buSzPct val="100000"/>
                <a:buChar char="•"/>
                <a:defRPr sz="2300"/>
              </a:pPr>
              <a:r>
                <a:rPr sz="1600" dirty="0">
                  <a:latin typeface="+mj-lt"/>
                </a:rPr>
                <a:t>C8: Semiconductors</a:t>
              </a:r>
            </a:p>
            <a:p>
              <a:pPr marL="232164" indent="-160729">
                <a:buSzPct val="100000"/>
                <a:buChar char="•"/>
                <a:defRPr sz="2300"/>
              </a:pPr>
              <a:r>
                <a:rPr sz="1600" dirty="0">
                  <a:latin typeface="+mj-lt"/>
                </a:rPr>
                <a:t>C9: Magnetism</a:t>
              </a:r>
            </a:p>
            <a:p>
              <a:pPr marL="232164" indent="-160729">
                <a:buSzPct val="100000"/>
                <a:buChar char="•"/>
                <a:defRPr sz="2300"/>
              </a:pPr>
              <a:r>
                <a:rPr sz="1600" dirty="0">
                  <a:latin typeface="+mj-lt"/>
                </a:rPr>
                <a:t>C10: Structure and Dyn of Cond Matter</a:t>
              </a:r>
            </a:p>
            <a:p>
              <a:pPr marL="232164" indent="-160729">
                <a:buSzPct val="100000"/>
                <a:buChar char="•"/>
                <a:defRPr sz="2300"/>
              </a:pPr>
              <a:r>
                <a:rPr sz="1600" b="1" dirty="0">
                  <a:latin typeface="+mj-lt"/>
                </a:rPr>
                <a:t>C11: Particles and Fields</a:t>
              </a:r>
            </a:p>
            <a:p>
              <a:pPr marL="232164" indent="-160729">
                <a:buSzPct val="100000"/>
                <a:buChar char="•"/>
                <a:defRPr sz="2300"/>
              </a:pPr>
              <a:r>
                <a:rPr sz="1600" dirty="0">
                  <a:latin typeface="+mj-lt"/>
                </a:rPr>
                <a:t>C12: Nuclear Physics</a:t>
              </a:r>
            </a:p>
            <a:p>
              <a:pPr marL="232164" indent="-160729">
                <a:buSzPct val="100000"/>
                <a:buChar char="•"/>
                <a:defRPr sz="2300"/>
              </a:pPr>
              <a:r>
                <a:rPr sz="1600" dirty="0">
                  <a:latin typeface="+mj-lt"/>
                </a:rPr>
                <a:t>C13: </a:t>
              </a:r>
              <a:r>
                <a:rPr sz="1600" dirty="0">
                  <a:latin typeface="+mj-lt"/>
                  <a:ea typeface="+mn-ea"/>
                  <a:cs typeface="+mn-cs"/>
                  <a:sym typeface="Helvetica Neue"/>
                </a:rPr>
                <a:t>Physics for Development</a:t>
              </a:r>
            </a:p>
            <a:p>
              <a:pPr marL="232164" indent="-160729">
                <a:buSzPct val="100000"/>
                <a:buChar char="•"/>
                <a:defRPr sz="2300"/>
              </a:pPr>
              <a:r>
                <a:rPr sz="1600" dirty="0">
                  <a:latin typeface="+mj-lt"/>
                </a:rPr>
                <a:t>C14: </a:t>
              </a:r>
              <a:r>
                <a:rPr sz="1600" dirty="0">
                  <a:latin typeface="+mj-lt"/>
                  <a:ea typeface="+mn-ea"/>
                  <a:cs typeface="+mn-cs"/>
                  <a:sym typeface="Helvetica Neue"/>
                </a:rPr>
                <a:t>Physics Education</a:t>
              </a:r>
            </a:p>
            <a:p>
              <a:pPr marL="232164" indent="-160729">
                <a:buSzPct val="100000"/>
                <a:buChar char="•"/>
                <a:defRPr sz="2300"/>
              </a:pPr>
              <a:r>
                <a:rPr sz="1600" dirty="0">
                  <a:latin typeface="+mj-lt"/>
                </a:rPr>
                <a:t>C15: Atomic, Molecular, and Optical Phys</a:t>
              </a:r>
            </a:p>
            <a:p>
              <a:pPr marL="232164" indent="-160729">
                <a:buSzPct val="100000"/>
                <a:buChar char="•"/>
                <a:defRPr sz="2300"/>
              </a:pPr>
              <a:r>
                <a:rPr sz="1600" dirty="0">
                  <a:latin typeface="+mj-lt"/>
                </a:rPr>
                <a:t>C16: Plasma Physics</a:t>
              </a:r>
            </a:p>
            <a:p>
              <a:pPr marL="232164" indent="-160729">
                <a:buSzPct val="100000"/>
                <a:buChar char="•"/>
                <a:defRPr sz="2300"/>
              </a:pPr>
              <a:r>
                <a:rPr sz="1600" dirty="0">
                  <a:latin typeface="+mj-lt"/>
                </a:rPr>
                <a:t>C17: Laser Physics and Photonics</a:t>
              </a:r>
            </a:p>
            <a:p>
              <a:pPr marL="232164" indent="-160729">
                <a:buSzPct val="100000"/>
                <a:buChar char="•"/>
                <a:defRPr sz="2300"/>
              </a:pPr>
              <a:r>
                <a:rPr sz="1600" dirty="0">
                  <a:latin typeface="+mj-lt"/>
                </a:rPr>
                <a:t>C18: Mathematical Physics</a:t>
              </a:r>
            </a:p>
            <a:p>
              <a:pPr marL="232164" indent="-160729">
                <a:buSzPct val="100000"/>
                <a:buChar char="•"/>
                <a:defRPr sz="2300"/>
              </a:pPr>
              <a:r>
                <a:rPr sz="1600" dirty="0">
                  <a:latin typeface="+mj-lt"/>
                </a:rPr>
                <a:t>C19: Astrophysics</a:t>
              </a:r>
            </a:p>
            <a:p>
              <a:pPr marL="232164" indent="-160729">
                <a:buSzPct val="100000"/>
                <a:buChar char="•"/>
                <a:defRPr sz="2300"/>
              </a:pPr>
              <a:r>
                <a:rPr sz="1600" dirty="0">
                  <a:latin typeface="+mj-lt"/>
                </a:rPr>
                <a:t>C20: Computational Physics</a:t>
              </a:r>
            </a:p>
          </p:txBody>
        </p:sp>
        <p:sp>
          <p:nvSpPr>
            <p:cNvPr id="177" name="How information on the project, its results and its final report/book has been spread so far"/>
            <p:cNvSpPr txBox="1"/>
            <p:nvPr/>
          </p:nvSpPr>
          <p:spPr>
            <a:xfrm>
              <a:off x="-521122" y="521624"/>
              <a:ext cx="6899340" cy="54031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lvl1pPr>
                <a:defRPr>
                  <a:latin typeface="Arial"/>
                  <a:ea typeface="Arial"/>
                  <a:cs typeface="Arial"/>
                  <a:sym typeface="Arial"/>
                </a:defRPr>
              </a:lvl1pPr>
            </a:lstStyle>
            <a:p>
              <a:r>
                <a:rPr sz="2000" b="1" i="1" dirty="0">
                  <a:latin typeface="+mj-lt"/>
                </a:rPr>
                <a:t>Commissions</a:t>
              </a:r>
              <a:r>
                <a:rPr sz="1800" b="1" i="1" dirty="0">
                  <a:latin typeface="+mj-lt"/>
                </a:rPr>
                <a:t> </a:t>
              </a:r>
              <a:r>
                <a:rPr sz="1600" b="1" i="1" dirty="0">
                  <a:latin typeface="+mj-lt"/>
                </a:rPr>
                <a:t>(mainly organized by subfields)</a:t>
              </a:r>
            </a:p>
          </p:txBody>
        </p:sp>
      </p:grpSp>
      <p:grpSp>
        <p:nvGrpSpPr>
          <p:cNvPr id="181" name="Group"/>
          <p:cNvGrpSpPr/>
          <p:nvPr/>
        </p:nvGrpSpPr>
        <p:grpSpPr>
          <a:xfrm>
            <a:off x="5723303" y="870529"/>
            <a:ext cx="7347588" cy="1865833"/>
            <a:chOff x="-305691" y="1116119"/>
            <a:chExt cx="8139183" cy="2653627"/>
          </a:xfrm>
        </p:grpSpPr>
        <p:sp>
          <p:nvSpPr>
            <p:cNvPr id="179" name="AC1: Intl Commission for Optics…"/>
            <p:cNvSpPr txBox="1"/>
            <p:nvPr/>
          </p:nvSpPr>
          <p:spPr>
            <a:xfrm>
              <a:off x="-305691" y="1566067"/>
              <a:ext cx="7529468" cy="220367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p>
              <a:pPr marL="232164" indent="-160729">
                <a:buSzPct val="100000"/>
                <a:buChar char="•"/>
              </a:pPr>
              <a:r>
                <a:rPr sz="1600" dirty="0">
                  <a:latin typeface="+mj-lt"/>
                </a:rPr>
                <a:t>AC1: Intl Commission for Optics</a:t>
              </a:r>
            </a:p>
            <a:p>
              <a:pPr marL="232164" indent="-160729">
                <a:buSzPct val="100000"/>
                <a:buChar char="•"/>
              </a:pPr>
              <a:r>
                <a:rPr sz="1600" dirty="0">
                  <a:latin typeface="+mj-lt"/>
                </a:rPr>
                <a:t>AC2: Intl Commission on General Relativity and Gravitation</a:t>
              </a:r>
            </a:p>
            <a:p>
              <a:pPr marL="232164" indent="-160729">
                <a:buSzPct val="100000"/>
                <a:buChar char="•"/>
              </a:pPr>
              <a:r>
                <a:rPr sz="1600" dirty="0">
                  <a:latin typeface="+mj-lt"/>
                </a:rPr>
                <a:t>AC3: Intl Commission for Acoustics</a:t>
              </a:r>
            </a:p>
            <a:p>
              <a:pPr marL="232164" indent="-160729">
                <a:buSzPct val="100000"/>
                <a:buChar char="•"/>
              </a:pPr>
              <a:r>
                <a:rPr sz="1600" dirty="0">
                  <a:latin typeface="+mj-lt"/>
                </a:rPr>
                <a:t>AC4: Intl Commission on Med Physics</a:t>
              </a:r>
            </a:p>
            <a:p>
              <a:pPr marL="232164" indent="-160729">
                <a:buSzPct val="100000"/>
                <a:buChar char="•"/>
              </a:pPr>
              <a:r>
                <a:rPr sz="1600" dirty="0">
                  <a:latin typeface="+mj-lt"/>
                </a:rPr>
                <a:t>AC5: Affiliated Commission of Physics Students (IAPS)</a:t>
              </a:r>
            </a:p>
            <a:p>
              <a:pPr marL="232164" indent="-160729">
                <a:buSzPct val="100000"/>
                <a:buChar char="•"/>
              </a:pPr>
              <a:r>
                <a:rPr sz="1600" dirty="0">
                  <a:latin typeface="+mj-lt"/>
                </a:rPr>
                <a:t>AC6: Affiliated Commission on the History and Philosophy of Physics</a:t>
              </a:r>
            </a:p>
          </p:txBody>
        </p:sp>
        <p:sp>
          <p:nvSpPr>
            <p:cNvPr id="180" name="How information on the project, its results and its final report/book has been spread so far"/>
            <p:cNvSpPr txBox="1"/>
            <p:nvPr/>
          </p:nvSpPr>
          <p:spPr>
            <a:xfrm>
              <a:off x="1525784" y="1116119"/>
              <a:ext cx="6307708" cy="54031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lvl1pPr>
                <a:defRPr>
                  <a:latin typeface="Arial"/>
                  <a:ea typeface="Arial"/>
                  <a:cs typeface="Arial"/>
                  <a:sym typeface="Arial"/>
                </a:defRPr>
              </a:lvl1pPr>
            </a:lstStyle>
            <a:p>
              <a:r>
                <a:rPr sz="2000" b="1" dirty="0">
                  <a:latin typeface="+mj-lt"/>
                </a:rPr>
                <a:t>Affiliated Commissions (independent)</a:t>
              </a:r>
            </a:p>
          </p:txBody>
        </p:sp>
      </p:grpSp>
      <p:grpSp>
        <p:nvGrpSpPr>
          <p:cNvPr id="184" name="Group"/>
          <p:cNvGrpSpPr/>
          <p:nvPr/>
        </p:nvGrpSpPr>
        <p:grpSpPr>
          <a:xfrm>
            <a:off x="5051395" y="3025509"/>
            <a:ext cx="7016318" cy="3832491"/>
            <a:chOff x="4416144" y="355919"/>
            <a:chExt cx="8847003" cy="5450652"/>
          </a:xfrm>
        </p:grpSpPr>
        <p:sp>
          <p:nvSpPr>
            <p:cNvPr id="182" name="WG1: Intl Committee for Future Accelerators…"/>
            <p:cNvSpPr txBox="1"/>
            <p:nvPr/>
          </p:nvSpPr>
          <p:spPr>
            <a:xfrm>
              <a:off x="4502710" y="801441"/>
              <a:ext cx="7271633" cy="500513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p>
              <a:pPr marL="160729" indent="-160729">
                <a:buSzPct val="100000"/>
                <a:buChar char="•"/>
                <a:defRPr sz="2300"/>
              </a:pPr>
              <a:r>
                <a:rPr sz="1600" dirty="0">
                  <a:latin typeface="+mj-lt"/>
                </a:rPr>
                <a:t>WG1: Intl Committee for Future Accelerators</a:t>
              </a:r>
            </a:p>
            <a:p>
              <a:pPr marL="160729" indent="-160729">
                <a:buSzPct val="100000"/>
                <a:buChar char="•"/>
                <a:defRPr sz="2300"/>
              </a:pPr>
              <a:r>
                <a:rPr sz="1600" dirty="0">
                  <a:latin typeface="+mj-lt"/>
                </a:rPr>
                <a:t>WG5: </a:t>
              </a:r>
              <a:r>
                <a:rPr sz="1600" dirty="0">
                  <a:latin typeface="+mj-lt"/>
                  <a:ea typeface="+mn-ea"/>
                  <a:cs typeface="+mn-cs"/>
                  <a:sym typeface="Helvetica Neue"/>
                </a:rPr>
                <a:t>Women in Physics</a:t>
              </a:r>
              <a:r>
                <a:rPr sz="1600" dirty="0">
                  <a:latin typeface="+mj-lt"/>
                </a:rPr>
                <a:t> (established in 1999!)</a:t>
              </a:r>
            </a:p>
            <a:p>
              <a:pPr marL="160729" indent="-160729">
                <a:buSzPct val="100000"/>
                <a:buChar char="•"/>
                <a:defRPr sz="2300"/>
              </a:pPr>
              <a:r>
                <a:rPr sz="1600" dirty="0">
                  <a:latin typeface="+mj-lt"/>
                </a:rPr>
                <a:t>WG7: Intl Comm on Ultrahigh Intensity Lasers (ICUIL)</a:t>
              </a:r>
            </a:p>
            <a:p>
              <a:pPr marL="160729" indent="-160729">
                <a:buSzPct val="100000"/>
                <a:buChar char="•"/>
                <a:defRPr sz="2300"/>
              </a:pPr>
              <a:r>
                <a:rPr sz="1600" dirty="0">
                  <a:latin typeface="+mj-lt"/>
                </a:rPr>
                <a:t>WG9: Intl Cooperation in Nuclear Physics </a:t>
              </a:r>
            </a:p>
            <a:p>
              <a:pPr marL="160729" indent="-160729">
                <a:buSzPct val="100000"/>
                <a:buChar char="•"/>
                <a:defRPr sz="2300"/>
              </a:pPr>
              <a:r>
                <a:rPr sz="1600" dirty="0">
                  <a:latin typeface="+mj-lt"/>
                </a:rPr>
                <a:t>WG11: Gravitational Wave Intl Committee</a:t>
              </a:r>
            </a:p>
            <a:p>
              <a:pPr marL="160729" indent="-160729">
                <a:buSzPct val="100000"/>
                <a:buChar char="•"/>
                <a:defRPr sz="2300"/>
              </a:pPr>
              <a:r>
                <a:rPr sz="1600" dirty="0">
                  <a:latin typeface="+mj-lt"/>
                </a:rPr>
                <a:t>WG13: Newtonian Constant of Gravitation</a:t>
              </a:r>
            </a:p>
            <a:p>
              <a:pPr marL="160729" indent="-160729">
                <a:buSzPct val="100000"/>
                <a:buChar char="•"/>
                <a:defRPr sz="2300"/>
              </a:pPr>
              <a:r>
                <a:rPr sz="1600" b="1" dirty="0">
                  <a:latin typeface="+mj-lt"/>
                </a:rPr>
                <a:t>WG14: Accelerator Science</a:t>
              </a:r>
            </a:p>
            <a:p>
              <a:pPr marL="160729" indent="-160729">
                <a:buSzPct val="100000"/>
                <a:buChar char="•"/>
                <a:defRPr sz="2300"/>
              </a:pPr>
              <a:r>
                <a:rPr sz="1600" dirty="0">
                  <a:latin typeface="+mj-lt"/>
                </a:rPr>
                <a:t>WG15: Soft Matter</a:t>
              </a:r>
            </a:p>
            <a:p>
              <a:pPr marL="160729" indent="-160729">
                <a:buSzPct val="100000"/>
                <a:buChar char="•"/>
                <a:defRPr sz="2300"/>
              </a:pPr>
              <a:r>
                <a:rPr sz="1600" dirty="0">
                  <a:latin typeface="+mj-lt"/>
                </a:rPr>
                <a:t>WG16: Physics and Industry</a:t>
              </a:r>
            </a:p>
            <a:p>
              <a:pPr marL="160729" indent="-160729">
                <a:buSzPct val="100000"/>
                <a:buChar char="•"/>
                <a:defRPr sz="2300"/>
              </a:pPr>
              <a:r>
                <a:rPr sz="1600" dirty="0">
                  <a:latin typeface="+mj-lt"/>
                </a:rPr>
                <a:t>WG17: IUPAP’s Centenary</a:t>
              </a:r>
            </a:p>
            <a:p>
              <a:pPr marL="160729" indent="-160729">
                <a:buSzPct val="100000"/>
                <a:buChar char="•"/>
                <a:defRPr sz="2300"/>
              </a:pPr>
              <a:r>
                <a:rPr sz="1600" dirty="0">
                  <a:latin typeface="+mj-lt"/>
                </a:rPr>
                <a:t>WG18: </a:t>
              </a:r>
              <a:r>
                <a:rPr sz="1600" dirty="0">
                  <a:latin typeface="+mj-lt"/>
                  <a:ea typeface="+mn-ea"/>
                  <a:cs typeface="+mn-cs"/>
                  <a:sym typeface="Helvetica Neue"/>
                </a:rPr>
                <a:t>Ethics</a:t>
              </a:r>
            </a:p>
            <a:p>
              <a:pPr marL="160729" indent="-160729">
                <a:buSzPct val="100000"/>
                <a:buChar char="•"/>
                <a:defRPr sz="2300"/>
              </a:pPr>
              <a:r>
                <a:rPr sz="1600" dirty="0">
                  <a:latin typeface="+mj-lt"/>
                </a:rPr>
                <a:t>WG19: Quantum Science and Technology </a:t>
              </a:r>
            </a:p>
            <a:p>
              <a:pPr marL="160729" indent="-160729">
                <a:buSzPct val="100000"/>
                <a:buChar char="•"/>
                <a:defRPr sz="2300"/>
              </a:pPr>
              <a:r>
                <a:rPr sz="1600" dirty="0">
                  <a:latin typeface="+mj-lt"/>
                </a:rPr>
                <a:t>WG20: </a:t>
              </a:r>
              <a:r>
                <a:rPr sz="1600" dirty="0">
                  <a:latin typeface="+mj-lt"/>
                  <a:ea typeface="+mn-ea"/>
                  <a:cs typeface="+mn-cs"/>
                  <a:sym typeface="Helvetica Neue"/>
                </a:rPr>
                <a:t>Open Science</a:t>
              </a:r>
              <a:r>
                <a:rPr sz="1600" dirty="0">
                  <a:latin typeface="+mj-lt"/>
                </a:rPr>
                <a:t> (not yet set up)</a:t>
              </a:r>
            </a:p>
            <a:p>
              <a:pPr marL="160729" indent="-160729">
                <a:buSzPct val="100000"/>
                <a:buChar char="•"/>
                <a:defRPr sz="2300"/>
              </a:pPr>
              <a:r>
                <a:rPr sz="1600" dirty="0">
                  <a:latin typeface="+mj-lt"/>
                </a:rPr>
                <a:t>WG21: </a:t>
              </a:r>
              <a:r>
                <a:rPr sz="1600" dirty="0">
                  <a:latin typeface="+mj-lt"/>
                  <a:ea typeface="+mn-ea"/>
                  <a:cs typeface="+mn-cs"/>
                  <a:sym typeface="Helvetica Neue"/>
                </a:rPr>
                <a:t>Physics for Climate Change Action and Sustainability</a:t>
              </a:r>
            </a:p>
          </p:txBody>
        </p:sp>
        <p:sp>
          <p:nvSpPr>
            <p:cNvPr id="183" name="How information on the project, its results and its final report/book has been spread so far"/>
            <p:cNvSpPr txBox="1"/>
            <p:nvPr/>
          </p:nvSpPr>
          <p:spPr>
            <a:xfrm>
              <a:off x="4416144" y="355919"/>
              <a:ext cx="8847003" cy="45277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p>
              <a:pPr>
                <a:defRPr>
                  <a:latin typeface="Arial"/>
                  <a:ea typeface="Arial"/>
                  <a:cs typeface="Arial"/>
                  <a:sym typeface="Arial"/>
                </a:defRPr>
              </a:pPr>
              <a:r>
                <a:rPr lang="en-US" sz="1600" i="1" dirty="0">
                  <a:latin typeface="+mj-lt"/>
                </a:rPr>
                <a:t>T</a:t>
              </a:r>
              <a:r>
                <a:rPr sz="1600" i="1" dirty="0">
                  <a:latin typeface="+mj-lt"/>
                </a:rPr>
                <a:t>emporary structures to address specific issues not covered by commissions</a:t>
              </a:r>
            </a:p>
          </p:txBody>
        </p:sp>
      </p:grpSp>
      <p:sp>
        <p:nvSpPr>
          <p:cNvPr id="2" name="How information on the project, its results and its final report/book has been spread so far">
            <a:extLst>
              <a:ext uri="{FF2B5EF4-FFF2-40B4-BE49-F238E27FC236}">
                <a16:creationId xmlns:a16="http://schemas.microsoft.com/office/drawing/2014/main" id="{11DCA2A4-7424-2E49-723A-41F3D0E2428C}"/>
              </a:ext>
            </a:extLst>
          </p:cNvPr>
          <p:cNvSpPr txBox="1"/>
          <p:nvPr/>
        </p:nvSpPr>
        <p:spPr>
          <a:xfrm>
            <a:off x="358588" y="115583"/>
            <a:ext cx="12568517" cy="626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defRPr sz="3600" b="1">
                <a:latin typeface="Arial"/>
                <a:ea typeface="Arial"/>
                <a:cs typeface="Arial"/>
                <a:sym typeface="Arial"/>
              </a:defRPr>
            </a:lvl1pPr>
          </a:lstStyle>
          <a:p>
            <a:r>
              <a:rPr lang="en-US" dirty="0">
                <a:solidFill>
                  <a:srgbClr val="7030A0"/>
                </a:solidFill>
                <a:latin typeface="Arial" panose="020B0604020202020204" pitchFamily="34" charset="0"/>
                <a:cs typeface="Arial" panose="020B0604020202020204" pitchFamily="34" charset="0"/>
              </a:rPr>
              <a:t>Former IUPAP</a:t>
            </a:r>
            <a:r>
              <a:rPr dirty="0">
                <a:solidFill>
                  <a:srgbClr val="7030A0"/>
                </a:solidFill>
                <a:latin typeface="Arial" panose="020B0604020202020204" pitchFamily="34" charset="0"/>
                <a:cs typeface="Arial" panose="020B0604020202020204" pitchFamily="34" charset="0"/>
              </a:rPr>
              <a:t> structure</a:t>
            </a:r>
          </a:p>
        </p:txBody>
      </p:sp>
      <p:sp>
        <p:nvSpPr>
          <p:cNvPr id="3" name="How information on the project, its results and its final report/book has been spread so far">
            <a:extLst>
              <a:ext uri="{FF2B5EF4-FFF2-40B4-BE49-F238E27FC236}">
                <a16:creationId xmlns:a16="http://schemas.microsoft.com/office/drawing/2014/main" id="{067ED20B-68CC-6D24-D10D-EE9995767689}"/>
              </a:ext>
            </a:extLst>
          </p:cNvPr>
          <p:cNvSpPr txBox="1"/>
          <p:nvPr/>
        </p:nvSpPr>
        <p:spPr>
          <a:xfrm>
            <a:off x="5181099" y="2690025"/>
            <a:ext cx="5732516"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defRPr sz="3600" b="1">
                <a:latin typeface="Arial"/>
                <a:ea typeface="Arial"/>
                <a:cs typeface="Arial"/>
                <a:sym typeface="Arial"/>
              </a:defRPr>
            </a:lvl1pPr>
          </a:lstStyle>
          <a:p>
            <a:r>
              <a:rPr lang="en-US" sz="2000" dirty="0">
                <a:latin typeface="+mj-lt"/>
              </a:rPr>
              <a:t>Working Group (</a:t>
            </a:r>
            <a:r>
              <a:rPr lang="en-US" sz="2000" dirty="0">
                <a:latin typeface="+mj-lt"/>
                <a:sym typeface="Wingdings" pitchFamily="2" charset="2"/>
              </a:rPr>
              <a:t>&amp; new standing comities) </a:t>
            </a:r>
            <a:endParaRPr sz="2000" dirty="0">
              <a:latin typeface="+mj-lt"/>
            </a:endParaRPr>
          </a:p>
        </p:txBody>
      </p:sp>
      <p:sp>
        <p:nvSpPr>
          <p:cNvPr id="6" name="TextBox 5">
            <a:extLst>
              <a:ext uri="{FF2B5EF4-FFF2-40B4-BE49-F238E27FC236}">
                <a16:creationId xmlns:a16="http://schemas.microsoft.com/office/drawing/2014/main" id="{9FCD42F6-5C92-64D5-349C-D354B88FE0ED}"/>
              </a:ext>
            </a:extLst>
          </p:cNvPr>
          <p:cNvSpPr txBox="1"/>
          <p:nvPr/>
        </p:nvSpPr>
        <p:spPr>
          <a:xfrm>
            <a:off x="0" y="627348"/>
            <a:ext cx="7961050" cy="646331"/>
          </a:xfrm>
          <a:prstGeom prst="rect">
            <a:avLst/>
          </a:prstGeom>
          <a:noFill/>
        </p:spPr>
        <p:txBody>
          <a:bodyPr wrap="square">
            <a:spAutoFit/>
          </a:bodyPr>
          <a:lstStyle/>
          <a:p>
            <a:r>
              <a:rPr lang="en-US" sz="3600" b="1" dirty="0">
                <a:solidFill>
                  <a:srgbClr val="7030A0"/>
                </a:solidFill>
                <a:latin typeface="+mn-lt"/>
              </a:rPr>
              <a:t>&amp; </a:t>
            </a:r>
            <a:r>
              <a:rPr lang="en-GB" sz="3600" b="1" dirty="0" err="1">
                <a:solidFill>
                  <a:srgbClr val="7030A0"/>
                </a:solidFill>
                <a:latin typeface="+mn-lt"/>
              </a:rPr>
              <a:t>Rejuvenization</a:t>
            </a:r>
            <a:r>
              <a:rPr lang="en-US" sz="3600" b="1" dirty="0">
                <a:solidFill>
                  <a:srgbClr val="7030A0"/>
                </a:solidFill>
                <a:latin typeface="+mn-lt"/>
              </a:rPr>
              <a:t> in progress !</a:t>
            </a:r>
            <a:endParaRPr lang="en-SE" sz="3600" b="1" dirty="0">
              <a:solidFill>
                <a:srgbClr val="7030A0"/>
              </a:solidFill>
              <a:latin typeface="+mn-lt"/>
            </a:endParaRPr>
          </a:p>
        </p:txBody>
      </p:sp>
      <p:sp>
        <p:nvSpPr>
          <p:cNvPr id="8" name="TextBox 7">
            <a:extLst>
              <a:ext uri="{FF2B5EF4-FFF2-40B4-BE49-F238E27FC236}">
                <a16:creationId xmlns:a16="http://schemas.microsoft.com/office/drawing/2014/main" id="{9D9BC4EB-CFE6-7BB0-2597-BC0ED04506F5}"/>
              </a:ext>
            </a:extLst>
          </p:cNvPr>
          <p:cNvSpPr txBox="1"/>
          <p:nvPr/>
        </p:nvSpPr>
        <p:spPr>
          <a:xfrm>
            <a:off x="8668987" y="4850717"/>
            <a:ext cx="3703988" cy="830997"/>
          </a:xfrm>
          <a:prstGeom prst="rect">
            <a:avLst/>
          </a:prstGeom>
          <a:noFill/>
        </p:spPr>
        <p:txBody>
          <a:bodyPr wrap="square">
            <a:spAutoFit/>
          </a:bodyPr>
          <a:lstStyle/>
          <a:p>
            <a:pPr>
              <a:buNone/>
            </a:pPr>
            <a:r>
              <a:rPr lang="en-GB" sz="1600" b="1" dirty="0">
                <a:solidFill>
                  <a:srgbClr val="7030A0"/>
                </a:solidFill>
              </a:rPr>
              <a:t>Former Chairs :</a:t>
            </a:r>
          </a:p>
          <a:p>
            <a:pPr>
              <a:buNone/>
            </a:pPr>
            <a:r>
              <a:rPr lang="en-GB" sz="1600" b="1" dirty="0">
                <a:solidFill>
                  <a:srgbClr val="7030A0"/>
                </a:solidFill>
              </a:rPr>
              <a:t>2015-2021 Lia </a:t>
            </a:r>
            <a:r>
              <a:rPr lang="en-GB" sz="1600" b="1" dirty="0" err="1">
                <a:solidFill>
                  <a:srgbClr val="7030A0"/>
                </a:solidFill>
              </a:rPr>
              <a:t>Merminga</a:t>
            </a:r>
            <a:r>
              <a:rPr lang="en-GB" sz="1600" b="1" dirty="0">
                <a:solidFill>
                  <a:srgbClr val="7030A0"/>
                </a:solidFill>
              </a:rPr>
              <a:t> </a:t>
            </a:r>
          </a:p>
          <a:p>
            <a:pPr>
              <a:buNone/>
            </a:pPr>
            <a:r>
              <a:rPr lang="en-GB" sz="1600" b="1" dirty="0">
                <a:solidFill>
                  <a:srgbClr val="7030A0"/>
                </a:solidFill>
              </a:rPr>
              <a:t>2021-2024:Gianluigi Arduini (CERN)</a:t>
            </a:r>
          </a:p>
        </p:txBody>
      </p:sp>
      <p:cxnSp>
        <p:nvCxnSpPr>
          <p:cNvPr id="10" name="Straight Connector 9">
            <a:extLst>
              <a:ext uri="{FF2B5EF4-FFF2-40B4-BE49-F238E27FC236}">
                <a16:creationId xmlns:a16="http://schemas.microsoft.com/office/drawing/2014/main" id="{160DD289-9B59-A3F5-4787-67D23760CEE0}"/>
              </a:ext>
            </a:extLst>
          </p:cNvPr>
          <p:cNvCxnSpPr>
            <a:cxnSpLocks/>
          </p:cNvCxnSpPr>
          <p:nvPr/>
        </p:nvCxnSpPr>
        <p:spPr>
          <a:xfrm flipH="1">
            <a:off x="8087096" y="4987636"/>
            <a:ext cx="534390" cy="0"/>
          </a:xfrm>
          <a:prstGeom prst="line">
            <a:avLst/>
          </a:prstGeom>
          <a:ln w="63500">
            <a:tailEnd type="triangle"/>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B0EC4B9F-6A2C-2F82-9AE2-F7FFCFC5392D}"/>
              </a:ext>
            </a:extLst>
          </p:cNvPr>
          <p:cNvGrpSpPr/>
          <p:nvPr/>
        </p:nvGrpSpPr>
        <p:grpSpPr>
          <a:xfrm>
            <a:off x="7911548" y="5552661"/>
            <a:ext cx="4280452" cy="846412"/>
            <a:chOff x="7911548" y="5552661"/>
            <a:chExt cx="4280452" cy="846412"/>
          </a:xfrm>
        </p:grpSpPr>
        <p:sp>
          <p:nvSpPr>
            <p:cNvPr id="5" name="TextBox 4">
              <a:extLst>
                <a:ext uri="{FF2B5EF4-FFF2-40B4-BE49-F238E27FC236}">
                  <a16:creationId xmlns:a16="http://schemas.microsoft.com/office/drawing/2014/main" id="{7B4BC611-D8BB-9AD7-D6EE-15572608A164}"/>
                </a:ext>
              </a:extLst>
            </p:cNvPr>
            <p:cNvSpPr txBox="1"/>
            <p:nvPr/>
          </p:nvSpPr>
          <p:spPr>
            <a:xfrm>
              <a:off x="9475304" y="5875853"/>
              <a:ext cx="2716696" cy="523220"/>
            </a:xfrm>
            <a:prstGeom prst="rect">
              <a:avLst/>
            </a:prstGeom>
            <a:noFill/>
          </p:spPr>
          <p:txBody>
            <a:bodyPr wrap="square">
              <a:spAutoFit/>
            </a:bodyPr>
            <a:lstStyle/>
            <a:p>
              <a:r>
                <a:rPr lang="en-SE" i="1" dirty="0">
                  <a:solidFill>
                    <a:srgbClr val="0070C0"/>
                  </a:solidFill>
                </a:rPr>
                <a:t>Standing Committee on Physics Outside Academia</a:t>
              </a:r>
            </a:p>
          </p:txBody>
        </p:sp>
        <p:cxnSp>
          <p:nvCxnSpPr>
            <p:cNvPr id="7" name="Straight Connector 6">
              <a:extLst>
                <a:ext uri="{FF2B5EF4-FFF2-40B4-BE49-F238E27FC236}">
                  <a16:creationId xmlns:a16="http://schemas.microsoft.com/office/drawing/2014/main" id="{E0CB1872-5548-6A99-9B12-20B69349DD0F}"/>
                </a:ext>
              </a:extLst>
            </p:cNvPr>
            <p:cNvCxnSpPr>
              <a:cxnSpLocks/>
              <a:stCxn id="5" idx="1"/>
            </p:cNvCxnSpPr>
            <p:nvPr/>
          </p:nvCxnSpPr>
          <p:spPr>
            <a:xfrm flipH="1" flipV="1">
              <a:off x="7911548" y="5552661"/>
              <a:ext cx="1563756" cy="584802"/>
            </a:xfrm>
            <a:prstGeom prst="line">
              <a:avLst/>
            </a:prstGeom>
            <a:ln w="38100">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iterate>
                                    <p:tmAbs val="0"/>
                                  </p:iterate>
                                  <p:childTnLst>
                                    <p:set>
                                      <p:cBhvr>
                                        <p:cTn id="15" fill="hold"/>
                                        <p:tgtEl>
                                          <p:spTgt spid="18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checkerboard(across)">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 grpId="0" animBg="1" advAuto="0"/>
      <p:bldP spid="184" grpId="0" animBg="1" advAuto="0"/>
      <p:bldP spid="3"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882A9D-AD7A-2167-1AAB-0C6F6499CEFA}"/>
              </a:ext>
            </a:extLst>
          </p:cNvPr>
          <p:cNvSpPr txBox="1"/>
          <p:nvPr/>
        </p:nvSpPr>
        <p:spPr>
          <a:xfrm>
            <a:off x="152661" y="264836"/>
            <a:ext cx="12329343" cy="5944576"/>
          </a:xfrm>
          <a:prstGeom prst="rect">
            <a:avLst/>
          </a:prstGeom>
          <a:noFill/>
        </p:spPr>
        <p:txBody>
          <a:bodyPr wrap="square">
            <a:spAutoFit/>
          </a:bodyPr>
          <a:lstStyle/>
          <a:p>
            <a:r>
              <a:rPr lang="en-GB" sz="3600" b="1" dirty="0">
                <a:solidFill>
                  <a:srgbClr val="7030A0"/>
                </a:solidFill>
              </a:rPr>
              <a:t>IUPAP — Building a Global Physics Community</a:t>
            </a:r>
          </a:p>
          <a:p>
            <a:endParaRPr lang="en-GB" sz="800" dirty="0"/>
          </a:p>
          <a:p>
            <a:r>
              <a:rPr lang="en-GB" sz="2000" dirty="0"/>
              <a:t>IUPAP connects physics communities worldwide and promotes international scientific collaboration </a:t>
            </a:r>
          </a:p>
          <a:p>
            <a:pPr>
              <a:buNone/>
            </a:pPr>
            <a:r>
              <a:rPr lang="en-GB" sz="2000" dirty="0"/>
              <a:t>as a driver for peace, innovation, education, and sustainable development.</a:t>
            </a:r>
          </a:p>
          <a:p>
            <a:pPr>
              <a:buNone/>
            </a:pPr>
            <a:endParaRPr lang="en-GB" sz="2000" dirty="0"/>
          </a:p>
          <a:p>
            <a:pPr>
              <a:buNone/>
            </a:pPr>
            <a:endParaRPr lang="en-GB" sz="800" dirty="0"/>
          </a:p>
          <a:p>
            <a:r>
              <a:rPr lang="en-GB" sz="2000" b="1" dirty="0"/>
              <a:t>Through its global network, IUPAP:                 IPAC </a:t>
            </a:r>
            <a:r>
              <a:rPr lang="en-GB" sz="2000" b="1" dirty="0" err="1"/>
              <a:t>Spondor</a:t>
            </a:r>
            <a:r>
              <a:rPr lang="en-GB" sz="2000" b="1" dirty="0"/>
              <a:t> </a:t>
            </a:r>
            <a:r>
              <a:rPr lang="en-GB" sz="2000" b="1" dirty="0">
                <a:sym typeface="Wingdings" pitchFamily="2" charset="2"/>
              </a:rPr>
              <a:t></a:t>
            </a:r>
            <a:endParaRPr lang="en-GB" sz="2000" b="1" dirty="0"/>
          </a:p>
          <a:p>
            <a:pPr marL="342900" indent="-342900">
              <a:lnSpc>
                <a:spcPct val="150000"/>
              </a:lnSpc>
              <a:buFont typeface="Arial" panose="020B0604020202020204" pitchFamily="34" charset="0"/>
              <a:buChar char="•"/>
            </a:pPr>
            <a:r>
              <a:rPr lang="en-GB" sz="2000" dirty="0"/>
              <a:t>Connects scientific communities and fosters collaboration </a:t>
            </a:r>
          </a:p>
          <a:p>
            <a:pPr marL="342900" indent="-342900">
              <a:lnSpc>
                <a:spcPct val="150000"/>
              </a:lnSpc>
              <a:buFont typeface="Arial" panose="020B0604020202020204" pitchFamily="34" charset="0"/>
              <a:buChar char="•"/>
            </a:pPr>
            <a:r>
              <a:rPr lang="en-GB" sz="2000" dirty="0"/>
              <a:t>Promotes openness, integrity, and good scientific practices </a:t>
            </a:r>
          </a:p>
          <a:p>
            <a:pPr marL="342900" indent="-342900">
              <a:lnSpc>
                <a:spcPct val="150000"/>
              </a:lnSpc>
              <a:buFont typeface="Arial" panose="020B0604020202020204" pitchFamily="34" charset="0"/>
              <a:buChar char="•"/>
            </a:pPr>
            <a:r>
              <a:rPr lang="en-GB" sz="2000" dirty="0"/>
              <a:t>Supports diversity, inclusion, and equal opportunities in physics </a:t>
            </a:r>
          </a:p>
          <a:p>
            <a:pPr marL="342900" indent="-342900">
              <a:lnSpc>
                <a:spcPct val="150000"/>
              </a:lnSpc>
              <a:buFont typeface="Arial" panose="020B0604020202020204" pitchFamily="34" charset="0"/>
              <a:buChar char="•"/>
            </a:pPr>
            <a:r>
              <a:rPr lang="en-GB" sz="2000" dirty="0"/>
              <a:t>Strengthens links between academia, industry, and society </a:t>
            </a:r>
          </a:p>
          <a:p>
            <a:pPr marL="342900" indent="-342900">
              <a:lnSpc>
                <a:spcPct val="150000"/>
              </a:lnSpc>
              <a:buFont typeface="Arial" panose="020B0604020202020204" pitchFamily="34" charset="0"/>
              <a:buChar char="•"/>
            </a:pPr>
            <a:r>
              <a:rPr lang="en-GB" sz="2000" dirty="0"/>
              <a:t>Supports students and early-career scientists worldwide </a:t>
            </a:r>
          </a:p>
          <a:p>
            <a:pPr marL="342900" indent="-342900">
              <a:lnSpc>
                <a:spcPct val="150000"/>
              </a:lnSpc>
              <a:buFont typeface="Arial" panose="020B0604020202020204" pitchFamily="34" charset="0"/>
              <a:buChar char="•"/>
            </a:pPr>
            <a:r>
              <a:rPr lang="en-GB" sz="2000" dirty="0"/>
              <a:t>Advances open science, international exchange, and UN SDGs </a:t>
            </a:r>
            <a:endParaRPr lang="en-GB" sz="2000" b="1" dirty="0"/>
          </a:p>
          <a:p>
            <a:pPr>
              <a:lnSpc>
                <a:spcPct val="150000"/>
              </a:lnSpc>
            </a:pPr>
            <a:endParaRPr lang="en-GB" sz="800" b="1" dirty="0"/>
          </a:p>
          <a:p>
            <a:pPr>
              <a:lnSpc>
                <a:spcPct val="150000"/>
              </a:lnSpc>
            </a:pPr>
            <a:r>
              <a:rPr lang="en-GB" sz="2000" b="1" dirty="0"/>
              <a:t>IUPAP also actively supports women and underrepresented groups, inclusive standards, participation from developing countries, and equal access to scientific leadership and activities.</a:t>
            </a:r>
          </a:p>
        </p:txBody>
      </p:sp>
      <p:sp>
        <p:nvSpPr>
          <p:cNvPr id="5" name="TextBox 4">
            <a:extLst>
              <a:ext uri="{FF2B5EF4-FFF2-40B4-BE49-F238E27FC236}">
                <a16:creationId xmlns:a16="http://schemas.microsoft.com/office/drawing/2014/main" id="{F80642E8-CCA1-C422-2D26-B33F6E21E85C}"/>
              </a:ext>
            </a:extLst>
          </p:cNvPr>
          <p:cNvSpPr txBox="1"/>
          <p:nvPr/>
        </p:nvSpPr>
        <p:spPr>
          <a:xfrm>
            <a:off x="0" y="6228248"/>
            <a:ext cx="12331083" cy="400110"/>
          </a:xfrm>
          <a:prstGeom prst="rect">
            <a:avLst/>
          </a:prstGeom>
          <a:noFill/>
        </p:spPr>
        <p:txBody>
          <a:bodyPr wrap="square">
            <a:spAutoFit/>
          </a:bodyPr>
          <a:lstStyle/>
          <a:p>
            <a:pPr>
              <a:buNone/>
            </a:pPr>
            <a:r>
              <a:rPr lang="en-GB" sz="2000" b="1" dirty="0"/>
              <a:t>Together, we strengthen physics for science, society, sustainability, and international cooperation !</a:t>
            </a:r>
          </a:p>
        </p:txBody>
      </p:sp>
      <p:pic>
        <p:nvPicPr>
          <p:cNvPr id="9" name="Picture 8">
            <a:hlinkClick r:id="rId3"/>
            <a:extLst>
              <a:ext uri="{FF2B5EF4-FFF2-40B4-BE49-F238E27FC236}">
                <a16:creationId xmlns:a16="http://schemas.microsoft.com/office/drawing/2014/main" id="{23346188-5FE6-92EF-DF12-E1EBD0F753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72413" y="1619005"/>
            <a:ext cx="4239689" cy="1126584"/>
          </a:xfrm>
          <a:prstGeom prst="rect">
            <a:avLst/>
          </a:prstGeom>
        </p:spPr>
      </p:pic>
      <p:sp>
        <p:nvSpPr>
          <p:cNvPr id="13" name="TextBox 12">
            <a:extLst>
              <a:ext uri="{FF2B5EF4-FFF2-40B4-BE49-F238E27FC236}">
                <a16:creationId xmlns:a16="http://schemas.microsoft.com/office/drawing/2014/main" id="{43869715-CC97-36B0-1B21-24B8604544B3}"/>
              </a:ext>
            </a:extLst>
          </p:cNvPr>
          <p:cNvSpPr txBox="1"/>
          <p:nvPr/>
        </p:nvSpPr>
        <p:spPr>
          <a:xfrm>
            <a:off x="7789409" y="3052449"/>
            <a:ext cx="2645228" cy="307777"/>
          </a:xfrm>
          <a:prstGeom prst="rect">
            <a:avLst/>
          </a:prstGeom>
          <a:noFill/>
        </p:spPr>
        <p:txBody>
          <a:bodyPr wrap="square">
            <a:spAutoFit/>
          </a:bodyPr>
          <a:lstStyle/>
          <a:p>
            <a:r>
              <a:rPr lang="en-GB" sz="1400" dirty="0">
                <a:hlinkClick r:id="rId5"/>
              </a:rPr>
              <a:t>https://www.ipac26.org/iupap/</a:t>
            </a:r>
            <a:r>
              <a:rPr lang="en-GB" sz="1400" dirty="0"/>
              <a:t> </a:t>
            </a:r>
            <a:endParaRPr lang="en-SE" dirty="0"/>
          </a:p>
        </p:txBody>
      </p:sp>
      <p:pic>
        <p:nvPicPr>
          <p:cNvPr id="15" name="Picture 14">
            <a:extLst>
              <a:ext uri="{FF2B5EF4-FFF2-40B4-BE49-F238E27FC236}">
                <a16:creationId xmlns:a16="http://schemas.microsoft.com/office/drawing/2014/main" id="{8490A971-BA3E-7381-9F10-9527A6240C9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257692" y="2727242"/>
            <a:ext cx="1934308" cy="2286000"/>
          </a:xfrm>
          <a:prstGeom prst="rect">
            <a:avLst/>
          </a:prstGeom>
        </p:spPr>
      </p:pic>
      <p:pic>
        <p:nvPicPr>
          <p:cNvPr id="11" name="Picture 10">
            <a:extLst>
              <a:ext uri="{FF2B5EF4-FFF2-40B4-BE49-F238E27FC236}">
                <a16:creationId xmlns:a16="http://schemas.microsoft.com/office/drawing/2014/main" id="{F2C10F50-9413-2481-3F0E-0B613BED293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16638" y="3740913"/>
            <a:ext cx="2743680" cy="1502600"/>
          </a:xfrm>
          <a:prstGeom prst="rect">
            <a:avLst/>
          </a:prstGeom>
        </p:spPr>
      </p:pic>
    </p:spTree>
    <p:extLst>
      <p:ext uri="{BB962C8B-B14F-4D97-AF65-F5344CB8AC3E}">
        <p14:creationId xmlns:p14="http://schemas.microsoft.com/office/powerpoint/2010/main" val="9852891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4" end="14"/>
                                            </p:txEl>
                                          </p:spTgt>
                                        </p:tgtEl>
                                        <p:attrNameLst>
                                          <p:attrName>style.visibility</p:attrName>
                                        </p:attrNameLst>
                                      </p:cBhvr>
                                      <p:to>
                                        <p:strVal val="visible"/>
                                      </p:to>
                                    </p:set>
                                    <p:animEffect transition="in" filter="blinds(horizontal)">
                                      <p:cBhvr>
                                        <p:cTn id="12" dur="500"/>
                                        <p:tgtEl>
                                          <p:spTgt spid="3">
                                            <p:txEl>
                                              <p:pRg st="14" end="1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checkerboard(across)">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A5E9D-AA95-8712-17B0-9BB61ABA561A}"/>
            </a:ext>
          </a:extLst>
        </p:cNvPr>
        <p:cNvGrpSpPr/>
        <p:nvPr/>
      </p:nvGrpSpPr>
      <p:grpSpPr>
        <a:xfrm>
          <a:off x="0" y="0"/>
          <a:ext cx="0" cy="0"/>
          <a:chOff x="0" y="0"/>
          <a:chExt cx="0" cy="0"/>
        </a:xfrm>
      </p:grpSpPr>
      <p:sp>
        <p:nvSpPr>
          <p:cNvPr id="16" name="TextBox 15">
            <a:extLst>
              <a:ext uri="{FF2B5EF4-FFF2-40B4-BE49-F238E27FC236}">
                <a16:creationId xmlns:a16="http://schemas.microsoft.com/office/drawing/2014/main" id="{D722C876-F3F7-5AFF-5978-72134F674404}"/>
              </a:ext>
            </a:extLst>
          </p:cNvPr>
          <p:cNvSpPr txBox="1"/>
          <p:nvPr/>
        </p:nvSpPr>
        <p:spPr>
          <a:xfrm>
            <a:off x="957263" y="1291129"/>
            <a:ext cx="11094205" cy="830997"/>
          </a:xfrm>
          <a:prstGeom prst="rect">
            <a:avLst/>
          </a:prstGeom>
          <a:noFill/>
        </p:spPr>
        <p:txBody>
          <a:bodyPr wrap="square">
            <a:spAutoFit/>
          </a:bodyPr>
          <a:lstStyle/>
          <a:p>
            <a:pPr algn="ctr"/>
            <a:r>
              <a:rPr lang="en-US" sz="2400" b="1" dirty="0">
                <a:solidFill>
                  <a:srgbClr val="7030A0"/>
                </a:solidFill>
                <a:latin typeface="Arial" panose="020B0604020202020204" pitchFamily="34" charset="0"/>
                <a:ea typeface="Calibri" panose="020F0502020204030204" pitchFamily="34" charset="0"/>
                <a:cs typeface="Arial" panose="020B0604020202020204" pitchFamily="34" charset="0"/>
              </a:rPr>
              <a:t>Currently:</a:t>
            </a:r>
            <a:r>
              <a:rPr lang="en-US" sz="2400" dirty="0">
                <a:solidFill>
                  <a:srgbClr val="7030A0"/>
                </a:solidFill>
                <a:latin typeface="Arial" panose="020B0604020202020204" pitchFamily="34" charset="0"/>
                <a:ea typeface="Calibri" panose="020F0502020204030204" pitchFamily="34" charset="0"/>
                <a:cs typeface="Arial" panose="020B0604020202020204" pitchFamily="34" charset="0"/>
              </a:rPr>
              <a:t> </a:t>
            </a:r>
            <a:r>
              <a:rPr lang="en-US" sz="2400" b="1" dirty="0">
                <a:solidFill>
                  <a:srgbClr val="7030A0"/>
                </a:solidFill>
                <a:latin typeface="Arial" panose="020B0604020202020204" pitchFamily="34" charset="0"/>
                <a:ea typeface="Calibri" panose="020F0502020204030204" pitchFamily="34" charset="0"/>
                <a:cs typeface="Arial" panose="020B0604020202020204" pitchFamily="34" charset="0"/>
              </a:rPr>
              <a:t>22 international experts from 18 </a:t>
            </a:r>
            <a:r>
              <a:rPr lang="en-US" sz="2400" b="1" dirty="0">
                <a:solidFill>
                  <a:srgbClr val="7030A0"/>
                </a:solidFill>
                <a:latin typeface="Arial" panose="020B0604020202020204" pitchFamily="34" charset="0"/>
                <a:cs typeface="Arial" panose="020B0604020202020204" pitchFamily="34" charset="0"/>
              </a:rPr>
              <a:t>countries</a:t>
            </a:r>
            <a:r>
              <a:rPr lang="en-US" sz="2400" b="1" dirty="0">
                <a:solidFill>
                  <a:srgbClr val="7030A0"/>
                </a:solidFill>
                <a:latin typeface="Arial" panose="020B0604020202020204" pitchFamily="34" charset="0"/>
                <a:ea typeface="Calibri" panose="020F0502020204030204" pitchFamily="34" charset="0"/>
                <a:cs typeface="Arial" panose="020B0604020202020204" pitchFamily="34" charset="0"/>
              </a:rPr>
              <a:t> </a:t>
            </a:r>
            <a:r>
              <a:rPr lang="en-GB" sz="2400" dirty="0">
                <a:solidFill>
                  <a:srgbClr val="666666"/>
                </a:solidFill>
                <a:latin typeface="Arial" panose="020B0604020202020204" pitchFamily="34" charset="0"/>
                <a:cs typeface="Arial" panose="020B0604020202020204" pitchFamily="34" charset="0"/>
              </a:rPr>
              <a:t>committed to promoting these objectives on a global scale, utilizing local expertise and networks</a:t>
            </a:r>
            <a:r>
              <a:rPr lang="en-US" sz="2400" dirty="0">
                <a:solidFill>
                  <a:srgbClr val="666666"/>
                </a:solidFill>
                <a:latin typeface="Arial" panose="020B0604020202020204" pitchFamily="34" charset="0"/>
                <a:cs typeface="Arial" panose="020B0604020202020204" pitchFamily="34" charset="0"/>
              </a:rPr>
              <a:t>!</a:t>
            </a:r>
          </a:p>
        </p:txBody>
      </p:sp>
      <p:sp>
        <p:nvSpPr>
          <p:cNvPr id="4" name="Text Placeholder 4">
            <a:extLst>
              <a:ext uri="{FF2B5EF4-FFF2-40B4-BE49-F238E27FC236}">
                <a16:creationId xmlns:a16="http://schemas.microsoft.com/office/drawing/2014/main" id="{E8DC72F1-F0E6-B622-B45D-CDC3CFDF8BC7}"/>
              </a:ext>
            </a:extLst>
          </p:cNvPr>
          <p:cNvSpPr txBox="1">
            <a:spLocks/>
          </p:cNvSpPr>
          <p:nvPr/>
        </p:nvSpPr>
        <p:spPr>
          <a:xfrm>
            <a:off x="597099" y="359079"/>
            <a:ext cx="10784073" cy="523220"/>
          </a:xfrm>
          <a:prstGeom prst="rect">
            <a:avLst/>
          </a:prstGeom>
        </p:spPr>
        <p:txBody>
          <a:bodyPr vert="horz" lIns="90000" tIns="18000" rIns="91440" bIns="45720" rtlCol="0">
            <a:noAutofit/>
          </a:bodyPr>
          <a:lstStyle>
            <a:lvl1pPr marL="0" indent="0" algn="l" defTabSz="914400" rtl="0" eaLnBrk="1" latinLnBrk="0" hangingPunct="1">
              <a:lnSpc>
                <a:spcPct val="90000"/>
              </a:lnSpc>
              <a:spcBef>
                <a:spcPts val="0"/>
              </a:spcBef>
              <a:buClr>
                <a:schemeClr val="accent1">
                  <a:lumMod val="75000"/>
                </a:schemeClr>
              </a:buClr>
              <a:buSzPct val="85000"/>
              <a:buFontTx/>
              <a:buNone/>
              <a:defRPr sz="2200" kern="1200">
                <a:solidFill>
                  <a:schemeClr val="accent1"/>
                </a:solidFill>
                <a:latin typeface="+mn-lt"/>
                <a:ea typeface="+mn-ea"/>
                <a:cs typeface="+mn-cs"/>
              </a:defRPr>
            </a:lvl1pPr>
            <a:lvl2pPr marL="8255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r>
              <a:rPr lang="en-GB" sz="3600" b="1" dirty="0">
                <a:solidFill>
                  <a:srgbClr val="7030A0"/>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WG14 - Accelerator Science</a:t>
            </a:r>
          </a:p>
          <a:p>
            <a:r>
              <a:rPr lang="en-GB" sz="2400" i="1" dirty="0">
                <a:solidFill>
                  <a:srgbClr val="7030A0"/>
                </a:solidFill>
                <a:latin typeface="Arial" panose="020B0604020202020204" pitchFamily="34" charset="0"/>
                <a:cs typeface="Arial" panose="020B0604020202020204" pitchFamily="34" charset="0"/>
              </a:rPr>
              <a:t>Particle Accelerators for Science and Society</a:t>
            </a:r>
            <a:endParaRPr lang="en-GB" sz="2400" dirty="0">
              <a:solidFill>
                <a:srgbClr val="7030A0"/>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0AF97D20-069F-2597-FC9B-618B77CAFC0B}"/>
              </a:ext>
            </a:extLst>
          </p:cNvPr>
          <p:cNvSpPr txBox="1"/>
          <p:nvPr/>
        </p:nvSpPr>
        <p:spPr>
          <a:xfrm>
            <a:off x="642997" y="2119881"/>
            <a:ext cx="11694476" cy="4585871"/>
          </a:xfrm>
          <a:prstGeom prst="rect">
            <a:avLst/>
          </a:prstGeom>
          <a:noFill/>
        </p:spPr>
        <p:txBody>
          <a:bodyPr wrap="square">
            <a:spAutoFit/>
          </a:bodyPr>
          <a:lstStyle/>
          <a:p>
            <a:r>
              <a:rPr lang="en-GB" sz="2000" b="1" dirty="0">
                <a:solidFill>
                  <a:srgbClr val="7030A0"/>
                </a:solidFill>
                <a:hlinkClick r:id="rId4">
                  <a:extLst>
                    <a:ext uri="{A12FA001-AC4F-418D-AE19-62706E023703}">
                      <ahyp:hlinkClr xmlns:ahyp="http://schemas.microsoft.com/office/drawing/2018/hyperlinkcolor" val="tx"/>
                    </a:ext>
                  </a:extLst>
                </a:hlinkClick>
              </a:rPr>
              <a:t>Current members list</a:t>
            </a:r>
            <a:r>
              <a:rPr lang="en-GB" sz="2000" b="1" dirty="0">
                <a:solidFill>
                  <a:srgbClr val="7030A0"/>
                </a:solidFill>
              </a:rPr>
              <a:t>:</a:t>
            </a:r>
          </a:p>
          <a:p>
            <a:endParaRPr lang="en-GB" sz="2000" b="1" dirty="0">
              <a:solidFill>
                <a:srgbClr val="7030A0"/>
              </a:solidFill>
            </a:endParaRPr>
          </a:p>
          <a:p>
            <a:r>
              <a:rPr lang="en-GB" b="1" dirty="0">
                <a:solidFill>
                  <a:srgbClr val="7030A0"/>
                </a:solidFill>
              </a:rPr>
              <a:t>Current Chair &amp; co-Chair: </a:t>
            </a:r>
          </a:p>
          <a:p>
            <a:r>
              <a:rPr lang="en-GB" b="1" dirty="0">
                <a:solidFill>
                  <a:srgbClr val="7030A0"/>
                </a:solidFill>
              </a:rPr>
              <a:t>Christine Darve : ESS, SE; </a:t>
            </a:r>
          </a:p>
          <a:p>
            <a:r>
              <a:rPr lang="en-GB" b="1" dirty="0">
                <a:solidFill>
                  <a:srgbClr val="7030A0"/>
                </a:solidFill>
              </a:rPr>
              <a:t>Frank Tecker: CERN, CH</a:t>
            </a:r>
          </a:p>
          <a:p>
            <a:endParaRPr lang="en-GB" b="1" dirty="0">
              <a:solidFill>
                <a:srgbClr val="7030A0"/>
              </a:solidFill>
            </a:endParaRPr>
          </a:p>
          <a:p>
            <a:r>
              <a:rPr lang="en-GB" dirty="0">
                <a:solidFill>
                  <a:srgbClr val="7030A0"/>
                </a:solidFill>
              </a:rPr>
              <a:t>Maher Attal: SESAME, JO</a:t>
            </a:r>
          </a:p>
          <a:p>
            <a:r>
              <a:rPr lang="en-GB" dirty="0">
                <a:solidFill>
                  <a:srgbClr val="7030A0"/>
                </a:solidFill>
              </a:rPr>
              <a:t>Robert Bingham: STFC, UK</a:t>
            </a:r>
          </a:p>
          <a:p>
            <a:r>
              <a:rPr lang="en-GB" dirty="0">
                <a:solidFill>
                  <a:srgbClr val="7030A0"/>
                </a:solidFill>
              </a:rPr>
              <a:t>Ceri Brenner: ANSTO, AU</a:t>
            </a:r>
          </a:p>
          <a:p>
            <a:r>
              <a:rPr lang="en-GB" dirty="0">
                <a:solidFill>
                  <a:srgbClr val="7030A0"/>
                </a:solidFill>
              </a:rPr>
              <a:t>Swapan Chattopadhyay*: US</a:t>
            </a:r>
          </a:p>
          <a:p>
            <a:r>
              <a:rPr lang="en-GB" dirty="0">
                <a:solidFill>
                  <a:srgbClr val="7030A0"/>
                </a:solidFill>
              </a:rPr>
              <a:t>Simon Connell: UJ, SA</a:t>
            </a:r>
          </a:p>
          <a:p>
            <a:r>
              <a:rPr lang="en-GB" dirty="0">
                <a:solidFill>
                  <a:srgbClr val="7030A0"/>
                </a:solidFill>
              </a:rPr>
              <a:t>Fulvia Pilat: SNS, US </a:t>
            </a:r>
          </a:p>
          <a:p>
            <a:r>
              <a:rPr lang="en-GB" dirty="0">
                <a:solidFill>
                  <a:srgbClr val="7030A0"/>
                </a:solidFill>
              </a:rPr>
              <a:t>Oliver Kester: TRIUMF, CA</a:t>
            </a:r>
          </a:p>
          <a:p>
            <a:r>
              <a:rPr lang="en-GB" dirty="0">
                <a:solidFill>
                  <a:srgbClr val="7030A0"/>
                </a:solidFill>
              </a:rPr>
              <a:t>In Soo Ko: KBSI, KR </a:t>
            </a:r>
          </a:p>
          <a:p>
            <a:r>
              <a:rPr lang="en-GB" dirty="0">
                <a:solidFill>
                  <a:srgbClr val="7030A0"/>
                </a:solidFill>
              </a:rPr>
              <a:t>Tadashi Koseki: KEK, JP</a:t>
            </a:r>
          </a:p>
          <a:p>
            <a:r>
              <a:rPr lang="en-GB" dirty="0">
                <a:solidFill>
                  <a:srgbClr val="7030A0"/>
                </a:solidFill>
              </a:rPr>
              <a:t>Lin Liu: BSLL, BR </a:t>
            </a:r>
          </a:p>
          <a:p>
            <a:r>
              <a:rPr lang="en-GB" dirty="0">
                <a:solidFill>
                  <a:srgbClr val="7030A0"/>
                </a:solidFill>
              </a:rPr>
              <a:t>Michael Moyers: SPHIC, CN</a:t>
            </a:r>
          </a:p>
          <a:p>
            <a:r>
              <a:rPr lang="en-GB" dirty="0">
                <a:solidFill>
                  <a:srgbClr val="7030A0"/>
                </a:solidFill>
              </a:rPr>
              <a:t>Anke-Susanne Müller: KIT, DE</a:t>
            </a:r>
          </a:p>
          <a:p>
            <a:r>
              <a:rPr lang="en-GB" dirty="0">
                <a:solidFill>
                  <a:srgbClr val="7030A0"/>
                </a:solidFill>
              </a:rPr>
              <a:t>Simon Mark Mullins: BIUST, BW  </a:t>
            </a:r>
          </a:p>
          <a:p>
            <a:r>
              <a:rPr lang="en-GB" dirty="0">
                <a:solidFill>
                  <a:srgbClr val="7030A0"/>
                </a:solidFill>
              </a:rPr>
              <a:t>Vaishali Naik: VECC, IN</a:t>
            </a:r>
          </a:p>
        </p:txBody>
      </p:sp>
      <p:sp>
        <p:nvSpPr>
          <p:cNvPr id="3" name="TextBox 2">
            <a:extLst>
              <a:ext uri="{FF2B5EF4-FFF2-40B4-BE49-F238E27FC236}">
                <a16:creationId xmlns:a16="http://schemas.microsoft.com/office/drawing/2014/main" id="{0756B2C9-0B6F-7384-F09F-F0E6B7B641E2}"/>
              </a:ext>
            </a:extLst>
          </p:cNvPr>
          <p:cNvSpPr txBox="1"/>
          <p:nvPr/>
        </p:nvSpPr>
        <p:spPr>
          <a:xfrm>
            <a:off x="4902842" y="2371220"/>
            <a:ext cx="6979442" cy="400110"/>
          </a:xfrm>
          <a:prstGeom prst="rect">
            <a:avLst/>
          </a:prstGeom>
          <a:noFill/>
        </p:spPr>
        <p:txBody>
          <a:bodyPr wrap="square">
            <a:spAutoFit/>
          </a:bodyPr>
          <a:lstStyle/>
          <a:p>
            <a:r>
              <a:rPr lang="en-GB" sz="2000" b="1" dirty="0">
                <a:solidFill>
                  <a:srgbClr val="7030A0"/>
                </a:solidFill>
                <a:latin typeface="Arial" panose="020B0604020202020204" pitchFamily="34" charset="0"/>
                <a:cs typeface="Arial" panose="020B0604020202020204" pitchFamily="34" charset="0"/>
              </a:rPr>
              <a:t>Complementary to WG1 (ICFA) </a:t>
            </a:r>
            <a:r>
              <a:rPr lang="en-GB" sz="2000" b="1" dirty="0">
                <a:solidFill>
                  <a:srgbClr val="7030A0"/>
                </a:solidFill>
                <a:latin typeface="Arial" panose="020B0604020202020204" pitchFamily="34" charset="0"/>
                <a:cs typeface="Arial" panose="020B0604020202020204" pitchFamily="34" charset="0"/>
                <a:sym typeface="Wingdings" pitchFamily="2" charset="2"/>
              </a:rPr>
              <a:t> Standing Committee </a:t>
            </a:r>
            <a:endParaRPr lang="en-SE" sz="2000" dirty="0"/>
          </a:p>
        </p:txBody>
      </p:sp>
      <p:sp>
        <p:nvSpPr>
          <p:cNvPr id="5" name="TextBox 4">
            <a:extLst>
              <a:ext uri="{FF2B5EF4-FFF2-40B4-BE49-F238E27FC236}">
                <a16:creationId xmlns:a16="http://schemas.microsoft.com/office/drawing/2014/main" id="{789D4ABD-1A06-E5DD-3D7D-C3807BB4F8C1}"/>
              </a:ext>
            </a:extLst>
          </p:cNvPr>
          <p:cNvSpPr txBox="1"/>
          <p:nvPr/>
        </p:nvSpPr>
        <p:spPr>
          <a:xfrm>
            <a:off x="4914900" y="3044041"/>
            <a:ext cx="7277100" cy="3539430"/>
          </a:xfrm>
          <a:prstGeom prst="rect">
            <a:avLst/>
          </a:prstGeom>
          <a:noFill/>
        </p:spPr>
        <p:txBody>
          <a:bodyPr wrap="square">
            <a:spAutoFit/>
          </a:bodyPr>
          <a:lstStyle/>
          <a:p>
            <a:r>
              <a:rPr lang="en-GB" dirty="0">
                <a:solidFill>
                  <a:srgbClr val="7030A0"/>
                </a:solidFill>
              </a:rPr>
              <a:t>Qing Qin: ESRF, FR</a:t>
            </a:r>
          </a:p>
          <a:p>
            <a:r>
              <a:rPr lang="en-GB" dirty="0">
                <a:solidFill>
                  <a:srgbClr val="7030A0"/>
                </a:solidFill>
              </a:rPr>
              <a:t>Christoph Quitmann: RI, DE </a:t>
            </a:r>
          </a:p>
          <a:p>
            <a:r>
              <a:rPr lang="en-GB" dirty="0">
                <a:solidFill>
                  <a:srgbClr val="7030A0"/>
                </a:solidFill>
              </a:rPr>
              <a:t>Danas Ridikas: IAEA, AT</a:t>
            </a:r>
          </a:p>
          <a:p>
            <a:r>
              <a:rPr lang="en-GB" dirty="0">
                <a:solidFill>
                  <a:srgbClr val="7030A0"/>
                </a:solidFill>
              </a:rPr>
              <a:t>Leonid Rivkin*: PSI/EPFL, CH </a:t>
            </a:r>
          </a:p>
          <a:p>
            <a:r>
              <a:rPr lang="en-GB" dirty="0">
                <a:solidFill>
                  <a:srgbClr val="7030A0"/>
                </a:solidFill>
              </a:rPr>
              <a:t>Suzie Sheehy: Uni. Of M, AU </a:t>
            </a:r>
          </a:p>
          <a:p>
            <a:r>
              <a:rPr lang="en-GB" dirty="0" err="1">
                <a:solidFill>
                  <a:srgbClr val="7030A0"/>
                </a:solidFill>
              </a:rPr>
              <a:t>Liangting</a:t>
            </a:r>
            <a:r>
              <a:rPr lang="en-GB" dirty="0">
                <a:solidFill>
                  <a:srgbClr val="7030A0"/>
                </a:solidFill>
              </a:rPr>
              <a:t> Sun: IMP/ CAS, CN </a:t>
            </a:r>
          </a:p>
          <a:p>
            <a:r>
              <a:rPr lang="en-GB" dirty="0">
                <a:solidFill>
                  <a:srgbClr val="7030A0"/>
                </a:solidFill>
              </a:rPr>
              <a:t>Bridinette Thiodjio </a:t>
            </a:r>
            <a:r>
              <a:rPr lang="en-GB" dirty="0" err="1">
                <a:solidFill>
                  <a:srgbClr val="7030A0"/>
                </a:solidFill>
              </a:rPr>
              <a:t>Sendja</a:t>
            </a:r>
            <a:r>
              <a:rPr lang="en-GB" dirty="0">
                <a:solidFill>
                  <a:srgbClr val="7030A0"/>
                </a:solidFill>
              </a:rPr>
              <a:t>: Uni. of Y, CM </a:t>
            </a:r>
          </a:p>
          <a:p>
            <a:endParaRPr lang="en-GB" dirty="0">
              <a:solidFill>
                <a:srgbClr val="7030A0"/>
              </a:solidFill>
            </a:endParaRPr>
          </a:p>
          <a:p>
            <a:r>
              <a:rPr lang="en-GB" b="1" dirty="0">
                <a:solidFill>
                  <a:srgbClr val="7030A0"/>
                </a:solidFill>
              </a:rPr>
              <a:t>Associate Members (ex-officio) (updated yearly)</a:t>
            </a:r>
          </a:p>
          <a:p>
            <a:r>
              <a:rPr lang="en-GB" dirty="0" err="1">
                <a:solidFill>
                  <a:srgbClr val="7030A0"/>
                </a:solidFill>
              </a:rPr>
              <a:t>Tsuneyuki</a:t>
            </a:r>
            <a:r>
              <a:rPr lang="en-GB" dirty="0">
                <a:solidFill>
                  <a:srgbClr val="7030A0"/>
                </a:solidFill>
              </a:rPr>
              <a:t> Ozaki: INRS, CA – Inter. Committee on Ultra-High Intensity Lasers, WG7 Chair</a:t>
            </a:r>
          </a:p>
          <a:p>
            <a:r>
              <a:rPr lang="en-GB" dirty="0">
                <a:solidFill>
                  <a:srgbClr val="7030A0"/>
                </a:solidFill>
              </a:rPr>
              <a:t>Yuan He: IMPCAS, CN – ICFA Beam Dynamics Panel, Chair</a:t>
            </a:r>
          </a:p>
          <a:p>
            <a:r>
              <a:rPr lang="en-GB" dirty="0">
                <a:solidFill>
                  <a:srgbClr val="7030A0"/>
                </a:solidFill>
              </a:rPr>
              <a:t>Pierluigi Campana: IT -  ICFA Chair</a:t>
            </a:r>
          </a:p>
          <a:p>
            <a:r>
              <a:rPr lang="en-GB" dirty="0">
                <a:solidFill>
                  <a:srgbClr val="7030A0"/>
                </a:solidFill>
              </a:rPr>
              <a:t>Ursel Fantz: MPI, DE– IUPAP Commission 16 on Plasma Physics, Chair</a:t>
            </a:r>
          </a:p>
          <a:p>
            <a:r>
              <a:rPr lang="en-GB" dirty="0">
                <a:solidFill>
                  <a:srgbClr val="7030A0"/>
                </a:solidFill>
              </a:rPr>
              <a:t>Peter McIntosch: STFC, UK –IPAC26 Coordination Committee, Chair</a:t>
            </a:r>
          </a:p>
          <a:p>
            <a:r>
              <a:rPr lang="en-GB" dirty="0">
                <a:solidFill>
                  <a:srgbClr val="7030A0"/>
                </a:solidFill>
              </a:rPr>
              <a:t>Thomas Roser: BNL, US – ICFA Panel on Sustainable Acc. and Colliders, Chair</a:t>
            </a:r>
          </a:p>
          <a:p>
            <a:r>
              <a:rPr lang="en-GB" dirty="0">
                <a:solidFill>
                  <a:srgbClr val="7030A0"/>
                </a:solidFill>
              </a:rPr>
              <a:t>Marcelo G. Munhoz: Uni. Od SP, BR – C11 Commission on Particles and Fields,  Chair</a:t>
            </a:r>
            <a:endParaRPr lang="en-SE" dirty="0">
              <a:solidFill>
                <a:srgbClr val="7030A0"/>
              </a:solidFill>
            </a:endParaRPr>
          </a:p>
        </p:txBody>
      </p:sp>
    </p:spTree>
    <p:extLst>
      <p:ext uri="{BB962C8B-B14F-4D97-AF65-F5344CB8AC3E}">
        <p14:creationId xmlns:p14="http://schemas.microsoft.com/office/powerpoint/2010/main" val="2022282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504F62-C7A5-1F4F-46D7-573D84BD5327}"/>
            </a:ext>
          </a:extLst>
        </p:cNvPr>
        <p:cNvGrpSpPr/>
        <p:nvPr/>
      </p:nvGrpSpPr>
      <p:grpSpPr>
        <a:xfrm>
          <a:off x="0" y="0"/>
          <a:ext cx="0" cy="0"/>
          <a:chOff x="0" y="0"/>
          <a:chExt cx="0" cy="0"/>
        </a:xfrm>
      </p:grpSpPr>
      <p:sp>
        <p:nvSpPr>
          <p:cNvPr id="4" name="Text Placeholder 4">
            <a:extLst>
              <a:ext uri="{FF2B5EF4-FFF2-40B4-BE49-F238E27FC236}">
                <a16:creationId xmlns:a16="http://schemas.microsoft.com/office/drawing/2014/main" id="{E181D485-698C-F484-00E3-3E3DE2CA5DB9}"/>
              </a:ext>
            </a:extLst>
          </p:cNvPr>
          <p:cNvSpPr txBox="1">
            <a:spLocks/>
          </p:cNvSpPr>
          <p:nvPr/>
        </p:nvSpPr>
        <p:spPr>
          <a:xfrm>
            <a:off x="597099" y="359079"/>
            <a:ext cx="10784073" cy="523220"/>
          </a:xfrm>
          <a:prstGeom prst="rect">
            <a:avLst/>
          </a:prstGeom>
        </p:spPr>
        <p:txBody>
          <a:bodyPr vert="horz" lIns="90000" tIns="18000" rIns="91440" bIns="45720" rtlCol="0">
            <a:noAutofit/>
          </a:bodyPr>
          <a:lstStyle>
            <a:lvl1pPr marL="0" indent="0" algn="l" defTabSz="914400" rtl="0" eaLnBrk="1" latinLnBrk="0" hangingPunct="1">
              <a:lnSpc>
                <a:spcPct val="90000"/>
              </a:lnSpc>
              <a:spcBef>
                <a:spcPts val="0"/>
              </a:spcBef>
              <a:buClr>
                <a:schemeClr val="accent1">
                  <a:lumMod val="75000"/>
                </a:schemeClr>
              </a:buClr>
              <a:buSzPct val="85000"/>
              <a:buFontTx/>
              <a:buNone/>
              <a:defRPr sz="2200" kern="1200">
                <a:solidFill>
                  <a:schemeClr val="accent1"/>
                </a:solidFill>
                <a:latin typeface="+mn-lt"/>
                <a:ea typeface="+mn-ea"/>
                <a:cs typeface="+mn-cs"/>
              </a:defRPr>
            </a:lvl1pPr>
            <a:lvl2pPr marL="8255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r>
              <a:rPr lang="en-GB" sz="3600" b="1" dirty="0">
                <a:solidFill>
                  <a:srgbClr val="7030A0"/>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WG14 - Accelerator Science</a:t>
            </a:r>
          </a:p>
          <a:p>
            <a:r>
              <a:rPr lang="en-GB" sz="2400" i="1" dirty="0">
                <a:solidFill>
                  <a:srgbClr val="7030A0"/>
                </a:solidFill>
                <a:latin typeface="Arial" panose="020B0604020202020204" pitchFamily="34" charset="0"/>
                <a:cs typeface="Arial" panose="020B0604020202020204" pitchFamily="34" charset="0"/>
              </a:rPr>
              <a:t>Particle Accelerators for Science and Society</a:t>
            </a:r>
            <a:endParaRPr lang="en-GB" sz="2400" dirty="0">
              <a:solidFill>
                <a:srgbClr val="7030A0"/>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6CA34D0A-3E34-742B-CA65-228CC08BA415}"/>
              </a:ext>
            </a:extLst>
          </p:cNvPr>
          <p:cNvPicPr>
            <a:picLocks noChangeAspect="1"/>
          </p:cNvPicPr>
          <p:nvPr/>
        </p:nvPicPr>
        <p:blipFill>
          <a:blip r:embed="rId4" cstate="screen">
            <a:extLst>
              <a:ext uri="{28A0092B-C50C-407E-A947-70E740481C1C}">
                <a14:useLocalDpi xmlns:a14="http://schemas.microsoft.com/office/drawing/2010/main"/>
              </a:ext>
            </a:extLst>
          </a:blip>
          <a:srcRect t="-1"/>
          <a:stretch>
            <a:fillRect/>
          </a:stretch>
        </p:blipFill>
        <p:spPr>
          <a:xfrm>
            <a:off x="8406043" y="3521978"/>
            <a:ext cx="3451760" cy="2129919"/>
          </a:xfrm>
          <a:prstGeom prst="rect">
            <a:avLst/>
          </a:prstGeom>
        </p:spPr>
      </p:pic>
      <p:sp>
        <p:nvSpPr>
          <p:cNvPr id="12" name="TextBox 11">
            <a:extLst>
              <a:ext uri="{FF2B5EF4-FFF2-40B4-BE49-F238E27FC236}">
                <a16:creationId xmlns:a16="http://schemas.microsoft.com/office/drawing/2014/main" id="{C4B2DB54-BC62-8E5F-1003-767BA495C817}"/>
              </a:ext>
            </a:extLst>
          </p:cNvPr>
          <p:cNvSpPr txBox="1"/>
          <p:nvPr/>
        </p:nvSpPr>
        <p:spPr>
          <a:xfrm>
            <a:off x="409392" y="3861465"/>
            <a:ext cx="7863992" cy="1815882"/>
          </a:xfrm>
          <a:prstGeom prst="rect">
            <a:avLst/>
          </a:prstGeom>
          <a:noFill/>
        </p:spPr>
        <p:txBody>
          <a:bodyPr wrap="square">
            <a:spAutoFit/>
          </a:bodyPr>
          <a:lstStyle/>
          <a:p>
            <a:pPr>
              <a:buFont typeface="Arial" panose="020B0604020202020204" pitchFamily="34" charset="0"/>
              <a:buChar char="•"/>
            </a:pPr>
            <a:r>
              <a:rPr lang="en-GB" sz="2000" b="1" i="1" dirty="0"/>
              <a:t>Promote applications: </a:t>
            </a:r>
            <a:r>
              <a:rPr lang="en-GB" sz="2000" i="1" dirty="0"/>
              <a:t>Support accelerator uses in industrial, medical, energy, and environmental sectors. </a:t>
            </a:r>
            <a:endParaRPr lang="en-GB" sz="800" dirty="0"/>
          </a:p>
          <a:p>
            <a:pPr>
              <a:buFont typeface="Arial" panose="020B0604020202020204" pitchFamily="34" charset="0"/>
              <a:buChar char="•"/>
            </a:pPr>
            <a:endParaRPr lang="en-GB" sz="1200" dirty="0"/>
          </a:p>
          <a:p>
            <a:pPr>
              <a:buFont typeface="Arial" panose="020B0604020202020204" pitchFamily="34" charset="0"/>
              <a:buChar char="•"/>
            </a:pPr>
            <a:r>
              <a:rPr lang="en-GB" sz="2000" b="1" i="1" dirty="0"/>
              <a:t>Sustainability alignment: </a:t>
            </a:r>
            <a:r>
              <a:rPr lang="en-GB" sz="2000" i="1" dirty="0"/>
              <a:t>Map and review accelerator applications supporting SDGs, including life sciences, healthcare, research, and technology. </a:t>
            </a:r>
          </a:p>
        </p:txBody>
      </p:sp>
      <p:sp>
        <p:nvSpPr>
          <p:cNvPr id="15" name="TextBox 14">
            <a:extLst>
              <a:ext uri="{FF2B5EF4-FFF2-40B4-BE49-F238E27FC236}">
                <a16:creationId xmlns:a16="http://schemas.microsoft.com/office/drawing/2014/main" id="{4C81CB19-1357-27B3-045F-9A831EEE2CE8}"/>
              </a:ext>
            </a:extLst>
          </p:cNvPr>
          <p:cNvSpPr txBox="1"/>
          <p:nvPr/>
        </p:nvSpPr>
        <p:spPr>
          <a:xfrm>
            <a:off x="422995" y="2723334"/>
            <a:ext cx="11212498" cy="1231106"/>
          </a:xfrm>
          <a:prstGeom prst="rect">
            <a:avLst/>
          </a:prstGeom>
          <a:noFill/>
        </p:spPr>
        <p:txBody>
          <a:bodyPr wrap="square">
            <a:spAutoFit/>
          </a:bodyPr>
          <a:lstStyle/>
          <a:p>
            <a:pPr>
              <a:buFont typeface="Arial" panose="020B0604020202020204" pitchFamily="34" charset="0"/>
              <a:buChar char="•"/>
            </a:pPr>
            <a:r>
              <a:rPr lang="en-GB" sz="2000" b="1" i="1" dirty="0"/>
              <a:t>Knowledge exchange: </a:t>
            </a:r>
            <a:r>
              <a:rPr lang="en-GB" sz="2000" i="1" dirty="0"/>
              <a:t>Strengthen the global accelerator community by uniting scientists and lab leaders through collaborative platforms, fostering knowledge exchange and accelerating innovation worldwide.</a:t>
            </a:r>
          </a:p>
          <a:p>
            <a:pPr>
              <a:buFont typeface="Arial" panose="020B0604020202020204" pitchFamily="34" charset="0"/>
              <a:buChar char="•"/>
            </a:pPr>
            <a:endParaRPr lang="en-GB" sz="1400" dirty="0"/>
          </a:p>
        </p:txBody>
      </p:sp>
      <p:sp>
        <p:nvSpPr>
          <p:cNvPr id="18" name="TextBox 17">
            <a:extLst>
              <a:ext uri="{FF2B5EF4-FFF2-40B4-BE49-F238E27FC236}">
                <a16:creationId xmlns:a16="http://schemas.microsoft.com/office/drawing/2014/main" id="{ECBB8129-FE9E-40EB-C7C2-04C0E774E758}"/>
              </a:ext>
            </a:extLst>
          </p:cNvPr>
          <p:cNvSpPr txBox="1"/>
          <p:nvPr/>
        </p:nvSpPr>
        <p:spPr>
          <a:xfrm>
            <a:off x="390759" y="5834606"/>
            <a:ext cx="11600896" cy="707886"/>
          </a:xfrm>
          <a:prstGeom prst="rect">
            <a:avLst/>
          </a:prstGeom>
          <a:noFill/>
        </p:spPr>
        <p:txBody>
          <a:bodyPr wrap="square">
            <a:spAutoFit/>
          </a:bodyPr>
          <a:lstStyle/>
          <a:p>
            <a:pPr>
              <a:buFont typeface="Arial" panose="020B0604020202020204" pitchFamily="34" charset="0"/>
              <a:buChar char="•"/>
            </a:pPr>
            <a:r>
              <a:rPr lang="en-GB" sz="2000" b="1" i="1" dirty="0"/>
              <a:t>Accelerate progress: </a:t>
            </a:r>
            <a:r>
              <a:rPr lang="en-GB" sz="2000" i="1" dirty="0"/>
              <a:t>Facilitate information sharing and the exchange of ideas among laboratories worldwide.</a:t>
            </a:r>
          </a:p>
        </p:txBody>
      </p:sp>
      <p:sp>
        <p:nvSpPr>
          <p:cNvPr id="7" name="TextBox 6">
            <a:extLst>
              <a:ext uri="{FF2B5EF4-FFF2-40B4-BE49-F238E27FC236}">
                <a16:creationId xmlns:a16="http://schemas.microsoft.com/office/drawing/2014/main" id="{F6E09B9E-4981-53E5-B2B8-49DCBFD3880A}"/>
              </a:ext>
            </a:extLst>
          </p:cNvPr>
          <p:cNvSpPr txBox="1"/>
          <p:nvPr/>
        </p:nvSpPr>
        <p:spPr>
          <a:xfrm>
            <a:off x="453513" y="1490557"/>
            <a:ext cx="9347712" cy="400110"/>
          </a:xfrm>
          <a:prstGeom prst="rect">
            <a:avLst/>
          </a:prstGeom>
          <a:noFill/>
        </p:spPr>
        <p:txBody>
          <a:bodyPr wrap="square">
            <a:spAutoFit/>
          </a:bodyPr>
          <a:lstStyle/>
          <a:p>
            <a:r>
              <a:rPr lang="en-GB" sz="2000" dirty="0"/>
              <a:t>Meeting online at least three times per year and in hybrid format at IPAC</a:t>
            </a:r>
            <a:endParaRPr lang="en-SE" sz="2000" dirty="0"/>
          </a:p>
        </p:txBody>
      </p:sp>
      <p:sp>
        <p:nvSpPr>
          <p:cNvPr id="9" name="TextBox 8">
            <a:extLst>
              <a:ext uri="{FF2B5EF4-FFF2-40B4-BE49-F238E27FC236}">
                <a16:creationId xmlns:a16="http://schemas.microsoft.com/office/drawing/2014/main" id="{A8CBDD5B-A760-3E3E-624F-81D58AB2C1C9}"/>
              </a:ext>
            </a:extLst>
          </p:cNvPr>
          <p:cNvSpPr txBox="1"/>
          <p:nvPr/>
        </p:nvSpPr>
        <p:spPr>
          <a:xfrm>
            <a:off x="468503" y="2079042"/>
            <a:ext cx="6098458" cy="461665"/>
          </a:xfrm>
          <a:prstGeom prst="rect">
            <a:avLst/>
          </a:prstGeom>
          <a:noFill/>
        </p:spPr>
        <p:txBody>
          <a:bodyPr wrap="square">
            <a:spAutoFit/>
          </a:bodyPr>
          <a:lstStyle/>
          <a:p>
            <a:r>
              <a:rPr lang="en-US" sz="2400" b="1" dirty="0">
                <a:solidFill>
                  <a:srgbClr val="7030A0"/>
                </a:solidFill>
                <a:latin typeface="Arial" panose="020B0604020202020204" pitchFamily="34" charset="0"/>
                <a:cs typeface="Arial" panose="020B0604020202020204" pitchFamily="34" charset="0"/>
              </a:rPr>
              <a:t>Proposed Mission and Scope:</a:t>
            </a:r>
            <a:endParaRPr lang="en-SE" sz="2400" b="1" dirty="0"/>
          </a:p>
        </p:txBody>
      </p:sp>
    </p:spTree>
    <p:extLst>
      <p:ext uri="{BB962C8B-B14F-4D97-AF65-F5344CB8AC3E}">
        <p14:creationId xmlns:p14="http://schemas.microsoft.com/office/powerpoint/2010/main" val="3401597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8E543-64A9-5427-8784-19E9A078BE92}"/>
            </a:ext>
          </a:extLst>
        </p:cNvPr>
        <p:cNvGrpSpPr/>
        <p:nvPr/>
      </p:nvGrpSpPr>
      <p:grpSpPr>
        <a:xfrm>
          <a:off x="0" y="0"/>
          <a:ext cx="0" cy="0"/>
          <a:chOff x="0" y="0"/>
          <a:chExt cx="0" cy="0"/>
        </a:xfrm>
      </p:grpSpPr>
      <p:sp>
        <p:nvSpPr>
          <p:cNvPr id="15" name="TextBox 14">
            <a:extLst>
              <a:ext uri="{FF2B5EF4-FFF2-40B4-BE49-F238E27FC236}">
                <a16:creationId xmlns:a16="http://schemas.microsoft.com/office/drawing/2014/main" id="{4400834D-2642-A47C-8ACE-256BAD582578}"/>
              </a:ext>
            </a:extLst>
          </p:cNvPr>
          <p:cNvSpPr txBox="1"/>
          <p:nvPr/>
        </p:nvSpPr>
        <p:spPr>
          <a:xfrm>
            <a:off x="158779" y="3458493"/>
            <a:ext cx="8626783" cy="646331"/>
          </a:xfrm>
          <a:prstGeom prst="rect">
            <a:avLst/>
          </a:prstGeom>
          <a:noFill/>
        </p:spPr>
        <p:txBody>
          <a:bodyPr wrap="square">
            <a:spAutoFit/>
          </a:bodyPr>
          <a:lstStyle/>
          <a:p>
            <a:r>
              <a:rPr lang="en-GB" sz="1800" b="1" dirty="0">
                <a:solidFill>
                  <a:srgbClr val="7030A0"/>
                </a:solidFill>
                <a:latin typeface="Arial" panose="020B0604020202020204" pitchFamily="34" charset="0"/>
                <a:cs typeface="Arial" panose="020B0604020202020204" pitchFamily="34" charset="0"/>
              </a:rPr>
              <a:t>A few Accelerator schools:</a:t>
            </a:r>
            <a:endParaRPr lang="en-GB" sz="1800" b="1" dirty="0">
              <a:solidFill>
                <a:srgbClr val="7030A0"/>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endParaRPr>
          </a:p>
          <a:p>
            <a:pPr marL="342900" indent="-342900">
              <a:buFont typeface="Wingdings" pitchFamily="2" charset="2"/>
              <a:buChar char="Ø"/>
            </a:pPr>
            <a:r>
              <a:rPr lang="en-GB" sz="1800" b="1" dirty="0">
                <a:solidFill>
                  <a:srgbClr val="7030A0"/>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CAS</a:t>
            </a:r>
            <a:r>
              <a:rPr lang="en-GB" sz="1800" b="1" dirty="0">
                <a:solidFill>
                  <a:srgbClr val="7030A0"/>
                </a:solidFill>
                <a:latin typeface="Arial" panose="020B0604020202020204" pitchFamily="34" charset="0"/>
                <a:cs typeface="Arial" panose="020B0604020202020204" pitchFamily="34" charset="0"/>
              </a:rPr>
              <a:t>, </a:t>
            </a:r>
            <a:r>
              <a:rPr lang="en-GB" sz="1800" b="1" dirty="0">
                <a:solidFill>
                  <a:srgbClr val="7030A0"/>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JUAS</a:t>
            </a:r>
            <a:r>
              <a:rPr lang="en-GB" sz="1800" b="1" dirty="0">
                <a:solidFill>
                  <a:srgbClr val="7030A0"/>
                </a:solidFill>
                <a:latin typeface="Arial" panose="020B0604020202020204" pitchFamily="34" charset="0"/>
                <a:cs typeface="Arial" panose="020B0604020202020204" pitchFamily="34" charset="0"/>
              </a:rPr>
              <a:t> @ ESI, </a:t>
            </a:r>
            <a:r>
              <a:rPr lang="en-GB" sz="1800" b="1" dirty="0">
                <a:solidFill>
                  <a:srgbClr val="7030A0"/>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Science in School</a:t>
            </a:r>
            <a:r>
              <a:rPr lang="en-GB" sz="1800" b="1" dirty="0">
                <a:solidFill>
                  <a:srgbClr val="7030A0"/>
                </a:solidFill>
                <a:latin typeface="Arial" panose="020B0604020202020204" pitchFamily="34" charset="0"/>
                <a:cs typeface="Arial" panose="020B0604020202020204" pitchFamily="34" charset="0"/>
              </a:rPr>
              <a:t> @ </a:t>
            </a:r>
            <a:r>
              <a:rPr lang="en-GB" sz="1800" b="1" dirty="0" err="1">
                <a:solidFill>
                  <a:srgbClr val="7030A0"/>
                </a:solidFill>
                <a:latin typeface="Arial" panose="020B0604020202020204" pitchFamily="34" charset="0"/>
                <a:cs typeface="Arial" panose="020B0604020202020204" pitchFamily="34" charset="0"/>
              </a:rPr>
              <a:t>EIROforum</a:t>
            </a:r>
            <a:endParaRPr lang="en-GB" sz="1800" b="1" dirty="0">
              <a:solidFill>
                <a:srgbClr val="7030A0"/>
              </a:solidFill>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555AB6D0-6B24-9F1B-5188-A48771F5A8D8}"/>
              </a:ext>
            </a:extLst>
          </p:cNvPr>
          <p:cNvGrpSpPr/>
          <p:nvPr/>
        </p:nvGrpSpPr>
        <p:grpSpPr>
          <a:xfrm>
            <a:off x="197803" y="1119158"/>
            <a:ext cx="11994197" cy="3379463"/>
            <a:chOff x="197803" y="1119158"/>
            <a:chExt cx="11994197" cy="3379463"/>
          </a:xfrm>
        </p:grpSpPr>
        <p:pic>
          <p:nvPicPr>
            <p:cNvPr id="14" name="Content Placeholder 6">
              <a:extLst>
                <a:ext uri="{FF2B5EF4-FFF2-40B4-BE49-F238E27FC236}">
                  <a16:creationId xmlns:a16="http://schemas.microsoft.com/office/drawing/2014/main" id="{97722107-77D1-185C-6013-00BB583FAD8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33854" y="1119158"/>
              <a:ext cx="3758146" cy="1987899"/>
            </a:xfrm>
            <a:prstGeom prst="rect">
              <a:avLst/>
            </a:prstGeom>
            <a:noFill/>
            <a:ln>
              <a:noFill/>
            </a:ln>
          </p:spPr>
        </p:pic>
        <p:grpSp>
          <p:nvGrpSpPr>
            <p:cNvPr id="29" name="Group 28">
              <a:extLst>
                <a:ext uri="{FF2B5EF4-FFF2-40B4-BE49-F238E27FC236}">
                  <a16:creationId xmlns:a16="http://schemas.microsoft.com/office/drawing/2014/main" id="{7C0580EE-11F4-59ED-1916-00F5931E3167}"/>
                </a:ext>
              </a:extLst>
            </p:cNvPr>
            <p:cNvGrpSpPr/>
            <p:nvPr/>
          </p:nvGrpSpPr>
          <p:grpSpPr>
            <a:xfrm>
              <a:off x="197803" y="2337718"/>
              <a:ext cx="9245139" cy="2160903"/>
              <a:chOff x="197803" y="2337718"/>
              <a:chExt cx="9245139" cy="2160903"/>
            </a:xfrm>
          </p:grpSpPr>
          <p:sp>
            <p:nvSpPr>
              <p:cNvPr id="16" name="TextBox 15">
                <a:extLst>
                  <a:ext uri="{FF2B5EF4-FFF2-40B4-BE49-F238E27FC236}">
                    <a16:creationId xmlns:a16="http://schemas.microsoft.com/office/drawing/2014/main" id="{DDE466E7-97B3-A67C-8C9E-0A716258BCB2}"/>
                  </a:ext>
                </a:extLst>
              </p:cNvPr>
              <p:cNvSpPr txBox="1"/>
              <p:nvPr/>
            </p:nvSpPr>
            <p:spPr>
              <a:xfrm>
                <a:off x="197803" y="4129289"/>
                <a:ext cx="7086601" cy="369332"/>
              </a:xfrm>
              <a:prstGeom prst="rect">
                <a:avLst/>
              </a:prstGeom>
              <a:noFill/>
            </p:spPr>
            <p:txBody>
              <a:bodyPr wrap="square">
                <a:spAutoFit/>
              </a:bodyPr>
              <a:lstStyle/>
              <a:p>
                <a:pPr marL="342900" indent="-342900">
                  <a:buFont typeface="Wingdings" pitchFamily="2" charset="2"/>
                  <a:buChar char="Ø"/>
                </a:pPr>
                <a:r>
                  <a:rPr lang="en-US" sz="1800" b="1" dirty="0">
                    <a:solidFill>
                      <a:srgbClr val="7030A0"/>
                    </a:solidFill>
                    <a:latin typeface="Arial" panose="020B0604020202020204" pitchFamily="34" charset="0"/>
                    <a:cs typeface="Arial" panose="020B0604020202020204" pitchFamily="34" charset="0"/>
                  </a:rPr>
                  <a:t>MOOCs: </a:t>
                </a:r>
                <a:r>
                  <a:rPr lang="en-US" sz="1800" b="1" dirty="0">
                    <a:solidFill>
                      <a:srgbClr val="7030A0"/>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Nordic Particle Accelerator Project (NPAP)</a:t>
                </a:r>
                <a:endParaRPr lang="en-GB" sz="1800" b="1" dirty="0">
                  <a:solidFill>
                    <a:srgbClr val="7030A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0BE4A050-63BC-58B5-8B6A-ED1F3C74F39C}"/>
                  </a:ext>
                </a:extLst>
              </p:cNvPr>
              <p:cNvSpPr txBox="1"/>
              <p:nvPr/>
            </p:nvSpPr>
            <p:spPr>
              <a:xfrm>
                <a:off x="6627033" y="2337718"/>
                <a:ext cx="2815909" cy="523220"/>
              </a:xfrm>
              <a:prstGeom prst="rect">
                <a:avLst/>
              </a:prstGeom>
              <a:solidFill>
                <a:schemeClr val="bg1"/>
              </a:solidFill>
            </p:spPr>
            <p:txBody>
              <a:bodyPr wrap="square">
                <a:spAutoFit/>
              </a:bodyPr>
              <a:lstStyle/>
              <a:p>
                <a:r>
                  <a:rPr lang="en-GB" dirty="0">
                    <a:solidFill>
                      <a:schemeClr val="accent2"/>
                    </a:solidFill>
                    <a:latin typeface="Arial" panose="020B0604020202020204" pitchFamily="34" charset="0"/>
                    <a:cs typeface="Arial" panose="020B0604020202020204" pitchFamily="34" charset="0"/>
                  </a:rPr>
                  <a:t>NPAP reached &gt; 22,200 NPAP learners across 104 countries!</a:t>
                </a:r>
                <a:endParaRPr lang="en-SE" dirty="0">
                  <a:solidFill>
                    <a:schemeClr val="accent2"/>
                  </a:solidFill>
                  <a:latin typeface="Arial" panose="020B0604020202020204" pitchFamily="34" charset="0"/>
                  <a:cs typeface="Arial" panose="020B0604020202020204" pitchFamily="34" charset="0"/>
                </a:endParaRPr>
              </a:p>
            </p:txBody>
          </p:sp>
        </p:grpSp>
      </p:grpSp>
      <p:sp>
        <p:nvSpPr>
          <p:cNvPr id="25" name="TextBox 24">
            <a:extLst>
              <a:ext uri="{FF2B5EF4-FFF2-40B4-BE49-F238E27FC236}">
                <a16:creationId xmlns:a16="http://schemas.microsoft.com/office/drawing/2014/main" id="{8749A1FB-2083-C668-3FA6-87000C5ACD93}"/>
              </a:ext>
            </a:extLst>
          </p:cNvPr>
          <p:cNvSpPr txBox="1"/>
          <p:nvPr/>
        </p:nvSpPr>
        <p:spPr>
          <a:xfrm>
            <a:off x="256165" y="1347670"/>
            <a:ext cx="7715401" cy="2185214"/>
          </a:xfrm>
          <a:prstGeom prst="rect">
            <a:avLst/>
          </a:prstGeom>
          <a:noFill/>
        </p:spPr>
        <p:txBody>
          <a:bodyPr wrap="square">
            <a:spAutoFit/>
          </a:bodyPr>
          <a:lstStyle/>
          <a:p>
            <a:pPr>
              <a:buFont typeface="Arial" panose="020B0604020202020204" pitchFamily="34" charset="0"/>
              <a:buChar char="•"/>
            </a:pPr>
            <a:r>
              <a:rPr lang="en-GB" sz="2000" b="1" i="1" dirty="0"/>
              <a:t>Talent development: </a:t>
            </a:r>
            <a:r>
              <a:rPr lang="en-GB" sz="2000" i="1" dirty="0"/>
              <a:t>Verify feasibility to train early-career scientists through lab-university collaborations, </a:t>
            </a:r>
            <a:r>
              <a:rPr lang="en-GB" sz="2000" b="1" i="1" dirty="0"/>
              <a:t>schools</a:t>
            </a:r>
            <a:r>
              <a:rPr lang="en-GB" sz="2000" i="1" dirty="0"/>
              <a:t>, </a:t>
            </a:r>
            <a:r>
              <a:rPr lang="en-GB" sz="2000" b="1" i="1" dirty="0"/>
              <a:t>MOOCs</a:t>
            </a:r>
            <a:r>
              <a:rPr lang="en-GB" sz="2000" i="1" dirty="0"/>
              <a:t>, providing access to leading experts, equipment, and techniques.</a:t>
            </a:r>
          </a:p>
          <a:p>
            <a:r>
              <a:rPr lang="en-GB" sz="800" i="1" dirty="0"/>
              <a:t> </a:t>
            </a:r>
          </a:p>
          <a:p>
            <a:pPr>
              <a:buFont typeface="Arial" panose="020B0604020202020204" pitchFamily="34" charset="0"/>
              <a:buChar char="•"/>
            </a:pPr>
            <a:endParaRPr lang="en-GB" sz="800" dirty="0"/>
          </a:p>
          <a:p>
            <a:pPr>
              <a:buFont typeface="Arial" panose="020B0604020202020204" pitchFamily="34" charset="0"/>
              <a:buChar char="•"/>
            </a:pPr>
            <a:r>
              <a:rPr lang="en-GB" sz="2000" b="1" i="1" dirty="0"/>
              <a:t>Resources &amp; communication: </a:t>
            </a:r>
            <a:r>
              <a:rPr lang="en-GB" sz="2000" i="1" dirty="0"/>
              <a:t>Develop networks                    (e.g., Ambassadors), webpages, and conference presence to share scientific advancements and societal impacts. </a:t>
            </a:r>
            <a:endParaRPr lang="en-GB" sz="2000" dirty="0"/>
          </a:p>
        </p:txBody>
      </p:sp>
      <p:sp>
        <p:nvSpPr>
          <p:cNvPr id="27" name="TextBox 26">
            <a:extLst>
              <a:ext uri="{FF2B5EF4-FFF2-40B4-BE49-F238E27FC236}">
                <a16:creationId xmlns:a16="http://schemas.microsoft.com/office/drawing/2014/main" id="{CDEC7544-D954-10DF-A8D3-E61BA9505614}"/>
              </a:ext>
            </a:extLst>
          </p:cNvPr>
          <p:cNvSpPr txBox="1"/>
          <p:nvPr/>
        </p:nvSpPr>
        <p:spPr>
          <a:xfrm>
            <a:off x="430568" y="133446"/>
            <a:ext cx="10613254" cy="1015663"/>
          </a:xfrm>
          <a:prstGeom prst="rect">
            <a:avLst/>
          </a:prstGeom>
          <a:noFill/>
        </p:spPr>
        <p:txBody>
          <a:bodyPr wrap="square">
            <a:spAutoFit/>
          </a:bodyPr>
          <a:lstStyle/>
          <a:p>
            <a:r>
              <a:rPr lang="en-GB" sz="3600" b="1" dirty="0">
                <a:solidFill>
                  <a:srgbClr val="7030A0"/>
                </a:solidFill>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WG14 - Accelerator Science</a:t>
            </a:r>
          </a:p>
          <a:p>
            <a:r>
              <a:rPr lang="en-GB" sz="2400" i="1" dirty="0">
                <a:solidFill>
                  <a:srgbClr val="7030A0"/>
                </a:solidFill>
                <a:latin typeface="Arial" panose="020B0604020202020204" pitchFamily="34" charset="0"/>
                <a:cs typeface="Arial" panose="020B0604020202020204" pitchFamily="34" charset="0"/>
              </a:rPr>
              <a:t>Particle Accelerators for Science and Society</a:t>
            </a:r>
            <a:endParaRPr lang="en-GB" sz="2400" dirty="0">
              <a:solidFill>
                <a:srgbClr val="7030A0"/>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FE2EB6D-F4F1-FAEE-25F1-9F898021F251}"/>
              </a:ext>
            </a:extLst>
          </p:cNvPr>
          <p:cNvSpPr txBox="1"/>
          <p:nvPr/>
        </p:nvSpPr>
        <p:spPr>
          <a:xfrm>
            <a:off x="187375" y="5929327"/>
            <a:ext cx="8342028" cy="738664"/>
          </a:xfrm>
          <a:prstGeom prst="rect">
            <a:avLst/>
          </a:prstGeom>
          <a:noFill/>
        </p:spPr>
        <p:txBody>
          <a:bodyPr wrap="square">
            <a:spAutoFit/>
          </a:bodyPr>
          <a:lstStyle/>
          <a:p>
            <a:r>
              <a:rPr lang="en-GB" dirty="0"/>
              <a:t>CERN Accelerating News: </a:t>
            </a:r>
          </a:p>
          <a:p>
            <a:r>
              <a:rPr lang="en-GB" dirty="0">
                <a:hlinkClick r:id="rId8"/>
              </a:rPr>
              <a:t>“Meet the 2026 ambassadors bringing particle accelerators to the public” , March 2026</a:t>
            </a:r>
          </a:p>
          <a:p>
            <a:r>
              <a:rPr lang="en-GB" dirty="0">
                <a:hlinkClick r:id="rId9"/>
              </a:rPr>
              <a:t>“Accelerators key to making our lives better’, says chair of physics union working group” Dec. 2025”</a:t>
            </a:r>
            <a:endParaRPr lang="en-SE" dirty="0"/>
          </a:p>
        </p:txBody>
      </p:sp>
      <p:sp>
        <p:nvSpPr>
          <p:cNvPr id="9" name="TextBox 8">
            <a:extLst>
              <a:ext uri="{FF2B5EF4-FFF2-40B4-BE49-F238E27FC236}">
                <a16:creationId xmlns:a16="http://schemas.microsoft.com/office/drawing/2014/main" id="{F671916D-C337-FDFA-869A-0BCB8B96DB77}"/>
              </a:ext>
            </a:extLst>
          </p:cNvPr>
          <p:cNvSpPr txBox="1"/>
          <p:nvPr/>
        </p:nvSpPr>
        <p:spPr>
          <a:xfrm>
            <a:off x="644236" y="5037755"/>
            <a:ext cx="7252855" cy="707886"/>
          </a:xfrm>
          <a:prstGeom prst="rect">
            <a:avLst/>
          </a:prstGeom>
          <a:noFill/>
          <a:ln w="38100">
            <a:solidFill>
              <a:schemeClr val="accent1">
                <a:shade val="95000"/>
                <a:satMod val="105000"/>
              </a:schemeClr>
            </a:solidFill>
            <a:prstDash val="sysDash"/>
          </a:ln>
        </p:spPr>
        <p:txBody>
          <a:bodyPr wrap="square">
            <a:spAutoFit/>
          </a:bodyPr>
          <a:lstStyle/>
          <a:p>
            <a:pPr algn="ctr" rtl="0">
              <a:buNone/>
            </a:pPr>
            <a:r>
              <a:rPr lang="en-GB" sz="2000" b="1" i="0" dirty="0">
                <a:solidFill>
                  <a:srgbClr val="000000"/>
                </a:solidFill>
                <a:effectLst/>
                <a:latin typeface="Aptos" panose="020B0004020202020204" pitchFamily="34" charset="0"/>
              </a:rPr>
              <a:t>Please follow, like and </a:t>
            </a:r>
            <a:r>
              <a:rPr lang="en-GB" sz="2000" b="1" i="0" dirty="0" err="1">
                <a:solidFill>
                  <a:srgbClr val="000000"/>
                </a:solidFill>
                <a:effectLst/>
                <a:latin typeface="Aptos" panose="020B0004020202020204" pitchFamily="34" charset="0"/>
              </a:rPr>
              <a:t>rePost</a:t>
            </a:r>
            <a:r>
              <a:rPr lang="en-GB" sz="2000" b="1" i="0" dirty="0">
                <a:solidFill>
                  <a:srgbClr val="000000"/>
                </a:solidFill>
                <a:effectLst/>
                <a:latin typeface="Aptos" panose="020B0004020202020204" pitchFamily="34" charset="0"/>
              </a:rPr>
              <a:t> : </a:t>
            </a:r>
          </a:p>
          <a:p>
            <a:pPr algn="ctr" rtl="0">
              <a:buNone/>
            </a:pPr>
            <a:r>
              <a:rPr lang="en-GB" sz="2000" b="1" i="0" dirty="0">
                <a:solidFill>
                  <a:srgbClr val="7500BE"/>
                </a:solidFill>
                <a:effectLst/>
                <a:latin typeface="Aptos" panose="020B0004020202020204" pitchFamily="34" charset="0"/>
                <a:hlinkClick r:id="rId10" tooltip="https://www.linkedin.com/company/iupap-accelerator-science-communication/posts/?feedView=all&amp;viewAsMember=true"/>
              </a:rPr>
              <a:t>LinkedIn Page – IUPAP Accelerator Science Communication </a:t>
            </a:r>
            <a:endParaRPr lang="en-GB" sz="2000" b="1" i="0" dirty="0">
              <a:solidFill>
                <a:srgbClr val="000000"/>
              </a:solidFill>
              <a:effectLst/>
              <a:latin typeface="Aptos" panose="020B0004020202020204" pitchFamily="34" charset="0"/>
            </a:endParaRPr>
          </a:p>
        </p:txBody>
      </p:sp>
      <p:grpSp>
        <p:nvGrpSpPr>
          <p:cNvPr id="12" name="Group 11">
            <a:extLst>
              <a:ext uri="{FF2B5EF4-FFF2-40B4-BE49-F238E27FC236}">
                <a16:creationId xmlns:a16="http://schemas.microsoft.com/office/drawing/2014/main" id="{607004DC-3401-2F76-3099-D3D699382648}"/>
              </a:ext>
            </a:extLst>
          </p:cNvPr>
          <p:cNvGrpSpPr/>
          <p:nvPr/>
        </p:nvGrpSpPr>
        <p:grpSpPr>
          <a:xfrm>
            <a:off x="208224" y="3233548"/>
            <a:ext cx="11983776" cy="3406662"/>
            <a:chOff x="208224" y="3233548"/>
            <a:chExt cx="11983776" cy="3406662"/>
          </a:xfrm>
        </p:grpSpPr>
        <p:sp>
          <p:nvSpPr>
            <p:cNvPr id="8" name="TextBox 7">
              <a:extLst>
                <a:ext uri="{FF2B5EF4-FFF2-40B4-BE49-F238E27FC236}">
                  <a16:creationId xmlns:a16="http://schemas.microsoft.com/office/drawing/2014/main" id="{A8ABBB7F-5E5C-4D71-91C5-0AB73AD65C7A}"/>
                </a:ext>
              </a:extLst>
            </p:cNvPr>
            <p:cNvSpPr txBox="1"/>
            <p:nvPr/>
          </p:nvSpPr>
          <p:spPr>
            <a:xfrm>
              <a:off x="208224" y="4512929"/>
              <a:ext cx="8396925" cy="400110"/>
            </a:xfrm>
            <a:prstGeom prst="rect">
              <a:avLst/>
            </a:prstGeom>
            <a:noFill/>
          </p:spPr>
          <p:txBody>
            <a:bodyPr wrap="square">
              <a:spAutoFit/>
            </a:bodyPr>
            <a:lstStyle/>
            <a:p>
              <a:pPr marL="342900" indent="-342900">
                <a:buFont typeface="Wingdings" pitchFamily="2" charset="2"/>
                <a:buChar char="Ø"/>
              </a:pPr>
              <a:r>
                <a:rPr lang="en-GB" sz="2000" b="1" dirty="0">
                  <a:solidFill>
                    <a:srgbClr val="7030A0"/>
                  </a:solidFill>
                  <a:hlinkClick r:id="rId11">
                    <a:extLst>
                      <a:ext uri="{A12FA001-AC4F-418D-AE19-62706E023703}">
                        <ahyp:hlinkClr xmlns:ahyp="http://schemas.microsoft.com/office/drawing/2018/hyperlinkcolor" val="tx"/>
                      </a:ext>
                    </a:extLst>
                  </a:hlinkClick>
                </a:rPr>
                <a:t>Accelerator Engagement Ambassadors Initiative</a:t>
              </a:r>
              <a:endParaRPr lang="en-GB" sz="2000" b="1" dirty="0">
                <a:solidFill>
                  <a:srgbClr val="7030A0"/>
                </a:solidFill>
              </a:endParaRPr>
            </a:p>
          </p:txBody>
        </p:sp>
        <p:pic>
          <p:nvPicPr>
            <p:cNvPr id="13" name="Picture 12">
              <a:extLst>
                <a:ext uri="{FF2B5EF4-FFF2-40B4-BE49-F238E27FC236}">
                  <a16:creationId xmlns:a16="http://schemas.microsoft.com/office/drawing/2014/main" id="{CFD8B6FD-3FE8-1743-AE0A-B03C70BD015A}"/>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199076" y="3715457"/>
              <a:ext cx="3992924" cy="2924753"/>
            </a:xfrm>
            <a:prstGeom prst="rect">
              <a:avLst/>
            </a:prstGeom>
          </p:spPr>
        </p:pic>
        <p:sp>
          <p:nvSpPr>
            <p:cNvPr id="11" name="TextBox 10">
              <a:extLst>
                <a:ext uri="{FF2B5EF4-FFF2-40B4-BE49-F238E27FC236}">
                  <a16:creationId xmlns:a16="http://schemas.microsoft.com/office/drawing/2014/main" id="{DF6C33FF-8081-B6F8-6A89-AC678D7DD0D9}"/>
                </a:ext>
              </a:extLst>
            </p:cNvPr>
            <p:cNvSpPr txBox="1"/>
            <p:nvPr/>
          </p:nvSpPr>
          <p:spPr>
            <a:xfrm>
              <a:off x="7460673" y="3233548"/>
              <a:ext cx="1724891" cy="738664"/>
            </a:xfrm>
            <a:prstGeom prst="rect">
              <a:avLst/>
            </a:prstGeom>
            <a:noFill/>
          </p:spPr>
          <p:txBody>
            <a:bodyPr wrap="square">
              <a:spAutoFit/>
            </a:bodyPr>
            <a:lstStyle/>
            <a:p>
              <a:r>
                <a:rPr lang="en-GB" sz="1400" i="1" dirty="0"/>
                <a:t>Led by Suzie Sheehy and her team</a:t>
              </a:r>
              <a:endParaRPr lang="en-SE" dirty="0"/>
            </a:p>
          </p:txBody>
        </p:sp>
      </p:grpSp>
    </p:spTree>
    <p:extLst>
      <p:ext uri="{BB962C8B-B14F-4D97-AF65-F5344CB8AC3E}">
        <p14:creationId xmlns:p14="http://schemas.microsoft.com/office/powerpoint/2010/main" val="2379651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checkerboard(across)">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3" name="Freeform: Shape 12">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6" name="Freeform: Shape 15">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Freeform: Shape 21">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grpSp>
        <p:nvGrpSpPr>
          <p:cNvPr id="24" name="Group 23">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5" name="Freeform: Shape 24">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8" name="Freeform: Shape 27">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29">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1" name="Freeform: Shape 30">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4" name="Freeform: Shape 33">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TextBox 7">
            <a:extLst>
              <a:ext uri="{FF2B5EF4-FFF2-40B4-BE49-F238E27FC236}">
                <a16:creationId xmlns:a16="http://schemas.microsoft.com/office/drawing/2014/main" id="{72E151BE-612F-CC31-3A6C-7E624751FF40}"/>
              </a:ext>
            </a:extLst>
          </p:cNvPr>
          <p:cNvSpPr txBox="1"/>
          <p:nvPr/>
        </p:nvSpPr>
        <p:spPr>
          <a:xfrm>
            <a:off x="149922" y="1639718"/>
            <a:ext cx="7736949" cy="3713196"/>
          </a:xfrm>
          <a:prstGeom prst="rect">
            <a:avLst/>
          </a:prstGeom>
          <a:noFill/>
        </p:spPr>
        <p:txBody>
          <a:bodyPr wrap="square">
            <a:spAutoFit/>
          </a:bodyPr>
          <a:lstStyle/>
          <a:p>
            <a:endParaRPr lang="en-GB" sz="900" dirty="0"/>
          </a:p>
          <a:p>
            <a:r>
              <a:rPr lang="en-GB" sz="2000" b="1" dirty="0"/>
              <a:t>Proof of concept established during IPAC2026 to strengthen synergies among participants, research mentors, and companies, ensuring meaningful learning and engagement.</a:t>
            </a:r>
          </a:p>
          <a:p>
            <a:endParaRPr lang="en-GB" sz="2000" dirty="0"/>
          </a:p>
          <a:p>
            <a:pPr>
              <a:lnSpc>
                <a:spcPct val="150000"/>
              </a:lnSpc>
            </a:pPr>
            <a:r>
              <a:rPr lang="en-GB" sz="2000" dirty="0"/>
              <a:t>Activities are designed to build:</a:t>
            </a:r>
            <a:br>
              <a:rPr lang="en-GB" sz="2000" dirty="0"/>
            </a:br>
            <a:r>
              <a:rPr lang="en-GB" sz="2000" dirty="0"/>
              <a:t>– </a:t>
            </a:r>
            <a:r>
              <a:rPr lang="en-GB" sz="2000" b="1" dirty="0"/>
              <a:t>Technical problem-solving skills</a:t>
            </a:r>
            <a:br>
              <a:rPr lang="en-GB" sz="2000" dirty="0"/>
            </a:br>
            <a:r>
              <a:rPr lang="en-GB" sz="2000" dirty="0"/>
              <a:t>– </a:t>
            </a:r>
            <a:r>
              <a:rPr lang="en-GB" sz="2000" b="1" dirty="0"/>
              <a:t>Teamwork &amp; collaboration</a:t>
            </a:r>
            <a:br>
              <a:rPr lang="en-GB" sz="2000" dirty="0"/>
            </a:br>
            <a:r>
              <a:rPr lang="en-GB" sz="2000" dirty="0"/>
              <a:t>– </a:t>
            </a:r>
            <a:r>
              <a:rPr lang="en-GB" sz="2000" b="1" dirty="0"/>
              <a:t>Communication &amp; presentation skills</a:t>
            </a:r>
            <a:br>
              <a:rPr lang="en-GB" sz="2000" dirty="0"/>
            </a:br>
            <a:r>
              <a:rPr lang="en-GB" sz="2000" dirty="0"/>
              <a:t>– Insight into </a:t>
            </a:r>
            <a:r>
              <a:rPr lang="en-GB" sz="2000" b="1" dirty="0"/>
              <a:t>accelerator design</a:t>
            </a:r>
            <a:r>
              <a:rPr lang="en-GB" sz="2000" dirty="0"/>
              <a:t> and </a:t>
            </a:r>
            <a:r>
              <a:rPr lang="en-GB" sz="2000" b="1" dirty="0"/>
              <a:t>professional design tools</a:t>
            </a:r>
          </a:p>
        </p:txBody>
      </p:sp>
      <p:sp>
        <p:nvSpPr>
          <p:cNvPr id="35" name="TextBox 34">
            <a:extLst>
              <a:ext uri="{FF2B5EF4-FFF2-40B4-BE49-F238E27FC236}">
                <a16:creationId xmlns:a16="http://schemas.microsoft.com/office/drawing/2014/main" id="{74F6DA55-7BF0-CD89-D2FC-2675330AF20C}"/>
              </a:ext>
            </a:extLst>
          </p:cNvPr>
          <p:cNvSpPr txBox="1"/>
          <p:nvPr/>
        </p:nvSpPr>
        <p:spPr>
          <a:xfrm>
            <a:off x="185874" y="1040667"/>
            <a:ext cx="7515322" cy="400110"/>
          </a:xfrm>
          <a:prstGeom prst="rect">
            <a:avLst/>
          </a:prstGeom>
          <a:noFill/>
          <a:ln w="63500" cmpd="dbl">
            <a:solidFill>
              <a:srgbClr val="7030A0"/>
            </a:solidFill>
          </a:ln>
        </p:spPr>
        <p:txBody>
          <a:bodyPr wrap="square">
            <a:spAutoFit/>
          </a:bodyPr>
          <a:lstStyle/>
          <a:p>
            <a:r>
              <a:rPr lang="en-GB" sz="2000" dirty="0"/>
              <a:t>More than 65 participants from 19 countries, and 9 challenges</a:t>
            </a:r>
          </a:p>
        </p:txBody>
      </p:sp>
      <p:sp>
        <p:nvSpPr>
          <p:cNvPr id="36" name="TextBox 35">
            <a:extLst>
              <a:ext uri="{FF2B5EF4-FFF2-40B4-BE49-F238E27FC236}">
                <a16:creationId xmlns:a16="http://schemas.microsoft.com/office/drawing/2014/main" id="{151FBC56-3628-F823-48C5-0CA61F7EDCF3}"/>
              </a:ext>
            </a:extLst>
          </p:cNvPr>
          <p:cNvSpPr txBox="1"/>
          <p:nvPr/>
        </p:nvSpPr>
        <p:spPr>
          <a:xfrm>
            <a:off x="338935" y="-114300"/>
            <a:ext cx="7125735" cy="820609"/>
          </a:xfrm>
          <a:prstGeom prst="rect">
            <a:avLst/>
          </a:prstGeom>
          <a:noFill/>
        </p:spPr>
        <p:txBody>
          <a:bodyPr wrap="square">
            <a:spAutoFit/>
          </a:bodyPr>
          <a:lstStyle/>
          <a:p>
            <a:pPr marL="342900" indent="-342900">
              <a:lnSpc>
                <a:spcPct val="150000"/>
              </a:lnSpc>
              <a:spcAft>
                <a:spcPts val="600"/>
              </a:spcAft>
              <a:buFont typeface="Wingdings" pitchFamily="2" charset="2"/>
              <a:buChar char="Ø"/>
            </a:pPr>
            <a:r>
              <a:rPr lang="en-GB" sz="3600" b="1" dirty="0">
                <a:solidFill>
                  <a:srgbClr val="7030A0"/>
                </a:solidFill>
                <a:hlinkClick r:id="rId3">
                  <a:extLst>
                    <a:ext uri="{A12FA001-AC4F-418D-AE19-62706E023703}">
                      <ahyp:hlinkClr xmlns:ahyp="http://schemas.microsoft.com/office/drawing/2018/hyperlinkcolor" val="tx"/>
                    </a:ext>
                  </a:extLst>
                </a:hlinkClick>
              </a:rPr>
              <a:t>IUPAP-WG14 Hackathonino</a:t>
            </a:r>
            <a:endParaRPr lang="en-GB" sz="3600" b="1" dirty="0">
              <a:solidFill>
                <a:srgbClr val="7030A0"/>
              </a:solidFill>
            </a:endParaRPr>
          </a:p>
        </p:txBody>
      </p:sp>
      <p:sp>
        <p:nvSpPr>
          <p:cNvPr id="38" name="TextBox 37">
            <a:extLst>
              <a:ext uri="{FF2B5EF4-FFF2-40B4-BE49-F238E27FC236}">
                <a16:creationId xmlns:a16="http://schemas.microsoft.com/office/drawing/2014/main" id="{E9EAAECC-44F5-F281-3105-306AF8E94BAD}"/>
              </a:ext>
            </a:extLst>
          </p:cNvPr>
          <p:cNvSpPr txBox="1"/>
          <p:nvPr/>
        </p:nvSpPr>
        <p:spPr>
          <a:xfrm>
            <a:off x="7758113" y="0"/>
            <a:ext cx="4433887" cy="3693319"/>
          </a:xfrm>
          <a:prstGeom prst="rect">
            <a:avLst/>
          </a:prstGeom>
          <a:noFill/>
        </p:spPr>
        <p:txBody>
          <a:bodyPr wrap="square">
            <a:spAutoFit/>
          </a:bodyPr>
          <a:lstStyle/>
          <a:p>
            <a:pPr algn="ctr"/>
            <a:r>
              <a:rPr lang="en-GB" sz="1800" b="1" dirty="0"/>
              <a:t>Timeline</a:t>
            </a:r>
          </a:p>
          <a:p>
            <a:endParaRPr lang="en-GB" sz="1800" b="1" dirty="0"/>
          </a:p>
          <a:p>
            <a:r>
              <a:rPr lang="en-GB" sz="1800" dirty="0"/>
              <a:t>▪ </a:t>
            </a:r>
            <a:r>
              <a:rPr lang="en-GB" sz="1800" b="1" dirty="0"/>
              <a:t>Sunday, May 17 (11:00–12:00): </a:t>
            </a:r>
          </a:p>
          <a:p>
            <a:r>
              <a:rPr lang="en-GB" sz="1800" dirty="0"/>
              <a:t>Project introduction &amp; team building</a:t>
            </a:r>
          </a:p>
          <a:p>
            <a:endParaRPr lang="en-GB" sz="1800" dirty="0"/>
          </a:p>
          <a:p>
            <a:r>
              <a:rPr lang="en-GB" sz="1800" dirty="0"/>
              <a:t>▪ </a:t>
            </a:r>
            <a:r>
              <a:rPr lang="en-GB" sz="1800" b="1" dirty="0"/>
              <a:t>Monday–Wednesday</a:t>
            </a:r>
            <a:r>
              <a:rPr lang="en-GB" sz="1800" dirty="0"/>
              <a:t>: Meeting @ poster session &amp; Industry area</a:t>
            </a:r>
          </a:p>
          <a:p>
            <a:endParaRPr lang="en-GB" sz="1800" dirty="0"/>
          </a:p>
          <a:p>
            <a:r>
              <a:rPr lang="en-GB" sz="1800" dirty="0"/>
              <a:t>▪ </a:t>
            </a:r>
            <a:r>
              <a:rPr lang="en-GB" sz="1800" b="1" dirty="0"/>
              <a:t>Wednesday, May 20</a:t>
            </a:r>
            <a:r>
              <a:rPr lang="en-GB" sz="1800" dirty="0"/>
              <a:t>: </a:t>
            </a:r>
          </a:p>
          <a:p>
            <a:r>
              <a:rPr lang="en-GB" sz="1800" dirty="0"/>
              <a:t>Students presentations &amp; Jury evaluation  </a:t>
            </a:r>
          </a:p>
          <a:p>
            <a:endParaRPr lang="en-GB" sz="1800" dirty="0"/>
          </a:p>
          <a:p>
            <a:r>
              <a:rPr lang="en-GB" sz="1800" dirty="0"/>
              <a:t>▪ </a:t>
            </a:r>
            <a:r>
              <a:rPr lang="en-GB" sz="1800" b="1" dirty="0"/>
              <a:t>Thursday, May 21</a:t>
            </a:r>
            <a:r>
              <a:rPr lang="en-GB" sz="1800" dirty="0"/>
              <a:t>: Award, Follow-up discussions, sponsors and next steps</a:t>
            </a:r>
          </a:p>
        </p:txBody>
      </p:sp>
      <p:pic>
        <p:nvPicPr>
          <p:cNvPr id="40" name="Picture 39">
            <a:extLst>
              <a:ext uri="{FF2B5EF4-FFF2-40B4-BE49-F238E27FC236}">
                <a16:creationId xmlns:a16="http://schemas.microsoft.com/office/drawing/2014/main" id="{2D2C9E5A-5C41-EAB8-523E-E8FFEDB7190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5530362"/>
            <a:ext cx="6348311" cy="1327637"/>
          </a:xfrm>
          <a:prstGeom prst="rect">
            <a:avLst/>
          </a:prstGeom>
        </p:spPr>
      </p:pic>
      <p:sp>
        <p:nvSpPr>
          <p:cNvPr id="42" name="TextBox 41">
            <a:extLst>
              <a:ext uri="{FF2B5EF4-FFF2-40B4-BE49-F238E27FC236}">
                <a16:creationId xmlns:a16="http://schemas.microsoft.com/office/drawing/2014/main" id="{6298034E-1629-8D5C-9D27-48F779C20A37}"/>
              </a:ext>
            </a:extLst>
          </p:cNvPr>
          <p:cNvSpPr txBox="1"/>
          <p:nvPr/>
        </p:nvSpPr>
        <p:spPr>
          <a:xfrm>
            <a:off x="6616665" y="5409641"/>
            <a:ext cx="6159010" cy="584775"/>
          </a:xfrm>
          <a:prstGeom prst="rect">
            <a:avLst/>
          </a:prstGeom>
          <a:noFill/>
        </p:spPr>
        <p:txBody>
          <a:bodyPr wrap="square">
            <a:spAutoFit/>
          </a:bodyPr>
          <a:lstStyle/>
          <a:p>
            <a:r>
              <a:rPr lang="en-GB" sz="1600" dirty="0"/>
              <a:t>ARTIFACT team ! “</a:t>
            </a:r>
            <a:r>
              <a:rPr lang="en-GB" sz="1600" dirty="0">
                <a:hlinkClick r:id="rId5"/>
              </a:rPr>
              <a:t>AISSAI Hackathon on AI for Particle Accelerators </a:t>
            </a:r>
            <a:r>
              <a:rPr lang="en-GB" sz="1600" dirty="0"/>
              <a:t>” Oct. 11-16, 2026 ; </a:t>
            </a:r>
            <a:r>
              <a:rPr lang="en-GB" sz="1600" b="1" dirty="0">
                <a:hlinkClick r:id="rId6"/>
              </a:rPr>
              <a:t>MORE DETAILS HERE</a:t>
            </a:r>
            <a:endParaRPr lang="en-GB" sz="1600" dirty="0"/>
          </a:p>
        </p:txBody>
      </p:sp>
      <p:sp>
        <p:nvSpPr>
          <p:cNvPr id="3" name="TextBox 2">
            <a:extLst>
              <a:ext uri="{FF2B5EF4-FFF2-40B4-BE49-F238E27FC236}">
                <a16:creationId xmlns:a16="http://schemas.microsoft.com/office/drawing/2014/main" id="{2F3244B0-B9A7-248C-7CB2-9C4CE643B280}"/>
              </a:ext>
            </a:extLst>
          </p:cNvPr>
          <p:cNvSpPr txBox="1"/>
          <p:nvPr/>
        </p:nvSpPr>
        <p:spPr>
          <a:xfrm>
            <a:off x="6617283" y="6125939"/>
            <a:ext cx="5373825" cy="584775"/>
          </a:xfrm>
          <a:prstGeom prst="rect">
            <a:avLst/>
          </a:prstGeom>
          <a:noFill/>
        </p:spPr>
        <p:txBody>
          <a:bodyPr wrap="square">
            <a:spAutoFit/>
          </a:bodyPr>
          <a:lstStyle/>
          <a:p>
            <a:r>
              <a:rPr lang="en-GB" sz="1600" dirty="0">
                <a:hlinkClick r:id="rId7"/>
              </a:rPr>
              <a:t>2nd international Accelerator Conference for Research and Innovation</a:t>
            </a:r>
            <a:r>
              <a:rPr lang="en-GB" sz="1600" dirty="0"/>
              <a:t>,22-26 June, 2026 Vienna IAEA</a:t>
            </a:r>
            <a:endParaRPr lang="en-SE" sz="1600" dirty="0"/>
          </a:p>
        </p:txBody>
      </p:sp>
      <p:sp>
        <p:nvSpPr>
          <p:cNvPr id="4" name="TextBox 3">
            <a:extLst>
              <a:ext uri="{FF2B5EF4-FFF2-40B4-BE49-F238E27FC236}">
                <a16:creationId xmlns:a16="http://schemas.microsoft.com/office/drawing/2014/main" id="{94DC8DC2-A831-9B10-9B2A-D8F5BE96054F}"/>
              </a:ext>
            </a:extLst>
          </p:cNvPr>
          <p:cNvSpPr txBox="1"/>
          <p:nvPr/>
        </p:nvSpPr>
        <p:spPr>
          <a:xfrm>
            <a:off x="6090806" y="3579212"/>
            <a:ext cx="5193721" cy="1200329"/>
          </a:xfrm>
          <a:prstGeom prst="rect">
            <a:avLst/>
          </a:prstGeom>
          <a:noFill/>
        </p:spPr>
        <p:txBody>
          <a:bodyPr wrap="square">
            <a:spAutoFit/>
          </a:bodyPr>
          <a:lstStyle/>
          <a:p>
            <a:pPr marL="283464" marR="0" indent="-283464" algn="l" rtl="0">
              <a:buNone/>
            </a:pPr>
            <a:r>
              <a:rPr lang="en-GB" sz="1800" b="1" u="sng" dirty="0">
                <a:latin typeface="+mj-lt"/>
              </a:rPr>
              <a:t>Jury C</a:t>
            </a:r>
            <a:r>
              <a:rPr lang="en-GB" sz="1800" b="1" i="0" u="sng" dirty="0">
                <a:solidFill>
                  <a:srgbClr val="000000"/>
                </a:solidFill>
                <a:effectLst/>
                <a:latin typeface="+mj-lt"/>
              </a:rPr>
              <a:t>riteria :</a:t>
            </a:r>
          </a:p>
          <a:p>
            <a:pPr marL="283464" marR="0" indent="-283464" algn="l" rtl="0">
              <a:buNone/>
            </a:pPr>
            <a:r>
              <a:rPr lang="en-GB" sz="1800" b="0" i="0" dirty="0">
                <a:solidFill>
                  <a:srgbClr val="000000"/>
                </a:solidFill>
                <a:effectLst/>
                <a:latin typeface="+mj-lt"/>
              </a:rPr>
              <a:t>- Innovative/creative solution</a:t>
            </a:r>
          </a:p>
          <a:p>
            <a:pPr marL="283464" marR="0" indent="-283464" algn="l" rtl="0">
              <a:buNone/>
            </a:pPr>
            <a:r>
              <a:rPr lang="en-GB" sz="1800" b="0" i="0" dirty="0">
                <a:solidFill>
                  <a:srgbClr val="000000"/>
                </a:solidFill>
                <a:effectLst/>
                <a:latin typeface="+mj-lt"/>
              </a:rPr>
              <a:t>- Clarity of the proposal/presentation</a:t>
            </a:r>
          </a:p>
          <a:p>
            <a:pPr algn="l">
              <a:buNone/>
            </a:pPr>
            <a:r>
              <a:rPr lang="en-GB" sz="1800" b="0" i="0" dirty="0">
                <a:solidFill>
                  <a:srgbClr val="000000"/>
                </a:solidFill>
                <a:effectLst/>
                <a:latin typeface="+mj-lt"/>
              </a:rPr>
              <a:t>- Networking with Companies and individuals</a:t>
            </a:r>
          </a:p>
        </p:txBody>
      </p:sp>
    </p:spTree>
    <p:extLst>
      <p:ext uri="{BB962C8B-B14F-4D97-AF65-F5344CB8AC3E}">
        <p14:creationId xmlns:p14="http://schemas.microsoft.com/office/powerpoint/2010/main" val="3556540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linds(horizontal)">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blinds(horizontal)">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checkerboard(across)">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3">
            <a:extLst>
              <a:ext uri="{FF2B5EF4-FFF2-40B4-BE49-F238E27FC236}">
                <a16:creationId xmlns:a16="http://schemas.microsoft.com/office/drawing/2014/main" id="{6852235D-1B9A-E99B-32FF-7BDBB1E62A75}"/>
              </a:ext>
            </a:extLst>
          </p:cNvPr>
          <p:cNvGraphicFramePr>
            <a:graphicFrameLocks noGrp="1"/>
          </p:cNvGraphicFramePr>
          <p:nvPr>
            <p:extLst>
              <p:ext uri="{D42A27DB-BD31-4B8C-83A1-F6EECF244321}">
                <p14:modId xmlns:p14="http://schemas.microsoft.com/office/powerpoint/2010/main" val="358840481"/>
              </p:ext>
            </p:extLst>
          </p:nvPr>
        </p:nvGraphicFramePr>
        <p:xfrm>
          <a:off x="449706" y="2347158"/>
          <a:ext cx="8919147" cy="2826063"/>
        </p:xfrm>
        <a:graphic>
          <a:graphicData uri="http://schemas.openxmlformats.org/drawingml/2006/table">
            <a:tbl>
              <a:tblPr>
                <a:tableStyleId>{3C2FFA5D-87B4-456A-9821-1D502468CF0F}</a:tableStyleId>
              </a:tblPr>
              <a:tblGrid>
                <a:gridCol w="210357">
                  <a:extLst>
                    <a:ext uri="{9D8B030D-6E8A-4147-A177-3AD203B41FA5}">
                      <a16:colId xmlns:a16="http://schemas.microsoft.com/office/drawing/2014/main" val="3114384826"/>
                    </a:ext>
                  </a:extLst>
                </a:gridCol>
                <a:gridCol w="645095">
                  <a:extLst>
                    <a:ext uri="{9D8B030D-6E8A-4147-A177-3AD203B41FA5}">
                      <a16:colId xmlns:a16="http://schemas.microsoft.com/office/drawing/2014/main" val="1909273151"/>
                    </a:ext>
                  </a:extLst>
                </a:gridCol>
                <a:gridCol w="8063695">
                  <a:extLst>
                    <a:ext uri="{9D8B030D-6E8A-4147-A177-3AD203B41FA5}">
                      <a16:colId xmlns:a16="http://schemas.microsoft.com/office/drawing/2014/main" val="2206124466"/>
                    </a:ext>
                  </a:extLst>
                </a:gridCol>
              </a:tblGrid>
              <a:tr h="336081">
                <a:tc>
                  <a:txBody>
                    <a:bodyPr/>
                    <a:lstStyle/>
                    <a:p>
                      <a:pPr algn="ctr" fontAlgn="b">
                        <a:buNone/>
                      </a:pPr>
                      <a:r>
                        <a:rPr lang="en-GB" sz="1200" b="0" u="none" strike="noStrike" dirty="0">
                          <a:solidFill>
                            <a:srgbClr val="000000"/>
                          </a:solidFill>
                          <a:effectLst/>
                        </a:rPr>
                        <a:t>A</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buNone/>
                      </a:pPr>
                      <a:r>
                        <a:rPr lang="en-GB" sz="1200" b="0" u="none" strike="noStrike" dirty="0">
                          <a:solidFill>
                            <a:srgbClr val="000000"/>
                          </a:solidFill>
                          <a:effectLst/>
                        </a:rPr>
                        <a:t>SE_ESS</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buNone/>
                      </a:pPr>
                      <a:r>
                        <a:rPr lang="en-GB" sz="1800" u="none" strike="noStrike" dirty="0">
                          <a:effectLst/>
                        </a:rPr>
                        <a:t>Accelerator Beam Performance and First-fault Analysis</a:t>
                      </a:r>
                      <a:endParaRPr lang="en-GB" sz="1800" u="none" strike="noStrike" dirty="0">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880385663"/>
                  </a:ext>
                </a:extLst>
              </a:tr>
              <a:tr h="306339">
                <a:tc>
                  <a:txBody>
                    <a:bodyPr/>
                    <a:lstStyle/>
                    <a:p>
                      <a:pPr algn="ctr" fontAlgn="ctr">
                        <a:buNone/>
                      </a:pPr>
                      <a:r>
                        <a:rPr lang="en-GB" sz="1200" b="0" u="none" strike="noStrike" dirty="0">
                          <a:solidFill>
                            <a:srgbClr val="2C2C2C"/>
                          </a:solidFill>
                          <a:effectLst/>
                        </a:rPr>
                        <a:t>B</a:t>
                      </a:r>
                      <a:endParaRPr lang="en-GB" sz="1200" b="0" i="0" u="none" strike="noStrike" dirty="0">
                        <a:solidFill>
                          <a:srgbClr val="2C2C2C"/>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buNone/>
                      </a:pPr>
                      <a:r>
                        <a:rPr lang="en-GB" sz="1200" b="0" u="none" strike="noStrike" dirty="0">
                          <a:solidFill>
                            <a:srgbClr val="2C2C2C"/>
                          </a:solidFill>
                          <a:effectLst/>
                        </a:rPr>
                        <a:t>US_SNS</a:t>
                      </a:r>
                      <a:endParaRPr lang="en-GB" sz="1200" b="0" i="0" u="none" strike="noStrike" dirty="0">
                        <a:solidFill>
                          <a:srgbClr val="2C2C2C"/>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ctr">
                        <a:buNone/>
                      </a:pPr>
                      <a:r>
                        <a:rPr lang="en-GB" sz="1800" u="none" strike="noStrike" dirty="0">
                          <a:effectLst/>
                        </a:rPr>
                        <a:t>RF window failure detection</a:t>
                      </a:r>
                      <a:endParaRPr lang="en-GB" sz="1800" u="none" strike="noStrike" dirty="0">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251101970"/>
                  </a:ext>
                </a:extLst>
              </a:tr>
              <a:tr h="276596">
                <a:tc>
                  <a:txBody>
                    <a:bodyPr/>
                    <a:lstStyle/>
                    <a:p>
                      <a:pPr algn="ctr" fontAlgn="b">
                        <a:buNone/>
                      </a:pPr>
                      <a:r>
                        <a:rPr lang="en-GB" sz="1200" b="0" u="none" strike="noStrike" dirty="0">
                          <a:solidFill>
                            <a:srgbClr val="000000"/>
                          </a:solidFill>
                          <a:effectLst/>
                        </a:rPr>
                        <a:t>C</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buNone/>
                      </a:pPr>
                      <a:r>
                        <a:rPr lang="en-GB" sz="1200" b="0" u="none" strike="noStrike" dirty="0">
                          <a:solidFill>
                            <a:srgbClr val="000000"/>
                          </a:solidFill>
                          <a:effectLst/>
                        </a:rPr>
                        <a:t>SA_UJ</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buNone/>
                      </a:pPr>
                      <a:r>
                        <a:rPr lang="en-GB" sz="1800" u="none" strike="noStrike" dirty="0">
                          <a:effectLst/>
                        </a:rPr>
                        <a:t>Introduction to LLM for Topic Modelling</a:t>
                      </a:r>
                      <a:endParaRPr lang="en-GB" sz="1800" u="none" strike="noStrike" dirty="0">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2764229591"/>
                  </a:ext>
                </a:extLst>
              </a:tr>
              <a:tr h="321804">
                <a:tc>
                  <a:txBody>
                    <a:bodyPr/>
                    <a:lstStyle/>
                    <a:p>
                      <a:pPr algn="ctr" fontAlgn="b">
                        <a:buNone/>
                      </a:pPr>
                      <a:r>
                        <a:rPr lang="en-GB" sz="1200" b="0" u="none" strike="noStrike" dirty="0">
                          <a:solidFill>
                            <a:srgbClr val="231F20"/>
                          </a:solidFill>
                          <a:effectLst/>
                        </a:rPr>
                        <a:t>D</a:t>
                      </a:r>
                      <a:endParaRPr lang="en-GB" sz="1200" b="0" i="0" u="none" strike="noStrike" dirty="0">
                        <a:solidFill>
                          <a:srgbClr val="231F2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buNone/>
                      </a:pPr>
                      <a:r>
                        <a:rPr lang="en-GB" sz="1200" b="0" u="none" strike="noStrike" dirty="0">
                          <a:solidFill>
                            <a:srgbClr val="231F20"/>
                          </a:solidFill>
                          <a:effectLst/>
                        </a:rPr>
                        <a:t>SA_UJ</a:t>
                      </a:r>
                      <a:endParaRPr lang="en-GB" sz="1200" b="0" i="0" u="none" strike="noStrike" dirty="0">
                        <a:solidFill>
                          <a:srgbClr val="231F2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buNone/>
                      </a:pPr>
                      <a:r>
                        <a:rPr lang="en-GB" sz="1800" u="none" strike="noStrike" dirty="0">
                          <a:effectLst/>
                        </a:rPr>
                        <a:t>Radiation Therapy Treatment Plan for cancer</a:t>
                      </a:r>
                      <a:endParaRPr lang="en-GB" sz="1800" u="none" strike="noStrike" dirty="0">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275298444"/>
                  </a:ext>
                </a:extLst>
              </a:tr>
              <a:tr h="322041">
                <a:tc>
                  <a:txBody>
                    <a:bodyPr/>
                    <a:lstStyle/>
                    <a:p>
                      <a:pPr algn="ctr" fontAlgn="ctr">
                        <a:buNone/>
                      </a:pPr>
                      <a:r>
                        <a:rPr lang="en-GB" sz="1200" b="0" u="none" strike="noStrike" dirty="0">
                          <a:solidFill>
                            <a:srgbClr val="000000"/>
                          </a:solidFill>
                          <a:effectLst/>
                        </a:rPr>
                        <a:t>E</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buNone/>
                      </a:pPr>
                      <a:r>
                        <a:rPr lang="en-GB" sz="1200" b="0" u="none" strike="noStrike" dirty="0">
                          <a:solidFill>
                            <a:srgbClr val="000000"/>
                          </a:solidFill>
                          <a:effectLst/>
                        </a:rPr>
                        <a:t>MAXIV</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ctr">
                        <a:buNone/>
                      </a:pPr>
                      <a:r>
                        <a:rPr lang="en-GB" sz="1800" u="none" strike="noStrike" dirty="0">
                          <a:effectLst/>
                        </a:rPr>
                        <a:t>Develop an educational idea to introduce students to accelerator simulations</a:t>
                      </a:r>
                      <a:endParaRPr lang="en-GB" sz="1800" u="none" strike="noStrike" dirty="0">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461213717"/>
                  </a:ext>
                </a:extLst>
              </a:tr>
              <a:tr h="329086">
                <a:tc>
                  <a:txBody>
                    <a:bodyPr/>
                    <a:lstStyle/>
                    <a:p>
                      <a:pPr algn="ctr" fontAlgn="ctr">
                        <a:buNone/>
                      </a:pPr>
                      <a:r>
                        <a:rPr lang="en-GB" sz="1200" b="0" u="none" strike="noStrike" dirty="0">
                          <a:solidFill>
                            <a:srgbClr val="000000"/>
                          </a:solidFill>
                          <a:effectLst/>
                        </a:rPr>
                        <a:t>F</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buNone/>
                      </a:pPr>
                      <a:r>
                        <a:rPr lang="en-GB" sz="1200" b="0" u="none" strike="noStrike" dirty="0">
                          <a:solidFill>
                            <a:srgbClr val="000000"/>
                          </a:solidFill>
                          <a:effectLst/>
                        </a:rPr>
                        <a:t>DE_FZJ</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ctr">
                        <a:buNone/>
                      </a:pPr>
                      <a:r>
                        <a:rPr lang="en-GB" sz="1800" u="none" strike="noStrike" dirty="0">
                          <a:effectLst/>
                        </a:rPr>
                        <a:t>Decision-Making for a Compact Neutron Source (CANS) Upgrade Strategy </a:t>
                      </a:r>
                      <a:endParaRPr lang="en-GB" sz="1800" u="none" strike="noStrike" dirty="0">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659429414"/>
                  </a:ext>
                </a:extLst>
              </a:tr>
              <a:tr h="270256">
                <a:tc>
                  <a:txBody>
                    <a:bodyPr/>
                    <a:lstStyle/>
                    <a:p>
                      <a:pPr algn="ctr" fontAlgn="b">
                        <a:buNone/>
                      </a:pPr>
                      <a:r>
                        <a:rPr lang="en-GB" sz="1200" b="0" u="none" strike="noStrike" dirty="0">
                          <a:solidFill>
                            <a:srgbClr val="000000"/>
                          </a:solidFill>
                          <a:effectLst/>
                        </a:rPr>
                        <a:t>G</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buNone/>
                      </a:pPr>
                      <a:r>
                        <a:rPr lang="en-GB" sz="1200" b="0" u="none" strike="noStrike" dirty="0">
                          <a:solidFill>
                            <a:srgbClr val="000000"/>
                          </a:solidFill>
                          <a:effectLst/>
                        </a:rPr>
                        <a:t>US_MIT</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buNone/>
                      </a:pPr>
                      <a:r>
                        <a:rPr lang="en-GB" sz="1800" u="none" strike="noStrike" dirty="0">
                          <a:effectLst/>
                        </a:rPr>
                        <a:t>Quantum Computing for Particle detection simulation</a:t>
                      </a:r>
                      <a:endParaRPr lang="en-GB" sz="1800" u="none" strike="noStrike" dirty="0">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7296686"/>
                  </a:ext>
                </a:extLst>
              </a:tr>
              <a:tr h="354912">
                <a:tc>
                  <a:txBody>
                    <a:bodyPr/>
                    <a:lstStyle/>
                    <a:p>
                      <a:pPr algn="ctr" fontAlgn="ctr">
                        <a:buNone/>
                      </a:pPr>
                      <a:r>
                        <a:rPr lang="en-GB" sz="1200" b="0" u="none" strike="noStrike" dirty="0">
                          <a:solidFill>
                            <a:srgbClr val="000000"/>
                          </a:solidFill>
                          <a:effectLst/>
                        </a:rPr>
                        <a:t>H</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buNone/>
                      </a:pPr>
                      <a:r>
                        <a:rPr lang="en-GB" sz="1200" b="0" u="none" strike="noStrike" dirty="0">
                          <a:solidFill>
                            <a:srgbClr val="000000"/>
                          </a:solidFill>
                          <a:effectLst/>
                        </a:rPr>
                        <a:t>SE_ESS</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ctr">
                        <a:buNone/>
                      </a:pPr>
                      <a:r>
                        <a:rPr lang="en-GB" sz="1800" u="none" strike="noStrike" dirty="0">
                          <a:effectLst/>
                        </a:rPr>
                        <a:t>Integrated Design Study for ESS Acc. Maintenance and Repair Facility</a:t>
                      </a:r>
                      <a:endParaRPr lang="en-GB" sz="1800" u="none" strike="noStrike" dirty="0">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751286514"/>
                  </a:ext>
                </a:extLst>
              </a:tr>
              <a:tr h="288110">
                <a:tc>
                  <a:txBody>
                    <a:bodyPr/>
                    <a:lstStyle/>
                    <a:p>
                      <a:pPr algn="ctr" fontAlgn="ctr">
                        <a:buNone/>
                      </a:pPr>
                      <a:r>
                        <a:rPr lang="en-GB" sz="1200" b="0" u="none" strike="noStrike" dirty="0">
                          <a:solidFill>
                            <a:srgbClr val="000000"/>
                          </a:solidFill>
                          <a:effectLst/>
                        </a:rPr>
                        <a:t>I</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en-GB" sz="1200" b="0" u="none" strike="noStrike" dirty="0">
                          <a:solidFill>
                            <a:srgbClr val="000000"/>
                          </a:solidFill>
                          <a:effectLst/>
                        </a:rPr>
                        <a:t>SE_ESS</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ctr">
                        <a:buNone/>
                      </a:pPr>
                      <a:r>
                        <a:rPr lang="en-GB" sz="1800" u="none" strike="noStrike" dirty="0">
                          <a:effectLst/>
                        </a:rPr>
                        <a:t>AI-Driven Beam Dynamics Optimisation for High-Intensity Proton Linacs </a:t>
                      </a:r>
                      <a:endParaRPr lang="en-GB" sz="1800" u="none" strike="noStrike" dirty="0">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544691430"/>
                  </a:ext>
                </a:extLst>
              </a:tr>
            </a:tbl>
          </a:graphicData>
        </a:graphic>
      </p:graphicFrame>
      <p:sp>
        <p:nvSpPr>
          <p:cNvPr id="16" name="TextBox 15">
            <a:extLst>
              <a:ext uri="{FF2B5EF4-FFF2-40B4-BE49-F238E27FC236}">
                <a16:creationId xmlns:a16="http://schemas.microsoft.com/office/drawing/2014/main" id="{4F656ECA-EC41-668A-255E-6F80ECAA2FA1}"/>
              </a:ext>
            </a:extLst>
          </p:cNvPr>
          <p:cNvSpPr txBox="1"/>
          <p:nvPr/>
        </p:nvSpPr>
        <p:spPr>
          <a:xfrm>
            <a:off x="292308" y="1020049"/>
            <a:ext cx="7412636" cy="1200329"/>
          </a:xfrm>
          <a:prstGeom prst="rect">
            <a:avLst/>
          </a:prstGeom>
          <a:noFill/>
        </p:spPr>
        <p:txBody>
          <a:bodyPr wrap="square">
            <a:spAutoFit/>
          </a:bodyPr>
          <a:lstStyle/>
          <a:p>
            <a:r>
              <a:rPr lang="en-GB" sz="2400" b="1" dirty="0"/>
              <a:t>Broad topics </a:t>
            </a:r>
            <a:r>
              <a:rPr lang="en-GB" sz="2400" dirty="0"/>
              <a:t>include fault detection, beam optics, CANS, medical accelerators, infrastructure design, learning scenarios, and quantum computing</a:t>
            </a:r>
            <a:endParaRPr lang="en-SE" sz="2400" dirty="0"/>
          </a:p>
        </p:txBody>
      </p:sp>
      <p:pic>
        <p:nvPicPr>
          <p:cNvPr id="17" name="Picture 16">
            <a:extLst>
              <a:ext uri="{FF2B5EF4-FFF2-40B4-BE49-F238E27FC236}">
                <a16:creationId xmlns:a16="http://schemas.microsoft.com/office/drawing/2014/main" id="{AAF11E8A-A329-9A76-1C5E-F0F24F051BFA}"/>
              </a:ext>
            </a:extLst>
          </p:cNvPr>
          <p:cNvPicPr>
            <a:picLocks noChangeAspect="1"/>
          </p:cNvPicPr>
          <p:nvPr/>
        </p:nvPicPr>
        <p:blipFill>
          <a:blip r:embed="rId3"/>
          <a:stretch>
            <a:fillRect/>
          </a:stretch>
        </p:blipFill>
        <p:spPr>
          <a:xfrm>
            <a:off x="7465103" y="0"/>
            <a:ext cx="4726898" cy="2643858"/>
          </a:xfrm>
          <a:prstGeom prst="rect">
            <a:avLst/>
          </a:prstGeom>
        </p:spPr>
      </p:pic>
      <p:sp>
        <p:nvSpPr>
          <p:cNvPr id="19" name="TextBox 18">
            <a:extLst>
              <a:ext uri="{FF2B5EF4-FFF2-40B4-BE49-F238E27FC236}">
                <a16:creationId xmlns:a16="http://schemas.microsoft.com/office/drawing/2014/main" id="{73FFB5E2-F72E-4E3B-4B89-6CCE433D28AF}"/>
              </a:ext>
            </a:extLst>
          </p:cNvPr>
          <p:cNvSpPr txBox="1"/>
          <p:nvPr/>
        </p:nvSpPr>
        <p:spPr>
          <a:xfrm>
            <a:off x="547140" y="112028"/>
            <a:ext cx="6100996" cy="820609"/>
          </a:xfrm>
          <a:prstGeom prst="rect">
            <a:avLst/>
          </a:prstGeom>
          <a:noFill/>
        </p:spPr>
        <p:txBody>
          <a:bodyPr wrap="square">
            <a:spAutoFit/>
          </a:bodyPr>
          <a:lstStyle/>
          <a:p>
            <a:pPr>
              <a:lnSpc>
                <a:spcPct val="150000"/>
              </a:lnSpc>
              <a:spcAft>
                <a:spcPts val="600"/>
              </a:spcAft>
            </a:pPr>
            <a:r>
              <a:rPr lang="en-GB" sz="3600" b="1" dirty="0">
                <a:solidFill>
                  <a:srgbClr val="7030A0"/>
                </a:solidFill>
                <a:hlinkClick r:id="rId4">
                  <a:extLst>
                    <a:ext uri="{A12FA001-AC4F-418D-AE19-62706E023703}">
                      <ahyp:hlinkClr xmlns:ahyp="http://schemas.microsoft.com/office/drawing/2018/hyperlinkcolor" val="tx"/>
                    </a:ext>
                  </a:extLst>
                </a:hlinkClick>
              </a:rPr>
              <a:t>List of Challenges</a:t>
            </a:r>
            <a:r>
              <a:rPr lang="en-GB" sz="3600" b="1" dirty="0">
                <a:solidFill>
                  <a:srgbClr val="7030A0"/>
                </a:solidFill>
              </a:rPr>
              <a:t>:</a:t>
            </a:r>
          </a:p>
        </p:txBody>
      </p:sp>
      <p:sp>
        <p:nvSpPr>
          <p:cNvPr id="23" name="TextBox 22">
            <a:extLst>
              <a:ext uri="{FF2B5EF4-FFF2-40B4-BE49-F238E27FC236}">
                <a16:creationId xmlns:a16="http://schemas.microsoft.com/office/drawing/2014/main" id="{156DF383-ABBB-EDFB-FA82-7DD9A43F233E}"/>
              </a:ext>
            </a:extLst>
          </p:cNvPr>
          <p:cNvSpPr txBox="1"/>
          <p:nvPr/>
        </p:nvSpPr>
        <p:spPr>
          <a:xfrm>
            <a:off x="517162" y="5325656"/>
            <a:ext cx="6100996" cy="707886"/>
          </a:xfrm>
          <a:prstGeom prst="rect">
            <a:avLst/>
          </a:prstGeom>
          <a:noFill/>
        </p:spPr>
        <p:txBody>
          <a:bodyPr wrap="square">
            <a:spAutoFit/>
          </a:bodyPr>
          <a:lstStyle/>
          <a:p>
            <a:pPr>
              <a:buFont typeface="Arial" panose="020B0604020202020204" pitchFamily="34" charset="0"/>
              <a:buChar char="•"/>
            </a:pPr>
            <a:r>
              <a:rPr lang="en-GB" sz="2000" dirty="0">
                <a:hlinkClick r:id="rId5"/>
              </a:rPr>
              <a:t>Call for Corporate Engagement</a:t>
            </a:r>
          </a:p>
          <a:p>
            <a:pPr>
              <a:buFont typeface="Arial" panose="020B0604020202020204" pitchFamily="34" charset="0"/>
              <a:buChar char="•"/>
            </a:pPr>
            <a:r>
              <a:rPr lang="en-GB" sz="2000" dirty="0">
                <a:hlinkClick r:id="rId6"/>
              </a:rPr>
              <a:t>Expression of Interest to support  IUPAP- WG14 </a:t>
            </a:r>
            <a:endParaRPr lang="en-GB" sz="2000" dirty="0"/>
          </a:p>
        </p:txBody>
      </p:sp>
      <p:pic>
        <p:nvPicPr>
          <p:cNvPr id="5" name="Picture 4">
            <a:extLst>
              <a:ext uri="{FF2B5EF4-FFF2-40B4-BE49-F238E27FC236}">
                <a16:creationId xmlns:a16="http://schemas.microsoft.com/office/drawing/2014/main" id="{8AC9CD9F-476D-F128-3097-76C78FDCA0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443803" y="4830580"/>
            <a:ext cx="2773179" cy="2079885"/>
          </a:xfrm>
          <a:prstGeom prst="rect">
            <a:avLst/>
          </a:prstGeom>
        </p:spPr>
      </p:pic>
      <p:pic>
        <p:nvPicPr>
          <p:cNvPr id="13" name="Picture 12">
            <a:extLst>
              <a:ext uri="{FF2B5EF4-FFF2-40B4-BE49-F238E27FC236}">
                <a16:creationId xmlns:a16="http://schemas.microsoft.com/office/drawing/2014/main" id="{6142F8D1-5E72-476E-9377-BEDCAA2F7E8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268262" y="3806170"/>
            <a:ext cx="2088630" cy="1566472"/>
          </a:xfrm>
          <a:prstGeom prst="rect">
            <a:avLst/>
          </a:prstGeom>
        </p:spPr>
      </p:pic>
      <p:pic>
        <p:nvPicPr>
          <p:cNvPr id="7" name="Picture 6">
            <a:extLst>
              <a:ext uri="{FF2B5EF4-FFF2-40B4-BE49-F238E27FC236}">
                <a16:creationId xmlns:a16="http://schemas.microsoft.com/office/drawing/2014/main" id="{66C4C9B9-618E-54FB-ADE4-F62427486238}"/>
              </a:ext>
            </a:extLst>
          </p:cNvPr>
          <p:cNvPicPr>
            <a:picLocks noChangeAspect="1"/>
          </p:cNvPicPr>
          <p:nvPr/>
        </p:nvPicPr>
        <p:blipFill>
          <a:blip r:embed="rId9" cstate="screen">
            <a:extLst>
              <a:ext uri="{28A0092B-C50C-407E-A947-70E740481C1C}">
                <a14:useLocalDpi xmlns:a14="http://schemas.microsoft.com/office/drawing/2010/main"/>
              </a:ext>
            </a:extLst>
          </a:blip>
          <a:srcRect l="1" r="36256"/>
          <a:stretch>
            <a:fillRect/>
          </a:stretch>
        </p:blipFill>
        <p:spPr>
          <a:xfrm rot="5400000">
            <a:off x="9273740" y="2515135"/>
            <a:ext cx="1244611" cy="1464395"/>
          </a:xfrm>
          <a:prstGeom prst="rect">
            <a:avLst/>
          </a:prstGeom>
        </p:spPr>
      </p:pic>
      <p:sp>
        <p:nvSpPr>
          <p:cNvPr id="27" name="Title 20">
            <a:extLst>
              <a:ext uri="{FF2B5EF4-FFF2-40B4-BE49-F238E27FC236}">
                <a16:creationId xmlns:a16="http://schemas.microsoft.com/office/drawing/2014/main" id="{62B4093D-6217-6A9F-5FD8-F5D83F1A0E23}"/>
              </a:ext>
            </a:extLst>
          </p:cNvPr>
          <p:cNvSpPr txBox="1">
            <a:spLocks/>
          </p:cNvSpPr>
          <p:nvPr/>
        </p:nvSpPr>
        <p:spPr>
          <a:xfrm>
            <a:off x="536161" y="6096227"/>
            <a:ext cx="8265110" cy="761773"/>
          </a:xfrm>
          <a:prstGeom prst="rect">
            <a:avLst/>
          </a:prstGeom>
          <a:noFill/>
          <a:ln>
            <a:noFill/>
          </a:ln>
          <a:effectLst>
            <a:outerShdw blurRad="50800" dist="38100" dir="2700000" algn="tl" rotWithShape="0">
              <a:srgbClr val="000000">
                <a:alpha val="15686"/>
              </a:srgbClr>
            </a:outerShdw>
          </a:effectLst>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accent1"/>
              </a:buClr>
              <a:buSzPts val="1800"/>
              <a:buFont typeface="Arial Black"/>
              <a:buNone/>
              <a:defRPr sz="4400" b="0" i="0" u="none" strike="noStrike" cap="none" baseline="0">
                <a:solidFill>
                  <a:schemeClr val="accent1"/>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GB" sz="2000" b="1" dirty="0">
                <a:solidFill>
                  <a:srgbClr val="7030A0"/>
                </a:solidFill>
                <a:latin typeface="+mj-lt"/>
              </a:rPr>
              <a:t>Together, we strengthen international collaboration, education, sustainability, and accelerator-enabled innovation worldwide</a:t>
            </a:r>
          </a:p>
        </p:txBody>
      </p:sp>
      <p:pic>
        <p:nvPicPr>
          <p:cNvPr id="4" name="Picture 3">
            <a:extLst>
              <a:ext uri="{FF2B5EF4-FFF2-40B4-BE49-F238E27FC236}">
                <a16:creationId xmlns:a16="http://schemas.microsoft.com/office/drawing/2014/main" id="{AE1C8B56-CCE8-C3D7-E3DF-2169DA4548A4}"/>
              </a:ext>
            </a:extLst>
          </p:cNvPr>
          <p:cNvPicPr>
            <a:picLocks noChangeAspect="1"/>
          </p:cNvPicPr>
          <p:nvPr/>
        </p:nvPicPr>
        <p:blipFill>
          <a:blip r:embed="rId7" cstate="screen">
            <a:extLst>
              <a:ext uri="{28A0092B-C50C-407E-A947-70E740481C1C}">
                <a14:useLocalDpi xmlns:a14="http://schemas.microsoft.com/office/drawing/2010/main"/>
              </a:ext>
            </a:extLst>
          </a:blip>
          <a:srcRect t="14966" b="5071"/>
          <a:stretch>
            <a:fillRect/>
          </a:stretch>
        </p:blipFill>
        <p:spPr>
          <a:xfrm>
            <a:off x="9418821" y="5194852"/>
            <a:ext cx="2773179" cy="1663148"/>
          </a:xfrm>
          <a:prstGeom prst="rect">
            <a:avLst/>
          </a:prstGeom>
        </p:spPr>
      </p:pic>
      <p:pic>
        <p:nvPicPr>
          <p:cNvPr id="3" name="Picture 2">
            <a:extLst>
              <a:ext uri="{FF2B5EF4-FFF2-40B4-BE49-F238E27FC236}">
                <a16:creationId xmlns:a16="http://schemas.microsoft.com/office/drawing/2014/main" id="{D6BB0B84-EBA3-83EB-D1CC-DD73A6101C5B}"/>
              </a:ext>
            </a:extLst>
          </p:cNvPr>
          <p:cNvPicPr>
            <a:picLocks noChangeAspect="1"/>
          </p:cNvPicPr>
          <p:nvPr/>
        </p:nvPicPr>
        <p:blipFill>
          <a:blip r:embed="rId10"/>
          <a:srcRect l="8760" t="5833" b="1"/>
          <a:stretch>
            <a:fillRect/>
          </a:stretch>
        </p:blipFill>
        <p:spPr>
          <a:xfrm>
            <a:off x="10626215" y="2610677"/>
            <a:ext cx="1671801" cy="1497427"/>
          </a:xfrm>
          <a:prstGeom prst="rect">
            <a:avLst/>
          </a:prstGeom>
        </p:spPr>
      </p:pic>
    </p:spTree>
    <p:extLst>
      <p:ext uri="{BB962C8B-B14F-4D97-AF65-F5344CB8AC3E}">
        <p14:creationId xmlns:p14="http://schemas.microsoft.com/office/powerpoint/2010/main" val="322290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checkerboard(across)">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Circuit</Template>
  <TotalTime>17090</TotalTime>
  <Words>2242</Words>
  <Application>Microsoft Macintosh PowerPoint</Application>
  <PresentationFormat>Widescreen</PresentationFormat>
  <Paragraphs>309</Paragraphs>
  <Slides>13</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Aptos</vt:lpstr>
      <vt:lpstr>Calibri</vt:lpstr>
      <vt:lpstr>Comic Sans MS</vt:lpstr>
      <vt:lpstr>Wingdings</vt:lpstr>
      <vt:lpstr>Arial Black</vt:lpstr>
      <vt:lpstr>Arial</vt:lpstr>
      <vt:lpstr>Office Theme</vt:lpstr>
      <vt:lpstr>PowerPoint Presentation</vt:lpstr>
      <vt:lpstr>International Union of Pure and Applied Physics https://iupap.org/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Context of Paradigm Evolution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Darve</dc:creator>
  <cp:lastModifiedBy>Christine Darve</cp:lastModifiedBy>
  <cp:revision>219</cp:revision>
  <cp:lastPrinted>2024-03-27T06:35:21Z</cp:lastPrinted>
  <dcterms:created xsi:type="dcterms:W3CDTF">2018-11-29T11:13:10Z</dcterms:created>
  <dcterms:modified xsi:type="dcterms:W3CDTF">2026-05-19T09:05:40Z</dcterms:modified>
</cp:coreProperties>
</file>