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ink/ink1.xml" ContentType="application/inkml+xml"/>
  <Override PartName="/ppt/ink/ink2.xml" ContentType="application/inkml+xml"/>
  <Override PartName="/ppt/tags/tag2.xml" ContentType="application/vnd.openxmlformats-officedocument.presentationml.tags+xml"/>
  <Override PartName="/ppt/ink/ink3.xml" ContentType="application/inkml+xml"/>
  <Override PartName="/ppt/ink/ink4.xml" ContentType="application/inkml+xml"/>
  <Override PartName="/ppt/tags/tag3.xml" ContentType="application/vnd.openxmlformats-officedocument.presentationml.tags+xml"/>
  <Override PartName="/ppt/ink/ink5.xml" ContentType="application/inkml+xml"/>
  <Override PartName="/ppt/ink/ink6.xml" ContentType="application/inkml+xml"/>
  <Override PartName="/ppt/tags/tag4.xml" ContentType="application/vnd.openxmlformats-officedocument.presentationml.tags+xml"/>
  <Override PartName="/ppt/ink/ink7.xml" ContentType="application/inkml+xml"/>
  <Override PartName="/ppt/ink/ink8.xml" ContentType="application/inkml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6.xml" ContentType="application/vnd.openxmlformats-officedocument.presentationml.tags+xml"/>
  <Override PartName="/ppt/ink/ink9.xml" ContentType="application/inkml+xml"/>
  <Override PartName="/ppt/ink/ink10.xml" ContentType="application/inkml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sldIdLst>
    <p:sldId id="538" r:id="rId2"/>
    <p:sldId id="297" r:id="rId3"/>
    <p:sldId id="613" r:id="rId4"/>
    <p:sldId id="612" r:id="rId5"/>
    <p:sldId id="629" r:id="rId6"/>
    <p:sldId id="610" r:id="rId7"/>
    <p:sldId id="630" r:id="rId8"/>
    <p:sldId id="333" r:id="rId9"/>
    <p:sldId id="646" r:id="rId10"/>
    <p:sldId id="644" r:id="rId11"/>
    <p:sldId id="631" r:id="rId12"/>
    <p:sldId id="632" r:id="rId13"/>
    <p:sldId id="611" r:id="rId14"/>
    <p:sldId id="645" r:id="rId15"/>
    <p:sldId id="636" r:id="rId16"/>
    <p:sldId id="616" r:id="rId17"/>
    <p:sldId id="617" r:id="rId18"/>
    <p:sldId id="618" r:id="rId19"/>
    <p:sldId id="637" r:id="rId20"/>
    <p:sldId id="619" r:id="rId21"/>
    <p:sldId id="638" r:id="rId22"/>
    <p:sldId id="620" r:id="rId23"/>
    <p:sldId id="621" r:id="rId24"/>
    <p:sldId id="622" r:id="rId25"/>
    <p:sldId id="641" r:id="rId26"/>
    <p:sldId id="625" r:id="rId27"/>
    <p:sldId id="627" r:id="rId28"/>
    <p:sldId id="626" r:id="rId29"/>
    <p:sldId id="273" r:id="rId30"/>
    <p:sldId id="298" r:id="rId31"/>
    <p:sldId id="324" r:id="rId32"/>
    <p:sldId id="633" r:id="rId33"/>
    <p:sldId id="635" r:id="rId34"/>
  </p:sldIdLst>
  <p:sldSz cx="12192000" cy="685800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0D0E"/>
    <a:srgbClr val="F6975C"/>
    <a:srgbClr val="4F1B1A"/>
    <a:srgbClr val="E7D0A8"/>
    <a:srgbClr val="C92199"/>
    <a:srgbClr val="E770C6"/>
    <a:srgbClr val="742523"/>
    <a:srgbClr val="A64444"/>
    <a:srgbClr val="EFD8D8"/>
    <a:srgbClr val="1B1B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93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548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5T11:16:38.74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24575,'0'0'-8191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5T11:16:39.08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5T11:16:39.08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5T11:16:38.74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24575,'0'0'-8191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5T11:16:39.08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5T11:16:38.74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24575,'0'0'-8191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5T11:16:39.08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24575,'0'0'-8191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5T11:16:38.74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24575,'0'0'-8191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5T11:16:39.08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24575,'0'0'-8191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5T11:16:38.74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13FE6-0B77-496D-ABCB-74CFBC86D3AF}" type="datetimeFigureOut">
              <a:rPr lang="en-GB" smtClean="0"/>
              <a:t>19/05/2026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BC1F0A-ADD8-4D39-ADCA-FDFE9661DF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461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BC1F0A-ADD8-4D39-ADCA-FDFE9661DF6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3877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A7E643-FD28-8E71-C96A-52059998BB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7349F6-7FD3-45F7-D94E-DA775BFEA3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FAE2D0B-0208-55D6-82A2-BAF0A3CD33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34C342-A853-F551-2C0B-F3AA7F69B3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BC1F0A-ADD8-4D39-ADCA-FDFE9661DF6D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6070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90E729-5219-002D-A361-C1C9432ACC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7C7C6C-ACC5-1942-9C12-AA72FB473F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E6C9FB-E502-CDB4-12D7-EC7848FA73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DB36B9-C726-11A4-43C0-8AA5D927A1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BC1F0A-ADD8-4D39-ADCA-FDFE9661DF6D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3555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FF9B91-C117-CFB3-C3AB-B36F44E3F3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D249876-7511-99AC-7003-92948FC158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FB52E0-22FC-4505-B181-2C059FD206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46F661-036B-7DA6-8A8E-1E47779F70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BC1F0A-ADD8-4D39-ADCA-FDFE9661DF6D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0079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C81F0B-D5B4-EBC7-73B7-8E920394AF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9449A3-D077-65B2-2002-04E46C0858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F353AF6-57D0-F12B-A281-0B3C601433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950BB3-FDA0-9912-1682-BA8D33ED370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BC1F0A-ADD8-4D39-ADCA-FDFE9661DF6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944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2A3129-7A07-2E3E-4E9A-739D1A5B70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92C4FB-0964-F464-D708-CA5F293D49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167CFE-3FD8-7ED0-80DC-098B7FFF81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A86044-F4F8-5071-8A66-A0578F0D9A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BC1F0A-ADD8-4D39-ADCA-FDFE9661DF6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453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E9E14C-E0C1-2ECC-6A3E-1BEFA41ED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A409ED-E634-9AF3-57B8-74CA6567AD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4CF91F-AF9F-D191-2693-D9524CA2CA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CC9931-30E7-D762-8F2B-5DD6D0B4DF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BC1F0A-ADD8-4D39-ADCA-FDFE9661DF6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7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EA3D1A-B9B1-CB37-1E52-8B1C7F9B5D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9379B4-9D50-C1FD-831D-105B3A73F6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652EB4-C7FA-49BD-A95B-83B3BC5AA1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D802E9-B986-445C-6815-528B5F1D61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BC1F0A-ADD8-4D39-ADCA-FDFE9661DF6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760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5C5F30-4C88-0CDB-9E89-65B1A4FDCD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FEC853-1725-0B64-721E-9CEAF93F87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D19C67-C1AE-DC5D-9E02-EB1862497C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5F0EB9-7650-2ED7-6574-66BF5DBB9E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BC1F0A-ADD8-4D39-ADCA-FDFE9661DF6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6749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5FFF55-2506-3524-6258-DA6B76E39D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E7BF67-238F-75B8-C54E-A020289728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8855951-4EA9-5371-ABBA-CD231E7EC6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84FAE3-87E0-0FF9-0338-0A243D11CB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BC1F0A-ADD8-4D39-ADCA-FDFE9661DF6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903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66373F-900C-F38A-3739-4AB594FB29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4E8283C-C3B5-B420-A0BB-21266B0583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76F289-7A80-FC25-84B8-B75716FD28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6F6693-44C9-B172-E7A0-80DB51BC24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BC1F0A-ADD8-4D39-ADCA-FDFE9661DF6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56957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5CFC27-B2C6-34F8-D0B9-F10B05111B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56F4228-C59E-7465-9DA9-C952277F4A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9C2970-F27B-BB72-F829-C63F6FA7C6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A7559D-4DB9-75D7-9970-C6FE67ED6C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BC1F0A-ADD8-4D39-ADCA-FDFE9661DF6D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200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54AC433-0D72-40A8-9FE3-169DB25E59F0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99919F8-9D39-4D65-A6F5-08F0F666D242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001CADB-ADC6-4400-868F-ED0A3CE0A2C3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CDD01AF-D579-49A1-98D7-F2DA922F3348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53889-E721-B972-17E9-C9FF0536B2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C38FB-A9FF-5244-109C-9328AC0B98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42C4A5-FC2B-D05A-F00D-63B16EC8B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9878-30D5-A040-BF65-18ED98124D53}" type="datetime1">
              <a:rPr lang="en-GB" smtClean="0"/>
              <a:t>19/05/2026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706C6-5223-0C20-E9FF-D2DD49B5D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6DEC04-886C-7396-DAD6-184DF4817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21034-D747-414D-9BCF-99443CAE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592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1397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GB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B2F47E6-E6B0-40ED-9713-8B5F91A6B266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6EE250B-9700-4932-A4EA-4F49149DC3D2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BC9757C-F6F2-4991-B66C-E3B11E4B48E3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355E5A2-314B-4113-B199-8D9DDA0756CC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GB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56244B1-6E31-4091-8053-FE209B2D1242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5BE814B-FEFA-408E-8004-1BFC3F1F4D2E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7BD4E64-79F1-441F-B62B-57613CCF0C78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889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50CF92F-1B3F-4240-B330-9DFF37059773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4400" b="0" strike="noStrike" spc="-1">
                <a:solidFill>
                  <a:srgbClr val="000000"/>
                </a:solidFill>
                <a:latin typeface="Aptos Display"/>
              </a:rPr>
              <a:t>Click to edit Master title style</a:t>
            </a:r>
            <a:endParaRPr lang="en-US" sz="44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Aptos"/>
              </a:rPr>
              <a:t>Click to edit Master text styles</a:t>
            </a:r>
          </a:p>
          <a:p>
            <a:pPr marL="685783" lvl="1" indent="-228594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Aptos"/>
              </a:rPr>
              <a:t>Second level</a:t>
            </a:r>
          </a:p>
          <a:p>
            <a:pPr marL="1142971" lvl="2" indent="-228594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0000"/>
                </a:solidFill>
                <a:latin typeface="Aptos"/>
              </a:rPr>
              <a:t>Third level</a:t>
            </a:r>
          </a:p>
          <a:p>
            <a:pPr marL="1600160" lvl="3" indent="-228594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Aptos"/>
              </a:rPr>
              <a:t>Fourth level</a:t>
            </a:r>
          </a:p>
          <a:p>
            <a:pPr marL="2057349" lvl="4" indent="-228594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Aptos"/>
              </a:rPr>
              <a:t>Fifth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lang="en-GB" sz="1200" b="0" strike="noStrike" spc="-1">
                <a:solidFill>
                  <a:srgbClr val="787878"/>
                </a:solidFill>
                <a:latin typeface="Apto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GB" sz="1200" b="0" strike="noStrike" spc="-1">
                <a:solidFill>
                  <a:srgbClr val="787878"/>
                </a:solidFill>
                <a:latin typeface="Aptos"/>
              </a:rPr>
              <a:t>&lt;date/time&gt;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lang="en-GB" sz="1400" b="0" strike="noStrike" spc="-1">
                <a:latin typeface="Times New Roman"/>
              </a:defRPr>
            </a:lvl1pPr>
          </a:lstStyle>
          <a:p>
            <a:pPr algn="ctr">
              <a:buNone/>
            </a:pPr>
            <a:r>
              <a:rPr lang="en-GB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solidFill>
                  <a:srgbClr val="787878"/>
                </a:solidFill>
                <a:latin typeface="Apto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D1C3003-D15F-436A-9AC1-F7CEA98978A7}" type="slidenum">
              <a:rPr lang="en-GB" sz="1200" b="0" strike="noStrike" spc="-1">
                <a:solidFill>
                  <a:srgbClr val="787878"/>
                </a:solidFill>
                <a:latin typeface="Aptos"/>
              </a:rPr>
              <a:t>‹#›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914377" rtl="0" eaLnBrk="1" latinLnBrk="0" hangingPunct="1">
        <a:lnSpc>
          <a:spcPct val="90000"/>
        </a:lnSpc>
        <a:spcBef>
          <a:spcPts val="1335"/>
        </a:spcBef>
        <a:buClr>
          <a:srgbClr val="000000"/>
        </a:buClr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9.png"/><Relationship Id="rId18" Type="http://schemas.openxmlformats.org/officeDocument/2006/relationships/image" Target="../media/image36.png"/><Relationship Id="rId3" Type="http://schemas.openxmlformats.org/officeDocument/2006/relationships/image" Target="../media/image4.png"/><Relationship Id="rId12" Type="http://schemas.openxmlformats.org/officeDocument/2006/relationships/customXml" Target="../ink/ink6.xml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20" Type="http://schemas.openxmlformats.org/officeDocument/2006/relationships/image" Target="../media/image31.png"/><Relationship Id="rId1" Type="http://schemas.openxmlformats.org/officeDocument/2006/relationships/tags" Target="../tags/tag3.xml"/><Relationship Id="rId6" Type="http://schemas.openxmlformats.org/officeDocument/2006/relationships/customXml" Target="../ink/ink5.xml"/><Relationship Id="rId11" Type="http://schemas.openxmlformats.org/officeDocument/2006/relationships/image" Target="NULL"/><Relationship Id="rId5" Type="http://schemas.openxmlformats.org/officeDocument/2006/relationships/image" Target="../media/image28.png"/><Relationship Id="rId15" Type="http://schemas.openxmlformats.org/officeDocument/2006/relationships/image" Target="../media/image9.png"/><Relationship Id="rId19" Type="http://schemas.openxmlformats.org/officeDocument/2006/relationships/image" Target="../media/image37.png"/><Relationship Id="rId4" Type="http://schemas.openxmlformats.org/officeDocument/2006/relationships/image" Target="../media/image27.png"/><Relationship Id="rId1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9.png"/><Relationship Id="rId18" Type="http://schemas.openxmlformats.org/officeDocument/2006/relationships/image" Target="../media/image38.png"/><Relationship Id="rId3" Type="http://schemas.openxmlformats.org/officeDocument/2006/relationships/image" Target="../media/image4.png"/><Relationship Id="rId12" Type="http://schemas.openxmlformats.org/officeDocument/2006/relationships/customXml" Target="../ink/ink8.xml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20" Type="http://schemas.openxmlformats.org/officeDocument/2006/relationships/image" Target="../media/image39.png"/><Relationship Id="rId1" Type="http://schemas.openxmlformats.org/officeDocument/2006/relationships/tags" Target="../tags/tag4.xml"/><Relationship Id="rId6" Type="http://schemas.openxmlformats.org/officeDocument/2006/relationships/customXml" Target="../ink/ink7.xml"/><Relationship Id="rId11" Type="http://schemas.openxmlformats.org/officeDocument/2006/relationships/image" Target="NULL"/><Relationship Id="rId5" Type="http://schemas.openxmlformats.org/officeDocument/2006/relationships/image" Target="../media/image28.png"/><Relationship Id="rId15" Type="http://schemas.openxmlformats.org/officeDocument/2006/relationships/image" Target="../media/image9.png"/><Relationship Id="rId19" Type="http://schemas.openxmlformats.org/officeDocument/2006/relationships/image" Target="../media/image31.png"/><Relationship Id="rId4" Type="http://schemas.openxmlformats.org/officeDocument/2006/relationships/image" Target="../media/image27.png"/><Relationship Id="rId1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0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43.png"/><Relationship Id="rId11" Type="http://schemas.openxmlformats.org/officeDocument/2006/relationships/image" Target="../media/image45.png"/><Relationship Id="rId5" Type="http://schemas.openxmlformats.org/officeDocument/2006/relationships/image" Target="../media/image42.png"/><Relationship Id="rId10" Type="http://schemas.openxmlformats.org/officeDocument/2006/relationships/image" Target="../media/image44.png"/><Relationship Id="rId4" Type="http://schemas.openxmlformats.org/officeDocument/2006/relationships/image" Target="../media/image41.png"/><Relationship Id="rId9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48.png"/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6.png"/><Relationship Id="rId9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47.png"/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12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6.png"/><Relationship Id="rId9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47.png"/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12" Type="http://schemas.openxmlformats.org/officeDocument/2006/relationships/image" Target="../media/image5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6.png"/><Relationship Id="rId9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12" Type="http://schemas.openxmlformats.org/officeDocument/2006/relationships/image" Target="../media/image4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51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46.png"/><Relationship Id="rId9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53.png"/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12" Type="http://schemas.openxmlformats.org/officeDocument/2006/relationships/image" Target="../media/image5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6.png"/><Relationship Id="rId9" Type="http://schemas.openxmlformats.org/officeDocument/2006/relationships/image" Target="../media/image9.png"/><Relationship Id="rId1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png"/><Relationship Id="rId7" Type="http://schemas.openxmlformats.org/officeDocument/2006/relationships/image" Target="../media/image5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54.png"/><Relationship Id="rId5" Type="http://schemas.openxmlformats.org/officeDocument/2006/relationships/image" Target="../media/image17.png"/><Relationship Id="rId10" Type="http://schemas.openxmlformats.org/officeDocument/2006/relationships/image" Target="../media/image11.png"/><Relationship Id="rId4" Type="http://schemas.openxmlformats.org/officeDocument/2006/relationships/image" Target="../media/image16.png"/><Relationship Id="rId9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5.png"/><Relationship Id="rId7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58.png"/><Relationship Id="rId4" Type="http://schemas.openxmlformats.org/officeDocument/2006/relationships/image" Target="../media/image16.png"/><Relationship Id="rId9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4.png"/><Relationship Id="rId7" Type="http://schemas.openxmlformats.org/officeDocument/2006/relationships/image" Target="../media/image58.png"/><Relationship Id="rId12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57.png"/><Relationship Id="rId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15.png"/><Relationship Id="rId9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9.png"/><Relationship Id="rId12" Type="http://schemas.openxmlformats.org/officeDocument/2006/relationships/image" Target="../media/image6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60.png"/><Relationship Id="rId5" Type="http://schemas.openxmlformats.org/officeDocument/2006/relationships/image" Target="../media/image16.png"/><Relationship Id="rId10" Type="http://schemas.openxmlformats.org/officeDocument/2006/relationships/image" Target="../media/image59.png"/><Relationship Id="rId4" Type="http://schemas.openxmlformats.org/officeDocument/2006/relationships/image" Target="../media/image15.png"/><Relationship Id="rId9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9.png"/><Relationship Id="rId18" Type="http://schemas.openxmlformats.org/officeDocument/2006/relationships/image" Target="../media/image10.png"/><Relationship Id="rId3" Type="http://schemas.openxmlformats.org/officeDocument/2006/relationships/image" Target="../media/image4.png"/><Relationship Id="rId12" Type="http://schemas.openxmlformats.org/officeDocument/2006/relationships/customXml" Target="../ink/ink10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1.png"/><Relationship Id="rId20" Type="http://schemas.openxmlformats.org/officeDocument/2006/relationships/image" Target="../media/image61.png"/><Relationship Id="rId1" Type="http://schemas.openxmlformats.org/officeDocument/2006/relationships/tags" Target="../tags/tag6.xml"/><Relationship Id="rId6" Type="http://schemas.openxmlformats.org/officeDocument/2006/relationships/customXml" Target="../ink/ink9.xml"/><Relationship Id="rId11" Type="http://schemas.openxmlformats.org/officeDocument/2006/relationships/image" Target="NULL"/><Relationship Id="rId5" Type="http://schemas.openxmlformats.org/officeDocument/2006/relationships/image" Target="../media/image28.png"/><Relationship Id="rId15" Type="http://schemas.openxmlformats.org/officeDocument/2006/relationships/image" Target="../media/image63.png"/><Relationship Id="rId19" Type="http://schemas.openxmlformats.org/officeDocument/2006/relationships/image" Target="../media/image11.png"/><Relationship Id="rId4" Type="http://schemas.openxmlformats.org/officeDocument/2006/relationships/image" Target="../media/image27.png"/><Relationship Id="rId1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0.png"/><Relationship Id="rId7" Type="http://schemas.openxmlformats.org/officeDocument/2006/relationships/image" Target="../media/image43.png"/><Relationship Id="rId12" Type="http://schemas.openxmlformats.org/officeDocument/2006/relationships/image" Target="../media/image6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42.png"/><Relationship Id="rId11" Type="http://schemas.openxmlformats.org/officeDocument/2006/relationships/image" Target="../media/image65.png"/><Relationship Id="rId5" Type="http://schemas.openxmlformats.org/officeDocument/2006/relationships/image" Target="../media/image41.png"/><Relationship Id="rId10" Type="http://schemas.openxmlformats.org/officeDocument/2006/relationships/image" Target="../media/image11.png"/><Relationship Id="rId4" Type="http://schemas.openxmlformats.org/officeDocument/2006/relationships/image" Target="../media/image45.png"/><Relationship Id="rId9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67.png"/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12" Type="http://schemas.openxmlformats.org/officeDocument/2006/relationships/image" Target="../media/image6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6.png"/><Relationship Id="rId9" Type="http://schemas.openxmlformats.org/officeDocument/2006/relationships/image" Target="../media/image9.png"/><Relationship Id="rId14" Type="http://schemas.openxmlformats.org/officeDocument/2006/relationships/image" Target="../media/image6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68.png"/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12" Type="http://schemas.openxmlformats.org/officeDocument/2006/relationships/image" Target="../media/image6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66.png"/><Relationship Id="rId5" Type="http://schemas.openxmlformats.org/officeDocument/2006/relationships/image" Target="../media/image5.png"/><Relationship Id="rId15" Type="http://schemas.openxmlformats.org/officeDocument/2006/relationships/image" Target="../media/image69.png"/><Relationship Id="rId10" Type="http://schemas.openxmlformats.org/officeDocument/2006/relationships/image" Target="../media/image11.png"/><Relationship Id="rId4" Type="http://schemas.openxmlformats.org/officeDocument/2006/relationships/image" Target="../media/image46.png"/><Relationship Id="rId9" Type="http://schemas.openxmlformats.org/officeDocument/2006/relationships/image" Target="../media/image10.png"/><Relationship Id="rId14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70.png"/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12" Type="http://schemas.openxmlformats.org/officeDocument/2006/relationships/image" Target="../media/image7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72.png"/><Relationship Id="rId10" Type="http://schemas.openxmlformats.org/officeDocument/2006/relationships/image" Target="../media/image10.png"/><Relationship Id="rId4" Type="http://schemas.openxmlformats.org/officeDocument/2006/relationships/image" Target="../media/image46.png"/><Relationship Id="rId9" Type="http://schemas.openxmlformats.org/officeDocument/2006/relationships/image" Target="../media/image9.png"/><Relationship Id="rId14" Type="http://schemas.openxmlformats.org/officeDocument/2006/relationships/image" Target="../media/image7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png"/><Relationship Id="rId7" Type="http://schemas.openxmlformats.org/officeDocument/2006/relationships/image" Target="../media/image77.png"/><Relationship Id="rId12" Type="http://schemas.openxmlformats.org/officeDocument/2006/relationships/image" Target="../media/image7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74.png"/><Relationship Id="rId5" Type="http://schemas.openxmlformats.org/officeDocument/2006/relationships/image" Target="../media/image17.png"/><Relationship Id="rId10" Type="http://schemas.openxmlformats.org/officeDocument/2006/relationships/image" Target="../media/image11.png"/><Relationship Id="rId4" Type="http://schemas.openxmlformats.org/officeDocument/2006/relationships/image" Target="../media/image16.png"/><Relationship Id="rId9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760.png"/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12" Type="http://schemas.openxmlformats.org/officeDocument/2006/relationships/image" Target="../media/image7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6.png"/><Relationship Id="rId9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18.png"/><Relationship Id="rId3" Type="http://schemas.openxmlformats.org/officeDocument/2006/relationships/image" Target="../media/image80.png"/><Relationship Id="rId7" Type="http://schemas.openxmlformats.org/officeDocument/2006/relationships/image" Target="../media/image29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png"/><Relationship Id="rId11" Type="http://schemas.openxmlformats.org/officeDocument/2006/relationships/image" Target="../media/image45.png"/><Relationship Id="rId5" Type="http://schemas.openxmlformats.org/officeDocument/2006/relationships/image" Target="../media/image10.png"/><Relationship Id="rId10" Type="http://schemas.openxmlformats.org/officeDocument/2006/relationships/image" Target="../media/image47.png"/><Relationship Id="rId4" Type="http://schemas.openxmlformats.org/officeDocument/2006/relationships/image" Target="../media/image9.png"/><Relationship Id="rId9" Type="http://schemas.openxmlformats.org/officeDocument/2006/relationships/image" Target="../media/image7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0.png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image" Target="../media/image42.png"/><Relationship Id="rId11" Type="http://schemas.openxmlformats.org/officeDocument/2006/relationships/image" Target="../media/image79.png"/><Relationship Id="rId5" Type="http://schemas.openxmlformats.org/officeDocument/2006/relationships/image" Target="../media/image41.png"/><Relationship Id="rId10" Type="http://schemas.openxmlformats.org/officeDocument/2006/relationships/image" Target="../media/image11.png"/><Relationship Id="rId4" Type="http://schemas.openxmlformats.org/officeDocument/2006/relationships/image" Target="../media/image45.png"/><Relationship Id="rId9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0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43.png"/><Relationship Id="rId11" Type="http://schemas.openxmlformats.org/officeDocument/2006/relationships/image" Target="../media/image45.png"/><Relationship Id="rId5" Type="http://schemas.openxmlformats.org/officeDocument/2006/relationships/image" Target="../media/image42.png"/><Relationship Id="rId10" Type="http://schemas.openxmlformats.org/officeDocument/2006/relationships/image" Target="../media/image81.png"/><Relationship Id="rId4" Type="http://schemas.openxmlformats.org/officeDocument/2006/relationships/image" Target="../media/image41.png"/><Relationship Id="rId9" Type="http://schemas.openxmlformats.org/officeDocument/2006/relationships/image" Target="../media/image11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9.png"/><Relationship Id="rId12" Type="http://schemas.openxmlformats.org/officeDocument/2006/relationships/image" Target="../media/image47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43.png"/><Relationship Id="rId11" Type="http://schemas.openxmlformats.org/officeDocument/2006/relationships/image" Target="../media/image83.png"/><Relationship Id="rId5" Type="http://schemas.openxmlformats.org/officeDocument/2006/relationships/image" Target="../media/image42.png"/><Relationship Id="rId10" Type="http://schemas.openxmlformats.org/officeDocument/2006/relationships/image" Target="../media/image82.png"/><Relationship Id="rId4" Type="http://schemas.openxmlformats.org/officeDocument/2006/relationships/image" Target="../media/image41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13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1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11.png"/><Relationship Id="rId5" Type="http://schemas.openxmlformats.org/officeDocument/2006/relationships/image" Target="../media/image16.png"/><Relationship Id="rId10" Type="http://schemas.openxmlformats.org/officeDocument/2006/relationships/image" Target="../media/image10.png"/><Relationship Id="rId4" Type="http://schemas.openxmlformats.org/officeDocument/2006/relationships/image" Target="../media/image15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9.png"/><Relationship Id="rId12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3.png"/><Relationship Id="rId5" Type="http://schemas.openxmlformats.org/officeDocument/2006/relationships/image" Target="../media/image16.png"/><Relationship Id="rId10" Type="http://schemas.openxmlformats.org/officeDocument/2006/relationships/image" Target="../media/image22.png"/><Relationship Id="rId4" Type="http://schemas.openxmlformats.org/officeDocument/2006/relationships/image" Target="../media/image15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9.png"/><Relationship Id="rId12" Type="http://schemas.openxmlformats.org/officeDocument/2006/relationships/image" Target="../media/image24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6.png"/><Relationship Id="rId5" Type="http://schemas.openxmlformats.org/officeDocument/2006/relationships/image" Target="../media/image16.png"/><Relationship Id="rId10" Type="http://schemas.openxmlformats.org/officeDocument/2006/relationships/image" Target="../media/image25.png"/><Relationship Id="rId4" Type="http://schemas.openxmlformats.org/officeDocument/2006/relationships/image" Target="../media/image15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9.png"/><Relationship Id="rId18" Type="http://schemas.openxmlformats.org/officeDocument/2006/relationships/image" Target="../media/image11.png"/><Relationship Id="rId3" Type="http://schemas.openxmlformats.org/officeDocument/2006/relationships/image" Target="../media/image4.png"/><Relationship Id="rId12" Type="http://schemas.openxmlformats.org/officeDocument/2006/relationships/customXml" Target="../ink/ink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.png"/><Relationship Id="rId20" Type="http://schemas.openxmlformats.org/officeDocument/2006/relationships/image" Target="../media/image33.png"/><Relationship Id="rId1" Type="http://schemas.openxmlformats.org/officeDocument/2006/relationships/tags" Target="../tags/tag1.xml"/><Relationship Id="rId6" Type="http://schemas.openxmlformats.org/officeDocument/2006/relationships/customXml" Target="../ink/ink1.xml"/><Relationship Id="rId11" Type="http://schemas.openxmlformats.org/officeDocument/2006/relationships/image" Target="NULL"/><Relationship Id="rId5" Type="http://schemas.openxmlformats.org/officeDocument/2006/relationships/image" Target="../media/image28.png"/><Relationship Id="rId15" Type="http://schemas.openxmlformats.org/officeDocument/2006/relationships/image" Target="../media/image31.png"/><Relationship Id="rId19" Type="http://schemas.openxmlformats.org/officeDocument/2006/relationships/image" Target="../media/image32.png"/><Relationship Id="rId4" Type="http://schemas.openxmlformats.org/officeDocument/2006/relationships/image" Target="../media/image27.png"/><Relationship Id="rId1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9.png"/><Relationship Id="rId18" Type="http://schemas.openxmlformats.org/officeDocument/2006/relationships/image" Target="../media/image10.png"/><Relationship Id="rId3" Type="http://schemas.openxmlformats.org/officeDocument/2006/relationships/image" Target="../media/image4.png"/><Relationship Id="rId12" Type="http://schemas.openxmlformats.org/officeDocument/2006/relationships/customXml" Target="../ink/ink4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tags" Target="../tags/tag2.xml"/><Relationship Id="rId6" Type="http://schemas.openxmlformats.org/officeDocument/2006/relationships/customXml" Target="../ink/ink3.xml"/><Relationship Id="rId11" Type="http://schemas.openxmlformats.org/officeDocument/2006/relationships/image" Target="NULL"/><Relationship Id="rId5" Type="http://schemas.openxmlformats.org/officeDocument/2006/relationships/image" Target="../media/image28.png"/><Relationship Id="rId15" Type="http://schemas.openxmlformats.org/officeDocument/2006/relationships/image" Target="../media/image34.png"/><Relationship Id="rId19" Type="http://schemas.openxmlformats.org/officeDocument/2006/relationships/image" Target="../media/image11.png"/><Relationship Id="rId4" Type="http://schemas.openxmlformats.org/officeDocument/2006/relationships/image" Target="../media/image27.png"/><Relationship Id="rId1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C052C3-1395-8D2E-D1CA-CEBDA61A5A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glass wall with a structure&#10;&#10;Description automatically generated with medium confidence">
            <a:extLst>
              <a:ext uri="{FF2B5EF4-FFF2-40B4-BE49-F238E27FC236}">
                <a16:creationId xmlns:a16="http://schemas.microsoft.com/office/drawing/2014/main" id="{F049BC7A-EA64-6B45-0659-098F5385FA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34" y="0"/>
            <a:ext cx="12195655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17A7D36-AAB8-CA7A-583D-FCD6D0A6DC29}"/>
              </a:ext>
            </a:extLst>
          </p:cNvPr>
          <p:cNvSpPr/>
          <p:nvPr/>
        </p:nvSpPr>
        <p:spPr>
          <a:xfrm>
            <a:off x="-14977" y="5321758"/>
            <a:ext cx="6833087" cy="15425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5337290-0515-E895-3618-C6084AD60E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619" y="5123486"/>
            <a:ext cx="7059266" cy="1343883"/>
          </a:xfrm>
        </p:spPr>
        <p:txBody>
          <a:bodyPr>
            <a:normAutofit/>
          </a:bodyPr>
          <a:lstStyle/>
          <a:p>
            <a:pPr algn="l"/>
            <a:r>
              <a:rPr lang="en-US" sz="4800" dirty="0">
                <a:latin typeface="Century" panose="02040604050505020304" pitchFamily="18" charset="0"/>
              </a:rPr>
              <a:t>QSHS Analysis </a:t>
            </a:r>
            <a:br>
              <a:rPr lang="en-US" sz="4800" dirty="0">
                <a:latin typeface="Century" panose="02040604050505020304" pitchFamily="18" charset="0"/>
              </a:rPr>
            </a:br>
            <a:r>
              <a:rPr lang="en-US" sz="2400" b="1" dirty="0">
                <a:latin typeface="Century" panose="02040604050505020304" pitchFamily="18" charset="0"/>
              </a:rPr>
              <a:t>Early Pipeline and Injection Tests</a:t>
            </a:r>
            <a:endParaRPr lang="en-US" sz="4800" b="1" dirty="0">
              <a:latin typeface="Century" panose="02040604050505020304" pitchFamily="18" charset="0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D4F3E2AC-355A-2B15-C420-24BE969440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6" y="6447247"/>
            <a:ext cx="3812205" cy="443979"/>
          </a:xfrm>
        </p:spPr>
        <p:txBody>
          <a:bodyPr/>
          <a:lstStyle/>
          <a:p>
            <a:pPr algn="l"/>
            <a:r>
              <a:rPr lang="en-US" sz="2000" b="1" dirty="0">
                <a:latin typeface="Rockwell" panose="02060603020205020403" pitchFamily="18" charset="0"/>
                <a:cs typeface="Arial" panose="020B0604020202020204" pitchFamily="34" charset="0"/>
              </a:rPr>
              <a:t>Claude Mostyn</a:t>
            </a:r>
          </a:p>
        </p:txBody>
      </p:sp>
      <p:pic>
        <p:nvPicPr>
          <p:cNvPr id="2" name="Picture 1" descr="A black background with a yellow light&#10;&#10;Description automatically generated">
            <a:extLst>
              <a:ext uri="{FF2B5EF4-FFF2-40B4-BE49-F238E27FC236}">
                <a16:creationId xmlns:a16="http://schemas.microsoft.com/office/drawing/2014/main" id="{5AD2DA47-80F1-E238-B496-92C9F805B8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0975" y="6127395"/>
            <a:ext cx="1721984" cy="654723"/>
          </a:xfrm>
          <a:prstGeom prst="rect">
            <a:avLst/>
          </a:prstGeom>
        </p:spPr>
      </p:pic>
      <p:sp>
        <p:nvSpPr>
          <p:cNvPr id="4" name="Rectangle 7">
            <a:extLst>
              <a:ext uri="{FF2B5EF4-FFF2-40B4-BE49-F238E27FC236}">
                <a16:creationId xmlns:a16="http://schemas.microsoft.com/office/drawing/2014/main" id="{4E254BF1-37BE-E365-84F4-74D829B68509}"/>
              </a:ext>
            </a:extLst>
          </p:cNvPr>
          <p:cNvSpPr/>
          <p:nvPr/>
        </p:nvSpPr>
        <p:spPr>
          <a:xfrm rot="5400000">
            <a:off x="3362058" y="1973110"/>
            <a:ext cx="83935" cy="682292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8D06966C-1684-3C15-FD0D-22182E38E943}"/>
              </a:ext>
            </a:extLst>
          </p:cNvPr>
          <p:cNvSpPr/>
          <p:nvPr/>
        </p:nvSpPr>
        <p:spPr>
          <a:xfrm rot="5400000">
            <a:off x="2597341" y="2532742"/>
            <a:ext cx="85320" cy="528655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A7309A55-9EE8-7DC0-A22A-20385306F068}"/>
              </a:ext>
            </a:extLst>
          </p:cNvPr>
          <p:cNvSpPr/>
          <p:nvPr/>
        </p:nvSpPr>
        <p:spPr>
          <a:xfrm rot="16200000">
            <a:off x="3342799" y="1859604"/>
            <a:ext cx="135181" cy="683081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pic>
        <p:nvPicPr>
          <p:cNvPr id="9" name="Picture 8" descr="A close up of a logo&#10;&#10;AI-generated content may be incorrect.">
            <a:extLst>
              <a:ext uri="{FF2B5EF4-FFF2-40B4-BE49-F238E27FC236}">
                <a16:creationId xmlns:a16="http://schemas.microsoft.com/office/drawing/2014/main" id="{429268C4-9906-6E39-8845-9E5E9FE3B8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074" y="5532930"/>
            <a:ext cx="1529337" cy="560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871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87FD3F-73A7-829A-CCB6-36DBC95D1E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4765151C-34A0-3F04-AF7C-EE88EAF414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 t="14895" r="9823" b="30330"/>
          <a:stretch/>
        </p:blipFill>
        <p:spPr>
          <a:xfrm>
            <a:off x="266147" y="539492"/>
            <a:ext cx="11659707" cy="601100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CD888D5-F98D-2252-ECB0-1337AF509C93}"/>
              </a:ext>
            </a:extLst>
          </p:cNvPr>
          <p:cNvSpPr/>
          <p:nvPr/>
        </p:nvSpPr>
        <p:spPr>
          <a:xfrm>
            <a:off x="259841" y="941416"/>
            <a:ext cx="2215293" cy="57016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 white rectangular object with blue and green stripes&#10;&#10;AI-generated content may be incorrect.">
            <a:extLst>
              <a:ext uri="{FF2B5EF4-FFF2-40B4-BE49-F238E27FC236}">
                <a16:creationId xmlns:a16="http://schemas.microsoft.com/office/drawing/2014/main" id="{243E248F-F249-EA72-384F-110C5714B7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5733" y="2774807"/>
            <a:ext cx="5613144" cy="193824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9D7207B5-6EEE-F3D1-864C-D0DEF889A59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47" y="538677"/>
            <a:ext cx="3730568" cy="406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ADA064A7-4819-C001-91BA-4D9197CEEE45}"/>
                  </a:ext>
                </a:extLst>
              </p14:cNvPr>
              <p14:cNvContentPartPr/>
              <p14:nvPr/>
            </p14:nvContentPartPr>
            <p14:xfrm>
              <a:off x="-78985" y="665616"/>
              <a:ext cx="360" cy="36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F475C5F7-F101-0FB9-E1CF-576439525DF6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-85105" y="659496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A9BC1CB4-D61F-67A7-698E-6FF85ACFB891}"/>
                  </a:ext>
                </a:extLst>
              </p14:cNvPr>
              <p14:cNvContentPartPr/>
              <p14:nvPr/>
            </p14:nvContentPartPr>
            <p14:xfrm>
              <a:off x="-78985" y="665616"/>
              <a:ext cx="360" cy="36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6538568B-60E3-2B00-21B9-F47D68950D34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-85105" y="659496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68" name="Picture 67">
            <a:extLst>
              <a:ext uri="{FF2B5EF4-FFF2-40B4-BE49-F238E27FC236}">
                <a16:creationId xmlns:a16="http://schemas.microsoft.com/office/drawing/2014/main" id="{2471B562-B6E3-D1A9-F565-EA7E9984159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50499"/>
            <a:ext cx="12208325" cy="31320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9E9D0D10-813E-79BD-C8F2-864C1ACFD02E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38677"/>
            <a:ext cx="266191" cy="601200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3CC0F89D-82DE-267E-391B-787F5216DFC2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5789" y="538677"/>
            <a:ext cx="266191" cy="6012000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499793D2-75DF-D597-7CD7-CAE6F0920D8C}"/>
              </a:ext>
            </a:extLst>
          </p:cNvPr>
          <p:cNvSpPr txBox="1"/>
          <p:nvPr/>
        </p:nvSpPr>
        <p:spPr>
          <a:xfrm>
            <a:off x="458327" y="989327"/>
            <a:ext cx="329636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Times New Roman" panose="02020603050405020304" pitchFamily="18" charset="0"/>
              </a:rPr>
              <a:t>Predominant data loss was digitiser failure for first run, fixed by second run</a:t>
            </a:r>
          </a:p>
          <a:p>
            <a:pPr marL="342900" indent="-342900">
              <a:buSzPct val="100000"/>
              <a:buChar char="•"/>
            </a:pPr>
            <a:endParaRPr lang="en-US" sz="1600" dirty="0">
              <a:latin typeface="Rockwell" panose="02060603020205020403" pitchFamily="18" charset="0"/>
              <a:ea typeface="Calibri" pitchFamily="34" charset="-122"/>
              <a:cs typeface="Times New Roman" panose="02020603050405020304" pitchFamily="18" charset="0"/>
            </a:endParaRPr>
          </a:p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IF band cropped to −0.3 to +2.3 MHz (centered on 1 MHz resonance bin)</a:t>
            </a:r>
            <a:endParaRPr lang="en-US" sz="1600" dirty="0">
              <a:latin typeface="Rockwell" panose="02060603020205020403" pitchFamily="18" charset="0"/>
            </a:endParaRPr>
          </a:p>
          <a:p>
            <a:pPr marL="342900" indent="-342900">
              <a:buSzPct val="100000"/>
              <a:buChar char="•"/>
            </a:pPr>
            <a:endParaRPr lang="en-US" sz="1600" dirty="0">
              <a:latin typeface="Rockwell" panose="02060603020205020403" pitchFamily="18" charset="0"/>
              <a:cs typeface="Times New Roman" panose="02020603050405020304" pitchFamily="18" charset="0"/>
            </a:endParaRPr>
          </a:p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cs typeface="Times New Roman" panose="02020603050405020304" pitchFamily="18" charset="0"/>
              </a:rPr>
              <a:t>DC zero gets averaged out</a:t>
            </a:r>
          </a:p>
          <a:p>
            <a:pPr marL="342900" indent="-342900">
              <a:buSzPct val="100000"/>
              <a:buChar char="•"/>
            </a:pPr>
            <a:endParaRPr lang="en-US" sz="1600" b="1" dirty="0">
              <a:solidFill>
                <a:srgbClr val="4F4748"/>
              </a:solidFill>
              <a:latin typeface="Rockwell" panose="02060603020205020403" pitchFamily="18" charset="0"/>
              <a:ea typeface="Calibri" pitchFamily="34" charset="-122"/>
              <a:cs typeface="Times New Roman" panose="02020603050405020304" pitchFamily="18" charset="0"/>
            </a:endParaRPr>
          </a:p>
          <a:p>
            <a:pPr>
              <a:buSzPct val="100000"/>
            </a:pPr>
            <a:r>
              <a:rPr lang="en-US" sz="1600" b="1" dirty="0">
                <a:latin typeface="Rockwell" panose="02060603020205020403" pitchFamily="18" charset="0"/>
                <a:ea typeface="Calibri" pitchFamily="34" charset="-122"/>
                <a:cs typeface="Times New Roman" panose="02020603050405020304" pitchFamily="18" charset="0"/>
              </a:rPr>
              <a:t>Mode crossings retained: </a:t>
            </a: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Times New Roman" panose="02020603050405020304" pitchFamily="18" charset="0"/>
              </a:rPr>
              <a:t>too frequent at QSHS high range frequencies to cut; effects handled during analysis and candidate recovery instead </a:t>
            </a:r>
          </a:p>
          <a:p>
            <a:pPr marL="342900" indent="-342900">
              <a:buSzPct val="100000"/>
              <a:buChar char="•"/>
            </a:pPr>
            <a:endParaRPr lang="en-US" sz="1600" dirty="0">
              <a:latin typeface="Rockwell" panose="02060603020205020403" pitchFamily="18" charset="0"/>
              <a:cs typeface="Times New Roman" panose="02020603050405020304" pitchFamily="18" charset="0"/>
            </a:endParaRPr>
          </a:p>
          <a:p>
            <a:pPr>
              <a:buSzPct val="100000"/>
            </a:pP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ea typeface="Calibri" pitchFamily="34" charset="-122"/>
                <a:cs typeface="Times New Roman" panose="02020603050405020304" pitchFamily="18" charset="0"/>
              </a:rPr>
              <a:t>Gain-profile flatness cuts and frequency drift cuts not implemented for this short test run </a:t>
            </a:r>
            <a:endParaRPr lang="en-US" sz="1600" b="1" dirty="0">
              <a:solidFill>
                <a:schemeClr val="accent6">
                  <a:lumMod val="50000"/>
                </a:schemeClr>
              </a:solidFill>
              <a:latin typeface="Rockwell" panose="02060603020205020403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E8531C-A4F7-F2CF-A294-81C4FC6E244C}"/>
              </a:ext>
            </a:extLst>
          </p:cNvPr>
          <p:cNvSpPr txBox="1"/>
          <p:nvPr/>
        </p:nvSpPr>
        <p:spPr>
          <a:xfrm>
            <a:off x="611616" y="479751"/>
            <a:ext cx="3335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Cuts + Cropping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35AE87-F093-AF94-1DF6-FC6209D23643}"/>
              </a:ext>
            </a:extLst>
          </p:cNvPr>
          <p:cNvSpPr txBox="1"/>
          <p:nvPr/>
        </p:nvSpPr>
        <p:spPr>
          <a:xfrm>
            <a:off x="321269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615D535-63E3-120D-4591-3A505DEC0500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4E84B6F-AF43-53BE-2002-DC3920984195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FFE83AF2-E68D-68AC-5630-539BF3A993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25" name="Picture 24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B9BE0A2F-B1DD-CC2C-D6AF-D8FBA11CB4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6E54231-F920-DEBE-B466-ECFF9F378DB0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C8DE40E-CA50-B410-E1B7-6DCAA3854289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E8783E9C-82AB-B9D1-C725-1478FEC524F3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991669C-7D62-A4F9-8089-4B58B138A16E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8" t="53334" r="1272" b="1100"/>
          <a:stretch>
            <a:fillRect/>
          </a:stretch>
        </p:blipFill>
        <p:spPr>
          <a:xfrm>
            <a:off x="5632431" y="4041075"/>
            <a:ext cx="6149082" cy="2266930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3434004-E0A1-C5FF-4D73-C64BD9E2E995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95" y="673410"/>
            <a:ext cx="5695035" cy="3072547"/>
          </a:xfrm>
          <a:prstGeom prst="rect">
            <a:avLst/>
          </a:prstGeom>
          <a:ln w="28575">
            <a:solidFill>
              <a:schemeClr val="accent3"/>
            </a:solidFill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F50506F-1B2D-FA79-6CC0-F2E12819C1F8}"/>
              </a:ext>
            </a:extLst>
          </p:cNvPr>
          <p:cNvSpPr/>
          <p:nvPr/>
        </p:nvSpPr>
        <p:spPr>
          <a:xfrm>
            <a:off x="5659074" y="4052127"/>
            <a:ext cx="165697" cy="920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FBDCDD-F92D-9924-455D-5F898BCA802A}"/>
              </a:ext>
            </a:extLst>
          </p:cNvPr>
          <p:cNvSpPr txBox="1"/>
          <p:nvPr/>
        </p:nvSpPr>
        <p:spPr>
          <a:xfrm>
            <a:off x="10141352" y="600410"/>
            <a:ext cx="167679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  <a:latin typeface="Rockwell" panose="02060603020205020403" pitchFamily="18" charset="0"/>
              </a:rPr>
              <a:t>Simulated (ANSYS HFSS) mode map, coloured by mode crossings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265673-D8A0-B713-2222-1C31D1CD68CC}"/>
              </a:ext>
            </a:extLst>
          </p:cNvPr>
          <p:cNvSpPr txBox="1"/>
          <p:nvPr/>
        </p:nvSpPr>
        <p:spPr>
          <a:xfrm>
            <a:off x="3946763" y="5163490"/>
            <a:ext cx="167679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accent2"/>
                </a:solidFill>
                <a:latin typeface="Rockwell" panose="02060603020205020403" pitchFamily="18" charset="0"/>
              </a:rPr>
              <a:t>Simulated form factor by frequency,</a:t>
            </a:r>
          </a:p>
          <a:p>
            <a:pPr algn="r"/>
            <a:r>
              <a:rPr lang="en-GB" sz="1400" b="1" dirty="0">
                <a:solidFill>
                  <a:schemeClr val="accent2"/>
                </a:solidFill>
                <a:latin typeface="Rockwell" panose="02060603020205020403" pitchFamily="18" charset="0"/>
              </a:rPr>
              <a:t>Coloured by mode crossings</a:t>
            </a:r>
          </a:p>
        </p:txBody>
      </p:sp>
      <p:pic>
        <p:nvPicPr>
          <p:cNvPr id="16" name="Picture 15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534A58D0-BC56-F2A7-886C-35BD4D54A18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72" y="1077186"/>
            <a:ext cx="240235" cy="216000"/>
          </a:xfrm>
          <a:prstGeom prst="rect">
            <a:avLst/>
          </a:prstGeom>
        </p:spPr>
      </p:pic>
      <p:pic>
        <p:nvPicPr>
          <p:cNvPr id="17" name="Picture 16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D2C65B42-8DDA-2F26-ABFE-B274507D9D00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97" y="2050659"/>
            <a:ext cx="240235" cy="216000"/>
          </a:xfrm>
          <a:prstGeom prst="rect">
            <a:avLst/>
          </a:prstGeom>
        </p:spPr>
      </p:pic>
      <p:pic>
        <p:nvPicPr>
          <p:cNvPr id="18" name="Picture 17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DCA37973-55A2-9017-C227-14E37A115E96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00" y="3023751"/>
            <a:ext cx="240235" cy="216000"/>
          </a:xfrm>
          <a:prstGeom prst="rect">
            <a:avLst/>
          </a:prstGeom>
        </p:spPr>
      </p:pic>
      <p:pic>
        <p:nvPicPr>
          <p:cNvPr id="26" name="Picture 25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744D12E9-304A-6B53-FCC7-92CF78CE7010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99" y="3494142"/>
            <a:ext cx="240235" cy="216000"/>
          </a:xfrm>
          <a:prstGeom prst="rect">
            <a:avLst/>
          </a:prstGeom>
        </p:spPr>
      </p:pic>
      <p:pic>
        <p:nvPicPr>
          <p:cNvPr id="29" name="Picture 28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A137BE01-F7DA-9E8E-E067-8C1093799530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97" y="4967603"/>
            <a:ext cx="240235" cy="216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86992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E2B9DB-E98A-E0E8-6492-13B80C0375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DBEFC04B-A71B-E148-EB3D-A026B8E2CD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 t="14895" r="9823" b="30330"/>
          <a:stretch/>
        </p:blipFill>
        <p:spPr>
          <a:xfrm>
            <a:off x="266147" y="539492"/>
            <a:ext cx="11659707" cy="601100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D115116-BEE7-2758-D1A3-18ED6345D21F}"/>
              </a:ext>
            </a:extLst>
          </p:cNvPr>
          <p:cNvSpPr/>
          <p:nvPr/>
        </p:nvSpPr>
        <p:spPr>
          <a:xfrm>
            <a:off x="259841" y="941416"/>
            <a:ext cx="2215293" cy="57016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 white rectangular object with blue and green stripes&#10;&#10;AI-generated content may be incorrect.">
            <a:extLst>
              <a:ext uri="{FF2B5EF4-FFF2-40B4-BE49-F238E27FC236}">
                <a16:creationId xmlns:a16="http://schemas.microsoft.com/office/drawing/2014/main" id="{E7C3FBA7-29FF-8577-2FFB-696A49FCDA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5733" y="2774807"/>
            <a:ext cx="5613144" cy="193824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50A4451E-74E3-FD54-4702-0CC2B912C20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47" y="538677"/>
            <a:ext cx="3730568" cy="406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A73B5D53-C135-CAE7-E9DB-514C440BC128}"/>
                  </a:ext>
                </a:extLst>
              </p14:cNvPr>
              <p14:cNvContentPartPr/>
              <p14:nvPr/>
            </p14:nvContentPartPr>
            <p14:xfrm>
              <a:off x="-78985" y="665616"/>
              <a:ext cx="360" cy="36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F475C5F7-F101-0FB9-E1CF-576439525DF6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-85105" y="659496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707873CC-4505-6CFC-1D04-D4F18AE52A93}"/>
                  </a:ext>
                </a:extLst>
              </p14:cNvPr>
              <p14:cNvContentPartPr/>
              <p14:nvPr/>
            </p14:nvContentPartPr>
            <p14:xfrm>
              <a:off x="-78985" y="665616"/>
              <a:ext cx="360" cy="36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6538568B-60E3-2B00-21B9-F47D68950D34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-85105" y="659496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68" name="Picture 67">
            <a:extLst>
              <a:ext uri="{FF2B5EF4-FFF2-40B4-BE49-F238E27FC236}">
                <a16:creationId xmlns:a16="http://schemas.microsoft.com/office/drawing/2014/main" id="{85764830-4D1F-62BE-375A-B243753EE0D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50499"/>
            <a:ext cx="12208325" cy="31320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7B6517C8-6AD7-716B-0D5B-3B7D02BFA63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38677"/>
            <a:ext cx="266191" cy="601200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BEDA94CA-DF40-D566-95B6-E1624EFB4CE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5789" y="538677"/>
            <a:ext cx="266191" cy="6012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7DB46F8-1899-FBCF-7DCF-2D118CA4D98A}"/>
              </a:ext>
            </a:extLst>
          </p:cNvPr>
          <p:cNvSpPr txBox="1"/>
          <p:nvPr/>
        </p:nvSpPr>
        <p:spPr>
          <a:xfrm>
            <a:off x="611616" y="479751"/>
            <a:ext cx="3335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Cuts + Cropping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658AD1-5C2E-AB02-71AC-C3AC567186E1}"/>
              </a:ext>
            </a:extLst>
          </p:cNvPr>
          <p:cNvSpPr txBox="1"/>
          <p:nvPr/>
        </p:nvSpPr>
        <p:spPr>
          <a:xfrm>
            <a:off x="321269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4A4D694-C289-65AC-9DA7-389A25639D1F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3E36B10-442F-1EEA-6C10-98C73ED52D06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19EB7897-167B-FB9D-B6A0-4A3037EFC2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25" name="Picture 24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EE9260B9-0507-0430-E822-0299A1B397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3531E98-B49E-0F49-C499-70B26E6C752D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EF0EE29-84B3-C2D6-8F94-4FB932F37612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0D2E68D0-AB70-6E92-1674-B98AD4AE607C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39718F-F121-878B-E9A7-E3C64676F8B4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681" y="3114602"/>
            <a:ext cx="6258059" cy="3343373"/>
          </a:xfrm>
          <a:prstGeom prst="rect">
            <a:avLst/>
          </a:prstGeom>
          <a:ln w="28575">
            <a:solidFill>
              <a:schemeClr val="accent3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D92000-82CF-1608-1876-87DD139414E9}"/>
              </a:ext>
            </a:extLst>
          </p:cNvPr>
          <p:cNvSpPr txBox="1"/>
          <p:nvPr/>
        </p:nvSpPr>
        <p:spPr>
          <a:xfrm>
            <a:off x="458327" y="989327"/>
            <a:ext cx="329636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Times New Roman" panose="02020603050405020304" pitchFamily="18" charset="0"/>
              </a:rPr>
              <a:t>Predominant data loss was digitiser failure for first run, fixed by second run</a:t>
            </a:r>
          </a:p>
          <a:p>
            <a:pPr marL="342900" indent="-342900">
              <a:buSzPct val="100000"/>
              <a:buChar char="•"/>
            </a:pPr>
            <a:endParaRPr lang="en-US" sz="1600" dirty="0">
              <a:latin typeface="Rockwell" panose="02060603020205020403" pitchFamily="18" charset="0"/>
              <a:ea typeface="Calibri" pitchFamily="34" charset="-122"/>
              <a:cs typeface="Times New Roman" panose="02020603050405020304" pitchFamily="18" charset="0"/>
            </a:endParaRPr>
          </a:p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IF band cropped to −0.3 to +2.3 MHz (centered on 1 MHz resonance bin)</a:t>
            </a:r>
            <a:endParaRPr lang="en-US" sz="1600" dirty="0">
              <a:latin typeface="Rockwell" panose="02060603020205020403" pitchFamily="18" charset="0"/>
            </a:endParaRPr>
          </a:p>
          <a:p>
            <a:pPr marL="342900" indent="-342900">
              <a:buSzPct val="100000"/>
              <a:buChar char="•"/>
            </a:pPr>
            <a:endParaRPr lang="en-US" sz="1600" dirty="0">
              <a:latin typeface="Rockwell" panose="02060603020205020403" pitchFamily="18" charset="0"/>
              <a:cs typeface="Times New Roman" panose="02020603050405020304" pitchFamily="18" charset="0"/>
            </a:endParaRPr>
          </a:p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cs typeface="Times New Roman" panose="02020603050405020304" pitchFamily="18" charset="0"/>
              </a:rPr>
              <a:t>DC zero gets averaged out</a:t>
            </a:r>
          </a:p>
          <a:p>
            <a:pPr marL="342900" indent="-342900">
              <a:buSzPct val="100000"/>
              <a:buChar char="•"/>
            </a:pPr>
            <a:endParaRPr lang="en-US" sz="1600" b="1" dirty="0">
              <a:solidFill>
                <a:srgbClr val="4F4748"/>
              </a:solidFill>
              <a:latin typeface="Rockwell" panose="02060603020205020403" pitchFamily="18" charset="0"/>
              <a:ea typeface="Calibri" pitchFamily="34" charset="-122"/>
              <a:cs typeface="Times New Roman" panose="02020603050405020304" pitchFamily="18" charset="0"/>
            </a:endParaRPr>
          </a:p>
          <a:p>
            <a:pPr>
              <a:buSzPct val="100000"/>
            </a:pPr>
            <a:r>
              <a:rPr lang="en-US" sz="1600" b="1" dirty="0">
                <a:latin typeface="Rockwell" panose="02060603020205020403" pitchFamily="18" charset="0"/>
                <a:ea typeface="Calibri" pitchFamily="34" charset="-122"/>
                <a:cs typeface="Times New Roman" panose="02020603050405020304" pitchFamily="18" charset="0"/>
              </a:rPr>
              <a:t>Mode crossings retained: </a:t>
            </a: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Times New Roman" panose="02020603050405020304" pitchFamily="18" charset="0"/>
              </a:rPr>
              <a:t>too frequent at QSHS high range frequencies to cut; effects handled during analysis and candidate recovery instead </a:t>
            </a:r>
          </a:p>
          <a:p>
            <a:pPr marL="342900" indent="-342900">
              <a:buSzPct val="100000"/>
              <a:buChar char="•"/>
            </a:pPr>
            <a:endParaRPr lang="en-US" sz="1600" dirty="0">
              <a:latin typeface="Rockwell" panose="02060603020205020403" pitchFamily="18" charset="0"/>
              <a:cs typeface="Times New Roman" panose="02020603050405020304" pitchFamily="18" charset="0"/>
            </a:endParaRPr>
          </a:p>
          <a:p>
            <a:pPr>
              <a:buSzPct val="100000"/>
            </a:pP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ea typeface="Calibri" pitchFamily="34" charset="-122"/>
                <a:cs typeface="Times New Roman" panose="02020603050405020304" pitchFamily="18" charset="0"/>
              </a:rPr>
              <a:t>Gain-profile flatness cuts and frequency drift cuts not implemented for this short test run </a:t>
            </a:r>
            <a:endParaRPr lang="en-US" sz="1600" b="1" dirty="0">
              <a:solidFill>
                <a:schemeClr val="accent6">
                  <a:lumMod val="50000"/>
                </a:schemeClr>
              </a:solidFill>
              <a:latin typeface="Rockwell" panose="02060603020205020403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EF2BC2-D5CD-C2CA-6D13-74C617D15C3F}"/>
              </a:ext>
            </a:extLst>
          </p:cNvPr>
          <p:cNvSpPr txBox="1"/>
          <p:nvPr/>
        </p:nvSpPr>
        <p:spPr>
          <a:xfrm>
            <a:off x="3796013" y="5731586"/>
            <a:ext cx="16767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accent3"/>
                </a:solidFill>
                <a:latin typeface="Rockwell" panose="02060603020205020403" pitchFamily="18" charset="0"/>
              </a:rPr>
              <a:t>Cropped PSDs, across -10dBm tests</a:t>
            </a:r>
          </a:p>
        </p:txBody>
      </p:sp>
      <p:pic>
        <p:nvPicPr>
          <p:cNvPr id="10" name="Picture 9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883BFD8B-F322-47BE-6300-CA8084571675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72" y="1077186"/>
            <a:ext cx="240235" cy="216000"/>
          </a:xfrm>
          <a:prstGeom prst="rect">
            <a:avLst/>
          </a:prstGeom>
        </p:spPr>
      </p:pic>
      <p:pic>
        <p:nvPicPr>
          <p:cNvPr id="11" name="Picture 10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8E8733AA-3458-A8BA-237D-A56635FCBB30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97" y="2050659"/>
            <a:ext cx="240235" cy="216000"/>
          </a:xfrm>
          <a:prstGeom prst="rect">
            <a:avLst/>
          </a:prstGeom>
        </p:spPr>
      </p:pic>
      <p:pic>
        <p:nvPicPr>
          <p:cNvPr id="12" name="Picture 11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956572C9-7C78-6F32-0963-6A65870716BC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00" y="3023751"/>
            <a:ext cx="240235" cy="216000"/>
          </a:xfrm>
          <a:prstGeom prst="rect">
            <a:avLst/>
          </a:prstGeom>
        </p:spPr>
      </p:pic>
      <p:pic>
        <p:nvPicPr>
          <p:cNvPr id="13" name="Picture 12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1482FED0-8EC9-A685-12BD-D9C3F4D7C8BE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99" y="3494142"/>
            <a:ext cx="240235" cy="216000"/>
          </a:xfrm>
          <a:prstGeom prst="rect">
            <a:avLst/>
          </a:prstGeom>
        </p:spPr>
      </p:pic>
      <p:pic>
        <p:nvPicPr>
          <p:cNvPr id="14" name="Picture 13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9DB182DB-0886-CBDF-88CB-2D39CCADF630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97" y="4967603"/>
            <a:ext cx="240235" cy="216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BBC4E66-1677-8DBC-36D8-7E93C2C3CA50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883" y="620568"/>
            <a:ext cx="3784423" cy="1949620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18355ED-8D6F-EAE9-FD7F-C24F68146222}"/>
              </a:ext>
            </a:extLst>
          </p:cNvPr>
          <p:cNvSpPr txBox="1"/>
          <p:nvPr/>
        </p:nvSpPr>
        <p:spPr>
          <a:xfrm>
            <a:off x="7936306" y="549025"/>
            <a:ext cx="16767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4"/>
                </a:solidFill>
                <a:latin typeface="Rockwell" panose="02060603020205020403" pitchFamily="18" charset="0"/>
              </a:rPr>
              <a:t>Full PSDs, across -10dBm tests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196290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30C4FF-3572-9FB4-B872-E48536DB95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A0D4930B-FFF8-2352-CA36-70F6590FC1B9}"/>
              </a:ext>
            </a:extLst>
          </p:cNvPr>
          <p:cNvSpPr/>
          <p:nvPr/>
        </p:nvSpPr>
        <p:spPr>
          <a:xfrm>
            <a:off x="3742379" y="538677"/>
            <a:ext cx="8183388" cy="6113875"/>
          </a:xfrm>
          <a:prstGeom prst="rect">
            <a:avLst/>
          </a:prstGeom>
          <a:solidFill>
            <a:srgbClr val="E4E3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560909A-AF1F-359D-65CA-81CFC472A2EA}"/>
              </a:ext>
            </a:extLst>
          </p:cNvPr>
          <p:cNvSpPr/>
          <p:nvPr/>
        </p:nvSpPr>
        <p:spPr>
          <a:xfrm>
            <a:off x="224011" y="925672"/>
            <a:ext cx="2131903" cy="57240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4" name="Picture 43" descr="A white rectangular object with blue lines&#10;&#10;Description automatically generated">
            <a:extLst>
              <a:ext uri="{FF2B5EF4-FFF2-40B4-BE49-F238E27FC236}">
                <a16:creationId xmlns:a16="http://schemas.microsoft.com/office/drawing/2014/main" id="{D5267DAB-2504-F2C0-56CD-576C78D919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82" y="915694"/>
            <a:ext cx="3404599" cy="5728207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A062757F-70BC-2226-AFB2-20E97F1071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26" y="535224"/>
            <a:ext cx="3729600" cy="40787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FA603FAB-3B99-D989-9D1D-9F7E1A60958C}"/>
              </a:ext>
            </a:extLst>
          </p:cNvPr>
          <p:cNvSpPr txBox="1"/>
          <p:nvPr/>
        </p:nvSpPr>
        <p:spPr>
          <a:xfrm>
            <a:off x="558421" y="487257"/>
            <a:ext cx="34478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Gain Drift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2E394819-1347-E23C-C4D1-7FFC69D83113}"/>
              </a:ext>
            </a:extLst>
          </p:cNvPr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641070"/>
            <a:ext cx="12191999" cy="2196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9E995B7E-4FB0-459A-867A-BE6951FB6CE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" y="538678"/>
            <a:ext cx="266400" cy="6102392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F0EF7505-08B8-5CD1-FF49-525225528FA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5874" y="538678"/>
            <a:ext cx="266400" cy="61023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F0DF2B1-E7DF-B96D-9608-A7332A4A8A8D}"/>
              </a:ext>
            </a:extLst>
          </p:cNvPr>
          <p:cNvSpPr txBox="1"/>
          <p:nvPr/>
        </p:nvSpPr>
        <p:spPr>
          <a:xfrm>
            <a:off x="321269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A23EA54-878E-104A-A33E-1537ACC0D0DF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2A4D5DA-CF50-8EC1-1DF5-D22B91225EAC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A035F984-89D9-9163-2DB9-1F7CBE02EB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10" name="Picture 9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5DD921C1-05D3-C582-460B-0E1E3CAE2E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1FBDC0D-011B-BB5E-34EB-69FBC5F4A2E8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BBAC448-5947-07C4-679E-4FAF55CD6ADC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D1680DC0-7FD5-1A59-3E7D-924C1FF1C2C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16C87F3-E8EA-07E2-7533-84B87E69322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584" y="1688403"/>
            <a:ext cx="7488701" cy="380294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310C0F1-AEFB-401D-BF46-8A8F6BC957C4}"/>
              </a:ext>
            </a:extLst>
          </p:cNvPr>
          <p:cNvSpPr txBox="1"/>
          <p:nvPr/>
        </p:nvSpPr>
        <p:spPr>
          <a:xfrm>
            <a:off x="483316" y="1050697"/>
            <a:ext cx="329886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</a:pPr>
            <a:r>
              <a:rPr lang="en-US" sz="1600" b="1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Temporal drift: &lt;0.2% of mean PSD. </a:t>
            </a: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Slight negative correlation with room temperature (RT amplifier)</a:t>
            </a:r>
          </a:p>
          <a:p>
            <a:pPr>
              <a:buSzPct val="100000"/>
            </a:pPr>
            <a:endParaRPr lang="en-US" sz="1600" dirty="0">
              <a:latin typeface="Rockwell" panose="02060603020205020403" pitchFamily="18" charset="0"/>
            </a:endParaRPr>
          </a:p>
          <a:p>
            <a:pPr>
              <a:buSzPct val="100000"/>
            </a:pPr>
            <a:r>
              <a:rPr lang="en-US" sz="1600" b="1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Frequency-dependent drift dominates </a:t>
            </a: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— primarily receiver electronics; consistent with hotload across different cools → calibration feasible</a:t>
            </a:r>
            <a:endParaRPr lang="en-US" sz="1600" dirty="0">
              <a:latin typeface="Rockwell" panose="02060603020205020403" pitchFamily="18" charset="0"/>
            </a:endParaRPr>
          </a:p>
          <a:p>
            <a:pPr>
              <a:buSzPct val="100000"/>
            </a:pPr>
            <a:endParaRPr lang="en-US" sz="1600" b="1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pPr>
              <a:buSzPct val="100000"/>
            </a:pPr>
            <a:r>
              <a:rPr lang="en-US" sz="1600" b="1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Q-dependent component: </a:t>
            </a: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near mode crossings, falling cavity Q causes additional PSD amplitude decrease</a:t>
            </a:r>
            <a:endParaRPr lang="en-US" sz="1600" dirty="0">
              <a:latin typeface="Rockwell" panose="02060603020205020403" pitchFamily="18" charset="0"/>
            </a:endParaRPr>
          </a:p>
          <a:p>
            <a:pPr>
              <a:buSzPct val="100000"/>
            </a:pPr>
            <a:endParaRPr lang="en-US" sz="1600" b="1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pPr>
              <a:buSzPct val="100000"/>
            </a:pPr>
            <a:r>
              <a:rPr lang="en-US" sz="1600" b="1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Current correction: </a:t>
            </a: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global median shift per PSD. Final model: data-driven hotload calibration (deferred to when full receiver chain installed)</a:t>
            </a:r>
            <a:endParaRPr lang="en-US" sz="1600" dirty="0">
              <a:latin typeface="Rockwell" panose="02060603020205020403" pitchFamily="18" charset="0"/>
            </a:endParaRPr>
          </a:p>
          <a:p>
            <a:pPr marL="342900" indent="-342900">
              <a:buSzPct val="100000"/>
              <a:buChar char="•"/>
            </a:pPr>
            <a:endParaRPr lang="en-US" sz="1600" dirty="0">
              <a:latin typeface="Rockwell" panose="02060603020205020403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F8A2F5-3D31-002F-D0FD-F13055004CE8}"/>
              </a:ext>
            </a:extLst>
          </p:cNvPr>
          <p:cNvSpPr txBox="1"/>
          <p:nvPr/>
        </p:nvSpPr>
        <p:spPr>
          <a:xfrm>
            <a:off x="6999103" y="5491345"/>
            <a:ext cx="47161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Time dependence (~ frequency dependence) of PSD amplitude by IF frequency bin </a:t>
            </a:r>
          </a:p>
        </p:txBody>
      </p:sp>
      <p:pic>
        <p:nvPicPr>
          <p:cNvPr id="13" name="Picture 12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98733AAE-8F2D-9CC9-408E-9618A1A1D51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97" y="1126599"/>
            <a:ext cx="240234" cy="216000"/>
          </a:xfrm>
          <a:prstGeom prst="rect">
            <a:avLst/>
          </a:prstGeom>
        </p:spPr>
      </p:pic>
      <p:pic>
        <p:nvPicPr>
          <p:cNvPr id="14" name="Picture 13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121FD99D-ABF9-9C1E-3058-3D2D3BE1CE20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50" y="2353452"/>
            <a:ext cx="240234" cy="216000"/>
          </a:xfrm>
          <a:prstGeom prst="rect">
            <a:avLst/>
          </a:prstGeom>
        </p:spPr>
      </p:pic>
      <p:pic>
        <p:nvPicPr>
          <p:cNvPr id="15" name="Picture 14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76F1C91A-E4A7-D346-377C-4420B88E779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50" y="3832739"/>
            <a:ext cx="240234" cy="216000"/>
          </a:xfrm>
          <a:prstGeom prst="rect">
            <a:avLst/>
          </a:prstGeom>
        </p:spPr>
      </p:pic>
      <p:pic>
        <p:nvPicPr>
          <p:cNvPr id="16" name="Picture 15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B27C736E-521A-9156-BF49-FF156BCA9DC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00" y="5041028"/>
            <a:ext cx="240234" cy="216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800819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C47707-0B09-2DED-31EB-C846A0DED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81DBD15C-4B6C-AEC9-3185-97EAE4180367}"/>
              </a:ext>
            </a:extLst>
          </p:cNvPr>
          <p:cNvSpPr/>
          <p:nvPr/>
        </p:nvSpPr>
        <p:spPr>
          <a:xfrm>
            <a:off x="3742379" y="538677"/>
            <a:ext cx="8183388" cy="6113875"/>
          </a:xfrm>
          <a:prstGeom prst="rect">
            <a:avLst/>
          </a:prstGeom>
          <a:solidFill>
            <a:srgbClr val="E4E3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882DD5-BFFB-1D93-5322-2EF13645FB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4800"/>
            <a:ext cx="12208325" cy="313200"/>
          </a:xfrm>
          <a:prstGeom prst="rect">
            <a:avLst/>
          </a:prstGeom>
        </p:spPr>
      </p:pic>
      <p:pic>
        <p:nvPicPr>
          <p:cNvPr id="6" name="Picture 5" descr="A white rectangular object with a black border&#10;&#10;Description automatically generated">
            <a:extLst>
              <a:ext uri="{FF2B5EF4-FFF2-40B4-BE49-F238E27FC236}">
                <a16:creationId xmlns:a16="http://schemas.microsoft.com/office/drawing/2014/main" id="{E22CA320-2A0B-E273-44FB-560E6A7972C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17" y="508349"/>
            <a:ext cx="3646800" cy="60356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C7F7022-A719-75BC-B88F-1BE6D23D252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39312"/>
            <a:ext cx="266191" cy="6012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39B4D00-9D37-68C5-F857-55E31FBDF21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09" y="532801"/>
            <a:ext cx="3725236" cy="40567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2F94185-5754-C1CF-121F-771BEECA7A7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3087" y="532800"/>
            <a:ext cx="266191" cy="6012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16DBF05-7847-2BF0-A60E-E595226F3EB2}"/>
              </a:ext>
            </a:extLst>
          </p:cNvPr>
          <p:cNvSpPr txBox="1"/>
          <p:nvPr/>
        </p:nvSpPr>
        <p:spPr>
          <a:xfrm>
            <a:off x="611616" y="479751"/>
            <a:ext cx="3197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 Removal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EC1C54C-8421-EFB2-A1B4-34B640BFC47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3107" y="6548261"/>
            <a:ext cx="2056171" cy="3132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25578AE-8468-0E53-604A-618B7CB88B1F}"/>
              </a:ext>
            </a:extLst>
          </p:cNvPr>
          <p:cNvSpPr txBox="1"/>
          <p:nvPr/>
        </p:nvSpPr>
        <p:spPr>
          <a:xfrm>
            <a:off x="441170" y="1024837"/>
            <a:ext cx="329636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</a:pPr>
            <a:r>
              <a:rPr lang="en-US" sz="1600" b="1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Goal: </a:t>
            </a: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remove receiver electronics baseline per PSD without reducing axion-scale SNR; produce Gaussian residuals. Target: Gaussian to ~4.5σ</a:t>
            </a:r>
          </a:p>
          <a:p>
            <a:pPr>
              <a:buSzPct val="100000"/>
            </a:pPr>
            <a:endParaRPr lang="en-US" sz="1600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pPr>
              <a:buSzPct val="100000"/>
            </a:pPr>
            <a:r>
              <a:rPr lang="en-US" sz="1600" b="1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Warm baseline:</a:t>
            </a: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 first pass fits a single baseline to multiple PSDs to handle small scale structure without fitting out candidates</a:t>
            </a:r>
          </a:p>
          <a:p>
            <a:pPr>
              <a:buSzPct val="100000"/>
            </a:pPr>
            <a:endParaRPr lang="en-US" sz="1600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pPr>
              <a:buSzPct val="100000"/>
            </a:pPr>
            <a:r>
              <a:rPr lang="en-US" sz="1600" b="1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Cold baseline: </a:t>
            </a: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second per-spectra fit pass to remove fast-moving with tuning angle broader frequency scale structure</a:t>
            </a:r>
          </a:p>
          <a:p>
            <a:pPr>
              <a:buSzPct val="100000"/>
            </a:pPr>
            <a:endParaRPr lang="en-US" sz="1600" dirty="0">
              <a:latin typeface="Rockwell" panose="02060603020205020403" pitchFamily="18" charset="0"/>
            </a:endParaRPr>
          </a:p>
        </p:txBody>
      </p:sp>
      <p:pic>
        <p:nvPicPr>
          <p:cNvPr id="13" name="Picture 12" descr="A close up of a circle&#10;&#10;Description automatically generated">
            <a:extLst>
              <a:ext uri="{FF2B5EF4-FFF2-40B4-BE49-F238E27FC236}">
                <a16:creationId xmlns:a16="http://schemas.microsoft.com/office/drawing/2014/main" id="{C9890D58-6F7F-A600-EDBB-6535FFF217E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87" y="1113637"/>
            <a:ext cx="240235" cy="216000"/>
          </a:xfrm>
          <a:prstGeom prst="rect">
            <a:avLst/>
          </a:prstGeom>
        </p:spPr>
      </p:pic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5810BB30-3CC2-A4B7-1AC4-23EC8DC59E7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 t="14895" r="9823" b="30330"/>
          <a:stretch/>
        </p:blipFill>
        <p:spPr>
          <a:xfrm>
            <a:off x="7168196" y="3584467"/>
            <a:ext cx="358951" cy="3638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827B952-2E1E-601D-BD23-F6F8EF2D6FA6}"/>
              </a:ext>
            </a:extLst>
          </p:cNvPr>
          <p:cNvSpPr txBox="1"/>
          <p:nvPr/>
        </p:nvSpPr>
        <p:spPr>
          <a:xfrm>
            <a:off x="314963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A2554EF-6728-60D3-35ED-41600DB98725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88DAD86F-1D52-1A61-B8C8-4A64CAF2FFA5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B692E0FB-CE87-90EF-80AA-34C79B299A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34" name="Picture 33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654EA8E5-BDC8-BA45-DDC8-5D92A75FF0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73D8012-2DF2-CDCB-3793-C6EFEC6C56BD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3BF3188-350A-C4D8-7C2B-6595981DCA01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D82ED867-DDC3-CDA1-25B9-89A354BCD15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24D832A-D9E3-31BE-A32A-CBEECE972F7F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881" y="1552639"/>
            <a:ext cx="7482056" cy="3997294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30AEF9-5A4C-0686-C3FD-B17A11DBE997}"/>
              </a:ext>
            </a:extLst>
          </p:cNvPr>
          <p:cNvSpPr txBox="1"/>
          <p:nvPr/>
        </p:nvSpPr>
        <p:spPr>
          <a:xfrm>
            <a:off x="10072258" y="5539628"/>
            <a:ext cx="16767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accent4"/>
                </a:solidFill>
                <a:latin typeface="Rockwell" panose="02060603020205020403" pitchFamily="18" charset="0"/>
              </a:rPr>
              <a:t>Cropped PSDs, across -10dBm tests</a:t>
            </a:r>
          </a:p>
        </p:txBody>
      </p:sp>
      <p:pic>
        <p:nvPicPr>
          <p:cNvPr id="8" name="Picture 7" descr="A close up of a circle&#10;&#10;Description automatically generated">
            <a:extLst>
              <a:ext uri="{FF2B5EF4-FFF2-40B4-BE49-F238E27FC236}">
                <a16:creationId xmlns:a16="http://schemas.microsoft.com/office/drawing/2014/main" id="{E60306FE-D10B-A43C-BFFD-454E0701370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41" y="2565840"/>
            <a:ext cx="240235" cy="216000"/>
          </a:xfrm>
          <a:prstGeom prst="rect">
            <a:avLst/>
          </a:prstGeom>
        </p:spPr>
      </p:pic>
      <p:pic>
        <p:nvPicPr>
          <p:cNvPr id="10" name="Picture 9" descr="A close up of a circle&#10;&#10;Description automatically generated">
            <a:extLst>
              <a:ext uri="{FF2B5EF4-FFF2-40B4-BE49-F238E27FC236}">
                <a16:creationId xmlns:a16="http://schemas.microsoft.com/office/drawing/2014/main" id="{F339D9FA-D0C3-2C50-DA95-C56A1582A35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57" y="3807533"/>
            <a:ext cx="240235" cy="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7897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9C9D13-FE71-EA20-1D3A-0E4937AC3A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EC0E5D71-5765-CEC0-F0DE-20ADE63B1C04}"/>
              </a:ext>
            </a:extLst>
          </p:cNvPr>
          <p:cNvSpPr/>
          <p:nvPr/>
        </p:nvSpPr>
        <p:spPr>
          <a:xfrm>
            <a:off x="3742379" y="538677"/>
            <a:ext cx="8183388" cy="6113875"/>
          </a:xfrm>
          <a:prstGeom prst="rect">
            <a:avLst/>
          </a:prstGeom>
          <a:solidFill>
            <a:srgbClr val="E4E3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6E6158-3D1B-65B3-DDAA-63E2CA0948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4800"/>
            <a:ext cx="12208325" cy="313200"/>
          </a:xfrm>
          <a:prstGeom prst="rect">
            <a:avLst/>
          </a:prstGeom>
        </p:spPr>
      </p:pic>
      <p:pic>
        <p:nvPicPr>
          <p:cNvPr id="6" name="Picture 5" descr="A white rectangular object with a black border&#10;&#10;Description automatically generated">
            <a:extLst>
              <a:ext uri="{FF2B5EF4-FFF2-40B4-BE49-F238E27FC236}">
                <a16:creationId xmlns:a16="http://schemas.microsoft.com/office/drawing/2014/main" id="{D7C8C544-DE31-A911-C0CD-C35CC0C0252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17" y="508349"/>
            <a:ext cx="3646800" cy="60356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8F1D23A-AB2E-B38A-4DB6-E0CDCD69757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39312"/>
            <a:ext cx="266191" cy="6012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833CC5E-93DC-83EE-DB18-E765B4266D6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09" y="532801"/>
            <a:ext cx="3725236" cy="40567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710056-125E-4E39-AF7E-74FC320A43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3087" y="532800"/>
            <a:ext cx="266191" cy="6012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D612ABB-61F7-7372-ADA1-E8FA3D6E9E6C}"/>
              </a:ext>
            </a:extLst>
          </p:cNvPr>
          <p:cNvSpPr txBox="1"/>
          <p:nvPr/>
        </p:nvSpPr>
        <p:spPr>
          <a:xfrm>
            <a:off x="611616" y="479751"/>
            <a:ext cx="364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Warm Baseline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D08F3BC-0F92-B4C1-0A76-5A079D257DE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3107" y="6548261"/>
            <a:ext cx="2056171" cy="3132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E1F4A25-E157-C090-AFBA-7FA268E4EE6F}"/>
              </a:ext>
            </a:extLst>
          </p:cNvPr>
          <p:cNvSpPr txBox="1"/>
          <p:nvPr/>
        </p:nvSpPr>
        <p:spPr>
          <a:xfrm>
            <a:off x="441170" y="1024837"/>
            <a:ext cx="329636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HAYSTAC-like method</a:t>
            </a:r>
          </a:p>
          <a:p>
            <a:pPr>
              <a:buSzPct val="100000"/>
            </a:pPr>
            <a:endParaRPr lang="en-US" sz="1600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Group PSDs by time intervals (30 minutes here) and produce a single averaged spectra</a:t>
            </a:r>
          </a:p>
          <a:p>
            <a:pPr>
              <a:buSzPct val="100000"/>
            </a:pPr>
            <a:endParaRPr lang="en-US" sz="1600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Perform a Savitsky Golay (window 251, order 2 vs. PSD length 3408) fit</a:t>
            </a:r>
          </a:p>
          <a:p>
            <a:pPr>
              <a:buSzPct val="100000"/>
            </a:pPr>
            <a:endParaRPr lang="en-US" sz="1600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Mask IF bins in individual PSDs &gt;4.5σ from fit, repeat with new average PSD over 3 iterations</a:t>
            </a:r>
          </a:p>
          <a:p>
            <a:endParaRPr lang="en-GB" sz="1600" dirty="0">
              <a:latin typeface="Rockwell" panose="02060603020205020403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CBF0E014-DEE9-951D-B612-28F90CAA5CD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 t="14895" r="9823" b="30330"/>
          <a:stretch/>
        </p:blipFill>
        <p:spPr>
          <a:xfrm>
            <a:off x="7168196" y="3584467"/>
            <a:ext cx="358951" cy="3638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43526CD-4A26-BFD7-7E8A-893F3339420D}"/>
              </a:ext>
            </a:extLst>
          </p:cNvPr>
          <p:cNvSpPr txBox="1"/>
          <p:nvPr/>
        </p:nvSpPr>
        <p:spPr>
          <a:xfrm>
            <a:off x="314963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C957AB6-1F2E-EDD7-B448-DDDA60A42302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8C9A6C4-64A5-9609-A353-5345AF7C93E8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61ED477F-8A3C-B9A6-5FAD-97C7298EB0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34" name="Picture 33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BDB2D9CA-1AF1-BE6C-2DC3-0D5C80533F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9A8301C-112D-2291-E73C-EEE6DAD199A3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9A84719-9A5B-8EDC-89C7-86712CA42C51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49BBEDF9-555A-68A7-55D7-3DED851C051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06DDBBF-A091-D2D8-BE5F-E1D22CBE274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618" y="915282"/>
            <a:ext cx="6591252" cy="5245328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54C53B4-84BB-8CC4-D4CF-B14A22303F6D}"/>
              </a:ext>
            </a:extLst>
          </p:cNvPr>
          <p:cNvSpPr txBox="1"/>
          <p:nvPr/>
        </p:nvSpPr>
        <p:spPr>
          <a:xfrm>
            <a:off x="10723000" y="820074"/>
            <a:ext cx="131773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</a:rPr>
              <a:t>Example PSD group, before and after first pass baseline removal</a:t>
            </a:r>
          </a:p>
        </p:txBody>
      </p:sp>
      <p:pic>
        <p:nvPicPr>
          <p:cNvPr id="8" name="Picture 7" descr="A close up of a circle&#10;&#10;Description automatically generated">
            <a:extLst>
              <a:ext uri="{FF2B5EF4-FFF2-40B4-BE49-F238E27FC236}">
                <a16:creationId xmlns:a16="http://schemas.microsoft.com/office/drawing/2014/main" id="{DBBA93BE-22FC-5B5A-9C55-18172AC4339D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87" y="1107059"/>
            <a:ext cx="240235" cy="216000"/>
          </a:xfrm>
          <a:prstGeom prst="rect">
            <a:avLst/>
          </a:prstGeom>
        </p:spPr>
      </p:pic>
      <p:pic>
        <p:nvPicPr>
          <p:cNvPr id="10" name="Picture 9" descr="A close up of a circle&#10;&#10;Description automatically generated">
            <a:extLst>
              <a:ext uri="{FF2B5EF4-FFF2-40B4-BE49-F238E27FC236}">
                <a16:creationId xmlns:a16="http://schemas.microsoft.com/office/drawing/2014/main" id="{A2FF3865-9C1F-1D74-CD97-DEF4434485D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41" y="1592238"/>
            <a:ext cx="240235" cy="216000"/>
          </a:xfrm>
          <a:prstGeom prst="rect">
            <a:avLst/>
          </a:prstGeom>
        </p:spPr>
      </p:pic>
      <p:pic>
        <p:nvPicPr>
          <p:cNvPr id="11" name="Picture 10" descr="A close up of a circle&#10;&#10;Description automatically generated">
            <a:extLst>
              <a:ext uri="{FF2B5EF4-FFF2-40B4-BE49-F238E27FC236}">
                <a16:creationId xmlns:a16="http://schemas.microsoft.com/office/drawing/2014/main" id="{A666DB2D-15A9-C21D-9C1E-B8C16380402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57" y="3544399"/>
            <a:ext cx="240235" cy="216000"/>
          </a:xfrm>
          <a:prstGeom prst="rect">
            <a:avLst/>
          </a:prstGeom>
        </p:spPr>
      </p:pic>
      <p:pic>
        <p:nvPicPr>
          <p:cNvPr id="14" name="Picture 13" descr="A close up of a circle&#10;&#10;Description automatically generated">
            <a:extLst>
              <a:ext uri="{FF2B5EF4-FFF2-40B4-BE49-F238E27FC236}">
                <a16:creationId xmlns:a16="http://schemas.microsoft.com/office/drawing/2014/main" id="{FC8151A8-CADD-A085-EE0A-9EA802396DD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73" y="2560459"/>
            <a:ext cx="240235" cy="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223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C4EB89-5396-C993-A3E1-8B4D5F2F2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6742E19-D465-937D-FF1E-779F87089320}"/>
              </a:ext>
            </a:extLst>
          </p:cNvPr>
          <p:cNvSpPr/>
          <p:nvPr/>
        </p:nvSpPr>
        <p:spPr>
          <a:xfrm>
            <a:off x="3742379" y="538677"/>
            <a:ext cx="8183388" cy="6113875"/>
          </a:xfrm>
          <a:prstGeom prst="rect">
            <a:avLst/>
          </a:prstGeom>
          <a:solidFill>
            <a:srgbClr val="E4E3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7B285F-16E2-7478-FBEB-EA1A2D7A73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4800"/>
            <a:ext cx="12208325" cy="313200"/>
          </a:xfrm>
          <a:prstGeom prst="rect">
            <a:avLst/>
          </a:prstGeom>
        </p:spPr>
      </p:pic>
      <p:pic>
        <p:nvPicPr>
          <p:cNvPr id="6" name="Picture 5" descr="A white rectangular object with a black border&#10;&#10;Description automatically generated">
            <a:extLst>
              <a:ext uri="{FF2B5EF4-FFF2-40B4-BE49-F238E27FC236}">
                <a16:creationId xmlns:a16="http://schemas.microsoft.com/office/drawing/2014/main" id="{ECA2D6D6-4079-5C59-2B5B-CBF23F7B057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17" y="508349"/>
            <a:ext cx="3646800" cy="60356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765A2A-692F-469B-EAFF-988B95D4B76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39312"/>
            <a:ext cx="266191" cy="6012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76EFB61-26EC-86D4-9818-16CF5B6B334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09" y="532801"/>
            <a:ext cx="3725236" cy="40567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23AEF99-61E7-CB96-BCEA-F9DAB136D0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3087" y="532800"/>
            <a:ext cx="266191" cy="6012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2DFE5B9-1DF2-BE29-212D-D92E3E896786}"/>
              </a:ext>
            </a:extLst>
          </p:cNvPr>
          <p:cNvSpPr txBox="1"/>
          <p:nvPr/>
        </p:nvSpPr>
        <p:spPr>
          <a:xfrm>
            <a:off x="611616" y="479751"/>
            <a:ext cx="3197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Warm Baseline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7121CC9-65BD-FA36-9A09-ADE3719EB29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3107" y="6548261"/>
            <a:ext cx="2056171" cy="313200"/>
          </a:xfrm>
          <a:prstGeom prst="rect">
            <a:avLst/>
          </a:prstGeom>
        </p:spPr>
      </p:pic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510DCFBF-34CF-A89C-0299-AAA1E3F1CA2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 t="14895" r="9823" b="30330"/>
          <a:stretch/>
        </p:blipFill>
        <p:spPr>
          <a:xfrm>
            <a:off x="7168196" y="3584467"/>
            <a:ext cx="358951" cy="3638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83E477E-B7C6-A0E6-3837-454828A40E92}"/>
              </a:ext>
            </a:extLst>
          </p:cNvPr>
          <p:cNvSpPr txBox="1"/>
          <p:nvPr/>
        </p:nvSpPr>
        <p:spPr>
          <a:xfrm>
            <a:off x="314963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58A693D-2E78-4005-D771-E4776C06FBDE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E20900D5-A243-3083-7E76-BEC2A4818E02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FDFCC110-6F28-BC1B-3883-878FDF5974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34" name="Picture 33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641EA486-279A-2C4A-8BB7-48DA649AFE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2329F72-419A-2D30-08FB-FE6E0EB4D81F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78AD093-182C-9E3B-8919-911537C1DA72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D19E79E7-B01D-3359-AA00-1CFA2A16D79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44E2734-E077-FC0F-E7A2-EF22BE432EE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184" y="1545587"/>
            <a:ext cx="7136325" cy="4040938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D37CFE6-C2ED-02CB-91AD-8984F049C664}"/>
              </a:ext>
            </a:extLst>
          </p:cNvPr>
          <p:cNvSpPr txBox="1"/>
          <p:nvPr/>
        </p:nvSpPr>
        <p:spPr>
          <a:xfrm>
            <a:off x="441170" y="1024837"/>
            <a:ext cx="329636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HAYSTAC-like method</a:t>
            </a:r>
          </a:p>
          <a:p>
            <a:pPr>
              <a:buSzPct val="100000"/>
            </a:pPr>
            <a:endParaRPr lang="en-US" sz="1600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Group PSDs by time intervals (30 minutes here) and produce a single averaged spectra</a:t>
            </a:r>
          </a:p>
          <a:p>
            <a:pPr>
              <a:buSzPct val="100000"/>
            </a:pPr>
            <a:endParaRPr lang="en-US" sz="1600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Perform a Savitsky Golay (window 251, order 2 vs. PSD length 3408) fit</a:t>
            </a:r>
          </a:p>
          <a:p>
            <a:pPr>
              <a:buSzPct val="100000"/>
            </a:pPr>
            <a:endParaRPr lang="en-US" sz="1600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Mask IF bins in individual PSDs &gt;4.5σ from fit, repeat with new average PSD over 3 iterations</a:t>
            </a:r>
          </a:p>
          <a:p>
            <a:endParaRPr lang="en-GB" sz="1600" dirty="0">
              <a:latin typeface="Rockwell" panose="02060603020205020403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2FA618-DFA0-61F4-0F3C-6661380EC788}"/>
              </a:ext>
            </a:extLst>
          </p:cNvPr>
          <p:cNvSpPr txBox="1"/>
          <p:nvPr/>
        </p:nvSpPr>
        <p:spPr>
          <a:xfrm>
            <a:off x="8604646" y="5580954"/>
            <a:ext cx="29208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</a:rPr>
              <a:t>PSDs post first pass/cold baseline removal, across -10dBm tests</a:t>
            </a:r>
          </a:p>
        </p:txBody>
      </p:sp>
      <p:pic>
        <p:nvPicPr>
          <p:cNvPr id="10" name="Picture 9" descr="A close up of a circle&#10;&#10;Description automatically generated">
            <a:extLst>
              <a:ext uri="{FF2B5EF4-FFF2-40B4-BE49-F238E27FC236}">
                <a16:creationId xmlns:a16="http://schemas.microsoft.com/office/drawing/2014/main" id="{9FDF9B39-5193-2359-C524-823FD2E96777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87" y="1107059"/>
            <a:ext cx="240235" cy="216000"/>
          </a:xfrm>
          <a:prstGeom prst="rect">
            <a:avLst/>
          </a:prstGeom>
        </p:spPr>
      </p:pic>
      <p:pic>
        <p:nvPicPr>
          <p:cNvPr id="11" name="Picture 10" descr="A close up of a circle&#10;&#10;Description automatically generated">
            <a:extLst>
              <a:ext uri="{FF2B5EF4-FFF2-40B4-BE49-F238E27FC236}">
                <a16:creationId xmlns:a16="http://schemas.microsoft.com/office/drawing/2014/main" id="{9E561673-F01D-FB22-7E68-0F059FD891A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41" y="1592238"/>
            <a:ext cx="240235" cy="216000"/>
          </a:xfrm>
          <a:prstGeom prst="rect">
            <a:avLst/>
          </a:prstGeom>
        </p:spPr>
      </p:pic>
      <p:pic>
        <p:nvPicPr>
          <p:cNvPr id="12" name="Picture 11" descr="A close up of a circle&#10;&#10;Description automatically generated">
            <a:extLst>
              <a:ext uri="{FF2B5EF4-FFF2-40B4-BE49-F238E27FC236}">
                <a16:creationId xmlns:a16="http://schemas.microsoft.com/office/drawing/2014/main" id="{9D56B9CD-0359-247F-5E8C-6E4A087DB40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57" y="3544399"/>
            <a:ext cx="240235" cy="216000"/>
          </a:xfrm>
          <a:prstGeom prst="rect">
            <a:avLst/>
          </a:prstGeom>
        </p:spPr>
      </p:pic>
      <p:pic>
        <p:nvPicPr>
          <p:cNvPr id="14" name="Picture 13" descr="A close up of a circle&#10;&#10;Description automatically generated">
            <a:extLst>
              <a:ext uri="{FF2B5EF4-FFF2-40B4-BE49-F238E27FC236}">
                <a16:creationId xmlns:a16="http://schemas.microsoft.com/office/drawing/2014/main" id="{11E17201-78D1-7604-FC34-8F73C2F7D531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73" y="2560459"/>
            <a:ext cx="240235" cy="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3108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4CBA7-BF44-60FE-AF3E-BB929A0D41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2D2F516D-935D-569E-0BAE-B7FBA9D3865B}"/>
              </a:ext>
            </a:extLst>
          </p:cNvPr>
          <p:cNvSpPr/>
          <p:nvPr/>
        </p:nvSpPr>
        <p:spPr>
          <a:xfrm>
            <a:off x="3742379" y="538677"/>
            <a:ext cx="8183388" cy="6113875"/>
          </a:xfrm>
          <a:prstGeom prst="rect">
            <a:avLst/>
          </a:prstGeom>
          <a:solidFill>
            <a:srgbClr val="E4E3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A0CC90-2B0F-824C-9430-CBBF5CC63F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4800"/>
            <a:ext cx="12208325" cy="313200"/>
          </a:xfrm>
          <a:prstGeom prst="rect">
            <a:avLst/>
          </a:prstGeom>
        </p:spPr>
      </p:pic>
      <p:pic>
        <p:nvPicPr>
          <p:cNvPr id="6" name="Picture 5" descr="A white rectangular object with a black border&#10;&#10;Description automatically generated">
            <a:extLst>
              <a:ext uri="{FF2B5EF4-FFF2-40B4-BE49-F238E27FC236}">
                <a16:creationId xmlns:a16="http://schemas.microsoft.com/office/drawing/2014/main" id="{66ACC542-9B33-B443-D365-42366373CF4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17" y="508349"/>
            <a:ext cx="3646800" cy="60356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B33665-7CAF-2961-C39C-6D5B14CA14E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39312"/>
            <a:ext cx="266191" cy="6012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6F68C1A-4A9A-31AA-36B5-0FF16A51A84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09" y="532801"/>
            <a:ext cx="3725236" cy="40567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A7961BB-12F8-48E4-0F58-3293FF1F3F6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3087" y="532800"/>
            <a:ext cx="266191" cy="6012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AB02F61-D0EF-AB51-4C6B-9096962FF3BE}"/>
              </a:ext>
            </a:extLst>
          </p:cNvPr>
          <p:cNvSpPr txBox="1"/>
          <p:nvPr/>
        </p:nvSpPr>
        <p:spPr>
          <a:xfrm>
            <a:off x="611616" y="479751"/>
            <a:ext cx="3197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Warm Baseline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1D1E761C-5A43-7B99-0398-4DF9D538062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3107" y="6548261"/>
            <a:ext cx="2056171" cy="3132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046F2DC-961D-9B5D-0558-AC8F19C42886}"/>
              </a:ext>
            </a:extLst>
          </p:cNvPr>
          <p:cNvSpPr txBox="1"/>
          <p:nvPr/>
        </p:nvSpPr>
        <p:spPr>
          <a:xfrm>
            <a:off x="441170" y="1024837"/>
            <a:ext cx="329636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Rockwell" panose="02060603020205020403" pitchFamily="18" charset="0"/>
                <a:cs typeface="Times New Roman" panose="02020603050405020304" pitchFamily="18" charset="0"/>
              </a:rPr>
              <a:t>Alternative hotload measurement or direct calibration</a:t>
            </a:r>
          </a:p>
          <a:p>
            <a:endParaRPr lang="en-GB" sz="1600" dirty="0">
              <a:latin typeface="Rockwell" panose="02060603020205020403" pitchFamily="18" charset="0"/>
              <a:cs typeface="Times New Roman" panose="02020603050405020304" pitchFamily="18" charset="0"/>
            </a:endParaRPr>
          </a:p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FIR1 (default ×8 decimation filter) introduces passband ripple that is baked into the power spectra once produced</a:t>
            </a:r>
          </a:p>
          <a:p>
            <a:pPr>
              <a:buSzPct val="100000"/>
            </a:pPr>
            <a:endParaRPr lang="en-GB" sz="1600" dirty="0">
              <a:latin typeface="Rockwell" panose="02060603020205020403" pitchFamily="18" charset="0"/>
            </a:endParaRPr>
          </a:p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FIR4 planned for next run</a:t>
            </a:r>
          </a:p>
          <a:p>
            <a:pPr>
              <a:buSzPct val="100000"/>
            </a:pPr>
            <a:endParaRPr lang="en-US" sz="1600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Overall shape of gain passband tracks hotload spectra</a:t>
            </a:r>
          </a:p>
          <a:p>
            <a:pPr>
              <a:buSzPct val="100000"/>
            </a:pPr>
            <a:endParaRPr lang="en-US" sz="1600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Could either implement a full hotload baseline spectra across tuning range, or develop a specific calibration model</a:t>
            </a:r>
          </a:p>
          <a:p>
            <a:pPr>
              <a:buSzPct val="100000"/>
            </a:pPr>
            <a:endParaRPr lang="en-US" sz="1600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endParaRPr lang="en-GB" sz="1600" dirty="0">
              <a:latin typeface="Rockwell" panose="02060603020205020403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0328BB-3AEB-F66D-C88E-33E9F2EF6D79}"/>
              </a:ext>
            </a:extLst>
          </p:cNvPr>
          <p:cNvSpPr txBox="1"/>
          <p:nvPr/>
        </p:nvSpPr>
        <p:spPr>
          <a:xfrm>
            <a:off x="314963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3D4A650-99CB-788C-723D-17EB67B125B2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F6D7123-6EA0-3D18-F37D-AAF4AEE4A7AE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E9860FF9-43BB-1B61-50B9-BCB1557A1C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34" name="Picture 33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2CDD73E4-CEA3-9D60-1A93-38DCDE8B55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6CE99EA-A386-6866-88AA-2E3B1D97148D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6D4B070-8AE7-701E-512E-643F99DAD159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C79EB611-6017-F003-73B9-9DCC4CDC4D6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E7EBC1E-EFAF-0139-4D90-972ACAC3A73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622" y="818988"/>
            <a:ext cx="5342166" cy="5452647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DCA0C83-3A52-217B-31CF-F3C35C7B6489}"/>
              </a:ext>
            </a:extLst>
          </p:cNvPr>
          <p:cNvSpPr txBox="1"/>
          <p:nvPr/>
        </p:nvSpPr>
        <p:spPr>
          <a:xfrm>
            <a:off x="10082668" y="735640"/>
            <a:ext cx="16767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</a:rPr>
              <a:t>FIR filter transfer function (top) and example PSD, peak structures align</a:t>
            </a:r>
          </a:p>
        </p:txBody>
      </p:sp>
      <p:pic>
        <p:nvPicPr>
          <p:cNvPr id="5" name="Picture 4" descr="A close up of a circle&#10;&#10;Description automatically generated">
            <a:extLst>
              <a:ext uri="{FF2B5EF4-FFF2-40B4-BE49-F238E27FC236}">
                <a16:creationId xmlns:a16="http://schemas.microsoft.com/office/drawing/2014/main" id="{27F780B7-0C9A-3D87-17CF-39F9B037029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87" y="1107059"/>
            <a:ext cx="240235" cy="216000"/>
          </a:xfrm>
          <a:prstGeom prst="rect">
            <a:avLst/>
          </a:prstGeom>
        </p:spPr>
      </p:pic>
      <p:pic>
        <p:nvPicPr>
          <p:cNvPr id="7" name="Picture 6" descr="A close up of a circle&#10;&#10;Description automatically generated">
            <a:extLst>
              <a:ext uri="{FF2B5EF4-FFF2-40B4-BE49-F238E27FC236}">
                <a16:creationId xmlns:a16="http://schemas.microsoft.com/office/drawing/2014/main" id="{087F5CAE-6947-3860-06EF-0CA7661DC59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41" y="1842214"/>
            <a:ext cx="240235" cy="216000"/>
          </a:xfrm>
          <a:prstGeom prst="rect">
            <a:avLst/>
          </a:prstGeom>
        </p:spPr>
      </p:pic>
      <p:pic>
        <p:nvPicPr>
          <p:cNvPr id="8" name="Picture 7" descr="A close up of a circle&#10;&#10;Description automatically generated">
            <a:extLst>
              <a:ext uri="{FF2B5EF4-FFF2-40B4-BE49-F238E27FC236}">
                <a16:creationId xmlns:a16="http://schemas.microsoft.com/office/drawing/2014/main" id="{90CED180-C81F-753E-31B0-5EB94DA103E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57" y="3557555"/>
            <a:ext cx="240235" cy="216000"/>
          </a:xfrm>
          <a:prstGeom prst="rect">
            <a:avLst/>
          </a:prstGeom>
        </p:spPr>
      </p:pic>
      <p:pic>
        <p:nvPicPr>
          <p:cNvPr id="10" name="Picture 9" descr="A close up of a circle&#10;&#10;Description automatically generated">
            <a:extLst>
              <a:ext uri="{FF2B5EF4-FFF2-40B4-BE49-F238E27FC236}">
                <a16:creationId xmlns:a16="http://schemas.microsoft.com/office/drawing/2014/main" id="{9EB8C719-0A1A-8863-5CC6-ACFB23850691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73" y="3053844"/>
            <a:ext cx="240235" cy="216000"/>
          </a:xfrm>
          <a:prstGeom prst="rect">
            <a:avLst/>
          </a:prstGeom>
        </p:spPr>
      </p:pic>
      <p:pic>
        <p:nvPicPr>
          <p:cNvPr id="11" name="Picture 10" descr="A close up of a circle&#10;&#10;Description automatically generated">
            <a:extLst>
              <a:ext uri="{FF2B5EF4-FFF2-40B4-BE49-F238E27FC236}">
                <a16:creationId xmlns:a16="http://schemas.microsoft.com/office/drawing/2014/main" id="{E27D2C1F-F9FC-DAA2-80FE-0CE504E18F5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32" y="4270766"/>
            <a:ext cx="240235" cy="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7663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0F6505-7DB4-5341-70A1-CDEFFB3671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3864B24-B97A-35CC-BAA3-965DB576039B}"/>
              </a:ext>
            </a:extLst>
          </p:cNvPr>
          <p:cNvSpPr/>
          <p:nvPr/>
        </p:nvSpPr>
        <p:spPr>
          <a:xfrm>
            <a:off x="3742379" y="538677"/>
            <a:ext cx="8183388" cy="6113875"/>
          </a:xfrm>
          <a:prstGeom prst="rect">
            <a:avLst/>
          </a:prstGeom>
          <a:solidFill>
            <a:srgbClr val="E4E3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F54113-8A0D-A388-948E-0B697B224D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4800"/>
            <a:ext cx="12208325" cy="313200"/>
          </a:xfrm>
          <a:prstGeom prst="rect">
            <a:avLst/>
          </a:prstGeom>
        </p:spPr>
      </p:pic>
      <p:pic>
        <p:nvPicPr>
          <p:cNvPr id="6" name="Picture 5" descr="A white rectangular object with a black border&#10;&#10;Description automatically generated">
            <a:extLst>
              <a:ext uri="{FF2B5EF4-FFF2-40B4-BE49-F238E27FC236}">
                <a16:creationId xmlns:a16="http://schemas.microsoft.com/office/drawing/2014/main" id="{EAD3973D-22ED-78EF-BE65-4E504D2411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17" y="508349"/>
            <a:ext cx="3646800" cy="60356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B9745B-F379-086C-6F28-2E1EBA0694B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39312"/>
            <a:ext cx="266191" cy="6012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BFC3E25-05EB-40B1-9559-A10A2BEB280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09" y="532801"/>
            <a:ext cx="3725236" cy="40567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E98B72D-4F96-F01A-7A6F-29B7E5C5CE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3087" y="532800"/>
            <a:ext cx="266191" cy="6012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1D954A0-E1CB-C5FA-586C-4B8C55E99583}"/>
              </a:ext>
            </a:extLst>
          </p:cNvPr>
          <p:cNvSpPr txBox="1"/>
          <p:nvPr/>
        </p:nvSpPr>
        <p:spPr>
          <a:xfrm>
            <a:off x="611616" y="479751"/>
            <a:ext cx="3197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 Removal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50CB1F1-AF31-B169-158E-9FE95B07B05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3107" y="6548261"/>
            <a:ext cx="2056171" cy="313200"/>
          </a:xfrm>
          <a:prstGeom prst="rect">
            <a:avLst/>
          </a:prstGeom>
        </p:spPr>
      </p:pic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0369C488-3986-29DF-D271-C1A5CA62A94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 t="14895" r="9823" b="30330"/>
          <a:stretch/>
        </p:blipFill>
        <p:spPr>
          <a:xfrm>
            <a:off x="7168196" y="3584467"/>
            <a:ext cx="358951" cy="3638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DAC029-889D-5F63-9084-600147E9F5C2}"/>
              </a:ext>
            </a:extLst>
          </p:cNvPr>
          <p:cNvSpPr txBox="1"/>
          <p:nvPr/>
        </p:nvSpPr>
        <p:spPr>
          <a:xfrm>
            <a:off x="314963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A38B4AA-3B61-74D2-AD49-F5BC0AE47FC6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8CF6B88-4448-3DBB-3711-03FFE16BF4B3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D2F21B36-A14F-F92B-6C2F-130D496BF1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34" name="Picture 33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F97F4069-8C2D-1F23-100E-BDAA6E401D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7EBA2B6-B1CF-0BFC-3B00-6DBAC5BC6E5E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D797538-E464-305B-9BAB-122A602CCC2A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9C6F15C5-13E8-D488-45C6-052FDE943E1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8D0C977-7D77-126F-671A-2649AA8B4F5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028" y="665000"/>
            <a:ext cx="6747101" cy="2643931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9B46E55-A334-FEA7-745D-E71816F8AB8C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5" r="1629"/>
          <a:stretch>
            <a:fillRect/>
          </a:stretch>
        </p:blipFill>
        <p:spPr>
          <a:xfrm>
            <a:off x="5076200" y="3537720"/>
            <a:ext cx="6740284" cy="2814788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D7A0B0-3F52-B05D-F613-0D13EE2C952A}"/>
              </a:ext>
            </a:extLst>
          </p:cNvPr>
          <p:cNvSpPr txBox="1"/>
          <p:nvPr/>
        </p:nvSpPr>
        <p:spPr>
          <a:xfrm>
            <a:off x="441170" y="1024837"/>
            <a:ext cx="329636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Rockwell" panose="02060603020205020403" pitchFamily="18" charset="0"/>
                <a:cs typeface="Times New Roman" panose="02020603050405020304" pitchFamily="18" charset="0"/>
              </a:rPr>
              <a:t>Alternative hotload measurement or direct calibration</a:t>
            </a:r>
          </a:p>
          <a:p>
            <a:endParaRPr lang="en-GB" sz="1600" dirty="0">
              <a:latin typeface="Rockwell" panose="02060603020205020403" pitchFamily="18" charset="0"/>
              <a:cs typeface="Times New Roman" panose="02020603050405020304" pitchFamily="18" charset="0"/>
            </a:endParaRPr>
          </a:p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FIR1 (default ×8 decimation filter) introduces passband ripple that is baked into the power spectra once produced</a:t>
            </a:r>
          </a:p>
          <a:p>
            <a:pPr>
              <a:buSzPct val="100000"/>
            </a:pPr>
            <a:endParaRPr lang="en-GB" sz="1600" dirty="0">
              <a:latin typeface="Rockwell" panose="02060603020205020403" pitchFamily="18" charset="0"/>
            </a:endParaRPr>
          </a:p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FIR4 planned for next run</a:t>
            </a:r>
          </a:p>
          <a:p>
            <a:pPr>
              <a:buSzPct val="100000"/>
            </a:pPr>
            <a:endParaRPr lang="en-US" sz="1600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Overall shape of gain passband tracks hotload spectra</a:t>
            </a:r>
          </a:p>
          <a:p>
            <a:pPr>
              <a:buSzPct val="100000"/>
            </a:pPr>
            <a:endParaRPr lang="en-US" sz="1600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Could either implement a full hotload baseline spectra across tuning range, or develop a specific calibration model</a:t>
            </a:r>
          </a:p>
          <a:p>
            <a:pPr>
              <a:buSzPct val="100000"/>
            </a:pPr>
            <a:endParaRPr lang="en-US" sz="1600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endParaRPr lang="en-GB" sz="1600" dirty="0">
              <a:latin typeface="Rockwell" panose="02060603020205020403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28A893-7E16-8AE8-C3D9-4B771586E288}"/>
              </a:ext>
            </a:extLst>
          </p:cNvPr>
          <p:cNvSpPr txBox="1"/>
          <p:nvPr/>
        </p:nvSpPr>
        <p:spPr>
          <a:xfrm>
            <a:off x="10808902" y="585036"/>
            <a:ext cx="118047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</a:rPr>
              <a:t>All group averages from cold baseline pass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3F510D-77E9-421B-39D5-8FE7DECA5D21}"/>
              </a:ext>
            </a:extLst>
          </p:cNvPr>
          <p:cNvSpPr txBox="1"/>
          <p:nvPr/>
        </p:nvSpPr>
        <p:spPr>
          <a:xfrm>
            <a:off x="3909132" y="4346923"/>
            <a:ext cx="118047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accent4"/>
                </a:solidFill>
                <a:latin typeface="Rockwell" panose="02060603020205020403" pitchFamily="18" charset="0"/>
              </a:rPr>
              <a:t>Hotload spectra from previous cool, peaks match the “tilt” seen in PSD groups</a:t>
            </a:r>
          </a:p>
        </p:txBody>
      </p:sp>
      <p:pic>
        <p:nvPicPr>
          <p:cNvPr id="10" name="Picture 9" descr="A close up of a circle&#10;&#10;Description automatically generated">
            <a:extLst>
              <a:ext uri="{FF2B5EF4-FFF2-40B4-BE49-F238E27FC236}">
                <a16:creationId xmlns:a16="http://schemas.microsoft.com/office/drawing/2014/main" id="{B51CE1CB-24A6-E9E1-7527-305388187974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87" y="1107059"/>
            <a:ext cx="240235" cy="216000"/>
          </a:xfrm>
          <a:prstGeom prst="rect">
            <a:avLst/>
          </a:prstGeom>
        </p:spPr>
      </p:pic>
      <p:pic>
        <p:nvPicPr>
          <p:cNvPr id="11" name="Picture 10" descr="A close up of a circle&#10;&#10;Description automatically generated">
            <a:extLst>
              <a:ext uri="{FF2B5EF4-FFF2-40B4-BE49-F238E27FC236}">
                <a16:creationId xmlns:a16="http://schemas.microsoft.com/office/drawing/2014/main" id="{19CB461F-9C07-D265-47B1-C072FC2EEF82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41" y="1842214"/>
            <a:ext cx="240235" cy="216000"/>
          </a:xfrm>
          <a:prstGeom prst="rect">
            <a:avLst/>
          </a:prstGeom>
        </p:spPr>
      </p:pic>
      <p:pic>
        <p:nvPicPr>
          <p:cNvPr id="14" name="Picture 13" descr="A close up of a circle&#10;&#10;Description automatically generated">
            <a:extLst>
              <a:ext uri="{FF2B5EF4-FFF2-40B4-BE49-F238E27FC236}">
                <a16:creationId xmlns:a16="http://schemas.microsoft.com/office/drawing/2014/main" id="{0407FC17-D719-FA4E-12BC-D0D5783197B8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57" y="3557555"/>
            <a:ext cx="240235" cy="216000"/>
          </a:xfrm>
          <a:prstGeom prst="rect">
            <a:avLst/>
          </a:prstGeom>
        </p:spPr>
      </p:pic>
      <p:pic>
        <p:nvPicPr>
          <p:cNvPr id="19" name="Picture 18" descr="A close up of a circle&#10;&#10;Description automatically generated">
            <a:extLst>
              <a:ext uri="{FF2B5EF4-FFF2-40B4-BE49-F238E27FC236}">
                <a16:creationId xmlns:a16="http://schemas.microsoft.com/office/drawing/2014/main" id="{11D645AC-16F7-E177-8635-760D67EF9FE4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73" y="3053844"/>
            <a:ext cx="240235" cy="216000"/>
          </a:xfrm>
          <a:prstGeom prst="rect">
            <a:avLst/>
          </a:prstGeom>
        </p:spPr>
      </p:pic>
      <p:pic>
        <p:nvPicPr>
          <p:cNvPr id="20" name="Picture 19" descr="A close up of a circle&#10;&#10;Description automatically generated">
            <a:extLst>
              <a:ext uri="{FF2B5EF4-FFF2-40B4-BE49-F238E27FC236}">
                <a16:creationId xmlns:a16="http://schemas.microsoft.com/office/drawing/2014/main" id="{EFE5162C-D5B5-B699-CD41-F0F535721823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32" y="4270766"/>
            <a:ext cx="240235" cy="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5885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617F2C-7305-0126-DF52-F3AC12FF0B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1371CE4-550B-F584-C974-799CDE2CDA1C}"/>
              </a:ext>
            </a:extLst>
          </p:cNvPr>
          <p:cNvSpPr/>
          <p:nvPr/>
        </p:nvSpPr>
        <p:spPr>
          <a:xfrm>
            <a:off x="3742379" y="538677"/>
            <a:ext cx="8183388" cy="6113875"/>
          </a:xfrm>
          <a:prstGeom prst="rect">
            <a:avLst/>
          </a:prstGeom>
          <a:solidFill>
            <a:srgbClr val="E4E3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E12A128-1E3F-EB49-6D7C-605208879E00}"/>
              </a:ext>
            </a:extLst>
          </p:cNvPr>
          <p:cNvSpPr/>
          <p:nvPr/>
        </p:nvSpPr>
        <p:spPr>
          <a:xfrm>
            <a:off x="259841" y="941416"/>
            <a:ext cx="2215293" cy="57016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A white rectangular object with a yellow border&#10;&#10;AI-generated content may be incorrect.">
            <a:extLst>
              <a:ext uri="{FF2B5EF4-FFF2-40B4-BE49-F238E27FC236}">
                <a16:creationId xmlns:a16="http://schemas.microsoft.com/office/drawing/2014/main" id="{0D0A806E-AD8E-9CDD-482C-E7C45D58C1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64153" y="925083"/>
            <a:ext cx="2535941" cy="570872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92B3AEE-F020-A1BD-D2BE-71BF90BBE6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77" y="536092"/>
            <a:ext cx="3709414" cy="39901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79C1632-320B-4B21-1AE3-2F331C358C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13925"/>
            <a:ext cx="12191979" cy="26120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7D1AA0E-A0D3-F3EC-35BB-CDDA7E3D546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" y="526322"/>
            <a:ext cx="270583" cy="611121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93512E1-892F-95CF-7269-2B769E5ECE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6110" y="538677"/>
            <a:ext cx="270583" cy="6111211"/>
          </a:xfrm>
          <a:prstGeom prst="rect">
            <a:avLst/>
          </a:prstGeom>
        </p:spPr>
      </p:pic>
      <p:pic>
        <p:nvPicPr>
          <p:cNvPr id="34" name="Picture 33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9A5002A4-FA90-FDA9-DDAB-651144E8029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75" y="1088984"/>
            <a:ext cx="219010" cy="216000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E1D09937-94F3-9900-FCDC-A41A92D68AF9}"/>
              </a:ext>
            </a:extLst>
          </p:cNvPr>
          <p:cNvSpPr txBox="1"/>
          <p:nvPr/>
        </p:nvSpPr>
        <p:spPr>
          <a:xfrm>
            <a:off x="611616" y="479751"/>
            <a:ext cx="3500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 Removal - Cold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3948DB8-57E8-B869-8268-80CCFDDD5A19}"/>
                  </a:ext>
                </a:extLst>
              </p:cNvPr>
              <p:cNvSpPr txBox="1"/>
              <p:nvPr/>
            </p:nvSpPr>
            <p:spPr>
              <a:xfrm>
                <a:off x="441170" y="1024837"/>
                <a:ext cx="3296362" cy="5289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SzPct val="100000"/>
                </a:pPr>
                <a:r>
                  <a:rPr lang="en-US" sz="1600" b="1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Four post-warm categories:</a:t>
                </a: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 slow curves (a)/ cavity peaks (b) / cavity troughs (c) / S-shaped (d)</a:t>
                </a: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</a:endParaRPr>
              </a:p>
              <a:p>
                <a:pPr>
                  <a:buSzPct val="100000"/>
                </a:pP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Using per-spectra fit of form </a:t>
                </a:r>
              </a:p>
              <a:p>
                <a:pPr>
                  <a:buSzPct val="100000"/>
                </a:pPr>
                <a:endParaRPr lang="en-US" sz="1600" dirty="0"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libri" pitchFamily="34" charset="-122"/>
                          <a:cs typeface="Calibri" pitchFamily="34" charset="-120"/>
                        </a:rPr>
                        <m:t>1+</m:t>
                      </m:r>
                      <m:f>
                        <m:fPr>
                          <m:ctrlP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Calibri" pitchFamily="34" charset="-12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Calibri" pitchFamily="34" charset="-120"/>
                                </a:rPr>
                                <m:t>𝐴</m:t>
                              </m:r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Calibri" pitchFamily="34" charset="-120"/>
                                </a:rPr>
                                <m:t>−1</m:t>
                              </m:r>
                            </m:e>
                          </m:d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Calibri" pitchFamily="34" charset="-12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Calibri" pitchFamily="34" charset="-120"/>
                                </a:rPr>
                                <m:t>𝛼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Calibri" pitchFamily="34" charset="-120"/>
                                </a:rPr>
                                <m:t>asym</m:t>
                              </m:r>
                            </m:sub>
                          </m:sSub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  <m:t>𝑥</m:t>
                          </m:r>
                        </m:num>
                        <m:den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Calibri" pitchFamily="34" charset="-120"/>
                                </a:rPr>
                              </m:ctrlPr>
                            </m:sSupPr>
                            <m:e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Calibri" pitchFamily="34" charset="-12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Calibri" pitchFamily="34" charset="-12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With</a:t>
                </a:r>
              </a:p>
              <a:p>
                <a:pP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libri" pitchFamily="34" charset="-122"/>
                          <a:cs typeface="Calibri" pitchFamily="34" charset="-120"/>
                        </a:rPr>
                        <m:t>𝑥</m:t>
                      </m:r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libri" pitchFamily="34" charset="-122"/>
                          <a:cs typeface="Calibri" pitchFamily="34" charset="-120"/>
                        </a:rPr>
                        <m:t>=</m:t>
                      </m:r>
                      <m:f>
                        <m:fPr>
                          <m:ctrlP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  <m:t>2</m:t>
                          </m:r>
                          <m:d>
                            <m:dPr>
                              <m:ctrlP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Calibri" pitchFamily="34" charset="-12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Calibri" pitchFamily="34" charset="-120"/>
                                </a:rPr>
                                <m:t>𝑓</m:t>
                              </m:r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Calibri" pitchFamily="34" charset="-12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itchFamily="34" charset="-122"/>
                                      <a:cs typeface="Calibr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itchFamily="34" charset="-122"/>
                                      <a:cs typeface="Calibri" pitchFamily="34" charset="-12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itchFamily="34" charset="-122"/>
                                      <a:cs typeface="Calibri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Calibri" pitchFamily="34" charset="-12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Calibri" pitchFamily="34" charset="-120"/>
                                </a:rPr>
                                <m:t>FWHM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Calibri" pitchFamily="34" charset="-120"/>
                                </a:rPr>
                                <m:t>cav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Converges for all spectra, slightly underfits some sharp frequency structure (for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≈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3% of spectra) </a:t>
                </a:r>
              </a:p>
              <a:p>
                <a:pPr>
                  <a:buSzPct val="100000"/>
                </a:pP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</a:endParaRPr>
              </a:p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Structure likely from standing waves in 0.8 m superconducting cable</a:t>
                </a: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3948DB8-57E8-B869-8268-80CCFDDD5A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170" y="1024837"/>
                <a:ext cx="3296362" cy="5289397"/>
              </a:xfrm>
              <a:prstGeom prst="rect">
                <a:avLst/>
              </a:prstGeom>
              <a:blipFill>
                <a:blip r:embed="rId7"/>
                <a:stretch>
                  <a:fillRect l="-924" t="-346" r="-370" b="-5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2974500C-EB31-734D-1412-149DF2722556}"/>
              </a:ext>
            </a:extLst>
          </p:cNvPr>
          <p:cNvSpPr txBox="1"/>
          <p:nvPr/>
        </p:nvSpPr>
        <p:spPr>
          <a:xfrm>
            <a:off x="321269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64FAF74-825C-ECC6-3F53-308F2E5B0F33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66B002CD-AB1E-7E08-7F4F-D4444512475F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CBCCEA8D-2D87-A9DE-9665-42AD33DD9E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52" name="Picture 51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47FAEFD1-26F2-01CF-FBA6-43BB526A8B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4C569FB-EFC6-25FE-CE88-64F5ED39DD4A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7DDF59C-C4F8-9A87-79E2-0445EE9B337D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D69C6086-7AAD-14DF-8C8D-D439D13FA85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8329F6E-6061-5BF1-50E4-B3659E336EE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702" y="1172277"/>
            <a:ext cx="7496731" cy="4643852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C288C6-C39F-3946-D1B3-AE9FE116DEB9}"/>
              </a:ext>
            </a:extLst>
          </p:cNvPr>
          <p:cNvSpPr txBox="1"/>
          <p:nvPr/>
        </p:nvSpPr>
        <p:spPr>
          <a:xfrm>
            <a:off x="9234788" y="5816129"/>
            <a:ext cx="2535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accent4"/>
                </a:solidFill>
                <a:latin typeface="Rockwell" panose="02060603020205020403" pitchFamily="18" charset="0"/>
              </a:rPr>
              <a:t>Example individual PSD spectra and fits </a:t>
            </a:r>
          </a:p>
        </p:txBody>
      </p:sp>
      <p:pic>
        <p:nvPicPr>
          <p:cNvPr id="3" name="Picture 2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9E9B846A-EA43-2913-22CB-644F6EBA199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71" y="2307087"/>
            <a:ext cx="219010" cy="216000"/>
          </a:xfrm>
          <a:prstGeom prst="rect">
            <a:avLst/>
          </a:prstGeom>
        </p:spPr>
      </p:pic>
      <p:pic>
        <p:nvPicPr>
          <p:cNvPr id="4" name="Picture 3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E432C85F-093B-EC30-E1DC-35E1DA78997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71" y="4303709"/>
            <a:ext cx="219010" cy="216000"/>
          </a:xfrm>
          <a:prstGeom prst="rect">
            <a:avLst/>
          </a:prstGeom>
        </p:spPr>
      </p:pic>
      <p:pic>
        <p:nvPicPr>
          <p:cNvPr id="5" name="Picture 4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A4B394E5-7C6C-19B3-54C8-DA3982CA09B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38" y="5524600"/>
            <a:ext cx="219010" cy="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7210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A70997-B2B1-8C6C-9C9E-AA1A747E1E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DF9A4DE-D4F0-2BF8-42A2-706D29CEE453}"/>
              </a:ext>
            </a:extLst>
          </p:cNvPr>
          <p:cNvSpPr/>
          <p:nvPr/>
        </p:nvSpPr>
        <p:spPr>
          <a:xfrm>
            <a:off x="3742379" y="538677"/>
            <a:ext cx="8183388" cy="6113875"/>
          </a:xfrm>
          <a:prstGeom prst="rect">
            <a:avLst/>
          </a:prstGeom>
          <a:solidFill>
            <a:srgbClr val="E4E3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7A24763-DF08-36DB-3D42-14D61ACCD816}"/>
              </a:ext>
            </a:extLst>
          </p:cNvPr>
          <p:cNvSpPr/>
          <p:nvPr/>
        </p:nvSpPr>
        <p:spPr>
          <a:xfrm>
            <a:off x="259841" y="941416"/>
            <a:ext cx="2215293" cy="57016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A white rectangular object with a yellow border&#10;&#10;AI-generated content may be incorrect.">
            <a:extLst>
              <a:ext uri="{FF2B5EF4-FFF2-40B4-BE49-F238E27FC236}">
                <a16:creationId xmlns:a16="http://schemas.microsoft.com/office/drawing/2014/main" id="{8EEB4E6A-BFE0-30FD-57AD-1ADCA5EB21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64153" y="925083"/>
            <a:ext cx="2535941" cy="570872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3E6AE59-D05E-5DD2-3B48-752A46B224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77" y="536092"/>
            <a:ext cx="3709414" cy="39901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616F10D-6594-38E0-14C8-FB0AA3005A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13925"/>
            <a:ext cx="12191979" cy="26120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73B1929-BFD5-9AB9-EEDF-6A1D92CEF52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" y="526322"/>
            <a:ext cx="270583" cy="611121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81C4D63-40FF-BBEC-8400-0D3C06C53D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6110" y="538677"/>
            <a:ext cx="270583" cy="6111211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A7B441C3-4C49-AEFF-9AC2-54431BF7F0B5}"/>
              </a:ext>
            </a:extLst>
          </p:cNvPr>
          <p:cNvSpPr txBox="1"/>
          <p:nvPr/>
        </p:nvSpPr>
        <p:spPr>
          <a:xfrm>
            <a:off x="611616" y="479751"/>
            <a:ext cx="3500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 Removal - Cold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EA48403-6C24-EF31-3613-E10EA02C9B66}"/>
              </a:ext>
            </a:extLst>
          </p:cNvPr>
          <p:cNvSpPr txBox="1"/>
          <p:nvPr/>
        </p:nvSpPr>
        <p:spPr>
          <a:xfrm>
            <a:off x="321269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02F8ECE-A312-8D70-AFB0-47F6B3A8E948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CF4CCE4-0856-C9CF-5FB7-EBFF7F321F6A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5ECB0FDF-F017-2755-B1CC-8C3E30F4AA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52" name="Picture 51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156F6AAA-B5DA-9482-99E5-BBE0BB7726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A078A5C7-9FAF-B111-150A-061AAB063F57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73D366C3-4E3A-7C96-D40D-BBE5F3C2255C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40551FBF-6DDF-AC30-FE37-657ADF1F8DA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9D694D3-2E06-5E5E-6BE1-5F428DC05A3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040" y="1810154"/>
            <a:ext cx="7532532" cy="3200754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66FE518-0BC8-E22A-5499-33109BEA8C6C}"/>
                  </a:ext>
                </a:extLst>
              </p:cNvPr>
              <p:cNvSpPr txBox="1"/>
              <p:nvPr/>
            </p:nvSpPr>
            <p:spPr>
              <a:xfrm>
                <a:off x="441170" y="1024837"/>
                <a:ext cx="3296362" cy="4031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PSDs reasonably flat post-baseline removal</a:t>
                </a:r>
              </a:p>
              <a:p>
                <a:pPr>
                  <a:buSzPct val="100000"/>
                </a:pPr>
                <a:endParaRPr lang="en-US" sz="1600" dirty="0"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SNR retention: 0.92 ± 0.06 (for high power CW injections)</a:t>
                </a:r>
              </a:p>
              <a:p>
                <a:pPr>
                  <a:buSzPct val="100000"/>
                </a:pPr>
                <a:endParaRPr lang="en-US" sz="1600" dirty="0"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Signal bins kept as single high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𝜎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 counts</a:t>
                </a:r>
              </a:p>
              <a:p>
                <a:pPr>
                  <a:buSzPct val="100000"/>
                </a:pP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Gaussian to </a:t>
                </a:r>
                <a14:m>
                  <m:oMath xmlns:m="http://schemas.openxmlformats.org/officeDocument/2006/math">
                    <m:r>
                      <a:rPr lang="en-GB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≈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3</a:t>
                </a:r>
                <a14:m>
                  <m:oMath xmlns:m="http://schemas.openxmlformats.org/officeDocument/2006/math">
                    <m:r>
                      <a:rPr lang="en-US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𝜎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 </a:t>
                </a:r>
              </a:p>
              <a:p>
                <a:pPr>
                  <a:buSzPct val="100000"/>
                </a:pPr>
                <a:endParaRPr lang="en-US" sz="1600" b="1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No systematic IF interference bins identified (outside cavity resonance region) — noise predominantly stochastic</a:t>
                </a:r>
              </a:p>
              <a:p>
                <a:pPr>
                  <a:buSzPct val="100000"/>
                </a:pPr>
                <a:endParaRPr lang="en-US" sz="1600" b="1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66FE518-0BC8-E22A-5499-33109BEA8C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170" y="1024837"/>
                <a:ext cx="3296362" cy="4031873"/>
              </a:xfrm>
              <a:prstGeom prst="rect">
                <a:avLst/>
              </a:prstGeom>
              <a:blipFill>
                <a:blip r:embed="rId10"/>
                <a:stretch>
                  <a:fillRect l="-924" t="-4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563C4C48-F26C-254B-440F-DEE24D037295}"/>
              </a:ext>
            </a:extLst>
          </p:cNvPr>
          <p:cNvSpPr txBox="1"/>
          <p:nvPr/>
        </p:nvSpPr>
        <p:spPr>
          <a:xfrm>
            <a:off x="9388205" y="5010908"/>
            <a:ext cx="23651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accent4"/>
                </a:solidFill>
                <a:latin typeface="Rockwell" panose="02060603020205020403" pitchFamily="18" charset="0"/>
              </a:rPr>
              <a:t>All PSDs from -10 dBm run post baseline removal</a:t>
            </a:r>
          </a:p>
        </p:txBody>
      </p:sp>
      <p:pic>
        <p:nvPicPr>
          <p:cNvPr id="4" name="Picture 3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6A2D9C9E-4322-BDAA-6B53-FE6E8F9E5EE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75" y="1088984"/>
            <a:ext cx="219010" cy="216000"/>
          </a:xfrm>
          <a:prstGeom prst="rect">
            <a:avLst/>
          </a:prstGeom>
        </p:spPr>
      </p:pic>
      <p:pic>
        <p:nvPicPr>
          <p:cNvPr id="5" name="Picture 4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D8EBED64-D94A-1EF9-8A4A-B1757C37F21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71" y="1820285"/>
            <a:ext cx="219010" cy="216000"/>
          </a:xfrm>
          <a:prstGeom prst="rect">
            <a:avLst/>
          </a:prstGeom>
        </p:spPr>
      </p:pic>
      <p:pic>
        <p:nvPicPr>
          <p:cNvPr id="8" name="Picture 7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FAE22674-679C-427A-EC43-08BBB52D6D0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71" y="2567008"/>
            <a:ext cx="219010" cy="216000"/>
          </a:xfrm>
          <a:prstGeom prst="rect">
            <a:avLst/>
          </a:prstGeom>
        </p:spPr>
      </p:pic>
      <p:pic>
        <p:nvPicPr>
          <p:cNvPr id="9" name="Picture 8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528C281E-3A64-597F-C461-196AE9B2CD9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38" y="3294521"/>
            <a:ext cx="219010" cy="216000"/>
          </a:xfrm>
          <a:prstGeom prst="rect">
            <a:avLst/>
          </a:prstGeom>
        </p:spPr>
      </p:pic>
      <p:pic>
        <p:nvPicPr>
          <p:cNvPr id="10" name="Picture 9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01CC4AE7-4790-26F7-3455-A252C762BE0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69" y="3798798"/>
            <a:ext cx="219010" cy="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62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6C8E4782-1583-DCA4-8ACB-0E91C4E6AC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 t="14895" r="9823" b="30330"/>
          <a:stretch/>
        </p:blipFill>
        <p:spPr>
          <a:xfrm>
            <a:off x="266147" y="539492"/>
            <a:ext cx="11659707" cy="60110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986AF1-8215-98D8-A002-8EA96BB129E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39312"/>
            <a:ext cx="266191" cy="6012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762F123-1294-58B4-B521-F6F8CFF577F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09" y="532801"/>
            <a:ext cx="3725236" cy="40567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9C23855-1D2C-59ED-C0C6-3D9575874C2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3087" y="532800"/>
            <a:ext cx="266191" cy="6012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DD8CB7F-7243-1DAA-FD37-0244BF803ED0}"/>
              </a:ext>
            </a:extLst>
          </p:cNvPr>
          <p:cNvSpPr txBox="1"/>
          <p:nvPr/>
        </p:nvSpPr>
        <p:spPr>
          <a:xfrm>
            <a:off x="611616" y="479751"/>
            <a:ext cx="3197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Overall Procedure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CC6E39E-7C86-6C76-A706-BBF7DA54B4E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3107" y="6548261"/>
            <a:ext cx="2056171" cy="313200"/>
          </a:xfrm>
          <a:prstGeom prst="rect">
            <a:avLst/>
          </a:prstGeom>
        </p:spPr>
      </p:pic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5291C888-3135-9BDF-93CD-1BB849F2E3B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 t="14895" r="9823" b="30330"/>
          <a:stretch/>
        </p:blipFill>
        <p:spPr>
          <a:xfrm>
            <a:off x="7168196" y="3584467"/>
            <a:ext cx="358951" cy="363803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2BBD93AB-558D-057D-21EC-AB28AD7A0346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E1FE2A5-581C-18FE-534A-E52367004751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A55B44B7-E343-8000-0BB8-8063CC3961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34" name="Picture 33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1D36E1D2-B8E6-8FBF-163E-13D36AB805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A228A45-FA87-B7EF-2FFF-50F386BF8E95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4B58199-ECC4-F562-18FB-A049237E6B84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14305505-4014-EF8F-ABA5-FE40FB005CA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97EF31A-D869-5603-3EAD-F00B0ED24F9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4800"/>
            <a:ext cx="12208325" cy="31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6FDCA3D-B5F4-015D-0459-A9EB5CF29C2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731"/>
          <a:stretch>
            <a:fillRect/>
          </a:stretch>
        </p:blipFill>
        <p:spPr>
          <a:xfrm>
            <a:off x="4154416" y="790983"/>
            <a:ext cx="3380193" cy="527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7061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1DD5EF-C07E-3024-C496-1B61DE1D20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1B4E11FA-B348-A7F2-4058-E33D8463F2E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 t="14895" r="9823" b="30330"/>
          <a:stretch/>
        </p:blipFill>
        <p:spPr>
          <a:xfrm>
            <a:off x="266147" y="539492"/>
            <a:ext cx="11659707" cy="6163877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4E06BCA-9B1F-E95C-AEB3-136594CA6D73}"/>
              </a:ext>
            </a:extLst>
          </p:cNvPr>
          <p:cNvSpPr/>
          <p:nvPr/>
        </p:nvSpPr>
        <p:spPr>
          <a:xfrm>
            <a:off x="259841" y="941416"/>
            <a:ext cx="2215293" cy="57016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A white rectangular object with a yellow border&#10;&#10;AI-generated content may be incorrect.">
            <a:extLst>
              <a:ext uri="{FF2B5EF4-FFF2-40B4-BE49-F238E27FC236}">
                <a16:creationId xmlns:a16="http://schemas.microsoft.com/office/drawing/2014/main" id="{322DB34E-38A3-7014-A260-02F6EE77AF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64153" y="925083"/>
            <a:ext cx="2535941" cy="570872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4CBDAB1-E990-0BEE-BF9F-888813681E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77" y="536092"/>
            <a:ext cx="3709414" cy="39901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EBAC808-F957-D73D-2689-FD5A22603E2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13925"/>
            <a:ext cx="12191979" cy="26120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7A606DC-7FCA-7283-A3CD-4274F139380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" y="526322"/>
            <a:ext cx="270583" cy="611121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3114063-8ED1-F90A-9302-C68443EA181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6110" y="538677"/>
            <a:ext cx="270583" cy="6111211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801526BC-FB84-1057-CFA0-0A45CBE5826C}"/>
              </a:ext>
            </a:extLst>
          </p:cNvPr>
          <p:cNvSpPr txBox="1"/>
          <p:nvPr/>
        </p:nvSpPr>
        <p:spPr>
          <a:xfrm>
            <a:off x="611616" y="479751"/>
            <a:ext cx="3500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 Removal - Cold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CF67B3D-40EE-970D-2780-85F0776276C3}"/>
                  </a:ext>
                </a:extLst>
              </p:cNvPr>
              <p:cNvSpPr txBox="1"/>
              <p:nvPr/>
            </p:nvSpPr>
            <p:spPr>
              <a:xfrm>
                <a:off x="441170" y="1024837"/>
                <a:ext cx="3296362" cy="4031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SzPct val="100000"/>
                </a:pPr>
                <a:r>
                  <a:rPr lang="en-US" sz="1600" dirty="0"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PSDs reasonably flat post-baseline removal</a:t>
                </a:r>
              </a:p>
              <a:p>
                <a:pPr>
                  <a:buSzPct val="100000"/>
                </a:pP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SNR retention: 0.92 ± 0.06 (for high power CW injections)</a:t>
                </a:r>
              </a:p>
              <a:p>
                <a:pPr>
                  <a:buSzPct val="100000"/>
                </a:pPr>
                <a:endParaRPr lang="en-US" sz="1600" dirty="0"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Signal bins kept as single high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𝜎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 counts</a:t>
                </a:r>
              </a:p>
              <a:p>
                <a:pPr>
                  <a:buSzPct val="100000"/>
                </a:pP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Gaussian to </a:t>
                </a:r>
                <a14:m>
                  <m:oMath xmlns:m="http://schemas.openxmlformats.org/officeDocument/2006/math">
                    <m:r>
                      <a:rPr lang="en-GB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≈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3</a:t>
                </a:r>
                <a14:m>
                  <m:oMath xmlns:m="http://schemas.openxmlformats.org/officeDocument/2006/math">
                    <m:r>
                      <a:rPr lang="en-US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𝜎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 </a:t>
                </a:r>
              </a:p>
              <a:p>
                <a:pPr>
                  <a:buSzPct val="100000"/>
                </a:pPr>
                <a:endParaRPr lang="en-US" sz="1600" b="1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No systematic IF interference bins identified (outside cavity resonance region) — noise predominantly stochastic</a:t>
                </a:r>
              </a:p>
              <a:p>
                <a:pPr>
                  <a:buSzPct val="100000"/>
                </a:pPr>
                <a:endParaRPr lang="en-US" sz="1600" b="1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CF67B3D-40EE-970D-2780-85F0776276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170" y="1024837"/>
                <a:ext cx="3296362" cy="4031873"/>
              </a:xfrm>
              <a:prstGeom prst="rect">
                <a:avLst/>
              </a:prstGeom>
              <a:blipFill>
                <a:blip r:embed="rId7"/>
                <a:stretch>
                  <a:fillRect l="-924" t="-4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6A1BF1D2-9822-28ED-B400-7A99E8CCF08A}"/>
              </a:ext>
            </a:extLst>
          </p:cNvPr>
          <p:cNvSpPr txBox="1"/>
          <p:nvPr/>
        </p:nvSpPr>
        <p:spPr>
          <a:xfrm>
            <a:off x="321269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145251C-4BB9-80C9-A710-75B860EB41A0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EE59AEA8-5955-59FF-A468-6AD9FBD5EECD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CD8E60BD-349B-B752-939A-19D35BC7EE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52" name="Picture 51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36C83FB5-05F2-972E-39B7-846DF17C0E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13704162-8929-0782-CD7B-BBD5195AA0BF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174C11D-6D1E-43DA-5883-303EB8DB5D59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843B2D0F-D62E-C9E8-2E64-BD309486C88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A58BB4E-6E31-4537-93EC-6F7F223F1CD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738"/>
          <a:stretch>
            <a:fillRect/>
          </a:stretch>
        </p:blipFill>
        <p:spPr>
          <a:xfrm>
            <a:off x="4112386" y="724239"/>
            <a:ext cx="6436499" cy="2794747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320E578-5AA9-E9B9-B622-3C5D6285789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07"/>
          <a:stretch>
            <a:fillRect/>
          </a:stretch>
        </p:blipFill>
        <p:spPr>
          <a:xfrm>
            <a:off x="5036606" y="3792811"/>
            <a:ext cx="6747427" cy="2656819"/>
          </a:xfrm>
          <a:prstGeom prst="rect">
            <a:avLst/>
          </a:prstGeom>
          <a:ln w="28575">
            <a:solidFill>
              <a:schemeClr val="accent3"/>
            </a:solidFill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A1E340-A4FA-95C0-0CEB-33E75DB64A4A}"/>
              </a:ext>
            </a:extLst>
          </p:cNvPr>
          <p:cNvSpPr/>
          <p:nvPr/>
        </p:nvSpPr>
        <p:spPr>
          <a:xfrm>
            <a:off x="5111222" y="3808902"/>
            <a:ext cx="362022" cy="1513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58B90F-BDCD-24C8-266D-872D8C93D5C5}"/>
              </a:ext>
            </a:extLst>
          </p:cNvPr>
          <p:cNvSpPr/>
          <p:nvPr/>
        </p:nvSpPr>
        <p:spPr>
          <a:xfrm>
            <a:off x="4237784" y="3290069"/>
            <a:ext cx="446469" cy="2142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BF30898-306D-2204-4FDA-99BC35140B66}"/>
              </a:ext>
            </a:extLst>
          </p:cNvPr>
          <p:cNvSpPr/>
          <p:nvPr/>
        </p:nvSpPr>
        <p:spPr>
          <a:xfrm>
            <a:off x="4146240" y="782739"/>
            <a:ext cx="342490" cy="3260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79C7EE-F93F-6A7A-E7D0-6916A42A2C4D}"/>
              </a:ext>
            </a:extLst>
          </p:cNvPr>
          <p:cNvSpPr txBox="1"/>
          <p:nvPr/>
        </p:nvSpPr>
        <p:spPr>
          <a:xfrm>
            <a:off x="10508009" y="647745"/>
            <a:ext cx="14347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4"/>
                </a:solidFill>
                <a:latin typeface="Rockwell" panose="02060603020205020403" pitchFamily="18" charset="0"/>
              </a:rPr>
              <a:t>Histogram for a single PSD post baseline removal, CW injection maximally detuned from cavity resonance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F2B121-7AF5-54C4-1003-1BDF8C46EEA2}"/>
              </a:ext>
            </a:extLst>
          </p:cNvPr>
          <p:cNvSpPr txBox="1"/>
          <p:nvPr/>
        </p:nvSpPr>
        <p:spPr>
          <a:xfrm>
            <a:off x="3834310" y="5345654"/>
            <a:ext cx="11933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accent3"/>
                </a:solidFill>
                <a:latin typeface="Rockwell" panose="02060603020205020403" pitchFamily="18" charset="0"/>
              </a:rPr>
              <a:t>CW injection maximally on cavity resonance</a:t>
            </a:r>
          </a:p>
        </p:txBody>
      </p:sp>
      <p:pic>
        <p:nvPicPr>
          <p:cNvPr id="11" name="Picture 10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DF7FA2B8-9033-7988-AC90-A6FA4DFCA6B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75" y="1088984"/>
            <a:ext cx="219010" cy="216000"/>
          </a:xfrm>
          <a:prstGeom prst="rect">
            <a:avLst/>
          </a:prstGeom>
        </p:spPr>
      </p:pic>
      <p:pic>
        <p:nvPicPr>
          <p:cNvPr id="12" name="Picture 11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A1023F30-C9E4-EA2D-00A2-E70F91B4159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71" y="1820285"/>
            <a:ext cx="219010" cy="216000"/>
          </a:xfrm>
          <a:prstGeom prst="rect">
            <a:avLst/>
          </a:prstGeom>
        </p:spPr>
      </p:pic>
      <p:pic>
        <p:nvPicPr>
          <p:cNvPr id="13" name="Picture 12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E23DA042-7B14-AF1D-AEF8-62151A44B71E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71" y="2567008"/>
            <a:ext cx="219010" cy="216000"/>
          </a:xfrm>
          <a:prstGeom prst="rect">
            <a:avLst/>
          </a:prstGeom>
        </p:spPr>
      </p:pic>
      <p:pic>
        <p:nvPicPr>
          <p:cNvPr id="15" name="Picture 14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BE81A183-82EC-5AC3-67EE-BF1951BA3313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38" y="3294521"/>
            <a:ext cx="219010" cy="216000"/>
          </a:xfrm>
          <a:prstGeom prst="rect">
            <a:avLst/>
          </a:prstGeom>
        </p:spPr>
      </p:pic>
      <p:pic>
        <p:nvPicPr>
          <p:cNvPr id="16" name="Picture 15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301230CD-34AF-0F52-F13E-4CAEBE4E95D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69" y="3798798"/>
            <a:ext cx="219010" cy="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9256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61945B-9DC1-CA1C-C58A-DCDA179871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93BCF7B3-43DA-42C0-881F-38A2D69BCA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 t="14895" r="9823" b="30330"/>
          <a:stretch/>
        </p:blipFill>
        <p:spPr>
          <a:xfrm>
            <a:off x="266147" y="539492"/>
            <a:ext cx="11659707" cy="6163877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F843FA9-7C85-4AD2-6136-86FFBA470EB7}"/>
              </a:ext>
            </a:extLst>
          </p:cNvPr>
          <p:cNvSpPr/>
          <p:nvPr/>
        </p:nvSpPr>
        <p:spPr>
          <a:xfrm>
            <a:off x="259841" y="941416"/>
            <a:ext cx="2215293" cy="57016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A white rectangular object with a yellow border&#10;&#10;AI-generated content may be incorrect.">
            <a:extLst>
              <a:ext uri="{FF2B5EF4-FFF2-40B4-BE49-F238E27FC236}">
                <a16:creationId xmlns:a16="http://schemas.microsoft.com/office/drawing/2014/main" id="{3957C189-8784-2DF5-92CB-BFA429959B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64153" y="925083"/>
            <a:ext cx="2535941" cy="570872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E3B6A80-11A0-F13F-D3DC-1EE46543BD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77" y="536092"/>
            <a:ext cx="3709414" cy="39901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D1FE595-E760-653F-B51F-0B9CAA1AD7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13925"/>
            <a:ext cx="12191979" cy="26120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BC165C0-75EE-B491-5E4C-82C00EE82D7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" y="526322"/>
            <a:ext cx="270583" cy="611121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144BE04-D32F-4113-12E7-25E5F818EF0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6110" y="538677"/>
            <a:ext cx="270583" cy="6111211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1AB00CD5-C3ED-B6F7-6280-211DB2698F02}"/>
              </a:ext>
            </a:extLst>
          </p:cNvPr>
          <p:cNvSpPr txBox="1"/>
          <p:nvPr/>
        </p:nvSpPr>
        <p:spPr>
          <a:xfrm>
            <a:off x="611616" y="479751"/>
            <a:ext cx="3500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 Removal - Cold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DBFD02-12AB-A4F5-B424-17A68D50C460}"/>
              </a:ext>
            </a:extLst>
          </p:cNvPr>
          <p:cNvSpPr txBox="1"/>
          <p:nvPr/>
        </p:nvSpPr>
        <p:spPr>
          <a:xfrm>
            <a:off x="321269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1783E84-E150-04FA-9A0A-B62E98F5B733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D7A7118-E0B7-0292-D1D6-6BF6609F5D70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4736E1AA-8EA7-6F33-645F-1AA8AFD0D3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52" name="Picture 51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9DB305E5-A205-AFFA-588D-DEECDE44F4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9416E38-AA29-BECB-0399-D846A96258A4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21C203A-5E12-32C1-3985-9CBE92CBF633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FBDE190E-BDED-2437-3128-2347B4799CE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AC206F6-060E-2CAF-BA15-E6D1525121E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714" y="641129"/>
            <a:ext cx="3900914" cy="2940798"/>
          </a:xfrm>
          <a:prstGeom prst="rect">
            <a:avLst/>
          </a:prstGeom>
          <a:ln w="28575">
            <a:solidFill>
              <a:schemeClr val="accent3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6467150-2D40-1445-5587-4FF5DC42C610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b="32214"/>
          <a:stretch>
            <a:fillRect/>
          </a:stretch>
        </p:blipFill>
        <p:spPr>
          <a:xfrm>
            <a:off x="6096000" y="3859137"/>
            <a:ext cx="5825396" cy="2753088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D12263A-8CBA-1CC3-E288-603F629BC9DA}"/>
                  </a:ext>
                </a:extLst>
              </p:cNvPr>
              <p:cNvSpPr txBox="1"/>
              <p:nvPr/>
            </p:nvSpPr>
            <p:spPr>
              <a:xfrm>
                <a:off x="441170" y="1024837"/>
                <a:ext cx="3296362" cy="3293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SNR retention: 0.92 ± 0.06 (for high power CW injections)</a:t>
                </a:r>
              </a:p>
              <a:p>
                <a:pPr>
                  <a:buSzPct val="100000"/>
                </a:pPr>
                <a:endParaRPr lang="en-US" sz="1600" dirty="0"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Signal bins kept as single high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𝜎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 counts</a:t>
                </a:r>
              </a:p>
              <a:p>
                <a:pPr>
                  <a:buSzPct val="100000"/>
                </a:pP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Gaussian to </a:t>
                </a:r>
                <a14:m>
                  <m:oMath xmlns:m="http://schemas.openxmlformats.org/officeDocument/2006/math">
                    <m:r>
                      <a:rPr lang="en-GB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≈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3</a:t>
                </a:r>
                <a14:m>
                  <m:oMath xmlns:m="http://schemas.openxmlformats.org/officeDocument/2006/math">
                    <m:r>
                      <a:rPr lang="en-US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𝜎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 </a:t>
                </a:r>
              </a:p>
              <a:p>
                <a:pPr>
                  <a:buSzPct val="100000"/>
                </a:pPr>
                <a:endParaRPr lang="en-US" sz="1600" b="1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No systematic IF interference bins identified (outside cavity resonance region) — noise predominantly stochastic</a:t>
                </a:r>
              </a:p>
              <a:p>
                <a:pPr>
                  <a:buSzPct val="100000"/>
                </a:pPr>
                <a:endParaRPr lang="en-US" sz="1600" b="1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D12263A-8CBA-1CC3-E288-603F629BC9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170" y="1024837"/>
                <a:ext cx="3296362" cy="3293209"/>
              </a:xfrm>
              <a:prstGeom prst="rect">
                <a:avLst/>
              </a:prstGeom>
              <a:blipFill>
                <a:blip r:embed="rId12"/>
                <a:stretch>
                  <a:fillRect l="-924" t="-7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54ABD067-DAC3-CC6A-0AB9-63B618FB6815}"/>
              </a:ext>
            </a:extLst>
          </p:cNvPr>
          <p:cNvSpPr txBox="1"/>
          <p:nvPr/>
        </p:nvSpPr>
        <p:spPr>
          <a:xfrm>
            <a:off x="8133628" y="584776"/>
            <a:ext cx="33850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  <a:latin typeface="Rockwell" panose="02060603020205020403" pitchFamily="18" charset="0"/>
              </a:rPr>
              <a:t>-10 dBm CW injection signal heights before and after baseline removal, dashed line shows ideal no reduction</a:t>
            </a:r>
          </a:p>
          <a:p>
            <a:r>
              <a:rPr lang="en-GB" sz="1400" b="1" dirty="0">
                <a:solidFill>
                  <a:schemeClr val="accent3"/>
                </a:solidFill>
                <a:latin typeface="Rockwell" panose="02060603020205020403" pitchFamily="18" charset="0"/>
              </a:rPr>
              <a:t>Coloured by minimum detuning of signal from resonance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F2CC2C-C65C-9BB3-5B0E-94919B1F8A6D}"/>
              </a:ext>
            </a:extLst>
          </p:cNvPr>
          <p:cNvSpPr txBox="1"/>
          <p:nvPr/>
        </p:nvSpPr>
        <p:spPr>
          <a:xfrm>
            <a:off x="3737532" y="5250703"/>
            <a:ext cx="23651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accent4"/>
                </a:solidFill>
                <a:latin typeface="Rockwell" panose="02060603020205020403" pitchFamily="18" charset="0"/>
              </a:rPr>
              <a:t>Comparison of different baseline methods and resulting signal SNR reduction</a:t>
            </a:r>
          </a:p>
          <a:p>
            <a:pPr algn="r"/>
            <a:r>
              <a:rPr lang="en-GB" sz="1400" b="1" dirty="0">
                <a:solidFill>
                  <a:schemeClr val="accent4"/>
                </a:solidFill>
                <a:latin typeface="Rockwell" panose="02060603020205020403" pitchFamily="18" charset="0"/>
              </a:rPr>
              <a:t>Single pass causes excess candidate</a:t>
            </a:r>
          </a:p>
        </p:txBody>
      </p:sp>
      <p:pic>
        <p:nvPicPr>
          <p:cNvPr id="9" name="Picture 8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1F7352DD-0B54-EFF9-F834-9537A43E52F7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75" y="1088984"/>
            <a:ext cx="219010" cy="216000"/>
          </a:xfrm>
          <a:prstGeom prst="rect">
            <a:avLst/>
          </a:prstGeom>
        </p:spPr>
      </p:pic>
      <p:pic>
        <p:nvPicPr>
          <p:cNvPr id="10" name="Picture 9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49666D15-9084-D6A6-123F-3D882E273DB7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71" y="1820285"/>
            <a:ext cx="219010" cy="216000"/>
          </a:xfrm>
          <a:prstGeom prst="rect">
            <a:avLst/>
          </a:prstGeom>
        </p:spPr>
      </p:pic>
      <p:pic>
        <p:nvPicPr>
          <p:cNvPr id="11" name="Picture 10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B4D50E38-AAB0-BAFB-E27B-097701D9747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71" y="2567008"/>
            <a:ext cx="219010" cy="216000"/>
          </a:xfrm>
          <a:prstGeom prst="rect">
            <a:avLst/>
          </a:prstGeom>
        </p:spPr>
      </p:pic>
      <p:pic>
        <p:nvPicPr>
          <p:cNvPr id="12" name="Picture 11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88BE06BC-A813-4AAF-FF17-020F0F9E20F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38" y="3064279"/>
            <a:ext cx="219010" cy="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6355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9F60FC-0715-61C0-7396-B38985038F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FAE414FE-4A1F-82C8-1A4B-615E7C6330C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 t="14895" r="9823" b="30330"/>
          <a:stretch/>
        </p:blipFill>
        <p:spPr>
          <a:xfrm>
            <a:off x="266147" y="539492"/>
            <a:ext cx="11659707" cy="601100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DAB3629-49AE-5129-B57C-0A483D88C598}"/>
              </a:ext>
            </a:extLst>
          </p:cNvPr>
          <p:cNvSpPr/>
          <p:nvPr/>
        </p:nvSpPr>
        <p:spPr>
          <a:xfrm>
            <a:off x="259841" y="941416"/>
            <a:ext cx="2215293" cy="57016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 white rectangular object with blue and green stripes&#10;&#10;AI-generated content may be incorrect.">
            <a:extLst>
              <a:ext uri="{FF2B5EF4-FFF2-40B4-BE49-F238E27FC236}">
                <a16:creationId xmlns:a16="http://schemas.microsoft.com/office/drawing/2014/main" id="{42656438-FEE1-B1C9-662A-D1E430BB46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5733" y="2774807"/>
            <a:ext cx="5613144" cy="193824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5F2DAAE8-7A84-788E-0626-3EB76999AC9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47" y="538677"/>
            <a:ext cx="3730568" cy="406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FD2F5973-C1E5-920F-D655-5B8E58C94B61}"/>
                  </a:ext>
                </a:extLst>
              </p14:cNvPr>
              <p14:cNvContentPartPr/>
              <p14:nvPr/>
            </p14:nvContentPartPr>
            <p14:xfrm>
              <a:off x="-78985" y="665616"/>
              <a:ext cx="360" cy="36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F475C5F7-F101-0FB9-E1CF-576439525DF6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-85105" y="659496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4D949D13-7898-B7B8-1132-DD5316C899B7}"/>
                  </a:ext>
                </a:extLst>
              </p14:cNvPr>
              <p14:cNvContentPartPr/>
              <p14:nvPr/>
            </p14:nvContentPartPr>
            <p14:xfrm>
              <a:off x="-78985" y="665616"/>
              <a:ext cx="360" cy="36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6538568B-60E3-2B00-21B9-F47D68950D34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-85105" y="659496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68" name="Picture 67">
            <a:extLst>
              <a:ext uri="{FF2B5EF4-FFF2-40B4-BE49-F238E27FC236}">
                <a16:creationId xmlns:a16="http://schemas.microsoft.com/office/drawing/2014/main" id="{7C288C62-96DF-E497-C458-CF13DB591B6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50499"/>
            <a:ext cx="12208325" cy="31320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770E8AE8-60E3-8F1D-3FE2-B2C0EDC6A530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38677"/>
            <a:ext cx="266191" cy="601200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472A452D-59BA-CE3C-1A9D-EFBCC6C0494C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5789" y="538677"/>
            <a:ext cx="266191" cy="601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BBF6B5C-2F21-BA86-88F6-7E8AC79BD5CB}"/>
                  </a:ext>
                </a:extLst>
              </p:cNvPr>
              <p:cNvSpPr txBox="1"/>
              <p:nvPr/>
            </p:nvSpPr>
            <p:spPr>
              <a:xfrm>
                <a:off x="458327" y="989327"/>
                <a:ext cx="3296362" cy="5302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SzPct val="100000"/>
                </a:pPr>
                <a:r>
                  <a:rPr lang="en-US" sz="1600" dirty="0"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RF mapping assumes constant conversion based on fixed 20.5 MHz offset of local oscillator</a:t>
                </a:r>
                <a:endParaRPr lang="en-US" sz="1600" dirty="0">
                  <a:latin typeface="Rockwell" panose="02060603020205020403" pitchFamily="18" charset="0"/>
                </a:endParaRPr>
              </a:p>
              <a:p>
                <a:pPr>
                  <a:buSzPct val="100000"/>
                </a:pPr>
                <a:endParaRPr lang="en-US" sz="1600" dirty="0"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dirty="0"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Lorentzian weights used as  </a:t>
                </a:r>
              </a:p>
              <a:p>
                <a:pP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  <m:t>𝑤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  <m:t>𝑖𝑘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  <a:ea typeface="Calibri" pitchFamily="34" charset="-122"/>
                          <a:cs typeface="Calibri" pitchFamily="34" charset="-120"/>
                        </a:rPr>
                        <m:t>=</m:t>
                      </m:r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libri" pitchFamily="34" charset="-122"/>
                              <a:cs typeface="Calibri" pitchFamily="34" charset="-12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libri" pitchFamily="34" charset="-122"/>
                                  <a:cs typeface="Calibri" pitchFamily="34" charset="-12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libri" pitchFamily="34" charset="-122"/>
                                  <a:cs typeface="Calibri" pitchFamily="34" charset="-12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libri" pitchFamily="34" charset="-122"/>
                                  <a:cs typeface="Calibri" pitchFamily="34" charset="-120"/>
                                </a:rPr>
                                <m:t>𝑖𝑘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libri" pitchFamily="34" charset="-122"/>
                                  <a:cs typeface="Calibri" pitchFamily="34" charset="-120"/>
                                </a:rPr>
                              </m:ctrlPr>
                            </m:sSubSup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libri" pitchFamily="34" charset="-122"/>
                                  <a:cs typeface="Calibri" pitchFamily="34" charset="-12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libri" pitchFamily="34" charset="-122"/>
                                  <a:cs typeface="Calibri" pitchFamily="34" charset="-12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libri" pitchFamily="34" charset="-122"/>
                                  <a:cs typeface="Calibri" pitchFamily="34" charset="-12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1600" dirty="0"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dirty="0"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For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h</m:t>
                    </m:r>
                  </m:oMath>
                </a14:m>
                <a:r>
                  <a:rPr lang="en-US" sz="1600" dirty="0"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 the normalised Lorentzian transfer function, evaluated at each bin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𝑘</m:t>
                    </m:r>
                  </m:oMath>
                </a14:m>
                <a:r>
                  <a:rPr lang="en-US" sz="1600" dirty="0"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, and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𝜎</m:t>
                    </m:r>
                  </m:oMath>
                </a14:m>
                <a:r>
                  <a:rPr lang="en-US" sz="1600" dirty="0"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 the per-spectrum (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𝑖</m:t>
                    </m:r>
                  </m:oMath>
                </a14:m>
                <a:r>
                  <a:rPr lang="en-US" sz="1600" dirty="0"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) overall stan. dev.</a:t>
                </a:r>
              </a:p>
              <a:p>
                <a:pPr>
                  <a:buSzPct val="100000"/>
                </a:pPr>
                <a:endParaRPr lang="en-US" sz="1600" dirty="0"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dirty="0"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Total integration time per frequency bin =100 secs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×</m:t>
                    </m:r>
                  </m:oMath>
                </a14:m>
                <a:r>
                  <a:rPr lang="en-US" sz="1600" dirty="0">
                    <a:latin typeface="Rockwell" panose="02060603020205020403" pitchFamily="18" charset="0"/>
                  </a:rPr>
                  <a:t> contributing spectra (between 5 and 25 across range, dependent on cavity FWHM)</a:t>
                </a:r>
              </a:p>
              <a:p>
                <a:pPr>
                  <a:buSzPct val="100000"/>
                </a:pPr>
                <a:endParaRPr lang="en-US" sz="1600" dirty="0">
                  <a:solidFill>
                    <a:schemeClr val="accent6">
                      <a:lumMod val="50000"/>
                    </a:schemeClr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dirty="0">
                    <a:solidFill>
                      <a:schemeClr val="accent6">
                        <a:lumMod val="50000"/>
                      </a:schemeClr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IF drift not monitored, no weighting based on system noise temperature, form factor, Q etc.</a:t>
                </a:r>
                <a:endParaRPr lang="en-US" sz="1600" dirty="0">
                  <a:solidFill>
                    <a:schemeClr val="accent6">
                      <a:lumMod val="50000"/>
                    </a:schemeClr>
                  </a:solidFill>
                  <a:latin typeface="Rockwell" panose="02060603020205020403" pitchFamily="18" charset="0"/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BBF6B5C-2F21-BA86-88F6-7E8AC79BD5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327" y="989327"/>
                <a:ext cx="3296362" cy="5302734"/>
              </a:xfrm>
              <a:prstGeom prst="rect">
                <a:avLst/>
              </a:prstGeom>
              <a:blipFill>
                <a:blip r:embed="rId15"/>
                <a:stretch>
                  <a:fillRect l="-924" t="-345" r="-2218" b="-5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8AA995EC-B6B8-133D-19D7-F3C2F1FF4CCA}"/>
              </a:ext>
            </a:extLst>
          </p:cNvPr>
          <p:cNvSpPr txBox="1"/>
          <p:nvPr/>
        </p:nvSpPr>
        <p:spPr>
          <a:xfrm>
            <a:off x="611616" y="479751"/>
            <a:ext cx="3335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Spectra Combination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EFA755-03DD-6AE9-04A4-018F1316E1CE}"/>
              </a:ext>
            </a:extLst>
          </p:cNvPr>
          <p:cNvSpPr txBox="1"/>
          <p:nvPr/>
        </p:nvSpPr>
        <p:spPr>
          <a:xfrm>
            <a:off x="321269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3</a:t>
            </a:r>
          </a:p>
        </p:txBody>
      </p:sp>
      <p:pic>
        <p:nvPicPr>
          <p:cNvPr id="15" name="Picture 14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B1848F80-AC98-3B87-4131-31F211023D36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72" y="1070608"/>
            <a:ext cx="240235" cy="21600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4161EF45-0989-C447-0402-8D2B70172148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296A0B3E-1F96-3C9D-F03C-752FF5638457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3DB3421D-D32B-8ADA-F144-FD78830893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25" name="Picture 24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F84604A4-5D5C-31B4-E692-26357B5211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EEA561B-6C67-BA00-9593-6437B0C1065B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7D9970B-79B6-F610-6A73-3A342BE41C32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DCAEDBF3-E7C5-994D-0A3E-0C8075E86780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9006D0-8FA6-BB63-1ABB-996CA546AE8D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715" y="2286706"/>
            <a:ext cx="7823441" cy="2108185"/>
          </a:xfrm>
          <a:prstGeom prst="rect">
            <a:avLst/>
          </a:prstGeom>
          <a:ln w="28575">
            <a:solidFill>
              <a:schemeClr val="accent3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7BA624E-5329-AE74-2E2F-583440CAD748}"/>
              </a:ext>
            </a:extLst>
          </p:cNvPr>
          <p:cNvSpPr txBox="1"/>
          <p:nvPr/>
        </p:nvSpPr>
        <p:spPr>
          <a:xfrm>
            <a:off x="9486912" y="4392082"/>
            <a:ext cx="23651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accent3"/>
                </a:solidFill>
                <a:latin typeface="Rockwell" panose="02060603020205020403" pitchFamily="18" charset="0"/>
              </a:rPr>
              <a:t>Combined Spectrum, for clear tuning region of -10dBm injection tests</a:t>
            </a:r>
          </a:p>
        </p:txBody>
      </p:sp>
      <p:pic>
        <p:nvPicPr>
          <p:cNvPr id="11" name="Picture 10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E074C2BE-C416-455A-AA65-935542ABD15E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97" y="2043626"/>
            <a:ext cx="240235" cy="216000"/>
          </a:xfrm>
          <a:prstGeom prst="rect">
            <a:avLst/>
          </a:prstGeom>
        </p:spPr>
      </p:pic>
      <p:pic>
        <p:nvPicPr>
          <p:cNvPr id="12" name="Picture 11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7E44705F-D2C1-283A-6560-3167DE18F338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85" y="2826061"/>
            <a:ext cx="240235" cy="216000"/>
          </a:xfrm>
          <a:prstGeom prst="rect">
            <a:avLst/>
          </a:prstGeom>
        </p:spPr>
      </p:pic>
      <p:pic>
        <p:nvPicPr>
          <p:cNvPr id="13" name="Picture 12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609BB74F-4176-90DD-8659-AEA693C83BD0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97" y="4036713"/>
            <a:ext cx="240235" cy="216000"/>
          </a:xfrm>
          <a:prstGeom prst="rect">
            <a:avLst/>
          </a:prstGeom>
        </p:spPr>
      </p:pic>
      <p:pic>
        <p:nvPicPr>
          <p:cNvPr id="14" name="Picture 13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12964471-298C-3759-5628-B41933BF623B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19" y="5487892"/>
            <a:ext cx="240235" cy="216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511885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B81C17-C56C-20E9-BD4F-B91F499599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B5E35DD-1378-946C-6FAF-719379DD942D}"/>
              </a:ext>
            </a:extLst>
          </p:cNvPr>
          <p:cNvSpPr/>
          <p:nvPr/>
        </p:nvSpPr>
        <p:spPr>
          <a:xfrm>
            <a:off x="3742379" y="538677"/>
            <a:ext cx="8183388" cy="6113875"/>
          </a:xfrm>
          <a:prstGeom prst="rect">
            <a:avLst/>
          </a:prstGeom>
          <a:solidFill>
            <a:srgbClr val="E4E3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FB06325-D0EB-888F-A06D-41CA8CD8F2A2}"/>
              </a:ext>
            </a:extLst>
          </p:cNvPr>
          <p:cNvSpPr/>
          <p:nvPr/>
        </p:nvSpPr>
        <p:spPr>
          <a:xfrm>
            <a:off x="224011" y="925672"/>
            <a:ext cx="2131903" cy="57240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4" name="Picture 43" descr="A white rectangular object with blue lines&#10;&#10;Description automatically generated">
            <a:extLst>
              <a:ext uri="{FF2B5EF4-FFF2-40B4-BE49-F238E27FC236}">
                <a16:creationId xmlns:a16="http://schemas.microsoft.com/office/drawing/2014/main" id="{4BDBEC1B-43A3-B565-74CD-15D72C9DDF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82" y="915694"/>
            <a:ext cx="3404599" cy="5728207"/>
          </a:xfrm>
          <a:prstGeom prst="rect">
            <a:avLst/>
          </a:prstGeom>
        </p:spPr>
      </p:pic>
      <p:pic>
        <p:nvPicPr>
          <p:cNvPr id="46" name="Picture 45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0DB99666-0205-4CB8-3D45-A37EF3AE29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23" y="1083640"/>
            <a:ext cx="240234" cy="216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B4163C0D-E31D-56EE-3CAB-FF37C5D1822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26" y="535224"/>
            <a:ext cx="3729600" cy="40787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39F71033-11FE-CA27-AC68-74AB790BB84A}"/>
              </a:ext>
            </a:extLst>
          </p:cNvPr>
          <p:cNvSpPr txBox="1"/>
          <p:nvPr/>
        </p:nvSpPr>
        <p:spPr>
          <a:xfrm>
            <a:off x="558421" y="487257"/>
            <a:ext cx="34478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Grand Spectrum Rebins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D80A9D24-3B51-38ED-0DAE-A9CACA383EDE}"/>
              </a:ext>
            </a:extLst>
          </p:cNvPr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641070"/>
            <a:ext cx="12191999" cy="2196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07DDF45B-3430-34C9-ACBB-8FB9C92D857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" y="538678"/>
            <a:ext cx="266400" cy="6102392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CE4C2F29-4D14-5CAF-ABD4-1AD31A11251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5874" y="538678"/>
            <a:ext cx="266400" cy="61023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B517772-37F4-13C9-F7E8-C18A2A20A6DA}"/>
              </a:ext>
            </a:extLst>
          </p:cNvPr>
          <p:cNvSpPr txBox="1"/>
          <p:nvPr/>
        </p:nvSpPr>
        <p:spPr>
          <a:xfrm>
            <a:off x="321269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4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6A455BA-3416-5299-849D-287345024012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C0A82AF-11C0-E556-2C2A-5C27E3936015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E82D71D4-D163-03E5-1C8F-94CE7641FF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10" name="Picture 9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BB7F0F6B-579E-BC88-2CD2-A40311FD09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9FEA986-CFE5-0E1F-D81F-3ACDD038FB25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A8BE362-9FFD-C84A-031E-BE8B06195DCB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DB174CDE-AB4E-DD3D-90DD-4EB00C337CD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3AE9779-FDC7-E10E-FF97-CA3914C808AF}"/>
                  </a:ext>
                </a:extLst>
              </p:cNvPr>
              <p:cNvSpPr txBox="1"/>
              <p:nvPr/>
            </p:nvSpPr>
            <p:spPr>
              <a:xfrm>
                <a:off x="464463" y="995464"/>
                <a:ext cx="3298863" cy="50593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Combined spectrum bin width 763 Hz – to grand axion linewidth 2390 Hz</a:t>
                </a:r>
              </a:p>
              <a:p>
                <a:pPr>
                  <a:buSzPct val="100000"/>
                </a:pP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0.5 overlap fraction to reduce misalignment suppression of signals</a:t>
                </a: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</a:endParaRPr>
              </a:p>
              <a:p>
                <a:pPr>
                  <a:buSzPct val="100000"/>
                </a:pP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Lineshape weighting found to have no notable effect on recovery of signals (either CW or software) at these power levels</a:t>
                </a:r>
              </a:p>
              <a:p>
                <a:pPr>
                  <a:buSzPct val="100000"/>
                </a:pP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b="1" dirty="0">
                    <a:solidFill>
                      <a:schemeClr val="accent6">
                        <a:lumMod val="50000"/>
                      </a:schemeClr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Final conversion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GB" sz="16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𝒈</m:t>
                        </m:r>
                      </m:e>
                      <m:sub>
                        <m:r>
                          <a:rPr lang="en-GB" sz="16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𝒂</m:t>
                        </m:r>
                        <m:r>
                          <a:rPr lang="en-GB" sz="16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𝜸𝜸</m:t>
                        </m:r>
                      </m:sub>
                    </m:sSub>
                  </m:oMath>
                </a14:m>
                <a:r>
                  <a:rPr lang="en-US" sz="1600" b="1" dirty="0">
                    <a:solidFill>
                      <a:schemeClr val="accent6">
                        <a:lumMod val="50000"/>
                      </a:schemeClr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 not yet done. </a:t>
                </a:r>
                <a:r>
                  <a:rPr lang="en-US" sz="1600" dirty="0">
                    <a:solidFill>
                      <a:schemeClr val="accent6">
                        <a:lumMod val="50000"/>
                      </a:schemeClr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Requires corrections for bin-bin correlations from baseline removal, any SNR suppression factors, bin-overlap DOF reduction,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600" b="0" i="0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sys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accent6">
                        <a:lumMod val="50000"/>
                      </a:schemeClr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 calibration per grand bin etc.</a:t>
                </a:r>
                <a:endParaRPr lang="en-US" sz="1600" dirty="0">
                  <a:solidFill>
                    <a:schemeClr val="accent6">
                      <a:lumMod val="50000"/>
                    </a:schemeClr>
                  </a:solidFill>
                  <a:latin typeface="Rockwell" panose="02060603020205020403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3AE9779-FDC7-E10E-FF97-CA3914C808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63" y="995464"/>
                <a:ext cx="3298863" cy="5059334"/>
              </a:xfrm>
              <a:prstGeom prst="rect">
                <a:avLst/>
              </a:prstGeom>
              <a:blipFill>
                <a:blip r:embed="rId11"/>
                <a:stretch>
                  <a:fillRect l="-924" t="-361" r="-2033" b="-6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D62237DA-2218-6CE6-ADA9-F7A88FD1BF4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013" y="1585767"/>
            <a:ext cx="7205622" cy="3686466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F0C92F6-9C0C-6620-EB26-CC1622F0C158}"/>
              </a:ext>
            </a:extLst>
          </p:cNvPr>
          <p:cNvSpPr txBox="1"/>
          <p:nvPr/>
        </p:nvSpPr>
        <p:spPr>
          <a:xfrm>
            <a:off x="6157398" y="5239938"/>
            <a:ext cx="54446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accent1">
                    <a:lumMod val="50000"/>
                  </a:schemeClr>
                </a:solidFill>
                <a:latin typeface="Rockwell" panose="02060603020205020403" pitchFamily="18" charset="0"/>
              </a:rPr>
              <a:t>Grand spectrum with inverse variance weighting only (top, blue), and with inverse variance and lineshape weighting (bottom, orange)</a:t>
            </a:r>
          </a:p>
        </p:txBody>
      </p:sp>
      <p:pic>
        <p:nvPicPr>
          <p:cNvPr id="14" name="Picture 13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3639CE51-27D6-8095-403C-47FDF432E2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23" y="2052976"/>
            <a:ext cx="240234" cy="216000"/>
          </a:xfrm>
          <a:prstGeom prst="rect">
            <a:avLst/>
          </a:prstGeom>
        </p:spPr>
      </p:pic>
      <p:pic>
        <p:nvPicPr>
          <p:cNvPr id="16" name="Picture 15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D6632EFB-2730-139E-7907-5584658F16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23" y="3037921"/>
            <a:ext cx="240234" cy="216000"/>
          </a:xfrm>
          <a:prstGeom prst="rect">
            <a:avLst/>
          </a:prstGeom>
        </p:spPr>
      </p:pic>
      <p:pic>
        <p:nvPicPr>
          <p:cNvPr id="17" name="Picture 16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6D192053-8111-A88A-EF8E-0DB0DDE4C0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75" y="4241305"/>
            <a:ext cx="240234" cy="216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51578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1F0741-52FB-CB01-9500-830F0F857A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D42E9ECC-BB8E-0F99-A341-9CAB0660D6F5}"/>
              </a:ext>
            </a:extLst>
          </p:cNvPr>
          <p:cNvSpPr/>
          <p:nvPr/>
        </p:nvSpPr>
        <p:spPr>
          <a:xfrm>
            <a:off x="3742379" y="538677"/>
            <a:ext cx="8183388" cy="6113875"/>
          </a:xfrm>
          <a:prstGeom prst="rect">
            <a:avLst/>
          </a:prstGeom>
          <a:solidFill>
            <a:srgbClr val="E4E3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CFA69C-595E-E799-BD74-A3E37802BD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4800"/>
            <a:ext cx="12208325" cy="313200"/>
          </a:xfrm>
          <a:prstGeom prst="rect">
            <a:avLst/>
          </a:prstGeom>
        </p:spPr>
      </p:pic>
      <p:pic>
        <p:nvPicPr>
          <p:cNvPr id="6" name="Picture 5" descr="A white rectangular object with a black border&#10;&#10;Description automatically generated">
            <a:extLst>
              <a:ext uri="{FF2B5EF4-FFF2-40B4-BE49-F238E27FC236}">
                <a16:creationId xmlns:a16="http://schemas.microsoft.com/office/drawing/2014/main" id="{FD8478DB-9DCD-8DD9-E47C-06AD722B90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17" y="508349"/>
            <a:ext cx="3646800" cy="60356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C01218-0DBE-D3DE-F220-22F1A798312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39312"/>
            <a:ext cx="266191" cy="6012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5E64123-05ED-95A3-9376-4BD887AFF33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09" y="532801"/>
            <a:ext cx="3725236" cy="40567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CD8EAFD-D580-7311-D471-3BB37BC8A85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3087" y="532800"/>
            <a:ext cx="266191" cy="6012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EAEA45A-C389-2CB8-3896-2B135966270C}"/>
              </a:ext>
            </a:extLst>
          </p:cNvPr>
          <p:cNvSpPr txBox="1"/>
          <p:nvPr/>
        </p:nvSpPr>
        <p:spPr>
          <a:xfrm>
            <a:off x="611616" y="479751"/>
            <a:ext cx="4849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Candidates - Hardware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17BEFFA-51A2-ED81-7190-B1C393D77CA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3107" y="6548261"/>
            <a:ext cx="2056171" cy="313200"/>
          </a:xfrm>
          <a:prstGeom prst="rect">
            <a:avLst/>
          </a:prstGeom>
        </p:spPr>
      </p:pic>
      <p:pic>
        <p:nvPicPr>
          <p:cNvPr id="13" name="Picture 12" descr="A close up of a circle&#10;&#10;Description automatically generated">
            <a:extLst>
              <a:ext uri="{FF2B5EF4-FFF2-40B4-BE49-F238E27FC236}">
                <a16:creationId xmlns:a16="http://schemas.microsoft.com/office/drawing/2014/main" id="{4C137FB7-4DE3-C42E-0029-1FD404730C1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61" y="1096549"/>
            <a:ext cx="240235" cy="216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214FBAF-228E-31A1-EBED-BBE62EC174D8}"/>
              </a:ext>
            </a:extLst>
          </p:cNvPr>
          <p:cNvSpPr txBox="1"/>
          <p:nvPr/>
        </p:nvSpPr>
        <p:spPr>
          <a:xfrm>
            <a:off x="314963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5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ABDD6E2-8055-0057-DE31-2CD12B792B44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59D9752-2013-CDDA-6DA3-78738878B48C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4CEFDCD5-AEB4-069D-E3C5-F983DF4014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34" name="Picture 33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2D713750-009A-92DE-931C-E29DBE5090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21002F5-57B2-BCED-DF68-7D18283BEF28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F8579DA-D451-4D2D-041E-848663E0DDE4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051C488-2F1B-9008-E4D1-13A40885AF9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2907AF4-700D-9121-7CDB-DB6603B394F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351" y="685095"/>
            <a:ext cx="6345956" cy="2677034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33D1263-4058-233C-289D-59ACECC8656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928" y="3602192"/>
            <a:ext cx="6273225" cy="2685011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AD828F5-CD11-CEFA-AC72-C9AD3AC2350B}"/>
                  </a:ext>
                </a:extLst>
              </p:cNvPr>
              <p:cNvSpPr txBox="1"/>
              <p:nvPr/>
            </p:nvSpPr>
            <p:spPr>
              <a:xfrm>
                <a:off x="459581" y="1024837"/>
                <a:ext cx="3296362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SzPct val="100000"/>
                </a:pPr>
                <a:r>
                  <a:rPr lang="en-US" sz="1600" b="1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Rolling σ cut: </a:t>
                </a: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flag highest-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𝜎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 bin, mask neighbours, lower threshold, flag all beating threshold, repeat. </a:t>
                </a:r>
              </a:p>
              <a:p>
                <a:pPr>
                  <a:buSzPct val="100000"/>
                </a:pP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b="1" dirty="0"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12/14</a:t>
                </a:r>
                <a:r>
                  <a:rPr lang="en-US" sz="1600" b="1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 Candidates returned in first 25, </a:t>
                </a: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85% recovery at 0.35 candidates/MHz for -10 dBm tests, 108 candidates needed to return all CW injections</a:t>
                </a:r>
              </a:p>
              <a:p>
                <a:pPr>
                  <a:buSzPct val="100000"/>
                </a:pPr>
                <a:endParaRPr lang="en-US" sz="1600" b="1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b="1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Frequency detuning: 0.03 ± 0.04 MHz,</a:t>
                </a: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 zero within error; positive bias in higher detuning cases consistent with a systematic in IF→RF conversion (LO or cavity drift)</a:t>
                </a:r>
              </a:p>
              <a:p>
                <a:pPr>
                  <a:buSzPct val="100000"/>
                </a:pP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</a:endParaRPr>
              </a:p>
              <a:p>
                <a:pPr>
                  <a:buSzPct val="100000"/>
                </a:pPr>
                <a:r>
                  <a:rPr lang="en-US" sz="1600" b="1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Candidate clustering: </a:t>
                </a: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residual baseline non-</a:t>
                </a:r>
                <a:r>
                  <a:rPr lang="en-US" sz="1600" dirty="0" err="1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Gaussianity</a:t>
                </a: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 from standing waves in SC</a:t>
                </a: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AD828F5-CD11-CEFA-AC72-C9AD3AC235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81" y="1024837"/>
                <a:ext cx="3296362" cy="5262979"/>
              </a:xfrm>
              <a:prstGeom prst="rect">
                <a:avLst/>
              </a:prstGeom>
              <a:blipFill>
                <a:blip r:embed="rId14"/>
                <a:stretch>
                  <a:fillRect l="-924" t="-463" r="-1109" b="-5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0B22E6D1-E085-B70C-42C6-370EF389B612}"/>
              </a:ext>
            </a:extLst>
          </p:cNvPr>
          <p:cNvSpPr txBox="1"/>
          <p:nvPr/>
        </p:nvSpPr>
        <p:spPr>
          <a:xfrm>
            <a:off x="10441307" y="618883"/>
            <a:ext cx="13151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</a:rPr>
              <a:t>Combined spectrum and top 25 candidates for -10 dBm clear region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369F38-CD7D-ECD7-2B3B-EBA400961AC9}"/>
              </a:ext>
            </a:extLst>
          </p:cNvPr>
          <p:cNvSpPr txBox="1"/>
          <p:nvPr/>
        </p:nvSpPr>
        <p:spPr>
          <a:xfrm>
            <a:off x="3933805" y="4766872"/>
            <a:ext cx="158227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accent4">
                    <a:lumMod val="50000"/>
                  </a:schemeClr>
                </a:solidFill>
                <a:latin typeface="Rockwell" panose="02060603020205020403" pitchFamily="18" charset="0"/>
              </a:rPr>
              <a:t>Combined spectrum and top 25 candidates for -20 dBm higher frequency clear region</a:t>
            </a:r>
          </a:p>
        </p:txBody>
      </p:sp>
      <p:pic>
        <p:nvPicPr>
          <p:cNvPr id="8" name="Picture 7" descr="A close up of a circle&#10;&#10;Description automatically generated">
            <a:extLst>
              <a:ext uri="{FF2B5EF4-FFF2-40B4-BE49-F238E27FC236}">
                <a16:creationId xmlns:a16="http://schemas.microsoft.com/office/drawing/2014/main" id="{154B97FF-B86C-8E8D-DFB6-CE6F65E9854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42" y="2322909"/>
            <a:ext cx="240235" cy="216000"/>
          </a:xfrm>
          <a:prstGeom prst="rect">
            <a:avLst/>
          </a:prstGeom>
        </p:spPr>
      </p:pic>
      <p:pic>
        <p:nvPicPr>
          <p:cNvPr id="10" name="Picture 9" descr="A close up of a circle&#10;&#10;Description automatically generated">
            <a:extLst>
              <a:ext uri="{FF2B5EF4-FFF2-40B4-BE49-F238E27FC236}">
                <a16:creationId xmlns:a16="http://schemas.microsoft.com/office/drawing/2014/main" id="{6A34F33F-9C13-B776-3B83-ED72C9EEFD7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54" y="3761361"/>
            <a:ext cx="240235" cy="216000"/>
          </a:xfrm>
          <a:prstGeom prst="rect">
            <a:avLst/>
          </a:prstGeom>
        </p:spPr>
      </p:pic>
      <p:pic>
        <p:nvPicPr>
          <p:cNvPr id="11" name="Picture 10" descr="A close up of a circle&#10;&#10;Description automatically generated">
            <a:extLst>
              <a:ext uri="{FF2B5EF4-FFF2-40B4-BE49-F238E27FC236}">
                <a16:creationId xmlns:a16="http://schemas.microsoft.com/office/drawing/2014/main" id="{6E453E6E-0E06-D511-7C4E-F4A2AC0CE22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42" y="5489776"/>
            <a:ext cx="240235" cy="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5979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B47BA-4B24-C1FA-5B7C-E00CFDE399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C8D672A-7467-9C6F-2238-EBF428834C67}"/>
              </a:ext>
            </a:extLst>
          </p:cNvPr>
          <p:cNvSpPr/>
          <p:nvPr/>
        </p:nvSpPr>
        <p:spPr>
          <a:xfrm>
            <a:off x="3742379" y="538677"/>
            <a:ext cx="8183388" cy="6113875"/>
          </a:xfrm>
          <a:prstGeom prst="rect">
            <a:avLst/>
          </a:prstGeom>
          <a:solidFill>
            <a:srgbClr val="E4E3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935EAC6-3FDA-C29E-13F6-5BE2FDF06D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4800"/>
            <a:ext cx="12208325" cy="313200"/>
          </a:xfrm>
          <a:prstGeom prst="rect">
            <a:avLst/>
          </a:prstGeom>
        </p:spPr>
      </p:pic>
      <p:pic>
        <p:nvPicPr>
          <p:cNvPr id="6" name="Picture 5" descr="A white rectangular object with a black border&#10;&#10;Description automatically generated">
            <a:extLst>
              <a:ext uri="{FF2B5EF4-FFF2-40B4-BE49-F238E27FC236}">
                <a16:creationId xmlns:a16="http://schemas.microsoft.com/office/drawing/2014/main" id="{0CAA5FE5-55C3-D8DE-7A5E-6798A90029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17" y="508349"/>
            <a:ext cx="3646800" cy="60356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A2CDC7-21E9-479E-ED12-404AC666AFA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39312"/>
            <a:ext cx="266191" cy="6012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43D352F-BF14-E0E9-C609-D74EBEA5B1E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09" y="532801"/>
            <a:ext cx="3725236" cy="40567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DE9B912-78C2-8145-5431-52D9AB1C6E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3087" y="532800"/>
            <a:ext cx="266191" cy="6012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BB6B621-6F3E-B146-B442-6DEAAC374691}"/>
              </a:ext>
            </a:extLst>
          </p:cNvPr>
          <p:cNvSpPr txBox="1"/>
          <p:nvPr/>
        </p:nvSpPr>
        <p:spPr>
          <a:xfrm>
            <a:off x="611616" y="479751"/>
            <a:ext cx="4849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Candidates - Hardware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9BDE869-7F0F-77A9-53DD-12058BC1175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3107" y="6548261"/>
            <a:ext cx="2056171" cy="3132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4C4C865-6D49-2BA5-E107-BF9C27998951}"/>
              </a:ext>
            </a:extLst>
          </p:cNvPr>
          <p:cNvSpPr txBox="1"/>
          <p:nvPr/>
        </p:nvSpPr>
        <p:spPr>
          <a:xfrm>
            <a:off x="314963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5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3D946C1-0C14-CB9D-FE8D-DBF64886B947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E77BFAF9-DF9C-1822-BF62-9DB1050C5890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980B3DBD-428F-73DC-19CD-40E3BD7A26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34" name="Picture 33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AAF948A4-9BF1-36E6-78BA-CA1FD87B35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C1E748A-D748-E7A7-7385-23F2DA5F9C1E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E7F7717-5EC9-6B99-9588-AB7CBB0736BF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398F575B-A28B-A520-53CF-DB63F211D49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AA24E82-9AAC-6A5E-1D79-D51A8E8ED9A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125" y="913060"/>
            <a:ext cx="5440691" cy="229514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611A55D-9FEB-6F00-D3F5-878E0E423FAB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197" y="3875269"/>
            <a:ext cx="5440691" cy="232867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092AE2F-F498-D98C-B7AC-F01CB064F9C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12041" y="690849"/>
            <a:ext cx="6102900" cy="5719873"/>
          </a:xfrm>
          <a:prstGeom prst="rect">
            <a:avLst/>
          </a:prstGeom>
          <a:ln w="28575">
            <a:solidFill>
              <a:srgbClr val="DE7D48"/>
            </a:solidFill>
          </a:ln>
        </p:spPr>
      </p:pic>
      <p:pic>
        <p:nvPicPr>
          <p:cNvPr id="5" name="Picture 4" descr="A close up of a circle&#10;&#10;Description automatically generated">
            <a:extLst>
              <a:ext uri="{FF2B5EF4-FFF2-40B4-BE49-F238E27FC236}">
                <a16:creationId xmlns:a16="http://schemas.microsoft.com/office/drawing/2014/main" id="{73F0673D-6636-1703-08B3-47B4A64B29FD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61" y="1096549"/>
            <a:ext cx="240235" cy="216000"/>
          </a:xfrm>
          <a:prstGeom prst="rect">
            <a:avLst/>
          </a:prstGeom>
        </p:spPr>
      </p:pic>
      <p:pic>
        <p:nvPicPr>
          <p:cNvPr id="7" name="Picture 6" descr="A close up of a circle&#10;&#10;Description automatically generated">
            <a:extLst>
              <a:ext uri="{FF2B5EF4-FFF2-40B4-BE49-F238E27FC236}">
                <a16:creationId xmlns:a16="http://schemas.microsoft.com/office/drawing/2014/main" id="{20DA5899-061F-9314-F9CD-2C9FCF00C1C2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42" y="2322909"/>
            <a:ext cx="240235" cy="216000"/>
          </a:xfrm>
          <a:prstGeom prst="rect">
            <a:avLst/>
          </a:prstGeom>
        </p:spPr>
      </p:pic>
      <p:pic>
        <p:nvPicPr>
          <p:cNvPr id="8" name="Picture 7" descr="A close up of a circle&#10;&#10;Description automatically generated">
            <a:extLst>
              <a:ext uri="{FF2B5EF4-FFF2-40B4-BE49-F238E27FC236}">
                <a16:creationId xmlns:a16="http://schemas.microsoft.com/office/drawing/2014/main" id="{1707F46E-4FAE-DC75-A17F-1F6EFED9216A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54" y="3761361"/>
            <a:ext cx="240235" cy="216000"/>
          </a:xfrm>
          <a:prstGeom prst="rect">
            <a:avLst/>
          </a:prstGeom>
        </p:spPr>
      </p:pic>
      <p:pic>
        <p:nvPicPr>
          <p:cNvPr id="10" name="Picture 9" descr="A close up of a circle&#10;&#10;Description automatically generated">
            <a:extLst>
              <a:ext uri="{FF2B5EF4-FFF2-40B4-BE49-F238E27FC236}">
                <a16:creationId xmlns:a16="http://schemas.microsoft.com/office/drawing/2014/main" id="{D4907531-6499-ED97-CBFD-59083F178220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42" y="5489776"/>
            <a:ext cx="240235" cy="216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833BC88-B14C-E26E-8B9E-C234E1CD74D4}"/>
                  </a:ext>
                </a:extLst>
              </p:cNvPr>
              <p:cNvSpPr txBox="1"/>
              <p:nvPr/>
            </p:nvSpPr>
            <p:spPr>
              <a:xfrm>
                <a:off x="459581" y="1024837"/>
                <a:ext cx="3296362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SzPct val="100000"/>
                </a:pPr>
                <a:r>
                  <a:rPr lang="en-US" sz="1600" b="1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Rolling σ cut: </a:t>
                </a: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flag highest-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𝜎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 bin, mask neighbours, lower threshold, flag all beating threshold, repeat. </a:t>
                </a:r>
              </a:p>
              <a:p>
                <a:pPr>
                  <a:buSzPct val="100000"/>
                </a:pP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b="1" dirty="0"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12/14</a:t>
                </a:r>
                <a:r>
                  <a:rPr lang="en-US" sz="1600" b="1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 Candidates returned in first 25, </a:t>
                </a: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85% recovery at 0.35 candidates/MHz for -10 dBm tests, 108 candidates needed to return all CW injections</a:t>
                </a:r>
              </a:p>
              <a:p>
                <a:pPr>
                  <a:buSzPct val="100000"/>
                </a:pPr>
                <a:endParaRPr lang="en-US" sz="1600" b="1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b="1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Frequency detuning: 0.03 ± 0.04 MHz,</a:t>
                </a: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 zero within error; positive bias in higher detuning cases consistent with a systematic in IF→RF conversion (LO or cavity drift)</a:t>
                </a:r>
              </a:p>
              <a:p>
                <a:pPr>
                  <a:buSzPct val="100000"/>
                </a:pP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</a:endParaRPr>
              </a:p>
              <a:p>
                <a:pPr>
                  <a:buSzPct val="100000"/>
                </a:pPr>
                <a:r>
                  <a:rPr lang="en-US" sz="1600" b="1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Candidate clustering: </a:t>
                </a: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residual baseline non-</a:t>
                </a:r>
                <a:r>
                  <a:rPr lang="en-US" sz="1600" dirty="0" err="1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Gaussianity</a:t>
                </a: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 from standing waves in SC</a:t>
                </a: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833BC88-B14C-E26E-8B9E-C234E1CD74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81" y="1024837"/>
                <a:ext cx="3296362" cy="5262979"/>
              </a:xfrm>
              <a:prstGeom prst="rect">
                <a:avLst/>
              </a:prstGeom>
              <a:blipFill>
                <a:blip r:embed="rId15"/>
                <a:stretch>
                  <a:fillRect l="-924" t="-463" r="-1109" b="-5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37513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1CEC99-BA86-E6B9-AEB8-D5769DD936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9F85A8C9-D704-E063-B5AA-C72844111023}"/>
              </a:ext>
            </a:extLst>
          </p:cNvPr>
          <p:cNvSpPr/>
          <p:nvPr/>
        </p:nvSpPr>
        <p:spPr>
          <a:xfrm>
            <a:off x="3742379" y="538677"/>
            <a:ext cx="8183388" cy="6113875"/>
          </a:xfrm>
          <a:prstGeom prst="rect">
            <a:avLst/>
          </a:prstGeom>
          <a:solidFill>
            <a:srgbClr val="E4E3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0B3BD9-5C28-B7CF-67BD-D5471512E1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4800"/>
            <a:ext cx="12208325" cy="313200"/>
          </a:xfrm>
          <a:prstGeom prst="rect">
            <a:avLst/>
          </a:prstGeom>
        </p:spPr>
      </p:pic>
      <p:pic>
        <p:nvPicPr>
          <p:cNvPr id="6" name="Picture 5" descr="A white rectangular object with a black border&#10;&#10;Description automatically generated">
            <a:extLst>
              <a:ext uri="{FF2B5EF4-FFF2-40B4-BE49-F238E27FC236}">
                <a16:creationId xmlns:a16="http://schemas.microsoft.com/office/drawing/2014/main" id="{E03BB6AC-3054-BBF2-D65E-1D272273735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17" y="508349"/>
            <a:ext cx="3646800" cy="60356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FA91DC-1054-A76A-9F43-82D33CE87BC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39312"/>
            <a:ext cx="266191" cy="6012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7AA92F5-6645-A899-EE3A-7CBBCF0B7C6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09" y="532801"/>
            <a:ext cx="3725236" cy="40567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B7E8870-B9FB-7A7F-E915-6C10EB5DCC6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3087" y="532800"/>
            <a:ext cx="266191" cy="6012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9D48D22-D59E-75DA-1AA5-D7495CC87BE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3107" y="6548261"/>
            <a:ext cx="2056171" cy="313200"/>
          </a:xfrm>
          <a:prstGeom prst="rect">
            <a:avLst/>
          </a:prstGeom>
        </p:spPr>
      </p:pic>
      <p:pic>
        <p:nvPicPr>
          <p:cNvPr id="13" name="Picture 12" descr="A close up of a circle&#10;&#10;Description automatically generated">
            <a:extLst>
              <a:ext uri="{FF2B5EF4-FFF2-40B4-BE49-F238E27FC236}">
                <a16:creationId xmlns:a16="http://schemas.microsoft.com/office/drawing/2014/main" id="{7D52126F-9E6E-C0F8-05D5-F59F71323A7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87" y="1114960"/>
            <a:ext cx="240235" cy="216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1CE3FFF-2543-3473-BDB0-2AF7404373E7}"/>
              </a:ext>
            </a:extLst>
          </p:cNvPr>
          <p:cNvSpPr txBox="1"/>
          <p:nvPr/>
        </p:nvSpPr>
        <p:spPr>
          <a:xfrm>
            <a:off x="314963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5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1B85A4C-1AF4-3EA4-4068-B0C0EC89FBBC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A22ACDE3-3307-3144-6C0B-92246E970649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504B44F3-12C8-4D94-60B1-AF7DFAE043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34" name="Picture 33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D497B49C-14D9-4B8C-835F-56AA63E804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2977A38-68F8-4B44-9DF5-8F644FE8AE08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9F63AB2-3E4E-7ED6-9FE1-2A881C88F44D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86628E03-393D-44C6-A1D1-7A195F58AD6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CB836116-A36C-CD29-1104-65D6723878DC}"/>
              </a:ext>
            </a:extLst>
          </p:cNvPr>
          <p:cNvSpPr txBox="1"/>
          <p:nvPr/>
        </p:nvSpPr>
        <p:spPr>
          <a:xfrm>
            <a:off x="611616" y="479751"/>
            <a:ext cx="4150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Candidates, Software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09DE10B-DD32-7418-9FCC-563E193CE936}"/>
                  </a:ext>
                </a:extLst>
              </p:cNvPr>
              <p:cNvSpPr txBox="1"/>
              <p:nvPr/>
            </p:nvSpPr>
            <p:spPr>
              <a:xfrm>
                <a:off x="441170" y="1024837"/>
                <a:ext cx="3296362" cy="5478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90% recovery threshold: peak injected power </a:t>
                </a:r>
                <a14:m>
                  <m:oMath xmlns:m="http://schemas.openxmlformats.org/officeDocument/2006/math">
                    <m:r>
                      <a:rPr lang="en-US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≈ 2×</m:t>
                    </m:r>
                    <m:sSup>
                      <m:sSupPr>
                        <m:ctrlPr>
                          <a:rPr lang="en-US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pPr>
                      <m:e>
                        <m:r>
                          <a:rPr lang="en-US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10</m:t>
                        </m:r>
                      </m:e>
                      <m:sup>
                        <m:r>
                          <a:rPr lang="en-US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−12</m:t>
                        </m:r>
                      </m:sup>
                    </m:sSup>
                    <m:sSup>
                      <m:sSupPr>
                        <m:ctrlPr>
                          <a:rPr lang="en-GB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V</m:t>
                        </m:r>
                      </m:e>
                      <m:sup>
                        <m:r>
                          <a:rPr lang="en-GB" sz="16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2</m:t>
                        </m:r>
                      </m:sup>
                    </m:sSup>
                    <m:r>
                      <a:rPr lang="en-US" sz="1600" b="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sz="1600" b="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Hz</m:t>
                    </m:r>
                    <m:r>
                      <a:rPr lang="en-US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→ </a:t>
                </a:r>
                <a14:m>
                  <m:oMath xmlns:m="http://schemas.openxmlformats.org/officeDocument/2006/math">
                    <m:r>
                      <a:rPr lang="en-US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≈1.5×</m:t>
                    </m:r>
                    <m:sSup>
                      <m:sSupPr>
                        <m:ctrlPr>
                          <a:rPr lang="en-GB" sz="16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pPr>
                      <m:e>
                        <m:r>
                          <a:rPr lang="en-US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10</m:t>
                        </m:r>
                      </m:e>
                      <m:sup>
                        <m:r>
                          <a:rPr lang="en-GB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−21</m:t>
                        </m:r>
                      </m:sup>
                    </m:sSup>
                    <m:r>
                      <a:rPr lang="en-US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W</m:t>
                    </m:r>
                    <m:r>
                      <a:rPr lang="en-US" sz="1600" b="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at cavity accounting for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≈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130 dB gain and bin width </a:t>
                </a: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</a:rPr>
                  <a:t>763 Hz</a:t>
                </a: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. </a:t>
                </a:r>
                <a14:m>
                  <m:oMath xmlns:m="http://schemas.openxmlformats.org/officeDocument/2006/math">
                    <m:r>
                      <a:rPr lang="en-GB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≈</m:t>
                    </m:r>
                    <m:r>
                      <a:rPr lang="en-US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150</m:t>
                    </m:r>
                    <m:r>
                      <a:rPr lang="en-US" sz="1600" b="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× </m:t>
                    </m:r>
                    <m:r>
                      <m:rPr>
                        <m:sty m:val="p"/>
                      </m:rPr>
                      <a:rPr lang="en-US" sz="1600" b="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KSVZ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*.</a:t>
                </a: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</a:endParaRPr>
              </a:p>
              <a:p>
                <a:pPr>
                  <a:buSzPct val="100000"/>
                </a:pP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dirty="0">
                    <a:solidFill>
                      <a:schemeClr val="accent6">
                        <a:lumMod val="50000"/>
                      </a:schemeClr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Using only 100 MC injections here, propagated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𝜎</m:t>
                    </m:r>
                  </m:oMath>
                </a14:m>
                <a:r>
                  <a:rPr lang="en-US" sz="1600" dirty="0">
                    <a:solidFill>
                      <a:schemeClr val="accent6">
                        <a:lumMod val="50000"/>
                      </a:schemeClr>
                    </a:solidFill>
                    <a:latin typeface="Rockwell" panose="02060603020205020403" pitchFamily="18" charset="0"/>
                  </a:rPr>
                  <a:t> needs calibrating with hardware injection tests</a:t>
                </a:r>
              </a:p>
              <a:p>
                <a:pPr>
                  <a:buSzPct val="100000"/>
                </a:pPr>
                <a:endParaRPr lang="en-US" sz="1600" dirty="0">
                  <a:solidFill>
                    <a:schemeClr val="accent6">
                      <a:lumMod val="50000"/>
                    </a:schemeClr>
                  </a:solidFill>
                  <a:latin typeface="Rockwell" panose="02060603020205020403" pitchFamily="18" charset="0"/>
                </a:endParaRPr>
              </a:p>
              <a:p>
                <a:pPr>
                  <a:buSzPct val="100000"/>
                </a:pPr>
                <a:endParaRPr lang="en-US" sz="1600" dirty="0">
                  <a:solidFill>
                    <a:schemeClr val="accent6">
                      <a:lumMod val="50000"/>
                    </a:schemeClr>
                  </a:solidFill>
                  <a:latin typeface="Rockwell" panose="02060603020205020403" pitchFamily="18" charset="0"/>
                </a:endParaRPr>
              </a:p>
              <a:p>
                <a:pPr>
                  <a:buSzPct val="100000"/>
                </a:pPr>
                <a:endParaRPr lang="en-US" sz="1600" dirty="0">
                  <a:solidFill>
                    <a:schemeClr val="accent6">
                      <a:lumMod val="50000"/>
                    </a:schemeClr>
                  </a:solidFill>
                  <a:latin typeface="Rockwell" panose="02060603020205020403" pitchFamily="18" charset="0"/>
                </a:endParaRPr>
              </a:p>
              <a:p>
                <a:pPr>
                  <a:buSzPct val="100000"/>
                </a:pPr>
                <a:endParaRPr lang="en-US" sz="1600" dirty="0">
                  <a:solidFill>
                    <a:schemeClr val="accent6">
                      <a:lumMod val="50000"/>
                    </a:schemeClr>
                  </a:solidFill>
                  <a:latin typeface="Rockwell" panose="02060603020205020403" pitchFamily="18" charset="0"/>
                </a:endParaRPr>
              </a:p>
              <a:p>
                <a:pPr>
                  <a:buSzPct val="100000"/>
                </a:pPr>
                <a:endParaRPr lang="en-US" sz="1600" dirty="0">
                  <a:solidFill>
                    <a:schemeClr val="accent6">
                      <a:lumMod val="50000"/>
                    </a:schemeClr>
                  </a:solidFill>
                  <a:latin typeface="Rockwell" panose="02060603020205020403" pitchFamily="18" charset="0"/>
                </a:endParaRPr>
              </a:p>
              <a:p>
                <a:pPr>
                  <a:buSzPct val="100000"/>
                </a:pPr>
                <a:endParaRPr lang="en-US" sz="1600" dirty="0">
                  <a:solidFill>
                    <a:schemeClr val="accent6">
                      <a:lumMod val="50000"/>
                    </a:schemeClr>
                  </a:solidFill>
                  <a:latin typeface="Rockwell" panose="02060603020205020403" pitchFamily="18" charset="0"/>
                </a:endParaRPr>
              </a:p>
              <a:p>
                <a:pPr>
                  <a:buSzPct val="100000"/>
                </a:pPr>
                <a:endParaRPr lang="en-US" sz="1600" dirty="0">
                  <a:solidFill>
                    <a:schemeClr val="accent6">
                      <a:lumMod val="50000"/>
                    </a:schemeClr>
                  </a:solidFill>
                  <a:latin typeface="Rockwell" panose="02060603020205020403" pitchFamily="18" charset="0"/>
                </a:endParaRPr>
              </a:p>
              <a:p>
                <a:pPr>
                  <a:buSzPct val="100000"/>
                </a:pPr>
                <a:endParaRPr lang="en-US" sz="1600" dirty="0">
                  <a:solidFill>
                    <a:schemeClr val="accent6">
                      <a:lumMod val="50000"/>
                    </a:schemeClr>
                  </a:solidFill>
                  <a:latin typeface="Rockwell" panose="02060603020205020403" pitchFamily="18" charset="0"/>
                </a:endParaRPr>
              </a:p>
              <a:p>
                <a:pPr>
                  <a:buSzPct val="100000"/>
                </a:pPr>
                <a:endParaRPr lang="en-US" sz="1600" dirty="0">
                  <a:solidFill>
                    <a:schemeClr val="accent6">
                      <a:lumMod val="50000"/>
                    </a:schemeClr>
                  </a:solidFill>
                  <a:latin typeface="Rockwell" panose="02060603020205020403" pitchFamily="18" charset="0"/>
                </a:endParaRPr>
              </a:p>
              <a:p>
                <a:pPr>
                  <a:buSzPct val="100000"/>
                </a:pPr>
                <a:endParaRPr lang="en-US" sz="1600" dirty="0">
                  <a:solidFill>
                    <a:schemeClr val="accent6">
                      <a:lumMod val="50000"/>
                    </a:schemeClr>
                  </a:solidFill>
                  <a:latin typeface="Rockwell" panose="02060603020205020403" pitchFamily="18" charset="0"/>
                </a:endParaRPr>
              </a:p>
              <a:p>
                <a:pPr>
                  <a:buSzPct val="100000"/>
                </a:pPr>
                <a:endParaRPr lang="en-US" sz="1600" dirty="0">
                  <a:solidFill>
                    <a:schemeClr val="accent6">
                      <a:lumMod val="50000"/>
                    </a:schemeClr>
                  </a:solidFill>
                  <a:latin typeface="Rockwell" panose="02060603020205020403" pitchFamily="18" charset="0"/>
                </a:endParaRPr>
              </a:p>
              <a:p>
                <a:pPr>
                  <a:buSzPct val="100000"/>
                </a:pPr>
                <a:r>
                  <a:rPr lang="en-US" sz="1400" dirty="0">
                    <a:latin typeface="Rockwell" panose="02060603020205020403" pitchFamily="18" charset="0"/>
                  </a:rPr>
                  <a:t>*- estimate based on uncertain gain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09DE10B-DD32-7418-9FCC-563E193CE9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170" y="1024837"/>
                <a:ext cx="3296362" cy="5478423"/>
              </a:xfrm>
              <a:prstGeom prst="rect">
                <a:avLst/>
              </a:prstGeom>
              <a:blipFill>
                <a:blip r:embed="rId12"/>
                <a:stretch>
                  <a:fillRect l="-924" t="-334" r="-185" b="-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 10">
            <a:extLst>
              <a:ext uri="{FF2B5EF4-FFF2-40B4-BE49-F238E27FC236}">
                <a16:creationId xmlns:a16="http://schemas.microsoft.com/office/drawing/2014/main" id="{CE84102E-004B-6165-6726-AB5D5EBE1C34}"/>
              </a:ext>
            </a:extLst>
          </p:cNvPr>
          <p:cNvSpPr/>
          <p:nvPr/>
        </p:nvSpPr>
        <p:spPr>
          <a:xfrm>
            <a:off x="6796636" y="4735903"/>
            <a:ext cx="4695444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90% recovery point (current config)</a:t>
            </a:r>
            <a:endParaRPr lang="en-US" sz="10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6C506A5-7652-D92F-F1E6-A99F35F688A0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738" y="671115"/>
            <a:ext cx="5366059" cy="2631253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ADE6E0D-2260-15BD-2BC8-D3E46A32755D}"/>
                  </a:ext>
                </a:extLst>
              </p:cNvPr>
              <p:cNvSpPr txBox="1"/>
              <p:nvPr/>
            </p:nvSpPr>
            <p:spPr>
              <a:xfrm>
                <a:off x="9475061" y="626828"/>
                <a:ext cx="244049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>
                    <a:solidFill>
                      <a:schemeClr val="accent6">
                        <a:lumMod val="50000"/>
                      </a:schemeClr>
                    </a:solidFill>
                    <a:latin typeface="Rockwell" panose="02060603020205020403" pitchFamily="18" charset="0"/>
                  </a:rPr>
                  <a:t>Software injection recovered </a:t>
                </a:r>
                <a14:m>
                  <m:oMath xmlns:m="http://schemas.openxmlformats.org/officeDocument/2006/math">
                    <m:r>
                      <a:rPr lang="en-GB" sz="1400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GB" sz="1400" b="1" dirty="0">
                    <a:solidFill>
                      <a:schemeClr val="accent6">
                        <a:lumMod val="50000"/>
                      </a:schemeClr>
                    </a:solidFill>
                    <a:latin typeface="Rockwell" panose="02060603020205020403" pitchFamily="18" charset="0"/>
                  </a:rPr>
                  <a:t> vs injected peak amplitude 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ADE6E0D-2260-15BD-2BC8-D3E46A3275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5061" y="626828"/>
                <a:ext cx="2440493" cy="738664"/>
              </a:xfrm>
              <a:prstGeom prst="rect">
                <a:avLst/>
              </a:prstGeom>
              <a:blipFill>
                <a:blip r:embed="rId14"/>
                <a:stretch>
                  <a:fillRect l="-748" t="-1653" b="-74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5B181424-E1A4-9A4C-E6F1-A323F638DD86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764" y="3468636"/>
            <a:ext cx="5879699" cy="2942428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6BAD588-CE10-D1C4-B2BB-512179A73248}"/>
              </a:ext>
            </a:extLst>
          </p:cNvPr>
          <p:cNvSpPr txBox="1"/>
          <p:nvPr/>
        </p:nvSpPr>
        <p:spPr>
          <a:xfrm>
            <a:off x="4056275" y="5553530"/>
            <a:ext cx="18630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accent4"/>
                </a:solidFill>
                <a:latin typeface="Rockwell" panose="02060603020205020403" pitchFamily="18" charset="0"/>
              </a:rPr>
              <a:t>Software injection recovery fraction vs injected peak amplitude  </a:t>
            </a:r>
          </a:p>
        </p:txBody>
      </p:sp>
      <p:pic>
        <p:nvPicPr>
          <p:cNvPr id="8" name="Picture 7" descr="A close up of a circle&#10;&#10;Description automatically generated">
            <a:extLst>
              <a:ext uri="{FF2B5EF4-FFF2-40B4-BE49-F238E27FC236}">
                <a16:creationId xmlns:a16="http://schemas.microsoft.com/office/drawing/2014/main" id="{A414D9BC-A525-9ABC-2DE9-1E346A8911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65" y="2560438"/>
            <a:ext cx="240235" cy="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8831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FD5A1E-087C-7E98-0E25-E2A5D17FB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78DEE7B-DDE9-34B2-E881-407F949573E4}"/>
              </a:ext>
            </a:extLst>
          </p:cNvPr>
          <p:cNvSpPr/>
          <p:nvPr/>
        </p:nvSpPr>
        <p:spPr>
          <a:xfrm>
            <a:off x="3742379" y="538677"/>
            <a:ext cx="8183388" cy="6113875"/>
          </a:xfrm>
          <a:prstGeom prst="rect">
            <a:avLst/>
          </a:prstGeom>
          <a:solidFill>
            <a:srgbClr val="E4E3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590FD95-F9D5-F42F-C7B7-AE02F7E4E86F}"/>
              </a:ext>
            </a:extLst>
          </p:cNvPr>
          <p:cNvSpPr/>
          <p:nvPr/>
        </p:nvSpPr>
        <p:spPr>
          <a:xfrm>
            <a:off x="259841" y="941416"/>
            <a:ext cx="2215293" cy="57016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A white rectangular object with a yellow border&#10;&#10;AI-generated content may be incorrect.">
            <a:extLst>
              <a:ext uri="{FF2B5EF4-FFF2-40B4-BE49-F238E27FC236}">
                <a16:creationId xmlns:a16="http://schemas.microsoft.com/office/drawing/2014/main" id="{F925547D-8A9D-E72E-DC00-63BC478DA5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64153" y="925083"/>
            <a:ext cx="2535941" cy="570872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C774A4C-615F-4456-AEA7-5F03CB60F7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77" y="536092"/>
            <a:ext cx="3709414" cy="39901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88E435D-F8B2-A5EC-0675-442D04DE9C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13925"/>
            <a:ext cx="12191979" cy="26120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81A8013-0571-4092-5135-8AF70B0E9DC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" y="526322"/>
            <a:ext cx="270583" cy="611121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2EAC76B-D6D3-2168-AAD9-A717E24DA1E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6110" y="538677"/>
            <a:ext cx="270583" cy="6111211"/>
          </a:xfrm>
          <a:prstGeom prst="rect">
            <a:avLst/>
          </a:prstGeom>
        </p:spPr>
      </p:pic>
      <p:pic>
        <p:nvPicPr>
          <p:cNvPr id="34" name="Picture 33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81C046DC-01C3-0C43-B222-BD6AA4126FB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75" y="1091630"/>
            <a:ext cx="219010" cy="216000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EF014054-CF27-4A77-0CA0-C28EE9974F7C}"/>
              </a:ext>
            </a:extLst>
          </p:cNvPr>
          <p:cNvSpPr txBox="1"/>
          <p:nvPr/>
        </p:nvSpPr>
        <p:spPr>
          <a:xfrm>
            <a:off x="611616" y="479751"/>
            <a:ext cx="3197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 Runs and Range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D57F208-24CE-F77E-EF7F-BD5A98E65747}"/>
                  </a:ext>
                </a:extLst>
              </p:cNvPr>
              <p:cNvSpPr txBox="1"/>
              <p:nvPr/>
            </p:nvSpPr>
            <p:spPr>
              <a:xfrm>
                <a:off x="441170" y="1024837"/>
                <a:ext cx="3296362" cy="4031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CW signal bins visible across most of accessible range; amplitude decreases toward higher frequencies (undercoupled static antenna + mode crossings)</a:t>
                </a:r>
              </a:p>
              <a:p>
                <a:pPr>
                  <a:buSzPct val="100000"/>
                </a:pP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Large frequency discontinuities in tuning range obvious and cause regions of low spectra coverage</a:t>
                </a: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</a:endParaRPr>
              </a:p>
              <a:p>
                <a:pPr>
                  <a:buSzPct val="100000"/>
                </a:pPr>
                <a:endParaRPr lang="en-US" sz="1600" b="1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Calibri" pitchFamily="34" charset="-120"/>
                </a:endParaRPr>
              </a:p>
              <a:p>
                <a:pPr>
                  <a:buSzPct val="100000"/>
                </a:pP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Thermal settling after large rod movements: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≈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30 min to 1 </a:t>
                </a:r>
                <a:r>
                  <a:rPr lang="en-US" sz="1600" dirty="0" err="1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hr</a:t>
                </a: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 cooldown required (relevant for rescan jumps)</a:t>
                </a:r>
                <a:endParaRPr lang="en-US" sz="1600" dirty="0">
                  <a:solidFill>
                    <a:schemeClr val="tx1"/>
                  </a:solidFill>
                  <a:latin typeface="Rockwell" panose="02060603020205020403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D57F208-24CE-F77E-EF7F-BD5A98E657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170" y="1024837"/>
                <a:ext cx="3296362" cy="4031873"/>
              </a:xfrm>
              <a:prstGeom prst="rect">
                <a:avLst/>
              </a:prstGeom>
              <a:blipFill>
                <a:blip r:embed="rId7"/>
                <a:stretch>
                  <a:fillRect l="-924" t="-453" b="-9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6" name="Group 45">
            <a:extLst>
              <a:ext uri="{FF2B5EF4-FFF2-40B4-BE49-F238E27FC236}">
                <a16:creationId xmlns:a16="http://schemas.microsoft.com/office/drawing/2014/main" id="{9FC62B66-EEDC-F248-74A4-8BC32F6CD489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91AF66BE-8EA6-B55A-0016-25FB88D2489A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40373590-D88E-80D7-7EFB-461B9900AD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52" name="Picture 51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958F2B31-49C3-02D9-4A59-E7E503AB32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C74611C-BF71-D57A-3401-0984F941E310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AC8DB4AF-E246-8ECE-F137-29B34FC26AB8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A6FC932B-290A-853B-F06E-4F0BDF110F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9D310DE-A261-F2C3-10CB-C6BE2C65432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714" y="659913"/>
            <a:ext cx="7298856" cy="3070085"/>
          </a:xfrm>
          <a:prstGeom prst="rect">
            <a:avLst/>
          </a:prstGeom>
          <a:ln w="28575">
            <a:solidFill>
              <a:schemeClr val="accent3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DA5425F-3135-5277-3905-FE3799CC52A5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13946" t="1482" r="14003" b="25006"/>
          <a:stretch>
            <a:fillRect/>
          </a:stretch>
        </p:blipFill>
        <p:spPr>
          <a:xfrm>
            <a:off x="7030857" y="3952578"/>
            <a:ext cx="4900000" cy="2657283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39D7C5A-2D25-37EE-B1DB-FB4DF1188030}"/>
              </a:ext>
            </a:extLst>
          </p:cNvPr>
          <p:cNvSpPr txBox="1"/>
          <p:nvPr/>
        </p:nvSpPr>
        <p:spPr>
          <a:xfrm>
            <a:off x="4124795" y="3716842"/>
            <a:ext cx="2433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  <a:latin typeface="Rockwell" panose="02060603020205020403" pitchFamily="18" charset="0"/>
              </a:rPr>
              <a:t>Full combined spectrum, -20dBm run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B51276-66BD-1ADF-9E25-F038CBFB6CCD}"/>
              </a:ext>
            </a:extLst>
          </p:cNvPr>
          <p:cNvSpPr txBox="1"/>
          <p:nvPr/>
        </p:nvSpPr>
        <p:spPr>
          <a:xfrm>
            <a:off x="3750688" y="5463836"/>
            <a:ext cx="329636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accent4"/>
                </a:solidFill>
                <a:latin typeface="Rockwell" panose="02060603020205020403" pitchFamily="18" charset="0"/>
              </a:rPr>
              <a:t>CW injected signals recovered in top 50 using different search methods</a:t>
            </a:r>
          </a:p>
          <a:p>
            <a:pPr algn="r"/>
            <a:r>
              <a:rPr lang="en-GB" sz="1400" b="1" dirty="0">
                <a:solidFill>
                  <a:schemeClr val="accent4"/>
                </a:solidFill>
                <a:latin typeface="Rockwell" panose="02060603020205020403" pitchFamily="18" charset="0"/>
              </a:rPr>
              <a:t>Out of 35 total for -10 dBm run and out of 55 total for -20 dBm run</a:t>
            </a:r>
          </a:p>
        </p:txBody>
      </p:sp>
      <p:pic>
        <p:nvPicPr>
          <p:cNvPr id="6" name="Picture 5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841498D6-149F-37BA-AE97-06DBA13A9BA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69" y="2807749"/>
            <a:ext cx="219010" cy="216000"/>
          </a:xfrm>
          <a:prstGeom prst="rect">
            <a:avLst/>
          </a:prstGeom>
        </p:spPr>
      </p:pic>
      <p:pic>
        <p:nvPicPr>
          <p:cNvPr id="8" name="Picture 7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9635C1B8-848A-74E3-C4FB-C9CD4B2F2B8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83" y="4024062"/>
            <a:ext cx="219010" cy="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4822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692C00-5485-AD52-E850-DB63028092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D606AAFD-C704-1C37-0918-BA92191089D7}"/>
              </a:ext>
            </a:extLst>
          </p:cNvPr>
          <p:cNvSpPr/>
          <p:nvPr/>
        </p:nvSpPr>
        <p:spPr>
          <a:xfrm>
            <a:off x="3742379" y="538677"/>
            <a:ext cx="8183388" cy="6113875"/>
          </a:xfrm>
          <a:prstGeom prst="rect">
            <a:avLst/>
          </a:prstGeom>
          <a:solidFill>
            <a:srgbClr val="E4E3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E5F32E-EF99-72D1-415F-1C6B962F0F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4800"/>
            <a:ext cx="12208325" cy="313200"/>
          </a:xfrm>
          <a:prstGeom prst="rect">
            <a:avLst/>
          </a:prstGeom>
        </p:spPr>
      </p:pic>
      <p:pic>
        <p:nvPicPr>
          <p:cNvPr id="6" name="Picture 5" descr="A white rectangular object with a black border&#10;&#10;Description automatically generated">
            <a:extLst>
              <a:ext uri="{FF2B5EF4-FFF2-40B4-BE49-F238E27FC236}">
                <a16:creationId xmlns:a16="http://schemas.microsoft.com/office/drawing/2014/main" id="{9C0B7677-0CCC-7CFB-F84B-868CE1198EE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17" y="508349"/>
            <a:ext cx="3646800" cy="60356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183E07-D225-F95F-CF0D-D866F120EC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39312"/>
            <a:ext cx="266191" cy="6012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8BA0284-4CC9-23CE-846B-DFE97E45642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09" y="532801"/>
            <a:ext cx="3725236" cy="40567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CA00B6A-5422-879B-6141-D190A85E72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3087" y="532800"/>
            <a:ext cx="266191" cy="6012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51B6E4B-506B-30C4-0A34-6C69DB0132A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3107" y="6548261"/>
            <a:ext cx="2056171" cy="313200"/>
          </a:xfrm>
          <a:prstGeom prst="rect">
            <a:avLst/>
          </a:prstGeom>
        </p:spPr>
      </p:pic>
      <p:pic>
        <p:nvPicPr>
          <p:cNvPr id="13" name="Picture 12" descr="A close up of a circle&#10;&#10;Description automatically generated">
            <a:extLst>
              <a:ext uri="{FF2B5EF4-FFF2-40B4-BE49-F238E27FC236}">
                <a16:creationId xmlns:a16="http://schemas.microsoft.com/office/drawing/2014/main" id="{8457E2EA-BD7C-4CB3-0033-12D007CF808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87" y="1096549"/>
            <a:ext cx="240235" cy="216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C14A7B4-514A-B8CD-FCC6-8F89B3806181}"/>
              </a:ext>
            </a:extLst>
          </p:cNvPr>
          <p:cNvSpPr txBox="1"/>
          <p:nvPr/>
        </p:nvSpPr>
        <p:spPr>
          <a:xfrm>
            <a:off x="314963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5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23CDC50-FE25-4B06-D714-8AB1BB65FFCD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1512C1E-D6C4-E773-46A3-4F942202EC9A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04A24C75-8B9C-1C68-8072-1861F0A427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34" name="Picture 33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E9EA1091-999F-4F35-619F-F5CA9A7D4E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3C3E0E0-3678-D6DE-425D-0936D35840E4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D7DE1DA-2CB3-BEBA-8308-284C19FE6EA7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85BF0D62-728A-5235-D365-1F95E50C4AF0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667BC257-8732-2E8B-D5B6-1948FA6B7F7F}"/>
              </a:ext>
            </a:extLst>
          </p:cNvPr>
          <p:cNvSpPr txBox="1"/>
          <p:nvPr/>
        </p:nvSpPr>
        <p:spPr>
          <a:xfrm>
            <a:off x="611616" y="479751"/>
            <a:ext cx="4150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Candidate Recovery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47BADE-EE2C-15A1-B950-3BE249D5140E}"/>
              </a:ext>
            </a:extLst>
          </p:cNvPr>
          <p:cNvSpPr txBox="1"/>
          <p:nvPr/>
        </p:nvSpPr>
        <p:spPr>
          <a:xfrm>
            <a:off x="441170" y="1024837"/>
            <a:ext cx="329636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Regular mode crossings create localised noise elevations — global σ cut clusters in these regions, need to either cut mode crossings (loses a lot of range for QSHS cavity) or use a local score</a:t>
            </a:r>
          </a:p>
          <a:p>
            <a:pPr>
              <a:buSzPct val="100000"/>
            </a:pPr>
            <a:endParaRPr lang="en-US" sz="1600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Rolling z-score (window ≈5 cavity linewidths ≈3.5 MHz) ranking each bin by deviation from local mean rather than global spectrum gives significantly improved results</a:t>
            </a:r>
          </a:p>
          <a:p>
            <a:pPr>
              <a:buSzPct val="100000"/>
            </a:pPr>
            <a:endParaRPr lang="en-US" sz="1600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108 → 28 candidates needed to recover all -10 dBm injections in the no-mode-crossing region</a:t>
            </a:r>
            <a:endParaRPr lang="en-US" sz="1600" dirty="0">
              <a:latin typeface="Rockwell" panose="02060603020205020403" pitchFamily="18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FA097A4-E4FD-7956-DA26-E2376B4F6B5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8" b="65074"/>
          <a:stretch>
            <a:fillRect/>
          </a:stretch>
        </p:blipFill>
        <p:spPr>
          <a:xfrm>
            <a:off x="4317535" y="1160060"/>
            <a:ext cx="7354800" cy="1762762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4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12B9964-0024-D501-E4C6-A3C23140FCC2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00"/>
          <a:stretch>
            <a:fillRect/>
          </a:stretch>
        </p:blipFill>
        <p:spPr>
          <a:xfrm>
            <a:off x="4236335" y="3851478"/>
            <a:ext cx="7354334" cy="1867383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6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7E7959E-B719-3F3C-F31F-7303EE00B5B7}"/>
                  </a:ext>
                </a:extLst>
              </p:cNvPr>
              <p:cNvSpPr txBox="1"/>
              <p:nvPr/>
            </p:nvSpPr>
            <p:spPr>
              <a:xfrm>
                <a:off x="7779063" y="603212"/>
                <a:ext cx="399508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1400" b="1" dirty="0">
                    <a:solidFill>
                      <a:schemeClr val="accent4"/>
                    </a:solidFill>
                    <a:latin typeface="Rockwell" panose="02060603020205020403" pitchFamily="18" charset="0"/>
                  </a:rPr>
                  <a:t>Top 25 candidates for -20dBm combined spectrum, using rolling </a:t>
                </a:r>
                <a14:m>
                  <m:oMath xmlns:m="http://schemas.openxmlformats.org/officeDocument/2006/math">
                    <m:r>
                      <a:rPr lang="en-GB" sz="1400" b="1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GB" sz="1400" b="1" dirty="0">
                    <a:solidFill>
                      <a:schemeClr val="accent4"/>
                    </a:solidFill>
                    <a:latin typeface="Rockwell" panose="02060603020205020403" pitchFamily="18" charset="0"/>
                  </a:rPr>
                  <a:t> cut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7E7959E-B719-3F3C-F31F-7303EE00B5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9063" y="603212"/>
                <a:ext cx="3995082" cy="523220"/>
              </a:xfrm>
              <a:prstGeom prst="rect">
                <a:avLst/>
              </a:prstGeom>
              <a:blipFill>
                <a:blip r:embed="rId13"/>
                <a:stretch>
                  <a:fillRect t="-2326" r="-1679" b="-104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CBD73DE-8284-016A-AF70-EDF91470EBA6}"/>
              </a:ext>
            </a:extLst>
          </p:cNvPr>
          <p:cNvSpPr txBox="1"/>
          <p:nvPr/>
        </p:nvSpPr>
        <p:spPr>
          <a:xfrm>
            <a:off x="4131349" y="5758407"/>
            <a:ext cx="3995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</a:rPr>
              <a:t>Top 25 candidates for -20dBm combined spectrum, using rolling local z-score cut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5E9AB2-223C-540C-59E6-7B9C8D28B78A}"/>
              </a:ext>
            </a:extLst>
          </p:cNvPr>
          <p:cNvSpPr/>
          <p:nvPr/>
        </p:nvSpPr>
        <p:spPr>
          <a:xfrm>
            <a:off x="4353549" y="3861531"/>
            <a:ext cx="244765" cy="1644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756B431-CA1C-E723-E907-762FF9887523}"/>
              </a:ext>
            </a:extLst>
          </p:cNvPr>
          <p:cNvSpPr/>
          <p:nvPr/>
        </p:nvSpPr>
        <p:spPr>
          <a:xfrm>
            <a:off x="4445712" y="2657018"/>
            <a:ext cx="238124" cy="2526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4888134-9619-FB0B-911F-DBA7795B84DE}"/>
              </a:ext>
            </a:extLst>
          </p:cNvPr>
          <p:cNvSpPr/>
          <p:nvPr/>
        </p:nvSpPr>
        <p:spPr>
          <a:xfrm>
            <a:off x="4432556" y="1169755"/>
            <a:ext cx="238124" cy="2526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A close up of a circle&#10;&#10;Description automatically generated">
            <a:extLst>
              <a:ext uri="{FF2B5EF4-FFF2-40B4-BE49-F238E27FC236}">
                <a16:creationId xmlns:a16="http://schemas.microsoft.com/office/drawing/2014/main" id="{C304DF3B-2369-DFDC-5580-4494A9A8F74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73" y="2814822"/>
            <a:ext cx="240235" cy="216000"/>
          </a:xfrm>
          <a:prstGeom prst="rect">
            <a:avLst/>
          </a:prstGeom>
        </p:spPr>
      </p:pic>
      <p:pic>
        <p:nvPicPr>
          <p:cNvPr id="16" name="Picture 15" descr="A close up of a circle&#10;&#10;Description automatically generated">
            <a:extLst>
              <a:ext uri="{FF2B5EF4-FFF2-40B4-BE49-F238E27FC236}">
                <a16:creationId xmlns:a16="http://schemas.microsoft.com/office/drawing/2014/main" id="{DD9C2E45-ECF3-9600-FF35-0051E7F80E1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10" y="4511674"/>
            <a:ext cx="240235" cy="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6484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D3D1B44-8E43-A895-B3AE-AE8C78893FF5}"/>
              </a:ext>
            </a:extLst>
          </p:cNvPr>
          <p:cNvSpPr/>
          <p:nvPr/>
        </p:nvSpPr>
        <p:spPr>
          <a:xfrm>
            <a:off x="6137" y="36286"/>
            <a:ext cx="12192000" cy="6821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F454075-3BD4-6228-2747-A9628697892B}"/>
              </a:ext>
            </a:extLst>
          </p:cNvPr>
          <p:cNvSpPr/>
          <p:nvPr/>
        </p:nvSpPr>
        <p:spPr>
          <a:xfrm>
            <a:off x="817996" y="5743752"/>
            <a:ext cx="10556007" cy="884724"/>
          </a:xfrm>
          <a:prstGeom prst="rect">
            <a:avLst/>
          </a:prstGeom>
          <a:solidFill>
            <a:srgbClr val="FDF3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D23248-4F54-0524-D68F-8B5480B8F1D5}"/>
              </a:ext>
            </a:extLst>
          </p:cNvPr>
          <p:cNvSpPr/>
          <p:nvPr/>
        </p:nvSpPr>
        <p:spPr>
          <a:xfrm>
            <a:off x="465582" y="4065058"/>
            <a:ext cx="10556007" cy="884724"/>
          </a:xfrm>
          <a:prstGeom prst="rect">
            <a:avLst/>
          </a:prstGeom>
          <a:solidFill>
            <a:srgbClr val="FDF3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9B5CB5F-50E5-935F-2738-3FA0BBE3F5CA}"/>
              </a:ext>
            </a:extLst>
          </p:cNvPr>
          <p:cNvSpPr/>
          <p:nvPr/>
        </p:nvSpPr>
        <p:spPr>
          <a:xfrm>
            <a:off x="1293060" y="2317177"/>
            <a:ext cx="10556007" cy="884724"/>
          </a:xfrm>
          <a:prstGeom prst="rect">
            <a:avLst/>
          </a:prstGeom>
          <a:solidFill>
            <a:srgbClr val="FDF3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129E17E-F8AC-5E00-9042-0BAB5760B08E}"/>
              </a:ext>
            </a:extLst>
          </p:cNvPr>
          <p:cNvSpPr/>
          <p:nvPr/>
        </p:nvSpPr>
        <p:spPr>
          <a:xfrm>
            <a:off x="1503026" y="532541"/>
            <a:ext cx="10556007" cy="884724"/>
          </a:xfrm>
          <a:prstGeom prst="rect">
            <a:avLst/>
          </a:prstGeom>
          <a:solidFill>
            <a:srgbClr val="FDF3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 4"/>
          <p:cNvSpPr/>
          <p:nvPr/>
        </p:nvSpPr>
        <p:spPr>
          <a:xfrm>
            <a:off x="85344" y="632765"/>
            <a:ext cx="32918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endParaRPr lang="en-US" sz="1467" dirty="0"/>
          </a:p>
        </p:txBody>
      </p:sp>
      <p:sp>
        <p:nvSpPr>
          <p:cNvPr id="12" name="Shape 8"/>
          <p:cNvSpPr/>
          <p:nvPr/>
        </p:nvSpPr>
        <p:spPr>
          <a:xfrm>
            <a:off x="268204" y="539581"/>
            <a:ext cx="1280160" cy="886847"/>
          </a:xfrm>
          <a:prstGeom prst="rect">
            <a:avLst/>
          </a:prstGeom>
          <a:solidFill>
            <a:srgbClr val="F5965B"/>
          </a:solidFill>
          <a:ln w="12700">
            <a:solidFill>
              <a:srgbClr val="F5965B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13" name="Text 9"/>
          <p:cNvSpPr/>
          <p:nvPr/>
        </p:nvSpPr>
        <p:spPr>
          <a:xfrm>
            <a:off x="365740" y="776073"/>
            <a:ext cx="1182624" cy="392957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r>
              <a:rPr lang="en-US" sz="1600" b="1" dirty="0">
                <a:solidFill>
                  <a:srgbClr val="FFFFFF"/>
                </a:solidFill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Data Cuts &amp; Drift</a:t>
            </a:r>
            <a:endParaRPr lang="en-US" sz="1600" dirty="0">
              <a:latin typeface="Rockwell" panose="02060603020205020403" pitchFamily="18" charset="0"/>
            </a:endParaRPr>
          </a:p>
        </p:txBody>
      </p:sp>
      <p:sp>
        <p:nvSpPr>
          <p:cNvPr id="15" name="Text 11"/>
          <p:cNvSpPr/>
          <p:nvPr/>
        </p:nvSpPr>
        <p:spPr>
          <a:xfrm>
            <a:off x="1876402" y="564005"/>
            <a:ext cx="8102817" cy="850271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r>
              <a:rPr lang="en-US" sz="1600" dirty="0">
                <a:solidFill>
                  <a:srgbClr val="42495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Final data cut metrics need deciding.</a:t>
            </a:r>
            <a:endParaRPr lang="en-US" sz="1600" dirty="0"/>
          </a:p>
        </p:txBody>
      </p:sp>
      <p:sp>
        <p:nvSpPr>
          <p:cNvPr id="17" name="Shape 13"/>
          <p:cNvSpPr/>
          <p:nvPr/>
        </p:nvSpPr>
        <p:spPr>
          <a:xfrm>
            <a:off x="249935" y="1432565"/>
            <a:ext cx="1298427" cy="896028"/>
          </a:xfrm>
          <a:prstGeom prst="rect">
            <a:avLst/>
          </a:prstGeom>
          <a:solidFill>
            <a:srgbClr val="4F4748"/>
          </a:solidFill>
          <a:ln w="12700">
            <a:solidFill>
              <a:srgbClr val="4F4748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18" name="Text 14"/>
          <p:cNvSpPr/>
          <p:nvPr/>
        </p:nvSpPr>
        <p:spPr>
          <a:xfrm>
            <a:off x="380796" y="1674923"/>
            <a:ext cx="1182624" cy="392957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r>
              <a:rPr lang="en-US" sz="1600" b="1" dirty="0">
                <a:solidFill>
                  <a:srgbClr val="FFFFFF"/>
                </a:solidFill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Baseline Removal</a:t>
            </a:r>
            <a:endParaRPr lang="en-US" sz="1600" dirty="0">
              <a:latin typeface="Rockwell" panose="02060603020205020403" pitchFamily="18" charset="0"/>
            </a:endParaRPr>
          </a:p>
        </p:txBody>
      </p:sp>
      <p:sp>
        <p:nvSpPr>
          <p:cNvPr id="20" name="Text 16"/>
          <p:cNvSpPr/>
          <p:nvPr/>
        </p:nvSpPr>
        <p:spPr>
          <a:xfrm>
            <a:off x="1871266" y="1449109"/>
            <a:ext cx="8669575" cy="850271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r>
              <a:rPr lang="en-US" sz="1600" dirty="0">
                <a:solidFill>
                  <a:srgbClr val="42495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1st-stage amp + adjustable antenna should reduce fast varying small-scale structure/standing waves</a:t>
            </a:r>
          </a:p>
          <a:p>
            <a:r>
              <a:rPr lang="en-US" sz="300" dirty="0">
                <a:solidFill>
                  <a:srgbClr val="42495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</a:t>
            </a:r>
          </a:p>
          <a:p>
            <a:r>
              <a:rPr lang="en-US" sz="1600" dirty="0">
                <a:solidFill>
                  <a:srgbClr val="42495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Potentially develop direct calibration (FIR filter + hotload), or full hotload measurement for cold pass</a:t>
            </a:r>
            <a:endParaRPr lang="en-US" sz="1600" dirty="0"/>
          </a:p>
        </p:txBody>
      </p:sp>
      <p:sp>
        <p:nvSpPr>
          <p:cNvPr id="22" name="Shape 18"/>
          <p:cNvSpPr/>
          <p:nvPr/>
        </p:nvSpPr>
        <p:spPr>
          <a:xfrm>
            <a:off x="269380" y="2335054"/>
            <a:ext cx="1280160" cy="886847"/>
          </a:xfrm>
          <a:prstGeom prst="rect">
            <a:avLst/>
          </a:prstGeom>
          <a:solidFill>
            <a:srgbClr val="7EB1A8"/>
          </a:solidFill>
          <a:ln w="12700">
            <a:solidFill>
              <a:srgbClr val="7EB1A8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23" name="Text 19"/>
          <p:cNvSpPr/>
          <p:nvPr/>
        </p:nvSpPr>
        <p:spPr>
          <a:xfrm>
            <a:off x="301497" y="2565303"/>
            <a:ext cx="1341221" cy="392957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r>
              <a:rPr lang="en-US" sz="1400" b="1" dirty="0">
                <a:solidFill>
                  <a:srgbClr val="FFFFFF"/>
                </a:solidFill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Spectra Combination</a:t>
            </a:r>
            <a:endParaRPr lang="en-US" sz="1400" dirty="0">
              <a:latin typeface="Rockwell" panose="02060603020205020403" pitchFamily="18" charset="0"/>
            </a:endParaRPr>
          </a:p>
        </p:txBody>
      </p:sp>
      <p:sp>
        <p:nvSpPr>
          <p:cNvPr id="25" name="Text 21"/>
          <p:cNvSpPr/>
          <p:nvPr/>
        </p:nvSpPr>
        <p:spPr>
          <a:xfrm>
            <a:off x="1879968" y="2326301"/>
            <a:ext cx="8580444" cy="850271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r>
              <a:rPr lang="en-US" sz="1600" dirty="0">
                <a:solidFill>
                  <a:srgbClr val="42495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May want to use more sophisticated weighting (considering form factor, system noise temperature measurements, etc.)</a:t>
            </a:r>
          </a:p>
        </p:txBody>
      </p:sp>
      <p:sp>
        <p:nvSpPr>
          <p:cNvPr id="27" name="Shape 23"/>
          <p:cNvSpPr/>
          <p:nvPr/>
        </p:nvSpPr>
        <p:spPr>
          <a:xfrm>
            <a:off x="265816" y="3196681"/>
            <a:ext cx="1280160" cy="886847"/>
          </a:xfrm>
          <a:prstGeom prst="rect">
            <a:avLst/>
          </a:prstGeom>
          <a:solidFill>
            <a:srgbClr val="567479"/>
          </a:solidFill>
          <a:ln w="12700">
            <a:solidFill>
              <a:srgbClr val="567479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28" name="Text 24"/>
          <p:cNvSpPr/>
          <p:nvPr/>
        </p:nvSpPr>
        <p:spPr>
          <a:xfrm>
            <a:off x="320403" y="3400306"/>
            <a:ext cx="1182624" cy="392957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r>
              <a:rPr lang="en-US" sz="1600" b="1" dirty="0">
                <a:solidFill>
                  <a:srgbClr val="FFFFFF"/>
                </a:solidFill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Grand Spectrum</a:t>
            </a:r>
            <a:endParaRPr lang="en-US" sz="1600" dirty="0">
              <a:latin typeface="Rockwell" panose="02060603020205020403" pitchFamily="18" charset="0"/>
            </a:endParaRPr>
          </a:p>
        </p:txBody>
      </p:sp>
      <p:sp>
        <p:nvSpPr>
          <p:cNvPr id="30" name="Text 26"/>
          <p:cNvSpPr/>
          <p:nvPr/>
        </p:nvSpPr>
        <p:spPr>
          <a:xfrm>
            <a:off x="1871266" y="3237843"/>
            <a:ext cx="8567407" cy="850271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r>
              <a:rPr lang="en-US" sz="1600" dirty="0">
                <a:solidFill>
                  <a:srgbClr val="42495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Statistics corrections (bin-bin correlations, SNR suppression factor, bin-overlap DOF, etc.)</a:t>
            </a:r>
          </a:p>
        </p:txBody>
      </p:sp>
      <p:sp>
        <p:nvSpPr>
          <p:cNvPr id="32" name="Shape 28"/>
          <p:cNvSpPr/>
          <p:nvPr/>
        </p:nvSpPr>
        <p:spPr>
          <a:xfrm>
            <a:off x="265205" y="4067993"/>
            <a:ext cx="1280160" cy="886847"/>
          </a:xfrm>
          <a:prstGeom prst="rect">
            <a:avLst/>
          </a:prstGeom>
          <a:solidFill>
            <a:srgbClr val="F5965B"/>
          </a:solidFill>
          <a:ln w="12700">
            <a:solidFill>
              <a:srgbClr val="F5965B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33" name="Text 29"/>
          <p:cNvSpPr/>
          <p:nvPr/>
        </p:nvSpPr>
        <p:spPr>
          <a:xfrm>
            <a:off x="323371" y="4286034"/>
            <a:ext cx="1182624" cy="392957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r>
              <a:rPr lang="en-US" sz="1600" b="1" dirty="0">
                <a:solidFill>
                  <a:srgbClr val="FFFFFF"/>
                </a:solidFill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Candidate Recovery</a:t>
            </a:r>
            <a:endParaRPr lang="en-US" sz="1600" dirty="0">
              <a:latin typeface="Rockwell" panose="02060603020205020403" pitchFamily="18" charset="0"/>
            </a:endParaRPr>
          </a:p>
        </p:txBody>
      </p:sp>
      <p:sp>
        <p:nvSpPr>
          <p:cNvPr id="35" name="Text 31"/>
          <p:cNvSpPr/>
          <p:nvPr/>
        </p:nvSpPr>
        <p:spPr>
          <a:xfrm>
            <a:off x="1875020" y="4068651"/>
            <a:ext cx="6702368" cy="850271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r>
              <a:rPr lang="en-US" sz="1600" dirty="0">
                <a:solidFill>
                  <a:srgbClr val="42495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Final re-binning/search metric method needs to be decided</a:t>
            </a:r>
          </a:p>
          <a:p>
            <a:endParaRPr lang="en-US" sz="300" dirty="0">
              <a:solidFill>
                <a:srgbClr val="424953"/>
              </a:solidFill>
              <a:latin typeface="Calibri" pitchFamily="34" charset="0"/>
              <a:ea typeface="Calibri" pitchFamily="34" charset="-122"/>
              <a:cs typeface="Calibri" pitchFamily="34" charset="-120"/>
            </a:endParaRPr>
          </a:p>
          <a:p>
            <a:r>
              <a:rPr lang="en-US" sz="1600" dirty="0">
                <a:solidFill>
                  <a:srgbClr val="42495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Target sensitivity or candidate number needs to be set</a:t>
            </a:r>
          </a:p>
        </p:txBody>
      </p:sp>
      <p:sp>
        <p:nvSpPr>
          <p:cNvPr id="43" name="Shape 13">
            <a:extLst>
              <a:ext uri="{FF2B5EF4-FFF2-40B4-BE49-F238E27FC236}">
                <a16:creationId xmlns:a16="http://schemas.microsoft.com/office/drawing/2014/main" id="{C608616D-4C2A-31E9-5F41-A7AD4D40BCBD}"/>
              </a:ext>
            </a:extLst>
          </p:cNvPr>
          <p:cNvSpPr/>
          <p:nvPr/>
        </p:nvSpPr>
        <p:spPr>
          <a:xfrm>
            <a:off x="268202" y="4942601"/>
            <a:ext cx="1280160" cy="886847"/>
          </a:xfrm>
          <a:prstGeom prst="rect">
            <a:avLst/>
          </a:prstGeom>
          <a:solidFill>
            <a:srgbClr val="4F4748"/>
          </a:solidFill>
          <a:ln w="12700">
            <a:solidFill>
              <a:srgbClr val="4F4748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44" name="Text 14">
            <a:extLst>
              <a:ext uri="{FF2B5EF4-FFF2-40B4-BE49-F238E27FC236}">
                <a16:creationId xmlns:a16="http://schemas.microsoft.com/office/drawing/2014/main" id="{0BA270F9-7DEE-7C30-BB6B-7B7883307898}"/>
              </a:ext>
            </a:extLst>
          </p:cNvPr>
          <p:cNvSpPr/>
          <p:nvPr/>
        </p:nvSpPr>
        <p:spPr>
          <a:xfrm>
            <a:off x="365738" y="5172789"/>
            <a:ext cx="1182624" cy="392957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r>
              <a:rPr lang="en-US" sz="1600" b="1" dirty="0">
                <a:solidFill>
                  <a:srgbClr val="FFFFFF"/>
                </a:solidFill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Exclusion Limits</a:t>
            </a:r>
            <a:endParaRPr lang="en-US" sz="1600" dirty="0">
              <a:latin typeface="Rockwell" panose="020606030202050204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 11">
                <a:extLst>
                  <a:ext uri="{FF2B5EF4-FFF2-40B4-BE49-F238E27FC236}">
                    <a16:creationId xmlns:a16="http://schemas.microsoft.com/office/drawing/2014/main" id="{DA489C96-F6D7-46B3-EF9C-775C860ECBA0}"/>
                  </a:ext>
                </a:extLst>
              </p:cNvPr>
              <p:cNvSpPr/>
              <p:nvPr/>
            </p:nvSpPr>
            <p:spPr>
              <a:xfrm>
                <a:off x="1878017" y="4919219"/>
                <a:ext cx="8740217" cy="850271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ctr"/>
              <a:lstStyle/>
              <a:p>
                <a:r>
                  <a:rPr lang="en-US" sz="1600" b="1" dirty="0">
                    <a:solidFill>
                      <a:srgbClr val="424953"/>
                    </a:solidFill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Conversion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>
                            <a:solidFill>
                              <a:srgbClr val="424953"/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bPr>
                      <m:e>
                        <m:r>
                          <a:rPr lang="en-GB" sz="1600" b="1" i="1">
                            <a:solidFill>
                              <a:srgbClr val="424953"/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𝒈</m:t>
                        </m:r>
                      </m:e>
                      <m:sub>
                        <m:r>
                          <a:rPr lang="en-GB" sz="1600" b="1" i="1">
                            <a:solidFill>
                              <a:srgbClr val="424953"/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𝒂</m:t>
                        </m:r>
                        <m:r>
                          <a:rPr lang="en-GB" sz="1600" b="1" i="1">
                            <a:solidFill>
                              <a:srgbClr val="424953"/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𝜸𝜸</m:t>
                        </m:r>
                      </m:sub>
                    </m:sSub>
                  </m:oMath>
                </a14:m>
                <a:r>
                  <a:rPr lang="en-US" sz="1600" b="1" dirty="0">
                    <a:solidFill>
                      <a:srgbClr val="424953"/>
                    </a:solidFill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 </a:t>
                </a:r>
                <a:r>
                  <a:rPr lang="en-US" sz="1600" dirty="0">
                    <a:solidFill>
                      <a:srgbClr val="424953"/>
                    </a:solidFill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- will require full noise temperature measurements and potentially full hardware injection campaign, improved lineshape hardware injection methods underway</a:t>
                </a:r>
                <a:endParaRPr lang="en-US" sz="1600" b="1" dirty="0">
                  <a:solidFill>
                    <a:srgbClr val="424953"/>
                  </a:solidFill>
                  <a:latin typeface="Calibri" pitchFamily="34" charset="0"/>
                  <a:ea typeface="Calibri" pitchFamily="34" charset="-122"/>
                  <a:cs typeface="Calibri" pitchFamily="34" charset="-120"/>
                </a:endParaRPr>
              </a:p>
              <a:p>
                <a:r>
                  <a:rPr lang="en-US" sz="1600" dirty="0">
                    <a:solidFill>
                      <a:srgbClr val="424953"/>
                    </a:solidFill>
                    <a:latin typeface="Calibri" pitchFamily="34" charset="0"/>
                    <a:ea typeface="Calibri" pitchFamily="34" charset="-122"/>
                    <a:cs typeface="Calibri" pitchFamily="34" charset="-120"/>
                  </a:rPr>
                  <a:t>Overall exclusion limit setting logic/final injection test suite needs deciding </a:t>
                </a:r>
                <a:endParaRPr lang="en-US" sz="1600" dirty="0"/>
              </a:p>
            </p:txBody>
          </p:sp>
        </mc:Choice>
        <mc:Fallback xmlns="">
          <p:sp>
            <p:nvSpPr>
              <p:cNvPr id="45" name="Text 11">
                <a:extLst>
                  <a:ext uri="{FF2B5EF4-FFF2-40B4-BE49-F238E27FC236}">
                    <a16:creationId xmlns:a16="http://schemas.microsoft.com/office/drawing/2014/main" id="{DA489C96-F6D7-46B3-EF9C-775C860ECB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8017" y="4919219"/>
                <a:ext cx="8740217" cy="850271"/>
              </a:xfrm>
              <a:prstGeom prst="rect">
                <a:avLst/>
              </a:prstGeom>
              <a:blipFill>
                <a:blip r:embed="rId3"/>
                <a:stretch>
                  <a:fillRect l="-1395" t="-719" b="-10072"/>
                </a:stretch>
              </a:blipFill>
              <a:ln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Shape 18">
            <a:extLst>
              <a:ext uri="{FF2B5EF4-FFF2-40B4-BE49-F238E27FC236}">
                <a16:creationId xmlns:a16="http://schemas.microsoft.com/office/drawing/2014/main" id="{A048F97E-4F5E-15E8-BFF2-7489474A8C99}"/>
              </a:ext>
            </a:extLst>
          </p:cNvPr>
          <p:cNvSpPr/>
          <p:nvPr/>
        </p:nvSpPr>
        <p:spPr>
          <a:xfrm>
            <a:off x="265207" y="5773999"/>
            <a:ext cx="1280160" cy="886847"/>
          </a:xfrm>
          <a:prstGeom prst="rect">
            <a:avLst/>
          </a:prstGeom>
          <a:solidFill>
            <a:srgbClr val="7EB1A8"/>
          </a:solidFill>
          <a:ln w="12700">
            <a:solidFill>
              <a:srgbClr val="7EB1A8"/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50" name="Text 19">
            <a:extLst>
              <a:ext uri="{FF2B5EF4-FFF2-40B4-BE49-F238E27FC236}">
                <a16:creationId xmlns:a16="http://schemas.microsoft.com/office/drawing/2014/main" id="{161A6F63-15B0-17F6-F3A2-07E4AA6F5CC4}"/>
              </a:ext>
            </a:extLst>
          </p:cNvPr>
          <p:cNvSpPr/>
          <p:nvPr/>
        </p:nvSpPr>
        <p:spPr>
          <a:xfrm>
            <a:off x="405372" y="5960388"/>
            <a:ext cx="1182624" cy="392957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r>
              <a:rPr lang="en-US" sz="1600" b="1" dirty="0">
                <a:solidFill>
                  <a:srgbClr val="FFFFFF"/>
                </a:solidFill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Rescan Analysis</a:t>
            </a:r>
            <a:endParaRPr lang="en-US" sz="1600" dirty="0">
              <a:latin typeface="Rockwell" panose="02060603020205020403" pitchFamily="18" charset="0"/>
            </a:endParaRPr>
          </a:p>
        </p:txBody>
      </p:sp>
      <p:sp>
        <p:nvSpPr>
          <p:cNvPr id="51" name="Text 21">
            <a:extLst>
              <a:ext uri="{FF2B5EF4-FFF2-40B4-BE49-F238E27FC236}">
                <a16:creationId xmlns:a16="http://schemas.microsoft.com/office/drawing/2014/main" id="{A3EE821A-0DF5-CE15-83D4-47FA41AFC915}"/>
              </a:ext>
            </a:extLst>
          </p:cNvPr>
          <p:cNvSpPr/>
          <p:nvPr/>
        </p:nvSpPr>
        <p:spPr>
          <a:xfrm>
            <a:off x="1884505" y="5701462"/>
            <a:ext cx="8740217" cy="850271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r>
              <a:rPr lang="en-US" sz="1600" dirty="0">
                <a:solidFill>
                  <a:srgbClr val="42495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Altered analysis if combining original and rescan data sets</a:t>
            </a:r>
            <a:endParaRPr lang="en-US" sz="1600" dirty="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D313E5E-9EFE-ED6B-308F-8B88E3D05F20}"/>
              </a:ext>
            </a:extLst>
          </p:cNvPr>
          <p:cNvGrpSpPr/>
          <p:nvPr/>
        </p:nvGrpSpPr>
        <p:grpSpPr>
          <a:xfrm>
            <a:off x="-6136" y="-6136"/>
            <a:ext cx="12204274" cy="539497"/>
            <a:chOff x="0" y="1"/>
            <a:chExt cx="12191999" cy="539497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3B25E6DB-7952-0DC5-A6E8-F3E9DDE7FC1D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92149294-7898-40E3-11D6-733184AD76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58" name="Picture 57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F11028CC-506A-14E8-8076-FDBC88FDE2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C792BE8-38DE-E17D-0FEC-431708237191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C205CE2E-4304-5842-37D2-CB7244239E5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EFF0D7C8-D701-6EB5-A8C5-2EF3A34B8E8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08833"/>
            <a:ext cx="12208325" cy="379414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CF3C3AA9-6DFB-95D5-5127-006D2382474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31926" y="532540"/>
            <a:ext cx="266191" cy="6012000"/>
          </a:xfrm>
          <a:prstGeom prst="rect">
            <a:avLst/>
          </a:prstGeom>
        </p:spPr>
      </p:pic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8506DCE-1F3F-BCD0-8B8C-907E4E61CD04}"/>
              </a:ext>
            </a:extLst>
          </p:cNvPr>
          <p:cNvCxnSpPr/>
          <p:nvPr/>
        </p:nvCxnSpPr>
        <p:spPr>
          <a:xfrm>
            <a:off x="265205" y="1432565"/>
            <a:ext cx="10965345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913BE900-21AF-19CA-8D38-4249D90C0183}"/>
              </a:ext>
            </a:extLst>
          </p:cNvPr>
          <p:cNvCxnSpPr/>
          <p:nvPr/>
        </p:nvCxnSpPr>
        <p:spPr>
          <a:xfrm>
            <a:off x="265205" y="2328917"/>
            <a:ext cx="1096534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20F3CC85-D5F0-F85D-48CC-FA9B2B9A5FDC}"/>
              </a:ext>
            </a:extLst>
          </p:cNvPr>
          <p:cNvCxnSpPr/>
          <p:nvPr/>
        </p:nvCxnSpPr>
        <p:spPr>
          <a:xfrm>
            <a:off x="260912" y="3180186"/>
            <a:ext cx="10965345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D31FB8E-36D3-94D7-5135-0356B4D3E1CB}"/>
              </a:ext>
            </a:extLst>
          </p:cNvPr>
          <p:cNvCxnSpPr/>
          <p:nvPr/>
        </p:nvCxnSpPr>
        <p:spPr>
          <a:xfrm>
            <a:off x="196634" y="4071195"/>
            <a:ext cx="10965345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AC154AF-FB20-B41D-168E-35B5AF77D8DC}"/>
              </a:ext>
            </a:extLst>
          </p:cNvPr>
          <p:cNvCxnSpPr/>
          <p:nvPr/>
        </p:nvCxnSpPr>
        <p:spPr>
          <a:xfrm>
            <a:off x="268202" y="4943645"/>
            <a:ext cx="10965345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C326E34D-00DC-297F-F47A-2AC73A746FCC}"/>
              </a:ext>
            </a:extLst>
          </p:cNvPr>
          <p:cNvCxnSpPr/>
          <p:nvPr/>
        </p:nvCxnSpPr>
        <p:spPr>
          <a:xfrm>
            <a:off x="196633" y="5770083"/>
            <a:ext cx="1096534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62">
            <a:extLst>
              <a:ext uri="{FF2B5EF4-FFF2-40B4-BE49-F238E27FC236}">
                <a16:creationId xmlns:a16="http://schemas.microsoft.com/office/drawing/2014/main" id="{A78C46A1-09C0-B50C-3401-F4DB170591B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32540"/>
            <a:ext cx="266191" cy="6012000"/>
          </a:xfrm>
          <a:prstGeom prst="rect">
            <a:avLst/>
          </a:prstGeom>
        </p:spPr>
      </p:pic>
      <p:pic>
        <p:nvPicPr>
          <p:cNvPr id="65" name="Picture 64" descr="A close-up of a machine&#10;&#10;Description automatically generated">
            <a:extLst>
              <a:ext uri="{FF2B5EF4-FFF2-40B4-BE49-F238E27FC236}">
                <a16:creationId xmlns:a16="http://schemas.microsoft.com/office/drawing/2014/main" id="{BCD28CEF-A52D-DD72-204C-080D9E7DCD8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42416" y="-25639"/>
            <a:ext cx="2329204" cy="6909277"/>
          </a:xfrm>
          <a:prstGeom prst="rect">
            <a:avLst/>
          </a:prstGeom>
        </p:spPr>
      </p:pic>
      <p:pic>
        <p:nvPicPr>
          <p:cNvPr id="2" name="Picture 1" descr="A close up of a circle&#10;&#10;Description automatically generated">
            <a:extLst>
              <a:ext uri="{FF2B5EF4-FFF2-40B4-BE49-F238E27FC236}">
                <a16:creationId xmlns:a16="http://schemas.microsoft.com/office/drawing/2014/main" id="{4349C730-EF0F-B83D-6A4F-706E344A93B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477" y="892507"/>
            <a:ext cx="240235" cy="216000"/>
          </a:xfrm>
          <a:prstGeom prst="rect">
            <a:avLst/>
          </a:prstGeom>
        </p:spPr>
      </p:pic>
      <p:pic>
        <p:nvPicPr>
          <p:cNvPr id="3" name="Picture 2" descr="A close up of a circle&#10;&#10;Description automatically generated">
            <a:extLst>
              <a:ext uri="{FF2B5EF4-FFF2-40B4-BE49-F238E27FC236}">
                <a16:creationId xmlns:a16="http://schemas.microsoft.com/office/drawing/2014/main" id="{1977FE42-23B0-09CD-B062-A7745F62B03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811" y="4267169"/>
            <a:ext cx="240235" cy="216000"/>
          </a:xfrm>
          <a:prstGeom prst="rect">
            <a:avLst/>
          </a:prstGeom>
        </p:spPr>
      </p:pic>
      <p:pic>
        <p:nvPicPr>
          <p:cNvPr id="4" name="Picture 3" descr="A close up of a circle&#10;&#10;Description automatically generated">
            <a:extLst>
              <a:ext uri="{FF2B5EF4-FFF2-40B4-BE49-F238E27FC236}">
                <a16:creationId xmlns:a16="http://schemas.microsoft.com/office/drawing/2014/main" id="{763101F7-790C-FE62-9F4E-8DEB422CF12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162" y="4543232"/>
            <a:ext cx="240235" cy="216000"/>
          </a:xfrm>
          <a:prstGeom prst="rect">
            <a:avLst/>
          </a:prstGeom>
        </p:spPr>
      </p:pic>
      <p:pic>
        <p:nvPicPr>
          <p:cNvPr id="5" name="Picture 4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3A27F66E-59C8-E6A0-EED9-6E3C80C89D9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270" y="3579336"/>
            <a:ext cx="240234" cy="216000"/>
          </a:xfrm>
          <a:prstGeom prst="rect">
            <a:avLst/>
          </a:prstGeom>
        </p:spPr>
      </p:pic>
      <p:pic>
        <p:nvPicPr>
          <p:cNvPr id="6" name="Picture 5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394434C2-9FAE-87D1-E7DC-7BDCFF66FD7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326" y="2572528"/>
            <a:ext cx="240235" cy="216000"/>
          </a:xfrm>
          <a:prstGeom prst="rect">
            <a:avLst/>
          </a:prstGeom>
        </p:spPr>
      </p:pic>
      <p:pic>
        <p:nvPicPr>
          <p:cNvPr id="7" name="Picture 6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307AFA90-02A4-D4CC-9F1F-71B3381939F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787" y="6023484"/>
            <a:ext cx="240235" cy="216000"/>
          </a:xfrm>
          <a:prstGeom prst="rect">
            <a:avLst/>
          </a:prstGeom>
        </p:spPr>
      </p:pic>
      <p:pic>
        <p:nvPicPr>
          <p:cNvPr id="9" name="Picture 8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587C08F0-947E-BC95-A160-D21017D8766F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574" y="1641208"/>
            <a:ext cx="219010" cy="216000"/>
          </a:xfrm>
          <a:prstGeom prst="rect">
            <a:avLst/>
          </a:prstGeom>
        </p:spPr>
      </p:pic>
      <p:pic>
        <p:nvPicPr>
          <p:cNvPr id="10" name="Picture 9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5E6C6466-C6A8-F517-23B4-BD5BE2EC0BE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996" y="1925863"/>
            <a:ext cx="219010" cy="216000"/>
          </a:xfrm>
          <a:prstGeom prst="rect">
            <a:avLst/>
          </a:prstGeom>
        </p:spPr>
      </p:pic>
      <p:pic>
        <p:nvPicPr>
          <p:cNvPr id="11" name="Picture 10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C14F3B68-8ED4-FCA9-5881-16525BBDA22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023" y="4999784"/>
            <a:ext cx="219010" cy="216000"/>
          </a:xfrm>
          <a:prstGeom prst="rect">
            <a:avLst/>
          </a:prstGeom>
        </p:spPr>
      </p:pic>
      <p:pic>
        <p:nvPicPr>
          <p:cNvPr id="14" name="Picture 13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6B3C3C0B-293C-5C3D-105A-4A8E8ADC6A2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387" y="5512756"/>
            <a:ext cx="219010" cy="216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439AFE-5F97-573F-C31B-8AFBBE2A6B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58937947-AF7D-1559-BA12-F2128DE95EF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 t="14895" r="9823" b="30330"/>
          <a:stretch/>
        </p:blipFill>
        <p:spPr>
          <a:xfrm>
            <a:off x="266147" y="539492"/>
            <a:ext cx="11659707" cy="60110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79A5C3-6483-1F85-D527-6FEA83739B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39312"/>
            <a:ext cx="266191" cy="6012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E478339-AA10-F7B4-B04A-C364EC6D53E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09" y="532801"/>
            <a:ext cx="3725236" cy="40567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EA1F26D-5AF6-A61A-B00A-2743202B6B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3087" y="532800"/>
            <a:ext cx="266191" cy="6012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BD7CA99-8165-DF59-F98F-3AAE44D809F7}"/>
              </a:ext>
            </a:extLst>
          </p:cNvPr>
          <p:cNvSpPr txBox="1"/>
          <p:nvPr/>
        </p:nvSpPr>
        <p:spPr>
          <a:xfrm>
            <a:off x="611616" y="479751"/>
            <a:ext cx="3197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Overall Procedure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21837AC-DA49-6A89-B1C5-9E7CD900D52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3107" y="6548261"/>
            <a:ext cx="2056171" cy="313200"/>
          </a:xfrm>
          <a:prstGeom prst="rect">
            <a:avLst/>
          </a:prstGeom>
        </p:spPr>
      </p:pic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002BBB6C-FB22-538B-7C96-FA6A70A3ABD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 t="14895" r="9823" b="30330"/>
          <a:stretch/>
        </p:blipFill>
        <p:spPr>
          <a:xfrm>
            <a:off x="7168196" y="3584467"/>
            <a:ext cx="358951" cy="363803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408B6C80-5F72-F34C-BBAE-E8916C392B5F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91A77D75-A0BD-A7A8-F988-C3D2AD1A18B5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B8E4B7BF-E7C3-6D9A-9F73-534AA325CE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34" name="Picture 33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36987DD8-0BB3-14EE-AB07-FA3371ED48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C710C97-DB78-F439-92B7-DD88FD4D3023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266C43C-E729-B2EB-D6BE-597693F571F0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F5C837C1-B868-4133-123A-A9FC86559AA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BF40DB4-FE88-4B0A-6D78-25D1CDD6337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4800"/>
            <a:ext cx="12208325" cy="31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A11A261-3EE1-F703-CD1A-139B966EE4A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663"/>
          <a:stretch>
            <a:fillRect/>
          </a:stretch>
        </p:blipFill>
        <p:spPr>
          <a:xfrm>
            <a:off x="2339410" y="866028"/>
            <a:ext cx="7073052" cy="527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5268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8"/>
          <p:cNvSpPr/>
          <p:nvPr/>
        </p:nvSpPr>
        <p:spPr>
          <a:xfrm>
            <a:off x="0" y="2569620"/>
            <a:ext cx="12191760" cy="428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42" name="Rectangle 10"/>
          <p:cNvSpPr/>
          <p:nvPr/>
        </p:nvSpPr>
        <p:spPr>
          <a:xfrm>
            <a:off x="0" y="0"/>
            <a:ext cx="12191760" cy="2368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43" name="Rectangle 6"/>
          <p:cNvSpPr/>
          <p:nvPr/>
        </p:nvSpPr>
        <p:spPr>
          <a:xfrm rot="16200000">
            <a:off x="6023880" y="-3584690"/>
            <a:ext cx="144000" cy="121917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44" name="Rectangle 7"/>
          <p:cNvSpPr/>
          <p:nvPr/>
        </p:nvSpPr>
        <p:spPr>
          <a:xfrm rot="5400000">
            <a:off x="6045840" y="-3468410"/>
            <a:ext cx="100440" cy="1219176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45" name="Rectangle 9"/>
          <p:cNvSpPr/>
          <p:nvPr/>
        </p:nvSpPr>
        <p:spPr>
          <a:xfrm rot="5400000">
            <a:off x="6053400" y="-3695274"/>
            <a:ext cx="85320" cy="1219176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46" name="TextBox 62"/>
          <p:cNvSpPr/>
          <p:nvPr/>
        </p:nvSpPr>
        <p:spPr>
          <a:xfrm>
            <a:off x="7015295" y="1369079"/>
            <a:ext cx="3482236" cy="92187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5400" b="1" i="1" spc="-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Thank You!</a:t>
            </a:r>
            <a:endParaRPr lang="en-GB" sz="2800" i="1" spc="-1" dirty="0">
              <a:solidFill>
                <a:schemeClr val="accent1">
                  <a:lumMod val="50000"/>
                </a:schemeClr>
              </a:solidFill>
              <a:latin typeface="Arial"/>
            </a:endParaRPr>
          </a:p>
        </p:txBody>
      </p:sp>
      <p:sp>
        <p:nvSpPr>
          <p:cNvPr id="3" name="TextBox 1023">
            <a:extLst>
              <a:ext uri="{FF2B5EF4-FFF2-40B4-BE49-F238E27FC236}">
                <a16:creationId xmlns:a16="http://schemas.microsoft.com/office/drawing/2014/main" id="{5DB8E17A-8F7F-65BA-101F-888D22DF5E35}"/>
              </a:ext>
            </a:extLst>
          </p:cNvPr>
          <p:cNvSpPr/>
          <p:nvPr/>
        </p:nvSpPr>
        <p:spPr>
          <a:xfrm>
            <a:off x="917841" y="3835394"/>
            <a:ext cx="4383598" cy="175287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800" b="1" spc="-1" dirty="0">
                <a:solidFill>
                  <a:schemeClr val="accent1"/>
                </a:solidFill>
                <a:latin typeface="Baskerville Old Face"/>
              </a:rPr>
              <a:t>Contact Details:</a:t>
            </a:r>
          </a:p>
          <a:p>
            <a:pPr algn="ctr">
              <a:lnSpc>
                <a:spcPct val="100000"/>
              </a:lnSpc>
              <a:buNone/>
            </a:pPr>
            <a:r>
              <a:rPr lang="en-US" sz="2000" b="1" spc="-1" dirty="0">
                <a:solidFill>
                  <a:schemeClr val="accent2"/>
                </a:solidFill>
                <a:latin typeface="Baskerville Old Face"/>
              </a:rPr>
              <a:t>Claude Mostyn </a:t>
            </a:r>
            <a:r>
              <a:rPr lang="en-US" sz="2000" spc="-1" dirty="0">
                <a:solidFill>
                  <a:schemeClr val="accent2"/>
                </a:solidFill>
                <a:latin typeface="Baskerville Old Face"/>
              </a:rPr>
              <a:t>cfmostyn1@sheffield.ac.uk</a:t>
            </a:r>
          </a:p>
          <a:p>
            <a:pPr algn="ctr"/>
            <a:r>
              <a:rPr lang="en-US" sz="2000" b="1" spc="-1" dirty="0">
                <a:solidFill>
                  <a:schemeClr val="accent2"/>
                </a:solidFill>
                <a:latin typeface="Baskerville Old Face"/>
              </a:rPr>
              <a:t>Supervisor Ed Daw</a:t>
            </a:r>
            <a:endParaRPr lang="en-GB" sz="2000" spc="-1" dirty="0">
              <a:solidFill>
                <a:schemeClr val="accent2"/>
              </a:solidFill>
              <a:latin typeface="Arial"/>
            </a:endParaRPr>
          </a:p>
          <a:p>
            <a:pPr algn="ctr"/>
            <a:r>
              <a:rPr lang="en-US" sz="2000" spc="-1" dirty="0">
                <a:solidFill>
                  <a:schemeClr val="accent2"/>
                </a:solidFill>
                <a:latin typeface="Baskerville Old Face"/>
              </a:rPr>
              <a:t>e.daw@sheffield.ac.uk</a:t>
            </a:r>
          </a:p>
        </p:txBody>
      </p:sp>
      <p:pic>
        <p:nvPicPr>
          <p:cNvPr id="5" name="Picture 1026" descr="A black background with a yellow light&#10;&#10;Description automatically generated">
            <a:extLst>
              <a:ext uri="{FF2B5EF4-FFF2-40B4-BE49-F238E27FC236}">
                <a16:creationId xmlns:a16="http://schemas.microsoft.com/office/drawing/2014/main" id="{C986DEB5-6DF2-B612-1725-17BBB8D93B39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6219279" y="5078341"/>
            <a:ext cx="3981714" cy="1513581"/>
          </a:xfrm>
          <a:prstGeom prst="rect">
            <a:avLst/>
          </a:prstGeom>
          <a:ln w="0">
            <a:noFill/>
          </a:ln>
        </p:spPr>
      </p:pic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795D0D46-DE54-E29C-5AB4-2ED5773A5A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6333" y="-25639"/>
            <a:ext cx="2329204" cy="6909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4602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E016D24-87EB-257C-ADB8-52D28586A7A4}"/>
              </a:ext>
            </a:extLst>
          </p:cNvPr>
          <p:cNvSpPr/>
          <p:nvPr/>
        </p:nvSpPr>
        <p:spPr>
          <a:xfrm>
            <a:off x="3742379" y="538677"/>
            <a:ext cx="8183388" cy="6113875"/>
          </a:xfrm>
          <a:prstGeom prst="rect">
            <a:avLst/>
          </a:prstGeom>
          <a:solidFill>
            <a:srgbClr val="E4E3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9FE3C24-B85F-A42B-DFC6-93BBD03E8F02}"/>
              </a:ext>
            </a:extLst>
          </p:cNvPr>
          <p:cNvSpPr/>
          <p:nvPr/>
        </p:nvSpPr>
        <p:spPr>
          <a:xfrm>
            <a:off x="224011" y="925672"/>
            <a:ext cx="2131903" cy="57240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4" name="Picture 43" descr="A white rectangular object with blue lines&#10;&#10;Description automatically generated">
            <a:extLst>
              <a:ext uri="{FF2B5EF4-FFF2-40B4-BE49-F238E27FC236}">
                <a16:creationId xmlns:a16="http://schemas.microsoft.com/office/drawing/2014/main" id="{099E6EC2-D9E4-26ED-9332-54C42DEA1D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82" y="915694"/>
            <a:ext cx="3404599" cy="5728207"/>
          </a:xfrm>
          <a:prstGeom prst="rect">
            <a:avLst/>
          </a:prstGeom>
        </p:spPr>
      </p:pic>
      <p:pic>
        <p:nvPicPr>
          <p:cNvPr id="46" name="Picture 45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A204E3D2-DD19-9EFF-2264-164C04362C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97" y="1126599"/>
            <a:ext cx="240234" cy="216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C8E2EC75-86A3-7ADA-9946-D8BE5ABCBC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26" y="535224"/>
            <a:ext cx="3729600" cy="40787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D3A1DA56-2DEB-168F-F2A5-8ABF159BAD5B}"/>
              </a:ext>
            </a:extLst>
          </p:cNvPr>
          <p:cNvSpPr txBox="1"/>
          <p:nvPr/>
        </p:nvSpPr>
        <p:spPr>
          <a:xfrm>
            <a:off x="558421" y="487257"/>
            <a:ext cx="34478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Gain Drift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C08F2001-962D-FC69-E7E0-B01421D3E773}"/>
              </a:ext>
            </a:extLst>
          </p:cNvPr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641070"/>
            <a:ext cx="12191999" cy="2196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5458A756-1D8A-9CD1-14AB-738CD8AB78F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" y="538678"/>
            <a:ext cx="266400" cy="6102392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16850715-B81E-5136-1BA1-8B549F76E55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5874" y="538678"/>
            <a:ext cx="266400" cy="61023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C5CA5B9-67CB-0593-9BB0-4FDD10F522CA}"/>
              </a:ext>
            </a:extLst>
          </p:cNvPr>
          <p:cNvSpPr txBox="1"/>
          <p:nvPr/>
        </p:nvSpPr>
        <p:spPr>
          <a:xfrm>
            <a:off x="321269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8EACEAE-A8DC-B573-F576-1B6EDB9027F6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EDF8AAE-7DDC-0421-D1FC-56348BEE8937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9B152464-26F1-E097-9390-CE74EC6F23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10" name="Picture 9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D45F2AF0-E094-5695-8669-CE72B23D95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ADFBFC7-7AAC-32E4-49C6-C368F3EB6D56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1458F58-8D2C-D700-9D90-C72388491E2C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ABFA48CA-0DA4-FC34-B0B9-0143F0E7C95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B267E4C-BCCE-D152-C334-299107CBD938}"/>
              </a:ext>
            </a:extLst>
          </p:cNvPr>
          <p:cNvSpPr txBox="1"/>
          <p:nvPr/>
        </p:nvSpPr>
        <p:spPr>
          <a:xfrm>
            <a:off x="483316" y="1050697"/>
            <a:ext cx="329886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</a:pPr>
            <a:r>
              <a:rPr lang="en-US" sz="1600" b="1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Temporal drift: &lt;0.2% of mean PSD. </a:t>
            </a: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Slight negative correlation with room temperature (RT amplifier)</a:t>
            </a:r>
          </a:p>
          <a:p>
            <a:pPr>
              <a:buSzPct val="100000"/>
            </a:pPr>
            <a:endParaRPr lang="en-US" sz="1600" dirty="0">
              <a:latin typeface="Rockwell" panose="02060603020205020403" pitchFamily="18" charset="0"/>
            </a:endParaRPr>
          </a:p>
          <a:p>
            <a:pPr>
              <a:buSzPct val="100000"/>
            </a:pPr>
            <a:r>
              <a:rPr lang="en-US" sz="1600" b="1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Frequency-dependent drift dominates </a:t>
            </a: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— primarily receiver electronics; consistent with hotload across different cools → calibration feasible</a:t>
            </a:r>
            <a:endParaRPr lang="en-US" sz="1600" dirty="0">
              <a:latin typeface="Rockwell" panose="02060603020205020403" pitchFamily="18" charset="0"/>
            </a:endParaRPr>
          </a:p>
          <a:p>
            <a:pPr>
              <a:buSzPct val="100000"/>
            </a:pPr>
            <a:endParaRPr lang="en-US" sz="1600" b="1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pPr>
              <a:buSzPct val="100000"/>
            </a:pPr>
            <a:r>
              <a:rPr lang="en-US" sz="1600" b="1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Q-dependent component: </a:t>
            </a: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near mode crossings, falling cavity Q causes additional PSD amplitude decrease</a:t>
            </a:r>
            <a:endParaRPr lang="en-US" sz="1600" dirty="0">
              <a:latin typeface="Rockwell" panose="02060603020205020403" pitchFamily="18" charset="0"/>
            </a:endParaRPr>
          </a:p>
          <a:p>
            <a:pPr>
              <a:buSzPct val="100000"/>
            </a:pPr>
            <a:endParaRPr lang="en-US" sz="1600" b="1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pPr>
              <a:buSzPct val="100000"/>
            </a:pPr>
            <a:r>
              <a:rPr lang="en-US" sz="1600" b="1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Current correction: </a:t>
            </a: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global median shift per PSD. Final model: data-driven hotload calibration (deferred to when full receiver chain installed)</a:t>
            </a:r>
            <a:endParaRPr lang="en-US" sz="1600" dirty="0">
              <a:latin typeface="Rockwell" panose="02060603020205020403" pitchFamily="18" charset="0"/>
            </a:endParaRPr>
          </a:p>
          <a:p>
            <a:pPr marL="342900" indent="-342900">
              <a:buSzPct val="100000"/>
              <a:buChar char="•"/>
            </a:pPr>
            <a:endParaRPr lang="en-US" sz="1600" dirty="0">
              <a:latin typeface="Rockwell" panose="02060603020205020403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B312763-E13E-771D-F4F6-8EFB1CCD193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40" r="66566" b="46857"/>
          <a:stretch>
            <a:fillRect/>
          </a:stretch>
        </p:blipFill>
        <p:spPr>
          <a:xfrm>
            <a:off x="5496380" y="1750622"/>
            <a:ext cx="5009558" cy="3143721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95830FF4-5B4B-310A-199E-6A263AC03B0B}"/>
              </a:ext>
            </a:extLst>
          </p:cNvPr>
          <p:cNvSpPr/>
          <p:nvPr/>
        </p:nvSpPr>
        <p:spPr>
          <a:xfrm>
            <a:off x="5597010" y="4518095"/>
            <a:ext cx="498989" cy="376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265FA8A-AB6C-654F-3918-673CFE6AD2B3}"/>
              </a:ext>
            </a:extLst>
          </p:cNvPr>
          <p:cNvSpPr/>
          <p:nvPr/>
        </p:nvSpPr>
        <p:spPr>
          <a:xfrm>
            <a:off x="7786948" y="3620559"/>
            <a:ext cx="375145" cy="1229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3E1985-9BE9-2A2D-B143-FDAE93EB98E4}"/>
              </a:ext>
            </a:extLst>
          </p:cNvPr>
          <p:cNvSpPr txBox="1"/>
          <p:nvPr/>
        </p:nvSpPr>
        <p:spPr>
          <a:xfrm>
            <a:off x="5366099" y="4894343"/>
            <a:ext cx="16767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Temperature dependence of PSD mean</a:t>
            </a:r>
          </a:p>
        </p:txBody>
      </p:sp>
      <p:pic>
        <p:nvPicPr>
          <p:cNvPr id="12" name="Picture 11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651172FD-3681-0B37-101C-8898C755D34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50" y="2353452"/>
            <a:ext cx="240234" cy="216000"/>
          </a:xfrm>
          <a:prstGeom prst="rect">
            <a:avLst/>
          </a:prstGeom>
        </p:spPr>
      </p:pic>
      <p:pic>
        <p:nvPicPr>
          <p:cNvPr id="14" name="Picture 13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842D24F0-AF40-F8D6-E422-6A69265DEA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50" y="3832739"/>
            <a:ext cx="240234" cy="216000"/>
          </a:xfrm>
          <a:prstGeom prst="rect">
            <a:avLst/>
          </a:prstGeom>
        </p:spPr>
      </p:pic>
      <p:pic>
        <p:nvPicPr>
          <p:cNvPr id="15" name="Picture 14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ECA36383-03FD-EEEA-1198-C25195764BB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00" y="5041028"/>
            <a:ext cx="240234" cy="216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843998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DB51E4-5938-AD94-595E-E4EA0EBBC8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0B9C372A-99F4-E1DC-77AF-C3E14F809EC4}"/>
              </a:ext>
            </a:extLst>
          </p:cNvPr>
          <p:cNvSpPr/>
          <p:nvPr/>
        </p:nvSpPr>
        <p:spPr>
          <a:xfrm>
            <a:off x="3742379" y="538677"/>
            <a:ext cx="8183388" cy="6113875"/>
          </a:xfrm>
          <a:prstGeom prst="rect">
            <a:avLst/>
          </a:prstGeom>
          <a:solidFill>
            <a:srgbClr val="E4E3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3071342-9CF4-AA21-16F1-77F3FB2D9034}"/>
              </a:ext>
            </a:extLst>
          </p:cNvPr>
          <p:cNvSpPr/>
          <p:nvPr/>
        </p:nvSpPr>
        <p:spPr>
          <a:xfrm>
            <a:off x="224011" y="925672"/>
            <a:ext cx="2131903" cy="57240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4" name="Picture 43" descr="A white rectangular object with blue lines&#10;&#10;Description automatically generated">
            <a:extLst>
              <a:ext uri="{FF2B5EF4-FFF2-40B4-BE49-F238E27FC236}">
                <a16:creationId xmlns:a16="http://schemas.microsoft.com/office/drawing/2014/main" id="{CA96818F-FD01-6320-426E-ADE9A4AB7E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82" y="915694"/>
            <a:ext cx="3404599" cy="5728207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D22D9AB7-63D7-1B63-C8A0-618DC93BD7C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26" y="535224"/>
            <a:ext cx="3729600" cy="40787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CDC6DD8A-4724-6E6D-8BFC-63F98B35CD66}"/>
              </a:ext>
            </a:extLst>
          </p:cNvPr>
          <p:cNvSpPr txBox="1"/>
          <p:nvPr/>
        </p:nvSpPr>
        <p:spPr>
          <a:xfrm>
            <a:off x="558421" y="487257"/>
            <a:ext cx="34478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Gain Drift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D4901277-278D-1502-F3BA-B2CDE8E31F6C}"/>
              </a:ext>
            </a:extLst>
          </p:cNvPr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641070"/>
            <a:ext cx="12191999" cy="2196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AD3B96C4-5AAB-3463-3269-A5D23DD2003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" y="538678"/>
            <a:ext cx="266400" cy="6102392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5BFF0742-4563-B49B-A5F3-C6C602FFCDF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5874" y="538678"/>
            <a:ext cx="266400" cy="61023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9B8BE7B-24F8-6B1C-DE52-40FD2B0AA134}"/>
              </a:ext>
            </a:extLst>
          </p:cNvPr>
          <p:cNvSpPr txBox="1"/>
          <p:nvPr/>
        </p:nvSpPr>
        <p:spPr>
          <a:xfrm>
            <a:off x="321269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9D5ED07-1CE0-9E47-CEE6-D7B78803762D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504569E-22A4-BFFF-32CD-B2D2D4DFD8C8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98703D84-F259-CDEA-C39F-E4A73D798A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10" name="Picture 9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95F5E714-1E75-3831-5CA4-FB5C478578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3278950-A8B7-E66E-A0F8-47B6D5218D88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720743C-DA53-AEA3-9050-68161CA6140A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C6A2251F-A11A-183F-3845-DA0D4ABF1DC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CC33EA6-C31D-E947-878B-8E95BD521967}"/>
              </a:ext>
            </a:extLst>
          </p:cNvPr>
          <p:cNvSpPr txBox="1"/>
          <p:nvPr/>
        </p:nvSpPr>
        <p:spPr>
          <a:xfrm>
            <a:off x="8023230" y="4815398"/>
            <a:ext cx="378954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Hotload spectrum (brown, noise in light brown) tracks PSD mean amplitude (blue), using hotload scaling factor (extra amplifier added)</a:t>
            </a:r>
            <a:endParaRPr lang="en-GB" sz="1400" b="1" dirty="0">
              <a:solidFill>
                <a:schemeClr val="accent1">
                  <a:lumMod val="75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875990-CC6B-21BC-64C8-C34055164BFF}"/>
              </a:ext>
            </a:extLst>
          </p:cNvPr>
          <p:cNvSpPr txBox="1"/>
          <p:nvPr/>
        </p:nvSpPr>
        <p:spPr>
          <a:xfrm>
            <a:off x="483316" y="1050697"/>
            <a:ext cx="329886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</a:pPr>
            <a:r>
              <a:rPr lang="en-US" sz="1600" b="1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Temporal drift: &lt;0.2% of mean PSD. </a:t>
            </a: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Slight negative correlation with room temperature (RT amplifier)</a:t>
            </a:r>
          </a:p>
          <a:p>
            <a:pPr>
              <a:buSzPct val="100000"/>
            </a:pPr>
            <a:endParaRPr lang="en-US" sz="1600" dirty="0">
              <a:latin typeface="Rockwell" panose="02060603020205020403" pitchFamily="18" charset="0"/>
            </a:endParaRPr>
          </a:p>
          <a:p>
            <a:pPr>
              <a:buSzPct val="100000"/>
            </a:pPr>
            <a:r>
              <a:rPr lang="en-US" sz="1600" b="1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Frequency-dependent drift dominates </a:t>
            </a: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— primarily receiver electronics; consistent with hotload across different cools → calibration feasible</a:t>
            </a:r>
            <a:endParaRPr lang="en-US" sz="1600" dirty="0">
              <a:latin typeface="Rockwell" panose="02060603020205020403" pitchFamily="18" charset="0"/>
            </a:endParaRPr>
          </a:p>
          <a:p>
            <a:pPr>
              <a:buSzPct val="100000"/>
            </a:pPr>
            <a:endParaRPr lang="en-US" sz="1600" b="1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pPr>
              <a:buSzPct val="100000"/>
            </a:pPr>
            <a:r>
              <a:rPr lang="en-US" sz="1600" b="1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Q-dependent component: </a:t>
            </a: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near mode crossings, falling cavity Q causes additional PSD amplitude decrease</a:t>
            </a:r>
            <a:endParaRPr lang="en-US" sz="1600" dirty="0">
              <a:latin typeface="Rockwell" panose="02060603020205020403" pitchFamily="18" charset="0"/>
            </a:endParaRPr>
          </a:p>
          <a:p>
            <a:pPr>
              <a:buSzPct val="100000"/>
            </a:pPr>
            <a:endParaRPr lang="en-US" sz="1600" b="1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pPr>
              <a:buSzPct val="100000"/>
            </a:pPr>
            <a:r>
              <a:rPr lang="en-US" sz="1600" b="1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Current correction: </a:t>
            </a: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global median shift per PSD. Final model: data-driven hotload calibration (deferred to when full receiver chain installed)</a:t>
            </a:r>
            <a:endParaRPr lang="en-US" sz="1600" dirty="0">
              <a:latin typeface="Rockwell" panose="02060603020205020403" pitchFamily="18" charset="0"/>
            </a:endParaRPr>
          </a:p>
          <a:p>
            <a:pPr marL="342900" indent="-342900">
              <a:buSzPct val="100000"/>
              <a:buChar char="•"/>
            </a:pPr>
            <a:endParaRPr lang="en-US" sz="1600" dirty="0">
              <a:latin typeface="Rockwell" panose="02060603020205020403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2A6E9D5-45B6-1F0E-14B1-3CA7826E76D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776" y="1670071"/>
            <a:ext cx="7662096" cy="3105859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6" name="Picture 15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324C7F54-AF2E-54C3-328C-8DF27348B84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97" y="1126599"/>
            <a:ext cx="240234" cy="216000"/>
          </a:xfrm>
          <a:prstGeom prst="rect">
            <a:avLst/>
          </a:prstGeom>
        </p:spPr>
      </p:pic>
      <p:pic>
        <p:nvPicPr>
          <p:cNvPr id="17" name="Picture 16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1792D8F5-5C19-F6EF-0A1E-C3766AF4906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50" y="2353452"/>
            <a:ext cx="240234" cy="216000"/>
          </a:xfrm>
          <a:prstGeom prst="rect">
            <a:avLst/>
          </a:prstGeom>
        </p:spPr>
      </p:pic>
      <p:pic>
        <p:nvPicPr>
          <p:cNvPr id="18" name="Picture 17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77740CF9-9714-0591-E37D-EDBB46FE858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50" y="3832739"/>
            <a:ext cx="240234" cy="216000"/>
          </a:xfrm>
          <a:prstGeom prst="rect">
            <a:avLst/>
          </a:prstGeom>
        </p:spPr>
      </p:pic>
      <p:pic>
        <p:nvPicPr>
          <p:cNvPr id="19" name="Picture 18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76C3E29D-72FC-EC69-486C-8A0278A95E6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00" y="5041028"/>
            <a:ext cx="240234" cy="216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398012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9A966C-59D8-0872-DE2B-B7D97D22DF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DE8398CA-9BEB-2EFD-C8B9-05F8D9A75B18}"/>
              </a:ext>
            </a:extLst>
          </p:cNvPr>
          <p:cNvSpPr/>
          <p:nvPr/>
        </p:nvSpPr>
        <p:spPr>
          <a:xfrm>
            <a:off x="3742379" y="538677"/>
            <a:ext cx="8183388" cy="6113875"/>
          </a:xfrm>
          <a:prstGeom prst="rect">
            <a:avLst/>
          </a:prstGeom>
          <a:solidFill>
            <a:srgbClr val="E4E3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1C95232-C24C-CEEA-D33D-43BCFC59FACA}"/>
              </a:ext>
            </a:extLst>
          </p:cNvPr>
          <p:cNvSpPr/>
          <p:nvPr/>
        </p:nvSpPr>
        <p:spPr>
          <a:xfrm>
            <a:off x="224011" y="925672"/>
            <a:ext cx="2131903" cy="57240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4" name="Picture 43" descr="A white rectangular object with blue lines&#10;&#10;Description automatically generated">
            <a:extLst>
              <a:ext uri="{FF2B5EF4-FFF2-40B4-BE49-F238E27FC236}">
                <a16:creationId xmlns:a16="http://schemas.microsoft.com/office/drawing/2014/main" id="{9DCEAEDB-5D40-AC2F-309C-1F8D324388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82" y="915694"/>
            <a:ext cx="3404599" cy="5728207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30542823-45A6-E445-B6C3-91FB79B489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26" y="535224"/>
            <a:ext cx="3729600" cy="40787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ED6D61FC-A695-CE2C-4CC4-AE7751EB31C8}"/>
              </a:ext>
            </a:extLst>
          </p:cNvPr>
          <p:cNvSpPr txBox="1"/>
          <p:nvPr/>
        </p:nvSpPr>
        <p:spPr>
          <a:xfrm>
            <a:off x="558421" y="487257"/>
            <a:ext cx="34478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Gain Drift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C675979D-8550-5E76-86DE-5A61BA35F3A2}"/>
              </a:ext>
            </a:extLst>
          </p:cNvPr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641070"/>
            <a:ext cx="12191999" cy="2196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D54CA38C-0F79-CACA-75FC-151FE243F5D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" y="538678"/>
            <a:ext cx="266400" cy="6102392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449493EC-D88A-1BD5-346B-8F4D4FB34D5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5874" y="538678"/>
            <a:ext cx="266400" cy="61023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0AC8E45-9876-B57E-3D37-88E9D0F111BE}"/>
              </a:ext>
            </a:extLst>
          </p:cNvPr>
          <p:cNvSpPr txBox="1"/>
          <p:nvPr/>
        </p:nvSpPr>
        <p:spPr>
          <a:xfrm>
            <a:off x="321269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71847CC-8034-3495-F5C1-CA60FDF1D60E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AC58376-2350-F48D-83E0-E010A9B2E3EF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1C73461A-47E4-BC23-5FA2-0BD0F4E4E4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10" name="Picture 9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2AECE9D2-5DF5-3851-4F4C-F704798EF0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3990DAF-90D6-24B9-50AF-1DC6B300F75C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19F5D67-D5C1-22BF-D820-0967DAFD88DC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6678C60B-0547-0ED9-F042-F01B35D7600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8CFAA68-6D3A-B1A6-2B2E-DA19907042B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216" y="3146229"/>
            <a:ext cx="5701541" cy="3286723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6B8392-5F0D-0F0A-E4C4-B25CB514A2AE}"/>
              </a:ext>
            </a:extLst>
          </p:cNvPr>
          <p:cNvSpPr txBox="1"/>
          <p:nvPr/>
        </p:nvSpPr>
        <p:spPr>
          <a:xfrm>
            <a:off x="483316" y="1050697"/>
            <a:ext cx="329886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</a:pPr>
            <a:r>
              <a:rPr lang="en-US" sz="1600" b="1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Temporal drift: &lt;0.2% of mean PSD. </a:t>
            </a: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Slight negative correlation with room temperature (RT amplifier)</a:t>
            </a:r>
          </a:p>
          <a:p>
            <a:pPr>
              <a:buSzPct val="100000"/>
            </a:pPr>
            <a:endParaRPr lang="en-US" sz="1600" dirty="0">
              <a:latin typeface="Rockwell" panose="02060603020205020403" pitchFamily="18" charset="0"/>
            </a:endParaRPr>
          </a:p>
          <a:p>
            <a:pPr>
              <a:buSzPct val="100000"/>
            </a:pPr>
            <a:r>
              <a:rPr lang="en-US" sz="1600" b="1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Frequency-dependent drift dominates </a:t>
            </a: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— primarily receiver electronics; consistent with hotload across different cools → calibration feasible</a:t>
            </a:r>
            <a:endParaRPr lang="en-US" sz="1600" dirty="0">
              <a:latin typeface="Rockwell" panose="02060603020205020403" pitchFamily="18" charset="0"/>
            </a:endParaRPr>
          </a:p>
          <a:p>
            <a:pPr>
              <a:buSzPct val="100000"/>
            </a:pPr>
            <a:endParaRPr lang="en-US" sz="1600" b="1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pPr>
              <a:buSzPct val="100000"/>
            </a:pPr>
            <a:r>
              <a:rPr lang="en-US" sz="1600" b="1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Q-dependent component: </a:t>
            </a: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near mode crossings, falling cavity Q causes additional PSD amplitude decrease</a:t>
            </a:r>
            <a:endParaRPr lang="en-US" sz="1600" dirty="0">
              <a:latin typeface="Rockwell" panose="02060603020205020403" pitchFamily="18" charset="0"/>
            </a:endParaRPr>
          </a:p>
          <a:p>
            <a:pPr>
              <a:buSzPct val="100000"/>
            </a:pPr>
            <a:endParaRPr lang="en-US" sz="1600" b="1" dirty="0">
              <a:latin typeface="Rockwell" panose="02060603020205020403" pitchFamily="18" charset="0"/>
              <a:ea typeface="Calibri" pitchFamily="34" charset="-122"/>
              <a:cs typeface="Calibri" pitchFamily="34" charset="-120"/>
            </a:endParaRPr>
          </a:p>
          <a:p>
            <a:pPr>
              <a:buSzPct val="100000"/>
            </a:pPr>
            <a:r>
              <a:rPr lang="en-US" sz="1600" b="1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Current correction: </a:t>
            </a: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global median shift per PSD. Final model: data-driven hotload calibration (deferred to when full receiver chain installed)</a:t>
            </a:r>
            <a:endParaRPr lang="en-US" sz="1600" dirty="0">
              <a:latin typeface="Rockwell" panose="02060603020205020403" pitchFamily="18" charset="0"/>
            </a:endParaRPr>
          </a:p>
          <a:p>
            <a:pPr marL="342900" indent="-342900">
              <a:buSzPct val="100000"/>
              <a:buChar char="•"/>
            </a:pPr>
            <a:endParaRPr lang="en-US" sz="1600" dirty="0">
              <a:latin typeface="Rockwell" panose="02060603020205020403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2D24832-1AC2-C6F2-8D6A-6A8CAFD042C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721" y="659320"/>
            <a:ext cx="5722910" cy="2319803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525E76A-D92A-7D0D-45F5-03D9A13A9BAA}"/>
              </a:ext>
            </a:extLst>
          </p:cNvPr>
          <p:cNvSpPr txBox="1"/>
          <p:nvPr/>
        </p:nvSpPr>
        <p:spPr>
          <a:xfrm>
            <a:off x="9829082" y="584201"/>
            <a:ext cx="205467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Hotload spectrum tracks PSD mean amplitude</a:t>
            </a:r>
            <a:endParaRPr lang="en-GB" sz="1400" b="1" dirty="0">
              <a:solidFill>
                <a:schemeClr val="accent1">
                  <a:lumMod val="75000"/>
                </a:schemeClr>
              </a:solidFill>
              <a:latin typeface="Rockwell" panose="020606030202050204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00539F8-70F1-C74E-7198-7488FC28FED3}"/>
                  </a:ext>
                </a:extLst>
              </p:cNvPr>
              <p:cNvSpPr txBox="1"/>
              <p:nvPr/>
            </p:nvSpPr>
            <p:spPr>
              <a:xfrm>
                <a:off x="4006311" y="5349375"/>
                <a:ext cx="1964798" cy="11695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chemeClr val="accent2"/>
                    </a:solidFill>
                    <a:latin typeface="Rockwell" panose="02060603020205020403" pitchFamily="18" charset="0"/>
                    <a:ea typeface="Calibri" pitchFamily="34" charset="-122"/>
                    <a:cs typeface="Calibri" pitchFamily="34" charset="-120"/>
                  </a:rPr>
                  <a:t>PSD mean amplitude becomes approximately linear in </a:t>
                </a:r>
                <a14:m>
                  <m:oMath xmlns:m="http://schemas.openxmlformats.org/officeDocument/2006/math">
                    <m:r>
                      <a:rPr lang="en-US" sz="14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𝑸</m:t>
                    </m:r>
                  </m:oMath>
                </a14:m>
                <a:r>
                  <a:rPr lang="en-GB" sz="1400" b="1" dirty="0">
                    <a:solidFill>
                      <a:schemeClr val="accent2"/>
                    </a:solidFill>
                    <a:latin typeface="Rockwell" panose="02060603020205020403" pitchFamily="18" charset="0"/>
                  </a:rPr>
                  <a:t> where </a:t>
                </a:r>
                <a14:m>
                  <m:oMath xmlns:m="http://schemas.openxmlformats.org/officeDocument/2006/math">
                    <m:r>
                      <a:rPr lang="en-GB" sz="14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GB" sz="14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GB" sz="14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𝟓𝟎𝟎𝟎</m:t>
                    </m:r>
                  </m:oMath>
                </a14:m>
                <a:endParaRPr lang="en-GB" sz="1400" b="1" dirty="0">
                  <a:solidFill>
                    <a:schemeClr val="accent2"/>
                  </a:solidFill>
                  <a:latin typeface="Rockwell" panose="02060603020205020403" pitchFamily="18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00539F8-70F1-C74E-7198-7488FC28FE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6311" y="5349375"/>
                <a:ext cx="1964798" cy="1169551"/>
              </a:xfrm>
              <a:prstGeom prst="rect">
                <a:avLst/>
              </a:prstGeom>
              <a:blipFill>
                <a:blip r:embed="rId12"/>
                <a:stretch>
                  <a:fillRect t="-1047" r="-34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9F20B6D8-727B-180D-7CBB-ABC58C3A0B57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97" y="1126599"/>
            <a:ext cx="240234" cy="216000"/>
          </a:xfrm>
          <a:prstGeom prst="rect">
            <a:avLst/>
          </a:prstGeom>
        </p:spPr>
      </p:pic>
      <p:pic>
        <p:nvPicPr>
          <p:cNvPr id="17" name="Picture 16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70FAD992-297C-5D95-D99F-A4D6E6AC6EE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50" y="2353452"/>
            <a:ext cx="240234" cy="216000"/>
          </a:xfrm>
          <a:prstGeom prst="rect">
            <a:avLst/>
          </a:prstGeom>
        </p:spPr>
      </p:pic>
      <p:pic>
        <p:nvPicPr>
          <p:cNvPr id="18" name="Picture 17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57FD48AC-5B81-2B53-502F-C86BE0F98EF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50" y="3832739"/>
            <a:ext cx="240234" cy="216000"/>
          </a:xfrm>
          <a:prstGeom prst="rect">
            <a:avLst/>
          </a:prstGeom>
        </p:spPr>
      </p:pic>
      <p:pic>
        <p:nvPicPr>
          <p:cNvPr id="19" name="Picture 18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D12ED746-F667-3427-D605-71DBFB0236A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00" y="5041028"/>
            <a:ext cx="240234" cy="216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93871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BD0289-392A-0DBC-08BC-BE5359B37E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7A5F562B-CCD4-FA87-ABAA-5BF060E1E0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 t="14895" r="9823" b="30330"/>
          <a:stretch/>
        </p:blipFill>
        <p:spPr>
          <a:xfrm>
            <a:off x="266147" y="539492"/>
            <a:ext cx="11659707" cy="601100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1C9C81F0-A7ED-6AC9-5321-FBBD164350CD}"/>
              </a:ext>
            </a:extLst>
          </p:cNvPr>
          <p:cNvSpPr/>
          <p:nvPr/>
        </p:nvSpPr>
        <p:spPr>
          <a:xfrm>
            <a:off x="7671142" y="539312"/>
            <a:ext cx="4316731" cy="6017880"/>
          </a:xfrm>
          <a:prstGeom prst="rect">
            <a:avLst/>
          </a:prstGeom>
          <a:solidFill>
            <a:srgbClr val="FCEDCE"/>
          </a:solidFill>
          <a:ln>
            <a:solidFill>
              <a:srgbClr val="FCEDC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02693F5-D256-22D9-088D-D9E0CA5A9C7B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31" t="16056" r="32455" b="29158"/>
          <a:stretch>
            <a:fillRect/>
          </a:stretch>
        </p:blipFill>
        <p:spPr>
          <a:xfrm>
            <a:off x="7521010" y="530715"/>
            <a:ext cx="358951" cy="28904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936F26-C527-BAE0-9361-1C518B3A5A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39312"/>
            <a:ext cx="266191" cy="6012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81AEABE-13E1-5088-119D-CB937E6626A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09" y="532801"/>
            <a:ext cx="3725236" cy="40567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C7A7134-B0A4-4898-F7B5-4FC16835475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3087" y="532800"/>
            <a:ext cx="266191" cy="6012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0C865CB-906C-D205-D7FE-C769EE33B3DD}"/>
              </a:ext>
            </a:extLst>
          </p:cNvPr>
          <p:cNvSpPr txBox="1"/>
          <p:nvPr/>
        </p:nvSpPr>
        <p:spPr>
          <a:xfrm>
            <a:off x="611616" y="479751"/>
            <a:ext cx="3197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Overall Procedure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1A4468B7-1D70-C9E3-5202-7AE0FE6ACC4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3107" y="6548261"/>
            <a:ext cx="2056171" cy="313200"/>
          </a:xfrm>
          <a:prstGeom prst="rect">
            <a:avLst/>
          </a:prstGeom>
        </p:spPr>
      </p:pic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E175A3E8-D20F-8ADF-223A-0AD1DDBE180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 t="14895" r="9823" b="30330"/>
          <a:stretch/>
        </p:blipFill>
        <p:spPr>
          <a:xfrm>
            <a:off x="7168196" y="3584467"/>
            <a:ext cx="358951" cy="363803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3F2A74E9-4A01-EE75-8D37-B2FA590D9375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DF4CFD8-B6ED-63F9-4890-AF901256D8CA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6D42CDDB-0108-A0DB-7705-BE6B23D973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34" name="Picture 33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C8B010BA-AA74-7305-FF28-701CAB8775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B3831A2-4E7C-D98B-B7E6-4ADC946BE2C4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A3A310F-671B-3E11-0401-195746AA66A6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C621F641-A4F8-BCE1-7611-D26984B5DF8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19ADF5D-2ABE-D195-317B-1FC4AAEA65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31" t="16056" r="32455" b="29158"/>
          <a:stretch>
            <a:fillRect/>
          </a:stretch>
        </p:blipFill>
        <p:spPr>
          <a:xfrm>
            <a:off x="7522467" y="3156290"/>
            <a:ext cx="358951" cy="289048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BBC03AB-0564-987B-6E6F-5766992BA04A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31" t="16056" r="32455" b="29158"/>
          <a:stretch>
            <a:fillRect/>
          </a:stretch>
        </p:blipFill>
        <p:spPr>
          <a:xfrm>
            <a:off x="7522791" y="3810913"/>
            <a:ext cx="358951" cy="289048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881FD90-47FB-AA9B-70E3-8C11CB297DE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4800"/>
            <a:ext cx="12208325" cy="31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911ADE-AB74-BCEA-10C8-D76FBAFAAE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66" y="866028"/>
            <a:ext cx="11167315" cy="527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09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206D34-BC3D-514E-FCF5-37869AF51F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3C78C2C8-AD78-431E-D2D9-C4321C294E1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 t="14895" r="9823" b="30330"/>
          <a:stretch/>
        </p:blipFill>
        <p:spPr>
          <a:xfrm>
            <a:off x="266147" y="478333"/>
            <a:ext cx="11659707" cy="615194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DC40E6D-C6A7-0893-65E7-8D06C6C8C9FF}"/>
              </a:ext>
            </a:extLst>
          </p:cNvPr>
          <p:cNvSpPr/>
          <p:nvPr/>
        </p:nvSpPr>
        <p:spPr>
          <a:xfrm>
            <a:off x="259841" y="941416"/>
            <a:ext cx="2215293" cy="57016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A white rectangular object with a yellow border&#10;&#10;AI-generated content may be incorrect.">
            <a:extLst>
              <a:ext uri="{FF2B5EF4-FFF2-40B4-BE49-F238E27FC236}">
                <a16:creationId xmlns:a16="http://schemas.microsoft.com/office/drawing/2014/main" id="{4A92848B-D51E-5A8D-2AE0-889A424614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64153" y="925083"/>
            <a:ext cx="2535941" cy="570872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917B254-3543-76A5-22D0-51CEC11274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77" y="536092"/>
            <a:ext cx="3709414" cy="39901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27A1B47-A314-7E8D-BC04-99C9B23C007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13925"/>
            <a:ext cx="12191979" cy="26120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4129125-08C9-EB08-CBD2-5D4D6078C91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" y="526322"/>
            <a:ext cx="270583" cy="611121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2F01213-49BE-CAEC-ABF1-8B7D7E32BA8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6110" y="538677"/>
            <a:ext cx="270583" cy="6111211"/>
          </a:xfrm>
          <a:prstGeom prst="rect">
            <a:avLst/>
          </a:prstGeom>
        </p:spPr>
      </p:pic>
      <p:pic>
        <p:nvPicPr>
          <p:cNvPr id="34" name="Picture 33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44F3DE90-2EA1-6B86-20D7-A558134EFAD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75" y="1108718"/>
            <a:ext cx="219010" cy="216000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98915331-2D09-E322-7AA8-0F47BE1D03F6}"/>
              </a:ext>
            </a:extLst>
          </p:cNvPr>
          <p:cNvSpPr txBox="1"/>
          <p:nvPr/>
        </p:nvSpPr>
        <p:spPr>
          <a:xfrm>
            <a:off x="611616" y="479751"/>
            <a:ext cx="3197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Data Set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F24EF73-F575-B4B9-60DA-EF6A7F216A29}"/>
                  </a:ext>
                </a:extLst>
              </p:cNvPr>
              <p:cNvSpPr txBox="1"/>
              <p:nvPr/>
            </p:nvSpPr>
            <p:spPr>
              <a:xfrm>
                <a:off x="441170" y="1024837"/>
                <a:ext cx="3296362" cy="5509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solidFill>
                      <a:schemeClr val="accent4">
                        <a:lumMod val="50000"/>
                      </a:schemeClr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The data is a series of power spectral densities after double heterodyne and Welch average</a:t>
                </a:r>
              </a:p>
              <a:p>
                <a:endParaRPr lang="en-GB" sz="1600" dirty="0">
                  <a:solidFill>
                    <a:schemeClr val="accent4">
                      <a:lumMod val="50000"/>
                    </a:schemeClr>
                  </a:solidFill>
                  <a:latin typeface="Rockwell" panose="02060603020205020403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1600" dirty="0">
                    <a:solidFill>
                      <a:schemeClr val="accent4">
                        <a:lumMod val="50000"/>
                      </a:schemeClr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Local oscillator tracks cavity resonance 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20.5 </m:t>
                    </m:r>
                    <m:r>
                      <m:rPr>
                        <m:nor/>
                      </m:rPr>
                      <a:rPr lang="en-GB" sz="1600" i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MHz</m:t>
                    </m:r>
                  </m:oMath>
                </a14:m>
                <a:r>
                  <a:rPr lang="en-GB" sz="1600" dirty="0">
                    <a:solidFill>
                      <a:schemeClr val="accent4">
                        <a:lumMod val="50000"/>
                      </a:schemeClr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 (hardware heterodyne), then digital uses LO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19</m:t>
                    </m:r>
                    <m:r>
                      <a:rPr lang="en-GB" sz="1600" i="1" smtClean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.5 </m:t>
                    </m:r>
                    <m:r>
                      <m:rPr>
                        <m:nor/>
                      </m:rPr>
                      <a:rPr lang="en-GB" sz="1600" i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MHz</m:t>
                    </m:r>
                  </m:oMath>
                </a14:m>
                <a:r>
                  <a:rPr lang="en-GB" sz="1600" dirty="0">
                    <a:solidFill>
                      <a:schemeClr val="accent4">
                        <a:lumMod val="50000"/>
                      </a:schemeClr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dirty="0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600" b="0" i="1" dirty="0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1600" b="0" i="1" dirty="0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chemeClr val="accent4">
                        <a:lumMod val="50000"/>
                      </a:schemeClr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 at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1 </m:t>
                    </m:r>
                    <m:r>
                      <m:rPr>
                        <m:sty m:val="p"/>
                      </m:rPr>
                      <a:rPr lang="en-GB" sz="1600" b="0" i="0" smtClean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MHz</m:t>
                    </m:r>
                  </m:oMath>
                </a14:m>
                <a:endParaRPr lang="en-GB" sz="1600" dirty="0">
                  <a:solidFill>
                    <a:schemeClr val="accent4">
                      <a:lumMod val="50000"/>
                    </a:schemeClr>
                  </a:solidFill>
                  <a:latin typeface="Rockwell" panose="02060603020205020403" pitchFamily="18" charset="0"/>
                  <a:cs typeface="Times New Roman" panose="02020603050405020304" pitchFamily="18" charset="0"/>
                </a:endParaRPr>
              </a:p>
              <a:p>
                <a:endParaRPr lang="en-GB" sz="1600" dirty="0">
                  <a:solidFill>
                    <a:schemeClr val="accent4">
                      <a:lumMod val="50000"/>
                    </a:schemeClr>
                  </a:solidFill>
                  <a:latin typeface="Rockwell" panose="02060603020205020403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1600" dirty="0">
                    <a:solidFill>
                      <a:schemeClr val="accent4">
                        <a:lumMod val="50000"/>
                      </a:schemeClr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Tuning range between 75 and 130</a:t>
                </a:r>
                <a:r>
                  <a:rPr lang="en-GB" sz="1600" baseline="30000" dirty="0">
                    <a:solidFill>
                      <a:schemeClr val="accent4">
                        <a:lumMod val="50000"/>
                      </a:schemeClr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n-GB" sz="1600" dirty="0">
                    <a:solidFill>
                      <a:schemeClr val="accent4">
                        <a:lumMod val="50000"/>
                      </a:schemeClr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, TM</a:t>
                </a:r>
                <a:r>
                  <a:rPr lang="en-GB" sz="1600" baseline="-25000" dirty="0">
                    <a:solidFill>
                      <a:schemeClr val="accent4">
                        <a:lumMod val="50000"/>
                      </a:schemeClr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010</a:t>
                </a:r>
                <a:r>
                  <a:rPr lang="en-GB" sz="1600" dirty="0">
                    <a:solidFill>
                      <a:schemeClr val="accent4">
                        <a:lumMod val="50000"/>
                      </a:schemeClr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 4.25 to 5.4 GHz, step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</m:oMath>
                </a14:m>
                <a:r>
                  <a:rPr lang="en-GB" sz="1600" dirty="0">
                    <a:solidFill>
                      <a:schemeClr val="accent4">
                        <a:lumMod val="50000"/>
                      </a:schemeClr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0.3</a:t>
                </a:r>
                <a14:m>
                  <m:oMath xmlns:m="http://schemas.openxmlformats.org/officeDocument/2006/math">
                    <m:r>
                      <a:rPr lang="en-GB" sz="1600" b="0" i="1" dirty="0" smtClean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GB" sz="1600" dirty="0">
                    <a:solidFill>
                      <a:schemeClr val="accent4">
                        <a:lumMod val="50000"/>
                      </a:schemeClr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 the cavity FWHM</a:t>
                </a:r>
              </a:p>
              <a:p>
                <a:endParaRPr lang="en-GB" sz="1600" dirty="0">
                  <a:solidFill>
                    <a:schemeClr val="accent4">
                      <a:lumMod val="50000"/>
                    </a:schemeClr>
                  </a:solidFill>
                  <a:latin typeface="Rockwell" panose="02060603020205020403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1600" dirty="0">
                    <a:solidFill>
                      <a:schemeClr val="accent4">
                        <a:lumMod val="50000"/>
                      </a:schemeClr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No antenna coupling/reflection measurements this run – both antenna undercoupled</a:t>
                </a:r>
              </a:p>
              <a:p>
                <a:endParaRPr lang="en-GB" sz="1600" dirty="0">
                  <a:solidFill>
                    <a:schemeClr val="accent4">
                      <a:lumMod val="50000"/>
                    </a:schemeClr>
                  </a:solidFill>
                  <a:latin typeface="Rockwell" panose="02060603020205020403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1600" dirty="0">
                    <a:solidFill>
                      <a:schemeClr val="accent4">
                        <a:lumMod val="50000"/>
                      </a:schemeClr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100 sec integration times, long cable before first amplification at 4K plate</a:t>
                </a:r>
              </a:p>
              <a:p>
                <a:endParaRPr lang="en-GB" sz="1600" dirty="0">
                  <a:solidFill>
                    <a:schemeClr val="accent4">
                      <a:lumMod val="50000"/>
                    </a:schemeClr>
                  </a:solidFill>
                  <a:latin typeface="Rockwell" panose="02060603020205020403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1600" dirty="0">
                    <a:solidFill>
                      <a:schemeClr val="accent4">
                        <a:lumMod val="50000"/>
                      </a:schemeClr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Signal line gain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</m:oMath>
                </a14:m>
                <a:r>
                  <a:rPr lang="en-GB" sz="1600" dirty="0">
                    <a:solidFill>
                      <a:schemeClr val="accent4">
                        <a:lumMod val="50000"/>
                      </a:schemeClr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130 dB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F24EF73-F575-B4B9-60DA-EF6A7F216A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170" y="1024837"/>
                <a:ext cx="3296362" cy="5509200"/>
              </a:xfrm>
              <a:prstGeom prst="rect">
                <a:avLst/>
              </a:prstGeom>
              <a:blipFill>
                <a:blip r:embed="rId8"/>
                <a:stretch>
                  <a:fillRect l="-924" t="-332" r="-1848" b="-4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F408164B-08DD-1678-5FF0-13B0EFA49299}"/>
              </a:ext>
            </a:extLst>
          </p:cNvPr>
          <p:cNvSpPr txBox="1"/>
          <p:nvPr/>
        </p:nvSpPr>
        <p:spPr>
          <a:xfrm>
            <a:off x="321269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0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1DB5BAA-1D27-0E45-7ACB-2ECCBDFAD733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2B52A7F6-E32D-6C2F-585C-951F251A22A0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3A0830ED-4AA4-97B3-47D6-BD4578670A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52" name="Picture 51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A931A736-8AB5-7185-90B9-02123FA6C1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1F81991-0F09-2685-C0C1-BA1FF8D09729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783DEEA-1154-B38E-4B8E-741FC9822F27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A203D309-16E0-2553-8976-9C8F99317B5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6C1FC49-3B9C-63EE-4AA6-81C19C03957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630" y="689628"/>
            <a:ext cx="5528944" cy="2240898"/>
          </a:xfrm>
          <a:prstGeom prst="rect">
            <a:avLst/>
          </a:prstGeom>
          <a:ln w="28575">
            <a:solidFill>
              <a:schemeClr val="accent3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5FF087-8A1B-E15A-AB5F-AC5EB4ABC13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853" y="3197333"/>
            <a:ext cx="6338964" cy="3265642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0D2ABF6-344F-175B-94A2-9877A0268D68}"/>
              </a:ext>
            </a:extLst>
          </p:cNvPr>
          <p:cNvSpPr txBox="1"/>
          <p:nvPr/>
        </p:nvSpPr>
        <p:spPr>
          <a:xfrm>
            <a:off x="10678712" y="633006"/>
            <a:ext cx="1092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  <a:latin typeface="Rockwell" panose="02060603020205020403" pitchFamily="18" charset="0"/>
              </a:rPr>
              <a:t>Single Raw PSD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C55A69-D3D3-9FD9-21A3-BC0907AB25EB}"/>
              </a:ext>
            </a:extLst>
          </p:cNvPr>
          <p:cNvSpPr txBox="1"/>
          <p:nvPr/>
        </p:nvSpPr>
        <p:spPr>
          <a:xfrm>
            <a:off x="3737532" y="5724311"/>
            <a:ext cx="12914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accent4"/>
                </a:solidFill>
                <a:latin typeface="Rockwell" panose="02060603020205020403" pitchFamily="18" charset="0"/>
              </a:rPr>
              <a:t>PSDs throughout run</a:t>
            </a:r>
          </a:p>
        </p:txBody>
      </p:sp>
      <p:pic>
        <p:nvPicPr>
          <p:cNvPr id="8" name="Picture 7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9F9CC6F2-ADB9-C8ED-99E1-E5B42F5BB0C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75" y="2070262"/>
            <a:ext cx="219010" cy="216000"/>
          </a:xfrm>
          <a:prstGeom prst="rect">
            <a:avLst/>
          </a:prstGeom>
        </p:spPr>
      </p:pic>
      <p:pic>
        <p:nvPicPr>
          <p:cNvPr id="9" name="Picture 8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DCFA39C8-DD7C-075D-09A6-66824A898BC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75" y="3300951"/>
            <a:ext cx="219010" cy="216000"/>
          </a:xfrm>
          <a:prstGeom prst="rect">
            <a:avLst/>
          </a:prstGeom>
        </p:spPr>
      </p:pic>
      <p:pic>
        <p:nvPicPr>
          <p:cNvPr id="10" name="Picture 9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3CE89E1B-6584-E00F-A808-895AD6CB6D7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75" y="4262373"/>
            <a:ext cx="219010" cy="216000"/>
          </a:xfrm>
          <a:prstGeom prst="rect">
            <a:avLst/>
          </a:prstGeom>
        </p:spPr>
      </p:pic>
      <p:pic>
        <p:nvPicPr>
          <p:cNvPr id="11" name="Picture 10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8A70B44B-6A86-E6EF-EFEF-18F8710C142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31" y="5241680"/>
            <a:ext cx="219010" cy="216000"/>
          </a:xfrm>
          <a:prstGeom prst="rect">
            <a:avLst/>
          </a:prstGeom>
        </p:spPr>
      </p:pic>
      <p:pic>
        <p:nvPicPr>
          <p:cNvPr id="12" name="Picture 11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08B9729C-038D-9288-D2C5-03FF2406F97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75" y="6214412"/>
            <a:ext cx="219010" cy="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275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4279F2-D37C-2A48-A7C6-58EB5D5498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58C97088-BD62-47B4-B00E-323D28ECA02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 t="14895" r="9823" b="30330"/>
          <a:stretch/>
        </p:blipFill>
        <p:spPr>
          <a:xfrm>
            <a:off x="266147" y="478333"/>
            <a:ext cx="11659707" cy="615194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FA9A4E1F-3173-5231-0DA9-68CD94CEBAFB}"/>
              </a:ext>
            </a:extLst>
          </p:cNvPr>
          <p:cNvSpPr/>
          <p:nvPr/>
        </p:nvSpPr>
        <p:spPr>
          <a:xfrm>
            <a:off x="259841" y="941416"/>
            <a:ext cx="2215293" cy="57016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A white rectangular object with a yellow border&#10;&#10;AI-generated content may be incorrect.">
            <a:extLst>
              <a:ext uri="{FF2B5EF4-FFF2-40B4-BE49-F238E27FC236}">
                <a16:creationId xmlns:a16="http://schemas.microsoft.com/office/drawing/2014/main" id="{9252DA9F-9368-AA0F-0162-05B9F6EAA5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64153" y="925083"/>
            <a:ext cx="2535941" cy="570872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41C029C-08DA-E30F-1CCD-BBF28070902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77" y="536092"/>
            <a:ext cx="3709414" cy="39901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4138AF5-3EEA-75A6-A320-633385F1405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13925"/>
            <a:ext cx="12191979" cy="26120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5ABA051-40B0-E0E4-75DC-BF72EEF74C2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" y="526322"/>
            <a:ext cx="270583" cy="611121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810BF83-3075-3D71-A11C-BA4E376C7FB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6110" y="538677"/>
            <a:ext cx="270583" cy="6111211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0FCD158D-ADE6-27E6-8CA3-7822B61C97E3}"/>
              </a:ext>
            </a:extLst>
          </p:cNvPr>
          <p:cNvSpPr txBox="1"/>
          <p:nvPr/>
        </p:nvSpPr>
        <p:spPr>
          <a:xfrm>
            <a:off x="611616" y="479751"/>
            <a:ext cx="3197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Data Set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62544D-901A-22B3-A518-E5895F43E6B5}"/>
              </a:ext>
            </a:extLst>
          </p:cNvPr>
          <p:cNvSpPr txBox="1"/>
          <p:nvPr/>
        </p:nvSpPr>
        <p:spPr>
          <a:xfrm>
            <a:off x="321269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0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D672852-BFC1-F54C-12D9-7449407CCDB7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3FE14DAF-A919-580D-CC5F-B68491F2911B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5EF826AE-93F5-8A12-E1F5-BC52A16E87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52" name="Picture 51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A3969580-5B20-DB78-AAA8-EB60A9CF7F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1C72029-7103-13DB-954C-8F2177190E59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04A7FBF-796E-F163-FF27-ECB2253DBBB6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08A6B3FB-668E-93AB-2F80-EAAF2F26F48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C4400C-BF9B-00C3-B4E6-1DF0BBF23E7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5"/>
          <a:stretch>
            <a:fillRect/>
          </a:stretch>
        </p:blipFill>
        <p:spPr>
          <a:xfrm>
            <a:off x="4111248" y="765858"/>
            <a:ext cx="7603452" cy="3826935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p:sp>
        <p:nvSpPr>
          <p:cNvPr id="3" name="Shape 9">
            <a:extLst>
              <a:ext uri="{FF2B5EF4-FFF2-40B4-BE49-F238E27FC236}">
                <a16:creationId xmlns:a16="http://schemas.microsoft.com/office/drawing/2014/main" id="{647465F2-2D03-715E-4D99-40AD5EF11DD0}"/>
              </a:ext>
            </a:extLst>
          </p:cNvPr>
          <p:cNvSpPr/>
          <p:nvPr/>
        </p:nvSpPr>
        <p:spPr>
          <a:xfrm>
            <a:off x="6870895" y="5027717"/>
            <a:ext cx="4832604" cy="1281033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4">
                <a:lumMod val="50000"/>
              </a:schemeClr>
            </a:solidFill>
            <a:prstDash val="solid"/>
          </a:ln>
        </p:spPr>
        <p:txBody>
          <a:bodyPr/>
          <a:lstStyle/>
          <a:p>
            <a:endParaRPr lang="en-GB"/>
          </a:p>
        </p:txBody>
      </p:sp>
      <p:sp>
        <p:nvSpPr>
          <p:cNvPr id="6" name="Text 10">
            <a:extLst>
              <a:ext uri="{FF2B5EF4-FFF2-40B4-BE49-F238E27FC236}">
                <a16:creationId xmlns:a16="http://schemas.microsoft.com/office/drawing/2014/main" id="{53E022C9-4F1F-81D2-49D8-07877A0AD615}"/>
              </a:ext>
            </a:extLst>
          </p:cNvPr>
          <p:cNvSpPr/>
          <p:nvPr/>
        </p:nvSpPr>
        <p:spPr>
          <a:xfrm>
            <a:off x="6962335" y="5073437"/>
            <a:ext cx="4695444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Hardware injections are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11">
                <a:extLst>
                  <a:ext uri="{FF2B5EF4-FFF2-40B4-BE49-F238E27FC236}">
                    <a16:creationId xmlns:a16="http://schemas.microsoft.com/office/drawing/2014/main" id="{4353022B-EA9C-21AC-7F66-708C27EDC571}"/>
                  </a:ext>
                </a:extLst>
              </p:cNvPr>
              <p:cNvSpPr/>
              <p:nvPr/>
            </p:nvSpPr>
            <p:spPr>
              <a:xfrm>
                <a:off x="6921064" y="5436408"/>
                <a:ext cx="4695444" cy="36576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ctr"/>
              <a:lstStyle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4000" b="1" i="1" dirty="0" smtClean="0">
                        <a:solidFill>
                          <a:srgbClr val="F0CA55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≈</m:t>
                    </m:r>
                    <m:r>
                      <a:rPr lang="en-GB" sz="4000" b="1" i="1" dirty="0" smtClean="0">
                        <a:solidFill>
                          <a:srgbClr val="F0CA55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𝟏</m:t>
                    </m:r>
                    <m:sSup>
                      <m:sSupPr>
                        <m:ctrlPr>
                          <a:rPr lang="en-GB" sz="4000" b="1" i="1" dirty="0" smtClean="0">
                            <a:solidFill>
                              <a:srgbClr val="F0CA55"/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</m:ctrlPr>
                      </m:sSupPr>
                      <m:e>
                        <m:r>
                          <a:rPr lang="en-GB" sz="4000" b="1" i="1" dirty="0" smtClean="0">
                            <a:solidFill>
                              <a:srgbClr val="F0CA55"/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𝟎</m:t>
                        </m:r>
                      </m:e>
                      <m:sup>
                        <m:r>
                          <a:rPr lang="en-GB" sz="4000" b="1" i="1" dirty="0" smtClean="0">
                            <a:solidFill>
                              <a:srgbClr val="F0CA55"/>
                            </a:solidFill>
                            <a:latin typeface="Cambria Math" panose="02040503050406030204" pitchFamily="18" charset="0"/>
                            <a:ea typeface="Calibri" pitchFamily="34" charset="-122"/>
                            <a:cs typeface="Calibri" pitchFamily="34" charset="-120"/>
                          </a:rPr>
                          <m:t>𝟕</m:t>
                        </m:r>
                      </m:sup>
                    </m:sSup>
                    <m:r>
                      <a:rPr lang="en-US" sz="4000" b="1" i="1" dirty="0" smtClean="0">
                        <a:solidFill>
                          <a:srgbClr val="F0CA55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×</m:t>
                    </m:r>
                    <m:r>
                      <a:rPr lang="en-GB" sz="4000" b="1" i="0" dirty="0" smtClean="0">
                        <a:solidFill>
                          <a:srgbClr val="F0CA55"/>
                        </a:solidFill>
                        <a:latin typeface="Cambria Math" panose="02040503050406030204" pitchFamily="18" charset="0"/>
                        <a:ea typeface="Calibri" pitchFamily="34" charset="-122"/>
                        <a:cs typeface="Calibri" pitchFamily="34" charset="-120"/>
                      </a:rPr>
                      <m:t>𝐊𝐒𝐕𝐙</m:t>
                    </m:r>
                  </m:oMath>
                </a14:m>
                <a:r>
                  <a:rPr lang="en-US" sz="4000" dirty="0"/>
                  <a:t> </a:t>
                </a:r>
              </a:p>
            </p:txBody>
          </p:sp>
        </mc:Choice>
        <mc:Fallback xmlns="">
          <p:sp>
            <p:nvSpPr>
              <p:cNvPr id="8" name="Text 11">
                <a:extLst>
                  <a:ext uri="{FF2B5EF4-FFF2-40B4-BE49-F238E27FC236}">
                    <a16:creationId xmlns:a16="http://schemas.microsoft.com/office/drawing/2014/main" id="{4353022B-EA9C-21AC-7F66-708C27EDC57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064" y="5436408"/>
                <a:ext cx="4695444" cy="365760"/>
              </a:xfrm>
              <a:prstGeom prst="rect">
                <a:avLst/>
              </a:prstGeom>
              <a:blipFill>
                <a:blip r:embed="rId11"/>
                <a:stretch>
                  <a:fillRect t="-15000" b="-5000"/>
                </a:stretch>
              </a:blipFill>
              <a:ln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 12">
            <a:extLst>
              <a:ext uri="{FF2B5EF4-FFF2-40B4-BE49-F238E27FC236}">
                <a16:creationId xmlns:a16="http://schemas.microsoft.com/office/drawing/2014/main" id="{B427ED97-9507-3D6F-A50E-18B6ADDD0C74}"/>
              </a:ext>
            </a:extLst>
          </p:cNvPr>
          <p:cNvSpPr/>
          <p:nvPr/>
        </p:nvSpPr>
        <p:spPr>
          <a:xfrm>
            <a:off x="6962335" y="5980902"/>
            <a:ext cx="4695444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rgbClr val="FCEDC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No 1st-stage amp · 100 s integration · undercoupled antenna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8311281-4F1E-9DC6-82F4-24AFDF6F9332}"/>
                  </a:ext>
                </a:extLst>
              </p:cNvPr>
              <p:cNvSpPr txBox="1"/>
              <p:nvPr/>
            </p:nvSpPr>
            <p:spPr>
              <a:xfrm>
                <a:off x="467037" y="1008131"/>
                <a:ext cx="3197377" cy="6740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solidFill>
                      <a:schemeClr val="tx1"/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Testing early hardware and software injection retrieval</a:t>
                </a:r>
              </a:p>
              <a:p>
                <a:endParaRPr lang="en-GB" sz="1600" dirty="0">
                  <a:solidFill>
                    <a:schemeClr val="tx1"/>
                  </a:solidFill>
                  <a:latin typeface="Rockwell" panose="02060603020205020403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1600" dirty="0">
                    <a:solidFill>
                      <a:schemeClr val="tx1"/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CW hardware injections (single frequency) at -10/-20 dBm through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</m:oMath>
                </a14:m>
                <a:r>
                  <a:rPr lang="en-GB" sz="1600" dirty="0">
                    <a:solidFill>
                      <a:schemeClr val="tx1"/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120 </a:t>
                </a:r>
                <a:r>
                  <a:rPr lang="en-GB" sz="1600" dirty="0">
                    <a:latin typeface="Rockwell" panose="02060603020205020403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GB" sz="1600" dirty="0">
                    <a:solidFill>
                      <a:schemeClr val="tx1"/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ttenuation, signal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sSup>
                      <m:sSupPr>
                        <m:ctrlPr>
                          <a:rPr lang="en-GB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6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GB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e>
                      <m:sup>
                        <m:r>
                          <a:rPr lang="en-GB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−16</m:t>
                        </m:r>
                      </m:sup>
                    </m:sSup>
                    <m:r>
                      <a:rPr lang="en-GB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p>
                      <m:sSupPr>
                        <m:ctrlPr>
                          <a:rPr lang="en-GB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−17</m:t>
                        </m:r>
                      </m:sup>
                    </m:sSup>
                    <m:r>
                      <m:rPr>
                        <m:sty m:val="p"/>
                      </m:rPr>
                      <a:rPr lang="en-GB" sz="1600" b="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W</m:t>
                    </m:r>
                  </m:oMath>
                </a14:m>
                <a:r>
                  <a:rPr lang="en-GB" sz="1600" dirty="0">
                    <a:solidFill>
                      <a:schemeClr val="tx1"/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 at cavity </a:t>
                </a:r>
              </a:p>
              <a:p>
                <a:endParaRPr lang="en-GB" sz="1600" dirty="0">
                  <a:latin typeface="Rockwell" panose="02060603020205020403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1600" dirty="0">
                    <a:solidFill>
                      <a:schemeClr val="tx1"/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Hardware injection frequency tracked tuning rod, so we tune through multiple signals</a:t>
                </a:r>
              </a:p>
              <a:p>
                <a:endParaRPr lang="en-GB" sz="1600" dirty="0">
                  <a:solidFill>
                    <a:schemeClr val="tx1"/>
                  </a:solidFill>
                  <a:latin typeface="Rockwell" panose="02060603020205020403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1600" dirty="0">
                    <a:solidFill>
                      <a:schemeClr val="tx1"/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Software “axion like” signals can be injected at random frequency into the raw PSDs before analysis - </a:t>
                </a: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Times New Roman" panose="02020603050405020304" pitchFamily="18" charset="0"/>
                  </a:rPr>
                  <a:t>Maxwell–Boltzmann lineshape (∆f ≈ 3 kHz at 4.5 GHz)</a:t>
                </a:r>
              </a:p>
              <a:p>
                <a:endParaRPr lang="en-US" sz="1600" dirty="0">
                  <a:latin typeface="Rockwell" panose="02060603020205020403" pitchFamily="18" charset="0"/>
                  <a:ea typeface="Calibri" pitchFamily="34" charset="-122"/>
                  <a:cs typeface="Times New Roman" panose="02020603050405020304" pitchFamily="18" charset="0"/>
                </a:endParaRPr>
              </a:p>
              <a:p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Times New Roman" panose="02020603050405020304" pitchFamily="18" charset="0"/>
                  </a:rPr>
                  <a:t>100 random software injections per tested power used as first test </a:t>
                </a:r>
                <a:endParaRPr lang="en-GB" sz="1600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Times New Roman" panose="02020603050405020304" pitchFamily="18" charset="0"/>
                </a:endParaRPr>
              </a:p>
              <a:p>
                <a:endParaRPr lang="en-GB" sz="1600" dirty="0">
                  <a:latin typeface="Rockwell" panose="02060603020205020403" pitchFamily="18" charset="0"/>
                  <a:ea typeface="Calibri" pitchFamily="34" charset="-122"/>
                  <a:cs typeface="Times New Roman" panose="02020603050405020304" pitchFamily="18" charset="0"/>
                </a:endParaRPr>
              </a:p>
              <a:p>
                <a:endParaRPr lang="en-GB" sz="1600" dirty="0">
                  <a:solidFill>
                    <a:schemeClr val="tx1"/>
                  </a:solidFill>
                  <a:latin typeface="Rockwell" panose="02060603020205020403" pitchFamily="18" charset="0"/>
                  <a:cs typeface="Times New Roman" panose="02020603050405020304" pitchFamily="18" charset="0"/>
                </a:endParaRPr>
              </a:p>
              <a:p>
                <a:endParaRPr lang="en-GB" sz="1600" dirty="0">
                  <a:solidFill>
                    <a:schemeClr val="tx1"/>
                  </a:solidFill>
                  <a:latin typeface="Rockwell" panose="02060603020205020403" pitchFamily="18" charset="0"/>
                  <a:cs typeface="Times New Roman" panose="02020603050405020304" pitchFamily="18" charset="0"/>
                </a:endParaRPr>
              </a:p>
              <a:p>
                <a:endParaRPr lang="en-GB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8311281-4F1E-9DC6-82F4-24AFDF6F93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037" y="1008131"/>
                <a:ext cx="3197377" cy="6740307"/>
              </a:xfrm>
              <a:prstGeom prst="rect">
                <a:avLst/>
              </a:prstGeom>
              <a:blipFill>
                <a:blip r:embed="rId12"/>
                <a:stretch>
                  <a:fillRect l="-1145" t="-271" r="-20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21BCCA89-46D7-8D8F-97B4-6A8C65077005}"/>
              </a:ext>
            </a:extLst>
          </p:cNvPr>
          <p:cNvSpPr txBox="1"/>
          <p:nvPr/>
        </p:nvSpPr>
        <p:spPr>
          <a:xfrm>
            <a:off x="4026695" y="4592793"/>
            <a:ext cx="16767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4"/>
                </a:solidFill>
                <a:latin typeface="Rockwell" panose="02060603020205020403" pitchFamily="18" charset="0"/>
              </a:rPr>
              <a:t>Receiver chain, Not fully implemented</a:t>
            </a:r>
          </a:p>
        </p:txBody>
      </p:sp>
      <p:pic>
        <p:nvPicPr>
          <p:cNvPr id="13" name="Picture 12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730E81A0-FA7C-145A-68E8-A3CA6EED95F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75" y="1095562"/>
            <a:ext cx="219010" cy="216000"/>
          </a:xfrm>
          <a:prstGeom prst="rect">
            <a:avLst/>
          </a:prstGeom>
        </p:spPr>
      </p:pic>
      <p:pic>
        <p:nvPicPr>
          <p:cNvPr id="14" name="Picture 13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410EAD3C-250C-BBB9-91F1-68E7D13E276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75" y="1820284"/>
            <a:ext cx="219010" cy="216000"/>
          </a:xfrm>
          <a:prstGeom prst="rect">
            <a:avLst/>
          </a:prstGeom>
        </p:spPr>
      </p:pic>
      <p:pic>
        <p:nvPicPr>
          <p:cNvPr id="15" name="Picture 14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54CDF2DC-8CA3-AD50-2188-FE9ED49125E2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75" y="3023904"/>
            <a:ext cx="219010" cy="216000"/>
          </a:xfrm>
          <a:prstGeom prst="rect">
            <a:avLst/>
          </a:prstGeom>
        </p:spPr>
      </p:pic>
      <p:pic>
        <p:nvPicPr>
          <p:cNvPr id="16" name="Picture 15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290EC7DB-DC30-89CC-2438-ABAB914F7002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75" y="4006473"/>
            <a:ext cx="219010" cy="216000"/>
          </a:xfrm>
          <a:prstGeom prst="rect">
            <a:avLst/>
          </a:prstGeom>
        </p:spPr>
      </p:pic>
      <p:pic>
        <p:nvPicPr>
          <p:cNvPr id="17" name="Picture 16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10EF01D2-7F25-C9CA-0040-F048E4F76AE8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31" y="5716430"/>
            <a:ext cx="219010" cy="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750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D30F3D-C1FC-E4DB-EBFE-FB1F908C64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8377FD78-FA6C-4FA6-954E-749ACD31D5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 t="14895" r="9823" b="30330"/>
          <a:stretch/>
        </p:blipFill>
        <p:spPr>
          <a:xfrm>
            <a:off x="266147" y="478333"/>
            <a:ext cx="11659707" cy="615194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A713F20-2B49-7470-77FF-70F05CE7DBE0}"/>
              </a:ext>
            </a:extLst>
          </p:cNvPr>
          <p:cNvSpPr/>
          <p:nvPr/>
        </p:nvSpPr>
        <p:spPr>
          <a:xfrm>
            <a:off x="259841" y="941416"/>
            <a:ext cx="2215293" cy="57016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A white rectangular object with a yellow border&#10;&#10;AI-generated content may be incorrect.">
            <a:extLst>
              <a:ext uri="{FF2B5EF4-FFF2-40B4-BE49-F238E27FC236}">
                <a16:creationId xmlns:a16="http://schemas.microsoft.com/office/drawing/2014/main" id="{725D1CCC-AC02-A4CB-E404-5B90156D20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64153" y="925083"/>
            <a:ext cx="2535941" cy="570872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DA6455C-6524-1A96-C595-75348D4C89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77" y="536092"/>
            <a:ext cx="3709414" cy="39901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1598BE6-65E2-5132-71B4-6CD33D5E05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13925"/>
            <a:ext cx="12191979" cy="26120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997842F-6458-3686-3920-DC75BC1B4C9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" y="526322"/>
            <a:ext cx="270583" cy="611121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AD2B11C-2003-3062-CE5B-F24B4275CCD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6110" y="538677"/>
            <a:ext cx="270583" cy="6111211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4A3772D8-B712-8938-7620-B2A5F92EEFFE}"/>
              </a:ext>
            </a:extLst>
          </p:cNvPr>
          <p:cNvSpPr txBox="1"/>
          <p:nvPr/>
        </p:nvSpPr>
        <p:spPr>
          <a:xfrm>
            <a:off x="611616" y="479751"/>
            <a:ext cx="3197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Data Set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BADF6F9-89C6-6386-3B95-D55737CC6FC4}"/>
              </a:ext>
            </a:extLst>
          </p:cNvPr>
          <p:cNvSpPr txBox="1"/>
          <p:nvPr/>
        </p:nvSpPr>
        <p:spPr>
          <a:xfrm>
            <a:off x="321269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0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A5A4F12-FD9A-D235-8757-B685B36AF1A0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2F2EA91-63B6-45AF-2CC3-D004E6869BC2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A4422369-A875-A740-AE43-5AB4C2DD8D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52" name="Picture 51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FC6D5F77-7A32-0835-65F2-F0C38C9CEC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1724C3E-4269-1095-B8D2-C5B1F3089C56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DAF863EB-D137-C3DB-D874-943D08457D42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B4A57278-30B0-7516-75C4-97003AB6CEC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0DA1EF4-E8BE-E8C6-036F-70B67F547AC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702" y="1467904"/>
            <a:ext cx="7367418" cy="4172806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80DC648-876E-0372-9833-43C25FBD6A9D}"/>
                  </a:ext>
                </a:extLst>
              </p:cNvPr>
              <p:cNvSpPr txBox="1"/>
              <p:nvPr/>
            </p:nvSpPr>
            <p:spPr>
              <a:xfrm>
                <a:off x="4112503" y="5684842"/>
                <a:ext cx="6209036" cy="5328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>
                    <a:solidFill>
                      <a:schemeClr val="accent4"/>
                    </a:solidFill>
                    <a:latin typeface="Rockwell" panose="02060603020205020403" pitchFamily="18" charset="0"/>
                  </a:rPr>
                  <a:t>Software injected signal examples, </a:t>
                </a:r>
              </a:p>
              <a:p>
                <a:r>
                  <a:rPr lang="en-GB" sz="1400" b="1" dirty="0">
                    <a:solidFill>
                      <a:schemeClr val="accent4"/>
                    </a:solidFill>
                    <a:latin typeface="Rockwell" panose="02060603020205020403" pitchFamily="18" charset="0"/>
                  </a:rPr>
                  <a:t>a) peak amplitude =</a:t>
                </a:r>
                <a14:m>
                  <m:oMath xmlns:m="http://schemas.openxmlformats.org/officeDocument/2006/math">
                    <m:r>
                      <a:rPr lang="en-GB" sz="1400" b="1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GB" sz="1400" b="1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en-GB" sz="1400" b="1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GB" sz="1400" b="1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1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GB" sz="1400" b="1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1400" b="1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sup>
                    </m:sSup>
                    <m:r>
                      <a:rPr lang="en-GB" sz="1400" b="1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1400" b="1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1" i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𝐕</m:t>
                        </m:r>
                      </m:e>
                      <m:sup>
                        <m:r>
                          <a:rPr lang="en-GB" sz="1400" b="1" i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GB" sz="1400" b="1" i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1400" b="1" i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𝐇𝐳</m:t>
                    </m:r>
                  </m:oMath>
                </a14:m>
                <a:r>
                  <a:rPr lang="en-GB" sz="1400" b="1" dirty="0">
                    <a:solidFill>
                      <a:schemeClr val="accent4"/>
                    </a:solidFill>
                    <a:latin typeface="Rockwell" panose="02060603020205020403" pitchFamily="18" charset="0"/>
                  </a:rPr>
                  <a:t>, b) 0.8</a:t>
                </a:r>
                <a14:m>
                  <m:oMath xmlns:m="http://schemas.openxmlformats.org/officeDocument/2006/math">
                    <m:r>
                      <a:rPr lang="en-GB" sz="1400" b="1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en-GB" sz="1400" b="1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GB" sz="1400" b="1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1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GB" sz="1400" b="1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1400" b="1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sup>
                    </m:sSup>
                    <m:r>
                      <a:rPr lang="en-GB" sz="1400" b="1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1400" b="1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𝐕</m:t>
                        </m:r>
                      </m:e>
                      <m:sup>
                        <m:r>
                          <a:rPr lang="en-GB" sz="1400" b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GB" sz="1400" b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1400" b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𝐇𝐳</m:t>
                    </m:r>
                  </m:oMath>
                </a14:m>
                <a:r>
                  <a:rPr lang="en-GB" sz="1400" b="1" dirty="0">
                    <a:solidFill>
                      <a:schemeClr val="accent4"/>
                    </a:solidFill>
                    <a:latin typeface="Rockwell" panose="02060603020205020403" pitchFamily="18" charset="0"/>
                  </a:rPr>
                  <a:t>,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80DC648-876E-0372-9833-43C25FBD6A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2503" y="5684842"/>
                <a:ext cx="6209036" cy="532838"/>
              </a:xfrm>
              <a:prstGeom prst="rect">
                <a:avLst/>
              </a:prstGeom>
              <a:blipFill>
                <a:blip r:embed="rId11"/>
                <a:stretch>
                  <a:fillRect l="-295" t="-2299" b="-103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B1C8738-6C1A-EC7F-9FC0-A78612865A17}"/>
                  </a:ext>
                </a:extLst>
              </p:cNvPr>
              <p:cNvSpPr txBox="1"/>
              <p:nvPr/>
            </p:nvSpPr>
            <p:spPr>
              <a:xfrm>
                <a:off x="467037" y="1008131"/>
                <a:ext cx="3197377" cy="6740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solidFill>
                      <a:schemeClr val="tx1"/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Testing early hardware and software injection retrieval</a:t>
                </a:r>
              </a:p>
              <a:p>
                <a:endParaRPr lang="en-GB" sz="1600" dirty="0">
                  <a:solidFill>
                    <a:schemeClr val="tx1"/>
                  </a:solidFill>
                  <a:latin typeface="Rockwell" panose="02060603020205020403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1600" dirty="0">
                    <a:solidFill>
                      <a:schemeClr val="tx1"/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CW hardware injections (single frequency) at -10/-20 dBm through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</m:oMath>
                </a14:m>
                <a:r>
                  <a:rPr lang="en-GB" sz="1600" dirty="0">
                    <a:solidFill>
                      <a:schemeClr val="tx1"/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120 </a:t>
                </a:r>
                <a:r>
                  <a:rPr lang="en-GB" sz="1600" dirty="0">
                    <a:latin typeface="Rockwell" panose="02060603020205020403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GB" sz="1600" dirty="0">
                    <a:solidFill>
                      <a:schemeClr val="tx1"/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ttenuation, signal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sSup>
                      <m:sSupPr>
                        <m:ctrlPr>
                          <a:rPr lang="en-GB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6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GB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e>
                      <m:sup>
                        <m:r>
                          <a:rPr lang="en-GB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−16</m:t>
                        </m:r>
                      </m:sup>
                    </m:sSup>
                    <m:r>
                      <a:rPr lang="en-GB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p>
                      <m:sSupPr>
                        <m:ctrlPr>
                          <a:rPr lang="en-GB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−17</m:t>
                        </m:r>
                      </m:sup>
                    </m:sSup>
                  </m:oMath>
                </a14:m>
                <a:r>
                  <a:rPr lang="en-GB" sz="1600" dirty="0">
                    <a:solidFill>
                      <a:schemeClr val="tx1"/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 At cavity </a:t>
                </a:r>
              </a:p>
              <a:p>
                <a:endParaRPr lang="en-GB" sz="1600" dirty="0">
                  <a:latin typeface="Rockwell" panose="02060603020205020403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1600" dirty="0">
                    <a:solidFill>
                      <a:schemeClr val="tx1"/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Hardware injection frequency tracked tuning rod, so we tune through multiple signals</a:t>
                </a:r>
              </a:p>
              <a:p>
                <a:endParaRPr lang="en-GB" sz="1600" dirty="0">
                  <a:solidFill>
                    <a:schemeClr val="tx1"/>
                  </a:solidFill>
                  <a:latin typeface="Rockwell" panose="02060603020205020403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1600" dirty="0">
                    <a:solidFill>
                      <a:schemeClr val="tx1"/>
                    </a:solidFill>
                    <a:latin typeface="Rockwell" panose="02060603020205020403" pitchFamily="18" charset="0"/>
                    <a:cs typeface="Times New Roman" panose="02020603050405020304" pitchFamily="18" charset="0"/>
                  </a:rPr>
                  <a:t>Software “axion like” signals can be injected at random frequency into the raw PSDs before analysis - </a:t>
                </a:r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Times New Roman" panose="02020603050405020304" pitchFamily="18" charset="0"/>
                  </a:rPr>
                  <a:t>Maxwell–Boltzmann lineshape (∆f ≈ 3 kHz at 4.5 GHz)</a:t>
                </a:r>
              </a:p>
              <a:p>
                <a:endParaRPr lang="en-US" sz="1600" dirty="0">
                  <a:latin typeface="Rockwell" panose="02060603020205020403" pitchFamily="18" charset="0"/>
                  <a:ea typeface="Calibri" pitchFamily="34" charset="-122"/>
                  <a:cs typeface="Times New Roman" panose="02020603050405020304" pitchFamily="18" charset="0"/>
                </a:endParaRPr>
              </a:p>
              <a:p>
                <a:r>
                  <a:rPr lang="en-US" sz="1600" dirty="0">
                    <a:solidFill>
                      <a:schemeClr val="tx1"/>
                    </a:solidFill>
                    <a:latin typeface="Rockwell" panose="02060603020205020403" pitchFamily="18" charset="0"/>
                    <a:ea typeface="Calibri" pitchFamily="34" charset="-122"/>
                    <a:cs typeface="Times New Roman" panose="02020603050405020304" pitchFamily="18" charset="0"/>
                  </a:rPr>
                  <a:t>100 random software injections per tested power used as first test </a:t>
                </a:r>
                <a:endParaRPr lang="en-GB" sz="1600" dirty="0">
                  <a:solidFill>
                    <a:schemeClr val="tx1"/>
                  </a:solidFill>
                  <a:latin typeface="Rockwell" panose="02060603020205020403" pitchFamily="18" charset="0"/>
                  <a:ea typeface="Calibri" pitchFamily="34" charset="-122"/>
                  <a:cs typeface="Times New Roman" panose="02020603050405020304" pitchFamily="18" charset="0"/>
                </a:endParaRPr>
              </a:p>
              <a:p>
                <a:endParaRPr lang="en-GB" sz="1600" dirty="0">
                  <a:latin typeface="Rockwell" panose="02060603020205020403" pitchFamily="18" charset="0"/>
                  <a:ea typeface="Calibri" pitchFamily="34" charset="-122"/>
                  <a:cs typeface="Times New Roman" panose="02020603050405020304" pitchFamily="18" charset="0"/>
                </a:endParaRPr>
              </a:p>
              <a:p>
                <a:endParaRPr lang="en-GB" sz="1600" dirty="0">
                  <a:solidFill>
                    <a:schemeClr val="tx1"/>
                  </a:solidFill>
                  <a:latin typeface="Rockwell" panose="02060603020205020403" pitchFamily="18" charset="0"/>
                  <a:cs typeface="Times New Roman" panose="02020603050405020304" pitchFamily="18" charset="0"/>
                </a:endParaRPr>
              </a:p>
              <a:p>
                <a:endParaRPr lang="en-GB" sz="1600" dirty="0">
                  <a:solidFill>
                    <a:schemeClr val="tx1"/>
                  </a:solidFill>
                  <a:latin typeface="Rockwell" panose="02060603020205020403" pitchFamily="18" charset="0"/>
                  <a:cs typeface="Times New Roman" panose="02020603050405020304" pitchFamily="18" charset="0"/>
                </a:endParaRPr>
              </a:p>
              <a:p>
                <a:endParaRPr lang="en-GB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B1C8738-6C1A-EC7F-9FC0-A78612865A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037" y="1008131"/>
                <a:ext cx="3197377" cy="6740307"/>
              </a:xfrm>
              <a:prstGeom prst="rect">
                <a:avLst/>
              </a:prstGeom>
              <a:blipFill>
                <a:blip r:embed="rId12"/>
                <a:stretch>
                  <a:fillRect l="-1145" t="-271" r="-20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5BD879FE-CA82-0FAF-0D60-4B3E716979D0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75" y="1095562"/>
            <a:ext cx="219010" cy="216000"/>
          </a:xfrm>
          <a:prstGeom prst="rect">
            <a:avLst/>
          </a:prstGeom>
        </p:spPr>
      </p:pic>
      <p:pic>
        <p:nvPicPr>
          <p:cNvPr id="9" name="Picture 8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9F962143-76D9-5895-BBC8-47CF07CB095C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75" y="1820284"/>
            <a:ext cx="219010" cy="216000"/>
          </a:xfrm>
          <a:prstGeom prst="rect">
            <a:avLst/>
          </a:prstGeom>
        </p:spPr>
      </p:pic>
      <p:pic>
        <p:nvPicPr>
          <p:cNvPr id="10" name="Picture 9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3138AAF5-6118-13B4-EA4D-C822A3F0936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75" y="3023904"/>
            <a:ext cx="219010" cy="216000"/>
          </a:xfrm>
          <a:prstGeom prst="rect">
            <a:avLst/>
          </a:prstGeom>
        </p:spPr>
      </p:pic>
      <p:pic>
        <p:nvPicPr>
          <p:cNvPr id="11" name="Picture 10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7944DA0B-8759-C127-19AA-85F11ACA73D0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75" y="4006473"/>
            <a:ext cx="219010" cy="216000"/>
          </a:xfrm>
          <a:prstGeom prst="rect">
            <a:avLst/>
          </a:prstGeom>
        </p:spPr>
      </p:pic>
      <p:pic>
        <p:nvPicPr>
          <p:cNvPr id="12" name="Picture 11" descr="A grey circle with black background&#10;&#10;Description automatically generated">
            <a:extLst>
              <a:ext uri="{FF2B5EF4-FFF2-40B4-BE49-F238E27FC236}">
                <a16:creationId xmlns:a16="http://schemas.microsoft.com/office/drawing/2014/main" id="{F83D9348-9859-D32D-1DCC-98ACF793C50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31" y="5716430"/>
            <a:ext cx="219010" cy="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087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5B6B6499-41C8-A45F-4E9B-D350E52A42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 t="14895" r="9823" b="30330"/>
          <a:stretch/>
        </p:blipFill>
        <p:spPr>
          <a:xfrm>
            <a:off x="266147" y="539492"/>
            <a:ext cx="11659707" cy="601100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D04CD4B-053A-1A99-B639-8648DDEDD585}"/>
              </a:ext>
            </a:extLst>
          </p:cNvPr>
          <p:cNvSpPr/>
          <p:nvPr/>
        </p:nvSpPr>
        <p:spPr>
          <a:xfrm>
            <a:off x="259841" y="941416"/>
            <a:ext cx="2215293" cy="57016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 white rectangular object with blue and green stripes&#10;&#10;AI-generated content may be incorrect.">
            <a:extLst>
              <a:ext uri="{FF2B5EF4-FFF2-40B4-BE49-F238E27FC236}">
                <a16:creationId xmlns:a16="http://schemas.microsoft.com/office/drawing/2014/main" id="{7CAFAC16-98AB-2207-8288-84FFD194F79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5733" y="2774807"/>
            <a:ext cx="5613144" cy="193824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915C02F6-38C3-5799-A1FE-BEB743F034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47" y="538677"/>
            <a:ext cx="3730568" cy="406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F475C5F7-F101-0FB9-E1CF-576439525DF6}"/>
                  </a:ext>
                </a:extLst>
              </p14:cNvPr>
              <p14:cNvContentPartPr/>
              <p14:nvPr/>
            </p14:nvContentPartPr>
            <p14:xfrm>
              <a:off x="-78985" y="665616"/>
              <a:ext cx="360" cy="36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F475C5F7-F101-0FB9-E1CF-576439525DF6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-85105" y="659496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6538568B-60E3-2B00-21B9-F47D68950D34}"/>
                  </a:ext>
                </a:extLst>
              </p14:cNvPr>
              <p14:cNvContentPartPr/>
              <p14:nvPr/>
            </p14:nvContentPartPr>
            <p14:xfrm>
              <a:off x="-78985" y="665616"/>
              <a:ext cx="360" cy="36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6538568B-60E3-2B00-21B9-F47D68950D34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-85105" y="659496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68" name="Picture 67">
            <a:extLst>
              <a:ext uri="{FF2B5EF4-FFF2-40B4-BE49-F238E27FC236}">
                <a16:creationId xmlns:a16="http://schemas.microsoft.com/office/drawing/2014/main" id="{334799D9-0B2A-1572-D536-B14DEED33478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50499"/>
            <a:ext cx="12208325" cy="31320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E2506C41-D7F5-6368-FC62-9D9E59A43BC6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38677"/>
            <a:ext cx="266191" cy="601200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D9DEE54C-3159-2A06-22BD-84D922A0B2CE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5789" y="538677"/>
            <a:ext cx="266191" cy="6012000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538D2D1C-B57F-2E26-0DEA-DD5A084C2C60}"/>
              </a:ext>
            </a:extLst>
          </p:cNvPr>
          <p:cNvSpPr txBox="1"/>
          <p:nvPr/>
        </p:nvSpPr>
        <p:spPr>
          <a:xfrm>
            <a:off x="458327" y="989327"/>
            <a:ext cx="329636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Times New Roman" panose="02020603050405020304" pitchFamily="18" charset="0"/>
              </a:rPr>
              <a:t>Predominant data loss was digitiser failure for first run, fixed by second run</a:t>
            </a:r>
          </a:p>
          <a:p>
            <a:pPr marL="342900" indent="-342900">
              <a:buSzPct val="100000"/>
              <a:buChar char="•"/>
            </a:pPr>
            <a:endParaRPr lang="en-US" sz="1600" dirty="0">
              <a:latin typeface="Rockwell" panose="02060603020205020403" pitchFamily="18" charset="0"/>
              <a:ea typeface="Calibri" pitchFamily="34" charset="-122"/>
              <a:cs typeface="Times New Roman" panose="02020603050405020304" pitchFamily="18" charset="0"/>
            </a:endParaRPr>
          </a:p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Calibri" pitchFamily="34" charset="-120"/>
              </a:rPr>
              <a:t>IF band cropped to −0.3 to +2.3 MHz (centered on 1 MHz resonance bin)</a:t>
            </a:r>
            <a:endParaRPr lang="en-US" sz="1600" dirty="0">
              <a:latin typeface="Rockwell" panose="02060603020205020403" pitchFamily="18" charset="0"/>
            </a:endParaRPr>
          </a:p>
          <a:p>
            <a:pPr marL="342900" indent="-342900">
              <a:buSzPct val="100000"/>
              <a:buChar char="•"/>
            </a:pPr>
            <a:endParaRPr lang="en-US" sz="1600" dirty="0">
              <a:latin typeface="Rockwell" panose="02060603020205020403" pitchFamily="18" charset="0"/>
              <a:cs typeface="Times New Roman" panose="02020603050405020304" pitchFamily="18" charset="0"/>
            </a:endParaRPr>
          </a:p>
          <a:p>
            <a:pPr>
              <a:buSzPct val="100000"/>
            </a:pPr>
            <a:r>
              <a:rPr lang="en-US" sz="1600" dirty="0">
                <a:latin typeface="Rockwell" panose="02060603020205020403" pitchFamily="18" charset="0"/>
                <a:cs typeface="Times New Roman" panose="02020603050405020304" pitchFamily="18" charset="0"/>
              </a:rPr>
              <a:t>DC zero gets averaged out</a:t>
            </a:r>
          </a:p>
          <a:p>
            <a:pPr marL="342900" indent="-342900">
              <a:buSzPct val="100000"/>
              <a:buChar char="•"/>
            </a:pPr>
            <a:endParaRPr lang="en-US" sz="1600" b="1" dirty="0">
              <a:solidFill>
                <a:srgbClr val="4F4748"/>
              </a:solidFill>
              <a:latin typeface="Rockwell" panose="02060603020205020403" pitchFamily="18" charset="0"/>
              <a:ea typeface="Calibri" pitchFamily="34" charset="-122"/>
              <a:cs typeface="Times New Roman" panose="02020603050405020304" pitchFamily="18" charset="0"/>
            </a:endParaRPr>
          </a:p>
          <a:p>
            <a:pPr>
              <a:buSzPct val="100000"/>
            </a:pPr>
            <a:r>
              <a:rPr lang="en-US" sz="1600" b="1" dirty="0">
                <a:latin typeface="Rockwell" panose="02060603020205020403" pitchFamily="18" charset="0"/>
                <a:ea typeface="Calibri" pitchFamily="34" charset="-122"/>
                <a:cs typeface="Times New Roman" panose="02020603050405020304" pitchFamily="18" charset="0"/>
              </a:rPr>
              <a:t>Mode crossings retained: </a:t>
            </a:r>
            <a:r>
              <a:rPr lang="en-US" sz="1600" dirty="0">
                <a:latin typeface="Rockwell" panose="02060603020205020403" pitchFamily="18" charset="0"/>
                <a:ea typeface="Calibri" pitchFamily="34" charset="-122"/>
                <a:cs typeface="Times New Roman" panose="02020603050405020304" pitchFamily="18" charset="0"/>
              </a:rPr>
              <a:t>too frequent at QSHS high range frequencies to cut; effects handled during analysis and candidate recovery instead </a:t>
            </a:r>
          </a:p>
          <a:p>
            <a:pPr marL="342900" indent="-342900">
              <a:buSzPct val="100000"/>
              <a:buChar char="•"/>
            </a:pPr>
            <a:endParaRPr lang="en-US" sz="1600" dirty="0">
              <a:latin typeface="Rockwell" panose="02060603020205020403" pitchFamily="18" charset="0"/>
              <a:cs typeface="Times New Roman" panose="02020603050405020304" pitchFamily="18" charset="0"/>
            </a:endParaRPr>
          </a:p>
          <a:p>
            <a:pPr>
              <a:buSzPct val="100000"/>
            </a:pP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ea typeface="Calibri" pitchFamily="34" charset="-122"/>
                <a:cs typeface="Times New Roman" panose="02020603050405020304" pitchFamily="18" charset="0"/>
              </a:rPr>
              <a:t>Gain-profile flatness cuts and frequency drift cuts not implemented for this short test run — both standard in ADMX/HAYSTAC</a:t>
            </a:r>
            <a:endParaRPr lang="en-US" sz="1600" b="1" dirty="0">
              <a:solidFill>
                <a:schemeClr val="accent6">
                  <a:lumMod val="50000"/>
                </a:schemeClr>
              </a:solidFill>
              <a:latin typeface="Rockwell" panose="02060603020205020403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B84C29-885C-AB22-BE59-E909B87E7041}"/>
              </a:ext>
            </a:extLst>
          </p:cNvPr>
          <p:cNvSpPr txBox="1"/>
          <p:nvPr/>
        </p:nvSpPr>
        <p:spPr>
          <a:xfrm>
            <a:off x="611616" y="479751"/>
            <a:ext cx="3335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Cuts + Cropping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5ACDFC-5DDD-DE45-6203-A2A8C7981589}"/>
              </a:ext>
            </a:extLst>
          </p:cNvPr>
          <p:cNvSpPr txBox="1"/>
          <p:nvPr/>
        </p:nvSpPr>
        <p:spPr>
          <a:xfrm>
            <a:off x="321269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</a:t>
            </a:r>
          </a:p>
        </p:txBody>
      </p:sp>
      <p:pic>
        <p:nvPicPr>
          <p:cNvPr id="15" name="Picture 14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C58A7E64-FDEB-3649-0CCD-5F345F829E84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72" y="1077186"/>
            <a:ext cx="240235" cy="21600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C50FB4C5-484D-4D8B-CAC9-3542F0C99FDC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98E0BA4-7651-FFD5-8885-5E0760D37443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60A1B5C8-89F8-2155-7C63-AB6EEC5985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25" name="Picture 24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9EB01D2D-F40E-B8E2-D247-6BE7AABFFA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7EFE1CE-DB03-923E-5C98-7D09F8963396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168F9E6-6A77-C3EC-0A05-3A17C72C121E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A938BD64-1A33-7EBF-F984-1611CAA6A28A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06328C9-4951-7E2B-79F6-ADB97D71CC90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752" y="836365"/>
            <a:ext cx="6004742" cy="3314745"/>
          </a:xfrm>
          <a:prstGeom prst="rect">
            <a:avLst/>
          </a:prstGeom>
          <a:ln w="28575">
            <a:solidFill>
              <a:schemeClr val="accent3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38AA31D1-4F4B-B470-4E1C-A22E35FA485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83461863"/>
                  </p:ext>
                </p:extLst>
              </p:nvPr>
            </p:nvGraphicFramePr>
            <p:xfrm>
              <a:off x="4918337" y="4464308"/>
              <a:ext cx="4718604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14352">
                      <a:extLst>
                        <a:ext uri="{9D8B030D-6E8A-4147-A177-3AD203B41FA5}">
                          <a16:colId xmlns:a16="http://schemas.microsoft.com/office/drawing/2014/main" val="2307296144"/>
                        </a:ext>
                      </a:extLst>
                    </a:gridCol>
                    <a:gridCol w="1804252">
                      <a:extLst>
                        <a:ext uri="{9D8B030D-6E8A-4147-A177-3AD203B41FA5}">
                          <a16:colId xmlns:a16="http://schemas.microsoft.com/office/drawing/2014/main" val="24398561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Rockwell" panose="02060603020205020403" pitchFamily="18" charset="0"/>
                            </a:rPr>
                            <a:t>Cut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Rockwell" panose="02060603020205020403" pitchFamily="18" charset="0"/>
                            </a:rPr>
                            <a:t>No. Spectra Lost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47537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>
                              <a:solidFill>
                                <a:schemeClr val="tx1"/>
                              </a:solidFill>
                              <a:latin typeface="Rockwell" panose="02060603020205020403" pitchFamily="18" charset="0"/>
                            </a:rPr>
                            <a:t>Digitiser Failure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>
                              <a:solidFill>
                                <a:schemeClr val="tx1"/>
                              </a:solidFill>
                              <a:latin typeface="Rockwell" panose="02060603020205020403" pitchFamily="18" charset="0"/>
                            </a:rPr>
                            <a:t>532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472110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itchFamily="34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itchFamily="34" charset="-122"/>
                                      <a:cs typeface="Times New Roman" panose="02020603050405020304" pitchFamily="18" charset="0"/>
                                    </a:rPr>
                                    <m:t>0.05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itchFamily="34" charset="-122"/>
                                      <a:cs typeface="Times New Roman" panose="02020603050405020304" pitchFamily="18" charset="0"/>
                                    </a:rPr>
                                    <m:t>K</m:t>
                                  </m:r>
                                  <m:r>
                                    <a:rPr lang="en-GB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itchFamily="34" charset="-122"/>
                                      <a:cs typeface="Times New Roman" panose="02020603050405020304" pitchFamily="18" charset="0"/>
                                    </a:rPr>
                                    <m:t>&lt;</m:t>
                                  </m:r>
                                  <m:r>
                                    <a:rPr lang="en-GB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itchFamily="34" charset="-122"/>
                                      <a:cs typeface="Times New Roman" panose="020206030504050203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itchFamily="34" charset="-122"/>
                                      <a:cs typeface="Times New Roman" panose="02020603050405020304" pitchFamily="18" charset="0"/>
                                    </a:rPr>
                                    <m:t>cav</m:t>
                                  </m:r>
                                </m:sub>
                              </m:sSub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Times New Roman" panose="02020603050405020304" pitchFamily="18" charset="0"/>
                                </a:rPr>
                                <m:t>&lt;0.2</m:t>
                              </m:r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Times New Roman" panose="02020603050405020304" pitchFamily="18" charset="0"/>
                                </a:rPr>
                                <m:t>K</m:t>
                              </m:r>
                            </m:oMath>
                          </a14:m>
                          <a:r>
                            <a:rPr lang="en-GB" sz="1600" b="0" dirty="0">
                              <a:solidFill>
                                <a:schemeClr val="tx1"/>
                              </a:solidFill>
                              <a:latin typeface="Rockwell" panose="02060603020205020403" pitchFamily="18" charset="0"/>
                              <a:ea typeface="Calibri" pitchFamily="34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  <a:latin typeface="Rockwell" panose="020606030202050204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>
                              <a:solidFill>
                                <a:schemeClr val="tx1"/>
                              </a:solidFill>
                              <a:latin typeface="Rockwell" panose="02060603020205020403" pitchFamily="18" charset="0"/>
                            </a:rPr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239606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a:rPr lang="en-GB" sz="16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Times New Roman" panose="02020603050405020304" pitchFamily="18" charset="0"/>
                                </a:rPr>
                                <m:t>0.3 </m:t>
                              </m:r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Times New Roman" panose="02020603050405020304" pitchFamily="18" charset="0"/>
                                </a:rPr>
                                <m:t>MHz</m:t>
                              </m:r>
                              <m:r>
                                <a:rPr lang="en-GB" sz="16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Times New Roman" panose="02020603050405020304" pitchFamily="18" charset="0"/>
                                </a:rPr>
                                <m:t>&lt;</m:t>
                              </m:r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Times New Roman" panose="02020603050405020304" pitchFamily="18" charset="0"/>
                                </a:rPr>
                                <m:t>FWH</m:t>
                              </m:r>
                              <m:sSub>
                                <m:sSubPr>
                                  <m:ctrlPr>
                                    <a:rPr lang="en-GB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itchFamily="34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itchFamily="34" charset="-122"/>
                                      <a:cs typeface="Times New Roman" panose="02020603050405020304" pitchFamily="18" charset="0"/>
                                    </a:rPr>
                                    <m:t>M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itchFamily="34" charset="-122"/>
                                      <a:cs typeface="Times New Roman" panose="02020603050405020304" pitchFamily="18" charset="0"/>
                                    </a:rPr>
                                    <m:t>cav</m:t>
                                  </m:r>
                                </m:sub>
                              </m:sSub>
                              <m:r>
                                <a:rPr lang="en-GB" sz="16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Times New Roman" panose="02020603050405020304" pitchFamily="18" charset="0"/>
                                </a:rPr>
                                <m:t>&lt;2 </m:t>
                              </m:r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Times New Roman" panose="02020603050405020304" pitchFamily="18" charset="0"/>
                                </a:rPr>
                                <m:t>MHz</m:t>
                              </m:r>
                              <m:r>
                                <a:rPr lang="en-GB" sz="16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itchFamily="34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GB" sz="1600" dirty="0">
                              <a:solidFill>
                                <a:schemeClr val="tx1"/>
                              </a:solidFill>
                              <a:latin typeface="Rockwell" panose="02060603020205020403" pitchFamily="18" charset="0"/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>
                              <a:solidFill>
                                <a:schemeClr val="tx1"/>
                              </a:solidFill>
                              <a:latin typeface="Rockwell" panose="02060603020205020403" pitchFamily="18" charset="0"/>
                            </a:rPr>
                            <a:t>17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8867176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latin typeface="Rockwell" panose="02060603020205020403" pitchFamily="18" charset="0"/>
                              <a:ea typeface="Calibri" pitchFamily="34" charset="-122"/>
                              <a:cs typeface="Times New Roman" panose="02020603050405020304" pitchFamily="18" charset="0"/>
                            </a:rPr>
                            <a:t>Mode tracking failure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  <a:latin typeface="Rockwell" panose="020606030202050204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>
                              <a:solidFill>
                                <a:schemeClr val="tx1"/>
                              </a:solidFill>
                              <a:latin typeface="Rockwell" panose="02060603020205020403" pitchFamily="18" charset="0"/>
                            </a:rPr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787619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38AA31D1-4F4B-B470-4E1C-A22E35FA485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83461863"/>
                  </p:ext>
                </p:extLst>
              </p:nvPr>
            </p:nvGraphicFramePr>
            <p:xfrm>
              <a:off x="4918337" y="4464308"/>
              <a:ext cx="4718604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14352">
                      <a:extLst>
                        <a:ext uri="{9D8B030D-6E8A-4147-A177-3AD203B41FA5}">
                          <a16:colId xmlns:a16="http://schemas.microsoft.com/office/drawing/2014/main" val="2307296144"/>
                        </a:ext>
                      </a:extLst>
                    </a:gridCol>
                    <a:gridCol w="1804252">
                      <a:extLst>
                        <a:ext uri="{9D8B030D-6E8A-4147-A177-3AD203B41FA5}">
                          <a16:colId xmlns:a16="http://schemas.microsoft.com/office/drawing/2014/main" val="24398561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Rockwell" panose="02060603020205020403" pitchFamily="18" charset="0"/>
                            </a:rPr>
                            <a:t>Cut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Rockwell" panose="02060603020205020403" pitchFamily="18" charset="0"/>
                            </a:rPr>
                            <a:t>No. Spectra Lost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47537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>
                              <a:solidFill>
                                <a:schemeClr val="tx1"/>
                              </a:solidFill>
                              <a:latin typeface="Rockwell" panose="02060603020205020403" pitchFamily="18" charset="0"/>
                            </a:rPr>
                            <a:t>Digitiser Failure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>
                              <a:solidFill>
                                <a:schemeClr val="tx1"/>
                              </a:solidFill>
                              <a:latin typeface="Rockwell" panose="02060603020205020403" pitchFamily="18" charset="0"/>
                            </a:rPr>
                            <a:t>532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472110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0"/>
                          <a:stretch>
                            <a:fillRect l="-209" t="-204918" r="-62839" b="-2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>
                              <a:solidFill>
                                <a:schemeClr val="tx1"/>
                              </a:solidFill>
                              <a:latin typeface="Rockwell" panose="02060603020205020403" pitchFamily="18" charset="0"/>
                            </a:rPr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239606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0"/>
                          <a:stretch>
                            <a:fillRect l="-209" t="-304918" r="-62839" b="-1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>
                              <a:solidFill>
                                <a:schemeClr val="tx1"/>
                              </a:solidFill>
                              <a:latin typeface="Rockwell" panose="02060603020205020403" pitchFamily="18" charset="0"/>
                            </a:rPr>
                            <a:t>17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8867176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latin typeface="Rockwell" panose="02060603020205020403" pitchFamily="18" charset="0"/>
                              <a:ea typeface="Calibri" pitchFamily="34" charset="-122"/>
                              <a:cs typeface="Times New Roman" panose="02020603050405020304" pitchFamily="18" charset="0"/>
                            </a:rPr>
                            <a:t>Mode tracking failure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  <a:latin typeface="Rockwell" panose="020606030202050204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>
                              <a:solidFill>
                                <a:schemeClr val="tx1"/>
                              </a:solidFill>
                              <a:latin typeface="Rockwell" panose="02060603020205020403" pitchFamily="18" charset="0"/>
                            </a:rPr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787619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66B55627-B8E4-BD49-78E2-A44A0117F5C4}"/>
              </a:ext>
            </a:extLst>
          </p:cNvPr>
          <p:cNvSpPr txBox="1"/>
          <p:nvPr/>
        </p:nvSpPr>
        <p:spPr>
          <a:xfrm>
            <a:off x="10101604" y="762952"/>
            <a:ext cx="30362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4"/>
                </a:solidFill>
                <a:latin typeface="Rockwell" panose="02060603020205020403" pitchFamily="18" charset="0"/>
              </a:rPr>
              <a:t>Mode map </a:t>
            </a:r>
          </a:p>
          <a:p>
            <a:r>
              <a:rPr lang="en-GB" sz="1400" b="1" dirty="0">
                <a:solidFill>
                  <a:schemeClr val="accent4"/>
                </a:solidFill>
                <a:latin typeface="Rockwell" panose="02060603020205020403" pitchFamily="18" charset="0"/>
              </a:rPr>
              <a:t>coloured by reason</a:t>
            </a:r>
          </a:p>
          <a:p>
            <a:r>
              <a:rPr lang="en-GB" sz="1400" b="1" dirty="0">
                <a:solidFill>
                  <a:schemeClr val="accent4"/>
                </a:solidFill>
                <a:latin typeface="Rockwell" panose="02060603020205020403" pitchFamily="18" charset="0"/>
              </a:rPr>
              <a:t>for data cut, </a:t>
            </a:r>
          </a:p>
          <a:p>
            <a:r>
              <a:rPr lang="en-GB" sz="1400" b="1" dirty="0">
                <a:solidFill>
                  <a:schemeClr val="accent4"/>
                </a:solidFill>
                <a:latin typeface="Rockwell" panose="02060603020205020403" pitchFamily="18" charset="0"/>
              </a:rPr>
              <a:t>-10dBm </a:t>
            </a:r>
            <a:r>
              <a:rPr lang="en-GB" sz="1400" b="1" dirty="0" err="1">
                <a:solidFill>
                  <a:schemeClr val="accent4"/>
                </a:solidFill>
                <a:latin typeface="Rockwell" panose="02060603020205020403" pitchFamily="18" charset="0"/>
              </a:rPr>
              <a:t>RUn</a:t>
            </a:r>
            <a:endParaRPr lang="en-GB" sz="1400" b="1" dirty="0">
              <a:solidFill>
                <a:schemeClr val="accent4"/>
              </a:solidFill>
              <a:latin typeface="Rockwell" panose="02060603020205020403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7B7CAB6-F8D3-0BCB-F3A3-49992D34B5EF}"/>
              </a:ext>
            </a:extLst>
          </p:cNvPr>
          <p:cNvSpPr/>
          <p:nvPr/>
        </p:nvSpPr>
        <p:spPr>
          <a:xfrm>
            <a:off x="10200829" y="1887170"/>
            <a:ext cx="184196" cy="184196"/>
          </a:xfrm>
          <a:prstGeom prst="ellipse">
            <a:avLst/>
          </a:prstGeom>
          <a:solidFill>
            <a:srgbClr val="87735F"/>
          </a:solidFill>
          <a:ln w="12700">
            <a:solidFill>
              <a:srgbClr val="1B1B1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47CD523-97C0-6D68-9A3F-C5C95B1703D5}"/>
              </a:ext>
            </a:extLst>
          </p:cNvPr>
          <p:cNvSpPr/>
          <p:nvPr/>
        </p:nvSpPr>
        <p:spPr>
          <a:xfrm>
            <a:off x="10200829" y="2336668"/>
            <a:ext cx="184196" cy="184196"/>
          </a:xfrm>
          <a:prstGeom prst="ellipse">
            <a:avLst/>
          </a:prstGeom>
          <a:solidFill>
            <a:srgbClr val="EFD8D8"/>
          </a:solidFill>
          <a:ln w="12700">
            <a:solidFill>
              <a:srgbClr val="1B1B1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AEEF6E-33F5-B5D1-31AE-D1E42E07CCD3}"/>
              </a:ext>
            </a:extLst>
          </p:cNvPr>
          <p:cNvSpPr/>
          <p:nvPr/>
        </p:nvSpPr>
        <p:spPr>
          <a:xfrm>
            <a:off x="10200829" y="3769282"/>
            <a:ext cx="184196" cy="184196"/>
          </a:xfrm>
          <a:prstGeom prst="ellipse">
            <a:avLst/>
          </a:prstGeom>
          <a:solidFill>
            <a:srgbClr val="E770C6"/>
          </a:solidFill>
          <a:ln w="12700">
            <a:solidFill>
              <a:srgbClr val="1B1B1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D13D015-E732-6EA4-492E-5EC79EA9CBF3}"/>
              </a:ext>
            </a:extLst>
          </p:cNvPr>
          <p:cNvSpPr/>
          <p:nvPr/>
        </p:nvSpPr>
        <p:spPr>
          <a:xfrm>
            <a:off x="10198815" y="2962299"/>
            <a:ext cx="184196" cy="184196"/>
          </a:xfrm>
          <a:prstGeom prst="ellipse">
            <a:avLst/>
          </a:prstGeom>
          <a:solidFill>
            <a:srgbClr val="742523"/>
          </a:solidFill>
          <a:ln w="12700">
            <a:solidFill>
              <a:srgbClr val="1B1B1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D60F64-D87C-5663-34E0-8BF9AD8AA95D}"/>
              </a:ext>
            </a:extLst>
          </p:cNvPr>
          <p:cNvSpPr txBox="1"/>
          <p:nvPr/>
        </p:nvSpPr>
        <p:spPr>
          <a:xfrm>
            <a:off x="10383011" y="1831151"/>
            <a:ext cx="1276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  <a:latin typeface="Rockwell" panose="02060603020205020403" pitchFamily="18" charset="0"/>
              </a:rPr>
              <a:t>Good Data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74B23B4-D10A-10A8-4CC3-13FFE6282323}"/>
              </a:ext>
            </a:extLst>
          </p:cNvPr>
          <p:cNvSpPr txBox="1"/>
          <p:nvPr/>
        </p:nvSpPr>
        <p:spPr>
          <a:xfrm>
            <a:off x="10400620" y="2238219"/>
            <a:ext cx="1276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A64444"/>
                </a:solidFill>
                <a:latin typeface="Rockwell" panose="02060603020205020403" pitchFamily="18" charset="0"/>
              </a:rPr>
              <a:t>Digitiser Failure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BF34585-9661-35BE-1E3F-DF3D502F937D}"/>
              </a:ext>
            </a:extLst>
          </p:cNvPr>
          <p:cNvSpPr txBox="1"/>
          <p:nvPr/>
        </p:nvSpPr>
        <p:spPr>
          <a:xfrm>
            <a:off x="10383011" y="2897998"/>
            <a:ext cx="12766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742523"/>
                </a:solidFill>
                <a:latin typeface="Rockwell" panose="02060603020205020403" pitchFamily="18" charset="0"/>
              </a:rPr>
              <a:t>Mode Tracking Failure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15C66C2-C0D3-5633-B29F-205F830D0CFF}"/>
              </a:ext>
            </a:extLst>
          </p:cNvPr>
          <p:cNvSpPr txBox="1"/>
          <p:nvPr/>
        </p:nvSpPr>
        <p:spPr>
          <a:xfrm>
            <a:off x="10383011" y="3694280"/>
            <a:ext cx="1276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C92199"/>
                </a:solidFill>
                <a:latin typeface="Rockwell" panose="02060603020205020403" pitchFamily="18" charset="0"/>
              </a:rPr>
              <a:t>Switching Failure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BB4B7FC-C9B8-EEA9-A942-262E1E0B1490}"/>
              </a:ext>
            </a:extLst>
          </p:cNvPr>
          <p:cNvSpPr txBox="1"/>
          <p:nvPr/>
        </p:nvSpPr>
        <p:spPr>
          <a:xfrm>
            <a:off x="9607876" y="5850727"/>
            <a:ext cx="21628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50000"/>
                  </a:schemeClr>
                </a:solidFill>
                <a:latin typeface="Rockwell" panose="02060603020205020403" pitchFamily="18" charset="0"/>
              </a:rPr>
              <a:t>Data Lost over full CW injection test run</a:t>
            </a:r>
            <a:endParaRPr lang="en-GB" sz="1400" b="1" dirty="0">
              <a:solidFill>
                <a:schemeClr val="tx1"/>
              </a:solidFill>
              <a:latin typeface="Rockwell" panose="02060603020205020403" pitchFamily="18" charset="0"/>
            </a:endParaRPr>
          </a:p>
        </p:txBody>
      </p:sp>
      <p:pic>
        <p:nvPicPr>
          <p:cNvPr id="33" name="Picture 32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79F8A843-B2CE-BD34-8F15-63DAD3964FF3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97" y="2050659"/>
            <a:ext cx="240235" cy="216000"/>
          </a:xfrm>
          <a:prstGeom prst="rect">
            <a:avLst/>
          </a:prstGeom>
        </p:spPr>
      </p:pic>
      <p:pic>
        <p:nvPicPr>
          <p:cNvPr id="34" name="Picture 33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B1598AA0-7BCF-E01E-C29E-2A3C18961212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00" y="3023751"/>
            <a:ext cx="240235" cy="216000"/>
          </a:xfrm>
          <a:prstGeom prst="rect">
            <a:avLst/>
          </a:prstGeom>
        </p:spPr>
      </p:pic>
      <p:pic>
        <p:nvPicPr>
          <p:cNvPr id="35" name="Picture 34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3BD8A2CA-D327-D8D5-081A-C0F871693125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99" y="3494142"/>
            <a:ext cx="240235" cy="216000"/>
          </a:xfrm>
          <a:prstGeom prst="rect">
            <a:avLst/>
          </a:prstGeom>
        </p:spPr>
      </p:pic>
      <p:pic>
        <p:nvPicPr>
          <p:cNvPr id="36" name="Picture 35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BBB16644-2197-808E-DBF1-A7B9F43C08E2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97" y="4967603"/>
            <a:ext cx="240235" cy="216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20168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8E97B8-28BF-2665-8C50-57FF055D2F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03D04401-F1EB-A3DD-3C29-F7ADAC4E8EB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 t="14895" r="9823" b="30330"/>
          <a:stretch/>
        </p:blipFill>
        <p:spPr>
          <a:xfrm>
            <a:off x="266147" y="539492"/>
            <a:ext cx="11659707" cy="601100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F065955-B500-6736-2A15-94D4493726EC}"/>
              </a:ext>
            </a:extLst>
          </p:cNvPr>
          <p:cNvSpPr/>
          <p:nvPr/>
        </p:nvSpPr>
        <p:spPr>
          <a:xfrm>
            <a:off x="259841" y="941416"/>
            <a:ext cx="2215293" cy="57016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 white rectangular object with blue and green stripes&#10;&#10;AI-generated content may be incorrect.">
            <a:extLst>
              <a:ext uri="{FF2B5EF4-FFF2-40B4-BE49-F238E27FC236}">
                <a16:creationId xmlns:a16="http://schemas.microsoft.com/office/drawing/2014/main" id="{31915CC1-C744-5D69-781B-645E966388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5733" y="2774807"/>
            <a:ext cx="5613144" cy="193824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2397EF9C-6392-E010-1AFF-62A15F43491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47" y="538677"/>
            <a:ext cx="3730568" cy="406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3D74D894-A16A-F591-6DDD-D32813E17868}"/>
                  </a:ext>
                </a:extLst>
              </p14:cNvPr>
              <p14:cNvContentPartPr/>
              <p14:nvPr/>
            </p14:nvContentPartPr>
            <p14:xfrm>
              <a:off x="-78985" y="665616"/>
              <a:ext cx="360" cy="36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F475C5F7-F101-0FB9-E1CF-576439525DF6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-85105" y="659496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602E60B4-5EEB-0068-F22C-87F295E3AA75}"/>
                  </a:ext>
                </a:extLst>
              </p14:cNvPr>
              <p14:cNvContentPartPr/>
              <p14:nvPr/>
            </p14:nvContentPartPr>
            <p14:xfrm>
              <a:off x="-78985" y="665616"/>
              <a:ext cx="360" cy="36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6538568B-60E3-2B00-21B9-F47D68950D34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-85105" y="659496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68" name="Picture 67">
            <a:extLst>
              <a:ext uri="{FF2B5EF4-FFF2-40B4-BE49-F238E27FC236}">
                <a16:creationId xmlns:a16="http://schemas.microsoft.com/office/drawing/2014/main" id="{3FB11293-FD26-2DE1-B093-76028C2CC857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50499"/>
            <a:ext cx="12208325" cy="31320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CAAF7B37-CB56-696A-5A70-05E33663F3C4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38677"/>
            <a:ext cx="266191" cy="601200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2B7FCDE6-7819-8E2C-CE67-704307CE7B6F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25789" y="538677"/>
            <a:ext cx="266191" cy="6012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507E32C4-F7BF-9D03-41EF-1EA133B8545C}"/>
                  </a:ext>
                </a:extLst>
              </p:cNvPr>
              <p:cNvSpPr txBox="1"/>
              <p:nvPr/>
            </p:nvSpPr>
            <p:spPr>
              <a:xfrm>
                <a:off x="458327" y="989327"/>
                <a:ext cx="3296362" cy="4031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SzPct val="100000"/>
                </a:pPr>
                <a:r>
                  <a:rPr lang="en-US" sz="1600" b="1" dirty="0">
                    <a:latin typeface="Rockwell" panose="02060603020205020403" pitchFamily="18" charset="0"/>
                    <a:ea typeface="Calibri" pitchFamily="34" charset="-122"/>
                    <a:cs typeface="Times New Roman" panose="02020603050405020304" pitchFamily="18" charset="0"/>
                  </a:rPr>
                  <a:t>Mode crossings retained: </a:t>
                </a:r>
                <a:r>
                  <a:rPr lang="en-US" sz="1600" dirty="0">
                    <a:latin typeface="Rockwell" panose="02060603020205020403" pitchFamily="18" charset="0"/>
                    <a:ea typeface="Calibri" pitchFamily="34" charset="-122"/>
                    <a:cs typeface="Times New Roman" panose="02020603050405020304" pitchFamily="18" charset="0"/>
                  </a:rPr>
                  <a:t>too frequent at QSHS high range frequencies to cut; effects handled during analysis and candidate recovery instead </a:t>
                </a:r>
              </a:p>
              <a:p>
                <a:pPr>
                  <a:buSzPct val="100000"/>
                </a:pPr>
                <a:endParaRPr lang="en-US" sz="1600" dirty="0">
                  <a:latin typeface="Rockwell" panose="02060603020205020403" pitchFamily="18" charset="0"/>
                  <a:ea typeface="Calibri" pitchFamily="34" charset="-122"/>
                  <a:cs typeface="Times New Roman" panose="02020603050405020304" pitchFamily="18" charset="0"/>
                </a:endParaRPr>
              </a:p>
              <a:p>
                <a:pPr>
                  <a:buSzPct val="100000"/>
                </a:pPr>
                <a:r>
                  <a:rPr lang="en-US" sz="1600" dirty="0">
                    <a:latin typeface="Rockwell" panose="02060603020205020403" pitchFamily="18" charset="0"/>
                    <a:ea typeface="Calibri" pitchFamily="34" charset="-122"/>
                    <a:cs typeface="Times New Roman" panose="02020603050405020304" pitchFamily="18" charset="0"/>
                  </a:rPr>
                  <a:t>QSHS cavity from simulations:</a:t>
                </a:r>
              </a:p>
              <a:p>
                <a:pPr>
                  <a:buSzPct val="100000"/>
                </a:pPr>
                <a:endParaRPr lang="en-US" sz="1600" dirty="0">
                  <a:latin typeface="Rockwell" panose="02060603020205020403" pitchFamily="18" charset="0"/>
                  <a:ea typeface="Calibri" pitchFamily="34" charset="-122"/>
                  <a:cs typeface="Times New Roman" panose="02020603050405020304" pitchFamily="18" charset="0"/>
                </a:endParaRPr>
              </a:p>
              <a:p>
                <a:pPr>
                  <a:buSzPct val="100000"/>
                </a:pPr>
                <a:r>
                  <a:rPr lang="en-US" sz="1600" dirty="0">
                    <a:latin typeface="Rockwell" panose="02060603020205020403" pitchFamily="18" charset="0"/>
                    <a:ea typeface="Calibri" pitchFamily="34" charset="-122"/>
                    <a:cs typeface="Times New Roman" panose="02020603050405020304" pitchFamily="18" charset="0"/>
                  </a:rPr>
                  <a:t>Approximately 60% is clear tuning state (well-separated from other mode) </a:t>
                </a:r>
              </a:p>
              <a:p>
                <a:pPr>
                  <a:buSzPct val="100000"/>
                </a:pPr>
                <a:endParaRPr lang="en-US" sz="1600" dirty="0">
                  <a:latin typeface="Rockwell" panose="02060603020205020403" pitchFamily="18" charset="0"/>
                  <a:ea typeface="Calibri" pitchFamily="34" charset="-122"/>
                  <a:cs typeface="Times New Roman" panose="02020603050405020304" pitchFamily="18" charset="0"/>
                </a:endParaRPr>
              </a:p>
              <a:p>
                <a:pPr>
                  <a:buSzPct val="100000"/>
                </a:pPr>
                <a:r>
                  <a:rPr lang="en-US" sz="1600" dirty="0">
                    <a:latin typeface="Rockwell" panose="02060603020205020403" pitchFamily="18" charset="0"/>
                    <a:ea typeface="Calibri" pitchFamily="34" charset="-122"/>
                    <a:cs typeface="Times New Roman" panose="02020603050405020304" pitchFamily="18" charset="0"/>
                  </a:rPr>
                  <a:t>40% sees some amount of form factor degradation, with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  <a:ea typeface="Calibri" pitchFamily="34" charset="-122"/>
                        <a:cs typeface="Times New Roman" panose="02020603050405020304" pitchFamily="18" charset="0"/>
                      </a:rPr>
                      <m:t>≈</m:t>
                    </m:r>
                  </m:oMath>
                </a14:m>
                <a:r>
                  <a:rPr lang="en-US" sz="1600" dirty="0">
                    <a:latin typeface="Rockwell" panose="02060603020205020403" pitchFamily="18" charset="0"/>
                    <a:ea typeface="Calibri" pitchFamily="34" charset="-122"/>
                    <a:cs typeface="Times New Roman" panose="02020603050405020304" pitchFamily="18" charset="0"/>
                  </a:rPr>
                  <a:t>22% seeing a &gt;10% relative form factor drop</a:t>
                </a:r>
              </a:p>
            </p:txBody>
          </p:sp>
        </mc:Choice>
        <mc:Fallback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507E32C4-F7BF-9D03-41EF-1EA133B854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327" y="989327"/>
                <a:ext cx="3296362" cy="4031873"/>
              </a:xfrm>
              <a:prstGeom prst="rect">
                <a:avLst/>
              </a:prstGeom>
              <a:blipFill>
                <a:blip r:embed="rId15"/>
                <a:stretch>
                  <a:fillRect l="-924" t="-453" r="-1664" b="-9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A4F84543-8C98-5B94-9680-ADF52C223BAE}"/>
              </a:ext>
            </a:extLst>
          </p:cNvPr>
          <p:cNvSpPr txBox="1"/>
          <p:nvPr/>
        </p:nvSpPr>
        <p:spPr>
          <a:xfrm>
            <a:off x="611616" y="479751"/>
            <a:ext cx="3335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Cuts + Cropping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FBB936-17E9-F85A-B5F1-024640144FBA}"/>
              </a:ext>
            </a:extLst>
          </p:cNvPr>
          <p:cNvSpPr txBox="1"/>
          <p:nvPr/>
        </p:nvSpPr>
        <p:spPr>
          <a:xfrm>
            <a:off x="321269" y="512950"/>
            <a:ext cx="344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</a:t>
            </a:r>
          </a:p>
        </p:txBody>
      </p:sp>
      <p:pic>
        <p:nvPicPr>
          <p:cNvPr id="15" name="Picture 14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9215408E-EC41-124E-8F6E-706E0762C7FF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72" y="1077186"/>
            <a:ext cx="240235" cy="21600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99F3BC72-68A5-8E02-C4A1-E0CC05613B83}"/>
              </a:ext>
            </a:extLst>
          </p:cNvPr>
          <p:cNvGrpSpPr/>
          <p:nvPr/>
        </p:nvGrpSpPr>
        <p:grpSpPr>
          <a:xfrm>
            <a:off x="0" y="-35750"/>
            <a:ext cx="12234389" cy="584775"/>
            <a:chOff x="0" y="-35750"/>
            <a:chExt cx="12234389" cy="584775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B6D51CA-C1B1-C460-F08D-62778C24DEEE}"/>
                </a:ext>
              </a:extLst>
            </p:cNvPr>
            <p:cNvGrpSpPr/>
            <p:nvPr/>
          </p:nvGrpSpPr>
          <p:grpSpPr>
            <a:xfrm>
              <a:off x="0" y="1"/>
              <a:ext cx="12191999" cy="539497"/>
              <a:chOff x="0" y="1"/>
              <a:chExt cx="12191999" cy="539497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EBE45950-FC7D-F751-EB57-8CE7DF4DB2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3"/>
              <a:stretch/>
            </p:blipFill>
            <p:spPr>
              <a:xfrm>
                <a:off x="0" y="1"/>
                <a:ext cx="12191999" cy="539497"/>
              </a:xfrm>
              <a:prstGeom prst="rect">
                <a:avLst/>
              </a:prstGeom>
            </p:spPr>
          </p:pic>
          <p:pic>
            <p:nvPicPr>
              <p:cNvPr id="25" name="Picture 24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CF33399D-3959-A7E9-F79F-2419C1B257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566" y="50310"/>
                <a:ext cx="1125740" cy="428023"/>
              </a:xfrm>
              <a:prstGeom prst="rect">
                <a:avLst/>
              </a:prstGeom>
            </p:spPr>
          </p:pic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494404C-ECE1-C161-3037-E60E75E1E7ED}"/>
                </a:ext>
              </a:extLst>
            </p:cNvPr>
            <p:cNvSpPr txBox="1"/>
            <p:nvPr/>
          </p:nvSpPr>
          <p:spPr>
            <a:xfrm>
              <a:off x="2885505" y="15458"/>
              <a:ext cx="9049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  <a:latin typeface="Century" panose="02040604050505020304" pitchFamily="18" charset="0"/>
                  <a:cs typeface="Times New Roman" panose="02020603050405020304" pitchFamily="18" charset="0"/>
                </a:rPr>
                <a:t>QSHS First Analysis Tests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6A2E67A-2921-E0F4-C862-71FD3DA437EA}"/>
                </a:ext>
              </a:extLst>
            </p:cNvPr>
            <p:cNvSpPr txBox="1"/>
            <p:nvPr/>
          </p:nvSpPr>
          <p:spPr>
            <a:xfrm>
              <a:off x="11307070" y="-35750"/>
              <a:ext cx="927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Claude</a:t>
              </a:r>
            </a:p>
            <a:p>
              <a:r>
                <a:rPr lang="en-GB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Mostyn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D1634AB6-FE8A-7F2A-75F3-734A807E0188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86"/>
          <a:stretch/>
        </p:blipFill>
        <p:spPr>
          <a:xfrm>
            <a:off x="1328306" y="22826"/>
            <a:ext cx="1597265" cy="467622"/>
          </a:xfrm>
          <a:prstGeom prst="rect">
            <a:avLst/>
          </a:prstGeom>
        </p:spPr>
      </p:pic>
      <p:pic>
        <p:nvPicPr>
          <p:cNvPr id="33" name="Picture 32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FBA4793F-EEB2-7259-9EE4-30040B972219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97" y="2523204"/>
            <a:ext cx="240235" cy="216000"/>
          </a:xfrm>
          <a:prstGeom prst="rect">
            <a:avLst/>
          </a:prstGeom>
        </p:spPr>
      </p:pic>
      <p:pic>
        <p:nvPicPr>
          <p:cNvPr id="34" name="Picture 33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70339163-7FDE-5BC8-FAF8-0B8A78C6A573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00" y="3017614"/>
            <a:ext cx="240235" cy="216000"/>
          </a:xfrm>
          <a:prstGeom prst="rect">
            <a:avLst/>
          </a:prstGeom>
        </p:spPr>
      </p:pic>
      <p:pic>
        <p:nvPicPr>
          <p:cNvPr id="35" name="Picture 34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D106DB16-D198-7D16-C297-7E19B68EA049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99" y="3991232"/>
            <a:ext cx="240235" cy="21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A1BF2A0-CCB7-E227-372D-F18207460F95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062" y="627739"/>
            <a:ext cx="7102145" cy="5008023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588A25B6-1A12-073C-CD6A-30E52A3D9DCA}"/>
              </a:ext>
            </a:extLst>
          </p:cNvPr>
          <p:cNvSpPr/>
          <p:nvPr/>
        </p:nvSpPr>
        <p:spPr>
          <a:xfrm>
            <a:off x="4250386" y="5746375"/>
            <a:ext cx="196382" cy="196382"/>
          </a:xfrm>
          <a:prstGeom prst="ellipse">
            <a:avLst/>
          </a:prstGeom>
          <a:solidFill>
            <a:srgbClr val="E7D0A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A57A77F-C410-CA52-426D-17B9B5D44C38}"/>
              </a:ext>
            </a:extLst>
          </p:cNvPr>
          <p:cNvSpPr/>
          <p:nvPr/>
        </p:nvSpPr>
        <p:spPr>
          <a:xfrm>
            <a:off x="5672771" y="5743449"/>
            <a:ext cx="196382" cy="196382"/>
          </a:xfrm>
          <a:prstGeom prst="ellipse">
            <a:avLst/>
          </a:prstGeom>
          <a:solidFill>
            <a:srgbClr val="4F1B1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6836341-C853-BD2E-B31A-B1FCC0126FE2}"/>
              </a:ext>
            </a:extLst>
          </p:cNvPr>
          <p:cNvSpPr/>
          <p:nvPr/>
        </p:nvSpPr>
        <p:spPr>
          <a:xfrm>
            <a:off x="7009300" y="5743449"/>
            <a:ext cx="196382" cy="196382"/>
          </a:xfrm>
          <a:prstGeom prst="ellipse">
            <a:avLst/>
          </a:prstGeom>
          <a:solidFill>
            <a:srgbClr val="F6975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C4CDD9A-3962-070F-7C4D-ED2483E98B85}"/>
              </a:ext>
            </a:extLst>
          </p:cNvPr>
          <p:cNvSpPr txBox="1"/>
          <p:nvPr/>
        </p:nvSpPr>
        <p:spPr>
          <a:xfrm>
            <a:off x="8880709" y="5635762"/>
            <a:ext cx="30362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2"/>
                </a:solidFill>
                <a:latin typeface="Rockwell" panose="02060603020205020403" pitchFamily="18" charset="0"/>
              </a:rPr>
              <a:t>Full experimental QSHS mode maps at RT (top) and LT (bottom)</a:t>
            </a:r>
          </a:p>
          <a:p>
            <a:r>
              <a:rPr lang="en-GB" sz="1400" b="1" dirty="0">
                <a:solidFill>
                  <a:schemeClr val="accent2"/>
                </a:solidFill>
                <a:latin typeface="Rockwell" panose="02060603020205020403" pitchFamily="18" charset="0"/>
              </a:rPr>
              <a:t>Zoomed of high angle on right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8F8D5E-DF2A-3E7D-28F7-3DC152662FCD}"/>
              </a:ext>
            </a:extLst>
          </p:cNvPr>
          <p:cNvSpPr txBox="1"/>
          <p:nvPr/>
        </p:nvSpPr>
        <p:spPr>
          <a:xfrm>
            <a:off x="4455643" y="5698290"/>
            <a:ext cx="1141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3"/>
                </a:solidFill>
                <a:latin typeface="Rockwell" panose="02060603020205020403" pitchFamily="18" charset="0"/>
              </a:rPr>
              <a:t>Clear tuning, high form factor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9A4606E-573D-FC59-2FBF-D9A69C9F9102}"/>
              </a:ext>
            </a:extLst>
          </p:cNvPr>
          <p:cNvSpPr txBox="1"/>
          <p:nvPr/>
        </p:nvSpPr>
        <p:spPr>
          <a:xfrm>
            <a:off x="5838637" y="5678298"/>
            <a:ext cx="1141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4"/>
                </a:solidFill>
                <a:latin typeface="Rockwell" panose="02060603020205020403" pitchFamily="18" charset="0"/>
              </a:rPr>
              <a:t>Mode crossing, reduced form factor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E9477AA-398D-07AB-6581-6BF5C8535347}"/>
              </a:ext>
            </a:extLst>
          </p:cNvPr>
          <p:cNvSpPr txBox="1"/>
          <p:nvPr/>
        </p:nvSpPr>
        <p:spPr>
          <a:xfrm>
            <a:off x="7181259" y="5678297"/>
            <a:ext cx="1141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</a:rPr>
              <a:t>Post mode crossing, recovering form factor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39843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4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4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4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4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4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24953"/>
      </a:dk2>
      <a:lt2>
        <a:srgbClr val="FCEDCE"/>
      </a:lt2>
      <a:accent1>
        <a:srgbClr val="7EB1A8"/>
      </a:accent1>
      <a:accent2>
        <a:srgbClr val="567479"/>
      </a:accent2>
      <a:accent3>
        <a:srgbClr val="937D66"/>
      </a:accent3>
      <a:accent4>
        <a:srgbClr val="4F4748"/>
      </a:accent4>
      <a:accent5>
        <a:srgbClr val="F0CA55"/>
      </a:accent5>
      <a:accent6>
        <a:srgbClr val="F5965B"/>
      </a:accent6>
      <a:hlink>
        <a:srgbClr val="92D2DB"/>
      </a:hlink>
      <a:folHlink>
        <a:srgbClr val="F9A84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21213</TotalTime>
  <Words>2951</Words>
  <Application>Microsoft Office PowerPoint</Application>
  <PresentationFormat>Widescreen</PresentationFormat>
  <Paragraphs>479</Paragraphs>
  <Slides>33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4" baseType="lpstr">
      <vt:lpstr>Aptos</vt:lpstr>
      <vt:lpstr>Aptos Display</vt:lpstr>
      <vt:lpstr>Arial</vt:lpstr>
      <vt:lpstr>Arial Narrow</vt:lpstr>
      <vt:lpstr>Baskerville Old Face</vt:lpstr>
      <vt:lpstr>Calibri</vt:lpstr>
      <vt:lpstr>Cambria Math</vt:lpstr>
      <vt:lpstr>Century</vt:lpstr>
      <vt:lpstr>Rockwell</vt:lpstr>
      <vt:lpstr>Times New Roman</vt:lpstr>
      <vt:lpstr>Office Theme</vt:lpstr>
      <vt:lpstr>QSHS Analysis  Early Pipeline and Injection Tests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Clementine Mostyn</dc:creator>
  <dc:description/>
  <cp:lastModifiedBy>Claudius Mostyn</cp:lastModifiedBy>
  <cp:revision>969</cp:revision>
  <dcterms:created xsi:type="dcterms:W3CDTF">2024-03-11T15:08:50Z</dcterms:created>
  <dcterms:modified xsi:type="dcterms:W3CDTF">2026-05-19T09:34:19Z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7</vt:i4>
  </property>
</Properties>
</file>