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902" r:id="rId3"/>
    <p:sldId id="904" r:id="rId4"/>
    <p:sldId id="893" r:id="rId5"/>
    <p:sldId id="862" r:id="rId6"/>
    <p:sldId id="894" r:id="rId7"/>
    <p:sldId id="895" r:id="rId8"/>
    <p:sldId id="897" r:id="rId9"/>
    <p:sldId id="898" r:id="rId10"/>
    <p:sldId id="274" r:id="rId11"/>
    <p:sldId id="278" r:id="rId12"/>
    <p:sldId id="342" r:id="rId13"/>
    <p:sldId id="304" r:id="rId14"/>
    <p:sldId id="877" r:id="rId15"/>
    <p:sldId id="275" r:id="rId16"/>
    <p:sldId id="276" r:id="rId17"/>
    <p:sldId id="273" r:id="rId18"/>
    <p:sldId id="271" r:id="rId19"/>
    <p:sldId id="891" r:id="rId20"/>
    <p:sldId id="892" r:id="rId21"/>
    <p:sldId id="868" r:id="rId22"/>
    <p:sldId id="863" r:id="rId23"/>
    <p:sldId id="885" r:id="rId24"/>
    <p:sldId id="285" r:id="rId25"/>
    <p:sldId id="289" r:id="rId26"/>
    <p:sldId id="290" r:id="rId27"/>
    <p:sldId id="291" r:id="rId28"/>
    <p:sldId id="293" r:id="rId29"/>
    <p:sldId id="906" r:id="rId30"/>
    <p:sldId id="878" r:id="rId31"/>
    <p:sldId id="263" r:id="rId32"/>
    <p:sldId id="879" r:id="rId33"/>
    <p:sldId id="259" r:id="rId34"/>
    <p:sldId id="260" r:id="rId35"/>
    <p:sldId id="905" r:id="rId36"/>
    <p:sldId id="880" r:id="rId37"/>
    <p:sldId id="900" r:id="rId38"/>
    <p:sldId id="884" r:id="rId39"/>
    <p:sldId id="888" r:id="rId40"/>
    <p:sldId id="889" r:id="rId41"/>
    <p:sldId id="886" r:id="rId42"/>
    <p:sldId id="907" r:id="rId43"/>
    <p:sldId id="883" r:id="rId44"/>
    <p:sldId id="899" r:id="rId45"/>
    <p:sldId id="901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97"/>
    <p:restoredTop sz="94658"/>
  </p:normalViewPr>
  <p:slideViewPr>
    <p:cSldViewPr snapToGrid="0">
      <p:cViewPr varScale="1">
        <p:scale>
          <a:sx n="117" d="100"/>
          <a:sy n="117" d="100"/>
        </p:scale>
        <p:origin x="18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219DD-F678-894F-A368-70A7E5721B4E}" type="datetimeFigureOut">
              <a:rPr lang="en-US" smtClean="0"/>
              <a:t>5/19/26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DBF3E-B0EC-1045-9BFD-0AF89F0540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9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3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1D12A-816B-6D4F-86D5-65C64C6F56F6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10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FF8DD-6733-37D5-FE72-8A7FF96CA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633FF9-6C0F-4930-B254-61CBD96735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91C8B3-F151-648E-F05B-E002C451A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5C513-7656-8BE1-C7CC-09494E821E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1D12A-816B-6D4F-86D5-65C64C6F56F6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65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419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549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635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1D12A-816B-6D4F-86D5-65C64C6F56F6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09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E4AFB-8484-6B86-6D83-87213D7CE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16D7ED-69A4-CE02-633E-2E72360BEE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34CE4-B137-1B78-0A8F-D39AEFA29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4E69-315F-2A47-AA96-6520D71315DA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411C5-9273-EA1D-3FE8-DC09B53A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E5A68-CDFC-E3B7-6D0C-4A3AE549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4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010CB-5632-FD9D-D264-CC4F4AB1C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E6428-8347-311C-03BA-383CF7C654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D3B64-2B79-26CF-9EA4-0851AF777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E73D-8EA9-8048-9F85-8CB5DF7DA6F7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F03AA-0BBA-98BA-59CF-3AEE9F6F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5DE8-C5A9-CC8D-1FD0-598F308C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23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A18E53-83C0-EA59-6DFC-A25585766E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D62EF-BD19-F67D-F357-D79CF164F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78C60-7AD7-39FE-27DB-12DD96105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84A8-E44D-2E48-94EA-8C6FA386628E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B27AD-E449-C146-60C8-D26804194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A5A33-A654-08E6-55B6-156956678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6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46EE4-1441-612B-3A73-F5EE039D6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7E2CF-67D3-DB50-4A19-6B6884F37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5053C-5B3A-1B62-0DAD-807E4717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118B3-ECB0-1641-8DC5-BABDE8952B0E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23E9A-0B02-DDC1-F445-E1961E1CB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F9B27-429A-2A78-9C68-9E002C87E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6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45859-FDE5-ABEE-E5E1-C0CAC0E5C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961FA-1078-CB5D-4DA0-E230D2E2B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1DF2F-7A17-A81E-FE33-4104417FB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A71E-23FF-0545-BCE8-B831B5DC38B6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6E4BC-380F-9C7E-0F10-49F60CB7F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CC2F5-46E1-6444-4A60-870757FDB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0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D588C-3EFB-18F2-456A-644BB9F1C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60797-1CF9-CA54-C0BA-C15D0C3591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64AAA2-0BF5-D6DA-A631-3929D4F4C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59729-3FE4-2292-3373-2235D9C0A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EDFAE-26B2-8649-9B1A-72EE4BBEDFF5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608F5-8457-A2E7-09A8-BDC56E4D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FD83D-9D77-29D8-6EDC-28137E006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78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0F387-9100-03D7-CE8E-50376C99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6DE919-B0A5-E36A-75B5-AD338EE57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7EEA6-98E2-A615-3A7F-9591F3DE7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1D58D5-6FC4-4036-FD71-288BA811ED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52D710-A3F6-C22A-6F8F-1C915A25F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C6B529-B44A-D6B1-5EBB-CF0992E09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AF99-BA01-0A40-8F09-EE2F4DCDAEE7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4C6416-622C-6A0A-5183-37F1D0121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5AB636-6EA6-B729-7B49-58DA6A1F5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32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387F2-4168-94FD-F3C1-4104870A5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69C834-6A6C-B48A-133D-4C88B039F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392DA-F510-5F4C-BDB5-BD49C1ED57E0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A7EBA-6148-9EA8-4826-E3256A5BD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94FBA-994A-0E44-968A-9057C7A5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2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A90ECF-B874-D41C-A594-1E2E098D8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142F-1919-A149-A8CC-ECAFFFD33251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7D793A-C6CE-07BB-8382-2A93C18ED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D9414-8E43-B614-0206-9322A145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51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62DDB-9A27-4804-E814-5E1424C0A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16941-1A38-4277-A9AE-2295D663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E5CBF-2835-D8E7-F988-9B820E3E7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786F8C-4BFB-AFC5-B881-FCFEC10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88C0-0584-D841-814C-1647F50207D2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4656C-CCF3-4C04-32E3-E70FB46AD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978B8-E649-D269-A154-C657BFA9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3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D9871-CDEE-7238-B47F-1116F776F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5FEE26-F5DC-13A3-D1F3-AD23F19D3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C3E2B-E2EB-C9C1-12D2-9A3F70513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AEEAC-AF58-5217-E21C-C1B9C859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60C7-F32D-B34F-BD5B-26CBB1BD42A1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EEFB9-3672-DE83-304A-FE0A79DF5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CFC27-4DF9-1B84-26B7-FCD4834C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26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127A8F-2F33-BDAB-3801-10CAA7C88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A0E42-DC2E-13D6-9286-1A4EF5E1A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23270-1DAA-B273-040F-C339A615A3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C2242-9E90-DA41-8480-FC92ED0B0786}" type="datetime1">
              <a:rPr lang="en-GB" smtClean="0"/>
              <a:t>19/05/2026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5B652-79AE-472C-D338-3B01CEEF0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9EE2-6D48-7BE9-D730-C5DC7C4DAA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F13DDB-66E2-E742-B6E5-66F55DC17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7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00.png"/><Relationship Id="rId7" Type="http://schemas.openxmlformats.org/officeDocument/2006/relationships/image" Target="../media/image24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11" Type="http://schemas.openxmlformats.org/officeDocument/2006/relationships/image" Target="../media/image29.png"/><Relationship Id="rId5" Type="http://schemas.openxmlformats.org/officeDocument/2006/relationships/image" Target="../media/image27.png"/><Relationship Id="rId10" Type="http://schemas.openxmlformats.org/officeDocument/2006/relationships/image" Target="../media/image28.png"/><Relationship Id="rId4" Type="http://schemas.openxmlformats.org/officeDocument/2006/relationships/image" Target="../media/image210.png"/><Relationship Id="rId9" Type="http://schemas.openxmlformats.org/officeDocument/2006/relationships/image" Target="../media/image2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31.jpeg"/><Relationship Id="rId7" Type="http://schemas.openxmlformats.org/officeDocument/2006/relationships/image" Target="../media/image3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80.png"/><Relationship Id="rId10" Type="http://schemas.openxmlformats.org/officeDocument/2006/relationships/image" Target="../media/image150.png"/><Relationship Id="rId4" Type="http://schemas.openxmlformats.org/officeDocument/2006/relationships/image" Target="../media/image90.pn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NUL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7.jpe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hyperlink" Target="https://inspirehep.net/literature?q=collaboration:ALPHA" TargetMode="External"/><Relationship Id="rId7" Type="http://schemas.openxmlformats.org/officeDocument/2006/relationships/image" Target="../media/image60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?q=collaboration:ALPH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51.gif"/><Relationship Id="rId10" Type="http://schemas.openxmlformats.org/officeDocument/2006/relationships/image" Target="NULL"/><Relationship Id="rId4" Type="http://schemas.openxmlformats.org/officeDocument/2006/relationships/image" Target="../media/image49.gif"/><Relationship Id="rId9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50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0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ncomm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AFE01-0A27-0132-7192-4BF9F4513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464" y="-998870"/>
            <a:ext cx="11543071" cy="23876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Theory Behind Axion Searches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AA8A46-772B-9889-2FCE-969448A809E9}"/>
              </a:ext>
            </a:extLst>
          </p:cNvPr>
          <p:cNvSpPr txBox="1"/>
          <p:nvPr/>
        </p:nvSpPr>
        <p:spPr>
          <a:xfrm>
            <a:off x="1398239" y="1456899"/>
            <a:ext cx="9606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Jamie McDonald | University of Manchester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en-US" sz="3200" b="1" dirty="0">
                <a:solidFill>
                  <a:schemeClr val="bg1"/>
                </a:solidFill>
              </a:rPr>
              <a:t>data analysis workshop Sheffield | 19 - 21  May 2026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EFBD8-0D0E-03D6-44FA-17BD02F82F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93" t="3803" b="11796"/>
          <a:stretch>
            <a:fillRect/>
          </a:stretch>
        </p:blipFill>
        <p:spPr>
          <a:xfrm>
            <a:off x="324464" y="3138273"/>
            <a:ext cx="3613221" cy="2838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FC5B45-D6B7-868C-6201-50F903680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381" y="3138273"/>
            <a:ext cx="2080857" cy="2811078"/>
          </a:xfrm>
          <a:prstGeom prst="rect">
            <a:avLst/>
          </a:prstGeom>
        </p:spPr>
      </p:pic>
      <p:pic>
        <p:nvPicPr>
          <p:cNvPr id="9" name="Picture 2" descr="Type-II superconductor - Wikipedia">
            <a:extLst>
              <a:ext uri="{FF2B5EF4-FFF2-40B4-BE49-F238E27FC236}">
                <a16:creationId xmlns:a16="http://schemas.microsoft.com/office/drawing/2014/main" id="{E0CBFFFE-16C5-C9E1-66BB-08180D205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88" y="3165764"/>
            <a:ext cx="2393971" cy="281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C297D23B-2A58-5A81-9F3F-C20F021C64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02" t="3772" r="57339" b="53511"/>
          <a:stretch>
            <a:fillRect/>
          </a:stretch>
        </p:blipFill>
        <p:spPr>
          <a:xfrm>
            <a:off x="9034110" y="3165764"/>
            <a:ext cx="2833426" cy="282297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6D1FD8A-2711-C918-F6CD-6FAB5F10C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C27DD0-3EE9-84E1-C1DA-818B2C7F7B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8635" y="5308688"/>
            <a:ext cx="4674523" cy="66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2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48807-1785-8F91-ADEC-71C6AD17B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CCC0-045B-9037-F36B-F0CC8CD1F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4" y="125195"/>
            <a:ext cx="11506799" cy="1128839"/>
          </a:xfrm>
        </p:spPr>
        <p:txBody>
          <a:bodyPr/>
          <a:lstStyle/>
          <a:p>
            <a:r>
              <a:rPr lang="en-US" dirty="0"/>
              <a:t>Theory predictions for axion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lide Number Placeholder 5">
                <a:extLst>
                  <a:ext uri="{FF2B5EF4-FFF2-40B4-BE49-F238E27FC236}">
                    <a16:creationId xmlns:a16="http://schemas.microsoft.com/office/drawing/2014/main" id="{621064E2-B4E7-0317-33C6-B50F03DFED21}"/>
                  </a:ext>
                </a:extLst>
              </p:cNvPr>
              <p:cNvSpPr>
                <a:spLocks noGrp="1"/>
              </p:cNvSpPr>
              <p:nvPr>
                <p:ph type="sldNum" sz="quarter" idx="12"/>
              </p:nvPr>
            </p:nvSpPr>
            <p:spPr>
              <a:xfrm>
                <a:off x="6230655" y="936520"/>
                <a:ext cx="3226496" cy="365125"/>
              </a:xfrm>
            </p:spPr>
            <p:txBody>
              <a:bodyPr/>
              <a:lstStyle/>
              <a:p>
                <a:r>
                  <a:rPr lang="en-GB" sz="2800" b="1" dirty="0"/>
                  <a:t>30 GHz (124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800" b="1" dirty="0"/>
                  <a:t> </a:t>
                </a:r>
              </a:p>
            </p:txBody>
          </p:sp>
        </mc:Choice>
        <mc:Fallback xmlns="">
          <p:sp>
            <p:nvSpPr>
              <p:cNvPr id="6" name="Slide Number Placeholder 5">
                <a:extLst>
                  <a:ext uri="{FF2B5EF4-FFF2-40B4-BE49-F238E27FC236}">
                    <a16:creationId xmlns:a16="http://schemas.microsoft.com/office/drawing/2014/main" id="{621064E2-B4E7-0317-33C6-B50F03DFED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xfrm>
                <a:off x="6230655" y="936520"/>
                <a:ext cx="3226496" cy="365125"/>
              </a:xfrm>
              <a:blipFill>
                <a:blip r:embed="rId2"/>
                <a:stretch>
                  <a:fillRect t="-36667" r="-2353" b="-6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D96B05-BEFC-4C78-1DF7-B04DB6252F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4" y="1470625"/>
            <a:ext cx="10800744" cy="4497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287CC5-5961-24DD-1351-45AD215AC925}"/>
              </a:ext>
            </a:extLst>
          </p:cNvPr>
          <p:cNvSpPr txBox="1"/>
          <p:nvPr/>
        </p:nvSpPr>
        <p:spPr>
          <a:xfrm>
            <a:off x="1055440" y="5914049"/>
            <a:ext cx="283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Plot Courtesy: Ciaran O’Hare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EBAB9AA-2181-4DBA-F7B7-D68D8CD30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79CBA7-0C91-20AC-84BD-CD2C73B395CE}"/>
              </a:ext>
            </a:extLst>
          </p:cNvPr>
          <p:cNvCxnSpPr/>
          <p:nvPr/>
        </p:nvCxnSpPr>
        <p:spPr>
          <a:xfrm flipV="1">
            <a:off x="7716033" y="1301645"/>
            <a:ext cx="0" cy="3743851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3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7ACD6-6E21-0C6F-038E-527DAF288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34ADD-8623-E92C-A6B7-61EAE683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  <a:blipFill>
                <a:blip r:embed="rId2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9C991A3-5003-89A4-B511-62D9BF0B042F}"/>
              </a:ext>
            </a:extLst>
          </p:cNvPr>
          <p:cNvSpPr txBox="1"/>
          <p:nvPr/>
        </p:nvSpPr>
        <p:spPr>
          <a:xfrm>
            <a:off x="3175590" y="4621902"/>
            <a:ext cx="261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Axions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065C7A-4CB1-6F0C-31C2-2D4A7D13A0EE}"/>
              </a:ext>
            </a:extLst>
          </p:cNvPr>
          <p:cNvSpPr txBox="1"/>
          <p:nvPr/>
        </p:nvSpPr>
        <p:spPr>
          <a:xfrm>
            <a:off x="7733137" y="4621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Photons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F115CAC-C38E-349D-5144-D12DC3D113BD}"/>
              </a:ext>
            </a:extLst>
          </p:cNvPr>
          <p:cNvSpPr/>
          <p:nvPr/>
        </p:nvSpPr>
        <p:spPr>
          <a:xfrm>
            <a:off x="2283134" y="3931328"/>
            <a:ext cx="3324113" cy="614472"/>
          </a:xfrm>
          <a:custGeom>
            <a:avLst/>
            <a:gdLst>
              <a:gd name="connsiteX0" fmla="*/ 0 w 3324113"/>
              <a:gd name="connsiteY0" fmla="*/ 485376 h 614472"/>
              <a:gd name="connsiteX1" fmla="*/ 688490 w 3324113"/>
              <a:gd name="connsiteY1" fmla="*/ 1282 h 614472"/>
              <a:gd name="connsiteX2" fmla="*/ 1333948 w 3324113"/>
              <a:gd name="connsiteY2" fmla="*/ 614468 h 614472"/>
              <a:gd name="connsiteX3" fmla="*/ 2560320 w 3324113"/>
              <a:gd name="connsiteY3" fmla="*/ 12040 h 614472"/>
              <a:gd name="connsiteX4" fmla="*/ 3324113 w 3324113"/>
              <a:gd name="connsiteY4" fmla="*/ 592953 h 61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4113" h="614472">
                <a:moveTo>
                  <a:pt x="0" y="485376"/>
                </a:moveTo>
                <a:cubicBezTo>
                  <a:pt x="233082" y="232571"/>
                  <a:pt x="466165" y="-20233"/>
                  <a:pt x="688490" y="1282"/>
                </a:cubicBezTo>
                <a:cubicBezTo>
                  <a:pt x="910815" y="22797"/>
                  <a:pt x="1021976" y="612675"/>
                  <a:pt x="1333948" y="614468"/>
                </a:cubicBezTo>
                <a:cubicBezTo>
                  <a:pt x="1645920" y="616261"/>
                  <a:pt x="2228626" y="15626"/>
                  <a:pt x="2560320" y="12040"/>
                </a:cubicBezTo>
                <a:cubicBezTo>
                  <a:pt x="2892014" y="8454"/>
                  <a:pt x="3108063" y="300703"/>
                  <a:pt x="3324113" y="592953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DED96FE-0F11-2627-4F5B-9F9C4AEA808C}"/>
              </a:ext>
            </a:extLst>
          </p:cNvPr>
          <p:cNvSpPr/>
          <p:nvPr/>
        </p:nvSpPr>
        <p:spPr>
          <a:xfrm>
            <a:off x="6114091" y="4045904"/>
            <a:ext cx="2173045" cy="484117"/>
          </a:xfrm>
          <a:custGeom>
            <a:avLst/>
            <a:gdLst>
              <a:gd name="connsiteX0" fmla="*/ 2173045 w 2173045"/>
              <a:gd name="connsiteY0" fmla="*/ 484117 h 484117"/>
              <a:gd name="connsiteX1" fmla="*/ 1624405 w 2173045"/>
              <a:gd name="connsiteY1" fmla="*/ 53811 h 484117"/>
              <a:gd name="connsiteX2" fmla="*/ 1151068 w 2173045"/>
              <a:gd name="connsiteY2" fmla="*/ 430328 h 484117"/>
              <a:gd name="connsiteX3" fmla="*/ 537882 w 2173045"/>
              <a:gd name="connsiteY3" fmla="*/ 22 h 484117"/>
              <a:gd name="connsiteX4" fmla="*/ 0 w 2173045"/>
              <a:gd name="connsiteY4" fmla="*/ 451844 h 48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45" h="484117">
                <a:moveTo>
                  <a:pt x="2173045" y="484117"/>
                </a:moveTo>
                <a:cubicBezTo>
                  <a:pt x="1983889" y="273446"/>
                  <a:pt x="1794734" y="62776"/>
                  <a:pt x="1624405" y="53811"/>
                </a:cubicBezTo>
                <a:cubicBezTo>
                  <a:pt x="1454076" y="44846"/>
                  <a:pt x="1332155" y="439293"/>
                  <a:pt x="1151068" y="430328"/>
                </a:cubicBezTo>
                <a:cubicBezTo>
                  <a:pt x="969981" y="421363"/>
                  <a:pt x="729727" y="-3564"/>
                  <a:pt x="537882" y="22"/>
                </a:cubicBezTo>
                <a:cubicBezTo>
                  <a:pt x="346037" y="3608"/>
                  <a:pt x="173018" y="227726"/>
                  <a:pt x="0" y="45184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What is a Magnetic Field? - Twinkl">
            <a:extLst>
              <a:ext uri="{FF2B5EF4-FFF2-40B4-BE49-F238E27FC236}">
                <a16:creationId xmlns:a16="http://schemas.microsoft.com/office/drawing/2014/main" id="{BAA736B3-4F41-7DB3-127E-F0D0F081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01377" y="3280922"/>
            <a:ext cx="4262345" cy="22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42B090-E76B-A5A8-9B9B-DDB570D868F0}"/>
              </a:ext>
            </a:extLst>
          </p:cNvPr>
          <p:cNvSpPr txBox="1"/>
          <p:nvPr/>
        </p:nvSpPr>
        <p:spPr>
          <a:xfrm>
            <a:off x="3835339" y="334484"/>
            <a:ext cx="5005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 Electrodynamics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5DE957A-1A94-F0CF-AAF2-1AC33C906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553617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ames Maxwell and How his Equations Shaped the Modern World | by Sunny Labh  | Medium">
            <a:extLst>
              <a:ext uri="{FF2B5EF4-FFF2-40B4-BE49-F238E27FC236}">
                <a16:creationId xmlns:a16="http://schemas.microsoft.com/office/drawing/2014/main" id="{0115EEF8-7A7D-7998-196D-7B0FB0E9BC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0"/>
          <a:stretch/>
        </p:blipFill>
        <p:spPr bwMode="auto">
          <a:xfrm>
            <a:off x="7415474" y="0"/>
            <a:ext cx="60980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F49B73-CDFA-C9ED-C2C9-AF8A80858F97}"/>
              </a:ext>
            </a:extLst>
          </p:cNvPr>
          <p:cNvSpPr txBox="1"/>
          <p:nvPr/>
        </p:nvSpPr>
        <p:spPr>
          <a:xfrm>
            <a:off x="780134" y="5017025"/>
            <a:ext cx="3069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Maxwell’s Equations + axions</a:t>
            </a:r>
          </a:p>
        </p:txBody>
      </p:sp>
      <p:pic>
        <p:nvPicPr>
          <p:cNvPr id="15" name="Picture 14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55FC533A-CE05-1F6F-048E-5577C4C5AA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72" r="16484" b="53511"/>
          <a:stretch/>
        </p:blipFill>
        <p:spPr>
          <a:xfrm>
            <a:off x="-11723" y="1735018"/>
            <a:ext cx="7574839" cy="305067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2D5F3-AECE-B207-E72A-05FE67F69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E5BA0-56A1-C3BC-20D8-783E0DD9C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0A286-3A5D-F559-A09B-216F070FAD85}"/>
              </a:ext>
            </a:extLst>
          </p:cNvPr>
          <p:cNvSpPr txBox="1"/>
          <p:nvPr/>
        </p:nvSpPr>
        <p:spPr>
          <a:xfrm>
            <a:off x="3835339" y="334484"/>
            <a:ext cx="5005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 Electrodynamics</a:t>
            </a:r>
          </a:p>
        </p:txBody>
      </p:sp>
    </p:spTree>
    <p:extLst>
      <p:ext uri="{BB962C8B-B14F-4D97-AF65-F5344CB8AC3E}">
        <p14:creationId xmlns:p14="http://schemas.microsoft.com/office/powerpoint/2010/main" val="780054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5317E0-61AE-7FC7-8C27-87707298AC3F}"/>
                  </a:ext>
                </a:extLst>
              </p:cNvPr>
              <p:cNvSpPr txBox="1"/>
              <p:nvPr/>
            </p:nvSpPr>
            <p:spPr>
              <a:xfrm>
                <a:off x="1421526" y="903907"/>
                <a:ext cx="9671239" cy="62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3600" b="1" i="0" smtClean="0">
                              <a:latin typeface="Cambria Math" panose="02040503050406030204" pitchFamily="18" charset="0"/>
                            </a:rPr>
                            <m:t>𝛁</m:t>
                          </m:r>
                        </m:e>
                        <m:sup>
                          <m:r>
                            <a:rPr lang="en-GB" sz="36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sz="36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600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600" b="1" i="0" smtClean="0">
                          <a:latin typeface="Cambria Math" panose="02040503050406030204" pitchFamily="18" charset="0"/>
                        </a:rPr>
                        <m:t>𝛁</m:t>
                      </m:r>
                      <m:d>
                        <m:dPr>
                          <m:ctrlPr>
                            <a:rPr lang="en-GB" sz="3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600" b="1" i="0" smtClean="0">
                              <a:latin typeface="Cambria Math" panose="02040503050406030204" pitchFamily="18" charset="0"/>
                            </a:rPr>
                            <m:t>𝛁</m:t>
                          </m:r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GB" sz="3600" b="1" i="0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p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sz="3600" b="1" i="1" smtClean="0">
                          <a:latin typeface="Cambria Math" panose="02040503050406030204" pitchFamily="18" charset="0"/>
                        </a:rPr>
                        <m:t>ε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lang="en-GB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GB" sz="36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1" i="1"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</m:sSub>
                      <m:sSup>
                        <m:sSupPr>
                          <m:ctrlPr>
                            <a:rPr lang="en-GB" sz="3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p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GB" sz="36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36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5317E0-61AE-7FC7-8C27-87707298A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526" y="903907"/>
                <a:ext cx="9671239" cy="624210"/>
              </a:xfrm>
              <a:prstGeom prst="rect">
                <a:avLst/>
              </a:prstGeom>
              <a:blipFill>
                <a:blip r:embed="rId2"/>
                <a:stretch>
                  <a:fillRect t="-2000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DA85179-36F9-34BE-C63F-07BED3A7F11F}"/>
              </a:ext>
            </a:extLst>
          </p:cNvPr>
          <p:cNvSpPr txBox="1"/>
          <p:nvPr/>
        </p:nvSpPr>
        <p:spPr>
          <a:xfrm>
            <a:off x="7234069" y="2376576"/>
            <a:ext cx="1787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Axion field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00D63-B39E-77B0-D556-22A101B8C11C}"/>
              </a:ext>
            </a:extLst>
          </p:cNvPr>
          <p:cNvSpPr txBox="1"/>
          <p:nvPr/>
        </p:nvSpPr>
        <p:spPr>
          <a:xfrm>
            <a:off x="4048053" y="2376576"/>
            <a:ext cx="668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Light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2716F89-D367-F399-8884-64F002644311}"/>
              </a:ext>
            </a:extLst>
          </p:cNvPr>
          <p:cNvSpPr/>
          <p:nvPr/>
        </p:nvSpPr>
        <p:spPr>
          <a:xfrm>
            <a:off x="6257146" y="2934976"/>
            <a:ext cx="3324113" cy="614472"/>
          </a:xfrm>
          <a:custGeom>
            <a:avLst/>
            <a:gdLst>
              <a:gd name="connsiteX0" fmla="*/ 0 w 3324113"/>
              <a:gd name="connsiteY0" fmla="*/ 485376 h 614472"/>
              <a:gd name="connsiteX1" fmla="*/ 688490 w 3324113"/>
              <a:gd name="connsiteY1" fmla="*/ 1282 h 614472"/>
              <a:gd name="connsiteX2" fmla="*/ 1333948 w 3324113"/>
              <a:gd name="connsiteY2" fmla="*/ 614468 h 614472"/>
              <a:gd name="connsiteX3" fmla="*/ 2560320 w 3324113"/>
              <a:gd name="connsiteY3" fmla="*/ 12040 h 614472"/>
              <a:gd name="connsiteX4" fmla="*/ 3324113 w 3324113"/>
              <a:gd name="connsiteY4" fmla="*/ 592953 h 61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4113" h="614472">
                <a:moveTo>
                  <a:pt x="0" y="485376"/>
                </a:moveTo>
                <a:cubicBezTo>
                  <a:pt x="233082" y="232571"/>
                  <a:pt x="466165" y="-20233"/>
                  <a:pt x="688490" y="1282"/>
                </a:cubicBezTo>
                <a:cubicBezTo>
                  <a:pt x="910815" y="22797"/>
                  <a:pt x="1021976" y="612675"/>
                  <a:pt x="1333948" y="614468"/>
                </a:cubicBezTo>
                <a:cubicBezTo>
                  <a:pt x="1645920" y="616261"/>
                  <a:pt x="2228626" y="15626"/>
                  <a:pt x="2560320" y="12040"/>
                </a:cubicBezTo>
                <a:cubicBezTo>
                  <a:pt x="2892014" y="8454"/>
                  <a:pt x="3108063" y="300703"/>
                  <a:pt x="3324113" y="592953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DAF81D3-9B48-E6A0-7353-BDDBBE3450B1}"/>
              </a:ext>
            </a:extLst>
          </p:cNvPr>
          <p:cNvSpPr/>
          <p:nvPr/>
        </p:nvSpPr>
        <p:spPr>
          <a:xfrm>
            <a:off x="3817488" y="2944883"/>
            <a:ext cx="2173045" cy="484117"/>
          </a:xfrm>
          <a:custGeom>
            <a:avLst/>
            <a:gdLst>
              <a:gd name="connsiteX0" fmla="*/ 2173045 w 2173045"/>
              <a:gd name="connsiteY0" fmla="*/ 484117 h 484117"/>
              <a:gd name="connsiteX1" fmla="*/ 1624405 w 2173045"/>
              <a:gd name="connsiteY1" fmla="*/ 53811 h 484117"/>
              <a:gd name="connsiteX2" fmla="*/ 1151068 w 2173045"/>
              <a:gd name="connsiteY2" fmla="*/ 430328 h 484117"/>
              <a:gd name="connsiteX3" fmla="*/ 537882 w 2173045"/>
              <a:gd name="connsiteY3" fmla="*/ 22 h 484117"/>
              <a:gd name="connsiteX4" fmla="*/ 0 w 2173045"/>
              <a:gd name="connsiteY4" fmla="*/ 451844 h 48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45" h="484117">
                <a:moveTo>
                  <a:pt x="2173045" y="484117"/>
                </a:moveTo>
                <a:cubicBezTo>
                  <a:pt x="1983889" y="273446"/>
                  <a:pt x="1794734" y="62776"/>
                  <a:pt x="1624405" y="53811"/>
                </a:cubicBezTo>
                <a:cubicBezTo>
                  <a:pt x="1454076" y="44846"/>
                  <a:pt x="1332155" y="439293"/>
                  <a:pt x="1151068" y="430328"/>
                </a:cubicBezTo>
                <a:cubicBezTo>
                  <a:pt x="969981" y="421363"/>
                  <a:pt x="729727" y="-3564"/>
                  <a:pt x="537882" y="22"/>
                </a:cubicBezTo>
                <a:cubicBezTo>
                  <a:pt x="346037" y="3608"/>
                  <a:pt x="173018" y="227726"/>
                  <a:pt x="0" y="45184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385F7F-7786-30C1-6B64-FAC0AB03BAB4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8127968" y="1528117"/>
            <a:ext cx="1273609" cy="8484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What is a Magnetic Field? - Twinkl">
            <a:extLst>
              <a:ext uri="{FF2B5EF4-FFF2-40B4-BE49-F238E27FC236}">
                <a16:creationId xmlns:a16="http://schemas.microsoft.com/office/drawing/2014/main" id="{41A26E5D-A4F8-E291-D1CE-257C07674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0296" y="3621897"/>
            <a:ext cx="4262345" cy="22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58B06-7B17-DAC9-371B-EFE3BDCA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4078C4A-4C65-326B-43B7-E5DF082B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C2462C-3955-9B35-F08E-75F72D2BD5F3}"/>
              </a:ext>
            </a:extLst>
          </p:cNvPr>
          <p:cNvSpPr txBox="1"/>
          <p:nvPr/>
        </p:nvSpPr>
        <p:spPr>
          <a:xfrm>
            <a:off x="3817488" y="173063"/>
            <a:ext cx="5005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 Electrodynamics</a:t>
            </a:r>
          </a:p>
        </p:txBody>
      </p:sp>
    </p:spTree>
    <p:extLst>
      <p:ext uri="{BB962C8B-B14F-4D97-AF65-F5344CB8AC3E}">
        <p14:creationId xmlns:p14="http://schemas.microsoft.com/office/powerpoint/2010/main" val="1924349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0C7D6-4B45-61D4-173D-006ACE940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9826-FB29-3077-B7A5-8E65035B7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204234"/>
            <a:ext cx="11506799" cy="1128839"/>
          </a:xfrm>
        </p:spPr>
        <p:txBody>
          <a:bodyPr/>
          <a:lstStyle/>
          <a:p>
            <a:r>
              <a:rPr lang="en-US" dirty="0"/>
              <a:t>Axion Dark Matter Detection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63F9F-E952-9844-9CED-21829ABF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14</a:t>
            </a:fld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F0380ED-701E-D1BA-EE3C-CA23F9DFF4F3}"/>
              </a:ext>
            </a:extLst>
          </p:cNvPr>
          <p:cNvGrpSpPr/>
          <p:nvPr/>
        </p:nvGrpSpPr>
        <p:grpSpPr>
          <a:xfrm>
            <a:off x="9025071" y="331563"/>
            <a:ext cx="2685481" cy="2193017"/>
            <a:chOff x="1271464" y="2924944"/>
            <a:chExt cx="2685481" cy="219301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E019191-F429-449C-B769-3F90F1BDC9B7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E6E0B44-7905-09C6-FFFB-EDDDEDB1035A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690E8A0D-792E-CDB1-06CD-83BADA6CEC7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9" name="Arc 58">
                  <a:extLst>
                    <a:ext uri="{FF2B5EF4-FFF2-40B4-BE49-F238E27FC236}">
                      <a16:creationId xmlns:a16="http://schemas.microsoft.com/office/drawing/2014/main" id="{C241D2C7-EF43-84A2-CDDF-5830B14E4467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0" name="Arc 59">
                  <a:extLst>
                    <a:ext uri="{FF2B5EF4-FFF2-40B4-BE49-F238E27FC236}">
                      <a16:creationId xmlns:a16="http://schemas.microsoft.com/office/drawing/2014/main" id="{4DFD5052-B866-11D6-40EB-9ECB51022C1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E3ACDC17-5F90-6A94-5CE5-170B72130DB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7162B73C-AD31-10E2-8138-4F6C1653378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40593709-6BA6-7AA1-9026-B53485EFD2CF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686433AE-57EB-45F5-E6C4-5F0263CC1CFF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5034263E-04C1-F966-691B-CE6B3FE271EB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7B7C8EFA-6476-E07F-D8C2-CE3A0E196CB2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85F19E5-E723-AD7B-BCE8-F2A723228E9F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AE76478E-DBF2-303A-5A41-7C684602C596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A5FC6C02-AB8F-1528-8D10-A771790C118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FF4ED6F5-034E-E279-D563-901C9506EC7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4901B047-439E-5082-DC60-2F9EF82EBEBC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FE03C58-4121-9708-5F48-C0793C9B6D9D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02D40DF-7B94-C90E-E8CC-B0D3F5425891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2C1662A5-AE71-778B-AA45-83697B70DD1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4802F745-7786-E28D-8D8D-BCD8BE85684C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B3BA8F07-A06C-2018-29D2-1D4741668EBB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3414A83-4350-009E-85DB-45DD1CD3FF5E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1E74882-476C-F090-93EE-448B9D99DDD4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3A0A500B-D0D7-047F-3A3F-8A313EE43B52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7" name="Arc 36">
                  <a:extLst>
                    <a:ext uri="{FF2B5EF4-FFF2-40B4-BE49-F238E27FC236}">
                      <a16:creationId xmlns:a16="http://schemas.microsoft.com/office/drawing/2014/main" id="{1CAF4D5A-3CCF-7F64-4E16-2140732B051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id="{26E82FB3-2ECA-2B17-6994-0460A4C0327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9" name="Arc 38">
                  <a:extLst>
                    <a:ext uri="{FF2B5EF4-FFF2-40B4-BE49-F238E27FC236}">
                      <a16:creationId xmlns:a16="http://schemas.microsoft.com/office/drawing/2014/main" id="{30608C2B-6B54-C7DD-58AD-F3A22746076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CA51752-CE54-3ACD-E89D-432448C5B284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09DE2F38-3DF8-AD22-862E-FC536E2A472E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3" name="Arc 32">
                  <a:extLst>
                    <a:ext uri="{FF2B5EF4-FFF2-40B4-BE49-F238E27FC236}">
                      <a16:creationId xmlns:a16="http://schemas.microsoft.com/office/drawing/2014/main" id="{0326D66F-C0E6-DF42-2034-2AC667CE48FC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A4F7CCE5-6F12-F203-012B-3A8969CB08FD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5" name="Arc 34">
                  <a:extLst>
                    <a:ext uri="{FF2B5EF4-FFF2-40B4-BE49-F238E27FC236}">
                      <a16:creationId xmlns:a16="http://schemas.microsoft.com/office/drawing/2014/main" id="{DAD42F78-9895-800C-6CB1-952256621E3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58765FF-96DB-F2E9-4124-AB15189646DE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6667807-C709-9196-E78D-DE2D36602150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41FDBAAD-A3A3-0631-7DEA-B45CB9608B27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7" name="Arc 26">
                  <a:extLst>
                    <a:ext uri="{FF2B5EF4-FFF2-40B4-BE49-F238E27FC236}">
                      <a16:creationId xmlns:a16="http://schemas.microsoft.com/office/drawing/2014/main" id="{FB095E4F-B670-BFD5-9E17-7B11F9D2E89B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CA9CB78B-5B63-3C47-5687-C6CED5A04AF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id="{24FB5AE4-1819-4654-C752-1157CE4062A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A7537C5-6151-D475-774A-15F0CE47CD2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2" name="Arc 21">
                  <a:extLst>
                    <a:ext uri="{FF2B5EF4-FFF2-40B4-BE49-F238E27FC236}">
                      <a16:creationId xmlns:a16="http://schemas.microsoft.com/office/drawing/2014/main" id="{4530B8EB-CA68-3C85-9881-6B06395CB44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3" name="Arc 22">
                  <a:extLst>
                    <a:ext uri="{FF2B5EF4-FFF2-40B4-BE49-F238E27FC236}">
                      <a16:creationId xmlns:a16="http://schemas.microsoft.com/office/drawing/2014/main" id="{F6AFE222-9944-31F0-2524-B41268E50193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id="{57563EBA-211D-F0EF-AD97-CF4530C989E4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id="{DE938066-6110-B146-B061-829AF384AE4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B35C9B-1EBF-F7AF-0918-3FCB80210062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84BCA8-3103-1D65-21BE-3493822AF3E7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751443-1C1F-2CEA-9F57-F95A53AD071F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4C45159-7B7D-4F2E-7C20-8990EE11A0BD}"/>
                </a:ext>
              </a:extLst>
            </p:cNvPr>
            <p:cNvCxnSpPr>
              <a:cxnSpLocks/>
              <a:endCxn id="15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07F40B-CE53-9040-7BB0-BE288165B9B2}"/>
                </a:ext>
              </a:extLst>
            </p:cNvPr>
            <p:cNvCxnSpPr>
              <a:cxnSpLocks/>
              <a:stCxn id="15" idx="3"/>
              <a:endCxn id="15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/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𝒍𝒂𝒃</m:t>
                            </m:r>
                          </m:sub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blipFill>
                  <a:blip r:embed="rId4"/>
                  <a:stretch>
                    <a:fillRect b="-5405"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8" name="Picture 2" descr="Physics - Homing in on Axions?">
            <a:extLst>
              <a:ext uri="{FF2B5EF4-FFF2-40B4-BE49-F238E27FC236}">
                <a16:creationId xmlns:a16="http://schemas.microsoft.com/office/drawing/2014/main" id="{04AB28C4-6397-6B4D-C44D-38AF0412F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15" y="2384569"/>
            <a:ext cx="6475385" cy="349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/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/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blipFill>
                <a:blip r:embed="rId7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/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/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71BBF9-59BE-5F5C-70FF-14C5824BC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FE48E55-EB29-2EFC-56E9-B9BE456373DE}"/>
                  </a:ext>
                </a:extLst>
              </p:cNvPr>
              <p:cNvSpPr txBox="1"/>
              <p:nvPr/>
            </p:nvSpPr>
            <p:spPr>
              <a:xfrm>
                <a:off x="9600923" y="3695589"/>
                <a:ext cx="2087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~ 200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𝑘𝑚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i="1" dirty="0" smtClean="0">
                          <a:latin typeface="Cambria Math" panose="02040503050406030204" pitchFamily="18" charset="0"/>
                        </a:rPr>
                        <m:t>sec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⁡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FE48E55-EB29-2EFC-56E9-B9BE45637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0923" y="3695589"/>
                <a:ext cx="2087238" cy="369332"/>
              </a:xfrm>
              <a:prstGeom prst="rect">
                <a:avLst/>
              </a:prstGeom>
              <a:blipFill>
                <a:blip r:embed="rId10"/>
                <a:stretch>
                  <a:fillRect t="-6452" r="-3030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044B67-FF08-0AF9-8196-BC0660AB36A0}"/>
                  </a:ext>
                </a:extLst>
              </p:cNvPr>
              <p:cNvSpPr txBox="1"/>
              <p:nvPr/>
            </p:nvSpPr>
            <p:spPr>
              <a:xfrm>
                <a:off x="9648007" y="4293816"/>
                <a:ext cx="2144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=0.45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/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044B67-FF08-0AF9-8196-BC0660AB36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8007" y="4293816"/>
                <a:ext cx="2144048" cy="369332"/>
              </a:xfrm>
              <a:prstGeom prst="rect">
                <a:avLst/>
              </a:prstGeom>
              <a:blipFill>
                <a:blip r:embed="rId11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086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82BAF-E435-AAE0-2E62-F94029BB2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0FA2D-116F-831C-F5B5-EE5677CD1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  <a:blipFill>
                <a:blip r:embed="rId3"/>
                <a:stretch>
                  <a:fillRect t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72D63D82-2E3C-F0A5-A60E-C5386146D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78909"/>
            <a:ext cx="7238704" cy="57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E0B385-5EF8-479E-AE99-B4B2041B8F0A}"/>
              </a:ext>
            </a:extLst>
          </p:cNvPr>
          <p:cNvSpPr/>
          <p:nvPr/>
        </p:nvSpPr>
        <p:spPr>
          <a:xfrm>
            <a:off x="8688288" y="2060848"/>
            <a:ext cx="2774208" cy="2952328"/>
          </a:xfrm>
          <a:prstGeom prst="roundRect">
            <a:avLst/>
          </a:prstGeom>
          <a:noFill/>
          <a:ln w="889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6169E0-F334-5C1A-C6C4-804306A148BA}"/>
              </a:ext>
            </a:extLst>
          </p:cNvPr>
          <p:cNvCxnSpPr/>
          <p:nvPr/>
        </p:nvCxnSpPr>
        <p:spPr>
          <a:xfrm>
            <a:off x="9480376" y="1340768"/>
            <a:ext cx="828576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86B2F8-F4ED-E323-8924-C5088974DA97}"/>
              </a:ext>
            </a:extLst>
          </p:cNvPr>
          <p:cNvCxnSpPr>
            <a:cxnSpLocks/>
          </p:cNvCxnSpPr>
          <p:nvPr/>
        </p:nvCxnSpPr>
        <p:spPr>
          <a:xfrm flipH="1">
            <a:off x="10770880" y="1340768"/>
            <a:ext cx="999728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AB4EEB3-2CD3-132A-C2A5-05BA8F37E720}"/>
              </a:ext>
            </a:extLst>
          </p:cNvPr>
          <p:cNvSpPr txBox="1"/>
          <p:nvPr/>
        </p:nvSpPr>
        <p:spPr>
          <a:xfrm>
            <a:off x="9939328" y="822167"/>
            <a:ext cx="1431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Manchester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FF10B-CC8E-70AD-E546-D4DD6F1D664D}"/>
              </a:ext>
            </a:extLst>
          </p:cNvPr>
          <p:cNvSpPr txBox="1"/>
          <p:nvPr/>
        </p:nvSpPr>
        <p:spPr>
          <a:xfrm>
            <a:off x="9894664" y="515872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26 – 40 GHz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6DB99-2D18-BC4D-ADE1-755C55702098}"/>
              </a:ext>
            </a:extLst>
          </p:cNvPr>
          <p:cNvSpPr txBox="1"/>
          <p:nvPr/>
        </p:nvSpPr>
        <p:spPr>
          <a:xfrm>
            <a:off x="7439724" y="6169060"/>
            <a:ext cx="1906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Dark Matter Mass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B5C1F6-FE25-7448-3CEA-FAA2EF7800DE}"/>
              </a:ext>
            </a:extLst>
          </p:cNvPr>
          <p:cNvSpPr txBox="1"/>
          <p:nvPr/>
        </p:nvSpPr>
        <p:spPr>
          <a:xfrm rot="16200000">
            <a:off x="3136970" y="3352347"/>
            <a:ext cx="17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Photon Coupling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AB75B3E-12B5-2870-E07E-8B718DA9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9A882-B51A-A6A7-2677-73D612E5E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01" y="-69633"/>
            <a:ext cx="10515600" cy="1325563"/>
          </a:xfrm>
        </p:spPr>
        <p:txBody>
          <a:bodyPr/>
          <a:lstStyle/>
          <a:p>
            <a:r>
              <a:rPr lang="en-US" dirty="0"/>
              <a:t>Axion Dark Matter Searches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E40BEF-30EB-5CAF-EED3-7D16019643BD}"/>
              </a:ext>
            </a:extLst>
          </p:cNvPr>
          <p:cNvSpPr txBox="1"/>
          <p:nvPr/>
        </p:nvSpPr>
        <p:spPr>
          <a:xfrm>
            <a:off x="502504" y="6349312"/>
            <a:ext cx="2730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Plot Courtesy: Ciaran O’Hare</a:t>
            </a:r>
          </a:p>
        </p:txBody>
      </p:sp>
    </p:spTree>
    <p:extLst>
      <p:ext uri="{BB962C8B-B14F-4D97-AF65-F5344CB8AC3E}">
        <p14:creationId xmlns:p14="http://schemas.microsoft.com/office/powerpoint/2010/main" val="193662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F9FE4-E3C3-14ED-C98E-5317478F1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2DBB52-2943-39D7-26AA-64E863AEFB9E}"/>
                  </a:ext>
                </a:extLst>
              </p:cNvPr>
              <p:cNvSpPr txBox="1"/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2DBB52-2943-39D7-26AA-64E863AEF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969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F02F3D1-9ED7-8624-86B4-47F9FACE190F}"/>
              </a:ext>
            </a:extLst>
          </p:cNvPr>
          <p:cNvSpPr txBox="1"/>
          <p:nvPr/>
        </p:nvSpPr>
        <p:spPr>
          <a:xfrm>
            <a:off x="846789" y="275433"/>
            <a:ext cx="11182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Theory Behind Sensitivity of Axion Experiments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5830F8-FAE1-F527-EA68-27CC64218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AD8C5D-8540-F8FD-30E2-E39CFB5C9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CB31B5-895D-7587-CE29-30DB0B495CE7}"/>
              </a:ext>
            </a:extLst>
          </p:cNvPr>
          <p:cNvSpPr txBox="1"/>
          <p:nvPr/>
        </p:nvSpPr>
        <p:spPr>
          <a:xfrm>
            <a:off x="4038600" y="2758688"/>
            <a:ext cx="4476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(a story through a formula)</a:t>
            </a:r>
          </a:p>
        </p:txBody>
      </p:sp>
    </p:spTree>
    <p:extLst>
      <p:ext uri="{BB962C8B-B14F-4D97-AF65-F5344CB8AC3E}">
        <p14:creationId xmlns:p14="http://schemas.microsoft.com/office/powerpoint/2010/main" val="1119120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E81A4-24E8-4E39-3B9F-70E92A83D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2E26FF0-FAEC-8153-48E3-E76E77C2D20E}"/>
                  </a:ext>
                </a:extLst>
              </p:cNvPr>
              <p:cNvSpPr txBox="1"/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2E26FF0-FAEC-8153-48E3-E76E77C2D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969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8B97F52-3B3C-398B-3F23-A1B67F7DF99F}"/>
              </a:ext>
            </a:extLst>
          </p:cNvPr>
          <p:cNvSpPr txBox="1"/>
          <p:nvPr/>
        </p:nvSpPr>
        <p:spPr>
          <a:xfrm>
            <a:off x="2093698" y="206161"/>
            <a:ext cx="7796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Sensitivity of Axion Experiments 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3531BBF8-E6A5-2416-F329-7E9045C63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73464" y="2440442"/>
            <a:ext cx="862250" cy="77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594692-6774-96C4-0538-6CFD9DA2E08F}"/>
                  </a:ext>
                </a:extLst>
              </p:cNvPr>
              <p:cNvSpPr txBox="1"/>
              <p:nvPr/>
            </p:nvSpPr>
            <p:spPr>
              <a:xfrm>
                <a:off x="-2197113" y="2644885"/>
                <a:ext cx="6099142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𝐁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594692-6774-96C4-0538-6CFD9DA2E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97113" y="2644885"/>
                <a:ext cx="6099142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8E7CB3-1A8F-546B-ABE5-5A17A10845C0}"/>
                  </a:ext>
                </a:extLst>
              </p:cNvPr>
              <p:cNvSpPr txBox="1"/>
              <p:nvPr/>
            </p:nvSpPr>
            <p:spPr>
              <a:xfrm>
                <a:off x="2810783" y="2424124"/>
                <a:ext cx="2107500" cy="75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200" b="1" i="0" dirty="0">
                    <a:solidFill>
                      <a:schemeClr val="accent5"/>
                    </a:solidFill>
                    <a:latin typeface="+mj-lt"/>
                  </a:rPr>
                  <a:t>C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∫</m:t>
                                </m:r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b>
                                  <m:sSubPr>
                                    <m:ctrlP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GB" sz="2200" i="1">
                                        <a:latin typeface="Cambria Math" panose="02040503050406030204" pitchFamily="18" charset="0"/>
                                      </a:rPr>
                                      <m:t>𝑙𝑎𝑏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𝑙𝑎𝑏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∫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 |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sSup>
                          <m:s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8E7CB3-1A8F-546B-ABE5-5A17A1084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0783" y="2424124"/>
                <a:ext cx="2107500" cy="755528"/>
              </a:xfrm>
              <a:prstGeom prst="rect">
                <a:avLst/>
              </a:prstGeom>
              <a:blipFill>
                <a:blip r:embed="rId5"/>
                <a:stretch>
                  <a:fillRect l="-3593" b="-7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8E16BA-8145-8374-B72F-E4D3FFFDFE0A}"/>
                  </a:ext>
                </a:extLst>
              </p:cNvPr>
              <p:cNvSpPr txBox="1"/>
              <p:nvPr/>
            </p:nvSpPr>
            <p:spPr>
              <a:xfrm>
                <a:off x="5432982" y="2327656"/>
                <a:ext cx="6759018" cy="924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GB" sz="22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supHide m:val="on"/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GB" sz="22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sub>
                            <m:sup/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n-GB" sz="22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</m:nary>
                          <m:sSup>
                            <m:sSup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nary>
                            <m:naryPr>
                              <m:subHide m:val="on"/>
                              <m:supHide m:val="on"/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𝑑𝑆</m:t>
                              </m:r>
                              <m:sSup>
                                <m:sSup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2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func>
                          <m:nary>
                            <m:naryPr>
                              <m:subHide m:val="on"/>
                              <m:supHide m:val="on"/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n-GB" sz="22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  <m:sSup>
                                <m:sSupPr>
                                  <m:ctrlP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2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8E16BA-8145-8374-B72F-E4D3FFFDF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982" y="2327656"/>
                <a:ext cx="6759018" cy="924805"/>
              </a:xfrm>
              <a:prstGeom prst="rect">
                <a:avLst/>
              </a:prstGeom>
              <a:blipFill>
                <a:blip r:embed="rId6"/>
                <a:stretch>
                  <a:fillRect t="-72973" b="-10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CDDFDEF-9FFA-53C5-16AC-CBF9D3770705}"/>
              </a:ext>
            </a:extLst>
          </p:cNvPr>
          <p:cNvCxnSpPr/>
          <p:nvPr/>
        </p:nvCxnSpPr>
        <p:spPr>
          <a:xfrm flipV="1">
            <a:off x="7344646" y="3209544"/>
            <a:ext cx="0" cy="2728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EF61212-5C26-F519-1B35-5FBCA6BBF23F}"/>
              </a:ext>
            </a:extLst>
          </p:cNvPr>
          <p:cNvSpPr txBox="1"/>
          <p:nvPr/>
        </p:nvSpPr>
        <p:spPr>
          <a:xfrm>
            <a:off x="6736164" y="3533491"/>
            <a:ext cx="210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Resistance</a:t>
            </a:r>
          </a:p>
        </p:txBody>
      </p:sp>
      <p:pic>
        <p:nvPicPr>
          <p:cNvPr id="2052" name="Picture 4" descr="Quality (Q) Factor: Equations and Applications">
            <a:extLst>
              <a:ext uri="{FF2B5EF4-FFF2-40B4-BE49-F238E27FC236}">
                <a16:creationId xmlns:a16="http://schemas.microsoft.com/office/drawing/2014/main" id="{276EB6E9-24E2-ED34-3561-EE4FEDF96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434" y="4265567"/>
            <a:ext cx="3855575" cy="225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FC2D28-18F8-70E9-A58E-5EC966985020}"/>
              </a:ext>
            </a:extLst>
          </p:cNvPr>
          <p:cNvSpPr txBox="1"/>
          <p:nvPr/>
        </p:nvSpPr>
        <p:spPr>
          <a:xfrm>
            <a:off x="9118055" y="3533491"/>
            <a:ext cx="286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Losses from bulk materials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9E8CD7B-46F1-9ABF-A23B-AAB093F781DD}"/>
              </a:ext>
            </a:extLst>
          </p:cNvPr>
          <p:cNvCxnSpPr/>
          <p:nvPr/>
        </p:nvCxnSpPr>
        <p:spPr>
          <a:xfrm flipV="1">
            <a:off x="9521055" y="3260676"/>
            <a:ext cx="0" cy="2728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96A4A7-0765-07DB-5381-1305560C9C5A}"/>
                  </a:ext>
                </a:extLst>
              </p:cNvPr>
              <p:cNvSpPr txBox="1"/>
              <p:nvPr/>
            </p:nvSpPr>
            <p:spPr>
              <a:xfrm>
                <a:off x="2231827" y="2670714"/>
                <a:ext cx="6760394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GB" sz="18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GB" sz="18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GB" sz="1800" b="1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96A4A7-0765-07DB-5381-1305560C9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827" y="2670714"/>
                <a:ext cx="6760394" cy="375552"/>
              </a:xfrm>
              <a:prstGeom prst="rect">
                <a:avLst/>
              </a:prstGeom>
              <a:blipFill>
                <a:blip r:embed="rId8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 descr="The Hidden Meanings of Noise » MIT Physics">
            <a:extLst>
              <a:ext uri="{FF2B5EF4-FFF2-40B4-BE49-F238E27FC236}">
                <a16:creationId xmlns:a16="http://schemas.microsoft.com/office/drawing/2014/main" id="{EFA3873E-B4B1-33C1-2ADF-0127D3BA9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827" y="4157513"/>
            <a:ext cx="1950838" cy="129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88B84E9-7CF2-861C-B454-7A1D4BD93842}"/>
                  </a:ext>
                </a:extLst>
              </p:cNvPr>
              <p:cNvSpPr txBox="1"/>
              <p:nvPr/>
            </p:nvSpPr>
            <p:spPr>
              <a:xfrm>
                <a:off x="-2038057" y="4610979"/>
                <a:ext cx="7197046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88B84E9-7CF2-861C-B454-7A1D4BD93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8057" y="4610979"/>
                <a:ext cx="7197046" cy="391261"/>
              </a:xfrm>
              <a:prstGeom prst="rect">
                <a:avLst/>
              </a:prstGeom>
              <a:blipFill>
                <a:blip r:embed="rId10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0DBF1-DD4C-B2F1-4DC6-4EA5067F7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70FD52-2706-5D29-91C6-416C5314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073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E97220-5440-FCF8-3347-45C7E5D25A57}"/>
                  </a:ext>
                </a:extLst>
              </p:cNvPr>
              <p:cNvSpPr txBox="1"/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E97220-5440-FCF8-3347-45C7E5D25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blipFill>
                <a:blip r:embed="rId3"/>
                <a:stretch>
                  <a:fillRect l="-969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2BD9664-04B2-C1F5-CA56-C5CAF1B400A1}"/>
              </a:ext>
            </a:extLst>
          </p:cNvPr>
          <p:cNvSpPr txBox="1"/>
          <p:nvPr/>
        </p:nvSpPr>
        <p:spPr>
          <a:xfrm>
            <a:off x="2093698" y="206161"/>
            <a:ext cx="7796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Sensitivity of Axion Experiments </a:t>
            </a:r>
          </a:p>
        </p:txBody>
      </p:sp>
      <p:pic>
        <p:nvPicPr>
          <p:cNvPr id="8" name="Picture 7" descr="A person standing next to a large round metal object&#10;&#10;AI-generated content may be incorrect.">
            <a:extLst>
              <a:ext uri="{FF2B5EF4-FFF2-40B4-BE49-F238E27FC236}">
                <a16:creationId xmlns:a16="http://schemas.microsoft.com/office/drawing/2014/main" id="{98AFF4AE-CF83-CE28-F84E-39EF07F0A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659" y="3015624"/>
            <a:ext cx="1888088" cy="25752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0F3156-9BF5-00A1-AA6C-AD0F171DDA98}"/>
              </a:ext>
            </a:extLst>
          </p:cNvPr>
          <p:cNvSpPr txBox="1"/>
          <p:nvPr/>
        </p:nvSpPr>
        <p:spPr>
          <a:xfrm>
            <a:off x="6112755" y="5739677"/>
            <a:ext cx="1295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cm bore</a:t>
            </a:r>
            <a:br>
              <a:rPr lang="en-US" dirty="0"/>
            </a:br>
            <a:r>
              <a:rPr lang="en-US" dirty="0"/>
              <a:t>8 T field</a:t>
            </a:r>
          </a:p>
        </p:txBody>
      </p:sp>
      <p:pic>
        <p:nvPicPr>
          <p:cNvPr id="13" name="Picture 12" descr="A spool of yellow thread&#10;&#10;AI-generated content may be incorrect.">
            <a:extLst>
              <a:ext uri="{FF2B5EF4-FFF2-40B4-BE49-F238E27FC236}">
                <a16:creationId xmlns:a16="http://schemas.microsoft.com/office/drawing/2014/main" id="{DE8B68E0-6BFA-AFF7-B1FA-7E8351BC6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6396" y="2918402"/>
            <a:ext cx="1516128" cy="25544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05EC2BD-60C5-A0B2-ACFF-A87BEEE13C55}"/>
                  </a:ext>
                </a:extLst>
              </p:cNvPr>
              <p:cNvSpPr txBox="1"/>
              <p:nvPr/>
            </p:nvSpPr>
            <p:spPr>
              <a:xfrm>
                <a:off x="3183847" y="5696245"/>
                <a:ext cx="16146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/>
                  <a:t> few cm bore</a:t>
                </a:r>
                <a:br>
                  <a:rPr lang="en-US" dirty="0"/>
                </a:b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/>
                  <a:t> 3 Tesla field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05EC2BD-60C5-A0B2-ACFF-A87BEEE13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847" y="5696245"/>
                <a:ext cx="1614609" cy="646331"/>
              </a:xfrm>
              <a:prstGeom prst="rect">
                <a:avLst/>
              </a:prstGeom>
              <a:blipFill>
                <a:blip r:embed="rId6"/>
                <a:stretch>
                  <a:fillRect t="-3846" r="-234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C886863-9D42-DE8D-8A77-0578D5A5371E}"/>
              </a:ext>
            </a:extLst>
          </p:cNvPr>
          <p:cNvSpPr txBox="1"/>
          <p:nvPr/>
        </p:nvSpPr>
        <p:spPr>
          <a:xfrm>
            <a:off x="3350594" y="2494660"/>
            <a:ext cx="1431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Manchester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8CBFBD-60B8-4291-F919-D77667BB85D3}"/>
              </a:ext>
            </a:extLst>
          </p:cNvPr>
          <p:cNvSpPr txBox="1"/>
          <p:nvPr/>
        </p:nvSpPr>
        <p:spPr>
          <a:xfrm>
            <a:off x="6112755" y="2497488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Sheffield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61F82C-EC71-9B50-1665-80092085CB8A}"/>
              </a:ext>
            </a:extLst>
          </p:cNvPr>
          <p:cNvCxnSpPr/>
          <p:nvPr/>
        </p:nvCxnSpPr>
        <p:spPr>
          <a:xfrm>
            <a:off x="4966472" y="4195625"/>
            <a:ext cx="631596" cy="0"/>
          </a:xfrm>
          <a:prstGeom prst="straightConnector1">
            <a:avLst/>
          </a:prstGeom>
          <a:ln w="412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8080070-0288-A5C4-A7FF-CC3FC58929E7}"/>
              </a:ext>
            </a:extLst>
          </p:cNvPr>
          <p:cNvSpPr/>
          <p:nvPr/>
        </p:nvSpPr>
        <p:spPr>
          <a:xfrm>
            <a:off x="4462923" y="1101107"/>
            <a:ext cx="505004" cy="539157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E29351-AABB-4E79-C9A8-1F53C910064D}"/>
              </a:ext>
            </a:extLst>
          </p:cNvPr>
          <p:cNvSpPr txBox="1"/>
          <p:nvPr/>
        </p:nvSpPr>
        <p:spPr>
          <a:xfrm>
            <a:off x="8398692" y="6201342"/>
            <a:ext cx="31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84A28A5-7F67-9B69-FBF3-F7AE03D88240}"/>
                  </a:ext>
                </a:extLst>
              </p:cNvPr>
              <p:cNvSpPr txBox="1"/>
              <p:nvPr/>
            </p:nvSpPr>
            <p:spPr>
              <a:xfrm>
                <a:off x="8239168" y="2685746"/>
                <a:ext cx="2475486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accent5"/>
                    </a:solidFill>
                  </a:rPr>
                  <a:t>~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accent5"/>
                    </a:solidFill>
                  </a:rPr>
                  <a:t> gain in scan rate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84A28A5-7F67-9B69-FBF3-F7AE03D88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9168" y="2685746"/>
                <a:ext cx="2475486" cy="375552"/>
              </a:xfrm>
              <a:prstGeom prst="rect">
                <a:avLst/>
              </a:prstGeom>
              <a:blipFill>
                <a:blip r:embed="rId7"/>
                <a:stretch>
                  <a:fillRect l="-2041" t="-6667" r="-102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B9FC64-7EAA-ABF5-1982-A90714F4C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E1FAD2-57F0-E8DF-9E2E-CB6C17A6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35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FF737-2852-598F-3A24-2DC5A3387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1C6627-7BEF-AD3A-57B4-67931D80F40F}"/>
                  </a:ext>
                </a:extLst>
              </p:cNvPr>
              <p:cNvSpPr txBox="1"/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1C6627-7BEF-AD3A-57B4-67931D80F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blipFill>
                <a:blip r:embed="rId3"/>
                <a:stretch>
                  <a:fillRect l="-969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E36DE35-ACC4-8B0E-C539-5C150E1404E7}"/>
              </a:ext>
            </a:extLst>
          </p:cNvPr>
          <p:cNvSpPr txBox="1"/>
          <p:nvPr/>
        </p:nvSpPr>
        <p:spPr>
          <a:xfrm>
            <a:off x="2093698" y="206161"/>
            <a:ext cx="7796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Sensitivity of Axion Experiments 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4B31B0F-E322-DFEB-7AF3-4D46A0CE2582}"/>
              </a:ext>
            </a:extLst>
          </p:cNvPr>
          <p:cNvSpPr/>
          <p:nvPr/>
        </p:nvSpPr>
        <p:spPr>
          <a:xfrm>
            <a:off x="4736300" y="1743234"/>
            <a:ext cx="966916" cy="539157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close-up of a graph&#10;&#10;AI-generated content may be incorrect.">
            <a:extLst>
              <a:ext uri="{FF2B5EF4-FFF2-40B4-BE49-F238E27FC236}">
                <a16:creationId xmlns:a16="http://schemas.microsoft.com/office/drawing/2014/main" id="{A3F4F170-28D7-E391-071F-554ACC0A8D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5" r="9446"/>
          <a:stretch/>
        </p:blipFill>
        <p:spPr bwMode="auto">
          <a:xfrm>
            <a:off x="3726929" y="3201589"/>
            <a:ext cx="2957649" cy="2900306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418920EC-7CAD-BDFE-0719-0BDDDC1AC552}"/>
              </a:ext>
            </a:extLst>
          </p:cNvPr>
          <p:cNvSpPr txBox="1"/>
          <p:nvPr/>
        </p:nvSpPr>
        <p:spPr>
          <a:xfrm>
            <a:off x="3768970" y="2732290"/>
            <a:ext cx="3603643" cy="40330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5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Quantum Noise Limited amplifiers</a:t>
            </a:r>
            <a:endParaRPr lang="en-GB" sz="15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2E2EF-27E4-76F5-D582-6C7FD22F9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3DA13F-4C06-668C-2C68-2A11EC5E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9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442FC-8A78-C1B0-5B70-414451C0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1E95E-3EE4-3924-D536-F1A34AC6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70B7E3-6AAE-B69B-5E7D-DF00B05B9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4" y="1001319"/>
            <a:ext cx="2977990" cy="2832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38DE71-47D6-6235-AE34-1F04BBFFC2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6" t="4574" r="39078" b="20294"/>
          <a:stretch>
            <a:fillRect/>
          </a:stretch>
        </p:blipFill>
        <p:spPr>
          <a:xfrm rot="5400000">
            <a:off x="766244" y="3811591"/>
            <a:ext cx="2704664" cy="2984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020DC3-88AF-C579-8BA0-64D3A86F7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1" b="22700"/>
          <a:stretch>
            <a:fillRect/>
          </a:stretch>
        </p:blipFill>
        <p:spPr>
          <a:xfrm>
            <a:off x="8153400" y="1615957"/>
            <a:ext cx="3492218" cy="38882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5AB9B1-6234-FE59-6132-8D861A24D4B1}"/>
              </a:ext>
            </a:extLst>
          </p:cNvPr>
          <p:cNvSpPr txBox="1"/>
          <p:nvPr/>
        </p:nvSpPr>
        <p:spPr>
          <a:xfrm>
            <a:off x="2426523" y="55967"/>
            <a:ext cx="7635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bg1"/>
                </a:solidFill>
              </a:rPr>
              <a:t>What I normally do these days…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DA2287-BD22-EA93-E4F5-B0A2C1A46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272" y="1615958"/>
            <a:ext cx="3645669" cy="388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4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E1C4C-BB96-283C-F545-9E4672A4F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607225-D412-54EE-FC99-6EF0DA7D12FB}"/>
                  </a:ext>
                </a:extLst>
              </p:cNvPr>
              <p:cNvSpPr txBox="1"/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607225-D412-54EE-FC99-6EF0DA7D12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689" y="109168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969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00521FD-4096-BFA9-0746-AE73A685A28B}"/>
              </a:ext>
            </a:extLst>
          </p:cNvPr>
          <p:cNvSpPr txBox="1"/>
          <p:nvPr/>
        </p:nvSpPr>
        <p:spPr>
          <a:xfrm>
            <a:off x="2093698" y="206161"/>
            <a:ext cx="7796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Sensitivity of Axion Experiments </a:t>
            </a:r>
          </a:p>
        </p:txBody>
      </p:sp>
      <p:pic>
        <p:nvPicPr>
          <p:cNvPr id="1026" name="Picture 2" descr="7: A sketch of a microwave cavity in which an axion-photon conversion... |  Download Scientific Diagram">
            <a:extLst>
              <a:ext uri="{FF2B5EF4-FFF2-40B4-BE49-F238E27FC236}">
                <a16:creationId xmlns:a16="http://schemas.microsoft.com/office/drawing/2014/main" id="{64019D12-E54C-D5B4-4D20-C6E19A551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86" y="3012561"/>
            <a:ext cx="3315628" cy="296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F61E45-FDD5-ED49-93E0-3D568074DCFF}"/>
              </a:ext>
            </a:extLst>
          </p:cNvPr>
          <p:cNvSpPr txBox="1"/>
          <p:nvPr/>
        </p:nvSpPr>
        <p:spPr>
          <a:xfrm>
            <a:off x="5667653" y="2460024"/>
            <a:ext cx="108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Cavities</a:t>
            </a:r>
            <a:r>
              <a:rPr lang="en-US" dirty="0"/>
              <a:t>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62EC3F0-6F09-4E2E-62B9-E29C33D6F9B9}"/>
              </a:ext>
            </a:extLst>
          </p:cNvPr>
          <p:cNvSpPr/>
          <p:nvPr/>
        </p:nvSpPr>
        <p:spPr>
          <a:xfrm>
            <a:off x="4997179" y="1091680"/>
            <a:ext cx="505004" cy="539157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BFF8D1-59A2-E7D9-7B2A-74982CB991C4}"/>
              </a:ext>
            </a:extLst>
          </p:cNvPr>
          <p:cNvSpPr/>
          <p:nvPr/>
        </p:nvSpPr>
        <p:spPr>
          <a:xfrm>
            <a:off x="7002692" y="1381806"/>
            <a:ext cx="702925" cy="652477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F8699E6-149D-764E-A624-9D4692C29E65}"/>
              </a:ext>
            </a:extLst>
          </p:cNvPr>
          <p:cNvSpPr/>
          <p:nvPr/>
        </p:nvSpPr>
        <p:spPr>
          <a:xfrm>
            <a:off x="5487069" y="1091680"/>
            <a:ext cx="505004" cy="539157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33A712-62B1-6421-6C79-F11EDC96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241D002-451F-8E79-491B-0E47E8DF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172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67B15-7D26-1420-8CBC-420FEC1EA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1AAE7-C709-C20E-10A9-10621E7DD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555D0C3C-48B4-EAF2-7F01-89F0CC55A1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n 18">
            <a:extLst>
              <a:ext uri="{FF2B5EF4-FFF2-40B4-BE49-F238E27FC236}">
                <a16:creationId xmlns:a16="http://schemas.microsoft.com/office/drawing/2014/main" id="{28A2E581-C0D2-630F-40D3-19B3FF9DBA31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0E2558-B1CD-7050-D6BB-827F7FC09107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82E041-6B3F-E997-54C5-7D1D23B33380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F21828-A439-1013-CA06-CEC594851FE3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𝑙𝑚𝑛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blipFill>
                <a:blip r:embed="rId3"/>
                <a:stretch>
                  <a:fillRect l="-405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3FBD4B-18ED-1281-CC6B-18CB9EA48C28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7ACC5AD-DC06-89D8-2251-92E41CD4667D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919EAA4-64B0-0440-90EB-22BB7DEF0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A318E-9DCD-972E-4EE7-40BFC1DB3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274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4EB2-900B-5562-C053-DE108462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B31FCE24-E8D9-8BFB-C899-90CC1EA87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n 13">
            <a:extLst>
              <a:ext uri="{FF2B5EF4-FFF2-40B4-BE49-F238E27FC236}">
                <a16:creationId xmlns:a16="http://schemas.microsoft.com/office/drawing/2014/main" id="{483472F4-5CE3-561A-5260-A8BE879B186B}"/>
              </a:ext>
            </a:extLst>
          </p:cNvPr>
          <p:cNvSpPr/>
          <p:nvPr/>
        </p:nvSpPr>
        <p:spPr>
          <a:xfrm>
            <a:off x="1899217" y="2155483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419F6A4-8CB3-AB9E-F728-9C185F8BF751}"/>
              </a:ext>
            </a:extLst>
          </p:cNvPr>
          <p:cNvSpPr/>
          <p:nvPr/>
        </p:nvSpPr>
        <p:spPr>
          <a:xfrm>
            <a:off x="2223253" y="2448615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0C2676-1238-6A5B-80EF-3781F7E7B266}"/>
              </a:ext>
            </a:extLst>
          </p:cNvPr>
          <p:cNvSpPr txBox="1"/>
          <p:nvPr/>
        </p:nvSpPr>
        <p:spPr>
          <a:xfrm>
            <a:off x="3719736" y="1786151"/>
            <a:ext cx="1378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FBE94BE0-4558-9503-62B1-E7E90D52CE8C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F6BE3-7F7B-54E5-5A71-51F2FF7E1818}"/>
              </a:ext>
            </a:extLst>
          </p:cNvPr>
          <p:cNvSpPr txBox="1"/>
          <p:nvPr/>
        </p:nvSpPr>
        <p:spPr>
          <a:xfrm>
            <a:off x="3153556" y="3359561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449F75-BFA6-5598-B7DC-1A2F14FF0663}"/>
              </a:ext>
            </a:extLst>
          </p:cNvPr>
          <p:cNvCxnSpPr/>
          <p:nvPr/>
        </p:nvCxnSpPr>
        <p:spPr>
          <a:xfrm flipV="1">
            <a:off x="3576692" y="3229954"/>
            <a:ext cx="0" cy="149186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05EAEE-B19A-3594-24AC-E86B67446B76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896CB0-20B7-90DE-65F2-4F4E9A2B65F1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57E590-681D-F0BB-B92A-B4CFCF750A60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425545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𝑎𝑥𝑖𝑜𝑛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4255459" cy="523220"/>
              </a:xfrm>
              <a:prstGeom prst="rect">
                <a:avLst/>
              </a:prstGeom>
              <a:blipFill>
                <a:blip r:embed="rId3"/>
                <a:stretch>
                  <a:fillRect l="-595" r="-595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335CF5-4343-5541-2E5A-0B56B89FC243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 42">
            <a:extLst>
              <a:ext uri="{FF2B5EF4-FFF2-40B4-BE49-F238E27FC236}">
                <a16:creationId xmlns:a16="http://schemas.microsoft.com/office/drawing/2014/main" id="{2A50EFE7-BEC0-67DF-3BCE-8611F7C57C08}"/>
              </a:ext>
            </a:extLst>
          </p:cNvPr>
          <p:cNvSpPr/>
          <p:nvPr/>
        </p:nvSpPr>
        <p:spPr>
          <a:xfrm>
            <a:off x="6324600" y="1651000"/>
            <a:ext cx="4508500" cy="3365500"/>
          </a:xfrm>
          <a:custGeom>
            <a:avLst/>
            <a:gdLst>
              <a:gd name="csX0" fmla="*/ 266700 w 4508500"/>
              <a:gd name="csY0" fmla="*/ 1714500 h 3365500"/>
              <a:gd name="csX1" fmla="*/ 1727200 w 4508500"/>
              <a:gd name="csY1" fmla="*/ 1714500 h 3365500"/>
              <a:gd name="csX2" fmla="*/ 1727200 w 4508500"/>
              <a:gd name="csY2" fmla="*/ 25400 h 3365500"/>
              <a:gd name="csX3" fmla="*/ 4508500 w 4508500"/>
              <a:gd name="csY3" fmla="*/ 0 h 3365500"/>
              <a:gd name="csX4" fmla="*/ 4495800 w 4508500"/>
              <a:gd name="csY4" fmla="*/ 3365500 h 3365500"/>
              <a:gd name="csX5" fmla="*/ 25400 w 4508500"/>
              <a:gd name="csY5" fmla="*/ 3365500 h 3365500"/>
              <a:gd name="csX6" fmla="*/ 0 w 4508500"/>
              <a:gd name="csY6" fmla="*/ 1676400 h 3365500"/>
              <a:gd name="csX7" fmla="*/ 266700 w 4508500"/>
              <a:gd name="csY7" fmla="*/ 1714500 h 3365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508500" h="3365500">
                <a:moveTo>
                  <a:pt x="266700" y="1714500"/>
                </a:moveTo>
                <a:lnTo>
                  <a:pt x="1727200" y="1714500"/>
                </a:lnTo>
                <a:lnTo>
                  <a:pt x="1727200" y="25400"/>
                </a:lnTo>
                <a:lnTo>
                  <a:pt x="4508500" y="0"/>
                </a:lnTo>
                <a:cubicBezTo>
                  <a:pt x="4504267" y="1121833"/>
                  <a:pt x="4500033" y="2243667"/>
                  <a:pt x="4495800" y="3365500"/>
                </a:cubicBezTo>
                <a:lnTo>
                  <a:pt x="25400" y="3365500"/>
                </a:lnTo>
                <a:lnTo>
                  <a:pt x="0" y="1676400"/>
                </a:lnTo>
                <a:lnTo>
                  <a:pt x="266700" y="1714500"/>
                </a:ln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9A0266-51E6-1B04-F84B-D8B60FB2C457}"/>
              </a:ext>
            </a:extLst>
          </p:cNvPr>
          <p:cNvSpPr txBox="1"/>
          <p:nvPr/>
        </p:nvSpPr>
        <p:spPr>
          <a:xfrm>
            <a:off x="5758322" y="1970817"/>
            <a:ext cx="70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C530E8-8A97-5D17-D04C-546EE047D95C}"/>
              </a:ext>
            </a:extLst>
          </p:cNvPr>
          <p:cNvGrpSpPr/>
          <p:nvPr/>
        </p:nvGrpSpPr>
        <p:grpSpPr>
          <a:xfrm>
            <a:off x="303338" y="5251827"/>
            <a:ext cx="1692820" cy="1485219"/>
            <a:chOff x="1271464" y="2924944"/>
            <a:chExt cx="2685481" cy="251226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44D9396-2493-FDAC-6081-038A8F90820D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18459" name="Group 18458">
                <a:extLst>
                  <a:ext uri="{FF2B5EF4-FFF2-40B4-BE49-F238E27FC236}">
                    <a16:creationId xmlns:a16="http://schemas.microsoft.com/office/drawing/2014/main" id="{4EAEE031-E012-B83C-F4EC-337A4139DD02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5" name="Arc 18464">
                  <a:extLst>
                    <a:ext uri="{FF2B5EF4-FFF2-40B4-BE49-F238E27FC236}">
                      <a16:creationId xmlns:a16="http://schemas.microsoft.com/office/drawing/2014/main" id="{F9485FE7-7200-B2AB-F731-48535D4DD12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6" name="Arc 18465">
                  <a:extLst>
                    <a:ext uri="{FF2B5EF4-FFF2-40B4-BE49-F238E27FC236}">
                      <a16:creationId xmlns:a16="http://schemas.microsoft.com/office/drawing/2014/main" id="{35041437-96BE-D470-944F-8D4C970706D1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7" name="Arc 18466">
                  <a:extLst>
                    <a:ext uri="{FF2B5EF4-FFF2-40B4-BE49-F238E27FC236}">
                      <a16:creationId xmlns:a16="http://schemas.microsoft.com/office/drawing/2014/main" id="{2168412F-8E33-C2A8-5C6C-546732912225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8" name="Arc 18467">
                  <a:extLst>
                    <a:ext uri="{FF2B5EF4-FFF2-40B4-BE49-F238E27FC236}">
                      <a16:creationId xmlns:a16="http://schemas.microsoft.com/office/drawing/2014/main" id="{18981DC8-41D6-685C-3E70-2110B1294343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60" name="Group 18459">
                <a:extLst>
                  <a:ext uri="{FF2B5EF4-FFF2-40B4-BE49-F238E27FC236}">
                    <a16:creationId xmlns:a16="http://schemas.microsoft.com/office/drawing/2014/main" id="{BACBEA62-A2A3-2BB0-D27F-44A98FD16C4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1" name="Arc 18460">
                  <a:extLst>
                    <a:ext uri="{FF2B5EF4-FFF2-40B4-BE49-F238E27FC236}">
                      <a16:creationId xmlns:a16="http://schemas.microsoft.com/office/drawing/2014/main" id="{843D6047-6FD1-CD28-67D0-60859A22B25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2" name="Arc 18461">
                  <a:extLst>
                    <a:ext uri="{FF2B5EF4-FFF2-40B4-BE49-F238E27FC236}">
                      <a16:creationId xmlns:a16="http://schemas.microsoft.com/office/drawing/2014/main" id="{0280DE38-5078-C4A2-E7BA-899AA87AB1A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3" name="Arc 18462">
                  <a:extLst>
                    <a:ext uri="{FF2B5EF4-FFF2-40B4-BE49-F238E27FC236}">
                      <a16:creationId xmlns:a16="http://schemas.microsoft.com/office/drawing/2014/main" id="{4952EA06-D48C-B448-2119-D03F6C4CD850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4" name="Arc 18463">
                  <a:extLst>
                    <a:ext uri="{FF2B5EF4-FFF2-40B4-BE49-F238E27FC236}">
                      <a16:creationId xmlns:a16="http://schemas.microsoft.com/office/drawing/2014/main" id="{ABE8A1E0-6684-1C82-DFA5-0DCFA9E6FDD6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03780BB-23BB-F802-2D11-C4A77EA564A8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18455" name="Arc 18454">
                <a:extLst>
                  <a:ext uri="{FF2B5EF4-FFF2-40B4-BE49-F238E27FC236}">
                    <a16:creationId xmlns:a16="http://schemas.microsoft.com/office/drawing/2014/main" id="{1F3E5A8D-9DA3-5C39-3ACC-584C3275FFDB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6" name="Arc 18455">
                <a:extLst>
                  <a:ext uri="{FF2B5EF4-FFF2-40B4-BE49-F238E27FC236}">
                    <a16:creationId xmlns:a16="http://schemas.microsoft.com/office/drawing/2014/main" id="{D54B4492-3896-0D71-9A47-75333F5F74F1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7" name="Arc 18456">
                <a:extLst>
                  <a:ext uri="{FF2B5EF4-FFF2-40B4-BE49-F238E27FC236}">
                    <a16:creationId xmlns:a16="http://schemas.microsoft.com/office/drawing/2014/main" id="{9BCE6F25-9593-0E33-2441-4A93A78B3C1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8" name="Arc 18457">
                <a:extLst>
                  <a:ext uri="{FF2B5EF4-FFF2-40B4-BE49-F238E27FC236}">
                    <a16:creationId xmlns:a16="http://schemas.microsoft.com/office/drawing/2014/main" id="{1966369E-E301-599F-B9B2-CF7109BBDE41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11A5D85-3A23-4FD6-FF06-EEF1C23EBF7A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18451" name="Arc 18450">
                <a:extLst>
                  <a:ext uri="{FF2B5EF4-FFF2-40B4-BE49-F238E27FC236}">
                    <a16:creationId xmlns:a16="http://schemas.microsoft.com/office/drawing/2014/main" id="{6F3BC4D5-D77E-C3FF-70FC-DF7697AC32D7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2" name="Arc 18451">
                <a:extLst>
                  <a:ext uri="{FF2B5EF4-FFF2-40B4-BE49-F238E27FC236}">
                    <a16:creationId xmlns:a16="http://schemas.microsoft.com/office/drawing/2014/main" id="{1241F674-8DF7-524F-9CC7-47A4686F11AD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3" name="Arc 18452">
                <a:extLst>
                  <a:ext uri="{FF2B5EF4-FFF2-40B4-BE49-F238E27FC236}">
                    <a16:creationId xmlns:a16="http://schemas.microsoft.com/office/drawing/2014/main" id="{C15EE318-3D5A-51E8-DE79-A401D6DBCAA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4" name="Arc 18453">
                <a:extLst>
                  <a:ext uri="{FF2B5EF4-FFF2-40B4-BE49-F238E27FC236}">
                    <a16:creationId xmlns:a16="http://schemas.microsoft.com/office/drawing/2014/main" id="{D9A7320D-17AF-B843-0773-C9992F325BD7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4012A10-DFBE-E49C-08B4-5CC3125B3FB0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18441" name="Group 18440">
                <a:extLst>
                  <a:ext uri="{FF2B5EF4-FFF2-40B4-BE49-F238E27FC236}">
                    <a16:creationId xmlns:a16="http://schemas.microsoft.com/office/drawing/2014/main" id="{4EE72593-4F8D-A3C4-34DC-E70D7C202855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7" name="Arc 18446">
                  <a:extLst>
                    <a:ext uri="{FF2B5EF4-FFF2-40B4-BE49-F238E27FC236}">
                      <a16:creationId xmlns:a16="http://schemas.microsoft.com/office/drawing/2014/main" id="{9EE5F242-8EBF-4D48-2C6D-F41D916028DB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8" name="Arc 18447">
                  <a:extLst>
                    <a:ext uri="{FF2B5EF4-FFF2-40B4-BE49-F238E27FC236}">
                      <a16:creationId xmlns:a16="http://schemas.microsoft.com/office/drawing/2014/main" id="{97DE8D6F-9E7B-B20D-C20A-08113F6907C9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9" name="Arc 18448">
                  <a:extLst>
                    <a:ext uri="{FF2B5EF4-FFF2-40B4-BE49-F238E27FC236}">
                      <a16:creationId xmlns:a16="http://schemas.microsoft.com/office/drawing/2014/main" id="{13CD494C-9136-0812-2B85-9564AE462E43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50" name="Arc 18449">
                  <a:extLst>
                    <a:ext uri="{FF2B5EF4-FFF2-40B4-BE49-F238E27FC236}">
                      <a16:creationId xmlns:a16="http://schemas.microsoft.com/office/drawing/2014/main" id="{1A36A774-DEB5-57F9-7EEE-7651E567EB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42" name="Group 18441">
                <a:extLst>
                  <a:ext uri="{FF2B5EF4-FFF2-40B4-BE49-F238E27FC236}">
                    <a16:creationId xmlns:a16="http://schemas.microsoft.com/office/drawing/2014/main" id="{289CE47B-9292-CD0D-0E9B-1BF734F64572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3" name="Arc 18442">
                  <a:extLst>
                    <a:ext uri="{FF2B5EF4-FFF2-40B4-BE49-F238E27FC236}">
                      <a16:creationId xmlns:a16="http://schemas.microsoft.com/office/drawing/2014/main" id="{1DC782B1-9EA6-51C2-146E-36E781895919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4" name="Arc 18443">
                  <a:extLst>
                    <a:ext uri="{FF2B5EF4-FFF2-40B4-BE49-F238E27FC236}">
                      <a16:creationId xmlns:a16="http://schemas.microsoft.com/office/drawing/2014/main" id="{838EA25E-8AF0-997C-9DFE-931D8EE6909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5" name="Arc 18444">
                  <a:extLst>
                    <a:ext uri="{FF2B5EF4-FFF2-40B4-BE49-F238E27FC236}">
                      <a16:creationId xmlns:a16="http://schemas.microsoft.com/office/drawing/2014/main" id="{68BD6BED-B7A9-F955-012E-57EF8D215A6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6" name="Arc 18445">
                  <a:extLst>
                    <a:ext uri="{FF2B5EF4-FFF2-40B4-BE49-F238E27FC236}">
                      <a16:creationId xmlns:a16="http://schemas.microsoft.com/office/drawing/2014/main" id="{96B2A198-F63F-509A-3E9B-3FB08E66577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BCA2D92-748A-BC1A-AA27-9B950C827720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91C30289-CD5E-152B-C442-3116C71D9269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7" name="Arc 18436">
                  <a:extLst>
                    <a:ext uri="{FF2B5EF4-FFF2-40B4-BE49-F238E27FC236}">
                      <a16:creationId xmlns:a16="http://schemas.microsoft.com/office/drawing/2014/main" id="{8CD07487-D476-B327-EA4E-A14BC51E978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8" name="Arc 18437">
                  <a:extLst>
                    <a:ext uri="{FF2B5EF4-FFF2-40B4-BE49-F238E27FC236}">
                      <a16:creationId xmlns:a16="http://schemas.microsoft.com/office/drawing/2014/main" id="{26E73D22-ABE8-1054-8659-7C6DC809530A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9" name="Arc 18438">
                  <a:extLst>
                    <a:ext uri="{FF2B5EF4-FFF2-40B4-BE49-F238E27FC236}">
                      <a16:creationId xmlns:a16="http://schemas.microsoft.com/office/drawing/2014/main" id="{66B06B60-27CB-46AB-6ACB-9CF866F1E9CE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0" name="Arc 18439">
                  <a:extLst>
                    <a:ext uri="{FF2B5EF4-FFF2-40B4-BE49-F238E27FC236}">
                      <a16:creationId xmlns:a16="http://schemas.microsoft.com/office/drawing/2014/main" id="{B53199EE-51CC-CA0F-D5AD-6A221B799CEA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D9E841A-7F6E-BC5B-7ACF-4F38E00B9E5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2" name="Arc 18431">
                  <a:extLst>
                    <a:ext uri="{FF2B5EF4-FFF2-40B4-BE49-F238E27FC236}">
                      <a16:creationId xmlns:a16="http://schemas.microsoft.com/office/drawing/2014/main" id="{77AC7C0E-A3A3-35F2-C7CC-A9827C03F27C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3" name="Arc 18432">
                  <a:extLst>
                    <a:ext uri="{FF2B5EF4-FFF2-40B4-BE49-F238E27FC236}">
                      <a16:creationId xmlns:a16="http://schemas.microsoft.com/office/drawing/2014/main" id="{BD76BFC4-268A-EBED-E0EA-0F04B975BD0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5" name="Arc 18434">
                  <a:extLst>
                    <a:ext uri="{FF2B5EF4-FFF2-40B4-BE49-F238E27FC236}">
                      <a16:creationId xmlns:a16="http://schemas.microsoft.com/office/drawing/2014/main" id="{51A62875-815D-E96E-99C6-9D55D9C8922A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6" name="Arc 18435">
                  <a:extLst>
                    <a:ext uri="{FF2B5EF4-FFF2-40B4-BE49-F238E27FC236}">
                      <a16:creationId xmlns:a16="http://schemas.microsoft.com/office/drawing/2014/main" id="{78BFDA09-F94E-92BC-7148-B804826105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B36FD8B-D504-A4F0-C6D6-2469C9D5797A}"/>
                </a:ext>
              </a:extLst>
            </p:cNvPr>
            <p:cNvCxnSpPr>
              <a:cxnSpLocks/>
              <a:stCxn id="18437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CBF8575-17FA-AF04-8CE4-84561A2486C0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C3DFFF4-772A-8F50-3360-C29C54DCA330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220D1F3-F224-7401-3C25-61F91A93C650}"/>
                </a:ext>
              </a:extLst>
            </p:cNvPr>
            <p:cNvCxnSpPr>
              <a:cxnSpLocks/>
              <a:endCxn id="56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406E21-C5D0-BC01-20BE-070EE6FC9FC2}"/>
                </a:ext>
              </a:extLst>
            </p:cNvPr>
            <p:cNvCxnSpPr>
              <a:cxnSpLocks/>
              <a:stCxn id="56" idx="3"/>
              <a:endCxn id="56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5"/>
                  <a:stretch>
                    <a:fillRect r="-12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6"/>
                  <a:stretch>
                    <a:fillRect l="-4167" r="-20833" b="-5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/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/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69" name="TextBox 18468">
            <a:extLst>
              <a:ext uri="{FF2B5EF4-FFF2-40B4-BE49-F238E27FC236}">
                <a16:creationId xmlns:a16="http://schemas.microsoft.com/office/drawing/2014/main" id="{E931E6F0-EC09-ABC4-336B-CB80C2EFE133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52573D3-5B27-C281-CA4D-46DD2FF12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374B72-07B2-97EC-9183-F34F62A54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777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4467C-A648-7F63-A3CB-BF7769794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236" y="-251677"/>
            <a:ext cx="10515600" cy="1325563"/>
          </a:xfrm>
        </p:spPr>
        <p:txBody>
          <a:bodyPr/>
          <a:lstStyle/>
          <a:p>
            <a:r>
              <a:rPr lang="en-US" dirty="0"/>
              <a:t>Mode Crowding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F46D6D-40E1-EDB8-71A3-EBAFA110B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53" y="975141"/>
            <a:ext cx="5038342" cy="49077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A9F23A-AD8F-2758-93FF-0664F536AE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292"/>
          <a:stretch>
            <a:fillRect/>
          </a:stretch>
        </p:blipFill>
        <p:spPr>
          <a:xfrm>
            <a:off x="1160018" y="4404833"/>
            <a:ext cx="4104122" cy="8726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67F474-B6E3-2DE7-604F-34A8BF07938C}"/>
              </a:ext>
            </a:extLst>
          </p:cNvPr>
          <p:cNvSpPr txBox="1"/>
          <p:nvPr/>
        </p:nvSpPr>
        <p:spPr>
          <a:xfrm>
            <a:off x="6115770" y="3213664"/>
            <a:ext cx="23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D917696A-5CF7-3010-3B68-B81E26EE6FF0}"/>
              </a:ext>
            </a:extLst>
          </p:cNvPr>
          <p:cNvSpPr/>
          <p:nvPr/>
        </p:nvSpPr>
        <p:spPr>
          <a:xfrm>
            <a:off x="5880248" y="2673338"/>
            <a:ext cx="1842650" cy="2710584"/>
          </a:xfrm>
          <a:prstGeom prst="can">
            <a:avLst>
              <a:gd name="adj" fmla="val 648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C75AC5-2042-432C-C16A-D5FFDBB64DCF}"/>
              </a:ext>
            </a:extLst>
          </p:cNvPr>
          <p:cNvCxnSpPr>
            <a:cxnSpLocks/>
          </p:cNvCxnSpPr>
          <p:nvPr/>
        </p:nvCxnSpPr>
        <p:spPr>
          <a:xfrm flipV="1">
            <a:off x="8069261" y="3285456"/>
            <a:ext cx="0" cy="19323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7F27D21-D643-515D-5E02-0A105B7F5B48}"/>
              </a:ext>
            </a:extLst>
          </p:cNvPr>
          <p:cNvSpPr txBox="1"/>
          <p:nvPr/>
        </p:nvSpPr>
        <p:spPr>
          <a:xfrm>
            <a:off x="8185484" y="3883571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/>
              <a:t>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6F699A-B6C3-C82C-D443-F0AAA8384911}"/>
              </a:ext>
            </a:extLst>
          </p:cNvPr>
          <p:cNvCxnSpPr>
            <a:cxnSpLocks/>
          </p:cNvCxnSpPr>
          <p:nvPr/>
        </p:nvCxnSpPr>
        <p:spPr>
          <a:xfrm flipH="1">
            <a:off x="6850061" y="3285456"/>
            <a:ext cx="8451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0C9CCD-9852-21E5-12F1-6B4D627C0D25}"/>
                  </a:ext>
                </a:extLst>
              </p:cNvPr>
              <p:cNvSpPr txBox="1"/>
              <p:nvPr/>
            </p:nvSpPr>
            <p:spPr>
              <a:xfrm>
                <a:off x="6835328" y="2846936"/>
                <a:ext cx="8745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0C9CCD-9852-21E5-12F1-6B4D627C0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328" y="2846936"/>
                <a:ext cx="874591" cy="523220"/>
              </a:xfrm>
              <a:prstGeom prst="rect">
                <a:avLst/>
              </a:prstGeom>
              <a:blipFill>
                <a:blip r:embed="rId4"/>
                <a:stretch>
                  <a:fillRect t="-1428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A154E67B-22DA-C1E1-EC5A-EEC2AD454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28CA7A0-C30D-B559-F6B2-020B53413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23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FC2D527-CBEC-F49B-BB03-A1A1E0285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7" r="16401" b="20294"/>
          <a:stretch>
            <a:fillRect/>
          </a:stretch>
        </p:blipFill>
        <p:spPr>
          <a:xfrm rot="5400000">
            <a:off x="7518305" y="1906160"/>
            <a:ext cx="5113938" cy="30830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14D3AD-BB64-CC76-7228-1B80B9D30D5E}"/>
              </a:ext>
            </a:extLst>
          </p:cNvPr>
          <p:cNvSpPr txBox="1"/>
          <p:nvPr/>
        </p:nvSpPr>
        <p:spPr>
          <a:xfrm>
            <a:off x="10136055" y="2844332"/>
            <a:ext cx="1321067" cy="369332"/>
          </a:xfrm>
          <a:prstGeom prst="rect">
            <a:avLst/>
          </a:prstGeom>
          <a:solidFill>
            <a:schemeClr val="bg1"/>
          </a:solidFill>
          <a:ln cap="rnd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Longer Bore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69716F-9AA8-4B29-444F-ADA4978772BE}"/>
              </a:ext>
            </a:extLst>
          </p:cNvPr>
          <p:cNvSpPr txBox="1"/>
          <p:nvPr/>
        </p:nvSpPr>
        <p:spPr>
          <a:xfrm>
            <a:off x="8610598" y="1118541"/>
            <a:ext cx="1376595" cy="369332"/>
          </a:xfrm>
          <a:prstGeom prst="rect">
            <a:avLst/>
          </a:prstGeom>
          <a:solidFill>
            <a:schemeClr val="bg1"/>
          </a:solidFill>
          <a:ln cap="rnd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Shorter Bore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2AE8DED-222E-6F8D-F063-4952DE4F4576}"/>
                  </a:ext>
                </a:extLst>
              </p:cNvPr>
              <p:cNvSpPr txBox="1"/>
              <p:nvPr/>
            </p:nvSpPr>
            <p:spPr>
              <a:xfrm>
                <a:off x="2832017" y="451921"/>
                <a:ext cx="8279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2AE8DED-222E-6F8D-F063-4952DE4F4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2017" y="451921"/>
                <a:ext cx="827919" cy="523220"/>
              </a:xfrm>
              <a:prstGeom prst="rect">
                <a:avLst/>
              </a:prstGeom>
              <a:blipFill>
                <a:blip r:embed="rId6"/>
                <a:stretch>
                  <a:fillRect r="-6154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063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B7AF-99CD-8068-8832-006DCC46B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E32C0-89C8-920A-25BB-EF0068E8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C163-506B-00D4-B563-A919639E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6EE0BAE3-4BF9-F827-12D2-8465212746D4}"/>
              </a:ext>
            </a:extLst>
          </p:cNvPr>
          <p:cNvSpPr/>
          <p:nvPr/>
        </p:nvSpPr>
        <p:spPr>
          <a:xfrm>
            <a:off x="1994337" y="2361739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F600627-1EDE-BD91-9B55-45953FD12309}"/>
              </a:ext>
            </a:extLst>
          </p:cNvPr>
          <p:cNvSpPr/>
          <p:nvPr/>
        </p:nvSpPr>
        <p:spPr>
          <a:xfrm>
            <a:off x="2318373" y="2654871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8833AB-4D38-65BA-0108-CD977506E13C}"/>
              </a:ext>
            </a:extLst>
          </p:cNvPr>
          <p:cNvSpPr txBox="1"/>
          <p:nvPr/>
        </p:nvSpPr>
        <p:spPr>
          <a:xfrm>
            <a:off x="4838653" y="3687145"/>
            <a:ext cx="125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48D5B9-8857-6CE8-B818-4E8B48820478}"/>
              </a:ext>
            </a:extLst>
          </p:cNvPr>
          <p:cNvCxnSpPr>
            <a:cxnSpLocks/>
          </p:cNvCxnSpPr>
          <p:nvPr/>
        </p:nvCxnSpPr>
        <p:spPr>
          <a:xfrm>
            <a:off x="2390381" y="5746115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1E6AA3D-17C9-30BA-4B7E-430A5DE8CF86}"/>
              </a:ext>
            </a:extLst>
          </p:cNvPr>
          <p:cNvSpPr txBox="1"/>
          <p:nvPr/>
        </p:nvSpPr>
        <p:spPr>
          <a:xfrm>
            <a:off x="2860715" y="580287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EA48CD66-22E0-8A73-58C5-79EF1831FEEE}"/>
              </a:ext>
            </a:extLst>
          </p:cNvPr>
          <p:cNvSpPr/>
          <p:nvPr/>
        </p:nvSpPr>
        <p:spPr>
          <a:xfrm>
            <a:off x="2462389" y="3012883"/>
            <a:ext cx="1584176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913E6E5-3785-C0A1-04E5-97FF45E59EBA}"/>
              </a:ext>
            </a:extLst>
          </p:cNvPr>
          <p:cNvSpPr txBox="1"/>
          <p:nvPr/>
        </p:nvSpPr>
        <p:spPr>
          <a:xfrm>
            <a:off x="2767833" y="1883394"/>
            <a:ext cx="11520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1 GHz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DD5A171-B186-D179-3842-EF129A9C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F59B8EF8-6120-D81E-A21E-225DEFF1143B}"/>
              </a:ext>
            </a:extLst>
          </p:cNvPr>
          <p:cNvSpPr/>
          <p:nvPr/>
        </p:nvSpPr>
        <p:spPr>
          <a:xfrm>
            <a:off x="7482078" y="2424091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8E13252A-F639-1C64-3AC8-0ED4C885B5E2}"/>
              </a:ext>
            </a:extLst>
          </p:cNvPr>
          <p:cNvSpPr/>
          <p:nvPr/>
        </p:nvSpPr>
        <p:spPr>
          <a:xfrm>
            <a:off x="7806114" y="2717223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92DA5CE7-BBA0-4CD9-F50F-ACA9E6EE61AB}"/>
              </a:ext>
            </a:extLst>
          </p:cNvPr>
          <p:cNvSpPr/>
          <p:nvPr/>
        </p:nvSpPr>
        <p:spPr>
          <a:xfrm>
            <a:off x="8645309" y="3033243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4EF423-A2A4-06A3-5349-3F6E9A2B1AA9}"/>
              </a:ext>
            </a:extLst>
          </p:cNvPr>
          <p:cNvSpPr txBox="1"/>
          <p:nvPr/>
        </p:nvSpPr>
        <p:spPr>
          <a:xfrm>
            <a:off x="8255574" y="1945746"/>
            <a:ext cx="12787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30 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6358334-68AF-52AF-64A7-83FDFAE8111E}"/>
                  </a:ext>
                </a:extLst>
              </p:cNvPr>
              <p:cNvSpPr txBox="1"/>
              <p:nvPr/>
            </p:nvSpPr>
            <p:spPr>
              <a:xfrm>
                <a:off x="4584688" y="5689275"/>
                <a:ext cx="3792256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40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sz="4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6358334-68AF-52AF-64A7-83FDFAE81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688" y="5689275"/>
                <a:ext cx="3792256" cy="757130"/>
              </a:xfrm>
              <a:prstGeom prst="rect">
                <a:avLst/>
              </a:prstGeom>
              <a:blipFill>
                <a:blip r:embed="rId3"/>
                <a:stretch>
                  <a:fillRect r="-2333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3F06D09-AEC5-6194-AC9D-31F7FA3AF617}"/>
              </a:ext>
            </a:extLst>
          </p:cNvPr>
          <p:cNvCxnSpPr/>
          <p:nvPr/>
        </p:nvCxnSpPr>
        <p:spPr>
          <a:xfrm>
            <a:off x="5334000" y="4599709"/>
            <a:ext cx="1427018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600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C33FB-801E-A3FD-E70B-A71699189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747B0-32C1-F918-368B-149824D28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23EF1-B352-FB93-6CBF-9B70EAC6F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25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3F502D-F3D1-E987-D634-A365FE9DC970}"/>
                  </a:ext>
                </a:extLst>
              </p:cNvPr>
              <p:cNvSpPr txBox="1"/>
              <p:nvPr/>
            </p:nvSpPr>
            <p:spPr>
              <a:xfrm>
                <a:off x="3597523" y="879420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03F502D-F3D1-E987-D634-A365FE9DC9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523" y="879420"/>
                <a:ext cx="4298677" cy="769441"/>
              </a:xfrm>
              <a:prstGeom prst="rect">
                <a:avLst/>
              </a:prstGeom>
              <a:blipFill>
                <a:blip r:embed="rId2"/>
                <a:stretch>
                  <a:fillRect l="-295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B2BAB41-F03E-6C36-5FA5-DD33E5B74C60}"/>
              </a:ext>
            </a:extLst>
          </p:cNvPr>
          <p:cNvCxnSpPr/>
          <p:nvPr/>
        </p:nvCxnSpPr>
        <p:spPr>
          <a:xfrm>
            <a:off x="5383020" y="2136565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5B72B9-B648-F7C2-0DC4-79D76671AEB6}"/>
              </a:ext>
            </a:extLst>
          </p:cNvPr>
          <p:cNvCxnSpPr/>
          <p:nvPr/>
        </p:nvCxnSpPr>
        <p:spPr>
          <a:xfrm>
            <a:off x="6535148" y="2136565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D37D41-9194-BBC5-3850-02CC27CF3278}"/>
                  </a:ext>
                </a:extLst>
              </p:cNvPr>
              <p:cNvSpPr txBox="1"/>
              <p:nvPr/>
            </p:nvSpPr>
            <p:spPr>
              <a:xfrm>
                <a:off x="2890904" y="1930598"/>
                <a:ext cx="6100354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D37D41-9194-BBC5-3850-02CC27CF3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904" y="1930598"/>
                <a:ext cx="6100354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18DE68-925B-A889-5E3F-840E52E71206}"/>
              </a:ext>
            </a:extLst>
          </p:cNvPr>
          <p:cNvCxnSpPr/>
          <p:nvPr/>
        </p:nvCxnSpPr>
        <p:spPr>
          <a:xfrm>
            <a:off x="5527036" y="2928653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467EC7-A820-6FBF-B15D-52F78AC0F4DE}"/>
              </a:ext>
            </a:extLst>
          </p:cNvPr>
          <p:cNvCxnSpPr/>
          <p:nvPr/>
        </p:nvCxnSpPr>
        <p:spPr>
          <a:xfrm>
            <a:off x="2135560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5127E28-5F09-49E4-9382-2984B840AAD5}"/>
              </a:ext>
            </a:extLst>
          </p:cNvPr>
          <p:cNvCxnSpPr/>
          <p:nvPr/>
        </p:nvCxnSpPr>
        <p:spPr>
          <a:xfrm>
            <a:off x="3287688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1D0ABA7-4B3A-1A1B-8E6D-78AEA92C9E69}"/>
              </a:ext>
            </a:extLst>
          </p:cNvPr>
          <p:cNvCxnSpPr/>
          <p:nvPr/>
        </p:nvCxnSpPr>
        <p:spPr>
          <a:xfrm>
            <a:off x="2279576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20C5FA9-7638-3D7A-CEDB-64B781E76F4B}"/>
              </a:ext>
            </a:extLst>
          </p:cNvPr>
          <p:cNvCxnSpPr/>
          <p:nvPr/>
        </p:nvCxnSpPr>
        <p:spPr>
          <a:xfrm>
            <a:off x="4367808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DC7D41D-03B7-1236-2E1C-89080316EBEF}"/>
              </a:ext>
            </a:extLst>
          </p:cNvPr>
          <p:cNvCxnSpPr/>
          <p:nvPr/>
        </p:nvCxnSpPr>
        <p:spPr>
          <a:xfrm>
            <a:off x="5519936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0CA566-4F82-0028-F7BA-62E8746A2C2D}"/>
              </a:ext>
            </a:extLst>
          </p:cNvPr>
          <p:cNvCxnSpPr/>
          <p:nvPr/>
        </p:nvCxnSpPr>
        <p:spPr>
          <a:xfrm>
            <a:off x="4511824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A9A9E68-9B4D-1937-10D2-F8EF1CA3D02F}"/>
              </a:ext>
            </a:extLst>
          </p:cNvPr>
          <p:cNvCxnSpPr/>
          <p:nvPr/>
        </p:nvCxnSpPr>
        <p:spPr>
          <a:xfrm>
            <a:off x="6744072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328A798-4B77-F4E9-FFEC-F97C8CE01CFA}"/>
              </a:ext>
            </a:extLst>
          </p:cNvPr>
          <p:cNvCxnSpPr/>
          <p:nvPr/>
        </p:nvCxnSpPr>
        <p:spPr>
          <a:xfrm>
            <a:off x="7896200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50BA243-7DEE-3F00-B98A-75D72AD553DA}"/>
              </a:ext>
            </a:extLst>
          </p:cNvPr>
          <p:cNvCxnSpPr/>
          <p:nvPr/>
        </p:nvCxnSpPr>
        <p:spPr>
          <a:xfrm>
            <a:off x="6888088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31395DD-67F1-A032-88A5-FE9846A2A097}"/>
              </a:ext>
            </a:extLst>
          </p:cNvPr>
          <p:cNvCxnSpPr/>
          <p:nvPr/>
        </p:nvCxnSpPr>
        <p:spPr>
          <a:xfrm>
            <a:off x="8832304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E1939BB-C9FD-D85B-AAD8-D39CB4FA734D}"/>
              </a:ext>
            </a:extLst>
          </p:cNvPr>
          <p:cNvCxnSpPr/>
          <p:nvPr/>
        </p:nvCxnSpPr>
        <p:spPr>
          <a:xfrm>
            <a:off x="9984432" y="3933056"/>
            <a:ext cx="0" cy="1152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36391BF-C5DF-4A36-29EA-F2D2D4F4018C}"/>
              </a:ext>
            </a:extLst>
          </p:cNvPr>
          <p:cNvCxnSpPr/>
          <p:nvPr/>
        </p:nvCxnSpPr>
        <p:spPr>
          <a:xfrm>
            <a:off x="8976320" y="4725144"/>
            <a:ext cx="8280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F66350D-92EC-2D5B-078F-8F84BDDC1AAA}"/>
              </a:ext>
            </a:extLst>
          </p:cNvPr>
          <p:cNvSpPr txBox="1"/>
          <p:nvPr/>
        </p:nvSpPr>
        <p:spPr>
          <a:xfrm>
            <a:off x="5048501" y="3410929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C69F3B3-6F4F-60A9-22E1-3197088B50AE}"/>
              </a:ext>
            </a:extLst>
          </p:cNvPr>
          <p:cNvSpPr txBox="1"/>
          <p:nvPr/>
        </p:nvSpPr>
        <p:spPr>
          <a:xfrm>
            <a:off x="5086601" y="5276536"/>
            <a:ext cx="2432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Recover Larger Volume 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BA9BEA6-5E4F-91C9-8892-2C64F6912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2615091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F863F-FF66-A55A-250F-F0902DA80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C454F-5B2E-548D-A68D-930593E9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DD4CE-EC47-2CC0-5B7D-AC71C719E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E37FD8D-2FB8-9218-1F5E-70CCCDC3DD41}"/>
              </a:ext>
            </a:extLst>
          </p:cNvPr>
          <p:cNvSpPr txBox="1"/>
          <p:nvPr/>
        </p:nvSpPr>
        <p:spPr>
          <a:xfrm>
            <a:off x="4727848" y="767011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0EE35-958F-3C74-C3D1-C5F115E9C448}"/>
              </a:ext>
            </a:extLst>
          </p:cNvPr>
          <p:cNvSpPr txBox="1"/>
          <p:nvPr/>
        </p:nvSpPr>
        <p:spPr>
          <a:xfrm>
            <a:off x="6557395" y="6504472"/>
            <a:ext cx="262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</a:t>
            </a:r>
            <a:r>
              <a:rPr lang="en-GB" dirty="0">
                <a:solidFill>
                  <a:schemeClr val="accent4"/>
                </a:solidFill>
              </a:rPr>
              <a:t> Collaboration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AED79F-2CC0-1F1C-64F5-7A2B7851ABB3}"/>
              </a:ext>
            </a:extLst>
          </p:cNvPr>
          <p:cNvSpPr txBox="1"/>
          <p:nvPr/>
        </p:nvSpPr>
        <p:spPr>
          <a:xfrm>
            <a:off x="6990614" y="6003884"/>
            <a:ext cx="438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4"/>
                </a:solidFill>
              </a:rPr>
              <a:t>Lawson et al PRL 123 (2019) 14, 141802</a:t>
            </a:r>
          </a:p>
          <a:p>
            <a:endParaRPr lang="en-US" i="1" dirty="0">
              <a:solidFill>
                <a:schemeClr val="accent4"/>
              </a:solidFill>
            </a:endParaRPr>
          </a:p>
        </p:txBody>
      </p:sp>
      <p:pic>
        <p:nvPicPr>
          <p:cNvPr id="8" name="Picture 7" descr="A copper box on a black surface&#10;&#10;AI-generated content may be incorrect.">
            <a:extLst>
              <a:ext uri="{FF2B5EF4-FFF2-40B4-BE49-F238E27FC236}">
                <a16:creationId xmlns:a16="http://schemas.microsoft.com/office/drawing/2014/main" id="{0B79FDF8-C203-752B-7B56-C6B9066FD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61" y="2441266"/>
            <a:ext cx="2349500" cy="35179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F419B0E-BA98-AB07-10C5-08B42C4BE59F}"/>
              </a:ext>
            </a:extLst>
          </p:cNvPr>
          <p:cNvGrpSpPr/>
          <p:nvPr/>
        </p:nvGrpSpPr>
        <p:grpSpPr>
          <a:xfrm>
            <a:off x="3605067" y="2628677"/>
            <a:ext cx="2952328" cy="1357037"/>
            <a:chOff x="5254201" y="1670050"/>
            <a:chExt cx="2396755" cy="1165040"/>
          </a:xfrm>
        </p:grpSpPr>
        <p:pic>
          <p:nvPicPr>
            <p:cNvPr id="12" name="Picture 11" descr="A mathematical equation with black text&#10;&#10;AI-generated content may be incorrect.">
              <a:extLst>
                <a:ext uri="{FF2B5EF4-FFF2-40B4-BE49-F238E27FC236}">
                  <a16:creationId xmlns:a16="http://schemas.microsoft.com/office/drawing/2014/main" id="{D4220E46-C84A-FC4D-60BF-A18B1C950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589"/>
            <a:stretch>
              <a:fillRect/>
            </a:stretch>
          </p:blipFill>
          <p:spPr>
            <a:xfrm>
              <a:off x="5254201" y="1670050"/>
              <a:ext cx="508805" cy="1130300"/>
            </a:xfrm>
            <a:prstGeom prst="rect">
              <a:avLst/>
            </a:prstGeom>
          </p:spPr>
        </p:pic>
        <p:pic>
          <p:nvPicPr>
            <p:cNvPr id="13" name="Picture 12" descr="A mathematical equation with black text&#10;&#10;AI-generated content may be incorrect.">
              <a:extLst>
                <a:ext uri="{FF2B5EF4-FFF2-40B4-BE49-F238E27FC236}">
                  <a16:creationId xmlns:a16="http://schemas.microsoft.com/office/drawing/2014/main" id="{8276FF9A-048D-26A0-317A-AD6AC1555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53"/>
            <a:stretch>
              <a:fillRect/>
            </a:stretch>
          </p:blipFill>
          <p:spPr>
            <a:xfrm>
              <a:off x="5763937" y="1704790"/>
              <a:ext cx="1887019" cy="1130300"/>
            </a:xfrm>
            <a:prstGeom prst="rect">
              <a:avLst/>
            </a:prstGeom>
          </p:spPr>
        </p:pic>
      </p:grpSp>
      <p:sp>
        <p:nvSpPr>
          <p:cNvPr id="14" name="Can 13">
            <a:extLst>
              <a:ext uri="{FF2B5EF4-FFF2-40B4-BE49-F238E27FC236}">
                <a16:creationId xmlns:a16="http://schemas.microsoft.com/office/drawing/2014/main" id="{83543A25-009F-FA78-C264-E012CE826D60}"/>
              </a:ext>
            </a:extLst>
          </p:cNvPr>
          <p:cNvSpPr/>
          <p:nvPr/>
        </p:nvSpPr>
        <p:spPr>
          <a:xfrm>
            <a:off x="9339419" y="2400018"/>
            <a:ext cx="1189795" cy="288031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9B9B76-0E14-11C4-E1D5-DA66D7BCD7B5}"/>
              </a:ext>
            </a:extLst>
          </p:cNvPr>
          <p:cNvCxnSpPr/>
          <p:nvPr/>
        </p:nvCxnSpPr>
        <p:spPr>
          <a:xfrm>
            <a:off x="9936809" y="2544032"/>
            <a:ext cx="592405" cy="0"/>
          </a:xfrm>
          <a:prstGeom prst="straightConnector1">
            <a:avLst/>
          </a:prstGeom>
          <a:ln w="412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0BF5CC-99B9-B569-499A-6C7E1180700A}"/>
                  </a:ext>
                </a:extLst>
              </p:cNvPr>
              <p:cNvSpPr txBox="1"/>
              <p:nvPr/>
            </p:nvSpPr>
            <p:spPr>
              <a:xfrm>
                <a:off x="10016771" y="1793941"/>
                <a:ext cx="52706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0BF5CC-99B9-B569-499A-6C7E11807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6771" y="1793941"/>
                <a:ext cx="527067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n 16">
            <a:extLst>
              <a:ext uri="{FF2B5EF4-FFF2-40B4-BE49-F238E27FC236}">
                <a16:creationId xmlns:a16="http://schemas.microsoft.com/office/drawing/2014/main" id="{982D6879-AFAA-B98F-7995-D313BD997C3E}"/>
              </a:ext>
            </a:extLst>
          </p:cNvPr>
          <p:cNvSpPr/>
          <p:nvPr/>
        </p:nvSpPr>
        <p:spPr>
          <a:xfrm>
            <a:off x="7232005" y="2366413"/>
            <a:ext cx="1189795" cy="288031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82402D-2993-594D-A4AE-4446B40BE89D}"/>
                  </a:ext>
                </a:extLst>
              </p:cNvPr>
              <p:cNvSpPr txBox="1"/>
              <p:nvPr/>
            </p:nvSpPr>
            <p:spPr>
              <a:xfrm>
                <a:off x="8657030" y="3568045"/>
                <a:ext cx="47788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82402D-2993-594D-A4AE-4446B40BE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7030" y="3568045"/>
                <a:ext cx="477888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20B1BA9-72D8-B70C-298B-C39C76345C9C}"/>
                  </a:ext>
                </a:extLst>
              </p:cNvPr>
              <p:cNvSpPr txBox="1"/>
              <p:nvPr/>
            </p:nvSpPr>
            <p:spPr>
              <a:xfrm>
                <a:off x="4120650" y="4553700"/>
                <a:ext cx="1513107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50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500" i="1" err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500" i="1" err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5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20B1BA9-72D8-B70C-298B-C39C76345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650" y="4553700"/>
                <a:ext cx="1513107" cy="514436"/>
              </a:xfrm>
              <a:prstGeom prst="rect">
                <a:avLst/>
              </a:prstGeom>
              <a:blipFill>
                <a:blip r:embed="rId8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80CFC1CA-0793-C72D-D707-714401E2BFE9}"/>
              </a:ext>
            </a:extLst>
          </p:cNvPr>
          <p:cNvSpPr txBox="1"/>
          <p:nvPr/>
        </p:nvSpPr>
        <p:spPr>
          <a:xfrm>
            <a:off x="3642275" y="4122043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Resonant axion conversion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F56BF1E-C86E-548E-6E67-6200F51C03D4}"/>
              </a:ext>
            </a:extLst>
          </p:cNvPr>
          <p:cNvCxnSpPr/>
          <p:nvPr/>
        </p:nvCxnSpPr>
        <p:spPr>
          <a:xfrm>
            <a:off x="8012242" y="3586797"/>
            <a:ext cx="2063617" cy="0"/>
          </a:xfrm>
          <a:prstGeom prst="straightConnector1">
            <a:avLst/>
          </a:prstGeom>
          <a:ln w="412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55E278B-51DD-055E-8C5E-ADE82C034F41}"/>
              </a:ext>
            </a:extLst>
          </p:cNvPr>
          <p:cNvSpPr txBox="1"/>
          <p:nvPr/>
        </p:nvSpPr>
        <p:spPr>
          <a:xfrm>
            <a:off x="8458933" y="5380651"/>
            <a:ext cx="72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0EDE319-EC70-3BC0-6546-60612FA0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808858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EAC0D-C519-EC5C-6D33-5CB794B69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D86A0-1C8B-D03F-81C8-AFF7BEBE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D8C64-9A98-27CD-59AE-DF50C168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1B033D-6F11-4ACB-5F6B-C7B1ED5D9CFC}"/>
              </a:ext>
            </a:extLst>
          </p:cNvPr>
          <p:cNvSpPr txBox="1"/>
          <p:nvPr/>
        </p:nvSpPr>
        <p:spPr>
          <a:xfrm>
            <a:off x="4727848" y="767011"/>
            <a:ext cx="21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Repeated Structures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86CD77-76A4-6EEC-2AB5-04BF111E2D6F}"/>
              </a:ext>
            </a:extLst>
          </p:cNvPr>
          <p:cNvSpPr txBox="1"/>
          <p:nvPr/>
        </p:nvSpPr>
        <p:spPr>
          <a:xfrm>
            <a:off x="6557395" y="6504472"/>
            <a:ext cx="262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ALPHA</a:t>
            </a:r>
            <a:r>
              <a:rPr lang="en-GB" dirty="0">
                <a:solidFill>
                  <a:schemeClr val="accent4"/>
                </a:solidFill>
              </a:rPr>
              <a:t> Collaboration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10" name="Picture 9" descr="A diagram of a number of arrows&#10;&#10;AI-generated content may be incorrect.">
            <a:extLst>
              <a:ext uri="{FF2B5EF4-FFF2-40B4-BE49-F238E27FC236}">
                <a16:creationId xmlns:a16="http://schemas.microsoft.com/office/drawing/2014/main" id="{BDEA55C4-7676-6F3D-B3CF-2972AA1E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1389056"/>
            <a:ext cx="7241343" cy="43902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C63A92-0A73-BF0E-F4A2-EF5555187BD1}"/>
              </a:ext>
            </a:extLst>
          </p:cNvPr>
          <p:cNvSpPr txBox="1"/>
          <p:nvPr/>
        </p:nvSpPr>
        <p:spPr>
          <a:xfrm>
            <a:off x="623137" y="5998832"/>
            <a:ext cx="589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MADMAX – concept (Caldwell et al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PRL 118, 091801 (2017)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GB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F23B591-644F-37A6-9425-B9B9421A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0147798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EDF45-57CB-2C1A-D5F2-AB49EEE0B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CB1E0-950F-B698-CC37-80525C86B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6" y="-25153"/>
            <a:ext cx="11506799" cy="1128839"/>
          </a:xfrm>
        </p:spPr>
        <p:txBody>
          <a:bodyPr/>
          <a:lstStyle/>
          <a:p>
            <a:r>
              <a:rPr lang="en-US" dirty="0"/>
              <a:t>Volume Challenge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1CC84-E2B2-4F7B-EACB-BB1DCE41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162312F8-7942-123C-AE6D-172D9EE24164}"/>
              </a:ext>
            </a:extLst>
          </p:cNvPr>
          <p:cNvSpPr/>
          <p:nvPr/>
        </p:nvSpPr>
        <p:spPr>
          <a:xfrm>
            <a:off x="4835860" y="2564904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FD4AF27C-54F1-82AB-8493-2782C5FF55EC}"/>
              </a:ext>
            </a:extLst>
          </p:cNvPr>
          <p:cNvSpPr/>
          <p:nvPr/>
        </p:nvSpPr>
        <p:spPr>
          <a:xfrm>
            <a:off x="5159896" y="2858036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30FCF8-EB3E-9BF9-72C1-7ED40698F0E7}"/>
              </a:ext>
            </a:extLst>
          </p:cNvPr>
          <p:cNvSpPr txBox="1"/>
          <p:nvPr/>
        </p:nvSpPr>
        <p:spPr>
          <a:xfrm>
            <a:off x="7680176" y="3890310"/>
            <a:ext cx="163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825AD5-79D9-56EB-F4D0-CC495CA22622}"/>
              </a:ext>
            </a:extLst>
          </p:cNvPr>
          <p:cNvCxnSpPr>
            <a:cxnSpLocks/>
          </p:cNvCxnSpPr>
          <p:nvPr/>
        </p:nvCxnSpPr>
        <p:spPr>
          <a:xfrm>
            <a:off x="5231904" y="5949280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D7079D-FFCB-FDBB-BEBF-CEB29EED6F9F}"/>
              </a:ext>
            </a:extLst>
          </p:cNvPr>
          <p:cNvSpPr txBox="1"/>
          <p:nvPr/>
        </p:nvSpPr>
        <p:spPr>
          <a:xfrm>
            <a:off x="5700726" y="565914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C1449A6-6644-B405-6F38-D93910E9FA5E}"/>
                  </a:ext>
                </a:extLst>
              </p:cNvPr>
              <p:cNvSpPr txBox="1"/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C1449A6-6644-B405-6F38-D93910E9F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912891"/>
                <a:ext cx="4298677" cy="769441"/>
              </a:xfrm>
              <a:prstGeom prst="rect">
                <a:avLst/>
              </a:prstGeom>
              <a:blipFill>
                <a:blip r:embed="rId3"/>
                <a:stretch>
                  <a:fillRect l="-295" t="-18033" r="-6785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n 11">
            <a:extLst>
              <a:ext uri="{FF2B5EF4-FFF2-40B4-BE49-F238E27FC236}">
                <a16:creationId xmlns:a16="http://schemas.microsoft.com/office/drawing/2014/main" id="{A5FC4514-9887-7DA4-77EF-3F12AEFD927C}"/>
              </a:ext>
            </a:extLst>
          </p:cNvPr>
          <p:cNvSpPr/>
          <p:nvPr/>
        </p:nvSpPr>
        <p:spPr>
          <a:xfrm>
            <a:off x="5999091" y="3174056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CD88C0FE-1BD6-68E2-1860-A48BE6A55E68}"/>
              </a:ext>
            </a:extLst>
          </p:cNvPr>
          <p:cNvSpPr/>
          <p:nvPr/>
        </p:nvSpPr>
        <p:spPr>
          <a:xfrm>
            <a:off x="5543655" y="3171635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36762976-C6E6-8697-4E71-C18B075DDFB0}"/>
              </a:ext>
            </a:extLst>
          </p:cNvPr>
          <p:cNvSpPr/>
          <p:nvPr/>
        </p:nvSpPr>
        <p:spPr>
          <a:xfrm>
            <a:off x="6454527" y="3178816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D7540E45-7DE3-047C-9B90-2C8B67B7BEB8}"/>
              </a:ext>
            </a:extLst>
          </p:cNvPr>
          <p:cNvSpPr/>
          <p:nvPr/>
        </p:nvSpPr>
        <p:spPr>
          <a:xfrm>
            <a:off x="5771373" y="2920739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an 16">
            <a:extLst>
              <a:ext uri="{FF2B5EF4-FFF2-40B4-BE49-F238E27FC236}">
                <a16:creationId xmlns:a16="http://schemas.microsoft.com/office/drawing/2014/main" id="{7033B553-74FA-90AD-A39A-03D38900BBC0}"/>
              </a:ext>
            </a:extLst>
          </p:cNvPr>
          <p:cNvSpPr/>
          <p:nvPr/>
        </p:nvSpPr>
        <p:spPr>
          <a:xfrm>
            <a:off x="6243883" y="2920738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80ED062F-BAC2-DC75-92B2-C78C18419C22}"/>
              </a:ext>
            </a:extLst>
          </p:cNvPr>
          <p:cNvSpPr/>
          <p:nvPr/>
        </p:nvSpPr>
        <p:spPr>
          <a:xfrm>
            <a:off x="5807064" y="3362323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EA58A250-661C-9369-1545-360A87746780}"/>
              </a:ext>
            </a:extLst>
          </p:cNvPr>
          <p:cNvSpPr/>
          <p:nvPr/>
        </p:nvSpPr>
        <p:spPr>
          <a:xfrm>
            <a:off x="6234909" y="3385427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D9BE14-5290-9B2C-63B0-4A56EBCD49C8}"/>
              </a:ext>
            </a:extLst>
          </p:cNvPr>
          <p:cNvSpPr txBox="1"/>
          <p:nvPr/>
        </p:nvSpPr>
        <p:spPr>
          <a:xfrm>
            <a:off x="839416" y="5672053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See also: ORGAN, ADMX-ERF, CAPP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5AC75A-0257-E86F-42C5-519E936852A2}"/>
              </a:ext>
            </a:extLst>
          </p:cNvPr>
          <p:cNvSpPr txBox="1"/>
          <p:nvPr/>
        </p:nvSpPr>
        <p:spPr>
          <a:xfrm>
            <a:off x="5184435" y="1970364"/>
            <a:ext cx="2018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Multi-Cavity Arrays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817A216-FF17-5836-8F39-87EF649FC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563174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87C4E-64F5-ADA1-D058-C337DFDE0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2D5A1D-2D4B-F5A5-8CA2-760ADD03D8AA}"/>
                  </a:ext>
                </a:extLst>
              </p:cNvPr>
              <p:cNvSpPr txBox="1"/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2D5A1D-2D4B-F5A5-8CA2-760ADD03D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1163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36F87-0336-C003-E413-2D7EE73C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42BEAA-6DA8-44AF-7E3C-1858345C7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29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B4BE76C-D642-A076-D73E-A999372FBEDD}"/>
              </a:ext>
            </a:extLst>
          </p:cNvPr>
          <p:cNvSpPr/>
          <p:nvPr/>
        </p:nvSpPr>
        <p:spPr>
          <a:xfrm>
            <a:off x="7827464" y="2747383"/>
            <a:ext cx="783136" cy="738163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1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309826-0605-0ECC-D55F-8FF673A1C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E90703-1185-4BD6-10F0-3A68B732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593941-886E-014C-836B-520010019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A34AB3-65DE-AC2B-0A56-00EF6D1F9526}"/>
              </a:ext>
            </a:extLst>
          </p:cNvPr>
          <p:cNvSpPr txBox="1"/>
          <p:nvPr/>
        </p:nvSpPr>
        <p:spPr>
          <a:xfrm>
            <a:off x="26297" y="289790"/>
            <a:ext cx="12165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What I think you might want me to do in the next 30 mins…</a:t>
            </a:r>
          </a:p>
        </p:txBody>
      </p:sp>
      <p:pic>
        <p:nvPicPr>
          <p:cNvPr id="12" name="Picture 11" descr="File:Mexican hat potential polar.svg ...">
            <a:extLst>
              <a:ext uri="{FF2B5EF4-FFF2-40B4-BE49-F238E27FC236}">
                <a16:creationId xmlns:a16="http://schemas.microsoft.com/office/drawing/2014/main" id="{4E0055DB-330E-F01A-7E4D-C52456C36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34" y="1352252"/>
            <a:ext cx="5734957" cy="4587966"/>
          </a:xfrm>
          <a:prstGeom prst="rect">
            <a:avLst/>
          </a:prstGeom>
        </p:spPr>
      </p:pic>
      <p:pic>
        <p:nvPicPr>
          <p:cNvPr id="13" name="Picture 12" descr="The Art of Mathematics in Chalk | Scientific American">
            <a:extLst>
              <a:ext uri="{FF2B5EF4-FFF2-40B4-BE49-F238E27FC236}">
                <a16:creationId xmlns:a16="http://schemas.microsoft.com/office/drawing/2014/main" id="{85AFCA9C-195D-1FC2-ECD3-9B6C7305FF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4092"/>
          <a:stretch>
            <a:fillRect/>
          </a:stretch>
        </p:blipFill>
        <p:spPr>
          <a:xfrm>
            <a:off x="6823301" y="1373542"/>
            <a:ext cx="4876172" cy="458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73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5084-77ED-85DE-0397-878DB039C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372805"/>
            <a:ext cx="9144000" cy="2387600"/>
          </a:xfrm>
        </p:spPr>
        <p:txBody>
          <a:bodyPr/>
          <a:lstStyle/>
          <a:p>
            <a:r>
              <a:rPr lang="en-US" dirty="0"/>
              <a:t>Signal Synthesis</a:t>
            </a:r>
            <a:br>
              <a:rPr lang="en-US" dirty="0"/>
            </a:b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32B5F7-726E-5132-A263-B68B05D36F15}"/>
              </a:ext>
            </a:extLst>
          </p:cNvPr>
          <p:cNvSpPr txBox="1"/>
          <p:nvPr/>
        </p:nvSpPr>
        <p:spPr>
          <a:xfrm>
            <a:off x="10668000" y="6091881"/>
            <a:ext cx="103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pic>
        <p:nvPicPr>
          <p:cNvPr id="5" name="Picture 4" descr="A blue sound waveform with white background&#10;&#10;AI-generated content may be incorrect.">
            <a:extLst>
              <a:ext uri="{FF2B5EF4-FFF2-40B4-BE49-F238E27FC236}">
                <a16:creationId xmlns:a16="http://schemas.microsoft.com/office/drawing/2014/main" id="{8CDCB7B0-C212-A584-B551-950D6FEFB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999" y="2430210"/>
            <a:ext cx="4838700" cy="28194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0B5FE-B2C5-1FEE-EDCD-B13298A33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3CC13-D11D-0818-4D5A-B48E6A18E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23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0FC07-5B03-A0DA-2E9B-F3A70998D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64A8B-3BEA-D1F1-3516-69EFA2E97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054" y="269243"/>
            <a:ext cx="9976198" cy="648591"/>
          </a:xfrm>
        </p:spPr>
        <p:txBody>
          <a:bodyPr>
            <a:noAutofit/>
          </a:bodyPr>
          <a:lstStyle/>
          <a:p>
            <a:pPr algn="l"/>
            <a:br>
              <a:rPr lang="en-US" sz="4000" dirty="0"/>
            </a:br>
            <a:br>
              <a:rPr lang="en-US" sz="2500" dirty="0"/>
            </a:br>
            <a:br>
              <a:rPr lang="en-US" sz="2500" dirty="0"/>
            </a:br>
            <a:r>
              <a:rPr lang="en-US" sz="2500" b="1" dirty="0"/>
              <a:t>Question: h</a:t>
            </a:r>
            <a:r>
              <a:rPr lang="en-US" sz="2500" dirty="0"/>
              <a:t>ow do I model a given power spectrum as a stochastic process 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0C299-6001-39E9-ED15-9C51A075BA8D}"/>
              </a:ext>
            </a:extLst>
          </p:cNvPr>
          <p:cNvSpPr txBox="1"/>
          <p:nvPr/>
        </p:nvSpPr>
        <p:spPr>
          <a:xfrm>
            <a:off x="10668000" y="6091881"/>
            <a:ext cx="103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C2BD9C-450D-DDF6-F646-9DD9C57B9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149" y="2317984"/>
            <a:ext cx="3645050" cy="2443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B14618-CFAB-97BA-C6C3-04028E49C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992" y="2352204"/>
            <a:ext cx="3865311" cy="24122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7F7F17-2C13-1BCB-0952-4123F41657BC}"/>
              </a:ext>
            </a:extLst>
          </p:cNvPr>
          <p:cNvSpPr txBox="1"/>
          <p:nvPr/>
        </p:nvSpPr>
        <p:spPr>
          <a:xfrm>
            <a:off x="2455249" y="1878864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Spectrum (PSD)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BF9211-B364-7533-AAFE-89BF883C91D1}"/>
              </a:ext>
            </a:extLst>
          </p:cNvPr>
          <p:cNvSpPr txBox="1"/>
          <p:nvPr/>
        </p:nvSpPr>
        <p:spPr>
          <a:xfrm>
            <a:off x="5978255" y="1913758"/>
            <a:ext cx="468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Stationary Time-Domain Process (Stochastic)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8926D-2CAA-3539-DB66-D9E2FE3FBBA2}"/>
              </a:ext>
            </a:extLst>
          </p:cNvPr>
          <p:cNvSpPr txBox="1"/>
          <p:nvPr/>
        </p:nvSpPr>
        <p:spPr>
          <a:xfrm>
            <a:off x="2737262" y="4710836"/>
            <a:ext cx="127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Frequency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2FDF07-9470-E2AB-C218-4A8B52D069EC}"/>
              </a:ext>
            </a:extLst>
          </p:cNvPr>
          <p:cNvSpPr txBox="1"/>
          <p:nvPr/>
        </p:nvSpPr>
        <p:spPr>
          <a:xfrm>
            <a:off x="8122260" y="476151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A4E86B5C-D431-54A3-19F2-5975A8BAB6AD}"/>
              </a:ext>
            </a:extLst>
          </p:cNvPr>
          <p:cNvSpPr/>
          <p:nvPr/>
        </p:nvSpPr>
        <p:spPr>
          <a:xfrm rot="16200000">
            <a:off x="5673014" y="2913116"/>
            <a:ext cx="435836" cy="85457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56FB2F-B3F5-E490-B748-C09060DE8B6E}"/>
              </a:ext>
            </a:extLst>
          </p:cNvPr>
          <p:cNvSpPr txBox="1"/>
          <p:nvPr/>
        </p:nvSpPr>
        <p:spPr>
          <a:xfrm>
            <a:off x="5429218" y="3806577"/>
            <a:ext cx="6623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406B2C7-3D8D-25E4-4B09-F21F6980B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4670ED5-54B4-F80B-0530-E4A9D05A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68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3E851-896D-81C9-275C-EE4613596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30" y="-80861"/>
            <a:ext cx="10515600" cy="1325563"/>
          </a:xfrm>
        </p:spPr>
        <p:txBody>
          <a:bodyPr/>
          <a:lstStyle/>
          <a:p>
            <a:r>
              <a:rPr lang="en-US" dirty="0"/>
              <a:t>Let’s consider a line signal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3A89830-2E3A-991D-F42A-75C470E0B2E2}"/>
                  </a:ext>
                </a:extLst>
              </p:cNvPr>
              <p:cNvSpPr txBox="1"/>
              <p:nvPr/>
            </p:nvSpPr>
            <p:spPr>
              <a:xfrm>
                <a:off x="4271237" y="1547706"/>
                <a:ext cx="3649525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= &lt;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sz="25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3A89830-2E3A-991D-F42A-75C470E0B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237" y="1547706"/>
                <a:ext cx="3649525" cy="477054"/>
              </a:xfrm>
              <a:prstGeom prst="rect">
                <a:avLst/>
              </a:prstGeom>
              <a:blipFill>
                <a:blip r:embed="rId2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532350-B0EA-BE2E-E4D1-87F119E2043E}"/>
                  </a:ext>
                </a:extLst>
              </p:cNvPr>
              <p:cNvSpPr txBox="1"/>
              <p:nvPr/>
            </p:nvSpPr>
            <p:spPr>
              <a:xfrm>
                <a:off x="439052" y="1497827"/>
                <a:ext cx="3670172" cy="861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sSup>
                        <m:sSup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</m:oMath>
                  </m:oMathPara>
                </a14:m>
                <a:endParaRPr lang="en-US" sz="25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532350-B0EA-BE2E-E4D1-87F119E20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52" y="1497827"/>
                <a:ext cx="3670172" cy="861005"/>
              </a:xfrm>
              <a:prstGeom prst="rect">
                <a:avLst/>
              </a:prstGeom>
              <a:blipFill>
                <a:blip r:embed="rId3"/>
                <a:stretch>
                  <a:fillRect t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077CF8A-0D5C-459A-6202-0376D7479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02" y="3026979"/>
            <a:ext cx="5106525" cy="3423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3DBF7B-3205-E21F-BF46-59E08F59D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26978"/>
            <a:ext cx="5389395" cy="3423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C7DA1C-EE61-EED1-EE63-3D4BD172CC21}"/>
                  </a:ext>
                </a:extLst>
              </p:cNvPr>
              <p:cNvSpPr txBox="1"/>
              <p:nvPr/>
            </p:nvSpPr>
            <p:spPr>
              <a:xfrm>
                <a:off x="8319910" y="1319406"/>
                <a:ext cx="2453620" cy="933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Characteristic Voltage: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C7DA1C-EE61-EED1-EE63-3D4BD172C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9910" y="1319406"/>
                <a:ext cx="2453620" cy="933654"/>
              </a:xfrm>
              <a:prstGeom prst="rect">
                <a:avLst/>
              </a:prstGeom>
              <a:blipFill>
                <a:blip r:embed="rId6"/>
                <a:stretch>
                  <a:fillRect l="-2577" t="-2667" r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24F8EE-6EE7-CA21-4361-9D4E4CC050D3}"/>
                  </a:ext>
                </a:extLst>
              </p:cNvPr>
              <p:cNvSpPr txBox="1"/>
              <p:nvPr/>
            </p:nvSpPr>
            <p:spPr>
              <a:xfrm>
                <a:off x="7920762" y="2608544"/>
                <a:ext cx="2705420" cy="379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≡∫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024F8EE-6EE7-CA21-4361-9D4E4CC05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762" y="2608544"/>
                <a:ext cx="2705420" cy="379848"/>
              </a:xfrm>
              <a:prstGeom prst="rect">
                <a:avLst/>
              </a:prstGeom>
              <a:blipFill>
                <a:blip r:embed="rId7"/>
                <a:stretch>
                  <a:fillRect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CEF877-F344-7426-9746-68747F129C02}"/>
                  </a:ext>
                </a:extLst>
              </p:cNvPr>
              <p:cNvSpPr txBox="1"/>
              <p:nvPr/>
            </p:nvSpPr>
            <p:spPr>
              <a:xfrm>
                <a:off x="0" y="250824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CEF877-F344-7426-9746-68747F129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08240"/>
                <a:ext cx="609600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FA6FDDD-C54F-A3FA-D4E0-7EE6118D970F}"/>
              </a:ext>
            </a:extLst>
          </p:cNvPr>
          <p:cNvSpPr txBox="1"/>
          <p:nvPr/>
        </p:nvSpPr>
        <p:spPr>
          <a:xfrm>
            <a:off x="10680357" y="6304162"/>
            <a:ext cx="103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BAB504C-8F86-2DE0-EC37-D4E41BE1EA33}"/>
              </a:ext>
            </a:extLst>
          </p:cNvPr>
          <p:cNvCxnSpPr/>
          <p:nvPr/>
        </p:nvCxnSpPr>
        <p:spPr>
          <a:xfrm>
            <a:off x="8319910" y="6537434"/>
            <a:ext cx="16123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478642-468E-D241-422C-AA6B1CF681B9}"/>
                  </a:ext>
                </a:extLst>
              </p:cNvPr>
              <p:cNvSpPr txBox="1"/>
              <p:nvPr/>
            </p:nvSpPr>
            <p:spPr>
              <a:xfrm>
                <a:off x="8184424" y="6502895"/>
                <a:ext cx="1959832" cy="374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𝑐𝑜h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∼1/(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B478642-468E-D241-422C-AA6B1CF68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424" y="6502895"/>
                <a:ext cx="1959832" cy="374783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0EDE57-4372-B868-FAC2-9EEE49CEC0FE}"/>
              </a:ext>
            </a:extLst>
          </p:cNvPr>
          <p:cNvCxnSpPr>
            <a:cxnSpLocks/>
          </p:cNvCxnSpPr>
          <p:nvPr/>
        </p:nvCxnSpPr>
        <p:spPr>
          <a:xfrm>
            <a:off x="8358157" y="3650072"/>
            <a:ext cx="30392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3ECB537-61F1-3672-1335-C3BF633F2925}"/>
                  </a:ext>
                </a:extLst>
              </p:cNvPr>
              <p:cNvSpPr txBox="1"/>
              <p:nvPr/>
            </p:nvSpPr>
            <p:spPr>
              <a:xfrm>
                <a:off x="7853596" y="3298993"/>
                <a:ext cx="9326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err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3ECB537-61F1-3672-1335-C3BF633F29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3596" y="3298993"/>
                <a:ext cx="932628" cy="369332"/>
              </a:xfrm>
              <a:prstGeom prst="rect">
                <a:avLst/>
              </a:prstGeom>
              <a:blipFill>
                <a:blip r:embed="rId10"/>
                <a:stretch>
                  <a:fillRect t="-6667" r="-810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12EDE80-888D-F45A-845E-AF9BB8E4923B}"/>
              </a:ext>
            </a:extLst>
          </p:cNvPr>
          <p:cNvSpPr txBox="1"/>
          <p:nvPr/>
        </p:nvSpPr>
        <p:spPr>
          <a:xfrm>
            <a:off x="1880074" y="2174166"/>
            <a:ext cx="252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Spectral Density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3C6F-59C9-DA59-55B8-78E174A90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72F47-8B62-8F94-D104-95215E765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182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F850F3-B4C0-B4AE-36DD-1B123A097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07" y="1692308"/>
            <a:ext cx="7115432" cy="461185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BDB5047-DEA4-C1B0-A117-5F79DB069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30" y="-80861"/>
            <a:ext cx="10515600" cy="1325563"/>
          </a:xfrm>
        </p:spPr>
        <p:txBody>
          <a:bodyPr/>
          <a:lstStyle/>
          <a:p>
            <a:r>
              <a:rPr lang="en-US" dirty="0"/>
              <a:t>Synthesizing the Signal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73BA12-8B09-5392-DD99-E6BD544535DE}"/>
                  </a:ext>
                </a:extLst>
              </p:cNvPr>
              <p:cNvSpPr txBox="1"/>
              <p:nvPr/>
            </p:nvSpPr>
            <p:spPr>
              <a:xfrm>
                <a:off x="2307517" y="1040639"/>
                <a:ext cx="6868013" cy="4081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𝑠𝑦𝑛𝑡h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𝑊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=∫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73BA12-8B09-5392-DD99-E6BD54453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517" y="1040639"/>
                <a:ext cx="6868013" cy="408125"/>
              </a:xfrm>
              <a:prstGeom prst="rect">
                <a:avLst/>
              </a:prstGeom>
              <a:blipFill>
                <a:blip r:embed="rId3"/>
                <a:stretch>
                  <a:fillRect t="-100000" b="-1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0D158DD-1EBA-B9AF-B93F-57571137AB7F}"/>
              </a:ext>
            </a:extLst>
          </p:cNvPr>
          <p:cNvSpPr txBox="1"/>
          <p:nvPr/>
        </p:nvSpPr>
        <p:spPr>
          <a:xfrm>
            <a:off x="10680357" y="6304162"/>
            <a:ext cx="103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D5F7B9-6C96-9B97-2FAE-F2328EDCC352}"/>
              </a:ext>
            </a:extLst>
          </p:cNvPr>
          <p:cNvSpPr txBox="1"/>
          <p:nvPr/>
        </p:nvSpPr>
        <p:spPr>
          <a:xfrm>
            <a:off x="9536629" y="1079432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b="1" dirty="0"/>
              <a:t>linear filter*</a:t>
            </a:r>
            <a:r>
              <a:rPr lang="en-US" dirty="0"/>
              <a:t>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30BC2-2F9B-AB5E-DD8A-0CD56AD8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F174A0-B88B-CDFC-F6C4-F48E9FA27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971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6698-9111-E43A-4308-05B73A46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Double Check: </a:t>
            </a:r>
            <a:br>
              <a:rPr lang="en-US" sz="3000" dirty="0"/>
            </a:br>
            <a:r>
              <a:rPr lang="en-US" sz="3000" dirty="0"/>
              <a:t>Do we Recover the PSD from this synthesized signal?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D987DE-352F-86CF-602A-5626D3221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" y="2038295"/>
            <a:ext cx="5596122" cy="31296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94740A-8774-90E4-844C-01DA7F5D3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50652"/>
            <a:ext cx="5522970" cy="312968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D616F5B-9303-F51D-52DF-7DF2C8DE686F}"/>
              </a:ext>
            </a:extLst>
          </p:cNvPr>
          <p:cNvCxnSpPr/>
          <p:nvPr/>
        </p:nvCxnSpPr>
        <p:spPr>
          <a:xfrm>
            <a:off x="5675586" y="5005056"/>
            <a:ext cx="998483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3C2B16F-6AC4-58DA-420E-259754D43566}"/>
              </a:ext>
            </a:extLst>
          </p:cNvPr>
          <p:cNvSpPr txBox="1"/>
          <p:nvPr/>
        </p:nvSpPr>
        <p:spPr>
          <a:xfrm>
            <a:off x="5534859" y="5180335"/>
            <a:ext cx="12009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Re-bin</a:t>
            </a:r>
            <a:r>
              <a:rPr lang="en-US" sz="25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5169D5-5644-6E2A-CD8C-37A9A8774CBA}"/>
              </a:ext>
            </a:extLst>
          </p:cNvPr>
          <p:cNvSpPr txBox="1"/>
          <p:nvPr/>
        </p:nvSpPr>
        <p:spPr>
          <a:xfrm>
            <a:off x="10680357" y="6304162"/>
            <a:ext cx="103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D50DA1-D964-A9B6-A713-8C9D14E74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9B826-8208-BEA3-9E9A-1392F79AD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0935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CF6DB-8A53-C2F4-BE21-BF8DBD1C1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12B06C-7DF4-88B4-7452-B4D90D05E624}"/>
                  </a:ext>
                </a:extLst>
              </p:cNvPr>
              <p:cNvSpPr txBox="1"/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12B06C-7DF4-88B4-7452-B4D90D05E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1163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393DD98-640C-52C3-6EF7-A96A2D6013BD}"/>
              </a:ext>
            </a:extLst>
          </p:cNvPr>
          <p:cNvSpPr txBox="1"/>
          <p:nvPr/>
        </p:nvSpPr>
        <p:spPr>
          <a:xfrm>
            <a:off x="3833650" y="844903"/>
            <a:ext cx="4524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Back to sensitivity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99E363-2E1B-1980-C98F-ED41BE43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BB9C3C-CF8B-AEE5-5AC1-FD2F215EC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35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DB4651B-D5B2-4A9A-0626-74960CB97A82}"/>
              </a:ext>
            </a:extLst>
          </p:cNvPr>
          <p:cNvSpPr/>
          <p:nvPr/>
        </p:nvSpPr>
        <p:spPr>
          <a:xfrm>
            <a:off x="7005593" y="2747383"/>
            <a:ext cx="783136" cy="738163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7196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01645-050B-7584-D7D7-65C3575E0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867" y="10754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Theory of Losses (copper)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13928-DB69-9A33-23A1-EF5C57737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82" y="1433111"/>
            <a:ext cx="5186450" cy="1841343"/>
          </a:xfrm>
          <a:prstGeom prst="rect">
            <a:avLst/>
          </a:prstGeom>
        </p:spPr>
      </p:pic>
      <p:pic>
        <p:nvPicPr>
          <p:cNvPr id="5" name="Picture 4" descr="Actuators 12 00181 g006">
            <a:extLst>
              <a:ext uri="{FF2B5EF4-FFF2-40B4-BE49-F238E27FC236}">
                <a16:creationId xmlns:a16="http://schemas.microsoft.com/office/drawing/2014/main" id="{81F59BB6-C4EB-7F8C-72F2-A87EEDF9D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932" y="1587657"/>
            <a:ext cx="5894535" cy="4401862"/>
          </a:xfrm>
          <a:prstGeom prst="rect">
            <a:avLst/>
          </a:prstGeom>
        </p:spPr>
      </p:pic>
      <p:pic>
        <p:nvPicPr>
          <p:cNvPr id="7" name="Picture 6" descr="Copper starts New Year on a firm note ...">
            <a:extLst>
              <a:ext uri="{FF2B5EF4-FFF2-40B4-BE49-F238E27FC236}">
                <a16:creationId xmlns:a16="http://schemas.microsoft.com/office/drawing/2014/main" id="{47EA928C-DECF-81D4-03BF-2DF9E2A20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6842" y="3429000"/>
            <a:ext cx="1905000" cy="1066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CB088D-1B0D-5D0F-05C7-DF914575DB9B}"/>
              </a:ext>
            </a:extLst>
          </p:cNvPr>
          <p:cNvSpPr txBox="1"/>
          <p:nvPr/>
        </p:nvSpPr>
        <p:spPr>
          <a:xfrm>
            <a:off x="8548199" y="1141052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Copper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FD5F44-D5F9-92C4-11C4-246D228C3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33" y="3100080"/>
            <a:ext cx="1943100" cy="14999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556D22-998D-BA81-407C-1FA8237CE73E}"/>
                  </a:ext>
                </a:extLst>
              </p:cNvPr>
              <p:cNvSpPr txBox="1"/>
              <p:nvPr/>
            </p:nvSpPr>
            <p:spPr>
              <a:xfrm>
                <a:off x="696533" y="4529990"/>
                <a:ext cx="2613023" cy="8399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RRR </a:t>
                </a:r>
                <a14:m>
                  <m:oMath xmlns:m="http://schemas.openxmlformats.org/officeDocument/2006/math">
                    <m:r>
                      <a:rPr lang="en-US" sz="3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00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3000" i="1" smtClean="0">
                                <a:latin typeface="Cambria Math" panose="02040503050406030204" pitchFamily="18" charset="0"/>
                              </a:rPr>
                              <m:t> =4</m:t>
                            </m:r>
                            <m:r>
                              <a:rPr lang="en-US" sz="300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=300 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3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556D22-998D-BA81-407C-1FA8237CE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33" y="4529990"/>
                <a:ext cx="2613023" cy="839910"/>
              </a:xfrm>
              <a:prstGeom prst="rect">
                <a:avLst/>
              </a:prstGeom>
              <a:blipFill>
                <a:blip r:embed="rId6"/>
                <a:stretch>
                  <a:fillRect l="-1932" r="-966"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C25178F-8626-E4AD-9815-1416D32C4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DBD4C98-E0EE-A202-3080-D93BA548D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16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ype-II superconductor - Wikipedia">
            <a:extLst>
              <a:ext uri="{FF2B5EF4-FFF2-40B4-BE49-F238E27FC236}">
                <a16:creationId xmlns:a16="http://schemas.microsoft.com/office/drawing/2014/main" id="{236E7EF5-2328-A6E6-F70C-DB74B2820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619" y="2107044"/>
            <a:ext cx="6866082" cy="433936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9C4E49F-3259-335D-F8B6-390B77FC4360}"/>
              </a:ext>
            </a:extLst>
          </p:cNvPr>
          <p:cNvSpPr txBox="1">
            <a:spLocks/>
          </p:cNvSpPr>
          <p:nvPr/>
        </p:nvSpPr>
        <p:spPr>
          <a:xfrm>
            <a:off x="1666037" y="17544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Theory of Losses (superconductors)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8B00E-5055-E4C3-15AB-B4688B7B9455}"/>
              </a:ext>
            </a:extLst>
          </p:cNvPr>
          <p:cNvSpPr txBox="1"/>
          <p:nvPr/>
        </p:nvSpPr>
        <p:spPr>
          <a:xfrm>
            <a:off x="5064087" y="1619358"/>
            <a:ext cx="2765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Type II Superconductors 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5669F2C-E829-B55F-748A-DB1104C3B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6CEC8BB-2AA2-746F-52B4-FA36F763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531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FA8BD-90E2-F212-7BD8-60C98C00C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C12FB-5758-AA2D-CD71-FBECECB6A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037" y="175442"/>
            <a:ext cx="10515600" cy="1325563"/>
          </a:xfrm>
        </p:spPr>
        <p:txBody>
          <a:bodyPr/>
          <a:lstStyle/>
          <a:p>
            <a:r>
              <a:rPr lang="en-US" b="1" dirty="0"/>
              <a:t>Theory of Losses (superconductors)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702CA4-69BA-025E-97F6-7A2C335BE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43" y="1448069"/>
            <a:ext cx="6823648" cy="8509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C1DC28-C8E0-79E7-571D-B51E10CAD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848" y="1448069"/>
            <a:ext cx="3129418" cy="42276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99C304-A2E6-441A-9E2F-2A0E1436EC8D}"/>
              </a:ext>
            </a:extLst>
          </p:cNvPr>
          <p:cNvSpPr txBox="1"/>
          <p:nvPr/>
        </p:nvSpPr>
        <p:spPr>
          <a:xfrm>
            <a:off x="965664" y="5675673"/>
            <a:ext cx="5626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Mattia Checchin , A. Grassellino PRA 14, 044018 (2020)</a:t>
            </a:r>
          </a:p>
          <a:p>
            <a:r>
              <a:rPr lang="en-GB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Posen et al </a:t>
            </a:r>
            <a:r>
              <a:rPr lang="en-US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2201.10733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443131-C188-6E42-0ED9-B6F9B598D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0043" y="2279224"/>
            <a:ext cx="2681916" cy="18845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B7E6613-B0FE-DE55-B6B3-BA90C9196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1585" y="4193481"/>
            <a:ext cx="3241437" cy="1117737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12364C07-0367-069D-B8CB-EC2048945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56120" y="5675673"/>
            <a:ext cx="862250" cy="77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80C081-802F-B847-E2A8-54596380EB8A}"/>
              </a:ext>
            </a:extLst>
          </p:cNvPr>
          <p:cNvCxnSpPr/>
          <p:nvPr/>
        </p:nvCxnSpPr>
        <p:spPr>
          <a:xfrm flipV="1">
            <a:off x="9566762" y="5630018"/>
            <a:ext cx="0" cy="7782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Type-II superconductor - Wikipedia">
            <a:extLst>
              <a:ext uri="{FF2B5EF4-FFF2-40B4-BE49-F238E27FC236}">
                <a16:creationId xmlns:a16="http://schemas.microsoft.com/office/drawing/2014/main" id="{A6751151-D2A6-8A2A-D930-8B1344EAB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984" y="2279224"/>
            <a:ext cx="2579707" cy="302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3C519CA5-3402-6F55-774E-FD69377C2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7C75330-53C3-777D-2A4E-2A15FDABB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9160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7170FDA4-A5FA-5A77-B477-AC33E536F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862" y="2371358"/>
            <a:ext cx="4693622" cy="41780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EEAEDE-F827-0689-55AE-69F3C1C5809E}"/>
                  </a:ext>
                </a:extLst>
              </p:cNvPr>
              <p:cNvSpPr txBox="1"/>
              <p:nvPr/>
            </p:nvSpPr>
            <p:spPr>
              <a:xfrm>
                <a:off x="2918532" y="951656"/>
                <a:ext cx="6096000" cy="7275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𝑑𝑉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 ×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EEAEDE-F827-0689-55AE-69F3C1C58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532" y="951656"/>
                <a:ext cx="6096000" cy="727571"/>
              </a:xfrm>
              <a:prstGeom prst="rect">
                <a:avLst/>
              </a:prstGeom>
              <a:blipFill>
                <a:blip r:embed="rId3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E460DE-E609-72A8-F3F3-A243D36BD05F}"/>
                  </a:ext>
                </a:extLst>
              </p:cNvPr>
              <p:cNvSpPr txBox="1"/>
              <p:nvPr/>
            </p:nvSpPr>
            <p:spPr>
              <a:xfrm>
                <a:off x="7495077" y="1130775"/>
                <a:ext cx="3038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Surface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Resistivity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E460DE-E609-72A8-F3F3-A243D36BD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5077" y="1130775"/>
                <a:ext cx="3038909" cy="369332"/>
              </a:xfrm>
              <a:prstGeom prst="rect">
                <a:avLst/>
              </a:prstGeom>
              <a:blipFill>
                <a:blip r:embed="rId4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0B8208E-E9BE-F625-8F3D-F8309281D10C}"/>
              </a:ext>
            </a:extLst>
          </p:cNvPr>
          <p:cNvSpPr txBox="1"/>
          <p:nvPr/>
        </p:nvSpPr>
        <p:spPr>
          <a:xfrm>
            <a:off x="6374213" y="2107506"/>
            <a:ext cx="5045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Resistivity Gets Worse at High Frequency</a:t>
            </a:r>
          </a:p>
        </p:txBody>
      </p:sp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B2216A1F-BCDF-B5B6-E3D1-9D9454F364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98"/>
          <a:stretch/>
        </p:blipFill>
        <p:spPr>
          <a:xfrm>
            <a:off x="6237517" y="2419853"/>
            <a:ext cx="5554031" cy="38500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DE71D0-BC0B-FC2A-CE8C-5CFE854DCA06}"/>
              </a:ext>
            </a:extLst>
          </p:cNvPr>
          <p:cNvSpPr txBox="1"/>
          <p:nvPr/>
        </p:nvSpPr>
        <p:spPr>
          <a:xfrm>
            <a:off x="1260862" y="1924455"/>
            <a:ext cx="435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 II Superconductors don’t like B fields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BC89E7-76AC-4246-7CCD-E1EDFB8D6E62}"/>
              </a:ext>
            </a:extLst>
          </p:cNvPr>
          <p:cNvSpPr txBox="1"/>
          <p:nvPr/>
        </p:nvSpPr>
        <p:spPr>
          <a:xfrm>
            <a:off x="7827718" y="6328128"/>
            <a:ext cx="380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https://arxiv.org/pdf/2201.10733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1168B-FD6A-263A-838C-91BBAB6A0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94B2A6-94D0-9FC8-45EF-2D006410B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39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456139-4EE7-08E0-7A3C-BAF603F28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-220063"/>
            <a:ext cx="10515600" cy="1325563"/>
          </a:xfrm>
        </p:spPr>
        <p:txBody>
          <a:bodyPr/>
          <a:lstStyle/>
          <a:p>
            <a:r>
              <a:rPr lang="en-US" b="1" dirty="0"/>
              <a:t>Theory of Losses (superconductors)  </a:t>
            </a:r>
          </a:p>
        </p:txBody>
      </p:sp>
    </p:spTree>
    <p:extLst>
      <p:ext uri="{BB962C8B-B14F-4D97-AF65-F5344CB8AC3E}">
        <p14:creationId xmlns:p14="http://schemas.microsoft.com/office/powerpoint/2010/main" val="26530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51B9A-83D4-7862-CE61-7C54F05DA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AE702-859B-D0C2-A78F-94A2502A1C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463" y="-812079"/>
            <a:ext cx="11543071" cy="2387600"/>
          </a:xfrm>
        </p:spPr>
        <p:txBody>
          <a:bodyPr/>
          <a:lstStyle/>
          <a:p>
            <a:r>
              <a:rPr lang="en-US" b="1" dirty="0"/>
              <a:t>Theory Behind Axion Searches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47355E-A03D-3748-6700-EB34DCAC6A36}"/>
              </a:ext>
            </a:extLst>
          </p:cNvPr>
          <p:cNvSpPr txBox="1"/>
          <p:nvPr/>
        </p:nvSpPr>
        <p:spPr>
          <a:xfrm>
            <a:off x="2658349" y="1769336"/>
            <a:ext cx="849463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Axions in the Early Universe 					</a:t>
            </a:r>
            <a:br>
              <a:rPr lang="en-US" sz="2400" b="1" dirty="0">
                <a:solidFill>
                  <a:schemeClr val="accent1"/>
                </a:solidFill>
              </a:rPr>
            </a:br>
            <a:br>
              <a:rPr lang="en-US" sz="2400" b="1" dirty="0">
                <a:solidFill>
                  <a:schemeClr val="accent1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Sensitivity/Axion Electrodynamics</a:t>
            </a:r>
          </a:p>
          <a:p>
            <a:endParaRPr lang="en-US" sz="2400" b="1" dirty="0">
              <a:solidFill>
                <a:schemeClr val="accent1"/>
              </a:solidFill>
            </a:endParaRPr>
          </a:p>
          <a:p>
            <a:r>
              <a:rPr lang="en-US" sz="2400" b="1" dirty="0">
                <a:solidFill>
                  <a:schemeClr val="accent1"/>
                </a:solidFill>
              </a:rPr>
              <a:t>Superconductors</a:t>
            </a:r>
            <a:br>
              <a:rPr lang="en-US" sz="2400" b="1" dirty="0">
                <a:solidFill>
                  <a:schemeClr val="accent1"/>
                </a:solidFill>
              </a:rPr>
            </a:br>
            <a:br>
              <a:rPr lang="en-US" sz="2400" b="1" dirty="0">
                <a:solidFill>
                  <a:schemeClr val="accent1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Stochastic processes/signal synthesis</a:t>
            </a:r>
          </a:p>
          <a:p>
            <a:br>
              <a:rPr lang="en-US" sz="2400" b="1" dirty="0">
                <a:solidFill>
                  <a:schemeClr val="accent1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Condensed matter/materials </a:t>
            </a:r>
          </a:p>
          <a:p>
            <a:br>
              <a:rPr lang="en-US" sz="2400" b="1" dirty="0">
                <a:solidFill>
                  <a:schemeClr val="accent1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Open quantum systems/cavity QED 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B2100979-95A9-2085-0C75-3FFAED46705A}"/>
              </a:ext>
            </a:extLst>
          </p:cNvPr>
          <p:cNvSpPr/>
          <p:nvPr/>
        </p:nvSpPr>
        <p:spPr>
          <a:xfrm>
            <a:off x="7973359" y="2576943"/>
            <a:ext cx="540328" cy="33473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A08B08-BDD4-7B71-C8EF-EB77FA0753C7}"/>
              </a:ext>
            </a:extLst>
          </p:cNvPr>
          <p:cNvSpPr txBox="1"/>
          <p:nvPr/>
        </p:nvSpPr>
        <p:spPr>
          <a:xfrm>
            <a:off x="8840924" y="4035186"/>
            <a:ext cx="8034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(102)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AFAC4-7460-1FBD-97C2-8B327CB5A118}"/>
              </a:ext>
            </a:extLst>
          </p:cNvPr>
          <p:cNvSpPr txBox="1"/>
          <p:nvPr/>
        </p:nvSpPr>
        <p:spPr>
          <a:xfrm>
            <a:off x="8778786" y="1723875"/>
            <a:ext cx="8034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(101)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6D317DC-CF70-16E4-F366-D1252A5DF4F5}"/>
              </a:ext>
            </a:extLst>
          </p:cNvPr>
          <p:cNvSpPr/>
          <p:nvPr/>
        </p:nvSpPr>
        <p:spPr>
          <a:xfrm>
            <a:off x="7973359" y="1723875"/>
            <a:ext cx="540328" cy="58440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B0731A1-0962-93C1-784C-B50D1B70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FA0A06C-E615-3F2D-C9CE-5EA7286FA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F50D88-4DCB-3D69-A841-F13CDDBB9856}"/>
              </a:ext>
            </a:extLst>
          </p:cNvPr>
          <p:cNvSpPr txBox="1"/>
          <p:nvPr/>
        </p:nvSpPr>
        <p:spPr>
          <a:xfrm>
            <a:off x="8892244" y="4641198"/>
            <a:ext cx="1877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Practical Theory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3F5914-5032-BB43-7242-25C63A17F3C5}"/>
              </a:ext>
            </a:extLst>
          </p:cNvPr>
          <p:cNvSpPr txBox="1"/>
          <p:nvPr/>
        </p:nvSpPr>
        <p:spPr>
          <a:xfrm>
            <a:off x="8892244" y="2273674"/>
            <a:ext cx="2339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Fundamental Theory</a:t>
            </a:r>
          </a:p>
        </p:txBody>
      </p:sp>
    </p:spTree>
    <p:extLst>
      <p:ext uri="{BB962C8B-B14F-4D97-AF65-F5344CB8AC3E}">
        <p14:creationId xmlns:p14="http://schemas.microsoft.com/office/powerpoint/2010/main" val="23781112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lorful object with a red and blue circle&#10;&#10;Description automatically generated">
            <a:extLst>
              <a:ext uri="{FF2B5EF4-FFF2-40B4-BE49-F238E27FC236}">
                <a16:creationId xmlns:a16="http://schemas.microsoft.com/office/drawing/2014/main" id="{811C7948-A00B-954D-FC1C-4E2CCB18A2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028" r="40766" b="13595"/>
          <a:stretch/>
        </p:blipFill>
        <p:spPr>
          <a:xfrm>
            <a:off x="5631384" y="1914462"/>
            <a:ext cx="2013404" cy="28209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BE2200-9C44-A7CE-8120-1D45A755D9D0}"/>
              </a:ext>
            </a:extLst>
          </p:cNvPr>
          <p:cNvSpPr txBox="1"/>
          <p:nvPr/>
        </p:nvSpPr>
        <p:spPr>
          <a:xfrm>
            <a:off x="6259649" y="1672820"/>
            <a:ext cx="756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Cigar </a:t>
            </a:r>
          </a:p>
        </p:txBody>
      </p:sp>
      <p:pic>
        <p:nvPicPr>
          <p:cNvPr id="13" name="Picture 12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702FD9C3-A69C-15DE-B6AD-4B3B24D9EC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07" r="4496"/>
          <a:stretch/>
        </p:blipFill>
        <p:spPr>
          <a:xfrm>
            <a:off x="9197250" y="2283794"/>
            <a:ext cx="2013404" cy="26156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5E2A33-E4EB-8506-0858-344B638BF0B2}"/>
              </a:ext>
            </a:extLst>
          </p:cNvPr>
          <p:cNvSpPr txBox="1"/>
          <p:nvPr/>
        </p:nvSpPr>
        <p:spPr>
          <a:xfrm>
            <a:off x="9826188" y="1857486"/>
            <a:ext cx="69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Tesla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A33591E-835D-9CE5-11D4-7A39505CE406}"/>
              </a:ext>
            </a:extLst>
          </p:cNvPr>
          <p:cNvSpPr txBox="1"/>
          <p:nvPr/>
        </p:nvSpPr>
        <p:spPr>
          <a:xfrm>
            <a:off x="5631384" y="5096506"/>
            <a:ext cx="240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(not clear how to tune)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C34A26F-7786-A01D-F964-F5CF98EFB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3" y="1524692"/>
            <a:ext cx="5235393" cy="4133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C130916-375E-5F05-D79E-64D229E88B4F}"/>
                  </a:ext>
                </a:extLst>
              </p:cNvPr>
              <p:cNvSpPr txBox="1"/>
              <p:nvPr/>
            </p:nvSpPr>
            <p:spPr>
              <a:xfrm>
                <a:off x="4308150" y="1155360"/>
                <a:ext cx="30389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Surface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Resistivity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C130916-375E-5F05-D79E-64D229E88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150" y="1155360"/>
                <a:ext cx="3038909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F68F774-01CA-596D-461B-7141004F932D}"/>
              </a:ext>
            </a:extLst>
          </p:cNvPr>
          <p:cNvSpPr txBox="1"/>
          <p:nvPr/>
        </p:nvSpPr>
        <p:spPr>
          <a:xfrm>
            <a:off x="1358020" y="6002448"/>
            <a:ext cx="1315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Posen et al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5CE31F-02A3-4779-190D-AB573E1E987F}"/>
              </a:ext>
            </a:extLst>
          </p:cNvPr>
          <p:cNvSpPr txBox="1"/>
          <p:nvPr/>
        </p:nvSpPr>
        <p:spPr>
          <a:xfrm>
            <a:off x="2489703" y="6002448"/>
            <a:ext cx="181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(Fermilab group)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D43772-B5BB-5F82-DFA2-28675976D10F}"/>
              </a:ext>
            </a:extLst>
          </p:cNvPr>
          <p:cNvSpPr txBox="1"/>
          <p:nvPr/>
        </p:nvSpPr>
        <p:spPr>
          <a:xfrm>
            <a:off x="981346" y="4366057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@3.9GHz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2B8E165-84AB-7980-485F-A46C95052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724" y="132944"/>
            <a:ext cx="10515600" cy="1325563"/>
          </a:xfrm>
        </p:spPr>
        <p:txBody>
          <a:bodyPr/>
          <a:lstStyle/>
          <a:p>
            <a:r>
              <a:rPr lang="en-US" b="1" dirty="0"/>
              <a:t>Theory of Losses (superconductors) 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092493-10E0-A1EA-8F23-59A615087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F77C4-8ECD-8856-3B2A-F451A9EF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189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7B57D-4879-CBF9-B62D-F38D78A95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A7681-4630-30F3-944D-0B282D002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724" y="132944"/>
            <a:ext cx="10515600" cy="1325563"/>
          </a:xfrm>
        </p:spPr>
        <p:txBody>
          <a:bodyPr/>
          <a:lstStyle/>
          <a:p>
            <a:r>
              <a:rPr lang="en-US" b="1" dirty="0"/>
              <a:t>Theory of Losses (superconductors)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8A8677-ADB9-8628-B097-2602514FF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53" y="1405875"/>
            <a:ext cx="4797998" cy="45765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8BAFE2-D6C0-03F2-EEC5-B35479ADA2DC}"/>
              </a:ext>
            </a:extLst>
          </p:cNvPr>
          <p:cNvSpPr txBox="1"/>
          <p:nvPr/>
        </p:nvSpPr>
        <p:spPr>
          <a:xfrm>
            <a:off x="1663907" y="5982427"/>
            <a:ext cx="249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Posen et al 2201.10733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5A9DDB-BB04-F950-610D-6B18DF40B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406" y="1458507"/>
            <a:ext cx="5345648" cy="42050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4AA713-9B0B-89B9-016B-FFFE5CA84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110" y="5741609"/>
            <a:ext cx="6823648" cy="85096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3C0C5-90FC-7C90-AA5E-361A5813A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7B372-589A-64C2-32AB-CE9B6947D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181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83DF2-F0B7-2702-BB40-AECC74727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D238F33-402C-7553-8C5B-8DD8B3D160A8}"/>
                  </a:ext>
                </a:extLst>
              </p:cNvPr>
              <p:cNvSpPr txBox="1"/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4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en-GB" sz="4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GB" sz="40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4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D238F33-402C-7553-8C5B-8DD8B3D16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441" y="2521110"/>
                <a:ext cx="6540759" cy="1190711"/>
              </a:xfrm>
              <a:prstGeom prst="rect">
                <a:avLst/>
              </a:prstGeom>
              <a:blipFill>
                <a:blip r:embed="rId2"/>
                <a:stretch>
                  <a:fillRect l="-1163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303A35B-C127-4C08-48A9-D519EE29B3D7}"/>
              </a:ext>
            </a:extLst>
          </p:cNvPr>
          <p:cNvSpPr txBox="1"/>
          <p:nvPr/>
        </p:nvSpPr>
        <p:spPr>
          <a:xfrm>
            <a:off x="3833650" y="844903"/>
            <a:ext cx="4524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Back to sensitivity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C62E71-2D0B-2C64-7DF1-BC826359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586253-95E6-4454-8888-8E2BF82A4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42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D832CF9-2099-F3D9-E113-730CD5D14C32}"/>
              </a:ext>
            </a:extLst>
          </p:cNvPr>
          <p:cNvSpPr/>
          <p:nvPr/>
        </p:nvSpPr>
        <p:spPr>
          <a:xfrm>
            <a:off x="5536022" y="2378302"/>
            <a:ext cx="783136" cy="738163"/>
          </a:xfrm>
          <a:prstGeom prst="roundRect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0805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6CEDB-3BB1-B51A-17CE-976BFC1E2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192846"/>
            <a:ext cx="10515600" cy="1325563"/>
          </a:xfrm>
        </p:spPr>
        <p:txBody>
          <a:bodyPr/>
          <a:lstStyle/>
          <a:p>
            <a:r>
              <a:rPr lang="en-US" dirty="0"/>
              <a:t>Modelling the C Factor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5D026-A534-3903-600F-FEAFFCB9A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97" y="1518409"/>
            <a:ext cx="5228927" cy="4711148"/>
          </a:xfrm>
          <a:prstGeom prst="rect">
            <a:avLst/>
          </a:prstGeom>
        </p:spPr>
      </p:pic>
      <p:pic>
        <p:nvPicPr>
          <p:cNvPr id="7" name="Picture 6" descr="A drawing of a pipe&#10;&#10;AI-generated content may be incorrect.">
            <a:extLst>
              <a:ext uri="{FF2B5EF4-FFF2-40B4-BE49-F238E27FC236}">
                <a16:creationId xmlns:a16="http://schemas.microsoft.com/office/drawing/2014/main" id="{94361B5E-2C74-B344-6DB4-702615A28C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00"/>
          <a:stretch>
            <a:fillRect/>
          </a:stretch>
        </p:blipFill>
        <p:spPr>
          <a:xfrm>
            <a:off x="5661539" y="1518408"/>
            <a:ext cx="2361448" cy="3779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C4997E-1ABE-6B68-A356-9AA64F0CF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576" y="2324583"/>
            <a:ext cx="3467100" cy="1549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5F90AE-EB1D-5D36-4BE4-E81CADE8C623}"/>
              </a:ext>
            </a:extLst>
          </p:cNvPr>
          <p:cNvSpPr txBox="1"/>
          <p:nvPr/>
        </p:nvSpPr>
        <p:spPr>
          <a:xfrm>
            <a:off x="6096000" y="6229557"/>
            <a:ext cx="156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Electric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FDF75C-028D-D0C7-B0C6-CD5830EFB55C}"/>
              </a:ext>
            </a:extLst>
          </p:cNvPr>
          <p:cNvSpPr txBox="1"/>
          <p:nvPr/>
        </p:nvSpPr>
        <p:spPr>
          <a:xfrm>
            <a:off x="2356761" y="6229557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Magnetic Solenoid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3E2C3E1-829F-B455-C903-A59D76AAD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8816C4E-2035-E5F5-A3EC-0D1746402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5423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ED2F0-4AFD-AE1A-8ECA-53A82697F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Conclusions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40FD8D-9EB4-E74E-7806-B3B49D91CF9F}"/>
              </a:ext>
            </a:extLst>
          </p:cNvPr>
          <p:cNvSpPr txBox="1"/>
          <p:nvPr/>
        </p:nvSpPr>
        <p:spPr>
          <a:xfrm>
            <a:off x="838200" y="1431608"/>
            <a:ext cx="1045985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200" dirty="0"/>
              <a:t>Axion theory predicts a broad range of masses</a:t>
            </a:r>
            <a:br>
              <a:rPr lang="en-US" sz="3200" dirty="0"/>
            </a:br>
            <a:r>
              <a:rPr lang="en-US" sz="3200" dirty="0"/>
              <a:t>should look everywhere. </a:t>
            </a:r>
            <a:br>
              <a:rPr lang="en-US" sz="3200" dirty="0"/>
            </a:b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3200" dirty="0"/>
              <a:t>Post-inflationary scenario (e.g., strings) motivates higher </a:t>
            </a:r>
            <a:br>
              <a:rPr lang="en-US" sz="3200" dirty="0"/>
            </a:br>
            <a:r>
              <a:rPr lang="en-US" sz="3200" dirty="0"/>
              <a:t>axion mass searches.</a:t>
            </a:r>
            <a:br>
              <a:rPr lang="en-US" sz="3200" dirty="0"/>
            </a:br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3200" dirty="0"/>
              <a:t>Lots of maths underlying the understanding of </a:t>
            </a:r>
            <a:br>
              <a:rPr lang="en-US" sz="3200" dirty="0"/>
            </a:br>
            <a:r>
              <a:rPr lang="en-US" sz="3200" dirty="0"/>
              <a:t>axion experiments and how to increase their </a:t>
            </a:r>
            <a:r>
              <a:rPr lang="en-US" sz="3200" dirty="0" err="1"/>
              <a:t>sensitvity</a:t>
            </a:r>
            <a:endParaRPr lang="en-US" sz="3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79CF6B-AD8A-F62A-53A0-E51FB915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C64AD4-891B-9973-EE1D-8859B18D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748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157D1-A5E3-CDD2-2A88-9E030CE4A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Axion mechanism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9DDE83-2A99-B950-5FBB-F42481D4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52DD7D-569D-1723-AC12-F84DF16E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45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B562296-AFE2-68ED-5FDA-F7FE0C56A8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5676" y="1865154"/>
            <a:ext cx="6976524" cy="107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52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68746-7788-E580-4AB1-690B24DA9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4D09BF-2B1F-F633-2458-D0A441C96D4B}"/>
              </a:ext>
            </a:extLst>
          </p:cNvPr>
          <p:cNvSpPr txBox="1"/>
          <p:nvPr/>
        </p:nvSpPr>
        <p:spPr>
          <a:xfrm>
            <a:off x="5149760" y="476673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/>
              <p:nvPr/>
            </p:nvSpPr>
            <p:spPr>
              <a:xfrm>
                <a:off x="838620" y="4565876"/>
                <a:ext cx="675123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</a:rPr>
                  <a:t>Leading candidates to explain dark matter</a:t>
                </a:r>
                <a:br>
                  <a:rPr lang="en-US" sz="2000" dirty="0"/>
                </a:br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000" dirty="0"/>
                  <a:t> &lt;&lt; GeV)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20" y="4565876"/>
                <a:ext cx="6751230" cy="707886"/>
              </a:xfrm>
              <a:prstGeom prst="rect">
                <a:avLst/>
              </a:prstGeom>
              <a:blipFill>
                <a:blip r:embed="rId2"/>
                <a:stretch>
                  <a:fillRect l="-1128" t="-5263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F83C6235-D705-0DDF-F5FC-C3D96D715048}"/>
              </a:ext>
            </a:extLst>
          </p:cNvPr>
          <p:cNvSpPr txBox="1"/>
          <p:nvPr/>
        </p:nvSpPr>
        <p:spPr>
          <a:xfrm>
            <a:off x="838620" y="1490576"/>
            <a:ext cx="48101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Solve strong CP problem in QCD</a:t>
            </a:r>
            <a:br>
              <a:rPr lang="en-US" dirty="0"/>
            </a:br>
            <a:r>
              <a:rPr lang="en-US" dirty="0"/>
              <a:t>(why neutron EDM so small?) </a:t>
            </a:r>
            <a:br>
              <a:rPr lang="en-US" dirty="0"/>
            </a:b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Peccei 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Quinn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(1977)</a:t>
            </a:r>
          </a:p>
          <a:p>
            <a:endParaRPr lang="en-US" dirty="0"/>
          </a:p>
        </p:txBody>
      </p:sp>
      <p:pic>
        <p:nvPicPr>
          <p:cNvPr id="1028" name="Picture 4" descr="The 'Strong CP Problem' Is The Most Underrated Puzzle In All Of Physics">
            <a:extLst>
              <a:ext uri="{FF2B5EF4-FFF2-40B4-BE49-F238E27FC236}">
                <a16:creationId xmlns:a16="http://schemas.microsoft.com/office/drawing/2014/main" id="{62196C6A-9640-9172-FD22-5FEDF311B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50" y="1013325"/>
            <a:ext cx="2034542" cy="214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22E1D1-B961-6977-EBB7-27A607B21F3A}"/>
              </a:ext>
            </a:extLst>
          </p:cNvPr>
          <p:cNvSpPr txBox="1"/>
          <p:nvPr/>
        </p:nvSpPr>
        <p:spPr>
          <a:xfrm>
            <a:off x="814835" y="5202484"/>
            <a:ext cx="7171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Dine &amp; Fischler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, 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Abbott 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Sikivie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(1983),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Preskill, Wise &amp; Wilczek (1983).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7D015B-534F-7886-7CD7-956252E97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pic>
        <p:nvPicPr>
          <p:cNvPr id="5" name="Picture 4" descr="theory – ParticleBites">
            <a:extLst>
              <a:ext uri="{FF2B5EF4-FFF2-40B4-BE49-F238E27FC236}">
                <a16:creationId xmlns:a16="http://schemas.microsoft.com/office/drawing/2014/main" id="{BEAF53D8-6C56-84EA-144C-B8685CC91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161" y="2497560"/>
            <a:ext cx="2553860" cy="8854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DD02BA-4233-43EB-CC20-9B1BA8CAA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6971" y="3529949"/>
            <a:ext cx="5118100" cy="88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A0FCD1-115C-AC7B-EEDD-108F91C9608E}"/>
                  </a:ext>
                </a:extLst>
              </p:cNvPr>
              <p:cNvSpPr txBox="1"/>
              <p:nvPr/>
            </p:nvSpPr>
            <p:spPr>
              <a:xfrm>
                <a:off x="1753643" y="2538447"/>
                <a:ext cx="2225919" cy="6731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16 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GB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A0FCD1-115C-AC7B-EEDD-108F91C96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643" y="2538447"/>
                <a:ext cx="2225919" cy="673198"/>
              </a:xfrm>
              <a:prstGeom prst="rect">
                <a:avLst/>
              </a:prstGeom>
              <a:blipFill>
                <a:blip r:embed="rId6"/>
                <a:stretch>
                  <a:fillRect b="-20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E1F242A-A7DA-59C0-E879-69585CCF0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43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BDF420-CE50-24C8-542E-6E28FDC844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04"/>
          <a:stretch>
            <a:fillRect/>
          </a:stretch>
        </p:blipFill>
        <p:spPr>
          <a:xfrm>
            <a:off x="261938" y="1748051"/>
            <a:ext cx="7772400" cy="3361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5F534B-2AA7-490F-9A89-EDD2C34AE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142" y="800100"/>
            <a:ext cx="4235858" cy="4908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B9FC91-E1A3-F5C5-F542-7B623B7925B9}"/>
              </a:ext>
            </a:extLst>
          </p:cNvPr>
          <p:cNvSpPr txBox="1"/>
          <p:nvPr/>
        </p:nvSpPr>
        <p:spPr>
          <a:xfrm>
            <a:off x="278489" y="6057900"/>
            <a:ext cx="3869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(Slide courtesy of Malte Buschmann)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548C0C-B4E3-83D6-616F-4A768BBF4207}"/>
                  </a:ext>
                </a:extLst>
              </p:cNvPr>
              <p:cNvSpPr txBox="1"/>
              <p:nvPr/>
            </p:nvSpPr>
            <p:spPr>
              <a:xfrm>
                <a:off x="8043864" y="5913953"/>
                <a:ext cx="37773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(field takes values between 0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548C0C-B4E3-83D6-616F-4A768BBF4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3864" y="5913953"/>
                <a:ext cx="3777316" cy="369332"/>
              </a:xfrm>
              <a:prstGeom prst="rect">
                <a:avLst/>
              </a:prstGeom>
              <a:blipFill>
                <a:blip r:embed="rId4"/>
                <a:stretch>
                  <a:fillRect l="-1342" t="-6667" r="-67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0DA84B7-108C-947B-5B6B-5B4649D76BAA}"/>
              </a:ext>
            </a:extLst>
          </p:cNvPr>
          <p:cNvSpPr txBox="1"/>
          <p:nvPr/>
        </p:nvSpPr>
        <p:spPr>
          <a:xfrm>
            <a:off x="4038600" y="338435"/>
            <a:ext cx="3751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Axion Symmetry Breaking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9F1DE-544B-98C2-08DB-10581420F9ED}"/>
                  </a:ext>
                </a:extLst>
              </p:cNvPr>
              <p:cNvSpPr txBox="1"/>
              <p:nvPr/>
            </p:nvSpPr>
            <p:spPr>
              <a:xfrm>
                <a:off x="1371601" y="5027185"/>
                <a:ext cx="2593274" cy="539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0" smtClean="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/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9F1DE-544B-98C2-08DB-10581420F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1" y="5027185"/>
                <a:ext cx="2593274" cy="539315"/>
              </a:xfrm>
              <a:prstGeom prst="rect">
                <a:avLst/>
              </a:prstGeom>
              <a:blipFill>
                <a:blip r:embed="rId5"/>
                <a:stretch>
                  <a:fillRect t="-9302" r="-6373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07B6913-4598-9DD5-E569-5A1FB6404C4E}"/>
                  </a:ext>
                </a:extLst>
              </p:cNvPr>
              <p:cNvSpPr txBox="1"/>
              <p:nvPr/>
            </p:nvSpPr>
            <p:spPr>
              <a:xfrm>
                <a:off x="1371601" y="5550590"/>
                <a:ext cx="18758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/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07B6913-4598-9DD5-E569-5A1FB6404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1" y="5550590"/>
                <a:ext cx="1875898" cy="523220"/>
              </a:xfrm>
              <a:prstGeom prst="rect">
                <a:avLst/>
              </a:prstGeom>
              <a:blipFill>
                <a:blip r:embed="rId6"/>
                <a:stretch>
                  <a:fillRect l="-2703" t="-11905" r="-8108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1B5DCE28-38FE-E3BD-D735-8A5AEA2E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F8BED58-069D-D30E-572A-8562D16C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6EBA2D-FD41-AF1E-AC9D-953BC6C29282}"/>
              </a:ext>
            </a:extLst>
          </p:cNvPr>
          <p:cNvSpPr/>
          <p:nvPr/>
        </p:nvSpPr>
        <p:spPr>
          <a:xfrm>
            <a:off x="8314267" y="4690533"/>
            <a:ext cx="3251200" cy="1018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1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E14F0A-7FB0-DF02-D255-D9F471BC2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392" y="1386641"/>
            <a:ext cx="9022819" cy="43343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0C57E2-1C2C-A1BF-A1BF-ACE3EC81D04B}"/>
              </a:ext>
            </a:extLst>
          </p:cNvPr>
          <p:cNvSpPr txBox="1"/>
          <p:nvPr/>
        </p:nvSpPr>
        <p:spPr>
          <a:xfrm>
            <a:off x="3308565" y="198722"/>
            <a:ext cx="5307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Symmetry Breaking (Before) Inflation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2D7C83-012F-20EF-2003-276EAC532D14}"/>
              </a:ext>
            </a:extLst>
          </p:cNvPr>
          <p:cNvSpPr txBox="1"/>
          <p:nvPr/>
        </p:nvSpPr>
        <p:spPr>
          <a:xfrm>
            <a:off x="278489" y="6057900"/>
            <a:ext cx="3869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(Slide courtesy of Malte Buschmann)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6F4A9A-E131-774D-6FB5-98AC28FF2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056" y="5583878"/>
            <a:ext cx="3186112" cy="9209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9FAE3B-0E8E-8490-4951-DC254E73C995}"/>
              </a:ext>
            </a:extLst>
          </p:cNvPr>
          <p:cNvSpPr/>
          <p:nvPr/>
        </p:nvSpPr>
        <p:spPr>
          <a:xfrm>
            <a:off x="6401264" y="5934848"/>
            <a:ext cx="1453020" cy="615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FDE0F1-CEF4-6EF1-EC10-24735BAC27AB}"/>
                  </a:ext>
                </a:extLst>
              </p:cNvPr>
              <p:cNvSpPr txBox="1"/>
              <p:nvPr/>
            </p:nvSpPr>
            <p:spPr>
              <a:xfrm>
                <a:off x="8937705" y="1059418"/>
                <a:ext cx="1935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en-US" b="1" i="1" err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err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err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FDE0F1-CEF4-6EF1-EC10-24735BAC2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7705" y="1059418"/>
                <a:ext cx="1935082" cy="369332"/>
              </a:xfrm>
              <a:prstGeom prst="rect">
                <a:avLst/>
              </a:prstGeom>
              <a:blipFill>
                <a:blip r:embed="rId4"/>
                <a:stretch>
                  <a:fillRect t="-6667" r="-324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9ED8E8-55C8-CD6B-D1AE-DD0EBEC6A2D0}"/>
                  </a:ext>
                </a:extLst>
              </p:cNvPr>
              <p:cNvSpPr txBox="1"/>
              <p:nvPr/>
            </p:nvSpPr>
            <p:spPr>
              <a:xfrm>
                <a:off x="8374318" y="5782114"/>
                <a:ext cx="30618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fine-tuning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 err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err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 err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9ED8E8-55C8-CD6B-D1AE-DD0EBEC6A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4318" y="5782114"/>
                <a:ext cx="3061855" cy="646331"/>
              </a:xfrm>
              <a:prstGeom prst="rect">
                <a:avLst/>
              </a:prstGeom>
              <a:blipFill>
                <a:blip r:embed="rId5"/>
                <a:stretch>
                  <a:fillRect l="-1653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A3D1FDC-C3BF-BC20-0230-A4352507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F7EA651A-63C3-4838-BCC5-CEF2927EE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101D67-4CA9-4AA0-1E3D-AB782F3C997E}"/>
              </a:ext>
            </a:extLst>
          </p:cNvPr>
          <p:cNvSpPr txBox="1"/>
          <p:nvPr/>
        </p:nvSpPr>
        <p:spPr>
          <a:xfrm>
            <a:off x="4688494" y="5351617"/>
            <a:ext cx="254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matter abundance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B8A1CB-0A8A-C9CF-AEA3-BF6AE3AD9E56}"/>
              </a:ext>
            </a:extLst>
          </p:cNvPr>
          <p:cNvSpPr/>
          <p:nvPr/>
        </p:nvSpPr>
        <p:spPr>
          <a:xfrm>
            <a:off x="7389370" y="4790394"/>
            <a:ext cx="2763462" cy="767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3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C681C2-FA70-5E74-A584-BF18D68A1C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162"/>
          <a:stretch>
            <a:fillRect/>
          </a:stretch>
        </p:blipFill>
        <p:spPr>
          <a:xfrm>
            <a:off x="1406306" y="56706"/>
            <a:ext cx="10084999" cy="42680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16A98-840B-45A3-FB3A-A30884A191A1}"/>
              </a:ext>
            </a:extLst>
          </p:cNvPr>
          <p:cNvSpPr txBox="1"/>
          <p:nvPr/>
        </p:nvSpPr>
        <p:spPr>
          <a:xfrm>
            <a:off x="3227700" y="136525"/>
            <a:ext cx="505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Symmetry Breaking (after) Inflation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924B71-1C97-7899-F7ED-41E3ABE42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31" y="2422284"/>
            <a:ext cx="6067574" cy="43790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5DE2FA-D871-8A8C-A348-40C1FF536BCB}"/>
              </a:ext>
            </a:extLst>
          </p:cNvPr>
          <p:cNvSpPr txBox="1"/>
          <p:nvPr/>
        </p:nvSpPr>
        <p:spPr>
          <a:xfrm>
            <a:off x="168951" y="6421993"/>
            <a:ext cx="3869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(Slide courtesy of Malte Buschmann) 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53550BC7-B647-B65D-C01A-FC45473C3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5223D51-C04C-6385-AB5C-9915CC250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14A112BE-6D54-7DBB-1127-21D5C9BA24BA}"/>
              </a:ext>
            </a:extLst>
          </p:cNvPr>
          <p:cNvSpPr/>
          <p:nvPr/>
        </p:nvSpPr>
        <p:spPr>
          <a:xfrm>
            <a:off x="7282543" y="4669971"/>
            <a:ext cx="3200400" cy="1714500"/>
          </a:xfrm>
          <a:custGeom>
            <a:avLst/>
            <a:gdLst>
              <a:gd name="csX0" fmla="*/ 0 w 3200400"/>
              <a:gd name="csY0" fmla="*/ 1714500 h 1714500"/>
              <a:gd name="csX1" fmla="*/ 767443 w 3200400"/>
              <a:gd name="csY1" fmla="*/ 571500 h 1714500"/>
              <a:gd name="csX2" fmla="*/ 2008414 w 3200400"/>
              <a:gd name="csY2" fmla="*/ 604158 h 1714500"/>
              <a:gd name="csX3" fmla="*/ 3200400 w 3200400"/>
              <a:gd name="csY3" fmla="*/ 0 h 1714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200400" h="1714500">
                <a:moveTo>
                  <a:pt x="0" y="1714500"/>
                </a:moveTo>
                <a:cubicBezTo>
                  <a:pt x="216353" y="1235528"/>
                  <a:pt x="432707" y="756557"/>
                  <a:pt x="767443" y="571500"/>
                </a:cubicBezTo>
                <a:cubicBezTo>
                  <a:pt x="1102179" y="386443"/>
                  <a:pt x="1602921" y="699408"/>
                  <a:pt x="2008414" y="604158"/>
                </a:cubicBezTo>
                <a:cubicBezTo>
                  <a:pt x="2413907" y="508908"/>
                  <a:pt x="2807153" y="254454"/>
                  <a:pt x="3200400" y="0"/>
                </a:cubicBezTo>
              </a:path>
            </a:pathLst>
          </a:cu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6E388F-E444-771F-6860-9E224D1747D5}"/>
              </a:ext>
            </a:extLst>
          </p:cNvPr>
          <p:cNvSpPr txBox="1"/>
          <p:nvPr/>
        </p:nvSpPr>
        <p:spPr>
          <a:xfrm>
            <a:off x="7176938" y="4611789"/>
            <a:ext cx="151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 strings</a:t>
            </a:r>
          </a:p>
        </p:txBody>
      </p:sp>
    </p:spTree>
    <p:extLst>
      <p:ext uri="{BB962C8B-B14F-4D97-AF65-F5344CB8AC3E}">
        <p14:creationId xmlns:p14="http://schemas.microsoft.com/office/powerpoint/2010/main" val="1200327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E8618-6212-C11A-AEA7-890B97E3C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supercomputer simulations of axion strings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017979-0EE1-2EB6-DCE5-F790B7337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531" y="3057900"/>
            <a:ext cx="8091658" cy="22382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BF4292-8DCD-A03D-CA38-F3520C52B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100" y="1942494"/>
            <a:ext cx="4749800" cy="863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CF0030-34EF-D297-1203-6C7EFEEFDADA}"/>
              </a:ext>
            </a:extLst>
          </p:cNvPr>
          <p:cNvSpPr txBox="1"/>
          <p:nvPr/>
        </p:nvSpPr>
        <p:spPr>
          <a:xfrm>
            <a:off x="278489" y="6123543"/>
            <a:ext cx="3869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(Slide courtesy of Malte Buschmann)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7B8D9-27A9-5886-968F-A15ADDC7473F}"/>
              </a:ext>
            </a:extLst>
          </p:cNvPr>
          <p:cNvSpPr txBox="1"/>
          <p:nvPr/>
        </p:nvSpPr>
        <p:spPr>
          <a:xfrm>
            <a:off x="6568440" y="5661878"/>
            <a:ext cx="85227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6699"/>
                </a:solidFill>
                <a:latin typeface="-apple-system"/>
                <a:hlinkClick r:id="rId4"/>
              </a:rPr>
              <a:t>Buschmann et al  </a:t>
            </a:r>
            <a:r>
              <a:rPr lang="en-GB" b="0" i="1" dirty="0">
                <a:solidFill>
                  <a:srgbClr val="006699"/>
                </a:solidFill>
                <a:effectLst/>
                <a:latin typeface="-apple-system"/>
                <a:hlinkClick r:id="rId4"/>
              </a:rPr>
              <a:t>Nature Communications</a:t>
            </a:r>
            <a:r>
              <a:rPr lang="en-GB" b="0" i="0" dirty="0">
                <a:solidFill>
                  <a:srgbClr val="222222"/>
                </a:solidFill>
                <a:effectLst/>
                <a:latin typeface="-apple-system"/>
              </a:rPr>
              <a:t> </a:t>
            </a:r>
          </a:p>
          <a:p>
            <a:r>
              <a:rPr lang="en-GB" i="0" dirty="0">
                <a:solidFill>
                  <a:srgbClr val="222222"/>
                </a:solidFill>
                <a:effectLst/>
                <a:latin typeface="-apple-system"/>
              </a:rPr>
              <a:t>volume 13, Article number: 1049 (2022)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B513D8B-6C24-53E2-BDE0-C4236D73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Jamie McDonald | University of Manchester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DE12A8F-056D-C224-2B37-508037D5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3DDB-66E2-E742-B6E5-66F55DC17AC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709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1345</Words>
  <Application>Microsoft Macintosh PowerPoint</Application>
  <PresentationFormat>Widescreen</PresentationFormat>
  <Paragraphs>308</Paragraphs>
  <Slides>45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-apple-system</vt:lpstr>
      <vt:lpstr>Aptos</vt:lpstr>
      <vt:lpstr>Aptos Display</vt:lpstr>
      <vt:lpstr>Arial</vt:lpstr>
      <vt:lpstr>Calibri</vt:lpstr>
      <vt:lpstr>Cambria Math</vt:lpstr>
      <vt:lpstr>Helvetica</vt:lpstr>
      <vt:lpstr>Times New Roman</vt:lpstr>
      <vt:lpstr>Office Theme</vt:lpstr>
      <vt:lpstr>Theory Behind Axion Searches</vt:lpstr>
      <vt:lpstr>PowerPoint Presentation</vt:lpstr>
      <vt:lpstr>PowerPoint Presentation</vt:lpstr>
      <vt:lpstr>Theory Behind Axion Searches</vt:lpstr>
      <vt:lpstr>PowerPoint Presentation</vt:lpstr>
      <vt:lpstr>PowerPoint Presentation</vt:lpstr>
      <vt:lpstr>PowerPoint Presentation</vt:lpstr>
      <vt:lpstr>PowerPoint Presentation</vt:lpstr>
      <vt:lpstr>supercomputer simulations of axion strings</vt:lpstr>
      <vt:lpstr>Theory predictions for axion mass</vt:lpstr>
      <vt:lpstr>PowerPoint Presentation</vt:lpstr>
      <vt:lpstr>PowerPoint Presentation</vt:lpstr>
      <vt:lpstr>PowerPoint Presentation</vt:lpstr>
      <vt:lpstr>Axion Dark Matter Detection</vt:lpstr>
      <vt:lpstr>Axion Dark Matter Searches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Cavity Searches for Axion Dark Matter </vt:lpstr>
      <vt:lpstr>Cavity Searches for Axion Dark Matter </vt:lpstr>
      <vt:lpstr>Mode Crowding</vt:lpstr>
      <vt:lpstr>Volume Challenge</vt:lpstr>
      <vt:lpstr>Volume Challenge</vt:lpstr>
      <vt:lpstr>Volume Challenge</vt:lpstr>
      <vt:lpstr>Volume Challenge</vt:lpstr>
      <vt:lpstr>Volume Challenge</vt:lpstr>
      <vt:lpstr>PowerPoint Presentation</vt:lpstr>
      <vt:lpstr>Signal Synthesis </vt:lpstr>
      <vt:lpstr>   Question: how do I model a given power spectrum as a stochastic process ? </vt:lpstr>
      <vt:lpstr>Let’s consider a line signal </vt:lpstr>
      <vt:lpstr>Synthesizing the Signal</vt:lpstr>
      <vt:lpstr>Double Check:  Do we Recover the PSD from this synthesized signal?</vt:lpstr>
      <vt:lpstr>PowerPoint Presentation</vt:lpstr>
      <vt:lpstr>Theory of Losses (copper) </vt:lpstr>
      <vt:lpstr>PowerPoint Presentation</vt:lpstr>
      <vt:lpstr>Theory of Losses (superconductors)  </vt:lpstr>
      <vt:lpstr>Theory of Losses (superconductors)  </vt:lpstr>
      <vt:lpstr>Theory of Losses (superconductors)  </vt:lpstr>
      <vt:lpstr>Theory of Losses (superconductors)  </vt:lpstr>
      <vt:lpstr>PowerPoint Presentation</vt:lpstr>
      <vt:lpstr>Modelling the C Factor </vt:lpstr>
      <vt:lpstr>Conclusions </vt:lpstr>
      <vt:lpstr>Backup: Axion mechanism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Mcdonald</dc:creator>
  <cp:lastModifiedBy>Jamie Mcdonald</cp:lastModifiedBy>
  <cp:revision>26</cp:revision>
  <dcterms:created xsi:type="dcterms:W3CDTF">2026-05-18T11:59:08Z</dcterms:created>
  <dcterms:modified xsi:type="dcterms:W3CDTF">2026-05-19T08:48:20Z</dcterms:modified>
</cp:coreProperties>
</file>