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sldIdLst>
    <p:sldId id="344" r:id="rId2"/>
    <p:sldId id="345" r:id="rId3"/>
    <p:sldId id="346" r:id="rId4"/>
    <p:sldId id="347" r:id="rId5"/>
    <p:sldId id="348" r:id="rId6"/>
    <p:sldId id="352" r:id="rId7"/>
    <p:sldId id="360" r:id="rId8"/>
    <p:sldId id="349" r:id="rId9"/>
    <p:sldId id="353" r:id="rId10"/>
    <p:sldId id="354" r:id="rId11"/>
    <p:sldId id="355" r:id="rId12"/>
    <p:sldId id="356" r:id="rId13"/>
    <p:sldId id="357" r:id="rId14"/>
    <p:sldId id="35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9B4"/>
    <a:srgbClr val="A11E13"/>
    <a:srgbClr val="723006"/>
    <a:srgbClr val="AE61FF"/>
    <a:srgbClr val="A41F14"/>
    <a:srgbClr val="911B11"/>
    <a:srgbClr val="842411"/>
    <a:srgbClr val="DEEBF7"/>
    <a:srgbClr val="652D91"/>
    <a:srgbClr val="1FB0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38"/>
    <p:restoredTop sz="91320"/>
  </p:normalViewPr>
  <p:slideViewPr>
    <p:cSldViewPr snapToGrid="0">
      <p:cViewPr varScale="1">
        <p:scale>
          <a:sx n="81" d="100"/>
          <a:sy n="81" d="100"/>
        </p:scale>
        <p:origin x="100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F37151-D203-3640-940C-1F14AE71410A}" type="datetimeFigureOut">
              <a:rPr lang="en-US" smtClean="0"/>
              <a:t>6/9/26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D9AB88-7263-2D43-8AE3-87B144F8B873}" type="slidenum">
              <a:rPr lang="en-US" smtClean="0"/>
              <a:t>‹#›</a:t>
            </a:fld>
            <a:endParaRPr lang="en-US"/>
          </a:p>
        </p:txBody>
      </p:sp>
    </p:spTree>
    <p:extLst>
      <p:ext uri="{BB962C8B-B14F-4D97-AF65-F5344CB8AC3E}">
        <p14:creationId xmlns:p14="http://schemas.microsoft.com/office/powerpoint/2010/main" val="1550693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1066d99dc4a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1066d99dc4a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ig</a:t>
            </a:r>
            <a:r>
              <a:rPr lang="en-US" dirty="0"/>
              <a:t>. 1 | A structural comparison of a low-noise </a:t>
            </a:r>
            <a:r>
              <a:rPr lang="en-US" dirty="0" err="1"/>
              <a:t>PMt</a:t>
            </a:r>
            <a:r>
              <a:rPr lang="en-US" dirty="0"/>
              <a:t> and multistep staircase APD. a, A PMT with four metallic dynode stages contained within a large  glass vacuum. Typical PMTs have between 6 to 13 dynodes, all separated by &gt;100 V potentials. Primary photoelectrons generate a cascade of high-energy secondary electrons that acquire energy from the large electric fields between adjacent dynodes. The increase in the secondary electron count over the primary electron count is registered as gain in the form of photocurrent at the anode. b, A multistep staircase APD energy–position band diagram illustrating localized carrier multiplication at the step regions. electron-initiated impact ionization produces secondary electrons in the conduction band (</a:t>
            </a:r>
            <a:r>
              <a:rPr lang="en-US" dirty="0" err="1"/>
              <a:t>Ec</a:t>
            </a:r>
            <a:r>
              <a:rPr lang="en-US" dirty="0"/>
              <a:t>) and secondary holes in the valence band (Ev). The lack of valence band discontinuity prevents hole-initiated impact ionization. Localized, single-carrier initiated impact ionization events lead to low-noise performance.</a:t>
            </a:r>
          </a:p>
        </p:txBody>
      </p:sp>
      <p:sp>
        <p:nvSpPr>
          <p:cNvPr id="4" name="Slide Number Placeholder 3"/>
          <p:cNvSpPr>
            <a:spLocks noGrp="1"/>
          </p:cNvSpPr>
          <p:nvPr>
            <p:ph type="sldNum" sz="quarter" idx="5"/>
          </p:nvPr>
        </p:nvSpPr>
        <p:spPr/>
        <p:txBody>
          <a:bodyPr/>
          <a:lstStyle/>
          <a:p>
            <a:fld id="{EAD9AB88-7263-2D43-8AE3-87B144F8B873}" type="slidenum">
              <a:rPr lang="en-US" smtClean="0"/>
              <a:t>2</a:t>
            </a:fld>
            <a:endParaRPr lang="en-US"/>
          </a:p>
        </p:txBody>
      </p:sp>
    </p:spTree>
    <p:extLst>
      <p:ext uri="{BB962C8B-B14F-4D97-AF65-F5344CB8AC3E}">
        <p14:creationId xmlns:p14="http://schemas.microsoft.com/office/powerpoint/2010/main" val="2403023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impact ionization only at interfaces </a:t>
            </a:r>
          </a:p>
          <a:p>
            <a:r>
              <a:rPr lang="en-US" dirty="0"/>
              <a:t>electron-only multiplication </a:t>
            </a:r>
          </a:p>
          <a:p>
            <a:r>
              <a:rPr lang="en-US" dirty="0"/>
              <a:t>localization of multiplication events </a:t>
            </a:r>
          </a:p>
          <a:p>
            <a:r>
              <a:rPr lang="en-US" b="1" dirty="0"/>
              <a:t>Connection to Se superlattices: </a:t>
            </a:r>
            <a:r>
              <a:rPr lang="en-US" dirty="0"/>
              <a:t>engineer interfaces rather than bulk material</a:t>
            </a:r>
          </a:p>
        </p:txBody>
      </p:sp>
      <p:sp>
        <p:nvSpPr>
          <p:cNvPr id="4" name="Slide Number Placeholder 3"/>
          <p:cNvSpPr>
            <a:spLocks noGrp="1"/>
          </p:cNvSpPr>
          <p:nvPr>
            <p:ph type="sldNum" sz="quarter" idx="5"/>
          </p:nvPr>
        </p:nvSpPr>
        <p:spPr/>
        <p:txBody>
          <a:bodyPr/>
          <a:lstStyle/>
          <a:p>
            <a:fld id="{EAD9AB88-7263-2D43-8AE3-87B144F8B873}" type="slidenum">
              <a:rPr lang="en-US" smtClean="0"/>
              <a:t>3</a:t>
            </a:fld>
            <a:endParaRPr lang="en-US"/>
          </a:p>
        </p:txBody>
      </p:sp>
    </p:spTree>
    <p:extLst>
      <p:ext uri="{BB962C8B-B14F-4D97-AF65-F5344CB8AC3E}">
        <p14:creationId xmlns:p14="http://schemas.microsoft.com/office/powerpoint/2010/main" val="148269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Staircase APDs demonstrate that carefully engineered multilayers can fundamentally change multiplication physics.</a:t>
            </a:r>
          </a:p>
        </p:txBody>
      </p:sp>
      <p:sp>
        <p:nvSpPr>
          <p:cNvPr id="4" name="Slide Number Placeholder 3"/>
          <p:cNvSpPr>
            <a:spLocks noGrp="1"/>
          </p:cNvSpPr>
          <p:nvPr>
            <p:ph type="sldNum" sz="quarter" idx="5"/>
          </p:nvPr>
        </p:nvSpPr>
        <p:spPr/>
        <p:txBody>
          <a:bodyPr/>
          <a:lstStyle/>
          <a:p>
            <a:fld id="{EAD9AB88-7263-2D43-8AE3-87B144F8B873}" type="slidenum">
              <a:rPr lang="en-US" smtClean="0"/>
              <a:t>5</a:t>
            </a:fld>
            <a:endParaRPr lang="en-US"/>
          </a:p>
        </p:txBody>
      </p:sp>
    </p:spTree>
    <p:extLst>
      <p:ext uri="{BB962C8B-B14F-4D97-AF65-F5344CB8AC3E}">
        <p14:creationId xmlns:p14="http://schemas.microsoft.com/office/powerpoint/2010/main" val="161397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a:t>TOF-SIMs shows periodic response, indicating nanolayer structure on order of deposited layer thicknesses</a:t>
            </a:r>
          </a:p>
          <a:p>
            <a:pPr marL="228600" indent="-228600">
              <a:buAutoNum type="arabicParenR"/>
            </a:pPr>
            <a:r>
              <a:rPr lang="en-US" dirty="0"/>
              <a:t>See oscillatory I–V curves with increasing response only in one bias direction</a:t>
            </a:r>
          </a:p>
          <a:p>
            <a:pPr marL="228600" indent="-228600">
              <a:buAutoNum type="arabicParenR"/>
            </a:pPr>
            <a:r>
              <a:rPr lang="en-US" dirty="0"/>
              <a:t>See sequential tunneling behavior </a:t>
            </a:r>
          </a:p>
          <a:p>
            <a:pPr marL="228600" indent="-228600">
              <a:buAutoNum type="arabicParenR"/>
            </a:pPr>
            <a:r>
              <a:rPr lang="en-US" dirty="0"/>
              <a:t>Attributed to transport occurring through minibands, quantum wells, or field-induced tunneling</a:t>
            </a:r>
          </a:p>
          <a:p>
            <a:pPr marL="228600" indent="-228600">
              <a:buAutoNum type="arabicParen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EAD9AB88-7263-2D43-8AE3-87B144F8B873}" type="slidenum">
              <a:rPr lang="en-US" smtClean="0"/>
              <a:t>8</a:t>
            </a:fld>
            <a:endParaRPr lang="en-US"/>
          </a:p>
        </p:txBody>
      </p:sp>
    </p:spTree>
    <p:extLst>
      <p:ext uri="{BB962C8B-B14F-4D97-AF65-F5344CB8AC3E}">
        <p14:creationId xmlns:p14="http://schemas.microsoft.com/office/powerpoint/2010/main" val="1632476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by measuring the optical properties, the nature of the joint density of states can be determined, possibly confirming the superlattice structure of rotationally evaporated Se and As2Se3 superlattices. Spectroscopic ellipsometry provides an accurate, non-destructive method for evaluating the optical properties of layered semiconductor structures [12]. The method has been successfully applied to superlattice structures, showing excitonic peaks associated with sub-band transitions, and also reliably evaluating the quality of superlattice structures from different deposition conditions [13, 14].</a:t>
            </a:r>
          </a:p>
        </p:txBody>
      </p:sp>
      <p:sp>
        <p:nvSpPr>
          <p:cNvPr id="4" name="Slide Number Placeholder 3"/>
          <p:cNvSpPr>
            <a:spLocks noGrp="1"/>
          </p:cNvSpPr>
          <p:nvPr>
            <p:ph type="sldNum" sz="quarter" idx="5"/>
          </p:nvPr>
        </p:nvSpPr>
        <p:spPr/>
        <p:txBody>
          <a:bodyPr/>
          <a:lstStyle/>
          <a:p>
            <a:fld id="{EAD9AB88-7263-2D43-8AE3-87B144F8B873}" type="slidenum">
              <a:rPr lang="en-US" smtClean="0"/>
              <a:t>9</a:t>
            </a:fld>
            <a:endParaRPr lang="en-US"/>
          </a:p>
        </p:txBody>
      </p:sp>
    </p:spTree>
    <p:extLst>
      <p:ext uri="{BB962C8B-B14F-4D97-AF65-F5344CB8AC3E}">
        <p14:creationId xmlns:p14="http://schemas.microsoft.com/office/powerpoint/2010/main" val="894084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from the authors:</a:t>
            </a:r>
          </a:p>
          <a:p>
            <a:pPr lvl="1"/>
            <a:r>
              <a:rPr lang="en-US" dirty="0"/>
              <a:t>“For noise blocking, this material must either (1) have a narrow bandgap such that its Fermi level aligning with that of Se leaves a sufficiently high barrier to block the electrons entering the superlattice or (2) be n-doped so that the Fermi level once again aligns, leaving a high barrier for electrons. In both cases, a necessary condition is that the first layer of the superlattice, which interfaces with the absorbing material, must be Se to obtain electron blocking and hole injection.”</a:t>
            </a:r>
          </a:p>
          <a:p>
            <a:endParaRPr lang="en-US" dirty="0"/>
          </a:p>
        </p:txBody>
      </p:sp>
      <p:sp>
        <p:nvSpPr>
          <p:cNvPr id="4" name="Slide Number Placeholder 3"/>
          <p:cNvSpPr>
            <a:spLocks noGrp="1"/>
          </p:cNvSpPr>
          <p:nvPr>
            <p:ph type="sldNum" sz="quarter" idx="5"/>
          </p:nvPr>
        </p:nvSpPr>
        <p:spPr/>
        <p:txBody>
          <a:bodyPr/>
          <a:lstStyle/>
          <a:p>
            <a:fld id="{EAD9AB88-7263-2D43-8AE3-87B144F8B873}" type="slidenum">
              <a:rPr lang="en-US" smtClean="0"/>
              <a:t>11</a:t>
            </a:fld>
            <a:endParaRPr lang="en-US"/>
          </a:p>
        </p:txBody>
      </p:sp>
    </p:spTree>
    <p:extLst>
      <p:ext uri="{BB962C8B-B14F-4D97-AF65-F5344CB8AC3E}">
        <p14:creationId xmlns:p14="http://schemas.microsoft.com/office/powerpoint/2010/main" val="924528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7A719-A8EA-058E-FF9C-324EB40242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E83E338-DE6D-C3D4-74A8-0D4B55280D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a:extLst>
              <a:ext uri="{FF2B5EF4-FFF2-40B4-BE49-F238E27FC236}">
                <a16:creationId xmlns:a16="http://schemas.microsoft.com/office/drawing/2014/main" id="{E5BA4A78-21AE-8452-CD69-92C96C3D5055}"/>
              </a:ext>
            </a:extLst>
          </p:cNvPr>
          <p:cNvSpPr>
            <a:spLocks noGrp="1"/>
          </p:cNvSpPr>
          <p:nvPr>
            <p:ph type="ftr" sz="quarter" idx="11"/>
          </p:nvPr>
        </p:nvSpPr>
        <p:spPr>
          <a:xfrm>
            <a:off x="0" y="6590030"/>
            <a:ext cx="5784574" cy="254000"/>
          </a:xfrm>
        </p:spPr>
        <p:txBody>
          <a:bodyPr/>
          <a:lstStyle/>
          <a:p>
            <a:r>
              <a:rPr lang="en-US"/>
              <a:t>K. Hellier | HEP Thin Films | June 9, 2026</a:t>
            </a:r>
          </a:p>
        </p:txBody>
      </p:sp>
      <p:sp>
        <p:nvSpPr>
          <p:cNvPr id="6" name="Slide Number Placeholder 5">
            <a:extLst>
              <a:ext uri="{FF2B5EF4-FFF2-40B4-BE49-F238E27FC236}">
                <a16:creationId xmlns:a16="http://schemas.microsoft.com/office/drawing/2014/main" id="{9119218E-C9F4-9D48-A755-D5256BEBA1B8}"/>
              </a:ext>
            </a:extLst>
          </p:cNvPr>
          <p:cNvSpPr>
            <a:spLocks noGrp="1"/>
          </p:cNvSpPr>
          <p:nvPr>
            <p:ph type="sldNum" sz="quarter" idx="12"/>
          </p:nvPr>
        </p:nvSpPr>
        <p:spPr/>
        <p:txBody>
          <a:bodyPr/>
          <a:lstStyle/>
          <a:p>
            <a:fld id="{BA81ECCF-7A69-C641-BDF5-0F71B3766792}" type="slidenum">
              <a:rPr lang="en-US" smtClean="0"/>
              <a:t>‹#›</a:t>
            </a:fld>
            <a:endParaRPr lang="en-US"/>
          </a:p>
        </p:txBody>
      </p:sp>
    </p:spTree>
    <p:extLst>
      <p:ext uri="{BB962C8B-B14F-4D97-AF65-F5344CB8AC3E}">
        <p14:creationId xmlns:p14="http://schemas.microsoft.com/office/powerpoint/2010/main" val="23184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B48DF-B596-2C60-A8C5-281BC22DDD8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4E1A7B-3B10-1A35-35C4-2D46C28B9C4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F542BF-EBC9-98E4-E04A-D687AEDAE4BA}"/>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4F713F19-3CBF-5639-4603-CC932920FFD4}"/>
              </a:ext>
            </a:extLst>
          </p:cNvPr>
          <p:cNvSpPr>
            <a:spLocks noGrp="1"/>
          </p:cNvSpPr>
          <p:nvPr>
            <p:ph type="ftr" sz="quarter" idx="11"/>
          </p:nvPr>
        </p:nvSpPr>
        <p:spPr>
          <a:xfrm>
            <a:off x="0" y="6590030"/>
            <a:ext cx="5764696" cy="254000"/>
          </a:xfrm>
        </p:spPr>
        <p:txBody>
          <a:bodyPr/>
          <a:lstStyle/>
          <a:p>
            <a:r>
              <a:rPr lang="en-US"/>
              <a:t>K. Hellier | HEP Thin Films | June 9, 2026</a:t>
            </a:r>
          </a:p>
        </p:txBody>
      </p:sp>
      <p:sp>
        <p:nvSpPr>
          <p:cNvPr id="6" name="Slide Number Placeholder 5">
            <a:extLst>
              <a:ext uri="{FF2B5EF4-FFF2-40B4-BE49-F238E27FC236}">
                <a16:creationId xmlns:a16="http://schemas.microsoft.com/office/drawing/2014/main" id="{D7940427-140E-90B3-ECF3-FE4FAA0F8EDE}"/>
              </a:ext>
            </a:extLst>
          </p:cNvPr>
          <p:cNvSpPr>
            <a:spLocks noGrp="1"/>
          </p:cNvSpPr>
          <p:nvPr>
            <p:ph type="sldNum" sz="quarter" idx="12"/>
          </p:nvPr>
        </p:nvSpPr>
        <p:spPr/>
        <p:txBody>
          <a:bodyPr/>
          <a:lstStyle/>
          <a:p>
            <a:fld id="{BA81ECCF-7A69-C641-BDF5-0F71B3766792}" type="slidenum">
              <a:rPr lang="en-US" smtClean="0"/>
              <a:t>‹#›</a:t>
            </a:fld>
            <a:endParaRPr lang="en-US"/>
          </a:p>
        </p:txBody>
      </p:sp>
    </p:spTree>
    <p:extLst>
      <p:ext uri="{BB962C8B-B14F-4D97-AF65-F5344CB8AC3E}">
        <p14:creationId xmlns:p14="http://schemas.microsoft.com/office/powerpoint/2010/main" val="3520906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54C069-AE6A-0DBC-FD38-DA038E11851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483476-F265-37CB-E2B8-90A82664B6D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1D08FA-BB8E-8599-8176-DEDF859F4EC2}"/>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72786B51-968B-FCDC-1CCA-3C76D6399566}"/>
              </a:ext>
            </a:extLst>
          </p:cNvPr>
          <p:cNvSpPr>
            <a:spLocks noGrp="1"/>
          </p:cNvSpPr>
          <p:nvPr>
            <p:ph type="ftr" sz="quarter" idx="11"/>
          </p:nvPr>
        </p:nvSpPr>
        <p:spPr>
          <a:xfrm>
            <a:off x="0" y="6590030"/>
            <a:ext cx="5715000" cy="254000"/>
          </a:xfrm>
        </p:spPr>
        <p:txBody>
          <a:bodyPr/>
          <a:lstStyle/>
          <a:p>
            <a:r>
              <a:rPr lang="en-US"/>
              <a:t>K. Hellier | HEP Thin Films | June 9, 2026</a:t>
            </a:r>
          </a:p>
        </p:txBody>
      </p:sp>
      <p:sp>
        <p:nvSpPr>
          <p:cNvPr id="6" name="Slide Number Placeholder 5">
            <a:extLst>
              <a:ext uri="{FF2B5EF4-FFF2-40B4-BE49-F238E27FC236}">
                <a16:creationId xmlns:a16="http://schemas.microsoft.com/office/drawing/2014/main" id="{7BBD6B70-79E3-9054-35F8-FFFE710C4A23}"/>
              </a:ext>
            </a:extLst>
          </p:cNvPr>
          <p:cNvSpPr>
            <a:spLocks noGrp="1"/>
          </p:cNvSpPr>
          <p:nvPr>
            <p:ph type="sldNum" sz="quarter" idx="12"/>
          </p:nvPr>
        </p:nvSpPr>
        <p:spPr/>
        <p:txBody>
          <a:bodyPr/>
          <a:lstStyle/>
          <a:p>
            <a:fld id="{BA81ECCF-7A69-C641-BDF5-0F71B3766792}" type="slidenum">
              <a:rPr lang="en-US" smtClean="0"/>
              <a:t>‹#›</a:t>
            </a:fld>
            <a:endParaRPr lang="en-US"/>
          </a:p>
        </p:txBody>
      </p:sp>
    </p:spTree>
    <p:extLst>
      <p:ext uri="{BB962C8B-B14F-4D97-AF65-F5344CB8AC3E}">
        <p14:creationId xmlns:p14="http://schemas.microsoft.com/office/powerpoint/2010/main" val="229247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22"/>
        <p:cNvGrpSpPr/>
        <p:nvPr/>
      </p:nvGrpSpPr>
      <p:grpSpPr>
        <a:xfrm>
          <a:off x="0" y="0"/>
          <a:ext cx="0" cy="0"/>
          <a:chOff x="0" y="0"/>
          <a:chExt cx="0" cy="0"/>
        </a:xfrm>
      </p:grpSpPr>
      <p:sp>
        <p:nvSpPr>
          <p:cNvPr id="23" name="Google Shape;23;p55"/>
          <p:cNvSpPr txBox="1">
            <a:spLocks noGrp="1"/>
          </p:cNvSpPr>
          <p:nvPr>
            <p:ph type="title"/>
          </p:nvPr>
        </p:nvSpPr>
        <p:spPr>
          <a:xfrm>
            <a:off x="609600" y="274639"/>
            <a:ext cx="10668000" cy="71437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rgbClr val="EDA52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55"/>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55"/>
          <p:cNvSpPr txBox="1"/>
          <p:nvPr/>
        </p:nvSpPr>
        <p:spPr>
          <a:xfrm>
            <a:off x="1507067" y="2400301"/>
            <a:ext cx="246221"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93848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7592F-1618-8B5B-E173-E2589E23FA10}"/>
              </a:ext>
            </a:extLst>
          </p:cNvPr>
          <p:cNvSpPr>
            <a:spLocks noGrp="1"/>
          </p:cNvSpPr>
          <p:nvPr>
            <p:ph type="title"/>
          </p:nvPr>
        </p:nvSpPr>
        <p:spPr>
          <a:xfrm>
            <a:off x="838200" y="101604"/>
            <a:ext cx="10515600" cy="972547"/>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169C59B5-ECD6-119B-8BC2-1C7F52BDE5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96422609-4037-9980-23E9-9A75B516F9D4}"/>
              </a:ext>
            </a:extLst>
          </p:cNvPr>
          <p:cNvSpPr>
            <a:spLocks noGrp="1"/>
          </p:cNvSpPr>
          <p:nvPr>
            <p:ph type="ftr" sz="quarter" idx="11"/>
          </p:nvPr>
        </p:nvSpPr>
        <p:spPr>
          <a:xfrm>
            <a:off x="0" y="6590030"/>
            <a:ext cx="5625548" cy="254000"/>
          </a:xfrm>
        </p:spPr>
        <p:txBody>
          <a:bodyPr/>
          <a:lstStyle/>
          <a:p>
            <a:r>
              <a:rPr lang="en-US"/>
              <a:t>K. Hellier | HEP Thin Films | June 9, 2026</a:t>
            </a:r>
          </a:p>
        </p:txBody>
      </p:sp>
      <p:sp>
        <p:nvSpPr>
          <p:cNvPr id="6" name="Slide Number Placeholder 5">
            <a:extLst>
              <a:ext uri="{FF2B5EF4-FFF2-40B4-BE49-F238E27FC236}">
                <a16:creationId xmlns:a16="http://schemas.microsoft.com/office/drawing/2014/main" id="{64C9D092-367C-6499-D091-8DED025BBA4D}"/>
              </a:ext>
            </a:extLst>
          </p:cNvPr>
          <p:cNvSpPr>
            <a:spLocks noGrp="1"/>
          </p:cNvSpPr>
          <p:nvPr>
            <p:ph type="sldNum" sz="quarter" idx="12"/>
          </p:nvPr>
        </p:nvSpPr>
        <p:spPr/>
        <p:txBody>
          <a:bodyPr/>
          <a:lstStyle/>
          <a:p>
            <a:fld id="{BA81ECCF-7A69-C641-BDF5-0F71B3766792}" type="slidenum">
              <a:rPr lang="en-US" smtClean="0"/>
              <a:t>‹#›</a:t>
            </a:fld>
            <a:endParaRPr lang="en-US"/>
          </a:p>
        </p:txBody>
      </p:sp>
      <p:cxnSp>
        <p:nvCxnSpPr>
          <p:cNvPr id="7" name="Straight Connector 6">
            <a:extLst>
              <a:ext uri="{FF2B5EF4-FFF2-40B4-BE49-F238E27FC236}">
                <a16:creationId xmlns:a16="http://schemas.microsoft.com/office/drawing/2014/main" id="{7C6FE00E-D471-A9BB-E658-2F52222889EC}"/>
              </a:ext>
            </a:extLst>
          </p:cNvPr>
          <p:cNvCxnSpPr>
            <a:cxnSpLocks/>
          </p:cNvCxnSpPr>
          <p:nvPr userDrawn="1"/>
        </p:nvCxnSpPr>
        <p:spPr>
          <a:xfrm>
            <a:off x="335280" y="1074151"/>
            <a:ext cx="11521440" cy="0"/>
          </a:xfrm>
          <a:prstGeom prst="line">
            <a:avLst/>
          </a:prstGeom>
          <a:ln w="76200">
            <a:solidFill>
              <a:srgbClr val="20386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400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370A9-F759-77C0-8542-86BC121D403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79DBC94-385E-0040-F63F-E4432974A8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568E9E-FD3D-60F3-0C02-685B0D5E4161}"/>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1EBC9B62-5389-6D3F-D42F-13E13B704CAF}"/>
              </a:ext>
            </a:extLst>
          </p:cNvPr>
          <p:cNvSpPr>
            <a:spLocks noGrp="1"/>
          </p:cNvSpPr>
          <p:nvPr>
            <p:ph type="ftr" sz="quarter" idx="11"/>
          </p:nvPr>
        </p:nvSpPr>
        <p:spPr>
          <a:xfrm>
            <a:off x="-1" y="6590030"/>
            <a:ext cx="5983357" cy="254000"/>
          </a:xfrm>
        </p:spPr>
        <p:txBody>
          <a:bodyPr/>
          <a:lstStyle/>
          <a:p>
            <a:r>
              <a:rPr lang="en-US"/>
              <a:t>K. Hellier | HEP Thin Films | June 9, 2026</a:t>
            </a:r>
          </a:p>
        </p:txBody>
      </p:sp>
      <p:sp>
        <p:nvSpPr>
          <p:cNvPr id="6" name="Slide Number Placeholder 5">
            <a:extLst>
              <a:ext uri="{FF2B5EF4-FFF2-40B4-BE49-F238E27FC236}">
                <a16:creationId xmlns:a16="http://schemas.microsoft.com/office/drawing/2014/main" id="{DEA1D45D-58CF-A4A1-B7D3-16EA4E1800E2}"/>
              </a:ext>
            </a:extLst>
          </p:cNvPr>
          <p:cNvSpPr>
            <a:spLocks noGrp="1"/>
          </p:cNvSpPr>
          <p:nvPr>
            <p:ph type="sldNum" sz="quarter" idx="12"/>
          </p:nvPr>
        </p:nvSpPr>
        <p:spPr/>
        <p:txBody>
          <a:bodyPr/>
          <a:lstStyle/>
          <a:p>
            <a:fld id="{BA81ECCF-7A69-C641-BDF5-0F71B3766792}" type="slidenum">
              <a:rPr lang="en-US" smtClean="0"/>
              <a:t>‹#›</a:t>
            </a:fld>
            <a:endParaRPr lang="en-US"/>
          </a:p>
        </p:txBody>
      </p:sp>
    </p:spTree>
    <p:extLst>
      <p:ext uri="{BB962C8B-B14F-4D97-AF65-F5344CB8AC3E}">
        <p14:creationId xmlns:p14="http://schemas.microsoft.com/office/powerpoint/2010/main" val="3546860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5FCB3-88E1-93E1-8DB7-226F673C49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50154FE-60FB-325F-7577-C2BE57FC2971}"/>
              </a:ext>
            </a:extLst>
          </p:cNvPr>
          <p:cNvSpPr>
            <a:spLocks noGrp="1"/>
          </p:cNvSpPr>
          <p:nvPr>
            <p:ph sz="half" idx="1"/>
          </p:nvPr>
        </p:nvSpPr>
        <p:spPr>
          <a:xfrm>
            <a:off x="838200" y="1330960"/>
            <a:ext cx="5181600" cy="484600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AF0D8E3-27C2-DCFA-8D59-9D67B7E7348D}"/>
              </a:ext>
            </a:extLst>
          </p:cNvPr>
          <p:cNvSpPr>
            <a:spLocks noGrp="1"/>
          </p:cNvSpPr>
          <p:nvPr>
            <p:ph sz="half" idx="2"/>
          </p:nvPr>
        </p:nvSpPr>
        <p:spPr>
          <a:xfrm>
            <a:off x="6172200" y="1330960"/>
            <a:ext cx="5181600" cy="484600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AF68D16-7054-AA9D-0F3A-66999E93C1AC}"/>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62A7839A-E8CB-06CA-9F40-22B293F590B0}"/>
              </a:ext>
            </a:extLst>
          </p:cNvPr>
          <p:cNvSpPr>
            <a:spLocks noGrp="1"/>
          </p:cNvSpPr>
          <p:nvPr>
            <p:ph type="ftr" sz="quarter" idx="11"/>
          </p:nvPr>
        </p:nvSpPr>
        <p:spPr>
          <a:xfrm>
            <a:off x="0" y="6590030"/>
            <a:ext cx="5695122" cy="254000"/>
          </a:xfrm>
        </p:spPr>
        <p:txBody>
          <a:bodyPr/>
          <a:lstStyle/>
          <a:p>
            <a:r>
              <a:rPr lang="en-US"/>
              <a:t>K. Hellier | HEP Thin Films | June 9, 2026</a:t>
            </a:r>
          </a:p>
        </p:txBody>
      </p:sp>
      <p:sp>
        <p:nvSpPr>
          <p:cNvPr id="7" name="Slide Number Placeholder 6">
            <a:extLst>
              <a:ext uri="{FF2B5EF4-FFF2-40B4-BE49-F238E27FC236}">
                <a16:creationId xmlns:a16="http://schemas.microsoft.com/office/drawing/2014/main" id="{ECF4E9E1-DCE7-9D0B-94D2-BD5D3257B5FA}"/>
              </a:ext>
            </a:extLst>
          </p:cNvPr>
          <p:cNvSpPr>
            <a:spLocks noGrp="1"/>
          </p:cNvSpPr>
          <p:nvPr>
            <p:ph type="sldNum" sz="quarter" idx="12"/>
          </p:nvPr>
        </p:nvSpPr>
        <p:spPr/>
        <p:txBody>
          <a:bodyPr/>
          <a:lstStyle/>
          <a:p>
            <a:fld id="{BA81ECCF-7A69-C641-BDF5-0F71B3766792}" type="slidenum">
              <a:rPr lang="en-US" smtClean="0"/>
              <a:t>‹#›</a:t>
            </a:fld>
            <a:endParaRPr lang="en-US"/>
          </a:p>
        </p:txBody>
      </p:sp>
      <p:cxnSp>
        <p:nvCxnSpPr>
          <p:cNvPr id="8" name="Straight Connector 7">
            <a:extLst>
              <a:ext uri="{FF2B5EF4-FFF2-40B4-BE49-F238E27FC236}">
                <a16:creationId xmlns:a16="http://schemas.microsoft.com/office/drawing/2014/main" id="{25D56E5C-A414-7436-754D-2F1705CA10B8}"/>
              </a:ext>
            </a:extLst>
          </p:cNvPr>
          <p:cNvCxnSpPr>
            <a:cxnSpLocks/>
          </p:cNvCxnSpPr>
          <p:nvPr userDrawn="1"/>
        </p:nvCxnSpPr>
        <p:spPr>
          <a:xfrm>
            <a:off x="335280" y="1074151"/>
            <a:ext cx="11521440" cy="0"/>
          </a:xfrm>
          <a:prstGeom prst="line">
            <a:avLst/>
          </a:prstGeom>
          <a:ln w="76200">
            <a:solidFill>
              <a:srgbClr val="20386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4604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82DC6CE-C1F2-C407-5ED6-F21EE10657B9}"/>
              </a:ext>
            </a:extLst>
          </p:cNvPr>
          <p:cNvSpPr>
            <a:spLocks noGrp="1"/>
          </p:cNvSpPr>
          <p:nvPr>
            <p:ph type="body" idx="1"/>
          </p:nvPr>
        </p:nvSpPr>
        <p:spPr>
          <a:xfrm>
            <a:off x="839788" y="1152367"/>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DEA85CFB-5716-CE10-32A9-0182FCC1AB7E}"/>
              </a:ext>
            </a:extLst>
          </p:cNvPr>
          <p:cNvSpPr>
            <a:spLocks noGrp="1"/>
          </p:cNvSpPr>
          <p:nvPr>
            <p:ph sz="half" idx="2"/>
          </p:nvPr>
        </p:nvSpPr>
        <p:spPr>
          <a:xfrm>
            <a:off x="839788" y="2046698"/>
            <a:ext cx="5157787" cy="4142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67A4E95-C390-0F79-EB92-349C281D736E}"/>
              </a:ext>
            </a:extLst>
          </p:cNvPr>
          <p:cNvSpPr>
            <a:spLocks noGrp="1"/>
          </p:cNvSpPr>
          <p:nvPr>
            <p:ph type="body" sz="quarter" idx="3"/>
          </p:nvPr>
        </p:nvSpPr>
        <p:spPr>
          <a:xfrm>
            <a:off x="6172200" y="1152367"/>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5A1A6B-86BC-52F3-6EF1-533AC1D19B88}"/>
              </a:ext>
            </a:extLst>
          </p:cNvPr>
          <p:cNvSpPr>
            <a:spLocks noGrp="1"/>
          </p:cNvSpPr>
          <p:nvPr>
            <p:ph sz="quarter" idx="4"/>
          </p:nvPr>
        </p:nvSpPr>
        <p:spPr>
          <a:xfrm>
            <a:off x="6172200" y="2046698"/>
            <a:ext cx="5183188" cy="414296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36F5AA8C-A354-1FCA-357A-57744A33EE81}"/>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ADBBC3C5-9F9D-703D-D3C3-F14771D2BE38}"/>
              </a:ext>
            </a:extLst>
          </p:cNvPr>
          <p:cNvSpPr>
            <a:spLocks noGrp="1"/>
          </p:cNvSpPr>
          <p:nvPr>
            <p:ph type="ftr" sz="quarter" idx="11"/>
          </p:nvPr>
        </p:nvSpPr>
        <p:spPr>
          <a:xfrm>
            <a:off x="0" y="6590030"/>
            <a:ext cx="6172200" cy="254000"/>
          </a:xfrm>
        </p:spPr>
        <p:txBody>
          <a:bodyPr/>
          <a:lstStyle/>
          <a:p>
            <a:r>
              <a:rPr lang="en-US"/>
              <a:t>K. Hellier | HEP Thin Films | June 9, 2026</a:t>
            </a:r>
          </a:p>
        </p:txBody>
      </p:sp>
      <p:sp>
        <p:nvSpPr>
          <p:cNvPr id="9" name="Slide Number Placeholder 8">
            <a:extLst>
              <a:ext uri="{FF2B5EF4-FFF2-40B4-BE49-F238E27FC236}">
                <a16:creationId xmlns:a16="http://schemas.microsoft.com/office/drawing/2014/main" id="{EA4A145C-2ACE-37EA-1979-C1A013B141F4}"/>
              </a:ext>
            </a:extLst>
          </p:cNvPr>
          <p:cNvSpPr>
            <a:spLocks noGrp="1"/>
          </p:cNvSpPr>
          <p:nvPr>
            <p:ph type="sldNum" sz="quarter" idx="12"/>
          </p:nvPr>
        </p:nvSpPr>
        <p:spPr/>
        <p:txBody>
          <a:bodyPr/>
          <a:lstStyle/>
          <a:p>
            <a:fld id="{BA81ECCF-7A69-C641-BDF5-0F71B3766792}" type="slidenum">
              <a:rPr lang="en-US" smtClean="0"/>
              <a:t>‹#›</a:t>
            </a:fld>
            <a:endParaRPr lang="en-US"/>
          </a:p>
        </p:txBody>
      </p:sp>
      <p:cxnSp>
        <p:nvCxnSpPr>
          <p:cNvPr id="10" name="Straight Connector 9">
            <a:extLst>
              <a:ext uri="{FF2B5EF4-FFF2-40B4-BE49-F238E27FC236}">
                <a16:creationId xmlns:a16="http://schemas.microsoft.com/office/drawing/2014/main" id="{F4083C23-4CCC-90F0-6098-CA02CCE52F6A}"/>
              </a:ext>
            </a:extLst>
          </p:cNvPr>
          <p:cNvCxnSpPr>
            <a:cxnSpLocks/>
          </p:cNvCxnSpPr>
          <p:nvPr userDrawn="1"/>
        </p:nvCxnSpPr>
        <p:spPr>
          <a:xfrm>
            <a:off x="335280" y="1074151"/>
            <a:ext cx="11521440" cy="0"/>
          </a:xfrm>
          <a:prstGeom prst="line">
            <a:avLst/>
          </a:prstGeom>
          <a:ln w="76200">
            <a:solidFill>
              <a:srgbClr val="203864"/>
            </a:solidFill>
          </a:ln>
        </p:spPr>
        <p:style>
          <a:lnRef idx="2">
            <a:schemeClr val="accent1"/>
          </a:lnRef>
          <a:fillRef idx="0">
            <a:schemeClr val="accent1"/>
          </a:fillRef>
          <a:effectRef idx="1">
            <a:schemeClr val="accent1"/>
          </a:effectRef>
          <a:fontRef idx="minor">
            <a:schemeClr val="tx1"/>
          </a:fontRef>
        </p:style>
      </p:cxnSp>
      <p:sp>
        <p:nvSpPr>
          <p:cNvPr id="11" name="Title 1">
            <a:extLst>
              <a:ext uri="{FF2B5EF4-FFF2-40B4-BE49-F238E27FC236}">
                <a16:creationId xmlns:a16="http://schemas.microsoft.com/office/drawing/2014/main" id="{83A64626-34C9-5F10-75CE-4AACC23FE26A}"/>
              </a:ext>
            </a:extLst>
          </p:cNvPr>
          <p:cNvSpPr>
            <a:spLocks noGrp="1"/>
          </p:cNvSpPr>
          <p:nvPr>
            <p:ph type="title"/>
          </p:nvPr>
        </p:nvSpPr>
        <p:spPr>
          <a:xfrm>
            <a:off x="838200" y="101604"/>
            <a:ext cx="10515600" cy="972547"/>
          </a:xfrm>
        </p:spPr>
        <p:txBody>
          <a:bodyPr/>
          <a:lstStyle/>
          <a:p>
            <a:r>
              <a:rPr lang="en-US"/>
              <a:t>Click to edit Master title style</a:t>
            </a:r>
          </a:p>
        </p:txBody>
      </p:sp>
    </p:spTree>
    <p:extLst>
      <p:ext uri="{BB962C8B-B14F-4D97-AF65-F5344CB8AC3E}">
        <p14:creationId xmlns:p14="http://schemas.microsoft.com/office/powerpoint/2010/main" val="175642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90471-9534-9824-5054-40BC3A6188B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AC1E511-E5DC-FCCE-E8D9-A869FCCB4955}"/>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6E6D2705-822A-1639-7E5B-96078BFDE7DC}"/>
              </a:ext>
            </a:extLst>
          </p:cNvPr>
          <p:cNvSpPr>
            <a:spLocks noGrp="1"/>
          </p:cNvSpPr>
          <p:nvPr>
            <p:ph type="ftr" sz="quarter" idx="11"/>
          </p:nvPr>
        </p:nvSpPr>
        <p:spPr>
          <a:xfrm>
            <a:off x="0" y="6590030"/>
            <a:ext cx="5893904" cy="254000"/>
          </a:xfrm>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D066DF73-E173-8407-8B39-EE9232C62945}"/>
              </a:ext>
            </a:extLst>
          </p:cNvPr>
          <p:cNvSpPr>
            <a:spLocks noGrp="1"/>
          </p:cNvSpPr>
          <p:nvPr>
            <p:ph type="sldNum" sz="quarter" idx="12"/>
          </p:nvPr>
        </p:nvSpPr>
        <p:spPr/>
        <p:txBody>
          <a:bodyPr/>
          <a:lstStyle/>
          <a:p>
            <a:fld id="{BA81ECCF-7A69-C641-BDF5-0F71B3766792}" type="slidenum">
              <a:rPr lang="en-US" smtClean="0"/>
              <a:t>‹#›</a:t>
            </a:fld>
            <a:endParaRPr lang="en-US"/>
          </a:p>
        </p:txBody>
      </p:sp>
      <p:cxnSp>
        <p:nvCxnSpPr>
          <p:cNvPr id="6" name="Straight Connector 5">
            <a:extLst>
              <a:ext uri="{FF2B5EF4-FFF2-40B4-BE49-F238E27FC236}">
                <a16:creationId xmlns:a16="http://schemas.microsoft.com/office/drawing/2014/main" id="{B06A361F-58F0-4740-E493-11913F6A4104}"/>
              </a:ext>
            </a:extLst>
          </p:cNvPr>
          <p:cNvCxnSpPr>
            <a:cxnSpLocks/>
          </p:cNvCxnSpPr>
          <p:nvPr userDrawn="1"/>
        </p:nvCxnSpPr>
        <p:spPr>
          <a:xfrm>
            <a:off x="335280" y="1074151"/>
            <a:ext cx="11521440" cy="0"/>
          </a:xfrm>
          <a:prstGeom prst="line">
            <a:avLst/>
          </a:prstGeom>
          <a:ln w="76200">
            <a:solidFill>
              <a:srgbClr val="20386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262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AAEC28-9B2C-017B-2EAA-B8A0A7AD2C95}"/>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E07F5EB3-C9F3-F3BC-B8CB-6467B153C77F}"/>
              </a:ext>
            </a:extLst>
          </p:cNvPr>
          <p:cNvSpPr>
            <a:spLocks noGrp="1"/>
          </p:cNvSpPr>
          <p:nvPr>
            <p:ph type="ftr" sz="quarter" idx="11"/>
          </p:nvPr>
        </p:nvSpPr>
        <p:spPr>
          <a:xfrm>
            <a:off x="0" y="6590030"/>
            <a:ext cx="5764696" cy="254000"/>
          </a:xfrm>
        </p:spPr>
        <p:txBody>
          <a:bodyPr/>
          <a:lstStyle/>
          <a:p>
            <a:r>
              <a:rPr lang="en-US"/>
              <a:t>K. Hellier | HEP Thin Films | June 9, 2026</a:t>
            </a:r>
          </a:p>
        </p:txBody>
      </p:sp>
      <p:sp>
        <p:nvSpPr>
          <p:cNvPr id="4" name="Slide Number Placeholder 3">
            <a:extLst>
              <a:ext uri="{FF2B5EF4-FFF2-40B4-BE49-F238E27FC236}">
                <a16:creationId xmlns:a16="http://schemas.microsoft.com/office/drawing/2014/main" id="{C3AA7808-FCB0-4FC4-2B40-5B33A791A642}"/>
              </a:ext>
            </a:extLst>
          </p:cNvPr>
          <p:cNvSpPr>
            <a:spLocks noGrp="1"/>
          </p:cNvSpPr>
          <p:nvPr>
            <p:ph type="sldNum" sz="quarter" idx="12"/>
          </p:nvPr>
        </p:nvSpPr>
        <p:spPr/>
        <p:txBody>
          <a:bodyPr/>
          <a:lstStyle/>
          <a:p>
            <a:fld id="{BA81ECCF-7A69-C641-BDF5-0F71B3766792}" type="slidenum">
              <a:rPr lang="en-US" smtClean="0"/>
              <a:t>‹#›</a:t>
            </a:fld>
            <a:endParaRPr lang="en-US"/>
          </a:p>
        </p:txBody>
      </p:sp>
    </p:spTree>
    <p:extLst>
      <p:ext uri="{BB962C8B-B14F-4D97-AF65-F5344CB8AC3E}">
        <p14:creationId xmlns:p14="http://schemas.microsoft.com/office/powerpoint/2010/main" val="1919922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7D53C-ADD4-77EC-3B29-ADA245ACFD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D6EEF5-6EBB-779C-33F2-9AFC5466E5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F5ADE3C-3FE6-95A2-7C56-FC40DDB3E6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3D8B93-3F91-B30D-90A6-A7099451E3E9}"/>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71F56D8C-B411-7107-BCB5-2D7F3D807058}"/>
              </a:ext>
            </a:extLst>
          </p:cNvPr>
          <p:cNvSpPr>
            <a:spLocks noGrp="1"/>
          </p:cNvSpPr>
          <p:nvPr>
            <p:ph type="ftr" sz="quarter" idx="11"/>
          </p:nvPr>
        </p:nvSpPr>
        <p:spPr>
          <a:xfrm>
            <a:off x="0" y="6590030"/>
            <a:ext cx="5893904" cy="254000"/>
          </a:xfrm>
        </p:spPr>
        <p:txBody>
          <a:bodyPr/>
          <a:lstStyle/>
          <a:p>
            <a:r>
              <a:rPr lang="en-US"/>
              <a:t>K. Hellier | HEP Thin Films | June 9, 2026</a:t>
            </a:r>
          </a:p>
        </p:txBody>
      </p:sp>
      <p:sp>
        <p:nvSpPr>
          <p:cNvPr id="7" name="Slide Number Placeholder 6">
            <a:extLst>
              <a:ext uri="{FF2B5EF4-FFF2-40B4-BE49-F238E27FC236}">
                <a16:creationId xmlns:a16="http://schemas.microsoft.com/office/drawing/2014/main" id="{5E07085D-4F73-6775-A0A8-304B04DA8810}"/>
              </a:ext>
            </a:extLst>
          </p:cNvPr>
          <p:cNvSpPr>
            <a:spLocks noGrp="1"/>
          </p:cNvSpPr>
          <p:nvPr>
            <p:ph type="sldNum" sz="quarter" idx="12"/>
          </p:nvPr>
        </p:nvSpPr>
        <p:spPr/>
        <p:txBody>
          <a:bodyPr/>
          <a:lstStyle/>
          <a:p>
            <a:fld id="{BA81ECCF-7A69-C641-BDF5-0F71B3766792}" type="slidenum">
              <a:rPr lang="en-US" smtClean="0"/>
              <a:t>‹#›</a:t>
            </a:fld>
            <a:endParaRPr lang="en-US"/>
          </a:p>
        </p:txBody>
      </p:sp>
    </p:spTree>
    <p:extLst>
      <p:ext uri="{BB962C8B-B14F-4D97-AF65-F5344CB8AC3E}">
        <p14:creationId xmlns:p14="http://schemas.microsoft.com/office/powerpoint/2010/main" val="108954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5A5D7-55DF-653D-8B68-3FCE1EB4C2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9A62EC-2C4E-7520-B4EF-9D9F0EB093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E1C822C-2D25-74FA-7C47-F572DB0549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43DF2C-7B40-74BD-5B7C-728AB5B3E151}"/>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8C3310AC-CC7A-BE09-A79A-94DD7A6DF33D}"/>
              </a:ext>
            </a:extLst>
          </p:cNvPr>
          <p:cNvSpPr>
            <a:spLocks noGrp="1"/>
          </p:cNvSpPr>
          <p:nvPr>
            <p:ph type="ftr" sz="quarter" idx="11"/>
          </p:nvPr>
        </p:nvSpPr>
        <p:spPr>
          <a:xfrm>
            <a:off x="-1" y="6590030"/>
            <a:ext cx="5983357" cy="254000"/>
          </a:xfrm>
        </p:spPr>
        <p:txBody>
          <a:bodyPr/>
          <a:lstStyle/>
          <a:p>
            <a:r>
              <a:rPr lang="en-US"/>
              <a:t>K. Hellier | HEP Thin Films | June 9, 2026</a:t>
            </a:r>
          </a:p>
        </p:txBody>
      </p:sp>
      <p:sp>
        <p:nvSpPr>
          <p:cNvPr id="7" name="Slide Number Placeholder 6">
            <a:extLst>
              <a:ext uri="{FF2B5EF4-FFF2-40B4-BE49-F238E27FC236}">
                <a16:creationId xmlns:a16="http://schemas.microsoft.com/office/drawing/2014/main" id="{C0B356B4-B944-36DA-36A8-22567B1CBF84}"/>
              </a:ext>
            </a:extLst>
          </p:cNvPr>
          <p:cNvSpPr>
            <a:spLocks noGrp="1"/>
          </p:cNvSpPr>
          <p:nvPr>
            <p:ph type="sldNum" sz="quarter" idx="12"/>
          </p:nvPr>
        </p:nvSpPr>
        <p:spPr/>
        <p:txBody>
          <a:bodyPr/>
          <a:lstStyle/>
          <a:p>
            <a:fld id="{BA81ECCF-7A69-C641-BDF5-0F71B3766792}" type="slidenum">
              <a:rPr lang="en-US" smtClean="0"/>
              <a:t>‹#›</a:t>
            </a:fld>
            <a:endParaRPr lang="en-US"/>
          </a:p>
        </p:txBody>
      </p:sp>
    </p:spTree>
    <p:extLst>
      <p:ext uri="{BB962C8B-B14F-4D97-AF65-F5344CB8AC3E}">
        <p14:creationId xmlns:p14="http://schemas.microsoft.com/office/powerpoint/2010/main" val="1973095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7E39EF9-3301-8AE5-D11B-85AACDFBEE3C}"/>
              </a:ext>
            </a:extLst>
          </p:cNvPr>
          <p:cNvSpPr/>
          <p:nvPr userDrawn="1"/>
        </p:nvSpPr>
        <p:spPr>
          <a:xfrm>
            <a:off x="0" y="6604000"/>
            <a:ext cx="12192000" cy="254000"/>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CF0DE6D-B9C2-292B-29BE-8B43F4F54CE4}"/>
              </a:ext>
            </a:extLst>
          </p:cNvPr>
          <p:cNvSpPr>
            <a:spLocks noGrp="1"/>
          </p:cNvSpPr>
          <p:nvPr>
            <p:ph type="title"/>
          </p:nvPr>
        </p:nvSpPr>
        <p:spPr>
          <a:xfrm>
            <a:off x="838200" y="101599"/>
            <a:ext cx="10515600" cy="98651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CBD555-7FB9-96B7-3FE6-F7B4D19347BD}"/>
              </a:ext>
            </a:extLst>
          </p:cNvPr>
          <p:cNvSpPr>
            <a:spLocks noGrp="1"/>
          </p:cNvSpPr>
          <p:nvPr>
            <p:ph type="body" idx="1"/>
          </p:nvPr>
        </p:nvSpPr>
        <p:spPr>
          <a:xfrm>
            <a:off x="838200" y="1310644"/>
            <a:ext cx="10515600" cy="500887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2C977CC0-D1A9-3023-1950-3F475ACD70A9}"/>
              </a:ext>
            </a:extLst>
          </p:cNvPr>
          <p:cNvSpPr>
            <a:spLocks noGrp="1"/>
          </p:cNvSpPr>
          <p:nvPr>
            <p:ph type="ftr" sz="quarter" idx="3"/>
          </p:nvPr>
        </p:nvSpPr>
        <p:spPr>
          <a:xfrm>
            <a:off x="0" y="6590030"/>
            <a:ext cx="4114800" cy="254000"/>
          </a:xfrm>
          <a:prstGeom prst="rect">
            <a:avLst/>
          </a:prstGeom>
        </p:spPr>
        <p:txBody>
          <a:bodyPr vert="horz" lIns="91440" tIns="45720" rIns="91440" bIns="45720" rtlCol="0" anchor="ctr"/>
          <a:lstStyle>
            <a:lvl1pPr algn="l">
              <a:defRPr sz="1200">
                <a:solidFill>
                  <a:schemeClr val="bg1"/>
                </a:solidFill>
              </a:defRPr>
            </a:lvl1pPr>
          </a:lstStyle>
          <a:p>
            <a:r>
              <a:rPr lang="en-US"/>
              <a:t>K. Hellier | HEP Thin Films | June 9, 2026</a:t>
            </a:r>
          </a:p>
        </p:txBody>
      </p:sp>
      <p:sp>
        <p:nvSpPr>
          <p:cNvPr id="6" name="Slide Number Placeholder 5">
            <a:extLst>
              <a:ext uri="{FF2B5EF4-FFF2-40B4-BE49-F238E27FC236}">
                <a16:creationId xmlns:a16="http://schemas.microsoft.com/office/drawing/2014/main" id="{95D741AA-D3AF-5528-0FC5-7B9A313E41AC}"/>
              </a:ext>
            </a:extLst>
          </p:cNvPr>
          <p:cNvSpPr>
            <a:spLocks noGrp="1"/>
          </p:cNvSpPr>
          <p:nvPr>
            <p:ph type="sldNum" sz="quarter" idx="4"/>
          </p:nvPr>
        </p:nvSpPr>
        <p:spPr>
          <a:xfrm>
            <a:off x="9448800" y="6590030"/>
            <a:ext cx="2743200" cy="254000"/>
          </a:xfrm>
          <a:prstGeom prst="rect">
            <a:avLst/>
          </a:prstGeom>
        </p:spPr>
        <p:txBody>
          <a:bodyPr vert="horz" lIns="91440" tIns="45720" rIns="91440" bIns="45720" rtlCol="0" anchor="ctr"/>
          <a:lstStyle>
            <a:lvl1pPr algn="r">
              <a:defRPr sz="1200">
                <a:solidFill>
                  <a:schemeClr val="bg1"/>
                </a:solidFill>
              </a:defRPr>
            </a:lvl1pPr>
          </a:lstStyle>
          <a:p>
            <a:fld id="{BA81ECCF-7A69-C641-BDF5-0F71B3766792}" type="slidenum">
              <a:rPr lang="en-US" smtClean="0"/>
              <a:pPr/>
              <a:t>‹#›</a:t>
            </a:fld>
            <a:endParaRPr lang="en-US"/>
          </a:p>
        </p:txBody>
      </p:sp>
    </p:spTree>
    <p:extLst>
      <p:ext uri="{BB962C8B-B14F-4D97-AF65-F5344CB8AC3E}">
        <p14:creationId xmlns:p14="http://schemas.microsoft.com/office/powerpoint/2010/main" val="16073523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5" name="Google Shape;55;p13"/>
          <p:cNvSpPr txBox="1"/>
          <p:nvPr/>
        </p:nvSpPr>
        <p:spPr>
          <a:xfrm>
            <a:off x="3999200" y="774912"/>
            <a:ext cx="7963200" cy="4648766"/>
          </a:xfrm>
          <a:prstGeom prst="rect">
            <a:avLst/>
          </a:prstGeom>
          <a:noFill/>
          <a:ln>
            <a:noFill/>
          </a:ln>
        </p:spPr>
        <p:txBody>
          <a:bodyPr spcFirstLastPara="1" wrap="square" lIns="121900" tIns="60933" rIns="121900" bIns="60933" anchor="t" anchorCtr="0">
            <a:noAutofit/>
          </a:bodyPr>
          <a:lstStyle/>
          <a:p>
            <a:pPr algn="r">
              <a:lnSpc>
                <a:spcPct val="115000"/>
              </a:lnSpc>
              <a:spcBef>
                <a:spcPts val="640"/>
              </a:spcBef>
            </a:pPr>
            <a:r>
              <a:rPr lang="en-US" sz="3333" b="1" dirty="0">
                <a:solidFill>
                  <a:srgbClr val="003C6C"/>
                </a:solidFill>
                <a:latin typeface="Roboto"/>
                <a:ea typeface="Roboto"/>
                <a:cs typeface="Roboto"/>
                <a:sym typeface="Roboto"/>
              </a:rPr>
              <a:t>Interface Engineering for Carrier Multiplication in Amorphous Selenium Quantum Superlattices</a:t>
            </a:r>
          </a:p>
          <a:p>
            <a:pPr algn="r">
              <a:lnSpc>
                <a:spcPct val="115000"/>
              </a:lnSpc>
              <a:spcBef>
                <a:spcPts val="640"/>
              </a:spcBef>
            </a:pPr>
            <a:endParaRPr lang="en-US" sz="2400" b="1" dirty="0">
              <a:solidFill>
                <a:srgbClr val="003C6C"/>
              </a:solidFill>
              <a:latin typeface="Roboto"/>
              <a:ea typeface="Roboto"/>
              <a:cs typeface="Roboto"/>
              <a:sym typeface="Roboto"/>
            </a:endParaRPr>
          </a:p>
          <a:p>
            <a:pPr algn="r">
              <a:spcBef>
                <a:spcPts val="1240"/>
              </a:spcBef>
            </a:pPr>
            <a:r>
              <a:rPr lang="en-US" sz="2400" b="1" dirty="0">
                <a:solidFill>
                  <a:srgbClr val="003C6C"/>
                </a:solidFill>
                <a:latin typeface="Roboto"/>
                <a:ea typeface="Roboto"/>
                <a:cs typeface="Roboto"/>
                <a:sym typeface="Roboto"/>
              </a:rPr>
              <a:t>Kaitlin Hellier</a:t>
            </a:r>
            <a:endParaRPr lang="en-US" sz="2400" dirty="0">
              <a:solidFill>
                <a:srgbClr val="003C6C"/>
              </a:solidFill>
              <a:latin typeface="Roboto"/>
              <a:ea typeface="Roboto"/>
              <a:cs typeface="Roboto"/>
              <a:sym typeface="Roboto"/>
            </a:endParaRPr>
          </a:p>
          <a:p>
            <a:pPr algn="r">
              <a:spcBef>
                <a:spcPts val="640"/>
              </a:spcBef>
            </a:pPr>
            <a:r>
              <a:rPr lang="en-US" sz="2000" dirty="0">
                <a:solidFill>
                  <a:srgbClr val="003C6C"/>
                </a:solidFill>
                <a:latin typeface="Roboto"/>
                <a:ea typeface="Roboto"/>
                <a:cs typeface="Roboto"/>
                <a:sym typeface="Roboto"/>
              </a:rPr>
              <a:t>Radiological Instrumentation Laboratory</a:t>
            </a:r>
          </a:p>
          <a:p>
            <a:pPr algn="r">
              <a:spcBef>
                <a:spcPts val="640"/>
              </a:spcBef>
            </a:pPr>
            <a:r>
              <a:rPr lang="en-US" i="1" dirty="0">
                <a:solidFill>
                  <a:srgbClr val="003C6C"/>
                </a:solidFill>
                <a:latin typeface="Roboto"/>
                <a:ea typeface="Roboto"/>
                <a:cs typeface="Roboto"/>
                <a:sym typeface="Roboto"/>
              </a:rPr>
              <a:t>Electrical and Computer Engineering</a:t>
            </a:r>
          </a:p>
          <a:p>
            <a:pPr algn="r">
              <a:spcBef>
                <a:spcPts val="640"/>
              </a:spcBef>
            </a:pPr>
            <a:r>
              <a:rPr lang="en-US" dirty="0" err="1">
                <a:solidFill>
                  <a:srgbClr val="003C6C"/>
                </a:solidFill>
                <a:latin typeface="Roboto"/>
                <a:ea typeface="Roboto"/>
                <a:cs typeface="Roboto"/>
                <a:sym typeface="Roboto"/>
              </a:rPr>
              <a:t>ril.soe.ucsc.edu</a:t>
            </a:r>
            <a:endParaRPr lang="en-US" dirty="0">
              <a:solidFill>
                <a:srgbClr val="003C6C"/>
              </a:solidFill>
              <a:latin typeface="Roboto"/>
              <a:ea typeface="Roboto"/>
              <a:cs typeface="Roboto"/>
              <a:sym typeface="Roboto"/>
            </a:endParaRPr>
          </a:p>
          <a:p>
            <a:pPr algn="r">
              <a:spcBef>
                <a:spcPts val="640"/>
              </a:spcBef>
            </a:pPr>
            <a:endParaRPr sz="2000" dirty="0">
              <a:solidFill>
                <a:srgbClr val="003C6C"/>
              </a:solidFill>
              <a:latin typeface="Roboto"/>
              <a:ea typeface="Roboto"/>
              <a:cs typeface="Roboto"/>
              <a:sym typeface="Roboto"/>
            </a:endParaRPr>
          </a:p>
        </p:txBody>
      </p:sp>
      <p:sp>
        <p:nvSpPr>
          <p:cNvPr id="56" name="Google Shape;56;p13"/>
          <p:cNvSpPr/>
          <p:nvPr/>
        </p:nvSpPr>
        <p:spPr>
          <a:xfrm>
            <a:off x="0" y="5752533"/>
            <a:ext cx="12192400" cy="1105600"/>
          </a:xfrm>
          <a:prstGeom prst="rect">
            <a:avLst/>
          </a:prstGeom>
          <a:solidFill>
            <a:srgbClr val="003C6C"/>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pic>
        <p:nvPicPr>
          <p:cNvPr id="60" name="Google Shape;60;p13"/>
          <p:cNvPicPr preferRelativeResize="0"/>
          <p:nvPr/>
        </p:nvPicPr>
        <p:blipFill>
          <a:blip r:embed="rId3">
            <a:alphaModFix/>
          </a:blip>
          <a:stretch>
            <a:fillRect/>
          </a:stretch>
        </p:blipFill>
        <p:spPr>
          <a:xfrm>
            <a:off x="417667" y="5934567"/>
            <a:ext cx="4351399" cy="741533"/>
          </a:xfrm>
          <a:prstGeom prst="rect">
            <a:avLst/>
          </a:prstGeom>
          <a:noFill/>
          <a:ln>
            <a:noFill/>
          </a:ln>
        </p:spPr>
      </p:pic>
      <p:pic>
        <p:nvPicPr>
          <p:cNvPr id="2" name="Google Shape;56;p13">
            <a:extLst>
              <a:ext uri="{FF2B5EF4-FFF2-40B4-BE49-F238E27FC236}">
                <a16:creationId xmlns:a16="http://schemas.microsoft.com/office/drawing/2014/main" id="{AEED44C9-8C11-1029-FD71-8A49E567CD25}"/>
              </a:ext>
            </a:extLst>
          </p:cNvPr>
          <p:cNvPicPr preferRelativeResize="0"/>
          <p:nvPr/>
        </p:nvPicPr>
        <p:blipFill rotWithShape="1">
          <a:blip r:embed="rId4">
            <a:alphaModFix/>
          </a:blip>
          <a:srcRect/>
          <a:stretch/>
        </p:blipFill>
        <p:spPr>
          <a:xfrm>
            <a:off x="0" y="0"/>
            <a:ext cx="3956733" cy="5752533"/>
          </a:xfrm>
          <a:prstGeom prst="rect">
            <a:avLst/>
          </a:prstGeom>
          <a:noFill/>
          <a:ln>
            <a:noFill/>
          </a:ln>
        </p:spPr>
      </p:pic>
      <p:cxnSp>
        <p:nvCxnSpPr>
          <p:cNvPr id="4" name="Straight Connector 3">
            <a:extLst>
              <a:ext uri="{FF2B5EF4-FFF2-40B4-BE49-F238E27FC236}">
                <a16:creationId xmlns:a16="http://schemas.microsoft.com/office/drawing/2014/main" id="{ED88E029-CA8C-DD24-BD6F-FF8450BAA027}"/>
              </a:ext>
            </a:extLst>
          </p:cNvPr>
          <p:cNvCxnSpPr>
            <a:cxnSpLocks/>
          </p:cNvCxnSpPr>
          <p:nvPr/>
        </p:nvCxnSpPr>
        <p:spPr>
          <a:xfrm>
            <a:off x="4429496" y="3015931"/>
            <a:ext cx="7427224" cy="0"/>
          </a:xfrm>
          <a:prstGeom prst="line">
            <a:avLst/>
          </a:prstGeom>
          <a:ln w="76200">
            <a:solidFill>
              <a:srgbClr val="073B6C"/>
            </a:solidFill>
          </a:ln>
        </p:spPr>
        <p:style>
          <a:lnRef idx="2">
            <a:schemeClr val="accent1"/>
          </a:lnRef>
          <a:fillRef idx="0">
            <a:schemeClr val="accent1"/>
          </a:fillRef>
          <a:effectRef idx="1">
            <a:schemeClr val="accent1"/>
          </a:effectRef>
          <a:fontRef idx="minor">
            <a:schemeClr val="tx1"/>
          </a:fontRef>
        </p:style>
      </p:cxnSp>
      <p:pic>
        <p:nvPicPr>
          <p:cNvPr id="6" name="Picture 5">
            <a:extLst>
              <a:ext uri="{FF2B5EF4-FFF2-40B4-BE49-F238E27FC236}">
                <a16:creationId xmlns:a16="http://schemas.microsoft.com/office/drawing/2014/main" id="{EB4816B7-37D8-C183-1645-FB90269CB441}"/>
              </a:ext>
            </a:extLst>
          </p:cNvPr>
          <p:cNvPicPr>
            <a:picLocks noChangeAspect="1" noChangeArrowheads="1"/>
          </p:cNvPicPr>
          <p:nvPr/>
        </p:nvPicPr>
        <p:blipFill rotWithShape="1">
          <a:blip r:embed="rId5">
            <a:clrChange>
              <a:clrFrom>
                <a:srgbClr val="000000">
                  <a:alpha val="0"/>
                </a:srgbClr>
              </a:clrFrom>
              <a:clrTo>
                <a:srgbClr val="000000">
                  <a:alpha val="0"/>
                </a:srgbClr>
              </a:clrTo>
            </a:clrChange>
          </a:blip>
          <a:srcRect t="-101" r="8274" b="-310"/>
          <a:stretch/>
        </p:blipFill>
        <p:spPr bwMode="auto">
          <a:xfrm>
            <a:off x="4959073" y="3537319"/>
            <a:ext cx="1659927" cy="170038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A9C15-02D7-4DEF-4BCF-1B15407912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E50E79-8EA7-9427-7524-76391E09FAB4}"/>
              </a:ext>
            </a:extLst>
          </p:cNvPr>
          <p:cNvSpPr>
            <a:spLocks noGrp="1"/>
          </p:cNvSpPr>
          <p:nvPr>
            <p:ph type="title"/>
          </p:nvPr>
        </p:nvSpPr>
        <p:spPr/>
        <p:txBody>
          <a:bodyPr>
            <a:normAutofit fontScale="90000"/>
          </a:bodyPr>
          <a:lstStyle/>
          <a:p>
            <a:r>
              <a:rPr lang="en-US" dirty="0"/>
              <a:t>Spectroscopic Ellipsometry of Amorphous Se Superlattices</a:t>
            </a:r>
            <a:br>
              <a:rPr lang="en-US" dirty="0"/>
            </a:br>
            <a:r>
              <a:rPr lang="en-US" sz="2700" i="1" dirty="0"/>
              <a:t>J. Phys. D: Appl. Phys.</a:t>
            </a:r>
            <a:r>
              <a:rPr lang="en-US" sz="2700" dirty="0"/>
              <a:t>, vol. 54, no. 25, p. 255106, 2021</a:t>
            </a:r>
            <a:endParaRPr lang="en-US" dirty="0"/>
          </a:p>
        </p:txBody>
      </p:sp>
      <p:sp>
        <p:nvSpPr>
          <p:cNvPr id="4" name="Footer Placeholder 3">
            <a:extLst>
              <a:ext uri="{FF2B5EF4-FFF2-40B4-BE49-F238E27FC236}">
                <a16:creationId xmlns:a16="http://schemas.microsoft.com/office/drawing/2014/main" id="{327F6409-1B59-D1B9-CE56-5A1B1509F412}"/>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78C60B6B-7637-EC23-D3AF-0015C4248B4A}"/>
              </a:ext>
            </a:extLst>
          </p:cNvPr>
          <p:cNvSpPr>
            <a:spLocks noGrp="1"/>
          </p:cNvSpPr>
          <p:nvPr>
            <p:ph type="sldNum" sz="quarter" idx="12"/>
          </p:nvPr>
        </p:nvSpPr>
        <p:spPr/>
        <p:txBody>
          <a:bodyPr/>
          <a:lstStyle/>
          <a:p>
            <a:fld id="{BA81ECCF-7A69-C641-BDF5-0F71B3766792}" type="slidenum">
              <a:rPr lang="en-US" smtClean="0"/>
              <a:t>10</a:t>
            </a:fld>
            <a:endParaRPr lang="en-US"/>
          </a:p>
        </p:txBody>
      </p:sp>
      <p:pic>
        <p:nvPicPr>
          <p:cNvPr id="9" name="Picture 8">
            <a:extLst>
              <a:ext uri="{FF2B5EF4-FFF2-40B4-BE49-F238E27FC236}">
                <a16:creationId xmlns:a16="http://schemas.microsoft.com/office/drawing/2014/main" id="{33E993B4-F16D-0F02-A647-634F1E264CB7}"/>
              </a:ext>
            </a:extLst>
          </p:cNvPr>
          <p:cNvPicPr>
            <a:picLocks noChangeAspect="1"/>
          </p:cNvPicPr>
          <p:nvPr/>
        </p:nvPicPr>
        <p:blipFill>
          <a:blip r:embed="rId2"/>
          <a:stretch>
            <a:fillRect/>
          </a:stretch>
        </p:blipFill>
        <p:spPr>
          <a:xfrm>
            <a:off x="1192445" y="1465256"/>
            <a:ext cx="9428737" cy="4733669"/>
          </a:xfrm>
          <a:prstGeom prst="rect">
            <a:avLst/>
          </a:prstGeom>
        </p:spPr>
      </p:pic>
    </p:spTree>
    <p:extLst>
      <p:ext uri="{BB962C8B-B14F-4D97-AF65-F5344CB8AC3E}">
        <p14:creationId xmlns:p14="http://schemas.microsoft.com/office/powerpoint/2010/main" val="2887215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B9FDC-DA75-A6BA-D6D6-5FE12AAAE357}"/>
              </a:ext>
            </a:extLst>
          </p:cNvPr>
          <p:cNvSpPr>
            <a:spLocks noGrp="1"/>
          </p:cNvSpPr>
          <p:nvPr>
            <p:ph type="title"/>
          </p:nvPr>
        </p:nvSpPr>
        <p:spPr>
          <a:xfrm>
            <a:off x="0" y="101604"/>
            <a:ext cx="12192000" cy="972547"/>
          </a:xfrm>
        </p:spPr>
        <p:txBody>
          <a:bodyPr>
            <a:normAutofit fontScale="90000"/>
          </a:bodyPr>
          <a:lstStyle/>
          <a:p>
            <a:r>
              <a:rPr lang="en-US" dirty="0"/>
              <a:t>Quantum device designing (QDD) for future semiconductor engineering</a:t>
            </a:r>
            <a:br>
              <a:rPr lang="en-US" dirty="0"/>
            </a:br>
            <a:r>
              <a:rPr lang="en-US" sz="2700" i="1" dirty="0"/>
              <a:t>Rev. Sci. </a:t>
            </a:r>
            <a:r>
              <a:rPr lang="en-US" sz="2700" i="1" dirty="0" err="1"/>
              <a:t>Instrum</a:t>
            </a:r>
            <a:r>
              <a:rPr lang="en-US" sz="2700" i="1" dirty="0"/>
              <a:t>.</a:t>
            </a:r>
            <a:r>
              <a:rPr lang="en-US" sz="2700" dirty="0"/>
              <a:t>, vol. 93, no. 3, p. 034703, 2022</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23ACFE0-9254-5ABC-68CE-D0C742E50838}"/>
                  </a:ext>
                </a:extLst>
              </p:cNvPr>
              <p:cNvSpPr>
                <a:spLocks noGrp="1"/>
              </p:cNvSpPr>
              <p:nvPr>
                <p:ph idx="1"/>
              </p:nvPr>
            </p:nvSpPr>
            <p:spPr>
              <a:xfrm>
                <a:off x="838200" y="1310644"/>
                <a:ext cx="6497820" cy="5008871"/>
              </a:xfrm>
            </p:spPr>
            <p:txBody>
              <a:bodyPr>
                <a:normAutofit/>
              </a:bodyPr>
              <a:lstStyle/>
              <a:p>
                <a:r>
                  <a:rPr lang="en-US" dirty="0"/>
                  <a:t>With all the previous work in mind, the authors set out to show a device design with clear multiplication gain</a:t>
                </a:r>
              </a:p>
              <a:p>
                <a:r>
                  <a:rPr lang="en-US" dirty="0"/>
                  <a:t>Electrons face barriers from Si to Se, and from As</a:t>
                </a:r>
                <a:r>
                  <a:rPr lang="en-US" baseline="-25000" dirty="0"/>
                  <a:t>2</a:t>
                </a:r>
                <a:r>
                  <a:rPr lang="en-US" dirty="0"/>
                  <a:t>Se</a:t>
                </a:r>
                <a:r>
                  <a:rPr lang="en-US" baseline="-25000" dirty="0"/>
                  <a:t>3</a:t>
                </a:r>
                <a:r>
                  <a:rPr lang="en-US" dirty="0"/>
                  <a:t> to Se; holes face reduced barrier, and can transit through by quantum tunneling via internal field emission</a:t>
                </a:r>
              </a:p>
              <a:p>
                <a:pPr>
                  <a:spcAft>
                    <a:spcPts val="1200"/>
                  </a:spcAft>
                </a:pPr>
                <a:r>
                  <a:rPr lang="en-US" dirty="0"/>
                  <a:t>The multiplication factor, </a:t>
                </a:r>
                <a:r>
                  <a:rPr lang="en-US" i="1" dirty="0"/>
                  <a:t>M</a:t>
                </a:r>
                <a:r>
                  <a:rPr lang="en-US" dirty="0"/>
                  <a:t>, is related to the number of Se barriers, </a:t>
                </a:r>
                <a:r>
                  <a:rPr lang="en-US" i="1" dirty="0"/>
                  <a:t>N</a:t>
                </a:r>
                <a:r>
                  <a:rPr lang="en-US" dirty="0"/>
                  <a:t>, encountered during the sequential tunneling transport processes:</a:t>
                </a:r>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𝑀</m:t>
                      </m:r>
                      <m:r>
                        <a:rPr lang="en-US">
                          <a:latin typeface="Cambria Math" panose="02040503050406030204" pitchFamily="18" charset="0"/>
                        </a:rPr>
                        <m:t>=</m:t>
                      </m:r>
                      <m:r>
                        <a:rPr lang="en-US" i="1">
                          <a:latin typeface="Cambria Math" panose="02040503050406030204" pitchFamily="18" charset="0"/>
                        </a:rPr>
                        <m:t>𝑘𝑁</m:t>
                      </m:r>
                    </m:oMath>
                  </m:oMathPara>
                </a14:m>
                <a:endParaRPr lang="en-US" dirty="0"/>
              </a:p>
              <a:p>
                <a:pPr marL="0" indent="0">
                  <a:buNone/>
                  <a:tabLst>
                    <a:tab pos="219075" algn="l"/>
                  </a:tabLst>
                </a:pPr>
                <a:r>
                  <a:rPr lang="en-US" dirty="0"/>
                  <a:t>	where k is efficiency factor.</a:t>
                </a:r>
              </a:p>
            </p:txBody>
          </p:sp>
        </mc:Choice>
        <mc:Fallback xmlns="">
          <p:sp>
            <p:nvSpPr>
              <p:cNvPr id="3" name="Content Placeholder 2">
                <a:extLst>
                  <a:ext uri="{FF2B5EF4-FFF2-40B4-BE49-F238E27FC236}">
                    <a16:creationId xmlns:a16="http://schemas.microsoft.com/office/drawing/2014/main" id="{F23ACFE0-9254-5ABC-68CE-D0C742E50838}"/>
                  </a:ext>
                </a:extLst>
              </p:cNvPr>
              <p:cNvSpPr>
                <a:spLocks noGrp="1" noRot="1" noChangeAspect="1" noMove="1" noResize="1" noEditPoints="1" noAdjustHandles="1" noChangeArrowheads="1" noChangeShapeType="1" noTextEdit="1"/>
              </p:cNvSpPr>
              <p:nvPr>
                <p:ph idx="1"/>
              </p:nvPr>
            </p:nvSpPr>
            <p:spPr>
              <a:xfrm>
                <a:off x="838200" y="1310644"/>
                <a:ext cx="6497820" cy="5008871"/>
              </a:xfrm>
              <a:blipFill>
                <a:blip r:embed="rId3"/>
                <a:stretch>
                  <a:fillRect l="-1367" t="-1519" r="-586"/>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BC15A264-F967-BCA1-C11E-33B844B6F1AA}"/>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33C59D67-BE48-B01C-04E0-8902E043CCEC}"/>
              </a:ext>
            </a:extLst>
          </p:cNvPr>
          <p:cNvSpPr>
            <a:spLocks noGrp="1"/>
          </p:cNvSpPr>
          <p:nvPr>
            <p:ph type="sldNum" sz="quarter" idx="12"/>
          </p:nvPr>
        </p:nvSpPr>
        <p:spPr/>
        <p:txBody>
          <a:bodyPr/>
          <a:lstStyle/>
          <a:p>
            <a:fld id="{BA81ECCF-7A69-C641-BDF5-0F71B3766792}" type="slidenum">
              <a:rPr lang="en-US" smtClean="0"/>
              <a:t>11</a:t>
            </a:fld>
            <a:endParaRPr lang="en-US"/>
          </a:p>
        </p:txBody>
      </p:sp>
      <p:pic>
        <p:nvPicPr>
          <p:cNvPr id="8" name="Picture 7">
            <a:extLst>
              <a:ext uri="{FF2B5EF4-FFF2-40B4-BE49-F238E27FC236}">
                <a16:creationId xmlns:a16="http://schemas.microsoft.com/office/drawing/2014/main" id="{38921D1F-8B94-591B-0203-BC171721E68D}"/>
              </a:ext>
            </a:extLst>
          </p:cNvPr>
          <p:cNvPicPr>
            <a:picLocks noChangeAspect="1"/>
          </p:cNvPicPr>
          <p:nvPr/>
        </p:nvPicPr>
        <p:blipFill>
          <a:blip r:embed="rId4"/>
          <a:stretch>
            <a:fillRect/>
          </a:stretch>
        </p:blipFill>
        <p:spPr>
          <a:xfrm>
            <a:off x="7756634" y="1150280"/>
            <a:ext cx="4014752" cy="5707720"/>
          </a:xfrm>
          <a:prstGeom prst="rect">
            <a:avLst/>
          </a:prstGeom>
        </p:spPr>
      </p:pic>
    </p:spTree>
    <p:extLst>
      <p:ext uri="{BB962C8B-B14F-4D97-AF65-F5344CB8AC3E}">
        <p14:creationId xmlns:p14="http://schemas.microsoft.com/office/powerpoint/2010/main" val="2134480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A63AE-30C3-9B0C-EE75-F27B5C2231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F2C61A-0570-7725-58BD-A4CDA2C07328}"/>
              </a:ext>
            </a:extLst>
          </p:cNvPr>
          <p:cNvSpPr>
            <a:spLocks noGrp="1"/>
          </p:cNvSpPr>
          <p:nvPr>
            <p:ph type="title"/>
          </p:nvPr>
        </p:nvSpPr>
        <p:spPr>
          <a:xfrm>
            <a:off x="0" y="101604"/>
            <a:ext cx="12192000" cy="972547"/>
          </a:xfrm>
        </p:spPr>
        <p:txBody>
          <a:bodyPr>
            <a:normAutofit fontScale="90000"/>
          </a:bodyPr>
          <a:lstStyle/>
          <a:p>
            <a:r>
              <a:rPr lang="en-US" dirty="0"/>
              <a:t>Quantum device designing (QDD) for future semiconductor engineering</a:t>
            </a:r>
            <a:br>
              <a:rPr lang="en-US" dirty="0"/>
            </a:br>
            <a:r>
              <a:rPr lang="en-US" sz="2700" i="1" dirty="0"/>
              <a:t>Rev. Sci. </a:t>
            </a:r>
            <a:r>
              <a:rPr lang="en-US" sz="2700" i="1" dirty="0" err="1"/>
              <a:t>Instrum</a:t>
            </a:r>
            <a:r>
              <a:rPr lang="en-US" sz="2700" i="1" dirty="0"/>
              <a:t>.</a:t>
            </a:r>
            <a:r>
              <a:rPr lang="en-US" sz="2700" dirty="0"/>
              <a:t>, vol. 93, no. 3, p. 034703, 2022</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DF366B0-22A7-40F9-C9A3-37A2BC16C99E}"/>
                  </a:ext>
                </a:extLst>
              </p:cNvPr>
              <p:cNvSpPr>
                <a:spLocks noGrp="1"/>
              </p:cNvSpPr>
              <p:nvPr>
                <p:ph idx="1"/>
              </p:nvPr>
            </p:nvSpPr>
            <p:spPr>
              <a:xfrm>
                <a:off x="227678" y="1247580"/>
                <a:ext cx="3886199" cy="5279386"/>
              </a:xfrm>
            </p:spPr>
            <p:txBody>
              <a:bodyPr>
                <a:normAutofit/>
              </a:bodyPr>
              <a:lstStyle/>
              <a:p>
                <a:r>
                  <a:rPr lang="en-US" dirty="0"/>
                  <a:t>Fabricated two devices:     1) 200 nm, </a:t>
                </a:r>
                <a:r>
                  <a:rPr lang="en-US" i="1" dirty="0"/>
                  <a:t>N </a:t>
                </a:r>
                <a:r>
                  <a:rPr lang="en-US" dirty="0"/>
                  <a:t>= 12 and        2) 2 um, </a:t>
                </a:r>
                <a:r>
                  <a:rPr lang="en-US" i="1" dirty="0"/>
                  <a:t>N </a:t>
                </a:r>
                <a:r>
                  <a:rPr lang="en-US" dirty="0"/>
                  <a:t>= 125 </a:t>
                </a:r>
              </a:p>
              <a:p>
                <a:r>
                  <a:rPr lang="en-US" dirty="0"/>
                  <a:t>In an ideal device, </a:t>
                </a:r>
                <a:r>
                  <a:rPr lang="en-US" i="1" dirty="0"/>
                  <a:t>k </a:t>
                </a:r>
                <a:r>
                  <a:rPr lang="en-US" dirty="0"/>
                  <a:t>= 1</a:t>
                </a:r>
              </a:p>
              <a:p>
                <a:r>
                  <a:rPr lang="en-US" dirty="0"/>
                  <a:t>Measured:</a:t>
                </a:r>
              </a:p>
              <a:p>
                <a:pPr lvl="1"/>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a:latin typeface="Cambria Math" panose="02040503050406030204" pitchFamily="18" charset="0"/>
                          </a:rPr>
                          <m:t>200</m:t>
                        </m:r>
                        <m:r>
                          <a:rPr lang="en-US" i="1">
                            <a:latin typeface="Cambria Math" panose="02040503050406030204" pitchFamily="18" charset="0"/>
                          </a:rPr>
                          <m:t>𝑛𝑚</m:t>
                        </m:r>
                      </m:sub>
                    </m:sSub>
                    <m:r>
                      <a:rPr lang="en-US">
                        <a:latin typeface="Cambria Math" panose="02040503050406030204" pitchFamily="18" charset="0"/>
                      </a:rPr>
                      <m:t>=0.916</m:t>
                    </m:r>
                  </m:oMath>
                </a14:m>
                <a:endParaRPr lang="en-US" dirty="0"/>
              </a:p>
              <a:p>
                <a:pPr lvl="1"/>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a:latin typeface="Cambria Math" panose="02040503050406030204" pitchFamily="18" charset="0"/>
                          </a:rPr>
                          <m:t>2</m:t>
                        </m:r>
                        <m:r>
                          <a:rPr lang="en-US" i="1">
                            <a:latin typeface="Cambria Math" panose="02040503050406030204" pitchFamily="18" charset="0"/>
                          </a:rPr>
                          <m:t>𝜇</m:t>
                        </m:r>
                        <m:r>
                          <a:rPr lang="en-US" i="1">
                            <a:latin typeface="Cambria Math" panose="02040503050406030204" pitchFamily="18" charset="0"/>
                          </a:rPr>
                          <m:t>𝑚</m:t>
                        </m:r>
                      </m:sub>
                    </m:sSub>
                    <m:r>
                      <a:rPr lang="en-US">
                        <a:latin typeface="Cambria Math" panose="02040503050406030204" pitchFamily="18" charset="0"/>
                      </a:rPr>
                      <m:t>=0.384</m:t>
                    </m:r>
                  </m:oMath>
                </a14:m>
                <a:endParaRPr lang="en-US" dirty="0"/>
              </a:p>
              <a:p>
                <a:pPr marL="752475" lvl="1" indent="-282575">
                  <a:buNone/>
                </a:pPr>
                <a:r>
                  <a:rPr lang="en-US" dirty="0">
                    <a:sym typeface="Wingdings" pitchFamily="2" charset="2"/>
                  </a:rPr>
                  <a:t> Inefficient multiplication events or loss of carriers</a:t>
                </a:r>
                <a:endParaRPr lang="en-US" dirty="0"/>
              </a:p>
              <a:p>
                <a:r>
                  <a:rPr lang="en-US" dirty="0"/>
                  <a:t>An additional tradeoff: Higher gain (thicker) ↔ longer transit time</a:t>
                </a:r>
              </a:p>
              <a:p>
                <a:r>
                  <a:rPr lang="en-US" dirty="0"/>
                  <a:t>Still achieved multiplication of &gt;45 in 2 um device</a:t>
                </a:r>
              </a:p>
            </p:txBody>
          </p:sp>
        </mc:Choice>
        <mc:Fallback xmlns="">
          <p:sp>
            <p:nvSpPr>
              <p:cNvPr id="3" name="Content Placeholder 2">
                <a:extLst>
                  <a:ext uri="{FF2B5EF4-FFF2-40B4-BE49-F238E27FC236}">
                    <a16:creationId xmlns:a16="http://schemas.microsoft.com/office/drawing/2014/main" id="{BDF366B0-22A7-40F9-C9A3-37A2BC16C99E}"/>
                  </a:ext>
                </a:extLst>
              </p:cNvPr>
              <p:cNvSpPr>
                <a:spLocks noGrp="1" noRot="1" noChangeAspect="1" noMove="1" noResize="1" noEditPoints="1" noAdjustHandles="1" noChangeArrowheads="1" noChangeShapeType="1" noTextEdit="1"/>
              </p:cNvSpPr>
              <p:nvPr>
                <p:ph idx="1"/>
              </p:nvPr>
            </p:nvSpPr>
            <p:spPr>
              <a:xfrm>
                <a:off x="227678" y="1247580"/>
                <a:ext cx="3886199" cy="5279386"/>
              </a:xfrm>
              <a:blipFill>
                <a:blip r:embed="rId2"/>
                <a:stretch>
                  <a:fillRect l="-1954" t="-1439" r="-651" b="-959"/>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5547D9D5-150F-3D47-E933-43A3BAD54D99}"/>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10A80CEC-50FD-0421-8CBC-0A341E3E9111}"/>
              </a:ext>
            </a:extLst>
          </p:cNvPr>
          <p:cNvSpPr>
            <a:spLocks noGrp="1"/>
          </p:cNvSpPr>
          <p:nvPr>
            <p:ph type="sldNum" sz="quarter" idx="12"/>
          </p:nvPr>
        </p:nvSpPr>
        <p:spPr/>
        <p:txBody>
          <a:bodyPr/>
          <a:lstStyle/>
          <a:p>
            <a:fld id="{BA81ECCF-7A69-C641-BDF5-0F71B3766792}" type="slidenum">
              <a:rPr lang="en-US" smtClean="0"/>
              <a:t>12</a:t>
            </a:fld>
            <a:endParaRPr lang="en-US"/>
          </a:p>
        </p:txBody>
      </p:sp>
      <p:pic>
        <p:nvPicPr>
          <p:cNvPr id="6" name="Picture 5">
            <a:extLst>
              <a:ext uri="{FF2B5EF4-FFF2-40B4-BE49-F238E27FC236}">
                <a16:creationId xmlns:a16="http://schemas.microsoft.com/office/drawing/2014/main" id="{5C569787-0AAE-0D7C-BCF7-021D4049C1BF}"/>
              </a:ext>
            </a:extLst>
          </p:cNvPr>
          <p:cNvPicPr>
            <a:picLocks noChangeAspect="1"/>
          </p:cNvPicPr>
          <p:nvPr/>
        </p:nvPicPr>
        <p:blipFill>
          <a:blip r:embed="rId3"/>
          <a:srcRect b="17433"/>
          <a:stretch>
            <a:fillRect/>
          </a:stretch>
        </p:blipFill>
        <p:spPr>
          <a:xfrm>
            <a:off x="4434784" y="1213418"/>
            <a:ext cx="3643341" cy="2601661"/>
          </a:xfrm>
          <a:prstGeom prst="rect">
            <a:avLst/>
          </a:prstGeom>
        </p:spPr>
      </p:pic>
      <p:pic>
        <p:nvPicPr>
          <p:cNvPr id="8" name="Picture 7">
            <a:extLst>
              <a:ext uri="{FF2B5EF4-FFF2-40B4-BE49-F238E27FC236}">
                <a16:creationId xmlns:a16="http://schemas.microsoft.com/office/drawing/2014/main" id="{672F5FD8-7B04-36EC-4671-0C25A295DBC5}"/>
              </a:ext>
            </a:extLst>
          </p:cNvPr>
          <p:cNvPicPr>
            <a:picLocks noChangeAspect="1"/>
          </p:cNvPicPr>
          <p:nvPr/>
        </p:nvPicPr>
        <p:blipFill>
          <a:blip r:embed="rId4"/>
          <a:stretch>
            <a:fillRect/>
          </a:stretch>
        </p:blipFill>
        <p:spPr>
          <a:xfrm>
            <a:off x="4251413" y="3848091"/>
            <a:ext cx="3886199" cy="2989384"/>
          </a:xfrm>
          <a:prstGeom prst="rect">
            <a:avLst/>
          </a:prstGeom>
        </p:spPr>
      </p:pic>
      <p:grpSp>
        <p:nvGrpSpPr>
          <p:cNvPr id="11" name="Group 10">
            <a:extLst>
              <a:ext uri="{FF2B5EF4-FFF2-40B4-BE49-F238E27FC236}">
                <a16:creationId xmlns:a16="http://schemas.microsoft.com/office/drawing/2014/main" id="{F2D07B0B-F4F7-6471-B279-D836A5F74A40}"/>
              </a:ext>
            </a:extLst>
          </p:cNvPr>
          <p:cNvGrpSpPr/>
          <p:nvPr/>
        </p:nvGrpSpPr>
        <p:grpSpPr>
          <a:xfrm>
            <a:off x="8399033" y="1053898"/>
            <a:ext cx="3565290" cy="5783577"/>
            <a:chOff x="8718329" y="1053898"/>
            <a:chExt cx="3245993" cy="5265617"/>
          </a:xfrm>
        </p:grpSpPr>
        <p:pic>
          <p:nvPicPr>
            <p:cNvPr id="7" name="Picture 6">
              <a:extLst>
                <a:ext uri="{FF2B5EF4-FFF2-40B4-BE49-F238E27FC236}">
                  <a16:creationId xmlns:a16="http://schemas.microsoft.com/office/drawing/2014/main" id="{B9D63B21-21D2-6CE8-3227-38511F404EC9}"/>
                </a:ext>
              </a:extLst>
            </p:cNvPr>
            <p:cNvPicPr>
              <a:picLocks noChangeAspect="1"/>
            </p:cNvPicPr>
            <p:nvPr/>
          </p:nvPicPr>
          <p:blipFill>
            <a:blip r:embed="rId5"/>
            <a:srcRect b="9399"/>
            <a:stretch>
              <a:fillRect/>
            </a:stretch>
          </p:blipFill>
          <p:spPr>
            <a:xfrm>
              <a:off x="8718329" y="1128626"/>
              <a:ext cx="3245993" cy="5190889"/>
            </a:xfrm>
            <a:prstGeom prst="rect">
              <a:avLst/>
            </a:prstGeom>
          </p:spPr>
        </p:pic>
        <p:sp>
          <p:nvSpPr>
            <p:cNvPr id="9" name="TextBox 8">
              <a:extLst>
                <a:ext uri="{FF2B5EF4-FFF2-40B4-BE49-F238E27FC236}">
                  <a16:creationId xmlns:a16="http://schemas.microsoft.com/office/drawing/2014/main" id="{1EBC343D-18EA-E3EE-3386-98E17D8F794D}"/>
                </a:ext>
              </a:extLst>
            </p:cNvPr>
            <p:cNvSpPr txBox="1"/>
            <p:nvPr/>
          </p:nvSpPr>
          <p:spPr>
            <a:xfrm>
              <a:off x="10161245" y="1053898"/>
              <a:ext cx="659155" cy="276999"/>
            </a:xfrm>
            <a:prstGeom prst="rect">
              <a:avLst/>
            </a:prstGeom>
            <a:noFill/>
          </p:spPr>
          <p:txBody>
            <a:bodyPr wrap="none" rtlCol="0">
              <a:spAutoFit/>
            </a:bodyPr>
            <a:lstStyle/>
            <a:p>
              <a:pPr algn="ctr"/>
              <a:r>
                <a:rPr lang="en-US" sz="1200" dirty="0"/>
                <a:t>200 nm</a:t>
              </a:r>
            </a:p>
          </p:txBody>
        </p:sp>
        <p:sp>
          <p:nvSpPr>
            <p:cNvPr id="10" name="TextBox 9">
              <a:extLst>
                <a:ext uri="{FF2B5EF4-FFF2-40B4-BE49-F238E27FC236}">
                  <a16:creationId xmlns:a16="http://schemas.microsoft.com/office/drawing/2014/main" id="{93F2F254-285E-85BF-A598-EDF994674B4A}"/>
                </a:ext>
              </a:extLst>
            </p:cNvPr>
            <p:cNvSpPr txBox="1"/>
            <p:nvPr/>
          </p:nvSpPr>
          <p:spPr>
            <a:xfrm>
              <a:off x="10239791" y="3700442"/>
              <a:ext cx="502061" cy="276999"/>
            </a:xfrm>
            <a:prstGeom prst="rect">
              <a:avLst/>
            </a:prstGeom>
            <a:noFill/>
          </p:spPr>
          <p:txBody>
            <a:bodyPr wrap="none" rtlCol="0">
              <a:spAutoFit/>
            </a:bodyPr>
            <a:lstStyle/>
            <a:p>
              <a:pPr algn="ctr"/>
              <a:r>
                <a:rPr lang="en-US" sz="1200" dirty="0"/>
                <a:t>2 um</a:t>
              </a:r>
            </a:p>
          </p:txBody>
        </p:sp>
      </p:grpSp>
    </p:spTree>
    <p:extLst>
      <p:ext uri="{BB962C8B-B14F-4D97-AF65-F5344CB8AC3E}">
        <p14:creationId xmlns:p14="http://schemas.microsoft.com/office/powerpoint/2010/main" val="4187641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B8BAF-C939-89CA-451F-94EE1FAF6D3B}"/>
              </a:ext>
            </a:extLst>
          </p:cNvPr>
          <p:cNvSpPr>
            <a:spLocks noGrp="1"/>
          </p:cNvSpPr>
          <p:nvPr>
            <p:ph type="title"/>
          </p:nvPr>
        </p:nvSpPr>
        <p:spPr/>
        <p:txBody>
          <a:bodyPr/>
          <a:lstStyle/>
          <a:p>
            <a:r>
              <a:rPr lang="en-US" dirty="0"/>
              <a:t>Developing a-Se superlattices in RIL</a:t>
            </a:r>
          </a:p>
        </p:txBody>
      </p:sp>
      <p:sp>
        <p:nvSpPr>
          <p:cNvPr id="4" name="Footer Placeholder 3">
            <a:extLst>
              <a:ext uri="{FF2B5EF4-FFF2-40B4-BE49-F238E27FC236}">
                <a16:creationId xmlns:a16="http://schemas.microsoft.com/office/drawing/2014/main" id="{7E479B1B-094E-BCDE-F4FD-87B5822EEDED}"/>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9900EB05-E2DA-5556-8D71-28E27BDE8F70}"/>
              </a:ext>
            </a:extLst>
          </p:cNvPr>
          <p:cNvSpPr>
            <a:spLocks noGrp="1"/>
          </p:cNvSpPr>
          <p:nvPr>
            <p:ph type="sldNum" sz="quarter" idx="12"/>
          </p:nvPr>
        </p:nvSpPr>
        <p:spPr/>
        <p:txBody>
          <a:bodyPr/>
          <a:lstStyle/>
          <a:p>
            <a:fld id="{BA81ECCF-7A69-C641-BDF5-0F71B3766792}" type="slidenum">
              <a:rPr lang="en-US" smtClean="0"/>
              <a:t>13</a:t>
            </a:fld>
            <a:endParaRPr lang="en-US"/>
          </a:p>
        </p:txBody>
      </p:sp>
      <p:pic>
        <p:nvPicPr>
          <p:cNvPr id="6" name="Picture 5">
            <a:extLst>
              <a:ext uri="{FF2B5EF4-FFF2-40B4-BE49-F238E27FC236}">
                <a16:creationId xmlns:a16="http://schemas.microsoft.com/office/drawing/2014/main" id="{DAB8213E-5067-40E1-8C09-2A276A80672A}"/>
              </a:ext>
            </a:extLst>
          </p:cNvPr>
          <p:cNvPicPr>
            <a:picLocks noChangeAspect="1"/>
          </p:cNvPicPr>
          <p:nvPr/>
        </p:nvPicPr>
        <p:blipFill>
          <a:blip r:embed="rId2"/>
          <a:stretch>
            <a:fillRect/>
          </a:stretch>
        </p:blipFill>
        <p:spPr>
          <a:xfrm>
            <a:off x="1268894" y="1710105"/>
            <a:ext cx="4356654" cy="3661349"/>
          </a:xfrm>
          <a:prstGeom prst="rect">
            <a:avLst/>
          </a:prstGeom>
        </p:spPr>
      </p:pic>
      <p:grpSp>
        <p:nvGrpSpPr>
          <p:cNvPr id="7" name="Group 6">
            <a:extLst>
              <a:ext uri="{FF2B5EF4-FFF2-40B4-BE49-F238E27FC236}">
                <a16:creationId xmlns:a16="http://schemas.microsoft.com/office/drawing/2014/main" id="{532FD8E3-F22B-33BE-F2DC-6D4A7A0D92C9}"/>
              </a:ext>
            </a:extLst>
          </p:cNvPr>
          <p:cNvGrpSpPr/>
          <p:nvPr/>
        </p:nvGrpSpPr>
        <p:grpSpPr>
          <a:xfrm>
            <a:off x="6960608" y="1513490"/>
            <a:ext cx="4738275" cy="5076540"/>
            <a:chOff x="8561067" y="1850750"/>
            <a:chExt cx="4423488" cy="4739280"/>
          </a:xfrm>
        </p:grpSpPr>
        <p:pic>
          <p:nvPicPr>
            <p:cNvPr id="8" name="Picture 7">
              <a:extLst>
                <a:ext uri="{FF2B5EF4-FFF2-40B4-BE49-F238E27FC236}">
                  <a16:creationId xmlns:a16="http://schemas.microsoft.com/office/drawing/2014/main" id="{1F4D4591-0F13-7D52-DEE6-F65818883408}"/>
                </a:ext>
              </a:extLst>
            </p:cNvPr>
            <p:cNvPicPr>
              <a:picLocks noChangeAspect="1"/>
            </p:cNvPicPr>
            <p:nvPr/>
          </p:nvPicPr>
          <p:blipFill>
            <a:blip r:embed="rId3"/>
            <a:srcRect t="961" r="8656" b="731"/>
            <a:stretch>
              <a:fillRect/>
            </a:stretch>
          </p:blipFill>
          <p:spPr>
            <a:xfrm>
              <a:off x="8561067" y="1850750"/>
              <a:ext cx="3402767" cy="4739280"/>
            </a:xfrm>
            <a:custGeom>
              <a:avLst/>
              <a:gdLst>
                <a:gd name="csX0" fmla="*/ 1925506 w 3799277"/>
                <a:gd name="csY0" fmla="*/ 0 h 5291528"/>
                <a:gd name="csX1" fmla="*/ 2794936 w 3799277"/>
                <a:gd name="csY1" fmla="*/ 0 h 5291528"/>
                <a:gd name="csX2" fmla="*/ 2809926 w 3799277"/>
                <a:gd name="csY2" fmla="*/ 929390 h 5291528"/>
                <a:gd name="csX3" fmla="*/ 3004798 w 3799277"/>
                <a:gd name="csY3" fmla="*/ 1244183 h 5291528"/>
                <a:gd name="csX4" fmla="*/ 3274621 w 3799277"/>
                <a:gd name="csY4" fmla="*/ 1244183 h 5291528"/>
                <a:gd name="csX5" fmla="*/ 3289611 w 3799277"/>
                <a:gd name="csY5" fmla="*/ 1603947 h 5291528"/>
                <a:gd name="csX6" fmla="*/ 3424522 w 3799277"/>
                <a:gd name="csY6" fmla="*/ 1603947 h 5291528"/>
                <a:gd name="csX7" fmla="*/ 3424522 w 3799277"/>
                <a:gd name="csY7" fmla="*/ 2038662 h 5291528"/>
                <a:gd name="csX8" fmla="*/ 3664365 w 3799277"/>
                <a:gd name="csY8" fmla="*/ 2038662 h 5291528"/>
                <a:gd name="csX9" fmla="*/ 3664365 w 3799277"/>
                <a:gd name="csY9" fmla="*/ 3013023 h 5291528"/>
                <a:gd name="csX10" fmla="*/ 3799277 w 3799277"/>
                <a:gd name="csY10" fmla="*/ 3013023 h 5291528"/>
                <a:gd name="csX11" fmla="*/ 3799277 w 3799277"/>
                <a:gd name="csY11" fmla="*/ 3177915 h 5291528"/>
                <a:gd name="csX12" fmla="*/ 3364562 w 3799277"/>
                <a:gd name="csY12" fmla="*/ 3612629 h 5291528"/>
                <a:gd name="csX13" fmla="*/ 3364562 w 3799277"/>
                <a:gd name="csY13" fmla="*/ 4572000 h 5291528"/>
                <a:gd name="csX14" fmla="*/ 3094739 w 3799277"/>
                <a:gd name="csY14" fmla="*/ 4736892 h 5291528"/>
                <a:gd name="csX15" fmla="*/ 3109729 w 3799277"/>
                <a:gd name="csY15" fmla="*/ 5291528 h 5291528"/>
                <a:gd name="csX16" fmla="*/ 1700654 w 3799277"/>
                <a:gd name="csY16" fmla="*/ 5291528 h 5291528"/>
                <a:gd name="csX17" fmla="*/ 1700654 w 3799277"/>
                <a:gd name="csY17" fmla="*/ 4212236 h 5291528"/>
                <a:gd name="csX18" fmla="*/ 1026096 w 3799277"/>
                <a:gd name="csY18" fmla="*/ 4212236 h 5291528"/>
                <a:gd name="csX19" fmla="*/ 1026096 w 3799277"/>
                <a:gd name="csY19" fmla="*/ 3312826 h 5291528"/>
                <a:gd name="csX20" fmla="*/ 771263 w 3799277"/>
                <a:gd name="csY20" fmla="*/ 3312826 h 5291528"/>
                <a:gd name="csX21" fmla="*/ 786254 w 3799277"/>
                <a:gd name="csY21" fmla="*/ 2008682 h 5291528"/>
                <a:gd name="csX22" fmla="*/ 0 w 3799277"/>
                <a:gd name="csY22" fmla="*/ 1120507 h 5291528"/>
                <a:gd name="csX23" fmla="*/ 0 w 3799277"/>
                <a:gd name="csY23" fmla="*/ 1071067 h 5291528"/>
                <a:gd name="csX24" fmla="*/ 471460 w 3799277"/>
                <a:gd name="csY24" fmla="*/ 599606 h 5291528"/>
                <a:gd name="csX25" fmla="*/ 336549 w 3799277"/>
                <a:gd name="csY25" fmla="*/ 464695 h 5291528"/>
                <a:gd name="csX26" fmla="*/ 546411 w 3799277"/>
                <a:gd name="csY26" fmla="*/ 299803 h 5291528"/>
                <a:gd name="csX27" fmla="*/ 1250949 w 3799277"/>
                <a:gd name="csY27" fmla="*/ 989351 h 5291528"/>
                <a:gd name="csX28" fmla="*/ 1385860 w 3799277"/>
                <a:gd name="csY28" fmla="*/ 854439 h 5291528"/>
                <a:gd name="csX29" fmla="*/ 1655683 w 3799277"/>
                <a:gd name="csY29" fmla="*/ 1109272 h 5291528"/>
                <a:gd name="csX30" fmla="*/ 1925506 w 3799277"/>
                <a:gd name="csY30" fmla="*/ 869429 h 529152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Lst>
              <a:rect l="l" t="t" r="r" b="b"/>
              <a:pathLst>
                <a:path w="3799277" h="5291528">
                  <a:moveTo>
                    <a:pt x="1925506" y="0"/>
                  </a:moveTo>
                  <a:lnTo>
                    <a:pt x="2794936" y="0"/>
                  </a:lnTo>
                  <a:lnTo>
                    <a:pt x="2809926" y="929390"/>
                  </a:lnTo>
                  <a:lnTo>
                    <a:pt x="3004798" y="1244183"/>
                  </a:lnTo>
                  <a:lnTo>
                    <a:pt x="3274621" y="1244183"/>
                  </a:lnTo>
                  <a:lnTo>
                    <a:pt x="3289611" y="1603947"/>
                  </a:lnTo>
                  <a:lnTo>
                    <a:pt x="3424522" y="1603947"/>
                  </a:lnTo>
                  <a:lnTo>
                    <a:pt x="3424522" y="2038662"/>
                  </a:lnTo>
                  <a:lnTo>
                    <a:pt x="3664365" y="2038662"/>
                  </a:lnTo>
                  <a:lnTo>
                    <a:pt x="3664365" y="3013023"/>
                  </a:lnTo>
                  <a:lnTo>
                    <a:pt x="3799277" y="3013023"/>
                  </a:lnTo>
                  <a:lnTo>
                    <a:pt x="3799277" y="3177915"/>
                  </a:lnTo>
                  <a:lnTo>
                    <a:pt x="3364562" y="3612629"/>
                  </a:lnTo>
                  <a:lnTo>
                    <a:pt x="3364562" y="4572000"/>
                  </a:lnTo>
                  <a:lnTo>
                    <a:pt x="3094739" y="4736892"/>
                  </a:lnTo>
                  <a:lnTo>
                    <a:pt x="3109729" y="5291528"/>
                  </a:lnTo>
                  <a:lnTo>
                    <a:pt x="1700654" y="5291528"/>
                  </a:lnTo>
                  <a:lnTo>
                    <a:pt x="1700654" y="4212236"/>
                  </a:lnTo>
                  <a:lnTo>
                    <a:pt x="1026096" y="4212236"/>
                  </a:lnTo>
                  <a:lnTo>
                    <a:pt x="1026096" y="3312826"/>
                  </a:lnTo>
                  <a:lnTo>
                    <a:pt x="771263" y="3312826"/>
                  </a:lnTo>
                  <a:lnTo>
                    <a:pt x="786254" y="2008682"/>
                  </a:lnTo>
                  <a:lnTo>
                    <a:pt x="0" y="1120507"/>
                  </a:lnTo>
                  <a:lnTo>
                    <a:pt x="0" y="1071067"/>
                  </a:lnTo>
                  <a:lnTo>
                    <a:pt x="471460" y="599606"/>
                  </a:lnTo>
                  <a:lnTo>
                    <a:pt x="336549" y="464695"/>
                  </a:lnTo>
                  <a:lnTo>
                    <a:pt x="546411" y="299803"/>
                  </a:lnTo>
                  <a:lnTo>
                    <a:pt x="1250949" y="989351"/>
                  </a:lnTo>
                  <a:lnTo>
                    <a:pt x="1385860" y="854439"/>
                  </a:lnTo>
                  <a:lnTo>
                    <a:pt x="1655683" y="1109272"/>
                  </a:lnTo>
                  <a:lnTo>
                    <a:pt x="1925506" y="869429"/>
                  </a:lnTo>
                  <a:close/>
                </a:path>
              </a:pathLst>
            </a:custGeom>
          </p:spPr>
        </p:pic>
        <p:sp>
          <p:nvSpPr>
            <p:cNvPr id="9" name="TextBox 8">
              <a:extLst>
                <a:ext uri="{FF2B5EF4-FFF2-40B4-BE49-F238E27FC236}">
                  <a16:creationId xmlns:a16="http://schemas.microsoft.com/office/drawing/2014/main" id="{BF24E1A4-D707-8027-D8D6-C491801A01D2}"/>
                </a:ext>
              </a:extLst>
            </p:cNvPr>
            <p:cNvSpPr txBox="1"/>
            <p:nvPr/>
          </p:nvSpPr>
          <p:spPr>
            <a:xfrm>
              <a:off x="9674211" y="5492281"/>
              <a:ext cx="724237" cy="276999"/>
            </a:xfrm>
            <a:prstGeom prst="rect">
              <a:avLst/>
            </a:prstGeom>
            <a:noFill/>
          </p:spPr>
          <p:txBody>
            <a:bodyPr wrap="none" rtlCol="0">
              <a:spAutoFit/>
            </a:bodyPr>
            <a:lstStyle/>
            <a:p>
              <a:r>
                <a:rPr lang="en-US" sz="1400" dirty="0"/>
                <a:t>Source 1</a:t>
              </a:r>
            </a:p>
          </p:txBody>
        </p:sp>
        <p:sp>
          <p:nvSpPr>
            <p:cNvPr id="10" name="TextBox 9">
              <a:extLst>
                <a:ext uri="{FF2B5EF4-FFF2-40B4-BE49-F238E27FC236}">
                  <a16:creationId xmlns:a16="http://schemas.microsoft.com/office/drawing/2014/main" id="{01015D8E-DA16-5DF2-9389-B7C641130468}"/>
                </a:ext>
              </a:extLst>
            </p:cNvPr>
            <p:cNvSpPr txBox="1"/>
            <p:nvPr/>
          </p:nvSpPr>
          <p:spPr>
            <a:xfrm>
              <a:off x="11336777" y="4975809"/>
              <a:ext cx="724237" cy="276999"/>
            </a:xfrm>
            <a:prstGeom prst="rect">
              <a:avLst/>
            </a:prstGeom>
            <a:noFill/>
          </p:spPr>
          <p:txBody>
            <a:bodyPr wrap="none" rtlCol="0">
              <a:spAutoFit/>
            </a:bodyPr>
            <a:lstStyle/>
            <a:p>
              <a:r>
                <a:rPr lang="en-US" sz="1400" dirty="0"/>
                <a:t>Source 2</a:t>
              </a:r>
            </a:p>
          </p:txBody>
        </p:sp>
        <p:sp>
          <p:nvSpPr>
            <p:cNvPr id="11" name="TextBox 10">
              <a:extLst>
                <a:ext uri="{FF2B5EF4-FFF2-40B4-BE49-F238E27FC236}">
                  <a16:creationId xmlns:a16="http://schemas.microsoft.com/office/drawing/2014/main" id="{314722B6-F874-2BB8-BD9D-C9B7EF49AA5C}"/>
                </a:ext>
              </a:extLst>
            </p:cNvPr>
            <p:cNvSpPr txBox="1"/>
            <p:nvPr/>
          </p:nvSpPr>
          <p:spPr>
            <a:xfrm>
              <a:off x="9702369" y="3743357"/>
              <a:ext cx="644728" cy="276999"/>
            </a:xfrm>
            <a:prstGeom prst="rect">
              <a:avLst/>
            </a:prstGeom>
            <a:noFill/>
          </p:spPr>
          <p:txBody>
            <a:bodyPr wrap="none" rtlCol="0">
              <a:spAutoFit/>
            </a:bodyPr>
            <a:lstStyle/>
            <a:p>
              <a:r>
                <a:rPr lang="en-US" sz="1400" dirty="0"/>
                <a:t>Sample</a:t>
              </a:r>
            </a:p>
          </p:txBody>
        </p:sp>
        <p:sp>
          <p:nvSpPr>
            <p:cNvPr id="12" name="TextBox 11">
              <a:extLst>
                <a:ext uri="{FF2B5EF4-FFF2-40B4-BE49-F238E27FC236}">
                  <a16:creationId xmlns:a16="http://schemas.microsoft.com/office/drawing/2014/main" id="{CD8754A1-EA9A-9FF1-D1E5-0055D57BCCE0}"/>
                </a:ext>
              </a:extLst>
            </p:cNvPr>
            <p:cNvSpPr txBox="1"/>
            <p:nvPr/>
          </p:nvSpPr>
          <p:spPr>
            <a:xfrm>
              <a:off x="11721804" y="4055084"/>
              <a:ext cx="1262751" cy="488460"/>
            </a:xfrm>
            <a:prstGeom prst="rect">
              <a:avLst/>
            </a:prstGeom>
            <a:noFill/>
          </p:spPr>
          <p:txBody>
            <a:bodyPr wrap="square" rtlCol="0">
              <a:spAutoFit/>
            </a:bodyPr>
            <a:lstStyle/>
            <a:p>
              <a:r>
                <a:rPr lang="en-US" sz="1400" dirty="0"/>
                <a:t>High-speed Shutter</a:t>
              </a:r>
            </a:p>
          </p:txBody>
        </p:sp>
      </p:grpSp>
      <p:cxnSp>
        <p:nvCxnSpPr>
          <p:cNvPr id="14" name="Straight Arrow Connector 13">
            <a:extLst>
              <a:ext uri="{FF2B5EF4-FFF2-40B4-BE49-F238E27FC236}">
                <a16:creationId xmlns:a16="http://schemas.microsoft.com/office/drawing/2014/main" id="{D61F5352-561C-896A-27B1-E4660B025CED}"/>
              </a:ext>
            </a:extLst>
          </p:cNvPr>
          <p:cNvCxnSpPr>
            <a:cxnSpLocks/>
          </p:cNvCxnSpPr>
          <p:nvPr/>
        </p:nvCxnSpPr>
        <p:spPr>
          <a:xfrm flipH="1">
            <a:off x="9771124" y="4051760"/>
            <a:ext cx="582141" cy="54899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7E5A56F-95A1-C87C-5C34-E48DC673DAEB}"/>
              </a:ext>
            </a:extLst>
          </p:cNvPr>
          <p:cNvSpPr txBox="1"/>
          <p:nvPr/>
        </p:nvSpPr>
        <p:spPr>
          <a:xfrm>
            <a:off x="2791400" y="1113380"/>
            <a:ext cx="1311641" cy="400110"/>
          </a:xfrm>
          <a:prstGeom prst="rect">
            <a:avLst/>
          </a:prstGeom>
          <a:noFill/>
        </p:spPr>
        <p:txBody>
          <a:bodyPr wrap="none" rtlCol="0">
            <a:spAutoFit/>
          </a:bodyPr>
          <a:lstStyle/>
          <a:p>
            <a:pPr algn="ctr"/>
            <a:r>
              <a:rPr lang="en-US" sz="2000" b="1" dirty="0"/>
              <a:t>Okano Lab</a:t>
            </a:r>
          </a:p>
        </p:txBody>
      </p:sp>
      <p:sp>
        <p:nvSpPr>
          <p:cNvPr id="16" name="TextBox 15">
            <a:extLst>
              <a:ext uri="{FF2B5EF4-FFF2-40B4-BE49-F238E27FC236}">
                <a16:creationId xmlns:a16="http://schemas.microsoft.com/office/drawing/2014/main" id="{15148F29-542F-8339-2ADE-7423FDB7D40A}"/>
              </a:ext>
            </a:extLst>
          </p:cNvPr>
          <p:cNvSpPr txBox="1"/>
          <p:nvPr/>
        </p:nvSpPr>
        <p:spPr>
          <a:xfrm>
            <a:off x="8188383" y="1073760"/>
            <a:ext cx="1905971" cy="440121"/>
          </a:xfrm>
          <a:prstGeom prst="rect">
            <a:avLst/>
          </a:prstGeom>
          <a:noFill/>
        </p:spPr>
        <p:txBody>
          <a:bodyPr wrap="none" rtlCol="0">
            <a:spAutoFit/>
          </a:bodyPr>
          <a:lstStyle/>
          <a:p>
            <a:pPr algn="ctr"/>
            <a:r>
              <a:rPr lang="en-US" sz="2000" b="1" dirty="0"/>
              <a:t>Abbaszadeh Lab</a:t>
            </a:r>
          </a:p>
        </p:txBody>
      </p:sp>
      <p:sp>
        <p:nvSpPr>
          <p:cNvPr id="18" name="Right Arrow 17">
            <a:extLst>
              <a:ext uri="{FF2B5EF4-FFF2-40B4-BE49-F238E27FC236}">
                <a16:creationId xmlns:a16="http://schemas.microsoft.com/office/drawing/2014/main" id="{D34B9CDF-5E69-460A-4338-90C308AB02CA}"/>
              </a:ext>
            </a:extLst>
          </p:cNvPr>
          <p:cNvSpPr/>
          <p:nvPr/>
        </p:nvSpPr>
        <p:spPr>
          <a:xfrm>
            <a:off x="6211614" y="3689135"/>
            <a:ext cx="961696" cy="4471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850C4D5-1420-7DD9-B394-FC911276AB96}"/>
              </a:ext>
            </a:extLst>
          </p:cNvPr>
          <p:cNvSpPr txBox="1"/>
          <p:nvPr/>
        </p:nvSpPr>
        <p:spPr>
          <a:xfrm>
            <a:off x="6892166" y="5703996"/>
            <a:ext cx="1109406" cy="646331"/>
          </a:xfrm>
          <a:prstGeom prst="rect">
            <a:avLst/>
          </a:prstGeom>
          <a:noFill/>
        </p:spPr>
        <p:txBody>
          <a:bodyPr wrap="none" rtlCol="0">
            <a:spAutoFit/>
          </a:bodyPr>
          <a:lstStyle/>
          <a:p>
            <a:r>
              <a:rPr lang="en-US" dirty="0"/>
              <a:t>Source 1: </a:t>
            </a:r>
          </a:p>
          <a:p>
            <a:r>
              <a:rPr lang="en-US" dirty="0"/>
              <a:t>Se</a:t>
            </a:r>
          </a:p>
        </p:txBody>
      </p:sp>
      <p:sp>
        <p:nvSpPr>
          <p:cNvPr id="20" name="TextBox 19">
            <a:extLst>
              <a:ext uri="{FF2B5EF4-FFF2-40B4-BE49-F238E27FC236}">
                <a16:creationId xmlns:a16="http://schemas.microsoft.com/office/drawing/2014/main" id="{6A8B85A6-A410-DC6F-AF34-73C332582B78}"/>
              </a:ext>
            </a:extLst>
          </p:cNvPr>
          <p:cNvSpPr txBox="1"/>
          <p:nvPr/>
        </p:nvSpPr>
        <p:spPr>
          <a:xfrm>
            <a:off x="10641724" y="5454869"/>
            <a:ext cx="1109406" cy="646331"/>
          </a:xfrm>
          <a:prstGeom prst="rect">
            <a:avLst/>
          </a:prstGeom>
          <a:noFill/>
        </p:spPr>
        <p:txBody>
          <a:bodyPr wrap="none" rtlCol="0">
            <a:spAutoFit/>
          </a:bodyPr>
          <a:lstStyle/>
          <a:p>
            <a:r>
              <a:rPr lang="en-US" dirty="0"/>
              <a:t>Source 2: </a:t>
            </a:r>
          </a:p>
          <a:p>
            <a:r>
              <a:rPr lang="en-US" dirty="0"/>
              <a:t>As, Te, Ge</a:t>
            </a:r>
          </a:p>
        </p:txBody>
      </p:sp>
      <p:sp>
        <p:nvSpPr>
          <p:cNvPr id="21" name="TextBox 20">
            <a:extLst>
              <a:ext uri="{FF2B5EF4-FFF2-40B4-BE49-F238E27FC236}">
                <a16:creationId xmlns:a16="http://schemas.microsoft.com/office/drawing/2014/main" id="{E96927EB-42A5-C1A2-9237-8245AA5F6EAA}"/>
              </a:ext>
            </a:extLst>
          </p:cNvPr>
          <p:cNvSpPr txBox="1"/>
          <p:nvPr/>
        </p:nvSpPr>
        <p:spPr>
          <a:xfrm>
            <a:off x="10100174" y="2639600"/>
            <a:ext cx="1745350" cy="646331"/>
          </a:xfrm>
          <a:prstGeom prst="rect">
            <a:avLst/>
          </a:prstGeom>
          <a:noFill/>
        </p:spPr>
        <p:txBody>
          <a:bodyPr wrap="none" rtlCol="0">
            <a:spAutoFit/>
          </a:bodyPr>
          <a:lstStyle/>
          <a:p>
            <a:r>
              <a:rPr lang="en-US" dirty="0"/>
              <a:t>Sample rotation:</a:t>
            </a:r>
          </a:p>
          <a:p>
            <a:r>
              <a:rPr lang="en-US" dirty="0"/>
              <a:t>40 RPM</a:t>
            </a:r>
          </a:p>
        </p:txBody>
      </p:sp>
    </p:spTree>
    <p:extLst>
      <p:ext uri="{BB962C8B-B14F-4D97-AF65-F5344CB8AC3E}">
        <p14:creationId xmlns:p14="http://schemas.microsoft.com/office/powerpoint/2010/main" val="4056129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66E5C1-B545-5CD7-FE98-8CC09BBB9F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D1A620-1042-BEBE-6516-51C66F9BD29C}"/>
              </a:ext>
            </a:extLst>
          </p:cNvPr>
          <p:cNvSpPr>
            <a:spLocks noGrp="1"/>
          </p:cNvSpPr>
          <p:nvPr>
            <p:ph type="title"/>
          </p:nvPr>
        </p:nvSpPr>
        <p:spPr/>
        <p:txBody>
          <a:bodyPr/>
          <a:lstStyle/>
          <a:p>
            <a:r>
              <a:rPr lang="en-US" dirty="0"/>
              <a:t>Developing a-Se superlattices in RIL</a:t>
            </a:r>
          </a:p>
        </p:txBody>
      </p:sp>
      <p:sp>
        <p:nvSpPr>
          <p:cNvPr id="4" name="Footer Placeholder 3">
            <a:extLst>
              <a:ext uri="{FF2B5EF4-FFF2-40B4-BE49-F238E27FC236}">
                <a16:creationId xmlns:a16="http://schemas.microsoft.com/office/drawing/2014/main" id="{F5F4487D-19CC-D476-E386-FFA76F0F8F59}"/>
              </a:ext>
            </a:extLst>
          </p:cNvPr>
          <p:cNvSpPr>
            <a:spLocks noGrp="1"/>
          </p:cNvSpPr>
          <p:nvPr>
            <p:ph type="ftr" sz="quarter" idx="11"/>
          </p:nvPr>
        </p:nvSpPr>
        <p:spPr/>
        <p:txBody>
          <a:bodyPr/>
          <a:lstStyle/>
          <a:p>
            <a:r>
              <a:rPr lang="en-US"/>
              <a:t>K. Hellier | HEP Thin Films | June 9, 2026</a:t>
            </a:r>
            <a:endParaRPr lang="en-US" dirty="0"/>
          </a:p>
        </p:txBody>
      </p:sp>
      <p:sp>
        <p:nvSpPr>
          <p:cNvPr id="5" name="Slide Number Placeholder 4">
            <a:extLst>
              <a:ext uri="{FF2B5EF4-FFF2-40B4-BE49-F238E27FC236}">
                <a16:creationId xmlns:a16="http://schemas.microsoft.com/office/drawing/2014/main" id="{A8421879-E285-0C62-598F-9C168D531D9E}"/>
              </a:ext>
            </a:extLst>
          </p:cNvPr>
          <p:cNvSpPr>
            <a:spLocks noGrp="1"/>
          </p:cNvSpPr>
          <p:nvPr>
            <p:ph type="sldNum" sz="quarter" idx="12"/>
          </p:nvPr>
        </p:nvSpPr>
        <p:spPr/>
        <p:txBody>
          <a:bodyPr/>
          <a:lstStyle/>
          <a:p>
            <a:fld id="{BA81ECCF-7A69-C641-BDF5-0F71B3766792}" type="slidenum">
              <a:rPr lang="en-US" smtClean="0"/>
              <a:t>14</a:t>
            </a:fld>
            <a:endParaRPr lang="en-US"/>
          </a:p>
        </p:txBody>
      </p:sp>
      <p:sp>
        <p:nvSpPr>
          <p:cNvPr id="3" name="TextBox 2">
            <a:extLst>
              <a:ext uri="{FF2B5EF4-FFF2-40B4-BE49-F238E27FC236}">
                <a16:creationId xmlns:a16="http://schemas.microsoft.com/office/drawing/2014/main" id="{8F7CB610-DD3B-2288-8B2C-029F53A47E98}"/>
              </a:ext>
            </a:extLst>
          </p:cNvPr>
          <p:cNvSpPr txBox="1"/>
          <p:nvPr/>
        </p:nvSpPr>
        <p:spPr>
          <a:xfrm>
            <a:off x="831968" y="1295161"/>
            <a:ext cx="1579663" cy="461665"/>
          </a:xfrm>
          <a:prstGeom prst="rect">
            <a:avLst/>
          </a:prstGeom>
          <a:noFill/>
        </p:spPr>
        <p:txBody>
          <a:bodyPr wrap="none" rtlCol="0">
            <a:spAutoFit/>
          </a:bodyPr>
          <a:lstStyle/>
          <a:p>
            <a:r>
              <a:rPr lang="en-US" sz="2400" b="1" dirty="0"/>
              <a:t>Initial Test:</a:t>
            </a:r>
          </a:p>
        </p:txBody>
      </p:sp>
      <p:sp>
        <p:nvSpPr>
          <p:cNvPr id="17" name="Document 16">
            <a:extLst>
              <a:ext uri="{FF2B5EF4-FFF2-40B4-BE49-F238E27FC236}">
                <a16:creationId xmlns:a16="http://schemas.microsoft.com/office/drawing/2014/main" id="{D7453BDA-AE33-3A17-8B3D-2914951662CA}"/>
              </a:ext>
            </a:extLst>
          </p:cNvPr>
          <p:cNvSpPr/>
          <p:nvPr/>
        </p:nvSpPr>
        <p:spPr>
          <a:xfrm rot="5400000">
            <a:off x="649994" y="4623032"/>
            <a:ext cx="2545714" cy="677917"/>
          </a:xfrm>
          <a:prstGeom prst="flowChartDocument">
            <a:avLst/>
          </a:prstGeom>
          <a:solidFill>
            <a:schemeClr val="bg1"/>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1E22D5DD-38B3-FEEE-8B36-B94B392E79A2}"/>
              </a:ext>
            </a:extLst>
          </p:cNvPr>
          <p:cNvSpPr/>
          <p:nvPr/>
        </p:nvSpPr>
        <p:spPr>
          <a:xfrm>
            <a:off x="2619959" y="3883426"/>
            <a:ext cx="163935" cy="2075077"/>
          </a:xfrm>
          <a:prstGeom prst="rect">
            <a:avLst/>
          </a:prstGeom>
          <a:solidFill>
            <a:srgbClr val="1049B4"/>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AD0D506-A5AC-5405-8ED7-3B34CCAB0ED0}"/>
              </a:ext>
            </a:extLst>
          </p:cNvPr>
          <p:cNvSpPr/>
          <p:nvPr/>
        </p:nvSpPr>
        <p:spPr>
          <a:xfrm>
            <a:off x="2777614" y="3883426"/>
            <a:ext cx="163935" cy="2075077"/>
          </a:xfrm>
          <a:prstGeom prst="rect">
            <a:avLst/>
          </a:prstGeom>
          <a:solidFill>
            <a:srgbClr val="A41F1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CAFCC1BB-0C4F-7B7B-C44E-1415236D00F4}"/>
              </a:ext>
            </a:extLst>
          </p:cNvPr>
          <p:cNvSpPr txBox="1"/>
          <p:nvPr/>
        </p:nvSpPr>
        <p:spPr>
          <a:xfrm>
            <a:off x="2985812" y="4706735"/>
            <a:ext cx="343364" cy="369332"/>
          </a:xfrm>
          <a:prstGeom prst="rect">
            <a:avLst/>
          </a:prstGeom>
          <a:noFill/>
        </p:spPr>
        <p:txBody>
          <a:bodyPr wrap="none" rtlCol="0">
            <a:spAutoFit/>
          </a:bodyPr>
          <a:lstStyle/>
          <a:p>
            <a:pPr algn="ctr"/>
            <a:r>
              <a:rPr lang="en-US" dirty="0"/>
              <a:t>…</a:t>
            </a:r>
          </a:p>
        </p:txBody>
      </p:sp>
      <p:sp>
        <p:nvSpPr>
          <p:cNvPr id="25" name="Rectangle 24">
            <a:extLst>
              <a:ext uri="{FF2B5EF4-FFF2-40B4-BE49-F238E27FC236}">
                <a16:creationId xmlns:a16="http://schemas.microsoft.com/office/drawing/2014/main" id="{E51A177D-383F-E676-08EC-CB852E544B67}"/>
              </a:ext>
            </a:extLst>
          </p:cNvPr>
          <p:cNvSpPr/>
          <p:nvPr/>
        </p:nvSpPr>
        <p:spPr>
          <a:xfrm>
            <a:off x="3376704" y="3883426"/>
            <a:ext cx="163935" cy="2075077"/>
          </a:xfrm>
          <a:prstGeom prst="rect">
            <a:avLst/>
          </a:prstGeom>
          <a:solidFill>
            <a:srgbClr val="1049B4"/>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F399AF0-A783-202F-F320-6DFDC1245584}"/>
              </a:ext>
            </a:extLst>
          </p:cNvPr>
          <p:cNvSpPr/>
          <p:nvPr/>
        </p:nvSpPr>
        <p:spPr>
          <a:xfrm>
            <a:off x="3534359" y="3883426"/>
            <a:ext cx="163935" cy="2075077"/>
          </a:xfrm>
          <a:prstGeom prst="rect">
            <a:avLst/>
          </a:prstGeom>
          <a:solidFill>
            <a:srgbClr val="A41F1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D0F0309E-A919-88BD-0705-F83586DBBF59}"/>
              </a:ext>
            </a:extLst>
          </p:cNvPr>
          <p:cNvSpPr txBox="1"/>
          <p:nvPr/>
        </p:nvSpPr>
        <p:spPr>
          <a:xfrm>
            <a:off x="1228761" y="1770620"/>
            <a:ext cx="3623171" cy="1754326"/>
          </a:xfrm>
          <a:prstGeom prst="rect">
            <a:avLst/>
          </a:prstGeom>
          <a:noFill/>
        </p:spPr>
        <p:txBody>
          <a:bodyPr wrap="none" rtlCol="0">
            <a:spAutoFit/>
          </a:bodyPr>
          <a:lstStyle/>
          <a:p>
            <a:r>
              <a:rPr lang="en-US" i="1" dirty="0"/>
              <a:t>N</a:t>
            </a:r>
            <a:r>
              <a:rPr lang="en-US" dirty="0"/>
              <a:t> layers of 10 nm each Se/ Se</a:t>
            </a:r>
            <a:r>
              <a:rPr lang="en-US" baseline="-25000" dirty="0"/>
              <a:t>7</a:t>
            </a:r>
            <a:r>
              <a:rPr lang="en-US" dirty="0"/>
              <a:t>Te</a:t>
            </a:r>
            <a:r>
              <a:rPr lang="en-US" baseline="-25000" dirty="0"/>
              <a:t>3</a:t>
            </a:r>
          </a:p>
          <a:p>
            <a:pPr lvl="1"/>
            <a:r>
              <a:rPr lang="en-US" i="1" dirty="0"/>
              <a:t>N</a:t>
            </a:r>
            <a:r>
              <a:rPr lang="en-US" dirty="0"/>
              <a:t> = 5, 10, 20 </a:t>
            </a:r>
          </a:p>
          <a:p>
            <a:r>
              <a:rPr lang="en-US" dirty="0"/>
              <a:t>Se deposited at rate of 2 </a:t>
            </a:r>
            <a:r>
              <a:rPr lang="en-US" dirty="0" err="1"/>
              <a:t>Å</a:t>
            </a:r>
            <a:r>
              <a:rPr lang="en-US" dirty="0"/>
              <a:t>/s</a:t>
            </a:r>
          </a:p>
          <a:p>
            <a:r>
              <a:rPr lang="en-US" dirty="0"/>
              <a:t>Te deposited at 0.6 </a:t>
            </a:r>
            <a:r>
              <a:rPr lang="en-US" dirty="0" err="1"/>
              <a:t>Å</a:t>
            </a:r>
            <a:r>
              <a:rPr lang="en-US" dirty="0"/>
              <a:t>/s</a:t>
            </a:r>
          </a:p>
          <a:p>
            <a:r>
              <a:rPr lang="en-US" dirty="0"/>
              <a:t>Te Shutter opens/closes every 10 nm</a:t>
            </a:r>
          </a:p>
          <a:p>
            <a:r>
              <a:rPr lang="en-US" dirty="0">
                <a:sym typeface="Wingdings" pitchFamily="2" charset="2"/>
              </a:rPr>
              <a:t> High level of control in deposition</a:t>
            </a:r>
            <a:endParaRPr lang="en-US" dirty="0"/>
          </a:p>
        </p:txBody>
      </p:sp>
      <p:sp>
        <p:nvSpPr>
          <p:cNvPr id="31" name="Rectangle 30">
            <a:extLst>
              <a:ext uri="{FF2B5EF4-FFF2-40B4-BE49-F238E27FC236}">
                <a16:creationId xmlns:a16="http://schemas.microsoft.com/office/drawing/2014/main" id="{123B6186-6C02-6F67-2929-2565CE8DBC11}"/>
              </a:ext>
            </a:extLst>
          </p:cNvPr>
          <p:cNvSpPr/>
          <p:nvPr/>
        </p:nvSpPr>
        <p:spPr>
          <a:xfrm>
            <a:off x="2258671" y="3689133"/>
            <a:ext cx="179701" cy="2545716"/>
          </a:xfrm>
          <a:prstGeom prst="rect">
            <a:avLst/>
          </a:prstGeom>
          <a:solidFill>
            <a:srgbClr val="AE61FF">
              <a:alpha val="50196"/>
            </a:srgb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FCBB9389-4D4E-C358-D9E3-25ADF7372B98}"/>
              </a:ext>
            </a:extLst>
          </p:cNvPr>
          <p:cNvSpPr txBox="1"/>
          <p:nvPr/>
        </p:nvSpPr>
        <p:spPr>
          <a:xfrm>
            <a:off x="5500720" y="4091351"/>
            <a:ext cx="6354950" cy="2416046"/>
          </a:xfrm>
          <a:prstGeom prst="rect">
            <a:avLst/>
          </a:prstGeom>
          <a:noFill/>
        </p:spPr>
        <p:txBody>
          <a:bodyPr wrap="square" rtlCol="0">
            <a:spAutoFit/>
          </a:bodyPr>
          <a:lstStyle/>
          <a:p>
            <a:pPr>
              <a:spcAft>
                <a:spcPts val="600"/>
              </a:spcAft>
            </a:pPr>
            <a:r>
              <a:rPr lang="en-US" b="1" dirty="0"/>
              <a:t>First Measurements:</a:t>
            </a:r>
          </a:p>
          <a:p>
            <a:pPr marL="584200" indent="-233363">
              <a:spcAft>
                <a:spcPts val="600"/>
              </a:spcAft>
              <a:buFont typeface="Arial" panose="020B0604020202020204" pitchFamily="34" charset="0"/>
              <a:buChar char="•"/>
            </a:pPr>
            <a:r>
              <a:rPr lang="en-US" dirty="0"/>
              <a:t>Absorption – UV/Vis, photothermal deflection spectroscopy (PDS), ellipsometry</a:t>
            </a:r>
          </a:p>
          <a:p>
            <a:pPr marL="1041400" lvl="2" indent="-233363">
              <a:spcAft>
                <a:spcPts val="600"/>
              </a:spcAft>
              <a:buFont typeface="Arial" panose="020B0604020202020204" pitchFamily="34" charset="0"/>
              <a:buChar char="•"/>
            </a:pPr>
            <a:r>
              <a:rPr lang="en-US" dirty="0"/>
              <a:t>Superlattice only</a:t>
            </a:r>
          </a:p>
          <a:p>
            <a:pPr marL="584200" indent="-233363">
              <a:spcAft>
                <a:spcPts val="600"/>
              </a:spcAft>
              <a:buFont typeface="Arial" panose="020B0604020202020204" pitchFamily="34" charset="0"/>
              <a:buChar char="•"/>
            </a:pPr>
            <a:r>
              <a:rPr lang="en-US" dirty="0"/>
              <a:t>Send for TOF-SIMS, DLTS, XPS</a:t>
            </a:r>
          </a:p>
          <a:p>
            <a:pPr marL="1041400" lvl="2" indent="-233363">
              <a:spcAft>
                <a:spcPts val="600"/>
              </a:spcAft>
              <a:buFont typeface="Arial" panose="020B0604020202020204" pitchFamily="34" charset="0"/>
              <a:buChar char="•"/>
            </a:pPr>
            <a:r>
              <a:rPr lang="en-US" dirty="0"/>
              <a:t>Individual layers, superlattice</a:t>
            </a:r>
          </a:p>
          <a:p>
            <a:pPr marL="350837" lvl="1">
              <a:spcAft>
                <a:spcPts val="600"/>
              </a:spcAft>
            </a:pPr>
            <a:r>
              <a:rPr lang="en-US" dirty="0">
                <a:sym typeface="Wingdings" pitchFamily="2" charset="2"/>
              </a:rPr>
              <a:t> Will tell us if we can create superlattice structures</a:t>
            </a:r>
            <a:endParaRPr lang="en-US" dirty="0"/>
          </a:p>
        </p:txBody>
      </p:sp>
      <p:grpSp>
        <p:nvGrpSpPr>
          <p:cNvPr id="60" name="Group 59">
            <a:extLst>
              <a:ext uri="{FF2B5EF4-FFF2-40B4-BE49-F238E27FC236}">
                <a16:creationId xmlns:a16="http://schemas.microsoft.com/office/drawing/2014/main" id="{280E6674-7790-3E15-AB22-248A16B014F0}"/>
              </a:ext>
            </a:extLst>
          </p:cNvPr>
          <p:cNvGrpSpPr/>
          <p:nvPr/>
        </p:nvGrpSpPr>
        <p:grpSpPr>
          <a:xfrm>
            <a:off x="5533561" y="1391301"/>
            <a:ext cx="5406060" cy="2315804"/>
            <a:chOff x="5533561" y="1671511"/>
            <a:chExt cx="5406060" cy="2315804"/>
          </a:xfrm>
        </p:grpSpPr>
        <p:sp>
          <p:nvSpPr>
            <p:cNvPr id="36" name="Rectangle 35">
              <a:extLst>
                <a:ext uri="{FF2B5EF4-FFF2-40B4-BE49-F238E27FC236}">
                  <a16:creationId xmlns:a16="http://schemas.microsoft.com/office/drawing/2014/main" id="{6428B771-0D76-2179-CD39-DE45FA07E1C2}"/>
                </a:ext>
              </a:extLst>
            </p:cNvPr>
            <p:cNvSpPr/>
            <p:nvPr/>
          </p:nvSpPr>
          <p:spPr>
            <a:xfrm>
              <a:off x="6605746" y="2007218"/>
              <a:ext cx="713261" cy="482373"/>
            </a:xfrm>
            <a:prstGeom prst="rect">
              <a:avLst/>
            </a:prstGeom>
            <a:gradFill>
              <a:gsLst>
                <a:gs pos="0">
                  <a:srgbClr val="A11E13">
                    <a:alpha val="9781"/>
                  </a:srgbClr>
                </a:gs>
                <a:gs pos="62000">
                  <a:srgbClr val="A11E13"/>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49B6C946-A665-3D0C-15D4-589D00661453}"/>
                </a:ext>
              </a:extLst>
            </p:cNvPr>
            <p:cNvSpPr/>
            <p:nvPr/>
          </p:nvSpPr>
          <p:spPr>
            <a:xfrm>
              <a:off x="6605746" y="3504942"/>
              <a:ext cx="713261" cy="482373"/>
            </a:xfrm>
            <a:prstGeom prst="rect">
              <a:avLst/>
            </a:prstGeom>
            <a:gradFill>
              <a:gsLst>
                <a:gs pos="0">
                  <a:srgbClr val="A11E13">
                    <a:alpha val="16000"/>
                  </a:srgbClr>
                </a:gs>
                <a:gs pos="53000">
                  <a:srgbClr val="A11E13"/>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A2C3917E-25C2-F395-A8DE-2FC699F6BC43}"/>
                </a:ext>
              </a:extLst>
            </p:cNvPr>
            <p:cNvSpPr/>
            <p:nvPr/>
          </p:nvSpPr>
          <p:spPr>
            <a:xfrm>
              <a:off x="7375094" y="2246410"/>
              <a:ext cx="713261" cy="482373"/>
            </a:xfrm>
            <a:prstGeom prst="rect">
              <a:avLst/>
            </a:prstGeom>
            <a:gradFill>
              <a:gsLst>
                <a:gs pos="0">
                  <a:srgbClr val="1049B4">
                    <a:alpha val="10685"/>
                  </a:srgbClr>
                </a:gs>
                <a:gs pos="53000">
                  <a:srgbClr val="1049B4"/>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D155F035-9DBC-C72C-1E30-E2C0F6BCC669}"/>
                </a:ext>
              </a:extLst>
            </p:cNvPr>
            <p:cNvSpPr/>
            <p:nvPr/>
          </p:nvSpPr>
          <p:spPr>
            <a:xfrm>
              <a:off x="7375094" y="3412274"/>
              <a:ext cx="713261" cy="482373"/>
            </a:xfrm>
            <a:prstGeom prst="rect">
              <a:avLst/>
            </a:prstGeom>
            <a:gradFill>
              <a:gsLst>
                <a:gs pos="0">
                  <a:srgbClr val="1049B4">
                    <a:alpha val="29000"/>
                  </a:srgbClr>
                </a:gs>
                <a:gs pos="53000">
                  <a:srgbClr val="1049B4"/>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A787215D-7AA4-4E42-CE18-5C2346D75BE9}"/>
                </a:ext>
              </a:extLst>
            </p:cNvPr>
            <p:cNvSpPr/>
            <p:nvPr/>
          </p:nvSpPr>
          <p:spPr>
            <a:xfrm>
              <a:off x="8144442" y="2007218"/>
              <a:ext cx="713261" cy="482373"/>
            </a:xfrm>
            <a:prstGeom prst="rect">
              <a:avLst/>
            </a:prstGeom>
            <a:gradFill>
              <a:gsLst>
                <a:gs pos="0">
                  <a:srgbClr val="A11E13">
                    <a:alpha val="9781"/>
                  </a:srgbClr>
                </a:gs>
                <a:gs pos="62000">
                  <a:srgbClr val="A11E13"/>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EDD8674D-FF35-D359-99BC-C19497E3BC8C}"/>
                </a:ext>
              </a:extLst>
            </p:cNvPr>
            <p:cNvSpPr/>
            <p:nvPr/>
          </p:nvSpPr>
          <p:spPr>
            <a:xfrm>
              <a:off x="8144442" y="3504942"/>
              <a:ext cx="713261" cy="482373"/>
            </a:xfrm>
            <a:prstGeom prst="rect">
              <a:avLst/>
            </a:prstGeom>
            <a:gradFill>
              <a:gsLst>
                <a:gs pos="0">
                  <a:srgbClr val="A11E13">
                    <a:alpha val="16000"/>
                  </a:srgbClr>
                </a:gs>
                <a:gs pos="53000">
                  <a:srgbClr val="A11E13"/>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6AD306DC-56DE-41D5-D112-A8E063508E39}"/>
                </a:ext>
              </a:extLst>
            </p:cNvPr>
            <p:cNvSpPr/>
            <p:nvPr/>
          </p:nvSpPr>
          <p:spPr>
            <a:xfrm>
              <a:off x="8913791" y="2246410"/>
              <a:ext cx="713261" cy="482373"/>
            </a:xfrm>
            <a:prstGeom prst="rect">
              <a:avLst/>
            </a:prstGeom>
            <a:gradFill>
              <a:gsLst>
                <a:gs pos="0">
                  <a:srgbClr val="1049B4">
                    <a:alpha val="10685"/>
                  </a:srgbClr>
                </a:gs>
                <a:gs pos="53000">
                  <a:srgbClr val="1049B4"/>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72DA587E-8BF0-806A-CF20-405508D951C7}"/>
                </a:ext>
              </a:extLst>
            </p:cNvPr>
            <p:cNvSpPr/>
            <p:nvPr/>
          </p:nvSpPr>
          <p:spPr>
            <a:xfrm>
              <a:off x="8913791" y="3412274"/>
              <a:ext cx="713261" cy="482373"/>
            </a:xfrm>
            <a:prstGeom prst="rect">
              <a:avLst/>
            </a:prstGeom>
            <a:gradFill>
              <a:gsLst>
                <a:gs pos="0">
                  <a:srgbClr val="1049B4">
                    <a:alpha val="29000"/>
                  </a:srgbClr>
                </a:gs>
                <a:gs pos="53000">
                  <a:srgbClr val="1049B4"/>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F0BC511C-F443-5674-4130-5BE2AF833A0B}"/>
                </a:ext>
              </a:extLst>
            </p:cNvPr>
            <p:cNvCxnSpPr/>
            <p:nvPr/>
          </p:nvCxnSpPr>
          <p:spPr>
            <a:xfrm>
              <a:off x="6481684" y="2521123"/>
              <a:ext cx="0" cy="95421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E9BD1A0E-1F5D-CE72-874B-095B637ACD04}"/>
                </a:ext>
              </a:extLst>
            </p:cNvPr>
            <p:cNvSpPr txBox="1"/>
            <p:nvPr/>
          </p:nvSpPr>
          <p:spPr>
            <a:xfrm>
              <a:off x="5533561" y="2857794"/>
              <a:ext cx="915635" cy="338554"/>
            </a:xfrm>
            <a:prstGeom prst="rect">
              <a:avLst/>
            </a:prstGeom>
            <a:noFill/>
          </p:spPr>
          <p:txBody>
            <a:bodyPr wrap="none" rtlCol="0">
              <a:spAutoFit/>
            </a:bodyPr>
            <a:lstStyle/>
            <a:p>
              <a:r>
                <a:rPr lang="en-US" sz="1600" dirty="0"/>
                <a:t>E</a:t>
              </a:r>
              <a:r>
                <a:rPr lang="en-US" sz="1600" baseline="-25000" dirty="0"/>
                <a:t>g</a:t>
              </a:r>
              <a:r>
                <a:rPr lang="en-US" sz="1600" dirty="0"/>
                <a:t> ~ 2 eV</a:t>
              </a:r>
              <a:endParaRPr lang="en-US" sz="1600" baseline="-25000" dirty="0"/>
            </a:p>
          </p:txBody>
        </p:sp>
        <p:cxnSp>
          <p:nvCxnSpPr>
            <p:cNvPr id="50" name="Straight Arrow Connector 49">
              <a:extLst>
                <a:ext uri="{FF2B5EF4-FFF2-40B4-BE49-F238E27FC236}">
                  <a16:creationId xmlns:a16="http://schemas.microsoft.com/office/drawing/2014/main" id="{6E7A5F5E-4D8E-EF20-B98E-E3852BFBAC61}"/>
                </a:ext>
              </a:extLst>
            </p:cNvPr>
            <p:cNvCxnSpPr>
              <a:cxnSpLocks/>
            </p:cNvCxnSpPr>
            <p:nvPr/>
          </p:nvCxnSpPr>
          <p:spPr>
            <a:xfrm>
              <a:off x="9766750" y="2743591"/>
              <a:ext cx="0" cy="68750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52" name="TextBox 51">
              <a:extLst>
                <a:ext uri="{FF2B5EF4-FFF2-40B4-BE49-F238E27FC236}">
                  <a16:creationId xmlns:a16="http://schemas.microsoft.com/office/drawing/2014/main" id="{5DB35C1A-D578-F828-C024-AD41724A214B}"/>
                </a:ext>
              </a:extLst>
            </p:cNvPr>
            <p:cNvSpPr txBox="1"/>
            <p:nvPr/>
          </p:nvSpPr>
          <p:spPr>
            <a:xfrm>
              <a:off x="9868494" y="2857794"/>
              <a:ext cx="1071127" cy="338554"/>
            </a:xfrm>
            <a:prstGeom prst="rect">
              <a:avLst/>
            </a:prstGeom>
            <a:noFill/>
          </p:spPr>
          <p:txBody>
            <a:bodyPr wrap="none" rtlCol="0">
              <a:spAutoFit/>
            </a:bodyPr>
            <a:lstStyle/>
            <a:p>
              <a:r>
                <a:rPr lang="en-US" sz="1600" dirty="0"/>
                <a:t>E</a:t>
              </a:r>
              <a:r>
                <a:rPr lang="en-US" sz="1600" baseline="-25000" dirty="0"/>
                <a:t>g</a:t>
              </a:r>
              <a:r>
                <a:rPr lang="en-US" sz="1600" dirty="0"/>
                <a:t> ~ 1.4 eV</a:t>
              </a:r>
              <a:endParaRPr lang="en-US" sz="1600" baseline="-25000" dirty="0"/>
            </a:p>
          </p:txBody>
        </p:sp>
        <p:sp>
          <p:nvSpPr>
            <p:cNvPr id="53" name="TextBox 52">
              <a:extLst>
                <a:ext uri="{FF2B5EF4-FFF2-40B4-BE49-F238E27FC236}">
                  <a16:creationId xmlns:a16="http://schemas.microsoft.com/office/drawing/2014/main" id="{449B9413-9ED8-B4BC-41B6-90DA3A778F16}"/>
                </a:ext>
              </a:extLst>
            </p:cNvPr>
            <p:cNvSpPr txBox="1"/>
            <p:nvPr/>
          </p:nvSpPr>
          <p:spPr>
            <a:xfrm>
              <a:off x="6691308" y="1671511"/>
              <a:ext cx="542136" cy="338554"/>
            </a:xfrm>
            <a:prstGeom prst="rect">
              <a:avLst/>
            </a:prstGeom>
            <a:noFill/>
          </p:spPr>
          <p:txBody>
            <a:bodyPr wrap="none" rtlCol="0">
              <a:spAutoFit/>
            </a:bodyPr>
            <a:lstStyle/>
            <a:p>
              <a:pPr algn="ctr"/>
              <a:r>
                <a:rPr lang="en-US" sz="1600" dirty="0"/>
                <a:t>a-Se</a:t>
              </a:r>
            </a:p>
          </p:txBody>
        </p:sp>
        <p:sp>
          <p:nvSpPr>
            <p:cNvPr id="54" name="TextBox 53">
              <a:extLst>
                <a:ext uri="{FF2B5EF4-FFF2-40B4-BE49-F238E27FC236}">
                  <a16:creationId xmlns:a16="http://schemas.microsoft.com/office/drawing/2014/main" id="{15A2F028-F424-EADA-035C-51CA6FE2EECF}"/>
                </a:ext>
              </a:extLst>
            </p:cNvPr>
            <p:cNvSpPr txBox="1"/>
            <p:nvPr/>
          </p:nvSpPr>
          <p:spPr>
            <a:xfrm>
              <a:off x="7389578" y="1877045"/>
              <a:ext cx="703461" cy="338554"/>
            </a:xfrm>
            <a:prstGeom prst="rect">
              <a:avLst/>
            </a:prstGeom>
            <a:noFill/>
          </p:spPr>
          <p:txBody>
            <a:bodyPr wrap="none" rtlCol="0">
              <a:spAutoFit/>
            </a:bodyPr>
            <a:lstStyle/>
            <a:p>
              <a:pPr algn="ctr"/>
              <a:r>
                <a:rPr lang="en-US" sz="1600" dirty="0"/>
                <a:t>Se</a:t>
              </a:r>
              <a:r>
                <a:rPr lang="en-US" sz="1600" baseline="-25000" dirty="0"/>
                <a:t>7</a:t>
              </a:r>
              <a:r>
                <a:rPr lang="en-US" sz="1600" dirty="0"/>
                <a:t>Te</a:t>
              </a:r>
              <a:r>
                <a:rPr lang="en-US" sz="1600" baseline="-25000" dirty="0"/>
                <a:t>3</a:t>
              </a:r>
            </a:p>
          </p:txBody>
        </p:sp>
        <p:sp>
          <p:nvSpPr>
            <p:cNvPr id="55" name="TextBox 54">
              <a:extLst>
                <a:ext uri="{FF2B5EF4-FFF2-40B4-BE49-F238E27FC236}">
                  <a16:creationId xmlns:a16="http://schemas.microsoft.com/office/drawing/2014/main" id="{F1358B0F-3139-20E5-9F09-32C8C143524F}"/>
                </a:ext>
              </a:extLst>
            </p:cNvPr>
            <p:cNvSpPr txBox="1"/>
            <p:nvPr/>
          </p:nvSpPr>
          <p:spPr>
            <a:xfrm>
              <a:off x="8232241" y="1671511"/>
              <a:ext cx="542136" cy="338554"/>
            </a:xfrm>
            <a:prstGeom prst="rect">
              <a:avLst/>
            </a:prstGeom>
            <a:noFill/>
          </p:spPr>
          <p:txBody>
            <a:bodyPr wrap="none" rtlCol="0">
              <a:spAutoFit/>
            </a:bodyPr>
            <a:lstStyle/>
            <a:p>
              <a:pPr algn="ctr"/>
              <a:r>
                <a:rPr lang="en-US" sz="1600" dirty="0"/>
                <a:t>a-Se</a:t>
              </a:r>
            </a:p>
          </p:txBody>
        </p:sp>
        <p:sp>
          <p:nvSpPr>
            <p:cNvPr id="56" name="TextBox 55">
              <a:extLst>
                <a:ext uri="{FF2B5EF4-FFF2-40B4-BE49-F238E27FC236}">
                  <a16:creationId xmlns:a16="http://schemas.microsoft.com/office/drawing/2014/main" id="{266C4D18-05B5-0203-36FF-F9EC82AD9A37}"/>
                </a:ext>
              </a:extLst>
            </p:cNvPr>
            <p:cNvSpPr txBox="1"/>
            <p:nvPr/>
          </p:nvSpPr>
          <p:spPr>
            <a:xfrm>
              <a:off x="8930511" y="1877045"/>
              <a:ext cx="703461" cy="338554"/>
            </a:xfrm>
            <a:prstGeom prst="rect">
              <a:avLst/>
            </a:prstGeom>
            <a:noFill/>
          </p:spPr>
          <p:txBody>
            <a:bodyPr wrap="none" rtlCol="0">
              <a:spAutoFit/>
            </a:bodyPr>
            <a:lstStyle/>
            <a:p>
              <a:pPr algn="ctr"/>
              <a:r>
                <a:rPr lang="en-US" sz="1600" dirty="0"/>
                <a:t>Se</a:t>
              </a:r>
              <a:r>
                <a:rPr lang="en-US" sz="1600" baseline="-25000" dirty="0"/>
                <a:t>7</a:t>
              </a:r>
              <a:r>
                <a:rPr lang="en-US" sz="1600" dirty="0"/>
                <a:t>Te</a:t>
              </a:r>
              <a:r>
                <a:rPr lang="en-US" sz="1600" baseline="-25000" dirty="0"/>
                <a:t>3</a:t>
              </a:r>
            </a:p>
          </p:txBody>
        </p:sp>
      </p:grpSp>
      <p:sp>
        <p:nvSpPr>
          <p:cNvPr id="57" name="Rectangle 56">
            <a:extLst>
              <a:ext uri="{FF2B5EF4-FFF2-40B4-BE49-F238E27FC236}">
                <a16:creationId xmlns:a16="http://schemas.microsoft.com/office/drawing/2014/main" id="{AEDCFE24-A8EE-938D-57FD-04891B2B78B9}"/>
              </a:ext>
            </a:extLst>
          </p:cNvPr>
          <p:cNvSpPr/>
          <p:nvPr/>
        </p:nvSpPr>
        <p:spPr>
          <a:xfrm>
            <a:off x="2446538" y="3883426"/>
            <a:ext cx="163935" cy="2075077"/>
          </a:xfrm>
          <a:prstGeom prst="rect">
            <a:avLst/>
          </a:prstGeom>
          <a:solidFill>
            <a:srgbClr val="A41F1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ADA5BE61-B7F1-2ECB-D483-9C894216980F}"/>
              </a:ext>
            </a:extLst>
          </p:cNvPr>
          <p:cNvSpPr txBox="1"/>
          <p:nvPr/>
        </p:nvSpPr>
        <p:spPr>
          <a:xfrm>
            <a:off x="1588651" y="6259305"/>
            <a:ext cx="883319" cy="307777"/>
          </a:xfrm>
          <a:prstGeom prst="rect">
            <a:avLst/>
          </a:prstGeom>
          <a:noFill/>
        </p:spPr>
        <p:txBody>
          <a:bodyPr wrap="none" rtlCol="0">
            <a:spAutoFit/>
          </a:bodyPr>
          <a:lstStyle/>
          <a:p>
            <a:pPr algn="ctr"/>
            <a:r>
              <a:rPr lang="en-US" sz="1400" dirty="0"/>
              <a:t>Glass/ITO</a:t>
            </a:r>
          </a:p>
        </p:txBody>
      </p:sp>
      <p:sp>
        <p:nvSpPr>
          <p:cNvPr id="59" name="TextBox 58">
            <a:extLst>
              <a:ext uri="{FF2B5EF4-FFF2-40B4-BE49-F238E27FC236}">
                <a16:creationId xmlns:a16="http://schemas.microsoft.com/office/drawing/2014/main" id="{4039A18E-73F0-A9C4-88D4-C14D64551FAD}"/>
              </a:ext>
            </a:extLst>
          </p:cNvPr>
          <p:cNvSpPr txBox="1"/>
          <p:nvPr/>
        </p:nvSpPr>
        <p:spPr>
          <a:xfrm>
            <a:off x="2411631" y="6005908"/>
            <a:ext cx="1432893" cy="307777"/>
          </a:xfrm>
          <a:prstGeom prst="rect">
            <a:avLst/>
          </a:prstGeom>
          <a:noFill/>
        </p:spPr>
        <p:txBody>
          <a:bodyPr wrap="none" rtlCol="0">
            <a:spAutoFit/>
          </a:bodyPr>
          <a:lstStyle/>
          <a:p>
            <a:pPr algn="ctr"/>
            <a:r>
              <a:rPr lang="en-US" sz="1400" i="1" dirty="0"/>
              <a:t>N </a:t>
            </a:r>
            <a:r>
              <a:rPr lang="en-US" sz="1400" dirty="0"/>
              <a:t>Se/Se-Te layers</a:t>
            </a:r>
          </a:p>
        </p:txBody>
      </p:sp>
    </p:spTree>
    <p:extLst>
      <p:ext uri="{BB962C8B-B14F-4D97-AF65-F5344CB8AC3E}">
        <p14:creationId xmlns:p14="http://schemas.microsoft.com/office/powerpoint/2010/main" val="4190027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64CAA9E-0FDD-8B59-D4D9-48517177CB75}"/>
              </a:ext>
            </a:extLst>
          </p:cNvPr>
          <p:cNvPicPr>
            <a:picLocks noChangeAspect="1"/>
          </p:cNvPicPr>
          <p:nvPr/>
        </p:nvPicPr>
        <p:blipFill>
          <a:blip r:embed="rId3"/>
          <a:srcRect l="6418" t="11141" r="48028" b="44964"/>
          <a:stretch>
            <a:fillRect/>
          </a:stretch>
        </p:blipFill>
        <p:spPr>
          <a:xfrm>
            <a:off x="654504" y="2168199"/>
            <a:ext cx="4711592" cy="2166550"/>
          </a:xfrm>
          <a:prstGeom prst="rect">
            <a:avLst/>
          </a:prstGeom>
        </p:spPr>
      </p:pic>
      <p:pic>
        <p:nvPicPr>
          <p:cNvPr id="13" name="Picture 12">
            <a:extLst>
              <a:ext uri="{FF2B5EF4-FFF2-40B4-BE49-F238E27FC236}">
                <a16:creationId xmlns:a16="http://schemas.microsoft.com/office/drawing/2014/main" id="{189F3E6A-F425-9C0C-7818-CE018B229027}"/>
              </a:ext>
            </a:extLst>
          </p:cNvPr>
          <p:cNvPicPr>
            <a:picLocks noChangeAspect="1"/>
          </p:cNvPicPr>
          <p:nvPr/>
        </p:nvPicPr>
        <p:blipFill>
          <a:blip r:embed="rId3"/>
          <a:srcRect l="51684" t="6105" r="7334" b="38826"/>
          <a:stretch>
            <a:fillRect/>
          </a:stretch>
        </p:blipFill>
        <p:spPr>
          <a:xfrm>
            <a:off x="6684579" y="2028129"/>
            <a:ext cx="4270722" cy="2738677"/>
          </a:xfrm>
          <a:prstGeom prst="rect">
            <a:avLst/>
          </a:prstGeom>
        </p:spPr>
      </p:pic>
      <p:sp>
        <p:nvSpPr>
          <p:cNvPr id="7" name="Text Placeholder 6">
            <a:extLst>
              <a:ext uri="{FF2B5EF4-FFF2-40B4-BE49-F238E27FC236}">
                <a16:creationId xmlns:a16="http://schemas.microsoft.com/office/drawing/2014/main" id="{316FEE0A-422C-B966-95FC-AC5754854F58}"/>
              </a:ext>
            </a:extLst>
          </p:cNvPr>
          <p:cNvSpPr>
            <a:spLocks noGrp="1"/>
          </p:cNvSpPr>
          <p:nvPr>
            <p:ph type="body" idx="1"/>
          </p:nvPr>
        </p:nvSpPr>
        <p:spPr>
          <a:xfrm>
            <a:off x="839788" y="4094944"/>
            <a:ext cx="5157787" cy="823912"/>
          </a:xfrm>
        </p:spPr>
        <p:txBody>
          <a:bodyPr/>
          <a:lstStyle/>
          <a:p>
            <a:r>
              <a:rPr lang="en-US" dirty="0"/>
              <a:t>Traditional APDs:</a:t>
            </a:r>
          </a:p>
        </p:txBody>
      </p:sp>
      <p:sp>
        <p:nvSpPr>
          <p:cNvPr id="3" name="Content Placeholder 2">
            <a:extLst>
              <a:ext uri="{FF2B5EF4-FFF2-40B4-BE49-F238E27FC236}">
                <a16:creationId xmlns:a16="http://schemas.microsoft.com/office/drawing/2014/main" id="{9BA61E84-EF0F-B241-62D8-14A409B9C3A8}"/>
              </a:ext>
            </a:extLst>
          </p:cNvPr>
          <p:cNvSpPr>
            <a:spLocks noGrp="1"/>
          </p:cNvSpPr>
          <p:nvPr>
            <p:ph sz="half" idx="2"/>
          </p:nvPr>
        </p:nvSpPr>
        <p:spPr>
          <a:xfrm>
            <a:off x="839788" y="4989275"/>
            <a:ext cx="5157787" cy="1600755"/>
          </a:xfrm>
        </p:spPr>
        <p:txBody>
          <a:bodyPr>
            <a:normAutofit/>
          </a:bodyPr>
          <a:lstStyle/>
          <a:p>
            <a:r>
              <a:rPr lang="en-US" sz="2200" dirty="0"/>
              <a:t>Multiplication occurs throughout a high-field region</a:t>
            </a:r>
          </a:p>
          <a:p>
            <a:r>
              <a:rPr lang="en-US" sz="2200" dirty="0"/>
              <a:t>Gain is stochastic</a:t>
            </a:r>
          </a:p>
          <a:p>
            <a:r>
              <a:rPr lang="en-US" sz="2200" dirty="0"/>
              <a:t>Noise increases with gain</a:t>
            </a:r>
          </a:p>
        </p:txBody>
      </p:sp>
      <p:sp>
        <p:nvSpPr>
          <p:cNvPr id="8" name="Text Placeholder 7">
            <a:extLst>
              <a:ext uri="{FF2B5EF4-FFF2-40B4-BE49-F238E27FC236}">
                <a16:creationId xmlns:a16="http://schemas.microsoft.com/office/drawing/2014/main" id="{55533B21-4F8F-ABF0-41E5-2BBF67A604EB}"/>
              </a:ext>
            </a:extLst>
          </p:cNvPr>
          <p:cNvSpPr>
            <a:spLocks noGrp="1"/>
          </p:cNvSpPr>
          <p:nvPr>
            <p:ph type="body" sz="quarter" idx="3"/>
          </p:nvPr>
        </p:nvSpPr>
        <p:spPr>
          <a:xfrm>
            <a:off x="6172200" y="4094944"/>
            <a:ext cx="5183188" cy="823912"/>
          </a:xfrm>
        </p:spPr>
        <p:txBody>
          <a:bodyPr/>
          <a:lstStyle/>
          <a:p>
            <a:r>
              <a:rPr lang="en-US" dirty="0"/>
              <a:t>Staircase APDs:</a:t>
            </a:r>
          </a:p>
        </p:txBody>
      </p:sp>
      <p:sp>
        <p:nvSpPr>
          <p:cNvPr id="9" name="Content Placeholder 8">
            <a:extLst>
              <a:ext uri="{FF2B5EF4-FFF2-40B4-BE49-F238E27FC236}">
                <a16:creationId xmlns:a16="http://schemas.microsoft.com/office/drawing/2014/main" id="{341C810B-B02D-87AD-8DEF-AFC132777065}"/>
              </a:ext>
            </a:extLst>
          </p:cNvPr>
          <p:cNvSpPr>
            <a:spLocks noGrp="1"/>
          </p:cNvSpPr>
          <p:nvPr>
            <p:ph sz="quarter" idx="4"/>
          </p:nvPr>
        </p:nvSpPr>
        <p:spPr>
          <a:xfrm>
            <a:off x="6172200" y="4989275"/>
            <a:ext cx="5183188" cy="1600755"/>
          </a:xfrm>
        </p:spPr>
        <p:txBody>
          <a:bodyPr>
            <a:normAutofit/>
          </a:bodyPr>
          <a:lstStyle/>
          <a:p>
            <a:r>
              <a:rPr lang="en-US" sz="2200" dirty="0"/>
              <a:t>Multiplication occurs at engineered interfaces</a:t>
            </a:r>
          </a:p>
          <a:p>
            <a:r>
              <a:rPr lang="en-US" sz="2200" dirty="0"/>
              <a:t>Gain is stage-by-stage</a:t>
            </a:r>
          </a:p>
          <a:p>
            <a:r>
              <a:rPr lang="en-US" sz="2200" dirty="0"/>
              <a:t>Noise approaches deterministic behavior</a:t>
            </a:r>
          </a:p>
        </p:txBody>
      </p:sp>
      <p:sp>
        <p:nvSpPr>
          <p:cNvPr id="4" name="Footer Placeholder 3">
            <a:extLst>
              <a:ext uri="{FF2B5EF4-FFF2-40B4-BE49-F238E27FC236}">
                <a16:creationId xmlns:a16="http://schemas.microsoft.com/office/drawing/2014/main" id="{CFC4D203-C2C2-A260-D100-B21BAA6773D9}"/>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FECCBCDB-A0F4-CBA9-231F-9022F95F2DC3}"/>
              </a:ext>
            </a:extLst>
          </p:cNvPr>
          <p:cNvSpPr>
            <a:spLocks noGrp="1"/>
          </p:cNvSpPr>
          <p:nvPr>
            <p:ph type="sldNum" sz="quarter" idx="12"/>
          </p:nvPr>
        </p:nvSpPr>
        <p:spPr/>
        <p:txBody>
          <a:bodyPr/>
          <a:lstStyle/>
          <a:p>
            <a:fld id="{BA81ECCF-7A69-C641-BDF5-0F71B3766792}" type="slidenum">
              <a:rPr lang="en-US" smtClean="0"/>
              <a:t>2</a:t>
            </a:fld>
            <a:endParaRPr lang="en-US"/>
          </a:p>
        </p:txBody>
      </p:sp>
      <p:sp>
        <p:nvSpPr>
          <p:cNvPr id="2" name="Title 1">
            <a:extLst>
              <a:ext uri="{FF2B5EF4-FFF2-40B4-BE49-F238E27FC236}">
                <a16:creationId xmlns:a16="http://schemas.microsoft.com/office/drawing/2014/main" id="{85960895-03CA-5C07-29DD-251788C49F51}"/>
              </a:ext>
            </a:extLst>
          </p:cNvPr>
          <p:cNvSpPr>
            <a:spLocks noGrp="1"/>
          </p:cNvSpPr>
          <p:nvPr>
            <p:ph type="title"/>
          </p:nvPr>
        </p:nvSpPr>
        <p:spPr/>
        <p:txBody>
          <a:bodyPr>
            <a:normAutofit fontScale="90000"/>
          </a:bodyPr>
          <a:lstStyle/>
          <a:p>
            <a:r>
              <a:rPr lang="en-US" dirty="0"/>
              <a:t>Staircase APDs: A Reference Architecture for Interface-Engineered Multiplication</a:t>
            </a:r>
          </a:p>
        </p:txBody>
      </p:sp>
      <p:sp>
        <p:nvSpPr>
          <p:cNvPr id="14" name="TextBox 13">
            <a:extLst>
              <a:ext uri="{FF2B5EF4-FFF2-40B4-BE49-F238E27FC236}">
                <a16:creationId xmlns:a16="http://schemas.microsoft.com/office/drawing/2014/main" id="{89006E07-8F6E-F550-AF87-10CC287E120F}"/>
              </a:ext>
            </a:extLst>
          </p:cNvPr>
          <p:cNvSpPr txBox="1"/>
          <p:nvPr/>
        </p:nvSpPr>
        <p:spPr>
          <a:xfrm>
            <a:off x="654504" y="1144570"/>
            <a:ext cx="11035391" cy="646331"/>
          </a:xfrm>
          <a:prstGeom prst="rect">
            <a:avLst/>
          </a:prstGeom>
          <a:noFill/>
        </p:spPr>
        <p:txBody>
          <a:bodyPr wrap="square" rtlCol="0">
            <a:spAutoFit/>
          </a:bodyPr>
          <a:lstStyle/>
          <a:p>
            <a:r>
              <a:rPr lang="en-US" dirty="0"/>
              <a:t>S. D. March, A. H. Jones, J. C. Campbell, and S. R. Bank, “Multistep staircase avalanche photodiodes with extremely low noise and deterministic amplification,” </a:t>
            </a:r>
            <a:r>
              <a:rPr lang="en-US" b="1" i="1" dirty="0"/>
              <a:t>Nat. Photonics</a:t>
            </a:r>
            <a:r>
              <a:rPr lang="en-US" dirty="0"/>
              <a:t>, vol. 15, no. 6, pp. 468–474, 2021</a:t>
            </a:r>
          </a:p>
        </p:txBody>
      </p:sp>
    </p:spTree>
    <p:extLst>
      <p:ext uri="{BB962C8B-B14F-4D97-AF65-F5344CB8AC3E}">
        <p14:creationId xmlns:p14="http://schemas.microsoft.com/office/powerpoint/2010/main" val="4035915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B3B9007-DA4D-CC05-6264-DEC36B5E8B63}"/>
              </a:ext>
            </a:extLst>
          </p:cNvPr>
          <p:cNvGrpSpPr/>
          <p:nvPr/>
        </p:nvGrpSpPr>
        <p:grpSpPr>
          <a:xfrm>
            <a:off x="4966068" y="3620454"/>
            <a:ext cx="3994012" cy="3087818"/>
            <a:chOff x="4698046" y="3620454"/>
            <a:chExt cx="3994012" cy="3087818"/>
          </a:xfrm>
        </p:grpSpPr>
        <p:pic>
          <p:nvPicPr>
            <p:cNvPr id="11" name="Picture 10">
              <a:extLst>
                <a:ext uri="{FF2B5EF4-FFF2-40B4-BE49-F238E27FC236}">
                  <a16:creationId xmlns:a16="http://schemas.microsoft.com/office/drawing/2014/main" id="{3DED02B7-21F3-A71A-8B9B-DAE9A03CF7C3}"/>
                </a:ext>
              </a:extLst>
            </p:cNvPr>
            <p:cNvPicPr>
              <a:picLocks noChangeAspect="1"/>
            </p:cNvPicPr>
            <p:nvPr/>
          </p:nvPicPr>
          <p:blipFill>
            <a:blip r:embed="rId3"/>
            <a:srcRect l="42705"/>
            <a:stretch>
              <a:fillRect/>
            </a:stretch>
          </p:blipFill>
          <p:spPr>
            <a:xfrm>
              <a:off x="4698046" y="3620454"/>
              <a:ext cx="3994012" cy="3087818"/>
            </a:xfrm>
            <a:prstGeom prst="rect">
              <a:avLst/>
            </a:prstGeom>
          </p:spPr>
        </p:pic>
        <p:sp>
          <p:nvSpPr>
            <p:cNvPr id="12" name="Rectangle 11">
              <a:extLst>
                <a:ext uri="{FF2B5EF4-FFF2-40B4-BE49-F238E27FC236}">
                  <a16:creationId xmlns:a16="http://schemas.microsoft.com/office/drawing/2014/main" id="{1E9B90BB-75B4-6514-4073-64F610EF3337}"/>
                </a:ext>
              </a:extLst>
            </p:cNvPr>
            <p:cNvSpPr/>
            <p:nvPr/>
          </p:nvSpPr>
          <p:spPr>
            <a:xfrm>
              <a:off x="4698046" y="3831021"/>
              <a:ext cx="157733" cy="2995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0AE0BA93-0C2B-10C1-A4A0-D427E567A2F9}"/>
              </a:ext>
            </a:extLst>
          </p:cNvPr>
          <p:cNvSpPr>
            <a:spLocks noGrp="1"/>
          </p:cNvSpPr>
          <p:nvPr>
            <p:ph type="title"/>
          </p:nvPr>
        </p:nvSpPr>
        <p:spPr/>
        <p:txBody>
          <a:bodyPr/>
          <a:lstStyle/>
          <a:p>
            <a:r>
              <a:rPr lang="en-US" dirty="0"/>
              <a:t>How Staircase Multiplication Works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E501D13-9C5F-C2E8-6B50-6C231E876CC8}"/>
                  </a:ext>
                </a:extLst>
              </p:cNvPr>
              <p:cNvSpPr>
                <a:spLocks noGrp="1"/>
              </p:cNvSpPr>
              <p:nvPr>
                <p:ph idx="1"/>
              </p:nvPr>
            </p:nvSpPr>
            <p:spPr>
              <a:xfrm>
                <a:off x="420627" y="1437755"/>
                <a:ext cx="5625548" cy="5008871"/>
              </a:xfrm>
            </p:spPr>
            <p:txBody>
              <a:bodyPr>
                <a:normAutofit/>
              </a:bodyPr>
              <a:lstStyle/>
              <a:p>
                <a:pPr marL="0" indent="0">
                  <a:buNone/>
                </a:pPr>
                <a:r>
                  <a:rPr lang="en-US" i="1" dirty="0"/>
                  <a:t>At each staircase step:</a:t>
                </a:r>
              </a:p>
              <a:p>
                <a:r>
                  <a:rPr lang="en-US" dirty="0"/>
                  <a:t>Electron gains kinetic energy</a:t>
                </a:r>
              </a:p>
              <a:p>
                <a:r>
                  <a:rPr lang="en-US" dirty="0"/>
                  <a:t>Crosses a conduction-band discontinuity</a:t>
                </a:r>
              </a:p>
              <a:p>
                <a:r>
                  <a:rPr lang="en-US" dirty="0"/>
                  <a:t>Undergoes one impact-ionization event</a:t>
                </a:r>
              </a:p>
              <a:p>
                <a:r>
                  <a:rPr lang="en-US" dirty="0"/>
                  <a:t>Produces one additional electron</a:t>
                </a:r>
              </a:p>
              <a:p>
                <a:pPr>
                  <a:spcAft>
                    <a:spcPts val="1200"/>
                  </a:spcAft>
                </a:pPr>
                <a:r>
                  <a:rPr lang="en-US" dirty="0"/>
                  <a:t>Therefore, multiplication is </a:t>
                </a:r>
              </a:p>
              <a:p>
                <a:pPr marL="457200" lvl="1" indent="0">
                  <a:buNone/>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𝑀</m:t>
                      </m:r>
                      <m:r>
                        <a:rPr lang="en-US" sz="2400">
                          <a:latin typeface="Cambria Math" panose="02040503050406030204" pitchFamily="18" charset="0"/>
                        </a:rPr>
                        <m:t>≈</m:t>
                      </m:r>
                      <m:sSup>
                        <m:sSupPr>
                          <m:ctrlPr>
                            <a:rPr lang="en-US" sz="2400" i="1">
                              <a:latin typeface="Cambria Math" panose="02040503050406030204" pitchFamily="18" charset="0"/>
                            </a:rPr>
                          </m:ctrlPr>
                        </m:sSupPr>
                        <m:e>
                          <m:r>
                            <a:rPr lang="en-US" sz="2400">
                              <a:latin typeface="Cambria Math" panose="02040503050406030204" pitchFamily="18" charset="0"/>
                            </a:rPr>
                            <m:t>2</m:t>
                          </m:r>
                        </m:e>
                        <m:sup>
                          <m:r>
                            <a:rPr lang="en-US" sz="2400" i="1">
                              <a:latin typeface="Cambria Math" panose="02040503050406030204" pitchFamily="18" charset="0"/>
                            </a:rPr>
                            <m:t>𝑁</m:t>
                          </m:r>
                        </m:sup>
                      </m:sSup>
                    </m:oMath>
                  </m:oMathPara>
                </a14:m>
                <a:endParaRPr lang="en-US" sz="2400" dirty="0"/>
              </a:p>
              <a:p>
                <a:pPr marL="234950" indent="0">
                  <a:buNone/>
                </a:pPr>
                <a:r>
                  <a:rPr lang="en-US" dirty="0"/>
                  <a:t>where </a:t>
                </a:r>
                <a:r>
                  <a:rPr lang="en-US" i="1" dirty="0"/>
                  <a:t>N</a:t>
                </a:r>
                <a:r>
                  <a:rPr lang="en-US" dirty="0"/>
                  <a:t> = number of steps</a:t>
                </a:r>
              </a:p>
              <a:p>
                <a:endParaRPr lang="en-US" dirty="0"/>
              </a:p>
            </p:txBody>
          </p:sp>
        </mc:Choice>
        <mc:Fallback xmlns="">
          <p:sp>
            <p:nvSpPr>
              <p:cNvPr id="3" name="Content Placeholder 2">
                <a:extLst>
                  <a:ext uri="{FF2B5EF4-FFF2-40B4-BE49-F238E27FC236}">
                    <a16:creationId xmlns:a16="http://schemas.microsoft.com/office/drawing/2014/main" id="{5E501D13-9C5F-C2E8-6B50-6C231E876CC8}"/>
                  </a:ext>
                </a:extLst>
              </p:cNvPr>
              <p:cNvSpPr>
                <a:spLocks noGrp="1" noRot="1" noChangeAspect="1" noMove="1" noResize="1" noEditPoints="1" noAdjustHandles="1" noChangeArrowheads="1" noChangeShapeType="1" noTextEdit="1"/>
              </p:cNvSpPr>
              <p:nvPr>
                <p:ph idx="1"/>
              </p:nvPr>
            </p:nvSpPr>
            <p:spPr>
              <a:xfrm>
                <a:off x="420627" y="1437755"/>
                <a:ext cx="5625548" cy="5008871"/>
              </a:xfrm>
              <a:blipFill>
                <a:blip r:embed="rId4"/>
                <a:stretch>
                  <a:fillRect l="-1802" t="-1519"/>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453E86C1-B3BD-67BD-3277-08618ACA7892}"/>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98856BBF-B976-A4D6-E1D3-8D9885624316}"/>
              </a:ext>
            </a:extLst>
          </p:cNvPr>
          <p:cNvSpPr>
            <a:spLocks noGrp="1"/>
          </p:cNvSpPr>
          <p:nvPr>
            <p:ph type="sldNum" sz="quarter" idx="12"/>
          </p:nvPr>
        </p:nvSpPr>
        <p:spPr/>
        <p:txBody>
          <a:bodyPr/>
          <a:lstStyle/>
          <a:p>
            <a:fld id="{BA81ECCF-7A69-C641-BDF5-0F71B3766792}" type="slidenum">
              <a:rPr lang="en-US" smtClean="0"/>
              <a:t>3</a:t>
            </a:fld>
            <a:endParaRPr lang="en-US"/>
          </a:p>
        </p:txBody>
      </p:sp>
      <p:pic>
        <p:nvPicPr>
          <p:cNvPr id="6" name="Picture 5">
            <a:extLst>
              <a:ext uri="{FF2B5EF4-FFF2-40B4-BE49-F238E27FC236}">
                <a16:creationId xmlns:a16="http://schemas.microsoft.com/office/drawing/2014/main" id="{C30D807E-0A15-3215-4EAC-DD24F58B0D88}"/>
              </a:ext>
            </a:extLst>
          </p:cNvPr>
          <p:cNvPicPr>
            <a:picLocks noChangeAspect="1"/>
          </p:cNvPicPr>
          <p:nvPr/>
        </p:nvPicPr>
        <p:blipFill>
          <a:blip r:embed="rId5"/>
          <a:stretch>
            <a:fillRect/>
          </a:stretch>
        </p:blipFill>
        <p:spPr>
          <a:xfrm>
            <a:off x="8692142" y="1152981"/>
            <a:ext cx="2866616" cy="5547356"/>
          </a:xfrm>
          <a:prstGeom prst="rect">
            <a:avLst/>
          </a:prstGeom>
        </p:spPr>
      </p:pic>
      <p:sp>
        <p:nvSpPr>
          <p:cNvPr id="7" name="TextBox 6">
            <a:extLst>
              <a:ext uri="{FF2B5EF4-FFF2-40B4-BE49-F238E27FC236}">
                <a16:creationId xmlns:a16="http://schemas.microsoft.com/office/drawing/2014/main" id="{13A5F8AB-1BD0-0963-9C79-96BF9B8FE156}"/>
              </a:ext>
            </a:extLst>
          </p:cNvPr>
          <p:cNvSpPr txBox="1"/>
          <p:nvPr/>
        </p:nvSpPr>
        <p:spPr>
          <a:xfrm>
            <a:off x="11234456" y="1442196"/>
            <a:ext cx="854016" cy="307777"/>
          </a:xfrm>
          <a:prstGeom prst="rect">
            <a:avLst/>
          </a:prstGeom>
          <a:noFill/>
        </p:spPr>
        <p:txBody>
          <a:bodyPr wrap="none" rtlCol="0">
            <a:spAutoFit/>
          </a:bodyPr>
          <a:lstStyle/>
          <a:p>
            <a:r>
              <a:rPr lang="en-US" sz="1400" dirty="0"/>
              <a:t>One-step</a:t>
            </a:r>
          </a:p>
        </p:txBody>
      </p:sp>
      <p:sp>
        <p:nvSpPr>
          <p:cNvPr id="8" name="TextBox 7">
            <a:extLst>
              <a:ext uri="{FF2B5EF4-FFF2-40B4-BE49-F238E27FC236}">
                <a16:creationId xmlns:a16="http://schemas.microsoft.com/office/drawing/2014/main" id="{53025C50-72FA-3DA5-4F39-3880978EAD88}"/>
              </a:ext>
            </a:extLst>
          </p:cNvPr>
          <p:cNvSpPr txBox="1"/>
          <p:nvPr/>
        </p:nvSpPr>
        <p:spPr>
          <a:xfrm>
            <a:off x="11234456" y="2914605"/>
            <a:ext cx="852798" cy="307777"/>
          </a:xfrm>
          <a:prstGeom prst="rect">
            <a:avLst/>
          </a:prstGeom>
          <a:noFill/>
        </p:spPr>
        <p:txBody>
          <a:bodyPr wrap="none" rtlCol="0">
            <a:spAutoFit/>
          </a:bodyPr>
          <a:lstStyle/>
          <a:p>
            <a:r>
              <a:rPr lang="en-US" sz="1400" dirty="0"/>
              <a:t>Two-step</a:t>
            </a:r>
          </a:p>
        </p:txBody>
      </p:sp>
      <p:sp>
        <p:nvSpPr>
          <p:cNvPr id="9" name="TextBox 8">
            <a:extLst>
              <a:ext uri="{FF2B5EF4-FFF2-40B4-BE49-F238E27FC236}">
                <a16:creationId xmlns:a16="http://schemas.microsoft.com/office/drawing/2014/main" id="{04EBA151-FA9F-E783-69FE-5D8D55CC9978}"/>
              </a:ext>
            </a:extLst>
          </p:cNvPr>
          <p:cNvSpPr txBox="1"/>
          <p:nvPr/>
        </p:nvSpPr>
        <p:spPr>
          <a:xfrm>
            <a:off x="11234456" y="4752317"/>
            <a:ext cx="973472" cy="307777"/>
          </a:xfrm>
          <a:prstGeom prst="rect">
            <a:avLst/>
          </a:prstGeom>
          <a:noFill/>
        </p:spPr>
        <p:txBody>
          <a:bodyPr wrap="none" rtlCol="0">
            <a:spAutoFit/>
          </a:bodyPr>
          <a:lstStyle/>
          <a:p>
            <a:r>
              <a:rPr lang="en-US" sz="1400" dirty="0"/>
              <a:t>Three-step</a:t>
            </a:r>
          </a:p>
        </p:txBody>
      </p:sp>
      <p:sp>
        <p:nvSpPr>
          <p:cNvPr id="14" name="TextBox 13">
            <a:extLst>
              <a:ext uri="{FF2B5EF4-FFF2-40B4-BE49-F238E27FC236}">
                <a16:creationId xmlns:a16="http://schemas.microsoft.com/office/drawing/2014/main" id="{EFB1E646-6E00-6AC6-A4D5-47530E2C3859}"/>
              </a:ext>
            </a:extLst>
          </p:cNvPr>
          <p:cNvSpPr txBox="1"/>
          <p:nvPr/>
        </p:nvSpPr>
        <p:spPr>
          <a:xfrm>
            <a:off x="6463748" y="1332423"/>
            <a:ext cx="2307140" cy="1785104"/>
          </a:xfrm>
          <a:prstGeom prst="rect">
            <a:avLst/>
          </a:prstGeom>
          <a:noFill/>
        </p:spPr>
        <p:txBody>
          <a:bodyPr wrap="square" rtlCol="0">
            <a:spAutoFit/>
          </a:bodyPr>
          <a:lstStyle/>
          <a:p>
            <a:r>
              <a:rPr lang="en-US" sz="1100" b="1" dirty="0"/>
              <a:t>b–d</a:t>
            </a:r>
            <a:r>
              <a:rPr lang="en-US" sz="1100" dirty="0"/>
              <a:t>, Simulated </a:t>
            </a:r>
            <a:r>
              <a:rPr lang="en-US" sz="1100" dirty="0" err="1"/>
              <a:t>bandstructures</a:t>
            </a:r>
            <a:r>
              <a:rPr lang="en-US" sz="1100" dirty="0"/>
              <a:t> for one- </a:t>
            </a:r>
            <a:r>
              <a:rPr lang="en-US" sz="1100" b="1" dirty="0"/>
              <a:t>(b)</a:t>
            </a:r>
            <a:r>
              <a:rPr lang="en-US" sz="1100" dirty="0"/>
              <a:t>, two- </a:t>
            </a:r>
            <a:r>
              <a:rPr lang="en-US" sz="1100" b="1" dirty="0"/>
              <a:t>(c)</a:t>
            </a:r>
            <a:r>
              <a:rPr lang="en-US" sz="1100" dirty="0"/>
              <a:t> and three-step </a:t>
            </a:r>
            <a:r>
              <a:rPr lang="en-US" sz="1100" b="1" dirty="0"/>
              <a:t>(d)</a:t>
            </a:r>
            <a:r>
              <a:rPr lang="en-US" sz="1100" dirty="0"/>
              <a:t> </a:t>
            </a:r>
            <a:r>
              <a:rPr lang="en-US" sz="1100" dirty="0" err="1"/>
              <a:t>AlInAsSb</a:t>
            </a:r>
            <a:r>
              <a:rPr lang="en-US" sz="1100" dirty="0"/>
              <a:t> staircase APDs operating at −4, −5 and −6 V, respectively, to produce ~2N gain. Modelled impact ionization events initiated by electrons (blue) and holes (red) indicate that electron-only </a:t>
            </a:r>
            <a:r>
              <a:rPr lang="en-US" sz="1100" dirty="0" err="1"/>
              <a:t>initated</a:t>
            </a:r>
            <a:r>
              <a:rPr lang="en-US" sz="1100" dirty="0"/>
              <a:t> impact ionization events dominate and are localized in the step regions.</a:t>
            </a:r>
          </a:p>
        </p:txBody>
      </p:sp>
    </p:spTree>
    <p:extLst>
      <p:ext uri="{BB962C8B-B14F-4D97-AF65-F5344CB8AC3E}">
        <p14:creationId xmlns:p14="http://schemas.microsoft.com/office/powerpoint/2010/main" val="1674760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3997D-D4FA-401B-606B-6F6A394DC99F}"/>
              </a:ext>
            </a:extLst>
          </p:cNvPr>
          <p:cNvSpPr>
            <a:spLocks noGrp="1"/>
          </p:cNvSpPr>
          <p:nvPr>
            <p:ph type="title"/>
          </p:nvPr>
        </p:nvSpPr>
        <p:spPr/>
        <p:txBody>
          <a:bodyPr/>
          <a:lstStyle/>
          <a:p>
            <a:r>
              <a:rPr lang="en-US" dirty="0"/>
              <a:t>Deterministic Gain Scaling</a:t>
            </a:r>
          </a:p>
        </p:txBody>
      </p:sp>
      <p:sp>
        <p:nvSpPr>
          <p:cNvPr id="3" name="Content Placeholder 2">
            <a:extLst>
              <a:ext uri="{FF2B5EF4-FFF2-40B4-BE49-F238E27FC236}">
                <a16:creationId xmlns:a16="http://schemas.microsoft.com/office/drawing/2014/main" id="{DBF2785B-A68B-4831-F88A-239A9EEC12FA}"/>
              </a:ext>
            </a:extLst>
          </p:cNvPr>
          <p:cNvSpPr>
            <a:spLocks noGrp="1"/>
          </p:cNvSpPr>
          <p:nvPr>
            <p:ph idx="1"/>
          </p:nvPr>
        </p:nvSpPr>
        <p:spPr>
          <a:xfrm>
            <a:off x="827144" y="4843197"/>
            <a:ext cx="1844022" cy="1134732"/>
          </a:xfrm>
        </p:spPr>
        <p:txBody>
          <a:bodyPr>
            <a:normAutofit/>
          </a:bodyPr>
          <a:lstStyle/>
          <a:p>
            <a:pPr marL="0" indent="0">
              <a:buNone/>
            </a:pPr>
            <a:r>
              <a:rPr lang="en-US" dirty="0"/>
              <a:t>Measured gains:</a:t>
            </a:r>
          </a:p>
          <a:p>
            <a:pPr marL="0" indent="0">
              <a:buNone/>
            </a:pPr>
            <a:endParaRPr lang="en-US" dirty="0"/>
          </a:p>
        </p:txBody>
      </p:sp>
      <p:sp>
        <p:nvSpPr>
          <p:cNvPr id="4" name="Footer Placeholder 3">
            <a:extLst>
              <a:ext uri="{FF2B5EF4-FFF2-40B4-BE49-F238E27FC236}">
                <a16:creationId xmlns:a16="http://schemas.microsoft.com/office/drawing/2014/main" id="{A2D57D3D-3593-E96E-A0A3-BA21F93228FE}"/>
              </a:ext>
            </a:extLst>
          </p:cNvPr>
          <p:cNvSpPr>
            <a:spLocks noGrp="1"/>
          </p:cNvSpPr>
          <p:nvPr>
            <p:ph type="ftr" sz="quarter" idx="11"/>
          </p:nvPr>
        </p:nvSpPr>
        <p:spPr/>
        <p:txBody>
          <a:bodyPr/>
          <a:lstStyle/>
          <a:p>
            <a:r>
              <a:rPr lang="en-US"/>
              <a:t>K. Hellier | HEP Thin Films | June 9, 2026</a:t>
            </a:r>
            <a:endParaRPr lang="en-US" dirty="0"/>
          </a:p>
        </p:txBody>
      </p:sp>
      <p:sp>
        <p:nvSpPr>
          <p:cNvPr id="5" name="Slide Number Placeholder 4">
            <a:extLst>
              <a:ext uri="{FF2B5EF4-FFF2-40B4-BE49-F238E27FC236}">
                <a16:creationId xmlns:a16="http://schemas.microsoft.com/office/drawing/2014/main" id="{A03C5A92-323B-B5C4-36AB-F9F6685ADAE3}"/>
              </a:ext>
            </a:extLst>
          </p:cNvPr>
          <p:cNvSpPr>
            <a:spLocks noGrp="1"/>
          </p:cNvSpPr>
          <p:nvPr>
            <p:ph type="sldNum" sz="quarter" idx="12"/>
          </p:nvPr>
        </p:nvSpPr>
        <p:spPr/>
        <p:txBody>
          <a:bodyPr/>
          <a:lstStyle/>
          <a:p>
            <a:fld id="{BA81ECCF-7A69-C641-BDF5-0F71B3766792}" type="slidenum">
              <a:rPr lang="en-US" smtClean="0"/>
              <a:t>4</a:t>
            </a:fld>
            <a:endParaRPr lang="en-US"/>
          </a:p>
        </p:txBody>
      </p:sp>
      <p:graphicFrame>
        <p:nvGraphicFramePr>
          <p:cNvPr id="12" name="Table 11">
            <a:extLst>
              <a:ext uri="{FF2B5EF4-FFF2-40B4-BE49-F238E27FC236}">
                <a16:creationId xmlns:a16="http://schemas.microsoft.com/office/drawing/2014/main" id="{E815381E-93C8-78D9-92CC-6EA4CEC20BAF}"/>
              </a:ext>
            </a:extLst>
          </p:cNvPr>
          <p:cNvGraphicFramePr>
            <a:graphicFrameLocks noGrp="1"/>
          </p:cNvGraphicFramePr>
          <p:nvPr>
            <p:extLst>
              <p:ext uri="{D42A27DB-BD31-4B8C-83A1-F6EECF244321}">
                <p14:modId xmlns:p14="http://schemas.microsoft.com/office/powerpoint/2010/main" val="923255737"/>
              </p:ext>
            </p:extLst>
          </p:nvPr>
        </p:nvGraphicFramePr>
        <p:xfrm>
          <a:off x="2486850" y="4854032"/>
          <a:ext cx="2580290" cy="1463040"/>
        </p:xfrm>
        <a:graphic>
          <a:graphicData uri="http://schemas.openxmlformats.org/drawingml/2006/table">
            <a:tbl>
              <a:tblPr/>
              <a:tblGrid>
                <a:gridCol w="1290145">
                  <a:extLst>
                    <a:ext uri="{9D8B030D-6E8A-4147-A177-3AD203B41FA5}">
                      <a16:colId xmlns:a16="http://schemas.microsoft.com/office/drawing/2014/main" val="3032379450"/>
                    </a:ext>
                  </a:extLst>
                </a:gridCol>
                <a:gridCol w="1290145">
                  <a:extLst>
                    <a:ext uri="{9D8B030D-6E8A-4147-A177-3AD203B41FA5}">
                      <a16:colId xmlns:a16="http://schemas.microsoft.com/office/drawing/2014/main" val="3055064402"/>
                    </a:ext>
                  </a:extLst>
                </a:gridCol>
              </a:tblGrid>
              <a:tr h="0">
                <a:tc>
                  <a:txBody>
                    <a:bodyPr/>
                    <a:lstStyle/>
                    <a:p>
                      <a:pPr>
                        <a:buNone/>
                      </a:pPr>
                      <a:r>
                        <a:rPr lang="en-US" b="1" dirty="0"/>
                        <a:t>Steps</a:t>
                      </a:r>
                    </a:p>
                  </a:txBody>
                  <a:tcPr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buNone/>
                      </a:pPr>
                      <a:r>
                        <a:rPr lang="en-US" b="1" dirty="0"/>
                        <a:t>Gain</a:t>
                      </a:r>
                    </a:p>
                  </a:txBody>
                  <a:tcPr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1497575"/>
                  </a:ext>
                </a:extLst>
              </a:tr>
              <a:tr h="0">
                <a:tc>
                  <a:txBody>
                    <a:bodyPr/>
                    <a:lstStyle/>
                    <a:p>
                      <a:pPr>
                        <a:buNone/>
                      </a:pPr>
                      <a:r>
                        <a:rPr lang="en-US"/>
                        <a:t>1</a:t>
                      </a:r>
                    </a:p>
                  </a:txBody>
                  <a:tcPr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a:t>1.77</a:t>
                      </a:r>
                    </a:p>
                  </a:txBody>
                  <a:tcPr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2297850"/>
                  </a:ext>
                </a:extLst>
              </a:tr>
              <a:tr h="0">
                <a:tc>
                  <a:txBody>
                    <a:bodyPr/>
                    <a:lstStyle/>
                    <a:p>
                      <a:pPr>
                        <a:buNone/>
                      </a:pPr>
                      <a:r>
                        <a:rPr lang="en-US"/>
                        <a:t>2</a:t>
                      </a:r>
                    </a:p>
                  </a:txBody>
                  <a:tcPr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dirty="0"/>
                        <a:t>3.97</a:t>
                      </a:r>
                    </a:p>
                  </a:txBody>
                  <a:tcPr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3737699"/>
                  </a:ext>
                </a:extLst>
              </a:tr>
              <a:tr h="0">
                <a:tc>
                  <a:txBody>
                    <a:bodyPr/>
                    <a:lstStyle/>
                    <a:p>
                      <a:pPr>
                        <a:buNone/>
                      </a:pPr>
                      <a:r>
                        <a:rPr lang="en-US"/>
                        <a:t>3</a:t>
                      </a:r>
                    </a:p>
                  </a:txBody>
                  <a:tcPr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tc>
                  <a:txBody>
                    <a:bodyPr/>
                    <a:lstStyle/>
                    <a:p>
                      <a:pPr>
                        <a:buNone/>
                      </a:pPr>
                      <a:r>
                        <a:rPr lang="en-US" dirty="0"/>
                        <a:t>7.14</a:t>
                      </a:r>
                    </a:p>
                  </a:txBody>
                  <a:tcPr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1720671894"/>
                  </a:ext>
                </a:extLst>
              </a:tr>
            </a:tbl>
          </a:graphicData>
        </a:graphic>
      </p:graphicFrame>
      <p:pic>
        <p:nvPicPr>
          <p:cNvPr id="13" name="Picture 12">
            <a:extLst>
              <a:ext uri="{FF2B5EF4-FFF2-40B4-BE49-F238E27FC236}">
                <a16:creationId xmlns:a16="http://schemas.microsoft.com/office/drawing/2014/main" id="{2A4DC18F-EE9D-6D8B-1663-A8EBE075791F}"/>
              </a:ext>
            </a:extLst>
          </p:cNvPr>
          <p:cNvPicPr>
            <a:picLocks noChangeAspect="1"/>
          </p:cNvPicPr>
          <p:nvPr/>
        </p:nvPicPr>
        <p:blipFill>
          <a:blip r:embed="rId2"/>
          <a:srcRect l="1353"/>
          <a:stretch>
            <a:fillRect/>
          </a:stretch>
        </p:blipFill>
        <p:spPr>
          <a:xfrm>
            <a:off x="1936803" y="1182275"/>
            <a:ext cx="8318394" cy="3455496"/>
          </a:xfrm>
          <a:prstGeom prst="rect">
            <a:avLst/>
          </a:prstGeom>
        </p:spPr>
      </p:pic>
      <mc:AlternateContent xmlns:mc="http://schemas.openxmlformats.org/markup-compatibility/2006" xmlns:a14="http://schemas.microsoft.com/office/drawing/2010/main">
        <mc:Choice Requires="a14">
          <p:sp>
            <p:nvSpPr>
              <p:cNvPr id="14" name="Content Placeholder 2">
                <a:extLst>
                  <a:ext uri="{FF2B5EF4-FFF2-40B4-BE49-F238E27FC236}">
                    <a16:creationId xmlns:a16="http://schemas.microsoft.com/office/drawing/2014/main" id="{A0809366-57E6-E45A-4F3C-2FE85196FAC5}"/>
                  </a:ext>
                </a:extLst>
              </p:cNvPr>
              <p:cNvSpPr txBox="1">
                <a:spLocks/>
              </p:cNvSpPr>
              <p:nvPr/>
            </p:nvSpPr>
            <p:spPr>
              <a:xfrm>
                <a:off x="5804835" y="4843197"/>
                <a:ext cx="2656105" cy="12547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Font typeface="Arial" panose="020B0604020202020204" pitchFamily="34" charset="0"/>
                  <a:buNone/>
                </a:pPr>
                <a:r>
                  <a:rPr lang="en-US" dirty="0"/>
                  <a:t>Theory:</a:t>
                </a:r>
              </a:p>
              <a:p>
                <a:pPr marL="0" indent="0">
                  <a:spcAft>
                    <a:spcPts val="1200"/>
                  </a:spcAft>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𝑀</m:t>
                      </m:r>
                      <m:r>
                        <a:rPr lang="en-US">
                          <a:latin typeface="Cambria Math" panose="02040503050406030204" pitchFamily="18" charset="0"/>
                        </a:rPr>
                        <m:t>=</m:t>
                      </m:r>
                      <m:sSup>
                        <m:sSupPr>
                          <m:ctrlPr>
                            <a:rPr lang="en-US" i="1">
                              <a:latin typeface="Cambria Math" panose="02040503050406030204" pitchFamily="18" charset="0"/>
                            </a:rPr>
                          </m:ctrlPr>
                        </m:sSupPr>
                        <m:e>
                          <m:r>
                            <a:rPr lang="en-US">
                              <a:latin typeface="Cambria Math" panose="02040503050406030204" pitchFamily="18" charset="0"/>
                            </a:rPr>
                            <m:t>2</m:t>
                          </m:r>
                        </m:e>
                        <m:sup>
                          <m:r>
                            <a:rPr lang="en-US" i="1">
                              <a:latin typeface="Cambria Math" panose="02040503050406030204" pitchFamily="18" charset="0"/>
                            </a:rPr>
                            <m:t>𝑁</m:t>
                          </m:r>
                        </m:sup>
                      </m:sSup>
                    </m:oMath>
                  </m:oMathPara>
                </a14:m>
                <a:endParaRPr lang="en-US" dirty="0"/>
              </a:p>
              <a:p>
                <a:pPr marL="0" indent="0">
                  <a:spcAft>
                    <a:spcPts val="1200"/>
                  </a:spcAft>
                  <a:buNone/>
                </a:pPr>
                <a:endParaRPr lang="en-US" dirty="0"/>
              </a:p>
            </p:txBody>
          </p:sp>
        </mc:Choice>
        <mc:Fallback xmlns="">
          <p:sp>
            <p:nvSpPr>
              <p:cNvPr id="14" name="Content Placeholder 2">
                <a:extLst>
                  <a:ext uri="{FF2B5EF4-FFF2-40B4-BE49-F238E27FC236}">
                    <a16:creationId xmlns:a16="http://schemas.microsoft.com/office/drawing/2014/main" id="{A0809366-57E6-E45A-4F3C-2FE85196FAC5}"/>
                  </a:ext>
                </a:extLst>
              </p:cNvPr>
              <p:cNvSpPr txBox="1">
                <a:spLocks noRot="1" noChangeAspect="1" noMove="1" noResize="1" noEditPoints="1" noAdjustHandles="1" noChangeArrowheads="1" noChangeShapeType="1" noTextEdit="1"/>
              </p:cNvSpPr>
              <p:nvPr/>
            </p:nvSpPr>
            <p:spPr>
              <a:xfrm>
                <a:off x="5804835" y="4843197"/>
                <a:ext cx="2656105" cy="1254742"/>
              </a:xfrm>
              <a:prstGeom prst="rect">
                <a:avLst/>
              </a:prstGeom>
              <a:blipFill>
                <a:blip r:embed="rId3"/>
                <a:stretch>
                  <a:fillRect l="-3318" t="-6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Content Placeholder 2">
                <a:extLst>
                  <a:ext uri="{FF2B5EF4-FFF2-40B4-BE49-F238E27FC236}">
                    <a16:creationId xmlns:a16="http://schemas.microsoft.com/office/drawing/2014/main" id="{9A635CBC-8946-68F0-E185-3E32881AF77E}"/>
                  </a:ext>
                </a:extLst>
              </p:cNvPr>
              <p:cNvSpPr txBox="1">
                <a:spLocks/>
              </p:cNvSpPr>
              <p:nvPr/>
            </p:nvSpPr>
            <p:spPr>
              <a:xfrm>
                <a:off x="8927144" y="4843197"/>
                <a:ext cx="2656105" cy="12547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dirty="0"/>
                  <a:t>Measured:</a:t>
                </a:r>
              </a:p>
              <a:p>
                <a:pPr marL="0" indent="0">
                  <a:spcAft>
                    <a:spcPts val="1200"/>
                  </a:spcAft>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𝑀</m:t>
                      </m:r>
                      <m:r>
                        <a:rPr lang="en-US">
                          <a:latin typeface="Cambria Math" panose="02040503050406030204" pitchFamily="18" charset="0"/>
                        </a:rPr>
                        <m:t>≈</m:t>
                      </m:r>
                      <m:sSup>
                        <m:sSupPr>
                          <m:ctrlPr>
                            <a:rPr lang="en-US" i="1">
                              <a:latin typeface="Cambria Math" panose="02040503050406030204" pitchFamily="18" charset="0"/>
                            </a:rPr>
                          </m:ctrlPr>
                        </m:sSupPr>
                        <m:e>
                          <m:r>
                            <a:rPr lang="en-US">
                              <a:latin typeface="Cambria Math" panose="02040503050406030204" pitchFamily="18" charset="0"/>
                            </a:rPr>
                            <m:t>1.92</m:t>
                          </m:r>
                        </m:e>
                        <m:sup>
                          <m:r>
                            <a:rPr lang="en-US" i="1">
                              <a:latin typeface="Cambria Math" panose="02040503050406030204" pitchFamily="18" charset="0"/>
                            </a:rPr>
                            <m:t>𝑁</m:t>
                          </m:r>
                        </m:sup>
                      </m:sSup>
                    </m:oMath>
                  </m:oMathPara>
                </a14:m>
                <a:endParaRPr lang="en-US" dirty="0"/>
              </a:p>
            </p:txBody>
          </p:sp>
        </mc:Choice>
        <mc:Fallback xmlns="">
          <p:sp>
            <p:nvSpPr>
              <p:cNvPr id="15" name="Content Placeholder 2">
                <a:extLst>
                  <a:ext uri="{FF2B5EF4-FFF2-40B4-BE49-F238E27FC236}">
                    <a16:creationId xmlns:a16="http://schemas.microsoft.com/office/drawing/2014/main" id="{9A635CBC-8946-68F0-E185-3E32881AF77E}"/>
                  </a:ext>
                </a:extLst>
              </p:cNvPr>
              <p:cNvSpPr txBox="1">
                <a:spLocks noRot="1" noChangeAspect="1" noMove="1" noResize="1" noEditPoints="1" noAdjustHandles="1" noChangeArrowheads="1" noChangeShapeType="1" noTextEdit="1"/>
              </p:cNvSpPr>
              <p:nvPr/>
            </p:nvSpPr>
            <p:spPr>
              <a:xfrm>
                <a:off x="8927144" y="4843197"/>
                <a:ext cx="2656105" cy="1254741"/>
              </a:xfrm>
              <a:prstGeom prst="rect">
                <a:avLst/>
              </a:prstGeom>
              <a:blipFill>
                <a:blip r:embed="rId4"/>
                <a:stretch>
                  <a:fillRect l="-3318" t="-6000"/>
                </a:stretch>
              </a:blipFill>
            </p:spPr>
            <p:txBody>
              <a:bodyPr/>
              <a:lstStyle/>
              <a:p>
                <a:r>
                  <a:rPr lang="en-US">
                    <a:noFill/>
                  </a:rPr>
                  <a:t> </a:t>
                </a:r>
              </a:p>
            </p:txBody>
          </p:sp>
        </mc:Fallback>
      </mc:AlternateContent>
      <p:sp>
        <p:nvSpPr>
          <p:cNvPr id="16" name="Right Arrow 15">
            <a:extLst>
              <a:ext uri="{FF2B5EF4-FFF2-40B4-BE49-F238E27FC236}">
                <a16:creationId xmlns:a16="http://schemas.microsoft.com/office/drawing/2014/main" id="{BDD2A716-646B-8D33-A9C8-705F71389610}"/>
              </a:ext>
            </a:extLst>
          </p:cNvPr>
          <p:cNvSpPr/>
          <p:nvPr/>
        </p:nvSpPr>
        <p:spPr>
          <a:xfrm>
            <a:off x="8200809" y="5244337"/>
            <a:ext cx="520262" cy="33245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6123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DACFB-4C86-05F2-BDCD-21A5AB205042}"/>
              </a:ext>
            </a:extLst>
          </p:cNvPr>
          <p:cNvSpPr>
            <a:spLocks noGrp="1"/>
          </p:cNvSpPr>
          <p:nvPr>
            <p:ph type="title"/>
          </p:nvPr>
        </p:nvSpPr>
        <p:spPr/>
        <p:txBody>
          <a:bodyPr/>
          <a:lstStyle/>
          <a:p>
            <a:r>
              <a:rPr lang="en-US" dirty="0"/>
              <a:t>Near-Deterministic Multiplication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0C9F892-5E40-F375-F9A2-B5B70D079C8F}"/>
                  </a:ext>
                </a:extLst>
              </p:cNvPr>
              <p:cNvSpPr>
                <a:spLocks noGrp="1"/>
              </p:cNvSpPr>
              <p:nvPr>
                <p:ph idx="1"/>
              </p:nvPr>
            </p:nvSpPr>
            <p:spPr>
              <a:xfrm>
                <a:off x="239110" y="1310644"/>
                <a:ext cx="2969173" cy="5008871"/>
              </a:xfrm>
            </p:spPr>
            <p:txBody>
              <a:bodyPr>
                <a:normAutofit/>
              </a:bodyPr>
              <a:lstStyle/>
              <a:p>
                <a:r>
                  <a:rPr lang="en-US" dirty="0"/>
                  <a:t>Conventional APDs:</a:t>
                </a:r>
              </a:p>
              <a:p>
                <a:pPr lvl="1"/>
                <a:r>
                  <a:rPr lang="en-US" dirty="0"/>
                  <a:t>Excess noise factor, </a:t>
                </a:r>
                <a14:m>
                  <m:oMath xmlns:m="http://schemas.openxmlformats.org/officeDocument/2006/math">
                    <m:r>
                      <a:rPr lang="en-US" i="1">
                        <a:latin typeface="Cambria Math" panose="02040503050406030204" pitchFamily="18" charset="0"/>
                      </a:rPr>
                      <m:t>𝐹</m:t>
                    </m:r>
                    <m:d>
                      <m:dPr>
                        <m:ctrlPr>
                          <a:rPr lang="en-US" i="1">
                            <a:latin typeface="Cambria Math" panose="02040503050406030204" pitchFamily="18" charset="0"/>
                          </a:rPr>
                        </m:ctrlPr>
                      </m:dPr>
                      <m:e>
                        <m:r>
                          <a:rPr lang="en-US" i="1">
                            <a:latin typeface="Cambria Math" panose="02040503050406030204" pitchFamily="18" charset="0"/>
                          </a:rPr>
                          <m:t>𝑀</m:t>
                        </m:r>
                      </m:e>
                    </m:d>
                    <m:r>
                      <a:rPr lang="en-US">
                        <a:latin typeface="Cambria Math" panose="02040503050406030204" pitchFamily="18" charset="0"/>
                      </a:rPr>
                      <m:t>&gt;1</m:t>
                    </m:r>
                  </m:oMath>
                </a14:m>
                <a:endParaRPr lang="en-US" dirty="0"/>
              </a:p>
              <a:p>
                <a:pPr lvl="1"/>
                <a:r>
                  <a:rPr lang="en-US" dirty="0"/>
                  <a:t>Noise increases rapidly with gain</a:t>
                </a:r>
              </a:p>
              <a:p>
                <a:r>
                  <a:rPr lang="en-US" dirty="0"/>
                  <a:t>Staircase APDs:</a:t>
                </a:r>
              </a:p>
              <a:p>
                <a:pPr lvl="1"/>
                <a14:m>
                  <m:oMath xmlns:m="http://schemas.openxmlformats.org/officeDocument/2006/math">
                    <m:r>
                      <a:rPr lang="en-US" i="1">
                        <a:latin typeface="Cambria Math" panose="02040503050406030204" pitchFamily="18" charset="0"/>
                      </a:rPr>
                      <m:t>𝐹</m:t>
                    </m:r>
                    <m:d>
                      <m:dPr>
                        <m:ctrlPr>
                          <a:rPr lang="en-US" i="1">
                            <a:latin typeface="Cambria Math" panose="02040503050406030204" pitchFamily="18" charset="0"/>
                          </a:rPr>
                        </m:ctrlPr>
                      </m:dPr>
                      <m:e>
                        <m:r>
                          <a:rPr lang="en-US" i="1">
                            <a:latin typeface="Cambria Math" panose="02040503050406030204" pitchFamily="18" charset="0"/>
                          </a:rPr>
                          <m:t>𝑀</m:t>
                        </m:r>
                      </m:e>
                    </m:d>
                    <m:r>
                      <a:rPr lang="en-US">
                        <a:latin typeface="Cambria Math" panose="02040503050406030204" pitchFamily="18" charset="0"/>
                      </a:rPr>
                      <m:t>≈1.02−1.08</m:t>
                    </m:r>
                  </m:oMath>
                </a14:m>
                <a:endParaRPr lang="en-US" dirty="0"/>
              </a:p>
              <a:p>
                <a:pPr lvl="1"/>
                <a:r>
                  <a:rPr lang="en-US" dirty="0"/>
                  <a:t>Very close to noiseless amplification</a:t>
                </a:r>
              </a:p>
              <a:p>
                <a:pPr lvl="1"/>
                <a:r>
                  <a:rPr lang="en-US" dirty="0"/>
                  <a:t>NPS is lower than best-case APDs and PMTs at the same multiplication</a:t>
                </a:r>
              </a:p>
            </p:txBody>
          </p:sp>
        </mc:Choice>
        <mc:Fallback xmlns="">
          <p:sp>
            <p:nvSpPr>
              <p:cNvPr id="3" name="Content Placeholder 2">
                <a:extLst>
                  <a:ext uri="{FF2B5EF4-FFF2-40B4-BE49-F238E27FC236}">
                    <a16:creationId xmlns:a16="http://schemas.microsoft.com/office/drawing/2014/main" id="{60C9F892-5E40-F375-F9A2-B5B70D079C8F}"/>
                  </a:ext>
                </a:extLst>
              </p:cNvPr>
              <p:cNvSpPr>
                <a:spLocks noGrp="1" noRot="1" noChangeAspect="1" noMove="1" noResize="1" noEditPoints="1" noAdjustHandles="1" noChangeArrowheads="1" noChangeShapeType="1" noTextEdit="1"/>
              </p:cNvSpPr>
              <p:nvPr>
                <p:ph idx="1"/>
              </p:nvPr>
            </p:nvSpPr>
            <p:spPr>
              <a:xfrm>
                <a:off x="239110" y="1310644"/>
                <a:ext cx="2969173" cy="5008871"/>
              </a:xfrm>
              <a:blipFill>
                <a:blip r:embed="rId3"/>
                <a:stretch>
                  <a:fillRect l="-2553" t="-1519"/>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3355B912-26DE-2037-3B65-FF3A4D85D413}"/>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509CB77C-A350-BD00-1474-556F1FFAF94E}"/>
              </a:ext>
            </a:extLst>
          </p:cNvPr>
          <p:cNvSpPr>
            <a:spLocks noGrp="1"/>
          </p:cNvSpPr>
          <p:nvPr>
            <p:ph type="sldNum" sz="quarter" idx="12"/>
          </p:nvPr>
        </p:nvSpPr>
        <p:spPr/>
        <p:txBody>
          <a:bodyPr/>
          <a:lstStyle/>
          <a:p>
            <a:fld id="{BA81ECCF-7A69-C641-BDF5-0F71B3766792}" type="slidenum">
              <a:rPr lang="en-US" smtClean="0"/>
              <a:t>5</a:t>
            </a:fld>
            <a:endParaRPr lang="en-US"/>
          </a:p>
        </p:txBody>
      </p:sp>
      <p:pic>
        <p:nvPicPr>
          <p:cNvPr id="6" name="Picture 5">
            <a:extLst>
              <a:ext uri="{FF2B5EF4-FFF2-40B4-BE49-F238E27FC236}">
                <a16:creationId xmlns:a16="http://schemas.microsoft.com/office/drawing/2014/main" id="{EEAABA6A-CEEE-2A05-25B7-6DBB02A00287}"/>
              </a:ext>
            </a:extLst>
          </p:cNvPr>
          <p:cNvPicPr>
            <a:picLocks noChangeAspect="1"/>
          </p:cNvPicPr>
          <p:nvPr/>
        </p:nvPicPr>
        <p:blipFill>
          <a:blip r:embed="rId4"/>
          <a:stretch>
            <a:fillRect/>
          </a:stretch>
        </p:blipFill>
        <p:spPr>
          <a:xfrm>
            <a:off x="3208283" y="1280390"/>
            <a:ext cx="8983717" cy="3387642"/>
          </a:xfrm>
          <a:prstGeom prst="rect">
            <a:avLst/>
          </a:prstGeom>
        </p:spPr>
      </p:pic>
      <p:pic>
        <p:nvPicPr>
          <p:cNvPr id="7" name="Picture 6">
            <a:extLst>
              <a:ext uri="{FF2B5EF4-FFF2-40B4-BE49-F238E27FC236}">
                <a16:creationId xmlns:a16="http://schemas.microsoft.com/office/drawing/2014/main" id="{BC3947A4-79D3-1524-1663-A97735849A45}"/>
              </a:ext>
            </a:extLst>
          </p:cNvPr>
          <p:cNvPicPr>
            <a:picLocks noChangeAspect="1"/>
          </p:cNvPicPr>
          <p:nvPr/>
        </p:nvPicPr>
        <p:blipFill>
          <a:blip r:embed="rId5"/>
          <a:stretch>
            <a:fillRect/>
          </a:stretch>
        </p:blipFill>
        <p:spPr>
          <a:xfrm>
            <a:off x="3583177" y="4673595"/>
            <a:ext cx="8609750" cy="1645920"/>
          </a:xfrm>
          <a:prstGeom prst="rect">
            <a:avLst/>
          </a:prstGeom>
        </p:spPr>
      </p:pic>
    </p:spTree>
    <p:extLst>
      <p:ext uri="{BB962C8B-B14F-4D97-AF65-F5344CB8AC3E}">
        <p14:creationId xmlns:p14="http://schemas.microsoft.com/office/powerpoint/2010/main" val="1121381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50219-61E4-9C8F-DC5C-9C1DCC4432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4D7149-3665-08F3-92F6-ED8B20B004D6}"/>
              </a:ext>
            </a:extLst>
          </p:cNvPr>
          <p:cNvSpPr>
            <a:spLocks noGrp="1"/>
          </p:cNvSpPr>
          <p:nvPr>
            <p:ph type="title"/>
          </p:nvPr>
        </p:nvSpPr>
        <p:spPr>
          <a:xfrm>
            <a:off x="147145" y="101604"/>
            <a:ext cx="11897710" cy="972547"/>
          </a:xfrm>
        </p:spPr>
        <p:txBody>
          <a:bodyPr>
            <a:normAutofit fontScale="90000"/>
          </a:bodyPr>
          <a:lstStyle/>
          <a:p>
            <a:r>
              <a:rPr lang="en-US" dirty="0"/>
              <a:t>Observation of Two-Level Defect System in Amorphous Se Superlattices</a:t>
            </a:r>
            <a:br>
              <a:rPr lang="en-US" dirty="0"/>
            </a:br>
            <a:r>
              <a:rPr lang="en-US" sz="2700" i="1" dirty="0"/>
              <a:t>Appl. Phys. Lett.</a:t>
            </a:r>
            <a:r>
              <a:rPr lang="en-US" sz="2700" dirty="0"/>
              <a:t>, vol. 116, no. 19, p. 192104, 2020</a:t>
            </a:r>
            <a:endParaRPr lang="en-US" dirty="0"/>
          </a:p>
        </p:txBody>
      </p:sp>
      <p:sp>
        <p:nvSpPr>
          <p:cNvPr id="3" name="Content Placeholder 2">
            <a:extLst>
              <a:ext uri="{FF2B5EF4-FFF2-40B4-BE49-F238E27FC236}">
                <a16:creationId xmlns:a16="http://schemas.microsoft.com/office/drawing/2014/main" id="{DA1D5FF9-6909-459E-85C9-A4A52B02A712}"/>
              </a:ext>
            </a:extLst>
          </p:cNvPr>
          <p:cNvSpPr>
            <a:spLocks noGrp="1"/>
          </p:cNvSpPr>
          <p:nvPr>
            <p:ph idx="1"/>
          </p:nvPr>
        </p:nvSpPr>
        <p:spPr>
          <a:xfrm>
            <a:off x="367748" y="1327655"/>
            <a:ext cx="5257800" cy="5008871"/>
          </a:xfrm>
        </p:spPr>
        <p:txBody>
          <a:bodyPr>
            <a:normAutofit/>
          </a:bodyPr>
          <a:lstStyle/>
          <a:p>
            <a:r>
              <a:rPr lang="en-US" dirty="0"/>
              <a:t>a-Se and As</a:t>
            </a:r>
            <a:r>
              <a:rPr lang="en-US" baseline="-25000" dirty="0"/>
              <a:t>2</a:t>
            </a:r>
            <a:r>
              <a:rPr lang="en-US" dirty="0"/>
              <a:t>S</a:t>
            </a:r>
            <a:r>
              <a:rPr lang="en-US" baseline="-25000" dirty="0"/>
              <a:t>e</a:t>
            </a:r>
            <a:r>
              <a:rPr lang="en-US" dirty="0"/>
              <a:t>3 superlattices studied for potential superlattice devices</a:t>
            </a:r>
          </a:p>
          <a:p>
            <a:r>
              <a:rPr lang="en-US" dirty="0"/>
              <a:t>Performed DLTFS on individual materials and superlattice</a:t>
            </a:r>
          </a:p>
          <a:p>
            <a:r>
              <a:rPr lang="en-US" dirty="0"/>
              <a:t>Individual materials have multiple defect energy levels, but when combined, periodic structure reorganizes defects into miniband-like states:</a:t>
            </a:r>
          </a:p>
          <a:p>
            <a:pPr lvl="1"/>
            <a:r>
              <a:rPr lang="en-US" dirty="0"/>
              <a:t>electron miniband, </a:t>
            </a:r>
            <a:r>
              <a:rPr lang="en-US" i="1" dirty="0" err="1"/>
              <a:t>E</a:t>
            </a:r>
            <a:r>
              <a:rPr lang="en-US" i="1" baseline="-25000" dirty="0" err="1"/>
              <a:t>c</a:t>
            </a:r>
            <a:r>
              <a:rPr lang="en-US" i="1" baseline="-25000" dirty="0"/>
              <a:t> </a:t>
            </a:r>
            <a:r>
              <a:rPr lang="en-US" dirty="0"/>
              <a:t>− 0.533 eV </a:t>
            </a:r>
          </a:p>
          <a:p>
            <a:pPr lvl="1"/>
            <a:r>
              <a:rPr lang="en-US" dirty="0"/>
              <a:t>hole miniband, </a:t>
            </a:r>
            <a:r>
              <a:rPr lang="en-US" i="1" dirty="0"/>
              <a:t>E</a:t>
            </a:r>
            <a:r>
              <a:rPr lang="en-US" i="1" baseline="-25000" dirty="0"/>
              <a:t>v </a:t>
            </a:r>
            <a:r>
              <a:rPr lang="en-US" dirty="0"/>
              <a:t>+ 0.269 eV </a:t>
            </a:r>
          </a:p>
          <a:p>
            <a:pPr marL="0" indent="0">
              <a:buNone/>
            </a:pPr>
            <a:endParaRPr lang="en-US" dirty="0"/>
          </a:p>
        </p:txBody>
      </p:sp>
      <p:sp>
        <p:nvSpPr>
          <p:cNvPr id="4" name="Footer Placeholder 3">
            <a:extLst>
              <a:ext uri="{FF2B5EF4-FFF2-40B4-BE49-F238E27FC236}">
                <a16:creationId xmlns:a16="http://schemas.microsoft.com/office/drawing/2014/main" id="{41E9B0E9-5A43-8A97-27B3-6415D470CBEC}"/>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5ED0E0B0-AA1B-989C-488C-68E9B3A8F5C4}"/>
              </a:ext>
            </a:extLst>
          </p:cNvPr>
          <p:cNvSpPr>
            <a:spLocks noGrp="1"/>
          </p:cNvSpPr>
          <p:nvPr>
            <p:ph type="sldNum" sz="quarter" idx="12"/>
          </p:nvPr>
        </p:nvSpPr>
        <p:spPr/>
        <p:txBody>
          <a:bodyPr/>
          <a:lstStyle/>
          <a:p>
            <a:fld id="{BA81ECCF-7A69-C641-BDF5-0F71B3766792}" type="slidenum">
              <a:rPr lang="en-US" smtClean="0"/>
              <a:t>6</a:t>
            </a:fld>
            <a:endParaRPr lang="en-US"/>
          </a:p>
        </p:txBody>
      </p:sp>
      <p:pic>
        <p:nvPicPr>
          <p:cNvPr id="6" name="Picture 5">
            <a:extLst>
              <a:ext uri="{FF2B5EF4-FFF2-40B4-BE49-F238E27FC236}">
                <a16:creationId xmlns:a16="http://schemas.microsoft.com/office/drawing/2014/main" id="{303D04AA-DBB5-F7B0-4ADB-59A237155AA0}"/>
              </a:ext>
            </a:extLst>
          </p:cNvPr>
          <p:cNvPicPr>
            <a:picLocks noChangeAspect="1"/>
          </p:cNvPicPr>
          <p:nvPr/>
        </p:nvPicPr>
        <p:blipFill>
          <a:blip r:embed="rId2"/>
          <a:stretch>
            <a:fillRect/>
          </a:stretch>
        </p:blipFill>
        <p:spPr>
          <a:xfrm>
            <a:off x="5849004" y="1177376"/>
            <a:ext cx="6117021" cy="5640846"/>
          </a:xfrm>
          <a:prstGeom prst="rect">
            <a:avLst/>
          </a:prstGeom>
        </p:spPr>
      </p:pic>
    </p:spTree>
    <p:extLst>
      <p:ext uri="{BB962C8B-B14F-4D97-AF65-F5344CB8AC3E}">
        <p14:creationId xmlns:p14="http://schemas.microsoft.com/office/powerpoint/2010/main" val="3019229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B2D187-636A-F73D-A9FC-42FE5FDD993E}"/>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7ED6C8B4-B04E-B8D6-ACC1-962EB184DBC1}"/>
              </a:ext>
            </a:extLst>
          </p:cNvPr>
          <p:cNvPicPr>
            <a:picLocks noChangeAspect="1"/>
          </p:cNvPicPr>
          <p:nvPr/>
        </p:nvPicPr>
        <p:blipFill>
          <a:blip r:embed="rId2"/>
          <a:stretch>
            <a:fillRect/>
          </a:stretch>
        </p:blipFill>
        <p:spPr>
          <a:xfrm>
            <a:off x="5489027" y="1264591"/>
            <a:ext cx="6702973" cy="4194257"/>
          </a:xfrm>
          <a:prstGeom prst="rect">
            <a:avLst/>
          </a:prstGeom>
        </p:spPr>
      </p:pic>
      <p:sp>
        <p:nvSpPr>
          <p:cNvPr id="2" name="Title 1">
            <a:extLst>
              <a:ext uri="{FF2B5EF4-FFF2-40B4-BE49-F238E27FC236}">
                <a16:creationId xmlns:a16="http://schemas.microsoft.com/office/drawing/2014/main" id="{DC5EE825-B8ED-18FA-7E7E-2886222D9C4A}"/>
              </a:ext>
            </a:extLst>
          </p:cNvPr>
          <p:cNvSpPr>
            <a:spLocks noGrp="1"/>
          </p:cNvSpPr>
          <p:nvPr>
            <p:ph type="title"/>
          </p:nvPr>
        </p:nvSpPr>
        <p:spPr>
          <a:xfrm>
            <a:off x="147145" y="101604"/>
            <a:ext cx="11897710" cy="972547"/>
          </a:xfrm>
        </p:spPr>
        <p:txBody>
          <a:bodyPr>
            <a:normAutofit fontScale="90000"/>
          </a:bodyPr>
          <a:lstStyle/>
          <a:p>
            <a:r>
              <a:rPr lang="en-US" dirty="0"/>
              <a:t>Observation of Two-Level Defect System in Amorphous Se Superlattices</a:t>
            </a:r>
            <a:br>
              <a:rPr lang="en-US" dirty="0"/>
            </a:br>
            <a:r>
              <a:rPr lang="en-US" sz="2700" i="1" dirty="0"/>
              <a:t>Appl. Phys. Lett.</a:t>
            </a:r>
            <a:r>
              <a:rPr lang="en-US" sz="2700" dirty="0"/>
              <a:t>, vol. 116, no. 19, p. 192104, 2020</a:t>
            </a:r>
            <a:endParaRPr lang="en-US" dirty="0"/>
          </a:p>
        </p:txBody>
      </p:sp>
      <p:sp>
        <p:nvSpPr>
          <p:cNvPr id="3" name="Content Placeholder 2">
            <a:extLst>
              <a:ext uri="{FF2B5EF4-FFF2-40B4-BE49-F238E27FC236}">
                <a16:creationId xmlns:a16="http://schemas.microsoft.com/office/drawing/2014/main" id="{ACB30BEC-2F0A-721D-39CA-BCF1EA9DD6C9}"/>
              </a:ext>
            </a:extLst>
          </p:cNvPr>
          <p:cNvSpPr>
            <a:spLocks noGrp="1"/>
          </p:cNvSpPr>
          <p:nvPr>
            <p:ph idx="1"/>
          </p:nvPr>
        </p:nvSpPr>
        <p:spPr>
          <a:xfrm>
            <a:off x="367748" y="1327655"/>
            <a:ext cx="5257800" cy="5008871"/>
          </a:xfrm>
        </p:spPr>
        <p:txBody>
          <a:bodyPr>
            <a:normAutofit/>
          </a:bodyPr>
          <a:lstStyle/>
          <a:p>
            <a:r>
              <a:rPr lang="en-US" dirty="0"/>
              <a:t>a-Se and As</a:t>
            </a:r>
            <a:r>
              <a:rPr lang="en-US" baseline="-25000" dirty="0"/>
              <a:t>2</a:t>
            </a:r>
            <a:r>
              <a:rPr lang="en-US" dirty="0"/>
              <a:t>S</a:t>
            </a:r>
            <a:r>
              <a:rPr lang="en-US" baseline="-25000" dirty="0"/>
              <a:t>e</a:t>
            </a:r>
            <a:r>
              <a:rPr lang="en-US" dirty="0"/>
              <a:t>3 superlattices studied for potential superlattice devices</a:t>
            </a:r>
          </a:p>
          <a:p>
            <a:r>
              <a:rPr lang="en-US" dirty="0"/>
              <a:t>Performed DLTFS on individual materials and superlattice</a:t>
            </a:r>
          </a:p>
          <a:p>
            <a:r>
              <a:rPr lang="en-US" dirty="0"/>
              <a:t>Individual materials have multiple defect energy levels, but when combined, periodic structure reorganizes defects into miniband-like states:</a:t>
            </a:r>
          </a:p>
          <a:p>
            <a:pPr lvl="1"/>
            <a:r>
              <a:rPr lang="en-US" dirty="0"/>
              <a:t>electron miniband, </a:t>
            </a:r>
            <a:r>
              <a:rPr lang="en-US" i="1" dirty="0" err="1"/>
              <a:t>E</a:t>
            </a:r>
            <a:r>
              <a:rPr lang="en-US" i="1" baseline="-25000" dirty="0" err="1"/>
              <a:t>c</a:t>
            </a:r>
            <a:r>
              <a:rPr lang="en-US" i="1" baseline="-25000" dirty="0"/>
              <a:t> </a:t>
            </a:r>
            <a:r>
              <a:rPr lang="en-US" dirty="0"/>
              <a:t>− 0.533 eV </a:t>
            </a:r>
          </a:p>
          <a:p>
            <a:pPr lvl="1"/>
            <a:r>
              <a:rPr lang="en-US" dirty="0"/>
              <a:t>hole miniband, </a:t>
            </a:r>
            <a:r>
              <a:rPr lang="en-US" i="1" dirty="0"/>
              <a:t>E</a:t>
            </a:r>
            <a:r>
              <a:rPr lang="en-US" i="1" baseline="-25000" dirty="0"/>
              <a:t>v </a:t>
            </a:r>
            <a:r>
              <a:rPr lang="en-US" dirty="0"/>
              <a:t>+ 0.269 eV </a:t>
            </a:r>
          </a:p>
          <a:p>
            <a:pPr marL="406400" indent="-392113">
              <a:buNone/>
              <a:tabLst>
                <a:tab pos="390525" algn="l"/>
              </a:tabLst>
            </a:pPr>
            <a:r>
              <a:rPr lang="en-US" dirty="0">
                <a:sym typeface="Wingdings" pitchFamily="2" charset="2"/>
              </a:rPr>
              <a:t> 	</a:t>
            </a:r>
            <a:r>
              <a:rPr lang="en-US" dirty="0"/>
              <a:t>These become the transport channels for the superlattice</a:t>
            </a:r>
          </a:p>
          <a:p>
            <a:endParaRPr lang="en-US" dirty="0"/>
          </a:p>
        </p:txBody>
      </p:sp>
      <p:sp>
        <p:nvSpPr>
          <p:cNvPr id="4" name="Footer Placeholder 3">
            <a:extLst>
              <a:ext uri="{FF2B5EF4-FFF2-40B4-BE49-F238E27FC236}">
                <a16:creationId xmlns:a16="http://schemas.microsoft.com/office/drawing/2014/main" id="{1AA7EC7B-D1DC-4AAF-BF7B-47D9017AE894}"/>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B24A968E-BA92-4D7D-43A6-75BFEA278859}"/>
              </a:ext>
            </a:extLst>
          </p:cNvPr>
          <p:cNvSpPr>
            <a:spLocks noGrp="1"/>
          </p:cNvSpPr>
          <p:nvPr>
            <p:ph type="sldNum" sz="quarter" idx="12"/>
          </p:nvPr>
        </p:nvSpPr>
        <p:spPr/>
        <p:txBody>
          <a:bodyPr/>
          <a:lstStyle/>
          <a:p>
            <a:fld id="{BA81ECCF-7A69-C641-BDF5-0F71B3766792}" type="slidenum">
              <a:rPr lang="en-US" smtClean="0"/>
              <a:t>7</a:t>
            </a:fld>
            <a:endParaRPr lang="en-US"/>
          </a:p>
        </p:txBody>
      </p:sp>
    </p:spTree>
    <p:extLst>
      <p:ext uri="{BB962C8B-B14F-4D97-AF65-F5344CB8AC3E}">
        <p14:creationId xmlns:p14="http://schemas.microsoft.com/office/powerpoint/2010/main" val="4241824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5BC9D-70B4-C89A-CB89-8CABE2BB2D01}"/>
              </a:ext>
            </a:extLst>
          </p:cNvPr>
          <p:cNvSpPr>
            <a:spLocks noGrp="1"/>
          </p:cNvSpPr>
          <p:nvPr>
            <p:ph type="title"/>
          </p:nvPr>
        </p:nvSpPr>
        <p:spPr/>
        <p:txBody>
          <a:bodyPr>
            <a:normAutofit fontScale="90000"/>
          </a:bodyPr>
          <a:lstStyle/>
          <a:p>
            <a:r>
              <a:rPr lang="en-US" dirty="0"/>
              <a:t>Transport Properties of Se/</a:t>
            </a:r>
            <a:r>
              <a:rPr lang="en-US" dirty="0" err="1"/>
              <a:t>As₂Se</a:t>
            </a:r>
            <a:r>
              <a:rPr lang="en-US" dirty="0"/>
              <a:t>₃ Nanolayer Superlattice</a:t>
            </a:r>
            <a:br>
              <a:rPr lang="en-US" dirty="0"/>
            </a:br>
            <a:r>
              <a:rPr lang="en-US" sz="2700" i="1" dirty="0"/>
              <a:t>Advanced Functional Materials</a:t>
            </a:r>
            <a:r>
              <a:rPr lang="en-US" sz="2700" dirty="0"/>
              <a:t>, vol. 29, no. 40, p. 1904758, 2019</a:t>
            </a:r>
            <a:endParaRPr lang="en-US" dirty="0"/>
          </a:p>
        </p:txBody>
      </p:sp>
      <p:sp>
        <p:nvSpPr>
          <p:cNvPr id="4" name="Footer Placeholder 3">
            <a:extLst>
              <a:ext uri="{FF2B5EF4-FFF2-40B4-BE49-F238E27FC236}">
                <a16:creationId xmlns:a16="http://schemas.microsoft.com/office/drawing/2014/main" id="{514D3A93-C0A8-5460-B753-5B7415093EB5}"/>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4AC9393D-E82A-0A66-B819-ED051827C7B9}"/>
              </a:ext>
            </a:extLst>
          </p:cNvPr>
          <p:cNvSpPr>
            <a:spLocks noGrp="1"/>
          </p:cNvSpPr>
          <p:nvPr>
            <p:ph type="sldNum" sz="quarter" idx="12"/>
          </p:nvPr>
        </p:nvSpPr>
        <p:spPr/>
        <p:txBody>
          <a:bodyPr/>
          <a:lstStyle/>
          <a:p>
            <a:fld id="{BA81ECCF-7A69-C641-BDF5-0F71B3766792}" type="slidenum">
              <a:rPr lang="en-US" smtClean="0"/>
              <a:t>8</a:t>
            </a:fld>
            <a:endParaRPr lang="en-US"/>
          </a:p>
        </p:txBody>
      </p:sp>
      <p:pic>
        <p:nvPicPr>
          <p:cNvPr id="8" name="Picture 7">
            <a:extLst>
              <a:ext uri="{FF2B5EF4-FFF2-40B4-BE49-F238E27FC236}">
                <a16:creationId xmlns:a16="http://schemas.microsoft.com/office/drawing/2014/main" id="{AC1A7520-D7A8-E8B7-57C1-A43D1A5936AC}"/>
              </a:ext>
            </a:extLst>
          </p:cNvPr>
          <p:cNvPicPr>
            <a:picLocks noChangeAspect="1"/>
          </p:cNvPicPr>
          <p:nvPr/>
        </p:nvPicPr>
        <p:blipFill>
          <a:blip r:embed="rId3"/>
          <a:stretch>
            <a:fillRect/>
          </a:stretch>
        </p:blipFill>
        <p:spPr>
          <a:xfrm>
            <a:off x="277403" y="1317490"/>
            <a:ext cx="4798460" cy="5029200"/>
          </a:xfrm>
          <a:prstGeom prst="rect">
            <a:avLst/>
          </a:prstGeom>
        </p:spPr>
      </p:pic>
      <p:pic>
        <p:nvPicPr>
          <p:cNvPr id="13" name="Picture 12">
            <a:extLst>
              <a:ext uri="{FF2B5EF4-FFF2-40B4-BE49-F238E27FC236}">
                <a16:creationId xmlns:a16="http://schemas.microsoft.com/office/drawing/2014/main" id="{7D3349A7-C106-08DD-96B0-550C038D00CD}"/>
              </a:ext>
            </a:extLst>
          </p:cNvPr>
          <p:cNvPicPr>
            <a:picLocks noChangeAspect="1"/>
          </p:cNvPicPr>
          <p:nvPr/>
        </p:nvPicPr>
        <p:blipFill>
          <a:blip r:embed="rId4"/>
          <a:srcRect t="39425"/>
          <a:stretch>
            <a:fillRect/>
          </a:stretch>
        </p:blipFill>
        <p:spPr>
          <a:xfrm>
            <a:off x="5373300" y="1226050"/>
            <a:ext cx="4691120" cy="5212080"/>
          </a:xfrm>
          <a:prstGeom prst="rect">
            <a:avLst/>
          </a:prstGeom>
        </p:spPr>
      </p:pic>
      <p:pic>
        <p:nvPicPr>
          <p:cNvPr id="12" name="Picture 11">
            <a:extLst>
              <a:ext uri="{FF2B5EF4-FFF2-40B4-BE49-F238E27FC236}">
                <a16:creationId xmlns:a16="http://schemas.microsoft.com/office/drawing/2014/main" id="{3A69EFA7-33C0-AF9D-2B28-FE3E4F9DA8DE}"/>
              </a:ext>
            </a:extLst>
          </p:cNvPr>
          <p:cNvPicPr>
            <a:picLocks noChangeAspect="1"/>
          </p:cNvPicPr>
          <p:nvPr/>
        </p:nvPicPr>
        <p:blipFill>
          <a:blip r:embed="rId4"/>
          <a:srcRect l="18364" r="3580" b="61330"/>
          <a:stretch>
            <a:fillRect/>
          </a:stretch>
        </p:blipFill>
        <p:spPr>
          <a:xfrm>
            <a:off x="9734606" y="1194528"/>
            <a:ext cx="2441628" cy="2218706"/>
          </a:xfrm>
          <a:prstGeom prst="rect">
            <a:avLst/>
          </a:prstGeom>
          <a:ln>
            <a:solidFill>
              <a:schemeClr val="tx1"/>
            </a:solidFill>
          </a:ln>
        </p:spPr>
      </p:pic>
    </p:spTree>
    <p:extLst>
      <p:ext uri="{BB962C8B-B14F-4D97-AF65-F5344CB8AC3E}">
        <p14:creationId xmlns:p14="http://schemas.microsoft.com/office/powerpoint/2010/main" val="3344886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6EC5D-AD14-8320-0408-0225F17DB37C}"/>
              </a:ext>
            </a:extLst>
          </p:cNvPr>
          <p:cNvSpPr>
            <a:spLocks noGrp="1"/>
          </p:cNvSpPr>
          <p:nvPr>
            <p:ph type="title"/>
          </p:nvPr>
        </p:nvSpPr>
        <p:spPr/>
        <p:txBody>
          <a:bodyPr>
            <a:normAutofit fontScale="90000"/>
          </a:bodyPr>
          <a:lstStyle/>
          <a:p>
            <a:r>
              <a:rPr lang="en-US" dirty="0"/>
              <a:t>Spectroscopic Ellipsometry of Amorphous Se Superlattices</a:t>
            </a:r>
            <a:br>
              <a:rPr lang="en-US" dirty="0"/>
            </a:br>
            <a:r>
              <a:rPr lang="en-US" sz="2700" i="1" dirty="0"/>
              <a:t>J. Phys. D: Appl. Phys.</a:t>
            </a:r>
            <a:r>
              <a:rPr lang="en-US" sz="2700" dirty="0"/>
              <a:t>, vol. 54, no. 25, p. 255106, 2021</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AA776A9-763D-8B88-B20B-5DE8FE7A1219}"/>
                  </a:ext>
                </a:extLst>
              </p:cNvPr>
              <p:cNvSpPr>
                <a:spLocks noGrp="1"/>
              </p:cNvSpPr>
              <p:nvPr>
                <p:ph idx="1"/>
              </p:nvPr>
            </p:nvSpPr>
            <p:spPr>
              <a:xfrm>
                <a:off x="354724" y="1256813"/>
                <a:ext cx="7162807" cy="3930042"/>
              </a:xfrm>
            </p:spPr>
            <p:txBody>
              <a:bodyPr>
                <a:normAutofit fontScale="92500" lnSpcReduction="10000"/>
              </a:bodyPr>
              <a:lstStyle/>
              <a:p>
                <a:r>
                  <a:rPr lang="en-US" b="1" dirty="0"/>
                  <a:t>Main question: </a:t>
                </a:r>
                <a:r>
                  <a:rPr lang="en-US" dirty="0"/>
                  <a:t>If the structure is truly a superlattice, can optical transitions see it?</a:t>
                </a:r>
              </a:p>
              <a:p>
                <a:pPr lvl="1"/>
                <a:r>
                  <a:rPr lang="en-US" dirty="0"/>
                  <a:t>Optical absorption </a:t>
                </a:r>
                <a:r>
                  <a:rPr lang="en-US" dirty="0">
                    <a:sym typeface="Wingdings" pitchFamily="2" charset="2"/>
                  </a:rPr>
                  <a:t> information about joint density of states, including exitonic peaks associated with sub-band transitions</a:t>
                </a:r>
                <a:endParaRPr lang="en-US" dirty="0"/>
              </a:p>
              <a:p>
                <a:r>
                  <a:rPr lang="en-US" dirty="0"/>
                  <a:t>Observed “staircase steps” in optical transitions, associated with different energy levels</a:t>
                </a:r>
              </a:p>
              <a:p>
                <a:pPr>
                  <a:spcAft>
                    <a:spcPts val="1200"/>
                  </a:spcAft>
                </a:pPr>
                <a:r>
                  <a:rPr lang="en-US" dirty="0"/>
                  <a:t>Absorption steps given by:  </a:t>
                </a:r>
              </a:p>
              <a:p>
                <a:pPr marL="0"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𝑇𝑛</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𝑜𝑝𝑡</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𝑒𝑛</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h𝑛</m:t>
                          </m:r>
                        </m:sub>
                      </m:sSub>
                    </m:oMath>
                  </m:oMathPara>
                </a14:m>
                <a:endParaRPr lang="en-US" dirty="0"/>
              </a:p>
              <a:p>
                <a:r>
                  <a:rPr lang="en-US" dirty="0"/>
                  <a:t>where </a:t>
                </a:r>
                <a:r>
                  <a:rPr lang="en-US" i="1" dirty="0" err="1"/>
                  <a:t>E</a:t>
                </a:r>
                <a:r>
                  <a:rPr lang="en-US" i="1" baseline="-25000" dirty="0" err="1"/>
                  <a:t>g,opt</a:t>
                </a:r>
                <a:r>
                  <a:rPr lang="en-US" dirty="0"/>
                  <a:t> is the optical band gap of the quantum well material, </a:t>
                </a:r>
                <a:r>
                  <a:rPr lang="en-US" i="1" dirty="0"/>
                  <a:t>E</a:t>
                </a:r>
                <a:r>
                  <a:rPr lang="en-US" i="1" baseline="-25000" dirty="0"/>
                  <a:t>en</a:t>
                </a:r>
                <a:r>
                  <a:rPr lang="en-US" dirty="0"/>
                  <a:t> is the </a:t>
                </a:r>
                <a:r>
                  <a:rPr lang="en-US" i="1" dirty="0"/>
                  <a:t>n</a:t>
                </a:r>
                <a:r>
                  <a:rPr lang="en-US" dirty="0"/>
                  <a:t>th energy state for electrons in the quantum wells, and </a:t>
                </a:r>
                <a:r>
                  <a:rPr lang="en-US" i="1" dirty="0"/>
                  <a:t>E</a:t>
                </a:r>
                <a:r>
                  <a:rPr lang="en-US" i="1" baseline="-25000" dirty="0"/>
                  <a:t>hn</a:t>
                </a:r>
                <a:r>
                  <a:rPr lang="en-US" dirty="0"/>
                  <a:t> is the </a:t>
                </a:r>
                <a:r>
                  <a:rPr lang="en-US" i="1" dirty="0"/>
                  <a:t>n</a:t>
                </a:r>
                <a:r>
                  <a:rPr lang="en-US" dirty="0"/>
                  <a:t>th energy state for holes in the quantum wells </a:t>
                </a:r>
              </a:p>
              <a:p>
                <a:endParaRPr lang="en-US" dirty="0"/>
              </a:p>
            </p:txBody>
          </p:sp>
        </mc:Choice>
        <mc:Fallback xmlns="">
          <p:sp>
            <p:nvSpPr>
              <p:cNvPr id="3" name="Content Placeholder 2">
                <a:extLst>
                  <a:ext uri="{FF2B5EF4-FFF2-40B4-BE49-F238E27FC236}">
                    <a16:creationId xmlns:a16="http://schemas.microsoft.com/office/drawing/2014/main" id="{EAA776A9-763D-8B88-B20B-5DE8FE7A1219}"/>
                  </a:ext>
                </a:extLst>
              </p:cNvPr>
              <p:cNvSpPr>
                <a:spLocks noGrp="1" noRot="1" noChangeAspect="1" noMove="1" noResize="1" noEditPoints="1" noAdjustHandles="1" noChangeArrowheads="1" noChangeShapeType="1" noTextEdit="1"/>
              </p:cNvSpPr>
              <p:nvPr>
                <p:ph idx="1"/>
              </p:nvPr>
            </p:nvSpPr>
            <p:spPr>
              <a:xfrm>
                <a:off x="354724" y="1256813"/>
                <a:ext cx="7162807" cy="3930042"/>
              </a:xfrm>
              <a:blipFill>
                <a:blip r:embed="rId3"/>
                <a:stretch>
                  <a:fillRect l="-885" t="-2572" r="-1416" b="-2251"/>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4C149EB2-9F62-C7D2-1E54-29BC9F7078E1}"/>
              </a:ext>
            </a:extLst>
          </p:cNvPr>
          <p:cNvSpPr>
            <a:spLocks noGrp="1"/>
          </p:cNvSpPr>
          <p:nvPr>
            <p:ph type="ftr" sz="quarter" idx="11"/>
          </p:nvPr>
        </p:nvSpPr>
        <p:spPr/>
        <p:txBody>
          <a:bodyPr/>
          <a:lstStyle/>
          <a:p>
            <a:r>
              <a:rPr lang="en-US"/>
              <a:t>K. Hellier | HEP Thin Films | June 9, 2026</a:t>
            </a:r>
          </a:p>
        </p:txBody>
      </p:sp>
      <p:sp>
        <p:nvSpPr>
          <p:cNvPr id="5" name="Slide Number Placeholder 4">
            <a:extLst>
              <a:ext uri="{FF2B5EF4-FFF2-40B4-BE49-F238E27FC236}">
                <a16:creationId xmlns:a16="http://schemas.microsoft.com/office/drawing/2014/main" id="{499E113B-740C-DBF5-9640-E884391116E0}"/>
              </a:ext>
            </a:extLst>
          </p:cNvPr>
          <p:cNvSpPr>
            <a:spLocks noGrp="1"/>
          </p:cNvSpPr>
          <p:nvPr>
            <p:ph type="sldNum" sz="quarter" idx="12"/>
          </p:nvPr>
        </p:nvSpPr>
        <p:spPr/>
        <p:txBody>
          <a:bodyPr/>
          <a:lstStyle/>
          <a:p>
            <a:fld id="{BA81ECCF-7A69-C641-BDF5-0F71B3766792}" type="slidenum">
              <a:rPr lang="en-US" smtClean="0"/>
              <a:t>9</a:t>
            </a:fld>
            <a:endParaRPr lang="en-US"/>
          </a:p>
        </p:txBody>
      </p:sp>
      <p:pic>
        <p:nvPicPr>
          <p:cNvPr id="8" name="Picture 7">
            <a:extLst>
              <a:ext uri="{FF2B5EF4-FFF2-40B4-BE49-F238E27FC236}">
                <a16:creationId xmlns:a16="http://schemas.microsoft.com/office/drawing/2014/main" id="{644FE3B2-6118-A703-7EE3-B38215EEDFC9}"/>
              </a:ext>
            </a:extLst>
          </p:cNvPr>
          <p:cNvPicPr>
            <a:picLocks noChangeAspect="1"/>
          </p:cNvPicPr>
          <p:nvPr/>
        </p:nvPicPr>
        <p:blipFill>
          <a:blip r:embed="rId4"/>
          <a:srcRect b="25762"/>
          <a:stretch>
            <a:fillRect/>
          </a:stretch>
        </p:blipFill>
        <p:spPr>
          <a:xfrm>
            <a:off x="7517532" y="1256813"/>
            <a:ext cx="4571999" cy="3574213"/>
          </a:xfrm>
          <a:prstGeom prst="rect">
            <a:avLst/>
          </a:prstGeom>
        </p:spPr>
      </p:pic>
      <p:pic>
        <p:nvPicPr>
          <p:cNvPr id="9" name="Picture 8">
            <a:extLst>
              <a:ext uri="{FF2B5EF4-FFF2-40B4-BE49-F238E27FC236}">
                <a16:creationId xmlns:a16="http://schemas.microsoft.com/office/drawing/2014/main" id="{575FDBE4-3762-820B-EB2E-8CBD13FCBEFA}"/>
              </a:ext>
            </a:extLst>
          </p:cNvPr>
          <p:cNvPicPr>
            <a:picLocks noChangeAspect="1"/>
          </p:cNvPicPr>
          <p:nvPr/>
        </p:nvPicPr>
        <p:blipFill>
          <a:blip r:embed="rId5"/>
          <a:stretch>
            <a:fillRect/>
          </a:stretch>
        </p:blipFill>
        <p:spPr>
          <a:xfrm>
            <a:off x="3517517" y="4951078"/>
            <a:ext cx="8674483" cy="1836850"/>
          </a:xfrm>
          <a:prstGeom prst="rect">
            <a:avLst/>
          </a:prstGeom>
        </p:spPr>
      </p:pic>
    </p:spTree>
    <p:extLst>
      <p:ext uri="{BB962C8B-B14F-4D97-AF65-F5344CB8AC3E}">
        <p14:creationId xmlns:p14="http://schemas.microsoft.com/office/powerpoint/2010/main" val="3552381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27321</TotalTime>
  <Words>1632</Words>
  <Application>Microsoft Macintosh PowerPoint</Application>
  <PresentationFormat>Widescreen</PresentationFormat>
  <Paragraphs>172</Paragraphs>
  <Slides>14</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Cambria Math</vt:lpstr>
      <vt:lpstr>Roboto</vt:lpstr>
      <vt:lpstr>Wingdings</vt:lpstr>
      <vt:lpstr>Office Theme</vt:lpstr>
      <vt:lpstr>PowerPoint Presentation</vt:lpstr>
      <vt:lpstr>Staircase APDs: A Reference Architecture for Interface-Engineered Multiplication</vt:lpstr>
      <vt:lpstr>How Staircase Multiplication Works</vt:lpstr>
      <vt:lpstr>Deterministic Gain Scaling</vt:lpstr>
      <vt:lpstr>Near-Deterministic Multiplication</vt:lpstr>
      <vt:lpstr>Observation of Two-Level Defect System in Amorphous Se Superlattices Appl. Phys. Lett., vol. 116, no. 19, p. 192104, 2020</vt:lpstr>
      <vt:lpstr>Observation of Two-Level Defect System in Amorphous Se Superlattices Appl. Phys. Lett., vol. 116, no. 19, p. 192104, 2020</vt:lpstr>
      <vt:lpstr>Transport Properties of Se/As₂Se₃ Nanolayer Superlattice Advanced Functional Materials, vol. 29, no. 40, p. 1904758, 2019</vt:lpstr>
      <vt:lpstr>Spectroscopic Ellipsometry of Amorphous Se Superlattices J. Phys. D: Appl. Phys., vol. 54, no. 25, p. 255106, 2021</vt:lpstr>
      <vt:lpstr>Spectroscopic Ellipsometry of Amorphous Se Superlattices J. Phys. D: Appl. Phys., vol. 54, no. 25, p. 255106, 2021</vt:lpstr>
      <vt:lpstr>Quantum device designing (QDD) for future semiconductor engineering Rev. Sci. Instrum., vol. 93, no. 3, p. 034703, 2022</vt:lpstr>
      <vt:lpstr>Quantum device designing (QDD) for future semiconductor engineering Rev. Sci. Instrum., vol. 93, no. 3, p. 034703, 2022</vt:lpstr>
      <vt:lpstr>Developing a-Se superlattices in RIL</vt:lpstr>
      <vt:lpstr>Developing a-Se superlattices in RIL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the Performance of Amorphous Selenium Photodetectors by Alloying for Indirect X-ray Imaging</dc:title>
  <dc:creator>khellier</dc:creator>
  <cp:lastModifiedBy>Kaitlin L Hellier</cp:lastModifiedBy>
  <cp:revision>132</cp:revision>
  <dcterms:created xsi:type="dcterms:W3CDTF">2023-11-01T23:45:20Z</dcterms:created>
  <dcterms:modified xsi:type="dcterms:W3CDTF">2026-06-09T18:39:11Z</dcterms:modified>
</cp:coreProperties>
</file>