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 varScale="1">
        <p:scale>
          <a:sx n="44" d="100"/>
          <a:sy n="44" d="100"/>
        </p:scale>
        <p:origin x="140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39347-B669-8675-E45D-F08DFC1A3B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0B923E-9DB8-D894-A033-F1F42FBE05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8D224-5495-7047-AF65-1E1775A0D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8D5C4-3710-3977-8134-285AB8839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FA1F1-2220-9723-551D-63AD5663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66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286DD-86AC-F640-8451-96CE49843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402181-97A5-7476-CB3D-AECCBAD10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A2DAE-C24C-07F5-B0AC-62BFD113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35443-5EB6-EDBF-173A-17AE822AD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D0C98-C861-004E-8083-D4CEDBAF1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2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107929-4368-8CDF-CB51-BB0E9DF157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38A599-8B95-DDF1-73A8-3601AFD41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483B0-AFCC-4A16-68BD-7E3575DC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B0D9C-4D60-584C-48E8-A1624D012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C6124-51BF-30DA-144E-4812A6E5F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5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3C5B9-5FAB-CA26-6342-E1684918D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57EB8-AA08-3B9F-D7E5-A5B8EC36C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802F4-A48A-F30E-4824-7DA67DE63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AFC7F-06DF-5F9F-CA74-F4C43C86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AEE704-1824-3979-B3FD-D39A5F01F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5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71518-340E-7407-0F6C-A4E85832B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A9410-5F62-D368-8C61-7B39324E0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67235-671C-4925-A8D7-1B805DB86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45F1A-E4A7-B14F-DD66-37CF4A5BD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6AE83-63E3-013D-81E8-8646DC4F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1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A25E5-AA8E-1AF4-26A2-ABCDBDEDA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73234-9AFB-2AED-3D9C-A4EAF705C3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008C27-8866-6034-4337-02AB01694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B6DDE-4803-41D3-EC75-E129E950A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651A57-824B-9CE4-5B01-291BAD3A9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1F1D50-4B97-AAF6-FB8A-F5B1E8A30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0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DF669-481B-EFDC-C468-9153A3C1C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38122-8D1D-F1C2-353A-C96684B73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936DD0-A8A2-6D5C-20CE-396A01319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19E4F0-152E-B0B3-19BB-289D0DEAEA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C67354-5BC6-63B6-10CD-BB3582EB96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2ECBF-E3AE-B218-095F-44B339FFD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5D3B75-1506-D86D-5736-7456DFA9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796B12-9C3A-2AB5-86AD-F65966F7A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0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0E1C8-2BB7-5493-7E8F-E09EDBACA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E5C60D-F281-330D-EC25-79C74ECFF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7C2887-E2FF-D210-7C55-EFF1398D4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6B534B-E2C0-8830-284F-043C9036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4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6F9639-51DC-F5CD-26D3-8B5369A2C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C2565F-B4E2-0FBD-A029-10E7CBA5D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F4817-FC0D-C56F-6E4D-82242A051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8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3A30F-93AD-EC27-FC42-9AF700F03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C4149-304A-075C-A1F9-065382F8C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E8084E-2650-B930-0AA7-A1EDEE061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6885FF-4478-6E20-CA72-D3859CD59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DDB440-79A4-74DE-84A2-8E1216092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69716-2BDD-0305-A38E-491E61D1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9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9A0D8-81E1-C1D6-3FE6-3ABEE363B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DC55C3-774B-9407-ECAA-0D81C0E20C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16359E-82FC-D198-88FF-DD38434901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217B3A-5698-14C7-1CD8-E547BA5CC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92FF9-C40D-E171-CE5C-589F7455B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CC1DC2-CFD6-3C3A-FA8A-A3860884F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8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A73A06-3107-F327-4B47-D8AAF703D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66E1B-0F47-D4A0-DB2D-60D5E3AC3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9F58B-7B38-C441-DF10-0B454F0F29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4EBC8-963A-447B-9389-340C800384AD}" type="datetimeFigureOut">
              <a:rPr lang="en-US" smtClean="0"/>
              <a:t>5/11/2026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98EF1-645A-570C-7431-6E9742CD71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4446F-BE63-9AF2-EF30-353B8C52E1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72F8D-5118-4D31-A460-32050A15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EE13-882C-BEAE-BE11-7A926354B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 FCC Tracking/PID Meeting</a:t>
            </a:r>
            <a:br>
              <a:rPr lang="en-US" dirty="0"/>
            </a:br>
            <a:r>
              <a:rPr lang="en-US" dirty="0"/>
              <a:t>13-May-2026</a:t>
            </a:r>
            <a:br>
              <a:rPr lang="en-US" dirty="0"/>
            </a:br>
            <a:r>
              <a:rPr lang="en-US" dirty="0"/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EBD61D-8B15-7D56-4D93-E0C4AE23A9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Carl Haber</a:t>
            </a:r>
          </a:p>
          <a:p>
            <a:r>
              <a:rPr lang="en-US" sz="3600" dirty="0"/>
              <a:t>Lawrence Berkeley National Lab</a:t>
            </a:r>
          </a:p>
        </p:txBody>
      </p:sp>
    </p:spTree>
    <p:extLst>
      <p:ext uri="{BB962C8B-B14F-4D97-AF65-F5344CB8AC3E}">
        <p14:creationId xmlns:p14="http://schemas.microsoft.com/office/powerpoint/2010/main" val="4231260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0907E-9934-17D3-E908-2942706F4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8971"/>
            <a:ext cx="10515600" cy="5697992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This meeting originated out of the rescheduling of the international tracking meeting (5-8 May 2026 BNL)</a:t>
            </a:r>
          </a:p>
          <a:p>
            <a:r>
              <a:rPr lang="en-US" sz="3200" dirty="0"/>
              <a:t>Leadership believed it would still be useful for this community to meet in person</a:t>
            </a:r>
          </a:p>
          <a:p>
            <a:r>
              <a:rPr lang="en-US" sz="3200" dirty="0"/>
              <a:t>But somewhat of a reset with the new US HFCC organization</a:t>
            </a:r>
          </a:p>
          <a:p>
            <a:r>
              <a:rPr lang="en-US" sz="3200" dirty="0"/>
              <a:t>Also have been discussing a US MAPS meeting over the last 9 months</a:t>
            </a:r>
          </a:p>
          <a:p>
            <a:r>
              <a:rPr lang="en-US" sz="3200" dirty="0"/>
              <a:t>BNL presents an opportunity to meet up with </a:t>
            </a:r>
            <a:r>
              <a:rPr lang="en-US" sz="3200" dirty="0" err="1"/>
              <a:t>ePIC</a:t>
            </a:r>
            <a:r>
              <a:rPr lang="en-US" sz="3200" dirty="0"/>
              <a:t>/EIC colleagues who share many of the same tracking and PID/timing requirements</a:t>
            </a:r>
          </a:p>
          <a:p>
            <a:r>
              <a:rPr lang="en-US" sz="3200" dirty="0"/>
              <a:t>Take stock in where we are now</a:t>
            </a:r>
          </a:p>
          <a:p>
            <a:r>
              <a:rPr lang="en-US" sz="3200" dirty="0"/>
              <a:t>What are US opportunities? Can we be more strategic?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00634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8E89A-6633-7B17-3EE1-BED77619B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are we?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BFAFD-F82A-4C48-04E7-EEA443A3B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740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Our technical work has been funding limited</a:t>
            </a:r>
          </a:p>
          <a:p>
            <a:r>
              <a:rPr lang="en-US" dirty="0"/>
              <a:t>Strong effort in place, and supported, on straw tube tracking.  Status and results have been presented in a number of recent meetings</a:t>
            </a:r>
          </a:p>
          <a:p>
            <a:r>
              <a:rPr lang="en-US" dirty="0"/>
              <a:t>Two funded MAPS efforts at SLAC and FNAL, but really not sufficient funding to have a large impact on the international effort yet</a:t>
            </a:r>
          </a:p>
          <a:p>
            <a:r>
              <a:rPr lang="en-US" dirty="0"/>
              <a:t>Strong interest in large open drift chambers</a:t>
            </a:r>
          </a:p>
          <a:p>
            <a:r>
              <a:rPr lang="en-US" dirty="0"/>
              <a:t>Novel schemes for mass reduction – CF wires</a:t>
            </a:r>
          </a:p>
          <a:p>
            <a:r>
              <a:rPr lang="en-US" dirty="0"/>
              <a:t>Limited funding so far from non-US HFCC sources – LDRD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Physics and performance studies – see next presentation</a:t>
            </a:r>
          </a:p>
          <a:p>
            <a:r>
              <a:rPr lang="en-US" dirty="0"/>
              <a:t>Genesis Mission?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20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1DE6B-FFAA-9679-6C54-98E23E2D1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 Technical Strengths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46CFC-C60C-F6A0-F266-138A83C08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6119"/>
            <a:ext cx="10515600" cy="4351338"/>
          </a:xfrm>
        </p:spPr>
        <p:txBody>
          <a:bodyPr/>
          <a:lstStyle/>
          <a:p>
            <a:r>
              <a:rPr lang="en-US" dirty="0"/>
              <a:t>Wire chambers/straws/TPCs</a:t>
            </a:r>
          </a:p>
          <a:p>
            <a:r>
              <a:rPr lang="en-US" dirty="0"/>
              <a:t>ASIC engineering at national labs with university groups – </a:t>
            </a:r>
            <a:r>
              <a:rPr lang="en-US" dirty="0" err="1"/>
              <a:t>ie</a:t>
            </a:r>
            <a:r>
              <a:rPr lang="en-US" dirty="0"/>
              <a:t> Penn,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Fast timing LGADs, leading groups in silicon – UCSC, BNL, FNAL, SLAC, emerging </a:t>
            </a:r>
            <a:r>
              <a:rPr lang="en-US" dirty="0" err="1"/>
              <a:t>SiC</a:t>
            </a:r>
            <a:r>
              <a:rPr lang="en-US" dirty="0"/>
              <a:t> – LBNL, NCSU, BNL</a:t>
            </a:r>
          </a:p>
          <a:p>
            <a:r>
              <a:rPr lang="en-US" dirty="0"/>
              <a:t>Low mass mechanics and materials</a:t>
            </a:r>
          </a:p>
          <a:p>
            <a:r>
              <a:rPr lang="en-US" dirty="0"/>
              <a:t>DAQ</a:t>
            </a:r>
          </a:p>
          <a:p>
            <a:r>
              <a:rPr lang="en-US" dirty="0"/>
              <a:t>AI/ML + industry</a:t>
            </a:r>
          </a:p>
          <a:p>
            <a:r>
              <a:rPr lang="en-US" dirty="0"/>
              <a:t>Synergies with NP community </a:t>
            </a:r>
            <a:r>
              <a:rPr lang="en-US" dirty="0" err="1"/>
              <a:t>ePIC</a:t>
            </a:r>
            <a:r>
              <a:rPr lang="en-US" dirty="0"/>
              <a:t>/EIC, offices combined at DOE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949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E6FF1-E4AF-4650-F674-4FE3F34F7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7169"/>
          </a:xfrm>
        </p:spPr>
        <p:txBody>
          <a:bodyPr>
            <a:normAutofit fontScale="90000"/>
          </a:bodyPr>
          <a:lstStyle/>
          <a:p>
            <a:r>
              <a:rPr lang="en-US" dirty="0"/>
              <a:t>What are important technical developments?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E8D32-0AE2-C6DD-260A-E1AF0881D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4425"/>
            <a:ext cx="10515600" cy="537845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dN</a:t>
            </a:r>
            <a:r>
              <a:rPr lang="en-US" dirty="0"/>
              <a:t>/dx: Electronics UM, Penn?, Gas mixtures</a:t>
            </a:r>
          </a:p>
          <a:p>
            <a:r>
              <a:rPr lang="en-US" dirty="0"/>
              <a:t>MAPS – SLAC, FNAL, BNL, university groups</a:t>
            </a:r>
          </a:p>
          <a:p>
            <a:r>
              <a:rPr lang="en-US" dirty="0"/>
              <a:t>Very low mass mechanics – already very active (ALICE </a:t>
            </a:r>
            <a:r>
              <a:rPr lang="en-US" dirty="0" err="1"/>
              <a:t>etc</a:t>
            </a:r>
            <a:r>
              <a:rPr lang="en-US" dirty="0"/>
              <a:t>) but need to gain technical capabilities more broadly in USA</a:t>
            </a:r>
          </a:p>
          <a:p>
            <a:r>
              <a:rPr lang="en-US" dirty="0"/>
              <a:t>Novel low mass components and composites – </a:t>
            </a:r>
            <a:r>
              <a:rPr lang="en-US" dirty="0" err="1"/>
              <a:t>ie</a:t>
            </a:r>
            <a:r>
              <a:rPr lang="en-US" dirty="0"/>
              <a:t> CF wires, integrated structures, etc.</a:t>
            </a:r>
          </a:p>
          <a:p>
            <a:r>
              <a:rPr lang="en-US" dirty="0"/>
              <a:t>TOF optimized for low mass and good position resolution – wrapper layers which can contribute to momentum measurement</a:t>
            </a:r>
          </a:p>
          <a:p>
            <a:pPr lvl="1"/>
            <a:r>
              <a:rPr lang="en-US" dirty="0"/>
              <a:t>Both technical developments and design/simulation/optimization</a:t>
            </a:r>
          </a:p>
          <a:p>
            <a:r>
              <a:rPr lang="en-US" dirty="0"/>
              <a:t>Electronics with minimal cooling requirements</a:t>
            </a:r>
          </a:p>
          <a:p>
            <a:r>
              <a:rPr lang="en-US" dirty="0"/>
              <a:t>How to control systematics in the design and function of the tracker/PID</a:t>
            </a:r>
          </a:p>
          <a:p>
            <a:pPr lvl="1"/>
            <a:r>
              <a:rPr lang="en-US" dirty="0"/>
              <a:t>Alignment, acceptance, efficiency, role in flavor tagging – all important issues for the Z pole</a:t>
            </a:r>
          </a:p>
        </p:txBody>
      </p:sp>
    </p:spTree>
    <p:extLst>
      <p:ext uri="{BB962C8B-B14F-4D97-AF65-F5344CB8AC3E}">
        <p14:creationId xmlns:p14="http://schemas.microsoft.com/office/powerpoint/2010/main" val="460465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BF0E5-8502-16DC-F09D-F06184169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could a healthy US effort look like?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25329-CAE4-3CFE-63B3-3FF74B048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8253"/>
            <a:ext cx="10515600" cy="482191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Strongly integrated into the international FCC MAPS community</a:t>
            </a:r>
          </a:p>
          <a:p>
            <a:r>
              <a:rPr lang="en-US" dirty="0"/>
              <a:t>Cultivated US foundry(s) to source MAPS components</a:t>
            </a:r>
          </a:p>
          <a:p>
            <a:r>
              <a:rPr lang="en-US" dirty="0"/>
              <a:t>US low mass mechanical resources – national labs and universities – are strongly engaged in both inner(pixel) and global support efforts</a:t>
            </a:r>
          </a:p>
          <a:p>
            <a:r>
              <a:rPr lang="en-US" dirty="0"/>
              <a:t>Major deliverables in the gaseous tracking – for example a large drift or straw tube chamber(s)</a:t>
            </a:r>
          </a:p>
          <a:p>
            <a:r>
              <a:rPr lang="en-US" dirty="0"/>
              <a:t>AI/ML developments in on-detector systems well established roles</a:t>
            </a:r>
          </a:p>
          <a:p>
            <a:r>
              <a:rPr lang="en-US" dirty="0"/>
              <a:t>Leverage our experience and expertise in fast timing towards high performance wrapper layer(s)</a:t>
            </a:r>
          </a:p>
          <a:p>
            <a:r>
              <a:rPr lang="en-US" dirty="0"/>
              <a:t>Concrete approaches to the control of systematic errors in the design of the tracker/PID system, integrated from the start</a:t>
            </a:r>
          </a:p>
          <a:p>
            <a:r>
              <a:rPr lang="en-US" dirty="0"/>
              <a:t>Your ideas here…</a:t>
            </a:r>
          </a:p>
        </p:txBody>
      </p:sp>
    </p:spTree>
    <p:extLst>
      <p:ext uri="{BB962C8B-B14F-4D97-AF65-F5344CB8AC3E}">
        <p14:creationId xmlns:p14="http://schemas.microsoft.com/office/powerpoint/2010/main" val="918299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B245D-6C8B-E26F-8A7A-437A1FF24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Structure of this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8665-AF88-D874-E6F3-710DB29DF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9854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Hopefully ample time for unstructured discussions around talks</a:t>
            </a:r>
          </a:p>
          <a:p>
            <a:r>
              <a:rPr lang="en-US" dirty="0"/>
              <a:t>AM</a:t>
            </a:r>
          </a:p>
          <a:p>
            <a:r>
              <a:rPr lang="en-US" dirty="0"/>
              <a:t>Tracking overview from L1</a:t>
            </a:r>
          </a:p>
          <a:p>
            <a:r>
              <a:rPr lang="en-US" dirty="0"/>
              <a:t>3 presentations on US MAPS efforts</a:t>
            </a:r>
          </a:p>
          <a:p>
            <a:r>
              <a:rPr lang="en-US" dirty="0"/>
              <a:t>LBNL LDRD proposal</a:t>
            </a:r>
          </a:p>
          <a:p>
            <a:r>
              <a:rPr lang="en-US" dirty="0"/>
              <a:t>Lunch at the cafeteria</a:t>
            </a:r>
          </a:p>
          <a:p>
            <a:r>
              <a:rPr lang="en-US" dirty="0"/>
              <a:t>PM – meet with </a:t>
            </a:r>
            <a:r>
              <a:rPr lang="en-US" dirty="0" err="1"/>
              <a:t>ePIC</a:t>
            </a:r>
            <a:r>
              <a:rPr lang="en-US" dirty="0"/>
              <a:t>/EIC colleagues</a:t>
            </a:r>
          </a:p>
          <a:p>
            <a:r>
              <a:rPr lang="en-US" dirty="0" err="1"/>
              <a:t>ePIC</a:t>
            </a:r>
            <a:r>
              <a:rPr lang="en-US" dirty="0"/>
              <a:t>/EIC overview</a:t>
            </a:r>
          </a:p>
          <a:p>
            <a:r>
              <a:rPr lang="en-US" dirty="0"/>
              <a:t>Several MAPS/SVT talks</a:t>
            </a:r>
          </a:p>
          <a:p>
            <a:r>
              <a:rPr lang="en-US" dirty="0"/>
              <a:t>PID/TOF with AC-LGADs</a:t>
            </a:r>
          </a:p>
          <a:p>
            <a:r>
              <a:rPr lang="en-US" dirty="0"/>
              <a:t>Dinner</a:t>
            </a:r>
          </a:p>
        </p:txBody>
      </p:sp>
    </p:spTree>
    <p:extLst>
      <p:ext uri="{BB962C8B-B14F-4D97-AF65-F5344CB8AC3E}">
        <p14:creationId xmlns:p14="http://schemas.microsoft.com/office/powerpoint/2010/main" val="517025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8F230-388C-B2C3-377A-0010BF79F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77124-A93D-664D-2348-DA8B4D580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Suzanne Junk</a:t>
            </a:r>
          </a:p>
          <a:p>
            <a:r>
              <a:rPr lang="en-US" dirty="0"/>
              <a:t>Srini</a:t>
            </a:r>
          </a:p>
          <a:p>
            <a:r>
              <a:rPr lang="en-US" dirty="0"/>
              <a:t>For organizational efforts to facilitate this meeting</a:t>
            </a:r>
          </a:p>
        </p:txBody>
      </p:sp>
    </p:spTree>
    <p:extLst>
      <p:ext uri="{BB962C8B-B14F-4D97-AF65-F5344CB8AC3E}">
        <p14:creationId xmlns:p14="http://schemas.microsoft.com/office/powerpoint/2010/main" val="3418055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</TotalTime>
  <Words>598</Words>
  <Application>Microsoft Office PowerPoint</Application>
  <PresentationFormat>Widescreen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US FCC Tracking/PID Meeting 13-May-2026 Introduction</vt:lpstr>
      <vt:lpstr>PowerPoint Presentation</vt:lpstr>
      <vt:lpstr>Where are we?</vt:lpstr>
      <vt:lpstr>US Technical Strengths</vt:lpstr>
      <vt:lpstr>What are important technical developments?</vt:lpstr>
      <vt:lpstr>What could a healthy US effort look like?</vt:lpstr>
      <vt:lpstr>Structure of this meeting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 Haber</dc:creator>
  <cp:lastModifiedBy>Carl Haber</cp:lastModifiedBy>
  <cp:revision>4</cp:revision>
  <dcterms:created xsi:type="dcterms:W3CDTF">2026-05-12T02:00:53Z</dcterms:created>
  <dcterms:modified xsi:type="dcterms:W3CDTF">2026-05-12T22:40:11Z</dcterms:modified>
</cp:coreProperties>
</file>