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9" r:id="rId2"/>
    <p:sldId id="324" r:id="rId3"/>
    <p:sldId id="382" r:id="rId4"/>
    <p:sldId id="325" r:id="rId5"/>
    <p:sldId id="330" r:id="rId6"/>
    <p:sldId id="326" r:id="rId7"/>
    <p:sldId id="385" r:id="rId8"/>
    <p:sldId id="387" r:id="rId9"/>
    <p:sldId id="388" r:id="rId10"/>
    <p:sldId id="389" r:id="rId11"/>
    <p:sldId id="334" r:id="rId12"/>
    <p:sldId id="380" r:id="rId13"/>
    <p:sldId id="369" r:id="rId14"/>
    <p:sldId id="333" r:id="rId15"/>
    <p:sldId id="341" r:id="rId16"/>
    <p:sldId id="372" r:id="rId17"/>
    <p:sldId id="342" r:id="rId18"/>
    <p:sldId id="349" r:id="rId19"/>
    <p:sldId id="343" r:id="rId20"/>
    <p:sldId id="340" r:id="rId21"/>
    <p:sldId id="350" r:id="rId22"/>
    <p:sldId id="362" r:id="rId23"/>
    <p:sldId id="354" r:id="rId24"/>
    <p:sldId id="355" r:id="rId25"/>
    <p:sldId id="356" r:id="rId26"/>
    <p:sldId id="361" r:id="rId27"/>
    <p:sldId id="286" r:id="rId28"/>
    <p:sldId id="359" r:id="rId29"/>
    <p:sldId id="360" r:id="rId30"/>
    <p:sldId id="299" r:id="rId31"/>
    <p:sldId id="364" r:id="rId32"/>
    <p:sldId id="365" r:id="rId33"/>
    <p:sldId id="366" r:id="rId34"/>
    <p:sldId id="291" r:id="rId35"/>
    <p:sldId id="303" r:id="rId36"/>
    <p:sldId id="304" r:id="rId37"/>
    <p:sldId id="306" r:id="rId38"/>
    <p:sldId id="307" r:id="rId39"/>
    <p:sldId id="293" r:id="rId40"/>
    <p:sldId id="279" r:id="rId41"/>
    <p:sldId id="383" r:id="rId42"/>
    <p:sldId id="374" r:id="rId43"/>
    <p:sldId id="375" r:id="rId44"/>
    <p:sldId id="367" r:id="rId45"/>
    <p:sldId id="353" r:id="rId46"/>
    <p:sldId id="368" r:id="rId47"/>
    <p:sldId id="296" r:id="rId48"/>
    <p:sldId id="308" r:id="rId49"/>
    <p:sldId id="390" r:id="rId50"/>
    <p:sldId id="337" r:id="rId51"/>
    <p:sldId id="381" r:id="rId52"/>
    <p:sldId id="329" r:id="rId53"/>
    <p:sldId id="384" r:id="rId54"/>
    <p:sldId id="258" r:id="rId55"/>
    <p:sldId id="298" r:id="rId56"/>
    <p:sldId id="352" r:id="rId57"/>
    <p:sldId id="376" r:id="rId58"/>
    <p:sldId id="309" r:id="rId59"/>
    <p:sldId id="310" r:id="rId60"/>
    <p:sldId id="311" r:id="rId61"/>
    <p:sldId id="377" r:id="rId62"/>
    <p:sldId id="378" r:id="rId63"/>
    <p:sldId id="317" r:id="rId64"/>
    <p:sldId id="319" r:id="rId65"/>
    <p:sldId id="320" r:id="rId66"/>
    <p:sldId id="321" r:id="rId67"/>
    <p:sldId id="322" r:id="rId6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71E"/>
    <a:srgbClr val="FFFF00"/>
    <a:srgbClr val="000000"/>
    <a:srgbClr val="1991FF"/>
    <a:srgbClr val="00549F"/>
    <a:srgbClr val="93CCFF"/>
    <a:srgbClr val="72E400"/>
    <a:srgbClr val="539167"/>
    <a:srgbClr val="418DFE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75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CCA303-BC52-116B-D093-E94F2554EA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230B044-84B6-3772-63D0-CBA81CCEC2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235A377-0D73-87CC-693E-5BAEDB0F2C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D5697-A7EB-4ACD-81D1-ACDFD250FE3A}" type="datetimeFigureOut">
              <a:rPr lang="en-GB" smtClean="0"/>
              <a:t>08/05/2026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BBA4404-16C5-3BB1-E55C-6CDF7ADBE3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6EF11E8-B62D-6DC2-F22C-84BC7BAB8D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09E37-25AA-4B6C-9C94-92A35522904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3523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08B348-CC31-7331-42B1-7417E54F57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C9703EB-91E1-58D5-B15F-430D60D670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76DA936-7E33-E751-968F-61481657FF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D5697-A7EB-4ACD-81D1-ACDFD250FE3A}" type="datetimeFigureOut">
              <a:rPr lang="en-GB" smtClean="0"/>
              <a:t>08/05/2026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74CE11C-2ACE-2144-D2B6-D34A184C38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4CEDC13-E815-E159-2DCE-92B3A90B2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09E37-25AA-4B6C-9C94-92A35522904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6732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FC12763D-74C9-70CA-3E2E-9C724C6681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0D5E981-4138-E81E-C738-E08E96383E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C12158E-1D1C-C758-AEEA-204D73A52B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D5697-A7EB-4ACD-81D1-ACDFD250FE3A}" type="datetimeFigureOut">
              <a:rPr lang="en-GB" smtClean="0"/>
              <a:t>08/05/2026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1C2A2A0-BE57-12B6-7639-25DABF941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B8584E3-47D4-34B2-F6F6-F58E1C39C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09E37-25AA-4B6C-9C94-92A35522904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2571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94EA51-7E80-91C6-EDCC-75848E27E3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B3BB2D1-F407-DF0C-30C3-8274651CD8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C8E8ECB-0A81-FE9A-CDB5-E343FC027E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D5697-A7EB-4ACD-81D1-ACDFD250FE3A}" type="datetimeFigureOut">
              <a:rPr lang="en-GB" smtClean="0"/>
              <a:t>08/05/2026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9F21621-4A32-A503-62B6-C84506FB7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105E70-A2CC-6E2A-F24C-959CD5B975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09E37-25AA-4B6C-9C94-92A35522904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682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276C88-3F7D-F6E5-A0A6-56385C46C0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85BF4EE-67CA-41B1-5B86-F44DEE95D4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C50024D-4FA6-D327-2355-970B3B520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D5697-A7EB-4ACD-81D1-ACDFD250FE3A}" type="datetimeFigureOut">
              <a:rPr lang="en-GB" smtClean="0"/>
              <a:t>08/05/2026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C1F1F4B-C160-CA41-4800-D3CA840E3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21F46C7-E73E-4F73-B925-B2FA8B2D6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09E37-25AA-4B6C-9C94-92A35522904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1873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71116F-8520-C188-755D-E9C7F854C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21417F-2E44-BCCF-D9B3-079B25F3D7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32DE30F-3AAD-5AB8-E154-35AB5AE360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A708EFF-A9FE-4FA4-2AB2-52ED4147C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D5697-A7EB-4ACD-81D1-ACDFD250FE3A}" type="datetimeFigureOut">
              <a:rPr lang="en-GB" smtClean="0"/>
              <a:t>08/05/2026</a:t>
            </a:fld>
            <a:endParaRPr lang="en-GB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2FE9CA3-376C-C556-1721-F9C005F8CE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97ED6D9-FF4A-06A2-C37A-DBDB49B6B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09E37-25AA-4B6C-9C94-92A35522904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697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6B6FED-1D0C-FCC6-D20B-A0753CD70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D3F9BE7-8127-AF6D-26EA-C9CD47121E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D4BF217-7AA9-C51F-7D22-48CC694B71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F971A79B-7DE1-9675-70D6-DF4A55AC49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C1A432E6-9CE6-9495-A060-9333764BB9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0D9B5000-BF3A-2930-665A-3320412D0D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D5697-A7EB-4ACD-81D1-ACDFD250FE3A}" type="datetimeFigureOut">
              <a:rPr lang="en-GB" smtClean="0"/>
              <a:t>08/05/2026</a:t>
            </a:fld>
            <a:endParaRPr lang="en-GB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0DB62680-DDB5-0E05-C3E7-A51CBC865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6FA01CB-FBCB-C9C7-A9FA-DF8FE903B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09E37-25AA-4B6C-9C94-92A35522904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2548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AC4B3F-7317-1FF5-DD01-542BCE97E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61B276A-9FCF-88BD-92A0-2F7C89192B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D5697-A7EB-4ACD-81D1-ACDFD250FE3A}" type="datetimeFigureOut">
              <a:rPr lang="en-GB" smtClean="0"/>
              <a:t>08/05/2026</a:t>
            </a:fld>
            <a:endParaRPr lang="en-GB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F9EA8AC-CC01-F027-B190-3E91CB51E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722D3C4-0CD9-817B-AD33-7F5F04A32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09E37-25AA-4B6C-9C94-92A35522904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0485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567A9124-71EE-DB2F-1321-63B4FCAD2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D5697-A7EB-4ACD-81D1-ACDFD250FE3A}" type="datetimeFigureOut">
              <a:rPr lang="en-GB" smtClean="0"/>
              <a:t>08/05/2026</a:t>
            </a:fld>
            <a:endParaRPr lang="en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10C09D2-5488-BB7C-82EE-6E10621CD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596E2CA-861D-FED8-3B40-A8CD4DBB6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09E37-25AA-4B6C-9C94-92A35522904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3329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ABAB86-5260-095C-FC37-B812256E00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12A7B87-CD42-CA1A-34AB-D1DD5288DE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16FFFB5-6E49-2418-B592-971C601E0B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E6F9DDD-5688-E99D-9053-526241E3F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D5697-A7EB-4ACD-81D1-ACDFD250FE3A}" type="datetimeFigureOut">
              <a:rPr lang="en-GB" smtClean="0"/>
              <a:t>08/05/2026</a:t>
            </a:fld>
            <a:endParaRPr lang="en-GB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A8D76E6-9765-103F-3CB3-F2A604A0C9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5A35443-36F7-8F6D-0955-85D820F22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09E37-25AA-4B6C-9C94-92A35522904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0733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DB1CA8-2E30-F898-1D46-5C126F008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111B952-1DDD-CE62-AD78-8DE678403B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9550E56-9929-2985-9BFE-DAE71E46F1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551BCAD-FB47-571A-2D88-4C24BD5B11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D5697-A7EB-4ACD-81D1-ACDFD250FE3A}" type="datetimeFigureOut">
              <a:rPr lang="en-GB" smtClean="0"/>
              <a:t>08/05/2026</a:t>
            </a:fld>
            <a:endParaRPr lang="en-GB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C4B846B-36B1-1891-C54B-84A4F1554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29E1ADC-E3FB-0C52-5AC6-417CB8E317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09E37-25AA-4B6C-9C94-92A35522904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3512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7AB72CC-D117-50EF-5D33-875F5D0595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BF2B1B3-29B8-05C7-62BC-5794A74C7F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F3FB036-6B59-F97E-9DCA-6E82AF7D70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D5697-A7EB-4ACD-81D1-ACDFD250FE3A}" type="datetimeFigureOut">
              <a:rPr lang="en-GB" smtClean="0"/>
              <a:t>08/05/2026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229F2F2-742D-E8C3-9D6B-CE0CEE688E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D779FFB-C378-4F24-E519-24D3CD0199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309E37-25AA-4B6C-9C94-92A35522904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2377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10" Type="http://schemas.openxmlformats.org/officeDocument/2006/relationships/image" Target="../media/image23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21.emf"/><Relationship Id="rId7" Type="http://schemas.openxmlformats.org/officeDocument/2006/relationships/image" Target="../media/image23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2.emf"/><Relationship Id="rId10" Type="http://schemas.openxmlformats.org/officeDocument/2006/relationships/image" Target="../media/image16.jpeg"/><Relationship Id="rId4" Type="http://schemas.openxmlformats.org/officeDocument/2006/relationships/oleObject" Target="../embeddings/oleObject2.bin"/><Relationship Id="rId9" Type="http://schemas.openxmlformats.org/officeDocument/2006/relationships/image" Target="../media/image24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21.emf"/><Relationship Id="rId7" Type="http://schemas.openxmlformats.org/officeDocument/2006/relationships/image" Target="../media/image23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2.emf"/><Relationship Id="rId10" Type="http://schemas.openxmlformats.org/officeDocument/2006/relationships/image" Target="../media/image16.jpeg"/><Relationship Id="rId4" Type="http://schemas.openxmlformats.org/officeDocument/2006/relationships/oleObject" Target="../embeddings/oleObject2.bin"/><Relationship Id="rId9" Type="http://schemas.openxmlformats.org/officeDocument/2006/relationships/image" Target="../media/image24.e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image" Target="../media/image25.emf"/><Relationship Id="rId7" Type="http://schemas.openxmlformats.org/officeDocument/2006/relationships/image" Target="../media/image27.e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29.emf"/><Relationship Id="rId5" Type="http://schemas.openxmlformats.org/officeDocument/2006/relationships/image" Target="../media/image26.emf"/><Relationship Id="rId10" Type="http://schemas.openxmlformats.org/officeDocument/2006/relationships/oleObject" Target="../embeddings/oleObject9.bin"/><Relationship Id="rId4" Type="http://schemas.openxmlformats.org/officeDocument/2006/relationships/oleObject" Target="../embeddings/oleObject6.bin"/><Relationship Id="rId9" Type="http://schemas.openxmlformats.org/officeDocument/2006/relationships/image" Target="../media/image28.e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image" Target="../media/image25.emf"/><Relationship Id="rId7" Type="http://schemas.openxmlformats.org/officeDocument/2006/relationships/image" Target="../media/image27.e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29.emf"/><Relationship Id="rId5" Type="http://schemas.openxmlformats.org/officeDocument/2006/relationships/image" Target="../media/image26.emf"/><Relationship Id="rId10" Type="http://schemas.openxmlformats.org/officeDocument/2006/relationships/oleObject" Target="../embeddings/oleObject9.bin"/><Relationship Id="rId4" Type="http://schemas.openxmlformats.org/officeDocument/2006/relationships/oleObject" Target="../embeddings/oleObject6.bin"/><Relationship Id="rId9" Type="http://schemas.openxmlformats.org/officeDocument/2006/relationships/image" Target="../media/image28.e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image" Target="../media/image30.emf"/><Relationship Id="rId7" Type="http://schemas.openxmlformats.org/officeDocument/2006/relationships/image" Target="../media/image32.emf"/><Relationship Id="rId2" Type="http://schemas.openxmlformats.org/officeDocument/2006/relationships/oleObject" Target="../embeddings/oleObject10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12.bin"/><Relationship Id="rId11" Type="http://schemas.openxmlformats.org/officeDocument/2006/relationships/image" Target="../media/image34.emf"/><Relationship Id="rId5" Type="http://schemas.openxmlformats.org/officeDocument/2006/relationships/image" Target="../media/image31.emf"/><Relationship Id="rId10" Type="http://schemas.openxmlformats.org/officeDocument/2006/relationships/oleObject" Target="../embeddings/oleObject14.bin"/><Relationship Id="rId4" Type="http://schemas.openxmlformats.org/officeDocument/2006/relationships/oleObject" Target="../embeddings/oleObject11.bin"/><Relationship Id="rId9" Type="http://schemas.openxmlformats.org/officeDocument/2006/relationships/image" Target="../media/image3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3" Type="http://schemas.openxmlformats.org/officeDocument/2006/relationships/image" Target="../media/image35.emf"/><Relationship Id="rId7" Type="http://schemas.openxmlformats.org/officeDocument/2006/relationships/image" Target="../media/image37.emf"/><Relationship Id="rId2" Type="http://schemas.openxmlformats.org/officeDocument/2006/relationships/oleObject" Target="../embeddings/oleObject15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17.bin"/><Relationship Id="rId11" Type="http://schemas.openxmlformats.org/officeDocument/2006/relationships/image" Target="../media/image39.emf"/><Relationship Id="rId5" Type="http://schemas.openxmlformats.org/officeDocument/2006/relationships/image" Target="../media/image36.emf"/><Relationship Id="rId10" Type="http://schemas.openxmlformats.org/officeDocument/2006/relationships/oleObject" Target="../embeddings/oleObject19.bin"/><Relationship Id="rId4" Type="http://schemas.openxmlformats.org/officeDocument/2006/relationships/oleObject" Target="../embeddings/oleObject16.bin"/><Relationship Id="rId9" Type="http://schemas.openxmlformats.org/officeDocument/2006/relationships/image" Target="../media/image38.e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3" Type="http://schemas.openxmlformats.org/officeDocument/2006/relationships/image" Target="../media/image35.emf"/><Relationship Id="rId7" Type="http://schemas.openxmlformats.org/officeDocument/2006/relationships/image" Target="../media/image37.emf"/><Relationship Id="rId2" Type="http://schemas.openxmlformats.org/officeDocument/2006/relationships/oleObject" Target="../embeddings/oleObject15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17.bin"/><Relationship Id="rId11" Type="http://schemas.openxmlformats.org/officeDocument/2006/relationships/image" Target="../media/image39.emf"/><Relationship Id="rId5" Type="http://schemas.openxmlformats.org/officeDocument/2006/relationships/image" Target="../media/image36.emf"/><Relationship Id="rId10" Type="http://schemas.openxmlformats.org/officeDocument/2006/relationships/oleObject" Target="../embeddings/oleObject19.bin"/><Relationship Id="rId4" Type="http://schemas.openxmlformats.org/officeDocument/2006/relationships/oleObject" Target="../embeddings/oleObject16.bin"/><Relationship Id="rId9" Type="http://schemas.openxmlformats.org/officeDocument/2006/relationships/image" Target="../media/image38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7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9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2" Type="http://schemas.openxmlformats.org/officeDocument/2006/relationships/oleObject" Target="../embeddings/oleObject20.bin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wmf"/><Relationship Id="rId2" Type="http://schemas.openxmlformats.org/officeDocument/2006/relationships/oleObject" Target="../embeddings/oleObject21.bin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emf"/><Relationship Id="rId2" Type="http://schemas.openxmlformats.org/officeDocument/2006/relationships/oleObject" Target="../embeddings/oleObject22.bin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emf"/><Relationship Id="rId2" Type="http://schemas.openxmlformats.org/officeDocument/2006/relationships/oleObject" Target="../embeddings/oleObject23.bin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3.emf"/><Relationship Id="rId4" Type="http://schemas.openxmlformats.org/officeDocument/2006/relationships/oleObject" Target="../embeddings/oleObject24.bin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emf"/><Relationship Id="rId2" Type="http://schemas.openxmlformats.org/officeDocument/2006/relationships/oleObject" Target="../embeddings/oleObject25.bin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5.emf"/><Relationship Id="rId4" Type="http://schemas.openxmlformats.org/officeDocument/2006/relationships/oleObject" Target="../embeddings/oleObject26.bin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emf"/><Relationship Id="rId2" Type="http://schemas.openxmlformats.org/officeDocument/2006/relationships/oleObject" Target="../embeddings/oleObject27.bin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8.png"/><Relationship Id="rId5" Type="http://schemas.openxmlformats.org/officeDocument/2006/relationships/image" Target="../media/image77.emf"/><Relationship Id="rId4" Type="http://schemas.openxmlformats.org/officeDocument/2006/relationships/oleObject" Target="../embeddings/oleObject28.bin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7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emf"/><Relationship Id="rId2" Type="http://schemas.openxmlformats.org/officeDocument/2006/relationships/oleObject" Target="../embeddings/oleObject29.bin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8.png"/><Relationship Id="rId5" Type="http://schemas.openxmlformats.org/officeDocument/2006/relationships/image" Target="../media/image77.emf"/><Relationship Id="rId4" Type="http://schemas.openxmlformats.org/officeDocument/2006/relationships/oleObject" Target="../embeddings/oleObject28.bin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emf"/><Relationship Id="rId2" Type="http://schemas.openxmlformats.org/officeDocument/2006/relationships/oleObject" Target="../embeddings/oleObject30.bin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491C2D-A86C-1F8C-F3D6-9FD2028D55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17BCF0B3-914B-F07C-CF43-FFC53B2965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" t="21510" r="331" b="3913"/>
          <a:stretch>
            <a:fillRect/>
          </a:stretch>
        </p:blipFill>
        <p:spPr>
          <a:xfrm>
            <a:off x="-4" y="0"/>
            <a:ext cx="12192000" cy="6858000"/>
          </a:xfrm>
          <a:prstGeom prst="rect">
            <a:avLst/>
          </a:prstGeom>
          <a:blipFill dpi="0" rotWithShape="1">
            <a:blip r:embed="rId3">
              <a:alphaModFix amt="46000"/>
            </a:blip>
            <a:srcRect/>
            <a:tile tx="0" ty="0" sx="100000" sy="100000" flip="none" algn="tl"/>
          </a:blipFill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68DD0F6E-5FCE-AB2D-2D60-121FA8CEB3E0}"/>
              </a:ext>
            </a:extLst>
          </p:cNvPr>
          <p:cNvSpPr/>
          <p:nvPr/>
        </p:nvSpPr>
        <p:spPr>
          <a:xfrm>
            <a:off x="-2" y="0"/>
            <a:ext cx="12192000" cy="5072063"/>
          </a:xfrm>
          <a:prstGeom prst="rect">
            <a:avLst/>
          </a:prstGeom>
          <a:solidFill>
            <a:srgbClr val="FFFFFF">
              <a:alpha val="4117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C7282C51-20B1-68FA-07CB-68EE98AFB715}"/>
              </a:ext>
            </a:extLst>
          </p:cNvPr>
          <p:cNvSpPr/>
          <p:nvPr/>
        </p:nvSpPr>
        <p:spPr>
          <a:xfrm>
            <a:off x="0" y="4854804"/>
            <a:ext cx="12192000" cy="2003196"/>
          </a:xfrm>
          <a:prstGeom prst="rect">
            <a:avLst/>
          </a:prstGeom>
          <a:solidFill>
            <a:srgbClr val="004A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B37F1666-981A-A292-01D3-FA37ABBCE186}"/>
              </a:ext>
            </a:extLst>
          </p:cNvPr>
          <p:cNvSpPr/>
          <p:nvPr/>
        </p:nvSpPr>
        <p:spPr>
          <a:xfrm>
            <a:off x="0" y="0"/>
            <a:ext cx="5496232" cy="4854804"/>
          </a:xfrm>
          <a:prstGeom prst="rect">
            <a:avLst/>
          </a:prstGeom>
          <a:solidFill>
            <a:srgbClr val="FFFFFF">
              <a:alpha val="7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CE9178C2-DB60-24B8-2526-776CDB401EF2}"/>
              </a:ext>
            </a:extLst>
          </p:cNvPr>
          <p:cNvSpPr txBox="1"/>
          <p:nvPr/>
        </p:nvSpPr>
        <p:spPr>
          <a:xfrm>
            <a:off x="-133599" y="1658868"/>
            <a:ext cx="576342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err="1">
                <a:latin typeface="+mj-lt"/>
              </a:rPr>
              <a:t>SiPM</a:t>
            </a:r>
            <a:r>
              <a:rPr lang="de-DE" sz="3600" dirty="0">
                <a:latin typeface="+mj-lt"/>
              </a:rPr>
              <a:t> Signal Reconstruction </a:t>
            </a:r>
            <a:r>
              <a:rPr lang="de-DE" sz="3600" dirty="0" err="1">
                <a:latin typeface="+mj-lt"/>
              </a:rPr>
              <a:t>for</a:t>
            </a:r>
            <a:r>
              <a:rPr lang="de-DE" sz="3600" dirty="0">
                <a:latin typeface="+mj-lt"/>
              </a:rPr>
              <a:t> Background Tagging in SHiP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360B35-9AFF-E2A5-E7C6-37D50EBAEDDA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174395" y="5025897"/>
            <a:ext cx="11843208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j-lt"/>
              </a:rPr>
              <a:t>Anne Sophie Müller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chemeClr val="bg1"/>
              </a:solidFill>
              <a:latin typeface="+mj-lt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>
                <a:solidFill>
                  <a:schemeClr val="bg1"/>
                </a:solidFill>
                <a:latin typeface="+mj-lt"/>
              </a:rPr>
              <a:t>anne.mueller1@email.uni-freiburg.de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>
                <a:solidFill>
                  <a:schemeClr val="bg1"/>
                </a:solidFill>
                <a:latin typeface="+mj-lt"/>
              </a:rPr>
              <a:t>Physikalisches Institut, Albert-Ludwigs-Universität Freiburg </a:t>
            </a:r>
            <a:endParaRPr kumimoji="0" lang="en-US" altLang="en-US" sz="1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altLang="en-US" sz="1400" dirty="0">
                <a:solidFill>
                  <a:schemeClr val="bg1"/>
                </a:solidFill>
                <a:latin typeface="+mj-lt"/>
              </a:rPr>
              <a:t>08.05.2026</a:t>
            </a:r>
            <a:endParaRPr kumimoji="0" lang="en-US" altLang="en-US" sz="14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754902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5DF18F-665A-CCF0-190D-0721ABF568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105751DF-4655-A276-BEE9-A61FFCF53DBB}"/>
              </a:ext>
            </a:extLst>
          </p:cNvPr>
          <p:cNvSpPr/>
          <p:nvPr/>
        </p:nvSpPr>
        <p:spPr>
          <a:xfrm>
            <a:off x="0" y="6476214"/>
            <a:ext cx="12192000" cy="381786"/>
          </a:xfrm>
          <a:prstGeom prst="rect">
            <a:avLst/>
          </a:prstGeom>
          <a:solidFill>
            <a:srgbClr val="004A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Foliennummernplatzhalter 1">
            <a:extLst>
              <a:ext uri="{FF2B5EF4-FFF2-40B4-BE49-F238E27FC236}">
                <a16:creationId xmlns:a16="http://schemas.microsoft.com/office/drawing/2014/main" id="{886A69CE-3BB1-BF50-D24A-11F57619D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9904" y="6484544"/>
            <a:ext cx="2743200" cy="365125"/>
          </a:xfrm>
        </p:spPr>
        <p:txBody>
          <a:bodyPr/>
          <a:lstStyle/>
          <a:p>
            <a:r>
              <a:rPr lang="de-DE" sz="1400" dirty="0"/>
              <a:t>5</a:t>
            </a:r>
            <a:endParaRPr lang="en-GB" sz="1400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ADD0B0BA-4F03-9DA6-B3BE-A8F443BA88F8}"/>
              </a:ext>
            </a:extLst>
          </p:cNvPr>
          <p:cNvSpPr txBox="1"/>
          <p:nvPr/>
        </p:nvSpPr>
        <p:spPr>
          <a:xfrm>
            <a:off x="346025" y="56506"/>
            <a:ext cx="9503791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sz="2800" b="1" u="sng" dirty="0">
              <a:solidFill>
                <a:schemeClr val="bg1"/>
              </a:solidFill>
              <a:latin typeface="+mj-lt"/>
            </a:endParaRPr>
          </a:p>
          <a:p>
            <a:pPr marL="457200" indent="-457200">
              <a:lnSpc>
                <a:spcPct val="350000"/>
              </a:lnSpc>
              <a:spcAft>
                <a:spcPts val="1200"/>
              </a:spcAft>
              <a:buSzPct val="150000"/>
              <a:buFont typeface="Wingdings" panose="05000000000000000000" pitchFamily="2" charset="2"/>
              <a:buChar char="q"/>
            </a:pPr>
            <a:r>
              <a:rPr lang="en-GB" sz="2000" dirty="0">
                <a:latin typeface="+mj-lt"/>
              </a:rPr>
              <a:t>Characterise the detector response to single photons</a:t>
            </a:r>
          </a:p>
          <a:p>
            <a:pPr marL="457200" indent="-457200">
              <a:lnSpc>
                <a:spcPct val="350000"/>
              </a:lnSpc>
              <a:spcAft>
                <a:spcPts val="1200"/>
              </a:spcAft>
              <a:buSzPct val="150000"/>
              <a:buFont typeface="Wingdings" panose="05000000000000000000" pitchFamily="2" charset="2"/>
              <a:buChar char="q"/>
            </a:pPr>
            <a:r>
              <a:rPr lang="en-GB" sz="2000" dirty="0">
                <a:latin typeface="+mj-lt"/>
              </a:rPr>
              <a:t>Prove the working principle for signals with low photon multiplicities</a:t>
            </a:r>
          </a:p>
          <a:p>
            <a:pPr marL="457200" indent="-457200">
              <a:lnSpc>
                <a:spcPct val="350000"/>
              </a:lnSpc>
              <a:spcAft>
                <a:spcPts val="1200"/>
              </a:spcAft>
              <a:buSzPct val="150000"/>
              <a:buFont typeface="Wingdings" panose="05000000000000000000" pitchFamily="2" charset="2"/>
              <a:buChar char="q"/>
            </a:pPr>
            <a:r>
              <a:rPr lang="en-GB" sz="2000" dirty="0">
                <a:latin typeface="+mj-lt"/>
              </a:rPr>
              <a:t>Develop automated template-based reconstruction method for larger waveforms</a:t>
            </a:r>
          </a:p>
          <a:p>
            <a:pPr marL="457200" indent="-457200">
              <a:lnSpc>
                <a:spcPct val="350000"/>
              </a:lnSpc>
              <a:spcAft>
                <a:spcPts val="1200"/>
              </a:spcAft>
              <a:buSzPct val="150000"/>
              <a:buFont typeface="Wingdings" panose="05000000000000000000" pitchFamily="2" charset="2"/>
              <a:buChar char="q"/>
            </a:pPr>
            <a:r>
              <a:rPr lang="en-GB" sz="2000" dirty="0">
                <a:latin typeface="+mj-lt"/>
              </a:rPr>
              <a:t>Find correlations between number of photons in a signal and waveform characteristics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4" name="Picture 2" descr="Medidas das Peças Lego - | Loja de lego, Peças de lego, Lego">
            <a:extLst>
              <a:ext uri="{FF2B5EF4-FFF2-40B4-BE49-F238E27FC236}">
                <a16:creationId xmlns:a16="http://schemas.microsoft.com/office/drawing/2014/main" id="{24F7AAAB-0715-3BB4-851F-9CA8CEC2A2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8559" y="464689"/>
            <a:ext cx="1373536" cy="1373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5B958F85-972C-9669-2384-58E315F4AC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97" t="23025" r="15670" b="16993"/>
          <a:stretch>
            <a:fillRect/>
          </a:stretch>
        </p:blipFill>
        <p:spPr bwMode="auto">
          <a:xfrm>
            <a:off x="8164011" y="2060396"/>
            <a:ext cx="1017322" cy="873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>
            <a:extLst>
              <a:ext uri="{FF2B5EF4-FFF2-40B4-BE49-F238E27FC236}">
                <a16:creationId xmlns:a16="http://schemas.microsoft.com/office/drawing/2014/main" id="{C0801572-5CF4-4895-F243-5B84143847C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97" t="23025" r="15670" b="16993"/>
          <a:stretch>
            <a:fillRect/>
          </a:stretch>
        </p:blipFill>
        <p:spPr bwMode="auto">
          <a:xfrm>
            <a:off x="9497903" y="2011146"/>
            <a:ext cx="1017322" cy="873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Kreuz 10">
            <a:extLst>
              <a:ext uri="{FF2B5EF4-FFF2-40B4-BE49-F238E27FC236}">
                <a16:creationId xmlns:a16="http://schemas.microsoft.com/office/drawing/2014/main" id="{A2F6DDD1-9CF7-52DE-CF32-2124429C0791}"/>
              </a:ext>
            </a:extLst>
          </p:cNvPr>
          <p:cNvSpPr/>
          <p:nvPr/>
        </p:nvSpPr>
        <p:spPr>
          <a:xfrm>
            <a:off x="9181333" y="2304057"/>
            <a:ext cx="288000" cy="288000"/>
          </a:xfrm>
          <a:prstGeom prst="plus">
            <a:avLst>
              <a:gd name="adj" fmla="val 40181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4">
            <a:extLst>
              <a:ext uri="{FF2B5EF4-FFF2-40B4-BE49-F238E27FC236}">
                <a16:creationId xmlns:a16="http://schemas.microsoft.com/office/drawing/2014/main" id="{F5E5F6C8-8E68-A608-1573-6B5CD1D7E4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97" t="23025" r="15670" b="16993"/>
          <a:stretch>
            <a:fillRect/>
          </a:stretch>
        </p:blipFill>
        <p:spPr bwMode="auto">
          <a:xfrm>
            <a:off x="10828653" y="2012714"/>
            <a:ext cx="1017322" cy="873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Kreuz 13">
            <a:extLst>
              <a:ext uri="{FF2B5EF4-FFF2-40B4-BE49-F238E27FC236}">
                <a16:creationId xmlns:a16="http://schemas.microsoft.com/office/drawing/2014/main" id="{19F86211-EBD6-21C0-62B2-B5DF551E807D}"/>
              </a:ext>
            </a:extLst>
          </p:cNvPr>
          <p:cNvSpPr/>
          <p:nvPr/>
        </p:nvSpPr>
        <p:spPr>
          <a:xfrm>
            <a:off x="10512083" y="2305625"/>
            <a:ext cx="288000" cy="288000"/>
          </a:xfrm>
          <a:prstGeom prst="plus">
            <a:avLst>
              <a:gd name="adj" fmla="val 40181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Kreuz 14">
            <a:extLst>
              <a:ext uri="{FF2B5EF4-FFF2-40B4-BE49-F238E27FC236}">
                <a16:creationId xmlns:a16="http://schemas.microsoft.com/office/drawing/2014/main" id="{348075DD-2F87-C9FA-A18F-4CA62763CD75}"/>
              </a:ext>
            </a:extLst>
          </p:cNvPr>
          <p:cNvSpPr/>
          <p:nvPr/>
        </p:nvSpPr>
        <p:spPr>
          <a:xfrm>
            <a:off x="11842835" y="2307194"/>
            <a:ext cx="288000" cy="288000"/>
          </a:xfrm>
          <a:prstGeom prst="plus">
            <a:avLst>
              <a:gd name="adj" fmla="val 40181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2" descr="Medidas das Peças Lego - | Loja de lego, Peças de lego, Lego">
            <a:extLst>
              <a:ext uri="{FF2B5EF4-FFF2-40B4-BE49-F238E27FC236}">
                <a16:creationId xmlns:a16="http://schemas.microsoft.com/office/drawing/2014/main" id="{098B2D0C-66FF-2D06-0B92-7439E53B2F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8955" y="3408432"/>
            <a:ext cx="885319" cy="885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LEGO IDEAS - 90th Anniversary: Castle Theme Celebrations - King's Castle">
            <a:extLst>
              <a:ext uri="{FF2B5EF4-FFF2-40B4-BE49-F238E27FC236}">
                <a16:creationId xmlns:a16="http://schemas.microsoft.com/office/drawing/2014/main" id="{907CCC91-816A-D8C8-7BEB-011F517BDE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6342" y="3374997"/>
            <a:ext cx="1206493" cy="904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Pfeil: nach unten 17">
            <a:extLst>
              <a:ext uri="{FF2B5EF4-FFF2-40B4-BE49-F238E27FC236}">
                <a16:creationId xmlns:a16="http://schemas.microsoft.com/office/drawing/2014/main" id="{975E5815-64CE-6328-9CF9-03BA85981FDC}"/>
              </a:ext>
            </a:extLst>
          </p:cNvPr>
          <p:cNvSpPr/>
          <p:nvPr/>
        </p:nvSpPr>
        <p:spPr>
          <a:xfrm rot="16200000">
            <a:off x="10198245" y="3651339"/>
            <a:ext cx="434126" cy="352187"/>
          </a:xfrm>
          <a:prstGeom prst="downArrow">
            <a:avLst/>
          </a:prstGeom>
          <a:solidFill>
            <a:srgbClr val="004A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AAB3A549-74A0-D98E-2CE7-29B23DA8EA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304"/>
          <a:stretch>
            <a:fillRect/>
          </a:stretch>
        </p:blipFill>
        <p:spPr>
          <a:xfrm>
            <a:off x="9279904" y="5079828"/>
            <a:ext cx="2595526" cy="1188225"/>
          </a:xfrm>
          <a:prstGeom prst="rect">
            <a:avLst/>
          </a:prstGeom>
        </p:spPr>
      </p:pic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D3A3496E-05BF-8FF5-C662-79F588B29048}"/>
              </a:ext>
            </a:extLst>
          </p:cNvPr>
          <p:cNvCxnSpPr/>
          <p:nvPr/>
        </p:nvCxnSpPr>
        <p:spPr>
          <a:xfrm>
            <a:off x="9279904" y="5079828"/>
            <a:ext cx="2595526" cy="118822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>
            <a:extLst>
              <a:ext uri="{FF2B5EF4-FFF2-40B4-BE49-F238E27FC236}">
                <a16:creationId xmlns:a16="http://schemas.microsoft.com/office/drawing/2014/main" id="{F6ED6E37-0458-E5FE-7675-7F890F3242C3}"/>
              </a:ext>
            </a:extLst>
          </p:cNvPr>
          <p:cNvCxnSpPr>
            <a:cxnSpLocks/>
          </p:cNvCxnSpPr>
          <p:nvPr/>
        </p:nvCxnSpPr>
        <p:spPr>
          <a:xfrm flipV="1">
            <a:off x="9279904" y="5093713"/>
            <a:ext cx="2595526" cy="118267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96382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74F59C-5AAC-769F-1C52-15E5F9B5C9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626559FC-CE64-39FC-A3F9-1F9CF1338F5F}"/>
              </a:ext>
            </a:extLst>
          </p:cNvPr>
          <p:cNvSpPr/>
          <p:nvPr/>
        </p:nvSpPr>
        <p:spPr>
          <a:xfrm>
            <a:off x="0" y="6476214"/>
            <a:ext cx="12192000" cy="381786"/>
          </a:xfrm>
          <a:prstGeom prst="rect">
            <a:avLst/>
          </a:prstGeom>
          <a:solidFill>
            <a:srgbClr val="004A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10981E48-C7A7-F1CC-7549-5880988B8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9904" y="6484544"/>
            <a:ext cx="2743200" cy="365125"/>
          </a:xfrm>
        </p:spPr>
        <p:txBody>
          <a:bodyPr/>
          <a:lstStyle/>
          <a:p>
            <a:r>
              <a:rPr lang="de-DE" sz="1400" dirty="0"/>
              <a:t>6</a:t>
            </a:r>
            <a:endParaRPr lang="en-GB" sz="1400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58DC4579-7C97-33C6-52DA-D8DA920418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9813" y="4028109"/>
            <a:ext cx="2836833" cy="2444340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F98853D5-C372-8EF1-FB0E-3A617F3534F0}"/>
              </a:ext>
            </a:extLst>
          </p:cNvPr>
          <p:cNvSpPr txBox="1"/>
          <p:nvPr/>
        </p:nvSpPr>
        <p:spPr>
          <a:xfrm>
            <a:off x="347810" y="271835"/>
            <a:ext cx="11493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3600" dirty="0">
                <a:latin typeface="+mj-lt"/>
              </a:rPr>
              <a:t>Setup</a:t>
            </a:r>
            <a:endParaRPr lang="en-GB" sz="3600" dirty="0">
              <a:latin typeface="+mj-lt"/>
            </a:endParaRP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7C0D69B7-7748-47F7-B8CD-CA8720DA8C48}"/>
              </a:ext>
            </a:extLst>
          </p:cNvPr>
          <p:cNvCxnSpPr/>
          <p:nvPr/>
        </p:nvCxnSpPr>
        <p:spPr>
          <a:xfrm>
            <a:off x="0" y="914400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AutoShape 2">
            <a:extLst>
              <a:ext uri="{FF2B5EF4-FFF2-40B4-BE49-F238E27FC236}">
                <a16:creationId xmlns:a16="http://schemas.microsoft.com/office/drawing/2014/main" id="{88DFB91E-1F1B-97FB-D066-DAE6514091C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1744" y="1744744"/>
            <a:ext cx="1836656" cy="1836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95C9C47E-4E01-60CE-1CAC-4C06F35D3D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7102" y="974299"/>
            <a:ext cx="3222256" cy="3103697"/>
          </a:xfrm>
          <a:prstGeom prst="rect">
            <a:avLst/>
          </a:prstGeom>
        </p:spPr>
      </p:pic>
      <p:sp>
        <p:nvSpPr>
          <p:cNvPr id="19" name="Rechteck 18">
            <a:extLst>
              <a:ext uri="{FF2B5EF4-FFF2-40B4-BE49-F238E27FC236}">
                <a16:creationId xmlns:a16="http://schemas.microsoft.com/office/drawing/2014/main" id="{FD771709-9245-A297-53D5-1DCE3DE4ED42}"/>
              </a:ext>
            </a:extLst>
          </p:cNvPr>
          <p:cNvSpPr/>
          <p:nvPr/>
        </p:nvSpPr>
        <p:spPr>
          <a:xfrm>
            <a:off x="111858" y="945382"/>
            <a:ext cx="653379" cy="3393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>
                <a:solidFill>
                  <a:schemeClr val="tx1"/>
                </a:solidFill>
                <a:latin typeface="+mj-lt"/>
              </a:rPr>
              <a:t>SPAD</a:t>
            </a:r>
            <a:endParaRPr lang="en-GB" sz="1600" b="1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E31204D5-13DC-6C73-E117-BFD0D86757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579"/>
          <a:stretch>
            <a:fillRect/>
          </a:stretch>
        </p:blipFill>
        <p:spPr>
          <a:xfrm>
            <a:off x="1146076" y="940287"/>
            <a:ext cx="3484046" cy="4047454"/>
          </a:xfrm>
          <a:prstGeom prst="rect">
            <a:avLst/>
          </a:prstGeom>
        </p:spPr>
      </p:pic>
      <p:sp>
        <p:nvSpPr>
          <p:cNvPr id="21" name="Rechteck 20">
            <a:extLst>
              <a:ext uri="{FF2B5EF4-FFF2-40B4-BE49-F238E27FC236}">
                <a16:creationId xmlns:a16="http://schemas.microsoft.com/office/drawing/2014/main" id="{74DF2CDB-FA2C-2F2A-41DC-1C79A72B0DA0}"/>
              </a:ext>
            </a:extLst>
          </p:cNvPr>
          <p:cNvSpPr/>
          <p:nvPr/>
        </p:nvSpPr>
        <p:spPr>
          <a:xfrm>
            <a:off x="4804743" y="945382"/>
            <a:ext cx="653378" cy="3393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 err="1">
                <a:solidFill>
                  <a:schemeClr val="tx1"/>
                </a:solidFill>
                <a:latin typeface="+mj-lt"/>
              </a:rPr>
              <a:t>SiPM</a:t>
            </a:r>
            <a:endParaRPr lang="en-GB" sz="1600" b="1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31" name="Grafik 30">
            <a:extLst>
              <a:ext uri="{FF2B5EF4-FFF2-40B4-BE49-F238E27FC236}">
                <a16:creationId xmlns:a16="http://schemas.microsoft.com/office/drawing/2014/main" id="{01234943-1D7B-E938-4726-3952778CB91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1460" y="966323"/>
            <a:ext cx="2680540" cy="2728984"/>
          </a:xfrm>
          <a:prstGeom prst="rect">
            <a:avLst/>
          </a:prstGeom>
        </p:spPr>
      </p:pic>
      <p:cxnSp>
        <p:nvCxnSpPr>
          <p:cNvPr id="33" name="Gerader Verbinder 32">
            <a:extLst>
              <a:ext uri="{FF2B5EF4-FFF2-40B4-BE49-F238E27FC236}">
                <a16:creationId xmlns:a16="http://schemas.microsoft.com/office/drawing/2014/main" id="{91C6C31B-79A0-6F39-3D18-03D5B7FCBEF7}"/>
              </a:ext>
            </a:extLst>
          </p:cNvPr>
          <p:cNvCxnSpPr>
            <a:cxnSpLocks/>
          </p:cNvCxnSpPr>
          <p:nvPr/>
        </p:nvCxnSpPr>
        <p:spPr>
          <a:xfrm>
            <a:off x="7956223" y="1311964"/>
            <a:ext cx="1655877" cy="90396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r Verbinder 33">
            <a:extLst>
              <a:ext uri="{FF2B5EF4-FFF2-40B4-BE49-F238E27FC236}">
                <a16:creationId xmlns:a16="http://schemas.microsoft.com/office/drawing/2014/main" id="{530BBB52-F691-B1A4-2924-750341DFB1C3}"/>
              </a:ext>
            </a:extLst>
          </p:cNvPr>
          <p:cNvCxnSpPr>
            <a:cxnSpLocks/>
          </p:cNvCxnSpPr>
          <p:nvPr/>
        </p:nvCxnSpPr>
        <p:spPr>
          <a:xfrm flipV="1">
            <a:off x="7919688" y="2407330"/>
            <a:ext cx="1682985" cy="130686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hteck 43">
            <a:extLst>
              <a:ext uri="{FF2B5EF4-FFF2-40B4-BE49-F238E27FC236}">
                <a16:creationId xmlns:a16="http://schemas.microsoft.com/office/drawing/2014/main" id="{06E8DEA1-89E5-89B2-0860-D3AEB47E1503}"/>
              </a:ext>
            </a:extLst>
          </p:cNvPr>
          <p:cNvSpPr/>
          <p:nvPr/>
        </p:nvSpPr>
        <p:spPr>
          <a:xfrm>
            <a:off x="9109124" y="945382"/>
            <a:ext cx="949275" cy="3393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 err="1">
                <a:solidFill>
                  <a:schemeClr val="tx1"/>
                </a:solidFill>
                <a:latin typeface="+mj-lt"/>
              </a:rPr>
              <a:t>SiPM</a:t>
            </a:r>
            <a:r>
              <a:rPr lang="de-DE" sz="1600" b="1" dirty="0">
                <a:solidFill>
                  <a:schemeClr val="tx1"/>
                </a:solidFill>
                <a:latin typeface="+mj-lt"/>
              </a:rPr>
              <a:t> PCB</a:t>
            </a:r>
            <a:endParaRPr lang="en-GB" sz="16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4" name="Stern: 7 Zacken 73">
            <a:extLst>
              <a:ext uri="{FF2B5EF4-FFF2-40B4-BE49-F238E27FC236}">
                <a16:creationId xmlns:a16="http://schemas.microsoft.com/office/drawing/2014/main" id="{DBBC14C6-9ABD-05C6-D9DA-4B8B7853339B}"/>
              </a:ext>
            </a:extLst>
          </p:cNvPr>
          <p:cNvSpPr/>
          <p:nvPr/>
        </p:nvSpPr>
        <p:spPr>
          <a:xfrm>
            <a:off x="2529300" y="3512986"/>
            <a:ext cx="180000" cy="180000"/>
          </a:xfrm>
          <a:prstGeom prst="star7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1" name="Gerade Verbindung mit Pfeil 70">
            <a:extLst>
              <a:ext uri="{FF2B5EF4-FFF2-40B4-BE49-F238E27FC236}">
                <a16:creationId xmlns:a16="http://schemas.microsoft.com/office/drawing/2014/main" id="{3158B50A-3482-DA69-24A0-589B4D40B464}"/>
              </a:ext>
            </a:extLst>
          </p:cNvPr>
          <p:cNvCxnSpPr>
            <a:cxnSpLocks/>
          </p:cNvCxnSpPr>
          <p:nvPr/>
        </p:nvCxnSpPr>
        <p:spPr>
          <a:xfrm>
            <a:off x="1582290" y="1450017"/>
            <a:ext cx="944844" cy="2002224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feld 74">
                <a:extLst>
                  <a:ext uri="{FF2B5EF4-FFF2-40B4-BE49-F238E27FC236}">
                    <a16:creationId xmlns:a16="http://schemas.microsoft.com/office/drawing/2014/main" id="{83924CB7-5626-CE1A-F686-54D07BCD20DA}"/>
                  </a:ext>
                </a:extLst>
              </p:cNvPr>
              <p:cNvSpPr txBox="1"/>
              <p:nvPr/>
            </p:nvSpPr>
            <p:spPr>
              <a:xfrm>
                <a:off x="1401343" y="1186449"/>
                <a:ext cx="18094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5" name="Textfeld 74">
                <a:extLst>
                  <a:ext uri="{FF2B5EF4-FFF2-40B4-BE49-F238E27FC236}">
                    <a16:creationId xmlns:a16="http://schemas.microsoft.com/office/drawing/2014/main" id="{83924CB7-5626-CE1A-F686-54D07BCD20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1343" y="1186449"/>
                <a:ext cx="180947" cy="276999"/>
              </a:xfrm>
              <a:prstGeom prst="rect">
                <a:avLst/>
              </a:prstGeom>
              <a:blipFill>
                <a:blip r:embed="rId10"/>
                <a:stretch>
                  <a:fillRect l="-33333" r="-23333" b="-222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6" name="Grafik 75">
            <a:extLst>
              <a:ext uri="{FF2B5EF4-FFF2-40B4-BE49-F238E27FC236}">
                <a16:creationId xmlns:a16="http://schemas.microsoft.com/office/drawing/2014/main" id="{03C4D70B-6B6B-8761-02B5-52804DC8338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1202" r="82040" b="27270"/>
          <a:stretch>
            <a:fillRect/>
          </a:stretch>
        </p:blipFill>
        <p:spPr>
          <a:xfrm>
            <a:off x="2573691" y="4620509"/>
            <a:ext cx="509501" cy="1259540"/>
          </a:xfrm>
          <a:prstGeom prst="rect">
            <a:avLst/>
          </a:prstGeom>
        </p:spPr>
      </p:pic>
      <p:cxnSp>
        <p:nvCxnSpPr>
          <p:cNvPr id="77" name="Gerader Verbinder 76">
            <a:extLst>
              <a:ext uri="{FF2B5EF4-FFF2-40B4-BE49-F238E27FC236}">
                <a16:creationId xmlns:a16="http://schemas.microsoft.com/office/drawing/2014/main" id="{929B08DB-F47E-CF7E-DD32-AA21C783E5A9}"/>
              </a:ext>
            </a:extLst>
          </p:cNvPr>
          <p:cNvCxnSpPr>
            <a:cxnSpLocks/>
          </p:cNvCxnSpPr>
          <p:nvPr/>
        </p:nvCxnSpPr>
        <p:spPr>
          <a:xfrm>
            <a:off x="4578876" y="1935487"/>
            <a:ext cx="1111374" cy="56714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Gerader Verbinder 78">
            <a:extLst>
              <a:ext uri="{FF2B5EF4-FFF2-40B4-BE49-F238E27FC236}">
                <a16:creationId xmlns:a16="http://schemas.microsoft.com/office/drawing/2014/main" id="{017CD0D6-0164-70A7-7839-C3A7F91D92D8}"/>
              </a:ext>
            </a:extLst>
          </p:cNvPr>
          <p:cNvCxnSpPr>
            <a:cxnSpLocks/>
          </p:cNvCxnSpPr>
          <p:nvPr/>
        </p:nvCxnSpPr>
        <p:spPr>
          <a:xfrm flipV="1">
            <a:off x="4630122" y="2622260"/>
            <a:ext cx="1030886" cy="171481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feld 72">
            <a:extLst>
              <a:ext uri="{FF2B5EF4-FFF2-40B4-BE49-F238E27FC236}">
                <a16:creationId xmlns:a16="http://schemas.microsoft.com/office/drawing/2014/main" id="{82BAB605-0F84-7C88-AF6F-F119173D2C69}"/>
              </a:ext>
            </a:extLst>
          </p:cNvPr>
          <p:cNvSpPr txBox="1"/>
          <p:nvPr/>
        </p:nvSpPr>
        <p:spPr>
          <a:xfrm>
            <a:off x="111858" y="3306671"/>
            <a:ext cx="1157233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600" dirty="0">
                <a:latin typeface="+mj-lt"/>
              </a:rPr>
              <a:t>Absorption</a:t>
            </a:r>
            <a:endParaRPr lang="en-GB" sz="1600" dirty="0">
              <a:latin typeface="+mj-lt"/>
            </a:endParaRPr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B48C0110-2F42-54AE-642A-C2321C81C338}"/>
              </a:ext>
            </a:extLst>
          </p:cNvPr>
          <p:cNvSpPr txBox="1"/>
          <p:nvPr/>
        </p:nvSpPr>
        <p:spPr>
          <a:xfrm>
            <a:off x="56117" y="2630365"/>
            <a:ext cx="1381058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600" dirty="0" err="1">
                <a:latin typeface="+mj-lt"/>
              </a:rPr>
              <a:t>Multiplication</a:t>
            </a:r>
            <a:endParaRPr lang="en-GB" sz="1600" dirty="0">
              <a:latin typeface="+mj-lt"/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C5FE2F9A-116D-ED36-26B8-1F0AA7C4A6F5}"/>
              </a:ext>
            </a:extLst>
          </p:cNvPr>
          <p:cNvSpPr/>
          <p:nvPr/>
        </p:nvSpPr>
        <p:spPr>
          <a:xfrm>
            <a:off x="1951350" y="1313029"/>
            <a:ext cx="989133" cy="6507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0842E04B-F03A-F1E3-7ECB-27DE65F9F61C}"/>
              </a:ext>
            </a:extLst>
          </p:cNvPr>
          <p:cNvSpPr/>
          <p:nvPr/>
        </p:nvSpPr>
        <p:spPr>
          <a:xfrm>
            <a:off x="9942871" y="5016906"/>
            <a:ext cx="152400" cy="646331"/>
          </a:xfrm>
          <a:prstGeom prst="rect">
            <a:avLst/>
          </a:prstGeom>
          <a:solidFill>
            <a:srgbClr val="418DFE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6D3C28D9-62E7-A68E-72AC-8D663D45548B}"/>
              </a:ext>
            </a:extLst>
          </p:cNvPr>
          <p:cNvSpPr/>
          <p:nvPr/>
        </p:nvSpPr>
        <p:spPr>
          <a:xfrm>
            <a:off x="11603146" y="5016905"/>
            <a:ext cx="152400" cy="646331"/>
          </a:xfrm>
          <a:prstGeom prst="rect">
            <a:avLst/>
          </a:prstGeom>
          <a:solidFill>
            <a:srgbClr val="418DFE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4D53160C-2DB2-5670-B7C3-A742EC6CD784}"/>
              </a:ext>
            </a:extLst>
          </p:cNvPr>
          <p:cNvGrpSpPr/>
          <p:nvPr/>
        </p:nvGrpSpPr>
        <p:grpSpPr>
          <a:xfrm>
            <a:off x="9854977" y="4883037"/>
            <a:ext cx="1988983" cy="106177"/>
            <a:chOff x="9675866" y="2196397"/>
            <a:chExt cx="1988983" cy="106177"/>
          </a:xfrm>
        </p:grpSpPr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B1CD7BFB-7626-DDF8-74B9-B6247327A873}"/>
                </a:ext>
              </a:extLst>
            </p:cNvPr>
            <p:cNvSpPr/>
            <p:nvPr/>
          </p:nvSpPr>
          <p:spPr>
            <a:xfrm>
              <a:off x="9675866" y="2196397"/>
              <a:ext cx="1988983" cy="45719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8443A1BE-639D-0C37-C6FB-B15774F6F29F}"/>
                </a:ext>
              </a:extLst>
            </p:cNvPr>
            <p:cNvSpPr/>
            <p:nvPr/>
          </p:nvSpPr>
          <p:spPr>
            <a:xfrm>
              <a:off x="11415394" y="2256855"/>
              <a:ext cx="169682" cy="45719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A22AC33F-831E-99CC-C0C6-D8BE3C2AD425}"/>
                </a:ext>
              </a:extLst>
            </p:cNvPr>
            <p:cNvSpPr/>
            <p:nvPr/>
          </p:nvSpPr>
          <p:spPr>
            <a:xfrm>
              <a:off x="9758315" y="2256424"/>
              <a:ext cx="169682" cy="45719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7" name="Pfeil: nach rechts 16">
            <a:extLst>
              <a:ext uri="{FF2B5EF4-FFF2-40B4-BE49-F238E27FC236}">
                <a16:creationId xmlns:a16="http://schemas.microsoft.com/office/drawing/2014/main" id="{8EA58180-7CDC-6A11-DECD-7A536A3F3B47}"/>
              </a:ext>
            </a:extLst>
          </p:cNvPr>
          <p:cNvSpPr/>
          <p:nvPr/>
        </p:nvSpPr>
        <p:spPr>
          <a:xfrm rot="16200000">
            <a:off x="10556708" y="3899374"/>
            <a:ext cx="574141" cy="701023"/>
          </a:xfrm>
          <a:prstGeom prst="rightArrow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B02E7774-308D-0FC0-5685-0F738D119AD8}"/>
              </a:ext>
            </a:extLst>
          </p:cNvPr>
          <p:cNvCxnSpPr>
            <a:cxnSpLocks/>
          </p:cNvCxnSpPr>
          <p:nvPr/>
        </p:nvCxnSpPr>
        <p:spPr>
          <a:xfrm flipV="1">
            <a:off x="9937426" y="5532852"/>
            <a:ext cx="169682" cy="140461"/>
          </a:xfrm>
          <a:prstGeom prst="straightConnector1">
            <a:avLst/>
          </a:prstGeom>
          <a:ln w="19050">
            <a:solidFill>
              <a:srgbClr val="72E4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AB737DF8-5F5F-F300-AF19-690FB416D998}"/>
              </a:ext>
            </a:extLst>
          </p:cNvPr>
          <p:cNvCxnSpPr>
            <a:cxnSpLocks/>
          </p:cNvCxnSpPr>
          <p:nvPr/>
        </p:nvCxnSpPr>
        <p:spPr>
          <a:xfrm flipH="1" flipV="1">
            <a:off x="9956280" y="5426171"/>
            <a:ext cx="152400" cy="69605"/>
          </a:xfrm>
          <a:prstGeom prst="straightConnector1">
            <a:avLst/>
          </a:prstGeom>
          <a:ln w="19050">
            <a:solidFill>
              <a:srgbClr val="72E4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>
            <a:extLst>
              <a:ext uri="{FF2B5EF4-FFF2-40B4-BE49-F238E27FC236}">
                <a16:creationId xmlns:a16="http://schemas.microsoft.com/office/drawing/2014/main" id="{0995D3EA-2903-6D46-2CB5-3CB7015C8A26}"/>
              </a:ext>
            </a:extLst>
          </p:cNvPr>
          <p:cNvCxnSpPr>
            <a:cxnSpLocks/>
          </p:cNvCxnSpPr>
          <p:nvPr/>
        </p:nvCxnSpPr>
        <p:spPr>
          <a:xfrm flipV="1">
            <a:off x="9947639" y="5267172"/>
            <a:ext cx="169682" cy="140461"/>
          </a:xfrm>
          <a:prstGeom prst="straightConnector1">
            <a:avLst/>
          </a:prstGeom>
          <a:ln w="19050">
            <a:solidFill>
              <a:srgbClr val="72E4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B4DDEE0A-DD48-DFE3-41CB-2847FD236458}"/>
              </a:ext>
            </a:extLst>
          </p:cNvPr>
          <p:cNvCxnSpPr>
            <a:cxnSpLocks/>
          </p:cNvCxnSpPr>
          <p:nvPr/>
        </p:nvCxnSpPr>
        <p:spPr>
          <a:xfrm flipH="1" flipV="1">
            <a:off x="9938996" y="5163794"/>
            <a:ext cx="152400" cy="69605"/>
          </a:xfrm>
          <a:prstGeom prst="straightConnector1">
            <a:avLst/>
          </a:prstGeom>
          <a:ln w="19050">
            <a:solidFill>
              <a:srgbClr val="72E4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9DE09D8A-22A6-DB1B-A562-78A3E3633943}"/>
              </a:ext>
            </a:extLst>
          </p:cNvPr>
          <p:cNvCxnSpPr>
            <a:cxnSpLocks/>
          </p:cNvCxnSpPr>
          <p:nvPr/>
        </p:nvCxnSpPr>
        <p:spPr>
          <a:xfrm flipV="1">
            <a:off x="9949211" y="5023646"/>
            <a:ext cx="169682" cy="140461"/>
          </a:xfrm>
          <a:prstGeom prst="straightConnector1">
            <a:avLst/>
          </a:prstGeom>
          <a:ln w="19050">
            <a:solidFill>
              <a:srgbClr val="72E4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feld 24">
            <a:extLst>
              <a:ext uri="{FF2B5EF4-FFF2-40B4-BE49-F238E27FC236}">
                <a16:creationId xmlns:a16="http://schemas.microsoft.com/office/drawing/2014/main" id="{A81FECC4-A3DB-B113-9BE0-ACDFEF488A35}"/>
              </a:ext>
            </a:extLst>
          </p:cNvPr>
          <p:cNvSpPr txBox="1"/>
          <p:nvPr/>
        </p:nvSpPr>
        <p:spPr>
          <a:xfrm>
            <a:off x="9484238" y="5680944"/>
            <a:ext cx="1096484" cy="3360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latin typeface="+mj-lt"/>
              </a:rPr>
              <a:t>WOM </a:t>
            </a:r>
            <a:r>
              <a:rPr lang="de-DE" sz="1600" dirty="0" err="1">
                <a:latin typeface="+mj-lt"/>
              </a:rPr>
              <a:t>tube</a:t>
            </a:r>
            <a:endParaRPr lang="en-GB" sz="1600" dirty="0">
              <a:latin typeface="+mj-lt"/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A5F32E0C-0914-C84E-8DE4-959212E4E3B6}"/>
              </a:ext>
            </a:extLst>
          </p:cNvPr>
          <p:cNvSpPr txBox="1"/>
          <p:nvPr/>
        </p:nvSpPr>
        <p:spPr>
          <a:xfrm>
            <a:off x="8869996" y="4715003"/>
            <a:ext cx="971572" cy="3360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>
                <a:latin typeface="+mj-lt"/>
              </a:rPr>
              <a:t>SiPM</a:t>
            </a:r>
            <a:r>
              <a:rPr lang="de-DE" sz="1600" dirty="0">
                <a:latin typeface="+mj-lt"/>
              </a:rPr>
              <a:t> PCB</a:t>
            </a:r>
            <a:endParaRPr lang="en-GB" sz="1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476158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043465-EB8A-4E93-1360-4B95857EA3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40187A81-82DB-EB92-6BF5-0301D2B4FFA1}"/>
              </a:ext>
            </a:extLst>
          </p:cNvPr>
          <p:cNvSpPr/>
          <p:nvPr/>
        </p:nvSpPr>
        <p:spPr>
          <a:xfrm>
            <a:off x="0" y="6476214"/>
            <a:ext cx="12192000" cy="381786"/>
          </a:xfrm>
          <a:prstGeom prst="rect">
            <a:avLst/>
          </a:prstGeom>
          <a:solidFill>
            <a:srgbClr val="004A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D325A263-F075-200B-70B1-C7718AC4A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9904" y="6484544"/>
            <a:ext cx="2743200" cy="365125"/>
          </a:xfrm>
        </p:spPr>
        <p:txBody>
          <a:bodyPr/>
          <a:lstStyle/>
          <a:p>
            <a:r>
              <a:rPr lang="de-DE" sz="1400" dirty="0"/>
              <a:t>6</a:t>
            </a:r>
            <a:endParaRPr lang="en-GB" sz="1400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79A76C34-07DC-B5AC-C81F-BB6DDFDD7F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9813" y="4028109"/>
            <a:ext cx="2836833" cy="2444340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834AA20A-4A42-0535-9FC9-8BC8C3A393F3}"/>
              </a:ext>
            </a:extLst>
          </p:cNvPr>
          <p:cNvSpPr txBox="1"/>
          <p:nvPr/>
        </p:nvSpPr>
        <p:spPr>
          <a:xfrm>
            <a:off x="347810" y="271835"/>
            <a:ext cx="11493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3600" dirty="0">
                <a:latin typeface="+mj-lt"/>
              </a:rPr>
              <a:t>Setup</a:t>
            </a:r>
            <a:endParaRPr lang="en-GB" sz="3600" dirty="0">
              <a:latin typeface="+mj-lt"/>
            </a:endParaRP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385DA528-87D4-AFBF-77FF-CD3B58CED044}"/>
              </a:ext>
            </a:extLst>
          </p:cNvPr>
          <p:cNvCxnSpPr/>
          <p:nvPr/>
        </p:nvCxnSpPr>
        <p:spPr>
          <a:xfrm>
            <a:off x="0" y="914400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AutoShape 2">
            <a:extLst>
              <a:ext uri="{FF2B5EF4-FFF2-40B4-BE49-F238E27FC236}">
                <a16:creationId xmlns:a16="http://schemas.microsoft.com/office/drawing/2014/main" id="{81F69BB1-FA20-E266-0E1C-54FB7D90032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1744" y="1744744"/>
            <a:ext cx="1836656" cy="1836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7E53D1CD-9FED-B44F-B4C9-56E56F546E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7102" y="974299"/>
            <a:ext cx="3222256" cy="3103697"/>
          </a:xfrm>
          <a:prstGeom prst="rect">
            <a:avLst/>
          </a:prstGeom>
        </p:spPr>
      </p:pic>
      <p:sp>
        <p:nvSpPr>
          <p:cNvPr id="19" name="Rechteck 18">
            <a:extLst>
              <a:ext uri="{FF2B5EF4-FFF2-40B4-BE49-F238E27FC236}">
                <a16:creationId xmlns:a16="http://schemas.microsoft.com/office/drawing/2014/main" id="{1B67F7AD-D071-2748-3F46-CBB64A74BA1B}"/>
              </a:ext>
            </a:extLst>
          </p:cNvPr>
          <p:cNvSpPr/>
          <p:nvPr/>
        </p:nvSpPr>
        <p:spPr>
          <a:xfrm>
            <a:off x="111858" y="945382"/>
            <a:ext cx="653379" cy="3393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>
                <a:solidFill>
                  <a:schemeClr val="tx1"/>
                </a:solidFill>
                <a:latin typeface="+mj-lt"/>
              </a:rPr>
              <a:t>SPAD</a:t>
            </a:r>
            <a:endParaRPr lang="en-GB" sz="1600" b="1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7FF08038-2508-3F75-7FEC-E4C179D852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579"/>
          <a:stretch>
            <a:fillRect/>
          </a:stretch>
        </p:blipFill>
        <p:spPr>
          <a:xfrm>
            <a:off x="1146076" y="940287"/>
            <a:ext cx="3484046" cy="4047454"/>
          </a:xfrm>
          <a:prstGeom prst="rect">
            <a:avLst/>
          </a:prstGeom>
        </p:spPr>
      </p:pic>
      <p:sp>
        <p:nvSpPr>
          <p:cNvPr id="21" name="Rechteck 20">
            <a:extLst>
              <a:ext uri="{FF2B5EF4-FFF2-40B4-BE49-F238E27FC236}">
                <a16:creationId xmlns:a16="http://schemas.microsoft.com/office/drawing/2014/main" id="{6542BB8E-AA85-67A0-1046-586575CB9FF7}"/>
              </a:ext>
            </a:extLst>
          </p:cNvPr>
          <p:cNvSpPr/>
          <p:nvPr/>
        </p:nvSpPr>
        <p:spPr>
          <a:xfrm>
            <a:off x="4804743" y="945382"/>
            <a:ext cx="653378" cy="3393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 err="1">
                <a:solidFill>
                  <a:schemeClr val="tx1"/>
                </a:solidFill>
                <a:latin typeface="+mj-lt"/>
              </a:rPr>
              <a:t>SiPM</a:t>
            </a:r>
            <a:endParaRPr lang="en-GB" sz="1600" b="1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31" name="Grafik 30">
            <a:extLst>
              <a:ext uri="{FF2B5EF4-FFF2-40B4-BE49-F238E27FC236}">
                <a16:creationId xmlns:a16="http://schemas.microsoft.com/office/drawing/2014/main" id="{EC9725BD-20E9-18DF-2FC2-8EEEDE5A065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1460" y="966323"/>
            <a:ext cx="2680540" cy="2728984"/>
          </a:xfrm>
          <a:prstGeom prst="rect">
            <a:avLst/>
          </a:prstGeom>
        </p:spPr>
      </p:pic>
      <p:cxnSp>
        <p:nvCxnSpPr>
          <p:cNvPr id="33" name="Gerader Verbinder 32">
            <a:extLst>
              <a:ext uri="{FF2B5EF4-FFF2-40B4-BE49-F238E27FC236}">
                <a16:creationId xmlns:a16="http://schemas.microsoft.com/office/drawing/2014/main" id="{A90FD991-741F-5FA2-929D-DEBB65B5D7D0}"/>
              </a:ext>
            </a:extLst>
          </p:cNvPr>
          <p:cNvCxnSpPr>
            <a:cxnSpLocks/>
          </p:cNvCxnSpPr>
          <p:nvPr/>
        </p:nvCxnSpPr>
        <p:spPr>
          <a:xfrm>
            <a:off x="7956223" y="1311964"/>
            <a:ext cx="1655877" cy="90396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r Verbinder 33">
            <a:extLst>
              <a:ext uri="{FF2B5EF4-FFF2-40B4-BE49-F238E27FC236}">
                <a16:creationId xmlns:a16="http://schemas.microsoft.com/office/drawing/2014/main" id="{18C739E3-650B-4013-18AC-D49518293AE5}"/>
              </a:ext>
            </a:extLst>
          </p:cNvPr>
          <p:cNvCxnSpPr>
            <a:cxnSpLocks/>
          </p:cNvCxnSpPr>
          <p:nvPr/>
        </p:nvCxnSpPr>
        <p:spPr>
          <a:xfrm flipV="1">
            <a:off x="7919688" y="2407330"/>
            <a:ext cx="1682985" cy="130686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hteck 43">
            <a:extLst>
              <a:ext uri="{FF2B5EF4-FFF2-40B4-BE49-F238E27FC236}">
                <a16:creationId xmlns:a16="http://schemas.microsoft.com/office/drawing/2014/main" id="{674E5B70-7D92-3B28-26C5-5E751564F6DC}"/>
              </a:ext>
            </a:extLst>
          </p:cNvPr>
          <p:cNvSpPr/>
          <p:nvPr/>
        </p:nvSpPr>
        <p:spPr>
          <a:xfrm>
            <a:off x="9109124" y="945382"/>
            <a:ext cx="949275" cy="3393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 err="1">
                <a:solidFill>
                  <a:schemeClr val="tx1"/>
                </a:solidFill>
                <a:latin typeface="+mj-lt"/>
              </a:rPr>
              <a:t>SiPM</a:t>
            </a:r>
            <a:r>
              <a:rPr lang="de-DE" sz="1600" b="1" dirty="0">
                <a:solidFill>
                  <a:schemeClr val="tx1"/>
                </a:solidFill>
                <a:latin typeface="+mj-lt"/>
              </a:rPr>
              <a:t> PCB</a:t>
            </a:r>
            <a:endParaRPr lang="en-GB" sz="16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4" name="Stern: 7 Zacken 73">
            <a:extLst>
              <a:ext uri="{FF2B5EF4-FFF2-40B4-BE49-F238E27FC236}">
                <a16:creationId xmlns:a16="http://schemas.microsoft.com/office/drawing/2014/main" id="{301AD50D-E995-0E14-3A77-9129F3338F43}"/>
              </a:ext>
            </a:extLst>
          </p:cNvPr>
          <p:cNvSpPr/>
          <p:nvPr/>
        </p:nvSpPr>
        <p:spPr>
          <a:xfrm>
            <a:off x="2529300" y="3512986"/>
            <a:ext cx="180000" cy="180000"/>
          </a:xfrm>
          <a:prstGeom prst="star7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6" name="Grafik 75">
            <a:extLst>
              <a:ext uri="{FF2B5EF4-FFF2-40B4-BE49-F238E27FC236}">
                <a16:creationId xmlns:a16="http://schemas.microsoft.com/office/drawing/2014/main" id="{27AA54AC-22F7-7EEE-0AC6-205AD5F2396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1202" r="82040" b="27270"/>
          <a:stretch>
            <a:fillRect/>
          </a:stretch>
        </p:blipFill>
        <p:spPr>
          <a:xfrm>
            <a:off x="2573691" y="4620509"/>
            <a:ext cx="509501" cy="1259540"/>
          </a:xfrm>
          <a:prstGeom prst="rect">
            <a:avLst/>
          </a:prstGeom>
        </p:spPr>
      </p:pic>
      <p:cxnSp>
        <p:nvCxnSpPr>
          <p:cNvPr id="77" name="Gerader Verbinder 76">
            <a:extLst>
              <a:ext uri="{FF2B5EF4-FFF2-40B4-BE49-F238E27FC236}">
                <a16:creationId xmlns:a16="http://schemas.microsoft.com/office/drawing/2014/main" id="{A62F7811-69C9-7812-0334-2A9FCE20AE53}"/>
              </a:ext>
            </a:extLst>
          </p:cNvPr>
          <p:cNvCxnSpPr>
            <a:cxnSpLocks/>
          </p:cNvCxnSpPr>
          <p:nvPr/>
        </p:nvCxnSpPr>
        <p:spPr>
          <a:xfrm>
            <a:off x="4578876" y="1935487"/>
            <a:ext cx="1111374" cy="56714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Gerader Verbinder 78">
            <a:extLst>
              <a:ext uri="{FF2B5EF4-FFF2-40B4-BE49-F238E27FC236}">
                <a16:creationId xmlns:a16="http://schemas.microsoft.com/office/drawing/2014/main" id="{FA69641C-8CC1-B582-0EB6-305B62173EE7}"/>
              </a:ext>
            </a:extLst>
          </p:cNvPr>
          <p:cNvCxnSpPr>
            <a:cxnSpLocks/>
          </p:cNvCxnSpPr>
          <p:nvPr/>
        </p:nvCxnSpPr>
        <p:spPr>
          <a:xfrm flipV="1">
            <a:off x="4630122" y="2622260"/>
            <a:ext cx="1030886" cy="171481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feld 71">
            <a:extLst>
              <a:ext uri="{FF2B5EF4-FFF2-40B4-BE49-F238E27FC236}">
                <a16:creationId xmlns:a16="http://schemas.microsoft.com/office/drawing/2014/main" id="{CF48522D-8D20-2346-73A8-3978ECF25F16}"/>
              </a:ext>
            </a:extLst>
          </p:cNvPr>
          <p:cNvSpPr txBox="1"/>
          <p:nvPr/>
        </p:nvSpPr>
        <p:spPr>
          <a:xfrm>
            <a:off x="56117" y="2630365"/>
            <a:ext cx="1381058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600" dirty="0" err="1">
                <a:latin typeface="+mj-lt"/>
              </a:rPr>
              <a:t>Multiplication</a:t>
            </a:r>
            <a:endParaRPr lang="en-GB" sz="1600" dirty="0">
              <a:latin typeface="+mj-lt"/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5C962878-0BF2-1209-E4C6-064F2263219F}"/>
              </a:ext>
            </a:extLst>
          </p:cNvPr>
          <p:cNvSpPr/>
          <p:nvPr/>
        </p:nvSpPr>
        <p:spPr>
          <a:xfrm>
            <a:off x="1951350" y="1313029"/>
            <a:ext cx="989133" cy="6507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2F859E9A-8E3E-59D8-03D5-25334AE005E1}"/>
              </a:ext>
            </a:extLst>
          </p:cNvPr>
          <p:cNvSpPr/>
          <p:nvPr/>
        </p:nvSpPr>
        <p:spPr>
          <a:xfrm>
            <a:off x="9942871" y="5016906"/>
            <a:ext cx="152400" cy="646331"/>
          </a:xfrm>
          <a:prstGeom prst="rect">
            <a:avLst/>
          </a:prstGeom>
          <a:solidFill>
            <a:srgbClr val="418DFE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1901A3E2-130D-179F-A3CB-69F76A75F108}"/>
              </a:ext>
            </a:extLst>
          </p:cNvPr>
          <p:cNvSpPr/>
          <p:nvPr/>
        </p:nvSpPr>
        <p:spPr>
          <a:xfrm>
            <a:off x="11603146" y="5016905"/>
            <a:ext cx="152400" cy="646331"/>
          </a:xfrm>
          <a:prstGeom prst="rect">
            <a:avLst/>
          </a:prstGeom>
          <a:solidFill>
            <a:srgbClr val="418DFE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1FF79A82-8BB0-DC87-202F-B41E129B9D79}"/>
              </a:ext>
            </a:extLst>
          </p:cNvPr>
          <p:cNvGrpSpPr/>
          <p:nvPr/>
        </p:nvGrpSpPr>
        <p:grpSpPr>
          <a:xfrm>
            <a:off x="9854977" y="4883037"/>
            <a:ext cx="1988983" cy="106177"/>
            <a:chOff x="9675866" y="2196397"/>
            <a:chExt cx="1988983" cy="106177"/>
          </a:xfrm>
        </p:grpSpPr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7C4A2167-DE3F-7361-55FB-1779FB4C7E60}"/>
                </a:ext>
              </a:extLst>
            </p:cNvPr>
            <p:cNvSpPr/>
            <p:nvPr/>
          </p:nvSpPr>
          <p:spPr>
            <a:xfrm>
              <a:off x="9675866" y="2196397"/>
              <a:ext cx="1988983" cy="45719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B9E02E36-B752-E7EF-DC34-07F6332E4B5B}"/>
                </a:ext>
              </a:extLst>
            </p:cNvPr>
            <p:cNvSpPr/>
            <p:nvPr/>
          </p:nvSpPr>
          <p:spPr>
            <a:xfrm>
              <a:off x="11415394" y="2256855"/>
              <a:ext cx="169682" cy="45719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A3B1C1D3-E52D-D5ED-DEDE-2550E07BFD63}"/>
                </a:ext>
              </a:extLst>
            </p:cNvPr>
            <p:cNvSpPr/>
            <p:nvPr/>
          </p:nvSpPr>
          <p:spPr>
            <a:xfrm>
              <a:off x="9758315" y="2256424"/>
              <a:ext cx="169682" cy="45719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7" name="Pfeil: nach rechts 16">
            <a:extLst>
              <a:ext uri="{FF2B5EF4-FFF2-40B4-BE49-F238E27FC236}">
                <a16:creationId xmlns:a16="http://schemas.microsoft.com/office/drawing/2014/main" id="{25BD001C-11A6-4D3A-A263-9B5F4DEFB07D}"/>
              </a:ext>
            </a:extLst>
          </p:cNvPr>
          <p:cNvSpPr/>
          <p:nvPr/>
        </p:nvSpPr>
        <p:spPr>
          <a:xfrm rot="16200000">
            <a:off x="10556708" y="3899374"/>
            <a:ext cx="574141" cy="701023"/>
          </a:xfrm>
          <a:prstGeom prst="rightArrow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5C9FFAAE-D9C9-1D6F-74DF-606833E89549}"/>
              </a:ext>
            </a:extLst>
          </p:cNvPr>
          <p:cNvCxnSpPr>
            <a:cxnSpLocks/>
          </p:cNvCxnSpPr>
          <p:nvPr/>
        </p:nvCxnSpPr>
        <p:spPr>
          <a:xfrm flipV="1">
            <a:off x="9937426" y="5532852"/>
            <a:ext cx="169682" cy="140461"/>
          </a:xfrm>
          <a:prstGeom prst="straightConnector1">
            <a:avLst/>
          </a:prstGeom>
          <a:ln w="19050">
            <a:solidFill>
              <a:srgbClr val="72E4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7EC3AC0D-7090-846C-012E-21424C71B646}"/>
              </a:ext>
            </a:extLst>
          </p:cNvPr>
          <p:cNvCxnSpPr>
            <a:cxnSpLocks/>
          </p:cNvCxnSpPr>
          <p:nvPr/>
        </p:nvCxnSpPr>
        <p:spPr>
          <a:xfrm flipH="1" flipV="1">
            <a:off x="9956280" y="5426171"/>
            <a:ext cx="152400" cy="69605"/>
          </a:xfrm>
          <a:prstGeom prst="straightConnector1">
            <a:avLst/>
          </a:prstGeom>
          <a:ln w="19050">
            <a:solidFill>
              <a:srgbClr val="72E4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>
            <a:extLst>
              <a:ext uri="{FF2B5EF4-FFF2-40B4-BE49-F238E27FC236}">
                <a16:creationId xmlns:a16="http://schemas.microsoft.com/office/drawing/2014/main" id="{D3AFFC93-3143-9D27-578A-97302B4BCD26}"/>
              </a:ext>
            </a:extLst>
          </p:cNvPr>
          <p:cNvCxnSpPr>
            <a:cxnSpLocks/>
          </p:cNvCxnSpPr>
          <p:nvPr/>
        </p:nvCxnSpPr>
        <p:spPr>
          <a:xfrm flipV="1">
            <a:off x="9947639" y="5267172"/>
            <a:ext cx="169682" cy="140461"/>
          </a:xfrm>
          <a:prstGeom prst="straightConnector1">
            <a:avLst/>
          </a:prstGeom>
          <a:ln w="19050">
            <a:solidFill>
              <a:srgbClr val="72E4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5CBC63C2-F682-9192-8EE9-60F6D8A275DB}"/>
              </a:ext>
            </a:extLst>
          </p:cNvPr>
          <p:cNvCxnSpPr>
            <a:cxnSpLocks/>
          </p:cNvCxnSpPr>
          <p:nvPr/>
        </p:nvCxnSpPr>
        <p:spPr>
          <a:xfrm flipH="1" flipV="1">
            <a:off x="9938996" y="5163794"/>
            <a:ext cx="152400" cy="69605"/>
          </a:xfrm>
          <a:prstGeom prst="straightConnector1">
            <a:avLst/>
          </a:prstGeom>
          <a:ln w="19050">
            <a:solidFill>
              <a:srgbClr val="72E4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3F2E9D02-D299-AF3A-0EEE-FE4B3E16DACC}"/>
              </a:ext>
            </a:extLst>
          </p:cNvPr>
          <p:cNvCxnSpPr>
            <a:cxnSpLocks/>
          </p:cNvCxnSpPr>
          <p:nvPr/>
        </p:nvCxnSpPr>
        <p:spPr>
          <a:xfrm flipV="1">
            <a:off x="9949211" y="5023646"/>
            <a:ext cx="169682" cy="140461"/>
          </a:xfrm>
          <a:prstGeom prst="straightConnector1">
            <a:avLst/>
          </a:prstGeom>
          <a:ln w="19050">
            <a:solidFill>
              <a:srgbClr val="72E4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feld 24">
            <a:extLst>
              <a:ext uri="{FF2B5EF4-FFF2-40B4-BE49-F238E27FC236}">
                <a16:creationId xmlns:a16="http://schemas.microsoft.com/office/drawing/2014/main" id="{3C666619-707F-52A2-3FA5-025700CC330B}"/>
              </a:ext>
            </a:extLst>
          </p:cNvPr>
          <p:cNvSpPr txBox="1"/>
          <p:nvPr/>
        </p:nvSpPr>
        <p:spPr>
          <a:xfrm>
            <a:off x="9484238" y="5680944"/>
            <a:ext cx="1096484" cy="3360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latin typeface="+mj-lt"/>
              </a:rPr>
              <a:t>WOM </a:t>
            </a:r>
            <a:r>
              <a:rPr lang="de-DE" sz="1600" dirty="0" err="1">
                <a:latin typeface="+mj-lt"/>
              </a:rPr>
              <a:t>tube</a:t>
            </a:r>
            <a:endParaRPr lang="en-GB" sz="1600" dirty="0">
              <a:latin typeface="+mj-lt"/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DED7E594-08CC-2291-A6B4-52F5A737B8D7}"/>
              </a:ext>
            </a:extLst>
          </p:cNvPr>
          <p:cNvSpPr txBox="1"/>
          <p:nvPr/>
        </p:nvSpPr>
        <p:spPr>
          <a:xfrm>
            <a:off x="8869996" y="4715003"/>
            <a:ext cx="971572" cy="3360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>
                <a:latin typeface="+mj-lt"/>
              </a:rPr>
              <a:t>SiPM</a:t>
            </a:r>
            <a:r>
              <a:rPr lang="de-DE" sz="1600" dirty="0">
                <a:latin typeface="+mj-lt"/>
              </a:rPr>
              <a:t> PCB</a:t>
            </a:r>
            <a:endParaRPr lang="en-GB" sz="1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294900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C877C7-9AFE-AA76-AF72-B7D3A0FECE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50603543-D0E4-11EC-A418-A7104D6156D4}"/>
              </a:ext>
            </a:extLst>
          </p:cNvPr>
          <p:cNvSpPr/>
          <p:nvPr/>
        </p:nvSpPr>
        <p:spPr>
          <a:xfrm>
            <a:off x="0" y="6476214"/>
            <a:ext cx="12192000" cy="381786"/>
          </a:xfrm>
          <a:prstGeom prst="rect">
            <a:avLst/>
          </a:prstGeom>
          <a:solidFill>
            <a:srgbClr val="004A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E0E75F9A-AA3C-BB8B-8385-C2D053FCC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9904" y="6484544"/>
            <a:ext cx="2743200" cy="365125"/>
          </a:xfrm>
        </p:spPr>
        <p:txBody>
          <a:bodyPr/>
          <a:lstStyle/>
          <a:p>
            <a:r>
              <a:rPr lang="de-DE" sz="1400" dirty="0"/>
              <a:t>7</a:t>
            </a:r>
            <a:endParaRPr lang="en-GB" sz="1400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AF390A9F-BCF7-8F70-53B8-9AF0990ACE9E}"/>
              </a:ext>
            </a:extLst>
          </p:cNvPr>
          <p:cNvSpPr txBox="1"/>
          <p:nvPr/>
        </p:nvSpPr>
        <p:spPr>
          <a:xfrm>
            <a:off x="130897" y="1169903"/>
            <a:ext cx="655376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>
                <a:latin typeface="+mj-lt"/>
              </a:rPr>
              <a:t>Dark Count Measurements with Hamamatsu-SiPM Board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Light-tight setup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Modulated noise from generator as random trigger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EC20DB06-207C-254D-89EB-AE9A41130677}"/>
              </a:ext>
            </a:extLst>
          </p:cNvPr>
          <p:cNvSpPr txBox="1"/>
          <p:nvPr/>
        </p:nvSpPr>
        <p:spPr>
          <a:xfrm>
            <a:off x="347810" y="271835"/>
            <a:ext cx="11493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3600" dirty="0">
                <a:latin typeface="+mj-lt"/>
              </a:rPr>
              <a:t>Setup</a:t>
            </a:r>
            <a:endParaRPr lang="en-GB" sz="3600" dirty="0">
              <a:latin typeface="+mj-lt"/>
            </a:endParaRPr>
          </a:p>
        </p:txBody>
      </p:sp>
      <p:pic>
        <p:nvPicPr>
          <p:cNvPr id="22" name="Grafik 21">
            <a:extLst>
              <a:ext uri="{FF2B5EF4-FFF2-40B4-BE49-F238E27FC236}">
                <a16:creationId xmlns:a16="http://schemas.microsoft.com/office/drawing/2014/main" id="{BDFAD179-1401-8131-4885-47F6956EBB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496" y="1211159"/>
            <a:ext cx="2702816" cy="2649219"/>
          </a:xfrm>
          <a:prstGeom prst="rect">
            <a:avLst/>
          </a:prstGeom>
        </p:spPr>
      </p:pic>
      <p:pic>
        <p:nvPicPr>
          <p:cNvPr id="23" name="Grafik 22">
            <a:extLst>
              <a:ext uri="{FF2B5EF4-FFF2-40B4-BE49-F238E27FC236}">
                <a16:creationId xmlns:a16="http://schemas.microsoft.com/office/drawing/2014/main" id="{2A300031-C246-3263-63B0-B03C518029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623" y="1211159"/>
            <a:ext cx="2680540" cy="2728984"/>
          </a:xfrm>
          <a:prstGeom prst="rect">
            <a:avLst/>
          </a:prstGeom>
        </p:spPr>
      </p:pic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31F011-B4DA-9182-CB31-346FB11B90C6}"/>
              </a:ext>
            </a:extLst>
          </p:cNvPr>
          <p:cNvCxnSpPr/>
          <p:nvPr/>
        </p:nvCxnSpPr>
        <p:spPr>
          <a:xfrm>
            <a:off x="0" y="914400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hteck 2">
            <a:extLst>
              <a:ext uri="{FF2B5EF4-FFF2-40B4-BE49-F238E27FC236}">
                <a16:creationId xmlns:a16="http://schemas.microsoft.com/office/drawing/2014/main" id="{31F6A412-2A50-F752-6493-78A913A47764}"/>
              </a:ext>
            </a:extLst>
          </p:cNvPr>
          <p:cNvSpPr/>
          <p:nvPr/>
        </p:nvSpPr>
        <p:spPr>
          <a:xfrm>
            <a:off x="3082565" y="2413262"/>
            <a:ext cx="282804" cy="7120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D3F7DF9A-D342-088A-6D59-E67EFF5D58D8}"/>
              </a:ext>
            </a:extLst>
          </p:cNvPr>
          <p:cNvSpPr/>
          <p:nvPr/>
        </p:nvSpPr>
        <p:spPr>
          <a:xfrm>
            <a:off x="3082565" y="2413262"/>
            <a:ext cx="282804" cy="7120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2592B0EA-F9C0-3E8E-2097-E2997E0C2E8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28" t="-1482" r="3184" b="122"/>
          <a:stretch>
            <a:fillRect/>
          </a:stretch>
        </p:blipFill>
        <p:spPr>
          <a:xfrm>
            <a:off x="3082564" y="3313059"/>
            <a:ext cx="3602093" cy="3001795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4EC8C9FE-E652-DE66-E987-64DDFDA87D1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89" t="5778" r="26095" b="8741"/>
          <a:stretch>
            <a:fillRect/>
          </a:stretch>
        </p:blipFill>
        <p:spPr>
          <a:xfrm>
            <a:off x="227728" y="2500812"/>
            <a:ext cx="2611268" cy="3814043"/>
          </a:xfrm>
          <a:prstGeom prst="rect">
            <a:avLst/>
          </a:prstGeom>
        </p:spPr>
      </p:pic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25F2A5CA-93BD-B89A-4393-431DF1892F70}"/>
              </a:ext>
            </a:extLst>
          </p:cNvPr>
          <p:cNvCxnSpPr/>
          <p:nvPr/>
        </p:nvCxnSpPr>
        <p:spPr>
          <a:xfrm>
            <a:off x="2245360" y="4287520"/>
            <a:ext cx="0" cy="1524000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D61216FB-17F4-AB74-1A80-FA6918678952}"/>
              </a:ext>
            </a:extLst>
          </p:cNvPr>
          <p:cNvCxnSpPr>
            <a:cxnSpLocks/>
          </p:cNvCxnSpPr>
          <p:nvPr/>
        </p:nvCxnSpPr>
        <p:spPr>
          <a:xfrm flipH="1">
            <a:off x="711200" y="6238240"/>
            <a:ext cx="1178560" cy="0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feld 16">
            <a:extLst>
              <a:ext uri="{FF2B5EF4-FFF2-40B4-BE49-F238E27FC236}">
                <a16:creationId xmlns:a16="http://schemas.microsoft.com/office/drawing/2014/main" id="{8822DE23-8733-E14D-C5F7-0CD8E94AB140}"/>
              </a:ext>
            </a:extLst>
          </p:cNvPr>
          <p:cNvSpPr txBox="1"/>
          <p:nvPr/>
        </p:nvSpPr>
        <p:spPr>
          <a:xfrm rot="5400000">
            <a:off x="1960880" y="5004507"/>
            <a:ext cx="81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40 cm</a:t>
            </a:r>
            <a:endParaRPr lang="en-GB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93F7697F-FAE2-F808-97A2-8956B01858F8}"/>
              </a:ext>
            </a:extLst>
          </p:cNvPr>
          <p:cNvSpPr txBox="1"/>
          <p:nvPr/>
        </p:nvSpPr>
        <p:spPr>
          <a:xfrm>
            <a:off x="914400" y="5917121"/>
            <a:ext cx="81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25 cm</a:t>
            </a:r>
            <a:endParaRPr lang="en-GB" dirty="0"/>
          </a:p>
        </p:txBody>
      </p: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DF037B3E-B555-3BE0-23EC-45764260BEB1}"/>
              </a:ext>
            </a:extLst>
          </p:cNvPr>
          <p:cNvCxnSpPr>
            <a:cxnSpLocks/>
            <a:stCxn id="21" idx="1"/>
          </p:cNvCxnSpPr>
          <p:nvPr/>
        </p:nvCxnSpPr>
        <p:spPr>
          <a:xfrm flipH="1">
            <a:off x="4856628" y="5168297"/>
            <a:ext cx="692011" cy="1250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feld 20">
            <a:extLst>
              <a:ext uri="{FF2B5EF4-FFF2-40B4-BE49-F238E27FC236}">
                <a16:creationId xmlns:a16="http://schemas.microsoft.com/office/drawing/2014/main" id="{5AA88918-8296-E24E-A210-5AA1749E1CB4}"/>
              </a:ext>
            </a:extLst>
          </p:cNvPr>
          <p:cNvSpPr txBox="1"/>
          <p:nvPr/>
        </p:nvSpPr>
        <p:spPr>
          <a:xfrm>
            <a:off x="5548639" y="4845131"/>
            <a:ext cx="10950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>
                <a:solidFill>
                  <a:schemeClr val="bg1"/>
                </a:solidFill>
              </a:rPr>
              <a:t>SiPM</a:t>
            </a:r>
            <a:r>
              <a:rPr lang="de-DE" dirty="0">
                <a:solidFill>
                  <a:schemeClr val="bg1"/>
                </a:solidFill>
              </a:rPr>
              <a:t> PCB Holder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524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076E8B-D0BF-C4AA-8AA5-A89E63E01A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E69D1032-100F-2DBD-1E29-1B880D59D483}"/>
              </a:ext>
            </a:extLst>
          </p:cNvPr>
          <p:cNvSpPr/>
          <p:nvPr/>
        </p:nvSpPr>
        <p:spPr>
          <a:xfrm>
            <a:off x="0" y="6476214"/>
            <a:ext cx="12192000" cy="381786"/>
          </a:xfrm>
          <a:prstGeom prst="rect">
            <a:avLst/>
          </a:prstGeom>
          <a:solidFill>
            <a:srgbClr val="004A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61EA940-1B12-7A01-26BD-4DE1C7A1D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9904" y="6484544"/>
            <a:ext cx="2743200" cy="365125"/>
          </a:xfrm>
        </p:spPr>
        <p:txBody>
          <a:bodyPr/>
          <a:lstStyle/>
          <a:p>
            <a:r>
              <a:rPr lang="de-DE" sz="1400" dirty="0"/>
              <a:t>7</a:t>
            </a:r>
            <a:endParaRPr lang="en-GB" sz="1400" dirty="0"/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4C6953B9-915D-F4FB-D405-01D1DDF605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496" y="1211159"/>
            <a:ext cx="2702816" cy="2649219"/>
          </a:xfrm>
          <a:prstGeom prst="rect">
            <a:avLst/>
          </a:prstGeom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D347DE90-913C-AFA6-F24D-A88143CA62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623" y="1211159"/>
            <a:ext cx="2680540" cy="2728984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695DB55A-0094-5232-2217-2107D4E7FC05}"/>
              </a:ext>
            </a:extLst>
          </p:cNvPr>
          <p:cNvSpPr txBox="1"/>
          <p:nvPr/>
        </p:nvSpPr>
        <p:spPr>
          <a:xfrm>
            <a:off x="130897" y="1169903"/>
            <a:ext cx="655376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>
                <a:latin typeface="+mj-lt"/>
              </a:rPr>
              <a:t>Dark Count Measurements with Hamamatsu-SiPM Board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Light-tight setup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Modulated noise from generator as random trigger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793B584D-B261-2923-7EEE-779CA3A3C1BC}"/>
              </a:ext>
            </a:extLst>
          </p:cNvPr>
          <p:cNvSpPr txBox="1"/>
          <p:nvPr/>
        </p:nvSpPr>
        <p:spPr>
          <a:xfrm>
            <a:off x="347810" y="271835"/>
            <a:ext cx="11493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3600" dirty="0">
                <a:latin typeface="+mj-lt"/>
              </a:rPr>
              <a:t>Setup</a:t>
            </a:r>
            <a:endParaRPr lang="en-GB" sz="3600" dirty="0">
              <a:latin typeface="+mj-lt"/>
            </a:endParaRP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92A78A99-4562-DD3B-0B14-B00D0215658A}"/>
              </a:ext>
            </a:extLst>
          </p:cNvPr>
          <p:cNvCxnSpPr/>
          <p:nvPr/>
        </p:nvCxnSpPr>
        <p:spPr>
          <a:xfrm>
            <a:off x="0" y="914400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ckige Klammer rechts 9">
            <a:extLst>
              <a:ext uri="{FF2B5EF4-FFF2-40B4-BE49-F238E27FC236}">
                <a16:creationId xmlns:a16="http://schemas.microsoft.com/office/drawing/2014/main" id="{6012DE13-951D-83E0-0D2B-3108AB7528EF}"/>
              </a:ext>
            </a:extLst>
          </p:cNvPr>
          <p:cNvSpPr/>
          <p:nvPr/>
        </p:nvSpPr>
        <p:spPr>
          <a:xfrm rot="7009698" flipH="1">
            <a:off x="8411454" y="846739"/>
            <a:ext cx="192556" cy="1040310"/>
          </a:xfrm>
          <a:prstGeom prst="rightBracke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909C1176-AD66-05F3-7159-C03471C6E8E8}"/>
              </a:ext>
            </a:extLst>
          </p:cNvPr>
          <p:cNvSpPr/>
          <p:nvPr/>
        </p:nvSpPr>
        <p:spPr>
          <a:xfrm>
            <a:off x="3082565" y="2413262"/>
            <a:ext cx="282804" cy="7120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18C70525-2B1F-A459-49EB-FFB8CD764535}"/>
              </a:ext>
            </a:extLst>
          </p:cNvPr>
          <p:cNvSpPr/>
          <p:nvPr/>
        </p:nvSpPr>
        <p:spPr>
          <a:xfrm>
            <a:off x="3082565" y="2413262"/>
            <a:ext cx="282804" cy="7120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7BDFE711-C794-8016-A1E0-9501E66510C3}"/>
              </a:ext>
            </a:extLst>
          </p:cNvPr>
          <p:cNvSpPr/>
          <p:nvPr/>
        </p:nvSpPr>
        <p:spPr>
          <a:xfrm>
            <a:off x="3082565" y="2413262"/>
            <a:ext cx="282804" cy="7120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A9C00DA8-0B6D-2EEB-EBBB-A477F580F3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28" t="-1482" r="3184" b="122"/>
          <a:stretch>
            <a:fillRect/>
          </a:stretch>
        </p:blipFill>
        <p:spPr>
          <a:xfrm>
            <a:off x="3082564" y="3313059"/>
            <a:ext cx="3602093" cy="3001795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B2538F8E-22D6-7116-2E57-D6D71C9D4BD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89" t="5778" r="26095" b="8741"/>
          <a:stretch>
            <a:fillRect/>
          </a:stretch>
        </p:blipFill>
        <p:spPr>
          <a:xfrm>
            <a:off x="227728" y="2500812"/>
            <a:ext cx="2611268" cy="3814043"/>
          </a:xfrm>
          <a:prstGeom prst="rect">
            <a:avLst/>
          </a:prstGeom>
        </p:spPr>
      </p:pic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230D5066-01CB-7108-DF7C-ABF814743D5C}"/>
              </a:ext>
            </a:extLst>
          </p:cNvPr>
          <p:cNvCxnSpPr/>
          <p:nvPr/>
        </p:nvCxnSpPr>
        <p:spPr>
          <a:xfrm>
            <a:off x="2245360" y="4287520"/>
            <a:ext cx="0" cy="1524000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4086CC42-B782-6D19-9925-38C2DFED036F}"/>
              </a:ext>
            </a:extLst>
          </p:cNvPr>
          <p:cNvCxnSpPr>
            <a:cxnSpLocks/>
          </p:cNvCxnSpPr>
          <p:nvPr/>
        </p:nvCxnSpPr>
        <p:spPr>
          <a:xfrm flipH="1">
            <a:off x="711200" y="6238240"/>
            <a:ext cx="1178560" cy="0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Grafik 4">
            <a:extLst>
              <a:ext uri="{FF2B5EF4-FFF2-40B4-BE49-F238E27FC236}">
                <a16:creationId xmlns:a16="http://schemas.microsoft.com/office/drawing/2014/main" id="{161DC183-CDDB-4EAB-7B14-22FC782A56C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45794" y="4303401"/>
            <a:ext cx="6025886" cy="185565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9" name="Textfeld 18">
            <a:extLst>
              <a:ext uri="{FF2B5EF4-FFF2-40B4-BE49-F238E27FC236}">
                <a16:creationId xmlns:a16="http://schemas.microsoft.com/office/drawing/2014/main" id="{5E4B27A6-BC15-1AA7-1D83-DED6A4FF03C0}"/>
              </a:ext>
            </a:extLst>
          </p:cNvPr>
          <p:cNvSpPr txBox="1"/>
          <p:nvPr/>
        </p:nvSpPr>
        <p:spPr>
          <a:xfrm rot="5400000">
            <a:off x="1960880" y="5004507"/>
            <a:ext cx="81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40 cm</a:t>
            </a:r>
            <a:endParaRPr lang="en-GB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D6E86211-6249-34B2-98E1-9D11CA92D00A}"/>
              </a:ext>
            </a:extLst>
          </p:cNvPr>
          <p:cNvSpPr txBox="1"/>
          <p:nvPr/>
        </p:nvSpPr>
        <p:spPr>
          <a:xfrm>
            <a:off x="914400" y="5917121"/>
            <a:ext cx="81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25 cm</a:t>
            </a:r>
            <a:endParaRPr lang="en-GB" dirty="0"/>
          </a:p>
        </p:txBody>
      </p: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4256EF4B-2311-2579-79E0-881038126E02}"/>
              </a:ext>
            </a:extLst>
          </p:cNvPr>
          <p:cNvCxnSpPr>
            <a:cxnSpLocks/>
            <a:stCxn id="22" idx="1"/>
          </p:cNvCxnSpPr>
          <p:nvPr/>
        </p:nvCxnSpPr>
        <p:spPr>
          <a:xfrm flipH="1">
            <a:off x="4856628" y="5168297"/>
            <a:ext cx="692011" cy="1250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feld 21">
            <a:extLst>
              <a:ext uri="{FF2B5EF4-FFF2-40B4-BE49-F238E27FC236}">
                <a16:creationId xmlns:a16="http://schemas.microsoft.com/office/drawing/2014/main" id="{5CAC7F9C-1C59-2313-47AD-9B53A2C11457}"/>
              </a:ext>
            </a:extLst>
          </p:cNvPr>
          <p:cNvSpPr txBox="1"/>
          <p:nvPr/>
        </p:nvSpPr>
        <p:spPr>
          <a:xfrm>
            <a:off x="5548639" y="4845131"/>
            <a:ext cx="10950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>
                <a:solidFill>
                  <a:schemeClr val="bg1"/>
                </a:solidFill>
              </a:rPr>
              <a:t>SiPM</a:t>
            </a:r>
            <a:r>
              <a:rPr lang="de-DE" dirty="0">
                <a:solidFill>
                  <a:schemeClr val="bg1"/>
                </a:solidFill>
              </a:rPr>
              <a:t> PCB Holder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7859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140BDE-3DC9-76AE-68F3-F852AADC54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36A6A5B2-26A3-82BC-7D04-B5934D463086}"/>
              </a:ext>
            </a:extLst>
          </p:cNvPr>
          <p:cNvSpPr/>
          <p:nvPr/>
        </p:nvSpPr>
        <p:spPr>
          <a:xfrm>
            <a:off x="0" y="6476214"/>
            <a:ext cx="12192000" cy="381786"/>
          </a:xfrm>
          <a:prstGeom prst="rect">
            <a:avLst/>
          </a:prstGeom>
          <a:solidFill>
            <a:srgbClr val="004A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5" name="Objekt 4">
            <a:extLst>
              <a:ext uri="{FF2B5EF4-FFF2-40B4-BE49-F238E27FC236}">
                <a16:creationId xmlns:a16="http://schemas.microsoft.com/office/drawing/2014/main" id="{472A8601-42BA-0E43-B739-CB95CD34EC2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4097087"/>
              </p:ext>
            </p:extLst>
          </p:nvPr>
        </p:nvGraphicFramePr>
        <p:xfrm>
          <a:off x="420632" y="4094134"/>
          <a:ext cx="3889816" cy="23343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2" imgW="5486400" imgH="3291840" progId="Acrobat.Document.DC">
                  <p:embed/>
                </p:oleObj>
              </mc:Choice>
              <mc:Fallback>
                <p:oleObj name="Acrobat Document" r:id="rId2" imgW="5486400" imgH="3291840" progId="Acrobat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20632" y="4094134"/>
                        <a:ext cx="3889816" cy="23343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B2AB3433-821D-F99C-A196-F71F6A04F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9904" y="6484544"/>
            <a:ext cx="2743200" cy="365125"/>
          </a:xfrm>
        </p:spPr>
        <p:txBody>
          <a:bodyPr/>
          <a:lstStyle/>
          <a:p>
            <a:r>
              <a:rPr lang="de-DE" sz="1400" dirty="0"/>
              <a:t>8</a:t>
            </a:r>
            <a:endParaRPr lang="en-GB" sz="1400" dirty="0"/>
          </a:p>
        </p:txBody>
      </p:sp>
      <p:graphicFrame>
        <p:nvGraphicFramePr>
          <p:cNvPr id="11" name="Objekt 10">
            <a:extLst>
              <a:ext uri="{FF2B5EF4-FFF2-40B4-BE49-F238E27FC236}">
                <a16:creationId xmlns:a16="http://schemas.microsoft.com/office/drawing/2014/main" id="{57BBE5E8-E482-0096-D4D1-4D836F736B4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0368183"/>
              </p:ext>
            </p:extLst>
          </p:nvPr>
        </p:nvGraphicFramePr>
        <p:xfrm>
          <a:off x="4418920" y="4091069"/>
          <a:ext cx="3889817" cy="23343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4" imgW="5486400" imgH="3291840" progId="Acrobat.Document.DC">
                  <p:embed/>
                </p:oleObj>
              </mc:Choice>
              <mc:Fallback>
                <p:oleObj name="Acrobat Document" r:id="rId4" imgW="5486400" imgH="3291840" progId="Acrobat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418920" y="4091069"/>
                        <a:ext cx="3889817" cy="23343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feld 5">
            <a:extLst>
              <a:ext uri="{FF2B5EF4-FFF2-40B4-BE49-F238E27FC236}">
                <a16:creationId xmlns:a16="http://schemas.microsoft.com/office/drawing/2014/main" id="{BFC26C7A-AE79-5745-A01F-B0F58C24165B}"/>
              </a:ext>
            </a:extLst>
          </p:cNvPr>
          <p:cNvSpPr txBox="1"/>
          <p:nvPr/>
        </p:nvSpPr>
        <p:spPr>
          <a:xfrm>
            <a:off x="347810" y="271835"/>
            <a:ext cx="11493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3600" dirty="0">
                <a:latin typeface="+mj-lt"/>
              </a:rPr>
              <a:t>Setup</a:t>
            </a:r>
            <a:endParaRPr lang="en-GB" sz="3600" dirty="0">
              <a:latin typeface="+mj-lt"/>
            </a:endParaRP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254781A0-BD2A-E574-76EE-AA7727EDBEDD}"/>
              </a:ext>
            </a:extLst>
          </p:cNvPr>
          <p:cNvCxnSpPr/>
          <p:nvPr/>
        </p:nvCxnSpPr>
        <p:spPr>
          <a:xfrm>
            <a:off x="0" y="914400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Objekt 11">
            <a:extLst>
              <a:ext uri="{FF2B5EF4-FFF2-40B4-BE49-F238E27FC236}">
                <a16:creationId xmlns:a16="http://schemas.microsoft.com/office/drawing/2014/main" id="{637995A1-782E-A638-2F19-B24A3BBB590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6914128"/>
              </p:ext>
            </p:extLst>
          </p:nvPr>
        </p:nvGraphicFramePr>
        <p:xfrm>
          <a:off x="420632" y="1400639"/>
          <a:ext cx="3889816" cy="23343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6" imgW="5486400" imgH="3291840" progId="Acrobat.Document.DC">
                  <p:embed/>
                </p:oleObj>
              </mc:Choice>
              <mc:Fallback>
                <p:oleObj name="Acrobat Document" r:id="rId6" imgW="5486400" imgH="3291840" progId="Acrobat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20632" y="1400639"/>
                        <a:ext cx="3889816" cy="23343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kt 12">
            <a:extLst>
              <a:ext uri="{FF2B5EF4-FFF2-40B4-BE49-F238E27FC236}">
                <a16:creationId xmlns:a16="http://schemas.microsoft.com/office/drawing/2014/main" id="{4E8A8595-B7F4-B0E7-3600-E9732714B48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5249990"/>
              </p:ext>
            </p:extLst>
          </p:nvPr>
        </p:nvGraphicFramePr>
        <p:xfrm>
          <a:off x="4418920" y="1406354"/>
          <a:ext cx="3889817" cy="23343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8" imgW="5486400" imgH="3291840" progId="Acrobat.Document.DC">
                  <p:embed/>
                </p:oleObj>
              </mc:Choice>
              <mc:Fallback>
                <p:oleObj name="Acrobat Document" r:id="rId8" imgW="5486400" imgH="3291840" progId="Acrobat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418920" y="1406354"/>
                        <a:ext cx="3889817" cy="23343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646ADFB3-A330-0317-A067-2BFF6459245F}"/>
              </a:ext>
            </a:extLst>
          </p:cNvPr>
          <p:cNvGrpSpPr/>
          <p:nvPr/>
        </p:nvGrpSpPr>
        <p:grpSpPr>
          <a:xfrm>
            <a:off x="9217534" y="4002557"/>
            <a:ext cx="2292901" cy="2334339"/>
            <a:chOff x="8907780" y="1134724"/>
            <a:chExt cx="2292901" cy="2334339"/>
          </a:xfrm>
        </p:grpSpPr>
        <p:pic>
          <p:nvPicPr>
            <p:cNvPr id="18" name="Grafik 17">
              <a:extLst>
                <a:ext uri="{FF2B5EF4-FFF2-40B4-BE49-F238E27FC236}">
                  <a16:creationId xmlns:a16="http://schemas.microsoft.com/office/drawing/2014/main" id="{8455DF6D-F0A7-DC46-5A76-549B1F1C645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07780" y="1134724"/>
              <a:ext cx="2292901" cy="2334339"/>
            </a:xfrm>
            <a:prstGeom prst="rect">
              <a:avLst/>
            </a:prstGeom>
          </p:spPr>
        </p:pic>
        <p:sp>
          <p:nvSpPr>
            <p:cNvPr id="10" name="Eckige Klammer rechts 9">
              <a:extLst>
                <a:ext uri="{FF2B5EF4-FFF2-40B4-BE49-F238E27FC236}">
                  <a16:creationId xmlns:a16="http://schemas.microsoft.com/office/drawing/2014/main" id="{4949BAD5-9AC9-44D8-EB97-B9886CE11E2F}"/>
                </a:ext>
              </a:extLst>
            </p:cNvPr>
            <p:cNvSpPr/>
            <p:nvPr/>
          </p:nvSpPr>
          <p:spPr>
            <a:xfrm rot="7159252" flipH="1">
              <a:off x="10492118" y="871551"/>
              <a:ext cx="166640" cy="826964"/>
            </a:xfrm>
            <a:prstGeom prst="rightBracke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DFCBBF78-4AE7-7943-A275-60248B056AC2}"/>
              </a:ext>
            </a:extLst>
          </p:cNvPr>
          <p:cNvGrpSpPr/>
          <p:nvPr/>
        </p:nvGrpSpPr>
        <p:grpSpPr>
          <a:xfrm>
            <a:off x="9217534" y="1286248"/>
            <a:ext cx="2292901" cy="2367202"/>
            <a:chOff x="8907780" y="3790382"/>
            <a:chExt cx="2292901" cy="2367202"/>
          </a:xfrm>
        </p:grpSpPr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3C7948FE-0D18-1451-E823-CD8371CF6E1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07780" y="3823245"/>
              <a:ext cx="2292901" cy="2334339"/>
            </a:xfrm>
            <a:prstGeom prst="rect">
              <a:avLst/>
            </a:prstGeom>
          </p:spPr>
        </p:pic>
        <p:sp>
          <p:nvSpPr>
            <p:cNvPr id="9" name="Eckige Klammer rechts 8">
              <a:extLst>
                <a:ext uri="{FF2B5EF4-FFF2-40B4-BE49-F238E27FC236}">
                  <a16:creationId xmlns:a16="http://schemas.microsoft.com/office/drawing/2014/main" id="{918EFF0D-CD6A-20BE-51DC-ECCF90BCD208}"/>
                </a:ext>
              </a:extLst>
            </p:cNvPr>
            <p:cNvSpPr/>
            <p:nvPr/>
          </p:nvSpPr>
          <p:spPr>
            <a:xfrm rot="6099023" flipH="1">
              <a:off x="10167210" y="3733345"/>
              <a:ext cx="116953" cy="231028"/>
            </a:xfrm>
            <a:prstGeom prst="rightBracke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5" name="Rechteck 24">
            <a:extLst>
              <a:ext uri="{FF2B5EF4-FFF2-40B4-BE49-F238E27FC236}">
                <a16:creationId xmlns:a16="http://schemas.microsoft.com/office/drawing/2014/main" id="{B29D939C-74D3-F2F1-E26C-F3D7D195274E}"/>
              </a:ext>
            </a:extLst>
          </p:cNvPr>
          <p:cNvSpPr/>
          <p:nvPr/>
        </p:nvSpPr>
        <p:spPr>
          <a:xfrm>
            <a:off x="132991" y="996317"/>
            <a:ext cx="2949574" cy="38345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  <a:latin typeface="+mj-lt"/>
              </a:rPr>
              <a:t>SiPMs read out individually</a:t>
            </a:r>
            <a:r>
              <a:rPr lang="de-DE" dirty="0">
                <a:solidFill>
                  <a:schemeClr val="tx1"/>
                </a:solidFill>
              </a:rPr>
              <a:t>: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6FAE038E-393F-18FD-EEAE-3808A860B690}"/>
              </a:ext>
            </a:extLst>
          </p:cNvPr>
          <p:cNvSpPr/>
          <p:nvPr/>
        </p:nvSpPr>
        <p:spPr>
          <a:xfrm>
            <a:off x="85857" y="3684121"/>
            <a:ext cx="2949574" cy="38345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  <a:latin typeface="+mj-lt"/>
              </a:rPr>
              <a:t>5SiPMs read out in parallel</a:t>
            </a:r>
            <a:r>
              <a:rPr lang="de-DE" dirty="0">
                <a:solidFill>
                  <a:schemeClr val="tx1"/>
                </a:solidFill>
              </a:rPr>
              <a:t>: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2E1EB65F-4FA7-4246-A303-0B5A0F758A01}"/>
              </a:ext>
            </a:extLst>
          </p:cNvPr>
          <p:cNvSpPr/>
          <p:nvPr/>
        </p:nvSpPr>
        <p:spPr>
          <a:xfrm>
            <a:off x="3404898" y="1577286"/>
            <a:ext cx="744719" cy="3393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+mj-lt"/>
              </a:rPr>
              <a:t>1 SPAD</a:t>
            </a:r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3F1B6D5C-FCAE-374D-D6C4-667EE8C2DE8E}"/>
              </a:ext>
            </a:extLst>
          </p:cNvPr>
          <p:cNvSpPr/>
          <p:nvPr/>
        </p:nvSpPr>
        <p:spPr>
          <a:xfrm>
            <a:off x="3404898" y="4262890"/>
            <a:ext cx="744719" cy="3393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+mj-lt"/>
              </a:rPr>
              <a:t>1 SPAD</a:t>
            </a:r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CBACF3B1-2648-8E57-2B9F-21FDD645A16A}"/>
              </a:ext>
            </a:extLst>
          </p:cNvPr>
          <p:cNvSpPr/>
          <p:nvPr/>
        </p:nvSpPr>
        <p:spPr>
          <a:xfrm>
            <a:off x="7343481" y="1577286"/>
            <a:ext cx="776392" cy="3393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+mj-lt"/>
              </a:rPr>
              <a:t>2 SPADs</a:t>
            </a:r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0B74CA84-CE1C-88C6-8A3C-424AC268DF60}"/>
              </a:ext>
            </a:extLst>
          </p:cNvPr>
          <p:cNvSpPr/>
          <p:nvPr/>
        </p:nvSpPr>
        <p:spPr>
          <a:xfrm>
            <a:off x="7343481" y="4262890"/>
            <a:ext cx="776392" cy="3393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+mj-lt"/>
              </a:rPr>
              <a:t>2 SPADs</a:t>
            </a:r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410543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74856E-F7B9-2968-1B89-60547904C0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2075582E-99EF-44E9-0B91-5B2FDA9BADE2}"/>
              </a:ext>
            </a:extLst>
          </p:cNvPr>
          <p:cNvSpPr/>
          <p:nvPr/>
        </p:nvSpPr>
        <p:spPr>
          <a:xfrm>
            <a:off x="0" y="6476214"/>
            <a:ext cx="12192000" cy="381786"/>
          </a:xfrm>
          <a:prstGeom prst="rect">
            <a:avLst/>
          </a:prstGeom>
          <a:solidFill>
            <a:srgbClr val="004A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5" name="Objekt 4">
            <a:extLst>
              <a:ext uri="{FF2B5EF4-FFF2-40B4-BE49-F238E27FC236}">
                <a16:creationId xmlns:a16="http://schemas.microsoft.com/office/drawing/2014/main" id="{A0973B54-31B0-407C-D4D4-2CB3D92A824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20632" y="4094134"/>
          <a:ext cx="3889816" cy="23343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2" imgW="5486400" imgH="3291840" progId="Acrobat.Document.DC">
                  <p:embed/>
                </p:oleObj>
              </mc:Choice>
              <mc:Fallback>
                <p:oleObj name="Acrobat Document" r:id="rId2" imgW="5486400" imgH="3291840" progId="Acrobat.Document.DC">
                  <p:embed/>
                  <p:pic>
                    <p:nvPicPr>
                      <p:cNvPr id="5" name="Objekt 4">
                        <a:extLst>
                          <a:ext uri="{FF2B5EF4-FFF2-40B4-BE49-F238E27FC236}">
                            <a16:creationId xmlns:a16="http://schemas.microsoft.com/office/drawing/2014/main" id="{472A8601-42BA-0E43-B739-CB95CD34EC2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20632" y="4094134"/>
                        <a:ext cx="3889816" cy="23343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BDA4492-08A4-A1AB-7FCD-80A6B33C1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9904" y="6484544"/>
            <a:ext cx="2743200" cy="365125"/>
          </a:xfrm>
        </p:spPr>
        <p:txBody>
          <a:bodyPr/>
          <a:lstStyle/>
          <a:p>
            <a:r>
              <a:rPr lang="de-DE" sz="1400" dirty="0"/>
              <a:t>8</a:t>
            </a:r>
            <a:endParaRPr lang="en-GB" sz="1400" dirty="0"/>
          </a:p>
        </p:txBody>
      </p:sp>
      <p:graphicFrame>
        <p:nvGraphicFramePr>
          <p:cNvPr id="11" name="Objekt 10">
            <a:extLst>
              <a:ext uri="{FF2B5EF4-FFF2-40B4-BE49-F238E27FC236}">
                <a16:creationId xmlns:a16="http://schemas.microsoft.com/office/drawing/2014/main" id="{07F41BFE-FD97-E657-0864-52BEA9CE3B8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418920" y="4091069"/>
          <a:ext cx="3889817" cy="23343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4" imgW="5486400" imgH="3291840" progId="Acrobat.Document.DC">
                  <p:embed/>
                </p:oleObj>
              </mc:Choice>
              <mc:Fallback>
                <p:oleObj name="Acrobat Document" r:id="rId4" imgW="5486400" imgH="3291840" progId="Acrobat.Document.DC">
                  <p:embed/>
                  <p:pic>
                    <p:nvPicPr>
                      <p:cNvPr id="11" name="Objekt 10">
                        <a:extLst>
                          <a:ext uri="{FF2B5EF4-FFF2-40B4-BE49-F238E27FC236}">
                            <a16:creationId xmlns:a16="http://schemas.microsoft.com/office/drawing/2014/main" id="{57BBE5E8-E482-0096-D4D1-4D836F736B4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418920" y="4091069"/>
                        <a:ext cx="3889817" cy="23343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feld 5">
            <a:extLst>
              <a:ext uri="{FF2B5EF4-FFF2-40B4-BE49-F238E27FC236}">
                <a16:creationId xmlns:a16="http://schemas.microsoft.com/office/drawing/2014/main" id="{03A38CB4-82BE-A944-3D51-06E9ED491FC6}"/>
              </a:ext>
            </a:extLst>
          </p:cNvPr>
          <p:cNvSpPr txBox="1"/>
          <p:nvPr/>
        </p:nvSpPr>
        <p:spPr>
          <a:xfrm>
            <a:off x="347810" y="271835"/>
            <a:ext cx="11493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3600" dirty="0">
                <a:latin typeface="+mj-lt"/>
              </a:rPr>
              <a:t>Setup</a:t>
            </a:r>
            <a:endParaRPr lang="en-GB" sz="3600" dirty="0">
              <a:latin typeface="+mj-lt"/>
            </a:endParaRP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18C7FCF9-0680-AB27-EB1C-589CC9BE351C}"/>
              </a:ext>
            </a:extLst>
          </p:cNvPr>
          <p:cNvCxnSpPr/>
          <p:nvPr/>
        </p:nvCxnSpPr>
        <p:spPr>
          <a:xfrm>
            <a:off x="0" y="914400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Objekt 11">
            <a:extLst>
              <a:ext uri="{FF2B5EF4-FFF2-40B4-BE49-F238E27FC236}">
                <a16:creationId xmlns:a16="http://schemas.microsoft.com/office/drawing/2014/main" id="{02323A1B-1AA3-FA0D-D3A7-192A38E765A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20632" y="1400639"/>
          <a:ext cx="3889816" cy="23343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6" imgW="5486400" imgH="3291840" progId="Acrobat.Document.DC">
                  <p:embed/>
                </p:oleObj>
              </mc:Choice>
              <mc:Fallback>
                <p:oleObj name="Acrobat Document" r:id="rId6" imgW="5486400" imgH="3291840" progId="Acrobat.Document.DC">
                  <p:embed/>
                  <p:pic>
                    <p:nvPicPr>
                      <p:cNvPr id="12" name="Objekt 11">
                        <a:extLst>
                          <a:ext uri="{FF2B5EF4-FFF2-40B4-BE49-F238E27FC236}">
                            <a16:creationId xmlns:a16="http://schemas.microsoft.com/office/drawing/2014/main" id="{637995A1-782E-A638-2F19-B24A3BBB590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20632" y="1400639"/>
                        <a:ext cx="3889816" cy="23343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kt 12">
            <a:extLst>
              <a:ext uri="{FF2B5EF4-FFF2-40B4-BE49-F238E27FC236}">
                <a16:creationId xmlns:a16="http://schemas.microsoft.com/office/drawing/2014/main" id="{D1EBBF43-9009-E615-3BFE-5D2D6A3DC2E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418920" y="1406354"/>
          <a:ext cx="3889817" cy="23343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8" imgW="5486400" imgH="3291840" progId="Acrobat.Document.DC">
                  <p:embed/>
                </p:oleObj>
              </mc:Choice>
              <mc:Fallback>
                <p:oleObj name="Acrobat Document" r:id="rId8" imgW="5486400" imgH="3291840" progId="Acrobat.Document.DC">
                  <p:embed/>
                  <p:pic>
                    <p:nvPicPr>
                      <p:cNvPr id="13" name="Objekt 12">
                        <a:extLst>
                          <a:ext uri="{FF2B5EF4-FFF2-40B4-BE49-F238E27FC236}">
                            <a16:creationId xmlns:a16="http://schemas.microsoft.com/office/drawing/2014/main" id="{4E8A8595-B7F4-B0E7-3600-E9732714B48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418920" y="1406354"/>
                        <a:ext cx="3889817" cy="23343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451DE692-123A-6896-E5B8-4DB97C39BE83}"/>
              </a:ext>
            </a:extLst>
          </p:cNvPr>
          <p:cNvGrpSpPr/>
          <p:nvPr/>
        </p:nvGrpSpPr>
        <p:grpSpPr>
          <a:xfrm>
            <a:off x="9217534" y="4002557"/>
            <a:ext cx="2292901" cy="2334339"/>
            <a:chOff x="8907780" y="1134724"/>
            <a:chExt cx="2292901" cy="2334339"/>
          </a:xfrm>
        </p:grpSpPr>
        <p:pic>
          <p:nvPicPr>
            <p:cNvPr id="18" name="Grafik 17">
              <a:extLst>
                <a:ext uri="{FF2B5EF4-FFF2-40B4-BE49-F238E27FC236}">
                  <a16:creationId xmlns:a16="http://schemas.microsoft.com/office/drawing/2014/main" id="{D339EF10-0963-995E-0DE1-0AA76C0B3DE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07780" y="1134724"/>
              <a:ext cx="2292901" cy="2334339"/>
            </a:xfrm>
            <a:prstGeom prst="rect">
              <a:avLst/>
            </a:prstGeom>
          </p:spPr>
        </p:pic>
        <p:sp>
          <p:nvSpPr>
            <p:cNvPr id="10" name="Eckige Klammer rechts 9">
              <a:extLst>
                <a:ext uri="{FF2B5EF4-FFF2-40B4-BE49-F238E27FC236}">
                  <a16:creationId xmlns:a16="http://schemas.microsoft.com/office/drawing/2014/main" id="{FC620775-9645-B364-767E-041A10CEE69F}"/>
                </a:ext>
              </a:extLst>
            </p:cNvPr>
            <p:cNvSpPr/>
            <p:nvPr/>
          </p:nvSpPr>
          <p:spPr>
            <a:xfrm rot="7159252" flipH="1">
              <a:off x="10492118" y="871551"/>
              <a:ext cx="166640" cy="826964"/>
            </a:xfrm>
            <a:prstGeom prst="rightBracke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E7280C8D-6D17-E267-F4D4-3458B33DAF88}"/>
              </a:ext>
            </a:extLst>
          </p:cNvPr>
          <p:cNvGrpSpPr/>
          <p:nvPr/>
        </p:nvGrpSpPr>
        <p:grpSpPr>
          <a:xfrm>
            <a:off x="9217534" y="1286248"/>
            <a:ext cx="2292901" cy="2367202"/>
            <a:chOff x="8907780" y="3790382"/>
            <a:chExt cx="2292901" cy="2367202"/>
          </a:xfrm>
        </p:grpSpPr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3F0BFDB9-3B90-CA93-D8B6-DFED745B3D1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07780" y="3823245"/>
              <a:ext cx="2292901" cy="2334339"/>
            </a:xfrm>
            <a:prstGeom prst="rect">
              <a:avLst/>
            </a:prstGeom>
          </p:spPr>
        </p:pic>
        <p:sp>
          <p:nvSpPr>
            <p:cNvPr id="9" name="Eckige Klammer rechts 8">
              <a:extLst>
                <a:ext uri="{FF2B5EF4-FFF2-40B4-BE49-F238E27FC236}">
                  <a16:creationId xmlns:a16="http://schemas.microsoft.com/office/drawing/2014/main" id="{F9A3A906-970B-9977-2F31-84185E3FC412}"/>
                </a:ext>
              </a:extLst>
            </p:cNvPr>
            <p:cNvSpPr/>
            <p:nvPr/>
          </p:nvSpPr>
          <p:spPr>
            <a:xfrm rot="6099023" flipH="1">
              <a:off x="10167210" y="3733345"/>
              <a:ext cx="116953" cy="231028"/>
            </a:xfrm>
            <a:prstGeom prst="rightBracke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5" name="Rechteck 24">
            <a:extLst>
              <a:ext uri="{FF2B5EF4-FFF2-40B4-BE49-F238E27FC236}">
                <a16:creationId xmlns:a16="http://schemas.microsoft.com/office/drawing/2014/main" id="{C63B8652-9E54-E065-5DD5-71436BA9C797}"/>
              </a:ext>
            </a:extLst>
          </p:cNvPr>
          <p:cNvSpPr/>
          <p:nvPr/>
        </p:nvSpPr>
        <p:spPr>
          <a:xfrm>
            <a:off x="132991" y="996317"/>
            <a:ext cx="2949574" cy="38345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  <a:latin typeface="+mj-lt"/>
              </a:rPr>
              <a:t>SiPMs read out individually</a:t>
            </a:r>
            <a:r>
              <a:rPr lang="de-DE" dirty="0">
                <a:solidFill>
                  <a:schemeClr val="tx1"/>
                </a:solidFill>
              </a:rPr>
              <a:t>: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BA0163AB-A509-9F91-9AE0-85396A2DD30B}"/>
              </a:ext>
            </a:extLst>
          </p:cNvPr>
          <p:cNvSpPr/>
          <p:nvPr/>
        </p:nvSpPr>
        <p:spPr>
          <a:xfrm>
            <a:off x="85857" y="3684121"/>
            <a:ext cx="2949574" cy="38345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  <a:latin typeface="+mj-lt"/>
              </a:rPr>
              <a:t>5SiPMs read out in parallel</a:t>
            </a:r>
            <a:r>
              <a:rPr lang="de-DE" dirty="0">
                <a:solidFill>
                  <a:schemeClr val="tx1"/>
                </a:solidFill>
              </a:rPr>
              <a:t>: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33E43EB1-02A3-A2F7-C8DF-BFB88B3FA59B}"/>
              </a:ext>
            </a:extLst>
          </p:cNvPr>
          <p:cNvSpPr/>
          <p:nvPr/>
        </p:nvSpPr>
        <p:spPr>
          <a:xfrm>
            <a:off x="3404898" y="1577286"/>
            <a:ext cx="744719" cy="3393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+mj-lt"/>
              </a:rPr>
              <a:t>1 SPAD</a:t>
            </a:r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3FD5B82F-6685-6A6C-6DD7-3BD180380D70}"/>
              </a:ext>
            </a:extLst>
          </p:cNvPr>
          <p:cNvSpPr/>
          <p:nvPr/>
        </p:nvSpPr>
        <p:spPr>
          <a:xfrm>
            <a:off x="3404898" y="4262890"/>
            <a:ext cx="744719" cy="3393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+mj-lt"/>
              </a:rPr>
              <a:t>1 SPAD</a:t>
            </a:r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C77D3DE2-B0D7-2F7C-2719-FBA80B5FFEB6}"/>
              </a:ext>
            </a:extLst>
          </p:cNvPr>
          <p:cNvSpPr/>
          <p:nvPr/>
        </p:nvSpPr>
        <p:spPr>
          <a:xfrm>
            <a:off x="7343481" y="1577286"/>
            <a:ext cx="776392" cy="3393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+mj-lt"/>
              </a:rPr>
              <a:t>2 SPADs</a:t>
            </a:r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C6B61888-08A7-E87D-6221-D5643072CFE5}"/>
              </a:ext>
            </a:extLst>
          </p:cNvPr>
          <p:cNvSpPr/>
          <p:nvPr/>
        </p:nvSpPr>
        <p:spPr>
          <a:xfrm>
            <a:off x="7343481" y="4262890"/>
            <a:ext cx="776392" cy="3393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+mj-lt"/>
              </a:rPr>
              <a:t>2 SPADs</a:t>
            </a:r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6329CC5D-0209-B7A9-5D1E-96E32E740A9A}"/>
              </a:ext>
            </a:extLst>
          </p:cNvPr>
          <p:cNvSpPr/>
          <p:nvPr/>
        </p:nvSpPr>
        <p:spPr>
          <a:xfrm>
            <a:off x="5194169" y="5005634"/>
            <a:ext cx="6997831" cy="1471676"/>
          </a:xfrm>
          <a:prstGeom prst="rect">
            <a:avLst/>
          </a:prstGeom>
          <a:solidFill>
            <a:schemeClr val="accent1">
              <a:alpha val="81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 err="1">
                <a:sym typeface="Wingdings" panose="05000000000000000000" pitchFamily="2" charset="2"/>
              </a:rPr>
              <a:t>Obtain</a:t>
            </a: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err="1">
                <a:sym typeface="Wingdings" panose="05000000000000000000" pitchFamily="2" charset="2"/>
              </a:rPr>
              <a:t>representative</a:t>
            </a: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err="1">
                <a:sym typeface="Wingdings" panose="05000000000000000000" pitchFamily="2" charset="2"/>
              </a:rPr>
              <a:t>signal</a:t>
            </a: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err="1">
                <a:sym typeface="Wingdings" panose="05000000000000000000" pitchFamily="2" charset="2"/>
              </a:rPr>
              <a:t>shapes</a:t>
            </a: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err="1">
                <a:sym typeface="Wingdings" panose="05000000000000000000" pitchFamily="2" charset="2"/>
              </a:rPr>
              <a:t>by</a:t>
            </a: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err="1">
                <a:sym typeface="Wingdings" panose="05000000000000000000" pitchFamily="2" charset="2"/>
              </a:rPr>
              <a:t>averaging</a:t>
            </a: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err="1">
                <a:sym typeface="Wingdings" panose="05000000000000000000" pitchFamily="2" charset="2"/>
              </a:rPr>
              <a:t>over</a:t>
            </a: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err="1">
                <a:sym typeface="Wingdings" panose="05000000000000000000" pitchFamily="2" charset="2"/>
              </a:rPr>
              <a:t>many</a:t>
            </a: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err="1">
                <a:sym typeface="Wingdings" panose="05000000000000000000" pitchFamily="2" charset="2"/>
              </a:rPr>
              <a:t>waveforms</a:t>
            </a:r>
            <a:endParaRPr lang="de-DE" sz="2000" dirty="0">
              <a:sym typeface="Wingdings" panose="05000000000000000000" pitchFamily="2" charset="2"/>
            </a:endParaRPr>
          </a:p>
          <a:p>
            <a:pPr algn="ctr"/>
            <a:r>
              <a:rPr lang="de-DE" sz="2000" dirty="0">
                <a:sym typeface="Wingdings" panose="05000000000000000000" pitchFamily="2" charset="2"/>
              </a:rPr>
              <a:t> First </a:t>
            </a:r>
            <a:r>
              <a:rPr lang="de-DE" sz="2000" dirty="0" err="1">
                <a:sym typeface="Wingdings" panose="05000000000000000000" pitchFamily="2" charset="2"/>
              </a:rPr>
              <a:t>need</a:t>
            </a: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err="1">
                <a:sym typeface="Wingdings" panose="05000000000000000000" pitchFamily="2" charset="2"/>
              </a:rPr>
              <a:t>to</a:t>
            </a: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err="1">
                <a:sym typeface="Wingdings" panose="05000000000000000000" pitchFamily="2" charset="2"/>
              </a:rPr>
              <a:t>classify</a:t>
            </a: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err="1">
                <a:sym typeface="Wingdings" panose="05000000000000000000" pitchFamily="2" charset="2"/>
              </a:rPr>
              <a:t>events</a:t>
            </a: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err="1">
                <a:sym typeface="Wingdings" panose="05000000000000000000" pitchFamily="2" charset="2"/>
              </a:rPr>
              <a:t>by</a:t>
            </a: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err="1">
                <a:sym typeface="Wingdings" panose="05000000000000000000" pitchFamily="2" charset="2"/>
              </a:rPr>
              <a:t>their</a:t>
            </a: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err="1">
                <a:sym typeface="Wingdings" panose="05000000000000000000" pitchFamily="2" charset="2"/>
              </a:rPr>
              <a:t>signal</a:t>
            </a:r>
            <a:r>
              <a:rPr lang="de-DE" sz="2000" dirty="0">
                <a:sym typeface="Wingdings" panose="05000000000000000000" pitchFamily="2" charset="2"/>
              </a:rPr>
              <a:t> type </a:t>
            </a:r>
          </a:p>
        </p:txBody>
      </p:sp>
    </p:spTree>
    <p:extLst>
      <p:ext uri="{BB962C8B-B14F-4D97-AF65-F5344CB8AC3E}">
        <p14:creationId xmlns:p14="http://schemas.microsoft.com/office/powerpoint/2010/main" val="19455484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E383C9-1804-BA84-508C-E9C0C840EF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DE7DA190-314B-0F70-02A9-A18056828272}"/>
              </a:ext>
            </a:extLst>
          </p:cNvPr>
          <p:cNvSpPr/>
          <p:nvPr/>
        </p:nvSpPr>
        <p:spPr>
          <a:xfrm>
            <a:off x="0" y="6476214"/>
            <a:ext cx="12192000" cy="381786"/>
          </a:xfrm>
          <a:prstGeom prst="rect">
            <a:avLst/>
          </a:prstGeom>
          <a:solidFill>
            <a:srgbClr val="004A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Foliennummernplatzhalter 1">
            <a:extLst>
              <a:ext uri="{FF2B5EF4-FFF2-40B4-BE49-F238E27FC236}">
                <a16:creationId xmlns:a16="http://schemas.microsoft.com/office/drawing/2014/main" id="{8267DB14-7EEE-453A-F1CD-EA37CA126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9904" y="6484544"/>
            <a:ext cx="2743200" cy="365125"/>
          </a:xfrm>
        </p:spPr>
        <p:txBody>
          <a:bodyPr/>
          <a:lstStyle/>
          <a:p>
            <a:r>
              <a:rPr lang="de-DE" sz="1400" dirty="0"/>
              <a:t>9</a:t>
            </a:r>
            <a:endParaRPr lang="en-GB" sz="1400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F0D58B0D-99AE-3F61-6024-9EABC8FC05C4}"/>
              </a:ext>
            </a:extLst>
          </p:cNvPr>
          <p:cNvSpPr txBox="1"/>
          <p:nvPr/>
        </p:nvSpPr>
        <p:spPr>
          <a:xfrm>
            <a:off x="347810" y="271835"/>
            <a:ext cx="11493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3600" dirty="0">
                <a:latin typeface="+mj-lt"/>
              </a:rPr>
              <a:t>Event </a:t>
            </a:r>
            <a:r>
              <a:rPr lang="de-DE" sz="3600" dirty="0" err="1">
                <a:latin typeface="+mj-lt"/>
              </a:rPr>
              <a:t>characterisation</a:t>
            </a:r>
            <a:r>
              <a:rPr lang="de-DE" sz="3600" dirty="0">
                <a:latin typeface="+mj-lt"/>
              </a:rPr>
              <a:t> - Amplitude</a:t>
            </a:r>
            <a:endParaRPr lang="en-GB" sz="3600" dirty="0">
              <a:latin typeface="+mj-lt"/>
            </a:endParaRP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A7D205A3-353F-AA4C-8D55-C65F5BB205ED}"/>
              </a:ext>
            </a:extLst>
          </p:cNvPr>
          <p:cNvCxnSpPr/>
          <p:nvPr/>
        </p:nvCxnSpPr>
        <p:spPr>
          <a:xfrm>
            <a:off x="0" y="914400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extLst>
              <a:ext uri="{FF2B5EF4-FFF2-40B4-BE49-F238E27FC236}">
                <a16:creationId xmlns:a16="http://schemas.microsoft.com/office/drawing/2014/main" id="{4F15E374-79C6-B7AD-7769-1977AF90BB90}"/>
              </a:ext>
            </a:extLst>
          </p:cNvPr>
          <p:cNvSpPr/>
          <p:nvPr/>
        </p:nvSpPr>
        <p:spPr>
          <a:xfrm>
            <a:off x="347809" y="1132319"/>
            <a:ext cx="3394631" cy="1497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BD7A2CAD-289A-FEDE-3558-B3A5548CD465}"/>
              </a:ext>
            </a:extLst>
          </p:cNvPr>
          <p:cNvSpPr/>
          <p:nvPr/>
        </p:nvSpPr>
        <p:spPr>
          <a:xfrm>
            <a:off x="4690424" y="1098558"/>
            <a:ext cx="3394631" cy="1497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D7B439E7-1946-9AF9-5915-E06DC16FA224}"/>
              </a:ext>
            </a:extLst>
          </p:cNvPr>
          <p:cNvSpPr/>
          <p:nvPr/>
        </p:nvSpPr>
        <p:spPr>
          <a:xfrm>
            <a:off x="8797369" y="1132319"/>
            <a:ext cx="3394631" cy="1497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A0E5C1E2-8683-9983-97DE-78FC0D4651C9}"/>
              </a:ext>
            </a:extLst>
          </p:cNvPr>
          <p:cNvSpPr/>
          <p:nvPr/>
        </p:nvSpPr>
        <p:spPr>
          <a:xfrm>
            <a:off x="2073403" y="3661767"/>
            <a:ext cx="3394631" cy="1497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869FB87C-44C0-0DE3-1F55-D00535677206}"/>
              </a:ext>
            </a:extLst>
          </p:cNvPr>
          <p:cNvSpPr/>
          <p:nvPr/>
        </p:nvSpPr>
        <p:spPr>
          <a:xfrm>
            <a:off x="6516572" y="3763278"/>
            <a:ext cx="3394631" cy="1497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28474CC0-857C-BCB2-EC72-BBE2D12EE8E0}"/>
              </a:ext>
            </a:extLst>
          </p:cNvPr>
          <p:cNvSpPr/>
          <p:nvPr/>
        </p:nvSpPr>
        <p:spPr>
          <a:xfrm rot="16200000">
            <a:off x="-75425" y="2102168"/>
            <a:ext cx="395945" cy="1131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7FBE12C6-3235-BB61-5089-AC591CCD99E3}"/>
              </a:ext>
            </a:extLst>
          </p:cNvPr>
          <p:cNvSpPr/>
          <p:nvPr/>
        </p:nvSpPr>
        <p:spPr>
          <a:xfrm rot="16200000">
            <a:off x="4036232" y="2080409"/>
            <a:ext cx="395945" cy="1131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92D67210-05B6-03B3-E923-97864F08FDBC}"/>
              </a:ext>
            </a:extLst>
          </p:cNvPr>
          <p:cNvSpPr/>
          <p:nvPr/>
        </p:nvSpPr>
        <p:spPr>
          <a:xfrm rot="16200000">
            <a:off x="8127465" y="2089836"/>
            <a:ext cx="395945" cy="1131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8BD1FF93-029A-1111-25AB-B9D7F2012EEE}"/>
              </a:ext>
            </a:extLst>
          </p:cNvPr>
          <p:cNvSpPr/>
          <p:nvPr/>
        </p:nvSpPr>
        <p:spPr>
          <a:xfrm rot="16200000">
            <a:off x="1903712" y="4655116"/>
            <a:ext cx="395945" cy="1131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2C42BD62-B3AC-DFA5-DC23-F2CB294097F3}"/>
              </a:ext>
            </a:extLst>
          </p:cNvPr>
          <p:cNvSpPr/>
          <p:nvPr/>
        </p:nvSpPr>
        <p:spPr>
          <a:xfrm rot="16200000">
            <a:off x="6133206" y="4699641"/>
            <a:ext cx="395945" cy="1131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87616CB6-9734-B501-F3C2-940E29DB3EF6}"/>
              </a:ext>
            </a:extLst>
          </p:cNvPr>
          <p:cNvSpPr/>
          <p:nvPr/>
        </p:nvSpPr>
        <p:spPr>
          <a:xfrm>
            <a:off x="2714920" y="2408148"/>
            <a:ext cx="782424" cy="1497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F44FAADC-7A03-CF90-1091-104BE3FE7541}"/>
              </a:ext>
            </a:extLst>
          </p:cNvPr>
          <p:cNvSpPr/>
          <p:nvPr/>
        </p:nvSpPr>
        <p:spPr>
          <a:xfrm>
            <a:off x="6836004" y="2434808"/>
            <a:ext cx="782424" cy="1497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C92118F1-876E-E038-3EB1-471A7A19BF96}"/>
              </a:ext>
            </a:extLst>
          </p:cNvPr>
          <p:cNvSpPr/>
          <p:nvPr/>
        </p:nvSpPr>
        <p:spPr>
          <a:xfrm>
            <a:off x="10936665" y="2408148"/>
            <a:ext cx="782424" cy="1497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E580BE5C-630A-E648-5CC6-ED2FD3DF81FD}"/>
              </a:ext>
            </a:extLst>
          </p:cNvPr>
          <p:cNvSpPr/>
          <p:nvPr/>
        </p:nvSpPr>
        <p:spPr>
          <a:xfrm>
            <a:off x="4751597" y="4982465"/>
            <a:ext cx="782424" cy="1497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BF7FB338-9002-4897-1974-3B553E2504CC}"/>
              </a:ext>
            </a:extLst>
          </p:cNvPr>
          <p:cNvSpPr/>
          <p:nvPr/>
        </p:nvSpPr>
        <p:spPr>
          <a:xfrm>
            <a:off x="8975890" y="5010786"/>
            <a:ext cx="782424" cy="1497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2" name="Inhaltsplatzhalter 3">
            <a:extLst>
              <a:ext uri="{FF2B5EF4-FFF2-40B4-BE49-F238E27FC236}">
                <a16:creationId xmlns:a16="http://schemas.microsoft.com/office/drawing/2014/main" id="{83A9329F-F83F-1F60-3647-23E38E1F097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6923303"/>
              </p:ext>
            </p:extLst>
          </p:nvPr>
        </p:nvGraphicFramePr>
        <p:xfrm>
          <a:off x="226136" y="1112670"/>
          <a:ext cx="3649848" cy="2633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2" imgW="4320221" imgH="3116161" progId="Acrobat.Document.DC">
                  <p:embed/>
                </p:oleObj>
              </mc:Choice>
              <mc:Fallback>
                <p:oleObj name="Acrobat Document" r:id="rId2" imgW="4320221" imgH="3116161" progId="Acrobat.Document.DC">
                  <p:embed/>
                  <p:pic>
                    <p:nvPicPr>
                      <p:cNvPr id="4" name="Inhaltsplatzhalter 3">
                        <a:extLst>
                          <a:ext uri="{FF2B5EF4-FFF2-40B4-BE49-F238E27FC236}">
                            <a16:creationId xmlns:a16="http://schemas.microsoft.com/office/drawing/2014/main" id="{389FE863-2579-8B17-7CE4-DD0CEDCB81B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26136" y="1112670"/>
                        <a:ext cx="3649848" cy="2633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Rechteck 29">
            <a:extLst>
              <a:ext uri="{FF2B5EF4-FFF2-40B4-BE49-F238E27FC236}">
                <a16:creationId xmlns:a16="http://schemas.microsoft.com/office/drawing/2014/main" id="{8C0D02E7-0837-B252-B3D8-B3BDE049A8BC}"/>
              </a:ext>
            </a:extLst>
          </p:cNvPr>
          <p:cNvSpPr/>
          <p:nvPr/>
        </p:nvSpPr>
        <p:spPr>
          <a:xfrm>
            <a:off x="2492068" y="1506223"/>
            <a:ext cx="744719" cy="3393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+mj-lt"/>
              </a:rPr>
              <a:t>1 SiPM</a:t>
            </a:r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graphicFrame>
        <p:nvGraphicFramePr>
          <p:cNvPr id="3" name="Objekt 2">
            <a:extLst>
              <a:ext uri="{FF2B5EF4-FFF2-40B4-BE49-F238E27FC236}">
                <a16:creationId xmlns:a16="http://schemas.microsoft.com/office/drawing/2014/main" id="{C7EEC60B-79D2-9500-6F6B-F58E0F0D57F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2932277"/>
              </p:ext>
            </p:extLst>
          </p:nvPr>
        </p:nvGraphicFramePr>
        <p:xfrm>
          <a:off x="4271076" y="1112962"/>
          <a:ext cx="3649848" cy="26330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4" imgW="4320221" imgH="3116161" progId="Acrobat.Document.DC">
                  <p:embed/>
                </p:oleObj>
              </mc:Choice>
              <mc:Fallback>
                <p:oleObj name="Acrobat Document" r:id="rId4" imgW="4320221" imgH="3116161" progId="Acrobat.Document.DC">
                  <p:embed/>
                  <p:pic>
                    <p:nvPicPr>
                      <p:cNvPr id="5" name="Objekt 4">
                        <a:extLst>
                          <a:ext uri="{FF2B5EF4-FFF2-40B4-BE49-F238E27FC236}">
                            <a16:creationId xmlns:a16="http://schemas.microsoft.com/office/drawing/2014/main" id="{7B89A217-180F-2A8E-24D8-95AC5B24BDB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271076" y="1112962"/>
                        <a:ext cx="3649848" cy="26330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Rechteck 30">
            <a:extLst>
              <a:ext uri="{FF2B5EF4-FFF2-40B4-BE49-F238E27FC236}">
                <a16:creationId xmlns:a16="http://schemas.microsoft.com/office/drawing/2014/main" id="{7F03AE84-BF98-0327-6DE6-12DA98C12453}"/>
              </a:ext>
            </a:extLst>
          </p:cNvPr>
          <p:cNvSpPr/>
          <p:nvPr/>
        </p:nvSpPr>
        <p:spPr>
          <a:xfrm>
            <a:off x="6543938" y="1507211"/>
            <a:ext cx="744719" cy="3393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+mj-lt"/>
              </a:rPr>
              <a:t>2 SiPMs</a:t>
            </a:r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graphicFrame>
        <p:nvGraphicFramePr>
          <p:cNvPr id="16" name="Objekt 15">
            <a:extLst>
              <a:ext uri="{FF2B5EF4-FFF2-40B4-BE49-F238E27FC236}">
                <a16:creationId xmlns:a16="http://schemas.microsoft.com/office/drawing/2014/main" id="{0B3CB3B1-C1AC-CBE9-E43B-8CE47ADDFF0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1208127"/>
              </p:ext>
            </p:extLst>
          </p:nvPr>
        </p:nvGraphicFramePr>
        <p:xfrm>
          <a:off x="8433008" y="1114357"/>
          <a:ext cx="3649848" cy="2633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6" imgW="4320221" imgH="3116161" progId="Acrobat.Document.DC">
                  <p:embed/>
                </p:oleObj>
              </mc:Choice>
              <mc:Fallback>
                <p:oleObj name="Acrobat Document" r:id="rId6" imgW="4320221" imgH="3116161" progId="Acrobat.Document.DC">
                  <p:embed/>
                  <p:pic>
                    <p:nvPicPr>
                      <p:cNvPr id="6" name="Objekt 5">
                        <a:extLst>
                          <a:ext uri="{FF2B5EF4-FFF2-40B4-BE49-F238E27FC236}">
                            <a16:creationId xmlns:a16="http://schemas.microsoft.com/office/drawing/2014/main" id="{9855561E-A7DB-288B-6125-FAE7A45D7F7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433008" y="1114357"/>
                        <a:ext cx="3649848" cy="2633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Rechteck 31">
            <a:extLst>
              <a:ext uri="{FF2B5EF4-FFF2-40B4-BE49-F238E27FC236}">
                <a16:creationId xmlns:a16="http://schemas.microsoft.com/office/drawing/2014/main" id="{834F8902-344D-82C6-0F45-AFC0D9337CF6}"/>
              </a:ext>
            </a:extLst>
          </p:cNvPr>
          <p:cNvSpPr/>
          <p:nvPr/>
        </p:nvSpPr>
        <p:spPr>
          <a:xfrm>
            <a:off x="10733073" y="1506223"/>
            <a:ext cx="744719" cy="3393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+mj-lt"/>
              </a:rPr>
              <a:t>3 SiPMs</a:t>
            </a:r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graphicFrame>
        <p:nvGraphicFramePr>
          <p:cNvPr id="29" name="Objekt 28">
            <a:extLst>
              <a:ext uri="{FF2B5EF4-FFF2-40B4-BE49-F238E27FC236}">
                <a16:creationId xmlns:a16="http://schemas.microsoft.com/office/drawing/2014/main" id="{6C7C360C-C69F-EB29-B439-9F7C6DB7F7A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6763823"/>
              </p:ext>
            </p:extLst>
          </p:nvPr>
        </p:nvGraphicFramePr>
        <p:xfrm>
          <a:off x="2269400" y="3852545"/>
          <a:ext cx="3649848" cy="2633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8" imgW="4320221" imgH="3116161" progId="Acrobat.Document.DC">
                  <p:embed/>
                </p:oleObj>
              </mc:Choice>
              <mc:Fallback>
                <p:oleObj name="Acrobat Document" r:id="rId8" imgW="4320221" imgH="3116161" progId="Acrobat.Document.DC">
                  <p:embed/>
                  <p:pic>
                    <p:nvPicPr>
                      <p:cNvPr id="7" name="Objekt 6">
                        <a:extLst>
                          <a:ext uri="{FF2B5EF4-FFF2-40B4-BE49-F238E27FC236}">
                            <a16:creationId xmlns:a16="http://schemas.microsoft.com/office/drawing/2014/main" id="{41AD327C-610F-56E8-F200-1187EBF8D73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269400" y="3852545"/>
                        <a:ext cx="3649848" cy="2633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Rechteck 32">
            <a:extLst>
              <a:ext uri="{FF2B5EF4-FFF2-40B4-BE49-F238E27FC236}">
                <a16:creationId xmlns:a16="http://schemas.microsoft.com/office/drawing/2014/main" id="{54B4D195-21E0-F30E-55F4-E3C3E6700302}"/>
              </a:ext>
            </a:extLst>
          </p:cNvPr>
          <p:cNvSpPr/>
          <p:nvPr/>
        </p:nvSpPr>
        <p:spPr>
          <a:xfrm>
            <a:off x="4514650" y="4246775"/>
            <a:ext cx="744719" cy="3393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+mj-lt"/>
              </a:rPr>
              <a:t>4 SiPMs</a:t>
            </a:r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graphicFrame>
        <p:nvGraphicFramePr>
          <p:cNvPr id="35" name="Objekt 34">
            <a:extLst>
              <a:ext uri="{FF2B5EF4-FFF2-40B4-BE49-F238E27FC236}">
                <a16:creationId xmlns:a16="http://schemas.microsoft.com/office/drawing/2014/main" id="{E6F3E181-2328-16D6-98D0-7796C219724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7905417"/>
              </p:ext>
            </p:extLst>
          </p:nvPr>
        </p:nvGraphicFramePr>
        <p:xfrm>
          <a:off x="6443953" y="3860346"/>
          <a:ext cx="3649848" cy="2633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10" imgW="4320221" imgH="3116161" progId="Acrobat.Document.DC">
                  <p:embed/>
                </p:oleObj>
              </mc:Choice>
              <mc:Fallback>
                <p:oleObj name="Acrobat Document" r:id="rId10" imgW="4320221" imgH="3116161" progId="Acrobat.Document.DC">
                  <p:embed/>
                  <p:pic>
                    <p:nvPicPr>
                      <p:cNvPr id="8" name="Objekt 7">
                        <a:extLst>
                          <a:ext uri="{FF2B5EF4-FFF2-40B4-BE49-F238E27FC236}">
                            <a16:creationId xmlns:a16="http://schemas.microsoft.com/office/drawing/2014/main" id="{1D8AA51B-73C3-9624-268D-51F0FFE9339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6443953" y="3860346"/>
                        <a:ext cx="3649848" cy="2633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Rechteck 33">
            <a:extLst>
              <a:ext uri="{FF2B5EF4-FFF2-40B4-BE49-F238E27FC236}">
                <a16:creationId xmlns:a16="http://schemas.microsoft.com/office/drawing/2014/main" id="{7E05C603-DFA3-4105-7110-3F624FE5EE71}"/>
              </a:ext>
            </a:extLst>
          </p:cNvPr>
          <p:cNvSpPr/>
          <p:nvPr/>
        </p:nvSpPr>
        <p:spPr>
          <a:xfrm>
            <a:off x="8742546" y="4246775"/>
            <a:ext cx="744719" cy="3393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+mj-lt"/>
              </a:rPr>
              <a:t>5 SiPMs</a:t>
            </a:r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211303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C56AE2-872C-2B94-A14E-39C1E8EC9B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51AB5ABD-9E22-4852-AB48-D9771D54A2B7}"/>
              </a:ext>
            </a:extLst>
          </p:cNvPr>
          <p:cNvSpPr/>
          <p:nvPr/>
        </p:nvSpPr>
        <p:spPr>
          <a:xfrm>
            <a:off x="0" y="6476214"/>
            <a:ext cx="12192000" cy="381786"/>
          </a:xfrm>
          <a:prstGeom prst="rect">
            <a:avLst/>
          </a:prstGeom>
          <a:solidFill>
            <a:srgbClr val="004A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Foliennummernplatzhalter 1">
            <a:extLst>
              <a:ext uri="{FF2B5EF4-FFF2-40B4-BE49-F238E27FC236}">
                <a16:creationId xmlns:a16="http://schemas.microsoft.com/office/drawing/2014/main" id="{3D9C8635-A616-170D-EEC7-9FC58C79C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9904" y="6484544"/>
            <a:ext cx="2743200" cy="365125"/>
          </a:xfrm>
        </p:spPr>
        <p:txBody>
          <a:bodyPr/>
          <a:lstStyle/>
          <a:p>
            <a:r>
              <a:rPr lang="de-DE" sz="1400" dirty="0"/>
              <a:t>9</a:t>
            </a:r>
            <a:endParaRPr lang="en-GB" sz="1400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4207D88D-0EFD-81A3-3D50-5B47F280A66D}"/>
              </a:ext>
            </a:extLst>
          </p:cNvPr>
          <p:cNvCxnSpPr/>
          <p:nvPr/>
        </p:nvCxnSpPr>
        <p:spPr>
          <a:xfrm>
            <a:off x="0" y="914400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extLst>
              <a:ext uri="{FF2B5EF4-FFF2-40B4-BE49-F238E27FC236}">
                <a16:creationId xmlns:a16="http://schemas.microsoft.com/office/drawing/2014/main" id="{DF913F69-172A-3748-3D56-91BE10D7094F}"/>
              </a:ext>
            </a:extLst>
          </p:cNvPr>
          <p:cNvSpPr/>
          <p:nvPr/>
        </p:nvSpPr>
        <p:spPr>
          <a:xfrm>
            <a:off x="347809" y="1132319"/>
            <a:ext cx="3394631" cy="1497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DF284CE9-8CEE-8887-A746-524F0A4EFC64}"/>
              </a:ext>
            </a:extLst>
          </p:cNvPr>
          <p:cNvSpPr/>
          <p:nvPr/>
        </p:nvSpPr>
        <p:spPr>
          <a:xfrm>
            <a:off x="4690424" y="1098558"/>
            <a:ext cx="3394631" cy="1497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DD3DB1C5-3EB9-234A-A704-82C041D226B2}"/>
              </a:ext>
            </a:extLst>
          </p:cNvPr>
          <p:cNvSpPr/>
          <p:nvPr/>
        </p:nvSpPr>
        <p:spPr>
          <a:xfrm>
            <a:off x="8797369" y="1132319"/>
            <a:ext cx="3394631" cy="1497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A3DC940E-0E43-190D-2599-154CB5B879F1}"/>
              </a:ext>
            </a:extLst>
          </p:cNvPr>
          <p:cNvSpPr/>
          <p:nvPr/>
        </p:nvSpPr>
        <p:spPr>
          <a:xfrm>
            <a:off x="2073403" y="3661767"/>
            <a:ext cx="3394631" cy="1497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0A51C14F-C5FF-5341-3F86-36B91F53ACC8}"/>
              </a:ext>
            </a:extLst>
          </p:cNvPr>
          <p:cNvSpPr/>
          <p:nvPr/>
        </p:nvSpPr>
        <p:spPr>
          <a:xfrm>
            <a:off x="6516572" y="3763278"/>
            <a:ext cx="3394631" cy="1497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8ED30ED2-C20D-5884-EF34-E7BE1B75536C}"/>
              </a:ext>
            </a:extLst>
          </p:cNvPr>
          <p:cNvSpPr/>
          <p:nvPr/>
        </p:nvSpPr>
        <p:spPr>
          <a:xfrm rot="16200000">
            <a:off x="-75425" y="2102168"/>
            <a:ext cx="395945" cy="1131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5AF26239-5E32-F51A-F95B-1997952974F2}"/>
              </a:ext>
            </a:extLst>
          </p:cNvPr>
          <p:cNvSpPr/>
          <p:nvPr/>
        </p:nvSpPr>
        <p:spPr>
          <a:xfrm rot="16200000">
            <a:off x="4036232" y="2080409"/>
            <a:ext cx="395945" cy="1131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90660E42-F575-4325-653C-6DE46F3CDB13}"/>
              </a:ext>
            </a:extLst>
          </p:cNvPr>
          <p:cNvSpPr/>
          <p:nvPr/>
        </p:nvSpPr>
        <p:spPr>
          <a:xfrm rot="16200000">
            <a:off x="8127465" y="2089836"/>
            <a:ext cx="395945" cy="1131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CADE785B-6F84-1E58-254E-1D65B9A527AC}"/>
              </a:ext>
            </a:extLst>
          </p:cNvPr>
          <p:cNvSpPr/>
          <p:nvPr/>
        </p:nvSpPr>
        <p:spPr>
          <a:xfrm rot="16200000">
            <a:off x="1903712" y="4655116"/>
            <a:ext cx="395945" cy="1131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8EFF9A07-4129-833F-8F59-506EAB34961F}"/>
              </a:ext>
            </a:extLst>
          </p:cNvPr>
          <p:cNvSpPr/>
          <p:nvPr/>
        </p:nvSpPr>
        <p:spPr>
          <a:xfrm rot="16200000">
            <a:off x="6133206" y="4699641"/>
            <a:ext cx="395945" cy="1131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81A10A4F-5B45-7B8C-8568-E6776B484D94}"/>
              </a:ext>
            </a:extLst>
          </p:cNvPr>
          <p:cNvSpPr/>
          <p:nvPr/>
        </p:nvSpPr>
        <p:spPr>
          <a:xfrm>
            <a:off x="2714920" y="2408148"/>
            <a:ext cx="782424" cy="1497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5AEB0743-2E56-B8AB-C20E-30BAAEF67A3F}"/>
              </a:ext>
            </a:extLst>
          </p:cNvPr>
          <p:cNvSpPr/>
          <p:nvPr/>
        </p:nvSpPr>
        <p:spPr>
          <a:xfrm>
            <a:off x="6836004" y="2434808"/>
            <a:ext cx="782424" cy="1497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D84A8F1A-6466-C56B-889D-6D436EE2A7AC}"/>
              </a:ext>
            </a:extLst>
          </p:cNvPr>
          <p:cNvSpPr/>
          <p:nvPr/>
        </p:nvSpPr>
        <p:spPr>
          <a:xfrm>
            <a:off x="10936665" y="2408148"/>
            <a:ext cx="782424" cy="1497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AF2D72CA-0559-2193-70EA-AAF8C926FBA1}"/>
              </a:ext>
            </a:extLst>
          </p:cNvPr>
          <p:cNvSpPr/>
          <p:nvPr/>
        </p:nvSpPr>
        <p:spPr>
          <a:xfrm>
            <a:off x="4751597" y="4982465"/>
            <a:ext cx="782424" cy="1497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9DC402D6-B1ED-4851-194D-5E0273408E6D}"/>
              </a:ext>
            </a:extLst>
          </p:cNvPr>
          <p:cNvSpPr/>
          <p:nvPr/>
        </p:nvSpPr>
        <p:spPr>
          <a:xfrm>
            <a:off x="8975890" y="5010786"/>
            <a:ext cx="782424" cy="1497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2" name="Inhaltsplatzhalter 3">
            <a:extLst>
              <a:ext uri="{FF2B5EF4-FFF2-40B4-BE49-F238E27FC236}">
                <a16:creationId xmlns:a16="http://schemas.microsoft.com/office/drawing/2014/main" id="{7ED4B57A-2771-B3C5-06DC-52A285B9C41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6136" y="1112670"/>
          <a:ext cx="3649848" cy="2633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2" imgW="4320221" imgH="3116161" progId="Acrobat.Document.DC">
                  <p:embed/>
                </p:oleObj>
              </mc:Choice>
              <mc:Fallback>
                <p:oleObj name="Acrobat Document" r:id="rId2" imgW="4320221" imgH="3116161" progId="Acrobat.Document.DC">
                  <p:embed/>
                  <p:pic>
                    <p:nvPicPr>
                      <p:cNvPr id="2" name="Inhaltsplatzhalter 3">
                        <a:extLst>
                          <a:ext uri="{FF2B5EF4-FFF2-40B4-BE49-F238E27FC236}">
                            <a16:creationId xmlns:a16="http://schemas.microsoft.com/office/drawing/2014/main" id="{83A9329F-F83F-1F60-3647-23E38E1F097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26136" y="1112670"/>
                        <a:ext cx="3649848" cy="2633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Rechteck 29">
            <a:extLst>
              <a:ext uri="{FF2B5EF4-FFF2-40B4-BE49-F238E27FC236}">
                <a16:creationId xmlns:a16="http://schemas.microsoft.com/office/drawing/2014/main" id="{8774ABD2-28AC-6ED8-9932-024171AAD66D}"/>
              </a:ext>
            </a:extLst>
          </p:cNvPr>
          <p:cNvSpPr/>
          <p:nvPr/>
        </p:nvSpPr>
        <p:spPr>
          <a:xfrm>
            <a:off x="2492068" y="1506223"/>
            <a:ext cx="744719" cy="3393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+mj-lt"/>
              </a:rPr>
              <a:t>1 SiPM</a:t>
            </a:r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graphicFrame>
        <p:nvGraphicFramePr>
          <p:cNvPr id="3" name="Objekt 2">
            <a:extLst>
              <a:ext uri="{FF2B5EF4-FFF2-40B4-BE49-F238E27FC236}">
                <a16:creationId xmlns:a16="http://schemas.microsoft.com/office/drawing/2014/main" id="{E99C281F-C9CC-4545-F756-1CC09E408DC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271076" y="1112962"/>
          <a:ext cx="3649848" cy="26330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4" imgW="4320221" imgH="3116161" progId="Acrobat.Document.DC">
                  <p:embed/>
                </p:oleObj>
              </mc:Choice>
              <mc:Fallback>
                <p:oleObj name="Acrobat Document" r:id="rId4" imgW="4320221" imgH="3116161" progId="Acrobat.Document.DC">
                  <p:embed/>
                  <p:pic>
                    <p:nvPicPr>
                      <p:cNvPr id="3" name="Objekt 2">
                        <a:extLst>
                          <a:ext uri="{FF2B5EF4-FFF2-40B4-BE49-F238E27FC236}">
                            <a16:creationId xmlns:a16="http://schemas.microsoft.com/office/drawing/2014/main" id="{C7EEC60B-79D2-9500-6F6B-F58E0F0D57F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271076" y="1112962"/>
                        <a:ext cx="3649848" cy="26330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Rechteck 30">
            <a:extLst>
              <a:ext uri="{FF2B5EF4-FFF2-40B4-BE49-F238E27FC236}">
                <a16:creationId xmlns:a16="http://schemas.microsoft.com/office/drawing/2014/main" id="{ECA19D03-6FFB-4CA6-12A7-AA4CB723F3D3}"/>
              </a:ext>
            </a:extLst>
          </p:cNvPr>
          <p:cNvSpPr/>
          <p:nvPr/>
        </p:nvSpPr>
        <p:spPr>
          <a:xfrm>
            <a:off x="6543938" y="1507211"/>
            <a:ext cx="744719" cy="3393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+mj-lt"/>
              </a:rPr>
              <a:t>2 SiPMs</a:t>
            </a:r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graphicFrame>
        <p:nvGraphicFramePr>
          <p:cNvPr id="16" name="Objekt 15">
            <a:extLst>
              <a:ext uri="{FF2B5EF4-FFF2-40B4-BE49-F238E27FC236}">
                <a16:creationId xmlns:a16="http://schemas.microsoft.com/office/drawing/2014/main" id="{78110030-2D5C-0771-6225-6842292596E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433008" y="1114357"/>
          <a:ext cx="3649848" cy="2633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6" imgW="4320221" imgH="3116161" progId="Acrobat.Document.DC">
                  <p:embed/>
                </p:oleObj>
              </mc:Choice>
              <mc:Fallback>
                <p:oleObj name="Acrobat Document" r:id="rId6" imgW="4320221" imgH="3116161" progId="Acrobat.Document.DC">
                  <p:embed/>
                  <p:pic>
                    <p:nvPicPr>
                      <p:cNvPr id="16" name="Objekt 15">
                        <a:extLst>
                          <a:ext uri="{FF2B5EF4-FFF2-40B4-BE49-F238E27FC236}">
                            <a16:creationId xmlns:a16="http://schemas.microsoft.com/office/drawing/2014/main" id="{0B3CB3B1-C1AC-CBE9-E43B-8CE47ADDFF0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433008" y="1114357"/>
                        <a:ext cx="3649848" cy="2633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Rechteck 31">
            <a:extLst>
              <a:ext uri="{FF2B5EF4-FFF2-40B4-BE49-F238E27FC236}">
                <a16:creationId xmlns:a16="http://schemas.microsoft.com/office/drawing/2014/main" id="{65CB7492-006C-8625-2815-4886C0E8AE5B}"/>
              </a:ext>
            </a:extLst>
          </p:cNvPr>
          <p:cNvSpPr/>
          <p:nvPr/>
        </p:nvSpPr>
        <p:spPr>
          <a:xfrm>
            <a:off x="10733073" y="1506223"/>
            <a:ext cx="744719" cy="3393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+mj-lt"/>
              </a:rPr>
              <a:t>3 SiPMs</a:t>
            </a:r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graphicFrame>
        <p:nvGraphicFramePr>
          <p:cNvPr id="29" name="Objekt 28">
            <a:extLst>
              <a:ext uri="{FF2B5EF4-FFF2-40B4-BE49-F238E27FC236}">
                <a16:creationId xmlns:a16="http://schemas.microsoft.com/office/drawing/2014/main" id="{5808F994-7DBF-9278-AF86-6415AA6F412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69400" y="3852545"/>
          <a:ext cx="3649848" cy="2633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8" imgW="4320221" imgH="3116161" progId="Acrobat.Document.DC">
                  <p:embed/>
                </p:oleObj>
              </mc:Choice>
              <mc:Fallback>
                <p:oleObj name="Acrobat Document" r:id="rId8" imgW="4320221" imgH="3116161" progId="Acrobat.Document.DC">
                  <p:embed/>
                  <p:pic>
                    <p:nvPicPr>
                      <p:cNvPr id="29" name="Objekt 28">
                        <a:extLst>
                          <a:ext uri="{FF2B5EF4-FFF2-40B4-BE49-F238E27FC236}">
                            <a16:creationId xmlns:a16="http://schemas.microsoft.com/office/drawing/2014/main" id="{6C7C360C-C69F-EB29-B439-9F7C6DB7F7A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269400" y="3852545"/>
                        <a:ext cx="3649848" cy="2633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Rechteck 32">
            <a:extLst>
              <a:ext uri="{FF2B5EF4-FFF2-40B4-BE49-F238E27FC236}">
                <a16:creationId xmlns:a16="http://schemas.microsoft.com/office/drawing/2014/main" id="{48B9BBF9-DA5A-CE70-0087-6CD2772A8DDF}"/>
              </a:ext>
            </a:extLst>
          </p:cNvPr>
          <p:cNvSpPr/>
          <p:nvPr/>
        </p:nvSpPr>
        <p:spPr>
          <a:xfrm>
            <a:off x="4514650" y="4246775"/>
            <a:ext cx="744719" cy="3393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+mj-lt"/>
              </a:rPr>
              <a:t>4 SiPMs</a:t>
            </a:r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graphicFrame>
        <p:nvGraphicFramePr>
          <p:cNvPr id="35" name="Objekt 34">
            <a:extLst>
              <a:ext uri="{FF2B5EF4-FFF2-40B4-BE49-F238E27FC236}">
                <a16:creationId xmlns:a16="http://schemas.microsoft.com/office/drawing/2014/main" id="{9DC9A20A-E236-46DB-BA3F-0271CACE061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443953" y="3860346"/>
          <a:ext cx="3649848" cy="2633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10" imgW="4320221" imgH="3116161" progId="Acrobat.Document.DC">
                  <p:embed/>
                </p:oleObj>
              </mc:Choice>
              <mc:Fallback>
                <p:oleObj name="Acrobat Document" r:id="rId10" imgW="4320221" imgH="3116161" progId="Acrobat.Document.DC">
                  <p:embed/>
                  <p:pic>
                    <p:nvPicPr>
                      <p:cNvPr id="35" name="Objekt 34">
                        <a:extLst>
                          <a:ext uri="{FF2B5EF4-FFF2-40B4-BE49-F238E27FC236}">
                            <a16:creationId xmlns:a16="http://schemas.microsoft.com/office/drawing/2014/main" id="{E6F3E181-2328-16D6-98D0-7796C21972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6443953" y="3860346"/>
                        <a:ext cx="3649848" cy="2633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Rechteck 33">
            <a:extLst>
              <a:ext uri="{FF2B5EF4-FFF2-40B4-BE49-F238E27FC236}">
                <a16:creationId xmlns:a16="http://schemas.microsoft.com/office/drawing/2014/main" id="{5AD2116B-D188-0301-E5BC-165018F39FF3}"/>
              </a:ext>
            </a:extLst>
          </p:cNvPr>
          <p:cNvSpPr/>
          <p:nvPr/>
        </p:nvSpPr>
        <p:spPr>
          <a:xfrm>
            <a:off x="8742546" y="4246775"/>
            <a:ext cx="744719" cy="3393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+mj-lt"/>
              </a:rPr>
              <a:t>5 SiPMs</a:t>
            </a:r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0" name="Legende: mit Pfeil nach unten 39">
            <a:extLst>
              <a:ext uri="{FF2B5EF4-FFF2-40B4-BE49-F238E27FC236}">
                <a16:creationId xmlns:a16="http://schemas.microsoft.com/office/drawing/2014/main" id="{D9DA9CDC-9431-0732-53AD-CD01D66FEAF9}"/>
              </a:ext>
            </a:extLst>
          </p:cNvPr>
          <p:cNvSpPr/>
          <p:nvPr/>
        </p:nvSpPr>
        <p:spPr>
          <a:xfrm>
            <a:off x="1348478" y="1864367"/>
            <a:ext cx="487001" cy="629513"/>
          </a:xfrm>
          <a:prstGeom prst="downArrowCallout">
            <a:avLst/>
          </a:prstGeom>
          <a:solidFill>
            <a:srgbClr val="4472C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/>
              <a:t>2PE</a:t>
            </a:r>
            <a:endParaRPr lang="en-GB" sz="1400" dirty="0"/>
          </a:p>
        </p:txBody>
      </p:sp>
      <p:sp>
        <p:nvSpPr>
          <p:cNvPr id="41" name="Legende: mit Pfeil nach unten 40">
            <a:extLst>
              <a:ext uri="{FF2B5EF4-FFF2-40B4-BE49-F238E27FC236}">
                <a16:creationId xmlns:a16="http://schemas.microsoft.com/office/drawing/2014/main" id="{E033BD59-E653-E9F2-300F-B71F9D8087F9}"/>
              </a:ext>
            </a:extLst>
          </p:cNvPr>
          <p:cNvSpPr/>
          <p:nvPr/>
        </p:nvSpPr>
        <p:spPr>
          <a:xfrm>
            <a:off x="962813" y="1331243"/>
            <a:ext cx="487001" cy="629513"/>
          </a:xfrm>
          <a:prstGeom prst="downArrowCallout">
            <a:avLst/>
          </a:prstGeom>
          <a:solidFill>
            <a:srgbClr val="4472C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/>
              <a:t>1PE</a:t>
            </a:r>
            <a:endParaRPr lang="en-GB" sz="1400" dirty="0"/>
          </a:p>
        </p:txBody>
      </p:sp>
      <p:sp>
        <p:nvSpPr>
          <p:cNvPr id="42" name="Legende: mit Pfeil nach unten 41">
            <a:extLst>
              <a:ext uri="{FF2B5EF4-FFF2-40B4-BE49-F238E27FC236}">
                <a16:creationId xmlns:a16="http://schemas.microsoft.com/office/drawing/2014/main" id="{753477D3-7864-098C-A28C-0714EEE96C71}"/>
              </a:ext>
            </a:extLst>
          </p:cNvPr>
          <p:cNvSpPr/>
          <p:nvPr/>
        </p:nvSpPr>
        <p:spPr>
          <a:xfrm>
            <a:off x="1734689" y="2269778"/>
            <a:ext cx="487001" cy="629513"/>
          </a:xfrm>
          <a:prstGeom prst="downArrowCallout">
            <a:avLst/>
          </a:prstGeom>
          <a:solidFill>
            <a:srgbClr val="4472C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/>
              <a:t>3PE</a:t>
            </a:r>
            <a:endParaRPr lang="en-GB" sz="1400" dirty="0"/>
          </a:p>
        </p:txBody>
      </p:sp>
      <p:sp>
        <p:nvSpPr>
          <p:cNvPr id="43" name="Legende: mit Pfeil nach unten 42">
            <a:extLst>
              <a:ext uri="{FF2B5EF4-FFF2-40B4-BE49-F238E27FC236}">
                <a16:creationId xmlns:a16="http://schemas.microsoft.com/office/drawing/2014/main" id="{439CC128-C8AA-EFD2-68BB-B6E6163EB0E1}"/>
              </a:ext>
            </a:extLst>
          </p:cNvPr>
          <p:cNvSpPr/>
          <p:nvPr/>
        </p:nvSpPr>
        <p:spPr>
          <a:xfrm>
            <a:off x="2129781" y="2509671"/>
            <a:ext cx="487001" cy="629513"/>
          </a:xfrm>
          <a:prstGeom prst="downArrowCallout">
            <a:avLst/>
          </a:prstGeom>
          <a:solidFill>
            <a:srgbClr val="4472C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/>
              <a:t>4PE</a:t>
            </a:r>
            <a:endParaRPr lang="en-GB" sz="1400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C0B9237C-1F0A-BC2F-910E-9AAAC49715DA}"/>
              </a:ext>
            </a:extLst>
          </p:cNvPr>
          <p:cNvSpPr txBox="1"/>
          <p:nvPr/>
        </p:nvSpPr>
        <p:spPr>
          <a:xfrm>
            <a:off x="347810" y="271835"/>
            <a:ext cx="11493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3600" dirty="0">
                <a:latin typeface="+mj-lt"/>
              </a:rPr>
              <a:t>Event </a:t>
            </a:r>
            <a:r>
              <a:rPr lang="de-DE" sz="3600" dirty="0" err="1">
                <a:latin typeface="+mj-lt"/>
              </a:rPr>
              <a:t>characterisation</a:t>
            </a:r>
            <a:r>
              <a:rPr lang="de-DE" sz="3600" dirty="0">
                <a:latin typeface="+mj-lt"/>
              </a:rPr>
              <a:t> - Amplitude</a:t>
            </a:r>
            <a:endParaRPr lang="en-GB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645108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7791EE-60E3-2F46-AEF0-F7B34F2D76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C57EAAD9-5204-2A66-94B6-850742650E88}"/>
              </a:ext>
            </a:extLst>
          </p:cNvPr>
          <p:cNvSpPr/>
          <p:nvPr/>
        </p:nvSpPr>
        <p:spPr>
          <a:xfrm>
            <a:off x="0" y="6476214"/>
            <a:ext cx="12192000" cy="381786"/>
          </a:xfrm>
          <a:prstGeom prst="rect">
            <a:avLst/>
          </a:prstGeom>
          <a:solidFill>
            <a:srgbClr val="004A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Foliennummernplatzhalter 1">
            <a:extLst>
              <a:ext uri="{FF2B5EF4-FFF2-40B4-BE49-F238E27FC236}">
                <a16:creationId xmlns:a16="http://schemas.microsoft.com/office/drawing/2014/main" id="{F2C9B632-B62C-BDF7-0B22-EC0C51920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9904" y="6484544"/>
            <a:ext cx="2743200" cy="365125"/>
          </a:xfrm>
        </p:spPr>
        <p:txBody>
          <a:bodyPr/>
          <a:lstStyle/>
          <a:p>
            <a:r>
              <a:rPr lang="de-DE" sz="1400" dirty="0"/>
              <a:t>10</a:t>
            </a:r>
            <a:endParaRPr lang="en-GB" sz="1400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2F8DE6B2-CB4C-CD74-F1DB-B1D3E4C299E1}"/>
              </a:ext>
            </a:extLst>
          </p:cNvPr>
          <p:cNvCxnSpPr/>
          <p:nvPr/>
        </p:nvCxnSpPr>
        <p:spPr>
          <a:xfrm>
            <a:off x="0" y="914400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extLst>
              <a:ext uri="{FF2B5EF4-FFF2-40B4-BE49-F238E27FC236}">
                <a16:creationId xmlns:a16="http://schemas.microsoft.com/office/drawing/2014/main" id="{231EE766-A3FB-CB9E-8D26-3FD8E22ABFB8}"/>
              </a:ext>
            </a:extLst>
          </p:cNvPr>
          <p:cNvSpPr/>
          <p:nvPr/>
        </p:nvSpPr>
        <p:spPr>
          <a:xfrm>
            <a:off x="347809" y="1132319"/>
            <a:ext cx="3394631" cy="1497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9CD3956D-BDB2-D9B6-95C6-1BE816B5C615}"/>
              </a:ext>
            </a:extLst>
          </p:cNvPr>
          <p:cNvSpPr/>
          <p:nvPr/>
        </p:nvSpPr>
        <p:spPr>
          <a:xfrm>
            <a:off x="4690424" y="1098558"/>
            <a:ext cx="3394631" cy="1497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8314E161-6EE7-1398-7F28-DDD46C39AE7C}"/>
              </a:ext>
            </a:extLst>
          </p:cNvPr>
          <p:cNvSpPr/>
          <p:nvPr/>
        </p:nvSpPr>
        <p:spPr>
          <a:xfrm>
            <a:off x="8797369" y="1132319"/>
            <a:ext cx="3394631" cy="1497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F16AA602-31E4-56D9-8017-2D76E5C663FF}"/>
              </a:ext>
            </a:extLst>
          </p:cNvPr>
          <p:cNvSpPr/>
          <p:nvPr/>
        </p:nvSpPr>
        <p:spPr>
          <a:xfrm>
            <a:off x="2073403" y="3661767"/>
            <a:ext cx="3394631" cy="1497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38FECB22-8447-6332-C666-4087649418A7}"/>
              </a:ext>
            </a:extLst>
          </p:cNvPr>
          <p:cNvSpPr/>
          <p:nvPr/>
        </p:nvSpPr>
        <p:spPr>
          <a:xfrm rot="16200000">
            <a:off x="-75425" y="2102168"/>
            <a:ext cx="395945" cy="1131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4F2978A0-8FF9-BFEE-A1D4-3B51D94DB8B3}"/>
              </a:ext>
            </a:extLst>
          </p:cNvPr>
          <p:cNvSpPr/>
          <p:nvPr/>
        </p:nvSpPr>
        <p:spPr>
          <a:xfrm rot="16200000">
            <a:off x="4036232" y="2080409"/>
            <a:ext cx="395945" cy="1131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9E04A5EC-2018-CC10-7F37-8AA99A55EB6F}"/>
              </a:ext>
            </a:extLst>
          </p:cNvPr>
          <p:cNvSpPr/>
          <p:nvPr/>
        </p:nvSpPr>
        <p:spPr>
          <a:xfrm rot="16200000">
            <a:off x="8127465" y="2089836"/>
            <a:ext cx="395945" cy="1131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F219B314-C10B-854C-C816-85779B3B8161}"/>
              </a:ext>
            </a:extLst>
          </p:cNvPr>
          <p:cNvSpPr/>
          <p:nvPr/>
        </p:nvSpPr>
        <p:spPr>
          <a:xfrm rot="16200000">
            <a:off x="1903712" y="4655116"/>
            <a:ext cx="395945" cy="1131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BC832069-4945-711A-7994-EBE3AC77422C}"/>
              </a:ext>
            </a:extLst>
          </p:cNvPr>
          <p:cNvSpPr/>
          <p:nvPr/>
        </p:nvSpPr>
        <p:spPr>
          <a:xfrm rot="16200000">
            <a:off x="6133206" y="4699641"/>
            <a:ext cx="395945" cy="1131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4B36B7CB-1086-302A-FFB2-C8C4EF1ED1C8}"/>
              </a:ext>
            </a:extLst>
          </p:cNvPr>
          <p:cNvSpPr/>
          <p:nvPr/>
        </p:nvSpPr>
        <p:spPr>
          <a:xfrm>
            <a:off x="2714920" y="2408148"/>
            <a:ext cx="782424" cy="1497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54F1B79F-C952-A4F0-2719-BAF5C077D232}"/>
              </a:ext>
            </a:extLst>
          </p:cNvPr>
          <p:cNvSpPr/>
          <p:nvPr/>
        </p:nvSpPr>
        <p:spPr>
          <a:xfrm>
            <a:off x="6836004" y="2434808"/>
            <a:ext cx="782424" cy="1497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5D008344-B636-BD89-F4B9-F766440CB30D}"/>
              </a:ext>
            </a:extLst>
          </p:cNvPr>
          <p:cNvSpPr/>
          <p:nvPr/>
        </p:nvSpPr>
        <p:spPr>
          <a:xfrm>
            <a:off x="10936665" y="2408148"/>
            <a:ext cx="782424" cy="1497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B5F065B3-8D65-6704-50B3-D4D10A7A1C69}"/>
              </a:ext>
            </a:extLst>
          </p:cNvPr>
          <p:cNvSpPr/>
          <p:nvPr/>
        </p:nvSpPr>
        <p:spPr>
          <a:xfrm>
            <a:off x="4751597" y="4982465"/>
            <a:ext cx="782424" cy="1497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30831DE1-0725-B990-D009-0B1F80CEB172}"/>
              </a:ext>
            </a:extLst>
          </p:cNvPr>
          <p:cNvSpPr/>
          <p:nvPr/>
        </p:nvSpPr>
        <p:spPr>
          <a:xfrm>
            <a:off x="8975890" y="5010786"/>
            <a:ext cx="782424" cy="1497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2" name="Objekt 1">
            <a:extLst>
              <a:ext uri="{FF2B5EF4-FFF2-40B4-BE49-F238E27FC236}">
                <a16:creationId xmlns:a16="http://schemas.microsoft.com/office/drawing/2014/main" id="{6FDCE407-83A3-F4B6-B244-7C43987BEC2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6337997"/>
              </p:ext>
            </p:extLst>
          </p:nvPr>
        </p:nvGraphicFramePr>
        <p:xfrm>
          <a:off x="224565" y="1156979"/>
          <a:ext cx="3649848" cy="2633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2" imgW="4320221" imgH="3116161" progId="Acrobat.Document.DC">
                  <p:embed/>
                </p:oleObj>
              </mc:Choice>
              <mc:Fallback>
                <p:oleObj name="Acrobat Document" r:id="rId2" imgW="4320221" imgH="3116161" progId="Acrobat.Document.DC">
                  <p:embed/>
                  <p:pic>
                    <p:nvPicPr>
                      <p:cNvPr id="36" name="Objekt 35">
                        <a:extLst>
                          <a:ext uri="{FF2B5EF4-FFF2-40B4-BE49-F238E27FC236}">
                            <a16:creationId xmlns:a16="http://schemas.microsoft.com/office/drawing/2014/main" id="{10866282-C1B1-2C3A-7D15-2246085DA12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24565" y="1156979"/>
                        <a:ext cx="3649848" cy="2633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kt 2">
            <a:extLst>
              <a:ext uri="{FF2B5EF4-FFF2-40B4-BE49-F238E27FC236}">
                <a16:creationId xmlns:a16="http://schemas.microsoft.com/office/drawing/2014/main" id="{61BD3A40-A62D-EBC8-A211-6160A00471D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0425481"/>
              </p:ext>
            </p:extLst>
          </p:nvPr>
        </p:nvGraphicFramePr>
        <p:xfrm>
          <a:off x="4269153" y="1160704"/>
          <a:ext cx="3649848" cy="2633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4" imgW="4320221" imgH="3116161" progId="Acrobat.Document.DC">
                  <p:embed/>
                </p:oleObj>
              </mc:Choice>
              <mc:Fallback>
                <p:oleObj name="Acrobat Document" r:id="rId4" imgW="4320221" imgH="3116161" progId="Acrobat.Document.DC">
                  <p:embed/>
                  <p:pic>
                    <p:nvPicPr>
                      <p:cNvPr id="3" name="Objekt 2">
                        <a:extLst>
                          <a:ext uri="{FF2B5EF4-FFF2-40B4-BE49-F238E27FC236}">
                            <a16:creationId xmlns:a16="http://schemas.microsoft.com/office/drawing/2014/main" id="{FE3353D3-6A3C-3F68-C59C-48C6861948F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269153" y="1160704"/>
                        <a:ext cx="3649848" cy="2633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kt 15">
            <a:extLst>
              <a:ext uri="{FF2B5EF4-FFF2-40B4-BE49-F238E27FC236}">
                <a16:creationId xmlns:a16="http://schemas.microsoft.com/office/drawing/2014/main" id="{D2F3A218-E22F-D95E-F56A-4195C251DBD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4216107"/>
              </p:ext>
            </p:extLst>
          </p:nvPr>
        </p:nvGraphicFramePr>
        <p:xfrm>
          <a:off x="8436638" y="1164913"/>
          <a:ext cx="3649848" cy="2633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6" imgW="4320221" imgH="3116161" progId="Acrobat.Document.DC">
                  <p:embed/>
                </p:oleObj>
              </mc:Choice>
              <mc:Fallback>
                <p:oleObj name="Acrobat Document" r:id="rId6" imgW="4320221" imgH="3116161" progId="Acrobat.Document.DC">
                  <p:embed/>
                  <p:pic>
                    <p:nvPicPr>
                      <p:cNvPr id="4" name="Objekt 3">
                        <a:extLst>
                          <a:ext uri="{FF2B5EF4-FFF2-40B4-BE49-F238E27FC236}">
                            <a16:creationId xmlns:a16="http://schemas.microsoft.com/office/drawing/2014/main" id="{21545A7A-335C-50D7-4C67-CC7F67C5A50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436638" y="1164913"/>
                        <a:ext cx="3649848" cy="2633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kt 28">
            <a:extLst>
              <a:ext uri="{FF2B5EF4-FFF2-40B4-BE49-F238E27FC236}">
                <a16:creationId xmlns:a16="http://schemas.microsoft.com/office/drawing/2014/main" id="{0E1B7EC0-D038-55F0-CE65-555CF9351D8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9508472"/>
              </p:ext>
            </p:extLst>
          </p:nvPr>
        </p:nvGraphicFramePr>
        <p:xfrm>
          <a:off x="2273427" y="3845255"/>
          <a:ext cx="3649848" cy="2633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8" imgW="4320221" imgH="3116161" progId="Acrobat.Document.DC">
                  <p:embed/>
                </p:oleObj>
              </mc:Choice>
              <mc:Fallback>
                <p:oleObj name="Acrobat Document" r:id="rId8" imgW="4320221" imgH="3116161" progId="Acrobat.Document.DC">
                  <p:embed/>
                  <p:pic>
                    <p:nvPicPr>
                      <p:cNvPr id="5" name="Objekt 4">
                        <a:extLst>
                          <a:ext uri="{FF2B5EF4-FFF2-40B4-BE49-F238E27FC236}">
                            <a16:creationId xmlns:a16="http://schemas.microsoft.com/office/drawing/2014/main" id="{C800B156-62D7-1BC1-8F65-05F5589F52F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273427" y="3845255"/>
                        <a:ext cx="3649848" cy="2633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kt 34">
            <a:extLst>
              <a:ext uri="{FF2B5EF4-FFF2-40B4-BE49-F238E27FC236}">
                <a16:creationId xmlns:a16="http://schemas.microsoft.com/office/drawing/2014/main" id="{7D4970AA-C94D-07E4-9B5D-F7C21AE4AD2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362489"/>
              </p:ext>
            </p:extLst>
          </p:nvPr>
        </p:nvGraphicFramePr>
        <p:xfrm>
          <a:off x="6446850" y="3857670"/>
          <a:ext cx="3649848" cy="2633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10" imgW="4320221" imgH="3116161" progId="Acrobat.Document.DC">
                  <p:embed/>
                </p:oleObj>
              </mc:Choice>
              <mc:Fallback>
                <p:oleObj name="Acrobat Document" r:id="rId10" imgW="4320221" imgH="3116161" progId="Acrobat.Document.DC">
                  <p:embed/>
                  <p:pic>
                    <p:nvPicPr>
                      <p:cNvPr id="6" name="Objekt 5">
                        <a:extLst>
                          <a:ext uri="{FF2B5EF4-FFF2-40B4-BE49-F238E27FC236}">
                            <a16:creationId xmlns:a16="http://schemas.microsoft.com/office/drawing/2014/main" id="{0804377A-C697-678B-CC67-83DE6CFCE95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6446850" y="3857670"/>
                        <a:ext cx="3649848" cy="2633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Rechteck 35">
            <a:extLst>
              <a:ext uri="{FF2B5EF4-FFF2-40B4-BE49-F238E27FC236}">
                <a16:creationId xmlns:a16="http://schemas.microsoft.com/office/drawing/2014/main" id="{458F1FEC-72D1-C957-A7CE-9FBEC3127015}"/>
              </a:ext>
            </a:extLst>
          </p:cNvPr>
          <p:cNvSpPr/>
          <p:nvPr/>
        </p:nvSpPr>
        <p:spPr>
          <a:xfrm>
            <a:off x="2492068" y="1506223"/>
            <a:ext cx="744719" cy="3393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+mj-lt"/>
              </a:rPr>
              <a:t>1 SiPM</a:t>
            </a:r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7B58DC04-648D-B8CD-F541-A73EED282277}"/>
              </a:ext>
            </a:extLst>
          </p:cNvPr>
          <p:cNvSpPr/>
          <p:nvPr/>
        </p:nvSpPr>
        <p:spPr>
          <a:xfrm>
            <a:off x="6543938" y="1507211"/>
            <a:ext cx="744719" cy="3393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+mj-lt"/>
              </a:rPr>
              <a:t>2 SiPMs</a:t>
            </a:r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57AFA536-2CDA-E45B-A35A-CF3E1442D83E}"/>
              </a:ext>
            </a:extLst>
          </p:cNvPr>
          <p:cNvSpPr/>
          <p:nvPr/>
        </p:nvSpPr>
        <p:spPr>
          <a:xfrm>
            <a:off x="10733073" y="1506223"/>
            <a:ext cx="744719" cy="3393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+mj-lt"/>
              </a:rPr>
              <a:t>3 SiPMs</a:t>
            </a:r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388FBBF5-DF82-A210-8581-07B0A2515B60}"/>
              </a:ext>
            </a:extLst>
          </p:cNvPr>
          <p:cNvSpPr/>
          <p:nvPr/>
        </p:nvSpPr>
        <p:spPr>
          <a:xfrm>
            <a:off x="4514650" y="4246775"/>
            <a:ext cx="744719" cy="3393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+mj-lt"/>
              </a:rPr>
              <a:t>4 SiPMs</a:t>
            </a:r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D3D6AE58-71AF-B761-2DA7-690A1CC74B69}"/>
              </a:ext>
            </a:extLst>
          </p:cNvPr>
          <p:cNvSpPr/>
          <p:nvPr/>
        </p:nvSpPr>
        <p:spPr>
          <a:xfrm>
            <a:off x="8742546" y="4246775"/>
            <a:ext cx="744719" cy="3393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+mj-lt"/>
              </a:rPr>
              <a:t>5 SiPMs</a:t>
            </a:r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ABDB97F4-4BE3-09A4-E2F6-F2885C845E36}"/>
              </a:ext>
            </a:extLst>
          </p:cNvPr>
          <p:cNvSpPr txBox="1"/>
          <p:nvPr/>
        </p:nvSpPr>
        <p:spPr>
          <a:xfrm>
            <a:off x="347810" y="271835"/>
            <a:ext cx="11493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3600" dirty="0">
                <a:latin typeface="+mj-lt"/>
              </a:rPr>
              <a:t>Event </a:t>
            </a:r>
            <a:r>
              <a:rPr lang="de-DE" sz="3600" dirty="0" err="1">
                <a:latin typeface="+mj-lt"/>
              </a:rPr>
              <a:t>characterisation</a:t>
            </a:r>
            <a:r>
              <a:rPr lang="de-DE" sz="3600" dirty="0">
                <a:latin typeface="+mj-lt"/>
              </a:rPr>
              <a:t> - Integral</a:t>
            </a:r>
            <a:endParaRPr lang="en-GB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137437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394F65-7A0B-B596-2F8B-04B6375FF1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B1485908-64BA-B4F6-2744-EC682CFAD08C}"/>
              </a:ext>
            </a:extLst>
          </p:cNvPr>
          <p:cNvSpPr/>
          <p:nvPr/>
        </p:nvSpPr>
        <p:spPr>
          <a:xfrm>
            <a:off x="0" y="6476214"/>
            <a:ext cx="12192000" cy="381786"/>
          </a:xfrm>
          <a:prstGeom prst="rect">
            <a:avLst/>
          </a:prstGeom>
          <a:solidFill>
            <a:srgbClr val="004A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DDA2E29F-5210-9A5D-B2F0-69C1AC076A31}"/>
              </a:ext>
            </a:extLst>
          </p:cNvPr>
          <p:cNvSpPr txBox="1"/>
          <p:nvPr/>
        </p:nvSpPr>
        <p:spPr>
          <a:xfrm>
            <a:off x="347810" y="271835"/>
            <a:ext cx="11493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3600" dirty="0">
                <a:latin typeface="+mj-lt"/>
              </a:rPr>
              <a:t>SHiP Experiment</a:t>
            </a:r>
            <a:endParaRPr lang="en-GB" sz="3600" dirty="0">
              <a:latin typeface="+mj-lt"/>
            </a:endParaRPr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32BB4787-F7A5-0928-4BF3-F1D59D7E9BF3}"/>
              </a:ext>
            </a:extLst>
          </p:cNvPr>
          <p:cNvCxnSpPr/>
          <p:nvPr/>
        </p:nvCxnSpPr>
        <p:spPr>
          <a:xfrm>
            <a:off x="0" y="914400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liennummernplatzhalter 1">
            <a:extLst>
              <a:ext uri="{FF2B5EF4-FFF2-40B4-BE49-F238E27FC236}">
                <a16:creationId xmlns:a16="http://schemas.microsoft.com/office/drawing/2014/main" id="{C5CF4262-13D1-CD7F-76EB-0A2840C8A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9904" y="6484544"/>
            <a:ext cx="2743200" cy="365125"/>
          </a:xfrm>
        </p:spPr>
        <p:txBody>
          <a:bodyPr/>
          <a:lstStyle/>
          <a:p>
            <a:r>
              <a:rPr lang="de-DE" sz="1400" dirty="0"/>
              <a:t>1</a:t>
            </a:r>
            <a:endParaRPr lang="en-GB" sz="1400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40184488-5634-CFF0-0F60-DE2A687F14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7488" y="1744693"/>
            <a:ext cx="2917024" cy="3368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1418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C6484833-9E58-9E85-C512-B1591859268A}"/>
              </a:ext>
            </a:extLst>
          </p:cNvPr>
          <p:cNvSpPr/>
          <p:nvPr/>
        </p:nvSpPr>
        <p:spPr>
          <a:xfrm>
            <a:off x="0" y="6476214"/>
            <a:ext cx="12192000" cy="381786"/>
          </a:xfrm>
          <a:prstGeom prst="rect">
            <a:avLst/>
          </a:prstGeom>
          <a:solidFill>
            <a:srgbClr val="004A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Foliennummernplatzhalter 1">
            <a:extLst>
              <a:ext uri="{FF2B5EF4-FFF2-40B4-BE49-F238E27FC236}">
                <a16:creationId xmlns:a16="http://schemas.microsoft.com/office/drawing/2014/main" id="{B793013C-5A8F-9331-18C3-FE0FC7E33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9904" y="6484544"/>
            <a:ext cx="2743200" cy="365125"/>
          </a:xfrm>
        </p:spPr>
        <p:txBody>
          <a:bodyPr/>
          <a:lstStyle/>
          <a:p>
            <a:r>
              <a:rPr lang="de-DE" sz="1400" dirty="0"/>
              <a:t>11</a:t>
            </a:r>
            <a:endParaRPr lang="en-GB" sz="1400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CE67A6EE-9CE6-CE75-E5F7-310F94EEB5B1}"/>
              </a:ext>
            </a:extLst>
          </p:cNvPr>
          <p:cNvCxnSpPr/>
          <p:nvPr/>
        </p:nvCxnSpPr>
        <p:spPr>
          <a:xfrm>
            <a:off x="0" y="914400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extLst>
              <a:ext uri="{FF2B5EF4-FFF2-40B4-BE49-F238E27FC236}">
                <a16:creationId xmlns:a16="http://schemas.microsoft.com/office/drawing/2014/main" id="{AD4EBA94-941B-B97B-9A59-13CE9BB3572D}"/>
              </a:ext>
            </a:extLst>
          </p:cNvPr>
          <p:cNvSpPr/>
          <p:nvPr/>
        </p:nvSpPr>
        <p:spPr>
          <a:xfrm>
            <a:off x="347809" y="1132319"/>
            <a:ext cx="3394631" cy="1497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AA17BFA5-6E5A-E57A-7902-38C5E39AB4DF}"/>
              </a:ext>
            </a:extLst>
          </p:cNvPr>
          <p:cNvSpPr/>
          <p:nvPr/>
        </p:nvSpPr>
        <p:spPr>
          <a:xfrm>
            <a:off x="4690424" y="1098558"/>
            <a:ext cx="3394631" cy="1497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1C1FC99E-EE68-ABF8-56B7-1BE7395C7166}"/>
              </a:ext>
            </a:extLst>
          </p:cNvPr>
          <p:cNvSpPr/>
          <p:nvPr/>
        </p:nvSpPr>
        <p:spPr>
          <a:xfrm>
            <a:off x="8797369" y="1132319"/>
            <a:ext cx="3394631" cy="1497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A44A80DC-06EF-DD2C-3FD3-811662470BC3}"/>
              </a:ext>
            </a:extLst>
          </p:cNvPr>
          <p:cNvSpPr/>
          <p:nvPr/>
        </p:nvSpPr>
        <p:spPr>
          <a:xfrm>
            <a:off x="6516572" y="3763278"/>
            <a:ext cx="3394631" cy="1497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819A9839-B48D-0C36-C405-C01F095FCE47}"/>
              </a:ext>
            </a:extLst>
          </p:cNvPr>
          <p:cNvSpPr/>
          <p:nvPr/>
        </p:nvSpPr>
        <p:spPr>
          <a:xfrm rot="16200000">
            <a:off x="-75425" y="2102168"/>
            <a:ext cx="395945" cy="1131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C320425B-C775-6B14-F472-FC83329D2C31}"/>
              </a:ext>
            </a:extLst>
          </p:cNvPr>
          <p:cNvSpPr/>
          <p:nvPr/>
        </p:nvSpPr>
        <p:spPr>
          <a:xfrm rot="16200000">
            <a:off x="4036232" y="2080409"/>
            <a:ext cx="395945" cy="1131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91AE965C-E0AA-FC46-350F-7BC72C31B0C8}"/>
              </a:ext>
            </a:extLst>
          </p:cNvPr>
          <p:cNvSpPr/>
          <p:nvPr/>
        </p:nvSpPr>
        <p:spPr>
          <a:xfrm rot="16200000">
            <a:off x="8127465" y="2089836"/>
            <a:ext cx="395945" cy="1131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DB0C2C8F-EB35-149A-0281-ED921B8C9189}"/>
              </a:ext>
            </a:extLst>
          </p:cNvPr>
          <p:cNvSpPr/>
          <p:nvPr/>
        </p:nvSpPr>
        <p:spPr>
          <a:xfrm rot="16200000">
            <a:off x="1903712" y="4655116"/>
            <a:ext cx="395945" cy="1131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A6663593-3861-4455-7405-942F0D1BE686}"/>
              </a:ext>
            </a:extLst>
          </p:cNvPr>
          <p:cNvSpPr/>
          <p:nvPr/>
        </p:nvSpPr>
        <p:spPr>
          <a:xfrm rot="16200000">
            <a:off x="6133206" y="4699641"/>
            <a:ext cx="395945" cy="1131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FD77E370-B403-D71A-63CA-7DEEDF21699B}"/>
              </a:ext>
            </a:extLst>
          </p:cNvPr>
          <p:cNvSpPr/>
          <p:nvPr/>
        </p:nvSpPr>
        <p:spPr>
          <a:xfrm>
            <a:off x="2714920" y="2408148"/>
            <a:ext cx="782424" cy="1497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D0616506-E9A8-2D2B-E2CB-6DD1AE4146D9}"/>
              </a:ext>
            </a:extLst>
          </p:cNvPr>
          <p:cNvSpPr/>
          <p:nvPr/>
        </p:nvSpPr>
        <p:spPr>
          <a:xfrm>
            <a:off x="6836004" y="2434808"/>
            <a:ext cx="782424" cy="1497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526AD61C-0D45-5C43-8EAA-E37176559A33}"/>
              </a:ext>
            </a:extLst>
          </p:cNvPr>
          <p:cNvSpPr/>
          <p:nvPr/>
        </p:nvSpPr>
        <p:spPr>
          <a:xfrm>
            <a:off x="10936665" y="2408148"/>
            <a:ext cx="782424" cy="1497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FDA34391-ECE6-F8E4-8656-175963404920}"/>
              </a:ext>
            </a:extLst>
          </p:cNvPr>
          <p:cNvSpPr/>
          <p:nvPr/>
        </p:nvSpPr>
        <p:spPr>
          <a:xfrm>
            <a:off x="4751597" y="4982465"/>
            <a:ext cx="782424" cy="1497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ACDA4F23-F0DC-0E2C-578B-6524722AFECC}"/>
              </a:ext>
            </a:extLst>
          </p:cNvPr>
          <p:cNvSpPr/>
          <p:nvPr/>
        </p:nvSpPr>
        <p:spPr>
          <a:xfrm>
            <a:off x="8975890" y="5010786"/>
            <a:ext cx="782424" cy="1497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2" name="Inhaltsplatzhalter 3">
            <a:extLst>
              <a:ext uri="{FF2B5EF4-FFF2-40B4-BE49-F238E27FC236}">
                <a16:creationId xmlns:a16="http://schemas.microsoft.com/office/drawing/2014/main" id="{81239B0E-17F9-1D1C-1AC9-E113001634A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9440670"/>
              </p:ext>
            </p:extLst>
          </p:nvPr>
        </p:nvGraphicFramePr>
        <p:xfrm>
          <a:off x="19931" y="1158761"/>
          <a:ext cx="3978110" cy="25542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2" imgW="4320221" imgH="2773333" progId="Acrobat.Document.DC">
                  <p:embed/>
                </p:oleObj>
              </mc:Choice>
              <mc:Fallback>
                <p:oleObj name="Acrobat Document" r:id="rId2" imgW="4320221" imgH="2773333" progId="Acrobat.Document.DC">
                  <p:embed/>
                  <p:pic>
                    <p:nvPicPr>
                      <p:cNvPr id="4" name="Inhaltsplatzhalter 3">
                        <a:extLst>
                          <a:ext uri="{FF2B5EF4-FFF2-40B4-BE49-F238E27FC236}">
                            <a16:creationId xmlns:a16="http://schemas.microsoft.com/office/drawing/2014/main" id="{E4CE1FAA-0A51-0C7E-58EF-E0253819A45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9931" y="1158761"/>
                        <a:ext cx="3978110" cy="25542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Rechteck 29">
            <a:extLst>
              <a:ext uri="{FF2B5EF4-FFF2-40B4-BE49-F238E27FC236}">
                <a16:creationId xmlns:a16="http://schemas.microsoft.com/office/drawing/2014/main" id="{51C3EA79-A8EC-D291-7919-CA3671821667}"/>
              </a:ext>
            </a:extLst>
          </p:cNvPr>
          <p:cNvSpPr/>
          <p:nvPr/>
        </p:nvSpPr>
        <p:spPr>
          <a:xfrm>
            <a:off x="812527" y="1496198"/>
            <a:ext cx="744719" cy="3393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+mj-lt"/>
              </a:rPr>
              <a:t>1 SiPM</a:t>
            </a:r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graphicFrame>
        <p:nvGraphicFramePr>
          <p:cNvPr id="3" name="Objekt 2">
            <a:extLst>
              <a:ext uri="{FF2B5EF4-FFF2-40B4-BE49-F238E27FC236}">
                <a16:creationId xmlns:a16="http://schemas.microsoft.com/office/drawing/2014/main" id="{3A5D4275-2A24-E35F-0C44-7A6214BABF4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4743297"/>
              </p:ext>
            </p:extLst>
          </p:nvPr>
        </p:nvGraphicFramePr>
        <p:xfrm>
          <a:off x="4106943" y="1158869"/>
          <a:ext cx="3978112" cy="25541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4" imgW="4320221" imgH="2773333" progId="Acrobat.Document.DC">
                  <p:embed/>
                </p:oleObj>
              </mc:Choice>
              <mc:Fallback>
                <p:oleObj name="Acrobat Document" r:id="rId4" imgW="4320221" imgH="2773333" progId="Acrobat.Document.DC">
                  <p:embed/>
                  <p:pic>
                    <p:nvPicPr>
                      <p:cNvPr id="5" name="Objekt 4">
                        <a:extLst>
                          <a:ext uri="{FF2B5EF4-FFF2-40B4-BE49-F238E27FC236}">
                            <a16:creationId xmlns:a16="http://schemas.microsoft.com/office/drawing/2014/main" id="{6BD0CBC8-5DBA-8350-82AF-4C7163634B2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06943" y="1158869"/>
                        <a:ext cx="3978112" cy="25541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kt 15">
            <a:extLst>
              <a:ext uri="{FF2B5EF4-FFF2-40B4-BE49-F238E27FC236}">
                <a16:creationId xmlns:a16="http://schemas.microsoft.com/office/drawing/2014/main" id="{9C91A0FB-C716-CE8A-CAA6-E17AB433D99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9099341"/>
              </p:ext>
            </p:extLst>
          </p:nvPr>
        </p:nvGraphicFramePr>
        <p:xfrm>
          <a:off x="8213887" y="1163994"/>
          <a:ext cx="3978112" cy="25541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6" imgW="4320221" imgH="2773333" progId="Acrobat.Document.DC">
                  <p:embed/>
                </p:oleObj>
              </mc:Choice>
              <mc:Fallback>
                <p:oleObj name="Acrobat Document" r:id="rId6" imgW="4320221" imgH="2773333" progId="Acrobat.Document.DC">
                  <p:embed/>
                  <p:pic>
                    <p:nvPicPr>
                      <p:cNvPr id="6" name="Objekt 5">
                        <a:extLst>
                          <a:ext uri="{FF2B5EF4-FFF2-40B4-BE49-F238E27FC236}">
                            <a16:creationId xmlns:a16="http://schemas.microsoft.com/office/drawing/2014/main" id="{BEF73486-9D00-8CCD-C86B-15C70A914C1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213887" y="1163994"/>
                        <a:ext cx="3978112" cy="25541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Rechteck 30">
            <a:extLst>
              <a:ext uri="{FF2B5EF4-FFF2-40B4-BE49-F238E27FC236}">
                <a16:creationId xmlns:a16="http://schemas.microsoft.com/office/drawing/2014/main" id="{5D41B07A-9A0B-D1CC-3E52-5A7E3BC8C315}"/>
              </a:ext>
            </a:extLst>
          </p:cNvPr>
          <p:cNvSpPr/>
          <p:nvPr/>
        </p:nvSpPr>
        <p:spPr>
          <a:xfrm>
            <a:off x="4929303" y="1496198"/>
            <a:ext cx="744719" cy="3393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+mj-lt"/>
              </a:rPr>
              <a:t>2 SiPMs</a:t>
            </a:r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978E2B49-7B61-45B1-BB6C-776A563BCE8C}"/>
              </a:ext>
            </a:extLst>
          </p:cNvPr>
          <p:cNvSpPr/>
          <p:nvPr/>
        </p:nvSpPr>
        <p:spPr>
          <a:xfrm>
            <a:off x="9013595" y="1491570"/>
            <a:ext cx="744719" cy="3393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+mj-lt"/>
              </a:rPr>
              <a:t>3 SiPMs</a:t>
            </a:r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graphicFrame>
        <p:nvGraphicFramePr>
          <p:cNvPr id="29" name="Objekt 28">
            <a:extLst>
              <a:ext uri="{FF2B5EF4-FFF2-40B4-BE49-F238E27FC236}">
                <a16:creationId xmlns:a16="http://schemas.microsoft.com/office/drawing/2014/main" id="{E7BAA2E3-8485-19B3-4821-DB1E57C3DE4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7220901"/>
              </p:ext>
            </p:extLst>
          </p:nvPr>
        </p:nvGraphicFramePr>
        <p:xfrm>
          <a:off x="2045124" y="3883806"/>
          <a:ext cx="3978111" cy="25541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8" imgW="4320221" imgH="2773333" progId="Acrobat.Document.DC">
                  <p:embed/>
                </p:oleObj>
              </mc:Choice>
              <mc:Fallback>
                <p:oleObj name="Acrobat Document" r:id="rId8" imgW="4320221" imgH="2773333" progId="Acrobat.Document.DC">
                  <p:embed/>
                  <p:pic>
                    <p:nvPicPr>
                      <p:cNvPr id="7" name="Objekt 6">
                        <a:extLst>
                          <a:ext uri="{FF2B5EF4-FFF2-40B4-BE49-F238E27FC236}">
                            <a16:creationId xmlns:a16="http://schemas.microsoft.com/office/drawing/2014/main" id="{AA66B10F-509D-8A64-3F2D-08A33723B66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045124" y="3883806"/>
                        <a:ext cx="3978111" cy="25541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kt 34">
            <a:extLst>
              <a:ext uri="{FF2B5EF4-FFF2-40B4-BE49-F238E27FC236}">
                <a16:creationId xmlns:a16="http://schemas.microsoft.com/office/drawing/2014/main" id="{E77BA532-DA59-BFEA-4634-0EAC78E4BBE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8270699"/>
              </p:ext>
            </p:extLst>
          </p:nvPr>
        </p:nvGraphicFramePr>
        <p:xfrm>
          <a:off x="6270648" y="3883452"/>
          <a:ext cx="3978112" cy="25541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10" imgW="4320221" imgH="2773333" progId="Acrobat.Document.DC">
                  <p:embed/>
                </p:oleObj>
              </mc:Choice>
              <mc:Fallback>
                <p:oleObj name="Acrobat Document" r:id="rId10" imgW="4320221" imgH="2773333" progId="Acrobat.Document.DC">
                  <p:embed/>
                  <p:pic>
                    <p:nvPicPr>
                      <p:cNvPr id="8" name="Objekt 7">
                        <a:extLst>
                          <a:ext uri="{FF2B5EF4-FFF2-40B4-BE49-F238E27FC236}">
                            <a16:creationId xmlns:a16="http://schemas.microsoft.com/office/drawing/2014/main" id="{3639F7DD-A5AA-543C-000B-4603D98704E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6270648" y="3883452"/>
                        <a:ext cx="3978112" cy="25541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Rechteck 33">
            <a:extLst>
              <a:ext uri="{FF2B5EF4-FFF2-40B4-BE49-F238E27FC236}">
                <a16:creationId xmlns:a16="http://schemas.microsoft.com/office/drawing/2014/main" id="{A900B550-141A-5D91-0333-46770D5D5886}"/>
              </a:ext>
            </a:extLst>
          </p:cNvPr>
          <p:cNvSpPr/>
          <p:nvPr/>
        </p:nvSpPr>
        <p:spPr>
          <a:xfrm>
            <a:off x="7090528" y="4217691"/>
            <a:ext cx="744719" cy="3393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+mj-lt"/>
              </a:rPr>
              <a:t>5 SiPMs</a:t>
            </a:r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92FD40D1-5290-36D5-9811-B87373A44441}"/>
              </a:ext>
            </a:extLst>
          </p:cNvPr>
          <p:cNvSpPr/>
          <p:nvPr/>
        </p:nvSpPr>
        <p:spPr>
          <a:xfrm>
            <a:off x="2869142" y="4217691"/>
            <a:ext cx="744719" cy="3393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+mj-lt"/>
              </a:rPr>
              <a:t>4 SiPMs</a:t>
            </a:r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1B2060C3-632D-DC9A-89D7-7493A8B3805A}"/>
              </a:ext>
            </a:extLst>
          </p:cNvPr>
          <p:cNvSpPr txBox="1"/>
          <p:nvPr/>
        </p:nvSpPr>
        <p:spPr>
          <a:xfrm>
            <a:off x="347810" y="271835"/>
            <a:ext cx="11493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3600" dirty="0">
                <a:latin typeface="+mj-lt"/>
              </a:rPr>
              <a:t>Event </a:t>
            </a:r>
            <a:r>
              <a:rPr lang="de-DE" sz="3600" dirty="0" err="1">
                <a:latin typeface="+mj-lt"/>
              </a:rPr>
              <a:t>characterisation</a:t>
            </a:r>
            <a:endParaRPr lang="en-GB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023275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95770C-74EE-F0A2-290B-F9AFB77B49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ACD2E02B-CAEC-4E3A-98B7-A97D5C98B7B1}"/>
              </a:ext>
            </a:extLst>
          </p:cNvPr>
          <p:cNvSpPr/>
          <p:nvPr/>
        </p:nvSpPr>
        <p:spPr>
          <a:xfrm>
            <a:off x="0" y="6476214"/>
            <a:ext cx="12192000" cy="381786"/>
          </a:xfrm>
          <a:prstGeom prst="rect">
            <a:avLst/>
          </a:prstGeom>
          <a:solidFill>
            <a:srgbClr val="004A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Foliennummernplatzhalter 1">
            <a:extLst>
              <a:ext uri="{FF2B5EF4-FFF2-40B4-BE49-F238E27FC236}">
                <a16:creationId xmlns:a16="http://schemas.microsoft.com/office/drawing/2014/main" id="{14ACE3A6-5925-C99D-4D9D-E148775D9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9904" y="6484544"/>
            <a:ext cx="2743200" cy="365125"/>
          </a:xfrm>
        </p:spPr>
        <p:txBody>
          <a:bodyPr/>
          <a:lstStyle/>
          <a:p>
            <a:r>
              <a:rPr lang="de-DE" sz="1400" dirty="0"/>
              <a:t>11</a:t>
            </a:r>
            <a:endParaRPr lang="en-GB" sz="1400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49E422C8-D787-772C-02B5-CCA6D893646B}"/>
              </a:ext>
            </a:extLst>
          </p:cNvPr>
          <p:cNvCxnSpPr/>
          <p:nvPr/>
        </p:nvCxnSpPr>
        <p:spPr>
          <a:xfrm>
            <a:off x="0" y="914400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extLst>
              <a:ext uri="{FF2B5EF4-FFF2-40B4-BE49-F238E27FC236}">
                <a16:creationId xmlns:a16="http://schemas.microsoft.com/office/drawing/2014/main" id="{C9632903-6BEF-B96C-56E0-9709A21D8B3B}"/>
              </a:ext>
            </a:extLst>
          </p:cNvPr>
          <p:cNvSpPr/>
          <p:nvPr/>
        </p:nvSpPr>
        <p:spPr>
          <a:xfrm>
            <a:off x="347809" y="1132319"/>
            <a:ext cx="3394631" cy="1497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F41423A4-D299-B959-4CCE-511BFB6A3BA9}"/>
              </a:ext>
            </a:extLst>
          </p:cNvPr>
          <p:cNvSpPr/>
          <p:nvPr/>
        </p:nvSpPr>
        <p:spPr>
          <a:xfrm>
            <a:off x="4690424" y="1098558"/>
            <a:ext cx="3394631" cy="1497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A0EC37C2-4C72-FF48-7C02-689178FE9566}"/>
              </a:ext>
            </a:extLst>
          </p:cNvPr>
          <p:cNvSpPr/>
          <p:nvPr/>
        </p:nvSpPr>
        <p:spPr>
          <a:xfrm>
            <a:off x="8797369" y="1132319"/>
            <a:ext cx="3394631" cy="1497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592EFB07-2887-B5F8-58A9-89311DBB6198}"/>
              </a:ext>
            </a:extLst>
          </p:cNvPr>
          <p:cNvSpPr/>
          <p:nvPr/>
        </p:nvSpPr>
        <p:spPr>
          <a:xfrm>
            <a:off x="6516572" y="3763278"/>
            <a:ext cx="3394631" cy="1497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9C359C7D-1BD2-9C7C-BDC8-B430AA5CDDE5}"/>
              </a:ext>
            </a:extLst>
          </p:cNvPr>
          <p:cNvSpPr/>
          <p:nvPr/>
        </p:nvSpPr>
        <p:spPr>
          <a:xfrm rot="16200000">
            <a:off x="-75425" y="2102168"/>
            <a:ext cx="395945" cy="1131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75722B35-63D8-6E66-B76B-F382D238ADB6}"/>
              </a:ext>
            </a:extLst>
          </p:cNvPr>
          <p:cNvSpPr/>
          <p:nvPr/>
        </p:nvSpPr>
        <p:spPr>
          <a:xfrm rot="16200000">
            <a:off x="4036232" y="2080409"/>
            <a:ext cx="395945" cy="1131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C0A1F2BC-1283-7227-E332-AD5C7DF72F95}"/>
              </a:ext>
            </a:extLst>
          </p:cNvPr>
          <p:cNvSpPr/>
          <p:nvPr/>
        </p:nvSpPr>
        <p:spPr>
          <a:xfrm rot="16200000">
            <a:off x="8127465" y="2089836"/>
            <a:ext cx="395945" cy="1131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E49E3295-1601-3CDA-78C8-8793D77A86F6}"/>
              </a:ext>
            </a:extLst>
          </p:cNvPr>
          <p:cNvSpPr/>
          <p:nvPr/>
        </p:nvSpPr>
        <p:spPr>
          <a:xfrm rot="16200000">
            <a:off x="1903712" y="4655116"/>
            <a:ext cx="395945" cy="1131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CAB2222F-3685-2C27-DDF3-B31A1351FD70}"/>
              </a:ext>
            </a:extLst>
          </p:cNvPr>
          <p:cNvSpPr/>
          <p:nvPr/>
        </p:nvSpPr>
        <p:spPr>
          <a:xfrm rot="16200000">
            <a:off x="6133206" y="4699641"/>
            <a:ext cx="395945" cy="1131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BFEB8753-F933-ABDE-684C-C537EA049EB9}"/>
              </a:ext>
            </a:extLst>
          </p:cNvPr>
          <p:cNvSpPr/>
          <p:nvPr/>
        </p:nvSpPr>
        <p:spPr>
          <a:xfrm>
            <a:off x="2714920" y="2408148"/>
            <a:ext cx="782424" cy="1497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26FE1E5E-D6DE-2B0B-DD2B-E8B8D423AB29}"/>
              </a:ext>
            </a:extLst>
          </p:cNvPr>
          <p:cNvSpPr/>
          <p:nvPr/>
        </p:nvSpPr>
        <p:spPr>
          <a:xfrm>
            <a:off x="6836004" y="2434808"/>
            <a:ext cx="782424" cy="1497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3700110D-70DA-8A30-5FCB-A3286AD75459}"/>
              </a:ext>
            </a:extLst>
          </p:cNvPr>
          <p:cNvSpPr/>
          <p:nvPr/>
        </p:nvSpPr>
        <p:spPr>
          <a:xfrm>
            <a:off x="10936665" y="2408148"/>
            <a:ext cx="782424" cy="1497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3A884254-20A1-0180-1D80-B6D3387103FC}"/>
              </a:ext>
            </a:extLst>
          </p:cNvPr>
          <p:cNvSpPr/>
          <p:nvPr/>
        </p:nvSpPr>
        <p:spPr>
          <a:xfrm>
            <a:off x="4751597" y="4982465"/>
            <a:ext cx="782424" cy="1497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66299BFF-0F33-FD05-223B-77851317E453}"/>
              </a:ext>
            </a:extLst>
          </p:cNvPr>
          <p:cNvSpPr/>
          <p:nvPr/>
        </p:nvSpPr>
        <p:spPr>
          <a:xfrm>
            <a:off x="8975890" y="5010786"/>
            <a:ext cx="782424" cy="1497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2" name="Inhaltsplatzhalter 3">
            <a:extLst>
              <a:ext uri="{FF2B5EF4-FFF2-40B4-BE49-F238E27FC236}">
                <a16:creationId xmlns:a16="http://schemas.microsoft.com/office/drawing/2014/main" id="{5FFC27CE-4C31-7711-D778-BB0D3714BB1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9931" y="1158761"/>
          <a:ext cx="3978110" cy="25542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2" imgW="4320221" imgH="2773333" progId="Acrobat.Document.DC">
                  <p:embed/>
                </p:oleObj>
              </mc:Choice>
              <mc:Fallback>
                <p:oleObj name="Acrobat Document" r:id="rId2" imgW="4320221" imgH="2773333" progId="Acrobat.Document.DC">
                  <p:embed/>
                  <p:pic>
                    <p:nvPicPr>
                      <p:cNvPr id="2" name="Inhaltsplatzhalter 3">
                        <a:extLst>
                          <a:ext uri="{FF2B5EF4-FFF2-40B4-BE49-F238E27FC236}">
                            <a16:creationId xmlns:a16="http://schemas.microsoft.com/office/drawing/2014/main" id="{81239B0E-17F9-1D1C-1AC9-E113001634A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9931" y="1158761"/>
                        <a:ext cx="3978110" cy="25542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Rechteck 29">
            <a:extLst>
              <a:ext uri="{FF2B5EF4-FFF2-40B4-BE49-F238E27FC236}">
                <a16:creationId xmlns:a16="http://schemas.microsoft.com/office/drawing/2014/main" id="{BB7A99F1-692D-15D1-C2F8-E3029CF96202}"/>
              </a:ext>
            </a:extLst>
          </p:cNvPr>
          <p:cNvSpPr/>
          <p:nvPr/>
        </p:nvSpPr>
        <p:spPr>
          <a:xfrm>
            <a:off x="812527" y="1496198"/>
            <a:ext cx="744719" cy="3393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+mj-lt"/>
              </a:rPr>
              <a:t>1 SiPM</a:t>
            </a:r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graphicFrame>
        <p:nvGraphicFramePr>
          <p:cNvPr id="3" name="Objekt 2">
            <a:extLst>
              <a:ext uri="{FF2B5EF4-FFF2-40B4-BE49-F238E27FC236}">
                <a16:creationId xmlns:a16="http://schemas.microsoft.com/office/drawing/2014/main" id="{33480878-1A4D-1EE4-886E-68715F9BC2E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106943" y="1158869"/>
          <a:ext cx="3978112" cy="25541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4" imgW="4320221" imgH="2773333" progId="Acrobat.Document.DC">
                  <p:embed/>
                </p:oleObj>
              </mc:Choice>
              <mc:Fallback>
                <p:oleObj name="Acrobat Document" r:id="rId4" imgW="4320221" imgH="2773333" progId="Acrobat.Document.DC">
                  <p:embed/>
                  <p:pic>
                    <p:nvPicPr>
                      <p:cNvPr id="3" name="Objekt 2">
                        <a:extLst>
                          <a:ext uri="{FF2B5EF4-FFF2-40B4-BE49-F238E27FC236}">
                            <a16:creationId xmlns:a16="http://schemas.microsoft.com/office/drawing/2014/main" id="{3A5D4275-2A24-E35F-0C44-7A6214BABF4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06943" y="1158869"/>
                        <a:ext cx="3978112" cy="25541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kt 15">
            <a:extLst>
              <a:ext uri="{FF2B5EF4-FFF2-40B4-BE49-F238E27FC236}">
                <a16:creationId xmlns:a16="http://schemas.microsoft.com/office/drawing/2014/main" id="{C4770C0D-9E36-5618-56E2-D86E77B1D1F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213887" y="1163994"/>
          <a:ext cx="3978112" cy="25541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6" imgW="4320221" imgH="2773333" progId="Acrobat.Document.DC">
                  <p:embed/>
                </p:oleObj>
              </mc:Choice>
              <mc:Fallback>
                <p:oleObj name="Acrobat Document" r:id="rId6" imgW="4320221" imgH="2773333" progId="Acrobat.Document.DC">
                  <p:embed/>
                  <p:pic>
                    <p:nvPicPr>
                      <p:cNvPr id="16" name="Objekt 15">
                        <a:extLst>
                          <a:ext uri="{FF2B5EF4-FFF2-40B4-BE49-F238E27FC236}">
                            <a16:creationId xmlns:a16="http://schemas.microsoft.com/office/drawing/2014/main" id="{9C91A0FB-C716-CE8A-CAA6-E17AB433D99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213887" y="1163994"/>
                        <a:ext cx="3978112" cy="25541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Rechteck 30">
            <a:extLst>
              <a:ext uri="{FF2B5EF4-FFF2-40B4-BE49-F238E27FC236}">
                <a16:creationId xmlns:a16="http://schemas.microsoft.com/office/drawing/2014/main" id="{3780A37F-2E6B-6C6F-5868-A9E4C38777E1}"/>
              </a:ext>
            </a:extLst>
          </p:cNvPr>
          <p:cNvSpPr/>
          <p:nvPr/>
        </p:nvSpPr>
        <p:spPr>
          <a:xfrm>
            <a:off x="4929303" y="1496198"/>
            <a:ext cx="744719" cy="3393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+mj-lt"/>
              </a:rPr>
              <a:t>2 SiPMs</a:t>
            </a:r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AFD0E9E9-B643-B5FC-A871-4E361AE41A56}"/>
              </a:ext>
            </a:extLst>
          </p:cNvPr>
          <p:cNvSpPr/>
          <p:nvPr/>
        </p:nvSpPr>
        <p:spPr>
          <a:xfrm>
            <a:off x="9013595" y="1491570"/>
            <a:ext cx="744719" cy="3393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+mj-lt"/>
              </a:rPr>
              <a:t>3 SiPMs</a:t>
            </a:r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graphicFrame>
        <p:nvGraphicFramePr>
          <p:cNvPr id="29" name="Objekt 28">
            <a:extLst>
              <a:ext uri="{FF2B5EF4-FFF2-40B4-BE49-F238E27FC236}">
                <a16:creationId xmlns:a16="http://schemas.microsoft.com/office/drawing/2014/main" id="{A4A31638-0259-575F-2B91-78175EB6EAD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045124" y="3883806"/>
          <a:ext cx="3978111" cy="25541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8" imgW="4320221" imgH="2773333" progId="Acrobat.Document.DC">
                  <p:embed/>
                </p:oleObj>
              </mc:Choice>
              <mc:Fallback>
                <p:oleObj name="Acrobat Document" r:id="rId8" imgW="4320221" imgH="2773333" progId="Acrobat.Document.DC">
                  <p:embed/>
                  <p:pic>
                    <p:nvPicPr>
                      <p:cNvPr id="29" name="Objekt 28">
                        <a:extLst>
                          <a:ext uri="{FF2B5EF4-FFF2-40B4-BE49-F238E27FC236}">
                            <a16:creationId xmlns:a16="http://schemas.microsoft.com/office/drawing/2014/main" id="{E7BAA2E3-8485-19B3-4821-DB1E57C3DE4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045124" y="3883806"/>
                        <a:ext cx="3978111" cy="25541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kt 34">
            <a:extLst>
              <a:ext uri="{FF2B5EF4-FFF2-40B4-BE49-F238E27FC236}">
                <a16:creationId xmlns:a16="http://schemas.microsoft.com/office/drawing/2014/main" id="{0D94D33C-FD37-5DB2-2CC1-F3D9EC56FC1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270648" y="3883452"/>
          <a:ext cx="3978112" cy="25541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10" imgW="4320221" imgH="2773333" progId="Acrobat.Document.DC">
                  <p:embed/>
                </p:oleObj>
              </mc:Choice>
              <mc:Fallback>
                <p:oleObj name="Acrobat Document" r:id="rId10" imgW="4320221" imgH="2773333" progId="Acrobat.Document.DC">
                  <p:embed/>
                  <p:pic>
                    <p:nvPicPr>
                      <p:cNvPr id="35" name="Objekt 34">
                        <a:extLst>
                          <a:ext uri="{FF2B5EF4-FFF2-40B4-BE49-F238E27FC236}">
                            <a16:creationId xmlns:a16="http://schemas.microsoft.com/office/drawing/2014/main" id="{E77BA532-DA59-BFEA-4634-0EAC78E4BBE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6270648" y="3883452"/>
                        <a:ext cx="3978112" cy="25541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Rechteck 33">
            <a:extLst>
              <a:ext uri="{FF2B5EF4-FFF2-40B4-BE49-F238E27FC236}">
                <a16:creationId xmlns:a16="http://schemas.microsoft.com/office/drawing/2014/main" id="{5C95F4D2-FCF8-9C0C-F5F8-8F6154019FF0}"/>
              </a:ext>
            </a:extLst>
          </p:cNvPr>
          <p:cNvSpPr/>
          <p:nvPr/>
        </p:nvSpPr>
        <p:spPr>
          <a:xfrm>
            <a:off x="7090528" y="4217691"/>
            <a:ext cx="744719" cy="3393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+mj-lt"/>
              </a:rPr>
              <a:t>5 SiPMs</a:t>
            </a:r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48C5A7C7-D90B-ADDF-24EA-C77A7F05D227}"/>
              </a:ext>
            </a:extLst>
          </p:cNvPr>
          <p:cNvSpPr/>
          <p:nvPr/>
        </p:nvSpPr>
        <p:spPr>
          <a:xfrm>
            <a:off x="2869142" y="4217691"/>
            <a:ext cx="744719" cy="3393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+mj-lt"/>
              </a:rPr>
              <a:t>4 SiPMs</a:t>
            </a:r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3" name="Legende: mit Pfeil nach oben 12">
            <a:extLst>
              <a:ext uri="{FF2B5EF4-FFF2-40B4-BE49-F238E27FC236}">
                <a16:creationId xmlns:a16="http://schemas.microsoft.com/office/drawing/2014/main" id="{C9F02480-F41C-CE9E-AC4E-85110015B88F}"/>
              </a:ext>
            </a:extLst>
          </p:cNvPr>
          <p:cNvSpPr/>
          <p:nvPr/>
        </p:nvSpPr>
        <p:spPr>
          <a:xfrm>
            <a:off x="1070245" y="2965428"/>
            <a:ext cx="487001" cy="629513"/>
          </a:xfrm>
          <a:prstGeom prst="upArrowCallou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/>
              <a:t>2PE</a:t>
            </a:r>
            <a:endParaRPr lang="en-GB" sz="1400" dirty="0"/>
          </a:p>
        </p:txBody>
      </p:sp>
      <p:sp>
        <p:nvSpPr>
          <p:cNvPr id="17" name="Legende: mit Pfeil nach unten 16">
            <a:extLst>
              <a:ext uri="{FF2B5EF4-FFF2-40B4-BE49-F238E27FC236}">
                <a16:creationId xmlns:a16="http://schemas.microsoft.com/office/drawing/2014/main" id="{BAF07C4C-1520-03F6-226E-A6A05557E52E}"/>
              </a:ext>
            </a:extLst>
          </p:cNvPr>
          <p:cNvSpPr/>
          <p:nvPr/>
        </p:nvSpPr>
        <p:spPr>
          <a:xfrm>
            <a:off x="671137" y="2243118"/>
            <a:ext cx="487001" cy="629513"/>
          </a:xfrm>
          <a:prstGeom prst="downArrowCallout">
            <a:avLst/>
          </a:prstGeom>
          <a:solidFill>
            <a:srgbClr val="4472C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/>
              <a:t>1PE</a:t>
            </a:r>
            <a:endParaRPr lang="en-GB" sz="1400" dirty="0"/>
          </a:p>
        </p:txBody>
      </p:sp>
      <p:sp>
        <p:nvSpPr>
          <p:cNvPr id="36" name="Legende: mit Pfeil nach unten 35">
            <a:extLst>
              <a:ext uri="{FF2B5EF4-FFF2-40B4-BE49-F238E27FC236}">
                <a16:creationId xmlns:a16="http://schemas.microsoft.com/office/drawing/2014/main" id="{E6A49512-D0EE-FD72-B94C-42A6DE3CC642}"/>
              </a:ext>
            </a:extLst>
          </p:cNvPr>
          <p:cNvSpPr/>
          <p:nvPr/>
        </p:nvSpPr>
        <p:spPr>
          <a:xfrm>
            <a:off x="1426401" y="1716991"/>
            <a:ext cx="487001" cy="629513"/>
          </a:xfrm>
          <a:prstGeom prst="downArrowCallout">
            <a:avLst/>
          </a:prstGeom>
          <a:solidFill>
            <a:srgbClr val="4472C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/>
              <a:t>3PE</a:t>
            </a:r>
            <a:endParaRPr lang="en-GB" sz="1400" dirty="0"/>
          </a:p>
        </p:txBody>
      </p:sp>
      <p:sp>
        <p:nvSpPr>
          <p:cNvPr id="37" name="Legende: mit Pfeil nach unten 36">
            <a:extLst>
              <a:ext uri="{FF2B5EF4-FFF2-40B4-BE49-F238E27FC236}">
                <a16:creationId xmlns:a16="http://schemas.microsoft.com/office/drawing/2014/main" id="{7253B218-AD1F-177C-5BE5-F68F6D419D50}"/>
              </a:ext>
            </a:extLst>
          </p:cNvPr>
          <p:cNvSpPr/>
          <p:nvPr/>
        </p:nvSpPr>
        <p:spPr>
          <a:xfrm>
            <a:off x="2269560" y="1215583"/>
            <a:ext cx="487001" cy="629513"/>
          </a:xfrm>
          <a:prstGeom prst="downArrowCallout">
            <a:avLst/>
          </a:prstGeom>
          <a:solidFill>
            <a:srgbClr val="4472C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/>
              <a:t>5PE</a:t>
            </a:r>
            <a:endParaRPr lang="en-GB" sz="1400" dirty="0"/>
          </a:p>
        </p:txBody>
      </p:sp>
      <p:sp>
        <p:nvSpPr>
          <p:cNvPr id="38" name="Legende: mit Pfeil nach oben 37">
            <a:extLst>
              <a:ext uri="{FF2B5EF4-FFF2-40B4-BE49-F238E27FC236}">
                <a16:creationId xmlns:a16="http://schemas.microsoft.com/office/drawing/2014/main" id="{64EB77BC-67CE-A335-24B7-EAC2F32FD5CB}"/>
              </a:ext>
            </a:extLst>
          </p:cNvPr>
          <p:cNvSpPr/>
          <p:nvPr/>
        </p:nvSpPr>
        <p:spPr>
          <a:xfrm>
            <a:off x="1903215" y="2295193"/>
            <a:ext cx="487001" cy="629513"/>
          </a:xfrm>
          <a:prstGeom prst="upArrowCallou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/>
              <a:t>4PE</a:t>
            </a:r>
            <a:endParaRPr lang="en-GB" sz="1400" dirty="0"/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2DC7A736-5ECB-CFA4-9461-780E71AA26A5}"/>
              </a:ext>
            </a:extLst>
          </p:cNvPr>
          <p:cNvSpPr txBox="1"/>
          <p:nvPr/>
        </p:nvSpPr>
        <p:spPr>
          <a:xfrm>
            <a:off x="347810" y="271835"/>
            <a:ext cx="11493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3600" dirty="0">
                <a:latin typeface="+mj-lt"/>
              </a:rPr>
              <a:t>Event </a:t>
            </a:r>
            <a:r>
              <a:rPr lang="de-DE" sz="3600" dirty="0" err="1">
                <a:latin typeface="+mj-lt"/>
              </a:rPr>
              <a:t>characterisation</a:t>
            </a:r>
            <a:endParaRPr lang="en-GB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406276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544E33-333C-5C13-CD3D-F644B89469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9089B996-2407-2761-64D9-B3939B24A6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05" y="1004041"/>
            <a:ext cx="3725637" cy="2779444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C1C94E97-A2F4-9618-BA81-64D818535E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0173" y="999619"/>
            <a:ext cx="3725637" cy="2779444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21774458-A062-FF26-5893-EF3BC6BF0D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2076" y="995827"/>
            <a:ext cx="3725637" cy="2779444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4CE713DC-BCEF-C9C7-CBD9-4DD5D7E96D4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9305" y="3740862"/>
            <a:ext cx="3725637" cy="2779444"/>
          </a:xfrm>
          <a:prstGeom prst="rect">
            <a:avLst/>
          </a:prstGeom>
        </p:spPr>
      </p:pic>
      <p:sp>
        <p:nvSpPr>
          <p:cNvPr id="15" name="Rechteck 14">
            <a:extLst>
              <a:ext uri="{FF2B5EF4-FFF2-40B4-BE49-F238E27FC236}">
                <a16:creationId xmlns:a16="http://schemas.microsoft.com/office/drawing/2014/main" id="{F51EBF89-50D0-FF15-D894-195A56C44144}"/>
              </a:ext>
            </a:extLst>
          </p:cNvPr>
          <p:cNvSpPr/>
          <p:nvPr/>
        </p:nvSpPr>
        <p:spPr>
          <a:xfrm>
            <a:off x="6579740" y="3718049"/>
            <a:ext cx="3394631" cy="1497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16859E2-3139-B898-6C71-59D158ED205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4502" y="3732632"/>
            <a:ext cx="3725637" cy="2773530"/>
          </a:xfrm>
          <a:prstGeom prst="rect">
            <a:avLst/>
          </a:prstGeom>
        </p:spPr>
      </p:pic>
      <p:sp>
        <p:nvSpPr>
          <p:cNvPr id="16" name="Rechteck 15">
            <a:extLst>
              <a:ext uri="{FF2B5EF4-FFF2-40B4-BE49-F238E27FC236}">
                <a16:creationId xmlns:a16="http://schemas.microsoft.com/office/drawing/2014/main" id="{9906FF5C-75A1-15EA-167B-F8128A381B57}"/>
              </a:ext>
            </a:extLst>
          </p:cNvPr>
          <p:cNvSpPr/>
          <p:nvPr/>
        </p:nvSpPr>
        <p:spPr>
          <a:xfrm>
            <a:off x="1561161" y="1275264"/>
            <a:ext cx="744719" cy="3393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+mj-lt"/>
              </a:rPr>
              <a:t>1 SiPM</a:t>
            </a:r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64409BD5-C5D1-D93D-EFE4-A5A87E3DDAA7}"/>
              </a:ext>
            </a:extLst>
          </p:cNvPr>
          <p:cNvSpPr/>
          <p:nvPr/>
        </p:nvSpPr>
        <p:spPr>
          <a:xfrm>
            <a:off x="5721995" y="1279468"/>
            <a:ext cx="744719" cy="3393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+mj-lt"/>
              </a:rPr>
              <a:t>2 SiPMs</a:t>
            </a:r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039F54A2-5454-1BEF-BE1D-560B4BFC3193}"/>
              </a:ext>
            </a:extLst>
          </p:cNvPr>
          <p:cNvSpPr/>
          <p:nvPr/>
        </p:nvSpPr>
        <p:spPr>
          <a:xfrm>
            <a:off x="9886120" y="1275264"/>
            <a:ext cx="744719" cy="3393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+mj-lt"/>
              </a:rPr>
              <a:t>3 SiPMs</a:t>
            </a:r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6823190F-8871-4DDA-82A3-8DC0A2D59D9E}"/>
              </a:ext>
            </a:extLst>
          </p:cNvPr>
          <p:cNvSpPr/>
          <p:nvPr/>
        </p:nvSpPr>
        <p:spPr>
          <a:xfrm>
            <a:off x="3690281" y="3985347"/>
            <a:ext cx="744719" cy="3393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+mj-lt"/>
              </a:rPr>
              <a:t>4 SiPMs</a:t>
            </a:r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5A0421A7-926B-4F8D-F9E4-3F9ABC18A705}"/>
              </a:ext>
            </a:extLst>
          </p:cNvPr>
          <p:cNvSpPr/>
          <p:nvPr/>
        </p:nvSpPr>
        <p:spPr>
          <a:xfrm>
            <a:off x="8687895" y="4875347"/>
            <a:ext cx="744719" cy="3393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+mj-lt"/>
              </a:rPr>
              <a:t>5 SiPMs</a:t>
            </a:r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4BBB7241-560F-834E-03CA-C80271505955}"/>
              </a:ext>
            </a:extLst>
          </p:cNvPr>
          <p:cNvSpPr/>
          <p:nvPr/>
        </p:nvSpPr>
        <p:spPr>
          <a:xfrm>
            <a:off x="0" y="6476214"/>
            <a:ext cx="12192000" cy="381786"/>
          </a:xfrm>
          <a:prstGeom prst="rect">
            <a:avLst/>
          </a:prstGeom>
          <a:solidFill>
            <a:srgbClr val="004A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Foliennummernplatzhalter 1">
            <a:extLst>
              <a:ext uri="{FF2B5EF4-FFF2-40B4-BE49-F238E27FC236}">
                <a16:creationId xmlns:a16="http://schemas.microsoft.com/office/drawing/2014/main" id="{5B0CB815-4F3A-2F55-E425-79D2DC468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9904" y="6484544"/>
            <a:ext cx="2743200" cy="365125"/>
          </a:xfrm>
        </p:spPr>
        <p:txBody>
          <a:bodyPr/>
          <a:lstStyle/>
          <a:p>
            <a:r>
              <a:rPr lang="de-DE" sz="1400" dirty="0"/>
              <a:t>12</a:t>
            </a:r>
            <a:endParaRPr lang="en-GB" sz="1400" dirty="0"/>
          </a:p>
        </p:txBody>
      </p:sp>
      <p:cxnSp>
        <p:nvCxnSpPr>
          <p:cNvPr id="33" name="Gerader Verbinder 32">
            <a:extLst>
              <a:ext uri="{FF2B5EF4-FFF2-40B4-BE49-F238E27FC236}">
                <a16:creationId xmlns:a16="http://schemas.microsoft.com/office/drawing/2014/main" id="{7E00E274-5798-315E-FB51-C6D220877232}"/>
              </a:ext>
            </a:extLst>
          </p:cNvPr>
          <p:cNvCxnSpPr/>
          <p:nvPr/>
        </p:nvCxnSpPr>
        <p:spPr>
          <a:xfrm>
            <a:off x="0" y="914400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feld 33">
            <a:extLst>
              <a:ext uri="{FF2B5EF4-FFF2-40B4-BE49-F238E27FC236}">
                <a16:creationId xmlns:a16="http://schemas.microsoft.com/office/drawing/2014/main" id="{61B17D2F-452E-1C2C-AE26-20C2CE50C4F5}"/>
              </a:ext>
            </a:extLst>
          </p:cNvPr>
          <p:cNvSpPr txBox="1"/>
          <p:nvPr/>
        </p:nvSpPr>
        <p:spPr>
          <a:xfrm>
            <a:off x="347810" y="271835"/>
            <a:ext cx="11493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3600" dirty="0">
                <a:latin typeface="+mj-lt"/>
              </a:rPr>
              <a:t>Signal Templates</a:t>
            </a:r>
            <a:endParaRPr lang="en-GB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244313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694FE2-7B80-7040-49FC-1FE91FE8DA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EF046D7C-1D41-3522-442A-673466AE3400}"/>
              </a:ext>
            </a:extLst>
          </p:cNvPr>
          <p:cNvSpPr/>
          <p:nvPr/>
        </p:nvSpPr>
        <p:spPr>
          <a:xfrm>
            <a:off x="0" y="6476214"/>
            <a:ext cx="12192000" cy="381786"/>
          </a:xfrm>
          <a:prstGeom prst="rect">
            <a:avLst/>
          </a:prstGeom>
          <a:solidFill>
            <a:srgbClr val="004A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Foliennummernplatzhalter 1">
            <a:extLst>
              <a:ext uri="{FF2B5EF4-FFF2-40B4-BE49-F238E27FC236}">
                <a16:creationId xmlns:a16="http://schemas.microsoft.com/office/drawing/2014/main" id="{107D65C5-0F69-0383-7DB1-50F2F973A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9904" y="6484544"/>
            <a:ext cx="2743200" cy="365125"/>
          </a:xfrm>
        </p:spPr>
        <p:txBody>
          <a:bodyPr/>
          <a:lstStyle/>
          <a:p>
            <a:r>
              <a:rPr lang="de-DE" sz="1400" dirty="0"/>
              <a:t>13</a:t>
            </a:r>
            <a:endParaRPr lang="en-GB" sz="1400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05614C05-3538-CD1C-91ED-BC9099C51BB4}"/>
              </a:ext>
            </a:extLst>
          </p:cNvPr>
          <p:cNvSpPr/>
          <p:nvPr/>
        </p:nvSpPr>
        <p:spPr>
          <a:xfrm>
            <a:off x="167529" y="1036942"/>
            <a:ext cx="1071716" cy="38345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  <a:latin typeface="+mj-lt"/>
              </a:rPr>
              <a:t>1SiPM</a:t>
            </a:r>
            <a:r>
              <a:rPr lang="de-DE" dirty="0">
                <a:solidFill>
                  <a:schemeClr val="tx1"/>
                </a:solidFill>
              </a:rPr>
              <a:t>: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AA4C09C5-4E3A-BACE-AD89-C5A49D2A9D78}"/>
              </a:ext>
            </a:extLst>
          </p:cNvPr>
          <p:cNvCxnSpPr/>
          <p:nvPr/>
        </p:nvCxnSpPr>
        <p:spPr>
          <a:xfrm>
            <a:off x="0" y="914400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Grafik 20">
            <a:extLst>
              <a:ext uri="{FF2B5EF4-FFF2-40B4-BE49-F238E27FC236}">
                <a16:creationId xmlns:a16="http://schemas.microsoft.com/office/drawing/2014/main" id="{C5E34A7E-DC4A-EBA8-5126-AD02C823E1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3871" y="1036942"/>
            <a:ext cx="3759787" cy="2804921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7B8C8388-3FF8-389B-9DD9-3103E6BEA6B6}"/>
              </a:ext>
            </a:extLst>
          </p:cNvPr>
          <p:cNvSpPr txBox="1"/>
          <p:nvPr/>
        </p:nvSpPr>
        <p:spPr>
          <a:xfrm>
            <a:off x="347810" y="271835"/>
            <a:ext cx="11493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3600" dirty="0">
                <a:latin typeface="+mj-lt"/>
              </a:rPr>
              <a:t>Signal Templates</a:t>
            </a:r>
            <a:endParaRPr lang="en-GB" sz="3600" dirty="0">
              <a:latin typeface="+mj-lt"/>
            </a:endParaRP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FD5760FE-8F4B-9A34-25EC-355909FE73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2629" y="3667128"/>
            <a:ext cx="3759787" cy="2804921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FB946849-BC06-BBE2-255A-358ADDC956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421" y="3675058"/>
            <a:ext cx="3759787" cy="2804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1422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C97A56-5A38-CE19-84BE-22226D5FCA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15B8C6AB-1658-AA1A-BA14-A42B8DB1BF08}"/>
              </a:ext>
            </a:extLst>
          </p:cNvPr>
          <p:cNvSpPr/>
          <p:nvPr/>
        </p:nvSpPr>
        <p:spPr>
          <a:xfrm>
            <a:off x="0" y="6476214"/>
            <a:ext cx="12192000" cy="381786"/>
          </a:xfrm>
          <a:prstGeom prst="rect">
            <a:avLst/>
          </a:prstGeom>
          <a:solidFill>
            <a:srgbClr val="004A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Foliennummernplatzhalter 1">
            <a:extLst>
              <a:ext uri="{FF2B5EF4-FFF2-40B4-BE49-F238E27FC236}">
                <a16:creationId xmlns:a16="http://schemas.microsoft.com/office/drawing/2014/main" id="{B1AEEA4E-7D15-5A6F-EDDD-D89B05BD0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9904" y="6484544"/>
            <a:ext cx="2743200" cy="365125"/>
          </a:xfrm>
        </p:spPr>
        <p:txBody>
          <a:bodyPr/>
          <a:lstStyle/>
          <a:p>
            <a:r>
              <a:rPr lang="de-DE" sz="1400" dirty="0"/>
              <a:t>14</a:t>
            </a:r>
            <a:endParaRPr lang="en-GB" sz="1400" dirty="0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7C48ECE5-BD44-1A1B-6DA1-D791B86E3CF6}"/>
              </a:ext>
            </a:extLst>
          </p:cNvPr>
          <p:cNvSpPr/>
          <p:nvPr/>
        </p:nvSpPr>
        <p:spPr>
          <a:xfrm>
            <a:off x="169987" y="1038745"/>
            <a:ext cx="1071716" cy="38345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  <a:latin typeface="+mj-lt"/>
              </a:rPr>
              <a:t>5SiPMs</a:t>
            </a:r>
            <a:r>
              <a:rPr lang="de-DE" dirty="0">
                <a:solidFill>
                  <a:schemeClr val="tx1"/>
                </a:solidFill>
              </a:rPr>
              <a:t>: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3" name="Gerader Verbinder 2">
            <a:extLst>
              <a:ext uri="{FF2B5EF4-FFF2-40B4-BE49-F238E27FC236}">
                <a16:creationId xmlns:a16="http://schemas.microsoft.com/office/drawing/2014/main" id="{09B28DA9-E8B1-F98E-1CE3-342DD8EB2B6E}"/>
              </a:ext>
            </a:extLst>
          </p:cNvPr>
          <p:cNvCxnSpPr/>
          <p:nvPr/>
        </p:nvCxnSpPr>
        <p:spPr>
          <a:xfrm>
            <a:off x="0" y="914400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feld 5">
            <a:extLst>
              <a:ext uri="{FF2B5EF4-FFF2-40B4-BE49-F238E27FC236}">
                <a16:creationId xmlns:a16="http://schemas.microsoft.com/office/drawing/2014/main" id="{A566D75F-0391-0000-22C6-6CEE179E93D7}"/>
              </a:ext>
            </a:extLst>
          </p:cNvPr>
          <p:cNvSpPr txBox="1"/>
          <p:nvPr/>
        </p:nvSpPr>
        <p:spPr>
          <a:xfrm>
            <a:off x="347810" y="271835"/>
            <a:ext cx="11493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3600" dirty="0">
                <a:latin typeface="+mj-lt"/>
              </a:rPr>
              <a:t>Signal Templates</a:t>
            </a:r>
            <a:endParaRPr lang="en-GB" sz="3600" dirty="0">
              <a:latin typeface="+mj-lt"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E0A25454-48A3-3446-3A97-2C2F017D2B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419" y="3675057"/>
            <a:ext cx="3759789" cy="2804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3400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ADFB43-A4CF-FE46-9551-4DE9D81419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CB652072-E04F-D6C5-DC32-74E27D999E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399" y="3726816"/>
            <a:ext cx="3762749" cy="2801158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B121C23C-9EC5-58A7-0560-92CDD042288D}"/>
              </a:ext>
            </a:extLst>
          </p:cNvPr>
          <p:cNvSpPr/>
          <p:nvPr/>
        </p:nvSpPr>
        <p:spPr>
          <a:xfrm>
            <a:off x="0" y="6476214"/>
            <a:ext cx="12192000" cy="381786"/>
          </a:xfrm>
          <a:prstGeom prst="rect">
            <a:avLst/>
          </a:prstGeom>
          <a:solidFill>
            <a:srgbClr val="004A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Foliennummernplatzhalter 1">
            <a:extLst>
              <a:ext uri="{FF2B5EF4-FFF2-40B4-BE49-F238E27FC236}">
                <a16:creationId xmlns:a16="http://schemas.microsoft.com/office/drawing/2014/main" id="{9ADE4C27-A816-9A45-4F90-88AE56DE4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9904" y="6484544"/>
            <a:ext cx="2743200" cy="365125"/>
          </a:xfrm>
        </p:spPr>
        <p:txBody>
          <a:bodyPr/>
          <a:lstStyle/>
          <a:p>
            <a:r>
              <a:rPr lang="de-DE" sz="1400" dirty="0"/>
              <a:t>15</a:t>
            </a:r>
            <a:endParaRPr lang="en-GB" sz="1400" dirty="0"/>
          </a:p>
        </p:txBody>
      </p:sp>
      <p:sp>
        <p:nvSpPr>
          <p:cNvPr id="6" name="Pfeil: nach rechts 5">
            <a:extLst>
              <a:ext uri="{FF2B5EF4-FFF2-40B4-BE49-F238E27FC236}">
                <a16:creationId xmlns:a16="http://schemas.microsoft.com/office/drawing/2014/main" id="{1F53EFF3-32C8-7865-60CA-5EA9284885A0}"/>
              </a:ext>
            </a:extLst>
          </p:cNvPr>
          <p:cNvSpPr/>
          <p:nvPr/>
        </p:nvSpPr>
        <p:spPr>
          <a:xfrm>
            <a:off x="4430599" y="2634436"/>
            <a:ext cx="3128720" cy="2492959"/>
          </a:xfrm>
          <a:prstGeom prst="rightArrow">
            <a:avLst/>
          </a:prstGeom>
          <a:solidFill>
            <a:srgbClr val="004A9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latin typeface="+mj-lt"/>
              </a:rPr>
              <a:t>Switching</a:t>
            </a:r>
            <a:r>
              <a:rPr lang="de-DE" dirty="0">
                <a:latin typeface="+mj-lt"/>
              </a:rPr>
              <a:t> </a:t>
            </a:r>
            <a:r>
              <a:rPr lang="de-DE" dirty="0" err="1">
                <a:latin typeface="+mj-lt"/>
              </a:rPr>
              <a:t>from</a:t>
            </a:r>
            <a:r>
              <a:rPr lang="de-DE" dirty="0">
                <a:latin typeface="+mj-lt"/>
              </a:rPr>
              <a:t> 1-photon </a:t>
            </a:r>
            <a:r>
              <a:rPr lang="de-DE" dirty="0" err="1">
                <a:latin typeface="+mj-lt"/>
              </a:rPr>
              <a:t>to</a:t>
            </a:r>
            <a:r>
              <a:rPr lang="de-DE" dirty="0">
                <a:latin typeface="+mj-lt"/>
              </a:rPr>
              <a:t> 2-photon </a:t>
            </a:r>
            <a:r>
              <a:rPr lang="de-DE" dirty="0" err="1">
                <a:latin typeface="+mj-lt"/>
              </a:rPr>
              <a:t>template</a:t>
            </a:r>
            <a:endParaRPr lang="en-GB" dirty="0">
              <a:latin typeface="+mj-lt"/>
            </a:endParaRPr>
          </a:p>
        </p:txBody>
      </p:sp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6EE320EB-A319-0252-13DB-2A3184FB06BC}"/>
              </a:ext>
            </a:extLst>
          </p:cNvPr>
          <p:cNvCxnSpPr/>
          <p:nvPr/>
        </p:nvCxnSpPr>
        <p:spPr>
          <a:xfrm>
            <a:off x="0" y="914400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feld 7">
            <a:extLst>
              <a:ext uri="{FF2B5EF4-FFF2-40B4-BE49-F238E27FC236}">
                <a16:creationId xmlns:a16="http://schemas.microsoft.com/office/drawing/2014/main" id="{B2C3AAC0-0759-BEFB-2B96-22CBFAB7051F}"/>
              </a:ext>
            </a:extLst>
          </p:cNvPr>
          <p:cNvSpPr txBox="1"/>
          <p:nvPr/>
        </p:nvSpPr>
        <p:spPr>
          <a:xfrm>
            <a:off x="347810" y="271835"/>
            <a:ext cx="11493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3600" dirty="0">
                <a:latin typeface="+mj-lt"/>
              </a:rPr>
              <a:t>Signal Templates</a:t>
            </a:r>
            <a:endParaRPr lang="en-GB" sz="3600" dirty="0">
              <a:latin typeface="+mj-lt"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14ECAEF7-718A-4302-A7B5-DBBE6E15ED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974" y="2618702"/>
            <a:ext cx="3759789" cy="2804922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A90A079F-D1F8-D25E-188A-11608821EF8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0359" y="956993"/>
            <a:ext cx="3759789" cy="2804923"/>
          </a:xfrm>
          <a:prstGeom prst="rect">
            <a:avLst/>
          </a:prstGeom>
        </p:spPr>
      </p:pic>
      <p:sp>
        <p:nvSpPr>
          <p:cNvPr id="16" name="Rechteck 15">
            <a:extLst>
              <a:ext uri="{FF2B5EF4-FFF2-40B4-BE49-F238E27FC236}">
                <a16:creationId xmlns:a16="http://schemas.microsoft.com/office/drawing/2014/main" id="{B00D47B0-9EED-CD06-CCD1-694827AE12E2}"/>
              </a:ext>
            </a:extLst>
          </p:cNvPr>
          <p:cNvSpPr/>
          <p:nvPr/>
        </p:nvSpPr>
        <p:spPr>
          <a:xfrm>
            <a:off x="169987" y="1038745"/>
            <a:ext cx="1071716" cy="38345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  <a:latin typeface="+mj-lt"/>
              </a:rPr>
              <a:t>5SiPMs</a:t>
            </a:r>
            <a:r>
              <a:rPr lang="de-DE" dirty="0">
                <a:solidFill>
                  <a:schemeClr val="tx1"/>
                </a:solidFill>
              </a:rPr>
              <a:t>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29558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3044A2-8474-7579-6BDB-827BB25AD6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FB65411B-E88B-3AF6-7899-C20F29A9F7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399" y="3726816"/>
            <a:ext cx="3762749" cy="2801158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C23B0DF3-45AF-9EC7-35C7-CAA4C411E32A}"/>
              </a:ext>
            </a:extLst>
          </p:cNvPr>
          <p:cNvSpPr/>
          <p:nvPr/>
        </p:nvSpPr>
        <p:spPr>
          <a:xfrm>
            <a:off x="0" y="6476214"/>
            <a:ext cx="12192000" cy="381786"/>
          </a:xfrm>
          <a:prstGeom prst="rect">
            <a:avLst/>
          </a:prstGeom>
          <a:solidFill>
            <a:srgbClr val="004A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Foliennummernplatzhalter 1">
            <a:extLst>
              <a:ext uri="{FF2B5EF4-FFF2-40B4-BE49-F238E27FC236}">
                <a16:creationId xmlns:a16="http://schemas.microsoft.com/office/drawing/2014/main" id="{AAD8DDD3-C37C-5F97-1E55-5E097AED4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9904" y="6484544"/>
            <a:ext cx="2743200" cy="365125"/>
          </a:xfrm>
        </p:spPr>
        <p:txBody>
          <a:bodyPr/>
          <a:lstStyle/>
          <a:p>
            <a:r>
              <a:rPr lang="de-DE" sz="1400" dirty="0"/>
              <a:t>16</a:t>
            </a:r>
            <a:endParaRPr lang="en-GB" sz="1400" dirty="0"/>
          </a:p>
        </p:txBody>
      </p:sp>
      <p:sp>
        <p:nvSpPr>
          <p:cNvPr id="6" name="Pfeil: nach rechts 5">
            <a:extLst>
              <a:ext uri="{FF2B5EF4-FFF2-40B4-BE49-F238E27FC236}">
                <a16:creationId xmlns:a16="http://schemas.microsoft.com/office/drawing/2014/main" id="{5AFEB58C-630A-C626-9041-F9C565A412B6}"/>
              </a:ext>
            </a:extLst>
          </p:cNvPr>
          <p:cNvSpPr/>
          <p:nvPr/>
        </p:nvSpPr>
        <p:spPr>
          <a:xfrm>
            <a:off x="4430599" y="2634436"/>
            <a:ext cx="3128720" cy="2492959"/>
          </a:xfrm>
          <a:prstGeom prst="rightArrow">
            <a:avLst/>
          </a:prstGeom>
          <a:solidFill>
            <a:srgbClr val="004A9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latin typeface="+mj-lt"/>
              </a:rPr>
              <a:t>Switching</a:t>
            </a:r>
            <a:r>
              <a:rPr lang="de-DE" dirty="0">
                <a:latin typeface="+mj-lt"/>
              </a:rPr>
              <a:t> </a:t>
            </a:r>
            <a:r>
              <a:rPr lang="de-DE" dirty="0" err="1">
                <a:latin typeface="+mj-lt"/>
              </a:rPr>
              <a:t>from</a:t>
            </a:r>
            <a:r>
              <a:rPr lang="de-DE" dirty="0">
                <a:latin typeface="+mj-lt"/>
              </a:rPr>
              <a:t> 1-photon </a:t>
            </a:r>
            <a:r>
              <a:rPr lang="de-DE" dirty="0" err="1">
                <a:latin typeface="+mj-lt"/>
              </a:rPr>
              <a:t>to</a:t>
            </a:r>
            <a:r>
              <a:rPr lang="de-DE" dirty="0">
                <a:latin typeface="+mj-lt"/>
              </a:rPr>
              <a:t> 2-photon </a:t>
            </a:r>
            <a:r>
              <a:rPr lang="de-DE" dirty="0" err="1">
                <a:latin typeface="+mj-lt"/>
              </a:rPr>
              <a:t>template</a:t>
            </a:r>
            <a:endParaRPr lang="en-GB" dirty="0">
              <a:latin typeface="+mj-lt"/>
            </a:endParaRPr>
          </a:p>
        </p:txBody>
      </p:sp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E96B5206-8B07-72F2-A09A-894E4B18686F}"/>
              </a:ext>
            </a:extLst>
          </p:cNvPr>
          <p:cNvCxnSpPr/>
          <p:nvPr/>
        </p:nvCxnSpPr>
        <p:spPr>
          <a:xfrm>
            <a:off x="0" y="914400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feld 7">
            <a:extLst>
              <a:ext uri="{FF2B5EF4-FFF2-40B4-BE49-F238E27FC236}">
                <a16:creationId xmlns:a16="http://schemas.microsoft.com/office/drawing/2014/main" id="{7837E7CE-5523-0E39-3CC4-4F665F1E247A}"/>
              </a:ext>
            </a:extLst>
          </p:cNvPr>
          <p:cNvSpPr txBox="1"/>
          <p:nvPr/>
        </p:nvSpPr>
        <p:spPr>
          <a:xfrm>
            <a:off x="347810" y="271835"/>
            <a:ext cx="11493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3600" dirty="0">
                <a:latin typeface="+mj-lt"/>
              </a:rPr>
              <a:t>Signal Templates</a:t>
            </a:r>
            <a:endParaRPr lang="en-GB" sz="3600" dirty="0">
              <a:latin typeface="+mj-lt"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DEEC731C-58A9-0385-8438-BF1A835EBA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974" y="2618702"/>
            <a:ext cx="3759789" cy="2804922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D52039AD-2BB2-E806-214E-24C20207C2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0359" y="956993"/>
            <a:ext cx="3759789" cy="2804923"/>
          </a:xfrm>
          <a:prstGeom prst="rect">
            <a:avLst/>
          </a:prstGeom>
        </p:spPr>
      </p:pic>
      <p:sp>
        <p:nvSpPr>
          <p:cNvPr id="16" name="Rechteck 15">
            <a:extLst>
              <a:ext uri="{FF2B5EF4-FFF2-40B4-BE49-F238E27FC236}">
                <a16:creationId xmlns:a16="http://schemas.microsoft.com/office/drawing/2014/main" id="{065E63E7-96BE-6292-6A1E-A94F1F68F94F}"/>
              </a:ext>
            </a:extLst>
          </p:cNvPr>
          <p:cNvSpPr/>
          <p:nvPr/>
        </p:nvSpPr>
        <p:spPr>
          <a:xfrm>
            <a:off x="169987" y="1038745"/>
            <a:ext cx="1071716" cy="38345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  <a:latin typeface="+mj-lt"/>
              </a:rPr>
              <a:t>5SiPMs</a:t>
            </a:r>
            <a:r>
              <a:rPr lang="de-DE" dirty="0">
                <a:solidFill>
                  <a:schemeClr val="tx1"/>
                </a:solidFill>
              </a:rPr>
              <a:t>: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B3A54665-F031-515C-22B2-4FA519C8EDBF}"/>
              </a:ext>
            </a:extLst>
          </p:cNvPr>
          <p:cNvSpPr/>
          <p:nvPr/>
        </p:nvSpPr>
        <p:spPr>
          <a:xfrm>
            <a:off x="7535156" y="2066015"/>
            <a:ext cx="4383464" cy="1318208"/>
          </a:xfrm>
          <a:prstGeom prst="rect">
            <a:avLst/>
          </a:prstGeom>
          <a:solidFill>
            <a:schemeClr val="accent1">
              <a:alpha val="81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de-DE" sz="2400" dirty="0" err="1"/>
              <a:t>Differences</a:t>
            </a:r>
            <a:r>
              <a:rPr lang="de-DE" sz="2400" dirty="0"/>
              <a:t> </a:t>
            </a:r>
            <a:r>
              <a:rPr lang="de-DE" sz="2400" dirty="0" err="1"/>
              <a:t>caused</a:t>
            </a:r>
            <a:r>
              <a:rPr lang="de-DE" sz="2400" dirty="0"/>
              <a:t> </a:t>
            </a:r>
            <a:r>
              <a:rPr lang="de-DE" sz="2400" dirty="0" err="1"/>
              <a:t>by</a:t>
            </a:r>
            <a:r>
              <a:rPr lang="de-DE" sz="2400" dirty="0"/>
              <a:t> </a:t>
            </a:r>
            <a:r>
              <a:rPr lang="de-DE" sz="2400" dirty="0" err="1"/>
              <a:t>misaligned</a:t>
            </a:r>
            <a:r>
              <a:rPr lang="de-DE" sz="2400" dirty="0"/>
              <a:t> </a:t>
            </a:r>
            <a:r>
              <a:rPr lang="de-DE" sz="2400" dirty="0" err="1"/>
              <a:t>waveforms</a:t>
            </a:r>
            <a:r>
              <a:rPr lang="de-DE" sz="2400" dirty="0"/>
              <a:t>?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CAB217A2-AA66-96E4-BDD2-AAA6F8DAC0E1}"/>
              </a:ext>
            </a:extLst>
          </p:cNvPr>
          <p:cNvSpPr/>
          <p:nvPr/>
        </p:nvSpPr>
        <p:spPr>
          <a:xfrm>
            <a:off x="7893374" y="3600418"/>
            <a:ext cx="3667027" cy="1715678"/>
          </a:xfrm>
          <a:prstGeom prst="rect">
            <a:avLst/>
          </a:prstGeom>
          <a:solidFill>
            <a:schemeClr val="accent1">
              <a:alpha val="81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de-DE" sz="2000" dirty="0"/>
              <a:t>Smoothing of WFs before determining the rising edge </a:t>
            </a:r>
          </a:p>
          <a:p>
            <a:pPr algn="ctr">
              <a:spcAft>
                <a:spcPts val="600"/>
              </a:spcAft>
            </a:pPr>
            <a:r>
              <a:rPr lang="de-DE" sz="2000" dirty="0">
                <a:sym typeface="Wingdings" panose="05000000000000000000" pitchFamily="2" charset="2"/>
              </a:rPr>
              <a:t> Used for alignment of the non-smoothed WFs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28552408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07F474-5395-EF77-0C8D-EADFA5FA52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rafik 25">
            <a:extLst>
              <a:ext uri="{FF2B5EF4-FFF2-40B4-BE49-F238E27FC236}">
                <a16:creationId xmlns:a16="http://schemas.microsoft.com/office/drawing/2014/main" id="{2942F4B4-0CF4-0328-8C61-E02EB4F67A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05" y="1007026"/>
            <a:ext cx="3725637" cy="2779444"/>
          </a:xfrm>
          <a:prstGeom prst="rect">
            <a:avLst/>
          </a:prstGeom>
        </p:spPr>
      </p:pic>
      <p:pic>
        <p:nvPicPr>
          <p:cNvPr id="28" name="Grafik 27">
            <a:extLst>
              <a:ext uri="{FF2B5EF4-FFF2-40B4-BE49-F238E27FC236}">
                <a16:creationId xmlns:a16="http://schemas.microsoft.com/office/drawing/2014/main" id="{C15D668D-25BD-B926-3EA3-3D079DBDF1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537" y="999619"/>
            <a:ext cx="3725637" cy="2779444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D07B24AE-9505-647A-BA16-CCBD2119F9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2077" y="1001584"/>
            <a:ext cx="3725637" cy="2779444"/>
          </a:xfrm>
          <a:prstGeom prst="rect">
            <a:avLst/>
          </a:prstGeom>
        </p:spPr>
      </p:pic>
      <p:sp>
        <p:nvSpPr>
          <p:cNvPr id="13" name="Rechteck 12">
            <a:extLst>
              <a:ext uri="{FF2B5EF4-FFF2-40B4-BE49-F238E27FC236}">
                <a16:creationId xmlns:a16="http://schemas.microsoft.com/office/drawing/2014/main" id="{B722331E-0ECA-E625-8AE2-656B4487FFC5}"/>
              </a:ext>
            </a:extLst>
          </p:cNvPr>
          <p:cNvSpPr/>
          <p:nvPr/>
        </p:nvSpPr>
        <p:spPr>
          <a:xfrm>
            <a:off x="2305880" y="3694822"/>
            <a:ext cx="3394631" cy="1497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791C2181-20D3-94FC-79A4-8E73404A2F68}"/>
              </a:ext>
            </a:extLst>
          </p:cNvPr>
          <p:cNvSpPr/>
          <p:nvPr/>
        </p:nvSpPr>
        <p:spPr>
          <a:xfrm>
            <a:off x="6579740" y="3718049"/>
            <a:ext cx="3394631" cy="1497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7926446D-07D1-1641-A3E8-10C25E6870C2}"/>
              </a:ext>
            </a:extLst>
          </p:cNvPr>
          <p:cNvSpPr/>
          <p:nvPr/>
        </p:nvSpPr>
        <p:spPr>
          <a:xfrm>
            <a:off x="1561161" y="1275264"/>
            <a:ext cx="744719" cy="3393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+mj-lt"/>
              </a:rPr>
              <a:t>1 SiPM</a:t>
            </a:r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32" name="Grafik 31">
            <a:extLst>
              <a:ext uri="{FF2B5EF4-FFF2-40B4-BE49-F238E27FC236}">
                <a16:creationId xmlns:a16="http://schemas.microsoft.com/office/drawing/2014/main" id="{71FEFFB9-4AFA-4ECB-F983-BD941753582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0846" y="3742081"/>
            <a:ext cx="3725637" cy="2779444"/>
          </a:xfrm>
          <a:prstGeom prst="rect">
            <a:avLst/>
          </a:prstGeom>
        </p:spPr>
      </p:pic>
      <p:sp>
        <p:nvSpPr>
          <p:cNvPr id="18" name="Rechteck 17">
            <a:extLst>
              <a:ext uri="{FF2B5EF4-FFF2-40B4-BE49-F238E27FC236}">
                <a16:creationId xmlns:a16="http://schemas.microsoft.com/office/drawing/2014/main" id="{6A7DF308-138D-401E-257E-313CC4FD11BA}"/>
              </a:ext>
            </a:extLst>
          </p:cNvPr>
          <p:cNvSpPr/>
          <p:nvPr/>
        </p:nvSpPr>
        <p:spPr>
          <a:xfrm>
            <a:off x="5721995" y="1279468"/>
            <a:ext cx="744719" cy="3393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+mj-lt"/>
              </a:rPr>
              <a:t>2 SiPMs</a:t>
            </a:r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D129C1DD-B23A-174C-61B8-9D5AFB4F674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4502" y="3731979"/>
            <a:ext cx="3725637" cy="2779444"/>
          </a:xfrm>
          <a:prstGeom prst="rect">
            <a:avLst/>
          </a:prstGeom>
        </p:spPr>
      </p:pic>
      <p:sp>
        <p:nvSpPr>
          <p:cNvPr id="19" name="Rechteck 18">
            <a:extLst>
              <a:ext uri="{FF2B5EF4-FFF2-40B4-BE49-F238E27FC236}">
                <a16:creationId xmlns:a16="http://schemas.microsoft.com/office/drawing/2014/main" id="{0E2085D4-AE27-76A1-4F66-AC35AB5B983A}"/>
              </a:ext>
            </a:extLst>
          </p:cNvPr>
          <p:cNvSpPr/>
          <p:nvPr/>
        </p:nvSpPr>
        <p:spPr>
          <a:xfrm>
            <a:off x="9886120" y="1275264"/>
            <a:ext cx="744719" cy="3393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+mj-lt"/>
              </a:rPr>
              <a:t>3 SiPMs</a:t>
            </a:r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538A10EC-6FAC-C70C-A27F-F438D92313AA}"/>
              </a:ext>
            </a:extLst>
          </p:cNvPr>
          <p:cNvSpPr/>
          <p:nvPr/>
        </p:nvSpPr>
        <p:spPr>
          <a:xfrm>
            <a:off x="3690281" y="3985347"/>
            <a:ext cx="744719" cy="3393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+mj-lt"/>
              </a:rPr>
              <a:t>4 SiPMs</a:t>
            </a:r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416E38EB-C3B8-1D7B-5A6C-2F551537EB98}"/>
              </a:ext>
            </a:extLst>
          </p:cNvPr>
          <p:cNvSpPr/>
          <p:nvPr/>
        </p:nvSpPr>
        <p:spPr>
          <a:xfrm>
            <a:off x="8687895" y="4875347"/>
            <a:ext cx="744719" cy="3393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+mj-lt"/>
              </a:rPr>
              <a:t>5 SiPMs</a:t>
            </a:r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46D5A386-10D3-0610-7FDF-026207BD6818}"/>
              </a:ext>
            </a:extLst>
          </p:cNvPr>
          <p:cNvSpPr/>
          <p:nvPr/>
        </p:nvSpPr>
        <p:spPr>
          <a:xfrm>
            <a:off x="0" y="6476214"/>
            <a:ext cx="12192000" cy="381786"/>
          </a:xfrm>
          <a:prstGeom prst="rect">
            <a:avLst/>
          </a:prstGeom>
          <a:solidFill>
            <a:srgbClr val="004A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Foliennummernplatzhalter 1">
            <a:extLst>
              <a:ext uri="{FF2B5EF4-FFF2-40B4-BE49-F238E27FC236}">
                <a16:creationId xmlns:a16="http://schemas.microsoft.com/office/drawing/2014/main" id="{339556D7-8CC1-A5E3-350D-857751C7D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9904" y="6484544"/>
            <a:ext cx="2743200" cy="365125"/>
          </a:xfrm>
        </p:spPr>
        <p:txBody>
          <a:bodyPr/>
          <a:lstStyle/>
          <a:p>
            <a:r>
              <a:rPr lang="de-DE" sz="1400" dirty="0"/>
              <a:t>17</a:t>
            </a:r>
            <a:endParaRPr lang="en-GB" sz="1400" dirty="0"/>
          </a:p>
        </p:txBody>
      </p:sp>
      <p:cxnSp>
        <p:nvCxnSpPr>
          <p:cNvPr id="33" name="Gerader Verbinder 32">
            <a:extLst>
              <a:ext uri="{FF2B5EF4-FFF2-40B4-BE49-F238E27FC236}">
                <a16:creationId xmlns:a16="http://schemas.microsoft.com/office/drawing/2014/main" id="{C895C993-9AF4-F293-C9D3-44F0D6145311}"/>
              </a:ext>
            </a:extLst>
          </p:cNvPr>
          <p:cNvCxnSpPr/>
          <p:nvPr/>
        </p:nvCxnSpPr>
        <p:spPr>
          <a:xfrm>
            <a:off x="0" y="914400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feld 33">
            <a:extLst>
              <a:ext uri="{FF2B5EF4-FFF2-40B4-BE49-F238E27FC236}">
                <a16:creationId xmlns:a16="http://schemas.microsoft.com/office/drawing/2014/main" id="{29733EC5-A8BA-0B17-4B79-C614BE46A6C4}"/>
              </a:ext>
            </a:extLst>
          </p:cNvPr>
          <p:cNvSpPr txBox="1"/>
          <p:nvPr/>
        </p:nvSpPr>
        <p:spPr>
          <a:xfrm>
            <a:off x="347810" y="271835"/>
            <a:ext cx="11493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3600" dirty="0">
                <a:latin typeface="+mj-lt"/>
              </a:rPr>
              <a:t>Signal Templates</a:t>
            </a:r>
            <a:endParaRPr lang="en-GB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6247019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D3DAB6-3B88-B9B1-F5AE-1EF8DC641E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401BA710-140D-A54A-43C8-61D7BA0A483F}"/>
              </a:ext>
            </a:extLst>
          </p:cNvPr>
          <p:cNvSpPr/>
          <p:nvPr/>
        </p:nvSpPr>
        <p:spPr>
          <a:xfrm>
            <a:off x="0" y="6476214"/>
            <a:ext cx="12192000" cy="381786"/>
          </a:xfrm>
          <a:prstGeom prst="rect">
            <a:avLst/>
          </a:prstGeom>
          <a:solidFill>
            <a:srgbClr val="004A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4A828648-3E75-5512-A4DD-8A080EF13E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418" y="3675057"/>
            <a:ext cx="3759789" cy="2804922"/>
          </a:xfrm>
          <a:prstGeom prst="rect">
            <a:avLst/>
          </a:prstGeom>
        </p:spPr>
      </p:pic>
      <p:sp>
        <p:nvSpPr>
          <p:cNvPr id="5" name="Foliennummernplatzhalter 1">
            <a:extLst>
              <a:ext uri="{FF2B5EF4-FFF2-40B4-BE49-F238E27FC236}">
                <a16:creationId xmlns:a16="http://schemas.microsoft.com/office/drawing/2014/main" id="{3D3AEE75-4491-C78E-F01C-FDF9891B1F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9904" y="6484544"/>
            <a:ext cx="2743200" cy="365125"/>
          </a:xfrm>
        </p:spPr>
        <p:txBody>
          <a:bodyPr/>
          <a:lstStyle/>
          <a:p>
            <a:r>
              <a:rPr lang="de-DE" sz="1400" dirty="0"/>
              <a:t>18</a:t>
            </a:r>
            <a:endParaRPr lang="en-GB" sz="1400" dirty="0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F682A276-1E1C-BE46-4636-4C03CA3A37AE}"/>
              </a:ext>
            </a:extLst>
          </p:cNvPr>
          <p:cNvSpPr/>
          <p:nvPr/>
        </p:nvSpPr>
        <p:spPr>
          <a:xfrm>
            <a:off x="169987" y="1038745"/>
            <a:ext cx="1071716" cy="38345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  <a:latin typeface="+mj-lt"/>
              </a:rPr>
              <a:t>5SiPMs</a:t>
            </a:r>
            <a:r>
              <a:rPr lang="de-DE" dirty="0">
                <a:solidFill>
                  <a:schemeClr val="tx1"/>
                </a:solidFill>
              </a:rPr>
              <a:t>: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3" name="Gerader Verbinder 2">
            <a:extLst>
              <a:ext uri="{FF2B5EF4-FFF2-40B4-BE49-F238E27FC236}">
                <a16:creationId xmlns:a16="http://schemas.microsoft.com/office/drawing/2014/main" id="{0DCBDA89-C01D-0A90-5A24-E112AC9729D1}"/>
              </a:ext>
            </a:extLst>
          </p:cNvPr>
          <p:cNvCxnSpPr/>
          <p:nvPr/>
        </p:nvCxnSpPr>
        <p:spPr>
          <a:xfrm>
            <a:off x="0" y="914400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feld 5">
            <a:extLst>
              <a:ext uri="{FF2B5EF4-FFF2-40B4-BE49-F238E27FC236}">
                <a16:creationId xmlns:a16="http://schemas.microsoft.com/office/drawing/2014/main" id="{5FA4C5F0-1CB9-9456-B234-D92871AC8BC3}"/>
              </a:ext>
            </a:extLst>
          </p:cNvPr>
          <p:cNvSpPr txBox="1"/>
          <p:nvPr/>
        </p:nvSpPr>
        <p:spPr>
          <a:xfrm>
            <a:off x="347810" y="271835"/>
            <a:ext cx="11493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3600" dirty="0">
                <a:latin typeface="+mj-lt"/>
              </a:rPr>
              <a:t>Signal Templates</a:t>
            </a:r>
            <a:endParaRPr lang="en-GB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3533873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762CB6-A72F-3C05-A4C6-FF99C51E7D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E22A52E9-F4FF-37EF-F8AD-A5BA19EDAC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399" y="3732219"/>
            <a:ext cx="3759790" cy="2804923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D71B07BF-6A8A-A075-7D18-3AB328310E4C}"/>
              </a:ext>
            </a:extLst>
          </p:cNvPr>
          <p:cNvSpPr/>
          <p:nvPr/>
        </p:nvSpPr>
        <p:spPr>
          <a:xfrm>
            <a:off x="0" y="6476214"/>
            <a:ext cx="12192000" cy="381786"/>
          </a:xfrm>
          <a:prstGeom prst="rect">
            <a:avLst/>
          </a:prstGeom>
          <a:solidFill>
            <a:srgbClr val="004A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Foliennummernplatzhalter 1">
            <a:extLst>
              <a:ext uri="{FF2B5EF4-FFF2-40B4-BE49-F238E27FC236}">
                <a16:creationId xmlns:a16="http://schemas.microsoft.com/office/drawing/2014/main" id="{8EE994C8-1E97-3B98-4E34-06D6BB2AE8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9904" y="6484544"/>
            <a:ext cx="2743200" cy="365125"/>
          </a:xfrm>
        </p:spPr>
        <p:txBody>
          <a:bodyPr/>
          <a:lstStyle/>
          <a:p>
            <a:r>
              <a:rPr lang="de-DE" sz="1400" dirty="0"/>
              <a:t>18</a:t>
            </a:r>
            <a:endParaRPr lang="en-GB" sz="1400" dirty="0"/>
          </a:p>
        </p:txBody>
      </p:sp>
      <p:sp>
        <p:nvSpPr>
          <p:cNvPr id="6" name="Pfeil: nach rechts 5">
            <a:extLst>
              <a:ext uri="{FF2B5EF4-FFF2-40B4-BE49-F238E27FC236}">
                <a16:creationId xmlns:a16="http://schemas.microsoft.com/office/drawing/2014/main" id="{65B43660-4B13-DCD6-572F-8B460774411F}"/>
              </a:ext>
            </a:extLst>
          </p:cNvPr>
          <p:cNvSpPr/>
          <p:nvPr/>
        </p:nvSpPr>
        <p:spPr>
          <a:xfrm>
            <a:off x="4430599" y="2634436"/>
            <a:ext cx="3128720" cy="2492959"/>
          </a:xfrm>
          <a:prstGeom prst="rightArrow">
            <a:avLst/>
          </a:prstGeom>
          <a:solidFill>
            <a:srgbClr val="004A9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latin typeface="+mj-lt"/>
              </a:rPr>
              <a:t>Switching</a:t>
            </a:r>
            <a:r>
              <a:rPr lang="de-DE" dirty="0">
                <a:latin typeface="+mj-lt"/>
              </a:rPr>
              <a:t> </a:t>
            </a:r>
            <a:r>
              <a:rPr lang="de-DE" dirty="0" err="1">
                <a:latin typeface="+mj-lt"/>
              </a:rPr>
              <a:t>from</a:t>
            </a:r>
            <a:r>
              <a:rPr lang="de-DE" dirty="0">
                <a:latin typeface="+mj-lt"/>
              </a:rPr>
              <a:t> 1-photon </a:t>
            </a:r>
            <a:r>
              <a:rPr lang="de-DE" dirty="0" err="1">
                <a:latin typeface="+mj-lt"/>
              </a:rPr>
              <a:t>to</a:t>
            </a:r>
            <a:r>
              <a:rPr lang="de-DE" dirty="0">
                <a:latin typeface="+mj-lt"/>
              </a:rPr>
              <a:t> 2-photon </a:t>
            </a:r>
            <a:r>
              <a:rPr lang="de-DE" dirty="0" err="1">
                <a:latin typeface="+mj-lt"/>
              </a:rPr>
              <a:t>template</a:t>
            </a:r>
            <a:endParaRPr lang="en-GB" dirty="0">
              <a:latin typeface="+mj-lt"/>
            </a:endParaRPr>
          </a:p>
        </p:txBody>
      </p:sp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96881447-76B7-F760-1DDA-76C04911F51C}"/>
              </a:ext>
            </a:extLst>
          </p:cNvPr>
          <p:cNvCxnSpPr/>
          <p:nvPr/>
        </p:nvCxnSpPr>
        <p:spPr>
          <a:xfrm>
            <a:off x="0" y="914400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Grafik 11">
            <a:extLst>
              <a:ext uri="{FF2B5EF4-FFF2-40B4-BE49-F238E27FC236}">
                <a16:creationId xmlns:a16="http://schemas.microsoft.com/office/drawing/2014/main" id="{48AB7012-3315-17D3-F6C6-217EB46C1A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399" y="922731"/>
            <a:ext cx="3759790" cy="2804923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99DA8435-F55B-F0D9-0A08-D6F7EE6AABCD}"/>
              </a:ext>
            </a:extLst>
          </p:cNvPr>
          <p:cNvSpPr txBox="1"/>
          <p:nvPr/>
        </p:nvSpPr>
        <p:spPr>
          <a:xfrm>
            <a:off x="347810" y="271835"/>
            <a:ext cx="11493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3600" dirty="0">
                <a:latin typeface="+mj-lt"/>
              </a:rPr>
              <a:t>Signal Templates</a:t>
            </a:r>
            <a:endParaRPr lang="en-GB" sz="3600" dirty="0">
              <a:latin typeface="+mj-lt"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119656E1-B939-64ED-527A-0A1350E0D9A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974" y="2618702"/>
            <a:ext cx="3759789" cy="2804922"/>
          </a:xfrm>
          <a:prstGeom prst="rect">
            <a:avLst/>
          </a:prstGeom>
        </p:spPr>
      </p:pic>
      <p:sp>
        <p:nvSpPr>
          <p:cNvPr id="16" name="Rechteck 15">
            <a:extLst>
              <a:ext uri="{FF2B5EF4-FFF2-40B4-BE49-F238E27FC236}">
                <a16:creationId xmlns:a16="http://schemas.microsoft.com/office/drawing/2014/main" id="{20C30332-7D0A-9964-392D-7242BD217D59}"/>
              </a:ext>
            </a:extLst>
          </p:cNvPr>
          <p:cNvSpPr/>
          <p:nvPr/>
        </p:nvSpPr>
        <p:spPr>
          <a:xfrm>
            <a:off x="169986" y="1038745"/>
            <a:ext cx="3676149" cy="38345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  <a:latin typeface="+mj-lt"/>
              </a:rPr>
              <a:t>5SiPMs (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using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smoothed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alignment</a:t>
            </a:r>
            <a:r>
              <a:rPr lang="de-DE" dirty="0">
                <a:solidFill>
                  <a:schemeClr val="tx1"/>
                </a:solidFill>
              </a:rPr>
              <a:t>):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3022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A68A84-B75B-69FD-8E12-8A6298FB6E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D1355DF8-C112-CBCB-032E-62B43FC368FD}"/>
              </a:ext>
            </a:extLst>
          </p:cNvPr>
          <p:cNvSpPr/>
          <p:nvPr/>
        </p:nvSpPr>
        <p:spPr>
          <a:xfrm>
            <a:off x="0" y="6476214"/>
            <a:ext cx="12192000" cy="381786"/>
          </a:xfrm>
          <a:prstGeom prst="rect">
            <a:avLst/>
          </a:prstGeom>
          <a:solidFill>
            <a:srgbClr val="004A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8814281F-F7AD-A3A9-5733-293D3009C4DA}"/>
              </a:ext>
            </a:extLst>
          </p:cNvPr>
          <p:cNvSpPr txBox="1"/>
          <p:nvPr/>
        </p:nvSpPr>
        <p:spPr>
          <a:xfrm>
            <a:off x="347810" y="271835"/>
            <a:ext cx="11493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3600" dirty="0">
                <a:latin typeface="+mj-lt"/>
              </a:rPr>
              <a:t>SHiP Experiment</a:t>
            </a:r>
            <a:endParaRPr lang="en-GB" sz="3600" dirty="0">
              <a:latin typeface="+mj-lt"/>
            </a:endParaRPr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74FBB626-2C57-0DF4-A21D-687DF587A386}"/>
              </a:ext>
            </a:extLst>
          </p:cNvPr>
          <p:cNvCxnSpPr/>
          <p:nvPr/>
        </p:nvCxnSpPr>
        <p:spPr>
          <a:xfrm>
            <a:off x="0" y="914400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liennummernplatzhalter 1">
            <a:extLst>
              <a:ext uri="{FF2B5EF4-FFF2-40B4-BE49-F238E27FC236}">
                <a16:creationId xmlns:a16="http://schemas.microsoft.com/office/drawing/2014/main" id="{5EB2E31D-2F59-F160-5EF1-1FC6C8492A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9904" y="6484544"/>
            <a:ext cx="2743200" cy="365125"/>
          </a:xfrm>
        </p:spPr>
        <p:txBody>
          <a:bodyPr/>
          <a:lstStyle/>
          <a:p>
            <a:r>
              <a:rPr lang="de-DE" sz="1400" dirty="0"/>
              <a:t>2</a:t>
            </a:r>
            <a:endParaRPr lang="en-GB" sz="1400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C8D61CA-8CBF-B1F2-0BF9-E2F4D5F7F5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0608" y="1562583"/>
            <a:ext cx="10411391" cy="4499561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D2C7A44A-DCA8-5880-A4D9-BBA9694669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3368"/>
            <a:ext cx="1752388" cy="2023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7392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F8685E-4F99-95EB-B5E0-24B1976B82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>
            <a:extLst>
              <a:ext uri="{FF2B5EF4-FFF2-40B4-BE49-F238E27FC236}">
                <a16:creationId xmlns:a16="http://schemas.microsoft.com/office/drawing/2014/main" id="{18FE3955-F8CE-5902-1F9B-D167A6CA24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971" y="3582126"/>
            <a:ext cx="3725637" cy="2773530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762F1E63-D44A-FD16-BA97-9F0AAC3363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6721" y="3575393"/>
            <a:ext cx="3726735" cy="2780263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570D91F0-EF16-F649-17D5-F73E27A4C58D}"/>
              </a:ext>
            </a:extLst>
          </p:cNvPr>
          <p:cNvSpPr/>
          <p:nvPr/>
        </p:nvSpPr>
        <p:spPr>
          <a:xfrm>
            <a:off x="0" y="6476214"/>
            <a:ext cx="12192000" cy="381786"/>
          </a:xfrm>
          <a:prstGeom prst="rect">
            <a:avLst/>
          </a:prstGeom>
          <a:solidFill>
            <a:srgbClr val="004A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Foliennummernplatzhalter 1">
            <a:extLst>
              <a:ext uri="{FF2B5EF4-FFF2-40B4-BE49-F238E27FC236}">
                <a16:creationId xmlns:a16="http://schemas.microsoft.com/office/drawing/2014/main" id="{5FBC1EFA-46A1-3CD7-388C-C42CD54984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9904" y="6484544"/>
            <a:ext cx="2743200" cy="365125"/>
          </a:xfrm>
        </p:spPr>
        <p:txBody>
          <a:bodyPr/>
          <a:lstStyle/>
          <a:p>
            <a:r>
              <a:rPr lang="de-DE" sz="1400" dirty="0"/>
              <a:t>19</a:t>
            </a:r>
            <a:endParaRPr lang="en-GB" sz="1400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2A942D9E-76D6-CC27-5C21-99B17210B90D}"/>
              </a:ext>
            </a:extLst>
          </p:cNvPr>
          <p:cNvSpPr/>
          <p:nvPr/>
        </p:nvSpPr>
        <p:spPr>
          <a:xfrm>
            <a:off x="4111657" y="1215690"/>
            <a:ext cx="3968684" cy="2314647"/>
          </a:xfrm>
          <a:prstGeom prst="rect">
            <a:avLst/>
          </a:prstGeom>
          <a:solidFill>
            <a:schemeClr val="accent1">
              <a:alpha val="81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/>
              <a:t>1 Photon 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/>
              <a:t>2 Photons halved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/>
              <a:t>1 Photon (smoothed alignment)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/>
              <a:t>2 Photons halved (smoothed alignment)</a:t>
            </a:r>
          </a:p>
        </p:txBody>
      </p: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B3896953-B36C-39D4-761F-ECE39B810EE9}"/>
              </a:ext>
            </a:extLst>
          </p:cNvPr>
          <p:cNvCxnSpPr>
            <a:cxnSpLocks/>
          </p:cNvCxnSpPr>
          <p:nvPr/>
        </p:nvCxnSpPr>
        <p:spPr>
          <a:xfrm flipH="1">
            <a:off x="1743959" y="1623634"/>
            <a:ext cx="2367697" cy="352340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70BB0888-948D-F9C6-0F39-9979ED1AA4AA}"/>
              </a:ext>
            </a:extLst>
          </p:cNvPr>
          <p:cNvCxnSpPr>
            <a:cxnSpLocks/>
          </p:cNvCxnSpPr>
          <p:nvPr/>
        </p:nvCxnSpPr>
        <p:spPr>
          <a:xfrm flipH="1">
            <a:off x="1970202" y="2045616"/>
            <a:ext cx="2141454" cy="302600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EF68D11C-5FA0-2E19-C8E7-E14802F9B005}"/>
              </a:ext>
            </a:extLst>
          </p:cNvPr>
          <p:cNvCxnSpPr>
            <a:cxnSpLocks/>
            <a:stCxn id="7" idx="3"/>
          </p:cNvCxnSpPr>
          <p:nvPr/>
        </p:nvCxnSpPr>
        <p:spPr>
          <a:xfrm>
            <a:off x="8080341" y="2373014"/>
            <a:ext cx="1469012" cy="318880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>
            <a:extLst>
              <a:ext uri="{FF2B5EF4-FFF2-40B4-BE49-F238E27FC236}">
                <a16:creationId xmlns:a16="http://schemas.microsoft.com/office/drawing/2014/main" id="{0014F0F7-0030-C1A8-36A3-86894EDD1D77}"/>
              </a:ext>
            </a:extLst>
          </p:cNvPr>
          <p:cNvCxnSpPr>
            <a:cxnSpLocks/>
          </p:cNvCxnSpPr>
          <p:nvPr/>
        </p:nvCxnSpPr>
        <p:spPr>
          <a:xfrm>
            <a:off x="8080341" y="2884602"/>
            <a:ext cx="931684" cy="184811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4F5FFEA2-C119-A6F1-DBB7-E9A58CA94E54}"/>
              </a:ext>
            </a:extLst>
          </p:cNvPr>
          <p:cNvCxnSpPr/>
          <p:nvPr/>
        </p:nvCxnSpPr>
        <p:spPr>
          <a:xfrm>
            <a:off x="0" y="914400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feld 9">
            <a:extLst>
              <a:ext uri="{FF2B5EF4-FFF2-40B4-BE49-F238E27FC236}">
                <a16:creationId xmlns:a16="http://schemas.microsoft.com/office/drawing/2014/main" id="{267C04DC-A6E9-B20C-0C03-7E3E08161A39}"/>
              </a:ext>
            </a:extLst>
          </p:cNvPr>
          <p:cNvSpPr txBox="1"/>
          <p:nvPr/>
        </p:nvSpPr>
        <p:spPr>
          <a:xfrm>
            <a:off x="347810" y="271835"/>
            <a:ext cx="11493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3600" dirty="0">
                <a:latin typeface="+mj-lt"/>
              </a:rPr>
              <a:t>Signal Templates</a:t>
            </a:r>
            <a:endParaRPr lang="en-GB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2528809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70534F-FB24-B411-E23C-5F53B0F55D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>
            <a:extLst>
              <a:ext uri="{FF2B5EF4-FFF2-40B4-BE49-F238E27FC236}">
                <a16:creationId xmlns:a16="http://schemas.microsoft.com/office/drawing/2014/main" id="{331C5931-2961-2F84-20AD-9C9AC973FD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971" y="3582126"/>
            <a:ext cx="3725637" cy="2773530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C7F2D43C-CAC4-D26A-DD64-D64C01A4A8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6721" y="3575393"/>
            <a:ext cx="3726735" cy="2780263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7D3D450D-4F94-1610-E3CD-35C2F074C3F0}"/>
              </a:ext>
            </a:extLst>
          </p:cNvPr>
          <p:cNvSpPr/>
          <p:nvPr/>
        </p:nvSpPr>
        <p:spPr>
          <a:xfrm>
            <a:off x="0" y="6476214"/>
            <a:ext cx="12192000" cy="381786"/>
          </a:xfrm>
          <a:prstGeom prst="rect">
            <a:avLst/>
          </a:prstGeom>
          <a:solidFill>
            <a:srgbClr val="004A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Foliennummernplatzhalter 1">
            <a:extLst>
              <a:ext uri="{FF2B5EF4-FFF2-40B4-BE49-F238E27FC236}">
                <a16:creationId xmlns:a16="http://schemas.microsoft.com/office/drawing/2014/main" id="{F6BD9FFA-63ED-BEF8-2707-B7B18CA93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9904" y="6484544"/>
            <a:ext cx="2743200" cy="365125"/>
          </a:xfrm>
        </p:spPr>
        <p:txBody>
          <a:bodyPr/>
          <a:lstStyle/>
          <a:p>
            <a:r>
              <a:rPr lang="de-DE" sz="1400" dirty="0"/>
              <a:t>19</a:t>
            </a:r>
            <a:endParaRPr lang="en-GB" sz="1400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2A85D4B7-C049-AA77-536B-BCBB335D3F13}"/>
              </a:ext>
            </a:extLst>
          </p:cNvPr>
          <p:cNvSpPr/>
          <p:nvPr/>
        </p:nvSpPr>
        <p:spPr>
          <a:xfrm>
            <a:off x="4111657" y="1215690"/>
            <a:ext cx="3968684" cy="2314647"/>
          </a:xfrm>
          <a:prstGeom prst="rect">
            <a:avLst/>
          </a:prstGeom>
          <a:solidFill>
            <a:schemeClr val="accent1">
              <a:alpha val="81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/>
              <a:t>1 Photon 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/>
              <a:t>2 Photons halved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/>
              <a:t>1 Photon (smoothed alignment)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/>
              <a:t>2 Photons halved (smoothed alignment)</a:t>
            </a:r>
          </a:p>
        </p:txBody>
      </p: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FB7C3C05-2F5A-7E4D-0907-35C3893F4A7E}"/>
              </a:ext>
            </a:extLst>
          </p:cNvPr>
          <p:cNvCxnSpPr>
            <a:cxnSpLocks/>
          </p:cNvCxnSpPr>
          <p:nvPr/>
        </p:nvCxnSpPr>
        <p:spPr>
          <a:xfrm flipH="1">
            <a:off x="1743959" y="1623634"/>
            <a:ext cx="2367697" cy="352340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7DF8B505-51EB-3D48-55D8-411F3EFD115E}"/>
              </a:ext>
            </a:extLst>
          </p:cNvPr>
          <p:cNvCxnSpPr>
            <a:cxnSpLocks/>
          </p:cNvCxnSpPr>
          <p:nvPr/>
        </p:nvCxnSpPr>
        <p:spPr>
          <a:xfrm flipH="1">
            <a:off x="1970202" y="2045616"/>
            <a:ext cx="2141454" cy="302600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C8D7F7A3-B7EB-D78B-85D3-A44C46417EF0}"/>
              </a:ext>
            </a:extLst>
          </p:cNvPr>
          <p:cNvCxnSpPr>
            <a:cxnSpLocks/>
            <a:stCxn id="7" idx="3"/>
          </p:cNvCxnSpPr>
          <p:nvPr/>
        </p:nvCxnSpPr>
        <p:spPr>
          <a:xfrm>
            <a:off x="8080341" y="2373014"/>
            <a:ext cx="1469012" cy="318880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>
            <a:extLst>
              <a:ext uri="{FF2B5EF4-FFF2-40B4-BE49-F238E27FC236}">
                <a16:creationId xmlns:a16="http://schemas.microsoft.com/office/drawing/2014/main" id="{F1020ACB-1990-8CB8-5133-B19B6BB344A1}"/>
              </a:ext>
            </a:extLst>
          </p:cNvPr>
          <p:cNvCxnSpPr>
            <a:cxnSpLocks/>
          </p:cNvCxnSpPr>
          <p:nvPr/>
        </p:nvCxnSpPr>
        <p:spPr>
          <a:xfrm>
            <a:off x="8080341" y="2884602"/>
            <a:ext cx="931684" cy="184811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031A72A4-17DE-101F-7782-8CC98484441E}"/>
              </a:ext>
            </a:extLst>
          </p:cNvPr>
          <p:cNvCxnSpPr/>
          <p:nvPr/>
        </p:nvCxnSpPr>
        <p:spPr>
          <a:xfrm>
            <a:off x="0" y="914400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feld 9">
            <a:extLst>
              <a:ext uri="{FF2B5EF4-FFF2-40B4-BE49-F238E27FC236}">
                <a16:creationId xmlns:a16="http://schemas.microsoft.com/office/drawing/2014/main" id="{1E3CDAA2-8B4B-9827-B19A-EFC15C298B79}"/>
              </a:ext>
            </a:extLst>
          </p:cNvPr>
          <p:cNvSpPr txBox="1"/>
          <p:nvPr/>
        </p:nvSpPr>
        <p:spPr>
          <a:xfrm>
            <a:off x="347810" y="271835"/>
            <a:ext cx="11493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3600" dirty="0">
                <a:latin typeface="+mj-lt"/>
              </a:rPr>
              <a:t>Signal Templates</a:t>
            </a:r>
            <a:endParaRPr lang="en-GB" sz="3600" dirty="0">
              <a:latin typeface="+mj-lt"/>
            </a:endParaRPr>
          </a:p>
        </p:txBody>
      </p:sp>
      <p:pic>
        <p:nvPicPr>
          <p:cNvPr id="22" name="Grafik 21">
            <a:extLst>
              <a:ext uri="{FF2B5EF4-FFF2-40B4-BE49-F238E27FC236}">
                <a16:creationId xmlns:a16="http://schemas.microsoft.com/office/drawing/2014/main" id="{5C6513B3-EF55-C697-598C-19042C1FA0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9333" y="1842202"/>
            <a:ext cx="8370155" cy="361738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21892198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56DD40-25C3-84FB-F3C9-0FBC2AD78B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004A1134-D865-8FD1-D7C1-99ECD9971717}"/>
              </a:ext>
            </a:extLst>
          </p:cNvPr>
          <p:cNvSpPr/>
          <p:nvPr/>
        </p:nvSpPr>
        <p:spPr>
          <a:xfrm>
            <a:off x="-2" y="0"/>
            <a:ext cx="12192000" cy="6849669"/>
          </a:xfrm>
          <a:prstGeom prst="rect">
            <a:avLst/>
          </a:prstGeom>
          <a:solidFill>
            <a:schemeClr val="accent1">
              <a:alpha val="81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7D265CE9-A232-9C70-55E0-AE627C867A62}"/>
              </a:ext>
            </a:extLst>
          </p:cNvPr>
          <p:cNvSpPr/>
          <p:nvPr/>
        </p:nvSpPr>
        <p:spPr>
          <a:xfrm>
            <a:off x="0" y="6476214"/>
            <a:ext cx="12192000" cy="381786"/>
          </a:xfrm>
          <a:prstGeom prst="rect">
            <a:avLst/>
          </a:prstGeom>
          <a:solidFill>
            <a:srgbClr val="004A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Foliennummernplatzhalter 1">
            <a:extLst>
              <a:ext uri="{FF2B5EF4-FFF2-40B4-BE49-F238E27FC236}">
                <a16:creationId xmlns:a16="http://schemas.microsoft.com/office/drawing/2014/main" id="{C88F7B7E-8D7E-2933-4504-BCC504C7C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9904" y="6484544"/>
            <a:ext cx="2743200" cy="365125"/>
          </a:xfrm>
        </p:spPr>
        <p:txBody>
          <a:bodyPr/>
          <a:lstStyle/>
          <a:p>
            <a:r>
              <a:rPr lang="de-DE" sz="1400" dirty="0"/>
              <a:t>20</a:t>
            </a:r>
            <a:endParaRPr lang="en-GB" sz="1400" dirty="0"/>
          </a:p>
        </p:txBody>
      </p:sp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9D32FAC1-5E30-BD27-F2B0-8C8CAB2BF153}"/>
              </a:ext>
            </a:extLst>
          </p:cNvPr>
          <p:cNvCxnSpPr>
            <a:stCxn id="3" idx="0"/>
            <a:endCxn id="2" idx="0"/>
          </p:cNvCxnSpPr>
          <p:nvPr/>
        </p:nvCxnSpPr>
        <p:spPr>
          <a:xfrm>
            <a:off x="6095998" y="0"/>
            <a:ext cx="2" cy="647621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feld 7">
            <a:extLst>
              <a:ext uri="{FF2B5EF4-FFF2-40B4-BE49-F238E27FC236}">
                <a16:creationId xmlns:a16="http://schemas.microsoft.com/office/drawing/2014/main" id="{7722EB06-B6C8-4301-F915-5C4474143C25}"/>
              </a:ext>
            </a:extLst>
          </p:cNvPr>
          <p:cNvSpPr txBox="1"/>
          <p:nvPr/>
        </p:nvSpPr>
        <p:spPr>
          <a:xfrm>
            <a:off x="356646" y="1482812"/>
            <a:ext cx="538270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b="1" u="sng" dirty="0">
                <a:solidFill>
                  <a:schemeClr val="bg1"/>
                </a:solidFill>
                <a:latin typeface="+mj-lt"/>
              </a:rPr>
              <a:t>Up </a:t>
            </a:r>
            <a:r>
              <a:rPr lang="de-DE" sz="2800" b="1" u="sng" dirty="0" err="1">
                <a:solidFill>
                  <a:schemeClr val="bg1"/>
                </a:solidFill>
                <a:latin typeface="+mj-lt"/>
              </a:rPr>
              <a:t>till</a:t>
            </a:r>
            <a:r>
              <a:rPr lang="de-DE" sz="2800" b="1" u="sng" dirty="0">
                <a:solidFill>
                  <a:schemeClr val="bg1"/>
                </a:solidFill>
                <a:latin typeface="+mj-lt"/>
              </a:rPr>
              <a:t> </a:t>
            </a:r>
            <a:r>
              <a:rPr lang="de-DE" sz="2800" b="1" u="sng" dirty="0" err="1">
                <a:solidFill>
                  <a:schemeClr val="bg1"/>
                </a:solidFill>
                <a:latin typeface="+mj-lt"/>
              </a:rPr>
              <a:t>now</a:t>
            </a:r>
            <a:r>
              <a:rPr lang="de-DE" sz="2800" b="1" u="sng" dirty="0">
                <a:solidFill>
                  <a:schemeClr val="bg1"/>
                </a:solidFill>
                <a:latin typeface="+mj-lt"/>
              </a:rPr>
              <a:t>:</a:t>
            </a:r>
          </a:p>
          <a:p>
            <a:endParaRPr lang="de-DE" sz="2800" b="1" u="sng" dirty="0">
              <a:solidFill>
                <a:schemeClr val="bg1"/>
              </a:solidFill>
              <a:latin typeface="+mj-lt"/>
            </a:endParaRP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+mj-lt"/>
              </a:rPr>
              <a:t>Obtained representative templates for detector response to single photons and 2-4 photons</a:t>
            </a:r>
          </a:p>
          <a:p>
            <a:pPr marL="8001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+mj-lt"/>
              </a:rPr>
              <a:t>But: Unsure of “true” shape for 5 </a:t>
            </a:r>
            <a:r>
              <a:rPr lang="en-GB" sz="2000" dirty="0" err="1">
                <a:solidFill>
                  <a:schemeClr val="bg1"/>
                </a:solidFill>
                <a:latin typeface="+mj-lt"/>
              </a:rPr>
              <a:t>SiPM</a:t>
            </a:r>
            <a:r>
              <a:rPr lang="en-GB" sz="2000" dirty="0">
                <a:solidFill>
                  <a:schemeClr val="bg1"/>
                </a:solidFill>
                <a:latin typeface="+mj-lt"/>
              </a:rPr>
              <a:t> setup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+mj-lt"/>
              </a:rPr>
              <a:t>Confirmed that the addition of templates to form a larger waveform works for low number of photons</a:t>
            </a:r>
          </a:p>
        </p:txBody>
      </p:sp>
    </p:spTree>
    <p:extLst>
      <p:ext uri="{BB962C8B-B14F-4D97-AF65-F5344CB8AC3E}">
        <p14:creationId xmlns:p14="http://schemas.microsoft.com/office/powerpoint/2010/main" val="4130588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38A75B-B8BF-9713-7353-0FB4FE1AEC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DC7BC36F-80D4-604C-A69A-928FC5EAEEDA}"/>
              </a:ext>
            </a:extLst>
          </p:cNvPr>
          <p:cNvSpPr/>
          <p:nvPr/>
        </p:nvSpPr>
        <p:spPr>
          <a:xfrm>
            <a:off x="-2" y="0"/>
            <a:ext cx="12192000" cy="6849669"/>
          </a:xfrm>
          <a:prstGeom prst="rect">
            <a:avLst/>
          </a:prstGeom>
          <a:solidFill>
            <a:schemeClr val="accent1">
              <a:alpha val="81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C18DBD6F-67A9-A69D-EC29-A040E0E7DAB1}"/>
              </a:ext>
            </a:extLst>
          </p:cNvPr>
          <p:cNvSpPr/>
          <p:nvPr/>
        </p:nvSpPr>
        <p:spPr>
          <a:xfrm>
            <a:off x="0" y="6476214"/>
            <a:ext cx="12192000" cy="381786"/>
          </a:xfrm>
          <a:prstGeom prst="rect">
            <a:avLst/>
          </a:prstGeom>
          <a:solidFill>
            <a:srgbClr val="004A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Foliennummernplatzhalter 1">
            <a:extLst>
              <a:ext uri="{FF2B5EF4-FFF2-40B4-BE49-F238E27FC236}">
                <a16:creationId xmlns:a16="http://schemas.microsoft.com/office/drawing/2014/main" id="{370819A3-ACE3-3BC6-4555-612BF2C56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9904" y="6484544"/>
            <a:ext cx="2743200" cy="365125"/>
          </a:xfrm>
        </p:spPr>
        <p:txBody>
          <a:bodyPr/>
          <a:lstStyle/>
          <a:p>
            <a:r>
              <a:rPr lang="de-DE" sz="1400" dirty="0"/>
              <a:t>20</a:t>
            </a:r>
            <a:endParaRPr lang="en-GB" sz="1400" dirty="0"/>
          </a:p>
        </p:txBody>
      </p:sp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EF8026BC-FBD9-D350-A72C-7394748EAE23}"/>
              </a:ext>
            </a:extLst>
          </p:cNvPr>
          <p:cNvCxnSpPr>
            <a:stCxn id="3" idx="0"/>
            <a:endCxn id="2" idx="0"/>
          </p:cNvCxnSpPr>
          <p:nvPr/>
        </p:nvCxnSpPr>
        <p:spPr>
          <a:xfrm>
            <a:off x="6095998" y="0"/>
            <a:ext cx="2" cy="647621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feld 7">
            <a:extLst>
              <a:ext uri="{FF2B5EF4-FFF2-40B4-BE49-F238E27FC236}">
                <a16:creationId xmlns:a16="http://schemas.microsoft.com/office/drawing/2014/main" id="{F114F581-A19B-4AA4-C4E3-365831808E91}"/>
              </a:ext>
            </a:extLst>
          </p:cNvPr>
          <p:cNvSpPr txBox="1"/>
          <p:nvPr/>
        </p:nvSpPr>
        <p:spPr>
          <a:xfrm>
            <a:off x="356646" y="1482812"/>
            <a:ext cx="538270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b="1" u="sng" dirty="0">
                <a:solidFill>
                  <a:schemeClr val="bg1"/>
                </a:solidFill>
                <a:latin typeface="+mj-lt"/>
              </a:rPr>
              <a:t>Up </a:t>
            </a:r>
            <a:r>
              <a:rPr lang="de-DE" sz="2800" b="1" u="sng" dirty="0" err="1">
                <a:solidFill>
                  <a:schemeClr val="bg1"/>
                </a:solidFill>
                <a:latin typeface="+mj-lt"/>
              </a:rPr>
              <a:t>till</a:t>
            </a:r>
            <a:r>
              <a:rPr lang="de-DE" sz="2800" b="1" u="sng" dirty="0">
                <a:solidFill>
                  <a:schemeClr val="bg1"/>
                </a:solidFill>
                <a:latin typeface="+mj-lt"/>
              </a:rPr>
              <a:t> </a:t>
            </a:r>
            <a:r>
              <a:rPr lang="de-DE" sz="2800" b="1" u="sng" dirty="0" err="1">
                <a:solidFill>
                  <a:schemeClr val="bg1"/>
                </a:solidFill>
                <a:latin typeface="+mj-lt"/>
              </a:rPr>
              <a:t>now</a:t>
            </a:r>
            <a:r>
              <a:rPr lang="de-DE" sz="2800" b="1" u="sng" dirty="0">
                <a:solidFill>
                  <a:schemeClr val="bg1"/>
                </a:solidFill>
                <a:latin typeface="+mj-lt"/>
              </a:rPr>
              <a:t>:</a:t>
            </a:r>
          </a:p>
          <a:p>
            <a:endParaRPr lang="de-DE" sz="2800" b="1" u="sng" dirty="0">
              <a:solidFill>
                <a:schemeClr val="bg1"/>
              </a:solidFill>
              <a:latin typeface="+mj-lt"/>
            </a:endParaRP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+mj-lt"/>
              </a:rPr>
              <a:t>Obtained representative templates for detector response to single photons and 2-4 photons</a:t>
            </a:r>
          </a:p>
          <a:p>
            <a:pPr marL="8001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+mj-lt"/>
              </a:rPr>
              <a:t>But: Unsure of “true” shape for 5 </a:t>
            </a:r>
            <a:r>
              <a:rPr lang="en-GB" sz="2000" dirty="0" err="1">
                <a:solidFill>
                  <a:schemeClr val="bg1"/>
                </a:solidFill>
                <a:latin typeface="+mj-lt"/>
              </a:rPr>
              <a:t>SiPM</a:t>
            </a:r>
            <a:r>
              <a:rPr lang="en-GB" sz="2000" dirty="0">
                <a:solidFill>
                  <a:schemeClr val="bg1"/>
                </a:solidFill>
                <a:latin typeface="+mj-lt"/>
              </a:rPr>
              <a:t> setup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+mj-lt"/>
              </a:rPr>
              <a:t>Confirmed that the addition of templates to form a larger waveform works for low number of photons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508C5BBA-1264-FCF5-6ABB-0BD92F3BB6E6}"/>
              </a:ext>
            </a:extLst>
          </p:cNvPr>
          <p:cNvSpPr txBox="1"/>
          <p:nvPr/>
        </p:nvSpPr>
        <p:spPr>
          <a:xfrm>
            <a:off x="6588551" y="1482812"/>
            <a:ext cx="538270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b="1" u="sng" dirty="0">
                <a:solidFill>
                  <a:schemeClr val="bg1"/>
                </a:solidFill>
                <a:latin typeface="+mj-lt"/>
              </a:rPr>
              <a:t>Next:</a:t>
            </a:r>
          </a:p>
          <a:p>
            <a:endParaRPr lang="de-DE" sz="2800" b="1" u="sng" dirty="0">
              <a:solidFill>
                <a:schemeClr val="bg1"/>
              </a:solidFill>
              <a:latin typeface="+mj-lt"/>
            </a:endParaRP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+mj-lt"/>
              </a:rPr>
              <a:t>Automated template-based reconstruction method for larger waveforms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+mj-lt"/>
              </a:rPr>
              <a:t>Testing method with waveforms recorded during the test beam in May at CERN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+mj-lt"/>
              </a:rPr>
              <a:t>Looking into correlations between number of photons in a signal and waveform characteristics</a:t>
            </a:r>
          </a:p>
        </p:txBody>
      </p:sp>
    </p:spTree>
    <p:extLst>
      <p:ext uri="{BB962C8B-B14F-4D97-AF65-F5344CB8AC3E}">
        <p14:creationId xmlns:p14="http://schemas.microsoft.com/office/powerpoint/2010/main" val="379840329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7CA489-7D79-30B3-54A3-09477BA697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4D4D9BE3-0AFC-2C17-CF3B-9533EA2D181C}"/>
              </a:ext>
            </a:extLst>
          </p:cNvPr>
          <p:cNvSpPr/>
          <p:nvPr/>
        </p:nvSpPr>
        <p:spPr>
          <a:xfrm>
            <a:off x="0" y="6476214"/>
            <a:ext cx="12192000" cy="381786"/>
          </a:xfrm>
          <a:prstGeom prst="rect">
            <a:avLst/>
          </a:prstGeom>
          <a:solidFill>
            <a:srgbClr val="004A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Foliennummernplatzhalter 1">
            <a:extLst>
              <a:ext uri="{FF2B5EF4-FFF2-40B4-BE49-F238E27FC236}">
                <a16:creationId xmlns:a16="http://schemas.microsoft.com/office/drawing/2014/main" id="{C467633D-249E-1578-A590-82B2F8E1B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9904" y="6484544"/>
            <a:ext cx="2743200" cy="365125"/>
          </a:xfrm>
        </p:spPr>
        <p:txBody>
          <a:bodyPr/>
          <a:lstStyle/>
          <a:p>
            <a:r>
              <a:rPr lang="de-DE" sz="1400" dirty="0"/>
              <a:t>21</a:t>
            </a:r>
            <a:endParaRPr lang="en-GB" sz="1400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10A28BA8-5011-2BAC-BE76-E5AF1A8016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9542" y="1642535"/>
            <a:ext cx="8042247" cy="4825348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DC99C353-8761-EE42-6D7F-EA2C9E8873D2}"/>
              </a:ext>
            </a:extLst>
          </p:cNvPr>
          <p:cNvSpPr/>
          <p:nvPr/>
        </p:nvSpPr>
        <p:spPr>
          <a:xfrm>
            <a:off x="0" y="1512302"/>
            <a:ext cx="4383464" cy="1929819"/>
          </a:xfrm>
          <a:prstGeom prst="rect">
            <a:avLst/>
          </a:prstGeom>
          <a:solidFill>
            <a:schemeClr val="accent1">
              <a:alpha val="81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/>
              <a:t>Apply threshold to WF: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à"/>
            </a:pPr>
            <a:r>
              <a:rPr lang="de-DE" sz="2000" dirty="0">
                <a:sym typeface="Wingdings" panose="05000000000000000000" pitchFamily="2" charset="2"/>
              </a:rPr>
              <a:t>90% of the height of the template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>
                <a:sym typeface="Wingdings" panose="05000000000000000000" pitchFamily="2" charset="2"/>
              </a:rPr>
              <a:t>These are the only positions where photons can be placed</a:t>
            </a:r>
            <a:endParaRPr lang="de-DE" sz="2000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2F260D53-CCFC-F0E9-105D-A12CF727DF2F}"/>
              </a:ext>
            </a:extLst>
          </p:cNvPr>
          <p:cNvSpPr txBox="1"/>
          <p:nvPr/>
        </p:nvSpPr>
        <p:spPr>
          <a:xfrm>
            <a:off x="347810" y="271835"/>
            <a:ext cx="11493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3600" dirty="0">
                <a:latin typeface="+mj-lt"/>
              </a:rPr>
              <a:t>Reconstruction Method</a:t>
            </a:r>
            <a:endParaRPr lang="en-GB" sz="3600" dirty="0">
              <a:latin typeface="+mj-lt"/>
            </a:endParaRPr>
          </a:p>
        </p:txBody>
      </p:sp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804E6593-8668-B141-C30F-B8A793518052}"/>
              </a:ext>
            </a:extLst>
          </p:cNvPr>
          <p:cNvCxnSpPr/>
          <p:nvPr/>
        </p:nvCxnSpPr>
        <p:spPr>
          <a:xfrm>
            <a:off x="0" y="914400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281916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13A7E7-6F97-8E82-043C-1BD77B9D82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BC5029AD-FFF5-6CBA-77AD-3139C2886F3A}"/>
              </a:ext>
            </a:extLst>
          </p:cNvPr>
          <p:cNvSpPr/>
          <p:nvPr/>
        </p:nvSpPr>
        <p:spPr>
          <a:xfrm>
            <a:off x="0" y="6476214"/>
            <a:ext cx="12192000" cy="381786"/>
          </a:xfrm>
          <a:prstGeom prst="rect">
            <a:avLst/>
          </a:prstGeom>
          <a:solidFill>
            <a:srgbClr val="004A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Foliennummernplatzhalter 1">
            <a:extLst>
              <a:ext uri="{FF2B5EF4-FFF2-40B4-BE49-F238E27FC236}">
                <a16:creationId xmlns:a16="http://schemas.microsoft.com/office/drawing/2014/main" id="{49A163BB-9120-B9DF-B80A-0E31C2C3F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9904" y="6484544"/>
            <a:ext cx="2743200" cy="365125"/>
          </a:xfrm>
        </p:spPr>
        <p:txBody>
          <a:bodyPr/>
          <a:lstStyle/>
          <a:p>
            <a:r>
              <a:rPr lang="de-DE" sz="1400" dirty="0"/>
              <a:t>22</a:t>
            </a:r>
            <a:endParaRPr lang="en-GB" sz="1400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A675FBA3-6E4B-F37B-B6B8-1A27FF3B8A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001" y="1662485"/>
            <a:ext cx="8710367" cy="4805398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C64CDC0A-58FE-3B4F-8925-FB09F05A0B74}"/>
              </a:ext>
            </a:extLst>
          </p:cNvPr>
          <p:cNvSpPr/>
          <p:nvPr/>
        </p:nvSpPr>
        <p:spPr>
          <a:xfrm>
            <a:off x="0" y="1391800"/>
            <a:ext cx="4270342" cy="993181"/>
          </a:xfrm>
          <a:prstGeom prst="rect">
            <a:avLst/>
          </a:prstGeom>
          <a:solidFill>
            <a:schemeClr val="accent1">
              <a:alpha val="81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/>
              <a:t>The „basearray“ </a:t>
            </a:r>
            <a:r>
              <a:rPr lang="de-DE" sz="2000" dirty="0" err="1"/>
              <a:t>is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fitted curve:</a:t>
            </a:r>
          </a:p>
          <a:p>
            <a:pPr>
              <a:spcAft>
                <a:spcPts val="600"/>
              </a:spcAft>
            </a:pPr>
            <a:r>
              <a:rPr lang="de-DE" sz="2000" dirty="0">
                <a:sym typeface="Wingdings" panose="05000000000000000000" pitchFamily="2" charset="2"/>
              </a:rPr>
              <a:t> I</a:t>
            </a:r>
            <a:r>
              <a:rPr lang="de-DE" sz="2000" dirty="0"/>
              <a:t>nitially a line at zero</a:t>
            </a:r>
          </a:p>
        </p:txBody>
      </p:sp>
      <p:cxnSp>
        <p:nvCxnSpPr>
          <p:cNvPr id="7" name="Gerade Verbindung mit Pfeil 6">
            <a:extLst>
              <a:ext uri="{FF2B5EF4-FFF2-40B4-BE49-F238E27FC236}">
                <a16:creationId xmlns:a16="http://schemas.microsoft.com/office/drawing/2014/main" id="{B120C464-BB00-5E47-DBB9-2EBAACF63880}"/>
              </a:ext>
            </a:extLst>
          </p:cNvPr>
          <p:cNvCxnSpPr>
            <a:cxnSpLocks/>
          </p:cNvCxnSpPr>
          <p:nvPr/>
        </p:nvCxnSpPr>
        <p:spPr>
          <a:xfrm>
            <a:off x="3459637" y="2271860"/>
            <a:ext cx="3139126" cy="294116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A97DA6B5-8B2E-9BB2-41EA-34A32A7D5EDD}"/>
              </a:ext>
            </a:extLst>
          </p:cNvPr>
          <p:cNvCxnSpPr/>
          <p:nvPr/>
        </p:nvCxnSpPr>
        <p:spPr>
          <a:xfrm>
            <a:off x="0" y="914400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feld 1">
            <a:extLst>
              <a:ext uri="{FF2B5EF4-FFF2-40B4-BE49-F238E27FC236}">
                <a16:creationId xmlns:a16="http://schemas.microsoft.com/office/drawing/2014/main" id="{F174AA61-1084-9871-1B6A-67DF4186C671}"/>
              </a:ext>
            </a:extLst>
          </p:cNvPr>
          <p:cNvSpPr txBox="1"/>
          <p:nvPr/>
        </p:nvSpPr>
        <p:spPr>
          <a:xfrm>
            <a:off x="347810" y="271835"/>
            <a:ext cx="11493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3600" dirty="0">
                <a:latin typeface="+mj-lt"/>
              </a:rPr>
              <a:t>Reconstruction Method</a:t>
            </a:r>
            <a:endParaRPr lang="en-GB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1434161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E7BBDB-D2AD-7591-573A-BB79AEBB1F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3B1F37D6-1E2B-1888-BFEC-8D5FDF2535CA}"/>
              </a:ext>
            </a:extLst>
          </p:cNvPr>
          <p:cNvSpPr/>
          <p:nvPr/>
        </p:nvSpPr>
        <p:spPr>
          <a:xfrm>
            <a:off x="0" y="6476214"/>
            <a:ext cx="12192000" cy="381786"/>
          </a:xfrm>
          <a:prstGeom prst="rect">
            <a:avLst/>
          </a:prstGeom>
          <a:solidFill>
            <a:srgbClr val="004A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Foliennummernplatzhalter 1">
            <a:extLst>
              <a:ext uri="{FF2B5EF4-FFF2-40B4-BE49-F238E27FC236}">
                <a16:creationId xmlns:a16="http://schemas.microsoft.com/office/drawing/2014/main" id="{D9B1FBAE-EFD7-ABCD-3126-617BAACF0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9904" y="6484544"/>
            <a:ext cx="2743200" cy="365125"/>
          </a:xfrm>
        </p:spPr>
        <p:txBody>
          <a:bodyPr/>
          <a:lstStyle/>
          <a:p>
            <a:r>
              <a:rPr lang="de-DE" sz="1400" dirty="0"/>
              <a:t>22</a:t>
            </a:r>
            <a:endParaRPr lang="en-GB" sz="1400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2361DDC9-2A41-833E-9F50-5F3467D948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001" y="1662485"/>
            <a:ext cx="8710367" cy="4805398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F909CE2E-7BBA-A952-3FAC-F719BB36E415}"/>
              </a:ext>
            </a:extLst>
          </p:cNvPr>
          <p:cNvSpPr/>
          <p:nvPr/>
        </p:nvSpPr>
        <p:spPr>
          <a:xfrm>
            <a:off x="-1" y="2672031"/>
            <a:ext cx="3318235" cy="1800989"/>
          </a:xfrm>
          <a:prstGeom prst="rect">
            <a:avLst/>
          </a:prstGeom>
          <a:solidFill>
            <a:schemeClr val="accent1">
              <a:alpha val="81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/>
              <a:t>Calculate difference between fitted curve and waveform data for the approved bins</a:t>
            </a:r>
          </a:p>
          <a:p>
            <a:pPr>
              <a:spcAft>
                <a:spcPts val="600"/>
              </a:spcAft>
            </a:pPr>
            <a:r>
              <a:rPr lang="de-DE" sz="2000" dirty="0">
                <a:sym typeface="Wingdings" panose="05000000000000000000" pitchFamily="2" charset="2"/>
              </a:rPr>
              <a:t> Use its squares as weights</a:t>
            </a:r>
            <a:endParaRPr lang="de-DE" sz="2000" dirty="0"/>
          </a:p>
        </p:txBody>
      </p: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FBBB9114-E65A-B81F-B48A-ACCBDE5FBBB6}"/>
              </a:ext>
            </a:extLst>
          </p:cNvPr>
          <p:cNvCxnSpPr>
            <a:cxnSpLocks/>
          </p:cNvCxnSpPr>
          <p:nvPr/>
        </p:nvCxnSpPr>
        <p:spPr>
          <a:xfrm>
            <a:off x="3186260" y="4062953"/>
            <a:ext cx="2771480" cy="172510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hteck 10">
            <a:extLst>
              <a:ext uri="{FF2B5EF4-FFF2-40B4-BE49-F238E27FC236}">
                <a16:creationId xmlns:a16="http://schemas.microsoft.com/office/drawing/2014/main" id="{70FC1827-207B-3C9E-B4EB-49D3A7C5BCA7}"/>
              </a:ext>
            </a:extLst>
          </p:cNvPr>
          <p:cNvSpPr/>
          <p:nvPr/>
        </p:nvSpPr>
        <p:spPr>
          <a:xfrm>
            <a:off x="0" y="1391800"/>
            <a:ext cx="4270342" cy="993181"/>
          </a:xfrm>
          <a:prstGeom prst="rect">
            <a:avLst/>
          </a:prstGeom>
          <a:solidFill>
            <a:schemeClr val="accent1">
              <a:alpha val="81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/>
              <a:t>The „basearray“ is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fitted</a:t>
            </a:r>
            <a:r>
              <a:rPr lang="de-DE" sz="2000" dirty="0"/>
              <a:t> curve:</a:t>
            </a:r>
          </a:p>
          <a:p>
            <a:pPr>
              <a:spcAft>
                <a:spcPts val="600"/>
              </a:spcAft>
            </a:pPr>
            <a:r>
              <a:rPr lang="de-DE" sz="2000" dirty="0">
                <a:sym typeface="Wingdings" panose="05000000000000000000" pitchFamily="2" charset="2"/>
              </a:rPr>
              <a:t> I</a:t>
            </a:r>
            <a:r>
              <a:rPr lang="de-DE" sz="2000" dirty="0"/>
              <a:t>nitially a line at zero</a:t>
            </a:r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8B60B3A3-4527-D483-8556-5F0AFCF051DD}"/>
              </a:ext>
            </a:extLst>
          </p:cNvPr>
          <p:cNvCxnSpPr/>
          <p:nvPr/>
        </p:nvCxnSpPr>
        <p:spPr>
          <a:xfrm>
            <a:off x="0" y="914400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feld 1">
            <a:extLst>
              <a:ext uri="{FF2B5EF4-FFF2-40B4-BE49-F238E27FC236}">
                <a16:creationId xmlns:a16="http://schemas.microsoft.com/office/drawing/2014/main" id="{BC2A8E17-8AA4-5107-3C90-E314B173580B}"/>
              </a:ext>
            </a:extLst>
          </p:cNvPr>
          <p:cNvSpPr txBox="1"/>
          <p:nvPr/>
        </p:nvSpPr>
        <p:spPr>
          <a:xfrm>
            <a:off x="347810" y="271835"/>
            <a:ext cx="11493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3600" dirty="0">
                <a:latin typeface="+mj-lt"/>
              </a:rPr>
              <a:t>Reconstruction Method</a:t>
            </a:r>
            <a:endParaRPr lang="en-GB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4586325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CB08EC-E65E-2E20-E4F7-3449FC6444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0695937D-F754-6ADC-ED02-8A6E2BA08644}"/>
              </a:ext>
            </a:extLst>
          </p:cNvPr>
          <p:cNvSpPr/>
          <p:nvPr/>
        </p:nvSpPr>
        <p:spPr>
          <a:xfrm>
            <a:off x="0" y="6476214"/>
            <a:ext cx="12192000" cy="381786"/>
          </a:xfrm>
          <a:prstGeom prst="rect">
            <a:avLst/>
          </a:prstGeom>
          <a:solidFill>
            <a:srgbClr val="004A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Foliennummernplatzhalter 1">
            <a:extLst>
              <a:ext uri="{FF2B5EF4-FFF2-40B4-BE49-F238E27FC236}">
                <a16:creationId xmlns:a16="http://schemas.microsoft.com/office/drawing/2014/main" id="{2ABFDA9B-AFCA-F0B6-6E69-69205D628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9904" y="6484544"/>
            <a:ext cx="2743200" cy="365125"/>
          </a:xfrm>
        </p:spPr>
        <p:txBody>
          <a:bodyPr/>
          <a:lstStyle/>
          <a:p>
            <a:r>
              <a:rPr lang="en-GB" sz="1400" dirty="0"/>
              <a:t>22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E96763A-E48D-BEFD-4C1A-2550E54D28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001" y="1660214"/>
            <a:ext cx="8710368" cy="4807669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380623E5-DF42-9304-0F1B-3DD11ECB19D0}"/>
              </a:ext>
            </a:extLst>
          </p:cNvPr>
          <p:cNvSpPr/>
          <p:nvPr/>
        </p:nvSpPr>
        <p:spPr>
          <a:xfrm>
            <a:off x="0" y="1284720"/>
            <a:ext cx="3610466" cy="1251090"/>
          </a:xfrm>
          <a:prstGeom prst="rect">
            <a:avLst/>
          </a:prstGeom>
          <a:solidFill>
            <a:schemeClr val="accent1">
              <a:alpha val="81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/>
              <a:t>Place a photon at position chosen by weighted random generator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BC2CB18A-640A-961E-7DDC-D3107747D192}"/>
              </a:ext>
            </a:extLst>
          </p:cNvPr>
          <p:cNvSpPr/>
          <p:nvPr/>
        </p:nvSpPr>
        <p:spPr>
          <a:xfrm>
            <a:off x="0" y="2620652"/>
            <a:ext cx="3318235" cy="1065229"/>
          </a:xfrm>
          <a:prstGeom prst="rect">
            <a:avLst/>
          </a:prstGeom>
          <a:solidFill>
            <a:schemeClr val="accent1">
              <a:alpha val="81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 err="1"/>
              <a:t>Calculate</a:t>
            </a:r>
            <a:r>
              <a:rPr lang="de-DE" sz="2000" dirty="0"/>
              <a:t> residual </a:t>
            </a:r>
            <a:r>
              <a:rPr lang="de-DE" sz="2000" dirty="0" err="1"/>
              <a:t>sum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dirty="0" err="1"/>
              <a:t>squares</a:t>
            </a:r>
            <a:r>
              <a:rPr lang="de-DE" sz="2000" dirty="0"/>
              <a:t> to determine goodness of fit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9B52F8AE-737B-3B1A-B50C-2871D48F4149}"/>
              </a:ext>
            </a:extLst>
          </p:cNvPr>
          <p:cNvSpPr txBox="1"/>
          <p:nvPr/>
        </p:nvSpPr>
        <p:spPr>
          <a:xfrm>
            <a:off x="239142" y="4880992"/>
            <a:ext cx="1489435" cy="4001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chemeClr val="bg1"/>
                </a:solidFill>
              </a:rPr>
              <a:t>Fit improves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CC140B8A-3B91-DD50-C654-AD879684BC99}"/>
              </a:ext>
            </a:extLst>
          </p:cNvPr>
          <p:cNvSpPr txBox="1"/>
          <p:nvPr/>
        </p:nvSpPr>
        <p:spPr>
          <a:xfrm>
            <a:off x="1986575" y="3930744"/>
            <a:ext cx="2330901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/>
              <a:t>Fit does not improve</a:t>
            </a:r>
            <a:endParaRPr lang="en-GB" sz="2000" dirty="0"/>
          </a:p>
        </p:txBody>
      </p: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60A51141-474D-C0CA-4571-948B05F06299}"/>
              </a:ext>
            </a:extLst>
          </p:cNvPr>
          <p:cNvCxnSpPr>
            <a:cxnSpLocks/>
            <a:stCxn id="6" idx="2"/>
            <a:endCxn id="10" idx="0"/>
          </p:cNvCxnSpPr>
          <p:nvPr/>
        </p:nvCxnSpPr>
        <p:spPr>
          <a:xfrm flipH="1">
            <a:off x="983860" y="3685881"/>
            <a:ext cx="675258" cy="119511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0CD6C1B6-981F-C413-BB7D-5CB4E14596E9}"/>
              </a:ext>
            </a:extLst>
          </p:cNvPr>
          <p:cNvCxnSpPr>
            <a:cxnSpLocks/>
            <a:stCxn id="6" idx="2"/>
            <a:endCxn id="11" idx="0"/>
          </p:cNvCxnSpPr>
          <p:nvPr/>
        </p:nvCxnSpPr>
        <p:spPr>
          <a:xfrm>
            <a:off x="1659118" y="3685881"/>
            <a:ext cx="1492908" cy="24486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>
            <a:extLst>
              <a:ext uri="{FF2B5EF4-FFF2-40B4-BE49-F238E27FC236}">
                <a16:creationId xmlns:a16="http://schemas.microsoft.com/office/drawing/2014/main" id="{B000031F-19D6-7A4E-7E1D-4E80C67BC279}"/>
              </a:ext>
            </a:extLst>
          </p:cNvPr>
          <p:cNvSpPr txBox="1"/>
          <p:nvPr/>
        </p:nvSpPr>
        <p:spPr>
          <a:xfrm>
            <a:off x="75413" y="5573280"/>
            <a:ext cx="1816894" cy="7078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chemeClr val="bg1"/>
                </a:solidFill>
              </a:rPr>
              <a:t>Save position in new basearray</a:t>
            </a:r>
            <a:endParaRPr lang="en-GB" sz="2000" dirty="0">
              <a:solidFill>
                <a:schemeClr val="bg1"/>
              </a:solidFill>
            </a:endParaRPr>
          </a:p>
        </p:txBody>
      </p:sp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7BD8D2D0-40E3-7808-195D-3B216AAFFF21}"/>
              </a:ext>
            </a:extLst>
          </p:cNvPr>
          <p:cNvCxnSpPr>
            <a:cxnSpLocks/>
            <a:stCxn id="10" idx="2"/>
            <a:endCxn id="13" idx="0"/>
          </p:cNvCxnSpPr>
          <p:nvPr/>
        </p:nvCxnSpPr>
        <p:spPr>
          <a:xfrm>
            <a:off x="983860" y="5281102"/>
            <a:ext cx="0" cy="29217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67736C43-A0A6-F4ED-9C7C-925385F081C4}"/>
              </a:ext>
            </a:extLst>
          </p:cNvPr>
          <p:cNvCxnSpPr/>
          <p:nvPr/>
        </p:nvCxnSpPr>
        <p:spPr>
          <a:xfrm>
            <a:off x="0" y="914400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feld 16">
            <a:extLst>
              <a:ext uri="{FF2B5EF4-FFF2-40B4-BE49-F238E27FC236}">
                <a16:creationId xmlns:a16="http://schemas.microsoft.com/office/drawing/2014/main" id="{A234DAA3-A6B0-3F1C-7F1D-A7FEB93F4F62}"/>
              </a:ext>
            </a:extLst>
          </p:cNvPr>
          <p:cNvSpPr txBox="1"/>
          <p:nvPr/>
        </p:nvSpPr>
        <p:spPr>
          <a:xfrm>
            <a:off x="347810" y="271835"/>
            <a:ext cx="11493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3600" dirty="0">
                <a:latin typeface="+mj-lt"/>
              </a:rPr>
              <a:t>Reconstruction Method</a:t>
            </a:r>
            <a:endParaRPr lang="en-GB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362567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732C7C-18D1-A69E-FE44-15EC4F509D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5D70C808-F8D8-77DC-8F6B-9B83C8D0B295}"/>
              </a:ext>
            </a:extLst>
          </p:cNvPr>
          <p:cNvSpPr/>
          <p:nvPr/>
        </p:nvSpPr>
        <p:spPr>
          <a:xfrm>
            <a:off x="0" y="6476214"/>
            <a:ext cx="12192000" cy="381786"/>
          </a:xfrm>
          <a:prstGeom prst="rect">
            <a:avLst/>
          </a:prstGeom>
          <a:solidFill>
            <a:srgbClr val="004A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Foliennummernplatzhalter 1">
            <a:extLst>
              <a:ext uri="{FF2B5EF4-FFF2-40B4-BE49-F238E27FC236}">
                <a16:creationId xmlns:a16="http://schemas.microsoft.com/office/drawing/2014/main" id="{E72BE3EA-76B1-BC0F-CFCC-6BFDD9271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9904" y="6484544"/>
            <a:ext cx="2743200" cy="365125"/>
          </a:xfrm>
        </p:spPr>
        <p:txBody>
          <a:bodyPr/>
          <a:lstStyle/>
          <a:p>
            <a:r>
              <a:rPr lang="de-DE" sz="1400" dirty="0"/>
              <a:t>22</a:t>
            </a:r>
            <a:endParaRPr lang="en-GB" sz="1400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A7049371-7FDE-E2CC-AECA-99FDCCE180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001" y="1660214"/>
            <a:ext cx="8710368" cy="4807669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87DD3D87-113B-67A3-C444-EEC769A9822E}"/>
              </a:ext>
            </a:extLst>
          </p:cNvPr>
          <p:cNvSpPr/>
          <p:nvPr/>
        </p:nvSpPr>
        <p:spPr>
          <a:xfrm>
            <a:off x="0" y="1284720"/>
            <a:ext cx="3610466" cy="1251090"/>
          </a:xfrm>
          <a:prstGeom prst="rect">
            <a:avLst/>
          </a:prstGeom>
          <a:solidFill>
            <a:schemeClr val="accent1">
              <a:alpha val="81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/>
              <a:t>Place a photon at position chosen by weighted random generator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48F0C718-AD48-5EBF-FB9A-ADEFDC543D51}"/>
              </a:ext>
            </a:extLst>
          </p:cNvPr>
          <p:cNvSpPr txBox="1"/>
          <p:nvPr/>
        </p:nvSpPr>
        <p:spPr>
          <a:xfrm>
            <a:off x="169682" y="5573280"/>
            <a:ext cx="1489435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/>
              <a:t>Fit improves</a:t>
            </a:r>
            <a:endParaRPr lang="en-GB" sz="2000" dirty="0"/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2FB69B9F-4107-C6D8-30E6-4836495065A7}"/>
              </a:ext>
            </a:extLst>
          </p:cNvPr>
          <p:cNvSpPr/>
          <p:nvPr/>
        </p:nvSpPr>
        <p:spPr>
          <a:xfrm>
            <a:off x="4005540" y="1651882"/>
            <a:ext cx="8494401" cy="4807669"/>
          </a:xfrm>
          <a:prstGeom prst="rect">
            <a:avLst/>
          </a:prstGeom>
          <a:solidFill>
            <a:srgbClr val="FFFFFF">
              <a:alpha val="52157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BF49079C-5AE1-3416-7E64-B1B915581129}"/>
              </a:ext>
            </a:extLst>
          </p:cNvPr>
          <p:cNvSpPr txBox="1"/>
          <p:nvPr/>
        </p:nvSpPr>
        <p:spPr>
          <a:xfrm>
            <a:off x="1992282" y="4122136"/>
            <a:ext cx="2368609" cy="4001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chemeClr val="bg1"/>
                </a:solidFill>
              </a:rPr>
              <a:t>Fit does not improve</a:t>
            </a:r>
            <a:endParaRPr lang="en-GB" sz="2000" dirty="0">
              <a:solidFill>
                <a:schemeClr val="bg1"/>
              </a:solidFill>
            </a:endParaRPr>
          </a:p>
        </p:txBody>
      </p: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9B36A75C-79F9-25C4-6E82-1DF9072C4628}"/>
              </a:ext>
            </a:extLst>
          </p:cNvPr>
          <p:cNvCxnSpPr>
            <a:cxnSpLocks/>
            <a:endCxn id="10" idx="0"/>
          </p:cNvCxnSpPr>
          <p:nvPr/>
        </p:nvCxnSpPr>
        <p:spPr>
          <a:xfrm flipH="1">
            <a:off x="914400" y="3685881"/>
            <a:ext cx="744718" cy="188739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E51E0184-41D8-6FEE-F178-E011F04B2A94}"/>
              </a:ext>
            </a:extLst>
          </p:cNvPr>
          <p:cNvCxnSpPr>
            <a:cxnSpLocks/>
            <a:endCxn id="11" idx="0"/>
          </p:cNvCxnSpPr>
          <p:nvPr/>
        </p:nvCxnSpPr>
        <p:spPr>
          <a:xfrm>
            <a:off x="1659118" y="3685881"/>
            <a:ext cx="1517469" cy="43625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feld 7">
            <a:extLst>
              <a:ext uri="{FF2B5EF4-FFF2-40B4-BE49-F238E27FC236}">
                <a16:creationId xmlns:a16="http://schemas.microsoft.com/office/drawing/2014/main" id="{46F9D7D4-5B0A-60D1-A97C-AB8B31B250B6}"/>
              </a:ext>
            </a:extLst>
          </p:cNvPr>
          <p:cNvSpPr txBox="1"/>
          <p:nvPr/>
        </p:nvSpPr>
        <p:spPr>
          <a:xfrm>
            <a:off x="2318292" y="4850155"/>
            <a:ext cx="1716588" cy="4001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chemeClr val="bg1"/>
                </a:solidFill>
              </a:rPr>
              <a:t>Reject Position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8C5D7744-8B47-B210-A23A-23E0AF9A75FC}"/>
              </a:ext>
            </a:extLst>
          </p:cNvPr>
          <p:cNvSpPr txBox="1"/>
          <p:nvPr/>
        </p:nvSpPr>
        <p:spPr>
          <a:xfrm>
            <a:off x="1992281" y="5517419"/>
            <a:ext cx="2368609" cy="4001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chemeClr val="bg1"/>
                </a:solidFill>
              </a:rPr>
              <a:t>Choose new Position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30" name="Pfeil: nach oben gekrümmt 29">
            <a:extLst>
              <a:ext uri="{FF2B5EF4-FFF2-40B4-BE49-F238E27FC236}">
                <a16:creationId xmlns:a16="http://schemas.microsoft.com/office/drawing/2014/main" id="{6EB58FA2-7E8B-27E7-0371-3D0FE52BE21C}"/>
              </a:ext>
            </a:extLst>
          </p:cNvPr>
          <p:cNvSpPr/>
          <p:nvPr/>
        </p:nvSpPr>
        <p:spPr>
          <a:xfrm rot="14917749">
            <a:off x="3014732" y="3587143"/>
            <a:ext cx="2969512" cy="1190908"/>
          </a:xfrm>
          <a:prstGeom prst="curvedUpArrow">
            <a:avLst>
              <a:gd name="adj1" fmla="val 10759"/>
              <a:gd name="adj2" fmla="val 22071"/>
              <a:gd name="adj3" fmla="val 23794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34" name="Gerade Verbindung mit Pfeil 33">
            <a:extLst>
              <a:ext uri="{FF2B5EF4-FFF2-40B4-BE49-F238E27FC236}">
                <a16:creationId xmlns:a16="http://schemas.microsoft.com/office/drawing/2014/main" id="{87CA3C6B-D00D-5751-F057-91671E67B869}"/>
              </a:ext>
            </a:extLst>
          </p:cNvPr>
          <p:cNvCxnSpPr>
            <a:cxnSpLocks/>
            <a:stCxn id="11" idx="2"/>
            <a:endCxn id="8" idx="0"/>
          </p:cNvCxnSpPr>
          <p:nvPr/>
        </p:nvCxnSpPr>
        <p:spPr>
          <a:xfrm flipH="1">
            <a:off x="3176586" y="4522246"/>
            <a:ext cx="1" cy="32790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506C00CA-60E0-1DBF-8F47-39679BAB7320}"/>
              </a:ext>
            </a:extLst>
          </p:cNvPr>
          <p:cNvCxnSpPr>
            <a:cxnSpLocks/>
            <a:stCxn id="8" idx="2"/>
            <a:endCxn id="9" idx="0"/>
          </p:cNvCxnSpPr>
          <p:nvPr/>
        </p:nvCxnSpPr>
        <p:spPr>
          <a:xfrm>
            <a:off x="3176586" y="5250265"/>
            <a:ext cx="0" cy="26715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feld 40">
            <a:extLst>
              <a:ext uri="{FF2B5EF4-FFF2-40B4-BE49-F238E27FC236}">
                <a16:creationId xmlns:a16="http://schemas.microsoft.com/office/drawing/2014/main" id="{35141374-C37F-80B9-2785-769806EC7BE8}"/>
              </a:ext>
            </a:extLst>
          </p:cNvPr>
          <p:cNvSpPr txBox="1"/>
          <p:nvPr/>
        </p:nvSpPr>
        <p:spPr>
          <a:xfrm>
            <a:off x="5304027" y="3904008"/>
            <a:ext cx="2072345" cy="101566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chemeClr val="bg1"/>
                </a:solidFill>
              </a:rPr>
              <a:t>Stop if all positions have been rejected </a:t>
            </a:r>
            <a:endParaRPr lang="en-GB" sz="2000" dirty="0">
              <a:solidFill>
                <a:schemeClr val="bg1"/>
              </a:solidFill>
            </a:endParaRPr>
          </a:p>
        </p:txBody>
      </p: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1F51E451-F3AE-5B1F-3551-3660F3DEE6F4}"/>
              </a:ext>
            </a:extLst>
          </p:cNvPr>
          <p:cNvCxnSpPr/>
          <p:nvPr/>
        </p:nvCxnSpPr>
        <p:spPr>
          <a:xfrm>
            <a:off x="0" y="914400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hteck 1">
            <a:extLst>
              <a:ext uri="{FF2B5EF4-FFF2-40B4-BE49-F238E27FC236}">
                <a16:creationId xmlns:a16="http://schemas.microsoft.com/office/drawing/2014/main" id="{ACF86FD0-FEF4-53D5-F49C-0F87D4BC2F0B}"/>
              </a:ext>
            </a:extLst>
          </p:cNvPr>
          <p:cNvSpPr/>
          <p:nvPr/>
        </p:nvSpPr>
        <p:spPr>
          <a:xfrm>
            <a:off x="0" y="2620652"/>
            <a:ext cx="3318235" cy="1065229"/>
          </a:xfrm>
          <a:prstGeom prst="rect">
            <a:avLst/>
          </a:prstGeom>
          <a:solidFill>
            <a:schemeClr val="accent1">
              <a:alpha val="81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 err="1"/>
              <a:t>Calculate</a:t>
            </a:r>
            <a:r>
              <a:rPr lang="de-DE" sz="2000" dirty="0"/>
              <a:t> residual </a:t>
            </a:r>
            <a:r>
              <a:rPr lang="de-DE" sz="2000" dirty="0" err="1"/>
              <a:t>sum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dirty="0" err="1"/>
              <a:t>squares</a:t>
            </a:r>
            <a:r>
              <a:rPr lang="de-DE" sz="2000" dirty="0"/>
              <a:t> to determine goodness of fit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57750CEE-09EA-8B44-3077-6C516F69BB6C}"/>
              </a:ext>
            </a:extLst>
          </p:cNvPr>
          <p:cNvSpPr txBox="1"/>
          <p:nvPr/>
        </p:nvSpPr>
        <p:spPr>
          <a:xfrm>
            <a:off x="347810" y="271835"/>
            <a:ext cx="11493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3600" dirty="0">
                <a:latin typeface="+mj-lt"/>
              </a:rPr>
              <a:t>Reconstruction Method</a:t>
            </a:r>
            <a:endParaRPr lang="en-GB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5097970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BEEC09-8453-0A8C-EBD7-867A57EFF5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2A2EF289-DC3F-EBA6-8D4E-CAE9D3A880B8}"/>
              </a:ext>
            </a:extLst>
          </p:cNvPr>
          <p:cNvSpPr/>
          <p:nvPr/>
        </p:nvSpPr>
        <p:spPr>
          <a:xfrm>
            <a:off x="0" y="6476214"/>
            <a:ext cx="12192000" cy="381786"/>
          </a:xfrm>
          <a:prstGeom prst="rect">
            <a:avLst/>
          </a:prstGeom>
          <a:solidFill>
            <a:srgbClr val="004A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Foliennummernplatzhalter 1">
            <a:extLst>
              <a:ext uri="{FF2B5EF4-FFF2-40B4-BE49-F238E27FC236}">
                <a16:creationId xmlns:a16="http://schemas.microsoft.com/office/drawing/2014/main" id="{D7C10EC3-D621-5808-02AA-F384E51F2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9904" y="6484544"/>
            <a:ext cx="2743200" cy="365125"/>
          </a:xfrm>
        </p:spPr>
        <p:txBody>
          <a:bodyPr/>
          <a:lstStyle/>
          <a:p>
            <a:r>
              <a:rPr lang="de-DE" sz="1400" dirty="0"/>
              <a:t>23</a:t>
            </a:r>
            <a:endParaRPr lang="en-GB" sz="1400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B15FA044-5F24-1D6D-BF88-4DF9F71CC9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1903" y="1242370"/>
            <a:ext cx="8709189" cy="5225513"/>
          </a:xfrm>
          <a:prstGeom prst="rect">
            <a:avLst/>
          </a:prstGeom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B388D6B0-DACD-F42A-3E40-3FFC8C783D85}"/>
              </a:ext>
            </a:extLst>
          </p:cNvPr>
          <p:cNvSpPr/>
          <p:nvPr/>
        </p:nvSpPr>
        <p:spPr>
          <a:xfrm>
            <a:off x="0" y="1407268"/>
            <a:ext cx="3148553" cy="1034274"/>
          </a:xfrm>
          <a:prstGeom prst="rect">
            <a:avLst/>
          </a:prstGeom>
          <a:solidFill>
            <a:schemeClr val="accent1">
              <a:alpha val="81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/>
              <a:t>Repeat entire process 1000 times and use best result </a:t>
            </a:r>
          </a:p>
        </p:txBody>
      </p:sp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D76C2049-1B60-0EC4-B8B8-840D3E356FFC}"/>
              </a:ext>
            </a:extLst>
          </p:cNvPr>
          <p:cNvCxnSpPr/>
          <p:nvPr/>
        </p:nvCxnSpPr>
        <p:spPr>
          <a:xfrm>
            <a:off x="0" y="914400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feld 1">
            <a:extLst>
              <a:ext uri="{FF2B5EF4-FFF2-40B4-BE49-F238E27FC236}">
                <a16:creationId xmlns:a16="http://schemas.microsoft.com/office/drawing/2014/main" id="{B668469F-54E7-6090-5314-C3393FB9C78E}"/>
              </a:ext>
            </a:extLst>
          </p:cNvPr>
          <p:cNvSpPr txBox="1"/>
          <p:nvPr/>
        </p:nvSpPr>
        <p:spPr>
          <a:xfrm>
            <a:off x="347810" y="271835"/>
            <a:ext cx="11493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3600" dirty="0">
                <a:latin typeface="+mj-lt"/>
              </a:rPr>
              <a:t>Reconstruction Method</a:t>
            </a:r>
            <a:endParaRPr lang="en-GB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13884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948EFC-E931-4BCA-2CB7-BBACB8ABCA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2D8A0EE6-A6A4-4848-2418-188751AF25AD}"/>
              </a:ext>
            </a:extLst>
          </p:cNvPr>
          <p:cNvSpPr/>
          <p:nvPr/>
        </p:nvSpPr>
        <p:spPr>
          <a:xfrm>
            <a:off x="0" y="6476214"/>
            <a:ext cx="12192000" cy="381786"/>
          </a:xfrm>
          <a:prstGeom prst="rect">
            <a:avLst/>
          </a:prstGeom>
          <a:solidFill>
            <a:srgbClr val="004A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6EB04BC3-6FF4-D0D4-2AB2-2824714E159A}"/>
              </a:ext>
            </a:extLst>
          </p:cNvPr>
          <p:cNvSpPr txBox="1"/>
          <p:nvPr/>
        </p:nvSpPr>
        <p:spPr>
          <a:xfrm>
            <a:off x="347810" y="271835"/>
            <a:ext cx="11493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3600" dirty="0">
                <a:latin typeface="+mj-lt"/>
              </a:rPr>
              <a:t>SHiP Experiment</a:t>
            </a:r>
            <a:endParaRPr lang="en-GB" sz="3600" dirty="0">
              <a:latin typeface="+mj-lt"/>
            </a:endParaRPr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24C4727B-3A09-89A5-EE22-D4C65F21F81A}"/>
              </a:ext>
            </a:extLst>
          </p:cNvPr>
          <p:cNvCxnSpPr/>
          <p:nvPr/>
        </p:nvCxnSpPr>
        <p:spPr>
          <a:xfrm>
            <a:off x="0" y="914400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liennummernplatzhalter 1">
            <a:extLst>
              <a:ext uri="{FF2B5EF4-FFF2-40B4-BE49-F238E27FC236}">
                <a16:creationId xmlns:a16="http://schemas.microsoft.com/office/drawing/2014/main" id="{3C888591-6AF2-F24F-B108-6A7A4A010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9904" y="6484544"/>
            <a:ext cx="2743200" cy="365125"/>
          </a:xfrm>
        </p:spPr>
        <p:txBody>
          <a:bodyPr/>
          <a:lstStyle/>
          <a:p>
            <a:r>
              <a:rPr lang="de-DE" sz="1400" dirty="0"/>
              <a:t>3</a:t>
            </a:r>
            <a:endParaRPr lang="en-GB" sz="1400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7568B557-2B9A-80BA-05DD-87613EC5C6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4177" y="2827358"/>
            <a:ext cx="5045054" cy="3555985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ED76293C-9149-6741-716E-86E718DA47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3865" y="1244338"/>
            <a:ext cx="1752281" cy="2184662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687D69D9-23FD-9ABD-CD5A-F23106D783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565" y="2104024"/>
            <a:ext cx="2891916" cy="4186449"/>
          </a:xfrm>
          <a:prstGeom prst="rect">
            <a:avLst/>
          </a:prstGeom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C58303CB-2867-CF0E-3295-19E5C580659A}"/>
              </a:ext>
            </a:extLst>
          </p:cNvPr>
          <p:cNvSpPr/>
          <p:nvPr/>
        </p:nvSpPr>
        <p:spPr>
          <a:xfrm>
            <a:off x="9763760" y="2311412"/>
            <a:ext cx="152400" cy="646331"/>
          </a:xfrm>
          <a:prstGeom prst="rect">
            <a:avLst/>
          </a:prstGeom>
          <a:solidFill>
            <a:srgbClr val="418DFE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11B9A4A6-4F8A-39DD-1AC5-EF8BDE13542D}"/>
              </a:ext>
            </a:extLst>
          </p:cNvPr>
          <p:cNvSpPr/>
          <p:nvPr/>
        </p:nvSpPr>
        <p:spPr>
          <a:xfrm>
            <a:off x="11424035" y="2311411"/>
            <a:ext cx="152400" cy="646331"/>
          </a:xfrm>
          <a:prstGeom prst="rect">
            <a:avLst/>
          </a:prstGeom>
          <a:solidFill>
            <a:srgbClr val="418DFE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2E7752C7-BA30-F6B1-0E3F-D48F96F8FD2C}"/>
              </a:ext>
            </a:extLst>
          </p:cNvPr>
          <p:cNvGrpSpPr/>
          <p:nvPr/>
        </p:nvGrpSpPr>
        <p:grpSpPr>
          <a:xfrm>
            <a:off x="9675866" y="2177543"/>
            <a:ext cx="1988983" cy="106177"/>
            <a:chOff x="9675866" y="2196397"/>
            <a:chExt cx="1988983" cy="106177"/>
          </a:xfrm>
        </p:grpSpPr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2FA10ADA-E278-F56C-0C91-836C9E55A121}"/>
                </a:ext>
              </a:extLst>
            </p:cNvPr>
            <p:cNvSpPr/>
            <p:nvPr/>
          </p:nvSpPr>
          <p:spPr>
            <a:xfrm>
              <a:off x="9675866" y="2196397"/>
              <a:ext cx="1988983" cy="45719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6686BAAE-EDEC-6CDB-5AC9-E1F4A40FF3A7}"/>
                </a:ext>
              </a:extLst>
            </p:cNvPr>
            <p:cNvSpPr/>
            <p:nvPr/>
          </p:nvSpPr>
          <p:spPr>
            <a:xfrm>
              <a:off x="11415394" y="2256855"/>
              <a:ext cx="169682" cy="45719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81545587-6AEB-42AD-6AE9-36AF03E7C09A}"/>
                </a:ext>
              </a:extLst>
            </p:cNvPr>
            <p:cNvSpPr/>
            <p:nvPr/>
          </p:nvSpPr>
          <p:spPr>
            <a:xfrm>
              <a:off x="9758315" y="2256424"/>
              <a:ext cx="169682" cy="45719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5" name="Pfeil: nach rechts 24">
            <a:extLst>
              <a:ext uri="{FF2B5EF4-FFF2-40B4-BE49-F238E27FC236}">
                <a16:creationId xmlns:a16="http://schemas.microsoft.com/office/drawing/2014/main" id="{FBBE04B2-C5C3-D2B1-21F3-76023F6F5F6F}"/>
              </a:ext>
            </a:extLst>
          </p:cNvPr>
          <p:cNvSpPr/>
          <p:nvPr/>
        </p:nvSpPr>
        <p:spPr>
          <a:xfrm rot="16200000">
            <a:off x="10382351" y="1493525"/>
            <a:ext cx="574141" cy="701023"/>
          </a:xfrm>
          <a:prstGeom prst="rightArrow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0F56D1DE-BDED-6016-2430-46A24FB4C2C9}"/>
              </a:ext>
            </a:extLst>
          </p:cNvPr>
          <p:cNvCxnSpPr>
            <a:cxnSpLocks/>
          </p:cNvCxnSpPr>
          <p:nvPr/>
        </p:nvCxnSpPr>
        <p:spPr>
          <a:xfrm flipV="1">
            <a:off x="9758315" y="2827358"/>
            <a:ext cx="169682" cy="140461"/>
          </a:xfrm>
          <a:prstGeom prst="straightConnector1">
            <a:avLst/>
          </a:prstGeom>
          <a:ln w="19050">
            <a:solidFill>
              <a:srgbClr val="72E4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86AE7F12-1AEA-2C49-CA00-7615436D1C72}"/>
              </a:ext>
            </a:extLst>
          </p:cNvPr>
          <p:cNvCxnSpPr>
            <a:cxnSpLocks/>
          </p:cNvCxnSpPr>
          <p:nvPr/>
        </p:nvCxnSpPr>
        <p:spPr>
          <a:xfrm flipH="1" flipV="1">
            <a:off x="9777169" y="2720677"/>
            <a:ext cx="152400" cy="69605"/>
          </a:xfrm>
          <a:prstGeom prst="straightConnector1">
            <a:avLst/>
          </a:prstGeom>
          <a:ln w="19050">
            <a:solidFill>
              <a:srgbClr val="72E4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mit Pfeil 31">
            <a:extLst>
              <a:ext uri="{FF2B5EF4-FFF2-40B4-BE49-F238E27FC236}">
                <a16:creationId xmlns:a16="http://schemas.microsoft.com/office/drawing/2014/main" id="{479A547A-A285-7773-209B-38282BED494D}"/>
              </a:ext>
            </a:extLst>
          </p:cNvPr>
          <p:cNvCxnSpPr>
            <a:cxnSpLocks/>
          </p:cNvCxnSpPr>
          <p:nvPr/>
        </p:nvCxnSpPr>
        <p:spPr>
          <a:xfrm flipV="1">
            <a:off x="9768528" y="2561678"/>
            <a:ext cx="169682" cy="140461"/>
          </a:xfrm>
          <a:prstGeom prst="straightConnector1">
            <a:avLst/>
          </a:prstGeom>
          <a:ln w="19050">
            <a:solidFill>
              <a:srgbClr val="72E4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mit Pfeil 32">
            <a:extLst>
              <a:ext uri="{FF2B5EF4-FFF2-40B4-BE49-F238E27FC236}">
                <a16:creationId xmlns:a16="http://schemas.microsoft.com/office/drawing/2014/main" id="{F57CAA4C-21E4-4DEC-8BCC-6F22C7C06CE0}"/>
              </a:ext>
            </a:extLst>
          </p:cNvPr>
          <p:cNvCxnSpPr>
            <a:cxnSpLocks/>
          </p:cNvCxnSpPr>
          <p:nvPr/>
        </p:nvCxnSpPr>
        <p:spPr>
          <a:xfrm flipH="1" flipV="1">
            <a:off x="9759885" y="2458300"/>
            <a:ext cx="152400" cy="69605"/>
          </a:xfrm>
          <a:prstGeom prst="straightConnector1">
            <a:avLst/>
          </a:prstGeom>
          <a:ln w="19050">
            <a:solidFill>
              <a:srgbClr val="72E4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>
            <a:extLst>
              <a:ext uri="{FF2B5EF4-FFF2-40B4-BE49-F238E27FC236}">
                <a16:creationId xmlns:a16="http://schemas.microsoft.com/office/drawing/2014/main" id="{34F31355-6016-A551-FDAD-FF0293AE4538}"/>
              </a:ext>
            </a:extLst>
          </p:cNvPr>
          <p:cNvCxnSpPr>
            <a:cxnSpLocks/>
          </p:cNvCxnSpPr>
          <p:nvPr/>
        </p:nvCxnSpPr>
        <p:spPr>
          <a:xfrm flipV="1">
            <a:off x="9770100" y="2318152"/>
            <a:ext cx="169682" cy="140461"/>
          </a:xfrm>
          <a:prstGeom prst="straightConnector1">
            <a:avLst/>
          </a:prstGeom>
          <a:ln w="19050">
            <a:solidFill>
              <a:srgbClr val="72E4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feld 34">
            <a:extLst>
              <a:ext uri="{FF2B5EF4-FFF2-40B4-BE49-F238E27FC236}">
                <a16:creationId xmlns:a16="http://schemas.microsoft.com/office/drawing/2014/main" id="{0924A05D-C630-878B-7149-77E58A5BC0D4}"/>
              </a:ext>
            </a:extLst>
          </p:cNvPr>
          <p:cNvSpPr txBox="1"/>
          <p:nvPr/>
        </p:nvSpPr>
        <p:spPr>
          <a:xfrm>
            <a:off x="9305127" y="2975450"/>
            <a:ext cx="1096484" cy="3360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latin typeface="+mj-lt"/>
              </a:rPr>
              <a:t>WOM </a:t>
            </a:r>
            <a:r>
              <a:rPr lang="de-DE" sz="1600" dirty="0" err="1">
                <a:latin typeface="+mj-lt"/>
              </a:rPr>
              <a:t>tube</a:t>
            </a:r>
            <a:endParaRPr lang="en-GB" sz="1600" dirty="0">
              <a:latin typeface="+mj-lt"/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F4B43F01-8FD8-94D7-52C2-8814CC393698}"/>
              </a:ext>
            </a:extLst>
          </p:cNvPr>
          <p:cNvSpPr txBox="1"/>
          <p:nvPr/>
        </p:nvSpPr>
        <p:spPr>
          <a:xfrm>
            <a:off x="8690885" y="2009509"/>
            <a:ext cx="971572" cy="3360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>
                <a:latin typeface="+mj-lt"/>
              </a:rPr>
              <a:t>SiPM</a:t>
            </a:r>
            <a:r>
              <a:rPr lang="de-DE" sz="1600" dirty="0">
                <a:latin typeface="+mj-lt"/>
              </a:rPr>
              <a:t> PCB</a:t>
            </a:r>
            <a:endParaRPr lang="en-GB" sz="1600" dirty="0">
              <a:latin typeface="+mj-lt"/>
            </a:endParaRP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6250E5F0-92B0-F28F-923B-CE8C68513C50}"/>
              </a:ext>
            </a:extLst>
          </p:cNvPr>
          <p:cNvSpPr txBox="1"/>
          <p:nvPr/>
        </p:nvSpPr>
        <p:spPr>
          <a:xfrm>
            <a:off x="10044583" y="1210081"/>
            <a:ext cx="12496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>
                <a:latin typeface="+mj-lt"/>
              </a:rPr>
              <a:t>eMUSIC</a:t>
            </a:r>
            <a:r>
              <a:rPr lang="de-DE" sz="1600" dirty="0">
                <a:latin typeface="+mj-lt"/>
              </a:rPr>
              <a:t> ASIC</a:t>
            </a:r>
            <a:endParaRPr lang="en-GB" sz="1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4647801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02A231-4E1E-EE64-568E-0C47C5F9B2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286BCFBA-88C4-E4F7-E75F-539BCF437716}"/>
              </a:ext>
            </a:extLst>
          </p:cNvPr>
          <p:cNvSpPr/>
          <p:nvPr/>
        </p:nvSpPr>
        <p:spPr>
          <a:xfrm>
            <a:off x="0" y="6476214"/>
            <a:ext cx="12192000" cy="381786"/>
          </a:xfrm>
          <a:prstGeom prst="rect">
            <a:avLst/>
          </a:prstGeom>
          <a:solidFill>
            <a:srgbClr val="004A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Foliennummernplatzhalter 1">
            <a:extLst>
              <a:ext uri="{FF2B5EF4-FFF2-40B4-BE49-F238E27FC236}">
                <a16:creationId xmlns:a16="http://schemas.microsoft.com/office/drawing/2014/main" id="{413A392F-7678-0BC3-2B73-C4040A93B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9904" y="6484544"/>
            <a:ext cx="2743200" cy="365125"/>
          </a:xfrm>
        </p:spPr>
        <p:txBody>
          <a:bodyPr/>
          <a:lstStyle/>
          <a:p>
            <a:r>
              <a:rPr lang="de-DE" sz="1400" dirty="0"/>
              <a:t>24</a:t>
            </a:r>
            <a:endParaRPr lang="en-GB" sz="1400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C1EAADFC-C47C-2B79-6381-F7285212CE1B}"/>
              </a:ext>
            </a:extLst>
          </p:cNvPr>
          <p:cNvSpPr txBox="1"/>
          <p:nvPr/>
        </p:nvSpPr>
        <p:spPr>
          <a:xfrm>
            <a:off x="132957" y="1126896"/>
            <a:ext cx="3138144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>
                <a:latin typeface="+mj-lt"/>
              </a:rPr>
              <a:t>Some results for WFs from Testbeam in May 2025:</a:t>
            </a:r>
            <a:endParaRPr lang="en-GB" sz="2000" dirty="0">
              <a:latin typeface="+mj-lt"/>
            </a:endParaRP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D378B3C9-F9E7-D682-CD7C-A0952D9779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79" t="11996" r="24609" b="-1"/>
          <a:stretch>
            <a:fillRect/>
          </a:stretch>
        </p:blipFill>
        <p:spPr>
          <a:xfrm>
            <a:off x="2810366" y="2663013"/>
            <a:ext cx="4415672" cy="2670073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AE1BC473-D8C7-F7F1-C288-9C049A7536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88" t="11782" r="21091"/>
          <a:stretch>
            <a:fillRect/>
          </a:stretch>
        </p:blipFill>
        <p:spPr>
          <a:xfrm>
            <a:off x="7173799" y="930906"/>
            <a:ext cx="4415672" cy="2754430"/>
          </a:xfrm>
          <a:prstGeom prst="rect">
            <a:avLst/>
          </a:prstGeom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AF08C347-C218-EFB8-F925-03A47C4AEE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89" t="11974" r="18877"/>
          <a:stretch>
            <a:fillRect/>
          </a:stretch>
        </p:blipFill>
        <p:spPr>
          <a:xfrm>
            <a:off x="7073746" y="3685336"/>
            <a:ext cx="4810812" cy="2801239"/>
          </a:xfrm>
          <a:prstGeom prst="rect">
            <a:avLst/>
          </a:prstGeom>
        </p:spPr>
      </p:pic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DCC87A3F-A838-9037-8B42-C8A10ECD0AF0}"/>
              </a:ext>
            </a:extLst>
          </p:cNvPr>
          <p:cNvCxnSpPr/>
          <p:nvPr/>
        </p:nvCxnSpPr>
        <p:spPr>
          <a:xfrm>
            <a:off x="0" y="914400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feld 6">
            <a:extLst>
              <a:ext uri="{FF2B5EF4-FFF2-40B4-BE49-F238E27FC236}">
                <a16:creationId xmlns:a16="http://schemas.microsoft.com/office/drawing/2014/main" id="{CFA2228F-1171-568E-AA8A-939F0AA02B40}"/>
              </a:ext>
            </a:extLst>
          </p:cNvPr>
          <p:cNvSpPr txBox="1"/>
          <p:nvPr/>
        </p:nvSpPr>
        <p:spPr>
          <a:xfrm>
            <a:off x="347810" y="271835"/>
            <a:ext cx="11493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3600" dirty="0">
                <a:latin typeface="+mj-lt"/>
              </a:rPr>
              <a:t>Reconstruction Method</a:t>
            </a:r>
            <a:endParaRPr lang="en-GB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5361365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D9CD5B-EB97-EA1C-5D1F-86A5C77CEA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>
            <a:extLst>
              <a:ext uri="{FF2B5EF4-FFF2-40B4-BE49-F238E27FC236}">
                <a16:creationId xmlns:a16="http://schemas.microsoft.com/office/drawing/2014/main" id="{AB95D17B-F2BE-9BF2-994F-CF313C26980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79593" y="1339833"/>
          <a:ext cx="7315364" cy="36585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2" imgW="6583680" imgH="3291840" progId="Acrobat.Document.DC">
                  <p:embed/>
                </p:oleObj>
              </mc:Choice>
              <mc:Fallback>
                <p:oleObj name="Acrobat Document" r:id="rId2" imgW="6583680" imgH="3291840" progId="Acrobat.Document.DC">
                  <p:embed/>
                  <p:pic>
                    <p:nvPicPr>
                      <p:cNvPr id="3" name="Objekt 2">
                        <a:extLst>
                          <a:ext uri="{FF2B5EF4-FFF2-40B4-BE49-F238E27FC236}">
                            <a16:creationId xmlns:a16="http://schemas.microsoft.com/office/drawing/2014/main" id="{80525C0E-E35D-D74D-E914-E8553AED9DB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79593" y="1339833"/>
                        <a:ext cx="7315364" cy="36585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hteck 3">
            <a:extLst>
              <a:ext uri="{FF2B5EF4-FFF2-40B4-BE49-F238E27FC236}">
                <a16:creationId xmlns:a16="http://schemas.microsoft.com/office/drawing/2014/main" id="{0FA9CCEC-86C1-2812-D7F9-07F5E776725E}"/>
              </a:ext>
            </a:extLst>
          </p:cNvPr>
          <p:cNvSpPr/>
          <p:nvPr/>
        </p:nvSpPr>
        <p:spPr>
          <a:xfrm>
            <a:off x="0" y="6476214"/>
            <a:ext cx="12192000" cy="381786"/>
          </a:xfrm>
          <a:prstGeom prst="rect">
            <a:avLst/>
          </a:prstGeom>
          <a:solidFill>
            <a:srgbClr val="004A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Foliennummernplatzhalter 1">
            <a:extLst>
              <a:ext uri="{FF2B5EF4-FFF2-40B4-BE49-F238E27FC236}">
                <a16:creationId xmlns:a16="http://schemas.microsoft.com/office/drawing/2014/main" id="{79CCBC3E-FE69-2422-427D-49916603B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9904" y="6484544"/>
            <a:ext cx="2743200" cy="365125"/>
          </a:xfrm>
        </p:spPr>
        <p:txBody>
          <a:bodyPr/>
          <a:lstStyle/>
          <a:p>
            <a:r>
              <a:rPr lang="en-GB" sz="1400" dirty="0"/>
              <a:t>25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07BDE592-AF04-0C89-0A82-7D092E547579}"/>
              </a:ext>
            </a:extLst>
          </p:cNvPr>
          <p:cNvSpPr/>
          <p:nvPr/>
        </p:nvSpPr>
        <p:spPr>
          <a:xfrm>
            <a:off x="6787299" y="5005632"/>
            <a:ext cx="5404701" cy="1471677"/>
          </a:xfrm>
          <a:prstGeom prst="rect">
            <a:avLst/>
          </a:prstGeom>
          <a:solidFill>
            <a:schemeClr val="accent1">
              <a:alpha val="81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2000" dirty="0" err="1">
                <a:sym typeface="Wingdings" panose="05000000000000000000" pitchFamily="2" charset="2"/>
              </a:rPr>
              <a:t>Goodness</a:t>
            </a: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err="1">
                <a:sym typeface="Wingdings" panose="05000000000000000000" pitchFamily="2" charset="2"/>
              </a:rPr>
              <a:t>of</a:t>
            </a:r>
            <a:r>
              <a:rPr lang="de-DE" sz="2000" dirty="0">
                <a:sym typeface="Wingdings" panose="05000000000000000000" pitchFamily="2" charset="2"/>
              </a:rPr>
              <a:t> fit </a:t>
            </a:r>
            <a:r>
              <a:rPr lang="de-DE" sz="2000" dirty="0" err="1">
                <a:sym typeface="Wingdings" panose="05000000000000000000" pitchFamily="2" charset="2"/>
              </a:rPr>
              <a:t>decreases</a:t>
            </a: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err="1">
                <a:sym typeface="Wingdings" panose="05000000000000000000" pitchFamily="2" charset="2"/>
              </a:rPr>
              <a:t>for</a:t>
            </a:r>
            <a:r>
              <a:rPr lang="de-DE" sz="2000" dirty="0">
                <a:sym typeface="Wingdings" panose="05000000000000000000" pitchFamily="2" charset="2"/>
              </a:rPr>
              <a:t> larger </a:t>
            </a:r>
            <a:r>
              <a:rPr lang="de-DE" sz="2000" dirty="0" err="1">
                <a:sym typeface="Wingdings" panose="05000000000000000000" pitchFamily="2" charset="2"/>
              </a:rPr>
              <a:t>signals</a:t>
            </a:r>
            <a:endParaRPr lang="de-DE" sz="2000" dirty="0">
              <a:sym typeface="Wingdings" panose="05000000000000000000" pitchFamily="2" charset="2"/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2000" dirty="0">
                <a:sym typeface="Wingdings" panose="05000000000000000000" pitchFamily="2" charset="2"/>
              </a:rPr>
              <a:t>Noise </a:t>
            </a:r>
            <a:r>
              <a:rPr lang="de-DE" sz="2000" dirty="0" err="1">
                <a:sym typeface="Wingdings" panose="05000000000000000000" pitchFamily="2" charset="2"/>
              </a:rPr>
              <a:t>cannot</a:t>
            </a: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err="1">
                <a:sym typeface="Wingdings" panose="05000000000000000000" pitchFamily="2" charset="2"/>
              </a:rPr>
              <a:t>be</a:t>
            </a: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err="1">
                <a:sym typeface="Wingdings" panose="05000000000000000000" pitchFamily="2" charset="2"/>
              </a:rPr>
              <a:t>modelled</a:t>
            </a:r>
            <a:endParaRPr lang="de-DE" sz="2000" dirty="0">
              <a:sym typeface="Wingdings" panose="05000000000000000000" pitchFamily="2" charset="2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952C6E01-45A9-EA9E-BDA0-AAFDD730C1BB}"/>
              </a:ext>
            </a:extLst>
          </p:cNvPr>
          <p:cNvSpPr txBox="1"/>
          <p:nvPr/>
        </p:nvSpPr>
        <p:spPr>
          <a:xfrm>
            <a:off x="347810" y="271835"/>
            <a:ext cx="11493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3600" dirty="0" err="1">
                <a:latin typeface="+mj-lt"/>
              </a:rPr>
              <a:t>Results</a:t>
            </a:r>
            <a:endParaRPr lang="en-GB" sz="3600" dirty="0">
              <a:latin typeface="+mj-lt"/>
            </a:endParaRPr>
          </a:p>
        </p:txBody>
      </p:sp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28AD4ADF-DF86-0E88-549B-FF647D2273BF}"/>
              </a:ext>
            </a:extLst>
          </p:cNvPr>
          <p:cNvCxnSpPr/>
          <p:nvPr/>
        </p:nvCxnSpPr>
        <p:spPr>
          <a:xfrm>
            <a:off x="0" y="914400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302413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0341D5-985B-AB21-921A-EFC7076F68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E215D335-DA35-9ACA-C63A-C7B776EEFC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785" y="1924160"/>
            <a:ext cx="5197311" cy="3897983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5F61B72C-E008-A8E2-E339-1DB47D0696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810" y="1924160"/>
            <a:ext cx="5436730" cy="4077547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7353C916-6820-406D-DE70-BF8F9180BE24}"/>
              </a:ext>
            </a:extLst>
          </p:cNvPr>
          <p:cNvSpPr/>
          <p:nvPr/>
        </p:nvSpPr>
        <p:spPr>
          <a:xfrm>
            <a:off x="0" y="6476214"/>
            <a:ext cx="12192000" cy="381786"/>
          </a:xfrm>
          <a:prstGeom prst="rect">
            <a:avLst/>
          </a:prstGeom>
          <a:solidFill>
            <a:srgbClr val="004A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Foliennummernplatzhalter 1">
            <a:extLst>
              <a:ext uri="{FF2B5EF4-FFF2-40B4-BE49-F238E27FC236}">
                <a16:creationId xmlns:a16="http://schemas.microsoft.com/office/drawing/2014/main" id="{F0736CFC-4D5D-F9EC-02E6-2B4DEB42C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9904" y="6484544"/>
            <a:ext cx="2743200" cy="365125"/>
          </a:xfrm>
        </p:spPr>
        <p:txBody>
          <a:bodyPr/>
          <a:lstStyle/>
          <a:p>
            <a:r>
              <a:rPr lang="en-GB" sz="1400" dirty="0"/>
              <a:t>26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23B21BA6-7E48-14A6-17D3-17F54DFA7BE9}"/>
              </a:ext>
            </a:extLst>
          </p:cNvPr>
          <p:cNvSpPr txBox="1"/>
          <p:nvPr/>
        </p:nvSpPr>
        <p:spPr>
          <a:xfrm>
            <a:off x="109679" y="946074"/>
            <a:ext cx="586347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>
                <a:latin typeface="+mj-lt"/>
              </a:rPr>
              <a:t>Running </a:t>
            </a:r>
            <a:r>
              <a:rPr lang="de-DE" sz="2000" dirty="0" err="1">
                <a:latin typeface="+mj-lt"/>
              </a:rPr>
              <a:t>the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method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for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the</a:t>
            </a:r>
            <a:r>
              <a:rPr lang="de-DE" sz="2000" dirty="0">
                <a:latin typeface="+mj-lt"/>
              </a:rPr>
              <a:t> same WFs 10 </a:t>
            </a:r>
            <a:r>
              <a:rPr lang="de-DE" sz="2000" dirty="0" err="1">
                <a:latin typeface="+mj-lt"/>
              </a:rPr>
              <a:t>times</a:t>
            </a:r>
            <a:endParaRPr lang="de-DE" sz="2000" dirty="0">
              <a:latin typeface="+mj-lt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>
                <a:latin typeface="+mj-lt"/>
              </a:rPr>
              <a:t>Look </a:t>
            </a:r>
            <a:r>
              <a:rPr lang="de-DE" sz="2000" dirty="0" err="1">
                <a:latin typeface="+mj-lt"/>
              </a:rPr>
              <a:t>into</a:t>
            </a:r>
            <a:r>
              <a:rPr lang="de-DE" sz="2000" dirty="0">
                <a:latin typeface="+mj-lt"/>
              </a:rPr>
              <a:t> Mean and </a:t>
            </a:r>
            <a:r>
              <a:rPr lang="de-DE" sz="2000" dirty="0" err="1">
                <a:latin typeface="+mj-lt"/>
              </a:rPr>
              <a:t>Stdev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of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the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results</a:t>
            </a:r>
            <a:endParaRPr lang="de-DE" sz="2000" dirty="0">
              <a:latin typeface="+mj-lt"/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3277EBB2-A01E-4300-2911-9B6D73616C68}"/>
              </a:ext>
            </a:extLst>
          </p:cNvPr>
          <p:cNvSpPr/>
          <p:nvPr/>
        </p:nvSpPr>
        <p:spPr>
          <a:xfrm>
            <a:off x="5838825" y="5754034"/>
            <a:ext cx="6353175" cy="723275"/>
          </a:xfrm>
          <a:prstGeom prst="rect">
            <a:avLst/>
          </a:prstGeom>
          <a:solidFill>
            <a:schemeClr val="accent1">
              <a:alpha val="81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>
                <a:sym typeface="Wingdings" panose="05000000000000000000" pitchFamily="2" charset="2"/>
              </a:rPr>
              <a:t>Relative </a:t>
            </a:r>
            <a:r>
              <a:rPr lang="de-DE" sz="2000" dirty="0" err="1">
                <a:sym typeface="Wingdings" panose="05000000000000000000" pitchFamily="2" charset="2"/>
              </a:rPr>
              <a:t>uncertainty</a:t>
            </a: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err="1">
                <a:sym typeface="Wingdings" panose="05000000000000000000" pitchFamily="2" charset="2"/>
              </a:rPr>
              <a:t>decreases</a:t>
            </a: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err="1">
                <a:sym typeface="Wingdings" panose="05000000000000000000" pitchFamily="2" charset="2"/>
              </a:rPr>
              <a:t>with</a:t>
            </a: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err="1">
                <a:sym typeface="Wingdings" panose="05000000000000000000" pitchFamily="2" charset="2"/>
              </a:rPr>
              <a:t>the</a:t>
            </a: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err="1">
                <a:sym typeface="Wingdings" panose="05000000000000000000" pitchFamily="2" charset="2"/>
              </a:rPr>
              <a:t>signal</a:t>
            </a: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err="1">
                <a:sym typeface="Wingdings" panose="05000000000000000000" pitchFamily="2" charset="2"/>
              </a:rPr>
              <a:t>size</a:t>
            </a:r>
            <a:endParaRPr lang="de-DE" sz="2000" dirty="0">
              <a:sym typeface="Wingdings" panose="05000000000000000000" pitchFamily="2" charset="2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8841EA2-59C7-DB5D-9C39-9D9AB208A52B}"/>
              </a:ext>
            </a:extLst>
          </p:cNvPr>
          <p:cNvSpPr txBox="1"/>
          <p:nvPr/>
        </p:nvSpPr>
        <p:spPr>
          <a:xfrm>
            <a:off x="347810" y="271835"/>
            <a:ext cx="11493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3600" dirty="0" err="1">
                <a:latin typeface="+mj-lt"/>
              </a:rPr>
              <a:t>Results</a:t>
            </a:r>
            <a:endParaRPr lang="en-GB" sz="3600" dirty="0">
              <a:latin typeface="+mj-lt"/>
            </a:endParaRPr>
          </a:p>
        </p:txBody>
      </p:sp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65DC3293-B269-9450-CC47-405034F3FF4B}"/>
              </a:ext>
            </a:extLst>
          </p:cNvPr>
          <p:cNvCxnSpPr/>
          <p:nvPr/>
        </p:nvCxnSpPr>
        <p:spPr>
          <a:xfrm>
            <a:off x="0" y="914400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87028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DE37F2-C623-3EDF-A660-F540501715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DADC4AC2-A1F2-FC0C-253B-AAED45FB3199}"/>
              </a:ext>
            </a:extLst>
          </p:cNvPr>
          <p:cNvSpPr/>
          <p:nvPr/>
        </p:nvSpPr>
        <p:spPr>
          <a:xfrm>
            <a:off x="0" y="6476214"/>
            <a:ext cx="12192000" cy="381786"/>
          </a:xfrm>
          <a:prstGeom prst="rect">
            <a:avLst/>
          </a:prstGeom>
          <a:solidFill>
            <a:srgbClr val="004A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Foliennummernplatzhalter 1">
            <a:extLst>
              <a:ext uri="{FF2B5EF4-FFF2-40B4-BE49-F238E27FC236}">
                <a16:creationId xmlns:a16="http://schemas.microsoft.com/office/drawing/2014/main" id="{BE571D22-626F-9150-19C6-DCD8E63F3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9904" y="6484544"/>
            <a:ext cx="2743200" cy="365125"/>
          </a:xfrm>
        </p:spPr>
        <p:txBody>
          <a:bodyPr/>
          <a:lstStyle/>
          <a:p>
            <a:r>
              <a:rPr lang="en-GB" sz="1400" dirty="0"/>
              <a:t>27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05CAD841-154E-1CE6-40A2-396BD4FF998D}"/>
              </a:ext>
            </a:extLst>
          </p:cNvPr>
          <p:cNvSpPr/>
          <p:nvPr/>
        </p:nvSpPr>
        <p:spPr>
          <a:xfrm>
            <a:off x="6485641" y="5753414"/>
            <a:ext cx="5706359" cy="723895"/>
          </a:xfrm>
          <a:prstGeom prst="rect">
            <a:avLst/>
          </a:prstGeom>
          <a:solidFill>
            <a:schemeClr val="accent1">
              <a:alpha val="81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>
                <a:sym typeface="Wingdings" panose="05000000000000000000" pitchFamily="2" charset="2"/>
              </a:rPr>
              <a:t>Choice </a:t>
            </a:r>
            <a:r>
              <a:rPr lang="de-DE" sz="2000" dirty="0" err="1">
                <a:sym typeface="Wingdings" panose="05000000000000000000" pitchFamily="2" charset="2"/>
              </a:rPr>
              <a:t>of</a:t>
            </a: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err="1">
                <a:sym typeface="Wingdings" panose="05000000000000000000" pitchFamily="2" charset="2"/>
              </a:rPr>
              <a:t>template</a:t>
            </a: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err="1">
                <a:sym typeface="Wingdings" panose="05000000000000000000" pitchFamily="2" charset="2"/>
              </a:rPr>
              <a:t>can</a:t>
            </a: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err="1">
                <a:sym typeface="Wingdings" panose="05000000000000000000" pitchFamily="2" charset="2"/>
              </a:rPr>
              <a:t>affect</a:t>
            </a: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err="1">
                <a:sym typeface="Wingdings" panose="05000000000000000000" pitchFamily="2" charset="2"/>
              </a:rPr>
              <a:t>results</a:t>
            </a: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err="1">
                <a:sym typeface="Wingdings" panose="05000000000000000000" pitchFamily="2" charset="2"/>
              </a:rPr>
              <a:t>significantly</a:t>
            </a:r>
            <a:endParaRPr lang="de-DE" sz="2000" dirty="0">
              <a:sym typeface="Wingdings" panose="05000000000000000000" pitchFamily="2" charset="2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C2BFC5F-816A-AA4A-40D0-850D372CBED6}"/>
              </a:ext>
            </a:extLst>
          </p:cNvPr>
          <p:cNvSpPr txBox="1"/>
          <p:nvPr/>
        </p:nvSpPr>
        <p:spPr>
          <a:xfrm>
            <a:off x="347810" y="271835"/>
            <a:ext cx="11493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3600" dirty="0" err="1">
                <a:latin typeface="+mj-lt"/>
              </a:rPr>
              <a:t>Results</a:t>
            </a:r>
            <a:endParaRPr lang="en-GB" sz="3600" dirty="0">
              <a:latin typeface="+mj-lt"/>
            </a:endParaRPr>
          </a:p>
        </p:txBody>
      </p:sp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CA104789-187B-6F27-1EB2-2D097F00318D}"/>
              </a:ext>
            </a:extLst>
          </p:cNvPr>
          <p:cNvCxnSpPr/>
          <p:nvPr/>
        </p:nvCxnSpPr>
        <p:spPr>
          <a:xfrm>
            <a:off x="0" y="914400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Objekt 6">
            <a:extLst>
              <a:ext uri="{FF2B5EF4-FFF2-40B4-BE49-F238E27FC236}">
                <a16:creationId xmlns:a16="http://schemas.microsoft.com/office/drawing/2014/main" id="{B966879C-B693-EAFC-2BF9-EAFDCC05DC5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431925"/>
              </p:ext>
            </p:extLst>
          </p:nvPr>
        </p:nvGraphicFramePr>
        <p:xfrm>
          <a:off x="871030" y="1443844"/>
          <a:ext cx="7565960" cy="37838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2" imgW="6583680" imgH="3291840" progId="Acrobat.Document.DC">
                  <p:embed/>
                </p:oleObj>
              </mc:Choice>
              <mc:Fallback>
                <p:oleObj name="Acrobat Document" r:id="rId2" imgW="6583680" imgH="3291840" progId="Acrobat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871030" y="1443844"/>
                        <a:ext cx="7565960" cy="37838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3221900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DEC589-EB38-1B41-F606-D42F2F31ED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>
            <a:extLst>
              <a:ext uri="{FF2B5EF4-FFF2-40B4-BE49-F238E27FC236}">
                <a16:creationId xmlns:a16="http://schemas.microsoft.com/office/drawing/2014/main" id="{83F3615D-0E00-A169-1FD5-208A93EB1B1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5227907"/>
              </p:ext>
            </p:extLst>
          </p:nvPr>
        </p:nvGraphicFramePr>
        <p:xfrm>
          <a:off x="1759663" y="1662187"/>
          <a:ext cx="7858823" cy="39303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2" imgW="6583680" imgH="3291840" progId="Acrobat.Document.DC">
                  <p:embed/>
                </p:oleObj>
              </mc:Choice>
              <mc:Fallback>
                <p:oleObj name="Acrobat Document" r:id="rId2" imgW="6583680" imgH="3291840" progId="Acrobat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759663" y="1662187"/>
                        <a:ext cx="7858823" cy="39303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hteck 3">
            <a:extLst>
              <a:ext uri="{FF2B5EF4-FFF2-40B4-BE49-F238E27FC236}">
                <a16:creationId xmlns:a16="http://schemas.microsoft.com/office/drawing/2014/main" id="{D49F5549-B1AD-F654-3C09-8CFB20CABB9D}"/>
              </a:ext>
            </a:extLst>
          </p:cNvPr>
          <p:cNvSpPr/>
          <p:nvPr/>
        </p:nvSpPr>
        <p:spPr>
          <a:xfrm>
            <a:off x="0" y="6476214"/>
            <a:ext cx="12192000" cy="381786"/>
          </a:xfrm>
          <a:prstGeom prst="rect">
            <a:avLst/>
          </a:prstGeom>
          <a:solidFill>
            <a:srgbClr val="004A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Foliennummernplatzhalter 1">
            <a:extLst>
              <a:ext uri="{FF2B5EF4-FFF2-40B4-BE49-F238E27FC236}">
                <a16:creationId xmlns:a16="http://schemas.microsoft.com/office/drawing/2014/main" id="{7D3184DB-3D0F-61E9-EEC3-9F1DAF604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9904" y="6484544"/>
            <a:ext cx="2743200" cy="365125"/>
          </a:xfrm>
        </p:spPr>
        <p:txBody>
          <a:bodyPr/>
          <a:lstStyle/>
          <a:p>
            <a:r>
              <a:rPr lang="de-DE" sz="1400" dirty="0"/>
              <a:t>28</a:t>
            </a:r>
            <a:endParaRPr lang="en-GB" sz="1400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E7D0067-AD9A-14B8-5AF2-7ED36629A560}"/>
              </a:ext>
            </a:extLst>
          </p:cNvPr>
          <p:cNvSpPr txBox="1"/>
          <p:nvPr/>
        </p:nvSpPr>
        <p:spPr>
          <a:xfrm>
            <a:off x="347810" y="271835"/>
            <a:ext cx="11493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3600" dirty="0" err="1">
                <a:latin typeface="+mj-lt"/>
              </a:rPr>
              <a:t>Results</a:t>
            </a:r>
            <a:endParaRPr lang="en-GB" sz="3600" dirty="0">
              <a:latin typeface="+mj-lt"/>
            </a:endParaRP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693A49F6-2DF9-E524-2A94-B4B7E18B3A11}"/>
              </a:ext>
            </a:extLst>
          </p:cNvPr>
          <p:cNvCxnSpPr/>
          <p:nvPr/>
        </p:nvCxnSpPr>
        <p:spPr>
          <a:xfrm>
            <a:off x="0" y="914400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>
            <a:extLst>
              <a:ext uri="{FF2B5EF4-FFF2-40B4-BE49-F238E27FC236}">
                <a16:creationId xmlns:a16="http://schemas.microsoft.com/office/drawing/2014/main" id="{DE361F17-5901-485E-92E3-157E388489A4}"/>
              </a:ext>
            </a:extLst>
          </p:cNvPr>
          <p:cNvSpPr txBox="1"/>
          <p:nvPr/>
        </p:nvSpPr>
        <p:spPr>
          <a:xfrm>
            <a:off x="0" y="1093653"/>
            <a:ext cx="5863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>
                <a:latin typeface="+mj-lt"/>
              </a:rPr>
              <a:t>Look </a:t>
            </a:r>
            <a:r>
              <a:rPr lang="de-DE" sz="2000" dirty="0" err="1">
                <a:latin typeface="+mj-lt"/>
              </a:rPr>
              <a:t>into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the</a:t>
            </a:r>
            <a:r>
              <a:rPr lang="de-DE" sz="2000" dirty="0">
                <a:latin typeface="+mj-lt"/>
              </a:rPr>
              <a:t> residual </a:t>
            </a:r>
            <a:r>
              <a:rPr lang="de-DE" sz="2000" dirty="0" err="1">
                <a:latin typeface="+mj-lt"/>
              </a:rPr>
              <a:t>sum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of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squares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for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the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four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templates</a:t>
            </a:r>
            <a:endParaRPr lang="de-DE" sz="2000" dirty="0">
              <a:latin typeface="+mj-lt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D175FBC3-C685-B41D-F87C-730D3D3D675C}"/>
              </a:ext>
            </a:extLst>
          </p:cNvPr>
          <p:cNvSpPr/>
          <p:nvPr/>
        </p:nvSpPr>
        <p:spPr>
          <a:xfrm>
            <a:off x="5194169" y="5589076"/>
            <a:ext cx="6997831" cy="888233"/>
          </a:xfrm>
          <a:prstGeom prst="rect">
            <a:avLst/>
          </a:prstGeom>
          <a:solidFill>
            <a:schemeClr val="accent1">
              <a:alpha val="81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>
                <a:sym typeface="Wingdings" panose="05000000000000000000" pitchFamily="2" charset="2"/>
              </a:rPr>
              <a:t>Templates </a:t>
            </a:r>
            <a:r>
              <a:rPr lang="de-DE" sz="2000" dirty="0" err="1">
                <a:sym typeface="Wingdings" panose="05000000000000000000" pitchFamily="2" charset="2"/>
              </a:rPr>
              <a:t>of</a:t>
            </a: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err="1">
                <a:sym typeface="Wingdings" panose="05000000000000000000" pitchFamily="2" charset="2"/>
              </a:rPr>
              <a:t>equal</a:t>
            </a: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err="1">
                <a:sym typeface="Wingdings" panose="05000000000000000000" pitchFamily="2" charset="2"/>
              </a:rPr>
              <a:t>photon-multiplicities</a:t>
            </a:r>
            <a:r>
              <a:rPr lang="de-DE" sz="2000" dirty="0">
                <a:sym typeface="Wingdings" panose="05000000000000000000" pitchFamily="2" charset="2"/>
              </a:rPr>
              <a:t> perform </a:t>
            </a:r>
            <a:r>
              <a:rPr lang="de-DE" sz="2000" dirty="0" err="1">
                <a:sym typeface="Wingdings" panose="05000000000000000000" pitchFamily="2" charset="2"/>
              </a:rPr>
              <a:t>similarly</a:t>
            </a:r>
            <a:endParaRPr lang="de-DE" sz="2000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>
                <a:sym typeface="Wingdings" panose="05000000000000000000" pitchFamily="2" charset="2"/>
              </a:rPr>
              <a:t>1-Photon </a:t>
            </a:r>
            <a:r>
              <a:rPr lang="de-DE" sz="2000" dirty="0" err="1">
                <a:sym typeface="Wingdings" panose="05000000000000000000" pitchFamily="2" charset="2"/>
              </a:rPr>
              <a:t>templates</a:t>
            </a:r>
            <a:r>
              <a:rPr lang="de-DE" sz="2000" dirty="0">
                <a:sym typeface="Wingdings" panose="05000000000000000000" pitchFamily="2" charset="2"/>
              </a:rPr>
              <a:t> perform </a:t>
            </a:r>
            <a:r>
              <a:rPr lang="de-DE" sz="2000" dirty="0" err="1">
                <a:sym typeface="Wingdings" panose="05000000000000000000" pitchFamily="2" charset="2"/>
              </a:rPr>
              <a:t>slightly</a:t>
            </a: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err="1">
                <a:sym typeface="Wingdings" panose="05000000000000000000" pitchFamily="2" charset="2"/>
              </a:rPr>
              <a:t>better</a:t>
            </a:r>
            <a:endParaRPr lang="de-DE" sz="20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50454407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66A73A-1966-6BEB-22FB-7635A71868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BA2F789A-D85F-91F7-D33C-D2CAAC52D53F}"/>
              </a:ext>
            </a:extLst>
          </p:cNvPr>
          <p:cNvSpPr/>
          <p:nvPr/>
        </p:nvSpPr>
        <p:spPr>
          <a:xfrm>
            <a:off x="0" y="921782"/>
            <a:ext cx="8012784" cy="1566274"/>
          </a:xfrm>
          <a:prstGeom prst="rect">
            <a:avLst/>
          </a:prstGeom>
          <a:solidFill>
            <a:schemeClr val="accent1">
              <a:alpha val="81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>
                <a:latin typeface="+mj-lt"/>
                <a:sym typeface="Wingdings" panose="05000000000000000000" pitchFamily="2" charset="2"/>
              </a:rPr>
              <a:t>Reconstruction </a:t>
            </a:r>
            <a:r>
              <a:rPr lang="de-DE" sz="2000" dirty="0" err="1">
                <a:latin typeface="+mj-lt"/>
                <a:sym typeface="Wingdings" panose="05000000000000000000" pitchFamily="2" charset="2"/>
              </a:rPr>
              <a:t>method</a:t>
            </a:r>
            <a:r>
              <a:rPr lang="de-DE" sz="2000" dirty="0">
                <a:latin typeface="+mj-lt"/>
                <a:sym typeface="Wingdings" panose="05000000000000000000" pitchFamily="2" charset="2"/>
              </a:rPr>
              <a:t> </a:t>
            </a:r>
            <a:r>
              <a:rPr lang="de-DE" sz="2000" dirty="0" err="1">
                <a:latin typeface="+mj-lt"/>
                <a:sym typeface="Wingdings" panose="05000000000000000000" pitchFamily="2" charset="2"/>
              </a:rPr>
              <a:t>is</a:t>
            </a:r>
            <a:r>
              <a:rPr lang="de-DE" sz="2000" dirty="0">
                <a:latin typeface="+mj-lt"/>
                <a:sym typeface="Wingdings" panose="05000000000000000000" pitchFamily="2" charset="2"/>
              </a:rPr>
              <a:t> </a:t>
            </a:r>
            <a:r>
              <a:rPr lang="de-DE" sz="2000" dirty="0" err="1">
                <a:latin typeface="+mj-lt"/>
                <a:sym typeface="Wingdings" panose="05000000000000000000" pitchFamily="2" charset="2"/>
              </a:rPr>
              <a:t>computationally</a:t>
            </a:r>
            <a:r>
              <a:rPr lang="de-DE" sz="2000" dirty="0">
                <a:latin typeface="+mj-lt"/>
                <a:sym typeface="Wingdings" panose="05000000000000000000" pitchFamily="2" charset="2"/>
              </a:rPr>
              <a:t> expensive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>
                <a:latin typeface="+mj-lt"/>
                <a:sym typeface="Wingdings" panose="05000000000000000000" pitchFamily="2" charset="2"/>
              </a:rPr>
              <a:t>Not </a:t>
            </a:r>
            <a:r>
              <a:rPr lang="de-DE" sz="2000" dirty="0" err="1">
                <a:latin typeface="+mj-lt"/>
                <a:sym typeface="Wingdings" panose="05000000000000000000" pitchFamily="2" charset="2"/>
              </a:rPr>
              <a:t>feasable</a:t>
            </a:r>
            <a:r>
              <a:rPr lang="de-DE" sz="2000" dirty="0">
                <a:latin typeface="+mj-lt"/>
                <a:sym typeface="Wingdings" panose="05000000000000000000" pitchFamily="2" charset="2"/>
              </a:rPr>
              <a:t> </a:t>
            </a:r>
            <a:r>
              <a:rPr lang="de-DE" sz="2000" dirty="0" err="1">
                <a:latin typeface="+mj-lt"/>
                <a:sym typeface="Wingdings" panose="05000000000000000000" pitchFamily="2" charset="2"/>
              </a:rPr>
              <a:t>to</a:t>
            </a:r>
            <a:r>
              <a:rPr lang="de-DE" sz="2000" dirty="0">
                <a:latin typeface="+mj-lt"/>
                <a:sym typeface="Wingdings" panose="05000000000000000000" pitchFamily="2" charset="2"/>
              </a:rPr>
              <a:t> </a:t>
            </a:r>
            <a:r>
              <a:rPr lang="de-DE" sz="2000" dirty="0" err="1">
                <a:latin typeface="+mj-lt"/>
                <a:sym typeface="Wingdings" panose="05000000000000000000" pitchFamily="2" charset="2"/>
              </a:rPr>
              <a:t>store</a:t>
            </a:r>
            <a:r>
              <a:rPr lang="de-DE" sz="2000" dirty="0">
                <a:latin typeface="+mj-lt"/>
                <a:sym typeface="Wingdings" panose="05000000000000000000" pitchFamily="2" charset="2"/>
              </a:rPr>
              <a:t> </a:t>
            </a:r>
            <a:r>
              <a:rPr lang="de-DE" sz="2000" dirty="0" err="1">
                <a:latin typeface="+mj-lt"/>
                <a:sym typeface="Wingdings" panose="05000000000000000000" pitchFamily="2" charset="2"/>
              </a:rPr>
              <a:t>entire</a:t>
            </a:r>
            <a:r>
              <a:rPr lang="de-DE" sz="2000" dirty="0">
                <a:latin typeface="+mj-lt"/>
                <a:sym typeface="Wingdings" panose="05000000000000000000" pitchFamily="2" charset="2"/>
              </a:rPr>
              <a:t> </a:t>
            </a:r>
            <a:r>
              <a:rPr lang="de-DE" sz="2000" dirty="0" err="1">
                <a:latin typeface="+mj-lt"/>
                <a:sym typeface="Wingdings" panose="05000000000000000000" pitchFamily="2" charset="2"/>
              </a:rPr>
              <a:t>waveforms</a:t>
            </a:r>
            <a:r>
              <a:rPr lang="de-DE" sz="2000" dirty="0">
                <a:latin typeface="+mj-lt"/>
                <a:sym typeface="Wingdings" panose="05000000000000000000" pitchFamily="2" charset="2"/>
              </a:rPr>
              <a:t> in </a:t>
            </a:r>
            <a:r>
              <a:rPr lang="de-DE" sz="2000" dirty="0" err="1">
                <a:latin typeface="+mj-lt"/>
                <a:sym typeface="Wingdings" panose="05000000000000000000" pitchFamily="2" charset="2"/>
              </a:rPr>
              <a:t>the</a:t>
            </a:r>
            <a:r>
              <a:rPr lang="de-DE" sz="2000" dirty="0">
                <a:latin typeface="+mj-lt"/>
                <a:sym typeface="Wingdings" panose="05000000000000000000" pitchFamily="2" charset="2"/>
              </a:rPr>
              <a:t> final SBT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000" dirty="0">
              <a:latin typeface="+mj-lt"/>
              <a:sym typeface="Wingdings" panose="05000000000000000000" pitchFamily="2" charset="2"/>
            </a:endParaRPr>
          </a:p>
          <a:p>
            <a:pPr algn="ctr"/>
            <a:r>
              <a:rPr lang="de-DE" sz="2000" dirty="0">
                <a:latin typeface="+mj-lt"/>
                <a:sym typeface="Wingdings" panose="05000000000000000000" pitchFamily="2" charset="2"/>
              </a:rPr>
              <a:t> Find </a:t>
            </a:r>
            <a:r>
              <a:rPr lang="de-DE" sz="2000" dirty="0" err="1">
                <a:latin typeface="+mj-lt"/>
                <a:sym typeface="Wingdings" panose="05000000000000000000" pitchFamily="2" charset="2"/>
              </a:rPr>
              <a:t>parameter</a:t>
            </a:r>
            <a:r>
              <a:rPr lang="de-DE" sz="2000" dirty="0">
                <a:latin typeface="+mj-lt"/>
                <a:sym typeface="Wingdings" panose="05000000000000000000" pitchFamily="2" charset="2"/>
              </a:rPr>
              <a:t> </a:t>
            </a:r>
            <a:r>
              <a:rPr lang="de-DE" sz="2000" dirty="0" err="1">
                <a:latin typeface="+mj-lt"/>
                <a:sym typeface="Wingdings" panose="05000000000000000000" pitchFamily="2" charset="2"/>
              </a:rPr>
              <a:t>to</a:t>
            </a:r>
            <a:r>
              <a:rPr lang="de-DE" sz="2000" dirty="0">
                <a:latin typeface="+mj-lt"/>
                <a:sym typeface="Wingdings" panose="05000000000000000000" pitchFamily="2" charset="2"/>
              </a:rPr>
              <a:t> </a:t>
            </a:r>
            <a:r>
              <a:rPr lang="de-DE" sz="2000" dirty="0" err="1">
                <a:latin typeface="+mj-lt"/>
                <a:sym typeface="Wingdings" panose="05000000000000000000" pitchFamily="2" charset="2"/>
              </a:rPr>
              <a:t>accurately</a:t>
            </a:r>
            <a:r>
              <a:rPr lang="de-DE" sz="2000" dirty="0">
                <a:latin typeface="+mj-lt"/>
                <a:sym typeface="Wingdings" panose="05000000000000000000" pitchFamily="2" charset="2"/>
              </a:rPr>
              <a:t> </a:t>
            </a:r>
            <a:r>
              <a:rPr lang="de-DE" sz="2000" dirty="0" err="1">
                <a:latin typeface="+mj-lt"/>
                <a:sym typeface="Wingdings" panose="05000000000000000000" pitchFamily="2" charset="2"/>
              </a:rPr>
              <a:t>translate</a:t>
            </a:r>
            <a:r>
              <a:rPr lang="de-DE" sz="2000" dirty="0">
                <a:latin typeface="+mj-lt"/>
                <a:sym typeface="Wingdings" panose="05000000000000000000" pitchFamily="2" charset="2"/>
              </a:rPr>
              <a:t> </a:t>
            </a:r>
            <a:r>
              <a:rPr lang="de-DE" sz="2000" dirty="0" err="1">
                <a:latin typeface="+mj-lt"/>
                <a:sym typeface="Wingdings" panose="05000000000000000000" pitchFamily="2" charset="2"/>
              </a:rPr>
              <a:t>photon</a:t>
            </a:r>
            <a:r>
              <a:rPr lang="de-DE" sz="2000" dirty="0">
                <a:latin typeface="+mj-lt"/>
                <a:sym typeface="Wingdings" panose="05000000000000000000" pitchFamily="2" charset="2"/>
              </a:rPr>
              <a:t> </a:t>
            </a:r>
            <a:r>
              <a:rPr lang="de-DE" sz="2000" dirty="0" err="1">
                <a:latin typeface="+mj-lt"/>
                <a:sym typeface="Wingdings" panose="05000000000000000000" pitchFamily="2" charset="2"/>
              </a:rPr>
              <a:t>number</a:t>
            </a:r>
            <a:endParaRPr lang="de-DE" sz="2000" dirty="0">
              <a:latin typeface="+mj-lt"/>
              <a:sym typeface="Wingdings" panose="05000000000000000000" pitchFamily="2" charset="2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11CFD653-9FF0-430A-9962-C409C7B19001}"/>
              </a:ext>
            </a:extLst>
          </p:cNvPr>
          <p:cNvSpPr/>
          <p:nvPr/>
        </p:nvSpPr>
        <p:spPr>
          <a:xfrm>
            <a:off x="0" y="6476214"/>
            <a:ext cx="12192000" cy="381786"/>
          </a:xfrm>
          <a:prstGeom prst="rect">
            <a:avLst/>
          </a:prstGeom>
          <a:solidFill>
            <a:srgbClr val="004A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Foliennummernplatzhalter 1">
            <a:extLst>
              <a:ext uri="{FF2B5EF4-FFF2-40B4-BE49-F238E27FC236}">
                <a16:creationId xmlns:a16="http://schemas.microsoft.com/office/drawing/2014/main" id="{3383A06C-AD25-4D46-8F28-F621EDC55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9904" y="6484544"/>
            <a:ext cx="2743200" cy="365125"/>
          </a:xfrm>
        </p:spPr>
        <p:txBody>
          <a:bodyPr/>
          <a:lstStyle/>
          <a:p>
            <a:r>
              <a:rPr lang="de-DE" sz="1400" dirty="0"/>
              <a:t>29</a:t>
            </a:r>
            <a:endParaRPr lang="en-GB" sz="1400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5E958B8-BE54-EA08-1C41-891DB1335C23}"/>
              </a:ext>
            </a:extLst>
          </p:cNvPr>
          <p:cNvSpPr txBox="1"/>
          <p:nvPr/>
        </p:nvSpPr>
        <p:spPr>
          <a:xfrm>
            <a:off x="347810" y="271835"/>
            <a:ext cx="11493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3600" dirty="0" err="1">
                <a:latin typeface="+mj-lt"/>
              </a:rPr>
              <a:t>Results</a:t>
            </a:r>
            <a:endParaRPr lang="en-GB" sz="3600" dirty="0">
              <a:latin typeface="+mj-lt"/>
            </a:endParaRP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713AF8A1-888F-11B9-6C29-597FED28B155}"/>
              </a:ext>
            </a:extLst>
          </p:cNvPr>
          <p:cNvCxnSpPr/>
          <p:nvPr/>
        </p:nvCxnSpPr>
        <p:spPr>
          <a:xfrm>
            <a:off x="0" y="914400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295715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BF6AF5-EF88-DD15-F0E7-25CA5C41B1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>
            <a:extLst>
              <a:ext uri="{FF2B5EF4-FFF2-40B4-BE49-F238E27FC236}">
                <a16:creationId xmlns:a16="http://schemas.microsoft.com/office/drawing/2014/main" id="{4C1CE9B7-8FCA-2767-3407-4067ACB5B2F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9380252"/>
              </p:ext>
            </p:extLst>
          </p:nvPr>
        </p:nvGraphicFramePr>
        <p:xfrm>
          <a:off x="6096001" y="2188383"/>
          <a:ext cx="6096000" cy="36583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2" imgW="5486400" imgH="3291840" progId="Acrobat.Document.DC">
                  <p:embed/>
                </p:oleObj>
              </mc:Choice>
              <mc:Fallback>
                <p:oleObj name="Acrobat Document" r:id="rId2" imgW="5486400" imgH="3291840" progId="Acrobat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096001" y="2188383"/>
                        <a:ext cx="6096000" cy="36583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>
            <a:extLst>
              <a:ext uri="{FF2B5EF4-FFF2-40B4-BE49-F238E27FC236}">
                <a16:creationId xmlns:a16="http://schemas.microsoft.com/office/drawing/2014/main" id="{9701DE9D-1432-B9AD-CC97-5C7BC20BA49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3903020"/>
              </p:ext>
            </p:extLst>
          </p:nvPr>
        </p:nvGraphicFramePr>
        <p:xfrm>
          <a:off x="-1" y="2192279"/>
          <a:ext cx="5988953" cy="35940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4" imgW="5486400" imgH="3291840" progId="Acrobat.Document.DC">
                  <p:embed/>
                </p:oleObj>
              </mc:Choice>
              <mc:Fallback>
                <p:oleObj name="Acrobat Document" r:id="rId4" imgW="5486400" imgH="3291840" progId="Acrobat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1" y="2192279"/>
                        <a:ext cx="5988953" cy="35940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hteck 3">
            <a:extLst>
              <a:ext uri="{FF2B5EF4-FFF2-40B4-BE49-F238E27FC236}">
                <a16:creationId xmlns:a16="http://schemas.microsoft.com/office/drawing/2014/main" id="{7BB35E3F-6ABD-45E7-80B5-3AA2D462EC54}"/>
              </a:ext>
            </a:extLst>
          </p:cNvPr>
          <p:cNvSpPr/>
          <p:nvPr/>
        </p:nvSpPr>
        <p:spPr>
          <a:xfrm>
            <a:off x="0" y="6476214"/>
            <a:ext cx="12192000" cy="381786"/>
          </a:xfrm>
          <a:prstGeom prst="rect">
            <a:avLst/>
          </a:prstGeom>
          <a:solidFill>
            <a:srgbClr val="004A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Foliennummernplatzhalter 1">
            <a:extLst>
              <a:ext uri="{FF2B5EF4-FFF2-40B4-BE49-F238E27FC236}">
                <a16:creationId xmlns:a16="http://schemas.microsoft.com/office/drawing/2014/main" id="{6503396E-04B5-DAEC-3A70-D96EE9008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9904" y="6484544"/>
            <a:ext cx="2743200" cy="365125"/>
          </a:xfrm>
        </p:spPr>
        <p:txBody>
          <a:bodyPr/>
          <a:lstStyle/>
          <a:p>
            <a:r>
              <a:rPr lang="de-DE" sz="1400" dirty="0"/>
              <a:t>30</a:t>
            </a:r>
            <a:endParaRPr lang="en-GB" sz="1400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FCF3019B-5E77-5B6E-FF9E-A362CDC6E461}"/>
              </a:ext>
            </a:extLst>
          </p:cNvPr>
          <p:cNvSpPr txBox="1"/>
          <p:nvPr/>
        </p:nvSpPr>
        <p:spPr>
          <a:xfrm>
            <a:off x="142384" y="962396"/>
            <a:ext cx="2006927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>
                <a:latin typeface="+mj-lt"/>
              </a:rPr>
              <a:t>Amplitude </a:t>
            </a:r>
            <a:r>
              <a:rPr lang="de-DE" sz="2000" dirty="0" err="1">
                <a:latin typeface="+mj-lt"/>
              </a:rPr>
              <a:t>of</a:t>
            </a:r>
            <a:r>
              <a:rPr lang="de-DE" sz="2000" dirty="0">
                <a:latin typeface="+mj-lt"/>
              </a:rPr>
              <a:t> WF:</a:t>
            </a:r>
            <a:endParaRPr lang="en-GB" sz="2000" dirty="0">
              <a:latin typeface="+mj-lt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6315982-B5DD-E773-0309-D7AE06248439}"/>
              </a:ext>
            </a:extLst>
          </p:cNvPr>
          <p:cNvSpPr txBox="1"/>
          <p:nvPr/>
        </p:nvSpPr>
        <p:spPr>
          <a:xfrm>
            <a:off x="347810" y="271835"/>
            <a:ext cx="11493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3600" dirty="0" err="1">
                <a:latin typeface="+mj-lt"/>
              </a:rPr>
              <a:t>Results</a:t>
            </a:r>
            <a:endParaRPr lang="en-GB" sz="3600" dirty="0">
              <a:latin typeface="+mj-lt"/>
            </a:endParaRP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D63F4297-E30E-1109-FA42-3DD5D617DDD7}"/>
              </a:ext>
            </a:extLst>
          </p:cNvPr>
          <p:cNvCxnSpPr/>
          <p:nvPr/>
        </p:nvCxnSpPr>
        <p:spPr>
          <a:xfrm>
            <a:off x="0" y="914400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754581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E2602A-C7DC-795A-F104-802CD699EF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>
            <a:extLst>
              <a:ext uri="{FF2B5EF4-FFF2-40B4-BE49-F238E27FC236}">
                <a16:creationId xmlns:a16="http://schemas.microsoft.com/office/drawing/2014/main" id="{1427839F-9763-6D4D-78D5-1F6FB24CD7A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6948463"/>
              </p:ext>
            </p:extLst>
          </p:nvPr>
        </p:nvGraphicFramePr>
        <p:xfrm>
          <a:off x="6203050" y="2195949"/>
          <a:ext cx="5989143" cy="35941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2" imgW="5486400" imgH="3291840" progId="Acrobat.Document.DC">
                  <p:embed/>
                </p:oleObj>
              </mc:Choice>
              <mc:Fallback>
                <p:oleObj name="Acrobat Document" r:id="rId2" imgW="5486400" imgH="3291840" progId="Acrobat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03050" y="2195949"/>
                        <a:ext cx="5989143" cy="35941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kt 1">
            <a:extLst>
              <a:ext uri="{FF2B5EF4-FFF2-40B4-BE49-F238E27FC236}">
                <a16:creationId xmlns:a16="http://schemas.microsoft.com/office/drawing/2014/main" id="{DC3685D1-8DA6-CA86-D65B-414677064F7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0081865"/>
              </p:ext>
            </p:extLst>
          </p:nvPr>
        </p:nvGraphicFramePr>
        <p:xfrm>
          <a:off x="-1" y="2196063"/>
          <a:ext cx="5988953" cy="35940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4" imgW="5486400" imgH="3291840" progId="Acrobat.Document.DC">
                  <p:embed/>
                </p:oleObj>
              </mc:Choice>
              <mc:Fallback>
                <p:oleObj name="Acrobat Document" r:id="rId4" imgW="5486400" imgH="3291840" progId="Acrobat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1" y="2196063"/>
                        <a:ext cx="5988953" cy="35940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hteck 3">
            <a:extLst>
              <a:ext uri="{FF2B5EF4-FFF2-40B4-BE49-F238E27FC236}">
                <a16:creationId xmlns:a16="http://schemas.microsoft.com/office/drawing/2014/main" id="{EEC0F05D-BDB4-A687-7697-146B14EA441E}"/>
              </a:ext>
            </a:extLst>
          </p:cNvPr>
          <p:cNvSpPr/>
          <p:nvPr/>
        </p:nvSpPr>
        <p:spPr>
          <a:xfrm>
            <a:off x="0" y="6476214"/>
            <a:ext cx="12192000" cy="381786"/>
          </a:xfrm>
          <a:prstGeom prst="rect">
            <a:avLst/>
          </a:prstGeom>
          <a:solidFill>
            <a:srgbClr val="004A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Foliennummernplatzhalter 1">
            <a:extLst>
              <a:ext uri="{FF2B5EF4-FFF2-40B4-BE49-F238E27FC236}">
                <a16:creationId xmlns:a16="http://schemas.microsoft.com/office/drawing/2014/main" id="{E0389633-9BF7-A50C-42DF-4A1EA8DD9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9904" y="6484544"/>
            <a:ext cx="2743200" cy="365125"/>
          </a:xfrm>
        </p:spPr>
        <p:txBody>
          <a:bodyPr/>
          <a:lstStyle/>
          <a:p>
            <a:r>
              <a:rPr lang="de-DE" sz="1400" dirty="0"/>
              <a:t>31</a:t>
            </a:r>
            <a:endParaRPr lang="en-GB" sz="1400" dirty="0"/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F166687C-B7E3-8F8F-0AC8-3036E4115B2D}"/>
              </a:ext>
            </a:extLst>
          </p:cNvPr>
          <p:cNvSpPr txBox="1"/>
          <p:nvPr/>
        </p:nvSpPr>
        <p:spPr>
          <a:xfrm>
            <a:off x="142384" y="962396"/>
            <a:ext cx="2346292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>
                <a:latin typeface="+mj-lt"/>
              </a:rPr>
              <a:t>Integral over full WF:</a:t>
            </a:r>
            <a:endParaRPr lang="en-GB" sz="2000" dirty="0">
              <a:latin typeface="+mj-lt"/>
            </a:endParaRP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56239C27-F9CD-8EEA-93AB-2C8B4A5EFD49}"/>
              </a:ext>
            </a:extLst>
          </p:cNvPr>
          <p:cNvSpPr/>
          <p:nvPr/>
        </p:nvSpPr>
        <p:spPr>
          <a:xfrm>
            <a:off x="7183225" y="5882325"/>
            <a:ext cx="5008775" cy="594983"/>
          </a:xfrm>
          <a:prstGeom prst="rect">
            <a:avLst/>
          </a:prstGeom>
          <a:solidFill>
            <a:schemeClr val="accent1">
              <a:alpha val="81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>
                <a:sym typeface="Wingdings" panose="05000000000000000000" pitchFamily="2" charset="2"/>
              </a:rPr>
              <a:t>Uncertainty: Spread of different templates 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E47FC9EA-056F-9A73-317A-7914AFE67D38}"/>
              </a:ext>
            </a:extLst>
          </p:cNvPr>
          <p:cNvSpPr txBox="1"/>
          <p:nvPr/>
        </p:nvSpPr>
        <p:spPr>
          <a:xfrm>
            <a:off x="347810" y="271835"/>
            <a:ext cx="11493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3600" dirty="0" err="1">
                <a:latin typeface="+mj-lt"/>
              </a:rPr>
              <a:t>Results</a:t>
            </a:r>
            <a:endParaRPr lang="en-GB" sz="3600" dirty="0">
              <a:latin typeface="+mj-lt"/>
            </a:endParaRPr>
          </a:p>
        </p:txBody>
      </p:sp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E4C45C7A-14EE-6469-BA91-A3D263B21545}"/>
              </a:ext>
            </a:extLst>
          </p:cNvPr>
          <p:cNvCxnSpPr/>
          <p:nvPr/>
        </p:nvCxnSpPr>
        <p:spPr>
          <a:xfrm>
            <a:off x="0" y="914400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686188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31BEF6-3BE0-E0C0-6E42-B2F3D2B29C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CC4ACEF8-F38F-E048-11CF-53150F8C26CE}"/>
              </a:ext>
            </a:extLst>
          </p:cNvPr>
          <p:cNvSpPr/>
          <p:nvPr/>
        </p:nvSpPr>
        <p:spPr>
          <a:xfrm>
            <a:off x="0" y="6476214"/>
            <a:ext cx="12192000" cy="381786"/>
          </a:xfrm>
          <a:prstGeom prst="rect">
            <a:avLst/>
          </a:prstGeom>
          <a:solidFill>
            <a:srgbClr val="004A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9" name="Objekt 8">
            <a:extLst>
              <a:ext uri="{FF2B5EF4-FFF2-40B4-BE49-F238E27FC236}">
                <a16:creationId xmlns:a16="http://schemas.microsoft.com/office/drawing/2014/main" id="{222CC77B-C651-1D4B-84C6-371CAAE7D7E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916964"/>
              </p:ext>
            </p:extLst>
          </p:nvPr>
        </p:nvGraphicFramePr>
        <p:xfrm>
          <a:off x="6203047" y="2229987"/>
          <a:ext cx="5988953" cy="35940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2" imgW="5486400" imgH="3291840" progId="Acrobat.Document.DC">
                  <p:embed/>
                </p:oleObj>
              </mc:Choice>
              <mc:Fallback>
                <p:oleObj name="Acrobat Document" r:id="rId2" imgW="5486400" imgH="3291840" progId="Acrobat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03047" y="2229987"/>
                        <a:ext cx="5988953" cy="35940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>
            <a:extLst>
              <a:ext uri="{FF2B5EF4-FFF2-40B4-BE49-F238E27FC236}">
                <a16:creationId xmlns:a16="http://schemas.microsoft.com/office/drawing/2014/main" id="{F2042124-5582-EAF1-C65E-9910F64CF19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6801366"/>
              </p:ext>
            </p:extLst>
          </p:nvPr>
        </p:nvGraphicFramePr>
        <p:xfrm>
          <a:off x="-1" y="2244295"/>
          <a:ext cx="5988953" cy="35940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4" imgW="5486400" imgH="3291840" progId="Acrobat.Document.DC">
                  <p:embed/>
                </p:oleObj>
              </mc:Choice>
              <mc:Fallback>
                <p:oleObj name="Acrobat Document" r:id="rId4" imgW="5486400" imgH="3291840" progId="Acrobat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1" y="2244295"/>
                        <a:ext cx="5988953" cy="35940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Foliennummernplatzhalter 1">
            <a:extLst>
              <a:ext uri="{FF2B5EF4-FFF2-40B4-BE49-F238E27FC236}">
                <a16:creationId xmlns:a16="http://schemas.microsoft.com/office/drawing/2014/main" id="{489289FE-F98A-873B-603A-83C37B021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9904" y="6484544"/>
            <a:ext cx="2743200" cy="365125"/>
          </a:xfrm>
        </p:spPr>
        <p:txBody>
          <a:bodyPr/>
          <a:lstStyle/>
          <a:p>
            <a:r>
              <a:rPr lang="de-DE" sz="1400" dirty="0"/>
              <a:t>32</a:t>
            </a:r>
            <a:endParaRPr lang="en-GB" sz="1400" dirty="0"/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63F74A2F-604F-D583-C6A4-634C2223F35A}"/>
              </a:ext>
            </a:extLst>
          </p:cNvPr>
          <p:cNvSpPr txBox="1"/>
          <p:nvPr/>
        </p:nvSpPr>
        <p:spPr>
          <a:xfrm>
            <a:off x="142383" y="962396"/>
            <a:ext cx="4297642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>
                <a:latin typeface="+mj-lt"/>
              </a:rPr>
              <a:t>Integral </a:t>
            </a:r>
            <a:r>
              <a:rPr lang="de-DE" sz="2000" dirty="0" err="1">
                <a:latin typeface="+mj-lt"/>
              </a:rPr>
              <a:t>over</a:t>
            </a:r>
            <a:r>
              <a:rPr lang="de-DE" sz="2000" dirty="0">
                <a:latin typeface="+mj-lt"/>
              </a:rPr>
              <a:t> 120 </a:t>
            </a:r>
            <a:r>
              <a:rPr lang="de-DE" sz="2000" dirty="0" err="1">
                <a:latin typeface="+mj-lt"/>
              </a:rPr>
              <a:t>ns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integration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window</a:t>
            </a:r>
            <a:r>
              <a:rPr lang="de-DE" sz="2000" dirty="0">
                <a:latin typeface="+mj-lt"/>
              </a:rPr>
              <a:t>:</a:t>
            </a:r>
            <a:endParaRPr lang="en-GB" sz="2000" dirty="0">
              <a:latin typeface="+mj-lt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18560946-FC76-52CF-0C1E-E51C93C9C650}"/>
              </a:ext>
            </a:extLst>
          </p:cNvPr>
          <p:cNvSpPr txBox="1"/>
          <p:nvPr/>
        </p:nvSpPr>
        <p:spPr>
          <a:xfrm>
            <a:off x="347810" y="271835"/>
            <a:ext cx="11493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3600" dirty="0" err="1">
                <a:latin typeface="+mj-lt"/>
              </a:rPr>
              <a:t>Results</a:t>
            </a:r>
            <a:endParaRPr lang="en-GB" sz="3600" dirty="0">
              <a:latin typeface="+mj-lt"/>
            </a:endParaRPr>
          </a:p>
        </p:txBody>
      </p:sp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4149FD47-20FE-A5A3-F708-6AF2061FEA0F}"/>
              </a:ext>
            </a:extLst>
          </p:cNvPr>
          <p:cNvCxnSpPr/>
          <p:nvPr/>
        </p:nvCxnSpPr>
        <p:spPr>
          <a:xfrm>
            <a:off x="0" y="914400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Grafik 15">
            <a:extLst>
              <a:ext uri="{FF2B5EF4-FFF2-40B4-BE49-F238E27FC236}">
                <a16:creationId xmlns:a16="http://schemas.microsoft.com/office/drawing/2014/main" id="{13D934D1-F719-552F-61F3-8BDFFE7D398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5633" y="534681"/>
            <a:ext cx="2567233" cy="154034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47413000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229A88-365A-346E-B08F-82282AA8CC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9E1F5CB6-E439-2FE4-5F65-F5D1F0AF58E6}"/>
              </a:ext>
            </a:extLst>
          </p:cNvPr>
          <p:cNvSpPr/>
          <p:nvPr/>
        </p:nvSpPr>
        <p:spPr>
          <a:xfrm>
            <a:off x="0" y="6476214"/>
            <a:ext cx="12192000" cy="381786"/>
          </a:xfrm>
          <a:prstGeom prst="rect">
            <a:avLst/>
          </a:prstGeom>
          <a:solidFill>
            <a:srgbClr val="004A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34B313D-94D9-8725-AACA-4977FFE84017}"/>
              </a:ext>
            </a:extLst>
          </p:cNvPr>
          <p:cNvSpPr txBox="1"/>
          <p:nvPr/>
        </p:nvSpPr>
        <p:spPr>
          <a:xfrm>
            <a:off x="346025" y="676266"/>
            <a:ext cx="11277015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sz="2800" b="1" u="sng" dirty="0">
              <a:solidFill>
                <a:schemeClr val="bg1"/>
              </a:solidFill>
              <a:latin typeface="+mj-lt"/>
            </a:endParaRPr>
          </a:p>
          <a:p>
            <a:pPr marL="457200" indent="-457200">
              <a:lnSpc>
                <a:spcPct val="350000"/>
              </a:lnSpc>
              <a:spcAft>
                <a:spcPts val="1200"/>
              </a:spcAft>
              <a:buSzPct val="150000"/>
              <a:buFont typeface="Wingdings" panose="05000000000000000000" pitchFamily="2" charset="2"/>
              <a:buChar char="q"/>
            </a:pPr>
            <a:r>
              <a:rPr lang="en-GB" sz="2000" dirty="0">
                <a:latin typeface="+mj-lt"/>
              </a:rPr>
              <a:t>Quantified detector response to low photon counts for parallel </a:t>
            </a:r>
            <a:r>
              <a:rPr lang="en-GB" sz="2000" dirty="0" err="1">
                <a:latin typeface="+mj-lt"/>
              </a:rPr>
              <a:t>SiPM</a:t>
            </a:r>
            <a:r>
              <a:rPr lang="en-GB" sz="2000" dirty="0">
                <a:latin typeface="+mj-lt"/>
              </a:rPr>
              <a:t> configurations using Dark Counts</a:t>
            </a:r>
          </a:p>
          <a:p>
            <a:pPr marL="457200" indent="-457200">
              <a:lnSpc>
                <a:spcPct val="350000"/>
              </a:lnSpc>
              <a:spcAft>
                <a:spcPts val="1200"/>
              </a:spcAft>
              <a:buSzPct val="150000"/>
              <a:buFont typeface="Wingdings" panose="05000000000000000000" pitchFamily="2" charset="2"/>
              <a:buChar char="q"/>
            </a:pPr>
            <a:r>
              <a:rPr lang="en-GB" sz="2000" dirty="0">
                <a:latin typeface="+mj-lt"/>
              </a:rPr>
              <a:t>Created reconstruction algorithm for waveform </a:t>
            </a:r>
            <a:r>
              <a:rPr lang="en-GB" sz="2000" dirty="0" err="1">
                <a:latin typeface="+mj-lt"/>
              </a:rPr>
              <a:t>modeling</a:t>
            </a:r>
            <a:r>
              <a:rPr lang="en-GB" sz="2000" dirty="0">
                <a:latin typeface="+mj-lt"/>
              </a:rPr>
              <a:t> and template matching</a:t>
            </a:r>
          </a:p>
          <a:p>
            <a:pPr marL="457200" indent="-457200">
              <a:lnSpc>
                <a:spcPct val="350000"/>
              </a:lnSpc>
              <a:spcAft>
                <a:spcPts val="1200"/>
              </a:spcAft>
              <a:buSzPct val="150000"/>
              <a:buFont typeface="Wingdings" panose="05000000000000000000" pitchFamily="2" charset="2"/>
              <a:buChar char="q"/>
            </a:pPr>
            <a:r>
              <a:rPr lang="en-GB" sz="2000" dirty="0">
                <a:latin typeface="+mj-lt"/>
              </a:rPr>
              <a:t>Identified candidate for signal characterisation: Integral over full waveform </a:t>
            </a:r>
          </a:p>
          <a:p>
            <a:pPr marL="914400" lvl="1" indent="-457200">
              <a:lnSpc>
                <a:spcPct val="50000"/>
              </a:lnSpc>
              <a:spcAft>
                <a:spcPts val="1200"/>
              </a:spcAft>
              <a:buSzPct val="150000"/>
              <a:buFont typeface="Wingdings" panose="05000000000000000000" pitchFamily="2" charset="2"/>
              <a:buChar char="Ø"/>
            </a:pPr>
            <a:r>
              <a:rPr lang="en-GB" sz="2000" dirty="0">
                <a:latin typeface="+mj-lt"/>
              </a:rPr>
              <a:t>Confirmed for all four template types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4" name="Picture 2" descr="Medidas das Peças Lego - | Loja de lego, Peças de lego, Lego">
            <a:extLst>
              <a:ext uri="{FF2B5EF4-FFF2-40B4-BE49-F238E27FC236}">
                <a16:creationId xmlns:a16="http://schemas.microsoft.com/office/drawing/2014/main" id="{0771C00A-C330-E9FD-7F57-54DF823DC1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0671" y="1848843"/>
            <a:ext cx="1373536" cy="1373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Medidas das Peças Lego - | Loja de lego, Peças de lego, Lego">
            <a:extLst>
              <a:ext uri="{FF2B5EF4-FFF2-40B4-BE49-F238E27FC236}">
                <a16:creationId xmlns:a16="http://schemas.microsoft.com/office/drawing/2014/main" id="{6F5D070F-65B5-E256-3395-010B0BD120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7830" y="3410844"/>
            <a:ext cx="885319" cy="885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LEGO IDEAS - 90th Anniversary: Castle Theme Celebrations - King's Castle">
            <a:extLst>
              <a:ext uri="{FF2B5EF4-FFF2-40B4-BE49-F238E27FC236}">
                <a16:creationId xmlns:a16="http://schemas.microsoft.com/office/drawing/2014/main" id="{4DC09A74-19B7-747B-4B63-A6421CF7B0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5217" y="3377409"/>
            <a:ext cx="1206493" cy="904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Pfeil: nach unten 17">
            <a:extLst>
              <a:ext uri="{FF2B5EF4-FFF2-40B4-BE49-F238E27FC236}">
                <a16:creationId xmlns:a16="http://schemas.microsoft.com/office/drawing/2014/main" id="{915674F6-6C91-C957-B212-3651976233BA}"/>
              </a:ext>
            </a:extLst>
          </p:cNvPr>
          <p:cNvSpPr/>
          <p:nvPr/>
        </p:nvSpPr>
        <p:spPr>
          <a:xfrm rot="16200000">
            <a:off x="9777120" y="3653751"/>
            <a:ext cx="434126" cy="352187"/>
          </a:xfrm>
          <a:prstGeom prst="downArrow">
            <a:avLst/>
          </a:prstGeom>
          <a:solidFill>
            <a:srgbClr val="004A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Halber Rahmen 2">
            <a:extLst>
              <a:ext uri="{FF2B5EF4-FFF2-40B4-BE49-F238E27FC236}">
                <a16:creationId xmlns:a16="http://schemas.microsoft.com/office/drawing/2014/main" id="{49AF4355-12AE-7AE1-5D54-387F443EB5E6}"/>
              </a:ext>
            </a:extLst>
          </p:cNvPr>
          <p:cNvSpPr/>
          <p:nvPr/>
        </p:nvSpPr>
        <p:spPr>
          <a:xfrm rot="8194054" flipH="1">
            <a:off x="480766" y="1601232"/>
            <a:ext cx="395925" cy="129200"/>
          </a:xfrm>
          <a:prstGeom prst="halfFram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" name="Halber Rahmen 5">
            <a:extLst>
              <a:ext uri="{FF2B5EF4-FFF2-40B4-BE49-F238E27FC236}">
                <a16:creationId xmlns:a16="http://schemas.microsoft.com/office/drawing/2014/main" id="{50146564-2FBC-3D90-7625-9C789579C5CA}"/>
              </a:ext>
            </a:extLst>
          </p:cNvPr>
          <p:cNvSpPr/>
          <p:nvPr/>
        </p:nvSpPr>
        <p:spPr>
          <a:xfrm rot="8194054" flipH="1">
            <a:off x="480767" y="2825919"/>
            <a:ext cx="395925" cy="129200"/>
          </a:xfrm>
          <a:prstGeom prst="halfFram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E0F59319-5B60-EA22-1594-C8DC6C110ACC}"/>
              </a:ext>
            </a:extLst>
          </p:cNvPr>
          <p:cNvSpPr txBox="1"/>
          <p:nvPr/>
        </p:nvSpPr>
        <p:spPr>
          <a:xfrm>
            <a:off x="347810" y="271835"/>
            <a:ext cx="11493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3600" dirty="0" err="1">
                <a:latin typeface="+mj-lt"/>
              </a:rPr>
              <a:t>Conclusion</a:t>
            </a:r>
            <a:r>
              <a:rPr lang="de-DE" sz="3600" dirty="0">
                <a:latin typeface="+mj-lt"/>
              </a:rPr>
              <a:t> &amp; Outlook</a:t>
            </a:r>
            <a:endParaRPr lang="en-GB" sz="3600" dirty="0">
              <a:latin typeface="+mj-lt"/>
            </a:endParaRPr>
          </a:p>
        </p:txBody>
      </p:sp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AB42D25B-DD99-81CC-9006-14618355EF17}"/>
              </a:ext>
            </a:extLst>
          </p:cNvPr>
          <p:cNvCxnSpPr/>
          <p:nvPr/>
        </p:nvCxnSpPr>
        <p:spPr>
          <a:xfrm>
            <a:off x="0" y="914400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Halber Rahmen 8">
            <a:extLst>
              <a:ext uri="{FF2B5EF4-FFF2-40B4-BE49-F238E27FC236}">
                <a16:creationId xmlns:a16="http://schemas.microsoft.com/office/drawing/2014/main" id="{9EEC64E1-928F-FB57-1B72-D4FE27312E5B}"/>
              </a:ext>
            </a:extLst>
          </p:cNvPr>
          <p:cNvSpPr/>
          <p:nvPr/>
        </p:nvSpPr>
        <p:spPr>
          <a:xfrm rot="8194054" flipH="1">
            <a:off x="480764" y="4048552"/>
            <a:ext cx="395925" cy="129200"/>
          </a:xfrm>
          <a:prstGeom prst="halfFram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0" name="Foliennummernplatzhalter 1">
            <a:extLst>
              <a:ext uri="{FF2B5EF4-FFF2-40B4-BE49-F238E27FC236}">
                <a16:creationId xmlns:a16="http://schemas.microsoft.com/office/drawing/2014/main" id="{1519D8DC-8D14-8C62-9E93-B741EE19F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9904" y="6484544"/>
            <a:ext cx="2743200" cy="365125"/>
          </a:xfrm>
        </p:spPr>
        <p:txBody>
          <a:bodyPr/>
          <a:lstStyle/>
          <a:p>
            <a:r>
              <a:rPr lang="de-DE" sz="1400" dirty="0"/>
              <a:t>33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9062147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E98F04-1526-1FDE-C53A-9540AB53A4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C0274DA8-E18E-7BB7-22D2-7CE4CEF90FE7}"/>
              </a:ext>
            </a:extLst>
          </p:cNvPr>
          <p:cNvSpPr/>
          <p:nvPr/>
        </p:nvSpPr>
        <p:spPr>
          <a:xfrm>
            <a:off x="0" y="6476214"/>
            <a:ext cx="12192000" cy="381786"/>
          </a:xfrm>
          <a:prstGeom prst="rect">
            <a:avLst/>
          </a:prstGeom>
          <a:solidFill>
            <a:srgbClr val="004A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B0A04BC9-4ACB-06D8-7963-E529289103FC}"/>
              </a:ext>
            </a:extLst>
          </p:cNvPr>
          <p:cNvSpPr txBox="1"/>
          <p:nvPr/>
        </p:nvSpPr>
        <p:spPr>
          <a:xfrm>
            <a:off x="347810" y="271835"/>
            <a:ext cx="11493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3600" dirty="0">
                <a:latin typeface="+mj-lt"/>
              </a:rPr>
              <a:t>Motivation</a:t>
            </a:r>
            <a:endParaRPr lang="en-GB" sz="3600" dirty="0">
              <a:latin typeface="+mj-lt"/>
            </a:endParaRPr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B344401-68CC-7E0C-AA54-470621AB8710}"/>
              </a:ext>
            </a:extLst>
          </p:cNvPr>
          <p:cNvCxnSpPr/>
          <p:nvPr/>
        </p:nvCxnSpPr>
        <p:spPr>
          <a:xfrm>
            <a:off x="0" y="914400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liennummernplatzhalter 1">
            <a:extLst>
              <a:ext uri="{FF2B5EF4-FFF2-40B4-BE49-F238E27FC236}">
                <a16:creationId xmlns:a16="http://schemas.microsoft.com/office/drawing/2014/main" id="{ED83DF69-E50B-0EB0-A73E-D98A5EBD8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9904" y="6484544"/>
            <a:ext cx="2743200" cy="365125"/>
          </a:xfrm>
        </p:spPr>
        <p:txBody>
          <a:bodyPr/>
          <a:lstStyle/>
          <a:p>
            <a:r>
              <a:rPr lang="de-DE" sz="1400" dirty="0"/>
              <a:t>4</a:t>
            </a:r>
            <a:endParaRPr lang="en-GB" sz="1400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28584B0A-41F1-8233-A8DD-A1384F860D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8416"/>
            <a:ext cx="4298629" cy="3223972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25691807-9691-4AF8-02B1-A3B87FE8E1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304"/>
          <a:stretch>
            <a:fillRect/>
          </a:stretch>
        </p:blipFill>
        <p:spPr>
          <a:xfrm>
            <a:off x="3879935" y="2526382"/>
            <a:ext cx="8312065" cy="3805243"/>
          </a:xfrm>
          <a:prstGeom prst="rect">
            <a:avLst/>
          </a:prstGeom>
        </p:spPr>
      </p:pic>
      <p:sp>
        <p:nvSpPr>
          <p:cNvPr id="20" name="Rechteck 19">
            <a:extLst>
              <a:ext uri="{FF2B5EF4-FFF2-40B4-BE49-F238E27FC236}">
                <a16:creationId xmlns:a16="http://schemas.microsoft.com/office/drawing/2014/main" id="{4833A27A-65E2-3018-F7FE-BD17CA11A3A7}"/>
              </a:ext>
            </a:extLst>
          </p:cNvPr>
          <p:cNvSpPr/>
          <p:nvPr/>
        </p:nvSpPr>
        <p:spPr>
          <a:xfrm>
            <a:off x="4386128" y="1244337"/>
            <a:ext cx="7636976" cy="952108"/>
          </a:xfrm>
          <a:prstGeom prst="rect">
            <a:avLst/>
          </a:prstGeom>
          <a:solidFill>
            <a:schemeClr val="accent1">
              <a:alpha val="81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</a:pPr>
            <a:r>
              <a:rPr lang="de-DE" sz="2000" b="1" dirty="0"/>
              <a:t>Guiding question: </a:t>
            </a:r>
          </a:p>
          <a:p>
            <a:pPr>
              <a:spcAft>
                <a:spcPts val="600"/>
              </a:spcAft>
            </a:pPr>
            <a:r>
              <a:rPr lang="de-DE" sz="2000" dirty="0"/>
              <a:t>How many </a:t>
            </a:r>
            <a:r>
              <a:rPr lang="de-DE" sz="2000" dirty="0" err="1"/>
              <a:t>photons</a:t>
            </a:r>
            <a:r>
              <a:rPr lang="de-DE" sz="2000" dirty="0"/>
              <a:t> </a:t>
            </a:r>
            <a:r>
              <a:rPr lang="de-DE" sz="2000" dirty="0" err="1"/>
              <a:t>were</a:t>
            </a:r>
            <a:r>
              <a:rPr lang="de-DE" sz="2000" dirty="0"/>
              <a:t> </a:t>
            </a:r>
            <a:r>
              <a:rPr lang="de-DE" sz="2000" dirty="0" err="1"/>
              <a:t>recorded</a:t>
            </a:r>
            <a:r>
              <a:rPr lang="de-DE" sz="2000" dirty="0"/>
              <a:t> in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sensors</a:t>
            </a:r>
            <a:r>
              <a:rPr lang="de-DE" sz="2000" dirty="0"/>
              <a:t> for a given waveform?</a:t>
            </a:r>
          </a:p>
        </p:txBody>
      </p:sp>
    </p:spTree>
    <p:extLst>
      <p:ext uri="{BB962C8B-B14F-4D97-AF65-F5344CB8AC3E}">
        <p14:creationId xmlns:p14="http://schemas.microsoft.com/office/powerpoint/2010/main" val="66966814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D591BF-BB22-1838-566F-F933680FA5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2AC27876-67E6-A1D0-F16E-DDDE5EA17468}"/>
              </a:ext>
            </a:extLst>
          </p:cNvPr>
          <p:cNvSpPr/>
          <p:nvPr/>
        </p:nvSpPr>
        <p:spPr>
          <a:xfrm>
            <a:off x="0" y="6476214"/>
            <a:ext cx="12192000" cy="381786"/>
          </a:xfrm>
          <a:prstGeom prst="rect">
            <a:avLst/>
          </a:prstGeom>
          <a:solidFill>
            <a:srgbClr val="004A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Foliennummernplatzhalter 1">
            <a:extLst>
              <a:ext uri="{FF2B5EF4-FFF2-40B4-BE49-F238E27FC236}">
                <a16:creationId xmlns:a16="http://schemas.microsoft.com/office/drawing/2014/main" id="{FE8C9DAD-37FD-8B4C-5FD6-A4D971327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9904" y="6484544"/>
            <a:ext cx="2743200" cy="365125"/>
          </a:xfrm>
        </p:spPr>
        <p:txBody>
          <a:bodyPr/>
          <a:lstStyle/>
          <a:p>
            <a:r>
              <a:rPr lang="de-DE" sz="1400" dirty="0"/>
              <a:t>32</a:t>
            </a:r>
            <a:endParaRPr lang="en-GB" sz="1400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C1B0A199-26FA-259B-4C9D-35F4F2A7468E}"/>
              </a:ext>
            </a:extLst>
          </p:cNvPr>
          <p:cNvSpPr txBox="1"/>
          <p:nvPr/>
        </p:nvSpPr>
        <p:spPr>
          <a:xfrm>
            <a:off x="347810" y="271835"/>
            <a:ext cx="11493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3600" dirty="0" err="1">
                <a:latin typeface="+mj-lt"/>
              </a:rPr>
              <a:t>Conclusion</a:t>
            </a:r>
            <a:r>
              <a:rPr lang="de-DE" sz="3600" dirty="0">
                <a:latin typeface="+mj-lt"/>
              </a:rPr>
              <a:t> &amp; Outlook</a:t>
            </a:r>
            <a:endParaRPr lang="en-GB" sz="3600" dirty="0">
              <a:latin typeface="+mj-lt"/>
            </a:endParaRPr>
          </a:p>
        </p:txBody>
      </p:sp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ECD87C0B-7E6B-D722-1B40-6D3AE00B5672}"/>
              </a:ext>
            </a:extLst>
          </p:cNvPr>
          <p:cNvCxnSpPr/>
          <p:nvPr/>
        </p:nvCxnSpPr>
        <p:spPr>
          <a:xfrm>
            <a:off x="0" y="914400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feld 7">
            <a:extLst>
              <a:ext uri="{FF2B5EF4-FFF2-40B4-BE49-F238E27FC236}">
                <a16:creationId xmlns:a16="http://schemas.microsoft.com/office/drawing/2014/main" id="{1582D94C-8C04-A4CE-0DEB-7C7E16DB0CE7}"/>
              </a:ext>
            </a:extLst>
          </p:cNvPr>
          <p:cNvSpPr txBox="1"/>
          <p:nvPr/>
        </p:nvSpPr>
        <p:spPr>
          <a:xfrm>
            <a:off x="0" y="1556966"/>
            <a:ext cx="9508504" cy="15542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2000" dirty="0">
                <a:latin typeface="+mj-lt"/>
              </a:rPr>
              <a:t>For all changes in the electronics new templates will have to be determined</a:t>
            </a:r>
          </a:p>
          <a:p>
            <a:pPr marL="1257300" lvl="2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+mj-lt"/>
              </a:rPr>
              <a:t>Reliable methodology essential</a:t>
            </a:r>
          </a:p>
          <a:p>
            <a:pPr marL="1257300" lvl="2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GB" sz="2000" dirty="0">
              <a:latin typeface="+mj-lt"/>
            </a:endParaRP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2000" dirty="0" err="1">
                <a:latin typeface="+mj-lt"/>
              </a:rPr>
              <a:t>SHiP</a:t>
            </a:r>
            <a:r>
              <a:rPr lang="en-GB" sz="2000" dirty="0">
                <a:latin typeface="+mj-lt"/>
              </a:rPr>
              <a:t> plans to start data taking in 2033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B1BEA12A-B39C-B6C9-CE15-CDC65A167B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1185" y="3119568"/>
            <a:ext cx="2743200" cy="3167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46090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DBBD1F-4AAF-E332-E50B-BB91336D71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6578E670-8915-3872-FD2A-874E331323F7}"/>
              </a:ext>
            </a:extLst>
          </p:cNvPr>
          <p:cNvSpPr/>
          <p:nvPr/>
        </p:nvSpPr>
        <p:spPr>
          <a:xfrm>
            <a:off x="-2" y="0"/>
            <a:ext cx="12192000" cy="5072063"/>
          </a:xfrm>
          <a:prstGeom prst="rect">
            <a:avLst/>
          </a:prstGeom>
          <a:solidFill>
            <a:schemeClr val="accent1">
              <a:alpha val="81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62BCB29C-7F75-A224-8D58-3FD67748E1C1}"/>
              </a:ext>
            </a:extLst>
          </p:cNvPr>
          <p:cNvSpPr/>
          <p:nvPr/>
        </p:nvSpPr>
        <p:spPr>
          <a:xfrm>
            <a:off x="0" y="4854804"/>
            <a:ext cx="12192000" cy="2003196"/>
          </a:xfrm>
          <a:prstGeom prst="rect">
            <a:avLst/>
          </a:prstGeom>
          <a:solidFill>
            <a:srgbClr val="004A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CB710BEF-D75E-5A9C-9B42-9E22307CB24D}"/>
              </a:ext>
            </a:extLst>
          </p:cNvPr>
          <p:cNvSpPr txBox="1"/>
          <p:nvPr/>
        </p:nvSpPr>
        <p:spPr>
          <a:xfrm>
            <a:off x="1967058" y="2659559"/>
            <a:ext cx="825788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400" dirty="0">
                <a:solidFill>
                  <a:schemeClr val="bg1"/>
                </a:solidFill>
                <a:latin typeface="+mj-lt"/>
              </a:rPr>
              <a:t>Thank you for your time</a:t>
            </a:r>
            <a:endParaRPr lang="de-DE" sz="2800" i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7AC96FA-E807-5493-6CA3-3833A4794908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174395" y="5025897"/>
            <a:ext cx="11843208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j-lt"/>
              </a:rPr>
              <a:t>Anne Sophie Müller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chemeClr val="bg1"/>
              </a:solidFill>
              <a:latin typeface="+mj-lt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>
                <a:solidFill>
                  <a:schemeClr val="bg1"/>
                </a:solidFill>
              </a:rPr>
              <a:t>anne.mueller1@email.uni-freiburg.de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 err="1">
                <a:solidFill>
                  <a:schemeClr val="bg1"/>
                </a:solidFill>
              </a:rPr>
              <a:t>Physikalisches</a:t>
            </a:r>
            <a:r>
              <a:rPr lang="en-US" altLang="en-US" sz="1400" dirty="0">
                <a:solidFill>
                  <a:schemeClr val="bg1"/>
                </a:solidFill>
              </a:rPr>
              <a:t> </a:t>
            </a:r>
            <a:r>
              <a:rPr lang="en-US" altLang="en-US" sz="1400" dirty="0" err="1">
                <a:solidFill>
                  <a:schemeClr val="bg1"/>
                </a:solidFill>
              </a:rPr>
              <a:t>Institut</a:t>
            </a:r>
            <a:r>
              <a:rPr lang="en-US" altLang="en-US" sz="1400" dirty="0">
                <a:solidFill>
                  <a:schemeClr val="bg1"/>
                </a:solidFill>
              </a:rPr>
              <a:t>, Albert-Ludwigs-Universität Freiburg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>
                <a:solidFill>
                  <a:schemeClr val="bg1"/>
                </a:solidFill>
              </a:rPr>
              <a:t>08.05.2026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B7E52ED-EB67-5563-1960-CCE1CC2059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440" b="19450"/>
          <a:stretch>
            <a:fillRect/>
          </a:stretch>
        </p:blipFill>
        <p:spPr>
          <a:xfrm>
            <a:off x="6799866" y="4886996"/>
            <a:ext cx="5373278" cy="1938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75316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F8AB74-99CB-4C68-F564-0616637508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C5774E84-44C0-B983-64C3-7F499D155398}"/>
              </a:ext>
            </a:extLst>
          </p:cNvPr>
          <p:cNvSpPr/>
          <p:nvPr/>
        </p:nvSpPr>
        <p:spPr>
          <a:xfrm>
            <a:off x="-2" y="0"/>
            <a:ext cx="12192000" cy="5072063"/>
          </a:xfrm>
          <a:prstGeom prst="rect">
            <a:avLst/>
          </a:prstGeom>
          <a:solidFill>
            <a:schemeClr val="accent1">
              <a:alpha val="81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8131E18F-115A-00BE-EE36-B470063C77D4}"/>
              </a:ext>
            </a:extLst>
          </p:cNvPr>
          <p:cNvSpPr/>
          <p:nvPr/>
        </p:nvSpPr>
        <p:spPr>
          <a:xfrm>
            <a:off x="0" y="4854804"/>
            <a:ext cx="12192000" cy="2003196"/>
          </a:xfrm>
          <a:prstGeom prst="rect">
            <a:avLst/>
          </a:prstGeom>
          <a:solidFill>
            <a:srgbClr val="004A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584004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C6E4A3-5B07-ED87-EB3D-B69132E22F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2159ECD7-3BF7-08B1-9B7B-A1215F415FD9}"/>
              </a:ext>
            </a:extLst>
          </p:cNvPr>
          <p:cNvSpPr/>
          <p:nvPr/>
        </p:nvSpPr>
        <p:spPr>
          <a:xfrm>
            <a:off x="0" y="6476214"/>
            <a:ext cx="12192000" cy="381786"/>
          </a:xfrm>
          <a:prstGeom prst="rect">
            <a:avLst/>
          </a:prstGeom>
          <a:solidFill>
            <a:srgbClr val="004A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A8F597CC-899E-8F99-0930-6F3FCB0FAB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702" y="939568"/>
            <a:ext cx="11906595" cy="4978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20597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E05BD2-C8C9-703D-EB20-1A381F8C76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ED603176-B421-5556-9074-9472048C49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9396" y="3720112"/>
            <a:ext cx="3688766" cy="2751937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A06881D2-F2ED-793A-40FC-E5BB46A169F6}"/>
              </a:ext>
            </a:extLst>
          </p:cNvPr>
          <p:cNvSpPr/>
          <p:nvPr/>
        </p:nvSpPr>
        <p:spPr>
          <a:xfrm>
            <a:off x="0" y="6476214"/>
            <a:ext cx="12192000" cy="381786"/>
          </a:xfrm>
          <a:prstGeom prst="rect">
            <a:avLst/>
          </a:prstGeom>
          <a:solidFill>
            <a:srgbClr val="004A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109A3551-557D-ADA2-4387-1EC90D98E4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2832" y="1057009"/>
            <a:ext cx="3615330" cy="2697151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9A92D680-B84B-2F39-D76E-A209D28300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8585" y="1102899"/>
            <a:ext cx="3615329" cy="2697151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6E36C21A-1FD6-5199-8455-A3E4E62DDF9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8585" y="3775298"/>
            <a:ext cx="3615329" cy="2697151"/>
          </a:xfrm>
          <a:prstGeom prst="rect">
            <a:avLst/>
          </a:prstGeom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id="{950E3B5B-99B5-FB52-544F-35DCC2CC71EF}"/>
              </a:ext>
            </a:extLst>
          </p:cNvPr>
          <p:cNvSpPr/>
          <p:nvPr/>
        </p:nvSpPr>
        <p:spPr>
          <a:xfrm>
            <a:off x="2161005" y="695374"/>
            <a:ext cx="3394631" cy="1497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3A02E5E4-4762-56F6-78DC-3B0A8CF0BD32}"/>
              </a:ext>
            </a:extLst>
          </p:cNvPr>
          <p:cNvSpPr/>
          <p:nvPr/>
        </p:nvSpPr>
        <p:spPr>
          <a:xfrm>
            <a:off x="6887786" y="670206"/>
            <a:ext cx="3394631" cy="1497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AB19482B-74F3-F3A2-4331-7624803E70FE}"/>
              </a:ext>
            </a:extLst>
          </p:cNvPr>
          <p:cNvSpPr/>
          <p:nvPr/>
        </p:nvSpPr>
        <p:spPr>
          <a:xfrm>
            <a:off x="7742021" y="3782441"/>
            <a:ext cx="3394631" cy="917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7CE50D54-94E4-4416-E3C4-28AAEE40BB51}"/>
              </a:ext>
            </a:extLst>
          </p:cNvPr>
          <p:cNvSpPr txBox="1"/>
          <p:nvPr/>
        </p:nvSpPr>
        <p:spPr>
          <a:xfrm>
            <a:off x="347810" y="271835"/>
            <a:ext cx="11493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3600" dirty="0">
                <a:latin typeface="+mj-lt"/>
              </a:rPr>
              <a:t>Signal Templates</a:t>
            </a:r>
            <a:endParaRPr lang="en-GB" sz="3600" dirty="0">
              <a:latin typeface="+mj-lt"/>
            </a:endParaRPr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FF8AD032-24F7-F0A3-EFEB-E9649EB51CAC}"/>
              </a:ext>
            </a:extLst>
          </p:cNvPr>
          <p:cNvCxnSpPr/>
          <p:nvPr/>
        </p:nvCxnSpPr>
        <p:spPr>
          <a:xfrm>
            <a:off x="0" y="914400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hteck 14">
            <a:extLst>
              <a:ext uri="{FF2B5EF4-FFF2-40B4-BE49-F238E27FC236}">
                <a16:creationId xmlns:a16="http://schemas.microsoft.com/office/drawing/2014/main" id="{38286363-4C44-EF87-7F2B-BBFC1E247C79}"/>
              </a:ext>
            </a:extLst>
          </p:cNvPr>
          <p:cNvSpPr/>
          <p:nvPr/>
        </p:nvSpPr>
        <p:spPr>
          <a:xfrm>
            <a:off x="2102533" y="1104359"/>
            <a:ext cx="3394631" cy="1497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2E71F314-F6B7-C4D9-D4EF-D857752A864F}"/>
              </a:ext>
            </a:extLst>
          </p:cNvPr>
          <p:cNvSpPr/>
          <p:nvPr/>
        </p:nvSpPr>
        <p:spPr>
          <a:xfrm>
            <a:off x="7776128" y="1066433"/>
            <a:ext cx="3394631" cy="1497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61EDDD14-5E94-41F2-DBE0-0016BE1D78C8}"/>
              </a:ext>
            </a:extLst>
          </p:cNvPr>
          <p:cNvSpPr/>
          <p:nvPr/>
        </p:nvSpPr>
        <p:spPr>
          <a:xfrm>
            <a:off x="1898444" y="3771871"/>
            <a:ext cx="3394631" cy="1497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293FE438-FB86-2A88-CC4E-08A1A263E06C}"/>
              </a:ext>
            </a:extLst>
          </p:cNvPr>
          <p:cNvSpPr/>
          <p:nvPr/>
        </p:nvSpPr>
        <p:spPr>
          <a:xfrm>
            <a:off x="67007" y="1148299"/>
            <a:ext cx="2375302" cy="339366"/>
          </a:xfrm>
          <a:prstGeom prst="rect">
            <a:avLst/>
          </a:prstGeom>
          <a:solidFill>
            <a:srgbClr val="4472C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>
                <a:solidFill>
                  <a:schemeClr val="bg1"/>
                </a:solidFill>
                <a:latin typeface="+mj-lt"/>
              </a:rPr>
              <a:t>1 Photon Template</a:t>
            </a:r>
            <a:endParaRPr lang="en-GB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3E6D3E8E-0D1A-262B-0C68-035243FFC524}"/>
              </a:ext>
            </a:extLst>
          </p:cNvPr>
          <p:cNvSpPr/>
          <p:nvPr/>
        </p:nvSpPr>
        <p:spPr>
          <a:xfrm>
            <a:off x="5597841" y="1102899"/>
            <a:ext cx="2375302" cy="339366"/>
          </a:xfrm>
          <a:prstGeom prst="rect">
            <a:avLst/>
          </a:prstGeom>
          <a:solidFill>
            <a:srgbClr val="4472C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>
                <a:solidFill>
                  <a:schemeClr val="bg1"/>
                </a:solidFill>
                <a:latin typeface="+mj-lt"/>
              </a:rPr>
              <a:t>2 Photon Template</a:t>
            </a:r>
            <a:endParaRPr lang="en-GB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0D896DEF-35A5-6D4B-3BA1-A437F98934E3}"/>
              </a:ext>
            </a:extLst>
          </p:cNvPr>
          <p:cNvSpPr/>
          <p:nvPr/>
        </p:nvSpPr>
        <p:spPr>
          <a:xfrm>
            <a:off x="67007" y="3843281"/>
            <a:ext cx="2375302" cy="339366"/>
          </a:xfrm>
          <a:prstGeom prst="rect">
            <a:avLst/>
          </a:prstGeom>
          <a:solidFill>
            <a:srgbClr val="4472C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>
                <a:solidFill>
                  <a:schemeClr val="bg1"/>
                </a:solidFill>
                <a:latin typeface="+mj-lt"/>
              </a:rPr>
              <a:t>3 Photon Template</a:t>
            </a:r>
            <a:endParaRPr lang="en-GB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D2DA61EE-BE8A-3A66-9A22-6DF2CE1ECDF1}"/>
              </a:ext>
            </a:extLst>
          </p:cNvPr>
          <p:cNvSpPr/>
          <p:nvPr/>
        </p:nvSpPr>
        <p:spPr>
          <a:xfrm>
            <a:off x="5583255" y="3828331"/>
            <a:ext cx="2375302" cy="339366"/>
          </a:xfrm>
          <a:prstGeom prst="rect">
            <a:avLst/>
          </a:prstGeom>
          <a:solidFill>
            <a:srgbClr val="4472C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>
                <a:solidFill>
                  <a:schemeClr val="bg1"/>
                </a:solidFill>
                <a:latin typeface="+mj-lt"/>
              </a:rPr>
              <a:t>4 Photon Template</a:t>
            </a:r>
            <a:endParaRPr lang="en-GB" sz="2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6883885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C46DDD-D03B-4926-E180-6FF7F97368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191D5366-9840-3300-05E4-06169E8BCE98}"/>
              </a:ext>
            </a:extLst>
          </p:cNvPr>
          <p:cNvSpPr/>
          <p:nvPr/>
        </p:nvSpPr>
        <p:spPr>
          <a:xfrm>
            <a:off x="0" y="6476214"/>
            <a:ext cx="12192000" cy="381786"/>
          </a:xfrm>
          <a:prstGeom prst="rect">
            <a:avLst/>
          </a:prstGeom>
          <a:solidFill>
            <a:srgbClr val="004A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6FC66AA8-2094-34A9-6EC9-EC6889B2D9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5919" y="3582185"/>
            <a:ext cx="3853683" cy="2890263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911D5188-902A-8AF1-0417-C0BFF13572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5030" y="921932"/>
            <a:ext cx="3853681" cy="2890261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62A4D950-3291-20F8-3E53-F1C437AFD2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7378"/>
            <a:ext cx="4729561" cy="3547170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EA83A32A-9B91-373E-C110-5E95BF49195E}"/>
              </a:ext>
            </a:extLst>
          </p:cNvPr>
          <p:cNvSpPr txBox="1"/>
          <p:nvPr/>
        </p:nvSpPr>
        <p:spPr>
          <a:xfrm>
            <a:off x="347810" y="271835"/>
            <a:ext cx="11493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3600" dirty="0" err="1">
                <a:latin typeface="+mj-lt"/>
              </a:rPr>
              <a:t>Results</a:t>
            </a:r>
            <a:endParaRPr lang="en-GB" sz="3600" dirty="0">
              <a:latin typeface="+mj-lt"/>
            </a:endParaRPr>
          </a:p>
        </p:txBody>
      </p:sp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DE8493C8-7678-CF78-78B3-30AE59D96F5B}"/>
              </a:ext>
            </a:extLst>
          </p:cNvPr>
          <p:cNvCxnSpPr/>
          <p:nvPr/>
        </p:nvCxnSpPr>
        <p:spPr>
          <a:xfrm>
            <a:off x="0" y="914400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902361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D2A1AD-1172-8E92-5E45-8050B3D4D3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611B2B3B-01E6-6BD4-4490-55EC0FFA80F0}"/>
              </a:ext>
            </a:extLst>
          </p:cNvPr>
          <p:cNvSpPr/>
          <p:nvPr/>
        </p:nvSpPr>
        <p:spPr>
          <a:xfrm>
            <a:off x="0" y="6476214"/>
            <a:ext cx="12192000" cy="381786"/>
          </a:xfrm>
          <a:prstGeom prst="rect">
            <a:avLst/>
          </a:prstGeom>
          <a:solidFill>
            <a:srgbClr val="004A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049D76B0-7449-E9C6-7CFC-D7712352D8D3}"/>
              </a:ext>
            </a:extLst>
          </p:cNvPr>
          <p:cNvSpPr txBox="1"/>
          <p:nvPr/>
        </p:nvSpPr>
        <p:spPr>
          <a:xfrm>
            <a:off x="142384" y="962396"/>
            <a:ext cx="2346292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>
                <a:latin typeface="+mj-lt"/>
              </a:rPr>
              <a:t>Integral </a:t>
            </a:r>
            <a:r>
              <a:rPr lang="de-DE" sz="2000" dirty="0" err="1">
                <a:latin typeface="+mj-lt"/>
              </a:rPr>
              <a:t>over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full</a:t>
            </a:r>
            <a:r>
              <a:rPr lang="de-DE" sz="2000" dirty="0">
                <a:latin typeface="+mj-lt"/>
              </a:rPr>
              <a:t> WF:</a:t>
            </a:r>
            <a:endParaRPr lang="en-GB" sz="2000" dirty="0">
              <a:latin typeface="+mj-lt"/>
            </a:endParaRP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C39850C7-7B66-2976-E2ED-BE8392D380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56445"/>
            <a:ext cx="6133498" cy="3680098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A35F91F1-5486-92B6-432C-65C40B5D7B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544" y="2217643"/>
            <a:ext cx="5864833" cy="3518900"/>
          </a:xfrm>
          <a:prstGeom prst="rect">
            <a:avLst/>
          </a:prstGeom>
        </p:spPr>
      </p:pic>
      <p:sp>
        <p:nvSpPr>
          <p:cNvPr id="36" name="Rechteck 35">
            <a:extLst>
              <a:ext uri="{FF2B5EF4-FFF2-40B4-BE49-F238E27FC236}">
                <a16:creationId xmlns:a16="http://schemas.microsoft.com/office/drawing/2014/main" id="{3FC1520E-992A-C876-90A5-A9E521DA5D70}"/>
              </a:ext>
            </a:extLst>
          </p:cNvPr>
          <p:cNvSpPr/>
          <p:nvPr/>
        </p:nvSpPr>
        <p:spPr>
          <a:xfrm>
            <a:off x="923826" y="2130457"/>
            <a:ext cx="10096107" cy="263953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26ACC0A4-AD0B-83B9-F122-54007230C90F}"/>
              </a:ext>
            </a:extLst>
          </p:cNvPr>
          <p:cNvSpPr txBox="1"/>
          <p:nvPr/>
        </p:nvSpPr>
        <p:spPr>
          <a:xfrm>
            <a:off x="347810" y="271835"/>
            <a:ext cx="11493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3600" dirty="0" err="1">
                <a:latin typeface="+mj-lt"/>
              </a:rPr>
              <a:t>Results</a:t>
            </a:r>
            <a:endParaRPr lang="en-GB" sz="3600" dirty="0">
              <a:latin typeface="+mj-lt"/>
            </a:endParaRPr>
          </a:p>
        </p:txBody>
      </p:sp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F5FEB289-42AC-13AF-B678-9022B294B988}"/>
              </a:ext>
            </a:extLst>
          </p:cNvPr>
          <p:cNvCxnSpPr/>
          <p:nvPr/>
        </p:nvCxnSpPr>
        <p:spPr>
          <a:xfrm>
            <a:off x="0" y="914400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557798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81CF49-3A47-966D-9520-FE752D23C7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>
            <a:extLst>
              <a:ext uri="{FF2B5EF4-FFF2-40B4-BE49-F238E27FC236}">
                <a16:creationId xmlns:a16="http://schemas.microsoft.com/office/drawing/2014/main" id="{550526B2-0CAE-0ED8-E525-335DF2B8908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9056768"/>
              </p:ext>
            </p:extLst>
          </p:nvPr>
        </p:nvGraphicFramePr>
        <p:xfrm>
          <a:off x="6203047" y="2244295"/>
          <a:ext cx="5988953" cy="35940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2" imgW="5486400" imgH="3291840" progId="Acrobat.Document.DC">
                  <p:embed/>
                </p:oleObj>
              </mc:Choice>
              <mc:Fallback>
                <p:oleObj name="Acrobat Document" r:id="rId2" imgW="5486400" imgH="3291840" progId="Acrobat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03047" y="2244295"/>
                        <a:ext cx="5988953" cy="35940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hteck 3">
            <a:extLst>
              <a:ext uri="{FF2B5EF4-FFF2-40B4-BE49-F238E27FC236}">
                <a16:creationId xmlns:a16="http://schemas.microsoft.com/office/drawing/2014/main" id="{3472521D-F6F9-0F58-9378-0782F51EC14F}"/>
              </a:ext>
            </a:extLst>
          </p:cNvPr>
          <p:cNvSpPr/>
          <p:nvPr/>
        </p:nvSpPr>
        <p:spPr>
          <a:xfrm>
            <a:off x="0" y="6476214"/>
            <a:ext cx="12192000" cy="381786"/>
          </a:xfrm>
          <a:prstGeom prst="rect">
            <a:avLst/>
          </a:prstGeom>
          <a:solidFill>
            <a:srgbClr val="004A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8" name="Objekt 7">
            <a:extLst>
              <a:ext uri="{FF2B5EF4-FFF2-40B4-BE49-F238E27FC236}">
                <a16:creationId xmlns:a16="http://schemas.microsoft.com/office/drawing/2014/main" id="{E1215230-53FF-293F-8A9F-BD97D414871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-1" y="2244295"/>
          <a:ext cx="5988953" cy="35940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4" imgW="5486400" imgH="3291840" progId="Acrobat.Document.DC">
                  <p:embed/>
                </p:oleObj>
              </mc:Choice>
              <mc:Fallback>
                <p:oleObj name="Acrobat Document" r:id="rId4" imgW="5486400" imgH="3291840" progId="Acrobat.Document.DC">
                  <p:embed/>
                  <p:pic>
                    <p:nvPicPr>
                      <p:cNvPr id="8" name="Objekt 7">
                        <a:extLst>
                          <a:ext uri="{FF2B5EF4-FFF2-40B4-BE49-F238E27FC236}">
                            <a16:creationId xmlns:a16="http://schemas.microsoft.com/office/drawing/2014/main" id="{F2042124-5582-EAF1-C65E-9910F64CF1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1" y="2244295"/>
                        <a:ext cx="5988953" cy="35940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feld 17">
            <a:extLst>
              <a:ext uri="{FF2B5EF4-FFF2-40B4-BE49-F238E27FC236}">
                <a16:creationId xmlns:a16="http://schemas.microsoft.com/office/drawing/2014/main" id="{FA205316-4295-73F4-26BD-850AFD624B00}"/>
              </a:ext>
            </a:extLst>
          </p:cNvPr>
          <p:cNvSpPr txBox="1"/>
          <p:nvPr/>
        </p:nvSpPr>
        <p:spPr>
          <a:xfrm>
            <a:off x="142383" y="962396"/>
            <a:ext cx="4297642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>
                <a:latin typeface="+mj-lt"/>
              </a:rPr>
              <a:t>Integral </a:t>
            </a:r>
            <a:r>
              <a:rPr lang="de-DE" sz="2000" dirty="0" err="1">
                <a:latin typeface="+mj-lt"/>
              </a:rPr>
              <a:t>over</a:t>
            </a:r>
            <a:r>
              <a:rPr lang="de-DE" sz="2000" dirty="0">
                <a:latin typeface="+mj-lt"/>
              </a:rPr>
              <a:t> 120 </a:t>
            </a:r>
            <a:r>
              <a:rPr lang="de-DE" sz="2000" dirty="0" err="1">
                <a:latin typeface="+mj-lt"/>
              </a:rPr>
              <a:t>ns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integration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window</a:t>
            </a:r>
            <a:r>
              <a:rPr lang="de-DE" sz="2000" dirty="0">
                <a:latin typeface="+mj-lt"/>
              </a:rPr>
              <a:t>:</a:t>
            </a:r>
            <a:endParaRPr lang="en-GB" sz="2000" dirty="0">
              <a:latin typeface="+mj-lt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77F04ACA-BEDA-0E9D-F8B4-19B324A42226}"/>
              </a:ext>
            </a:extLst>
          </p:cNvPr>
          <p:cNvSpPr txBox="1"/>
          <p:nvPr/>
        </p:nvSpPr>
        <p:spPr>
          <a:xfrm>
            <a:off x="347810" y="271835"/>
            <a:ext cx="11493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3600" dirty="0" err="1">
                <a:latin typeface="+mj-lt"/>
              </a:rPr>
              <a:t>Results</a:t>
            </a:r>
            <a:endParaRPr lang="en-GB" sz="3600" dirty="0">
              <a:latin typeface="+mj-lt"/>
            </a:endParaRPr>
          </a:p>
        </p:txBody>
      </p:sp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47906085-9538-CB2B-C4C5-F6B0F0482154}"/>
              </a:ext>
            </a:extLst>
          </p:cNvPr>
          <p:cNvCxnSpPr/>
          <p:nvPr/>
        </p:nvCxnSpPr>
        <p:spPr>
          <a:xfrm>
            <a:off x="0" y="914400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Grafik 15">
            <a:extLst>
              <a:ext uri="{FF2B5EF4-FFF2-40B4-BE49-F238E27FC236}">
                <a16:creationId xmlns:a16="http://schemas.microsoft.com/office/drawing/2014/main" id="{1A911E84-558D-984B-5118-B882AE103AA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5633" y="534681"/>
            <a:ext cx="2567233" cy="154034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02488079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0FAE1BC0-74E7-6B75-A253-5DEC024DF5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220"/>
          <a:stretch>
            <a:fillRect/>
          </a:stretch>
        </p:blipFill>
        <p:spPr>
          <a:xfrm>
            <a:off x="0" y="-1"/>
            <a:ext cx="12192000" cy="2370327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E509CEF7-4A9F-E7AA-6985-AE2CE2DEDD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6390" y="2420324"/>
            <a:ext cx="7437792" cy="4462675"/>
          </a:xfrm>
          <a:prstGeom prst="rect">
            <a:avLst/>
          </a:prstGeom>
        </p:spPr>
      </p:pic>
      <p:sp>
        <p:nvSpPr>
          <p:cNvPr id="16" name="Rechteck 15">
            <a:extLst>
              <a:ext uri="{FF2B5EF4-FFF2-40B4-BE49-F238E27FC236}">
                <a16:creationId xmlns:a16="http://schemas.microsoft.com/office/drawing/2014/main" id="{01B6BAE7-E355-8967-E39E-8BC18F1AA782}"/>
              </a:ext>
            </a:extLst>
          </p:cNvPr>
          <p:cNvSpPr/>
          <p:nvPr/>
        </p:nvSpPr>
        <p:spPr>
          <a:xfrm>
            <a:off x="923826" y="2470920"/>
            <a:ext cx="10096107" cy="196867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9AABD2C1-86E0-7E94-D838-989A449174A7}"/>
              </a:ext>
            </a:extLst>
          </p:cNvPr>
          <p:cNvSpPr/>
          <p:nvPr/>
        </p:nvSpPr>
        <p:spPr>
          <a:xfrm rot="17146271">
            <a:off x="6906535" y="3417802"/>
            <a:ext cx="1877910" cy="106242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9D0AC2BA-F1D0-31B8-25ED-D77DC9B6A00C}"/>
              </a:ext>
            </a:extLst>
          </p:cNvPr>
          <p:cNvCxnSpPr>
            <a:cxnSpLocks/>
            <a:endCxn id="10" idx="0"/>
          </p:cNvCxnSpPr>
          <p:nvPr/>
        </p:nvCxnSpPr>
        <p:spPr>
          <a:xfrm>
            <a:off x="4317476" y="2416483"/>
            <a:ext cx="3016798" cy="1388151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feld 14">
            <a:extLst>
              <a:ext uri="{FF2B5EF4-FFF2-40B4-BE49-F238E27FC236}">
                <a16:creationId xmlns:a16="http://schemas.microsoft.com/office/drawing/2014/main" id="{9C1EDB92-883A-E4BF-5DD2-BB099CCD9188}"/>
              </a:ext>
            </a:extLst>
          </p:cNvPr>
          <p:cNvSpPr txBox="1"/>
          <p:nvPr/>
        </p:nvSpPr>
        <p:spPr>
          <a:xfrm>
            <a:off x="142384" y="2715781"/>
            <a:ext cx="2006927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>
                <a:latin typeface="+mj-lt"/>
              </a:rPr>
              <a:t>Amplitude of WF:</a:t>
            </a:r>
            <a:endParaRPr lang="en-GB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3787968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429872-A881-BA83-9399-626421582D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4A9768EC-1507-81D9-CB69-4CD42C98BA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220"/>
          <a:stretch>
            <a:fillRect/>
          </a:stretch>
        </p:blipFill>
        <p:spPr>
          <a:xfrm>
            <a:off x="0" y="-1"/>
            <a:ext cx="12192000" cy="2370327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A3398EB7-350D-EBE4-9F7E-AAA0D25EB7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2543" y="2370327"/>
            <a:ext cx="7479457" cy="4487674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234D5AE5-263E-81D4-48E3-D17C0AA146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9101" y="2380261"/>
            <a:ext cx="7462899" cy="4477739"/>
          </a:xfrm>
          <a:prstGeom prst="rect">
            <a:avLst/>
          </a:prstGeom>
        </p:spPr>
      </p:pic>
      <p:sp>
        <p:nvSpPr>
          <p:cNvPr id="5" name="Ellipse 4">
            <a:extLst>
              <a:ext uri="{FF2B5EF4-FFF2-40B4-BE49-F238E27FC236}">
                <a16:creationId xmlns:a16="http://schemas.microsoft.com/office/drawing/2014/main" id="{0DCB1F40-07F4-1DA6-0A23-BDB3F6B3F2AA}"/>
              </a:ext>
            </a:extLst>
          </p:cNvPr>
          <p:cNvSpPr/>
          <p:nvPr/>
        </p:nvSpPr>
        <p:spPr>
          <a:xfrm>
            <a:off x="7827058" y="3394804"/>
            <a:ext cx="619358" cy="131859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3D377248-F109-BDCE-D258-641084ED7B3A}"/>
              </a:ext>
            </a:extLst>
          </p:cNvPr>
          <p:cNvSpPr/>
          <p:nvPr/>
        </p:nvSpPr>
        <p:spPr>
          <a:xfrm>
            <a:off x="308113" y="1162876"/>
            <a:ext cx="2922103" cy="556591"/>
          </a:xfrm>
          <a:prstGeom prst="rect">
            <a:avLst/>
          </a:prstGeom>
          <a:solidFill>
            <a:srgbClr val="FF0000">
              <a:alpha val="22000"/>
            </a:srgb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7E485DEE-78CF-5BFB-EE2B-1159A5DD28AF}"/>
              </a:ext>
            </a:extLst>
          </p:cNvPr>
          <p:cNvSpPr/>
          <p:nvPr/>
        </p:nvSpPr>
        <p:spPr>
          <a:xfrm>
            <a:off x="311428" y="1732717"/>
            <a:ext cx="2922103" cy="556591"/>
          </a:xfrm>
          <a:prstGeom prst="rect">
            <a:avLst/>
          </a:prstGeom>
          <a:solidFill>
            <a:srgbClr val="FF0000">
              <a:alpha val="22000"/>
            </a:srgb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7017CF2A-802F-DE16-B306-C3C715C9B13A}"/>
              </a:ext>
            </a:extLst>
          </p:cNvPr>
          <p:cNvSpPr/>
          <p:nvPr/>
        </p:nvSpPr>
        <p:spPr>
          <a:xfrm>
            <a:off x="3223594" y="1166189"/>
            <a:ext cx="2922103" cy="556591"/>
          </a:xfrm>
          <a:prstGeom prst="rect">
            <a:avLst/>
          </a:prstGeom>
          <a:solidFill>
            <a:srgbClr val="FF0000">
              <a:alpha val="22000"/>
            </a:srgb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1FF73217-499D-875D-1CBE-1E2914E249C2}"/>
              </a:ext>
            </a:extLst>
          </p:cNvPr>
          <p:cNvSpPr/>
          <p:nvPr/>
        </p:nvSpPr>
        <p:spPr>
          <a:xfrm>
            <a:off x="6115869" y="1166191"/>
            <a:ext cx="2922103" cy="556591"/>
          </a:xfrm>
          <a:prstGeom prst="rect">
            <a:avLst/>
          </a:prstGeom>
          <a:solidFill>
            <a:srgbClr val="FF0000">
              <a:alpha val="22000"/>
            </a:srgb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EE5D43BF-B73F-BD02-6F29-EB1B1BA56AC1}"/>
              </a:ext>
            </a:extLst>
          </p:cNvPr>
          <p:cNvSpPr/>
          <p:nvPr/>
        </p:nvSpPr>
        <p:spPr>
          <a:xfrm>
            <a:off x="9028026" y="1166191"/>
            <a:ext cx="2855862" cy="556591"/>
          </a:xfrm>
          <a:prstGeom prst="rect">
            <a:avLst/>
          </a:prstGeom>
          <a:solidFill>
            <a:srgbClr val="FF0000">
              <a:alpha val="22000"/>
            </a:srgb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F522C79E-00C5-E55C-48A2-5CF8E766B593}"/>
              </a:ext>
            </a:extLst>
          </p:cNvPr>
          <p:cNvSpPr/>
          <p:nvPr/>
        </p:nvSpPr>
        <p:spPr>
          <a:xfrm>
            <a:off x="6115869" y="1719467"/>
            <a:ext cx="2922103" cy="556591"/>
          </a:xfrm>
          <a:prstGeom prst="rect">
            <a:avLst/>
          </a:prstGeom>
          <a:solidFill>
            <a:srgbClr val="FF0000">
              <a:alpha val="22000"/>
            </a:srgb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300592CA-07E0-7C9A-A8A4-9CE7846B3328}"/>
              </a:ext>
            </a:extLst>
          </p:cNvPr>
          <p:cNvSpPr/>
          <p:nvPr/>
        </p:nvSpPr>
        <p:spPr>
          <a:xfrm>
            <a:off x="9018086" y="1732717"/>
            <a:ext cx="2872426" cy="556591"/>
          </a:xfrm>
          <a:prstGeom prst="rect">
            <a:avLst/>
          </a:prstGeom>
          <a:solidFill>
            <a:srgbClr val="FF0000">
              <a:alpha val="22000"/>
            </a:srgb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5EEDE366-8F44-D7AF-49A0-00EADFE49A41}"/>
              </a:ext>
            </a:extLst>
          </p:cNvPr>
          <p:cNvSpPr/>
          <p:nvPr/>
        </p:nvSpPr>
        <p:spPr>
          <a:xfrm>
            <a:off x="923826" y="2414358"/>
            <a:ext cx="10096107" cy="196867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6A3D971B-8309-DE0D-DD87-61896D7BFE56}"/>
              </a:ext>
            </a:extLst>
          </p:cNvPr>
          <p:cNvCxnSpPr>
            <a:cxnSpLocks/>
            <a:endCxn id="5" idx="1"/>
          </p:cNvCxnSpPr>
          <p:nvPr/>
        </p:nvCxnSpPr>
        <p:spPr>
          <a:xfrm>
            <a:off x="6570482" y="2289308"/>
            <a:ext cx="1347279" cy="129860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8">
            <a:extLst>
              <a:ext uri="{FF2B5EF4-FFF2-40B4-BE49-F238E27FC236}">
                <a16:creationId xmlns:a16="http://schemas.microsoft.com/office/drawing/2014/main" id="{A1F9A85F-F0A6-2E06-4613-A5489B1088E0}"/>
              </a:ext>
            </a:extLst>
          </p:cNvPr>
          <p:cNvSpPr txBox="1"/>
          <p:nvPr/>
        </p:nvSpPr>
        <p:spPr>
          <a:xfrm>
            <a:off x="142383" y="2810049"/>
            <a:ext cx="4297642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>
                <a:latin typeface="+mj-lt"/>
              </a:rPr>
              <a:t>Integral over 120ns </a:t>
            </a:r>
            <a:r>
              <a:rPr lang="de-DE" sz="2000" dirty="0" err="1">
                <a:latin typeface="+mj-lt"/>
              </a:rPr>
              <a:t>integration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window</a:t>
            </a:r>
            <a:r>
              <a:rPr lang="de-DE" sz="2000" dirty="0">
                <a:latin typeface="+mj-lt"/>
              </a:rPr>
              <a:t>:</a:t>
            </a:r>
            <a:endParaRPr lang="en-GB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212489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5F4785-555A-0E68-CD3B-D805340ABD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75C7344E-8230-81DD-B0AC-041CED75F4B8}"/>
              </a:ext>
            </a:extLst>
          </p:cNvPr>
          <p:cNvSpPr/>
          <p:nvPr/>
        </p:nvSpPr>
        <p:spPr>
          <a:xfrm>
            <a:off x="0" y="6476214"/>
            <a:ext cx="12192000" cy="381786"/>
          </a:xfrm>
          <a:prstGeom prst="rect">
            <a:avLst/>
          </a:prstGeom>
          <a:solidFill>
            <a:srgbClr val="004A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41C08833-F29C-7A8D-591D-A01A9E1B39C5}"/>
              </a:ext>
            </a:extLst>
          </p:cNvPr>
          <p:cNvSpPr txBox="1"/>
          <p:nvPr/>
        </p:nvSpPr>
        <p:spPr>
          <a:xfrm>
            <a:off x="347810" y="271835"/>
            <a:ext cx="11493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3600" dirty="0">
                <a:latin typeface="+mj-lt"/>
              </a:rPr>
              <a:t>Motivation</a:t>
            </a:r>
            <a:endParaRPr lang="en-GB" sz="3600" dirty="0">
              <a:latin typeface="+mj-lt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5D148812-823B-A00C-A497-BD6B66C931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8416"/>
            <a:ext cx="4298629" cy="3223972"/>
          </a:xfrm>
          <a:prstGeom prst="rect">
            <a:avLst/>
          </a:prstGeom>
        </p:spPr>
      </p:pic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087D9B9A-F669-2DCB-50C9-51D269305E5B}"/>
              </a:ext>
            </a:extLst>
          </p:cNvPr>
          <p:cNvCxnSpPr/>
          <p:nvPr/>
        </p:nvCxnSpPr>
        <p:spPr>
          <a:xfrm>
            <a:off x="0" y="914400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liennummernplatzhalter 1">
            <a:extLst>
              <a:ext uri="{FF2B5EF4-FFF2-40B4-BE49-F238E27FC236}">
                <a16:creationId xmlns:a16="http://schemas.microsoft.com/office/drawing/2014/main" id="{FEB93D3F-3464-D711-0FD0-F9B340AD9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9904" y="6484544"/>
            <a:ext cx="2743200" cy="365125"/>
          </a:xfrm>
        </p:spPr>
        <p:txBody>
          <a:bodyPr/>
          <a:lstStyle/>
          <a:p>
            <a:r>
              <a:rPr lang="de-DE" sz="1400" dirty="0"/>
              <a:t>4</a:t>
            </a:r>
            <a:endParaRPr lang="en-GB" sz="1400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C8368036-A413-E2E7-E2DB-5B15F529DD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304"/>
          <a:stretch>
            <a:fillRect/>
          </a:stretch>
        </p:blipFill>
        <p:spPr>
          <a:xfrm>
            <a:off x="3879935" y="2526382"/>
            <a:ext cx="8312065" cy="3805243"/>
          </a:xfrm>
          <a:prstGeom prst="rect">
            <a:avLst/>
          </a:prstGeom>
        </p:spPr>
      </p:pic>
      <p:sp>
        <p:nvSpPr>
          <p:cNvPr id="24" name="Rechteck 23">
            <a:extLst>
              <a:ext uri="{FF2B5EF4-FFF2-40B4-BE49-F238E27FC236}">
                <a16:creationId xmlns:a16="http://schemas.microsoft.com/office/drawing/2014/main" id="{F7380546-E17E-C794-F1B9-A2027BB1F529}"/>
              </a:ext>
            </a:extLst>
          </p:cNvPr>
          <p:cNvSpPr/>
          <p:nvPr/>
        </p:nvSpPr>
        <p:spPr>
          <a:xfrm>
            <a:off x="9425" y="4653074"/>
            <a:ext cx="5495829" cy="1824235"/>
          </a:xfrm>
          <a:prstGeom prst="rect">
            <a:avLst/>
          </a:prstGeom>
          <a:solidFill>
            <a:srgbClr val="4472C4">
              <a:alpha val="67059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1" name="Picture 2" descr="Medidas das Peças Lego - | Loja de lego, Peças de lego, Lego">
            <a:extLst>
              <a:ext uri="{FF2B5EF4-FFF2-40B4-BE49-F238E27FC236}">
                <a16:creationId xmlns:a16="http://schemas.microsoft.com/office/drawing/2014/main" id="{4F4E596D-3183-181D-9A32-9E21AD5EC2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173" y="4766690"/>
            <a:ext cx="1595602" cy="1595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LEGO IDEAS - 90th Anniversary: Castle Theme Celebrations - King's Castle">
            <a:extLst>
              <a:ext uri="{FF2B5EF4-FFF2-40B4-BE49-F238E27FC236}">
                <a16:creationId xmlns:a16="http://schemas.microsoft.com/office/drawing/2014/main" id="{E634421D-E5CD-1CDD-1274-19FBD2DAAE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0059" y="4749074"/>
            <a:ext cx="2174449" cy="1630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Pfeil: nach unten 22">
            <a:extLst>
              <a:ext uri="{FF2B5EF4-FFF2-40B4-BE49-F238E27FC236}">
                <a16:creationId xmlns:a16="http://schemas.microsoft.com/office/drawing/2014/main" id="{E00A0BFC-1DFE-4643-390E-1340EC6D60A7}"/>
              </a:ext>
            </a:extLst>
          </p:cNvPr>
          <p:cNvSpPr/>
          <p:nvPr/>
        </p:nvSpPr>
        <p:spPr>
          <a:xfrm rot="16200000">
            <a:off x="2087938" y="5097864"/>
            <a:ext cx="782425" cy="933254"/>
          </a:xfrm>
          <a:prstGeom prst="downArrow">
            <a:avLst/>
          </a:prstGeom>
          <a:solidFill>
            <a:srgbClr val="004A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4BA9437E-4247-6019-5487-88B123B4AA0C}"/>
              </a:ext>
            </a:extLst>
          </p:cNvPr>
          <p:cNvSpPr/>
          <p:nvPr/>
        </p:nvSpPr>
        <p:spPr>
          <a:xfrm>
            <a:off x="4386128" y="1244337"/>
            <a:ext cx="7636976" cy="952108"/>
          </a:xfrm>
          <a:prstGeom prst="rect">
            <a:avLst/>
          </a:prstGeom>
          <a:solidFill>
            <a:schemeClr val="accent1">
              <a:alpha val="81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</a:pPr>
            <a:r>
              <a:rPr lang="de-DE" sz="2000" b="1" dirty="0"/>
              <a:t>Guiding question: </a:t>
            </a:r>
          </a:p>
          <a:p>
            <a:pPr>
              <a:spcAft>
                <a:spcPts val="600"/>
              </a:spcAft>
            </a:pPr>
            <a:r>
              <a:rPr lang="de-DE" sz="2000" dirty="0"/>
              <a:t>How many </a:t>
            </a:r>
            <a:r>
              <a:rPr lang="de-DE" sz="2000" dirty="0" err="1"/>
              <a:t>photons</a:t>
            </a:r>
            <a:r>
              <a:rPr lang="de-DE" sz="2000" dirty="0"/>
              <a:t> </a:t>
            </a:r>
            <a:r>
              <a:rPr lang="de-DE" sz="2000" dirty="0" err="1"/>
              <a:t>were</a:t>
            </a:r>
            <a:r>
              <a:rPr lang="de-DE" sz="2000" dirty="0"/>
              <a:t> </a:t>
            </a:r>
            <a:r>
              <a:rPr lang="de-DE" sz="2000" dirty="0" err="1"/>
              <a:t>recorded</a:t>
            </a:r>
            <a:r>
              <a:rPr lang="de-DE" sz="2000" dirty="0"/>
              <a:t> in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sensors</a:t>
            </a:r>
            <a:r>
              <a:rPr lang="de-DE" sz="2000" dirty="0"/>
              <a:t> for a given waveform?</a:t>
            </a:r>
          </a:p>
        </p:txBody>
      </p:sp>
    </p:spTree>
    <p:extLst>
      <p:ext uri="{BB962C8B-B14F-4D97-AF65-F5344CB8AC3E}">
        <p14:creationId xmlns:p14="http://schemas.microsoft.com/office/powerpoint/2010/main" val="312461386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97895E-BCCF-A3CC-694F-26DB2BBDD0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AC18BC59-4503-E908-46A9-9B13C441AC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2543" y="2370326"/>
            <a:ext cx="7479457" cy="4487674"/>
          </a:xfrm>
          <a:prstGeom prst="rect">
            <a:avLst/>
          </a:prstGeom>
        </p:spPr>
      </p:pic>
      <p:sp>
        <p:nvSpPr>
          <p:cNvPr id="5" name="Ellipse 4">
            <a:extLst>
              <a:ext uri="{FF2B5EF4-FFF2-40B4-BE49-F238E27FC236}">
                <a16:creationId xmlns:a16="http://schemas.microsoft.com/office/drawing/2014/main" id="{A4BE1201-5C76-D079-8D5C-7683470D5502}"/>
              </a:ext>
            </a:extLst>
          </p:cNvPr>
          <p:cNvSpPr/>
          <p:nvPr/>
        </p:nvSpPr>
        <p:spPr>
          <a:xfrm rot="19809352">
            <a:off x="5995608" y="5384453"/>
            <a:ext cx="700460" cy="46959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35B02216-710B-BD5C-6378-5E03A35FE3E1}"/>
              </a:ext>
            </a:extLst>
          </p:cNvPr>
          <p:cNvSpPr/>
          <p:nvPr/>
        </p:nvSpPr>
        <p:spPr>
          <a:xfrm>
            <a:off x="923826" y="2414358"/>
            <a:ext cx="10096107" cy="196867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149177E3-6076-B8CC-45FE-DA34874BC8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654"/>
          <a:stretch>
            <a:fillRect/>
          </a:stretch>
        </p:blipFill>
        <p:spPr>
          <a:xfrm>
            <a:off x="1" y="0"/>
            <a:ext cx="12192000" cy="2343062"/>
          </a:xfrm>
          <a:prstGeom prst="rect">
            <a:avLst/>
          </a:prstGeom>
        </p:spPr>
      </p:pic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75867731-DBE5-6E10-516C-15FE9473A59F}"/>
              </a:ext>
            </a:extLst>
          </p:cNvPr>
          <p:cNvCxnSpPr>
            <a:cxnSpLocks/>
            <a:endCxn id="5" idx="0"/>
          </p:cNvCxnSpPr>
          <p:nvPr/>
        </p:nvCxnSpPr>
        <p:spPr>
          <a:xfrm>
            <a:off x="3073138" y="2258748"/>
            <a:ext cx="3155854" cy="3156844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extLst>
              <a:ext uri="{FF2B5EF4-FFF2-40B4-BE49-F238E27FC236}">
                <a16:creationId xmlns:a16="http://schemas.microsoft.com/office/drawing/2014/main" id="{C4D44EE2-118C-DE03-D2C2-C647043B3A63}"/>
              </a:ext>
            </a:extLst>
          </p:cNvPr>
          <p:cNvSpPr/>
          <p:nvPr/>
        </p:nvSpPr>
        <p:spPr>
          <a:xfrm>
            <a:off x="308113" y="1162876"/>
            <a:ext cx="2922103" cy="556591"/>
          </a:xfrm>
          <a:prstGeom prst="rect">
            <a:avLst/>
          </a:prstGeom>
          <a:solidFill>
            <a:srgbClr val="FF0000">
              <a:alpha val="22000"/>
            </a:srgb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30A481DC-B510-C10C-63E5-E1F18DF3E348}"/>
              </a:ext>
            </a:extLst>
          </p:cNvPr>
          <p:cNvSpPr/>
          <p:nvPr/>
        </p:nvSpPr>
        <p:spPr>
          <a:xfrm>
            <a:off x="308112" y="1719467"/>
            <a:ext cx="2922103" cy="556591"/>
          </a:xfrm>
          <a:prstGeom prst="rect">
            <a:avLst/>
          </a:prstGeom>
          <a:solidFill>
            <a:srgbClr val="FF0000">
              <a:alpha val="22000"/>
            </a:srgb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7D60AF00-2E8B-264C-2049-A74F717B5D47}"/>
              </a:ext>
            </a:extLst>
          </p:cNvPr>
          <p:cNvSpPr/>
          <p:nvPr/>
        </p:nvSpPr>
        <p:spPr>
          <a:xfrm>
            <a:off x="308111" y="614940"/>
            <a:ext cx="2922103" cy="556591"/>
          </a:xfrm>
          <a:prstGeom prst="rect">
            <a:avLst/>
          </a:prstGeom>
          <a:solidFill>
            <a:srgbClr val="FF0000">
              <a:alpha val="22000"/>
            </a:srgb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E49200BA-73F4-7C03-404C-4B17A46EFBA5}"/>
              </a:ext>
            </a:extLst>
          </p:cNvPr>
          <p:cNvSpPr/>
          <p:nvPr/>
        </p:nvSpPr>
        <p:spPr>
          <a:xfrm>
            <a:off x="308109" y="67004"/>
            <a:ext cx="2922103" cy="556591"/>
          </a:xfrm>
          <a:prstGeom prst="rect">
            <a:avLst/>
          </a:prstGeom>
          <a:solidFill>
            <a:srgbClr val="FF0000">
              <a:alpha val="22000"/>
            </a:srgb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0AD5D437-7EDB-CA44-BE4E-8882C703F4D2}"/>
              </a:ext>
            </a:extLst>
          </p:cNvPr>
          <p:cNvSpPr/>
          <p:nvPr/>
        </p:nvSpPr>
        <p:spPr>
          <a:xfrm>
            <a:off x="3230213" y="67004"/>
            <a:ext cx="2915486" cy="556591"/>
          </a:xfrm>
          <a:prstGeom prst="rect">
            <a:avLst/>
          </a:prstGeom>
          <a:solidFill>
            <a:srgbClr val="FF0000">
              <a:alpha val="22000"/>
            </a:srgb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7602EB60-7C3C-1457-212A-5F9A766259B7}"/>
              </a:ext>
            </a:extLst>
          </p:cNvPr>
          <p:cNvSpPr/>
          <p:nvPr/>
        </p:nvSpPr>
        <p:spPr>
          <a:xfrm>
            <a:off x="3230213" y="614940"/>
            <a:ext cx="2915486" cy="556591"/>
          </a:xfrm>
          <a:prstGeom prst="rect">
            <a:avLst/>
          </a:prstGeom>
          <a:solidFill>
            <a:srgbClr val="FF0000">
              <a:alpha val="22000"/>
            </a:srgb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5EA57293-2B1D-414E-83FC-0FAE5F17B244}"/>
              </a:ext>
            </a:extLst>
          </p:cNvPr>
          <p:cNvSpPr/>
          <p:nvPr/>
        </p:nvSpPr>
        <p:spPr>
          <a:xfrm>
            <a:off x="3230212" y="1171531"/>
            <a:ext cx="2915486" cy="556591"/>
          </a:xfrm>
          <a:prstGeom prst="rect">
            <a:avLst/>
          </a:prstGeom>
          <a:solidFill>
            <a:srgbClr val="FF0000">
              <a:alpha val="22000"/>
            </a:srgb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C34E9AD3-45AE-0ECE-2AF3-A5761F763F9F}"/>
              </a:ext>
            </a:extLst>
          </p:cNvPr>
          <p:cNvSpPr/>
          <p:nvPr/>
        </p:nvSpPr>
        <p:spPr>
          <a:xfrm>
            <a:off x="6145698" y="58349"/>
            <a:ext cx="2880000" cy="556591"/>
          </a:xfrm>
          <a:prstGeom prst="rect">
            <a:avLst/>
          </a:prstGeom>
          <a:solidFill>
            <a:srgbClr val="FF0000">
              <a:alpha val="22000"/>
            </a:srgb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E6F4378C-8834-94BE-6AEF-255D46632793}"/>
              </a:ext>
            </a:extLst>
          </p:cNvPr>
          <p:cNvSpPr/>
          <p:nvPr/>
        </p:nvSpPr>
        <p:spPr>
          <a:xfrm>
            <a:off x="6145698" y="628572"/>
            <a:ext cx="2880000" cy="556591"/>
          </a:xfrm>
          <a:prstGeom prst="rect">
            <a:avLst/>
          </a:prstGeom>
          <a:solidFill>
            <a:srgbClr val="FF0000">
              <a:alpha val="22000"/>
            </a:srgb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3044BE48-005A-F444-59A2-B3E10D1B6A30}"/>
              </a:ext>
            </a:extLst>
          </p:cNvPr>
          <p:cNvSpPr/>
          <p:nvPr/>
        </p:nvSpPr>
        <p:spPr>
          <a:xfrm>
            <a:off x="9025698" y="58349"/>
            <a:ext cx="2880000" cy="556591"/>
          </a:xfrm>
          <a:prstGeom prst="rect">
            <a:avLst/>
          </a:prstGeom>
          <a:solidFill>
            <a:srgbClr val="FF0000">
              <a:alpha val="22000"/>
            </a:srgb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6BF9A534-7685-3088-AC22-0A2BAE2E8DAA}"/>
              </a:ext>
            </a:extLst>
          </p:cNvPr>
          <p:cNvSpPr/>
          <p:nvPr/>
        </p:nvSpPr>
        <p:spPr>
          <a:xfrm>
            <a:off x="9025698" y="628571"/>
            <a:ext cx="2880000" cy="556591"/>
          </a:xfrm>
          <a:prstGeom prst="rect">
            <a:avLst/>
          </a:prstGeom>
          <a:solidFill>
            <a:srgbClr val="FF0000">
              <a:alpha val="22000"/>
            </a:srgb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36D85E2C-8FD4-4176-BF18-2C9D9A18EF4E}"/>
              </a:ext>
            </a:extLst>
          </p:cNvPr>
          <p:cNvSpPr/>
          <p:nvPr/>
        </p:nvSpPr>
        <p:spPr>
          <a:xfrm>
            <a:off x="9025698" y="1207520"/>
            <a:ext cx="2880000" cy="556591"/>
          </a:xfrm>
          <a:prstGeom prst="rect">
            <a:avLst/>
          </a:prstGeom>
          <a:solidFill>
            <a:srgbClr val="FF0000">
              <a:alpha val="22000"/>
            </a:srgb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719434D5-DBDC-FDAE-C96C-F09A563EB722}"/>
              </a:ext>
            </a:extLst>
          </p:cNvPr>
          <p:cNvSpPr/>
          <p:nvPr/>
        </p:nvSpPr>
        <p:spPr>
          <a:xfrm>
            <a:off x="9025698" y="1764111"/>
            <a:ext cx="2880000" cy="556591"/>
          </a:xfrm>
          <a:prstGeom prst="rect">
            <a:avLst/>
          </a:prstGeom>
          <a:solidFill>
            <a:srgbClr val="FF0000">
              <a:alpha val="22000"/>
            </a:srgb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864412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F0CFA4-1228-0924-4060-CD871E9730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17213CE1-5B8D-0A0D-8F0C-255319E785E5}"/>
              </a:ext>
            </a:extLst>
          </p:cNvPr>
          <p:cNvSpPr/>
          <p:nvPr/>
        </p:nvSpPr>
        <p:spPr>
          <a:xfrm>
            <a:off x="0" y="6476214"/>
            <a:ext cx="12192000" cy="381786"/>
          </a:xfrm>
          <a:prstGeom prst="rect">
            <a:avLst/>
          </a:prstGeom>
          <a:solidFill>
            <a:srgbClr val="004A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7682C7B0-9FBC-03B7-64F3-0C0E7E406980}"/>
              </a:ext>
            </a:extLst>
          </p:cNvPr>
          <p:cNvSpPr/>
          <p:nvPr/>
        </p:nvSpPr>
        <p:spPr>
          <a:xfrm>
            <a:off x="923826" y="1745054"/>
            <a:ext cx="10096107" cy="196867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C17B2B5D-CA12-9567-45E8-21943BE744D1}"/>
              </a:ext>
            </a:extLst>
          </p:cNvPr>
          <p:cNvSpPr txBox="1"/>
          <p:nvPr/>
        </p:nvSpPr>
        <p:spPr>
          <a:xfrm>
            <a:off x="7819239" y="1336613"/>
            <a:ext cx="292132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>
                <a:latin typeface="+mj-lt"/>
              </a:rPr>
              <a:t>TB May 2025, Origin </a:t>
            </a:r>
            <a:r>
              <a:rPr lang="de-DE" sz="2000" dirty="0" err="1">
                <a:latin typeface="+mj-lt"/>
              </a:rPr>
              <a:t>shot</a:t>
            </a:r>
            <a:r>
              <a:rPr lang="de-DE" sz="2000" dirty="0">
                <a:latin typeface="+mj-lt"/>
              </a:rPr>
              <a:t>:</a:t>
            </a:r>
            <a:endParaRPr lang="en-GB" sz="2000" dirty="0">
              <a:latin typeface="+mj-lt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5190CE5E-0CA1-EC9B-97FE-FFB71B1D3572}"/>
              </a:ext>
            </a:extLst>
          </p:cNvPr>
          <p:cNvSpPr txBox="1"/>
          <p:nvPr/>
        </p:nvSpPr>
        <p:spPr>
          <a:xfrm>
            <a:off x="2136448" y="1336613"/>
            <a:ext cx="2510968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>
                <a:latin typeface="+mj-lt"/>
              </a:rPr>
              <a:t>LASER </a:t>
            </a:r>
            <a:r>
              <a:rPr lang="de-DE" sz="2000" dirty="0" err="1">
                <a:latin typeface="+mj-lt"/>
              </a:rPr>
              <a:t>setup</a:t>
            </a:r>
            <a:r>
              <a:rPr lang="de-DE" sz="2000" dirty="0">
                <a:latin typeface="+mj-lt"/>
              </a:rPr>
              <a:t>, Freiburg:</a:t>
            </a:r>
            <a:endParaRPr lang="en-GB" sz="2000" dirty="0">
              <a:latin typeface="+mj-lt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CF6A771-F542-B0FB-8214-63B459D6B7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43487"/>
            <a:ext cx="6096000" cy="3657600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815FC457-FD16-8FF9-05B4-0F07108C14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835156"/>
            <a:ext cx="60960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78953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0F3DFC-C2A3-0D5E-08E1-0524B73530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AD76D92F-AF75-58F9-44D9-AB178DB08F14}"/>
              </a:ext>
            </a:extLst>
          </p:cNvPr>
          <p:cNvSpPr/>
          <p:nvPr/>
        </p:nvSpPr>
        <p:spPr>
          <a:xfrm>
            <a:off x="0" y="6476214"/>
            <a:ext cx="12192000" cy="381786"/>
          </a:xfrm>
          <a:prstGeom prst="rect">
            <a:avLst/>
          </a:prstGeom>
          <a:solidFill>
            <a:srgbClr val="004A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6E56AE44-5A05-80D9-620D-DF07773D5793}"/>
              </a:ext>
            </a:extLst>
          </p:cNvPr>
          <p:cNvSpPr/>
          <p:nvPr/>
        </p:nvSpPr>
        <p:spPr>
          <a:xfrm>
            <a:off x="923826" y="1745054"/>
            <a:ext cx="10096107" cy="196867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6E76A541-A3BD-60A9-F6D5-4292B5C445A7}"/>
              </a:ext>
            </a:extLst>
          </p:cNvPr>
          <p:cNvSpPr txBox="1"/>
          <p:nvPr/>
        </p:nvSpPr>
        <p:spPr>
          <a:xfrm>
            <a:off x="496184" y="936503"/>
            <a:ext cx="2510968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>
                <a:latin typeface="+mj-lt"/>
              </a:rPr>
              <a:t>LASER </a:t>
            </a:r>
            <a:r>
              <a:rPr lang="de-DE" sz="2000" dirty="0" err="1">
                <a:latin typeface="+mj-lt"/>
              </a:rPr>
              <a:t>setup</a:t>
            </a:r>
            <a:r>
              <a:rPr lang="de-DE" sz="2000" dirty="0">
                <a:latin typeface="+mj-lt"/>
              </a:rPr>
              <a:t>, Freiburg:</a:t>
            </a:r>
            <a:endParaRPr lang="en-GB" sz="2000" dirty="0">
              <a:latin typeface="+mj-lt"/>
            </a:endParaRPr>
          </a:p>
        </p:txBody>
      </p:sp>
      <p:graphicFrame>
        <p:nvGraphicFramePr>
          <p:cNvPr id="2" name="Objekt 1">
            <a:extLst>
              <a:ext uri="{FF2B5EF4-FFF2-40B4-BE49-F238E27FC236}">
                <a16:creationId xmlns:a16="http://schemas.microsoft.com/office/drawing/2014/main" id="{C76246B1-B7F1-CEA3-2338-136FE5AED48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8258441"/>
              </p:ext>
            </p:extLst>
          </p:nvPr>
        </p:nvGraphicFramePr>
        <p:xfrm>
          <a:off x="2540221" y="1545505"/>
          <a:ext cx="6739683" cy="40445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2" imgW="5486400" imgH="3291840" progId="Acrobat.Document.DC">
                  <p:embed/>
                </p:oleObj>
              </mc:Choice>
              <mc:Fallback>
                <p:oleObj name="Acrobat Document" r:id="rId2" imgW="5486400" imgH="3291840" progId="Acrobat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540221" y="1545505"/>
                        <a:ext cx="6739683" cy="40445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49698368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B20720-B9B9-6AB1-9E52-3ADCE74883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C9898125-AD11-63E2-D3FF-DA82D0879703}"/>
              </a:ext>
            </a:extLst>
          </p:cNvPr>
          <p:cNvSpPr/>
          <p:nvPr/>
        </p:nvSpPr>
        <p:spPr>
          <a:xfrm>
            <a:off x="0" y="6476214"/>
            <a:ext cx="12192000" cy="381786"/>
          </a:xfrm>
          <a:prstGeom prst="rect">
            <a:avLst/>
          </a:prstGeom>
          <a:solidFill>
            <a:srgbClr val="004A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3DDE68D3-27FC-1B6B-4632-315B51BA882A}"/>
              </a:ext>
            </a:extLst>
          </p:cNvPr>
          <p:cNvSpPr txBox="1"/>
          <p:nvPr/>
        </p:nvSpPr>
        <p:spPr>
          <a:xfrm>
            <a:off x="307842" y="333735"/>
            <a:ext cx="433534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>
                <a:latin typeface="+mj-lt"/>
              </a:rPr>
              <a:t>Template </a:t>
            </a:r>
            <a:r>
              <a:rPr lang="de-DE" sz="2000" dirty="0" err="1">
                <a:latin typeface="+mj-lt"/>
              </a:rPr>
              <a:t>addition</a:t>
            </a:r>
            <a:r>
              <a:rPr lang="de-DE" sz="2000" dirty="0">
                <a:latin typeface="+mj-lt"/>
              </a:rPr>
              <a:t> at different positions:</a:t>
            </a:r>
            <a:endParaRPr lang="en-GB" sz="2000" dirty="0">
              <a:latin typeface="+mj-lt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8DC812A1-2513-FB4F-3FB5-B7CE8CE506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6545" y="1451357"/>
            <a:ext cx="7178909" cy="4307344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45A52520-04BE-3F74-6461-069BA7EAAD3B}"/>
              </a:ext>
            </a:extLst>
          </p:cNvPr>
          <p:cNvSpPr/>
          <p:nvPr/>
        </p:nvSpPr>
        <p:spPr>
          <a:xfrm>
            <a:off x="2950590" y="1593130"/>
            <a:ext cx="895546" cy="3742441"/>
          </a:xfrm>
          <a:prstGeom prst="rect">
            <a:avLst/>
          </a:prstGeom>
          <a:solidFill>
            <a:srgbClr val="343434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DF1CA8F1-FE40-102A-9C72-44A56D9B6F31}"/>
              </a:ext>
            </a:extLst>
          </p:cNvPr>
          <p:cNvSpPr/>
          <p:nvPr/>
        </p:nvSpPr>
        <p:spPr>
          <a:xfrm>
            <a:off x="8664804" y="1593130"/>
            <a:ext cx="895546" cy="3742441"/>
          </a:xfrm>
          <a:prstGeom prst="rect">
            <a:avLst/>
          </a:prstGeom>
          <a:solidFill>
            <a:srgbClr val="343434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670112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23E0DA-685B-7DEF-C747-2505F8BE3B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9AE72021-B71A-819E-B6F5-8678F8CAE5E1}"/>
              </a:ext>
            </a:extLst>
          </p:cNvPr>
          <p:cNvSpPr/>
          <p:nvPr/>
        </p:nvSpPr>
        <p:spPr>
          <a:xfrm>
            <a:off x="0" y="6476214"/>
            <a:ext cx="12192000" cy="381786"/>
          </a:xfrm>
          <a:prstGeom prst="rect">
            <a:avLst/>
          </a:prstGeom>
          <a:solidFill>
            <a:srgbClr val="004A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490DABBF-1962-A0EB-D9A0-8C7976FD15F1}"/>
              </a:ext>
            </a:extLst>
          </p:cNvPr>
          <p:cNvSpPr txBox="1"/>
          <p:nvPr/>
        </p:nvSpPr>
        <p:spPr>
          <a:xfrm>
            <a:off x="307842" y="333735"/>
            <a:ext cx="433534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>
                <a:latin typeface="+mj-lt"/>
              </a:rPr>
              <a:t>Template </a:t>
            </a:r>
            <a:r>
              <a:rPr lang="de-DE" sz="2000" dirty="0" err="1">
                <a:latin typeface="+mj-lt"/>
              </a:rPr>
              <a:t>addition</a:t>
            </a:r>
            <a:r>
              <a:rPr lang="de-DE" sz="2000" dirty="0">
                <a:latin typeface="+mj-lt"/>
              </a:rPr>
              <a:t> at different positions:</a:t>
            </a:r>
            <a:endParaRPr lang="en-GB" sz="2000" dirty="0">
              <a:latin typeface="+mj-lt"/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C288A43F-7C1E-1A94-0597-17EEDEB5D5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6547" y="1459687"/>
            <a:ext cx="7178907" cy="4307344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3600D52C-7720-247A-F627-2FF4BB3E0951}"/>
              </a:ext>
            </a:extLst>
          </p:cNvPr>
          <p:cNvSpPr/>
          <p:nvPr/>
        </p:nvSpPr>
        <p:spPr>
          <a:xfrm>
            <a:off x="2950590" y="1593130"/>
            <a:ext cx="895546" cy="3742441"/>
          </a:xfrm>
          <a:prstGeom prst="rect">
            <a:avLst/>
          </a:prstGeom>
          <a:solidFill>
            <a:srgbClr val="343434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BE35FFA3-BA33-7526-33FA-CAF5C42DB5B3}"/>
              </a:ext>
            </a:extLst>
          </p:cNvPr>
          <p:cNvSpPr/>
          <p:nvPr/>
        </p:nvSpPr>
        <p:spPr>
          <a:xfrm>
            <a:off x="8664804" y="1593130"/>
            <a:ext cx="895546" cy="3742441"/>
          </a:xfrm>
          <a:prstGeom prst="rect">
            <a:avLst/>
          </a:prstGeom>
          <a:solidFill>
            <a:srgbClr val="343434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24533896-3147-5932-A5E3-8FDE8D7CDC96}"/>
              </a:ext>
            </a:extLst>
          </p:cNvPr>
          <p:cNvCxnSpPr/>
          <p:nvPr/>
        </p:nvCxnSpPr>
        <p:spPr>
          <a:xfrm>
            <a:off x="3846136" y="5052767"/>
            <a:ext cx="999241" cy="0"/>
          </a:xfrm>
          <a:prstGeom prst="line">
            <a:avLst/>
          </a:prstGeom>
          <a:ln w="571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feld 5">
            <a:extLst>
              <a:ext uri="{FF2B5EF4-FFF2-40B4-BE49-F238E27FC236}">
                <a16:creationId xmlns:a16="http://schemas.microsoft.com/office/drawing/2014/main" id="{36F37187-8F24-88AD-6781-7CD2D495BF0C}"/>
              </a:ext>
            </a:extLst>
          </p:cNvPr>
          <p:cNvSpPr txBox="1"/>
          <p:nvPr/>
        </p:nvSpPr>
        <p:spPr>
          <a:xfrm>
            <a:off x="399947" y="1939635"/>
            <a:ext cx="2075569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2000" dirty="0">
                <a:latin typeface="+mj-lt"/>
              </a:rPr>
              <a:t>Place </a:t>
            </a:r>
            <a:r>
              <a:rPr lang="de-DE" sz="2000" dirty="0" err="1">
                <a:latin typeface="+mj-lt"/>
              </a:rPr>
              <a:t>zeros</a:t>
            </a:r>
            <a:r>
              <a:rPr lang="de-DE" sz="2000" dirty="0">
                <a:latin typeface="+mj-lt"/>
              </a:rPr>
              <a:t> at the </a:t>
            </a:r>
            <a:r>
              <a:rPr lang="de-DE" sz="2000" dirty="0" err="1">
                <a:latin typeface="+mj-lt"/>
              </a:rPr>
              <a:t>beginning</a:t>
            </a:r>
            <a:endParaRPr lang="en-GB" sz="2000" dirty="0">
              <a:latin typeface="+mj-lt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A045D6E7-7F0B-C86C-6968-5E4FED2F9A63}"/>
              </a:ext>
            </a:extLst>
          </p:cNvPr>
          <p:cNvSpPr txBox="1"/>
          <p:nvPr/>
        </p:nvSpPr>
        <p:spPr>
          <a:xfrm>
            <a:off x="9943803" y="2543201"/>
            <a:ext cx="1104412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2000" dirty="0">
                <a:latin typeface="+mj-lt"/>
              </a:rPr>
              <a:t>Cut off </a:t>
            </a:r>
            <a:endParaRPr lang="en-GB" sz="2000" dirty="0">
              <a:latin typeface="+mj-lt"/>
            </a:endParaRPr>
          </a:p>
        </p:txBody>
      </p: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A970D193-150B-6900-4EF9-4E890C50F90F}"/>
              </a:ext>
            </a:extLst>
          </p:cNvPr>
          <p:cNvCxnSpPr>
            <a:stCxn id="10" idx="2"/>
          </p:cNvCxnSpPr>
          <p:nvPr/>
        </p:nvCxnSpPr>
        <p:spPr>
          <a:xfrm flipH="1">
            <a:off x="9172280" y="2943311"/>
            <a:ext cx="1323729" cy="198690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7FDE4C1C-5AEA-AC5C-0E50-C50FCB703FCA}"/>
              </a:ext>
            </a:extLst>
          </p:cNvPr>
          <p:cNvCxnSpPr>
            <a:cxnSpLocks/>
            <a:stCxn id="6" idx="2"/>
          </p:cNvCxnSpPr>
          <p:nvPr/>
        </p:nvCxnSpPr>
        <p:spPr>
          <a:xfrm>
            <a:off x="1437732" y="2647521"/>
            <a:ext cx="2852447" cy="227147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684106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EDE785-5C97-A350-8788-9B45F88368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ADD73CF9-0DDE-A870-70FB-99A1385C63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6547" y="1472938"/>
            <a:ext cx="7178906" cy="4307343"/>
          </a:xfrm>
          <a:prstGeom prst="rect">
            <a:avLst/>
          </a:prstGeom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FFC021B8-E3F6-5AF3-224B-752708FA6E3C}"/>
              </a:ext>
            </a:extLst>
          </p:cNvPr>
          <p:cNvSpPr/>
          <p:nvPr/>
        </p:nvSpPr>
        <p:spPr>
          <a:xfrm>
            <a:off x="0" y="6476214"/>
            <a:ext cx="12192000" cy="381786"/>
          </a:xfrm>
          <a:prstGeom prst="rect">
            <a:avLst/>
          </a:prstGeom>
          <a:solidFill>
            <a:srgbClr val="004A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7FBD5FF1-1327-075F-B79F-91DF78199CFC}"/>
              </a:ext>
            </a:extLst>
          </p:cNvPr>
          <p:cNvSpPr txBox="1"/>
          <p:nvPr/>
        </p:nvSpPr>
        <p:spPr>
          <a:xfrm>
            <a:off x="307842" y="333735"/>
            <a:ext cx="433534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>
                <a:latin typeface="+mj-lt"/>
              </a:rPr>
              <a:t>Template </a:t>
            </a:r>
            <a:r>
              <a:rPr lang="de-DE" sz="2000" dirty="0" err="1">
                <a:latin typeface="+mj-lt"/>
              </a:rPr>
              <a:t>addition</a:t>
            </a:r>
            <a:r>
              <a:rPr lang="de-DE" sz="2000" dirty="0">
                <a:latin typeface="+mj-lt"/>
              </a:rPr>
              <a:t> at different positions:</a:t>
            </a:r>
            <a:endParaRPr lang="en-GB" sz="2000" dirty="0">
              <a:latin typeface="+mj-lt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88F51CEB-41EA-CF73-0875-27C57981B69C}"/>
              </a:ext>
            </a:extLst>
          </p:cNvPr>
          <p:cNvSpPr/>
          <p:nvPr/>
        </p:nvSpPr>
        <p:spPr>
          <a:xfrm>
            <a:off x="2950590" y="1602557"/>
            <a:ext cx="895546" cy="3742441"/>
          </a:xfrm>
          <a:prstGeom prst="rect">
            <a:avLst/>
          </a:prstGeom>
          <a:solidFill>
            <a:srgbClr val="343434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1DE7C773-B2F2-AA16-B251-7716F3F8C3CF}"/>
              </a:ext>
            </a:extLst>
          </p:cNvPr>
          <p:cNvSpPr/>
          <p:nvPr/>
        </p:nvSpPr>
        <p:spPr>
          <a:xfrm>
            <a:off x="8664804" y="1602557"/>
            <a:ext cx="895546" cy="3742441"/>
          </a:xfrm>
          <a:prstGeom prst="rect">
            <a:avLst/>
          </a:prstGeom>
          <a:solidFill>
            <a:srgbClr val="343434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7CFCFA14-7EB1-1035-ECBC-FA1C3F28A4BD}"/>
              </a:ext>
            </a:extLst>
          </p:cNvPr>
          <p:cNvCxnSpPr/>
          <p:nvPr/>
        </p:nvCxnSpPr>
        <p:spPr>
          <a:xfrm>
            <a:off x="7682848" y="5062194"/>
            <a:ext cx="999241" cy="0"/>
          </a:xfrm>
          <a:prstGeom prst="line">
            <a:avLst/>
          </a:prstGeom>
          <a:ln w="571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feld 5">
            <a:extLst>
              <a:ext uri="{FF2B5EF4-FFF2-40B4-BE49-F238E27FC236}">
                <a16:creationId xmlns:a16="http://schemas.microsoft.com/office/drawing/2014/main" id="{AA111044-323A-2AB6-378E-3089AAA3CE0E}"/>
              </a:ext>
            </a:extLst>
          </p:cNvPr>
          <p:cNvSpPr txBox="1"/>
          <p:nvPr/>
        </p:nvSpPr>
        <p:spPr>
          <a:xfrm>
            <a:off x="9947535" y="2011332"/>
            <a:ext cx="2075569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2000" dirty="0">
                <a:latin typeface="+mj-lt"/>
              </a:rPr>
              <a:t>Place </a:t>
            </a:r>
            <a:r>
              <a:rPr lang="de-DE" sz="2000" dirty="0" err="1">
                <a:latin typeface="+mj-lt"/>
              </a:rPr>
              <a:t>zeros</a:t>
            </a:r>
            <a:r>
              <a:rPr lang="de-DE" sz="2000" dirty="0">
                <a:latin typeface="+mj-lt"/>
              </a:rPr>
              <a:t> at the end</a:t>
            </a:r>
            <a:endParaRPr lang="en-GB" sz="2000" dirty="0">
              <a:latin typeface="+mj-lt"/>
            </a:endParaRPr>
          </a:p>
        </p:txBody>
      </p:sp>
      <p:cxnSp>
        <p:nvCxnSpPr>
          <p:cNvPr id="7" name="Gerade Verbindung mit Pfeil 6">
            <a:extLst>
              <a:ext uri="{FF2B5EF4-FFF2-40B4-BE49-F238E27FC236}">
                <a16:creationId xmlns:a16="http://schemas.microsoft.com/office/drawing/2014/main" id="{5E118DCA-1AF6-3475-BF1E-0D0B521A293E}"/>
              </a:ext>
            </a:extLst>
          </p:cNvPr>
          <p:cNvCxnSpPr>
            <a:cxnSpLocks/>
            <a:stCxn id="6" idx="2"/>
          </p:cNvCxnSpPr>
          <p:nvPr/>
        </p:nvCxnSpPr>
        <p:spPr>
          <a:xfrm flipH="1">
            <a:off x="8196678" y="2719218"/>
            <a:ext cx="2788642" cy="217329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10">
            <a:extLst>
              <a:ext uri="{FF2B5EF4-FFF2-40B4-BE49-F238E27FC236}">
                <a16:creationId xmlns:a16="http://schemas.microsoft.com/office/drawing/2014/main" id="{FADE7BF1-3CEF-06EA-49CF-68E0A8D811D3}"/>
              </a:ext>
            </a:extLst>
          </p:cNvPr>
          <p:cNvSpPr txBox="1"/>
          <p:nvPr/>
        </p:nvSpPr>
        <p:spPr>
          <a:xfrm>
            <a:off x="931782" y="2543201"/>
            <a:ext cx="1104412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2000" dirty="0">
                <a:latin typeface="+mj-lt"/>
              </a:rPr>
              <a:t>Cut off </a:t>
            </a:r>
            <a:endParaRPr lang="en-GB" sz="2000" dirty="0">
              <a:latin typeface="+mj-lt"/>
            </a:endParaRPr>
          </a:p>
        </p:txBody>
      </p: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4F2F0E36-134B-24B0-7B65-7F02DA433163}"/>
              </a:ext>
            </a:extLst>
          </p:cNvPr>
          <p:cNvCxnSpPr>
            <a:cxnSpLocks/>
            <a:stCxn id="11" idx="2"/>
          </p:cNvCxnSpPr>
          <p:nvPr/>
        </p:nvCxnSpPr>
        <p:spPr>
          <a:xfrm>
            <a:off x="1483988" y="2943311"/>
            <a:ext cx="1937942" cy="205289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336650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D069ED-857C-E5C3-3523-A16F2B9F7F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63053BF6-E89D-9412-F7CE-882B21CFE280}"/>
              </a:ext>
            </a:extLst>
          </p:cNvPr>
          <p:cNvSpPr/>
          <p:nvPr/>
        </p:nvSpPr>
        <p:spPr>
          <a:xfrm>
            <a:off x="0" y="6476214"/>
            <a:ext cx="12192000" cy="381786"/>
          </a:xfrm>
          <a:prstGeom prst="rect">
            <a:avLst/>
          </a:prstGeom>
          <a:solidFill>
            <a:srgbClr val="004A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7DEDF336-7DA5-5BB9-2205-D31AAC7C85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18" y="202090"/>
            <a:ext cx="6431716" cy="3832583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BB7BBB33-F158-3C45-6A89-06A3AA0444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7135" y="2981759"/>
            <a:ext cx="5674866" cy="3502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01409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E0427E-6DB2-27E7-CD63-A6E72A3FF9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455F4DAB-0AD2-FCE2-014F-137A225F3DB9}"/>
              </a:ext>
            </a:extLst>
          </p:cNvPr>
          <p:cNvSpPr/>
          <p:nvPr/>
        </p:nvSpPr>
        <p:spPr>
          <a:xfrm>
            <a:off x="0" y="6476214"/>
            <a:ext cx="12192000" cy="381786"/>
          </a:xfrm>
          <a:prstGeom prst="rect">
            <a:avLst/>
          </a:prstGeom>
          <a:solidFill>
            <a:srgbClr val="004A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B13C72C4-BF3B-2057-E3D3-C860D7B465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541"/>
            <a:ext cx="5862204" cy="3493218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9060B524-EB27-7908-5E41-E3F8AA4521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26" y="1593842"/>
            <a:ext cx="6761578" cy="4835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5122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B9CE2F-AE00-1689-3828-D9F66F9B9A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A606F891-3935-D761-357E-70B326D9BC2F}"/>
              </a:ext>
            </a:extLst>
          </p:cNvPr>
          <p:cNvSpPr/>
          <p:nvPr/>
        </p:nvSpPr>
        <p:spPr>
          <a:xfrm>
            <a:off x="0" y="6476214"/>
            <a:ext cx="12192000" cy="381786"/>
          </a:xfrm>
          <a:prstGeom prst="rect">
            <a:avLst/>
          </a:prstGeom>
          <a:solidFill>
            <a:srgbClr val="004A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Foliennummernplatzhalter 1">
            <a:extLst>
              <a:ext uri="{FF2B5EF4-FFF2-40B4-BE49-F238E27FC236}">
                <a16:creationId xmlns:a16="http://schemas.microsoft.com/office/drawing/2014/main" id="{1860ABBB-6E77-46DD-41C1-DACE32D6C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9904" y="6484544"/>
            <a:ext cx="2743200" cy="365125"/>
          </a:xfrm>
        </p:spPr>
        <p:txBody>
          <a:bodyPr/>
          <a:lstStyle/>
          <a:p>
            <a:r>
              <a:rPr lang="de-DE" sz="1400" dirty="0"/>
              <a:t>5</a:t>
            </a:r>
            <a:endParaRPr lang="en-GB" sz="1400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C3B7E22-92E3-CBFF-F9FD-5C831E42E607}"/>
              </a:ext>
            </a:extLst>
          </p:cNvPr>
          <p:cNvSpPr txBox="1"/>
          <p:nvPr/>
        </p:nvSpPr>
        <p:spPr>
          <a:xfrm>
            <a:off x="346025" y="56506"/>
            <a:ext cx="9503791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sz="2800" b="1" u="sng" dirty="0">
              <a:solidFill>
                <a:schemeClr val="bg1"/>
              </a:solidFill>
              <a:latin typeface="+mj-lt"/>
            </a:endParaRPr>
          </a:p>
          <a:p>
            <a:pPr marL="457200" indent="-457200">
              <a:lnSpc>
                <a:spcPct val="350000"/>
              </a:lnSpc>
              <a:spcAft>
                <a:spcPts val="1200"/>
              </a:spcAft>
              <a:buSzPct val="150000"/>
              <a:buFont typeface="Wingdings" panose="05000000000000000000" pitchFamily="2" charset="2"/>
              <a:buChar char="q"/>
            </a:pPr>
            <a:r>
              <a:rPr lang="en-GB" sz="2000" dirty="0">
                <a:latin typeface="+mj-lt"/>
              </a:rPr>
              <a:t>Characterise the detector response to single photons</a:t>
            </a:r>
          </a:p>
          <a:p>
            <a:pPr marL="457200" indent="-457200">
              <a:lnSpc>
                <a:spcPct val="350000"/>
              </a:lnSpc>
              <a:spcAft>
                <a:spcPts val="1200"/>
              </a:spcAft>
              <a:buSzPct val="150000"/>
              <a:buFont typeface="Wingdings" panose="05000000000000000000" pitchFamily="2" charset="2"/>
              <a:buChar char="q"/>
            </a:pPr>
            <a:r>
              <a:rPr lang="en-GB" sz="2000" dirty="0">
                <a:latin typeface="+mj-lt"/>
              </a:rPr>
              <a:t>Prove the working principle for signals with low photon multiplicities</a:t>
            </a:r>
          </a:p>
          <a:p>
            <a:pPr marL="457200" indent="-457200">
              <a:lnSpc>
                <a:spcPct val="350000"/>
              </a:lnSpc>
              <a:spcAft>
                <a:spcPts val="1200"/>
              </a:spcAft>
              <a:buSzPct val="150000"/>
              <a:buFont typeface="Wingdings" panose="05000000000000000000" pitchFamily="2" charset="2"/>
              <a:buChar char="q"/>
            </a:pPr>
            <a:r>
              <a:rPr lang="en-GB" sz="2000" dirty="0">
                <a:latin typeface="+mj-lt"/>
              </a:rPr>
              <a:t>Develop automated template-based reconstruction method for larger waveforms</a:t>
            </a:r>
          </a:p>
          <a:p>
            <a:pPr marL="457200" indent="-457200">
              <a:lnSpc>
                <a:spcPct val="350000"/>
              </a:lnSpc>
              <a:spcAft>
                <a:spcPts val="1200"/>
              </a:spcAft>
              <a:buSzPct val="150000"/>
              <a:buFont typeface="Wingdings" panose="05000000000000000000" pitchFamily="2" charset="2"/>
              <a:buChar char="q"/>
            </a:pPr>
            <a:r>
              <a:rPr lang="en-GB" sz="2000" dirty="0">
                <a:latin typeface="+mj-lt"/>
              </a:rPr>
              <a:t>Find correlations between number of photons in a signal and waveform characteristics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4" name="Picture 2" descr="Medidas das Peças Lego - | Loja de lego, Peças de lego, Lego">
            <a:extLst>
              <a:ext uri="{FF2B5EF4-FFF2-40B4-BE49-F238E27FC236}">
                <a16:creationId xmlns:a16="http://schemas.microsoft.com/office/drawing/2014/main" id="{CCCD9160-C501-114E-D494-80AF42217F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8559" y="464689"/>
            <a:ext cx="1373536" cy="1373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63649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88FB3E-B8C2-1F0F-A1F9-3B6EE43360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B32D923C-24B6-008C-709B-7DFEC00BED0B}"/>
              </a:ext>
            </a:extLst>
          </p:cNvPr>
          <p:cNvSpPr/>
          <p:nvPr/>
        </p:nvSpPr>
        <p:spPr>
          <a:xfrm>
            <a:off x="0" y="6476214"/>
            <a:ext cx="12192000" cy="381786"/>
          </a:xfrm>
          <a:prstGeom prst="rect">
            <a:avLst/>
          </a:prstGeom>
          <a:solidFill>
            <a:srgbClr val="004A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Foliennummernplatzhalter 1">
            <a:extLst>
              <a:ext uri="{FF2B5EF4-FFF2-40B4-BE49-F238E27FC236}">
                <a16:creationId xmlns:a16="http://schemas.microsoft.com/office/drawing/2014/main" id="{E5413CC6-9494-6844-682E-5AD978642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9904" y="6484544"/>
            <a:ext cx="2743200" cy="365125"/>
          </a:xfrm>
        </p:spPr>
        <p:txBody>
          <a:bodyPr/>
          <a:lstStyle/>
          <a:p>
            <a:r>
              <a:rPr lang="de-DE" sz="1400" dirty="0"/>
              <a:t>5</a:t>
            </a:r>
            <a:endParaRPr lang="en-GB" sz="1400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FCA77127-0D8A-BEFA-FDED-66575D454873}"/>
              </a:ext>
            </a:extLst>
          </p:cNvPr>
          <p:cNvSpPr txBox="1"/>
          <p:nvPr/>
        </p:nvSpPr>
        <p:spPr>
          <a:xfrm>
            <a:off x="346025" y="56506"/>
            <a:ext cx="9503791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sz="2800" b="1" u="sng" dirty="0">
              <a:solidFill>
                <a:schemeClr val="bg1"/>
              </a:solidFill>
              <a:latin typeface="+mj-lt"/>
            </a:endParaRPr>
          </a:p>
          <a:p>
            <a:pPr marL="457200" indent="-457200">
              <a:lnSpc>
                <a:spcPct val="350000"/>
              </a:lnSpc>
              <a:spcAft>
                <a:spcPts val="1200"/>
              </a:spcAft>
              <a:buSzPct val="150000"/>
              <a:buFont typeface="Wingdings" panose="05000000000000000000" pitchFamily="2" charset="2"/>
              <a:buChar char="q"/>
            </a:pPr>
            <a:r>
              <a:rPr lang="en-GB" sz="2000" dirty="0">
                <a:latin typeface="+mj-lt"/>
              </a:rPr>
              <a:t>Characterise the detector response to single photons</a:t>
            </a:r>
          </a:p>
          <a:p>
            <a:pPr marL="457200" indent="-457200">
              <a:lnSpc>
                <a:spcPct val="350000"/>
              </a:lnSpc>
              <a:spcAft>
                <a:spcPts val="1200"/>
              </a:spcAft>
              <a:buSzPct val="150000"/>
              <a:buFont typeface="Wingdings" panose="05000000000000000000" pitchFamily="2" charset="2"/>
              <a:buChar char="q"/>
            </a:pPr>
            <a:r>
              <a:rPr lang="en-GB" sz="2000" dirty="0">
                <a:latin typeface="+mj-lt"/>
              </a:rPr>
              <a:t>Prove the working principle for signals with low photon multiplicities</a:t>
            </a:r>
          </a:p>
          <a:p>
            <a:pPr marL="457200" indent="-457200">
              <a:lnSpc>
                <a:spcPct val="350000"/>
              </a:lnSpc>
              <a:spcAft>
                <a:spcPts val="1200"/>
              </a:spcAft>
              <a:buSzPct val="150000"/>
              <a:buFont typeface="Wingdings" panose="05000000000000000000" pitchFamily="2" charset="2"/>
              <a:buChar char="q"/>
            </a:pPr>
            <a:r>
              <a:rPr lang="en-GB" sz="2000" dirty="0">
                <a:latin typeface="+mj-lt"/>
              </a:rPr>
              <a:t>Develop automated template-based reconstruction method for larger waveforms</a:t>
            </a:r>
          </a:p>
          <a:p>
            <a:pPr marL="457200" indent="-457200">
              <a:lnSpc>
                <a:spcPct val="350000"/>
              </a:lnSpc>
              <a:spcAft>
                <a:spcPts val="1200"/>
              </a:spcAft>
              <a:buSzPct val="150000"/>
              <a:buFont typeface="Wingdings" panose="05000000000000000000" pitchFamily="2" charset="2"/>
              <a:buChar char="q"/>
            </a:pPr>
            <a:r>
              <a:rPr lang="en-GB" sz="2000" dirty="0">
                <a:latin typeface="+mj-lt"/>
              </a:rPr>
              <a:t>Find correlations between number of photons in a signal and waveform characteristics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4" name="Picture 2" descr="Medidas das Peças Lego - | Loja de lego, Peças de lego, Lego">
            <a:extLst>
              <a:ext uri="{FF2B5EF4-FFF2-40B4-BE49-F238E27FC236}">
                <a16:creationId xmlns:a16="http://schemas.microsoft.com/office/drawing/2014/main" id="{9AB901D6-1F4F-3861-F31B-1A4BDED7FA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8559" y="464689"/>
            <a:ext cx="1373536" cy="1373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EC5FFE0F-9248-1977-4D54-A4991D362A5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97" t="23025" r="15670" b="16993"/>
          <a:stretch>
            <a:fillRect/>
          </a:stretch>
        </p:blipFill>
        <p:spPr bwMode="auto">
          <a:xfrm>
            <a:off x="8164011" y="2060396"/>
            <a:ext cx="1017322" cy="873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>
            <a:extLst>
              <a:ext uri="{FF2B5EF4-FFF2-40B4-BE49-F238E27FC236}">
                <a16:creationId xmlns:a16="http://schemas.microsoft.com/office/drawing/2014/main" id="{C49091A6-0B8A-AB35-778B-1E9AF02D7D7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97" t="23025" r="15670" b="16993"/>
          <a:stretch>
            <a:fillRect/>
          </a:stretch>
        </p:blipFill>
        <p:spPr bwMode="auto">
          <a:xfrm>
            <a:off x="9497903" y="2011146"/>
            <a:ext cx="1017322" cy="873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Kreuz 10">
            <a:extLst>
              <a:ext uri="{FF2B5EF4-FFF2-40B4-BE49-F238E27FC236}">
                <a16:creationId xmlns:a16="http://schemas.microsoft.com/office/drawing/2014/main" id="{1A3A9945-D9A4-AAD4-5E47-14D89FD045CA}"/>
              </a:ext>
            </a:extLst>
          </p:cNvPr>
          <p:cNvSpPr/>
          <p:nvPr/>
        </p:nvSpPr>
        <p:spPr>
          <a:xfrm>
            <a:off x="9181333" y="2304057"/>
            <a:ext cx="288000" cy="288000"/>
          </a:xfrm>
          <a:prstGeom prst="plus">
            <a:avLst>
              <a:gd name="adj" fmla="val 40181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4">
            <a:extLst>
              <a:ext uri="{FF2B5EF4-FFF2-40B4-BE49-F238E27FC236}">
                <a16:creationId xmlns:a16="http://schemas.microsoft.com/office/drawing/2014/main" id="{8F636477-C893-87B5-8505-1593C6D3D1C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97" t="23025" r="15670" b="16993"/>
          <a:stretch>
            <a:fillRect/>
          </a:stretch>
        </p:blipFill>
        <p:spPr bwMode="auto">
          <a:xfrm>
            <a:off x="10828653" y="2012714"/>
            <a:ext cx="1017322" cy="873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Kreuz 13">
            <a:extLst>
              <a:ext uri="{FF2B5EF4-FFF2-40B4-BE49-F238E27FC236}">
                <a16:creationId xmlns:a16="http://schemas.microsoft.com/office/drawing/2014/main" id="{540E3E24-A7DD-A825-5E25-11A11E72D8E8}"/>
              </a:ext>
            </a:extLst>
          </p:cNvPr>
          <p:cNvSpPr/>
          <p:nvPr/>
        </p:nvSpPr>
        <p:spPr>
          <a:xfrm>
            <a:off x="10512083" y="2305625"/>
            <a:ext cx="288000" cy="288000"/>
          </a:xfrm>
          <a:prstGeom prst="plus">
            <a:avLst>
              <a:gd name="adj" fmla="val 40181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Kreuz 14">
            <a:extLst>
              <a:ext uri="{FF2B5EF4-FFF2-40B4-BE49-F238E27FC236}">
                <a16:creationId xmlns:a16="http://schemas.microsoft.com/office/drawing/2014/main" id="{CFAE9859-64B7-FEFE-F3BA-DC35D7BAC9BC}"/>
              </a:ext>
            </a:extLst>
          </p:cNvPr>
          <p:cNvSpPr/>
          <p:nvPr/>
        </p:nvSpPr>
        <p:spPr>
          <a:xfrm>
            <a:off x="11842835" y="2307194"/>
            <a:ext cx="288000" cy="288000"/>
          </a:xfrm>
          <a:prstGeom prst="plus">
            <a:avLst>
              <a:gd name="adj" fmla="val 40181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63543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8E7237-F4A0-1542-2F4D-69B1BC4A3D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C9F33751-32C6-FBFD-0A7F-8B0A27789E7C}"/>
              </a:ext>
            </a:extLst>
          </p:cNvPr>
          <p:cNvSpPr/>
          <p:nvPr/>
        </p:nvSpPr>
        <p:spPr>
          <a:xfrm>
            <a:off x="0" y="6476214"/>
            <a:ext cx="12192000" cy="381786"/>
          </a:xfrm>
          <a:prstGeom prst="rect">
            <a:avLst/>
          </a:prstGeom>
          <a:solidFill>
            <a:srgbClr val="004A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Foliennummernplatzhalter 1">
            <a:extLst>
              <a:ext uri="{FF2B5EF4-FFF2-40B4-BE49-F238E27FC236}">
                <a16:creationId xmlns:a16="http://schemas.microsoft.com/office/drawing/2014/main" id="{5B298474-5A96-0EF9-06E2-2657BF4E9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9904" y="6484544"/>
            <a:ext cx="2743200" cy="365125"/>
          </a:xfrm>
        </p:spPr>
        <p:txBody>
          <a:bodyPr/>
          <a:lstStyle/>
          <a:p>
            <a:r>
              <a:rPr lang="de-DE" sz="1400" dirty="0"/>
              <a:t>5</a:t>
            </a:r>
            <a:endParaRPr lang="en-GB" sz="1400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B744D1C1-6386-0E7C-8F88-867531B846BE}"/>
              </a:ext>
            </a:extLst>
          </p:cNvPr>
          <p:cNvSpPr txBox="1"/>
          <p:nvPr/>
        </p:nvSpPr>
        <p:spPr>
          <a:xfrm>
            <a:off x="346025" y="56506"/>
            <a:ext cx="9503791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sz="2800" b="1" u="sng" dirty="0">
              <a:solidFill>
                <a:schemeClr val="bg1"/>
              </a:solidFill>
              <a:latin typeface="+mj-lt"/>
            </a:endParaRPr>
          </a:p>
          <a:p>
            <a:pPr marL="457200" indent="-457200">
              <a:lnSpc>
                <a:spcPct val="350000"/>
              </a:lnSpc>
              <a:spcAft>
                <a:spcPts val="1200"/>
              </a:spcAft>
              <a:buSzPct val="150000"/>
              <a:buFont typeface="Wingdings" panose="05000000000000000000" pitchFamily="2" charset="2"/>
              <a:buChar char="q"/>
            </a:pPr>
            <a:r>
              <a:rPr lang="en-GB" sz="2000" dirty="0">
                <a:latin typeface="+mj-lt"/>
              </a:rPr>
              <a:t>Characterise the detector response to single photons</a:t>
            </a:r>
          </a:p>
          <a:p>
            <a:pPr marL="457200" indent="-457200">
              <a:lnSpc>
                <a:spcPct val="350000"/>
              </a:lnSpc>
              <a:spcAft>
                <a:spcPts val="1200"/>
              </a:spcAft>
              <a:buSzPct val="150000"/>
              <a:buFont typeface="Wingdings" panose="05000000000000000000" pitchFamily="2" charset="2"/>
              <a:buChar char="q"/>
            </a:pPr>
            <a:r>
              <a:rPr lang="en-GB" sz="2000" dirty="0">
                <a:latin typeface="+mj-lt"/>
              </a:rPr>
              <a:t>Prove the working principle for signals with low photon multiplicities</a:t>
            </a:r>
          </a:p>
          <a:p>
            <a:pPr marL="457200" indent="-457200">
              <a:lnSpc>
                <a:spcPct val="350000"/>
              </a:lnSpc>
              <a:spcAft>
                <a:spcPts val="1200"/>
              </a:spcAft>
              <a:buSzPct val="150000"/>
              <a:buFont typeface="Wingdings" panose="05000000000000000000" pitchFamily="2" charset="2"/>
              <a:buChar char="q"/>
            </a:pPr>
            <a:r>
              <a:rPr lang="en-GB" sz="2000" dirty="0">
                <a:latin typeface="+mj-lt"/>
              </a:rPr>
              <a:t>Develop automated template-based reconstruction method for larger waveforms</a:t>
            </a:r>
          </a:p>
          <a:p>
            <a:pPr marL="457200" indent="-457200">
              <a:lnSpc>
                <a:spcPct val="350000"/>
              </a:lnSpc>
              <a:spcAft>
                <a:spcPts val="1200"/>
              </a:spcAft>
              <a:buSzPct val="150000"/>
              <a:buFont typeface="Wingdings" panose="05000000000000000000" pitchFamily="2" charset="2"/>
              <a:buChar char="q"/>
            </a:pPr>
            <a:r>
              <a:rPr lang="en-GB" sz="2000" dirty="0">
                <a:latin typeface="+mj-lt"/>
              </a:rPr>
              <a:t>Find correlations between number of photons in a signal and waveform characteristics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4" name="Picture 2" descr="Medidas das Peças Lego - | Loja de lego, Peças de lego, Lego">
            <a:extLst>
              <a:ext uri="{FF2B5EF4-FFF2-40B4-BE49-F238E27FC236}">
                <a16:creationId xmlns:a16="http://schemas.microsoft.com/office/drawing/2014/main" id="{F75A89C2-42FD-D3E3-FEFD-6B78E07AA0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8559" y="464689"/>
            <a:ext cx="1373536" cy="1373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0A73CB95-4F89-7F27-26BC-248E9EA6FEF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97" t="23025" r="15670" b="16993"/>
          <a:stretch>
            <a:fillRect/>
          </a:stretch>
        </p:blipFill>
        <p:spPr bwMode="auto">
          <a:xfrm>
            <a:off x="8164011" y="2060396"/>
            <a:ext cx="1017322" cy="873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>
            <a:extLst>
              <a:ext uri="{FF2B5EF4-FFF2-40B4-BE49-F238E27FC236}">
                <a16:creationId xmlns:a16="http://schemas.microsoft.com/office/drawing/2014/main" id="{2F28CF4C-1C5D-48CF-F5E2-BE5E0F751DE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97" t="23025" r="15670" b="16993"/>
          <a:stretch>
            <a:fillRect/>
          </a:stretch>
        </p:blipFill>
        <p:spPr bwMode="auto">
          <a:xfrm>
            <a:off x="9497903" y="2011146"/>
            <a:ext cx="1017322" cy="873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Kreuz 10">
            <a:extLst>
              <a:ext uri="{FF2B5EF4-FFF2-40B4-BE49-F238E27FC236}">
                <a16:creationId xmlns:a16="http://schemas.microsoft.com/office/drawing/2014/main" id="{DBEF3214-63E7-DE82-B653-511D76B7318F}"/>
              </a:ext>
            </a:extLst>
          </p:cNvPr>
          <p:cNvSpPr/>
          <p:nvPr/>
        </p:nvSpPr>
        <p:spPr>
          <a:xfrm>
            <a:off x="9181333" y="2304057"/>
            <a:ext cx="288000" cy="288000"/>
          </a:xfrm>
          <a:prstGeom prst="plus">
            <a:avLst>
              <a:gd name="adj" fmla="val 40181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4">
            <a:extLst>
              <a:ext uri="{FF2B5EF4-FFF2-40B4-BE49-F238E27FC236}">
                <a16:creationId xmlns:a16="http://schemas.microsoft.com/office/drawing/2014/main" id="{B974D2E1-CB53-6936-792F-22CB71B20CB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97" t="23025" r="15670" b="16993"/>
          <a:stretch>
            <a:fillRect/>
          </a:stretch>
        </p:blipFill>
        <p:spPr bwMode="auto">
          <a:xfrm>
            <a:off x="10828653" y="2012714"/>
            <a:ext cx="1017322" cy="873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Kreuz 13">
            <a:extLst>
              <a:ext uri="{FF2B5EF4-FFF2-40B4-BE49-F238E27FC236}">
                <a16:creationId xmlns:a16="http://schemas.microsoft.com/office/drawing/2014/main" id="{1C477FAF-5F73-A1F7-2D25-35DF9A10C7D1}"/>
              </a:ext>
            </a:extLst>
          </p:cNvPr>
          <p:cNvSpPr/>
          <p:nvPr/>
        </p:nvSpPr>
        <p:spPr>
          <a:xfrm>
            <a:off x="10512083" y="2305625"/>
            <a:ext cx="288000" cy="288000"/>
          </a:xfrm>
          <a:prstGeom prst="plus">
            <a:avLst>
              <a:gd name="adj" fmla="val 40181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Kreuz 14">
            <a:extLst>
              <a:ext uri="{FF2B5EF4-FFF2-40B4-BE49-F238E27FC236}">
                <a16:creationId xmlns:a16="http://schemas.microsoft.com/office/drawing/2014/main" id="{98E04ADB-40D3-7680-DD57-030F4ED2A378}"/>
              </a:ext>
            </a:extLst>
          </p:cNvPr>
          <p:cNvSpPr/>
          <p:nvPr/>
        </p:nvSpPr>
        <p:spPr>
          <a:xfrm>
            <a:off x="11842835" y="2307194"/>
            <a:ext cx="288000" cy="288000"/>
          </a:xfrm>
          <a:prstGeom prst="plus">
            <a:avLst>
              <a:gd name="adj" fmla="val 40181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2" descr="Medidas das Peças Lego - | Loja de lego, Peças de lego, Lego">
            <a:extLst>
              <a:ext uri="{FF2B5EF4-FFF2-40B4-BE49-F238E27FC236}">
                <a16:creationId xmlns:a16="http://schemas.microsoft.com/office/drawing/2014/main" id="{784DE949-B163-19A9-352E-9E58C43716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8955" y="3408432"/>
            <a:ext cx="885319" cy="885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LEGO IDEAS - 90th Anniversary: Castle Theme Celebrations - King's Castle">
            <a:extLst>
              <a:ext uri="{FF2B5EF4-FFF2-40B4-BE49-F238E27FC236}">
                <a16:creationId xmlns:a16="http://schemas.microsoft.com/office/drawing/2014/main" id="{72C87913-EAB1-15F3-9A47-1B8C90D4C5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6342" y="3374997"/>
            <a:ext cx="1206493" cy="904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Pfeil: nach unten 17">
            <a:extLst>
              <a:ext uri="{FF2B5EF4-FFF2-40B4-BE49-F238E27FC236}">
                <a16:creationId xmlns:a16="http://schemas.microsoft.com/office/drawing/2014/main" id="{484C0AD3-E4DF-5AD8-B127-4631BFB24461}"/>
              </a:ext>
            </a:extLst>
          </p:cNvPr>
          <p:cNvSpPr/>
          <p:nvPr/>
        </p:nvSpPr>
        <p:spPr>
          <a:xfrm rot="16200000">
            <a:off x="10198245" y="3651339"/>
            <a:ext cx="434126" cy="352187"/>
          </a:xfrm>
          <a:prstGeom prst="downArrow">
            <a:avLst/>
          </a:prstGeom>
          <a:solidFill>
            <a:srgbClr val="004A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7838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1198</Words>
  <Application>Microsoft Office PowerPoint</Application>
  <PresentationFormat>Breitbild</PresentationFormat>
  <Paragraphs>321</Paragraphs>
  <Slides>67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67</vt:i4>
      </vt:variant>
    </vt:vector>
  </HeadingPairs>
  <TitlesOfParts>
    <vt:vector size="74" baseType="lpstr">
      <vt:lpstr>Arial</vt:lpstr>
      <vt:lpstr>Calibri</vt:lpstr>
      <vt:lpstr>Calibri Light</vt:lpstr>
      <vt:lpstr>Cambria Math</vt:lpstr>
      <vt:lpstr>Wingdings</vt:lpstr>
      <vt:lpstr>Office</vt:lpstr>
      <vt:lpstr>Acrobat Document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Anne-Sophie Muller</dc:creator>
  <cp:lastModifiedBy>Anne-Sophie Muller</cp:lastModifiedBy>
  <cp:revision>27</cp:revision>
  <dcterms:created xsi:type="dcterms:W3CDTF">2025-11-27T02:25:21Z</dcterms:created>
  <dcterms:modified xsi:type="dcterms:W3CDTF">2026-05-08T06:43:01Z</dcterms:modified>
</cp:coreProperties>
</file>