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34" r:id="rId5"/>
    <p:sldId id="335" r:id="rId6"/>
    <p:sldId id="336" r:id="rId7"/>
    <p:sldId id="33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590160-F33C-4E03-9235-270BFC4625E3}" v="4" dt="2026-05-05T13:26:37.9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87" d="100"/>
          <a:sy n="87" d="100"/>
        </p:scale>
        <p:origin x="151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gan Hibberd" userId="da6edfdf-e9a7-4c3d-9dca-2b1fb6e5cf30" providerId="ADAL" clId="{BBFE0136-D853-457D-90C0-0FF0356A4FB3}"/>
    <pc:docChg chg="undo custSel addSld delSld modSld">
      <pc:chgData name="Morgan Hibberd" userId="da6edfdf-e9a7-4c3d-9dca-2b1fb6e5cf30" providerId="ADAL" clId="{BBFE0136-D853-457D-90C0-0FF0356A4FB3}" dt="2026-05-05T13:26:52.066" v="967" actId="1076"/>
      <pc:docMkLst>
        <pc:docMk/>
      </pc:docMkLst>
      <pc:sldChg chg="modSp mod">
        <pc:chgData name="Morgan Hibberd" userId="da6edfdf-e9a7-4c3d-9dca-2b1fb6e5cf30" providerId="ADAL" clId="{BBFE0136-D853-457D-90C0-0FF0356A4FB3}" dt="2026-05-05T13:00:23.958" v="3" actId="20577"/>
        <pc:sldMkLst>
          <pc:docMk/>
          <pc:sldMk cId="1348831293" sldId="257"/>
        </pc:sldMkLst>
        <pc:spChg chg="mod">
          <ac:chgData name="Morgan Hibberd" userId="da6edfdf-e9a7-4c3d-9dca-2b1fb6e5cf30" providerId="ADAL" clId="{BBFE0136-D853-457D-90C0-0FF0356A4FB3}" dt="2026-05-05T13:00:23.958" v="3" actId="20577"/>
          <ac:spMkLst>
            <pc:docMk/>
            <pc:sldMk cId="1348831293" sldId="257"/>
            <ac:spMk id="5" creationId="{4C05C36C-7C4C-CF37-8846-10883E22CCE2}"/>
          </ac:spMkLst>
        </pc:spChg>
      </pc:sldChg>
      <pc:sldChg chg="modSp mod">
        <pc:chgData name="Morgan Hibberd" userId="da6edfdf-e9a7-4c3d-9dca-2b1fb6e5cf30" providerId="ADAL" clId="{BBFE0136-D853-457D-90C0-0FF0356A4FB3}" dt="2026-05-05T13:25:02.912" v="938" actId="20577"/>
        <pc:sldMkLst>
          <pc:docMk/>
          <pc:sldMk cId="3168997612" sldId="258"/>
        </pc:sldMkLst>
        <pc:spChg chg="mod">
          <ac:chgData name="Morgan Hibberd" userId="da6edfdf-e9a7-4c3d-9dca-2b1fb6e5cf30" providerId="ADAL" clId="{BBFE0136-D853-457D-90C0-0FF0356A4FB3}" dt="2026-05-05T13:18:27.162" v="520" actId="12"/>
          <ac:spMkLst>
            <pc:docMk/>
            <pc:sldMk cId="3168997612" sldId="258"/>
            <ac:spMk id="2" creationId="{23F761BE-729A-A4DC-244F-69E7344FC7DA}"/>
          </ac:spMkLst>
        </pc:spChg>
        <pc:spChg chg="mod">
          <ac:chgData name="Morgan Hibberd" userId="da6edfdf-e9a7-4c3d-9dca-2b1fb6e5cf30" providerId="ADAL" clId="{BBFE0136-D853-457D-90C0-0FF0356A4FB3}" dt="2026-05-05T13:19:30.215" v="631" actId="113"/>
          <ac:spMkLst>
            <pc:docMk/>
            <pc:sldMk cId="3168997612" sldId="258"/>
            <ac:spMk id="8" creationId="{BF947792-9282-0A70-BCAA-710A4FB8BAD8}"/>
          </ac:spMkLst>
        </pc:spChg>
        <pc:spChg chg="mod">
          <ac:chgData name="Morgan Hibberd" userId="da6edfdf-e9a7-4c3d-9dca-2b1fb6e5cf30" providerId="ADAL" clId="{BBFE0136-D853-457D-90C0-0FF0356A4FB3}" dt="2026-05-05T13:04:26.247" v="54" actId="1036"/>
          <ac:spMkLst>
            <pc:docMk/>
            <pc:sldMk cId="3168997612" sldId="258"/>
            <ac:spMk id="9" creationId="{296B4338-6E2D-1FD3-1C06-87DA001B8992}"/>
          </ac:spMkLst>
        </pc:spChg>
        <pc:spChg chg="mod">
          <ac:chgData name="Morgan Hibberd" userId="da6edfdf-e9a7-4c3d-9dca-2b1fb6e5cf30" providerId="ADAL" clId="{BBFE0136-D853-457D-90C0-0FF0356A4FB3}" dt="2026-05-05T13:25:02.912" v="938" actId="20577"/>
          <ac:spMkLst>
            <pc:docMk/>
            <pc:sldMk cId="3168997612" sldId="258"/>
            <ac:spMk id="10" creationId="{28813DC7-897B-9BB0-D1E3-C25F4504E55E}"/>
          </ac:spMkLst>
        </pc:spChg>
        <pc:spChg chg="mod">
          <ac:chgData name="Morgan Hibberd" userId="da6edfdf-e9a7-4c3d-9dca-2b1fb6e5cf30" providerId="ADAL" clId="{BBFE0136-D853-457D-90C0-0FF0356A4FB3}" dt="2026-05-05T13:04:26.247" v="54" actId="1036"/>
          <ac:spMkLst>
            <pc:docMk/>
            <pc:sldMk cId="3168997612" sldId="258"/>
            <ac:spMk id="11" creationId="{A4C95CDC-A79A-ACAB-6569-26F81661C306}"/>
          </ac:spMkLst>
        </pc:spChg>
      </pc:sldChg>
      <pc:sldChg chg="addSp modSp add mod">
        <pc:chgData name="Morgan Hibberd" userId="da6edfdf-e9a7-4c3d-9dca-2b1fb6e5cf30" providerId="ADAL" clId="{BBFE0136-D853-457D-90C0-0FF0356A4FB3}" dt="2026-05-05T13:26:52.066" v="967" actId="1076"/>
        <pc:sldMkLst>
          <pc:docMk/>
          <pc:sldMk cId="669044682" sldId="337"/>
        </pc:sldMkLst>
        <pc:spChg chg="add mod">
          <ac:chgData name="Morgan Hibberd" userId="da6edfdf-e9a7-4c3d-9dca-2b1fb6e5cf30" providerId="ADAL" clId="{BBFE0136-D853-457D-90C0-0FF0356A4FB3}" dt="2026-05-05T13:26:52.066" v="967" actId="1076"/>
          <ac:spMkLst>
            <pc:docMk/>
            <pc:sldMk cId="669044682" sldId="337"/>
            <ac:spMk id="5" creationId="{B66520C5-F412-DC8C-156B-05FF90782BFC}"/>
          </ac:spMkLst>
        </pc:spChg>
      </pc:sldChg>
      <pc:sldChg chg="del">
        <pc:chgData name="Morgan Hibberd" userId="da6edfdf-e9a7-4c3d-9dca-2b1fb6e5cf30" providerId="ADAL" clId="{BBFE0136-D853-457D-90C0-0FF0356A4FB3}" dt="2026-05-05T13:25:33.526" v="939" actId="47"/>
        <pc:sldMkLst>
          <pc:docMk/>
          <pc:sldMk cId="3514662932" sldId="33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E6B54-7C80-0BC9-4FB3-CCAA22B2BE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2600FC-F429-774A-69D6-6940C31EC4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1562D-E96C-F3E3-9993-433E53A62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37911-BCBF-C1F5-5777-146A90CDA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A54FE-EDF4-7CAA-AD4E-3444A568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12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B0FB6-877F-861E-782D-5D7AB7023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66EC3E-E876-B751-10FD-F6EF15095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A2139-6610-A416-B950-4323022E2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DC7CB-B7FC-0B1D-4EB3-305FB0281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D760B-98FE-55D2-A8DE-C17535118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377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9FD06B-D1B0-CE9A-5C80-AC6783AA4B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C84C6-234A-44D5-C07B-478BB16F18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0715B-2083-801A-0404-FF7EFF069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EAD74-888E-0582-BB7F-DBB802609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47B3A-7506-44BD-FCB0-59C451EFC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492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135AE-A327-927A-41FC-17C779452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A197C-8387-641F-3B64-BD94E997A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EDF9B-C354-1153-E87D-E8E60DA01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D7E87-896D-ACB4-BC8D-C6E46D4CC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158F8-43F1-6987-ECD4-5EC7F680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76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1448A-AA70-4FD5-1483-EA3498FFA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241A3-15A1-6BDB-01A7-CCAEE2DE6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46406-F7E5-DD64-0B1F-28FA9C9BB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FB141-FDA4-D740-1CB5-7E538F6F5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55469-7A56-3EF6-CE52-86DBC2939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757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B8F98-81C9-3E7C-6153-65F271C69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5AD9A-6EC2-B1C4-672E-9A8487457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CD2140-0039-F082-098F-358C5647A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C3E6D-EFC5-3F6E-4E60-C610DE8E4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1C7793-CEF1-85C6-5B45-FBDBFC6B1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94A11-F3A1-3964-ECC7-7265628F1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63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135A5-0AEA-1EBC-F7A3-BDBE23A78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790AB-2AE7-6ACE-FE0E-3AE8E6B25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19E106-7046-78E2-0010-5A35F84FFC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917C41-D92A-FF93-6047-73BE6F8585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060ED6-318E-D5D1-EED8-261E9A8380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2FC0B4-06B8-EEBE-7500-3B02F7563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6802C5-9F07-ECE0-F62C-B6EF1EF8E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C82E3D-1604-CEFC-63C9-CB5789E49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697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7F1D-F376-2D18-CCB5-7D1A709DA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907F8D-A539-6F2E-8268-9FB3C18A9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6823B1-872F-D5F6-F11D-A4BE7AC21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DD7C66-8223-11F4-C3CE-8F235E339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69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49B5EE-D2AD-0510-D245-7BB66ECF3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06F922-78B9-C738-DCF8-36D6056AA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CDC51-E390-7E70-2836-3F90D0BCF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41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CEA91-A942-0542-6A5E-16C7816C7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363C4-06F0-644C-A747-B7DB29395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BC7215-B370-87AF-6AB0-C96F6FE93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0AC6D9-3DA6-EE6E-D565-E2E076274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74A5F1-0B70-72ED-521E-D3F5582B5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D4682E-1416-8A36-DB4A-475EDC276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256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3343E-6120-CD42-A9D2-968CC4171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2CDA67-0725-7BC6-C4A4-9263145B91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DFFD79-B41A-B0AF-124B-E82AF667E0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1A2E67-D5EC-5F67-F63B-C1D74F17C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96336D-3BB0-67B4-8F01-A97787B79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3B9136-4940-3432-6E5F-99F33E62C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35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808D0D-71AA-E7AD-708F-7664D1C43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671708-A00E-614A-773C-F23C9E77E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8C5B9-F144-4633-1BAF-075796ABAF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B39555-1BEF-402A-842E-A12A0B991726}" type="datetimeFigureOut">
              <a:rPr lang="en-GB" smtClean="0"/>
              <a:t>05/05/2026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F2AFC-8BCE-3194-F418-74A874221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8A0BC-928C-678B-74F0-A7664681C3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6EE282-03F6-430F-A9EB-B9EFA09CE8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06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CF14DB5-E690-E76B-F602-AB94ACF73281}"/>
              </a:ext>
            </a:extLst>
          </p:cNvPr>
          <p:cNvSpPr/>
          <p:nvPr/>
        </p:nvSpPr>
        <p:spPr>
          <a:xfrm>
            <a:off x="0" y="0"/>
            <a:ext cx="12192000" cy="349300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42104E-18B5-98B2-21BB-58F0D393D8DE}"/>
              </a:ext>
            </a:extLst>
          </p:cNvPr>
          <p:cNvSpPr txBox="1"/>
          <p:nvPr/>
        </p:nvSpPr>
        <p:spPr>
          <a:xfrm>
            <a:off x="752856" y="1667994"/>
            <a:ext cx="77876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Fellowship advice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045C8B-CC36-7E8C-5727-577660A6274D}"/>
              </a:ext>
            </a:extLst>
          </p:cNvPr>
          <p:cNvSpPr txBox="1"/>
          <p:nvPr/>
        </p:nvSpPr>
        <p:spPr>
          <a:xfrm>
            <a:off x="752856" y="4014216"/>
            <a:ext cx="6726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Morgan Hibberd</a:t>
            </a:r>
          </a:p>
          <a:p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Ernest Rutherford Fellow</a:t>
            </a:r>
          </a:p>
        </p:txBody>
      </p:sp>
    </p:spTree>
    <p:extLst>
      <p:ext uri="{BB962C8B-B14F-4D97-AF65-F5344CB8AC3E}">
        <p14:creationId xmlns:p14="http://schemas.microsoft.com/office/powerpoint/2010/main" val="1114603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1A1BD6-0B59-F66C-DF52-384370BAF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74B1E5-2BA0-C3B1-217C-A0A6D80B87B8}"/>
              </a:ext>
            </a:extLst>
          </p:cNvPr>
          <p:cNvSpPr/>
          <p:nvPr/>
        </p:nvSpPr>
        <p:spPr>
          <a:xfrm>
            <a:off x="0" y="0"/>
            <a:ext cx="12192000" cy="94235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5D327E-F21C-6F9A-CD69-05FC890F70E2}"/>
              </a:ext>
            </a:extLst>
          </p:cNvPr>
          <p:cNvSpPr txBox="1"/>
          <p:nvPr/>
        </p:nvSpPr>
        <p:spPr>
          <a:xfrm>
            <a:off x="376428" y="178790"/>
            <a:ext cx="11439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05C36C-7C4C-CF37-8846-10883E22CCE2}"/>
              </a:ext>
            </a:extLst>
          </p:cNvPr>
          <p:cNvSpPr txBox="1"/>
          <p:nvPr/>
        </p:nvSpPr>
        <p:spPr>
          <a:xfrm>
            <a:off x="376428" y="1262396"/>
            <a:ext cx="1162964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Undergraduate Masters in Physics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MPhys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 @ </a:t>
            </a: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Manchester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 years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PhD in Physics – “exploring enzyme catalysis with terahertz” @ </a:t>
            </a: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University of Manchester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 years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PDRAs in “terahertz particle accelerators” @ </a:t>
            </a: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University of Manchester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&amp; Cockcroft Institute (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7 years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Ernest Rutherford Fellowship @ </a:t>
            </a: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University of Manchester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&amp; Cockcroft Institute (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2.5 years + counting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Only started applying after breakthrough result – lead author publication in Nature Photonics</a:t>
            </a:r>
          </a:p>
          <a:p>
            <a:pPr lvl="1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First application unsuccessful – used as a baseline for second successful application</a:t>
            </a:r>
          </a:p>
        </p:txBody>
      </p:sp>
    </p:spTree>
    <p:extLst>
      <p:ext uri="{BB962C8B-B14F-4D97-AF65-F5344CB8AC3E}">
        <p14:creationId xmlns:p14="http://schemas.microsoft.com/office/powerpoint/2010/main" val="1348831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F1CEA2-2D02-1482-8D4C-BC2FD5E3D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F15B3C3-3E0A-93BD-4DEE-F148FD7588C7}"/>
              </a:ext>
            </a:extLst>
          </p:cNvPr>
          <p:cNvSpPr/>
          <p:nvPr/>
        </p:nvSpPr>
        <p:spPr>
          <a:xfrm>
            <a:off x="0" y="0"/>
            <a:ext cx="6096000" cy="94235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044D7D-C494-0554-F7D4-D0E73F5C3E89}"/>
              </a:ext>
            </a:extLst>
          </p:cNvPr>
          <p:cNvSpPr txBox="1"/>
          <p:nvPr/>
        </p:nvSpPr>
        <p:spPr>
          <a:xfrm>
            <a:off x="376428" y="178790"/>
            <a:ext cx="5719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candidate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F761BE-729A-A4DC-244F-69E7344FC7DA}"/>
              </a:ext>
            </a:extLst>
          </p:cNvPr>
          <p:cNvSpPr txBox="1"/>
          <p:nvPr/>
        </p:nvSpPr>
        <p:spPr>
          <a:xfrm>
            <a:off x="200156" y="1121145"/>
            <a:ext cx="57195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Publications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– high quality or high quantity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Leadership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highlight roles, be creative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Professional development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show you’re serious e.g. Managing @ Manchester for Researchers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82D4CB5-4F74-D545-7ACD-8DA6357D229F}"/>
              </a:ext>
            </a:extLst>
          </p:cNvPr>
          <p:cNvSpPr/>
          <p:nvPr/>
        </p:nvSpPr>
        <p:spPr>
          <a:xfrm>
            <a:off x="6096000" y="-1"/>
            <a:ext cx="6096000" cy="9423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D6DEF8-1ABB-70D0-9AE8-C731AB1E8009}"/>
              </a:ext>
            </a:extLst>
          </p:cNvPr>
          <p:cNvSpPr txBox="1"/>
          <p:nvPr/>
        </p:nvSpPr>
        <p:spPr>
          <a:xfrm>
            <a:off x="6191250" y="178789"/>
            <a:ext cx="5719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interview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947792-9282-0A70-BCAA-710A4FB8BAD8}"/>
              </a:ext>
            </a:extLst>
          </p:cNvPr>
          <p:cNvSpPr txBox="1"/>
          <p:nvPr/>
        </p:nvSpPr>
        <p:spPr>
          <a:xfrm>
            <a:off x="6096000" y="1121144"/>
            <a:ext cx="58148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Concise answers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panel need to ask all their 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Accessible to non-experts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need to win over majority of panel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Be memorable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highlight unique strengths, something different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6B4338-6E2D-1FD3-1C06-87DA001B8992}"/>
              </a:ext>
            </a:extLst>
          </p:cNvPr>
          <p:cNvSpPr/>
          <p:nvPr/>
        </p:nvSpPr>
        <p:spPr>
          <a:xfrm>
            <a:off x="0" y="3671374"/>
            <a:ext cx="6096000" cy="9423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813DC7-897B-9BB0-D1E3-C25F4504E55E}"/>
              </a:ext>
            </a:extLst>
          </p:cNvPr>
          <p:cNvSpPr txBox="1"/>
          <p:nvPr/>
        </p:nvSpPr>
        <p:spPr>
          <a:xfrm>
            <a:off x="200156" y="4792520"/>
            <a:ext cx="58958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Grab attention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opening statement most important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Balance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– enough for expert and non-expert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– don’t wait until it is “perfect”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C95CDC-A79A-ACAB-6569-26F81661C306}"/>
              </a:ext>
            </a:extLst>
          </p:cNvPr>
          <p:cNvSpPr txBox="1"/>
          <p:nvPr/>
        </p:nvSpPr>
        <p:spPr>
          <a:xfrm>
            <a:off x="376428" y="3850164"/>
            <a:ext cx="5719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proposal</a:t>
            </a:r>
          </a:p>
        </p:txBody>
      </p:sp>
    </p:spTree>
    <p:extLst>
      <p:ext uri="{BB962C8B-B14F-4D97-AF65-F5344CB8AC3E}">
        <p14:creationId xmlns:p14="http://schemas.microsoft.com/office/powerpoint/2010/main" val="3168997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-1" y="0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bunch injection challenge for novel accelerators</a:t>
            </a:r>
          </a:p>
        </p:txBody>
      </p:sp>
      <p:pic>
        <p:nvPicPr>
          <p:cNvPr id="2050" name="Picture 2" descr="Big Soccer Stadium Background 3087671 Vector Art at Vecteez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18" y="461665"/>
            <a:ext cx="9951362" cy="6369909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remium Vector | Propeller plane cartoon clipart illustrati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872" y="461665"/>
            <a:ext cx="1662981" cy="166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6062400" y="6433200"/>
            <a:ext cx="72009" cy="720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62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-1209414" y="908720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7216318" y="6290962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170159" y="-1"/>
            <a:ext cx="1021841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3/9</a:t>
            </a:r>
          </a:p>
        </p:txBody>
      </p:sp>
    </p:spTree>
    <p:extLst>
      <p:ext uri="{BB962C8B-B14F-4D97-AF65-F5344CB8AC3E}">
        <p14:creationId xmlns:p14="http://schemas.microsoft.com/office/powerpoint/2010/main" val="179492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7407E-6 L 1.1543 -0.02431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08" y="-122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7.40741E-7 L 0.69844 -0.01852 " pathEditMode="relative" rAng="0" ptsTypes="AA">
                                      <p:cBhvr>
                                        <p:cTn id="8" dur="24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74" y="-92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0.69844 -0.01852 L 0.69102 0.78472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" y="40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-1" y="0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bunch injection challenge for novel accelerators</a:t>
            </a:r>
          </a:p>
        </p:txBody>
      </p:sp>
      <p:pic>
        <p:nvPicPr>
          <p:cNvPr id="2050" name="Picture 2" descr="Big Soccer Stadium Background 3087671 Vector Art at Vecteez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18" y="461665"/>
            <a:ext cx="9951362" cy="6369909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remium Vector | Propeller plane cartoon clipart illustrati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872" y="461665"/>
            <a:ext cx="1662981" cy="166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6062400" y="6433200"/>
            <a:ext cx="72009" cy="720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62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-1209414" y="908720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7216318" y="6312876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6541857" y="6290962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5025248" y="6309320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4470771" y="6326966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5591090" y="6299292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1170159" y="-1"/>
            <a:ext cx="1021841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3/9</a:t>
            </a:r>
          </a:p>
        </p:txBody>
      </p:sp>
    </p:spTree>
    <p:extLst>
      <p:ext uri="{BB962C8B-B14F-4D97-AF65-F5344CB8AC3E}">
        <p14:creationId xmlns:p14="http://schemas.microsoft.com/office/powerpoint/2010/main" val="369996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7407E-6 L 1.1543 -0.0243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708" y="-122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7.40741E-7 L 0.69844 -0.01852 " pathEditMode="relative" rAng="0" ptsTypes="AA">
                                      <p:cBhvr>
                                        <p:cTn id="8" dur="3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22" y="-92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63464 -0.01852 L 0.63464 0.78472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16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51055 -0.01852 L 0.51055 0.78472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16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46328 -0.01852 L 0.46445 0.7953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4069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.55781 -0.01852 L 0.55781 0.78472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16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12192000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-1" y="0"/>
            <a:ext cx="12192000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bunch injection challenge for novel accelerators</a:t>
            </a:r>
          </a:p>
        </p:txBody>
      </p:sp>
      <p:pic>
        <p:nvPicPr>
          <p:cNvPr id="2050" name="Picture 2" descr="Big Soccer Stadium Background 3087671 Vector Art at Vecteez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18" y="461665"/>
            <a:ext cx="9951362" cy="6369909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6062400" y="6433200"/>
            <a:ext cx="72009" cy="720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7216318" y="6312876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6541857" y="6290962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5025248" y="6309320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4470771" y="6326966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reeform 6"/>
          <p:cNvSpPr/>
          <p:nvPr/>
        </p:nvSpPr>
        <p:spPr>
          <a:xfrm>
            <a:off x="1122947" y="4846192"/>
            <a:ext cx="9930064" cy="829055"/>
          </a:xfrm>
          <a:custGeom>
            <a:avLst/>
            <a:gdLst>
              <a:gd name="connsiteX0" fmla="*/ 0 w 9930064"/>
              <a:gd name="connsiteY0" fmla="*/ 2149646 h 2165688"/>
              <a:gd name="connsiteX1" fmla="*/ 4989095 w 9930064"/>
              <a:gd name="connsiteY1" fmla="*/ 4 h 2165688"/>
              <a:gd name="connsiteX2" fmla="*/ 9930064 w 9930064"/>
              <a:gd name="connsiteY2" fmla="*/ 2165688 h 216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0064" h="2165688">
                <a:moveTo>
                  <a:pt x="0" y="2149646"/>
                </a:moveTo>
                <a:cubicBezTo>
                  <a:pt x="1667042" y="1073488"/>
                  <a:pt x="3334084" y="-2670"/>
                  <a:pt x="4989095" y="4"/>
                </a:cubicBezTo>
                <a:cubicBezTo>
                  <a:pt x="6644106" y="2678"/>
                  <a:pt x="8287085" y="1084183"/>
                  <a:pt x="9930064" y="2165688"/>
                </a:cubicBezTo>
              </a:path>
            </a:pathLst>
          </a:cu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4" descr="Football Cartoon Vector Vector Art &amp; Graphics | freevector.co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00" t="10067" r="19900" b="10875"/>
          <a:stretch/>
        </p:blipFill>
        <p:spPr bwMode="auto">
          <a:xfrm>
            <a:off x="5591090" y="6299292"/>
            <a:ext cx="288032" cy="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4758803" y="6165304"/>
            <a:ext cx="2304000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12826" y="5635714"/>
            <a:ext cx="2177119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 jitter</a:t>
            </a:r>
          </a:p>
        </p:txBody>
      </p:sp>
      <p:sp>
        <p:nvSpPr>
          <p:cNvPr id="21" name="Freeform 20"/>
          <p:cNvSpPr/>
          <p:nvPr/>
        </p:nvSpPr>
        <p:spPr>
          <a:xfrm>
            <a:off x="6032833" y="666569"/>
            <a:ext cx="135175" cy="6191431"/>
          </a:xfrm>
          <a:custGeom>
            <a:avLst/>
            <a:gdLst>
              <a:gd name="connsiteX0" fmla="*/ 0 w 9930064"/>
              <a:gd name="connsiteY0" fmla="*/ 2149646 h 2165688"/>
              <a:gd name="connsiteX1" fmla="*/ 4989095 w 9930064"/>
              <a:gd name="connsiteY1" fmla="*/ 4 h 2165688"/>
              <a:gd name="connsiteX2" fmla="*/ 9930064 w 9930064"/>
              <a:gd name="connsiteY2" fmla="*/ 2165688 h 216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0064" h="2165688">
                <a:moveTo>
                  <a:pt x="0" y="2149646"/>
                </a:moveTo>
                <a:cubicBezTo>
                  <a:pt x="1667042" y="1073488"/>
                  <a:pt x="3334084" y="-2670"/>
                  <a:pt x="4989095" y="4"/>
                </a:cubicBezTo>
                <a:cubicBezTo>
                  <a:pt x="6644106" y="2678"/>
                  <a:pt x="8287085" y="1084183"/>
                  <a:pt x="9930064" y="2165688"/>
                </a:cubicBezTo>
              </a:path>
            </a:pathLst>
          </a:custGeom>
          <a:noFill/>
          <a:ln w="381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694968" y="3887967"/>
            <a:ext cx="1088664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GHz</a:t>
            </a:r>
          </a:p>
          <a:p>
            <a:pPr algn="ctr"/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cm</a:t>
            </a:r>
          </a:p>
          <a:p>
            <a:pPr algn="ctr"/>
            <a:r>
              <a:rPr lang="en-GB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41405" y="1412776"/>
            <a:ext cx="1306608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THz</a:t>
            </a:r>
          </a:p>
          <a:p>
            <a:pPr algn="ctr"/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0.3 mm</a:t>
            </a:r>
          </a:p>
          <a:p>
            <a:pPr algn="ctr"/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GB" sz="24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89031" y="1429637"/>
            <a:ext cx="3879772" cy="1200329"/>
          </a:xfrm>
          <a:prstGeom prst="rect">
            <a:avLst/>
          </a:prstGeom>
          <a:solidFill>
            <a:srgbClr val="E0B7FF"/>
          </a:solidFill>
          <a:ln w="285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Need:</a:t>
            </a:r>
          </a:p>
          <a:p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Shorter bunches (&lt; 100 fs)</a:t>
            </a:r>
          </a:p>
          <a:p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 timing jitter (&lt; 10 fs)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170159" y="-1"/>
            <a:ext cx="1021841" cy="46166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3/9</a:t>
            </a:r>
          </a:p>
        </p:txBody>
      </p:sp>
      <p:sp>
        <p:nvSpPr>
          <p:cNvPr id="3" name="Rectangle 2"/>
          <p:cNvSpPr/>
          <p:nvPr/>
        </p:nvSpPr>
        <p:spPr>
          <a:xfrm>
            <a:off x="1477024" y="3459032"/>
            <a:ext cx="2613216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Radio-frequency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783632" y="967972"/>
            <a:ext cx="2924198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GB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Novel accelerators</a:t>
            </a:r>
          </a:p>
        </p:txBody>
      </p:sp>
      <p:sp>
        <p:nvSpPr>
          <p:cNvPr id="18" name="Arc 17"/>
          <p:cNvSpPr/>
          <p:nvPr/>
        </p:nvSpPr>
        <p:spPr>
          <a:xfrm rot="16200000">
            <a:off x="2242051" y="1926853"/>
            <a:ext cx="3139512" cy="3002951"/>
          </a:xfrm>
          <a:prstGeom prst="arc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8281434">
            <a:off x="1657028" y="2071872"/>
            <a:ext cx="1306608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x1000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36670" y="3462251"/>
            <a:ext cx="2737251" cy="461665"/>
          </a:xfrm>
          <a:prstGeom prst="rect">
            <a:avLst/>
          </a:prstGeom>
          <a:solidFill>
            <a:srgbClr val="E0B7FF"/>
          </a:solidFill>
          <a:ln w="285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THz pulses</a:t>
            </a:r>
            <a:r>
              <a:rPr lang="en-GB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Down Arrow 27"/>
          <p:cNvSpPr/>
          <p:nvPr/>
        </p:nvSpPr>
        <p:spPr>
          <a:xfrm>
            <a:off x="8496816" y="2663354"/>
            <a:ext cx="464201" cy="784321"/>
          </a:xfrm>
          <a:prstGeom prst="downArrow">
            <a:avLst/>
          </a:prstGeom>
          <a:solidFill>
            <a:srgbClr val="7030A0"/>
          </a:solidFill>
          <a:ln w="285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24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4" grpId="0" animBg="1"/>
      <p:bldP spid="25" grpId="0" animBg="1"/>
      <p:bldP spid="18" grpId="0" animBg="1"/>
      <p:bldP spid="26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0D52E-7A5B-FE91-6A9E-DFF23F3DFE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8DDD12D-38A1-14B0-E30D-72C8C534C4E7}"/>
              </a:ext>
            </a:extLst>
          </p:cNvPr>
          <p:cNvSpPr/>
          <p:nvPr/>
        </p:nvSpPr>
        <p:spPr>
          <a:xfrm>
            <a:off x="0" y="0"/>
            <a:ext cx="6096000" cy="94235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03D197-49C4-4BED-95B8-77FA684579CD}"/>
              </a:ext>
            </a:extLst>
          </p:cNvPr>
          <p:cNvSpPr txBox="1"/>
          <p:nvPr/>
        </p:nvSpPr>
        <p:spPr>
          <a:xfrm>
            <a:off x="376428" y="178790"/>
            <a:ext cx="5719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candidate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6567E0-E3B7-4A2B-6475-D91CFB9381E6}"/>
              </a:ext>
            </a:extLst>
          </p:cNvPr>
          <p:cNvSpPr txBox="1"/>
          <p:nvPr/>
        </p:nvSpPr>
        <p:spPr>
          <a:xfrm>
            <a:off x="200156" y="1121145"/>
            <a:ext cx="57195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Publications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– high quality or high quantity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Leadership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highlight roles, be creative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Professional development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show you’re serious e.g. Managing @ Manchester for Researchers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B044FF-15A4-5AFF-8F3A-824394AE8878}"/>
              </a:ext>
            </a:extLst>
          </p:cNvPr>
          <p:cNvSpPr/>
          <p:nvPr/>
        </p:nvSpPr>
        <p:spPr>
          <a:xfrm>
            <a:off x="6096000" y="-1"/>
            <a:ext cx="6096000" cy="94235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CDA1BC-5270-C091-AD2B-472E31ECBEAB}"/>
              </a:ext>
            </a:extLst>
          </p:cNvPr>
          <p:cNvSpPr txBox="1"/>
          <p:nvPr/>
        </p:nvSpPr>
        <p:spPr>
          <a:xfrm>
            <a:off x="6191250" y="178789"/>
            <a:ext cx="5719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interview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4FFCC9-A72E-C97E-502A-5FC2834C3C60}"/>
              </a:ext>
            </a:extLst>
          </p:cNvPr>
          <p:cNvSpPr txBox="1"/>
          <p:nvPr/>
        </p:nvSpPr>
        <p:spPr>
          <a:xfrm>
            <a:off x="6096000" y="1121144"/>
            <a:ext cx="58148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Concise answers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panel need to ask all their 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Accessible to non-experts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need to win over majority of panel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Be memorable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highlight unique strengths, something different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40068C-A8F1-895B-D879-69E5FFBE0FB1}"/>
              </a:ext>
            </a:extLst>
          </p:cNvPr>
          <p:cNvSpPr/>
          <p:nvPr/>
        </p:nvSpPr>
        <p:spPr>
          <a:xfrm>
            <a:off x="0" y="3671374"/>
            <a:ext cx="6096000" cy="9423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AC014C-3D56-BD7C-65ED-21A8B705F8F8}"/>
              </a:ext>
            </a:extLst>
          </p:cNvPr>
          <p:cNvSpPr txBox="1"/>
          <p:nvPr/>
        </p:nvSpPr>
        <p:spPr>
          <a:xfrm>
            <a:off x="200156" y="4792520"/>
            <a:ext cx="58958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Grab attention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opening statement most important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Balance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– enough for expert and non-expert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– don’t wait until it is “perfect”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FFEF40-30EA-44F5-1AD1-1BC7D5309F14}"/>
              </a:ext>
            </a:extLst>
          </p:cNvPr>
          <p:cNvSpPr txBox="1"/>
          <p:nvPr/>
        </p:nvSpPr>
        <p:spPr>
          <a:xfrm>
            <a:off x="376428" y="3850164"/>
            <a:ext cx="5719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proposal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6520C5-F412-DC8C-156B-05FF90782BFC}"/>
              </a:ext>
            </a:extLst>
          </p:cNvPr>
          <p:cNvSpPr txBox="1"/>
          <p:nvPr/>
        </p:nvSpPr>
        <p:spPr>
          <a:xfrm>
            <a:off x="7304202" y="4946409"/>
            <a:ext cx="4164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Thanks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669044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347</Words>
  <Application>Microsoft Office PowerPoint</Application>
  <PresentationFormat>Widescreen</PresentationFormat>
  <Paragraphs>77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Morgan Hibberd</dc:creator>
  <cp:lastModifiedBy>Morgan Hibberd</cp:lastModifiedBy>
  <cp:revision>1</cp:revision>
  <dcterms:created xsi:type="dcterms:W3CDTF">2026-05-05T09:07:30Z</dcterms:created>
  <dcterms:modified xsi:type="dcterms:W3CDTF">2026-05-05T13:26:59Z</dcterms:modified>
</cp:coreProperties>
</file>