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2"/>
  </p:notesMasterIdLst>
  <p:sldIdLst>
    <p:sldId id="295" r:id="rId2"/>
    <p:sldId id="314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9BAE76-AB95-3A47-A0D9-EFFFD3733E71}" v="143" dt="2025-06-16T09:10:50.2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80352" autoAdjust="0"/>
  </p:normalViewPr>
  <p:slideViewPr>
    <p:cSldViewPr snapToGrid="0">
      <p:cViewPr varScale="1">
        <p:scale>
          <a:sx n="128" d="100"/>
          <a:sy n="128" d="100"/>
        </p:scale>
        <p:origin x="9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Kambites" userId="c48b1997-afb6-4963-9994-62671e289d7b" providerId="ADAL" clId="{909BAE76-AB95-3A47-A0D9-EFFFD3733E71}"/>
    <pc:docChg chg="modSld">
      <pc:chgData name="Mark Kambites" userId="c48b1997-afb6-4963-9994-62671e289d7b" providerId="ADAL" clId="{909BAE76-AB95-3A47-A0D9-EFFFD3733E71}" dt="2025-06-16T09:12:18.554" v="227" actId="20577"/>
      <pc:docMkLst>
        <pc:docMk/>
      </pc:docMkLst>
      <pc:sldChg chg="modSp mod">
        <pc:chgData name="Mark Kambites" userId="c48b1997-afb6-4963-9994-62671e289d7b" providerId="ADAL" clId="{909BAE76-AB95-3A47-A0D9-EFFFD3733E71}" dt="2025-06-16T09:12:18.554" v="227" actId="20577"/>
        <pc:sldMkLst>
          <pc:docMk/>
          <pc:sldMk cId="3188803810" sldId="295"/>
        </pc:sldMkLst>
        <pc:spChg chg="mod">
          <ac:chgData name="Mark Kambites" userId="c48b1997-afb6-4963-9994-62671e289d7b" providerId="ADAL" clId="{909BAE76-AB95-3A47-A0D9-EFFFD3733E71}" dt="2025-06-16T09:12:18.554" v="227" actId="20577"/>
          <ac:spMkLst>
            <pc:docMk/>
            <pc:sldMk cId="3188803810" sldId="295"/>
            <ac:spMk id="7" creationId="{00000000-0000-0000-0000-000000000000}"/>
          </ac:spMkLst>
        </pc:spChg>
      </pc:sldChg>
      <pc:sldChg chg="modSp">
        <pc:chgData name="Mark Kambites" userId="c48b1997-afb6-4963-9994-62671e289d7b" providerId="ADAL" clId="{909BAE76-AB95-3A47-A0D9-EFFFD3733E71}" dt="2025-06-16T09:10:50.294" v="143" actId="20577"/>
        <pc:sldMkLst>
          <pc:docMk/>
          <pc:sldMk cId="2534592583" sldId="314"/>
        </pc:sldMkLst>
        <pc:spChg chg="mod">
          <ac:chgData name="Mark Kambites" userId="c48b1997-afb6-4963-9994-62671e289d7b" providerId="ADAL" clId="{909BAE76-AB95-3A47-A0D9-EFFFD3733E71}" dt="2025-06-16T09:10:50.294" v="143" actId="20577"/>
          <ac:spMkLst>
            <pc:docMk/>
            <pc:sldMk cId="2534592583" sldId="314"/>
            <ac:spMk id="6" creationId="{B57E485A-296B-4953-B556-80ED1FEFC0D7}"/>
          </ac:spMkLst>
        </pc:spChg>
      </pc:sldChg>
      <pc:sldChg chg="modSp mod modAnim">
        <pc:chgData name="Mark Kambites" userId="c48b1997-afb6-4963-9994-62671e289d7b" providerId="ADAL" clId="{909BAE76-AB95-3A47-A0D9-EFFFD3733E71}" dt="2025-06-16T09:08:50.977" v="124" actId="20577"/>
        <pc:sldMkLst>
          <pc:docMk/>
          <pc:sldMk cId="604647343" sldId="347"/>
        </pc:sldMkLst>
        <pc:spChg chg="mod">
          <ac:chgData name="Mark Kambites" userId="c48b1997-afb6-4963-9994-62671e289d7b" providerId="ADAL" clId="{909BAE76-AB95-3A47-A0D9-EFFFD3733E71}" dt="2025-06-16T09:08:50.977" v="124" actId="20577"/>
          <ac:spMkLst>
            <pc:docMk/>
            <pc:sldMk cId="604647343" sldId="347"/>
            <ac:spMk id="6" creationId="{B57E485A-296B-4953-B556-80ED1FEFC0D7}"/>
          </ac:spMkLst>
        </pc:spChg>
      </pc:sldChg>
      <pc:sldChg chg="modSp modAnim">
        <pc:chgData name="Mark Kambites" userId="c48b1997-afb6-4963-9994-62671e289d7b" providerId="ADAL" clId="{909BAE76-AB95-3A47-A0D9-EFFFD3733E71}" dt="2025-06-16T09:10:07.017" v="135" actId="20577"/>
        <pc:sldMkLst>
          <pc:docMk/>
          <pc:sldMk cId="1207409597" sldId="350"/>
        </pc:sldMkLst>
        <pc:spChg chg="mod">
          <ac:chgData name="Mark Kambites" userId="c48b1997-afb6-4963-9994-62671e289d7b" providerId="ADAL" clId="{909BAE76-AB95-3A47-A0D9-EFFFD3733E71}" dt="2025-06-16T09:10:07.017" v="135" actId="20577"/>
          <ac:spMkLst>
            <pc:docMk/>
            <pc:sldMk cId="1207409597" sldId="350"/>
            <ac:spMk id="6" creationId="{B57E485A-296B-4953-B556-80ED1FEFC0D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26204-D293-49F1-9D41-95269F004B4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AAE90-1CCA-4BFC-8E13-4561E81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54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6AAE90-1CCA-4BFC-8E13-4561E816B92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4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83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38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862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425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86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53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07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6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7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850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863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A2779-DAF5-4FC5-93BC-0547DF9C19C7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87534-D3D8-4EC4-B663-B355F80C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76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.manchester.ac.uk/research/fellowship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46727" y="1937788"/>
            <a:ext cx="101322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/>
              <a:t>Fellowship Workshop</a:t>
            </a:r>
            <a:endParaRPr lang="en-GB" sz="3600" b="1" dirty="0"/>
          </a:p>
          <a:p>
            <a:pPr algn="ctr"/>
            <a:r>
              <a:rPr lang="en-GB" sz="3200" b="1" dirty="0"/>
              <a:t>5</a:t>
            </a:r>
            <a:r>
              <a:rPr lang="en-GB" sz="3200" b="1" baseline="30000" dirty="0"/>
              <a:t>th</a:t>
            </a:r>
            <a:r>
              <a:rPr lang="en-GB" sz="3200" b="1" dirty="0"/>
              <a:t> May 2026</a:t>
            </a:r>
          </a:p>
          <a:p>
            <a:pPr algn="ctr"/>
            <a:endParaRPr lang="en-GB" sz="3200" b="1" dirty="0"/>
          </a:p>
          <a:p>
            <a:pPr algn="ctr"/>
            <a:r>
              <a:rPr lang="en-GB" sz="3200" b="1" dirty="0"/>
              <a:t>Rapha</a:t>
            </a:r>
            <a:r>
              <a:rPr lang="fr-FR" sz="3200" b="1" dirty="0"/>
              <a:t>ë</a:t>
            </a:r>
            <a:r>
              <a:rPr lang="en-GB" sz="3200" b="1" dirty="0"/>
              <a:t>l Assier</a:t>
            </a:r>
          </a:p>
          <a:p>
            <a:pPr algn="ctr"/>
            <a:r>
              <a:rPr lang="en-GB" sz="3200" b="1" dirty="0"/>
              <a:t>(Head of Research, Dept. of Mathematics)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03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231" y="161320"/>
            <a:ext cx="896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Holding Fellowships in Manchester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E485A-296B-4953-B556-80ED1FEFC0D7}"/>
              </a:ext>
            </a:extLst>
          </p:cNvPr>
          <p:cNvSpPr txBox="1"/>
          <p:nvPr/>
        </p:nvSpPr>
        <p:spPr>
          <a:xfrm>
            <a:off x="476490" y="943637"/>
            <a:ext cx="1123901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u="sng" dirty="0"/>
          </a:p>
          <a:p>
            <a:r>
              <a:rPr lang="en-GB" sz="2400" dirty="0"/>
              <a:t>Our Department can host most kinds of fellowships. </a:t>
            </a:r>
            <a:br>
              <a:rPr lang="en-GB" sz="2400" dirty="0"/>
            </a:br>
            <a:r>
              <a:rPr lang="en-GB" sz="2400" dirty="0"/>
              <a:t>There is now a central webpage for fellowships:</a:t>
            </a:r>
            <a:br>
              <a:rPr lang="en-GB" sz="2400" dirty="0"/>
            </a:br>
            <a:r>
              <a:rPr lang="en-GB" sz="2400" dirty="0"/>
              <a:t> </a:t>
            </a:r>
            <a:r>
              <a:rPr lang="en-GB" sz="2400" dirty="0">
                <a:hlinkClick r:id="rId3"/>
              </a:rPr>
              <a:t>Research fellowships in science and engineering | Faculty of Science and Engineering</a:t>
            </a:r>
            <a:endParaRPr lang="en-GB" sz="2400" dirty="0"/>
          </a:p>
          <a:p>
            <a:endParaRPr lang="en-GB" sz="800" dirty="0"/>
          </a:p>
          <a:p>
            <a:endParaRPr lang="en-GB" sz="2400" dirty="0"/>
          </a:p>
          <a:p>
            <a:r>
              <a:rPr lang="en-GB" sz="2400" dirty="0"/>
              <a:t>We can provide extensive support with applying e.g. (internal feedback from experienced applicants, mock interviews).</a:t>
            </a:r>
          </a:p>
          <a:p>
            <a:endParaRPr lang="en-GB" sz="800" dirty="0"/>
          </a:p>
          <a:p>
            <a:endParaRPr lang="en-GB" sz="800" dirty="0"/>
          </a:p>
          <a:p>
            <a:r>
              <a:rPr lang="en-GB" sz="2400" dirty="0"/>
              <a:t>To start with, </a:t>
            </a:r>
            <a:r>
              <a:rPr lang="en-GB" sz="2400" dirty="0">
                <a:solidFill>
                  <a:srgbClr val="FF0000"/>
                </a:solidFill>
              </a:rPr>
              <a:t>talk to your Group Research Lead</a:t>
            </a:r>
            <a:r>
              <a:rPr lang="en-GB" sz="2400" dirty="0"/>
              <a:t> (GRL):</a:t>
            </a:r>
          </a:p>
          <a:p>
            <a:endParaRPr lang="en-GB" sz="800" dirty="0"/>
          </a:p>
          <a:p>
            <a:pPr marL="457200" indent="-457200">
              <a:buFontTx/>
              <a:buChar char="-"/>
            </a:pPr>
            <a:r>
              <a:rPr lang="en-GB" sz="2400" dirty="0"/>
              <a:t>Stefan </a:t>
            </a:r>
            <a:r>
              <a:rPr lang="en-GB" sz="2400" dirty="0" err="1"/>
              <a:t>Güttel</a:t>
            </a:r>
            <a:r>
              <a:rPr lang="en-GB" sz="2400" dirty="0"/>
              <a:t> (Applied)</a:t>
            </a:r>
          </a:p>
          <a:p>
            <a:pPr marL="457200" indent="-457200">
              <a:buFontTx/>
              <a:buChar char="-"/>
            </a:pPr>
            <a:r>
              <a:rPr lang="en-GB" sz="2400" dirty="0"/>
              <a:t>Lasse Rempe (Pure)</a:t>
            </a:r>
          </a:p>
          <a:p>
            <a:pPr marL="457200" indent="-457200">
              <a:buFontTx/>
              <a:buChar char="-"/>
            </a:pPr>
            <a:r>
              <a:rPr lang="en-GB" sz="2400" dirty="0"/>
              <a:t>Lorenzo Pellis (Probability &amp; Statistics)</a:t>
            </a:r>
          </a:p>
          <a:p>
            <a:pPr marL="457200" indent="-457200">
              <a:buFontTx/>
              <a:buChar char="-"/>
            </a:pPr>
            <a:endParaRPr lang="en-GB" sz="2400" dirty="0"/>
          </a:p>
          <a:p>
            <a:pPr algn="ctr"/>
            <a:r>
              <a:rPr lang="en-GB" sz="2400" b="1" dirty="0"/>
              <a:t>Thank you, and good luck!</a:t>
            </a:r>
          </a:p>
        </p:txBody>
      </p:sp>
    </p:spTree>
    <p:extLst>
      <p:ext uri="{BB962C8B-B14F-4D97-AF65-F5344CB8AC3E}">
        <p14:creationId xmlns:p14="http://schemas.microsoft.com/office/powerpoint/2010/main" val="120740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231" y="161320"/>
            <a:ext cx="896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Fellowships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E485A-296B-4953-B556-80ED1FEFC0D7}"/>
              </a:ext>
            </a:extLst>
          </p:cNvPr>
          <p:cNvSpPr txBox="1"/>
          <p:nvPr/>
        </p:nvSpPr>
        <p:spPr>
          <a:xfrm>
            <a:off x="692391" y="1287244"/>
            <a:ext cx="1123901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What is a Research Fellowship?</a:t>
            </a:r>
          </a:p>
          <a:p>
            <a:endParaRPr lang="en-GB" sz="12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An </a:t>
            </a:r>
            <a:r>
              <a:rPr lang="en-GB" sz="2400" dirty="0">
                <a:solidFill>
                  <a:srgbClr val="FF0000"/>
                </a:solidFill>
              </a:rPr>
              <a:t>independent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 research position held in a university, but (usually) funded by an external body.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May be a fixed-term post in its own right, or held (on a fixed-term basis) by somebody with a substantive position.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Some universities offer permanent posts to winners of very prestigious fellowships.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Details (eligibility, length, permitted hosts etc) </a:t>
            </a:r>
            <a:r>
              <a:rPr lang="en-GB" sz="2400" dirty="0">
                <a:solidFill>
                  <a:srgbClr val="FF0000"/>
                </a:solidFill>
              </a:rPr>
              <a:t>vary wildly 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between schemes.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Applications: usually </a:t>
            </a:r>
            <a:r>
              <a:rPr lang="en-GB" sz="2400" dirty="0">
                <a:solidFill>
                  <a:srgbClr val="FF0000"/>
                </a:solidFill>
              </a:rPr>
              <a:t>find a host 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then </a:t>
            </a:r>
            <a:r>
              <a:rPr lang="en-GB" sz="2400" dirty="0">
                <a:solidFill>
                  <a:srgbClr val="FF0000"/>
                </a:solidFill>
              </a:rPr>
              <a:t>work with them to apply to funder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endParaRPr lang="en-GB" sz="800" b="1" u="sng" dirty="0"/>
          </a:p>
          <a:p>
            <a:r>
              <a:rPr lang="en-GB" sz="2800" b="1" u="sng" dirty="0"/>
              <a:t>Is a Research Fellowship for Me?</a:t>
            </a:r>
          </a:p>
          <a:p>
            <a:endParaRPr lang="en-GB" sz="12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rgbClr val="FF0000"/>
                </a:solidFill>
              </a:rPr>
              <a:t>Yes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, if you have (and can articulate!) a </a:t>
            </a:r>
            <a:r>
              <a:rPr lang="en-GB" sz="2400" dirty="0">
                <a:solidFill>
                  <a:srgbClr val="FF0000"/>
                </a:solidFill>
              </a:rPr>
              <a:t>clear and convincing vision for your own research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 programme and have a </a:t>
            </a:r>
            <a:r>
              <a:rPr lang="en-GB" sz="2400" dirty="0">
                <a:solidFill>
                  <a:srgbClr val="FF0000"/>
                </a:solidFill>
              </a:rPr>
              <a:t>good track record 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relative to career stage.</a:t>
            </a:r>
            <a:endParaRPr lang="en-GB" sz="2400" dirty="0">
              <a:solidFill>
                <a:srgbClr val="FF0000"/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rgbClr val="FF0000"/>
                </a:solidFill>
              </a:rPr>
              <a:t>Probably not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, if you still need to ask your supervisor what is or isn’t a good research problem to work on or if you haven’t yet got much to show in terms of prior work.</a:t>
            </a:r>
            <a:endParaRPr lang="en-GB" sz="2400" b="1" u="sng" dirty="0"/>
          </a:p>
          <a:p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59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231" y="161320"/>
            <a:ext cx="896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UK Research Councils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E485A-296B-4953-B556-80ED1FEFC0D7}"/>
              </a:ext>
            </a:extLst>
          </p:cNvPr>
          <p:cNvSpPr txBox="1"/>
          <p:nvPr/>
        </p:nvSpPr>
        <p:spPr>
          <a:xfrm>
            <a:off x="476490" y="726280"/>
            <a:ext cx="11239018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  <a:p>
            <a:r>
              <a:rPr lang="en-GB" sz="2400" b="1" u="sng" dirty="0"/>
              <a:t>EPSRC Postdoctoral Fellowships</a:t>
            </a:r>
          </a:p>
          <a:p>
            <a:endParaRPr lang="en-GB" sz="8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Up to (and usually) three years duration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Suitability descriptors rather than exact eligibility criteria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Typically a second (but sometimes a first or later) postdoctoral position.</a:t>
            </a:r>
          </a:p>
          <a:p>
            <a:pPr marL="457200" indent="-457200">
              <a:buFontTx/>
              <a:buChar char="-"/>
            </a:pP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b="1" u="sng" dirty="0"/>
              <a:t>UKRI Future Leaders Fellowships</a:t>
            </a:r>
          </a:p>
          <a:p>
            <a:endParaRPr lang="en-GB" sz="8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Typically multi-disciplinary/impact-driven.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Typical applicant maybe 5-10 years post-PhD.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Four years duration (with possible extension).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Institutional quotas for application mean can be hard to find a host.</a:t>
            </a:r>
          </a:p>
          <a:p>
            <a:pPr marL="457200" indent="-457200">
              <a:buFontTx/>
              <a:buChar char="-"/>
            </a:pP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b="1" u="sng" dirty="0"/>
              <a:t>EPSRC Open Fellowships </a:t>
            </a:r>
            <a:r>
              <a:rPr lang="en-GB" sz="2400" b="1" u="sng" dirty="0">
                <a:solidFill>
                  <a:srgbClr val="FF0000"/>
                </a:solidFill>
              </a:rPr>
              <a:t>(ENDED ON 30</a:t>
            </a:r>
            <a:r>
              <a:rPr lang="en-GB" sz="2400" b="1" u="sng" baseline="30000" dirty="0">
                <a:solidFill>
                  <a:srgbClr val="FF0000"/>
                </a:solidFill>
              </a:rPr>
              <a:t>th</a:t>
            </a:r>
            <a:r>
              <a:rPr lang="en-GB" sz="2400" b="1" u="sng" dirty="0">
                <a:solidFill>
                  <a:srgbClr val="FF0000"/>
                </a:solidFill>
              </a:rPr>
              <a:t> April 2026)</a:t>
            </a:r>
          </a:p>
          <a:p>
            <a:endParaRPr lang="en-GB" sz="8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Up to five years duration, typically later in career but can be first academic position.</a:t>
            </a:r>
            <a:br>
              <a:rPr lang="en-GB" sz="2400" dirty="0">
                <a:solidFill>
                  <a:schemeClr val="accent5">
                    <a:lumMod val="75000"/>
                  </a:schemeClr>
                </a:solidFill>
              </a:rPr>
            </a:br>
            <a:endParaRPr lang="en-GB" sz="2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b="1" u="sng" dirty="0"/>
              <a:t>EPSRC Early-Independence Fellowships in Mathematical Sciences </a:t>
            </a:r>
            <a:r>
              <a:rPr lang="en-GB" sz="2400" b="1" u="sng" dirty="0">
                <a:solidFill>
                  <a:srgbClr val="FF0000"/>
                </a:solidFill>
              </a:rPr>
              <a:t>(TBA late spring 2026)</a:t>
            </a:r>
          </a:p>
          <a:p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AB6B13-FB6C-8B96-5322-670583D6DF29}"/>
              </a:ext>
            </a:extLst>
          </p:cNvPr>
          <p:cNvSpPr/>
          <p:nvPr/>
        </p:nvSpPr>
        <p:spPr>
          <a:xfrm>
            <a:off x="7944787" y="869430"/>
            <a:ext cx="3590144" cy="10792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Mainly EPSRC for Maths, but others like BBSRC or NERC might be relevant.</a:t>
            </a:r>
          </a:p>
        </p:txBody>
      </p:sp>
    </p:spTree>
    <p:extLst>
      <p:ext uri="{BB962C8B-B14F-4D97-AF65-F5344CB8AC3E}">
        <p14:creationId xmlns:p14="http://schemas.microsoft.com/office/powerpoint/2010/main" val="266847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231" y="161320"/>
            <a:ext cx="896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European Union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E485A-296B-4953-B556-80ED1FEFC0D7}"/>
              </a:ext>
            </a:extLst>
          </p:cNvPr>
          <p:cNvSpPr txBox="1"/>
          <p:nvPr/>
        </p:nvSpPr>
        <p:spPr>
          <a:xfrm>
            <a:off x="476490" y="943637"/>
            <a:ext cx="1123901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  <a:p>
            <a:r>
              <a:rPr lang="en-GB" sz="2400" dirty="0"/>
              <a:t>Tends to be very attractive but with complex/bureaucratic application procedures.</a:t>
            </a:r>
          </a:p>
          <a:p>
            <a:endParaRPr lang="en-GB" sz="2400" b="1" u="sng" dirty="0"/>
          </a:p>
          <a:p>
            <a:r>
              <a:rPr lang="en-GB" sz="2400" b="1" u="sng" dirty="0"/>
              <a:t>Marie </a:t>
            </a:r>
            <a:r>
              <a:rPr lang="en-GB" sz="2400" b="1" u="sng" dirty="0" err="1"/>
              <a:t>Skłodowska</a:t>
            </a:r>
            <a:r>
              <a:rPr lang="en-GB" sz="2400" b="1" u="sng" dirty="0"/>
              <a:t>-Curie Postdoctoral Fellowships </a:t>
            </a:r>
          </a:p>
          <a:p>
            <a:endParaRPr lang="en-GB" sz="12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rgbClr val="FF0000"/>
                </a:solidFill>
              </a:rPr>
              <a:t>Mobility-driven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 (to/from/around Europe, which does now include UK again!)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Eligible up to 8 years post-PhD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1-3 years duration depending on scheme</a:t>
            </a:r>
          </a:p>
          <a:p>
            <a:pPr marL="457200" indent="-457200">
              <a:buFontTx/>
              <a:buChar char="-"/>
            </a:pP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b="1" u="sng" dirty="0"/>
              <a:t>European Research Council Starting Grants</a:t>
            </a:r>
          </a:p>
          <a:p>
            <a:endParaRPr lang="en-GB" sz="8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2400" b="1" dirty="0">
                <a:solidFill>
                  <a:srgbClr val="FF0000"/>
                </a:solidFill>
              </a:rPr>
              <a:t>Very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 competitive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For real superstars of the future.</a:t>
            </a:r>
          </a:p>
          <a:p>
            <a:endParaRPr lang="en-GB" sz="2400" b="1" u="sng" dirty="0"/>
          </a:p>
          <a:p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231" y="161320"/>
            <a:ext cx="896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The Heilbronn Institute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E485A-296B-4953-B556-80ED1FEFC0D7}"/>
              </a:ext>
            </a:extLst>
          </p:cNvPr>
          <p:cNvSpPr txBox="1"/>
          <p:nvPr/>
        </p:nvSpPr>
        <p:spPr>
          <a:xfrm>
            <a:off x="476490" y="943637"/>
            <a:ext cx="1123901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  <a:p>
            <a:r>
              <a:rPr lang="en-GB" sz="2400" b="1" u="sng" dirty="0"/>
              <a:t>Heilbronn Fellowships </a:t>
            </a:r>
          </a:p>
          <a:p>
            <a:endParaRPr lang="en-GB" sz="12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Split time 50/50 between academic research and government research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Pure mathematics and data science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Security clearance and nationality requirements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Available in Manchester, Bristol and some London universities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3 years duration, sometimes extended by another 3 years</a:t>
            </a:r>
          </a:p>
          <a:p>
            <a:endParaRPr lang="en-GB" sz="2400" b="1" u="sng" dirty="0"/>
          </a:p>
          <a:p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051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231" y="161320"/>
            <a:ext cx="896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The Royal Society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E485A-296B-4953-B556-80ED1FEFC0D7}"/>
              </a:ext>
            </a:extLst>
          </p:cNvPr>
          <p:cNvSpPr txBox="1"/>
          <p:nvPr/>
        </p:nvSpPr>
        <p:spPr>
          <a:xfrm>
            <a:off x="476490" y="943637"/>
            <a:ext cx="1123901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  <a:p>
            <a:r>
              <a:rPr lang="en-GB" sz="2400" b="1" u="sng" dirty="0"/>
              <a:t>Royal Society University Research Fellowships (URFs)</a:t>
            </a:r>
          </a:p>
          <a:p>
            <a:endParaRPr lang="en-GB" sz="12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Eligible 3-8 years from PhD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Up to 8 years (!) duration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Very much open to fundamental research: </a:t>
            </a:r>
            <a:r>
              <a:rPr lang="en-GB" sz="2400" dirty="0">
                <a:solidFill>
                  <a:srgbClr val="FF0000"/>
                </a:solidFill>
              </a:rPr>
              <a:t>quality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 is what matters.</a:t>
            </a:r>
          </a:p>
          <a:p>
            <a:pPr marL="457200" indent="-457200">
              <a:buFontTx/>
              <a:buChar char="-"/>
            </a:pPr>
            <a:r>
              <a:rPr lang="en-GB" sz="2400" b="1" dirty="0">
                <a:solidFill>
                  <a:srgbClr val="FF0000"/>
                </a:solidFill>
              </a:rPr>
              <a:t>Seriously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 competitive.</a:t>
            </a:r>
          </a:p>
          <a:p>
            <a:pPr marL="457200" indent="-457200">
              <a:buFontTx/>
              <a:buChar char="-"/>
            </a:pP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b="1" u="sng" dirty="0"/>
              <a:t>Royal Society Dorothy Hodgkin Fellowships</a:t>
            </a:r>
          </a:p>
          <a:p>
            <a:endParaRPr lang="en-GB" sz="8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Similar to the above but with a (slightly) greater focus on career flexibility to accommodate personal circumstances such as caring responsibilities. </a:t>
            </a:r>
          </a:p>
          <a:p>
            <a:pPr marL="457200" indent="-457200">
              <a:buFontTx/>
              <a:buChar char="-"/>
            </a:pPr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b="1" u="sng" dirty="0"/>
              <a:t>Newton International Fellowships</a:t>
            </a:r>
          </a:p>
          <a:p>
            <a:endParaRPr lang="en-GB" sz="8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For people coming </a:t>
            </a:r>
            <a:r>
              <a:rPr lang="en-GB" sz="2400" dirty="0">
                <a:solidFill>
                  <a:srgbClr val="FF0000"/>
                </a:solidFill>
              </a:rPr>
              <a:t>to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 the UK from overseas (2 years in duration). </a:t>
            </a:r>
          </a:p>
          <a:p>
            <a:endParaRPr lang="en-GB" sz="2400" b="1" u="sng" dirty="0"/>
          </a:p>
          <a:p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18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231" y="161320"/>
            <a:ext cx="896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The Leverhulme Trust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E485A-296B-4953-B556-80ED1FEFC0D7}"/>
              </a:ext>
            </a:extLst>
          </p:cNvPr>
          <p:cNvSpPr txBox="1"/>
          <p:nvPr/>
        </p:nvSpPr>
        <p:spPr>
          <a:xfrm>
            <a:off x="952982" y="1008951"/>
            <a:ext cx="1123901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  <a:p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Likes </a:t>
            </a:r>
            <a:r>
              <a:rPr lang="en-GB" sz="2400" dirty="0">
                <a:solidFill>
                  <a:srgbClr val="FF0000"/>
                </a:solidFill>
              </a:rPr>
              <a:t>unusual/offbeat 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projects, </a:t>
            </a:r>
            <a:r>
              <a:rPr lang="en-GB" sz="2400" dirty="0">
                <a:solidFill>
                  <a:srgbClr val="FF0000"/>
                </a:solidFill>
              </a:rPr>
              <a:t>not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 “hot topics”.</a:t>
            </a:r>
          </a:p>
          <a:p>
            <a:endParaRPr lang="en-GB" sz="8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Open to fundamental research and to unusual collaborations. </a:t>
            </a:r>
            <a:endParaRPr lang="en-GB" sz="2400" b="1" u="sng" dirty="0"/>
          </a:p>
          <a:p>
            <a:endParaRPr lang="en-GB" sz="2400" b="1" u="sng" dirty="0"/>
          </a:p>
          <a:p>
            <a:r>
              <a:rPr lang="en-GB" sz="2400" b="1" u="sng" dirty="0"/>
              <a:t>Leverhulme Early Career Fellowship </a:t>
            </a:r>
          </a:p>
          <a:p>
            <a:endParaRPr lang="en-GB" sz="12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Only funded at 50%: host department needs to cover the rest.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Certain research areas cannot be funded (e.g. medical)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3 years duration depending on scheme.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Institutional sifting required</a:t>
            </a:r>
          </a:p>
          <a:p>
            <a:endParaRPr lang="en-GB" sz="24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GB" sz="2400" b="1" u="sng" dirty="0"/>
          </a:p>
          <a:p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64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231" y="161320"/>
            <a:ext cx="896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Miscellaneous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E485A-296B-4953-B556-80ED1FEFC0D7}"/>
              </a:ext>
            </a:extLst>
          </p:cNvPr>
          <p:cNvSpPr txBox="1"/>
          <p:nvPr/>
        </p:nvSpPr>
        <p:spPr>
          <a:xfrm>
            <a:off x="416529" y="643622"/>
            <a:ext cx="1123901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  <a:p>
            <a:endParaRPr lang="en-GB" sz="2400" b="1" u="sng" dirty="0"/>
          </a:p>
          <a:p>
            <a:r>
              <a:rPr lang="en-GB" sz="2400" b="1" u="sng" dirty="0"/>
              <a:t>LMS Early Career Fellowship</a:t>
            </a:r>
          </a:p>
          <a:p>
            <a:endParaRPr lang="en-GB" sz="8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Very short (3-6 months) bridging funding for new PhDs.</a:t>
            </a:r>
          </a:p>
          <a:p>
            <a:pPr marL="457200" indent="-457200">
              <a:buFontTx/>
              <a:buChar char="-"/>
            </a:pPr>
            <a:endParaRPr lang="en-GB" sz="8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b="1" u="sng" dirty="0"/>
              <a:t>Royal Commission for the Exhibition of 1851 Fellowships</a:t>
            </a:r>
          </a:p>
          <a:p>
            <a:endParaRPr lang="en-GB" sz="8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Up to 3 years post-PhD, up to 3 years duration.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Few awarded and very competitive.</a:t>
            </a:r>
          </a:p>
          <a:p>
            <a:pPr marL="457200" indent="-457200">
              <a:buFontTx/>
              <a:buChar char="-"/>
            </a:pPr>
            <a:endParaRPr lang="en-GB" sz="8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b="1" u="sng" dirty="0"/>
              <a:t>University-funded Fellowships</a:t>
            </a:r>
          </a:p>
          <a:p>
            <a:endParaRPr lang="en-GB" sz="8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“Tenure-track” fellowships (e.g. DKO Fellowships in Manchester) are at least as desirable and competitive as permanent lectureships.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A few departments have random (e.g. endowed) short-term fellowships.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Oxford/Cambridge college fellowships (e.g. JRF) vary greatly in terms/desirability.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Other universities: e.g. Imperial Chapman, Borland and Research Fellowships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64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3" y="161320"/>
            <a:ext cx="2365453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231" y="297306"/>
            <a:ext cx="896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Successful Applications?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E485A-296B-4953-B556-80ED1FEFC0D7}"/>
              </a:ext>
            </a:extLst>
          </p:cNvPr>
          <p:cNvSpPr txBox="1"/>
          <p:nvPr/>
        </p:nvSpPr>
        <p:spPr>
          <a:xfrm>
            <a:off x="476490" y="943637"/>
            <a:ext cx="112390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  <a:p>
            <a:r>
              <a:rPr lang="en-GB" sz="2400" dirty="0"/>
              <a:t>Most schemes are very competitive and there is no recipe for success.</a:t>
            </a:r>
          </a:p>
          <a:p>
            <a:endParaRPr lang="en-GB" sz="2400" dirty="0"/>
          </a:p>
          <a:p>
            <a:r>
              <a:rPr lang="en-GB" sz="2400" dirty="0"/>
              <a:t>Schemes vary greatly and you need to pay attention to the one you are applying for.</a:t>
            </a:r>
          </a:p>
          <a:p>
            <a:endParaRPr lang="en-GB" sz="2400" dirty="0"/>
          </a:p>
          <a:p>
            <a:r>
              <a:rPr lang="en-GB" sz="2400" dirty="0"/>
              <a:t>But if I had to give some tips:</a:t>
            </a:r>
          </a:p>
          <a:p>
            <a:endParaRPr lang="en-GB" sz="2400" dirty="0"/>
          </a:p>
          <a:p>
            <a:endParaRPr lang="en-GB" sz="1200" b="1" u="sng" dirty="0"/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It is </a:t>
            </a:r>
            <a:r>
              <a:rPr lang="en-GB" sz="2400" dirty="0">
                <a:solidFill>
                  <a:srgbClr val="FF0000"/>
                </a:solidFill>
              </a:rPr>
              <a:t>more about the person than the project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There is (metaphorically) </a:t>
            </a:r>
            <a:r>
              <a:rPr lang="en-GB" sz="2400" dirty="0">
                <a:solidFill>
                  <a:srgbClr val="FF0000"/>
                </a:solidFill>
              </a:rPr>
              <a:t>no second prize, so go for broke!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Don’t put all your hope into only one (but don’t just copy-paste your application!)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If applying to go somewhere else, talk to ppl at this institution first</a:t>
            </a:r>
          </a:p>
          <a:p>
            <a:pPr marL="457200" indent="-457200">
              <a:buFontTx/>
              <a:buChar char="-"/>
            </a:pP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48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24628</TotalTime>
  <Words>875</Words>
  <Application>Microsoft Office PowerPoint</Application>
  <PresentationFormat>Widescreen</PresentationFormat>
  <Paragraphs>137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reflections on impedance matching in air</dc:title>
  <dc:creator>William Parnell</dc:creator>
  <cp:lastModifiedBy>Raphael Assier</cp:lastModifiedBy>
  <cp:revision>152</cp:revision>
  <dcterms:created xsi:type="dcterms:W3CDTF">2019-05-16T16:36:34Z</dcterms:created>
  <dcterms:modified xsi:type="dcterms:W3CDTF">2026-05-05T11:21:21Z</dcterms:modified>
</cp:coreProperties>
</file>