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2" r:id="rId3"/>
    <p:sldId id="266" r:id="rId4"/>
    <p:sldId id="263" r:id="rId5"/>
    <p:sldId id="269" r:id="rId6"/>
    <p:sldId id="259" r:id="rId7"/>
    <p:sldId id="260" r:id="rId8"/>
    <p:sldId id="261" r:id="rId9"/>
    <p:sldId id="258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ren Graham" userId="29aae720-fb91-46a3-961c-342815c5e67f" providerId="ADAL" clId="{66FAC474-483D-4A6C-92F3-C9FD4FCDB74C}"/>
    <pc:docChg chg="modSld">
      <pc:chgData name="Darren Graham" userId="29aae720-fb91-46a3-961c-342815c5e67f" providerId="ADAL" clId="{66FAC474-483D-4A6C-92F3-C9FD4FCDB74C}" dt="2026-05-05T12:37:10.007" v="42" actId="20577"/>
      <pc:docMkLst>
        <pc:docMk/>
      </pc:docMkLst>
      <pc:sldChg chg="modSp mod">
        <pc:chgData name="Darren Graham" userId="29aae720-fb91-46a3-961c-342815c5e67f" providerId="ADAL" clId="{66FAC474-483D-4A6C-92F3-C9FD4FCDB74C}" dt="2026-05-05T12:37:10.007" v="42" actId="20577"/>
        <pc:sldMkLst>
          <pc:docMk/>
          <pc:sldMk cId="1333438840" sldId="261"/>
        </pc:sldMkLst>
        <pc:spChg chg="mod">
          <ac:chgData name="Darren Graham" userId="29aae720-fb91-46a3-961c-342815c5e67f" providerId="ADAL" clId="{66FAC474-483D-4A6C-92F3-C9FD4FCDB74C}" dt="2026-05-05T12:37:10.007" v="42" actId="20577"/>
          <ac:spMkLst>
            <pc:docMk/>
            <pc:sldMk cId="1333438840" sldId="261"/>
            <ac:spMk id="4" creationId="{F9AAF693-5E70-EA22-D4AB-04CE4A002C6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19DD6-066C-42C2-BA9C-BE3DBAE4AC4A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D2C34-3175-4531-8262-43F10C561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84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Total ~40 fellowship equivalent for 132 staff (83 T&amp;R, 19 R, 8 T), although many are “overlapped”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662BF-86CA-1941-95F6-907A2AA67E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229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662BF-86CA-1941-95F6-907A2AA67E5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02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5FD05-B725-0852-67A0-8920054220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87E56-A784-EC95-FCBB-8E5D673D5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E8203-7F18-D939-C48B-615AC0807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B7198-DFF0-E9DD-764D-D549BA0AF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681E6-1D8E-CF93-9233-0321C9C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5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AB4F4-D690-E85A-235A-9056FB775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4D8FA6-76DD-3746-4944-49FFFC3EC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F3E06-0F73-9100-53FF-971539FC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C06C3-CDC9-6415-3378-C333B9C93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1AD1D-405F-1590-C89E-F7167F0F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9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9EAC68-CC3B-C82F-0074-ABE0A4286D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D2F37-71DE-49B7-A2EC-6F4006A1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D5016-EDE3-3580-04DC-F9AC3969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3A752-8B72-2EB5-AE95-4C50BAC0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14CD9-FEE7-C430-0EE1-284160FD0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67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143AD-C2DD-8617-AA1B-84F489F23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DAD4F-6C5B-61B7-0FA4-F13A03217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8C60E-2195-4FAE-06C6-939A42CAC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FB3D3-3270-5075-AB4C-251A82918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890F7-6A74-1B82-67D3-D11D4DFED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7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63BA3-4A5C-08DF-49FA-6D7BCDADC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A723B-8C8F-19B9-CBCF-DADE27BF7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ECB91-D2AC-16F2-01FE-E2ADBA75C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74253-5A88-2754-6392-44F6F37DD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580B4-0840-836F-CC72-D08C5CB7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39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B641A-E055-61E1-8C32-20DDC388F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EA8AC-E56B-2443-C3DA-D8389A795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E919CC-B76B-AC6C-FF5D-3CC63B3C3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192092-DD24-2D93-B5BC-18C556058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DB5D6-F14B-2567-4BE4-E617CAD9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5533-3650-45E1-8015-9C29F4AD5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08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A0C4E-74A2-F5E7-0F84-5DA261D7B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32DA2-B7ED-333F-4E99-F819680C3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F6C9F-1AA6-A98C-935B-006F7C815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354B4C-8752-E5FE-5F8C-8E32EA2330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4F4534-0E82-A59E-F06C-0E54A78F1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5D2791-0592-97DC-B177-6989F42D1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B95C53-08AC-C1C8-CE0B-AF492975C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6EEE9-74AD-5619-7BB9-FFBB9C76E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6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6C90D-FCD5-AA1D-B2CE-38243D93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FA773-D016-3C23-1A39-30AA9188A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4B22C-AE82-E8C0-38E6-51A66C3B2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CBD3D-88C1-3A50-8064-FAA705ED8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4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76375F-AD40-8A88-26A3-727A3D9DD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0BB2F7-A8C3-E000-D8A8-AE5E3FC33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C38CC-B66C-2227-0A68-A73101AF4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5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6B2D7-4BCE-883A-4248-3847D1D11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70CD1-D390-282F-035A-73A66F217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949AC9-BD5C-10A4-60AA-4A4552C17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DAA4B5-6AFD-69C4-D5F3-A8CE54992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46E36-B2C8-9EF5-7E76-974E1362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6296E-3A15-1D57-BF96-997236088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54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49D31-59A9-D2E1-318A-32DD36A82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EBC09C-D320-75D1-69BA-8B889ED542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F977B-04F3-E049-6914-F4E4B2569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34B1E-B090-D943-C07F-9CCBC0BE0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002C5-B9C9-FEEE-8266-97926633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C45EB-1AF2-7369-4AAF-56B20C4D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44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876907-DE9C-F21E-1BBC-E9761F447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C8B9F-2331-F5B4-CBB1-9B555342E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B14AB-7075-B780-A9B2-53667AE2EB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937B8A-6BA3-4182-9296-FD27A84CD232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D4D6A-6B9E-EE71-8AC4-DEB722367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3AF92-7383-E713-6B25-CC6E816F0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E88DEE-DFE9-4473-A735-8EB7CC8B2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49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cs.manchester.ac.uk/research/fellowship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physics-fellowship@Manchester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D925-364D-0A6A-2CDB-F010110760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Physics and Astronomy</a:t>
            </a:r>
            <a:b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</a:b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Fellowship</a:t>
            </a:r>
            <a:r>
              <a:rPr lang="en-GB" dirty="0">
                <a:solidFill>
                  <a:srgbClr val="212121"/>
                </a:solidFill>
                <a:latin typeface="Aptos" panose="020B0004020202020204" pitchFamily="34" charset="0"/>
              </a:rPr>
              <a:t>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13905-22BB-A110-53BA-CC0996931B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 dirty="0">
              <a:solidFill>
                <a:srgbClr val="212121"/>
              </a:solidFill>
              <a:latin typeface="Aptos" panose="020B0004020202020204" pitchFamily="34" charset="0"/>
            </a:endParaRPr>
          </a:p>
          <a:p>
            <a:endParaRPr lang="en-GB" dirty="0">
              <a:solidFill>
                <a:srgbClr val="212121"/>
              </a:solidFill>
              <a:latin typeface="Aptos" panose="020B0004020202020204" pitchFamily="34" charset="0"/>
            </a:endParaRPr>
          </a:p>
          <a:p>
            <a:r>
              <a:rPr lang="en-GB" dirty="0">
                <a:solidFill>
                  <a:srgbClr val="212121"/>
                </a:solidFill>
                <a:latin typeface="Aptos" panose="020B0004020202020204" pitchFamily="34" charset="0"/>
              </a:rPr>
              <a:t>Darren Graham, Departmental Head of Research</a:t>
            </a:r>
            <a:br>
              <a:rPr lang="en-GB" dirty="0">
                <a:solidFill>
                  <a:srgbClr val="212121"/>
                </a:solidFill>
                <a:latin typeface="Aptos" panose="020B0004020202020204" pitchFamily="34" charset="0"/>
              </a:rPr>
            </a:br>
            <a:r>
              <a:rPr lang="en-GB" dirty="0">
                <a:solidFill>
                  <a:srgbClr val="212121"/>
                </a:solidFill>
                <a:latin typeface="Aptos" panose="020B0004020202020204" pitchFamily="34" charset="0"/>
              </a:rPr>
              <a:t>Physics and Astronomy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58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2B9CE-0E20-359F-0B3E-9F9416A3C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256" y="-38895"/>
            <a:ext cx="10515600" cy="1325563"/>
          </a:xfrm>
        </p:spPr>
        <p:txBody>
          <a:bodyPr/>
          <a:lstStyle/>
          <a:p>
            <a:r>
              <a:rPr lang="en-GB" dirty="0"/>
              <a:t>My Personal Fellowship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407BF-E379-596E-F664-717DC2F46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5889" y="1411287"/>
            <a:ext cx="7647039" cy="4675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/>
              <a:t>2005 – PhD</a:t>
            </a:r>
          </a:p>
          <a:p>
            <a:pPr marL="0" indent="0">
              <a:buNone/>
            </a:pPr>
            <a:r>
              <a:rPr lang="en-GB" sz="2600" dirty="0"/>
              <a:t>2006-2010 – Postdocs (x 3)</a:t>
            </a:r>
          </a:p>
          <a:p>
            <a:pPr marL="0" indent="0">
              <a:buNone/>
            </a:pPr>
            <a:r>
              <a:rPr lang="en-GB" sz="2600" i="1" dirty="0">
                <a:solidFill>
                  <a:schemeClr val="accent6"/>
                </a:solidFill>
              </a:rPr>
              <a:t>2010 – Applied for STFC, RS and EPSRC Fellowships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accent5"/>
                </a:solidFill>
              </a:rPr>
              <a:t>2011 – EPSRC Career Acceleration  Fellowship awarded</a:t>
            </a:r>
          </a:p>
          <a:p>
            <a:pPr marL="0" indent="0">
              <a:buNone/>
            </a:pPr>
            <a:r>
              <a:rPr lang="en-GB" sz="2600" dirty="0"/>
              <a:t>2011 – Lecturer at Manchester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accent5"/>
                </a:solidFill>
              </a:rPr>
              <a:t>2019 – Senior Lecturer </a:t>
            </a:r>
          </a:p>
          <a:p>
            <a:pPr marL="0" indent="0">
              <a:buNone/>
            </a:pPr>
            <a:r>
              <a:rPr lang="en-GB" sz="2600" dirty="0"/>
              <a:t>2023 – Reader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accent5"/>
                </a:solidFill>
              </a:rPr>
              <a:t>2024 – Department Head of Research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83113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F6F74-7606-134E-4F8A-A905FE2E9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sz="4400" b="1" i="0" u="none" strike="noStrike" baseline="0" dirty="0">
                <a:solidFill>
                  <a:srgbClr val="000000"/>
                </a:solidFill>
                <a:latin typeface="Calibri-Bold"/>
              </a:rPr>
              <a:t>Successful Applications?</a:t>
            </a:r>
            <a:br>
              <a:rPr lang="en-GB" sz="4400" b="1" i="0" u="none" strike="noStrike" baseline="0" dirty="0">
                <a:solidFill>
                  <a:srgbClr val="000000"/>
                </a:solidFill>
                <a:latin typeface="Calibri-Bold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201FD-CEC6-7477-8673-133B5CCB8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936" y="879704"/>
            <a:ext cx="7401233" cy="5393557"/>
          </a:xfrm>
        </p:spPr>
        <p:txBody>
          <a:bodyPr>
            <a:normAutofit/>
          </a:bodyPr>
          <a:lstStyle/>
          <a:p>
            <a:pPr algn="l"/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Most schemes are very competitive and there is </a:t>
            </a:r>
            <a:r>
              <a:rPr lang="en-US" sz="24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no recipe for success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algn="l"/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Schemes vary greatly and you need to pay attention to one you are applying for.</a:t>
            </a:r>
          </a:p>
          <a:p>
            <a:pPr marL="0" indent="0" algn="l">
              <a:buNone/>
            </a:pPr>
            <a:endParaRPr lang="en-US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wo top tips:</a:t>
            </a:r>
          </a:p>
          <a:p>
            <a:pPr marL="0" indent="0" algn="l">
              <a:buNone/>
            </a:pPr>
            <a:endParaRPr lang="en-US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- It is never too soon to prepare “yourself” for an application </a:t>
            </a:r>
          </a:p>
          <a:p>
            <a:pPr marL="0" indent="0" algn="l">
              <a:buNone/>
            </a:pPr>
            <a:endParaRPr lang="en-US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2400" b="0" i="0" u="none" strike="noStrike" baseline="0" dirty="0">
                <a:latin typeface="Calibri" panose="020F0502020204030204" pitchFamily="34" charset="0"/>
              </a:rPr>
              <a:t>- It is more about the person than the project.</a:t>
            </a:r>
          </a:p>
          <a:p>
            <a:pPr marL="0" indent="0" algn="l">
              <a:buNone/>
            </a:pPr>
            <a:endParaRPr lang="en-GB" sz="3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A305EA6-825A-44A0-D324-C0EB9D237E82}"/>
              </a:ext>
            </a:extLst>
          </p:cNvPr>
          <p:cNvSpPr/>
          <p:nvPr/>
        </p:nvSpPr>
        <p:spPr>
          <a:xfrm>
            <a:off x="6932163" y="1857798"/>
            <a:ext cx="2757488" cy="29718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Person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Evidence of skills, experience, collaborators, leadership or engagement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62675B-7A1C-AE79-A2EF-D509BE705872}"/>
              </a:ext>
            </a:extLst>
          </p:cNvPr>
          <p:cNvSpPr/>
          <p:nvPr/>
        </p:nvSpPr>
        <p:spPr>
          <a:xfrm>
            <a:off x="9281576" y="3675088"/>
            <a:ext cx="2757488" cy="29718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Project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Novel, feasible, timely, risk managed, ethical, strategic, resourced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AD9C71-9D28-B0DC-2A27-1E28C8AF1E73}"/>
              </a:ext>
            </a:extLst>
          </p:cNvPr>
          <p:cNvSpPr/>
          <p:nvPr/>
        </p:nvSpPr>
        <p:spPr>
          <a:xfrm>
            <a:off x="9281576" y="40507"/>
            <a:ext cx="2757488" cy="2971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Scheme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In scope, fit to theme, meets requirements, aligns with objectives</a:t>
            </a:r>
          </a:p>
        </p:txBody>
      </p:sp>
    </p:spTree>
    <p:extLst>
      <p:ext uri="{BB962C8B-B14F-4D97-AF65-F5344CB8AC3E}">
        <p14:creationId xmlns:p14="http://schemas.microsoft.com/office/powerpoint/2010/main" val="1583730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5462A-CF6D-4C2C-54A0-A79C04C27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22441"/>
            <a:ext cx="10515600" cy="1325563"/>
          </a:xfrm>
        </p:spPr>
        <p:txBody>
          <a:bodyPr/>
          <a:lstStyle/>
          <a:p>
            <a:r>
              <a:rPr lang="en-GB" sz="4400" b="1" i="0" u="none" strike="noStrike" baseline="0" dirty="0">
                <a:solidFill>
                  <a:srgbClr val="000000"/>
                </a:solidFill>
                <a:latin typeface="Calibri-Bold"/>
              </a:rPr>
              <a:t>Holding Fellowships in Manchester</a:t>
            </a:r>
            <a:br>
              <a:rPr lang="en-GB" sz="4400" b="1" i="0" u="none" strike="noStrike" baseline="0" dirty="0">
                <a:solidFill>
                  <a:srgbClr val="000000"/>
                </a:solidFill>
                <a:latin typeface="Calibri-Bold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1E124-ACC7-5BE8-F656-21F9604556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9538" y="1609315"/>
            <a:ext cx="10232923" cy="4351338"/>
          </a:xfrm>
        </p:spPr>
        <p:txBody>
          <a:bodyPr>
            <a:normAutofit/>
          </a:bodyPr>
          <a:lstStyle/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Our Department can host most kinds of fellowships.</a:t>
            </a:r>
          </a:p>
          <a:p>
            <a:pPr algn="l"/>
            <a:endParaRPr lang="en-US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Can provide </a:t>
            </a:r>
            <a:r>
              <a:rPr lang="en-US" sz="20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extensive support with applying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e.g. (internal feedback from experienced</a:t>
            </a:r>
          </a:p>
          <a:p>
            <a:pPr marL="0" indent="0" algn="l">
              <a:buNone/>
            </a:pPr>
            <a:r>
              <a:rPr lang="en-GB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applicants, mock interviews).</a:t>
            </a:r>
          </a:p>
          <a:p>
            <a:pPr marL="0" indent="0" algn="l">
              <a:buNone/>
            </a:pPr>
            <a:endParaRPr lang="en-GB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Alex and Frank will describe the processes.</a:t>
            </a:r>
          </a:p>
          <a:p>
            <a:pPr algn="l"/>
            <a:endParaRPr lang="en-US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But to start with, </a:t>
            </a:r>
            <a:r>
              <a:rPr lang="en-US" sz="20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talk to us!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9828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DB61E1-7B84-F3FF-A642-E2536F328BF2}"/>
              </a:ext>
            </a:extLst>
          </p:cNvPr>
          <p:cNvSpPr txBox="1"/>
          <p:nvPr/>
        </p:nvSpPr>
        <p:spPr>
          <a:xfrm>
            <a:off x="4300538" y="473963"/>
            <a:ext cx="74295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Fellowships are </a:t>
            </a:r>
            <a:r>
              <a:rPr lang="en-GB" b="1" dirty="0"/>
              <a:t>funding for individual researchers</a:t>
            </a:r>
            <a:r>
              <a:rPr lang="en-GB" dirty="0"/>
              <a:t>. They allow you to </a:t>
            </a:r>
            <a:r>
              <a:rPr lang="en-GB" b="1" dirty="0"/>
              <a:t>devote time to your own research</a:t>
            </a:r>
            <a:r>
              <a:rPr lang="en-GB" dirty="0"/>
              <a:t> and provide support for you to </a:t>
            </a:r>
            <a:r>
              <a:rPr lang="en-GB" b="1" dirty="0"/>
              <a:t>develop as a research leader</a:t>
            </a:r>
            <a:r>
              <a:rPr lang="en-GB" dirty="0"/>
              <a:t>. Fellowships often include career development opportunities like training, mentorship and international placements.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2E7C26-E51C-3CB9-47E1-8815764F7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637077"/>
            <a:ext cx="3575052" cy="1151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B630B3-E05E-8C76-5FCA-12CEE9487C4D}"/>
              </a:ext>
            </a:extLst>
          </p:cNvPr>
          <p:cNvSpPr txBox="1"/>
          <p:nvPr/>
        </p:nvSpPr>
        <p:spPr>
          <a:xfrm>
            <a:off x="4300537" y="2172333"/>
            <a:ext cx="742949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objectives of the URF programme are to enable </a:t>
            </a:r>
            <a:r>
              <a:rPr lang="en-GB" b="1" dirty="0"/>
              <a:t>outstanding early career scientists </a:t>
            </a:r>
            <a:r>
              <a:rPr lang="en-GB" dirty="0"/>
              <a:t>with </a:t>
            </a:r>
            <a:r>
              <a:rPr lang="en-GB" b="1" dirty="0"/>
              <a:t>the potential to become leaders in their field</a:t>
            </a:r>
            <a:r>
              <a:rPr lang="en-GB" dirty="0"/>
              <a:t>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Build an independent research career </a:t>
            </a:r>
            <a:r>
              <a:rPr lang="en-GB" dirty="0"/>
              <a:t>at a UK university or research institution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Gain the </a:t>
            </a:r>
            <a:r>
              <a:rPr lang="en-GB" b="1" dirty="0"/>
              <a:t>freedom, time, and long-term flexible support </a:t>
            </a:r>
            <a:r>
              <a:rPr lang="en-GB" dirty="0"/>
              <a:t>to pursue high-quality and innovative lines of scientific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Develop as research leaders</a:t>
            </a:r>
            <a:r>
              <a:rPr lang="en-GB" dirty="0"/>
              <a:t> by offering tailored high-quality professional development, networking and engagement opportunities.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27DAA5-76E0-F4C3-EBFA-30ECB6387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688" y="2402570"/>
            <a:ext cx="1625600" cy="1562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EAF900-B9BA-A49D-D5C5-FAB58E6500AE}"/>
              </a:ext>
            </a:extLst>
          </p:cNvPr>
          <p:cNvSpPr txBox="1"/>
          <p:nvPr/>
        </p:nvSpPr>
        <p:spPr>
          <a:xfrm>
            <a:off x="4300537" y="4779963"/>
            <a:ext cx="74294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Giving </a:t>
            </a:r>
            <a:r>
              <a:rPr lang="en-GB" b="1" dirty="0"/>
              <a:t>early career scientists</a:t>
            </a:r>
            <a:r>
              <a:rPr lang="en-GB" dirty="0"/>
              <a:t> or engineers of </a:t>
            </a:r>
            <a:r>
              <a:rPr lang="en-GB" b="1" dirty="0"/>
              <a:t>exceptional promise </a:t>
            </a:r>
            <a:r>
              <a:rPr lang="en-GB" dirty="0"/>
              <a:t>the </a:t>
            </a:r>
            <a:r>
              <a:rPr lang="en-GB" b="1" dirty="0"/>
              <a:t>opportunity to conduct research of their own instigation</a:t>
            </a:r>
            <a:r>
              <a:rPr lang="en-GB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BF7DAA-BC2E-2B34-7AE9-0F5A256F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6688" y="4356101"/>
            <a:ext cx="1519302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3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2EA602-955B-E095-7176-F00805D21B5B}"/>
              </a:ext>
            </a:extLst>
          </p:cNvPr>
          <p:cNvSpPr txBox="1"/>
          <p:nvPr/>
        </p:nvSpPr>
        <p:spPr>
          <a:xfrm>
            <a:off x="811161" y="285135"/>
            <a:ext cx="1056967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0" u="none" strike="noStrike" baseline="0" dirty="0">
                <a:solidFill>
                  <a:srgbClr val="000000"/>
                </a:solidFill>
              </a:rPr>
              <a:t>What is a Research Fellowship?</a:t>
            </a:r>
          </a:p>
          <a:p>
            <a:pPr algn="l"/>
            <a:endParaRPr lang="en-US" sz="2000" b="1" i="0" u="none" strike="noStrike" baseline="0" dirty="0">
              <a:solidFill>
                <a:srgbClr val="000000"/>
              </a:solidFill>
            </a:endParaRPr>
          </a:p>
          <a:p>
            <a:pPr algn="l"/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An </a:t>
            </a:r>
            <a:r>
              <a:rPr lang="en-US" sz="2000" b="0" i="0" u="none" strike="noStrike" baseline="0" dirty="0">
                <a:solidFill>
                  <a:srgbClr val="FF0000"/>
                </a:solidFill>
              </a:rPr>
              <a:t>independent research position </a:t>
            </a:r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held in a university, but (usually) funded by an</a:t>
            </a:r>
          </a:p>
          <a:p>
            <a:pPr algn="l"/>
            <a:r>
              <a:rPr lang="en-GB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external body.</a:t>
            </a:r>
          </a:p>
          <a:p>
            <a:pPr algn="l"/>
            <a:endParaRPr lang="en-GB" sz="2000" b="0" i="0" u="none" strike="noStrike" baseline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May be a fixed-term post in its own right, or held (on a fixed-term basis) by somebody</a:t>
            </a:r>
          </a:p>
          <a:p>
            <a:pPr algn="l"/>
            <a:r>
              <a:rPr lang="en-GB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a substantive position.</a:t>
            </a:r>
          </a:p>
          <a:p>
            <a:pPr algn="l"/>
            <a:endParaRPr lang="en-GB" sz="2000" b="0" i="0" u="none" strike="noStrike" baseline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Some universities offer permanent posts to winners of very prestigious fellowships.</a:t>
            </a:r>
          </a:p>
          <a:p>
            <a:pPr algn="l"/>
            <a:endParaRPr lang="en-US" sz="2000" b="0" i="0" u="none" strike="noStrike" baseline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Details (eligibility, length, permitted hosts </a:t>
            </a:r>
            <a:r>
              <a:rPr lang="en-US" sz="2000" b="0" i="0" u="none" strike="noStrike" baseline="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etc</a:t>
            </a:r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) </a:t>
            </a:r>
            <a:r>
              <a:rPr lang="en-US" sz="2000" b="0" i="0" u="none" strike="noStrike" baseline="0" dirty="0">
                <a:solidFill>
                  <a:srgbClr val="FF0000"/>
                </a:solidFill>
              </a:rPr>
              <a:t>vary wildly between schemes.</a:t>
            </a:r>
          </a:p>
          <a:p>
            <a:pPr algn="l"/>
            <a:endParaRPr lang="en-US" sz="2000" b="0" i="0" u="none" strike="noStrike" baseline="0" dirty="0">
              <a:solidFill>
                <a:srgbClr val="FF0000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Applications: find a host then work with them to apply to funder.</a:t>
            </a:r>
          </a:p>
          <a:p>
            <a:pPr marL="285750" indent="-285750" algn="l">
              <a:buFontTx/>
              <a:buChar char="-"/>
            </a:pPr>
            <a:endParaRPr lang="en-US" sz="2000" dirty="0"/>
          </a:p>
          <a:p>
            <a:pPr marL="285750" indent="-285750" algn="l">
              <a:buFontTx/>
              <a:buChar char="-"/>
            </a:pPr>
            <a:endParaRPr lang="en-US" sz="2000" b="0" i="0" u="none" strike="noStrike" baseline="0" dirty="0"/>
          </a:p>
          <a:p>
            <a:pPr algn="l"/>
            <a:r>
              <a:rPr lang="en-US" sz="2000" b="1" i="0" u="none" strike="noStrike" baseline="0" dirty="0"/>
              <a:t>Is a Research Fellowship for Me?</a:t>
            </a:r>
          </a:p>
          <a:p>
            <a:pPr algn="l"/>
            <a:endParaRPr lang="en-US" sz="2000" b="1" i="0" u="none" strike="noStrike" baseline="0" dirty="0"/>
          </a:p>
          <a:p>
            <a:pPr algn="l"/>
            <a:r>
              <a:rPr lang="en-US" sz="2000" b="0" i="0" u="none" strike="noStrike" baseline="0" dirty="0"/>
              <a:t>- </a:t>
            </a:r>
            <a:r>
              <a:rPr lang="en-US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Yes, if you have (and can articulate!) a clear and convincing vision for your own</a:t>
            </a:r>
          </a:p>
          <a:p>
            <a:pPr algn="l"/>
            <a:r>
              <a:rPr lang="en-GB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research programme.</a:t>
            </a:r>
          </a:p>
        </p:txBody>
      </p:sp>
    </p:spTree>
    <p:extLst>
      <p:ext uri="{BB962C8B-B14F-4D97-AF65-F5344CB8AC3E}">
        <p14:creationId xmlns:p14="http://schemas.microsoft.com/office/powerpoint/2010/main" val="4293083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1F0AA-5463-EFF1-86D5-E60088C71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Fellowships in Physics and Astronomy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08FA6-E1BC-846C-A041-A7DF133CAD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8328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/>
              <a:t>Early-Career/Postdoctoral</a:t>
            </a:r>
          </a:p>
          <a:p>
            <a:r>
              <a:rPr lang="en-GB" dirty="0"/>
              <a:t>Marie Curie (3)</a:t>
            </a:r>
          </a:p>
          <a:p>
            <a:r>
              <a:rPr lang="en-GB" dirty="0"/>
              <a:t>Leverhulme Early Career (1)</a:t>
            </a:r>
          </a:p>
          <a:p>
            <a:r>
              <a:rPr lang="en-GB" dirty="0"/>
              <a:t>Royal Commission 1851 (1)</a:t>
            </a:r>
          </a:p>
          <a:p>
            <a:r>
              <a:rPr lang="en-GB" dirty="0"/>
              <a:t>UKRI Steven Hawking (1)</a:t>
            </a:r>
          </a:p>
          <a:p>
            <a:r>
              <a:rPr lang="en-GB" dirty="0"/>
              <a:t>EPSRC Postdoctoral (1)</a:t>
            </a:r>
          </a:p>
          <a:p>
            <a:r>
              <a:rPr lang="en-GB" dirty="0" err="1"/>
              <a:t>RAEng</a:t>
            </a:r>
            <a:r>
              <a:rPr lang="en-GB" dirty="0"/>
              <a:t> Early Career (0)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AAD4D-4BB1-FECD-D1AE-4BB7F72D2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28328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/>
              <a:t>Early-Career “Tenure Track”</a:t>
            </a:r>
          </a:p>
          <a:p>
            <a:r>
              <a:rPr lang="en-GB" dirty="0"/>
              <a:t>RS URF (7)</a:t>
            </a:r>
          </a:p>
          <a:p>
            <a:r>
              <a:rPr lang="en-GB" dirty="0"/>
              <a:t>RS Dorothy-</a:t>
            </a:r>
            <a:r>
              <a:rPr lang="en-GB" dirty="0" err="1"/>
              <a:t>Hodgekins</a:t>
            </a:r>
            <a:r>
              <a:rPr lang="en-GB" dirty="0"/>
              <a:t> (2)</a:t>
            </a:r>
          </a:p>
          <a:p>
            <a:r>
              <a:rPr lang="en-GB" dirty="0"/>
              <a:t>RS Career Development (0)</a:t>
            </a:r>
          </a:p>
          <a:p>
            <a:r>
              <a:rPr lang="en-GB" dirty="0"/>
              <a:t>STFC Ernest Rutherford  (4)</a:t>
            </a:r>
          </a:p>
          <a:p>
            <a:r>
              <a:rPr lang="en-GB" dirty="0"/>
              <a:t>UKRI Future Leaders Fellowship (5)</a:t>
            </a:r>
          </a:p>
          <a:p>
            <a:r>
              <a:rPr lang="en-GB" dirty="0"/>
              <a:t>EPSRC Open (1)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BF3DB2-E3ED-242A-BB2D-E5AFFCB69409}"/>
              </a:ext>
            </a:extLst>
          </p:cNvPr>
          <p:cNvSpPr txBox="1"/>
          <p:nvPr/>
        </p:nvSpPr>
        <p:spPr>
          <a:xfrm>
            <a:off x="838200" y="4608768"/>
            <a:ext cx="5181600" cy="1506282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r>
              <a:rPr lang="en-GB" sz="2400" b="1" u="sng" dirty="0"/>
              <a:t>European Research Council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ERC Starting (4)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Consolidator 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Advanced (3)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1DEAA-7FAF-D33E-936C-032614159762}"/>
              </a:ext>
            </a:extLst>
          </p:cNvPr>
          <p:cNvSpPr txBox="1"/>
          <p:nvPr/>
        </p:nvSpPr>
        <p:spPr>
          <a:xfrm>
            <a:off x="6172200" y="4608768"/>
            <a:ext cx="5181600" cy="1506282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400" b="1" u="sng" dirty="0"/>
              <a:t>Internal/tenure-track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DKO (Kathleen </a:t>
            </a:r>
            <a:r>
              <a:rPr lang="en-GB" sz="2400" dirty="0" err="1"/>
              <a:t>Ollerenshaw</a:t>
            </a:r>
            <a:r>
              <a:rPr lang="en-GB" sz="2400" dirty="0"/>
              <a:t>) (~4)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Presidential Fellowships (2)</a:t>
            </a:r>
          </a:p>
        </p:txBody>
      </p:sp>
    </p:spTree>
    <p:extLst>
      <p:ext uri="{BB962C8B-B14F-4D97-AF65-F5344CB8AC3E}">
        <p14:creationId xmlns:p14="http://schemas.microsoft.com/office/powerpoint/2010/main" val="289822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62F41-8B04-ADEB-DBD1-8EB4FA8EF2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8145" y="1058709"/>
            <a:ext cx="10970342" cy="4351338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b="1" i="0" u="none" strike="noStrike" baseline="0" dirty="0">
                <a:solidFill>
                  <a:srgbClr val="000000"/>
                </a:solidFill>
              </a:rPr>
              <a:t>Royal Society University Research Fellowships (URFs)</a:t>
            </a:r>
          </a:p>
          <a:p>
            <a:pPr algn="l"/>
            <a:r>
              <a:rPr lang="en-US" sz="2000" b="0" i="0" u="none" strike="noStrike" baseline="0" dirty="0">
                <a:solidFill>
                  <a:srgbClr val="2F5598"/>
                </a:solidFill>
              </a:rPr>
              <a:t>- Eligible 3-8 years from PhD</a:t>
            </a:r>
          </a:p>
          <a:p>
            <a:pPr algn="l"/>
            <a:r>
              <a:rPr lang="en-US" sz="2000" b="0" i="0" u="none" strike="noStrike" baseline="0" dirty="0">
                <a:solidFill>
                  <a:srgbClr val="2F5598"/>
                </a:solidFill>
              </a:rPr>
              <a:t>- Up to 8 years (!) duration</a:t>
            </a:r>
          </a:p>
          <a:p>
            <a:pPr algn="l"/>
            <a:r>
              <a:rPr lang="en-US" sz="2000" b="0" i="0" u="none" strike="noStrike" baseline="0" dirty="0">
                <a:solidFill>
                  <a:srgbClr val="2F5598"/>
                </a:solidFill>
              </a:rPr>
              <a:t>- Very much open to fundamental research: </a:t>
            </a:r>
            <a:r>
              <a:rPr lang="en-US" sz="2000" b="0" i="0" u="none" strike="noStrike" baseline="0" dirty="0">
                <a:solidFill>
                  <a:srgbClr val="FF0000"/>
                </a:solidFill>
              </a:rPr>
              <a:t>quality </a:t>
            </a:r>
            <a:r>
              <a:rPr lang="en-US" sz="2000" b="0" i="0" u="none" strike="noStrike" baseline="0" dirty="0">
                <a:solidFill>
                  <a:srgbClr val="2F5598"/>
                </a:solidFill>
              </a:rPr>
              <a:t>is what matters.</a:t>
            </a:r>
          </a:p>
          <a:p>
            <a:pPr algn="l"/>
            <a:r>
              <a:rPr lang="en-GB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</a:t>
            </a:r>
            <a:r>
              <a:rPr lang="en-GB" sz="2000" b="1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Seriously </a:t>
            </a:r>
            <a:r>
              <a:rPr lang="en-GB" sz="2000" b="0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competitive.</a:t>
            </a:r>
          </a:p>
          <a:p>
            <a:pPr algn="l"/>
            <a:r>
              <a:rPr lang="en-GB" sz="2000" b="0" i="0" u="none" strike="noStrike" baseline="0" dirty="0">
                <a:solidFill>
                  <a:srgbClr val="2F5598"/>
                </a:solidFill>
              </a:rPr>
              <a:t>Last year 15 applications, 9 progressed to 2</a:t>
            </a:r>
            <a:r>
              <a:rPr lang="en-GB" sz="2000" b="0" i="0" u="none" strike="noStrike" baseline="30000" dirty="0">
                <a:solidFill>
                  <a:srgbClr val="2F5598"/>
                </a:solidFill>
              </a:rPr>
              <a:t>nd</a:t>
            </a:r>
            <a:r>
              <a:rPr lang="en-GB" sz="2000" b="0" i="0" u="none" strike="noStrike" baseline="0" dirty="0">
                <a:solidFill>
                  <a:srgbClr val="2F5598"/>
                </a:solidFill>
              </a:rPr>
              <a:t> stage, </a:t>
            </a:r>
            <a:r>
              <a:rPr lang="en-GB" sz="2000" b="0" i="0" u="none" strike="noStrike" baseline="0" dirty="0">
                <a:solidFill>
                  <a:srgbClr val="FF0000"/>
                </a:solidFill>
              </a:rPr>
              <a:t>3 got to interview</a:t>
            </a:r>
          </a:p>
          <a:p>
            <a:pPr algn="l"/>
            <a:endParaRPr lang="en-GB" sz="2000" dirty="0">
              <a:solidFill>
                <a:srgbClr val="2F5598"/>
              </a:solidFill>
            </a:endParaRPr>
          </a:p>
          <a:p>
            <a:pPr algn="l"/>
            <a:endParaRPr lang="en-GB" sz="2000" dirty="0">
              <a:solidFill>
                <a:srgbClr val="2F5598"/>
              </a:solidFill>
            </a:endParaRPr>
          </a:p>
          <a:p>
            <a:pPr algn="l"/>
            <a:r>
              <a:rPr lang="en-GB" sz="2000" b="1" i="0" u="none" strike="noStrike" baseline="0" dirty="0">
                <a:solidFill>
                  <a:srgbClr val="000000"/>
                </a:solidFill>
              </a:rPr>
              <a:t>University-funded Fellowships</a:t>
            </a:r>
          </a:p>
          <a:p>
            <a:pPr algn="l"/>
            <a:r>
              <a:rPr lang="en-US" sz="2000" b="0" i="0" u="none" strike="noStrike" baseline="0" dirty="0">
                <a:solidFill>
                  <a:srgbClr val="2F5598"/>
                </a:solidFill>
              </a:rPr>
              <a:t>- Tenure-track fellowships (e.g. DKO Fellowships in Manchester) are at least as desirable and competitive as permanent lectureships.</a:t>
            </a:r>
          </a:p>
          <a:p>
            <a:pPr algn="l"/>
            <a:r>
              <a:rPr lang="en-US" sz="2000" dirty="0">
                <a:solidFill>
                  <a:srgbClr val="FF0000"/>
                </a:solidFill>
              </a:rPr>
              <a:t>This year we had 42 applications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63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AEF92-72E5-8761-217A-7658B47CD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Sift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D7E36D-CBAA-8FFA-D303-1C57946FA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Many fellowships have </a:t>
            </a:r>
            <a:r>
              <a:rPr lang="en-GB" sz="2400" b="1" dirty="0"/>
              <a:t>demand management </a:t>
            </a:r>
            <a:r>
              <a:rPr lang="en-GB" sz="2400" dirty="0"/>
              <a:t>(limited places per university), such as ERF (7), FLF (10), </a:t>
            </a:r>
            <a:r>
              <a:rPr lang="en-GB" sz="2400" dirty="0" err="1"/>
              <a:t>RAEng</a:t>
            </a:r>
            <a:r>
              <a:rPr lang="en-GB" sz="2400" dirty="0"/>
              <a:t> (2) or are limited by Faculty for cost reasons (Leverhulme).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For these, we must have a </a:t>
            </a:r>
            <a:r>
              <a:rPr lang="en-GB" sz="2400" b="1" dirty="0"/>
              <a:t>sift process </a:t>
            </a:r>
            <a:r>
              <a:rPr lang="en-GB" sz="2400" dirty="0"/>
              <a:t>at University, Faculty, School or Department level.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Your RSM will indicate this, and typically a short (1-3 page) </a:t>
            </a:r>
            <a:r>
              <a:rPr lang="en-GB" sz="2400" b="1" dirty="0"/>
              <a:t>expression of interest</a:t>
            </a:r>
            <a:r>
              <a:rPr lang="en-GB" sz="2400" dirty="0"/>
              <a:t> will be reviewed/ranked by relevant group leads.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If you are not supported, you will not be able to apply via Manchester.</a:t>
            </a:r>
          </a:p>
        </p:txBody>
      </p:sp>
    </p:spTree>
    <p:extLst>
      <p:ext uri="{BB962C8B-B14F-4D97-AF65-F5344CB8AC3E}">
        <p14:creationId xmlns:p14="http://schemas.microsoft.com/office/powerpoint/2010/main" val="2267831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72863-7A82-EED8-D368-8589D436D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Peer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F86E8-6EED-0493-F594-ED48DF876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UoM policy is for all grant applications to have an internal peer review.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Fellowships, we recommend at least </a:t>
            </a:r>
            <a:r>
              <a:rPr lang="en-GB" b="1" u="sng" dirty="0"/>
              <a:t>two</a:t>
            </a:r>
            <a:r>
              <a:rPr lang="en-GB" dirty="0"/>
              <a:t> internal reviewers:</a:t>
            </a:r>
          </a:p>
          <a:p>
            <a:pPr>
              <a:buFontTx/>
              <a:buChar char="-"/>
            </a:pPr>
            <a:r>
              <a:rPr lang="en-GB" dirty="0"/>
              <a:t>Head of prospective group or delegated mentor (Science Case)</a:t>
            </a:r>
          </a:p>
          <a:p>
            <a:pPr>
              <a:buFontTx/>
              <a:buChar char="-"/>
            </a:pPr>
            <a:r>
              <a:rPr lang="en-GB" dirty="0"/>
              <a:t>Non-domain expert/generalist (Person Case)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Department Head of Research can allocate this.</a:t>
            </a:r>
          </a:p>
        </p:txBody>
      </p:sp>
    </p:spTree>
    <p:extLst>
      <p:ext uri="{BB962C8B-B14F-4D97-AF65-F5344CB8AC3E}">
        <p14:creationId xmlns:p14="http://schemas.microsoft.com/office/powerpoint/2010/main" val="2594447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5D5B7-B9D5-B3C9-E6BD-2DF3C7693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7680A-3C81-CB4D-D55C-9D97A8DD85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548439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u="sng" dirty="0"/>
              <a:t>Research Groups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Accelerator Physics (</a:t>
            </a:r>
            <a:r>
              <a:rPr lang="en-GB" sz="2600" dirty="0" err="1"/>
              <a:t>HoG</a:t>
            </a:r>
            <a:r>
              <a:rPr lang="en-GB" sz="2600" dirty="0"/>
              <a:t> Darren Graham)</a:t>
            </a:r>
          </a:p>
          <a:p>
            <a:pPr marL="0" indent="0">
              <a:buNone/>
            </a:pPr>
            <a:r>
              <a:rPr lang="en-GB" sz="2600" dirty="0"/>
              <a:t>Astrophysics (</a:t>
            </a:r>
            <a:r>
              <a:rPr lang="en-GB" sz="2600" dirty="0" err="1"/>
              <a:t>HoG</a:t>
            </a:r>
            <a:r>
              <a:rPr lang="en-GB" sz="2600" dirty="0"/>
              <a:t> Richard </a:t>
            </a:r>
            <a:r>
              <a:rPr lang="en-GB" sz="2600" dirty="0" err="1"/>
              <a:t>Battye</a:t>
            </a:r>
            <a:r>
              <a:rPr lang="en-GB" sz="2600" dirty="0"/>
              <a:t>)</a:t>
            </a:r>
          </a:p>
          <a:p>
            <a:pPr marL="0" indent="0">
              <a:buNone/>
            </a:pPr>
            <a:r>
              <a:rPr lang="en-GB" sz="2600" dirty="0"/>
              <a:t>Biological Physics (</a:t>
            </a:r>
            <a:r>
              <a:rPr lang="en-GB" sz="2600" dirty="0" err="1"/>
              <a:t>HoG</a:t>
            </a:r>
            <a:r>
              <a:rPr lang="en-GB" sz="2600" dirty="0"/>
              <a:t> Jian Lu)</a:t>
            </a:r>
          </a:p>
          <a:p>
            <a:pPr marL="0" indent="0">
              <a:buNone/>
            </a:pPr>
            <a:r>
              <a:rPr lang="en-GB" sz="2600" dirty="0"/>
              <a:t>Condensed Matter Physics (</a:t>
            </a:r>
            <a:r>
              <a:rPr lang="en-GB" sz="2600" dirty="0" err="1"/>
              <a:t>HoG</a:t>
            </a:r>
            <a:r>
              <a:rPr lang="en-GB" sz="2600" dirty="0"/>
              <a:t> Andrei </a:t>
            </a:r>
            <a:r>
              <a:rPr lang="en-GB" sz="2600" dirty="0" err="1"/>
              <a:t>Golov</a:t>
            </a:r>
            <a:r>
              <a:rPr lang="en-GB" sz="2600" dirty="0"/>
              <a:t>)</a:t>
            </a:r>
          </a:p>
          <a:p>
            <a:pPr marL="0" indent="0">
              <a:buNone/>
            </a:pPr>
            <a:r>
              <a:rPr lang="en-GB" sz="2600" dirty="0"/>
              <a:t>Nuclear Physics (</a:t>
            </a:r>
            <a:r>
              <a:rPr lang="en-GB" sz="2600" dirty="0" err="1"/>
              <a:t>HoG</a:t>
            </a:r>
            <a:r>
              <a:rPr lang="en-GB" sz="2600" dirty="0"/>
              <a:t> Kieran Flanagan)</a:t>
            </a:r>
          </a:p>
          <a:p>
            <a:pPr marL="0" indent="0">
              <a:buNone/>
            </a:pPr>
            <a:r>
              <a:rPr lang="en-GB" sz="2600" dirty="0"/>
              <a:t>Particle Physics (</a:t>
            </a:r>
            <a:r>
              <a:rPr lang="en-GB" sz="2600" dirty="0" err="1"/>
              <a:t>HoG</a:t>
            </a:r>
            <a:r>
              <a:rPr lang="en-GB" sz="2600" dirty="0"/>
              <a:t> Andrew Pilkington)</a:t>
            </a:r>
          </a:p>
          <a:p>
            <a:pPr marL="0" indent="0">
              <a:buNone/>
            </a:pPr>
            <a:r>
              <a:rPr lang="en-GB" sz="2600" dirty="0"/>
              <a:t>Particle Theory (</a:t>
            </a:r>
            <a:r>
              <a:rPr lang="en-GB" sz="2600" dirty="0" err="1"/>
              <a:t>HoG</a:t>
            </a:r>
            <a:r>
              <a:rPr lang="en-GB" sz="2600" dirty="0"/>
              <a:t> Jeff Forshaw)</a:t>
            </a:r>
          </a:p>
          <a:p>
            <a:pPr marL="0" indent="0">
              <a:buNone/>
            </a:pPr>
            <a:r>
              <a:rPr lang="en-GB" sz="2600" dirty="0"/>
              <a:t>Photon Physics (</a:t>
            </a:r>
            <a:r>
              <a:rPr lang="en-GB" sz="2600" dirty="0" err="1"/>
              <a:t>HoG</a:t>
            </a:r>
            <a:r>
              <a:rPr lang="en-GB" sz="2600" dirty="0"/>
              <a:t> Mark Dickinson)</a:t>
            </a:r>
          </a:p>
          <a:p>
            <a:pPr marL="0" indent="0">
              <a:buNone/>
            </a:pPr>
            <a:r>
              <a:rPr lang="en-GB" sz="2600" dirty="0"/>
              <a:t>Fluids &amp; Soft Matter Physics (</a:t>
            </a:r>
            <a:r>
              <a:rPr lang="en-GB" sz="2600" dirty="0" err="1"/>
              <a:t>HoG</a:t>
            </a:r>
            <a:r>
              <a:rPr lang="en-GB" sz="2600" dirty="0"/>
              <a:t> Anne Juel)</a:t>
            </a:r>
          </a:p>
          <a:p>
            <a:pPr marL="0" indent="0">
              <a:buNone/>
            </a:pPr>
            <a:r>
              <a:rPr lang="en-GB" sz="2600" dirty="0"/>
              <a:t>Theory Group (</a:t>
            </a:r>
            <a:r>
              <a:rPr lang="en-GB" sz="2600" dirty="0" err="1"/>
              <a:t>HoG</a:t>
            </a:r>
            <a:r>
              <a:rPr lang="en-GB" sz="2600" dirty="0"/>
              <a:t> Ahsan Nazir)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AAF693-5E70-EA22-D4AB-04CE4A002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86638" y="1825625"/>
            <a:ext cx="4329112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u="sng" dirty="0"/>
              <a:t>Institutes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Cockcroft @ Daresbury</a:t>
            </a:r>
          </a:p>
          <a:p>
            <a:pPr marL="0" indent="0">
              <a:buNone/>
            </a:pPr>
            <a:r>
              <a:rPr lang="en-GB" i="1" dirty="0"/>
              <a:t>Director: Stewart </a:t>
            </a:r>
            <a:r>
              <a:rPr lang="en-GB" i="1" dirty="0" err="1"/>
              <a:t>Boogart</a:t>
            </a:r>
            <a:endParaRPr lang="en-GB" i="1" dirty="0"/>
          </a:p>
          <a:p>
            <a:pPr marL="0" indent="0">
              <a:buNone/>
            </a:pPr>
            <a:r>
              <a:rPr lang="en-GB" dirty="0"/>
              <a:t>Jodrell Bank Centre for Astrophysics</a:t>
            </a:r>
          </a:p>
          <a:p>
            <a:pPr marL="0" indent="0">
              <a:buNone/>
            </a:pPr>
            <a:r>
              <a:rPr lang="en-GB" i="1" dirty="0"/>
              <a:t>Director: Keith Grange</a:t>
            </a:r>
          </a:p>
          <a:p>
            <a:pPr marL="0" indent="0">
              <a:buNone/>
            </a:pPr>
            <a:r>
              <a:rPr lang="en-GB" dirty="0"/>
              <a:t>National Graphene Institute</a:t>
            </a:r>
            <a:br>
              <a:rPr lang="en-GB" dirty="0"/>
            </a:br>
            <a:r>
              <a:rPr lang="en-GB" i="1" dirty="0"/>
              <a:t>Director: Vladimir </a:t>
            </a:r>
            <a:r>
              <a:rPr lang="en-GB" i="1" dirty="0" err="1"/>
              <a:t>Falko</a:t>
            </a:r>
            <a:endParaRPr lang="en-GB" i="1" dirty="0"/>
          </a:p>
          <a:p>
            <a:pPr marL="0" indent="0">
              <a:buNone/>
            </a:pPr>
            <a:r>
              <a:rPr lang="en-GB" dirty="0"/>
              <a:t>Photon Science Institute </a:t>
            </a:r>
            <a:br>
              <a:rPr lang="en-GB" dirty="0"/>
            </a:br>
            <a:r>
              <a:rPr lang="en-GB" i="1" dirty="0"/>
              <a:t>Director: Mark Dickinson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Others beyond P&amp;A: </a:t>
            </a:r>
            <a:br>
              <a:rPr lang="en-GB" i="1" dirty="0"/>
            </a:br>
            <a:r>
              <a:rPr lang="en-GB" i="1" dirty="0"/>
              <a:t>MIB, Dalton Cumbria, </a:t>
            </a:r>
            <a:r>
              <a:rPr lang="en-GB" i="1" dirty="0" err="1"/>
              <a:t>UoM@Harwell</a:t>
            </a:r>
            <a:r>
              <a:rPr lang="en-GB" i="1" dirty="0"/>
              <a:t>, Royce, GEIC, The Christie, etc.</a:t>
            </a:r>
          </a:p>
        </p:txBody>
      </p:sp>
    </p:spTree>
    <p:extLst>
      <p:ext uri="{BB962C8B-B14F-4D97-AF65-F5344CB8AC3E}">
        <p14:creationId xmlns:p14="http://schemas.microsoft.com/office/powerpoint/2010/main" val="133343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84B7C8-8F99-2D4A-98B8-5CA2E02C5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200" y="0"/>
            <a:ext cx="6270159" cy="5857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42E942-CE80-1C4E-DBDE-CC547BF71FC4}"/>
              </a:ext>
            </a:extLst>
          </p:cNvPr>
          <p:cNvSpPr txBox="1"/>
          <p:nvPr/>
        </p:nvSpPr>
        <p:spPr>
          <a:xfrm>
            <a:off x="2600720" y="6057900"/>
            <a:ext cx="9749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www.physics.Manchester.ac.uk/research/fellowship/</a:t>
            </a:r>
            <a:r>
              <a:rPr lang="en-GB" dirty="0"/>
              <a:t> or </a:t>
            </a:r>
            <a:r>
              <a:rPr lang="en-GB" dirty="0">
                <a:hlinkClick r:id="rId4"/>
              </a:rPr>
              <a:t>physics-fellowships@Manchester.ac.uk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530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1013</Words>
  <Application>Microsoft Office PowerPoint</Application>
  <PresentationFormat>Widescreen</PresentationFormat>
  <Paragraphs>147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Calibri-Bold</vt:lpstr>
      <vt:lpstr>Office Theme</vt:lpstr>
      <vt:lpstr>Physics and Astronomy Fellowships</vt:lpstr>
      <vt:lpstr>PowerPoint Presentation</vt:lpstr>
      <vt:lpstr>PowerPoint Presentation</vt:lpstr>
      <vt:lpstr>Fellowships in Physics and Astronomy</vt:lpstr>
      <vt:lpstr>PowerPoint Presentation</vt:lpstr>
      <vt:lpstr>Sift process</vt:lpstr>
      <vt:lpstr>Internal Peer Review</vt:lpstr>
      <vt:lpstr>Group structure</vt:lpstr>
      <vt:lpstr>PowerPoint Presentation</vt:lpstr>
      <vt:lpstr>My Personal Fellowship Experience</vt:lpstr>
      <vt:lpstr>Successful Applications? </vt:lpstr>
      <vt:lpstr>Holding Fellowships in Manchester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Darren Graham</dc:creator>
  <cp:lastModifiedBy>Darren Graham</cp:lastModifiedBy>
  <cp:revision>2</cp:revision>
  <dcterms:created xsi:type="dcterms:W3CDTF">2025-05-12T20:54:54Z</dcterms:created>
  <dcterms:modified xsi:type="dcterms:W3CDTF">2026-05-05T12:37:15Z</dcterms:modified>
</cp:coreProperties>
</file>