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5" r:id="rId2"/>
    <p:sldId id="316" r:id="rId3"/>
    <p:sldId id="315" r:id="rId4"/>
    <p:sldId id="319" r:id="rId5"/>
    <p:sldId id="318" r:id="rId6"/>
    <p:sldId id="320" r:id="rId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297A"/>
    <a:srgbClr val="481966"/>
    <a:srgbClr val="6A00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57" autoAdjust="0"/>
    <p:restoredTop sz="96327" autoAdjust="0"/>
  </p:normalViewPr>
  <p:slideViewPr>
    <p:cSldViewPr>
      <p:cViewPr varScale="1">
        <p:scale>
          <a:sx n="126" d="100"/>
          <a:sy n="126" d="100"/>
        </p:scale>
        <p:origin x="200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E620D-4B1B-4145-91F8-7E9E48006550}" type="datetimeFigureOut">
              <a:rPr lang="en-US" smtClean="0"/>
              <a:t>5/5/26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61B4C-6C64-7647-80F8-DF7EAE848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748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05/05/2026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130426"/>
            <a:ext cx="10363200" cy="1470025"/>
          </a:xfrm>
          <a:solidFill>
            <a:srgbClr val="5C297A"/>
          </a:solidFill>
        </p:spPr>
        <p:txBody>
          <a:bodyPr/>
          <a:lstStyle>
            <a:lvl1pPr>
              <a:defRPr sz="3200" b="1">
                <a:latin typeface="Helvetica" pitchFamily="2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3886200"/>
            <a:ext cx="85344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" pitchFamily="2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fld id="{10AD8A0A-4898-40BF-9009-4DA7E611EAC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499" y="229062"/>
            <a:ext cx="2157141" cy="99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403" y="116633"/>
            <a:ext cx="10747243" cy="648072"/>
          </a:xfrm>
          <a:solidFill>
            <a:srgbClr val="5C297A"/>
          </a:solidFill>
        </p:spPr>
        <p:txBody>
          <a:bodyPr/>
          <a:lstStyle>
            <a:lvl1pPr>
              <a:defRPr sz="3200" b="1">
                <a:latin typeface="Helvetica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rgbClr val="5C297A"/>
          </a:solidFill>
        </p:spPr>
        <p:txBody>
          <a:bodyPr/>
          <a:lstStyle>
            <a:lvl1pPr>
              <a:defRPr sz="1200">
                <a:latin typeface="Helvetica" pitchFamily="2" charset="0"/>
                <a:cs typeface="Arial" panose="020B0604020202020204" pitchFamily="34" charset="0"/>
              </a:defRPr>
            </a:lvl1pPr>
          </a:lstStyle>
          <a:p>
            <a:fld id="{10AD8A0A-4898-40BF-9009-4DA7E611EAC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609600" y="908720"/>
            <a:ext cx="109728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91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011" y="0"/>
            <a:ext cx="12192000" cy="692696"/>
          </a:xfrm>
          <a:prstGeom prst="rect">
            <a:avLst/>
          </a:prstGeom>
          <a:solidFill>
            <a:srgbClr val="5C297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908720"/>
            <a:ext cx="109728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4619" y="6597352"/>
            <a:ext cx="527381" cy="260648"/>
          </a:xfrm>
          <a:prstGeom prst="rect">
            <a:avLst/>
          </a:prstGeom>
          <a:solidFill>
            <a:srgbClr val="48196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Helvetica" pitchFamily="2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Helvetica" pitchFamily="2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Helvetica" pitchFamily="2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Helvetica" pitchFamily="2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Helvetica" pitchFamily="2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accent2"/>
          </a:solidFill>
          <a:latin typeface="Helvetica" pitchFamily="2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2"/>
          </a:solidFill>
          <a:latin typeface="Helvetica" pitchFamily="2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>
                <a:latin typeface="Arial" panose="020B0604020202020204" pitchFamily="34" charset="0"/>
              </a:rPr>
              <a:pPr/>
              <a:t>1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0774" y="3922418"/>
            <a:ext cx="4732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2400" dirty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92139A63-3587-C748-97A7-49757880A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54" y="1274194"/>
            <a:ext cx="72340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cs typeface="Arial"/>
              </a:rPr>
              <a:t>Physics &amp; Astronomy</a:t>
            </a: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E6EB098A-703C-4F4F-8060-14B3B7ACE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54" y="1828192"/>
            <a:ext cx="44536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cs typeface="Arial"/>
              </a:rPr>
              <a:t>5</a:t>
            </a:r>
            <a:r>
              <a:rPr lang="en-GB" sz="30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cs typeface="Arial"/>
              </a:rPr>
              <a:t>th</a:t>
            </a: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cs typeface="Arial"/>
              </a:rPr>
              <a:t> May 2026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cs typeface="Arial"/>
            </a:endParaRPr>
          </a:p>
        </p:txBody>
      </p:sp>
      <p:pic>
        <p:nvPicPr>
          <p:cNvPr id="1026" name="Picture 2" descr="SKA HQ">
            <a:extLst>
              <a:ext uri="{FF2B5EF4-FFF2-40B4-BE49-F238E27FC236}">
                <a16:creationId xmlns:a16="http://schemas.microsoft.com/office/drawing/2014/main" id="{7C11855C-CE0E-5143-A38B-17290D201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036" y="216531"/>
            <a:ext cx="3845572" cy="16457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4A9C172-92E6-9642-BA2E-B1C88AF0D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886" y="3949968"/>
            <a:ext cx="2268722" cy="279139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126C65-041E-F246-BF7A-A55EB3302D8E}"/>
              </a:ext>
            </a:extLst>
          </p:cNvPr>
          <p:cNvSpPr txBox="1"/>
          <p:nvPr/>
        </p:nvSpPr>
        <p:spPr>
          <a:xfrm>
            <a:off x="63877" y="2390342"/>
            <a:ext cx="6750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481966"/>
                </a:solidFill>
                <a:latin typeface="Helvetica" pitchFamily="2" charset="0"/>
              </a:rPr>
              <a:t>Intro to department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481966"/>
              </a:solidFill>
              <a:latin typeface="Helvetica" pitchFamily="2" charset="0"/>
            </a:endParaRPr>
          </a:p>
          <a:p>
            <a:r>
              <a:rPr lang="en-US" sz="2400" b="1" dirty="0">
                <a:solidFill>
                  <a:srgbClr val="481966"/>
                </a:solidFill>
                <a:latin typeface="Helvetica" pitchFamily="2" charset="0"/>
              </a:rPr>
              <a:t>Chris Parkes, Head of Department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0E8AF7-C413-CE4C-A436-51DAF3AC468A}"/>
              </a:ext>
            </a:extLst>
          </p:cNvPr>
          <p:cNvSpPr txBox="1"/>
          <p:nvPr/>
        </p:nvSpPr>
        <p:spPr>
          <a:xfrm>
            <a:off x="6110848" y="499948"/>
            <a:ext cx="1406091" cy="830997"/>
          </a:xfrm>
          <a:prstGeom prst="rect">
            <a:avLst/>
          </a:prstGeom>
          <a:noFill/>
          <a:ln w="38100">
            <a:noFill/>
          </a:ln>
          <a:effectLst>
            <a:softEdge rad="823515"/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JBCA &amp; </a:t>
            </a:r>
          </a:p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SKA HQ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08C7A1-033F-664D-A8B9-71178E8A3F56}"/>
              </a:ext>
            </a:extLst>
          </p:cNvPr>
          <p:cNvSpPr txBox="1"/>
          <p:nvPr/>
        </p:nvSpPr>
        <p:spPr>
          <a:xfrm>
            <a:off x="8156624" y="4666081"/>
            <a:ext cx="1143262" cy="830997"/>
          </a:xfrm>
          <a:prstGeom prst="rect">
            <a:avLst/>
          </a:prstGeom>
          <a:noFill/>
          <a:ln w="9525">
            <a:solidFill>
              <a:srgbClr val="660066"/>
            </a:solidFill>
          </a:ln>
          <a:effectLst>
            <a:softEdge rad="823515"/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CERN </a:t>
            </a:r>
          </a:p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&amp; LHC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36D3F0-FD29-9441-AEAC-9879D9904D57}"/>
              </a:ext>
            </a:extLst>
          </p:cNvPr>
          <p:cNvSpPr txBox="1"/>
          <p:nvPr/>
        </p:nvSpPr>
        <p:spPr>
          <a:xfrm>
            <a:off x="738542" y="3768994"/>
            <a:ext cx="2919389" cy="830997"/>
          </a:xfrm>
          <a:prstGeom prst="rect">
            <a:avLst/>
          </a:prstGeom>
          <a:noFill/>
          <a:ln w="38100">
            <a:noFill/>
          </a:ln>
          <a:effectLst>
            <a:softEdge rad="823515"/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National Graphene</a:t>
            </a:r>
          </a:p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Institute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E147B7-576E-4340-ADF5-2E7FBFF5D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2516" y="1862249"/>
            <a:ext cx="3196092" cy="20877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Picture 14" descr="National Graphene Institute, exterior shot">
            <a:extLst>
              <a:ext uri="{FF2B5EF4-FFF2-40B4-BE49-F238E27FC236}">
                <a16:creationId xmlns:a16="http://schemas.microsoft.com/office/drawing/2014/main" id="{8D6DAE72-8DB9-7546-9616-28E1376CFB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2" r="33463"/>
          <a:stretch/>
        </p:blipFill>
        <p:spPr bwMode="auto">
          <a:xfrm>
            <a:off x="800780" y="4610982"/>
            <a:ext cx="2857151" cy="185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 descr="Woman adjusting equipment, man using computer in daylight-filled laboratory">
            <a:extLst>
              <a:ext uri="{FF2B5EF4-FFF2-40B4-BE49-F238E27FC236}">
                <a16:creationId xmlns:a16="http://schemas.microsoft.com/office/drawing/2014/main" id="{32D715A3-FEDF-4045-8DC7-AB8367935A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6" r="39509"/>
          <a:stretch/>
        </p:blipFill>
        <p:spPr bwMode="auto">
          <a:xfrm>
            <a:off x="4165132" y="4610982"/>
            <a:ext cx="3227012" cy="185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C87FDE4-4429-D74E-8624-D1DE13ABF379}"/>
              </a:ext>
            </a:extLst>
          </p:cNvPr>
          <p:cNvSpPr txBox="1"/>
          <p:nvPr/>
        </p:nvSpPr>
        <p:spPr>
          <a:xfrm>
            <a:off x="4199467" y="3791441"/>
            <a:ext cx="2491388" cy="830997"/>
          </a:xfrm>
          <a:prstGeom prst="rect">
            <a:avLst/>
          </a:prstGeom>
          <a:noFill/>
          <a:ln w="38100">
            <a:noFill/>
          </a:ln>
          <a:effectLst>
            <a:softEdge rad="823515"/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Photon Science</a:t>
            </a:r>
          </a:p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Institute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027987-266E-9744-809E-92C32067BEAD}"/>
              </a:ext>
            </a:extLst>
          </p:cNvPr>
          <p:cNvSpPr txBox="1"/>
          <p:nvPr/>
        </p:nvSpPr>
        <p:spPr>
          <a:xfrm>
            <a:off x="5319733" y="1893095"/>
            <a:ext cx="2988319" cy="830997"/>
          </a:xfrm>
          <a:prstGeom prst="rect">
            <a:avLst/>
          </a:prstGeom>
          <a:noFill/>
          <a:ln w="38100">
            <a:noFill/>
          </a:ln>
          <a:effectLst>
            <a:softEdge rad="823515"/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Cockcroft Institute,</a:t>
            </a:r>
          </a:p>
          <a:p>
            <a:r>
              <a:rPr lang="en-US" sz="24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 Bold Oblique" pitchFamily="2" charset="0"/>
              </a:rPr>
              <a:t>Daresbury</a:t>
            </a:r>
          </a:p>
        </p:txBody>
      </p:sp>
    </p:spTree>
    <p:extLst>
      <p:ext uri="{BB962C8B-B14F-4D97-AF65-F5344CB8AC3E}">
        <p14:creationId xmlns:p14="http://schemas.microsoft.com/office/powerpoint/2010/main" val="3760947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050E2-F08A-644F-8025-30A8637C2D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16633"/>
            <a:ext cx="10972799" cy="648072"/>
          </a:xfrm>
        </p:spPr>
        <p:txBody>
          <a:bodyPr/>
          <a:lstStyle/>
          <a:p>
            <a:r>
              <a:rPr lang="en-US" dirty="0"/>
              <a:t>Legacy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1B5781-4CFA-EF41-8041-C70EC4E3F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D9E33-CF84-444C-A142-FBA5ABE94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59" y="749086"/>
            <a:ext cx="11247040" cy="3978029"/>
          </a:xfrm>
        </p:spPr>
        <p:txBody>
          <a:bodyPr/>
          <a:lstStyle/>
          <a:p>
            <a:r>
              <a:rPr lang="en-US" sz="2000" dirty="0"/>
              <a:t>Internationally recognized department with 150 year history</a:t>
            </a:r>
          </a:p>
          <a:p>
            <a:r>
              <a:rPr lang="en-US" dirty="0"/>
              <a:t>One of the birthplaces of following fields:</a:t>
            </a:r>
          </a:p>
          <a:p>
            <a:pPr lvl="1"/>
            <a:r>
              <a:rPr lang="en-US" dirty="0"/>
              <a:t>Nuclear Physics: </a:t>
            </a:r>
            <a:r>
              <a:rPr lang="en-US" sz="2000" dirty="0"/>
              <a:t>Discovery of nucleus, splitting of atom</a:t>
            </a:r>
          </a:p>
          <a:p>
            <a:pPr lvl="1"/>
            <a:r>
              <a:rPr lang="en-US" dirty="0"/>
              <a:t>Quantum Physics: </a:t>
            </a:r>
            <a:r>
              <a:rPr lang="en-US" sz="2000" dirty="0"/>
              <a:t>Niels Bohr theory, dilution refrigerator</a:t>
            </a:r>
          </a:p>
          <a:p>
            <a:pPr lvl="1"/>
            <a:r>
              <a:rPr lang="en-US" dirty="0"/>
              <a:t>Particle Physics: </a:t>
            </a:r>
            <a:r>
              <a:rPr lang="en-US" sz="2000" dirty="0"/>
              <a:t>First non-standard matter particle (Kaon)</a:t>
            </a:r>
          </a:p>
          <a:p>
            <a:pPr lvl="1"/>
            <a:r>
              <a:rPr lang="en-US" dirty="0"/>
              <a:t>Radio Astronomy: </a:t>
            </a:r>
            <a:r>
              <a:rPr lang="en-US" sz="2000" dirty="0"/>
              <a:t>Jodrell Bank</a:t>
            </a:r>
          </a:p>
          <a:p>
            <a:pPr lvl="1"/>
            <a:r>
              <a:rPr lang="en-US" dirty="0"/>
              <a:t>2D Materials:</a:t>
            </a:r>
            <a:r>
              <a:rPr lang="en-US" sz="2000" dirty="0"/>
              <a:t> Graphene</a:t>
            </a:r>
          </a:p>
          <a:p>
            <a:r>
              <a:rPr lang="en-US" sz="2000" dirty="0"/>
              <a:t>In many cases our international leadership today can be traced to this lineage</a:t>
            </a:r>
          </a:p>
        </p:txBody>
      </p:sp>
      <p:pic>
        <p:nvPicPr>
          <p:cNvPr id="1026" name="Picture 2" descr="the birth of nuclear physics in Manchester">
            <a:extLst>
              <a:ext uri="{FF2B5EF4-FFF2-40B4-BE49-F238E27FC236}">
                <a16:creationId xmlns:a16="http://schemas.microsoft.com/office/drawing/2014/main" id="{0322FD52-BBAF-754C-8B92-110364D7B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776" y="1601042"/>
            <a:ext cx="2746931" cy="182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HCb | CERN">
            <a:extLst>
              <a:ext uri="{FF2B5EF4-FFF2-40B4-BE49-F238E27FC236}">
                <a16:creationId xmlns:a16="http://schemas.microsoft.com/office/drawing/2014/main" id="{A2D5AD41-8C2F-D54B-8712-1D5168E46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10" y="4727115"/>
            <a:ext cx="3000841" cy="200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The SKAO | SKAO">
            <a:extLst>
              <a:ext uri="{FF2B5EF4-FFF2-40B4-BE49-F238E27FC236}">
                <a16:creationId xmlns:a16="http://schemas.microsoft.com/office/drawing/2014/main" id="{9F2F6455-B875-DA48-AC0F-1D50B2808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4727115"/>
            <a:ext cx="4062052" cy="203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National Graphene Institute - The ...">
            <a:extLst>
              <a:ext uri="{FF2B5EF4-FFF2-40B4-BE49-F238E27FC236}">
                <a16:creationId xmlns:a16="http://schemas.microsoft.com/office/drawing/2014/main" id="{3D9A4AC0-EF18-B041-9D0D-CCBCB58C1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957" y="4727115"/>
            <a:ext cx="3359696" cy="199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65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528B5-C73A-7849-AE32-B7097564F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353" y="96688"/>
            <a:ext cx="11590159" cy="648072"/>
          </a:xfrm>
        </p:spPr>
        <p:txBody>
          <a:bodyPr/>
          <a:lstStyle/>
          <a:p>
            <a:r>
              <a:rPr lang="en-US" dirty="0"/>
              <a:t>Physics at UoM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55290C-F62F-4943-9685-7513C8FCF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F8F2D-D784-1F4F-B9D8-C2C34CFCA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3" y="908720"/>
            <a:ext cx="5188470" cy="5400600"/>
          </a:xfrm>
        </p:spPr>
        <p:txBody>
          <a:bodyPr/>
          <a:lstStyle/>
          <a:p>
            <a:r>
              <a:rPr lang="en-US" dirty="0"/>
              <a:t>Large department with wide research portfolio</a:t>
            </a:r>
          </a:p>
          <a:p>
            <a:pPr lvl="1"/>
            <a:r>
              <a:rPr lang="en-US" dirty="0"/>
              <a:t>113 academic staff + senior fellowships</a:t>
            </a:r>
          </a:p>
          <a:p>
            <a:pPr lvl="1"/>
            <a:r>
              <a:rPr lang="en-US" dirty="0"/>
              <a:t>~215 grant supported staff</a:t>
            </a:r>
          </a:p>
          <a:p>
            <a:pPr lvl="1"/>
            <a:r>
              <a:rPr lang="en-US" dirty="0"/>
              <a:t>324 PhD Students</a:t>
            </a:r>
          </a:p>
          <a:p>
            <a:r>
              <a:rPr lang="en-US" dirty="0"/>
              <a:t>and largest undergrad. cohort in UK</a:t>
            </a:r>
          </a:p>
          <a:p>
            <a:pPr lvl="1"/>
            <a:r>
              <a:rPr lang="en-US" dirty="0"/>
              <a:t>1173 undergraduates</a:t>
            </a:r>
          </a:p>
          <a:p>
            <a:pPr lvl="1"/>
            <a:r>
              <a:rPr lang="en-US" dirty="0"/>
              <a:t>101 taught postgrad (Nuclear Technology)</a:t>
            </a:r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5" name="Picture 4" descr="The Physics Laboratory, 1908">
            <a:extLst>
              <a:ext uri="{FF2B5EF4-FFF2-40B4-BE49-F238E27FC236}">
                <a16:creationId xmlns:a16="http://schemas.microsoft.com/office/drawing/2014/main" id="{2C2D4797-DB7C-C849-BED8-2A6CD978A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764704"/>
            <a:ext cx="3161752" cy="210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undefined">
            <a:extLst>
              <a:ext uri="{FF2B5EF4-FFF2-40B4-BE49-F238E27FC236}">
                <a16:creationId xmlns:a16="http://schemas.microsoft.com/office/drawing/2014/main" id="{C244D211-5DDB-6445-AC78-195A0E76C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687" y="767258"/>
            <a:ext cx="2797901" cy="210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89A5AE-5586-0F45-9B62-2FE34DD900F1}"/>
              </a:ext>
            </a:extLst>
          </p:cNvPr>
          <p:cNvSpPr txBox="1"/>
          <p:nvPr/>
        </p:nvSpPr>
        <p:spPr>
          <a:xfrm>
            <a:off x="6810023" y="771081"/>
            <a:ext cx="3743332" cy="95410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" pitchFamily="2" charset="0"/>
              </a:rPr>
              <a:t>150 Years of </a:t>
            </a:r>
          </a:p>
          <a:p>
            <a:r>
              <a:rPr lang="en-US" sz="2800" b="1" dirty="0">
                <a:ln>
                  <a:solidFill>
                    <a:srgbClr val="660066"/>
                  </a:solidFill>
                </a:ln>
                <a:solidFill>
                  <a:schemeClr val="bg1"/>
                </a:solidFill>
                <a:latin typeface="Helvetica" pitchFamily="2" charset="0"/>
              </a:rPr>
              <a:t>Manchester  Physics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92305A-6C03-F445-B44F-A53DD1ADA4CD}"/>
              </a:ext>
            </a:extLst>
          </p:cNvPr>
          <p:cNvSpPr txBox="1"/>
          <p:nvPr/>
        </p:nvSpPr>
        <p:spPr>
          <a:xfrm>
            <a:off x="9336360" y="4620483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Physics</a:t>
            </a:r>
          </a:p>
        </p:txBody>
      </p:sp>
      <p:pic>
        <p:nvPicPr>
          <p:cNvPr id="15" name="Picture 5" descr="Picture 5">
            <a:extLst>
              <a:ext uri="{FF2B5EF4-FFF2-40B4-BE49-F238E27FC236}">
                <a16:creationId xmlns:a16="http://schemas.microsoft.com/office/drawing/2014/main" id="{8E02FF97-777B-A142-8C20-27155224630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0050"/>
          <a:stretch>
            <a:fillRect/>
          </a:stretch>
        </p:blipFill>
        <p:spPr>
          <a:xfrm>
            <a:off x="9941114" y="103855"/>
            <a:ext cx="1915527" cy="61600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 descr="A screenshot of a cellphone&#10;&#10;Description automatically generated">
            <a:extLst>
              <a:ext uri="{FF2B5EF4-FFF2-40B4-BE49-F238E27FC236}">
                <a16:creationId xmlns:a16="http://schemas.microsoft.com/office/drawing/2014/main" id="{4C3D9CEF-75B5-C042-907C-A024986C77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687" y="4943091"/>
            <a:ext cx="2730980" cy="1950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DE08C8C-6E22-6548-8A6F-6AC9369110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4153137"/>
            <a:ext cx="58674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619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B5CB-21A2-8B49-BDED-3E27534393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Research Groups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ED55D6-D68E-014A-8280-D5CF1716E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77D280F3-5E2D-BC4D-A944-35C474CC46B8}"/>
              </a:ext>
            </a:extLst>
          </p:cNvPr>
          <p:cNvSpPr txBox="1">
            <a:spLocks/>
          </p:cNvSpPr>
          <p:nvPr/>
        </p:nvSpPr>
        <p:spPr bwMode="auto">
          <a:xfrm>
            <a:off x="260376" y="908720"/>
            <a:ext cx="1166529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Helvetica" pitchFamily="2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Helvetica" pitchFamily="2" charset="0"/>
                <a:ea typeface="+mn-ea"/>
                <a:cs typeface="Arial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Helvetica" pitchFamily="2" charset="0"/>
                <a:ea typeface="+mn-ea"/>
                <a:cs typeface="Arial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accent2"/>
                </a:solidFill>
                <a:latin typeface="Helvetica" pitchFamily="2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Helvetica" pitchFamily="2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effectLst/>
                <a:ea typeface="Times New Roman" panose="02020603050405020304" pitchFamily="18" charset="0"/>
              </a:rPr>
              <a:t>Research Areas: </a:t>
            </a:r>
            <a:r>
              <a:rPr lang="en-GB" sz="2800" dirty="0">
                <a:effectLst/>
                <a:ea typeface="Times New Roman" panose="02020603050405020304" pitchFamily="18" charset="0"/>
              </a:rPr>
              <a:t>(% academics, &lt;5% Teaching only)</a:t>
            </a:r>
          </a:p>
          <a:p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2800" dirty="0">
                <a:effectLst/>
                <a:ea typeface="Times New Roman" panose="02020603050405020304" pitchFamily="18" charset="0"/>
              </a:rPr>
              <a:t>39%: Particle Physics, Nuclear Physics, Accelerator Science</a:t>
            </a:r>
          </a:p>
          <a:p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2800" dirty="0">
                <a:effectLst/>
                <a:ea typeface="Times New Roman" panose="02020603050405020304" pitchFamily="18" charset="0"/>
              </a:rPr>
              <a:t>27%: Astrophysics (Cosmology, Extra-Galactic, Galactic, Pulsars…)</a:t>
            </a:r>
          </a:p>
          <a:p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2800" dirty="0">
                <a:effectLst/>
                <a:ea typeface="Times New Roman" panose="02020603050405020304" pitchFamily="18" charset="0"/>
              </a:rPr>
              <a:t>34%: Condensed Matter; </a:t>
            </a:r>
            <a:r>
              <a:rPr lang="en-GB" dirty="0">
                <a:ea typeface="Times New Roman" panose="02020603050405020304" pitchFamily="18" charset="0"/>
              </a:rPr>
              <a:t>Quantum Tech; </a:t>
            </a:r>
            <a:r>
              <a:rPr lang="en-GB" sz="2800" dirty="0">
                <a:effectLst/>
                <a:ea typeface="Times New Roman" panose="02020603050405020304" pitchFamily="18" charset="0"/>
              </a:rPr>
              <a:t>Bio-physics; Fluids; Theory </a:t>
            </a: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LHCb | CERN">
            <a:extLst>
              <a:ext uri="{FF2B5EF4-FFF2-40B4-BE49-F238E27FC236}">
                <a16:creationId xmlns:a16="http://schemas.microsoft.com/office/drawing/2014/main" id="{65947304-507A-C143-817B-DC3522FEE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03" y="4564787"/>
            <a:ext cx="3264870" cy="217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 SKAO | SKAO">
            <a:extLst>
              <a:ext uri="{FF2B5EF4-FFF2-40B4-BE49-F238E27FC236}">
                <a16:creationId xmlns:a16="http://schemas.microsoft.com/office/drawing/2014/main" id="{B09945F1-9898-D541-851A-8CCA01787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129" y="4643427"/>
            <a:ext cx="40386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17E4C28-9156-4A44-AB68-9528AC0DD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4649753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58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A1B72-C760-C041-9888-A22E6787E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213" y="236441"/>
            <a:ext cx="11105396" cy="618335"/>
          </a:xfrm>
        </p:spPr>
        <p:txBody>
          <a:bodyPr/>
          <a:lstStyle/>
          <a:p>
            <a:r>
              <a:rPr lang="en-US" dirty="0"/>
              <a:t>Some recent examples in media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CD0064-D768-FF4D-9581-A47FD8F41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6" name="Picture 5" descr="A close-up of a hand holding a small device&#10;&#10;Description automatically generated">
            <a:extLst>
              <a:ext uri="{FF2B5EF4-FFF2-40B4-BE49-F238E27FC236}">
                <a16:creationId xmlns:a16="http://schemas.microsoft.com/office/drawing/2014/main" id="{50D73ED6-3464-6D49-B4B0-7A8D9EED6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903092"/>
            <a:ext cx="3744416" cy="4342678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B13994B9-9D0F-1549-BFD1-15BC612E3B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948" y="929472"/>
            <a:ext cx="3979286" cy="4357207"/>
          </a:xfrm>
          <a:prstGeom prst="rect">
            <a:avLst/>
          </a:prstGeom>
        </p:spPr>
      </p:pic>
      <p:pic>
        <p:nvPicPr>
          <p:cNvPr id="10" name="Picture 9" descr="A red circle with white text&#10;&#10;Description automatically generated">
            <a:extLst>
              <a:ext uri="{FF2B5EF4-FFF2-40B4-BE49-F238E27FC236}">
                <a16:creationId xmlns:a16="http://schemas.microsoft.com/office/drawing/2014/main" id="{E23E20E4-4858-2849-B363-ACB2E0615E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911" y="1338831"/>
            <a:ext cx="1700056" cy="1769244"/>
          </a:xfrm>
          <a:prstGeom prst="rect">
            <a:avLst/>
          </a:prstGeom>
        </p:spPr>
      </p:pic>
      <p:pic>
        <p:nvPicPr>
          <p:cNvPr id="12" name="Picture 11" descr="A red circle with white text&#10;&#10;Description automatically generated">
            <a:extLst>
              <a:ext uri="{FF2B5EF4-FFF2-40B4-BE49-F238E27FC236}">
                <a16:creationId xmlns:a16="http://schemas.microsoft.com/office/drawing/2014/main" id="{96C59389-FCD2-9648-A473-EDC25A64DF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19" y="1294614"/>
            <a:ext cx="1813462" cy="1813462"/>
          </a:xfrm>
          <a:prstGeom prst="rect">
            <a:avLst/>
          </a:prstGeom>
        </p:spPr>
      </p:pic>
      <p:pic>
        <p:nvPicPr>
          <p:cNvPr id="14" name="Picture 1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C96C78C-745D-174A-8F37-E1D8466595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256" y="528200"/>
            <a:ext cx="3485531" cy="3535466"/>
          </a:xfrm>
          <a:prstGeom prst="rect">
            <a:avLst/>
          </a:prstGeom>
        </p:spPr>
      </p:pic>
      <p:pic>
        <p:nvPicPr>
          <p:cNvPr id="16" name="Picture 15" descr="A large satellite dish with a cloudy sky&#10;&#10;Description automatically generated">
            <a:extLst>
              <a:ext uri="{FF2B5EF4-FFF2-40B4-BE49-F238E27FC236}">
                <a16:creationId xmlns:a16="http://schemas.microsoft.com/office/drawing/2014/main" id="{AA94A05A-796F-E048-836B-3C8452DFA8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693" y="1046065"/>
            <a:ext cx="2133465" cy="1280079"/>
          </a:xfrm>
          <a:prstGeom prst="rect">
            <a:avLst/>
          </a:prstGeom>
        </p:spPr>
      </p:pic>
      <p:pic>
        <p:nvPicPr>
          <p:cNvPr id="18" name="Picture 17" descr="A red and white sign with black squares and letters&#10;&#10;Description automatically generated">
            <a:extLst>
              <a:ext uri="{FF2B5EF4-FFF2-40B4-BE49-F238E27FC236}">
                <a16:creationId xmlns:a16="http://schemas.microsoft.com/office/drawing/2014/main" id="{7189ECC2-823B-D144-A626-908F56B7B7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631" y="1935727"/>
            <a:ext cx="1447800" cy="1130300"/>
          </a:xfrm>
          <a:prstGeom prst="rect">
            <a:avLst/>
          </a:prstGeom>
        </p:spPr>
      </p:pic>
      <p:pic>
        <p:nvPicPr>
          <p:cNvPr id="20" name="Picture 19" descr="A close-up of a screen&#10;&#10;Description automatically generated">
            <a:extLst>
              <a:ext uri="{FF2B5EF4-FFF2-40B4-BE49-F238E27FC236}">
                <a16:creationId xmlns:a16="http://schemas.microsoft.com/office/drawing/2014/main" id="{AB0A591F-C6FA-9246-B32B-CB43C3C879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45" y="5329075"/>
            <a:ext cx="4262884" cy="1357489"/>
          </a:xfrm>
          <a:prstGeom prst="rect">
            <a:avLst/>
          </a:prstGeom>
        </p:spPr>
      </p:pic>
      <p:pic>
        <p:nvPicPr>
          <p:cNvPr id="22" name="Picture 21" descr="A screenshot of a website&#10;&#10;Description automatically generated">
            <a:extLst>
              <a:ext uri="{FF2B5EF4-FFF2-40B4-BE49-F238E27FC236}">
                <a16:creationId xmlns:a16="http://schemas.microsoft.com/office/drawing/2014/main" id="{342E3387-EBE0-234D-AA34-DB04A35D62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766" y="5361375"/>
            <a:ext cx="3009649" cy="1191740"/>
          </a:xfrm>
          <a:prstGeom prst="rect">
            <a:avLst/>
          </a:prstGeom>
        </p:spPr>
      </p:pic>
      <p:pic>
        <p:nvPicPr>
          <p:cNvPr id="4100" name="Picture 4" descr="Saturday Night Live | International ...">
            <a:extLst>
              <a:ext uri="{FF2B5EF4-FFF2-40B4-BE49-F238E27FC236}">
                <a16:creationId xmlns:a16="http://schemas.microsoft.com/office/drawing/2014/main" id="{81A4E381-BE4F-D144-A7B0-3A24AADE0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838" y="5277278"/>
            <a:ext cx="1210053" cy="67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4661C54-FE3E-C24F-8E66-A51D07DB65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330" y="4179261"/>
            <a:ext cx="2467189" cy="2659392"/>
          </a:xfrm>
          <a:prstGeom prst="rect">
            <a:avLst/>
          </a:prstGeom>
        </p:spPr>
      </p:pic>
      <p:pic>
        <p:nvPicPr>
          <p:cNvPr id="9" name="Picture 8" descr="A blue and white logo&#10;&#10;Description automatically generated">
            <a:extLst>
              <a:ext uri="{FF2B5EF4-FFF2-40B4-BE49-F238E27FC236}">
                <a16:creationId xmlns:a16="http://schemas.microsoft.com/office/drawing/2014/main" id="{F7958D93-C6EA-DE47-878A-B10D727898A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766" y="4869160"/>
            <a:ext cx="1813462" cy="59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59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36B47-2169-B247-8AFE-9F44EB91F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16633"/>
            <a:ext cx="10972799" cy="648072"/>
          </a:xfrm>
        </p:spPr>
        <p:txBody>
          <a:bodyPr/>
          <a:lstStyle/>
          <a:p>
            <a:r>
              <a:rPr lang="en-US" dirty="0"/>
              <a:t>Welcome 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B3245C-6989-2D4F-8365-BAADED92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D8A0A-4898-40BF-9009-4DA7E611EAC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812AB3-E512-BC4B-810D-0E80AC8FD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take advantage of the opportunities in the department:</a:t>
            </a:r>
          </a:p>
          <a:p>
            <a:pPr lvl="1"/>
            <a:r>
              <a:rPr lang="en-US" dirty="0"/>
              <a:t>Schuster Colloquium, and seminars in your research areas</a:t>
            </a:r>
          </a:p>
          <a:p>
            <a:pPr lvl="1"/>
            <a:r>
              <a:rPr lang="en-US" dirty="0"/>
              <a:t>Summer party - research overview….</a:t>
            </a:r>
          </a:p>
          <a:p>
            <a:pPr lvl="1"/>
            <a:r>
              <a:rPr lang="en-US" dirty="0"/>
              <a:t>Outreach opportunities….</a:t>
            </a:r>
          </a:p>
          <a:p>
            <a:endParaRPr lang="en-US" dirty="0"/>
          </a:p>
          <a:p>
            <a:r>
              <a:rPr lang="en-US" dirty="0"/>
              <a:t>Pleased to hear any ideas for </a:t>
            </a:r>
          </a:p>
          <a:p>
            <a:pPr marL="0" indent="0">
              <a:buNone/>
            </a:pPr>
            <a:r>
              <a:rPr lang="en-US" dirty="0"/>
              <a:t>Improving our department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B2BA1BD-7049-6042-BF94-1695EA8A9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3729555"/>
            <a:ext cx="5303912" cy="272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281365"/>
      </p:ext>
    </p:extLst>
  </p:cSld>
  <p:clrMapOvr>
    <a:masterClrMapping/>
  </p:clrMapOvr>
</p:sld>
</file>

<file path=ppt/theme/theme1.xml><?xml version="1.0" encoding="utf-8"?>
<a:theme xmlns:a="http://schemas.openxmlformats.org/drawingml/2006/main" name="Chris Manches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25931</TotalTime>
  <Words>244</Words>
  <Application>Microsoft Macintosh PowerPoint</Application>
  <PresentationFormat>Widescreen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Helvetica</vt:lpstr>
      <vt:lpstr>Helvetica Bold Oblique</vt:lpstr>
      <vt:lpstr>Times New Roman</vt:lpstr>
      <vt:lpstr>Chris Manchester Theme</vt:lpstr>
      <vt:lpstr>PowerPoint Presentation</vt:lpstr>
      <vt:lpstr>Legacy</vt:lpstr>
      <vt:lpstr>Physics at UoM</vt:lpstr>
      <vt:lpstr>Research Groups today</vt:lpstr>
      <vt:lpstr>Some recent examples in media</vt:lpstr>
      <vt:lpstr>Welcome !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Chris Parkes</cp:lastModifiedBy>
  <cp:revision>186</cp:revision>
  <dcterms:created xsi:type="dcterms:W3CDTF">2012-06-12T15:56:20Z</dcterms:created>
  <dcterms:modified xsi:type="dcterms:W3CDTF">2026-05-05T13:23:35Z</dcterms:modified>
</cp:coreProperties>
</file>