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12"/>
  </p:notesMasterIdLst>
  <p:sldIdLst>
    <p:sldId id="375" r:id="rId3"/>
    <p:sldId id="379" r:id="rId4"/>
    <p:sldId id="380" r:id="rId5"/>
    <p:sldId id="381" r:id="rId6"/>
    <p:sldId id="376" r:id="rId7"/>
    <p:sldId id="383" r:id="rId8"/>
    <p:sldId id="823" r:id="rId9"/>
    <p:sldId id="824" r:id="rId10"/>
    <p:sldId id="35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48"/>
    <a:srgbClr val="01488B"/>
    <a:srgbClr val="BA4600"/>
    <a:srgbClr val="668EBB"/>
    <a:srgbClr val="545658"/>
    <a:srgbClr val="292A2C"/>
    <a:srgbClr val="2CA39F"/>
    <a:srgbClr val="C0D2E6"/>
    <a:srgbClr val="D5E9FF"/>
    <a:srgbClr val="99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521"/>
  </p:normalViewPr>
  <p:slideViewPr>
    <p:cSldViewPr snapToGrid="0">
      <p:cViewPr varScale="1">
        <p:scale>
          <a:sx n="120" d="100"/>
          <a:sy n="120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5/21/26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84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5/21/26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Ineter</a:t>
            </a:r>
            <a:r>
              <a:rPr lang="en-US"/>
              <a:t> nec </a:t>
            </a:r>
            <a:r>
              <a:rPr lang="en-US" err="1"/>
              <a:t>odio</a:t>
            </a:r>
            <a:r>
              <a:rPr lang="en-US"/>
              <a:t>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et </a:t>
            </a:r>
            <a:r>
              <a:rPr lang="en-US" err="1"/>
              <a:t>enim</a:t>
            </a:r>
            <a:r>
              <a:rPr lang="en-US"/>
              <a:t> auctor, vel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justo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. Donec </a:t>
            </a:r>
            <a:r>
              <a:rPr lang="en-US" err="1"/>
              <a:t>eleifend</a:t>
            </a:r>
            <a:r>
              <a:rPr lang="en-US"/>
              <a:t> </a:t>
            </a:r>
            <a:r>
              <a:rPr lang="en-US" err="1"/>
              <a:t>orci</a:t>
            </a:r>
            <a:r>
              <a:rPr lang="en-US"/>
              <a:t> non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scelerisque</a:t>
            </a:r>
            <a:r>
              <a:rPr lang="en-US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5/21/26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5/21/26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5/21/26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5/21/26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5/21/26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Subhead</a:t>
            </a:r>
          </a:p>
          <a:p>
            <a:pPr lvl="0"/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5/21/26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5/21/26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5/21/26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5/21/26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5/21/26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5/21/26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5/21/26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5/21/26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5/21/26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sed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Nam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porta pulvinar. </a:t>
            </a:r>
            <a:r>
              <a:rPr lang="en-US" err="1"/>
              <a:t>Phasellus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5/21/26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This is a placeholder headline. Lorem ipsum dolor sit </a:t>
            </a:r>
            <a:r>
              <a:rPr lang="en-US" err="1"/>
              <a:t>amet</a:t>
            </a:r>
            <a:r>
              <a:rPr lang="en-US"/>
              <a:t>, nec cu </a:t>
            </a:r>
            <a:r>
              <a:rPr lang="en-US" err="1"/>
              <a:t>legimus</a:t>
            </a:r>
            <a:r>
              <a:rPr lang="en-US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5/21/26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5/21/26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5/21/26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5/21/26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5/21/26</a:t>
            </a:fld>
            <a:endParaRPr 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5/21/26</a:t>
            </a:fld>
            <a:endParaRPr lang="en-US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s://images.openai.com/static-rsc-4/NJZ6_mviemSodJZuTTSy3W7euxq3S605fBv8erL8ONMNAMrJpOsu2X9bZTSW67CGBggtA3akOJQbfkSutlwXrn1vUSs6vjA-ubOIgC4rmUUiKm7eq_xHnvLxWv90U-H4FqTA-Cn-JQUmk7WVoV9u8KTN0zEExZzPyDT7D8oAieo?purpose=inline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15D0-24EE-CE8D-30C9-60A99C869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Field Magnets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EB296-3A81-2686-49F0-B442EB2B56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S. Gourlay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B19302-58FE-5EF7-168F-191B62AEE5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Director, Magnet Technology Division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075430-BDCE-E818-08EF-FAFDA6C529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May 21,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10B8-4B60-9B54-E284-E3AEA7A4358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F722BB-5FA6-2792-FB82-CDFF1476E1D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F85EE2-C8CF-2134-6DF2-A6121DBAA3CE}"/>
              </a:ext>
            </a:extLst>
          </p:cNvPr>
          <p:cNvSpPr txBox="1"/>
          <p:nvPr/>
        </p:nvSpPr>
        <p:spPr>
          <a:xfrm>
            <a:off x="7261274" y="5895474"/>
            <a:ext cx="3733907" cy="1225977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dirty="0"/>
              <a:t>DPF/DNP Community Meeting</a:t>
            </a:r>
          </a:p>
          <a:p>
            <a:pPr algn="ctr">
              <a:spcAft>
                <a:spcPts val="800"/>
              </a:spcAft>
            </a:pPr>
            <a:endParaRPr lang="en-US" sz="19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4BD8DE-2A08-3AD9-A715-48BCBABA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219128" y="3355599"/>
            <a:ext cx="1688162" cy="1869964"/>
          </a:xfrm>
          <a:prstGeom prst="rect">
            <a:avLst/>
          </a:prstGeom>
        </p:spPr>
      </p:pic>
      <p:pic>
        <p:nvPicPr>
          <p:cNvPr id="11" name="Picture 10" descr="A picture containing miller&#10;&#10;AI-generated content may be incorrect.">
            <a:extLst>
              <a:ext uri="{FF2B5EF4-FFF2-40B4-BE49-F238E27FC236}">
                <a16:creationId xmlns:a16="http://schemas.microsoft.com/office/drawing/2014/main" id="{D56F39F8-5B96-EB67-51B1-E705B3254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646" y="254026"/>
            <a:ext cx="3623585" cy="27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7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45AE64-F918-72D9-8094-BBFC38910FC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8" y="1438315"/>
            <a:ext cx="9877928" cy="463450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Nb-Ti – 8T</a:t>
            </a:r>
          </a:p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– 14T</a:t>
            </a:r>
          </a:p>
          <a:p>
            <a:r>
              <a:rPr lang="en-US" dirty="0"/>
              <a:t>Bi-2212 – 36T – NMR configuration</a:t>
            </a:r>
          </a:p>
          <a:p>
            <a:r>
              <a:rPr lang="en-US" dirty="0"/>
              <a:t>ReBCO - &gt; 40T?</a:t>
            </a:r>
          </a:p>
          <a:p>
            <a:pPr lvl="1"/>
            <a:endParaRPr lang="en-US" dirty="0"/>
          </a:p>
          <a:p>
            <a:r>
              <a:rPr lang="en-US" dirty="0"/>
              <a:t>All magnets operate with “margin,” typically at about 80% of the conductor limit.</a:t>
            </a:r>
          </a:p>
          <a:p>
            <a:pPr lvl="1"/>
            <a:r>
              <a:rPr lang="en-US" dirty="0"/>
              <a:t>So, an 8T magnet would in principle reach 10T (LHC example)</a:t>
            </a:r>
          </a:p>
          <a:p>
            <a:pPr lvl="1"/>
            <a:r>
              <a:rPr lang="en-US" dirty="0"/>
              <a:t>For an ensemble of magnets, margin is required due to manufacturing tolerances, variations in operating environment, etc.</a:t>
            </a:r>
          </a:p>
          <a:p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DA5D3B-EF7D-1484-0944-E262931F540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lnSpcReduction="10000"/>
          </a:bodyPr>
          <a:lstStyle/>
          <a:p>
            <a:r>
              <a:rPr lang="en-US" sz="2000">
                <a:solidFill>
                  <a:srgbClr val="343A40"/>
                </a:solidFill>
                <a:effectLst/>
                <a:latin typeface="Helvetica" pitchFamily="2" charset="0"/>
              </a:rPr>
              <a:t>The highest achievable field is always determined by the conductor and our ability to utilize it effectively.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CF5629-67A9-5BDD-114F-A1DDFD3B4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419349" cy="433527"/>
          </a:xfrm>
        </p:spPr>
        <p:txBody>
          <a:bodyPr/>
          <a:lstStyle/>
          <a:p>
            <a:r>
              <a:rPr lang="en-US" sz="2800" dirty="0"/>
              <a:t>A Historical Perspective to Track the Evolution of “High Field”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5B425-F13B-9320-C80F-68C03B8C016F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748D00-DBA8-C388-AC33-F3F9B6D6762C}"/>
              </a:ext>
            </a:extLst>
          </p:cNvPr>
          <p:cNvSpPr txBox="1"/>
          <p:nvPr/>
        </p:nvSpPr>
        <p:spPr>
          <a:xfrm>
            <a:off x="7002380" y="1411335"/>
            <a:ext cx="4608094" cy="234423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dirty="0">
                <a:latin typeface="Helvetica" pitchFamily="2" charset="0"/>
              </a:rPr>
              <a:t>Other conductors with interesting properties, but not competitive</a:t>
            </a:r>
          </a:p>
          <a:p>
            <a:pPr marL="342900" indent="-3429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kern="0" dirty="0"/>
              <a:t>MgB</a:t>
            </a:r>
            <a:r>
              <a:rPr lang="en-US" sz="2000" kern="0" baseline="-25000" dirty="0"/>
              <a:t>2</a:t>
            </a:r>
            <a:r>
              <a:rPr lang="en-US" sz="2000" kern="0" dirty="0"/>
              <a:t> (not so HT HTS)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Sr/BaFe</a:t>
            </a:r>
            <a:r>
              <a:rPr lang="en-US" sz="2000" baseline="-25000" dirty="0"/>
              <a:t>2</a:t>
            </a:r>
            <a:r>
              <a:rPr lang="en-US" sz="2000" dirty="0"/>
              <a:t>As</a:t>
            </a:r>
            <a:r>
              <a:rPr lang="en-US" sz="2000" baseline="-25000" dirty="0"/>
              <a:t>2</a:t>
            </a:r>
            <a:r>
              <a:rPr lang="en-US" sz="2000" dirty="0"/>
              <a:t>:K (Iron-Based)</a:t>
            </a:r>
            <a:endParaRPr lang="en-US" sz="2000" kern="0" dirty="0"/>
          </a:p>
          <a:p>
            <a:pPr algn="ctr">
              <a:spcAft>
                <a:spcPts val="800"/>
              </a:spcAft>
            </a:pPr>
            <a:endParaRPr lang="en-US" sz="19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56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F6FC5A-F7D9-0F65-3D17-77B82DE877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231551"/>
            <a:ext cx="9216191" cy="5260689"/>
          </a:xfrm>
        </p:spPr>
        <p:txBody>
          <a:bodyPr/>
          <a:lstStyle/>
          <a:p>
            <a:r>
              <a:rPr lang="en-US" b="1" dirty="0"/>
              <a:t>1960’s – 1970’s: Early development and proof of principle</a:t>
            </a:r>
          </a:p>
          <a:p>
            <a:pPr lvl="1"/>
            <a:r>
              <a:rPr lang="en-US" dirty="0"/>
              <a:t>Some prototypes built</a:t>
            </a:r>
          </a:p>
          <a:p>
            <a:pPr lvl="1"/>
            <a:r>
              <a:rPr lang="en-US" dirty="0"/>
              <a:t>1968 BNL Summer Study (200 physicists and engineers for 6 weeks)</a:t>
            </a:r>
          </a:p>
          <a:p>
            <a:pPr lvl="2"/>
            <a:r>
              <a:rPr lang="en-US" dirty="0"/>
              <a:t>Major steps toward practical application</a:t>
            </a:r>
          </a:p>
          <a:p>
            <a:pPr lvl="2"/>
            <a:r>
              <a:rPr lang="en-US" dirty="0"/>
              <a:t>Discussion of doubling the energy of the NAL accelerator using Superconducting magnets</a:t>
            </a:r>
          </a:p>
          <a:p>
            <a:pPr lvl="1"/>
            <a:r>
              <a:rPr lang="en-US" dirty="0"/>
              <a:t>Panel discussion at the 1971 Particle Accelerator Conference was the kick-off of superconducting magnets in accelerators</a:t>
            </a:r>
          </a:p>
          <a:p>
            <a:pPr lvl="2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Paper on compact, fully transposed cable produced by Rutherford lab</a:t>
            </a:r>
          </a:p>
          <a:p>
            <a:pPr lvl="2"/>
            <a:endParaRPr lang="en-US" sz="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1980’s: Tevatron – First large-scale deployment (4.5T @ 4.5K)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Many innovations developed then are still in use today - set the standard for future accelerators.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Provided a basis for a conductor industry that benefited all subsequent projects.</a:t>
            </a:r>
          </a:p>
          <a:p>
            <a:pPr marL="457200" lvl="1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 algn="ctr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Practical limit for Nb-Ti thought to be 5 – 6T</a:t>
            </a:r>
          </a:p>
          <a:p>
            <a:pPr marL="457200" lvl="1" indent="0" algn="ctr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Considerable parallel effort in developing Nb</a:t>
            </a:r>
            <a:r>
              <a:rPr lang="en-US" b="1" baseline="-25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Sn due to potential for higher field.  Significant field boost for Nb-Ti in superfluid but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cryo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considered too expensive and risky at that time.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3F91B0-4142-AA92-2E0E-F13F41A1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F4D45C-AC19-23B7-5C22-04BA8177CCC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17F377-6E15-DFE8-D2BD-C24BFCD56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265" y="1031025"/>
            <a:ext cx="2272999" cy="1668784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AF5D0C5F-3249-43C9-BBCA-F8733B22EB32}"/>
              </a:ext>
            </a:extLst>
          </p:cNvPr>
          <p:cNvSpPr/>
          <p:nvPr/>
        </p:nvSpPr>
        <p:spPr>
          <a:xfrm>
            <a:off x="288758" y="57571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6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218C6D-26E4-9703-DFCA-C6ACBF2BEF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2178" y="1304337"/>
            <a:ext cx="9994392" cy="4655566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1990’s – 2000’s: Maturation and Industrialization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Became world-wide workhorse for accelerators.</a:t>
            </a:r>
          </a:p>
          <a:p>
            <a:r>
              <a:rPr lang="en-US" b="1" dirty="0"/>
              <a:t>2000’s – Present: LHC – Practical limit of Nb-Ti</a:t>
            </a:r>
          </a:p>
          <a:p>
            <a:pPr lvl="1"/>
            <a:r>
              <a:rPr lang="en-US" dirty="0"/>
              <a:t>Low-profile R&amp;D started in the 1980’s</a:t>
            </a:r>
          </a:p>
          <a:p>
            <a:pPr lvl="1"/>
            <a:r>
              <a:rPr lang="en-US" dirty="0"/>
              <a:t>Much was based on SSC and ISABELLE tech</a:t>
            </a:r>
          </a:p>
          <a:p>
            <a:pPr lvl="2"/>
            <a:r>
              <a:rPr lang="en-US" dirty="0"/>
              <a:t>Collars, Cold Iron Yoke, two-in-one design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High quality Nb-Ti alloy – US Conductor Development Program</a:t>
            </a:r>
          </a:p>
          <a:p>
            <a:pPr lvl="1"/>
            <a:r>
              <a:rPr lang="en-US" dirty="0"/>
              <a:t>LHC innovations</a:t>
            </a:r>
          </a:p>
          <a:p>
            <a:pPr lvl="2"/>
            <a:r>
              <a:rPr lang="en-US" dirty="0"/>
              <a:t>Large-scale industrialization</a:t>
            </a:r>
          </a:p>
          <a:p>
            <a:pPr lvl="2"/>
            <a:r>
              <a:rPr lang="en-US" dirty="0"/>
              <a:t>Operation at 1.9K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C55B82-D564-27B9-D66D-2C429DCB3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Nb-Ti Performance Plateau achieved ~ 4 Decades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3FEA2-A200-73AE-A5BF-7687E64CDFF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B218F57-DE49-0A11-C2A5-C1CE46E9DC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643339"/>
              </p:ext>
            </p:extLst>
          </p:nvPr>
        </p:nvGraphicFramePr>
        <p:xfrm>
          <a:off x="477229" y="4889603"/>
          <a:ext cx="7937287" cy="140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5816600" imgH="1028700" progId="Excel.Sheet.12">
                  <p:embed/>
                </p:oleObj>
              </mc:Choice>
              <mc:Fallback>
                <p:oleObj name="Worksheet" r:id="rId3" imgW="5816600" imgH="1028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7229" y="4889603"/>
                        <a:ext cx="7937287" cy="1403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6B2B7439-E4D8-01D1-8E92-78180E4D2014}"/>
              </a:ext>
            </a:extLst>
          </p:cNvPr>
          <p:cNvGrpSpPr/>
          <p:nvPr/>
        </p:nvGrpSpPr>
        <p:grpSpPr>
          <a:xfrm>
            <a:off x="9750640" y="758915"/>
            <a:ext cx="1686971" cy="5795026"/>
            <a:chOff x="9686631" y="1166930"/>
            <a:chExt cx="1686971" cy="579502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4F945C-278B-E05B-4D20-11E40D625AB6}"/>
                </a:ext>
              </a:extLst>
            </p:cNvPr>
            <p:cNvSpPr txBox="1"/>
            <p:nvPr/>
          </p:nvSpPr>
          <p:spPr>
            <a:xfrm>
              <a:off x="9686631" y="1166930"/>
              <a:ext cx="1686971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Tevatron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8088C3-B4E5-0260-55E5-7E40108B75A9}"/>
                </a:ext>
              </a:extLst>
            </p:cNvPr>
            <p:cNvSpPr txBox="1"/>
            <p:nvPr/>
          </p:nvSpPr>
          <p:spPr>
            <a:xfrm>
              <a:off x="9842279" y="2394936"/>
              <a:ext cx="1375678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HERA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60521C-987E-FE68-EE85-67E0D3ABD691}"/>
                </a:ext>
              </a:extLst>
            </p:cNvPr>
            <p:cNvSpPr txBox="1"/>
            <p:nvPr/>
          </p:nvSpPr>
          <p:spPr>
            <a:xfrm>
              <a:off x="9904440" y="4874425"/>
              <a:ext cx="1334982" cy="8463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RHIC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3DA589-1B11-D557-FC61-1A68BD7BB702}"/>
                </a:ext>
              </a:extLst>
            </p:cNvPr>
            <p:cNvSpPr txBox="1"/>
            <p:nvPr/>
          </p:nvSpPr>
          <p:spPr>
            <a:xfrm>
              <a:off x="9963141" y="3631813"/>
              <a:ext cx="1192109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SSC</a:t>
              </a:r>
            </a:p>
          </p:txBody>
        </p: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F31AEE21-AC1C-DC62-DAD2-A8B10FB01CFF}"/>
                </a:ext>
              </a:extLst>
            </p:cNvPr>
            <p:cNvSpPr/>
            <p:nvPr/>
          </p:nvSpPr>
          <p:spPr>
            <a:xfrm>
              <a:off x="10387871" y="1983575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54F45390-E618-EE89-7014-2A03FC6EEBCE}"/>
                </a:ext>
              </a:extLst>
            </p:cNvPr>
            <p:cNvSpPr/>
            <p:nvPr/>
          </p:nvSpPr>
          <p:spPr>
            <a:xfrm>
              <a:off x="10398989" y="3211581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FC4AAAA6-A474-7188-E130-F6F3F3F4B6A8}"/>
                </a:ext>
              </a:extLst>
            </p:cNvPr>
            <p:cNvSpPr/>
            <p:nvPr/>
          </p:nvSpPr>
          <p:spPr>
            <a:xfrm>
              <a:off x="10419453" y="4439587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5F4330-9E6F-AD60-3888-5250334E316D}"/>
                </a:ext>
              </a:extLst>
            </p:cNvPr>
            <p:cNvSpPr txBox="1"/>
            <p:nvPr/>
          </p:nvSpPr>
          <p:spPr>
            <a:xfrm>
              <a:off x="9975105" y="6145311"/>
              <a:ext cx="1193652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LHC</a:t>
              </a:r>
            </a:p>
          </p:txBody>
        </p:sp>
        <p:sp>
          <p:nvSpPr>
            <p:cNvPr id="18" name="Down Arrow 17">
              <a:extLst>
                <a:ext uri="{FF2B5EF4-FFF2-40B4-BE49-F238E27FC236}">
                  <a16:creationId xmlns:a16="http://schemas.microsoft.com/office/drawing/2014/main" id="{F97B39A9-EE32-B692-1758-CC259AB797B8}"/>
                </a:ext>
              </a:extLst>
            </p:cNvPr>
            <p:cNvSpPr/>
            <p:nvPr/>
          </p:nvSpPr>
          <p:spPr>
            <a:xfrm>
              <a:off x="10429285" y="5706793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649B05D-15ED-6C76-5E6D-80281B06BDD5}"/>
              </a:ext>
            </a:extLst>
          </p:cNvPr>
          <p:cNvSpPr txBox="1"/>
          <p:nvPr/>
        </p:nvSpPr>
        <p:spPr>
          <a:xfrm>
            <a:off x="6579031" y="758915"/>
            <a:ext cx="2783758" cy="1241365"/>
          </a:xfrm>
          <a:prstGeom prst="rect">
            <a:avLst/>
          </a:prstGeom>
          <a:solidFill>
            <a:srgbClr val="00AA48"/>
          </a:solidFill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Helvetica" pitchFamily="2" charset="0"/>
              </a:rPr>
              <a:t>ISABELLE – BNL</a:t>
            </a:r>
          </a:p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Helvetica" pitchFamily="2" charset="0"/>
              </a:rPr>
              <a:t>ISR Quads - CERN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60C05D18-83C8-01B5-9B5B-5B8B91042C77}"/>
              </a:ext>
            </a:extLst>
          </p:cNvPr>
          <p:cNvSpPr/>
          <p:nvPr/>
        </p:nvSpPr>
        <p:spPr>
          <a:xfrm rot="16200000">
            <a:off x="9444849" y="1051748"/>
            <a:ext cx="264025" cy="420233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E585BE-ED32-53F9-430E-789DD07CB381}"/>
              </a:ext>
            </a:extLst>
          </p:cNvPr>
          <p:cNvSpPr txBox="1"/>
          <p:nvPr/>
        </p:nvSpPr>
        <p:spPr>
          <a:xfrm>
            <a:off x="6597230" y="2330845"/>
            <a:ext cx="2783758" cy="2154436"/>
          </a:xfrm>
          <a:prstGeom prst="rect">
            <a:avLst/>
          </a:prstGeom>
          <a:solidFill>
            <a:srgbClr val="00AA48"/>
          </a:solidFill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Other projects around the same time as the FNAL Energy-Doubler</a:t>
            </a:r>
          </a:p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ESCAR – LBL</a:t>
            </a:r>
          </a:p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TRISTAN - KEK</a:t>
            </a:r>
          </a:p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UNK - USSR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EC9B6B-60FF-2DB0-D8E2-C09AD34478CF}"/>
              </a:ext>
            </a:extLst>
          </p:cNvPr>
          <p:cNvSpPr txBox="1"/>
          <p:nvPr/>
        </p:nvSpPr>
        <p:spPr>
          <a:xfrm>
            <a:off x="4491039" y="3786953"/>
            <a:ext cx="2299990" cy="1149033"/>
          </a:xfrm>
          <a:prstGeom prst="rect">
            <a:avLst/>
          </a:prstGeom>
          <a:noFill/>
          <a:ln>
            <a:noFill/>
          </a:ln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50% Conductor </a:t>
            </a:r>
          </a:p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Improvement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F37188-2755-DE81-43F7-54517BCB7CE8}"/>
              </a:ext>
            </a:extLst>
          </p:cNvPr>
          <p:cNvSpPr/>
          <p:nvPr/>
        </p:nvSpPr>
        <p:spPr>
          <a:xfrm>
            <a:off x="7279105" y="5959903"/>
            <a:ext cx="1135411" cy="33345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8B11130-F9BE-7496-1CC2-57B12F10C50D}"/>
              </a:ext>
            </a:extLst>
          </p:cNvPr>
          <p:cNvCxnSpPr>
            <a:cxnSpLocks/>
          </p:cNvCxnSpPr>
          <p:nvPr/>
        </p:nvCxnSpPr>
        <p:spPr>
          <a:xfrm>
            <a:off x="5556810" y="4632057"/>
            <a:ext cx="0" cy="25754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625D19B-ED08-924F-EDFE-0D6806F69F97}"/>
              </a:ext>
            </a:extLst>
          </p:cNvPr>
          <p:cNvSpPr/>
          <p:nvPr/>
        </p:nvSpPr>
        <p:spPr>
          <a:xfrm>
            <a:off x="5073328" y="5967660"/>
            <a:ext cx="1135411" cy="33345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2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B119CE-6B80-D1E7-1B0D-4229CEB776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6115" y="1183290"/>
            <a:ext cx="9994392" cy="5308949"/>
          </a:xfrm>
        </p:spPr>
        <p:txBody>
          <a:bodyPr/>
          <a:lstStyle/>
          <a:p>
            <a:r>
              <a:rPr lang="en-US" b="1" dirty="0"/>
              <a:t>1960’s – 1980’s</a:t>
            </a:r>
            <a:endParaRPr lang="en-US" dirty="0"/>
          </a:p>
          <a:p>
            <a:pPr lvl="1"/>
            <a:r>
              <a:rPr lang="en-US" dirty="0"/>
              <a:t>First Nb</a:t>
            </a:r>
            <a:r>
              <a:rPr lang="en-US" baseline="-25000" dirty="0"/>
              <a:t>3</a:t>
            </a:r>
            <a:r>
              <a:rPr lang="en-US" dirty="0"/>
              <a:t>Sn accelerator magnets were built at BNL</a:t>
            </a:r>
          </a:p>
          <a:p>
            <a:pPr lvl="1"/>
            <a:r>
              <a:rPr lang="en-US" dirty="0"/>
              <a:t>Several other efforts during this time period</a:t>
            </a:r>
          </a:p>
          <a:p>
            <a:pPr lvl="2"/>
            <a:r>
              <a:rPr lang="en-US" dirty="0"/>
              <a:t>CERN (Asner) – 10T achieved</a:t>
            </a:r>
          </a:p>
          <a:p>
            <a:pPr lvl="2"/>
            <a:r>
              <a:rPr lang="en-US" dirty="0"/>
              <a:t>CEA Saclay</a:t>
            </a:r>
          </a:p>
          <a:p>
            <a:pPr lvl="2"/>
            <a:r>
              <a:rPr lang="en-US" dirty="0"/>
              <a:t>LBL D10 – 9T @ 1.8K</a:t>
            </a:r>
          </a:p>
          <a:p>
            <a:pPr lvl="2"/>
            <a:r>
              <a:rPr lang="en-US" dirty="0"/>
              <a:t>KEK</a:t>
            </a:r>
          </a:p>
          <a:p>
            <a:r>
              <a:rPr lang="en-US" b="1" dirty="0"/>
              <a:t>At the time SSC decisions were made:</a:t>
            </a:r>
          </a:p>
          <a:p>
            <a:pPr lvl="1"/>
            <a:r>
              <a:rPr lang="en-US" dirty="0"/>
              <a:t>Nb-Ti – mature, ductile, </a:t>
            </a:r>
            <a:r>
              <a:rPr lang="en-US" b="1" u="sng" dirty="0"/>
              <a:t>industrialized</a:t>
            </a:r>
            <a:r>
              <a:rPr lang="en-US" dirty="0"/>
              <a:t>, proven in accelerators</a:t>
            </a:r>
          </a:p>
          <a:p>
            <a:pPr lvl="1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– higher potential field, but brittle, poor reproducibility at scale, not production ready.</a:t>
            </a:r>
          </a:p>
          <a:p>
            <a:pPr lvl="1"/>
            <a:endParaRPr lang="en-US" sz="600" dirty="0"/>
          </a:p>
          <a:p>
            <a:pPr marL="457200" lvl="1" indent="0" algn="ctr">
              <a:buNone/>
            </a:pPr>
            <a:r>
              <a:rPr lang="en-US" sz="1800" dirty="0">
                <a:solidFill>
                  <a:srgbClr val="002060"/>
                </a:solidFill>
              </a:rPr>
              <a:t>Industrialization of superfluid cryogenics now deemed easier to achieve, </a:t>
            </a:r>
          </a:p>
          <a:p>
            <a:pPr marL="457200" lvl="1" indent="0" algn="ctr">
              <a:buNone/>
            </a:pPr>
            <a:r>
              <a:rPr lang="en-US" sz="1800" dirty="0">
                <a:solidFill>
                  <a:srgbClr val="002060"/>
                </a:solidFill>
              </a:rPr>
              <a:t>less expensive and less risky than Nb</a:t>
            </a:r>
            <a:r>
              <a:rPr lang="en-US" sz="1800" baseline="-25000" dirty="0">
                <a:solidFill>
                  <a:srgbClr val="002060"/>
                </a:solidFill>
              </a:rPr>
              <a:t>3</a:t>
            </a:r>
            <a:r>
              <a:rPr lang="en-US" sz="1800" dirty="0">
                <a:solidFill>
                  <a:srgbClr val="002060"/>
                </a:solidFill>
              </a:rPr>
              <a:t>Sn magnets.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72980E-9588-88C3-F653-8F75AD99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02A64-B892-534C-B0F3-F8AE22F5D76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EBFF18-10F5-FDC8-BB24-607BF36A9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863" y="582523"/>
            <a:ext cx="2566738" cy="34602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052DD8-5037-948B-9BED-8DE97D848C47}"/>
              </a:ext>
            </a:extLst>
          </p:cNvPr>
          <p:cNvSpPr txBox="1"/>
          <p:nvPr/>
        </p:nvSpPr>
        <p:spPr>
          <a:xfrm>
            <a:off x="1783892" y="5597252"/>
            <a:ext cx="8407533" cy="1107996"/>
          </a:xfrm>
          <a:prstGeom prst="rect">
            <a:avLst/>
          </a:prstGeom>
          <a:solidFill>
            <a:schemeClr val="accent1"/>
          </a:solidFill>
        </p:spPr>
        <p:txBody>
          <a:bodyPr wrap="square" lIns="365760" tIns="274320" rIns="365760" bIns="274320" rtlCol="0">
            <a:spAutoFit/>
          </a:bodyPr>
          <a:lstStyle/>
          <a:p>
            <a:pPr lvl="1" algn="ctr"/>
            <a:r>
              <a:rPr lang="en-US" dirty="0">
                <a:solidFill>
                  <a:schemeClr val="bg1"/>
                </a:solidFill>
              </a:rPr>
              <a:t>But, in the background, SSC R&amp;D provided the environment for the development of modern Nb</a:t>
            </a:r>
            <a:r>
              <a:rPr lang="en-US" baseline="-25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Sn accelerator magnets.</a:t>
            </a:r>
          </a:p>
        </p:txBody>
      </p:sp>
    </p:spTree>
    <p:extLst>
      <p:ext uri="{BB962C8B-B14F-4D97-AF65-F5344CB8AC3E}">
        <p14:creationId xmlns:p14="http://schemas.microsoft.com/office/powerpoint/2010/main" val="388703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187C39-8EFD-BD2F-F52E-E4BBC60F68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852" y="928674"/>
            <a:ext cx="9994392" cy="5610238"/>
          </a:xfrm>
        </p:spPr>
        <p:txBody>
          <a:bodyPr/>
          <a:lstStyle/>
          <a:p>
            <a:r>
              <a:rPr lang="en-US" b="1" dirty="0"/>
              <a:t>1990’s – 2010’s</a:t>
            </a:r>
          </a:p>
          <a:p>
            <a:pPr lvl="1"/>
            <a:r>
              <a:rPr lang="en-US" sz="1800" dirty="0"/>
              <a:t>First accelerator-style dipoles</a:t>
            </a:r>
          </a:p>
          <a:p>
            <a:pPr lvl="2"/>
            <a:r>
              <a:rPr lang="en-US" sz="1600" dirty="0"/>
              <a:t>U. Twente – 11T</a:t>
            </a:r>
          </a:p>
          <a:p>
            <a:pPr lvl="2"/>
            <a:r>
              <a:rPr lang="en-US" sz="1600" dirty="0"/>
              <a:t>LBNL D20 – 13T</a:t>
            </a:r>
          </a:p>
          <a:p>
            <a:pPr marL="457200" lvl="1" indent="0">
              <a:buNone/>
            </a:pPr>
            <a:r>
              <a:rPr lang="en-US" sz="1800" dirty="0"/>
              <a:t>Evolved into a series of high field demonstrations at LBNL D20           HD1 (16T)          HD Series </a:t>
            </a:r>
          </a:p>
          <a:p>
            <a:endParaRPr lang="en-US" sz="800" dirty="0"/>
          </a:p>
          <a:p>
            <a:r>
              <a:rPr lang="en-US" dirty="0"/>
              <a:t>LHC Accelerator Research Program (LARP) established 2003 – develop Nb</a:t>
            </a:r>
            <a:r>
              <a:rPr lang="en-US" baseline="-25000" dirty="0"/>
              <a:t>3</a:t>
            </a:r>
            <a:r>
              <a:rPr lang="en-US" dirty="0"/>
              <a:t>Sn quads for LHC Hi-Lumi upgrade (BNL, FNAL, LBNL)</a:t>
            </a:r>
          </a:p>
          <a:p>
            <a:endParaRPr lang="en-US" dirty="0"/>
          </a:p>
          <a:p>
            <a:r>
              <a:rPr lang="en-US" dirty="0"/>
              <a:t>US Magnet Development Program created in 2015 (BNL, FNAL, LBNL, FSU/NHMFL)</a:t>
            </a:r>
          </a:p>
          <a:p>
            <a:endParaRPr lang="en-US" dirty="0"/>
          </a:p>
          <a:p>
            <a:r>
              <a:rPr lang="en-US" dirty="0"/>
              <a:t>In 2016 LARP transitioned to US Accelerator Upgrade Project – Completion in FY28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C883FE-8B20-0004-71AD-1903C77A6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Breakthrough in Nb</a:t>
            </a:r>
            <a:r>
              <a:rPr lang="en-US" baseline="-25000" dirty="0"/>
              <a:t>3</a:t>
            </a:r>
            <a:r>
              <a:rPr lang="en-US" dirty="0"/>
              <a:t>Sn Magnet Technology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DD13F-995A-D201-EE7E-023238F6E9D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25B576C-C724-92DA-3BCD-305D357CAA48}"/>
              </a:ext>
            </a:extLst>
          </p:cNvPr>
          <p:cNvCxnSpPr>
            <a:cxnSpLocks/>
          </p:cNvCxnSpPr>
          <p:nvPr/>
        </p:nvCxnSpPr>
        <p:spPr>
          <a:xfrm>
            <a:off x="7073155" y="2526633"/>
            <a:ext cx="44516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DC38C3D-2794-54E0-F78E-2036B93BB889}"/>
              </a:ext>
            </a:extLst>
          </p:cNvPr>
          <p:cNvCxnSpPr>
            <a:cxnSpLocks/>
          </p:cNvCxnSpPr>
          <p:nvPr/>
        </p:nvCxnSpPr>
        <p:spPr>
          <a:xfrm>
            <a:off x="8754077" y="2526634"/>
            <a:ext cx="44516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ECD5A27-B624-A223-B0C9-CD5A9CEF47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3475" y="5686338"/>
            <a:ext cx="1916300" cy="798754"/>
          </a:xfrm>
          <a:prstGeom prst="rect">
            <a:avLst/>
          </a:prstGeom>
        </p:spPr>
      </p:pic>
      <p:pic>
        <p:nvPicPr>
          <p:cNvPr id="12" name="Image 11" descr="HLU-logoN-title.png">
            <a:extLst>
              <a:ext uri="{FF2B5EF4-FFF2-40B4-BE49-F238E27FC236}">
                <a16:creationId xmlns:a16="http://schemas.microsoft.com/office/drawing/2014/main" id="{B4EEBD43-183D-5AAF-57A1-E63646099D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527" y="5585336"/>
            <a:ext cx="1843036" cy="798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7D04FB-5615-0E17-AE54-24FDDABFC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5876" y="3918672"/>
            <a:ext cx="1805830" cy="648293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9F885F-374E-3172-5240-ECF29B3BC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7636" y="2526633"/>
            <a:ext cx="1155700" cy="1295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1FCC00-8FBB-3135-BC48-F02009548273}"/>
              </a:ext>
            </a:extLst>
          </p:cNvPr>
          <p:cNvSpPr txBox="1"/>
          <p:nvPr/>
        </p:nvSpPr>
        <p:spPr>
          <a:xfrm>
            <a:off x="4284550" y="5634864"/>
            <a:ext cx="2836733" cy="800219"/>
          </a:xfrm>
          <a:prstGeom prst="rect">
            <a:avLst/>
          </a:prstGeom>
          <a:solidFill>
            <a:schemeClr val="accent1"/>
          </a:solidFill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bg1"/>
                </a:solidFill>
                <a:latin typeface="Helvetica" pitchFamily="2" charset="0"/>
              </a:rPr>
              <a:t>Tech X-fer to CERN</a:t>
            </a:r>
          </a:p>
        </p:txBody>
      </p:sp>
    </p:spTree>
    <p:extLst>
      <p:ext uri="{BB962C8B-B14F-4D97-AF65-F5344CB8AC3E}">
        <p14:creationId xmlns:p14="http://schemas.microsoft.com/office/powerpoint/2010/main" val="1482488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7B0A42-82D9-529C-005B-C3132A717C4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4221" y="1468330"/>
            <a:ext cx="5558589" cy="488801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ReBCO (Rare-earth barium copper oxide)</a:t>
            </a:r>
          </a:p>
          <a:p>
            <a:pPr marL="0" indent="0" algn="ctr">
              <a:buNone/>
            </a:pPr>
            <a:br>
              <a:rPr lang="en-US" sz="800" dirty="0">
                <a:solidFill>
                  <a:srgbClr val="002060"/>
                </a:solidFill>
              </a:rPr>
            </a:br>
            <a:r>
              <a:rPr lang="en-US" dirty="0"/>
              <a:t>Pros</a:t>
            </a:r>
          </a:p>
          <a:p>
            <a:pPr lvl="1"/>
            <a:r>
              <a:rPr lang="en-US" dirty="0"/>
              <a:t>Very high field capability &gt;20T</a:t>
            </a:r>
          </a:p>
          <a:p>
            <a:pPr lvl="1"/>
            <a:r>
              <a:rPr lang="en-US" dirty="0"/>
              <a:t>Very high current density</a:t>
            </a:r>
          </a:p>
          <a:p>
            <a:pPr lvl="1"/>
            <a:r>
              <a:rPr lang="en-US" dirty="0"/>
              <a:t>Reasonable mechanical strength (some issues)</a:t>
            </a:r>
          </a:p>
          <a:p>
            <a:pPr lvl="1"/>
            <a:r>
              <a:rPr lang="en-US" dirty="0"/>
              <a:t>No reaction after winding</a:t>
            </a:r>
          </a:p>
          <a:p>
            <a:pPr lvl="1"/>
            <a:r>
              <a:rPr lang="en-US" b="1" dirty="0"/>
              <a:t>Can operate at 20K</a:t>
            </a:r>
          </a:p>
          <a:p>
            <a:pPr lvl="1"/>
            <a:r>
              <a:rPr lang="en-US" b="1" u="sng" dirty="0"/>
              <a:t>Growing industrial capacity </a:t>
            </a:r>
            <a:r>
              <a:rPr lang="en-US" b="1" dirty="0"/>
              <a:t>– availability/lower co</a:t>
            </a:r>
            <a:r>
              <a:rPr lang="en-US" dirty="0"/>
              <a:t>st</a:t>
            </a:r>
          </a:p>
          <a:p>
            <a:pPr lvl="1"/>
            <a:endParaRPr lang="en-US" sz="800" dirty="0"/>
          </a:p>
          <a:p>
            <a:pPr marL="0" indent="0" algn="ctr">
              <a:buNone/>
            </a:pPr>
            <a:r>
              <a:rPr lang="en-US" dirty="0"/>
              <a:t>Cons</a:t>
            </a:r>
          </a:p>
          <a:p>
            <a:pPr lvl="1"/>
            <a:r>
              <a:rPr lang="en-US" dirty="0"/>
              <a:t>Flat tape 2 – 12 mm - Difficult to cable</a:t>
            </a:r>
          </a:p>
          <a:p>
            <a:pPr lvl="1"/>
            <a:r>
              <a:rPr lang="en-US" dirty="0"/>
              <a:t>Anisotropic</a:t>
            </a:r>
          </a:p>
          <a:p>
            <a:pPr lvl="1"/>
            <a:r>
              <a:rPr lang="en-US" dirty="0"/>
              <a:t>Quench detection</a:t>
            </a:r>
          </a:p>
          <a:p>
            <a:pPr lvl="1"/>
            <a:r>
              <a:rPr lang="en-US" dirty="0"/>
              <a:t>Expensive</a:t>
            </a:r>
          </a:p>
          <a:p>
            <a:pPr lvl="1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30127-E5DF-041A-0F93-CB96485818A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62336" y="1496245"/>
            <a:ext cx="6196263" cy="4655566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Bi-2212 (Bismuth strontium calcium copper oxide)</a:t>
            </a:r>
            <a:br>
              <a:rPr lang="en-US" dirty="0">
                <a:solidFill>
                  <a:srgbClr val="002060"/>
                </a:solidFill>
              </a:rPr>
            </a:br>
            <a:endParaRPr lang="en-US" sz="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dirty="0"/>
              <a:t>Pros</a:t>
            </a:r>
          </a:p>
          <a:p>
            <a:pPr lvl="1"/>
            <a:r>
              <a:rPr lang="en-US" dirty="0"/>
              <a:t>Round, Multifilament wire – Rutherford Cable</a:t>
            </a:r>
          </a:p>
          <a:p>
            <a:pPr lvl="1"/>
            <a:r>
              <a:rPr lang="en-US" dirty="0"/>
              <a:t>20T achieved</a:t>
            </a:r>
          </a:p>
          <a:p>
            <a:pPr lvl="1"/>
            <a:r>
              <a:rPr lang="en-US" dirty="0"/>
              <a:t>High current density</a:t>
            </a:r>
          </a:p>
          <a:p>
            <a:pPr lvl="1"/>
            <a:r>
              <a:rPr lang="en-US" dirty="0"/>
              <a:t>Isotropic – better field quality, uniform current distribution</a:t>
            </a:r>
          </a:p>
          <a:p>
            <a:pPr marL="457200" lvl="1" indent="0">
              <a:buNone/>
            </a:pPr>
            <a:endParaRPr lang="en-US" sz="800" dirty="0"/>
          </a:p>
          <a:p>
            <a:pPr marL="0" indent="0" algn="ctr">
              <a:buNone/>
            </a:pPr>
            <a:r>
              <a:rPr lang="en-US" dirty="0"/>
              <a:t>Cons</a:t>
            </a:r>
          </a:p>
          <a:p>
            <a:pPr lvl="1"/>
            <a:r>
              <a:rPr lang="en-US" dirty="0"/>
              <a:t>Mechanically weak (silver matrix)</a:t>
            </a:r>
          </a:p>
          <a:p>
            <a:pPr lvl="1"/>
            <a:r>
              <a:rPr lang="en-US" dirty="0"/>
              <a:t>Heat treatment at 890</a:t>
            </a:r>
            <a:r>
              <a:rPr lang="en-US" baseline="30000" dirty="0"/>
              <a:t>0</a:t>
            </a:r>
            <a:r>
              <a:rPr lang="en-US" dirty="0"/>
              <a:t>C/ 50 bar O</a:t>
            </a:r>
            <a:r>
              <a:rPr lang="en-US" baseline="-25000" dirty="0"/>
              <a:t>2</a:t>
            </a:r>
          </a:p>
          <a:p>
            <a:pPr lvl="1"/>
            <a:r>
              <a:rPr lang="en-US" dirty="0"/>
              <a:t>Limited to low temperatures</a:t>
            </a:r>
          </a:p>
          <a:p>
            <a:pPr lvl="1"/>
            <a:r>
              <a:rPr lang="en-US" dirty="0"/>
              <a:t>Very limited industrial capacity</a:t>
            </a:r>
          </a:p>
          <a:p>
            <a:pPr lvl="1"/>
            <a:r>
              <a:rPr lang="en-US" dirty="0"/>
              <a:t>Expensive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34869-63F5-E32E-CBD4-BAF35F1B186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/>
              <a:t>High Temperature, High Field Superconductors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EE913D-20C9-80EE-0A62-ED294996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to a New Frontier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575D1-1DD5-49D2-BFC9-5CF2B2D9975A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70" descr="Diagram, engineering drawing&#10;&#10;AI-generated content may be incorrect.">
            <a:extLst>
              <a:ext uri="{FF2B5EF4-FFF2-40B4-BE49-F238E27FC236}">
                <a16:creationId xmlns:a16="http://schemas.microsoft.com/office/drawing/2014/main" id="{B27FEE0C-5E1F-0E1B-2011-D31215D20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727" y="1734551"/>
            <a:ext cx="1536083" cy="135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2" descr="61x7">
            <a:extLst>
              <a:ext uri="{FF2B5EF4-FFF2-40B4-BE49-F238E27FC236}">
                <a16:creationId xmlns:a16="http://schemas.microsoft.com/office/drawing/2014/main" id="{5E61D744-A361-6C01-61CB-DA63A7A3069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149" y="2263595"/>
            <a:ext cx="1218071" cy="116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03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F39420-7A97-B6E1-0192-355A54C7D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438315"/>
            <a:ext cx="10501045" cy="491803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Funding and completion of current project commitments dictate priorities.</a:t>
            </a:r>
          </a:p>
          <a:p>
            <a:pPr marL="0" indent="0">
              <a:buNone/>
            </a:pPr>
            <a:endParaRPr lang="en-US" sz="800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Proposed Strategy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Focus on ReBCO – huge potential for growth to support future DOE facilities, societal applications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Expand into fusion magnet technology (symbiotic relationship)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Solutions to many of the challenges can be explored via small-scale experiments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Exploit new facilities – e. g. MAGNES (high current cable and magnet test facility funded by HEP/FES)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Bi-2212 has some advantages for certain applications – but very limited commercial interest</a:t>
            </a:r>
          </a:p>
          <a:p>
            <a:pPr lvl="1"/>
            <a:endParaRPr lang="en-US" b="1" dirty="0">
              <a:solidFill>
                <a:srgbClr val="002060"/>
              </a:solidFill>
            </a:endParaRPr>
          </a:p>
          <a:p>
            <a:pPr lvl="2"/>
            <a:endParaRPr lang="en-US" b="1" dirty="0">
              <a:solidFill>
                <a:srgbClr val="002060"/>
              </a:solidFill>
            </a:endParaRPr>
          </a:p>
          <a:p>
            <a:pPr lvl="1"/>
            <a:endParaRPr lang="en-US" b="1" dirty="0">
              <a:solidFill>
                <a:srgbClr val="002060"/>
              </a:solidFill>
            </a:endParaRPr>
          </a:p>
          <a:p>
            <a:pPr lvl="1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AE9C1D9-BD1F-58FA-6D86-CF3C2C76A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 – Reality Check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E49987B-DCEE-0432-04C1-4FB2E6F531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Creating a world-leading US magnet R&amp;D program in the current environment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FC566-AA85-40BF-D132-17BDFC0CD81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image3.png" descr="image3.png">
            <a:extLst>
              <a:ext uri="{FF2B5EF4-FFF2-40B4-BE49-F238E27FC236}">
                <a16:creationId xmlns:a16="http://schemas.microsoft.com/office/drawing/2014/main" id="{AC2F2C75-D9DF-BBD4-D3B8-EBD0D2ABD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337429"/>
            <a:ext cx="3570878" cy="1307569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106A96-3AF8-F5E6-8AF3-7CE711ED3FF6}"/>
              </a:ext>
            </a:extLst>
          </p:cNvPr>
          <p:cNvSpPr txBox="1"/>
          <p:nvPr/>
        </p:nvSpPr>
        <p:spPr>
          <a:xfrm>
            <a:off x="4347434" y="4344642"/>
            <a:ext cx="748261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Nb</a:t>
            </a:r>
            <a:r>
              <a:rPr lang="en-US" sz="2000" baseline="-25000" dirty="0">
                <a:solidFill>
                  <a:srgbClr val="002060"/>
                </a:solidFill>
              </a:rPr>
              <a:t>3</a:t>
            </a:r>
            <a:r>
              <a:rPr lang="en-US" sz="2000" dirty="0">
                <a:solidFill>
                  <a:srgbClr val="002060"/>
                </a:solidFill>
              </a:rPr>
              <a:t>Sn </a:t>
            </a:r>
            <a:r>
              <a:rPr lang="en-US" sz="2000" dirty="0" err="1">
                <a:solidFill>
                  <a:srgbClr val="002060"/>
                </a:solidFill>
              </a:rPr>
              <a:t>outserts</a:t>
            </a:r>
            <a:r>
              <a:rPr lang="en-US" sz="2000" dirty="0">
                <a:solidFill>
                  <a:srgbClr val="002060"/>
                </a:solidFill>
              </a:rPr>
              <a:t> for testing HTS coils in high background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ReBCO prototype achieved 6T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Technology development: design, fabrication methods, instrumentation, quench detection, magnet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Conductor development and characterization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0258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FNAL-Slide-Deck-Tempate_4.9.2025_Light</Template>
  <TotalTime>25913</TotalTime>
  <Words>887</Words>
  <Application>Microsoft Macintosh PowerPoint</Application>
  <PresentationFormat>Widescreen</PresentationFormat>
  <Paragraphs>145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Arial</vt:lpstr>
      <vt:lpstr>Helvetica</vt:lpstr>
      <vt:lpstr>Wingdings</vt:lpstr>
      <vt:lpstr>Content Slides</vt:lpstr>
      <vt:lpstr>Section Title and Agenda Slides</vt:lpstr>
      <vt:lpstr>Worksheet</vt:lpstr>
      <vt:lpstr>High Field Magnets</vt:lpstr>
      <vt:lpstr>A Historical Perspective to Track the Evolution of “High Field”</vt:lpstr>
      <vt:lpstr>Nb-Ti</vt:lpstr>
      <vt:lpstr>Nb-Ti Performance Plateau achieved ~ 4 Decades</vt:lpstr>
      <vt:lpstr>Nb3Sn</vt:lpstr>
      <vt:lpstr>Breakthrough in Nb3Sn Magnet Technology</vt:lpstr>
      <vt:lpstr>On to a New Frontier</vt:lpstr>
      <vt:lpstr>Moving Forward – Reality Check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Christopher James</dc:creator>
  <cp:lastModifiedBy>Stephen Gourlay</cp:lastModifiedBy>
  <cp:revision>54</cp:revision>
  <cp:lastPrinted>2026-05-19T19:50:12Z</cp:lastPrinted>
  <dcterms:created xsi:type="dcterms:W3CDTF">2026-04-08T18:45:20Z</dcterms:created>
  <dcterms:modified xsi:type="dcterms:W3CDTF">2026-05-21T14:14:33Z</dcterms:modified>
</cp:coreProperties>
</file>