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  <p:sldMasterId id="2147483969" r:id="rId2"/>
  </p:sldMasterIdLst>
  <p:notesMasterIdLst>
    <p:notesMasterId r:id="rId12"/>
  </p:notesMasterIdLst>
  <p:sldIdLst>
    <p:sldId id="375" r:id="rId3"/>
    <p:sldId id="379" r:id="rId4"/>
    <p:sldId id="380" r:id="rId5"/>
    <p:sldId id="381" r:id="rId6"/>
    <p:sldId id="376" r:id="rId7"/>
    <p:sldId id="383" r:id="rId8"/>
    <p:sldId id="823" r:id="rId9"/>
    <p:sldId id="824" r:id="rId10"/>
    <p:sldId id="35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48"/>
    <a:srgbClr val="01488B"/>
    <a:srgbClr val="BA4600"/>
    <a:srgbClr val="668EBB"/>
    <a:srgbClr val="545658"/>
    <a:srgbClr val="292A2C"/>
    <a:srgbClr val="2CA39F"/>
    <a:srgbClr val="C0D2E6"/>
    <a:srgbClr val="D5E9FF"/>
    <a:srgbClr val="99D6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4521"/>
  </p:normalViewPr>
  <p:slideViewPr>
    <p:cSldViewPr snapToGrid="0">
      <p:cViewPr varScale="1">
        <p:scale>
          <a:sx n="106" d="100"/>
          <a:sy n="106" d="100"/>
        </p:scale>
        <p:origin x="1328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F2451-84DD-1F4B-8AC6-346741B30F1F}" type="datetimeFigureOut">
              <a:rPr lang="en-US" smtClean="0"/>
              <a:t>5/14/26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986E1-723D-3E4A-B2D8-02370382B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3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84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ligh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56F1D6D-26C8-AC5C-A07B-6930103873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30888"/>
            <a:ext cx="10003536" cy="2388558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defRPr sz="6300" b="1" i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r>
              <a:rPr lang="en-US"/>
              <a:t>Presentation title</a:t>
            </a:r>
            <a:br>
              <a:rPr lang="en-US"/>
            </a:br>
            <a:r>
              <a:rPr lang="en-US"/>
              <a:t>placeholder text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0BF925A-4769-8F5E-E189-BA9570FDBF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1" y="5115756"/>
            <a:ext cx="10003536" cy="27847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11113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2000" b="1" i="0" kern="1200" spc="0" baseline="0" dirty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AD9049D-EF89-EE33-32BB-A63D80B3DF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5394233"/>
            <a:ext cx="10003537" cy="2784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7453D-6C1B-3ABD-39FF-9C11A64411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175056"/>
            <a:ext cx="10003536" cy="2363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Month Day, Year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578A7C-428E-4D58-E4FB-CC0CFCB97EDB}"/>
              </a:ext>
            </a:extLst>
          </p:cNvPr>
          <p:cNvSpPr/>
          <p:nvPr userDrawn="1"/>
        </p:nvSpPr>
        <p:spPr>
          <a:xfrm>
            <a:off x="914399" y="2484850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D5A5C-8820-F08B-5D55-E18FD6A1FD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FA22FE4-143F-235A-C05B-B6F9FCECE2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2536FDB-A745-3D4B-9E72-E4EFB3DA237F}" type="datetime1">
              <a:rPr lang="en-US" smtClean="0"/>
              <a:t>5/14/26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A4EDC5-97BE-4275-C308-190517A9A21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673A42-E09C-6821-C950-C083FE88087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36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6064E41-DF59-6301-DE38-F0DFE24D71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79" b="4126"/>
          <a:stretch/>
        </p:blipFill>
        <p:spPr>
          <a:xfrm>
            <a:off x="8362184" y="2425441"/>
            <a:ext cx="3464835" cy="4432559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CE716CA-F3AD-BE9A-11EE-F4AE1FACBE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36021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D2C341C-5226-C6B0-870F-B3DA04CF8C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4904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D21E25E-D547-BB0C-056B-1E4BED8276A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57216" y="1700784"/>
            <a:ext cx="5760720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AA105-7DBD-9DF3-02C8-4B214942C5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FF79C2B-39DB-F0FC-1C09-C45F7AF4DF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B81A79C8-47D1-87B1-E39F-8BE75767B4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5802CF21-D793-E9E0-76EE-6C64625C2F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7A82C0C-F619-67C1-0650-12EB4F6E4C9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4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dea-with-support-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AI-generated content may be incorrect.">
            <a:extLst>
              <a:ext uri="{FF2B5EF4-FFF2-40B4-BE49-F238E27FC236}">
                <a16:creationId xmlns:a16="http://schemas.microsoft.com/office/drawing/2014/main" id="{D026C6A1-CA77-A75B-8DF4-FCBEBEF63B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2103" y="2365732"/>
            <a:ext cx="4496423" cy="4492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55CF2-BE45-5D15-57AB-87A35BEE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923" y="775504"/>
            <a:ext cx="10003536" cy="2223125"/>
          </a:xfrm>
          <a:prstGeom prst="rect">
            <a:avLst/>
          </a:prstGeom>
        </p:spPr>
        <p:txBody>
          <a:bodyPr lIns="0" rIns="0" bIns="0"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4121150"/>
            <a:ext cx="10003536" cy="1690335"/>
          </a:xfrm>
          <a:solidFill>
            <a:schemeClr val="tx2"/>
          </a:solidFill>
        </p:spPr>
        <p:txBody>
          <a:bodyPr wrap="square" lIns="548640" tIns="365760" rIns="548640" bIns="365760" anchor="ctr">
            <a:spAutoFit/>
          </a:bodyPr>
          <a:lstStyle>
            <a:lvl1pPr marL="0" indent="0">
              <a:lnSpc>
                <a:spcPct val="11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Ineter</a:t>
            </a:r>
            <a:r>
              <a:rPr lang="en-US"/>
              <a:t> nec </a:t>
            </a:r>
            <a:r>
              <a:rPr lang="en-US" err="1"/>
              <a:t>odio</a:t>
            </a:r>
            <a:r>
              <a:rPr lang="en-US"/>
              <a:t>. </a:t>
            </a:r>
            <a:r>
              <a:rPr lang="en-US" err="1"/>
              <a:t>Praesent</a:t>
            </a:r>
            <a:r>
              <a:rPr lang="en-US"/>
              <a:t> </a:t>
            </a:r>
            <a:r>
              <a:rPr lang="en-US" err="1"/>
              <a:t>suspendisse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</a:t>
            </a:r>
            <a:r>
              <a:rPr lang="en-US" err="1"/>
              <a:t>purus</a:t>
            </a:r>
            <a:r>
              <a:rPr lang="en-US"/>
              <a:t> et </a:t>
            </a:r>
            <a:r>
              <a:rPr lang="en-US" err="1"/>
              <a:t>enim</a:t>
            </a:r>
            <a:r>
              <a:rPr lang="en-US"/>
              <a:t> auctor, vel </a:t>
            </a:r>
            <a:r>
              <a:rPr lang="en-US" err="1"/>
              <a:t>interdum</a:t>
            </a:r>
            <a:r>
              <a:rPr lang="en-US"/>
              <a:t> </a:t>
            </a:r>
            <a:r>
              <a:rPr lang="en-US" err="1"/>
              <a:t>justo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. Donec </a:t>
            </a:r>
            <a:r>
              <a:rPr lang="en-US" err="1"/>
              <a:t>eleifend</a:t>
            </a:r>
            <a:r>
              <a:rPr lang="en-US"/>
              <a:t> </a:t>
            </a:r>
            <a:r>
              <a:rPr lang="en-US" err="1"/>
              <a:t>orci</a:t>
            </a:r>
            <a:r>
              <a:rPr lang="en-US"/>
              <a:t> non </a:t>
            </a:r>
            <a:r>
              <a:rPr lang="en-US" err="1"/>
              <a:t>porttitor</a:t>
            </a:r>
            <a:r>
              <a:rPr lang="en-US"/>
              <a:t> </a:t>
            </a:r>
            <a:r>
              <a:rPr lang="en-US" err="1"/>
              <a:t>scelerisque</a:t>
            </a:r>
            <a:r>
              <a:rPr lang="en-US"/>
              <a:t>.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65BE62F-E256-0F4F-4A42-36112DA34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399" y="2998629"/>
            <a:ext cx="10003536" cy="1122521"/>
          </a:xfrm>
        </p:spPr>
        <p:txBody>
          <a:bodyPr anchor="ctr"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44B288-869E-FEF3-B2A3-5706671738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42FD863-F4B6-B6D1-BAFB-D52DC4E044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2EEDEF-8C67-0FEE-7A5A-F9872906BB70}"/>
              </a:ext>
            </a:extLst>
          </p:cNvPr>
          <p:cNvSpPr/>
          <p:nvPr userDrawn="1"/>
        </p:nvSpPr>
        <p:spPr>
          <a:xfrm rot="10800000">
            <a:off x="912875" y="3123596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413611B-0AEB-E25E-602A-8BA07E7C7F3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2D33B04F-5D43-F748-9BEF-D5C038B77991}" type="datetime1">
              <a:rPr lang="en-US" smtClean="0"/>
              <a:t>5/14/26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F78E56C-649B-84D7-883E-399BED309F9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FCBB44-51F9-6FA3-085E-EB9F216454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69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400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4105656"/>
            <a:ext cx="11830050" cy="2752344"/>
          </a:xfrm>
          <a:solidFill>
            <a:srgbClr val="C3CAD1"/>
          </a:solidFill>
          <a:ln>
            <a:noFill/>
          </a:ln>
        </p:spPr>
        <p:txBody>
          <a:bodyPr tIns="164592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825B179B-754F-E075-416F-58FDF815CA2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0" y="6400799"/>
            <a:ext cx="11529391" cy="457201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14AD5D-B2B5-2D86-5607-F93500D5A829}"/>
              </a:ext>
            </a:extLst>
          </p:cNvPr>
          <p:cNvSpPr/>
          <p:nvPr userDrawn="1"/>
        </p:nvSpPr>
        <p:spPr>
          <a:xfrm rot="16200000">
            <a:off x="466342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44406A-7064-09CD-0D32-B50A4C2A4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B1451569-253C-B587-A86F-4D190EF1B24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809A0A5D-5886-4562-448A-83FC8512D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B38B5940-D626-697E-1DE2-483ADD73F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550671B-40D3-6B53-A651-02217D09EBC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7335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57650E2F-D63F-64A0-264F-AB6835C748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68FBFD-4E2A-68B9-526C-938F5B7C839F}"/>
              </a:ext>
            </a:extLst>
          </p:cNvPr>
          <p:cNvSpPr/>
          <p:nvPr userDrawn="1"/>
        </p:nvSpPr>
        <p:spPr>
          <a:xfrm rot="16200000">
            <a:off x="5669277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5474D73-F9BE-8323-9710-2D943D074AA7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894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E73DE767-6E27-2F6D-9DFB-476DFBA08AC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562FBDD1-DD88-5129-A1B4-F8213B472B8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A7BBE-ABB8-C2EC-5680-6576FD9F3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A20E4B7D-A2F4-E2C0-B651-BA709ADA7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5343729-79AD-1ED6-768D-6A792503B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7A6A44F0-F202-67D2-AA06-2C6B93FCC06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400" y="820351"/>
            <a:ext cx="653256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8B7F31E-5DA9-AE9E-946C-DBEDE553E3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E2CB8A18-7CC3-DC44-09AA-C5930608CB7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8724181-2302-5B6D-8D9A-0FDFFA0EAC2A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E8C39114-AC4E-397F-2083-2D7D594E888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E47A550C-93F7-8A24-C26C-808BEFCFC57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D36219-087B-419B-9E96-63D476258513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6096CCA3-6EF5-DABE-B6E8-DC02967800A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F561A6E-CA30-68DE-C30C-E3D04D574F8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393A29F-FA2C-9EBB-AEC6-3930FE314D14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D6464A17-58FF-1CEF-5B44-C332EEA11FA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8E44891D-B952-10F7-E744-374B1A1B2307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2E0381-ADF4-8D24-C867-C900E35689E9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B2213-C7AE-6BAB-99BE-3FEB3626C9CD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fld id="{0F0FC391-7050-F644-A3A3-A6FF6098AF9D}" type="datetime1">
              <a:rPr lang="en-US" smtClean="0"/>
              <a:t>5/14/26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49E7BE-854D-1C7F-9ED9-A488BDBEA629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444157-9DBF-C378-F538-F7840483133D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150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idea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813F2B-33D1-CE0E-E387-D5B3B86BB6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DCD67CB5-6160-A440-ED55-AD32D8B18E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D7722649-BB7F-E00B-2BFE-CAA6645192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21A7E90-F175-1CC3-CCD9-CBD10099A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385C64-D0FC-E300-55DA-BCF7F9AE2D7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23E6B3B-1082-004A-1ACD-E7066B97F00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44981-8CC8-FD66-5962-8360F99F4D54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30F32B04-69CD-6970-1192-E9622B2A14F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7838061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5686534F-895A-175D-9ECA-69644D7DB84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7838061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9C5E80-2D6A-7B81-F349-81A6C92D8B1B}"/>
              </a:ext>
            </a:extLst>
          </p:cNvPr>
          <p:cNvSpPr/>
          <p:nvPr userDrawn="1"/>
        </p:nvSpPr>
        <p:spPr>
          <a:xfrm rot="16200000">
            <a:off x="7386196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8B364BB1-2F03-07C5-EAB7-CB49A1EC328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459A5D6D-C5DE-C8EE-F37F-3367BBA9F84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49DD49-1A8D-76CC-A4AF-D0AD5C195FB8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B29C255B-11E7-E49D-1EDD-C2F6FB66D08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32E0527-0C17-B229-AE53-082144E5EC6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8D1526-CCB8-95A3-3CF3-B935126F6D3B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8F94305F-ACC4-02B6-29A1-4EFF95BB53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838061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4292675-527D-A6B4-E4DC-2415844F85F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7838061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85E3D5-CA56-CDAB-FA38-F7ED7B165DA8}"/>
              </a:ext>
            </a:extLst>
          </p:cNvPr>
          <p:cNvSpPr/>
          <p:nvPr userDrawn="1"/>
        </p:nvSpPr>
        <p:spPr>
          <a:xfrm rot="16200000">
            <a:off x="7386196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81F7DBF-CBB6-1C17-14EC-49A4683D985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55C0AAD-ABA7-E72D-77DF-67C494E9815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48C6CE-4BDC-C393-A7CE-46A7BDCD6840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FDBA3-89C7-4621-B40D-7DE83FA22F5A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fld id="{7CD339AD-7025-CC4E-8705-3600855D375A}" type="datetime1">
              <a:rPr lang="en-US" smtClean="0"/>
              <a:t>5/14/26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7AF3A4-EAA0-74A8-537D-7B63527E0231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8D8A77-0A01-BA2F-A32E-706B0FA90008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94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342CFCE2-B4C8-ABC2-3278-6BDD1A6BA4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563" y="3940021"/>
            <a:ext cx="2920677" cy="2917979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34CFE70-A9DA-519B-846A-B0978C9FF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1826240" cy="5509547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C6AD6-BD59-A2C2-2F3A-CEF4E0667B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44B6D53A-92C9-55F9-0CA2-68EF8475BE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573D6D-30D5-5B7B-90C2-D7583296043C}"/>
              </a:ext>
            </a:extLst>
          </p:cNvPr>
          <p:cNvSpPr/>
          <p:nvPr userDrawn="1"/>
        </p:nvSpPr>
        <p:spPr>
          <a:xfrm rot="10800000">
            <a:off x="365061" y="5782203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06984-9DED-F33B-C04F-1C29849539A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27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5924" y="640080"/>
            <a:ext cx="9994392" cy="5577840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F600118-8BF4-999C-96D0-38800692B1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5925" y="6245352"/>
            <a:ext cx="9994392" cy="310783"/>
          </a:xfr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D2A2E3-C451-68BF-12DA-0C5129B06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E4E71F28-8E11-F8BF-0A77-7AAFA42184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DFC97-7800-F5CC-5EBB-5D892475A33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874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fig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02F704-D87B-DF16-D937-0C5723A4D346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E187AF-3341-8854-383A-CA20D59A0AFD}"/>
              </a:ext>
            </a:extLst>
          </p:cNvPr>
          <p:cNvSpPr/>
          <p:nvPr userDrawn="1"/>
        </p:nvSpPr>
        <p:spPr>
          <a:xfrm>
            <a:off x="0" y="1678988"/>
            <a:ext cx="11830050" cy="3500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C63DE5-8138-0D72-CE3E-25C89680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57" y="2379072"/>
            <a:ext cx="10003536" cy="1668997"/>
          </a:xfrm>
          <a:prstGeom prst="rect">
            <a:avLst/>
          </a:prstGeom>
          <a:noFill/>
        </p:spPr>
        <p:txBody>
          <a:bodyPr lIns="0" tIns="0" rIns="0" bIns="0" anchor="b">
            <a:noAutofit/>
          </a:bodyPr>
          <a:lstStyle>
            <a:lvl1pPr algn="ctr">
              <a:defRPr sz="9600" spc="-1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07A8EC1-93D3-3D5B-9385-0BA6453AF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257" y="4048069"/>
            <a:ext cx="10003536" cy="709159"/>
          </a:xfrm>
        </p:spPr>
        <p:txBody>
          <a:bodyPr anchor="t">
            <a:noAutofit/>
          </a:bodyPr>
          <a:lstStyle>
            <a:lvl1pPr marL="0" indent="0" algn="ctr">
              <a:spcAft>
                <a:spcPts val="0"/>
              </a:spcAft>
              <a:buNone/>
              <a:defRPr sz="2800" spc="-50" baseline="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F9F77-9433-0FA9-9CAB-50F819017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0C5114-E7F3-FF3D-A850-564CA25BD4AA}"/>
              </a:ext>
            </a:extLst>
          </p:cNvPr>
          <p:cNvSpPr/>
          <p:nvPr userDrawn="1"/>
        </p:nvSpPr>
        <p:spPr>
          <a:xfrm rot="10800000">
            <a:off x="5215509" y="233303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D10C01-E502-C2A8-611B-3019CF9DFA7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fld id="{AFB0BF89-A491-6D43-8423-98DC6BEFD7AF}" type="datetime1">
              <a:rPr lang="en-US" smtClean="0"/>
              <a:t>5/14/26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B1728D-2C4C-4424-EC7C-F41CFAB91F3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A6709-2DAE-D574-74A9-6F2352BB8C6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555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-key-figur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BAEBB0B-FC49-0C96-1CA9-8CBAB51455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4399" y="820757"/>
            <a:ext cx="5000626" cy="5216486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tIns="283464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5CE5CA-6E88-5554-567E-566D0F3702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7155" y="1520328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253F5A24-61CC-6326-2F0B-D0B2CD8054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6144322"/>
            <a:ext cx="5000625" cy="21202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7C79F1A4-8D7A-2A2A-13B1-007CC4DA4DD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90710" y="512899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Key figure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4A9EC7-0A22-2867-5A93-04C549C7B24D}"/>
              </a:ext>
            </a:extLst>
          </p:cNvPr>
          <p:cNvSpPr/>
          <p:nvPr userDrawn="1"/>
        </p:nvSpPr>
        <p:spPr>
          <a:xfrm rot="16200000">
            <a:off x="5595766" y="1504465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9AF806-A69B-CC52-7882-68CBACA47F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71A5B106-9DEE-8AB6-D922-D48EB8DF9D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47C90278-399F-D985-B545-7DCF0DA7A63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7155" y="5337672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819A7FF5-547E-A603-F63A-B893DB870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90710" y="4330243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Key figure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F14232-891E-BF84-C925-6BB3EFCEB08D}"/>
              </a:ext>
            </a:extLst>
          </p:cNvPr>
          <p:cNvSpPr/>
          <p:nvPr userDrawn="1"/>
        </p:nvSpPr>
        <p:spPr>
          <a:xfrm rot="16200000">
            <a:off x="5595766" y="5321809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C5B0C835-92D5-EBA9-F2A4-BC31B439CFE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155" y="3427735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id="{AFF8EEAA-8354-850E-1A0B-1EADAA1D7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90710" y="2420306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Key figure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30FE6C-CF61-D9B0-ABF1-6B526A2786D8}"/>
              </a:ext>
            </a:extLst>
          </p:cNvPr>
          <p:cNvSpPr/>
          <p:nvPr userDrawn="1"/>
        </p:nvSpPr>
        <p:spPr>
          <a:xfrm rot="16200000">
            <a:off x="5595766" y="3411872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FDCF037-3F22-455A-C167-1B9773617782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pPr>
              <a:defRPr/>
            </a:pPr>
            <a:fld id="{E617349E-1407-C04E-8754-1AC9BDDDF313}" type="datetime1">
              <a:rPr lang="en-US" smtClean="0"/>
              <a:t>5/14/26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B849831-55D4-65FF-A7B1-CC84E9B252F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D6637D-9A02-B205-EF0A-87C0E8B5D314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49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03E171D5-30FC-537F-A514-48CD3674FC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610466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1349D683-9A3C-3B31-0359-463DB290E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2E158B-F6B7-4699-6081-B2D57ABF91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Subhead</a:t>
            </a:r>
          </a:p>
          <a:p>
            <a:pPr lvl="0"/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F49033D-66CB-33E0-1DBC-8928201CE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4400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1CDCE25-1734-8F15-F850-140D20AC47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10466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85289A2-5BDF-BFB7-0DE2-786AE92651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610466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CFA5C77-3A47-8088-7D44-41FA177B05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4511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BF923C8-904E-4223-3EB4-4B31AAE44E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45110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DCF14EF-4C7F-F7FF-B974-B74AEA466A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79755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3055581-1076-7DDA-CB8D-C153A93551A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79755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98675C6D-0B35-795C-843D-D60026C9B8E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79756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CF0A98D3-24F3-B6FB-0C8A-5A659B8036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45111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Year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845F05-CCE2-6A85-D3D4-65931BF036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6610B6D6-299C-0418-0AF3-619B25B544C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68DB6E35-74D5-6385-15A7-D3FFFECBE6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16BD9F2-83FA-DEE1-828F-C0131BE688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08987A-C4D8-24A2-0633-7FD0D0BFD8F2}"/>
              </a:ext>
            </a:extLst>
          </p:cNvPr>
          <p:cNvSpPr/>
          <p:nvPr userDrawn="1"/>
        </p:nvSpPr>
        <p:spPr>
          <a:xfrm rot="10800000" flipV="1">
            <a:off x="2892132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1AF7D8-F39D-5D62-4B8B-A1E2D2280514}"/>
              </a:ext>
            </a:extLst>
          </p:cNvPr>
          <p:cNvSpPr/>
          <p:nvPr userDrawn="1"/>
        </p:nvSpPr>
        <p:spPr>
          <a:xfrm rot="10800000" flipV="1">
            <a:off x="5455268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AEB230-F944-F682-5C1A-0056FBFB52AB}"/>
              </a:ext>
            </a:extLst>
          </p:cNvPr>
          <p:cNvSpPr/>
          <p:nvPr userDrawn="1"/>
        </p:nvSpPr>
        <p:spPr>
          <a:xfrm rot="10800000" flipV="1">
            <a:off x="8024323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FE7C9-EB8A-1A48-5F36-AEE87BC4EFFB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B040D19C-4966-0A41-B3E7-57A8DF9C8819}" type="datetime1">
              <a:rPr lang="en-US" smtClean="0"/>
              <a:t>5/14/26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5CA788-9E66-27E4-B8B2-1B3DD9A0061C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826E5-1E41-AE20-24CB-69936FA1646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10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DEB94-273B-912E-C99B-C8948C83995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D67232FB-15EA-1643-9842-4C2AA8FD0F5D}" type="datetime1">
              <a:rPr lang="en-US" smtClean="0"/>
              <a:t>5/14/26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CB675-206F-B425-823E-69FCB814786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605C8-61D0-BA61-5EC6-6DB9D3BA2EF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32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B97A8FFA-98C0-7619-912E-7DE6824B8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3702" y="1700784"/>
            <a:ext cx="5000626" cy="625033"/>
          </a:xfrm>
          <a:solidFill>
            <a:schemeClr val="tx2"/>
          </a:solidFill>
        </p:spPr>
        <p:txBody>
          <a:bodyPr lIns="182880" tIns="0" rIns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Segment 1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E709C570-D515-D5C2-A7C9-873D4FB05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702" y="2416667"/>
            <a:ext cx="5000626" cy="700720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D0D5251-ED14-8221-23B5-C338B9B136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703" y="3126912"/>
            <a:ext cx="5000626" cy="625033"/>
          </a:xfrm>
          <a:solidFill>
            <a:schemeClr val="tx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Segment 2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E80E855E-4FDC-9D49-7BC5-49761978BA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3703" y="3841747"/>
            <a:ext cx="5000625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4349A97-5971-2B65-B59E-1C98524A4F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3702" y="4567235"/>
            <a:ext cx="5000626" cy="631032"/>
          </a:xfrm>
          <a:solidFill>
            <a:schemeClr val="accent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Segment 3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6E30477-B529-728A-AA86-F0BF32CC2C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3702" y="5283162"/>
            <a:ext cx="5000626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16009" y="5727814"/>
            <a:ext cx="3984937" cy="81402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insert caption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A2963-9726-4063-E7DA-0AB9CA3909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74F00707-099E-FCA0-E7DE-AF763D1AF9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1E87DF5B-EBD1-93B2-E7F8-9194FC8AC7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92F8742-82D1-BB4D-234D-76D87357F9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6" name="Chart Placeholder 33">
            <a:extLst>
              <a:ext uri="{FF2B5EF4-FFF2-40B4-BE49-F238E27FC236}">
                <a16:creationId xmlns:a16="http://schemas.microsoft.com/office/drawing/2014/main" id="{52C864BF-BCE8-AF09-5C28-6FB7C48C3E8E}"/>
              </a:ext>
            </a:extLst>
          </p:cNvPr>
          <p:cNvSpPr>
            <a:spLocks noGrp="1"/>
          </p:cNvSpPr>
          <p:nvPr>
            <p:ph type="chart" sz="quarter" idx="38"/>
          </p:nvPr>
        </p:nvSpPr>
        <p:spPr>
          <a:xfrm>
            <a:off x="6564303" y="1691264"/>
            <a:ext cx="3718252" cy="3820420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6F6407B-2069-A156-F136-165066B97BB0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79FBDF87-C79C-7B46-A6D2-641F3B70B173}" type="datetime1">
              <a:rPr lang="en-US" smtClean="0"/>
              <a:t>5/14/26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B8EB51C-6380-2192-1894-4C5355440D79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12A945B-BEEF-183C-ECC0-6AA2D38FD9C8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19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5997" y="4281534"/>
            <a:ext cx="5074467" cy="89010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9" y="5910199"/>
            <a:ext cx="9994392" cy="37118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insert caption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F47B5-4761-5144-F10D-D22CD753FB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4E7EC1F8-3C79-96EA-BAC5-4A16390EF4F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BA36F6E8-B09C-D7C6-E26B-D0323BCA25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0C1E4F0-DFA5-E9B1-59B4-18ECD9C9B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Table Placeholder 5">
            <a:extLst>
              <a:ext uri="{FF2B5EF4-FFF2-40B4-BE49-F238E27FC236}">
                <a16:creationId xmlns:a16="http://schemas.microsoft.com/office/drawing/2014/main" id="{D2EDDB05-1AF6-97B9-8468-040314ECE410}"/>
              </a:ext>
            </a:extLst>
          </p:cNvPr>
          <p:cNvSpPr>
            <a:spLocks noGrp="1"/>
          </p:cNvSpPr>
          <p:nvPr>
            <p:ph type="tbl" sz="quarter" idx="25"/>
          </p:nvPr>
        </p:nvSpPr>
        <p:spPr>
          <a:xfrm>
            <a:off x="915924" y="1700784"/>
            <a:ext cx="9992867" cy="4105656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88B00D-9B35-DB46-C790-1D78D3C30D91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2F439EB7-34CC-E644-AA79-7E15C5BDF09C}" type="datetime1">
              <a:rPr lang="en-US" smtClean="0"/>
              <a:t>5/14/26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423629E-9729-19B2-D18F-696FC5DF7C8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F7ECEAE-4F90-EAE6-417B-EE2AEE8EB75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608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-ligh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95878C-4EDF-38C4-5287-2AEA2144FD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04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5CCE765-81F2-BAC8-4594-F05A8A98B209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5A81A3-EC67-4A3B-9F41-F416DA9AD7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45B20B8-EF94-AE94-949A-2FB6A94807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C440DD-C83E-5818-8D0D-4307DEB14634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88DA3D-6125-4849-EF5D-E55FDE01FE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F10B25E9-94DA-16D3-13E3-CAE2BEA2F4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34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8A2BF2-AEE9-3696-E274-55C9E049409F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A279D5-65D1-7EB0-3505-17CC33D880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0D56A39-C31F-0835-F346-AB4267AB2A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40C43A-6B15-0F57-3682-C2FEC305D74B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DEA090-8736-22FF-0799-B9DD33028A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A4B4A60-8351-BF40-3841-F41FCE9B2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954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3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B0E3FA5-DE31-AB6D-9B62-28830D79E1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F93DB2B-C096-0CA2-8B73-EC9DE94D29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3C7BFC-CC60-7A87-8EC8-5BDBA55CAEAE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0D6175-3B5A-99BF-50CA-438C19FF1B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C0A3FD-7314-8193-36AD-C546C75B7C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28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ogo, company name&#10;&#10;AI-generated content may be incorrect.">
            <a:extLst>
              <a:ext uri="{FF2B5EF4-FFF2-40B4-BE49-F238E27FC236}">
                <a16:creationId xmlns:a16="http://schemas.microsoft.com/office/drawing/2014/main" id="{F458E46B-0C39-CD93-F76B-90E76DC35E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A226F5EF-54EF-597D-C9E0-3639803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52" name="Text Placeholder 11">
            <a:extLst>
              <a:ext uri="{FF2B5EF4-FFF2-40B4-BE49-F238E27FC236}">
                <a16:creationId xmlns:a16="http://schemas.microsoft.com/office/drawing/2014/main" id="{7D25E6A6-20DF-4816-1517-8509EB288B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01</a:t>
            </a:r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14A01821-D46E-3D52-4CAD-F7DBDCABE77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4" name="Text Placeholder 11">
            <a:extLst>
              <a:ext uri="{FF2B5EF4-FFF2-40B4-BE49-F238E27FC236}">
                <a16:creationId xmlns:a16="http://schemas.microsoft.com/office/drawing/2014/main" id="{FD54C57D-8418-C7FC-C13C-73DFB51888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02</a:t>
            </a:r>
          </a:p>
        </p:txBody>
      </p:sp>
      <p:sp>
        <p:nvSpPr>
          <p:cNvPr id="55" name="Text Placeholder 13">
            <a:extLst>
              <a:ext uri="{FF2B5EF4-FFF2-40B4-BE49-F238E27FC236}">
                <a16:creationId xmlns:a16="http://schemas.microsoft.com/office/drawing/2014/main" id="{A7ED865A-D8C1-84B1-ED7B-E4FD0EB527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ED5B529-78BB-F29E-18B0-971B1535E859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04014A3-4C06-C81A-AC8E-980793F74342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4B74B708-A762-7133-2651-04F12E11F8A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03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435E90AA-1C85-A9E4-87BC-C1AF24C362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60" name="Text Placeholder 11">
            <a:extLst>
              <a:ext uri="{FF2B5EF4-FFF2-40B4-BE49-F238E27FC236}">
                <a16:creationId xmlns:a16="http://schemas.microsoft.com/office/drawing/2014/main" id="{492F2493-8216-CD88-FA44-CC9A10608AF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04</a:t>
            </a:r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94974B5A-8E34-7804-BAF6-077E87EED7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2AD98F0-4E6C-4977-7D6D-0539C61129D5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A28208-467D-4A45-BC0C-0BC9588893EB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Picture Placeholder 5">
            <a:extLst>
              <a:ext uri="{FF2B5EF4-FFF2-40B4-BE49-F238E27FC236}">
                <a16:creationId xmlns:a16="http://schemas.microsoft.com/office/drawing/2014/main" id="{4FBFB9DE-AE2D-A7B7-4DB4-6859D9D5BC4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D2A65777-78A4-1122-070C-13C5CC391FE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2F3BB497-B176-4CA5-ECD7-4F398D8B4F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3D427B-7FC7-1359-C26B-EE4E88413334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fld id="{C19A5026-B52B-C147-B440-9EBB996BA922}" type="datetime1">
              <a:rPr lang="en-US" smtClean="0"/>
              <a:t>5/14/26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6283E2-A570-ED3B-DFD5-070DE6D5FDE8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33E59-3BC3-A711-E10E-552D2E1F77B5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332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1BB2EFC9-1306-610A-7472-F5A409DAF8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4078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03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8DA22153-3FAA-4073-D5F7-B56934A129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40789" y="2705790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34F7C635-74F3-E319-79C6-11DF58432BC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01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CB3ED8D-E886-FF54-5A83-1729951016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FEC18E3E-7D1C-8D3A-FA66-09B9E8AF96E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02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46C368A-CAE6-AB12-45DE-8C9AC108152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81A30D-A0A7-8F72-0DB2-BAA0EF2037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6BC60E22-555E-863E-A95E-1F364397E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8268B68-5038-1850-9129-6EBE6E73F9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F851C4B-EE7A-A84C-0FEB-76E839BCE7AE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79CC64-0203-C898-B985-39FB41EBBF57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B46FE0-DD6E-5635-0172-E4462AC6960A}"/>
              </a:ext>
            </a:extLst>
          </p:cNvPr>
          <p:cNvSpPr/>
          <p:nvPr userDrawn="1"/>
        </p:nvSpPr>
        <p:spPr>
          <a:xfrm rot="10800000">
            <a:off x="784430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 Placeholder 11">
            <a:extLst>
              <a:ext uri="{FF2B5EF4-FFF2-40B4-BE49-F238E27FC236}">
                <a16:creationId xmlns:a16="http://schemas.microsoft.com/office/drawing/2014/main" id="{6E39647A-7DAB-491C-D78A-700609AE592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4078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06</a:t>
            </a:r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1A2EE3EC-6F0A-04AA-D8CE-ACD79EC10DF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40789" y="4754927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5" name="Text Placeholder 11">
            <a:extLst>
              <a:ext uri="{FF2B5EF4-FFF2-40B4-BE49-F238E27FC236}">
                <a16:creationId xmlns:a16="http://schemas.microsoft.com/office/drawing/2014/main" id="{34257359-AC31-56B7-8B18-5EA207F7A42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04</a:t>
            </a:r>
          </a:p>
        </p:txBody>
      </p:sp>
      <p:sp>
        <p:nvSpPr>
          <p:cNvPr id="56" name="Text Placeholder 13">
            <a:extLst>
              <a:ext uri="{FF2B5EF4-FFF2-40B4-BE49-F238E27FC236}">
                <a16:creationId xmlns:a16="http://schemas.microsoft.com/office/drawing/2014/main" id="{572C6531-6F1F-27C2-65C9-244BA7ADFA5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7" name="Text Placeholder 11">
            <a:extLst>
              <a:ext uri="{FF2B5EF4-FFF2-40B4-BE49-F238E27FC236}">
                <a16:creationId xmlns:a16="http://schemas.microsoft.com/office/drawing/2014/main" id="{595E9E59-1788-1106-6D6E-4588D5BFC42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05</a:t>
            </a:r>
          </a:p>
        </p:txBody>
      </p:sp>
      <p:sp>
        <p:nvSpPr>
          <p:cNvPr id="58" name="Text Placeholder 13">
            <a:extLst>
              <a:ext uri="{FF2B5EF4-FFF2-40B4-BE49-F238E27FC236}">
                <a16:creationId xmlns:a16="http://schemas.microsoft.com/office/drawing/2014/main" id="{8199CACE-BEE2-2F7F-88AC-1185972B2B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4F7BEFD-FB17-76F4-D1C3-A86A0C5DF431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098B664-2217-1188-9827-8BE49302AAB0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3E24A18-BE76-EFAD-8000-E51E5AB8B18D}"/>
              </a:ext>
            </a:extLst>
          </p:cNvPr>
          <p:cNvSpPr/>
          <p:nvPr userDrawn="1"/>
        </p:nvSpPr>
        <p:spPr>
          <a:xfrm rot="10800000">
            <a:off x="784430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06B98-6C7B-5D9C-EB22-ADFE1D599AAB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fld id="{A788AAE1-B61E-D541-B0EB-77D2B81022F4}" type="datetime1">
              <a:rPr lang="en-US" smtClean="0"/>
              <a:t>5/14/26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5E37-5D32-15DD-E450-FB2064F63D72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AC6AA05-64AA-7F74-3379-4487B7FD1272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42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3">
            <a:extLst>
              <a:ext uri="{FF2B5EF4-FFF2-40B4-BE49-F238E27FC236}">
                <a16:creationId xmlns:a16="http://schemas.microsoft.com/office/drawing/2014/main" id="{24D2F47F-A82C-896B-9074-0218039BA50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399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64871" y="1700784"/>
            <a:ext cx="3639311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879203E9-4594-555A-231B-491719F41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8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02</a:t>
            </a:r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84230C28-B165-EFA0-B74F-E666A786A99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64872" y="2439376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2DF69C14-5330-E3B1-3493-6E4B64446AB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4398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03</a:t>
            </a:r>
          </a:p>
        </p:txBody>
      </p:sp>
      <p:sp>
        <p:nvSpPr>
          <p:cNvPr id="117" name="Text Placeholder 13">
            <a:extLst>
              <a:ext uri="{FF2B5EF4-FFF2-40B4-BE49-F238E27FC236}">
                <a16:creationId xmlns:a16="http://schemas.microsoft.com/office/drawing/2014/main" id="{64FAB876-1E16-E235-990A-914CADA69D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64872" y="3177663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9" name="Text Placeholder 13">
            <a:extLst>
              <a:ext uri="{FF2B5EF4-FFF2-40B4-BE49-F238E27FC236}">
                <a16:creationId xmlns:a16="http://schemas.microsoft.com/office/drawing/2014/main" id="{932D7BD1-6785-E0E5-A294-8699619E073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4398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04</a:t>
            </a:r>
          </a:p>
        </p:txBody>
      </p:sp>
      <p:sp>
        <p:nvSpPr>
          <p:cNvPr id="120" name="Text Placeholder 13">
            <a:extLst>
              <a:ext uri="{FF2B5EF4-FFF2-40B4-BE49-F238E27FC236}">
                <a16:creationId xmlns:a16="http://schemas.microsoft.com/office/drawing/2014/main" id="{09FE5F1D-177D-3BC0-A83F-F3A8B841764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64872" y="3909185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22" name="Text Placeholder 13">
            <a:extLst>
              <a:ext uri="{FF2B5EF4-FFF2-40B4-BE49-F238E27FC236}">
                <a16:creationId xmlns:a16="http://schemas.microsoft.com/office/drawing/2014/main" id="{737A7788-0B5B-A35E-C701-E199CC87D2F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398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05</a:t>
            </a:r>
          </a:p>
        </p:txBody>
      </p:sp>
      <p:sp>
        <p:nvSpPr>
          <p:cNvPr id="123" name="Text Placeholder 13">
            <a:extLst>
              <a:ext uri="{FF2B5EF4-FFF2-40B4-BE49-F238E27FC236}">
                <a16:creationId xmlns:a16="http://schemas.microsoft.com/office/drawing/2014/main" id="{CA244C11-B490-6C58-227E-AAE993D5763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64872" y="4640707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FB3C5B8D-511D-4620-D6C2-29244AE5A3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4398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06</a:t>
            </a:r>
          </a:p>
        </p:txBody>
      </p:sp>
      <p:sp>
        <p:nvSpPr>
          <p:cNvPr id="126" name="Text Placeholder 13">
            <a:extLst>
              <a:ext uri="{FF2B5EF4-FFF2-40B4-BE49-F238E27FC236}">
                <a16:creationId xmlns:a16="http://schemas.microsoft.com/office/drawing/2014/main" id="{74E73A5C-9587-3638-1849-529EF20DA4A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64872" y="5372229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28" name="Text Placeholder 13">
            <a:extLst>
              <a:ext uri="{FF2B5EF4-FFF2-40B4-BE49-F238E27FC236}">
                <a16:creationId xmlns:a16="http://schemas.microsoft.com/office/drawing/2014/main" id="{D9958F8C-F86C-8945-339F-91C4B192BB7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21941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07</a:t>
            </a: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CF1D7A50-7443-E633-DD41-F6B79C3FF56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1056" y="1700784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CFA56BDA-D236-1449-791D-D67B3432FAB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121941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08</a:t>
            </a:r>
          </a:p>
        </p:txBody>
      </p:sp>
      <p:sp>
        <p:nvSpPr>
          <p:cNvPr id="132" name="Text Placeholder 13">
            <a:extLst>
              <a:ext uri="{FF2B5EF4-FFF2-40B4-BE49-F238E27FC236}">
                <a16:creationId xmlns:a16="http://schemas.microsoft.com/office/drawing/2014/main" id="{EA4D9A6A-DBB7-348C-F89D-164E7413004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271056" y="2439376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34" name="Text Placeholder 13">
            <a:extLst>
              <a:ext uri="{FF2B5EF4-FFF2-40B4-BE49-F238E27FC236}">
                <a16:creationId xmlns:a16="http://schemas.microsoft.com/office/drawing/2014/main" id="{AF2C1657-B89C-2EE0-35F8-B79BD539AEF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21941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09</a:t>
            </a: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3AE3BE8C-2311-FEC2-AEAF-F66929C7421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271056" y="3177663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6BC6E3D7-C604-65BA-0EF3-149FD797F8F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21941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10</a:t>
            </a:r>
          </a:p>
        </p:txBody>
      </p:sp>
      <p:sp>
        <p:nvSpPr>
          <p:cNvPr id="138" name="Text Placeholder 13">
            <a:extLst>
              <a:ext uri="{FF2B5EF4-FFF2-40B4-BE49-F238E27FC236}">
                <a16:creationId xmlns:a16="http://schemas.microsoft.com/office/drawing/2014/main" id="{614D7BFE-8E61-2980-FCFD-07D72FEFE89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271056" y="3909185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40" name="Text Placeholder 13">
            <a:extLst>
              <a:ext uri="{FF2B5EF4-FFF2-40B4-BE49-F238E27FC236}">
                <a16:creationId xmlns:a16="http://schemas.microsoft.com/office/drawing/2014/main" id="{BFE1C3D8-A28B-308B-4E0D-6BF5775ABE4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21941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11</a:t>
            </a: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FB732F29-504E-1261-3F0E-602CAADDCEC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271056" y="4640707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35021FF4-3C1D-61CB-EC24-10046EF8415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21941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12</a:t>
            </a:r>
          </a:p>
        </p:txBody>
      </p:sp>
      <p:sp>
        <p:nvSpPr>
          <p:cNvPr id="144" name="Text Placeholder 13">
            <a:extLst>
              <a:ext uri="{FF2B5EF4-FFF2-40B4-BE49-F238E27FC236}">
                <a16:creationId xmlns:a16="http://schemas.microsoft.com/office/drawing/2014/main" id="{4E6D8817-7253-7DDF-DC41-DEB37620B21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271056" y="5372229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pic>
        <p:nvPicPr>
          <p:cNvPr id="22" name="Picture 21" descr="Logo, company name&#10;&#10;AI-generated content may be incorrect.">
            <a:extLst>
              <a:ext uri="{FF2B5EF4-FFF2-40B4-BE49-F238E27FC236}">
                <a16:creationId xmlns:a16="http://schemas.microsoft.com/office/drawing/2014/main" id="{A9E6E4F7-0584-EF34-FFFB-B4D12342ED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69F255-D28D-EFC0-3ADC-C571145687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966263-F5BA-1B96-DFF6-A810CFE6ED65}"/>
              </a:ext>
            </a:extLst>
          </p:cNvPr>
          <p:cNvSpPr/>
          <p:nvPr userDrawn="1"/>
        </p:nvSpPr>
        <p:spPr>
          <a:xfrm rot="16200000">
            <a:off x="-333761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75657B-DD59-499B-29D6-ECC94C0CBF3A}"/>
              </a:ext>
            </a:extLst>
          </p:cNvPr>
          <p:cNvSpPr/>
          <p:nvPr userDrawn="1"/>
        </p:nvSpPr>
        <p:spPr>
          <a:xfrm rot="16200000">
            <a:off x="4865768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001167-2535-4E93-B518-3CECA51A2C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B6BFD8A-E7E0-527A-5D21-8D9C31BEC308}"/>
              </a:ext>
            </a:extLst>
          </p:cNvPr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pPr>
              <a:defRPr/>
            </a:pPr>
            <a:fld id="{DBE10A3E-5D67-BD4E-AC54-1B7A19DBB21C}" type="datetime1">
              <a:rPr lang="en-US" smtClean="0"/>
              <a:t>5/14/26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496E824-EFBF-1849-35E8-7D21ECBB3B68}"/>
              </a:ext>
            </a:extLst>
          </p:cNvPr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743B2D2-A2A5-B0BB-78FD-0E231C66EFC6}"/>
              </a:ext>
            </a:extLst>
          </p:cNvPr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791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_not-number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EAC7C6E1-81A7-9044-9434-4D88EFE87D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1777100"/>
            <a:ext cx="4789783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Title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4CED7749-8D25-A90A-BC06-69A433AA0B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4399" y="2466808"/>
            <a:ext cx="4789783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Topic 1</a:t>
            </a:r>
          </a:p>
          <a:p>
            <a:pPr lvl="0"/>
            <a:r>
              <a:rPr lang="en-US"/>
              <a:t>Topic 2</a:t>
            </a:r>
          </a:p>
          <a:p>
            <a:pPr lvl="0"/>
            <a:r>
              <a:rPr lang="en-US"/>
              <a:t>Topic 3</a:t>
            </a:r>
          </a:p>
          <a:p>
            <a:pPr lvl="0"/>
            <a:r>
              <a:rPr lang="en-US"/>
              <a:t>Topic 4</a:t>
            </a:r>
          </a:p>
          <a:p>
            <a:pPr lvl="0"/>
            <a:r>
              <a:rPr lang="en-US"/>
              <a:t>Topic 5</a:t>
            </a:r>
          </a:p>
          <a:p>
            <a:pPr lvl="0"/>
            <a:r>
              <a:rPr lang="en-US"/>
              <a:t>Topic 6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DDFE44E-2ABA-6773-6AFE-A057849A0C5C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121942" y="1777100"/>
            <a:ext cx="4786850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85926F5-51C9-C767-8B1C-05A48BEC44A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21942" y="2439375"/>
            <a:ext cx="4786850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Topic 1</a:t>
            </a:r>
          </a:p>
          <a:p>
            <a:pPr lvl="0"/>
            <a:r>
              <a:rPr lang="en-US"/>
              <a:t>Topic 2</a:t>
            </a:r>
          </a:p>
          <a:p>
            <a:pPr lvl="0"/>
            <a:r>
              <a:rPr lang="en-US"/>
              <a:t>Topic 3</a:t>
            </a:r>
          </a:p>
          <a:p>
            <a:pPr lvl="0"/>
            <a:r>
              <a:rPr lang="en-US"/>
              <a:t>Topic 4</a:t>
            </a:r>
          </a:p>
          <a:p>
            <a:pPr lvl="0"/>
            <a:r>
              <a:rPr lang="en-US"/>
              <a:t>Topic 5</a:t>
            </a:r>
          </a:p>
          <a:p>
            <a:pPr lvl="0"/>
            <a:r>
              <a:rPr lang="en-US"/>
              <a:t>Topic 6</a:t>
            </a:r>
          </a:p>
        </p:txBody>
      </p:sp>
      <p:pic>
        <p:nvPicPr>
          <p:cNvPr id="14" name="Picture 13" descr="Logo, company name&#10;&#10;AI-generated content may be incorrect.">
            <a:extLst>
              <a:ext uri="{FF2B5EF4-FFF2-40B4-BE49-F238E27FC236}">
                <a16:creationId xmlns:a16="http://schemas.microsoft.com/office/drawing/2014/main" id="{0A38FBEF-D968-BAAB-2F1A-C33DF1090A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5C332878-8208-7EAA-4DB9-C54CF85EBF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1C4DF3-48EC-B58B-4268-5C15BF40467E}"/>
              </a:ext>
            </a:extLst>
          </p:cNvPr>
          <p:cNvSpPr/>
          <p:nvPr userDrawn="1"/>
        </p:nvSpPr>
        <p:spPr>
          <a:xfrm rot="10800000">
            <a:off x="910883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AC22AE-2868-1667-3C38-222AE62A0E83}"/>
              </a:ext>
            </a:extLst>
          </p:cNvPr>
          <p:cNvSpPr/>
          <p:nvPr userDrawn="1"/>
        </p:nvSpPr>
        <p:spPr>
          <a:xfrm rot="10800000">
            <a:off x="6121941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6D8D20-04D8-0306-5B9D-6596477A20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1CB0B1E-5470-943A-A864-22A82A8FAB55}"/>
              </a:ext>
            </a:extLst>
          </p:cNvPr>
          <p:cNvSpPr>
            <a:spLocks noGrp="1"/>
          </p:cNvSpPr>
          <p:nvPr>
            <p:ph type="dt" sz="half" idx="49"/>
          </p:nvPr>
        </p:nvSpPr>
        <p:spPr/>
        <p:txBody>
          <a:bodyPr/>
          <a:lstStyle/>
          <a:p>
            <a:pPr>
              <a:defRPr/>
            </a:pPr>
            <a:fld id="{7DEFCF59-11E7-FF4E-AF72-246FC4293452}" type="datetime1">
              <a:rPr lang="en-US" smtClean="0"/>
              <a:t>5/14/26</a:t>
            </a:fld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51ADB85-A509-E663-36AB-0B56E0503B7D}"/>
              </a:ext>
            </a:extLst>
          </p:cNvPr>
          <p:cNvSpPr>
            <a:spLocks noGrp="1"/>
          </p:cNvSpPr>
          <p:nvPr>
            <p:ph type="ftr" sz="quarter" idx="5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D4987D2-BA74-5186-0602-DCCC94E6057E}"/>
              </a:ext>
            </a:extLst>
          </p:cNvPr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30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96AD0045-D845-5F01-C7D1-73624895ED8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86F0B1F9-C5B9-05EE-C328-8433B1CD3C6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62B43F-73DD-AD6A-8550-717E576350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39E46303-DDA0-E56A-9B85-5B9068E301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23D0862-E3D5-559F-AB95-10F87934BC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EF36A026-F926-E3B5-8678-139BA7B31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50458-8D3F-2099-2356-3CA8793ECC7F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pPr>
              <a:defRPr/>
            </a:pPr>
            <a:fld id="{9AD83970-39EF-9A40-9D50-921919239528}" type="datetime1">
              <a:rPr lang="en-US" smtClean="0"/>
              <a:t>5/14/26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D48277-7A9B-6144-ED79-9AA496F6D464}"/>
              </a:ext>
            </a:extLst>
          </p:cNvPr>
          <p:cNvSpPr>
            <a:spLocks noGrp="1"/>
          </p:cNvSpPr>
          <p:nvPr>
            <p:ph type="ftr" sz="quarter" idx="4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BAB409-4206-E91C-1666-096D894399D9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94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CD38736F-0F40-792B-DD69-DC16A93816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1356232-B7CE-B95F-FC29-52A07458583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43200" y="3072384"/>
            <a:ext cx="6345935" cy="190920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r>
              <a:rPr lang="en-US"/>
              <a:t>This is placeholder paragraph text.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sed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Aenean </a:t>
            </a:r>
            <a:r>
              <a:rPr lang="en-US" err="1"/>
              <a:t>sagittis</a:t>
            </a:r>
            <a:r>
              <a:rPr lang="en-US"/>
              <a:t> ipsum non </a:t>
            </a:r>
            <a:r>
              <a:rPr lang="en-US" err="1"/>
              <a:t>mauris</a:t>
            </a:r>
            <a:r>
              <a:rPr lang="en-US"/>
              <a:t>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congue</a:t>
            </a:r>
            <a:r>
              <a:rPr lang="en-US"/>
              <a:t>. </a:t>
            </a:r>
            <a:r>
              <a:rPr lang="en-US" err="1"/>
              <a:t>Fusce</a:t>
            </a:r>
            <a:r>
              <a:rPr lang="en-US"/>
              <a:t> </a:t>
            </a:r>
            <a:r>
              <a:rPr lang="en-US" err="1"/>
              <a:t>efficitur</a:t>
            </a:r>
            <a:r>
              <a:rPr lang="en-US"/>
              <a:t> </a:t>
            </a:r>
            <a:r>
              <a:rPr lang="en-US" err="1"/>
              <a:t>neque</a:t>
            </a:r>
            <a:r>
              <a:rPr lang="en-US"/>
              <a:t> sed ex </a:t>
            </a:r>
            <a:r>
              <a:rPr lang="en-US" err="1"/>
              <a:t>molestie</a:t>
            </a:r>
            <a:r>
              <a:rPr lang="en-US"/>
              <a:t>, a gravida </a:t>
            </a:r>
            <a:r>
              <a:rPr lang="en-US" err="1"/>
              <a:t>urna</a:t>
            </a:r>
            <a:r>
              <a:rPr lang="en-US"/>
              <a:t> </a:t>
            </a:r>
            <a:r>
              <a:rPr lang="en-US" err="1"/>
              <a:t>blandit</a:t>
            </a:r>
            <a:r>
              <a:rPr lang="en-US"/>
              <a:t>. Sed diam </a:t>
            </a:r>
            <a:r>
              <a:rPr lang="en-US" err="1"/>
              <a:t>purus</a:t>
            </a:r>
            <a:r>
              <a:rPr lang="en-US"/>
              <a:t>, gravida vel </a:t>
            </a:r>
            <a:r>
              <a:rPr lang="en-US" err="1"/>
              <a:t>lacus</a:t>
            </a:r>
            <a:r>
              <a:rPr lang="en-US"/>
              <a:t> ac, </a:t>
            </a:r>
            <a:r>
              <a:rPr lang="en-US" err="1"/>
              <a:t>condimentum</a:t>
            </a:r>
            <a:r>
              <a:rPr lang="en-US"/>
              <a:t> gravida </a:t>
            </a:r>
            <a:r>
              <a:rPr lang="en-US" err="1"/>
              <a:t>risus</a:t>
            </a:r>
            <a:r>
              <a:rPr lang="en-US"/>
              <a:t>. Nam </a:t>
            </a:r>
            <a:r>
              <a:rPr lang="en-US" err="1"/>
              <a:t>sapien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porta pulvinar. </a:t>
            </a:r>
            <a:r>
              <a:rPr lang="en-US" err="1"/>
              <a:t>Phasellus</a:t>
            </a:r>
            <a:r>
              <a:rPr lang="en-US"/>
              <a:t> </a:t>
            </a:r>
            <a:r>
              <a:rPr lang="en-US" err="1"/>
              <a:t>laoreet</a:t>
            </a:r>
            <a:r>
              <a:rPr lang="en-US"/>
              <a:t> </a:t>
            </a:r>
            <a:r>
              <a:rPr lang="en-US" err="1"/>
              <a:t>mollis</a:t>
            </a:r>
            <a:r>
              <a:rPr lang="en-US"/>
              <a:t> </a:t>
            </a:r>
            <a:r>
              <a:rPr lang="en-US" err="1"/>
              <a:t>neque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efficitur</a:t>
            </a:r>
            <a:r>
              <a:rPr lang="en-US"/>
              <a:t>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1D5F7C7-6AB1-79FE-EEB4-285A6CD6FA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 lIns="0" rIns="0" anchor="b">
            <a:noAutofit/>
          </a:bodyPr>
          <a:lstStyle>
            <a:lvl1pPr marL="0" indent="0">
              <a:buNone/>
              <a:defRPr sz="36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A8D461-DD73-1CF7-34F5-9277A6C8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16C105B6-4985-4A72-86A8-294F7A2F10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DF65BB-D822-C07B-7887-79A08BCDCDA2}"/>
              </a:ext>
            </a:extLst>
          </p:cNvPr>
          <p:cNvSpPr/>
          <p:nvPr userDrawn="1"/>
        </p:nvSpPr>
        <p:spPr>
          <a:xfrm rot="16200000">
            <a:off x="2023503" y="280007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3017B2-0EE7-AFCB-DDA3-603399951CA8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pPr>
              <a:defRPr/>
            </a:pPr>
            <a:fld id="{96A8F361-ADC9-B146-85A3-12EECE6FE39C}" type="datetime1">
              <a:rPr lang="en-US" smtClean="0"/>
              <a:t>5/14/26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B0F08A-229C-A4A7-860F-0A6886870548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4AD9F66-40DA-7542-0013-4B7B9B9BDC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7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-paragrap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AI-generated content may be incorrect.">
            <a:extLst>
              <a:ext uri="{FF2B5EF4-FFF2-40B4-BE49-F238E27FC236}">
                <a16:creationId xmlns:a16="http://schemas.microsoft.com/office/drawing/2014/main" id="{0F638F81-B8FB-5EFF-DFB1-9D0FF030B3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F21E745-BBC4-24D2-2D10-C3B2CD1C4B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8401" y="2680962"/>
            <a:ext cx="2971800" cy="1496075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This is a placeholder headline. Lorem ipsum dolor sit </a:t>
            </a:r>
            <a:r>
              <a:rPr lang="en-US" err="1"/>
              <a:t>amet</a:t>
            </a:r>
            <a:r>
              <a:rPr lang="en-US"/>
              <a:t>, nec cu </a:t>
            </a:r>
            <a:r>
              <a:rPr lang="en-US" err="1"/>
              <a:t>legimus</a:t>
            </a:r>
            <a:r>
              <a:rPr lang="en-US"/>
              <a:t>.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3DC7DBDA-7A10-5E60-3F1B-555A97E684B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66544" y="2680962"/>
            <a:ext cx="3887056" cy="149607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This is placeholder paragraph text. 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Aenean </a:t>
            </a:r>
            <a:r>
              <a:rPr lang="en-US" err="1"/>
              <a:t>sagittis</a:t>
            </a:r>
            <a:r>
              <a:rPr lang="en-US"/>
              <a:t> ipsum non </a:t>
            </a:r>
            <a:r>
              <a:rPr lang="en-US" err="1"/>
              <a:t>mauris</a:t>
            </a:r>
            <a:r>
              <a:rPr lang="en-US"/>
              <a:t> </a:t>
            </a:r>
            <a:r>
              <a:rPr lang="en-US" err="1"/>
              <a:t>imperdiet</a:t>
            </a:r>
            <a:r>
              <a:rPr lang="en-US"/>
              <a:t> </a:t>
            </a:r>
            <a:r>
              <a:rPr lang="en-US" err="1"/>
              <a:t>congue</a:t>
            </a:r>
            <a:r>
              <a:rPr lang="en-US"/>
              <a:t>. </a:t>
            </a:r>
            <a:r>
              <a:rPr lang="en-US" err="1"/>
              <a:t>Fusce</a:t>
            </a:r>
            <a:r>
              <a:rPr lang="en-US"/>
              <a:t> </a:t>
            </a:r>
            <a:r>
              <a:rPr lang="en-US" err="1"/>
              <a:t>efficitur</a:t>
            </a:r>
            <a:r>
              <a:rPr lang="en-US"/>
              <a:t> </a:t>
            </a:r>
            <a:r>
              <a:rPr lang="en-US" err="1"/>
              <a:t>neque</a:t>
            </a:r>
            <a:r>
              <a:rPr lang="en-US"/>
              <a:t> sed ex </a:t>
            </a:r>
            <a:r>
              <a:rPr lang="en-US" err="1"/>
              <a:t>molestie</a:t>
            </a:r>
            <a:r>
              <a:rPr lang="en-US"/>
              <a:t>, a gravida </a:t>
            </a:r>
            <a:r>
              <a:rPr lang="en-US" err="1"/>
              <a:t>urna</a:t>
            </a:r>
            <a:r>
              <a:rPr lang="en-US"/>
              <a:t> </a:t>
            </a:r>
            <a:r>
              <a:rPr lang="en-US" err="1"/>
              <a:t>blandit</a:t>
            </a:r>
            <a:r>
              <a:rPr lang="en-US"/>
              <a:t>. Sed diam </a:t>
            </a:r>
            <a:r>
              <a:rPr lang="en-US" err="1"/>
              <a:t>purus</a:t>
            </a:r>
            <a:r>
              <a:rPr lang="en-US"/>
              <a:t>, gravida vel </a:t>
            </a:r>
            <a:r>
              <a:rPr lang="en-US" err="1"/>
              <a:t>lacus</a:t>
            </a:r>
            <a:r>
              <a:rPr lang="en-US"/>
              <a:t> ac, </a:t>
            </a:r>
            <a:r>
              <a:rPr lang="en-US" err="1"/>
              <a:t>condimentum</a:t>
            </a:r>
            <a:r>
              <a:rPr lang="en-US"/>
              <a:t> gravida </a:t>
            </a:r>
            <a:r>
              <a:rPr lang="en-US" err="1"/>
              <a:t>risus</a:t>
            </a:r>
            <a:r>
              <a:rPr lang="en-US"/>
              <a:t>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54DA6B-25F8-FB7A-310E-7B22616358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400B4D35-0B5E-5B93-DE8C-2ECCF2153C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A3DA0C6-B1B1-9AB4-A879-03547B4E875C}"/>
              </a:ext>
            </a:extLst>
          </p:cNvPr>
          <p:cNvSpPr/>
          <p:nvPr userDrawn="1"/>
        </p:nvSpPr>
        <p:spPr>
          <a:xfrm rot="16200000">
            <a:off x="4495372" y="3415280"/>
            <a:ext cx="2286000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E461A5B-FD12-3D01-3752-09D39717EAB1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pPr>
              <a:defRPr/>
            </a:pPr>
            <a:fld id="{173AAD05-B77F-D646-9C15-80CE425910A0}" type="datetime1">
              <a:rPr lang="en-US" smtClean="0"/>
              <a:t>5/14/26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2E9858C-0A87-39AF-9E78-4100CB3488A8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0D434DA-FA5F-A3F0-73D1-B7D59CAE5539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27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and-pho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5EDF766-7C4F-8198-CC00-1629745BA55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33104" y="820351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26E1C92-EEF8-8158-7DFA-25D472890B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33104" y="2449165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E4BB0C1-1719-763D-2504-E6EAD0B6EF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33104" y="4457874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F91DEBF-3B80-EC21-CD0E-574925D5D2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33104" y="6463327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F2081C81-0D31-1D33-D5C7-E800F20CAB3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833104" y="2829060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33" name="Picture Placeholder 5">
            <a:extLst>
              <a:ext uri="{FF2B5EF4-FFF2-40B4-BE49-F238E27FC236}">
                <a16:creationId xmlns:a16="http://schemas.microsoft.com/office/drawing/2014/main" id="{CB5F92BD-A331-2033-6414-32DA4139D1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33104" y="4834513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BB65541-22E1-1824-D211-5F662B02BC9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3"/>
            <a:ext cx="7552944" cy="4655567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BA73D7-8F26-022A-C605-75C6FA96D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A4F7EE0-B642-86A5-1F51-02D846ED2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755207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D6098F5F-613F-6068-B8EF-8517C054C5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7552071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25" name="Picture 24" descr="Logo, company name&#10;&#10;AI-generated content may be incorrect.">
            <a:extLst>
              <a:ext uri="{FF2B5EF4-FFF2-40B4-BE49-F238E27FC236}">
                <a16:creationId xmlns:a16="http://schemas.microsoft.com/office/drawing/2014/main" id="{33D8ACCB-93FC-A368-F65D-A1E0123459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533E998-2B0C-F60B-FC6D-4335AB2165DC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72AFC3B8-B505-2049-B838-6AB77D7A949C}" type="datetime1">
              <a:rPr lang="en-US" smtClean="0"/>
              <a:t>5/14/26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CDED783-2E63-0F10-1566-F3BA680D7FF5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97FAA85-5895-B226-0E08-685A13E158F0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9909F63-04B4-4552-4C9B-34944CE806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26"/>
          <a:stretch/>
        </p:blipFill>
        <p:spPr>
          <a:xfrm>
            <a:off x="4103005" y="2425441"/>
            <a:ext cx="4423870" cy="4432559"/>
          </a:xfrm>
          <a:prstGeom prst="rect">
            <a:avLst/>
          </a:prstGeom>
        </p:spPr>
      </p:pic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184D948-D65A-DC1D-AFEC-EB3C91F2BA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95460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95462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7C443C6E-C1D0-5FAA-AA07-CD776BA07A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9948ED-E27D-5F98-EACD-DCAF63A45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8DD8DAC1-7288-EEB9-267E-4FABB681D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69F9AB23-23AD-4331-6F10-124422E758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28" name="Picture 27" descr="Logo, company name&#10;&#10;AI-generated content may be incorrect.">
            <a:extLst>
              <a:ext uri="{FF2B5EF4-FFF2-40B4-BE49-F238E27FC236}">
                <a16:creationId xmlns:a16="http://schemas.microsoft.com/office/drawing/2014/main" id="{A9F6B776-108B-4A96-9AA6-9F1EE6A1E8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053A70-0654-457C-4676-5169A063CE3E}"/>
              </a:ext>
            </a:extLst>
          </p:cNvPr>
          <p:cNvSpPr/>
          <p:nvPr userDrawn="1"/>
        </p:nvSpPr>
        <p:spPr>
          <a:xfrm rot="16200000">
            <a:off x="462533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8B4756C2-06F2-8784-8F5F-FB522EFBA23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195460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345E30FA-B5D6-5E04-EF60-A0A70B81F99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195462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65EB0A-DB5D-B73A-3BDF-3A92FEB693B6}"/>
              </a:ext>
            </a:extLst>
          </p:cNvPr>
          <p:cNvSpPr/>
          <p:nvPr userDrawn="1"/>
        </p:nvSpPr>
        <p:spPr>
          <a:xfrm rot="16200000">
            <a:off x="462533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655DBDA5-637B-7431-81F3-8CC97736658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195460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E1BBFC49-6774-CB5D-A10C-1E64228B47E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195462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3945AA-519A-1380-1CC1-79AE3549B70C}"/>
              </a:ext>
            </a:extLst>
          </p:cNvPr>
          <p:cNvSpPr/>
          <p:nvPr userDrawn="1"/>
        </p:nvSpPr>
        <p:spPr>
          <a:xfrm rot="16200000">
            <a:off x="462533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820F791-B55A-8DF3-E9C3-DEA9E9C0BEC0}"/>
              </a:ext>
            </a:extLst>
          </p:cNvPr>
          <p:cNvSpPr>
            <a:spLocks noGrp="1"/>
          </p:cNvSpPr>
          <p:nvPr>
            <p:ph type="dt" sz="half" idx="42"/>
          </p:nvPr>
        </p:nvSpPr>
        <p:spPr/>
        <p:txBody>
          <a:bodyPr/>
          <a:lstStyle/>
          <a:p>
            <a:pPr>
              <a:defRPr/>
            </a:pPr>
            <a:fld id="{289D0A07-E2F3-D948-A266-456AF711A3C7}" type="datetime1">
              <a:rPr lang="en-US" smtClean="0"/>
              <a:t>5/14/26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729F27-36E7-35AC-B79B-23F12C3C0496}"/>
              </a:ext>
            </a:extLst>
          </p:cNvPr>
          <p:cNvSpPr>
            <a:spLocks noGrp="1"/>
          </p:cNvSpPr>
          <p:nvPr>
            <p:ph type="ftr" sz="quarter" idx="4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BE949B0-53E8-8ECF-9332-CAC08FBE7E60}"/>
              </a:ext>
            </a:extLst>
          </p:cNvPr>
          <p:cNvSpPr>
            <a:spLocks noGrp="1"/>
          </p:cNvSpPr>
          <p:nvPr>
            <p:ph type="sldNum" sz="quarter" idx="4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4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5698E98C-5EF4-E02E-4D04-D17E225EFB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429" b="4126"/>
          <a:stretch/>
        </p:blipFill>
        <p:spPr>
          <a:xfrm>
            <a:off x="8362184" y="2425441"/>
            <a:ext cx="3829816" cy="44325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84E48D-8A24-7C48-B59C-D2F648C00A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C79311F-2C3F-C507-E765-5D7DA5DEDA8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9480AD7-FFD4-EBEA-C887-D69213310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856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614BAE17-7F11-EB6F-1C51-5B3FF6C65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B8A6A485-675C-EE94-911E-0B54B90E683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3A04F070-8450-0E87-18DD-3192DA8CD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08F951B0-68BF-2192-D399-475E494C059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7424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B9827FE2-9D0B-A5AD-BAFA-F72DC18F31C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7426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41A4D8-AE7D-2DE6-B0CA-43D09F97FEC4}"/>
              </a:ext>
            </a:extLst>
          </p:cNvPr>
          <p:cNvSpPr/>
          <p:nvPr userDrawn="1"/>
        </p:nvSpPr>
        <p:spPr>
          <a:xfrm rot="16200000">
            <a:off x="4714497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00CE08-B13C-E59B-FBAD-E6C38D06A2B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7424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AD938516-005A-EF48-88B3-4A3A61AF594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7426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F86095-AE0D-275B-D134-0696CF70918D}"/>
              </a:ext>
            </a:extLst>
          </p:cNvPr>
          <p:cNvSpPr/>
          <p:nvPr userDrawn="1"/>
        </p:nvSpPr>
        <p:spPr>
          <a:xfrm rot="16200000">
            <a:off x="4714497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9B698B8A-3C1A-BCD7-104F-5ED3C11432B0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7424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9402C06F-000D-03EE-5EF2-6F903053076A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7426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A60C1D-8AE1-014F-A846-87B67F7C9205}"/>
              </a:ext>
            </a:extLst>
          </p:cNvPr>
          <p:cNvSpPr/>
          <p:nvPr userDrawn="1"/>
        </p:nvSpPr>
        <p:spPr>
          <a:xfrm rot="16200000">
            <a:off x="4714497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7705BBE-9146-D4F3-393A-D16CB1EA85F1}"/>
              </a:ext>
            </a:extLst>
          </p:cNvPr>
          <p:cNvSpPr>
            <a:spLocks noGrp="1"/>
          </p:cNvSpPr>
          <p:nvPr>
            <p:ph type="sldNum" sz="quarter" idx="4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8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C05AC3D5-5EFB-46A1-48B0-7DE42AE176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21412" b="3671"/>
          <a:stretch/>
        </p:blipFill>
        <p:spPr>
          <a:xfrm>
            <a:off x="4103005" y="2425441"/>
            <a:ext cx="3476609" cy="4453623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4092E7B-EB81-9C0D-8F1F-0FB83D8AC76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3702" y="1700784"/>
            <a:ext cx="5751575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BB331D-3283-1926-DB5A-5D22443CF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5F61D50-E0EA-DD3E-9A15-5F1540B2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89D903-C7CC-24AC-FE3E-DBF6FBD21E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add subheading (optional)</a:t>
            </a:r>
          </a:p>
        </p:txBody>
      </p:sp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1D58EF1F-7C81-3196-E6F7-D0C92C5218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C8B54C3-472A-4B45-CECF-57ABE3B649A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AA3BFD7-9096-F068-222A-2881944B7B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optional caption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91485E-E19F-6302-348B-C0C66564B455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E883AD41-F0AC-594A-9FEC-EA2967E22ED7}" type="datetime1">
              <a:rPr lang="en-US" smtClean="0"/>
              <a:t>5/14/26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2EDEEF-46E0-9A6F-15BB-EA74A6A8B232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5603C5-F7E9-135D-08CF-E5B794439925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86C5C5-BA40-ED91-0B8F-3E5B695BC2FA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4394AAFE-E3DF-B28D-63BF-3EFB9EF59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CE553BB-E886-DE6F-F16C-696C36EA8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2696730-93A2-1C40-A288-6C0ADF526623}" type="datetime1">
              <a:rPr lang="en-US" smtClean="0"/>
              <a:t>5/14/26</a:t>
            </a:fld>
            <a:endParaRPr lang="en-US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7D89A822-DC7D-79CA-3EF6-AF26B05C52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</p:spTree>
    <p:extLst>
      <p:ext uri="{BB962C8B-B14F-4D97-AF65-F5344CB8AC3E}">
        <p14:creationId xmlns:p14="http://schemas.microsoft.com/office/powerpoint/2010/main" val="71120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747" r:id="rId2"/>
    <p:sldLayoutId id="2147483748" r:id="rId3"/>
    <p:sldLayoutId id="2147483964" r:id="rId4"/>
    <p:sldLayoutId id="2147483965" r:id="rId5"/>
    <p:sldLayoutId id="2147483785" r:id="rId6"/>
    <p:sldLayoutId id="2147483814" r:id="rId7"/>
    <p:sldLayoutId id="2147483816" r:id="rId8"/>
    <p:sldLayoutId id="2147483786" r:id="rId9"/>
    <p:sldLayoutId id="2147483787" r:id="rId10"/>
    <p:sldLayoutId id="2147483742" r:id="rId11"/>
    <p:sldLayoutId id="2147483744" r:id="rId12"/>
    <p:sldLayoutId id="2147483781" r:id="rId13"/>
    <p:sldLayoutId id="2147483784" r:id="rId14"/>
    <p:sldLayoutId id="2147483756" r:id="rId15"/>
    <p:sldLayoutId id="2147483759" r:id="rId16"/>
    <p:sldLayoutId id="2147483791" r:id="rId17"/>
    <p:sldLayoutId id="2147483788" r:id="rId18"/>
    <p:sldLayoutId id="2147483778" r:id="rId19"/>
    <p:sldLayoutId id="2147483813" r:id="rId20"/>
    <p:sldLayoutId id="2147483815" r:id="rId21"/>
    <p:sldLayoutId id="2147483864" r:id="rId2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DF5A06-F641-5EC3-D719-B34F1834A66B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F04EE99E-B369-AEF4-31C2-D04F8CDD0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FD664DD-4B4F-B6F9-44D8-026688A69C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C968A07-0B94-C142-9CC9-B25991A27E9B}" type="datetime1">
              <a:rPr lang="en-US" smtClean="0"/>
              <a:t>5/14/26</a:t>
            </a:fld>
            <a:endParaRPr lang="en-US"/>
          </a:p>
        </p:txBody>
      </p:sp>
      <p:sp>
        <p:nvSpPr>
          <p:cNvPr id="11" name="Footer Placeholder 8">
            <a:extLst>
              <a:ext uri="{FF2B5EF4-FFF2-40B4-BE49-F238E27FC236}">
                <a16:creationId xmlns:a16="http://schemas.microsoft.com/office/drawing/2014/main" id="{E736E786-2843-9B52-0847-6BFC3D1CBC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</p:spTree>
    <p:extLst>
      <p:ext uri="{BB962C8B-B14F-4D97-AF65-F5344CB8AC3E}">
        <p14:creationId xmlns:p14="http://schemas.microsoft.com/office/powerpoint/2010/main" val="413364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5" r:id="rId2"/>
    <p:sldLayoutId id="2147483716" r:id="rId3"/>
    <p:sldLayoutId id="2147483970" r:id="rId4"/>
    <p:sldLayoutId id="2147483971" r:id="rId5"/>
    <p:sldLayoutId id="2147483972" r:id="rId6"/>
    <p:sldLayoutId id="2147483973" r:id="rId7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s://images.openai.com/static-rsc-4/NJZ6_mviemSodJZuTTSy3W7euxq3S605fBv8erL8ONMNAMrJpOsu2X9bZTSW67CGBggtA3akOJQbfkSutlwXrn1vUSs6vjA-ubOIgC4rmUUiKm7eq_xHnvLxWv90U-H4FqTA-Cn-JQUmk7WVoV9u8KTN0zEExZzPyDT7D8oAieo?purpose=inline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A15D0-24EE-CE8D-30C9-60A99C869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Field Magnets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EB296-3A81-2686-49F0-B442EB2B56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S. Gourlay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B19302-58FE-5EF7-168F-191B62AEE56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Director, Magnet Technology Division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075430-BDCE-E818-08EF-FAFDA6C529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May 21,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E10B8-4B60-9B54-E284-E3AEA7A4358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3F722BB-5FA6-2792-FB82-CDFF1476E1D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F85EE2-C8CF-2134-6DF2-A6121DBAA3CE}"/>
              </a:ext>
            </a:extLst>
          </p:cNvPr>
          <p:cNvSpPr txBox="1"/>
          <p:nvPr/>
        </p:nvSpPr>
        <p:spPr>
          <a:xfrm>
            <a:off x="7261274" y="5895474"/>
            <a:ext cx="3733907" cy="1225977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dirty="0"/>
              <a:t>DPF/DNP Community Meeting</a:t>
            </a:r>
          </a:p>
          <a:p>
            <a:pPr algn="ctr">
              <a:spcAft>
                <a:spcPts val="800"/>
              </a:spcAft>
            </a:pPr>
            <a:endParaRPr lang="en-US" sz="19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4BD8DE-2A08-3AD9-A715-48BCBABAE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9219128" y="3355599"/>
            <a:ext cx="1688162" cy="1869964"/>
          </a:xfrm>
          <a:prstGeom prst="rect">
            <a:avLst/>
          </a:prstGeom>
        </p:spPr>
      </p:pic>
      <p:pic>
        <p:nvPicPr>
          <p:cNvPr id="11" name="Picture 10" descr="A picture containing miller&#10;&#10;AI-generated content may be incorrect.">
            <a:extLst>
              <a:ext uri="{FF2B5EF4-FFF2-40B4-BE49-F238E27FC236}">
                <a16:creationId xmlns:a16="http://schemas.microsoft.com/office/drawing/2014/main" id="{D56F39F8-5B96-EB67-51B1-E705B3254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1646" y="254026"/>
            <a:ext cx="3623585" cy="271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972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145AE64-F918-72D9-8094-BBFC38910FCB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8" y="1438315"/>
            <a:ext cx="9877928" cy="463450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Nb-Ti – 8T</a:t>
            </a:r>
          </a:p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– 14T</a:t>
            </a:r>
          </a:p>
          <a:p>
            <a:r>
              <a:rPr lang="en-US" dirty="0"/>
              <a:t>Bi-2212 – 36T – NMR configuration</a:t>
            </a:r>
          </a:p>
          <a:p>
            <a:r>
              <a:rPr lang="en-US" dirty="0"/>
              <a:t>ReBCO - &gt; 40T?</a:t>
            </a:r>
          </a:p>
          <a:p>
            <a:pPr lvl="1"/>
            <a:endParaRPr lang="en-US" dirty="0"/>
          </a:p>
          <a:p>
            <a:r>
              <a:rPr lang="en-US" dirty="0"/>
              <a:t>All magnets operate with “margin,” typically at about 80% of the conductor limit.</a:t>
            </a:r>
          </a:p>
          <a:p>
            <a:pPr lvl="1"/>
            <a:r>
              <a:rPr lang="en-US" dirty="0"/>
              <a:t>So, an 8T magnet would in principle reach 10T (LHC example)</a:t>
            </a:r>
          </a:p>
          <a:p>
            <a:pPr lvl="1"/>
            <a:r>
              <a:rPr lang="en-US" dirty="0"/>
              <a:t>For an ensemble of magnets, margin is required due to manufacturing tolerances, variations in operating environment, etc.</a:t>
            </a:r>
          </a:p>
          <a:p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1DA5D3B-EF7D-1484-0944-E262931F540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>
            <a:normAutofit lnSpcReduction="10000"/>
          </a:bodyPr>
          <a:lstStyle/>
          <a:p>
            <a:r>
              <a:rPr lang="en-US" sz="2000">
                <a:solidFill>
                  <a:srgbClr val="343A40"/>
                </a:solidFill>
                <a:effectLst/>
                <a:latin typeface="Helvetica" pitchFamily="2" charset="0"/>
              </a:rPr>
              <a:t>The highest achievable field is always determined by the conductor and our ability to utilize it effectively.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CF5629-67A9-5BDD-114F-A1DDFD3B4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10419349" cy="433527"/>
          </a:xfrm>
        </p:spPr>
        <p:txBody>
          <a:bodyPr/>
          <a:lstStyle/>
          <a:p>
            <a:r>
              <a:rPr lang="en-US" sz="2800" dirty="0"/>
              <a:t>A Historical Perspective to Track the Evolution of “High Field”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85B425-F13B-9320-C80F-68C03B8C016F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748D00-DBA8-C388-AC33-F3F9B6D6762C}"/>
              </a:ext>
            </a:extLst>
          </p:cNvPr>
          <p:cNvSpPr txBox="1"/>
          <p:nvPr/>
        </p:nvSpPr>
        <p:spPr>
          <a:xfrm>
            <a:off x="7002380" y="1411335"/>
            <a:ext cx="4608094" cy="2344231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000" dirty="0">
                <a:latin typeface="Helvetica" pitchFamily="2" charset="0"/>
              </a:rPr>
              <a:t>Other conductors with interesting properties, but not competitive</a:t>
            </a:r>
          </a:p>
          <a:p>
            <a:pPr marL="342900" indent="-3429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kern="0" dirty="0"/>
              <a:t>MgB</a:t>
            </a:r>
            <a:r>
              <a:rPr lang="en-US" sz="2000" kern="0" baseline="-25000" dirty="0"/>
              <a:t>2</a:t>
            </a:r>
            <a:r>
              <a:rPr lang="en-US" sz="2000" kern="0" dirty="0"/>
              <a:t> (not so HT HTS)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Sr/BaFe</a:t>
            </a:r>
            <a:r>
              <a:rPr lang="en-US" sz="2000" baseline="-25000" dirty="0"/>
              <a:t>2</a:t>
            </a:r>
            <a:r>
              <a:rPr lang="en-US" sz="2000" dirty="0"/>
              <a:t>As</a:t>
            </a:r>
            <a:r>
              <a:rPr lang="en-US" sz="2000" baseline="-25000" dirty="0"/>
              <a:t>2</a:t>
            </a:r>
            <a:r>
              <a:rPr lang="en-US" sz="2000" dirty="0"/>
              <a:t>:K (Iron-Based)</a:t>
            </a:r>
            <a:endParaRPr lang="en-US" sz="2000" kern="0" dirty="0"/>
          </a:p>
          <a:p>
            <a:pPr algn="ctr">
              <a:spcAft>
                <a:spcPts val="800"/>
              </a:spcAft>
            </a:pPr>
            <a:endParaRPr lang="en-US" sz="19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563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0F6FC5A-F7D9-0F65-3D17-77B82DE877A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8" y="1231551"/>
            <a:ext cx="9216191" cy="5260689"/>
          </a:xfrm>
        </p:spPr>
        <p:txBody>
          <a:bodyPr/>
          <a:lstStyle/>
          <a:p>
            <a:r>
              <a:rPr lang="en-US" b="1" dirty="0"/>
              <a:t>1960’s – 1970’s: Early development and proof of principle</a:t>
            </a:r>
          </a:p>
          <a:p>
            <a:pPr lvl="1"/>
            <a:r>
              <a:rPr lang="en-US" dirty="0"/>
              <a:t>Some prototypes built</a:t>
            </a:r>
          </a:p>
          <a:p>
            <a:pPr lvl="1"/>
            <a:r>
              <a:rPr lang="en-US" dirty="0"/>
              <a:t>1968 BNL Summer Study (200 physicists and engineers for 6 weeks)</a:t>
            </a:r>
          </a:p>
          <a:p>
            <a:pPr lvl="2"/>
            <a:r>
              <a:rPr lang="en-US" dirty="0"/>
              <a:t>Major steps toward practical application</a:t>
            </a:r>
          </a:p>
          <a:p>
            <a:pPr lvl="2"/>
            <a:r>
              <a:rPr lang="en-US" dirty="0"/>
              <a:t>Discussion of doubling the energy of the NAL accelerator using Superconducting magnets</a:t>
            </a:r>
          </a:p>
          <a:p>
            <a:pPr lvl="1"/>
            <a:r>
              <a:rPr lang="en-US" dirty="0"/>
              <a:t>Panel discussion at the 1971 Particle Accelerator Conference was the kick-off of superconducting magnets in accelerators</a:t>
            </a:r>
          </a:p>
          <a:p>
            <a:pPr lvl="2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Paper on compact, fully transposed cable produced by Rutherford lab</a:t>
            </a:r>
          </a:p>
          <a:p>
            <a:pPr lvl="2"/>
            <a:endParaRPr lang="en-US" sz="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1980’s: Tevatron – First large-scale deployment (4.5T @ 4.5K)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Many innovations developed then are still in use today - set the standard for future accelerators.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Provided a basis for a conductor industry that benefited all subsequent projects.</a:t>
            </a:r>
          </a:p>
          <a:p>
            <a:pPr marL="457200" lvl="1" indent="0" algn="ctr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lvl="1" indent="0" algn="ctr">
              <a:buNone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Practical limit for Nb-Ti thought to be 5 – 6T</a:t>
            </a:r>
          </a:p>
          <a:p>
            <a:pPr marL="457200" lvl="1" indent="0" algn="ctr">
              <a:buNone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Considerable parallel effort in developing Nb</a:t>
            </a:r>
            <a:r>
              <a:rPr lang="en-US" b="1" baseline="-25000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Sn due to potential for higher field.  Significant field boost for Nb-Ti in superfluid but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</a:rPr>
              <a:t>cryo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 considered too expensive and risky at that time.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3F91B0-4142-AA92-2E0E-F13F41A1B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Nb-Ti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F4D45C-AC19-23B7-5C22-04BA8177CCC0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17F377-6E15-DFE8-D2BD-C24BFCD56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1693" y="2115546"/>
            <a:ext cx="2272999" cy="1668784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AF5D0C5F-3249-43C9-BBCA-F8733B22EB32}"/>
              </a:ext>
            </a:extLst>
          </p:cNvPr>
          <p:cNvSpPr/>
          <p:nvPr/>
        </p:nvSpPr>
        <p:spPr>
          <a:xfrm>
            <a:off x="288758" y="575710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168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218C6D-26E4-9703-DFCA-C6ACBF2BEF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2178" y="1304337"/>
            <a:ext cx="9994392" cy="4655566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1990’s – 2000’s: Maturation and Industrialization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Became world-wide workhorse for accelerators.</a:t>
            </a:r>
          </a:p>
          <a:p>
            <a:r>
              <a:rPr lang="en-US" b="1" dirty="0"/>
              <a:t>2000’s – Present: LHC – Practical limit of Nb-Ti</a:t>
            </a:r>
          </a:p>
          <a:p>
            <a:pPr lvl="1"/>
            <a:r>
              <a:rPr lang="en-US" dirty="0"/>
              <a:t>Low-profile R&amp;D started in the 1980’s</a:t>
            </a:r>
          </a:p>
          <a:p>
            <a:pPr lvl="1"/>
            <a:r>
              <a:rPr lang="en-US" dirty="0"/>
              <a:t>Much was based on SSC and ISABELLE tech</a:t>
            </a:r>
          </a:p>
          <a:p>
            <a:pPr lvl="2"/>
            <a:r>
              <a:rPr lang="en-US" dirty="0"/>
              <a:t>Collars, Cold Iron Yoke, two-in-one design</a:t>
            </a:r>
          </a:p>
          <a:p>
            <a:pPr lvl="2"/>
            <a:r>
              <a:rPr lang="en-US" b="1" dirty="0">
                <a:solidFill>
                  <a:srgbClr val="002060"/>
                </a:solidFill>
              </a:rPr>
              <a:t>High quality Nb-Ti alloy – US Conductor Development Program</a:t>
            </a:r>
          </a:p>
          <a:p>
            <a:pPr lvl="1"/>
            <a:r>
              <a:rPr lang="en-US" dirty="0"/>
              <a:t>LHC innovations</a:t>
            </a:r>
          </a:p>
          <a:p>
            <a:pPr lvl="2"/>
            <a:r>
              <a:rPr lang="en-US" dirty="0"/>
              <a:t>Large-scale industrialization</a:t>
            </a:r>
          </a:p>
          <a:p>
            <a:pPr lvl="2"/>
            <a:r>
              <a:rPr lang="en-US" dirty="0"/>
              <a:t>Operation at 1.9K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C55B82-D564-27B9-D66D-2C429DCB3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Nb-Ti Performance Plateau achieved ~ 4 Decades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23FEA2-A200-73AE-A5BF-7687E64CDFFF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B218F57-DE49-0A11-C2A5-C1CE46E9DC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6643339"/>
              </p:ext>
            </p:extLst>
          </p:nvPr>
        </p:nvGraphicFramePr>
        <p:xfrm>
          <a:off x="477229" y="4889603"/>
          <a:ext cx="7937287" cy="1403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5816600" imgH="1028700" progId="Excel.Sheet.12">
                  <p:embed/>
                </p:oleObj>
              </mc:Choice>
              <mc:Fallback>
                <p:oleObj name="Worksheet" r:id="rId3" imgW="5816600" imgH="10287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7229" y="4889603"/>
                        <a:ext cx="7937287" cy="14037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6B2B7439-E4D8-01D1-8E92-78180E4D2014}"/>
              </a:ext>
            </a:extLst>
          </p:cNvPr>
          <p:cNvGrpSpPr/>
          <p:nvPr/>
        </p:nvGrpSpPr>
        <p:grpSpPr>
          <a:xfrm>
            <a:off x="9750640" y="758915"/>
            <a:ext cx="1686971" cy="5795026"/>
            <a:chOff x="9686631" y="1166930"/>
            <a:chExt cx="1686971" cy="579502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C4F945C-278B-E05B-4D20-11E40D625AB6}"/>
                </a:ext>
              </a:extLst>
            </p:cNvPr>
            <p:cNvSpPr txBox="1"/>
            <p:nvPr/>
          </p:nvSpPr>
          <p:spPr>
            <a:xfrm>
              <a:off x="9686631" y="1166930"/>
              <a:ext cx="1686971" cy="81664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900" b="1" dirty="0">
                  <a:solidFill>
                    <a:schemeClr val="bg1"/>
                  </a:solidFill>
                  <a:latin typeface="Helvetica" pitchFamily="2" charset="0"/>
                </a:rPr>
                <a:t>Tevatron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E8088C3-B4E5-0260-55E5-7E40108B75A9}"/>
                </a:ext>
              </a:extLst>
            </p:cNvPr>
            <p:cNvSpPr txBox="1"/>
            <p:nvPr/>
          </p:nvSpPr>
          <p:spPr>
            <a:xfrm>
              <a:off x="9842279" y="2394936"/>
              <a:ext cx="1375678" cy="81664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900" b="1" dirty="0">
                  <a:solidFill>
                    <a:schemeClr val="bg1"/>
                  </a:solidFill>
                  <a:latin typeface="Helvetica" pitchFamily="2" charset="0"/>
                </a:rPr>
                <a:t>HERA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A60521C-987E-FE68-EE85-67E0D3ABD691}"/>
                </a:ext>
              </a:extLst>
            </p:cNvPr>
            <p:cNvSpPr txBox="1"/>
            <p:nvPr/>
          </p:nvSpPr>
          <p:spPr>
            <a:xfrm>
              <a:off x="9904440" y="4874425"/>
              <a:ext cx="1334982" cy="84638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900" b="1" dirty="0">
                  <a:solidFill>
                    <a:schemeClr val="bg1"/>
                  </a:solidFill>
                  <a:latin typeface="Helvetica" pitchFamily="2" charset="0"/>
                </a:rPr>
                <a:t>RHIC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F3DA589-1B11-D557-FC61-1A68BD7BB702}"/>
                </a:ext>
              </a:extLst>
            </p:cNvPr>
            <p:cNvSpPr txBox="1"/>
            <p:nvPr/>
          </p:nvSpPr>
          <p:spPr>
            <a:xfrm>
              <a:off x="9963141" y="3631813"/>
              <a:ext cx="1192109" cy="81664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900" b="1" dirty="0">
                  <a:solidFill>
                    <a:schemeClr val="bg1"/>
                  </a:solidFill>
                  <a:latin typeface="Helvetica" pitchFamily="2" charset="0"/>
                </a:rPr>
                <a:t>SSC</a:t>
              </a:r>
            </a:p>
          </p:txBody>
        </p:sp>
        <p:sp>
          <p:nvSpPr>
            <p:cNvPr id="12" name="Down Arrow 11">
              <a:extLst>
                <a:ext uri="{FF2B5EF4-FFF2-40B4-BE49-F238E27FC236}">
                  <a16:creationId xmlns:a16="http://schemas.microsoft.com/office/drawing/2014/main" id="{F31AEE21-AC1C-DC62-DAD2-A8B10FB01CFF}"/>
                </a:ext>
              </a:extLst>
            </p:cNvPr>
            <p:cNvSpPr/>
            <p:nvPr/>
          </p:nvSpPr>
          <p:spPr>
            <a:xfrm>
              <a:off x="10387871" y="1983575"/>
              <a:ext cx="264025" cy="420233"/>
            </a:xfrm>
            <a:prstGeom prst="downArrow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4" name="Down Arrow 13">
              <a:extLst>
                <a:ext uri="{FF2B5EF4-FFF2-40B4-BE49-F238E27FC236}">
                  <a16:creationId xmlns:a16="http://schemas.microsoft.com/office/drawing/2014/main" id="{54F45390-E618-EE89-7014-2A03FC6EEBCE}"/>
                </a:ext>
              </a:extLst>
            </p:cNvPr>
            <p:cNvSpPr/>
            <p:nvPr/>
          </p:nvSpPr>
          <p:spPr>
            <a:xfrm>
              <a:off x="10398989" y="3211581"/>
              <a:ext cx="264025" cy="420233"/>
            </a:xfrm>
            <a:prstGeom prst="downArrow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5" name="Down Arrow 14">
              <a:extLst>
                <a:ext uri="{FF2B5EF4-FFF2-40B4-BE49-F238E27FC236}">
                  <a16:creationId xmlns:a16="http://schemas.microsoft.com/office/drawing/2014/main" id="{FC4AAAA6-A474-7188-E130-F6F3F3F4B6A8}"/>
                </a:ext>
              </a:extLst>
            </p:cNvPr>
            <p:cNvSpPr/>
            <p:nvPr/>
          </p:nvSpPr>
          <p:spPr>
            <a:xfrm>
              <a:off x="10419453" y="4439587"/>
              <a:ext cx="264025" cy="420233"/>
            </a:xfrm>
            <a:prstGeom prst="downArrow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45F4330-9E6F-AD60-3888-5250334E316D}"/>
                </a:ext>
              </a:extLst>
            </p:cNvPr>
            <p:cNvSpPr txBox="1"/>
            <p:nvPr/>
          </p:nvSpPr>
          <p:spPr>
            <a:xfrm>
              <a:off x="9975105" y="6145311"/>
              <a:ext cx="1193652" cy="81664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lIns="365760" tIns="274320" rIns="365760" bIns="274320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900" b="1" dirty="0">
                  <a:solidFill>
                    <a:schemeClr val="bg1"/>
                  </a:solidFill>
                  <a:latin typeface="Helvetica" pitchFamily="2" charset="0"/>
                </a:rPr>
                <a:t>LHC</a:t>
              </a:r>
            </a:p>
          </p:txBody>
        </p:sp>
        <p:sp>
          <p:nvSpPr>
            <p:cNvPr id="18" name="Down Arrow 17">
              <a:extLst>
                <a:ext uri="{FF2B5EF4-FFF2-40B4-BE49-F238E27FC236}">
                  <a16:creationId xmlns:a16="http://schemas.microsoft.com/office/drawing/2014/main" id="{F97B39A9-EE32-B692-1758-CC259AB797B8}"/>
                </a:ext>
              </a:extLst>
            </p:cNvPr>
            <p:cNvSpPr/>
            <p:nvPr/>
          </p:nvSpPr>
          <p:spPr>
            <a:xfrm>
              <a:off x="10429285" y="5706793"/>
              <a:ext cx="264025" cy="420233"/>
            </a:xfrm>
            <a:prstGeom prst="downArrow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649B05D-15ED-6C76-5E6D-80281B06BDD5}"/>
              </a:ext>
            </a:extLst>
          </p:cNvPr>
          <p:cNvSpPr txBox="1"/>
          <p:nvPr/>
        </p:nvSpPr>
        <p:spPr>
          <a:xfrm>
            <a:off x="6579031" y="758915"/>
            <a:ext cx="2783758" cy="1241365"/>
          </a:xfrm>
          <a:prstGeom prst="rect">
            <a:avLst/>
          </a:prstGeom>
          <a:solidFill>
            <a:srgbClr val="00AA48"/>
          </a:solidFill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b="1" dirty="0">
                <a:solidFill>
                  <a:schemeClr val="bg1"/>
                </a:solidFill>
                <a:latin typeface="Helvetica" pitchFamily="2" charset="0"/>
              </a:rPr>
              <a:t>ISABELLE – BNL</a:t>
            </a:r>
          </a:p>
          <a:p>
            <a:pPr algn="ctr">
              <a:spcAft>
                <a:spcPts val="800"/>
              </a:spcAft>
            </a:pPr>
            <a:r>
              <a:rPr lang="en-US" b="1" dirty="0">
                <a:solidFill>
                  <a:schemeClr val="bg1"/>
                </a:solidFill>
                <a:latin typeface="Helvetica" pitchFamily="2" charset="0"/>
              </a:rPr>
              <a:t>ISR Quads - CERN</a:t>
            </a:r>
          </a:p>
        </p:txBody>
      </p:sp>
      <p:sp>
        <p:nvSpPr>
          <p:cNvPr id="21" name="Down Arrow 20">
            <a:extLst>
              <a:ext uri="{FF2B5EF4-FFF2-40B4-BE49-F238E27FC236}">
                <a16:creationId xmlns:a16="http://schemas.microsoft.com/office/drawing/2014/main" id="{60C05D18-83C8-01B5-9B5B-5B8B91042C77}"/>
              </a:ext>
            </a:extLst>
          </p:cNvPr>
          <p:cNvSpPr/>
          <p:nvPr/>
        </p:nvSpPr>
        <p:spPr>
          <a:xfrm rot="16200000">
            <a:off x="9444849" y="1051748"/>
            <a:ext cx="264025" cy="420233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EE585BE-ED32-53F9-430E-789DD07CB381}"/>
              </a:ext>
            </a:extLst>
          </p:cNvPr>
          <p:cNvSpPr txBox="1"/>
          <p:nvPr/>
        </p:nvSpPr>
        <p:spPr>
          <a:xfrm>
            <a:off x="6597230" y="2330845"/>
            <a:ext cx="2783758" cy="2154436"/>
          </a:xfrm>
          <a:prstGeom prst="rect">
            <a:avLst/>
          </a:prstGeom>
          <a:solidFill>
            <a:srgbClr val="00AA48"/>
          </a:solidFill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Other projects around the same time as the FNAL Energy-Doubler</a:t>
            </a:r>
          </a:p>
          <a:p>
            <a:pPr algn="ctr">
              <a:spcAft>
                <a:spcPts val="800"/>
              </a:spcAft>
            </a:pP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ESCAR – LBL</a:t>
            </a:r>
          </a:p>
          <a:p>
            <a:pPr algn="ctr">
              <a:spcAft>
                <a:spcPts val="800"/>
              </a:spcAft>
            </a:pP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TRISTAN - KEK</a:t>
            </a:r>
          </a:p>
          <a:p>
            <a:pPr algn="ctr">
              <a:spcAft>
                <a:spcPts val="800"/>
              </a:spcAft>
            </a:pP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UNK - USSR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6EC9B6B-60FF-2DB0-D8E2-C09AD34478CF}"/>
              </a:ext>
            </a:extLst>
          </p:cNvPr>
          <p:cNvSpPr txBox="1"/>
          <p:nvPr/>
        </p:nvSpPr>
        <p:spPr>
          <a:xfrm>
            <a:off x="4511077" y="3786953"/>
            <a:ext cx="2259914" cy="1149033"/>
          </a:xfrm>
          <a:prstGeom prst="rect">
            <a:avLst/>
          </a:prstGeom>
          <a:noFill/>
          <a:ln>
            <a:noFill/>
          </a:ln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latin typeface="Helvetica" pitchFamily="2" charset="0"/>
              </a:rPr>
              <a:t>~X2 Conductor </a:t>
            </a:r>
          </a:p>
          <a:p>
            <a:pPr algn="ctr">
              <a:spcAft>
                <a:spcPts val="800"/>
              </a:spcAft>
            </a:pPr>
            <a:r>
              <a:rPr lang="en-US" sz="1600" b="1" dirty="0">
                <a:latin typeface="Helvetica" pitchFamily="2" charset="0"/>
              </a:rPr>
              <a:t>Improvement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1F37188-2755-DE81-43F7-54517BCB7CE8}"/>
              </a:ext>
            </a:extLst>
          </p:cNvPr>
          <p:cNvSpPr/>
          <p:nvPr/>
        </p:nvSpPr>
        <p:spPr>
          <a:xfrm>
            <a:off x="7279105" y="5959903"/>
            <a:ext cx="1135411" cy="333456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8B11130-F9BE-7496-1CC2-57B12F10C50D}"/>
              </a:ext>
            </a:extLst>
          </p:cNvPr>
          <p:cNvCxnSpPr>
            <a:cxnSpLocks/>
          </p:cNvCxnSpPr>
          <p:nvPr/>
        </p:nvCxnSpPr>
        <p:spPr>
          <a:xfrm>
            <a:off x="5556810" y="4632057"/>
            <a:ext cx="0" cy="25754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3625D19B-ED08-924F-EDFE-0D6806F69F97}"/>
              </a:ext>
            </a:extLst>
          </p:cNvPr>
          <p:cNvSpPr/>
          <p:nvPr/>
        </p:nvSpPr>
        <p:spPr>
          <a:xfrm>
            <a:off x="5073328" y="5967660"/>
            <a:ext cx="1135411" cy="333456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22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B119CE-6B80-D1E7-1B0D-4229CEB776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06115" y="1183290"/>
            <a:ext cx="9994392" cy="5308949"/>
          </a:xfrm>
        </p:spPr>
        <p:txBody>
          <a:bodyPr/>
          <a:lstStyle/>
          <a:p>
            <a:r>
              <a:rPr lang="en-US" b="1" dirty="0"/>
              <a:t>1960’s – 1980’s</a:t>
            </a:r>
            <a:endParaRPr lang="en-US" dirty="0"/>
          </a:p>
          <a:p>
            <a:pPr lvl="1"/>
            <a:r>
              <a:rPr lang="en-US" dirty="0"/>
              <a:t>First Nb</a:t>
            </a:r>
            <a:r>
              <a:rPr lang="en-US" baseline="-25000" dirty="0"/>
              <a:t>3</a:t>
            </a:r>
            <a:r>
              <a:rPr lang="en-US" dirty="0"/>
              <a:t>Sn accelerator magnets were built at BNL</a:t>
            </a:r>
          </a:p>
          <a:p>
            <a:pPr lvl="1"/>
            <a:r>
              <a:rPr lang="en-US" dirty="0"/>
              <a:t>Several other efforts during this time period</a:t>
            </a:r>
          </a:p>
          <a:p>
            <a:pPr lvl="2"/>
            <a:r>
              <a:rPr lang="en-US" dirty="0"/>
              <a:t>CERN (Asner) – 10T achieved</a:t>
            </a:r>
          </a:p>
          <a:p>
            <a:pPr lvl="2"/>
            <a:r>
              <a:rPr lang="en-US" dirty="0"/>
              <a:t>CEA Saclay</a:t>
            </a:r>
          </a:p>
          <a:p>
            <a:pPr lvl="2"/>
            <a:r>
              <a:rPr lang="en-US" dirty="0"/>
              <a:t>LBL D10 – 9T @ 1.8K</a:t>
            </a:r>
          </a:p>
          <a:p>
            <a:pPr lvl="2"/>
            <a:r>
              <a:rPr lang="en-US" dirty="0"/>
              <a:t>KEK</a:t>
            </a:r>
          </a:p>
          <a:p>
            <a:r>
              <a:rPr lang="en-US" b="1" dirty="0"/>
              <a:t>At the time SSC decisions were made:</a:t>
            </a:r>
          </a:p>
          <a:p>
            <a:pPr lvl="1"/>
            <a:r>
              <a:rPr lang="en-US" dirty="0"/>
              <a:t>Nb-Ti – mature, ductile, </a:t>
            </a:r>
            <a:r>
              <a:rPr lang="en-US" b="1" u="sng" dirty="0"/>
              <a:t>industrialized</a:t>
            </a:r>
            <a:r>
              <a:rPr lang="en-US" dirty="0"/>
              <a:t>, proven in accelerators</a:t>
            </a:r>
          </a:p>
          <a:p>
            <a:pPr lvl="1"/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– higher potential field, but brittle, poor reproducibility at scale, not production ready.</a:t>
            </a:r>
          </a:p>
          <a:p>
            <a:pPr lvl="1"/>
            <a:endParaRPr lang="en-US" sz="600" dirty="0"/>
          </a:p>
          <a:p>
            <a:pPr marL="457200" lvl="1" indent="0" algn="ctr">
              <a:buNone/>
            </a:pPr>
            <a:r>
              <a:rPr lang="en-US" sz="1800" dirty="0">
                <a:solidFill>
                  <a:srgbClr val="002060"/>
                </a:solidFill>
              </a:rPr>
              <a:t>Industrialization of superfluid cryogenics now deemed easier to achieve, </a:t>
            </a:r>
          </a:p>
          <a:p>
            <a:pPr marL="457200" lvl="1" indent="0" algn="ctr">
              <a:buNone/>
            </a:pPr>
            <a:r>
              <a:rPr lang="en-US" sz="1800" dirty="0">
                <a:solidFill>
                  <a:srgbClr val="002060"/>
                </a:solidFill>
              </a:rPr>
              <a:t>less expensive and less risky than Nb</a:t>
            </a:r>
            <a:r>
              <a:rPr lang="en-US" sz="1800" baseline="-25000" dirty="0">
                <a:solidFill>
                  <a:srgbClr val="002060"/>
                </a:solidFill>
              </a:rPr>
              <a:t>3</a:t>
            </a:r>
            <a:r>
              <a:rPr lang="en-US" sz="1800" dirty="0">
                <a:solidFill>
                  <a:srgbClr val="002060"/>
                </a:solidFill>
              </a:rPr>
              <a:t>Sn magnets.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72980E-9588-88C3-F653-8F75AD996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902A64-B892-534C-B0F3-F8AE22F5D76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EBFF18-10F5-FDC8-BB24-607BF36A9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0863" y="582523"/>
            <a:ext cx="2566738" cy="34602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052DD8-5037-948B-9BED-8DE97D848C47}"/>
              </a:ext>
            </a:extLst>
          </p:cNvPr>
          <p:cNvSpPr txBox="1"/>
          <p:nvPr/>
        </p:nvSpPr>
        <p:spPr>
          <a:xfrm>
            <a:off x="1783892" y="5597252"/>
            <a:ext cx="8407533" cy="1107996"/>
          </a:xfrm>
          <a:prstGeom prst="rect">
            <a:avLst/>
          </a:prstGeom>
          <a:solidFill>
            <a:schemeClr val="accent1"/>
          </a:solidFill>
        </p:spPr>
        <p:txBody>
          <a:bodyPr wrap="square" lIns="365760" tIns="274320" rIns="365760" bIns="274320" rtlCol="0">
            <a:spAutoFit/>
          </a:bodyPr>
          <a:lstStyle/>
          <a:p>
            <a:pPr lvl="1" algn="ctr"/>
            <a:r>
              <a:rPr lang="en-US" dirty="0">
                <a:solidFill>
                  <a:schemeClr val="bg1"/>
                </a:solidFill>
              </a:rPr>
              <a:t>But, in the background, SSC R&amp;D provided the environment for the development of modern Nb</a:t>
            </a:r>
            <a:r>
              <a:rPr lang="en-US" baseline="-25000" dirty="0">
                <a:solidFill>
                  <a:schemeClr val="bg1"/>
                </a:solidFill>
              </a:rPr>
              <a:t>3</a:t>
            </a:r>
            <a:r>
              <a:rPr lang="en-US" dirty="0">
                <a:solidFill>
                  <a:schemeClr val="bg1"/>
                </a:solidFill>
              </a:rPr>
              <a:t>Sn accelerator magnets.</a:t>
            </a:r>
          </a:p>
        </p:txBody>
      </p:sp>
    </p:spTree>
    <p:extLst>
      <p:ext uri="{BB962C8B-B14F-4D97-AF65-F5344CB8AC3E}">
        <p14:creationId xmlns:p14="http://schemas.microsoft.com/office/powerpoint/2010/main" val="3887038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187C39-8EFD-BD2F-F52E-E4BBC60F684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852" y="928674"/>
            <a:ext cx="9994392" cy="5610238"/>
          </a:xfrm>
        </p:spPr>
        <p:txBody>
          <a:bodyPr/>
          <a:lstStyle/>
          <a:p>
            <a:r>
              <a:rPr lang="en-US" b="1" dirty="0"/>
              <a:t>1990’s – 2010’s</a:t>
            </a:r>
          </a:p>
          <a:p>
            <a:pPr lvl="1"/>
            <a:r>
              <a:rPr lang="en-US" sz="1800" dirty="0"/>
              <a:t>First accelerator-style dipoles</a:t>
            </a:r>
          </a:p>
          <a:p>
            <a:pPr lvl="2"/>
            <a:r>
              <a:rPr lang="en-US" sz="1600" dirty="0"/>
              <a:t>U. Twente – 11T</a:t>
            </a:r>
          </a:p>
          <a:p>
            <a:pPr lvl="2"/>
            <a:r>
              <a:rPr lang="en-US" sz="1600" dirty="0"/>
              <a:t>LBNL D20 – 13T</a:t>
            </a:r>
          </a:p>
          <a:p>
            <a:pPr marL="457200" lvl="1" indent="0">
              <a:buNone/>
            </a:pPr>
            <a:r>
              <a:rPr lang="en-US" sz="1800" dirty="0"/>
              <a:t>Evolved into a series of high field demonstrations at LBNL D20           HD1 (16T)          HD Series </a:t>
            </a:r>
          </a:p>
          <a:p>
            <a:endParaRPr lang="en-US" sz="800" dirty="0"/>
          </a:p>
          <a:p>
            <a:r>
              <a:rPr lang="en-US" dirty="0"/>
              <a:t>LHC Accelerator Research Program (LARP) established 2003 – develop Nb</a:t>
            </a:r>
            <a:r>
              <a:rPr lang="en-US" baseline="-25000" dirty="0"/>
              <a:t>3</a:t>
            </a:r>
            <a:r>
              <a:rPr lang="en-US" dirty="0"/>
              <a:t>Sn quads for LHC Hi-Lumi upgrade (BNL, FNAL, LBNL)</a:t>
            </a:r>
          </a:p>
          <a:p>
            <a:endParaRPr lang="en-US" dirty="0"/>
          </a:p>
          <a:p>
            <a:r>
              <a:rPr lang="en-US" dirty="0"/>
              <a:t>US Magnet Development Program created in 2015 (BNL, FNAL, LBNL, FSU/NHMFL)</a:t>
            </a:r>
          </a:p>
          <a:p>
            <a:endParaRPr lang="en-US" dirty="0"/>
          </a:p>
          <a:p>
            <a:r>
              <a:rPr lang="en-US" dirty="0"/>
              <a:t>In 2016 LARP transitioned to US Accelerator Upgrade Project – Completion in FY28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C883FE-8B20-0004-71AD-1903C77A6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Breakthrough in Nb</a:t>
            </a:r>
            <a:r>
              <a:rPr lang="en-US" baseline="-25000" dirty="0"/>
              <a:t>3</a:t>
            </a:r>
            <a:r>
              <a:rPr lang="en-US" dirty="0"/>
              <a:t>Sn Magnet Technology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DD13F-995A-D201-EE7E-023238F6E9D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25B576C-C724-92DA-3BCD-305D357CAA48}"/>
              </a:ext>
            </a:extLst>
          </p:cNvPr>
          <p:cNvCxnSpPr>
            <a:cxnSpLocks/>
          </p:cNvCxnSpPr>
          <p:nvPr/>
        </p:nvCxnSpPr>
        <p:spPr>
          <a:xfrm>
            <a:off x="7073155" y="2526633"/>
            <a:ext cx="445168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DC38C3D-2794-54E0-F78E-2036B93BB889}"/>
              </a:ext>
            </a:extLst>
          </p:cNvPr>
          <p:cNvCxnSpPr>
            <a:cxnSpLocks/>
          </p:cNvCxnSpPr>
          <p:nvPr/>
        </p:nvCxnSpPr>
        <p:spPr>
          <a:xfrm>
            <a:off x="8754077" y="2526634"/>
            <a:ext cx="445168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EECD5A27-B624-A223-B0C9-CD5A9CEF47A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3475" y="5686338"/>
            <a:ext cx="1916300" cy="798754"/>
          </a:xfrm>
          <a:prstGeom prst="rect">
            <a:avLst/>
          </a:prstGeom>
        </p:spPr>
      </p:pic>
      <p:pic>
        <p:nvPicPr>
          <p:cNvPr id="12" name="Image 11" descr="HLU-logoN-title.png">
            <a:extLst>
              <a:ext uri="{FF2B5EF4-FFF2-40B4-BE49-F238E27FC236}">
                <a16:creationId xmlns:a16="http://schemas.microsoft.com/office/drawing/2014/main" id="{B4EEBD43-183D-5AAF-57A1-E63646099D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527" y="5585336"/>
            <a:ext cx="1843036" cy="7987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77D04FB-5615-0E17-AE54-24FDDABFC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5876" y="3918672"/>
            <a:ext cx="1805830" cy="648293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69F885F-374E-3172-5240-ECF29B3BC1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7636" y="2526633"/>
            <a:ext cx="1155700" cy="1295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D1FCC00-8FBB-3135-BC48-F02009548273}"/>
              </a:ext>
            </a:extLst>
          </p:cNvPr>
          <p:cNvSpPr txBox="1"/>
          <p:nvPr/>
        </p:nvSpPr>
        <p:spPr>
          <a:xfrm>
            <a:off x="4284550" y="5634864"/>
            <a:ext cx="2836733" cy="800219"/>
          </a:xfrm>
          <a:prstGeom prst="rect">
            <a:avLst/>
          </a:prstGeom>
          <a:solidFill>
            <a:schemeClr val="accent1"/>
          </a:solidFill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chemeClr val="bg1"/>
                </a:solidFill>
                <a:latin typeface="Helvetica" pitchFamily="2" charset="0"/>
              </a:rPr>
              <a:t>Tech X-fer to CERN</a:t>
            </a:r>
          </a:p>
        </p:txBody>
      </p:sp>
    </p:spTree>
    <p:extLst>
      <p:ext uri="{BB962C8B-B14F-4D97-AF65-F5344CB8AC3E}">
        <p14:creationId xmlns:p14="http://schemas.microsoft.com/office/powerpoint/2010/main" val="1482488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27B0A42-82D9-529C-005B-C3132A717C4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4221" y="1468330"/>
            <a:ext cx="5558589" cy="4888019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002060"/>
                </a:solidFill>
              </a:rPr>
              <a:t>ReBCO (Rare-earth barium copper oxide)</a:t>
            </a:r>
          </a:p>
          <a:p>
            <a:pPr marL="0" indent="0" algn="ctr">
              <a:buNone/>
            </a:pPr>
            <a:br>
              <a:rPr lang="en-US" sz="800" dirty="0">
                <a:solidFill>
                  <a:srgbClr val="002060"/>
                </a:solidFill>
              </a:rPr>
            </a:br>
            <a:r>
              <a:rPr lang="en-US" dirty="0"/>
              <a:t>Pros</a:t>
            </a:r>
          </a:p>
          <a:p>
            <a:pPr lvl="1"/>
            <a:r>
              <a:rPr lang="en-US" dirty="0"/>
              <a:t>Very high field capability &gt;20T</a:t>
            </a:r>
          </a:p>
          <a:p>
            <a:pPr lvl="1"/>
            <a:r>
              <a:rPr lang="en-US" dirty="0"/>
              <a:t>Very high current density</a:t>
            </a:r>
          </a:p>
          <a:p>
            <a:pPr lvl="1"/>
            <a:r>
              <a:rPr lang="en-US" dirty="0"/>
              <a:t>Reasonable mechanical strength (some issues)</a:t>
            </a:r>
          </a:p>
          <a:p>
            <a:pPr lvl="1"/>
            <a:r>
              <a:rPr lang="en-US" dirty="0"/>
              <a:t>No reaction after winding</a:t>
            </a:r>
          </a:p>
          <a:p>
            <a:pPr lvl="1"/>
            <a:r>
              <a:rPr lang="en-US" b="1" dirty="0"/>
              <a:t>Can operate at 20K</a:t>
            </a:r>
          </a:p>
          <a:p>
            <a:pPr lvl="1"/>
            <a:r>
              <a:rPr lang="en-US" b="1" u="sng" dirty="0"/>
              <a:t>Growing industrial capacity </a:t>
            </a:r>
            <a:r>
              <a:rPr lang="en-US" b="1" dirty="0"/>
              <a:t>– availability/lower co</a:t>
            </a:r>
            <a:r>
              <a:rPr lang="en-US" dirty="0"/>
              <a:t>st</a:t>
            </a:r>
          </a:p>
          <a:p>
            <a:pPr lvl="1"/>
            <a:endParaRPr lang="en-US" sz="800" dirty="0"/>
          </a:p>
          <a:p>
            <a:pPr marL="0" indent="0" algn="ctr">
              <a:buNone/>
            </a:pPr>
            <a:r>
              <a:rPr lang="en-US" dirty="0"/>
              <a:t>Cons</a:t>
            </a:r>
          </a:p>
          <a:p>
            <a:pPr lvl="1"/>
            <a:r>
              <a:rPr lang="en-US" dirty="0"/>
              <a:t>Flat tape 2 – 12 mm - Difficult to cable</a:t>
            </a:r>
          </a:p>
          <a:p>
            <a:pPr lvl="1"/>
            <a:r>
              <a:rPr lang="en-US" dirty="0"/>
              <a:t>Anisotropic</a:t>
            </a:r>
          </a:p>
          <a:p>
            <a:pPr lvl="1"/>
            <a:r>
              <a:rPr lang="en-US" dirty="0"/>
              <a:t>Quench detection</a:t>
            </a:r>
          </a:p>
          <a:p>
            <a:pPr lvl="1"/>
            <a:r>
              <a:rPr lang="en-US" dirty="0"/>
              <a:t>Expensive</a:t>
            </a:r>
          </a:p>
          <a:p>
            <a:pPr lvl="1"/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E30127-E5DF-041A-0F93-CB96485818AB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62336" y="1496245"/>
            <a:ext cx="6196263" cy="4655566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002060"/>
                </a:solidFill>
              </a:rPr>
              <a:t>Bi-2212 (Bismuth strontium calcium copper oxide)</a:t>
            </a:r>
            <a:br>
              <a:rPr lang="en-US" dirty="0">
                <a:solidFill>
                  <a:srgbClr val="002060"/>
                </a:solidFill>
              </a:rPr>
            </a:br>
            <a:endParaRPr lang="en-US" sz="8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n-US" dirty="0"/>
              <a:t>Pros</a:t>
            </a:r>
          </a:p>
          <a:p>
            <a:pPr lvl="1"/>
            <a:r>
              <a:rPr lang="en-US" dirty="0"/>
              <a:t>Round, Multifilament wire – Rutherford Cable</a:t>
            </a:r>
          </a:p>
          <a:p>
            <a:pPr lvl="1"/>
            <a:r>
              <a:rPr lang="en-US" dirty="0"/>
              <a:t>20T achieved</a:t>
            </a:r>
          </a:p>
          <a:p>
            <a:pPr lvl="1"/>
            <a:r>
              <a:rPr lang="en-US" dirty="0"/>
              <a:t>High current density</a:t>
            </a:r>
          </a:p>
          <a:p>
            <a:pPr lvl="1"/>
            <a:r>
              <a:rPr lang="en-US" dirty="0"/>
              <a:t>Isotropic – better field quality, uniform current distribution</a:t>
            </a:r>
          </a:p>
          <a:p>
            <a:pPr marL="457200" lvl="1" indent="0">
              <a:buNone/>
            </a:pPr>
            <a:endParaRPr lang="en-US" sz="800" dirty="0"/>
          </a:p>
          <a:p>
            <a:pPr marL="0" indent="0" algn="ctr">
              <a:buNone/>
            </a:pPr>
            <a:r>
              <a:rPr lang="en-US" dirty="0"/>
              <a:t>Cons</a:t>
            </a:r>
          </a:p>
          <a:p>
            <a:pPr lvl="1"/>
            <a:r>
              <a:rPr lang="en-US" dirty="0"/>
              <a:t>Mechanically weak (silver matrix)</a:t>
            </a:r>
          </a:p>
          <a:p>
            <a:pPr lvl="1"/>
            <a:r>
              <a:rPr lang="en-US" dirty="0"/>
              <a:t>Heat treatment at 890</a:t>
            </a:r>
            <a:r>
              <a:rPr lang="en-US" baseline="30000" dirty="0"/>
              <a:t>0</a:t>
            </a:r>
            <a:r>
              <a:rPr lang="en-US" dirty="0"/>
              <a:t>C/ 50 bar O</a:t>
            </a:r>
            <a:r>
              <a:rPr lang="en-US" baseline="-25000" dirty="0"/>
              <a:t>2</a:t>
            </a:r>
          </a:p>
          <a:p>
            <a:pPr lvl="1"/>
            <a:r>
              <a:rPr lang="en-US" dirty="0"/>
              <a:t>Limited to low temperatures</a:t>
            </a:r>
          </a:p>
          <a:p>
            <a:pPr lvl="1"/>
            <a:r>
              <a:rPr lang="en-US" dirty="0"/>
              <a:t>Very limited industrial capacity</a:t>
            </a:r>
          </a:p>
          <a:p>
            <a:pPr lvl="1"/>
            <a:r>
              <a:rPr lang="en-US" dirty="0"/>
              <a:t>Expensive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034869-63F5-E32E-CBD4-BAF35F1B186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/>
              <a:t>High Temperature, High Field Superconductors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EE913D-20C9-80EE-0A62-ED294996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to a New Frontier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6575D1-1DD5-49D2-BFC9-5CF2B2D9975A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70" descr="Diagram, engineering drawing&#10;&#10;AI-generated content may be incorrect.">
            <a:extLst>
              <a:ext uri="{FF2B5EF4-FFF2-40B4-BE49-F238E27FC236}">
                <a16:creationId xmlns:a16="http://schemas.microsoft.com/office/drawing/2014/main" id="{B27FEE0C-5E1F-0E1B-2011-D31215D20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727" y="1734551"/>
            <a:ext cx="1536083" cy="1353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2" descr="61x7">
            <a:extLst>
              <a:ext uri="{FF2B5EF4-FFF2-40B4-BE49-F238E27FC236}">
                <a16:creationId xmlns:a16="http://schemas.microsoft.com/office/drawing/2014/main" id="{5E61D744-A361-6C01-61CB-DA63A7A30692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149" y="2263595"/>
            <a:ext cx="1218071" cy="116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0030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1F39420-7A97-B6E1-0192-355A54C7D6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8" y="1438315"/>
            <a:ext cx="10501045" cy="4918035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002060"/>
                </a:solidFill>
              </a:rPr>
              <a:t>Funding and completion of current project commitments dictate priorities.</a:t>
            </a:r>
          </a:p>
          <a:p>
            <a:pPr marL="0" indent="0">
              <a:buNone/>
            </a:pPr>
            <a:endParaRPr lang="en-US" sz="800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Proposed Strategy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Focus on ReBCO – huge potential for growth to support future DOE facilities, societal applications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Expand into fusion magnet technology (symbiotic relationship)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Solutions to many of the challenges can be explored via small-scale experiments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Exploit new facilities – e. g. MAGNES (high current cable and magnet test facility funded by HEP/FES)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Bi-2212 has some advantages for certain applications – but very limited commercial interest</a:t>
            </a:r>
          </a:p>
          <a:p>
            <a:pPr lvl="1"/>
            <a:endParaRPr lang="en-US" b="1" dirty="0">
              <a:solidFill>
                <a:srgbClr val="002060"/>
              </a:solidFill>
            </a:endParaRPr>
          </a:p>
          <a:p>
            <a:pPr lvl="2"/>
            <a:endParaRPr lang="en-US" b="1" dirty="0">
              <a:solidFill>
                <a:srgbClr val="002060"/>
              </a:solidFill>
            </a:endParaRPr>
          </a:p>
          <a:p>
            <a:pPr lvl="1"/>
            <a:endParaRPr lang="en-US" b="1" dirty="0">
              <a:solidFill>
                <a:srgbClr val="002060"/>
              </a:solidFill>
            </a:endParaRPr>
          </a:p>
          <a:p>
            <a:pPr lvl="1"/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AE9C1D9-BD1F-58FA-6D86-CF3C2C76A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Forward – Reality Check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E49987B-DCEE-0432-04C1-4FB2E6F5312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Creating a world-leading US magnet R&amp;D program in the current environment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FC566-AA85-40BF-D132-17BDFC0CD81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1" name="image3.png" descr="image3.png">
            <a:extLst>
              <a:ext uri="{FF2B5EF4-FFF2-40B4-BE49-F238E27FC236}">
                <a16:creationId xmlns:a16="http://schemas.microsoft.com/office/drawing/2014/main" id="{AC2F2C75-D9DF-BBD4-D3B8-EBD0D2ABD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4337429"/>
            <a:ext cx="3570878" cy="1307569"/>
          </a:xfrm>
          <a:prstGeom prst="rect">
            <a:avLst/>
          </a:prstGeom>
          <a:solidFill>
            <a:srgbClr val="002060"/>
          </a:solidFill>
          <a:ln w="12700">
            <a:solidFill>
              <a:srgbClr val="002060"/>
            </a:solidFill>
            <a:miter lim="400000"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4106A96-3AF8-F5E6-8AF3-7CE711ED3FF6}"/>
              </a:ext>
            </a:extLst>
          </p:cNvPr>
          <p:cNvSpPr txBox="1"/>
          <p:nvPr/>
        </p:nvSpPr>
        <p:spPr>
          <a:xfrm>
            <a:off x="4347434" y="4344642"/>
            <a:ext cx="7482616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Nb</a:t>
            </a:r>
            <a:r>
              <a:rPr lang="en-US" sz="2000" baseline="-25000" dirty="0">
                <a:solidFill>
                  <a:srgbClr val="002060"/>
                </a:solidFill>
              </a:rPr>
              <a:t>3</a:t>
            </a:r>
            <a:r>
              <a:rPr lang="en-US" sz="2000" dirty="0">
                <a:solidFill>
                  <a:srgbClr val="002060"/>
                </a:solidFill>
              </a:rPr>
              <a:t>Sn </a:t>
            </a:r>
            <a:r>
              <a:rPr lang="en-US" sz="2000" dirty="0" err="1">
                <a:solidFill>
                  <a:srgbClr val="002060"/>
                </a:solidFill>
              </a:rPr>
              <a:t>outserts</a:t>
            </a:r>
            <a:r>
              <a:rPr lang="en-US" sz="2000" dirty="0">
                <a:solidFill>
                  <a:srgbClr val="002060"/>
                </a:solidFill>
              </a:rPr>
              <a:t> for testing HTS coils in high background field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9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ReBCO prototype achieved 6T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9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Technology development: design, fabrication methods, instrumentation, quench detection, magnet protection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9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Conductor development and characterization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02588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9DFD50-5F54-9303-D553-FDA7E8C46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8000351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Light" id="{3DCFA99A-0E37-DC4B-8B4A-F2C026698732}" vid="{90A0F859-CD59-5A4C-90B3-A4548FA782D3}"/>
    </a:ext>
  </a:extLst>
</a:theme>
</file>

<file path=ppt/theme/theme2.xml><?xml version="1.0" encoding="utf-8"?>
<a:theme xmlns:a="http://schemas.openxmlformats.org/drawingml/2006/main" name="Section Title and Agenda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Light" id="{3DCFA99A-0E37-DC4B-8B4A-F2C026698732}" vid="{A9E3CD16-76D1-D74C-BB61-EE9806476B4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FNAL-Slide-Deck-Tempate_4.9.2025_Light</Template>
  <TotalTime>25909</TotalTime>
  <Words>887</Words>
  <Application>Microsoft Macintosh PowerPoint</Application>
  <PresentationFormat>Widescreen</PresentationFormat>
  <Paragraphs>145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</vt:lpstr>
      <vt:lpstr>Arial</vt:lpstr>
      <vt:lpstr>Helvetica</vt:lpstr>
      <vt:lpstr>Wingdings</vt:lpstr>
      <vt:lpstr>Content Slides</vt:lpstr>
      <vt:lpstr>Section Title and Agenda Slides</vt:lpstr>
      <vt:lpstr>Microsoft Excel Worksheet</vt:lpstr>
      <vt:lpstr>High Field Magnets</vt:lpstr>
      <vt:lpstr>A Historical Perspective to Track the Evolution of “High Field”</vt:lpstr>
      <vt:lpstr>Nb-Ti</vt:lpstr>
      <vt:lpstr>Nb-Ti Performance Plateau achieved ~ 4 Decades</vt:lpstr>
      <vt:lpstr>Nb3Sn</vt:lpstr>
      <vt:lpstr>Breakthrough in Nb3Sn Magnet Technology</vt:lpstr>
      <vt:lpstr>On to a New Frontier</vt:lpstr>
      <vt:lpstr>Moving Forward – Reality Check</vt:lpstr>
      <vt:lpstr>PowerPoint Presentation</vt:lpstr>
    </vt:vector>
  </TitlesOfParts>
  <Company>Fermi National Accelerator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Christopher James</dc:creator>
  <cp:lastModifiedBy>Stephen Gourlay</cp:lastModifiedBy>
  <cp:revision>52</cp:revision>
  <cp:lastPrinted>2026-05-19T19:50:12Z</cp:lastPrinted>
  <dcterms:created xsi:type="dcterms:W3CDTF">2026-04-08T18:45:20Z</dcterms:created>
  <dcterms:modified xsi:type="dcterms:W3CDTF">2026-05-19T19:51:11Z</dcterms:modified>
</cp:coreProperties>
</file>