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08" r:id="rId3"/>
    <p:sldId id="299" r:id="rId4"/>
    <p:sldId id="304" r:id="rId5"/>
    <p:sldId id="313" r:id="rId6"/>
    <p:sldId id="300" r:id="rId7"/>
    <p:sldId id="309" r:id="rId8"/>
    <p:sldId id="306" r:id="rId9"/>
    <p:sldId id="311" r:id="rId10"/>
    <p:sldId id="307" r:id="rId11"/>
    <p:sldId id="310" r:id="rId12"/>
    <p:sldId id="314" r:id="rId13"/>
    <p:sldId id="31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400"/>
    <a:srgbClr val="942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30"/>
    <p:restoredTop sz="94530"/>
  </p:normalViewPr>
  <p:slideViewPr>
    <p:cSldViewPr snapToGrid="0">
      <p:cViewPr>
        <p:scale>
          <a:sx n="92" d="100"/>
          <a:sy n="92" d="100"/>
        </p:scale>
        <p:origin x="30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47.53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57 42 24575,'-11'3'0,"-1"-8"0,-5-13 0,9 5 0,0 4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05.74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06.505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1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07.77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08.66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1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10.17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27.571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29.55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31.271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32.513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34.17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48.66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0 24575,'0'0'0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35.780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0 24575,'0'0'0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36.821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38.247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0 24575,'0'0'0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39.013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0 24575,'0'0'0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53.296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54.21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56.980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0.05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0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1.517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24575,'0'0'0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2.792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50.19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4.046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5.222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6.754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8.013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48.846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50.146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24575,'0'0'0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0:51.063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24575,'0'0'0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2:47.095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1 24575,'0'0'0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2:49.829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1 24575,'0'0'0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2:52.120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1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51.23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2:53.757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1 24575,'0'0'0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2:55.462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0 24575,'0'0'0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2:57.287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0 24575,'0'0'0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2:59.237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1 24575,'0'0'0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3:01.470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0 24575,'0'0'0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3:03.375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0 24575,'0'0'0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3:04.792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1 24575,'0'0'0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3:05.933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0 24575,'0'0'0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13:07.991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0 24575,'0'0'0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22:46.751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nkEffects" value="pencil"/>
    </inkml:brush>
  </inkml:definitions>
  <inkml:trace contextRef="#ctx0" brushRef="#br0">1 0 16383,'0'0'0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55.04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8:58.64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00.74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01.705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30T19:09:04.42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E6384-9C8D-D14D-A592-AC40B513E86F}" type="datetimeFigureOut">
              <a:rPr lang="en-US" smtClean="0"/>
              <a:t>4/6/26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E5B68-24E4-CE4D-9929-8C62A39C9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5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dqdx</a:t>
            </a:r>
            <a:r>
              <a:rPr lang="en-US" dirty="0"/>
              <a:t> plot use res range</a:t>
            </a:r>
          </a:p>
          <a:p>
            <a:endParaRPr lang="en-US" dirty="0"/>
          </a:p>
          <a:p>
            <a:r>
              <a:rPr lang="en-US" dirty="0"/>
              <a:t>calculate residual range on my own </a:t>
            </a:r>
          </a:p>
          <a:p>
            <a:endParaRPr lang="en-US" dirty="0"/>
          </a:p>
          <a:p>
            <a:r>
              <a:rPr lang="en-US" dirty="0"/>
              <a:t>Can compare my calculation with these plots to see if </a:t>
            </a:r>
            <a:r>
              <a:rPr lang="en-US" dirty="0" err="1"/>
              <a:t>dqdx</a:t>
            </a:r>
            <a:r>
              <a:rPr lang="en-US" dirty="0"/>
              <a:t> profile is close to this one </a:t>
            </a:r>
          </a:p>
          <a:p>
            <a:endParaRPr lang="en-US" dirty="0"/>
          </a:p>
          <a:p>
            <a:r>
              <a:rPr lang="en-US" dirty="0"/>
              <a:t>Point-by-point -- fluctuation is too high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AE5B68-24E4-CE4D-9929-8C62A39C9B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44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each </a:t>
            </a:r>
            <a:r>
              <a:rPr lang="en-US" dirty="0" err="1"/>
              <a:t>wireplane</a:t>
            </a:r>
            <a:r>
              <a:rPr lang="en-US" dirty="0"/>
              <a:t>, none of them are 3d </a:t>
            </a:r>
            <a:r>
              <a:rPr lang="en-US" dirty="0" err="1"/>
              <a:t>dqdx</a:t>
            </a:r>
            <a:endParaRPr lang="en-US" dirty="0"/>
          </a:p>
          <a:p>
            <a:endParaRPr lang="en-US" dirty="0"/>
          </a:p>
          <a:p>
            <a:r>
              <a:rPr lang="en-US" dirty="0"/>
              <a:t>use as a "sanity check" but not much else</a:t>
            </a:r>
          </a:p>
          <a:p>
            <a:endParaRPr lang="en-US" dirty="0"/>
          </a:p>
          <a:p>
            <a:r>
              <a:rPr lang="en-US" dirty="0"/>
              <a:t>Using every 5 points should be better</a:t>
            </a:r>
          </a:p>
          <a:p>
            <a:endParaRPr lang="en-US" dirty="0"/>
          </a:p>
          <a:p>
            <a:r>
              <a:rPr lang="en-US" dirty="0"/>
              <a:t>"true" 3d </a:t>
            </a:r>
            <a:r>
              <a:rPr lang="en-US" dirty="0" err="1"/>
              <a:t>dqdx</a:t>
            </a:r>
            <a:r>
              <a:rPr lang="en-US" dirty="0"/>
              <a:t> should not change</a:t>
            </a:r>
          </a:p>
          <a:p>
            <a:endParaRPr lang="en-US" dirty="0"/>
          </a:p>
          <a:p>
            <a:r>
              <a:rPr lang="en-US" dirty="0"/>
              <a:t>Just compare the MIP part we know </a:t>
            </a:r>
            <a:r>
              <a:rPr lang="en-US" dirty="0" err="1"/>
              <a:t>dqdx</a:t>
            </a:r>
            <a:r>
              <a:rPr lang="en-US" dirty="0"/>
              <a:t> ~constant </a:t>
            </a:r>
          </a:p>
          <a:p>
            <a:endParaRPr lang="en-US" dirty="0"/>
          </a:p>
          <a:p>
            <a:r>
              <a:rPr lang="en-US" dirty="0"/>
              <a:t>Calculate my own 3D </a:t>
            </a:r>
            <a:r>
              <a:rPr lang="en-US" dirty="0" err="1"/>
              <a:t>dqdx</a:t>
            </a:r>
            <a:endParaRPr lang="en-US" dirty="0"/>
          </a:p>
          <a:p>
            <a:endParaRPr lang="en-US" dirty="0"/>
          </a:p>
          <a:p>
            <a:r>
              <a:rPr lang="en-US" dirty="0"/>
              <a:t>charge/3d "length"</a:t>
            </a:r>
          </a:p>
          <a:p>
            <a:endParaRPr lang="en-US" dirty="0"/>
          </a:p>
          <a:p>
            <a:r>
              <a:rPr lang="en-US" dirty="0"/>
              <a:t>Compare "true" charge</a:t>
            </a:r>
          </a:p>
          <a:p>
            <a:r>
              <a:rPr lang="en-US" dirty="0"/>
              <a:t>inefficiency issue: why it is missing </a:t>
            </a:r>
            <a:r>
              <a:rPr lang="en-US" dirty="0" err="1"/>
              <a:t>etc</a:t>
            </a:r>
            <a:r>
              <a:rPr lang="en-US" dirty="0"/>
              <a:t>, can filter out certain events look at truth can ID what the issue is, don't need anymore "samples"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AE5B68-24E4-CE4D-9929-8C62A39C9B7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97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28188-F79F-6EBC-ABA7-D3874EF4BB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0750E-72AB-6D62-3FDE-2E9A0F679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00CCD-AD87-CC6B-E926-055E892F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F4AF-755F-E942-8B12-0F2E6A0763F5}" type="datetime1">
              <a:rPr lang="en-US" smtClean="0"/>
              <a:t>4/6/26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50B69-2834-C1D0-29F9-CCFCCE82F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92AF7-5165-3351-799B-1B8E2FAE4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1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F5D7C-FCDF-B491-F61D-BD35FBF23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4A07A-A616-5F5F-E1AA-F9D82372E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82FDE-9D3C-A5F8-D4E5-CF62CB465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1797-2EE6-064C-BEDB-CC60DA83A960}" type="datetime1">
              <a:rPr lang="en-US" smtClean="0"/>
              <a:t>4/6/26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AA649-258B-3CB8-B4E3-37A4C37FF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D6F84-63DF-E3D0-4872-7AB2367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1DB715-F573-1E22-D9AE-4DA6F40040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A3519-0B8F-05BC-21BD-9E3F803B9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521FC-A72B-0B82-5583-B96351FE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8FA9-53E2-484A-883A-4D9140EC88D7}" type="datetime1">
              <a:rPr lang="en-US" smtClean="0"/>
              <a:t>4/6/26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C5895-B77D-41F6-0CD1-ED6719DC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E04AB-D828-86BD-CF12-933405F57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2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3BB301E-C1C4-7172-6207-200BADE31085}"/>
              </a:ext>
            </a:extLst>
          </p:cNvPr>
          <p:cNvSpPr/>
          <p:nvPr userDrawn="1"/>
        </p:nvSpPr>
        <p:spPr>
          <a:xfrm>
            <a:off x="-44366" y="6193896"/>
            <a:ext cx="12310533" cy="68103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520CB1-0341-9CD7-A150-19C461326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89434-F474-127E-C064-B72A262B0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12192000" cy="47699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7B1A7-F131-D974-422E-49AF224F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3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Evander Espinoza</a:t>
            </a:r>
          </a:p>
          <a:p>
            <a:r>
              <a:rPr lang="en-US" dirty="0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4FECF-2BCD-D995-82CC-11B2FC006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9D15B5EB-3ECC-F04C-B4A3-E90CB0ADF5CC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2DCF2BC-E577-5B86-77EA-5A1182251D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7668"/>
          <a:stretch>
            <a:fillRect/>
          </a:stretch>
        </p:blipFill>
        <p:spPr>
          <a:xfrm>
            <a:off x="457200" y="6253796"/>
            <a:ext cx="2743200" cy="60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262C8-97A8-7A20-7B7B-994DF4D3C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ADDEC-BAD8-270B-290F-45B3E912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F2FE7-12E8-C360-DB93-C70782715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6C1-CA21-C64B-9387-EAE59AE66F83}" type="datetime1">
              <a:rPr lang="en-US" smtClean="0"/>
              <a:t>4/6/26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190D9-1209-9C40-963C-2A0F7F51E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ECF73-E7FF-49AC-BB51-89579A43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5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57E9-F6D7-FDD3-B0CB-FB67DEF19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9DA53-B8D9-2853-6A72-8B09B468D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F7937-3FA0-C7F2-80E0-E7E67D004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09AF7-49F2-6D0E-9260-B8C71E45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1F31-A2C3-794F-BA5D-4D2D68214303}" type="datetime1">
              <a:rPr lang="en-US" smtClean="0"/>
              <a:t>4/6/26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E6A1F-D905-B800-73B8-B41A198A8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FAE6E-F24D-061A-AA96-6848491C8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63434-FF82-44FA-C58D-C3073163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12B45-396A-5B91-AAC7-0A17EABF7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9EAA1-A29E-14D1-68EB-56B2A67F8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9DC016-B0A0-4F91-F57A-131B5C33F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F54F9F-DA24-9F2B-A8D2-7C0A111921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1ABDE1-6FF9-2044-38B7-B233D9D2E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D9AD-09E0-5843-9485-30ED11386589}" type="datetime1">
              <a:rPr lang="en-US" smtClean="0"/>
              <a:t>4/6/26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786511-251A-D6FB-D5DB-189E372FC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244824-300E-A0C9-FB93-D6805535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2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976B74A-CB80-8BFD-33F9-8994C5241162}"/>
              </a:ext>
            </a:extLst>
          </p:cNvPr>
          <p:cNvSpPr/>
          <p:nvPr userDrawn="1"/>
        </p:nvSpPr>
        <p:spPr>
          <a:xfrm>
            <a:off x="-44366" y="6193896"/>
            <a:ext cx="12310533" cy="68103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7A360C-9378-3451-B98C-B94FA2149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86E87-CDDF-75E0-7784-77E856879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Evander Espinoza </a:t>
            </a:r>
          </a:p>
          <a:p>
            <a:r>
              <a:rPr lang="en-US" dirty="0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7C3B5-8B9B-13B9-8485-66DC5A592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9D15B5EB-3ECC-F04C-B4A3-E90CB0ADF5CC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FF2DBA7-1E98-CB19-A301-993F0CD929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7668"/>
          <a:stretch>
            <a:fillRect/>
          </a:stretch>
        </p:blipFill>
        <p:spPr>
          <a:xfrm>
            <a:off x="457200" y="6253796"/>
            <a:ext cx="2743200" cy="60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4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28CFE5-639C-7140-B239-AC1F40DAE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AA088-04D9-F144-A86B-CC786847F600}" type="datetime1">
              <a:rPr lang="en-US" smtClean="0"/>
              <a:t>4/6/26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D38841-3A83-14A7-3B54-3C91F9503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FB211-3EA3-FFE5-2C9E-5D85EA6C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8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C43F-48A1-E274-61C9-E081505B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CF41A-C6B5-D5DD-6EB6-820F35B6F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375812-0A00-2159-D0CA-0B2FF6329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E7A67-FDD4-42CE-3AC9-4F3DAB7D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DAB6-EBF1-BC44-BCDE-C0C83BD4D1C1}" type="datetime1">
              <a:rPr lang="en-US" smtClean="0"/>
              <a:t>4/6/26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023D43-458A-4AAF-FBC5-D0F027617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FDC69-5DA4-82AF-417B-C42E01DCF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9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C6FC8-6D6A-72B9-33C6-B77E86EA9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C0E496-C5B2-C5D1-B9A5-EBAEBAF129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383BA-6F66-5D85-FEEF-1CC8A33F9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428F7-84D9-A12F-38FB-A6614ECC0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47A61-48E8-AF40-A477-D7F142863CC1}" type="datetime1">
              <a:rPr lang="en-US" smtClean="0"/>
              <a:t>4/6/26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22F639-304B-FD6B-C19E-CD840C5E3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9A6BA-3A45-7479-FD86-BB31014C6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5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59B3C6-3F9C-6A9E-8ACD-4286C23F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0388-0024-B923-80ED-62DAC646B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4BF0F-3CCE-62FD-7E3C-5788D5169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035FB7-8C34-7143-A929-116B10F612E0}" type="datetime1">
              <a:rPr lang="en-US" smtClean="0"/>
              <a:t>4/6/26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3E59D-DA32-5896-FDF8-76850F84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E1A23-CD5F-3B1F-6268-93EE26360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0.xml"/><Relationship Id="rId18" Type="http://schemas.openxmlformats.org/officeDocument/2006/relationships/customXml" Target="../ink/ink15.xml"/><Relationship Id="rId26" Type="http://schemas.openxmlformats.org/officeDocument/2006/relationships/customXml" Target="../ink/ink22.xml"/><Relationship Id="rId39" Type="http://schemas.openxmlformats.org/officeDocument/2006/relationships/customXml" Target="../ink/ink35.xml"/><Relationship Id="rId21" Type="http://schemas.openxmlformats.org/officeDocument/2006/relationships/customXml" Target="../ink/ink17.xml"/><Relationship Id="rId34" Type="http://schemas.openxmlformats.org/officeDocument/2006/relationships/customXml" Target="../ink/ink30.xml"/><Relationship Id="rId42" Type="http://schemas.openxmlformats.org/officeDocument/2006/relationships/image" Target="../media/image14.png"/><Relationship Id="rId47" Type="http://schemas.openxmlformats.org/officeDocument/2006/relationships/customXml" Target="../ink/ink42.xml"/><Relationship Id="rId50" Type="http://schemas.openxmlformats.org/officeDocument/2006/relationships/customXml" Target="../ink/ink45.xml"/><Relationship Id="rId7" Type="http://schemas.openxmlformats.org/officeDocument/2006/relationships/customXml" Target="../ink/ink4.xml"/><Relationship Id="rId2" Type="http://schemas.openxmlformats.org/officeDocument/2006/relationships/customXml" Target="../ink/ink1.xml"/><Relationship Id="rId16" Type="http://schemas.openxmlformats.org/officeDocument/2006/relationships/customXml" Target="../ink/ink13.xml"/><Relationship Id="rId29" Type="http://schemas.openxmlformats.org/officeDocument/2006/relationships/customXml" Target="../ink/ink25.xml"/><Relationship Id="rId11" Type="http://schemas.openxmlformats.org/officeDocument/2006/relationships/customXml" Target="../ink/ink8.xml"/><Relationship Id="rId24" Type="http://schemas.openxmlformats.org/officeDocument/2006/relationships/customXml" Target="../ink/ink20.xml"/><Relationship Id="rId32" Type="http://schemas.openxmlformats.org/officeDocument/2006/relationships/customXml" Target="../ink/ink28.xml"/><Relationship Id="rId37" Type="http://schemas.openxmlformats.org/officeDocument/2006/relationships/customXml" Target="../ink/ink33.xml"/><Relationship Id="rId40" Type="http://schemas.openxmlformats.org/officeDocument/2006/relationships/customXml" Target="../ink/ink36.xml"/><Relationship Id="rId45" Type="http://schemas.openxmlformats.org/officeDocument/2006/relationships/customXml" Target="../ink/ink40.xml"/><Relationship Id="rId53" Type="http://schemas.openxmlformats.org/officeDocument/2006/relationships/customXml" Target="../ink/ink48.xml"/><Relationship Id="rId5" Type="http://schemas.openxmlformats.org/officeDocument/2006/relationships/image" Target="../media/image12.png"/><Relationship Id="rId10" Type="http://schemas.openxmlformats.org/officeDocument/2006/relationships/customXml" Target="../ink/ink7.xml"/><Relationship Id="rId19" Type="http://schemas.openxmlformats.org/officeDocument/2006/relationships/image" Target="../media/image13.png"/><Relationship Id="rId31" Type="http://schemas.openxmlformats.org/officeDocument/2006/relationships/customXml" Target="../ink/ink27.xml"/><Relationship Id="rId44" Type="http://schemas.openxmlformats.org/officeDocument/2006/relationships/customXml" Target="../ink/ink39.xml"/><Relationship Id="rId52" Type="http://schemas.openxmlformats.org/officeDocument/2006/relationships/customXml" Target="../ink/ink47.xml"/><Relationship Id="rId4" Type="http://schemas.openxmlformats.org/officeDocument/2006/relationships/customXml" Target="../ink/ink2.xml"/><Relationship Id="rId9" Type="http://schemas.openxmlformats.org/officeDocument/2006/relationships/customXml" Target="../ink/ink6.xml"/><Relationship Id="rId14" Type="http://schemas.openxmlformats.org/officeDocument/2006/relationships/customXml" Target="../ink/ink11.xml"/><Relationship Id="rId22" Type="http://schemas.openxmlformats.org/officeDocument/2006/relationships/customXml" Target="../ink/ink18.xml"/><Relationship Id="rId27" Type="http://schemas.openxmlformats.org/officeDocument/2006/relationships/customXml" Target="../ink/ink23.xml"/><Relationship Id="rId30" Type="http://schemas.openxmlformats.org/officeDocument/2006/relationships/customXml" Target="../ink/ink26.xml"/><Relationship Id="rId35" Type="http://schemas.openxmlformats.org/officeDocument/2006/relationships/customXml" Target="../ink/ink31.xml"/><Relationship Id="rId43" Type="http://schemas.openxmlformats.org/officeDocument/2006/relationships/customXml" Target="../ink/ink38.xml"/><Relationship Id="rId48" Type="http://schemas.openxmlformats.org/officeDocument/2006/relationships/customXml" Target="../ink/ink43.xml"/><Relationship Id="rId8" Type="http://schemas.openxmlformats.org/officeDocument/2006/relationships/customXml" Target="../ink/ink5.xml"/><Relationship Id="rId51" Type="http://schemas.openxmlformats.org/officeDocument/2006/relationships/customXml" Target="../ink/ink46.xml"/><Relationship Id="rId3" Type="http://schemas.openxmlformats.org/officeDocument/2006/relationships/image" Target="../media/image11.png"/><Relationship Id="rId12" Type="http://schemas.openxmlformats.org/officeDocument/2006/relationships/customXml" Target="../ink/ink9.xml"/><Relationship Id="rId17" Type="http://schemas.openxmlformats.org/officeDocument/2006/relationships/customXml" Target="../ink/ink14.xml"/><Relationship Id="rId25" Type="http://schemas.openxmlformats.org/officeDocument/2006/relationships/customXml" Target="../ink/ink21.xml"/><Relationship Id="rId33" Type="http://schemas.openxmlformats.org/officeDocument/2006/relationships/customXml" Target="../ink/ink29.xml"/><Relationship Id="rId38" Type="http://schemas.openxmlformats.org/officeDocument/2006/relationships/customXml" Target="../ink/ink34.xml"/><Relationship Id="rId46" Type="http://schemas.openxmlformats.org/officeDocument/2006/relationships/customXml" Target="../ink/ink41.xml"/><Relationship Id="rId20" Type="http://schemas.openxmlformats.org/officeDocument/2006/relationships/customXml" Target="../ink/ink16.xml"/><Relationship Id="rId41" Type="http://schemas.openxmlformats.org/officeDocument/2006/relationships/customXml" Target="../ink/ink3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5" Type="http://schemas.openxmlformats.org/officeDocument/2006/relationships/customXml" Target="../ink/ink12.xml"/><Relationship Id="rId23" Type="http://schemas.openxmlformats.org/officeDocument/2006/relationships/customXml" Target="../ink/ink19.xml"/><Relationship Id="rId28" Type="http://schemas.openxmlformats.org/officeDocument/2006/relationships/customXml" Target="../ink/ink24.xml"/><Relationship Id="rId36" Type="http://schemas.openxmlformats.org/officeDocument/2006/relationships/customXml" Target="../ink/ink32.xml"/><Relationship Id="rId49" Type="http://schemas.openxmlformats.org/officeDocument/2006/relationships/customXml" Target="../ink/ink4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BB834-BD4C-01F9-1ECF-910561EC79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latin typeface="Trebuchet MS" panose="020B0703020202090204" pitchFamily="34" charset="0"/>
              </a:rPr>
              <a:t>Wirecell</a:t>
            </a:r>
            <a:r>
              <a:rPr lang="en-US" b="1">
                <a:latin typeface="Trebuchet MS" panose="020B0703020202090204" pitchFamily="34" charset="0"/>
              </a:rPr>
              <a:t> Group Updates</a:t>
            </a:r>
            <a:endParaRPr lang="en-US" b="1" dirty="0">
              <a:latin typeface="Trebuchet MS" panose="020B070302020209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709746-35E3-7193-A105-113DE27AAC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Evander Espinoza</a:t>
            </a:r>
          </a:p>
          <a:p>
            <a:r>
              <a:rPr lang="en-US" dirty="0">
                <a:latin typeface="Helvetica" pitchFamily="2" charset="0"/>
              </a:rPr>
              <a:t>April 30, 2026</a:t>
            </a:r>
          </a:p>
          <a:p>
            <a:r>
              <a:rPr lang="en-US" dirty="0">
                <a:latin typeface="Helvetica" pitchFamily="2" charset="0"/>
              </a:rPr>
              <a:t>Louisiana State University</a:t>
            </a:r>
          </a:p>
        </p:txBody>
      </p:sp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CB617ED-9C58-6E89-3F45-1E5116AF4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332" y="5735637"/>
            <a:ext cx="2849336" cy="10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0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67459-0957-AF50-8566-68ED40FA3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5275385" cy="4769908"/>
          </a:xfrm>
        </p:spPr>
        <p:txBody>
          <a:bodyPr/>
          <a:lstStyle/>
          <a:p>
            <a:r>
              <a:rPr lang="en-US" dirty="0"/>
              <a:t>Combining the two tracks… sudden jump in </a:t>
            </a:r>
            <a:r>
              <a:rPr lang="en-US" dirty="0" err="1"/>
              <a:t>dqdx</a:t>
            </a:r>
            <a:r>
              <a:rPr lang="en-US" dirty="0"/>
              <a:t> after muon stops?</a:t>
            </a:r>
          </a:p>
          <a:p>
            <a:pPr lvl="1"/>
            <a:r>
              <a:rPr lang="en-US" dirty="0"/>
              <a:t>Charge seems to bunch up, likely due to the kink</a:t>
            </a:r>
          </a:p>
          <a:p>
            <a:pPr lvl="1"/>
            <a:r>
              <a:rPr lang="en-US" dirty="0"/>
              <a:t>Looks like it makes sense to resample points then concatenate after?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BBBA42-7E1C-B76E-F441-9582D3070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09878-7EC5-820E-C254-B5311D150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E7CC5-57F6-A16D-8FDB-82A750BDA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385" y="1513172"/>
            <a:ext cx="6296953" cy="454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44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A910D-CAE7-BF4B-AD64-9EE20CE16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964873" cy="5287754"/>
          </a:xfrm>
        </p:spPr>
        <p:txBody>
          <a:bodyPr>
            <a:normAutofit/>
          </a:bodyPr>
          <a:lstStyle/>
          <a:p>
            <a:r>
              <a:rPr lang="en-US" dirty="0"/>
              <a:t>Looking strictly at resampled points vs charge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25AF4-2B15-53D5-D413-8480F842F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BCB2B-673D-021A-5DD3-63D7F41F4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C2D0AE-7B93-48EA-0307-284FD314E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719" y="681037"/>
            <a:ext cx="7099300" cy="528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5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1A74-ACB7-32A8-7458-2CE946115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D41D2D-ED68-78CD-1420-DD2F151B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1677DC-026F-C7BA-2F4B-4B61985E3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696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7E0BE15-B933-4C04-794D-88E4C3D4F5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1671" y="452131"/>
            <a:ext cx="6848658" cy="550817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D0377-97C6-69F4-27F4-906044EFE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F8D898-A8C5-4949-DB4D-064DEEBD8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06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6A5D2-8F28-8190-9544-91A3DDC57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questions/motivations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4DDBB-5C8D-93C2-7FC9-7350481A4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6096000" cy="4769908"/>
          </a:xfrm>
        </p:spPr>
        <p:txBody>
          <a:bodyPr/>
          <a:lstStyle/>
          <a:p>
            <a:r>
              <a:rPr lang="en-US" dirty="0"/>
              <a:t>How does charge get accurately reconstructed? </a:t>
            </a:r>
          </a:p>
          <a:p>
            <a:r>
              <a:rPr lang="en-US" dirty="0"/>
              <a:t>Do </a:t>
            </a:r>
            <a:r>
              <a:rPr lang="en-US" dirty="0" err="1"/>
              <a:t>spacepoints</a:t>
            </a:r>
            <a:r>
              <a:rPr lang="en-US" dirty="0"/>
              <a:t> get clustered? Are they (typically) evenly spaced?</a:t>
            </a:r>
          </a:p>
          <a:p>
            <a:r>
              <a:rPr lang="en-US" dirty="0"/>
              <a:t>Truncated mean charge calculation is not modeling the track profiles well, meaning the Michels aren’t getting properly tagged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FB261-F79C-44A3-B572-9AE4BFB69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FB630-D883-DF83-7641-99CFBE832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005D12-BF75-D9AB-1ACF-AFA04396B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3852" y="1050771"/>
            <a:ext cx="5292094" cy="475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7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3A9A-0B36-1269-B3EA-8B18488DF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6B1C3-8951-3539-2D67-290BCE99B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4087BB-69FD-ED96-2F8B-2C0F43DF5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005" y="1129336"/>
            <a:ext cx="3255989" cy="24168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A5B491-FED2-1B93-AD04-2052C6232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200" y="3758292"/>
            <a:ext cx="3683000" cy="2870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7506AD-01A1-24AB-9D92-7202DBFBBC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700" y="3668712"/>
            <a:ext cx="3683000" cy="2870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922073-F5D8-1AA7-1B9B-606697EBDC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4500" y="3668712"/>
            <a:ext cx="3683000" cy="28702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4E2B876-DB87-7DF9-64E7-9A0141040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/>
              <a:t>Charge vs residual range profiling shows a distinct “peak” then drop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29596F-4139-5EFB-39F0-73489EE724DA}"/>
              </a:ext>
            </a:extLst>
          </p:cNvPr>
          <p:cNvSpPr txBox="1"/>
          <p:nvPr/>
        </p:nvSpPr>
        <p:spPr>
          <a:xfrm>
            <a:off x="448212" y="2015429"/>
            <a:ext cx="2786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+ res range have same size as </a:t>
            </a:r>
            <a:r>
              <a:rPr lang="en-US" dirty="0" err="1"/>
              <a:t>spacepoint</a:t>
            </a:r>
            <a:r>
              <a:rPr lang="en-US" dirty="0"/>
              <a:t> array, as expected</a:t>
            </a:r>
          </a:p>
        </p:txBody>
      </p:sp>
    </p:spTree>
    <p:extLst>
      <p:ext uri="{BB962C8B-B14F-4D97-AF65-F5344CB8AC3E}">
        <p14:creationId xmlns:p14="http://schemas.microsoft.com/office/powerpoint/2010/main" val="3016663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05FB640-8177-205E-E797-B469739027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851275"/>
            <a:ext cx="3683000" cy="28702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BB184-91B4-D3BB-EA62-66055AA49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F5F64-B41E-9A45-2416-DA865031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6F97B-0884-7C14-C433-5D34B2CB1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5287" y="3851275"/>
            <a:ext cx="3683000" cy="2870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29F1AC-D184-7B11-4BDD-2C46F31DA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8798" y="3851275"/>
            <a:ext cx="3683000" cy="2870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5CD5C7-FFC0-01A6-BB0B-BB49F00C1B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3985" y="1166475"/>
            <a:ext cx="3536313" cy="262489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168A23E-F5CF-F2D5-BE78-39ED601D0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/>
              <a:t>Looking at </a:t>
            </a:r>
            <a:r>
              <a:rPr lang="en-US" dirty="0" err="1"/>
              <a:t>dqdx</a:t>
            </a:r>
            <a:r>
              <a:rPr lang="en-US" dirty="0"/>
              <a:t> information shows a somewhat different story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67EA01-511D-4478-1C50-F01ACB3EF4DA}"/>
              </a:ext>
            </a:extLst>
          </p:cNvPr>
          <p:cNvSpPr txBox="1"/>
          <p:nvPr/>
        </p:nvSpPr>
        <p:spPr>
          <a:xfrm>
            <a:off x="448212" y="2015429"/>
            <a:ext cx="46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size as </a:t>
            </a:r>
            <a:r>
              <a:rPr lang="en-US" dirty="0" err="1"/>
              <a:t>sp</a:t>
            </a:r>
            <a:r>
              <a:rPr lang="en-US" dirty="0"/>
              <a:t> array, as expected</a:t>
            </a:r>
          </a:p>
          <a:p>
            <a:endParaRPr lang="en-US" dirty="0"/>
          </a:p>
          <a:p>
            <a:r>
              <a:rPr lang="en-US" dirty="0" err="1"/>
              <a:t>dqdx</a:t>
            </a:r>
            <a:r>
              <a:rPr lang="en-US" dirty="0"/>
              <a:t> as calculated in </a:t>
            </a:r>
            <a:r>
              <a:rPr lang="en-US" dirty="0" err="1"/>
              <a:t>ntuple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358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41EC0-29B3-A0D6-8419-D24A3D6B6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B5449-EB7F-4829-703D-70550E68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11E5E88-61BE-7CBA-7D82-B23FB247A2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32135" y="1169795"/>
            <a:ext cx="6094845" cy="47497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485650-06C5-5225-008E-35EEE618C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87" y="804108"/>
            <a:ext cx="4114800" cy="305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963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3240E-DA92-8D71-4612-CD9E87A8D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clustering/resampling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9C51AF-7102-4C6C-ED67-EAA4BA8B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36A44-416E-C9FD-E0CB-09ACDA4AA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7FD632-D0A8-BE9A-1481-F2C39AFFC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7404168" cy="4769908"/>
          </a:xfrm>
        </p:spPr>
        <p:txBody>
          <a:bodyPr>
            <a:normAutofit/>
          </a:bodyPr>
          <a:lstStyle/>
          <a:p>
            <a:r>
              <a:rPr lang="en-US" dirty="0"/>
              <a:t>Looking at </a:t>
            </a:r>
            <a:r>
              <a:rPr lang="en-US" dirty="0" err="1"/>
              <a:t>dqdx</a:t>
            </a:r>
            <a:r>
              <a:rPr lang="en-US" dirty="0"/>
              <a:t> profile, it would be good to calculate my own ‘</a:t>
            </a:r>
            <a:r>
              <a:rPr lang="en-US" dirty="0" err="1"/>
              <a:t>dqdx</a:t>
            </a:r>
            <a:r>
              <a:rPr lang="en-US" dirty="0"/>
              <a:t>’ for comparison</a:t>
            </a:r>
          </a:p>
          <a:p>
            <a:r>
              <a:rPr lang="en-US" dirty="0"/>
              <a:t> Are some points clustering? These over/underdensities could be why these look off</a:t>
            </a:r>
          </a:p>
          <a:p>
            <a:r>
              <a:rPr lang="en-US" dirty="0"/>
              <a:t>Individual points fluctuate as well, skewing things like linearity and </a:t>
            </a:r>
            <a:r>
              <a:rPr lang="en-US" dirty="0" err="1"/>
              <a:t>trunc</a:t>
            </a:r>
            <a:r>
              <a:rPr lang="en-US" dirty="0"/>
              <a:t> mean charge calculation</a:t>
            </a:r>
          </a:p>
          <a:p>
            <a:r>
              <a:rPr lang="en-US" dirty="0"/>
              <a:t>Defining a “standard step length” would be better for evaluation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A27736E-0BEA-CDFF-F435-2EDA1050D989}"/>
                  </a:ext>
                </a:extLst>
              </p14:cNvPr>
              <p14:cNvContentPartPr/>
              <p14:nvPr/>
            </p14:nvContentPartPr>
            <p14:xfrm>
              <a:off x="10235115" y="1434652"/>
              <a:ext cx="20636" cy="16883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EA27736E-0BEA-CDFF-F435-2EDA1050D98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226426" y="1425273"/>
                <a:ext cx="38376" cy="352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5055A02-E021-A549-253B-742FCAE735F4}"/>
                  </a:ext>
                </a:extLst>
              </p14:cNvPr>
              <p14:cNvContentPartPr/>
              <p14:nvPr/>
            </p14:nvContentPartPr>
            <p14:xfrm>
              <a:off x="10019378" y="1715424"/>
              <a:ext cx="625" cy="625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5055A02-E021-A549-253B-742FCAE735F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03753" y="1699799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68802CF1-BA89-492F-4513-14C3295CA55D}"/>
                  </a:ext>
                </a:extLst>
              </p14:cNvPr>
              <p14:cNvContentPartPr/>
              <p14:nvPr/>
            </p14:nvContentPartPr>
            <p14:xfrm>
              <a:off x="9724222" y="2026837"/>
              <a:ext cx="625" cy="625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68802CF1-BA89-492F-4513-14C3295CA55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09222" y="2011212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253109B2-C366-69C6-217B-FC43918A7705}"/>
                  </a:ext>
                </a:extLst>
              </p14:cNvPr>
              <p14:cNvContentPartPr/>
              <p14:nvPr/>
            </p14:nvContentPartPr>
            <p14:xfrm>
              <a:off x="9492226" y="2334498"/>
              <a:ext cx="625" cy="625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253109B2-C366-69C6-217B-FC43918A770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476601" y="2319498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08756B43-20FF-1749-4277-ECDAEC4EED99}"/>
                  </a:ext>
                </a:extLst>
              </p14:cNvPr>
              <p14:cNvContentPartPr/>
              <p14:nvPr/>
            </p14:nvContentPartPr>
            <p14:xfrm>
              <a:off x="10508383" y="1205156"/>
              <a:ext cx="625" cy="625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08756B43-20FF-1749-4277-ECDAEC4EED9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493383" y="1190156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70896F85-41D7-1AAC-54B8-5A40032215F8}"/>
                  </a:ext>
                </a:extLst>
              </p14:cNvPr>
              <p14:cNvContentPartPr/>
              <p14:nvPr/>
            </p14:nvContentPartPr>
            <p14:xfrm>
              <a:off x="9389046" y="2447057"/>
              <a:ext cx="625" cy="625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70896F85-41D7-1AAC-54B8-5A40032215F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373421" y="2431432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3F33D8FA-32A6-074F-9F3F-B11C9E866891}"/>
                  </a:ext>
                </a:extLst>
              </p14:cNvPr>
              <p14:cNvContentPartPr/>
              <p14:nvPr/>
            </p14:nvContentPartPr>
            <p14:xfrm>
              <a:off x="8868774" y="3127414"/>
              <a:ext cx="625" cy="625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3F33D8FA-32A6-074F-9F3F-B11C9E86689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53149" y="3111789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B22D2E5F-C70A-FCD5-35B9-2CEE865EE3F6}"/>
                  </a:ext>
                </a:extLst>
              </p14:cNvPr>
              <p14:cNvContentPartPr/>
              <p14:nvPr/>
            </p14:nvContentPartPr>
            <p14:xfrm>
              <a:off x="8153399" y="3892191"/>
              <a:ext cx="625" cy="625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B22D2E5F-C70A-FCD5-35B9-2CEE865EE3F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38399" y="3876566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01ABFC89-AD1D-DDCD-8276-B91142E2A7D8}"/>
                  </a:ext>
                </a:extLst>
              </p14:cNvPr>
              <p14:cNvContentPartPr/>
              <p14:nvPr/>
            </p14:nvContentPartPr>
            <p14:xfrm>
              <a:off x="10627195" y="1140123"/>
              <a:ext cx="625" cy="625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01ABFC89-AD1D-DDCD-8276-B91142E2A7D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611570" y="1124498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1DBA675F-C292-82A7-B310-9AF82E65B67A}"/>
                  </a:ext>
                </a:extLst>
              </p14:cNvPr>
              <p14:cNvContentPartPr/>
              <p14:nvPr/>
            </p14:nvContentPartPr>
            <p14:xfrm>
              <a:off x="10940485" y="1055078"/>
              <a:ext cx="625" cy="625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1DBA675F-C292-82A7-B310-9AF82E65B67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924860" y="1040078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DD86FCDE-1C94-EE4B-4EAF-E65BFF63C01B}"/>
                  </a:ext>
                </a:extLst>
              </p14:cNvPr>
              <p14:cNvContentPartPr/>
              <p14:nvPr/>
            </p14:nvContentPartPr>
            <p14:xfrm>
              <a:off x="11228136" y="1111357"/>
              <a:ext cx="625" cy="625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DD86FCDE-1C94-EE4B-4EAF-E65BFF63C01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12511" y="1096357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ED55621D-4B6D-9DE6-6E66-46B8BF747429}"/>
                  </a:ext>
                </a:extLst>
              </p14:cNvPr>
              <p14:cNvContentPartPr/>
              <p14:nvPr/>
            </p14:nvContentPartPr>
            <p14:xfrm>
              <a:off x="11076806" y="1086344"/>
              <a:ext cx="625" cy="625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ED55621D-4B6D-9DE6-6E66-46B8BF74742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61181" y="1071344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B0E9DD9D-6722-1C61-F55B-FCF819E974C0}"/>
                  </a:ext>
                </a:extLst>
              </p14:cNvPr>
              <p14:cNvContentPartPr/>
              <p14:nvPr/>
            </p14:nvContentPartPr>
            <p14:xfrm>
              <a:off x="11373837" y="1177017"/>
              <a:ext cx="625" cy="625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B0E9DD9D-6722-1C61-F55B-FCF819E974C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58212" y="1161392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BA96E94-E29D-40F0-D4C6-C3462110D9C8}"/>
                  </a:ext>
                </a:extLst>
              </p14:cNvPr>
              <p14:cNvContentPartPr/>
              <p14:nvPr/>
            </p14:nvContentPartPr>
            <p14:xfrm>
              <a:off x="11550180" y="1223291"/>
              <a:ext cx="625" cy="625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BA96E94-E29D-40F0-D4C6-C3462110D9C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534555" y="1207666"/>
                <a:ext cx="31250" cy="3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4D322F22-D114-1ABD-B2B2-ADABE13CABC8}"/>
                  </a:ext>
                </a:extLst>
              </p14:cNvPr>
              <p14:cNvContentPartPr/>
              <p14:nvPr/>
            </p14:nvContentPartPr>
            <p14:xfrm>
              <a:off x="8183638" y="3896286"/>
              <a:ext cx="496" cy="496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4D322F22-D114-1ABD-B2B2-ADABE13CABC8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158838" y="3871486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9FD9762D-291D-454B-128F-78040F77C742}"/>
                  </a:ext>
                </a:extLst>
              </p14:cNvPr>
              <p14:cNvContentPartPr/>
              <p14:nvPr/>
            </p14:nvContentPartPr>
            <p14:xfrm>
              <a:off x="8865750" y="3134858"/>
              <a:ext cx="496" cy="496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9FD9762D-291D-454B-128F-78040F77C742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840950" y="3110058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C1EA02AD-E7B0-D1A1-8CD1-8B1F57AAD108}"/>
                  </a:ext>
                </a:extLst>
              </p14:cNvPr>
              <p14:cNvContentPartPr/>
              <p14:nvPr/>
            </p14:nvContentPartPr>
            <p14:xfrm>
              <a:off x="9387745" y="2472575"/>
              <a:ext cx="496" cy="496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C1EA02AD-E7B0-D1A1-8CD1-8B1F57AAD108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362945" y="2448271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D8173097-C8D6-F0DE-0D0B-ACE0B0FFCE2A}"/>
                  </a:ext>
                </a:extLst>
              </p14:cNvPr>
              <p14:cNvContentPartPr/>
              <p14:nvPr/>
            </p14:nvContentPartPr>
            <p14:xfrm>
              <a:off x="9514649" y="2348149"/>
              <a:ext cx="496" cy="496"/>
            </p14:xfrm>
          </p:contentPart>
        </mc:Choice>
        <mc:Fallback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D8173097-C8D6-F0DE-0D0B-ACE0B0FFCE2A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490345" y="2323349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D5581DE2-45F8-20D8-4C76-CF3D3E0A66AD}"/>
                  </a:ext>
                </a:extLst>
              </p14:cNvPr>
              <p14:cNvContentPartPr/>
              <p14:nvPr/>
            </p14:nvContentPartPr>
            <p14:xfrm>
              <a:off x="9741690" y="2036340"/>
              <a:ext cx="496" cy="496"/>
            </p14:xfrm>
          </p:contentPart>
        </mc:Choice>
        <mc:Fallback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D5581DE2-45F8-20D8-4C76-CF3D3E0A66AD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717386" y="2012036"/>
                <a:ext cx="49600" cy="49600"/>
              </a:xfrm>
              <a:prstGeom prst="rect">
                <a:avLst/>
              </a:prstGeom>
            </p:spPr>
          </p:pic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D582C413-3374-919E-CC5A-2881AD9EF7B6}"/>
              </a:ext>
            </a:extLst>
          </p:cNvPr>
          <p:cNvGrpSpPr/>
          <p:nvPr/>
        </p:nvGrpSpPr>
        <p:grpSpPr>
          <a:xfrm>
            <a:off x="10025242" y="1725523"/>
            <a:ext cx="9915" cy="22803"/>
            <a:chOff x="10025242" y="1725523"/>
            <a:chExt cx="9915" cy="22803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24062C5E-7A4E-6C0E-501D-BE76201D6051}"/>
                    </a:ext>
                  </a:extLst>
                </p14:cNvPr>
                <p14:cNvContentPartPr/>
                <p14:nvPr/>
              </p14:nvContentPartPr>
              <p14:xfrm>
                <a:off x="10034661" y="1725523"/>
                <a:ext cx="496" cy="496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24062C5E-7A4E-6C0E-501D-BE76201D605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010357" y="1700723"/>
                  <a:ext cx="49600" cy="4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DEB94790-DF96-8864-8A28-486BB45C9C66}"/>
                    </a:ext>
                  </a:extLst>
                </p14:cNvPr>
                <p14:cNvContentPartPr/>
                <p14:nvPr/>
              </p14:nvContentPartPr>
              <p14:xfrm>
                <a:off x="10025242" y="1747830"/>
                <a:ext cx="496" cy="496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DEB94790-DF96-8864-8A28-486BB45C9C66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000938" y="1723526"/>
                  <a:ext cx="49600" cy="49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8173C66-9AD4-2AAC-484B-212C31184E19}"/>
              </a:ext>
            </a:extLst>
          </p:cNvPr>
          <p:cNvGrpSpPr/>
          <p:nvPr/>
        </p:nvGrpSpPr>
        <p:grpSpPr>
          <a:xfrm>
            <a:off x="10244351" y="1464774"/>
            <a:ext cx="18838" cy="496"/>
            <a:chOff x="10244351" y="1464774"/>
            <a:chExt cx="18838" cy="496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92741261-6524-86C7-6DA0-CFDA4085EE81}"/>
                    </a:ext>
                  </a:extLst>
                </p14:cNvPr>
                <p14:cNvContentPartPr/>
                <p14:nvPr/>
              </p14:nvContentPartPr>
              <p14:xfrm>
                <a:off x="10244351" y="1464774"/>
                <a:ext cx="496" cy="496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92741261-6524-86C7-6DA0-CFDA4085EE8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220047" y="1439974"/>
                  <a:ext cx="49600" cy="4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8462529A-A2D6-4AC3-D359-841517A92554}"/>
                    </a:ext>
                  </a:extLst>
                </p14:cNvPr>
                <p14:cNvContentPartPr/>
                <p14:nvPr/>
              </p14:nvContentPartPr>
              <p14:xfrm>
                <a:off x="10262693" y="1464774"/>
                <a:ext cx="496" cy="496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8462529A-A2D6-4AC3-D359-841517A9255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237893" y="1439974"/>
                  <a:ext cx="49600" cy="49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CAC585C-C328-0DB0-BDCE-7FBEEA4F6F2F}"/>
              </a:ext>
            </a:extLst>
          </p:cNvPr>
          <p:cNvGrpSpPr/>
          <p:nvPr/>
        </p:nvGrpSpPr>
        <p:grpSpPr>
          <a:xfrm>
            <a:off x="10325162" y="1284573"/>
            <a:ext cx="121939" cy="86014"/>
            <a:chOff x="10325162" y="1284573"/>
            <a:chExt cx="121939" cy="86014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49EEA43D-4A28-8409-9E34-512A20A43520}"/>
                    </a:ext>
                  </a:extLst>
                </p14:cNvPr>
                <p14:cNvContentPartPr/>
                <p14:nvPr/>
              </p14:nvContentPartPr>
              <p14:xfrm>
                <a:off x="10393949" y="1337726"/>
                <a:ext cx="625" cy="625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49EEA43D-4A28-8409-9E34-512A20A4352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378949" y="1322101"/>
                  <a:ext cx="31250" cy="312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9FABE55-7199-546C-D2EB-A3660CFBBD0F}"/>
                    </a:ext>
                  </a:extLst>
                </p14:cNvPr>
                <p14:cNvContentPartPr/>
                <p14:nvPr/>
              </p14:nvContentPartPr>
              <p14:xfrm>
                <a:off x="10441473" y="1284573"/>
                <a:ext cx="625" cy="625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9FABE55-7199-546C-D2EB-A3660CFBBD0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426473" y="1269573"/>
                  <a:ext cx="31250" cy="312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A030CF73-F158-E0B9-3324-1DDB85507647}"/>
                    </a:ext>
                  </a:extLst>
                </p14:cNvPr>
                <p14:cNvContentPartPr/>
                <p14:nvPr/>
              </p14:nvContentPartPr>
              <p14:xfrm>
                <a:off x="10325162" y="1352109"/>
                <a:ext cx="625" cy="625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A030CF73-F158-E0B9-3324-1DDB8550764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310162" y="1336484"/>
                  <a:ext cx="31250" cy="312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CBD121BF-159A-FF32-D575-706990597DB8}"/>
                    </a:ext>
                  </a:extLst>
                </p14:cNvPr>
                <p14:cNvContentPartPr/>
                <p14:nvPr/>
              </p14:nvContentPartPr>
              <p14:xfrm>
                <a:off x="10325649" y="1365629"/>
                <a:ext cx="496" cy="496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CBD121BF-159A-FF32-D575-706990597DB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300849" y="1340829"/>
                  <a:ext cx="49600" cy="4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58F86123-FC75-FE9D-9694-C57812E5F978}"/>
                    </a:ext>
                  </a:extLst>
                </p14:cNvPr>
                <p14:cNvContentPartPr/>
                <p14:nvPr/>
              </p14:nvContentPartPr>
              <p14:xfrm>
                <a:off x="10381170" y="1370091"/>
                <a:ext cx="496" cy="496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58F86123-FC75-FE9D-9694-C57812E5F97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356370" y="1345787"/>
                  <a:ext cx="49600" cy="4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469687D5-12A1-4142-CF76-3D67F3E1A1A2}"/>
                    </a:ext>
                  </a:extLst>
                </p14:cNvPr>
                <p14:cNvContentPartPr/>
                <p14:nvPr/>
              </p14:nvContentPartPr>
              <p14:xfrm>
                <a:off x="10446605" y="1312587"/>
                <a:ext cx="496" cy="496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469687D5-12A1-4142-CF76-3D67F3E1A1A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422301" y="1288283"/>
                  <a:ext cx="49600" cy="49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0D224D7A-9520-821B-2C39-99348F8DFF3C}"/>
                  </a:ext>
                </a:extLst>
              </p14:cNvPr>
              <p14:cNvContentPartPr/>
              <p14:nvPr/>
            </p14:nvContentPartPr>
            <p14:xfrm>
              <a:off x="10517989" y="1226827"/>
              <a:ext cx="496" cy="496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0D224D7A-9520-821B-2C39-99348F8DFF3C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493189" y="1202523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65DE4C8C-0FDB-2ACE-EEBF-164449EBA3A7}"/>
                  </a:ext>
                </a:extLst>
              </p14:cNvPr>
              <p14:cNvContentPartPr/>
              <p14:nvPr/>
            </p14:nvContentPartPr>
            <p14:xfrm>
              <a:off x="10633492" y="1160897"/>
              <a:ext cx="496" cy="496"/>
            </p14:xfrm>
          </p:contentPart>
        </mc:Choice>
        <mc:Fallback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65DE4C8C-0FDB-2ACE-EEBF-164449EBA3A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609188" y="1136593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12AAEC73-125D-D911-17B6-D6967C9ABBBA}"/>
                  </a:ext>
                </a:extLst>
              </p14:cNvPr>
              <p14:cNvContentPartPr/>
              <p14:nvPr/>
            </p14:nvContentPartPr>
            <p14:xfrm>
              <a:off x="10962651" y="1062744"/>
              <a:ext cx="496" cy="496"/>
            </p14:xfrm>
          </p:contentPart>
        </mc:Choice>
        <mc:Fallback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12AAEC73-125D-D911-17B6-D6967C9ABBBA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938347" y="1038440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84311FEE-9E7B-80B6-6120-5A4F3E7F9561}"/>
                  </a:ext>
                </a:extLst>
              </p14:cNvPr>
              <p14:cNvContentPartPr/>
              <p14:nvPr/>
            </p14:nvContentPartPr>
            <p14:xfrm>
              <a:off x="11080633" y="1110829"/>
              <a:ext cx="496" cy="496"/>
            </p14:xfrm>
          </p:contentPart>
        </mc:Choice>
        <mc:Fallback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84311FEE-9E7B-80B6-6120-5A4F3E7F9561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055833" y="1086029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FDC988C4-A70A-917A-E687-B0FA3B27C152}"/>
                  </a:ext>
                </a:extLst>
              </p14:cNvPr>
              <p14:cNvContentPartPr/>
              <p14:nvPr/>
            </p14:nvContentPartPr>
            <p14:xfrm>
              <a:off x="11229349" y="1110829"/>
              <a:ext cx="496" cy="496"/>
            </p14:xfrm>
          </p:contentPart>
        </mc:Choice>
        <mc:Fallback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FDC988C4-A70A-917A-E687-B0FA3B27C152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204549" y="1086029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474DDC96-A482-9890-7B5B-686AF18BFDAD}"/>
                  </a:ext>
                </a:extLst>
              </p14:cNvPr>
              <p14:cNvContentPartPr/>
              <p14:nvPr/>
            </p14:nvContentPartPr>
            <p14:xfrm>
              <a:off x="11387484" y="1187170"/>
              <a:ext cx="496" cy="496"/>
            </p14:xfrm>
          </p:contentPart>
        </mc:Choice>
        <mc:Fallback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474DDC96-A482-9890-7B5B-686AF18BFDAD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362684" y="1162370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FDB22530-1E4F-38AD-2528-74701EE9ED0E}"/>
                  </a:ext>
                </a:extLst>
              </p14:cNvPr>
              <p14:cNvContentPartPr/>
              <p14:nvPr/>
            </p14:nvContentPartPr>
            <p14:xfrm>
              <a:off x="11562474" y="1258058"/>
              <a:ext cx="496" cy="496"/>
            </p14:xfrm>
          </p:contentPart>
        </mc:Choice>
        <mc:Fallback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FDB22530-1E4F-38AD-2528-74701EE9ED0E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537674" y="1233754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7CA6BA4B-C503-F295-93F1-4B8ACD74FAB9}"/>
                  </a:ext>
                </a:extLst>
              </p14:cNvPr>
              <p14:cNvContentPartPr/>
              <p14:nvPr/>
            </p14:nvContentPartPr>
            <p14:xfrm>
              <a:off x="9360976" y="4307734"/>
              <a:ext cx="496" cy="496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7CA6BA4B-C503-F295-93F1-4B8ACD74FAB9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9336176" y="4282934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EDB3ABB-AAA1-6550-4705-B3D51CE7F6ED}"/>
                  </a:ext>
                </a:extLst>
              </p14:cNvPr>
              <p14:cNvContentPartPr/>
              <p14:nvPr/>
            </p14:nvContentPartPr>
            <p14:xfrm>
              <a:off x="9605862" y="3981550"/>
              <a:ext cx="496" cy="496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EDB3ABB-AAA1-6550-4705-B3D51CE7F6ED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9581062" y="3956750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2BACCF27-F5AF-BE56-60AA-0783ABFE3CCE}"/>
                  </a:ext>
                </a:extLst>
              </p14:cNvPr>
              <p14:cNvContentPartPr/>
              <p14:nvPr/>
            </p14:nvContentPartPr>
            <p14:xfrm>
              <a:off x="9815552" y="3715843"/>
              <a:ext cx="496" cy="496"/>
            </p14:xfrm>
          </p:contentPart>
        </mc:Choice>
        <mc:Fallback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2BACCF27-F5AF-BE56-60AA-0783ABFE3CCE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9791248" y="3691043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FCB502B8-0D87-3B55-3B74-F165F009CAA0}"/>
                  </a:ext>
                </a:extLst>
              </p14:cNvPr>
              <p14:cNvContentPartPr/>
              <p14:nvPr/>
            </p14:nvContentPartPr>
            <p14:xfrm>
              <a:off x="10017806" y="3483846"/>
              <a:ext cx="496" cy="496"/>
            </p14:xfrm>
          </p:contentPart>
        </mc:Choice>
        <mc:Fallback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FCB502B8-0D87-3B55-3B74-F165F009CAA0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9993502" y="3459046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AAF326F0-5584-9367-651B-626EEB147EEC}"/>
                  </a:ext>
                </a:extLst>
              </p14:cNvPr>
              <p14:cNvContentPartPr/>
              <p14:nvPr/>
            </p14:nvContentPartPr>
            <p14:xfrm>
              <a:off x="10250795" y="3224584"/>
              <a:ext cx="496" cy="496"/>
            </p14:xfrm>
          </p:contentPart>
        </mc:Choice>
        <mc:Fallback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AAF326F0-5584-9367-651B-626EEB147EEC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0225995" y="3199784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3CF8EA6E-D1C1-7036-526E-5F66A683E20A}"/>
                  </a:ext>
                </a:extLst>
              </p14:cNvPr>
              <p14:cNvContentPartPr/>
              <p14:nvPr/>
            </p14:nvContentPartPr>
            <p14:xfrm>
              <a:off x="10521955" y="2925664"/>
              <a:ext cx="496" cy="496"/>
            </p14:xfrm>
          </p:contentPart>
        </mc:Choice>
        <mc:Fallback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3CF8EA6E-D1C1-7036-526E-5F66A683E20A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0497155" y="2900864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1F878159-CFDC-5902-E7A3-3502910D2368}"/>
                  </a:ext>
                </a:extLst>
              </p14:cNvPr>
              <p14:cNvContentPartPr/>
              <p14:nvPr/>
            </p14:nvContentPartPr>
            <p14:xfrm>
              <a:off x="10829798" y="2600967"/>
              <a:ext cx="496" cy="496"/>
            </p14:xfrm>
          </p:contentPart>
        </mc:Choice>
        <mc:Fallback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1F878159-CFDC-5902-E7A3-3502910D2368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0804998" y="2576167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DA1B1468-FF3E-CA88-D387-CFD2A2ABCAFA}"/>
                  </a:ext>
                </a:extLst>
              </p14:cNvPr>
              <p14:cNvContentPartPr/>
              <p14:nvPr/>
            </p14:nvContentPartPr>
            <p14:xfrm>
              <a:off x="11087573" y="2327328"/>
              <a:ext cx="496" cy="496"/>
            </p14:xfrm>
          </p:contentPart>
        </mc:Choice>
        <mc:Fallback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DA1B1468-FF3E-CA88-D387-CFD2A2ABCAFA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1062773" y="2302528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69" name="Ink 68">
                <a:extLst>
                  <a:ext uri="{FF2B5EF4-FFF2-40B4-BE49-F238E27FC236}">
                    <a16:creationId xmlns:a16="http://schemas.microsoft.com/office/drawing/2014/main" id="{1C7D82BC-408D-400B-55B8-2941D09B9348}"/>
                  </a:ext>
                </a:extLst>
              </p14:cNvPr>
              <p14:cNvContentPartPr/>
              <p14:nvPr/>
            </p14:nvContentPartPr>
            <p14:xfrm>
              <a:off x="11409296" y="2049229"/>
              <a:ext cx="496" cy="496"/>
            </p14:xfrm>
          </p:contentPart>
        </mc:Choice>
        <mc:Fallback>
          <p:pic>
            <p:nvPicPr>
              <p:cNvPr id="69" name="Ink 68">
                <a:extLst>
                  <a:ext uri="{FF2B5EF4-FFF2-40B4-BE49-F238E27FC236}">
                    <a16:creationId xmlns:a16="http://schemas.microsoft.com/office/drawing/2014/main" id="{1C7D82BC-408D-400B-55B8-2941D09B9348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1384496" y="2024429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5439DFA2-518B-F4AE-9D83-C6A4527BD520}"/>
                  </a:ext>
                </a:extLst>
              </p14:cNvPr>
              <p14:cNvContentPartPr/>
              <p14:nvPr/>
            </p14:nvContentPartPr>
            <p14:xfrm>
              <a:off x="11685413" y="1766172"/>
              <a:ext cx="496" cy="496"/>
            </p14:xfrm>
          </p:contentPart>
        </mc:Choice>
        <mc:Fallback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5439DFA2-518B-F4AE-9D83-C6A4527BD520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1660613" y="1741372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2AFB55ED-598B-BF36-898B-9B920FBF85CA}"/>
                  </a:ext>
                </a:extLst>
              </p14:cNvPr>
              <p14:cNvContentPartPr/>
              <p14:nvPr/>
            </p14:nvContentPartPr>
            <p14:xfrm>
              <a:off x="11952606" y="1470227"/>
              <a:ext cx="496" cy="496"/>
            </p14:xfrm>
          </p:contentPart>
        </mc:Choice>
        <mc:Fallback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2AFB55ED-598B-BF36-898B-9B920FBF85CA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1927806" y="1445427"/>
                <a:ext cx="49600" cy="4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72" name="Ink 71">
                <a:extLst>
                  <a:ext uri="{FF2B5EF4-FFF2-40B4-BE49-F238E27FC236}">
                    <a16:creationId xmlns:a16="http://schemas.microsoft.com/office/drawing/2014/main" id="{44B521EF-37DE-A792-E218-6F65924AF099}"/>
                  </a:ext>
                </a:extLst>
              </p14:cNvPr>
              <p14:cNvContentPartPr/>
              <p14:nvPr/>
            </p14:nvContentPartPr>
            <p14:xfrm>
              <a:off x="9153269" y="4627970"/>
              <a:ext cx="496" cy="496"/>
            </p14:xfrm>
          </p:contentPart>
        </mc:Choice>
        <mc:Fallback>
          <p:pic>
            <p:nvPicPr>
              <p:cNvPr id="72" name="Ink 71">
                <a:extLst>
                  <a:ext uri="{FF2B5EF4-FFF2-40B4-BE49-F238E27FC236}">
                    <a16:creationId xmlns:a16="http://schemas.microsoft.com/office/drawing/2014/main" id="{44B521EF-37DE-A792-E218-6F65924AF099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9128965" y="4603170"/>
                <a:ext cx="49600" cy="49600"/>
              </a:xfrm>
              <a:prstGeom prst="rect">
                <a:avLst/>
              </a:prstGeom>
            </p:spPr>
          </p:pic>
        </mc:Fallback>
      </mc:AlternateContent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E4E8621-1492-17DA-375A-883D724D5679}"/>
              </a:ext>
            </a:extLst>
          </p:cNvPr>
          <p:cNvCxnSpPr>
            <a:cxnSpLocks/>
          </p:cNvCxnSpPr>
          <p:nvPr/>
        </p:nvCxnSpPr>
        <p:spPr>
          <a:xfrm flipV="1">
            <a:off x="10013253" y="3092893"/>
            <a:ext cx="203301" cy="23256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221339C-7182-D5E6-7764-D127D1861172}"/>
              </a:ext>
            </a:extLst>
          </p:cNvPr>
          <p:cNvCxnSpPr>
            <a:cxnSpLocks/>
          </p:cNvCxnSpPr>
          <p:nvPr/>
        </p:nvCxnSpPr>
        <p:spPr>
          <a:xfrm flipV="1">
            <a:off x="9153269" y="4265803"/>
            <a:ext cx="154524" cy="28807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C1E29B0-A48A-2129-F5BA-C6872D70DDA7}"/>
              </a:ext>
            </a:extLst>
          </p:cNvPr>
          <p:cNvCxnSpPr>
            <a:cxnSpLocks/>
          </p:cNvCxnSpPr>
          <p:nvPr/>
        </p:nvCxnSpPr>
        <p:spPr>
          <a:xfrm flipV="1">
            <a:off x="9323124" y="3938950"/>
            <a:ext cx="204423" cy="29223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E97032AF-D80C-E1D0-D0D9-D03704EE14AB}"/>
              </a:ext>
            </a:extLst>
          </p:cNvPr>
          <p:cNvCxnSpPr>
            <a:cxnSpLocks/>
          </p:cNvCxnSpPr>
          <p:nvPr/>
        </p:nvCxnSpPr>
        <p:spPr>
          <a:xfrm flipV="1">
            <a:off x="9527547" y="3642735"/>
            <a:ext cx="205626" cy="27937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9638CE2-3DDA-2DC0-C39C-5D3C238277CE}"/>
              </a:ext>
            </a:extLst>
          </p:cNvPr>
          <p:cNvCxnSpPr>
            <a:cxnSpLocks/>
          </p:cNvCxnSpPr>
          <p:nvPr/>
        </p:nvCxnSpPr>
        <p:spPr>
          <a:xfrm flipV="1">
            <a:off x="9741690" y="3340864"/>
            <a:ext cx="276116" cy="30187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5C9FF8D4-C18D-2443-E7A0-F078DF67ECB3}"/>
              </a:ext>
            </a:extLst>
          </p:cNvPr>
          <p:cNvSpPr txBox="1"/>
          <p:nvPr/>
        </p:nvSpPr>
        <p:spPr>
          <a:xfrm>
            <a:off x="9307793" y="4427116"/>
            <a:ext cx="425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2400"/>
                </a:solidFill>
              </a:rPr>
              <a:t>ds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21C51D5-8C60-0B19-843F-47CD988B0A23}"/>
              </a:ext>
            </a:extLst>
          </p:cNvPr>
          <p:cNvCxnSpPr/>
          <p:nvPr/>
        </p:nvCxnSpPr>
        <p:spPr>
          <a:xfrm>
            <a:off x="8183638" y="3892191"/>
            <a:ext cx="969631" cy="735779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6CBA244-0C63-102F-8D0C-62672821CC9C}"/>
              </a:ext>
            </a:extLst>
          </p:cNvPr>
          <p:cNvCxnSpPr/>
          <p:nvPr/>
        </p:nvCxnSpPr>
        <p:spPr>
          <a:xfrm>
            <a:off x="8865750" y="3134858"/>
            <a:ext cx="648899" cy="75733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7693EA8-2919-3274-9041-C5E3559824AF}"/>
              </a:ext>
            </a:extLst>
          </p:cNvPr>
          <p:cNvCxnSpPr/>
          <p:nvPr/>
        </p:nvCxnSpPr>
        <p:spPr>
          <a:xfrm>
            <a:off x="9527547" y="2348149"/>
            <a:ext cx="689007" cy="786709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58BBC3AB-9ABD-1DC5-5CC6-C4A49886F382}"/>
              </a:ext>
            </a:extLst>
          </p:cNvPr>
          <p:cNvCxnSpPr/>
          <p:nvPr/>
        </p:nvCxnSpPr>
        <p:spPr>
          <a:xfrm>
            <a:off x="9387745" y="2472575"/>
            <a:ext cx="828809" cy="66228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0EA27BB5-A40E-CD7F-9714-F2FD0B41E124}"/>
              </a:ext>
            </a:extLst>
          </p:cNvPr>
          <p:cNvCxnSpPr/>
          <p:nvPr/>
        </p:nvCxnSpPr>
        <p:spPr>
          <a:xfrm flipH="1" flipV="1">
            <a:off x="10381170" y="1407055"/>
            <a:ext cx="695636" cy="88152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2851307-8E55-7FB9-00B6-6BB9C233835A}"/>
              </a:ext>
            </a:extLst>
          </p:cNvPr>
          <p:cNvCxnSpPr/>
          <p:nvPr/>
        </p:nvCxnSpPr>
        <p:spPr>
          <a:xfrm flipH="1" flipV="1">
            <a:off x="10441473" y="1337726"/>
            <a:ext cx="646100" cy="98960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4050BA3-0E7B-BA6D-BDCF-DF4AE18B22DD}"/>
              </a:ext>
            </a:extLst>
          </p:cNvPr>
          <p:cNvCxnSpPr/>
          <p:nvPr/>
        </p:nvCxnSpPr>
        <p:spPr>
          <a:xfrm>
            <a:off x="10517989" y="1258058"/>
            <a:ext cx="558817" cy="1030525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0B15F1A-48A0-9E62-5160-3F30999FB12F}"/>
              </a:ext>
            </a:extLst>
          </p:cNvPr>
          <p:cNvCxnSpPr/>
          <p:nvPr/>
        </p:nvCxnSpPr>
        <p:spPr>
          <a:xfrm>
            <a:off x="10633988" y="1177017"/>
            <a:ext cx="453585" cy="1150311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686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F000-4098-CB39-CB8C-60D781CA9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a good spacing size?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9FFCF-CBE6-9937-89E8-D86ECCBBE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5852160" cy="47699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Peak around 0.67 cm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DA95AC-105C-6445-965D-FFD5040E4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CDCE1-712E-EA8E-73CB-A444AB8AF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9FEBA3-CC12-AEA7-1203-B9720CB18D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852160" y="1407055"/>
            <a:ext cx="5320030" cy="427874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6810C75F-5BA6-004A-FBF4-8B3A60E4D9E1}"/>
                  </a:ext>
                </a:extLst>
              </p14:cNvPr>
              <p14:cNvContentPartPr/>
              <p14:nvPr/>
            </p14:nvContentPartPr>
            <p14:xfrm>
              <a:off x="4204994" y="741545"/>
              <a:ext cx="360" cy="36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6810C75F-5BA6-004A-FBF4-8B3A60E4D9E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96354" y="687545"/>
                <a:ext cx="18000" cy="10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6282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0EF58BD-C986-BA5F-CA13-50CB112E6E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01022"/>
            <a:ext cx="5856909" cy="45643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77FAAD-0786-D67A-7902-BE78386F7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021DB2-4652-3A5E-323D-79589B965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B89924-60B9-4006-5381-377B2FC39B7E}"/>
              </a:ext>
            </a:extLst>
          </p:cNvPr>
          <p:cNvSpPr txBox="1"/>
          <p:nvPr/>
        </p:nvSpPr>
        <p:spPr>
          <a:xfrm>
            <a:off x="8465128" y="610044"/>
            <a:ext cx="245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Noisy!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87014C-85E4-F6D4-D286-6B58B1AF1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70354"/>
            <a:ext cx="5548167" cy="400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92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6932E-9DE8-59EE-B8B7-9D3CEBC01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050004D-77AB-0675-F1E4-EBCE889A84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01022"/>
            <a:ext cx="5856909" cy="45643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66AA89-4CD3-D4ED-CC7D-14EDCD864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581480-0CB7-2126-CC33-B01675738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9D5A00-8820-03D9-81E2-382DA1441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093" y="1764741"/>
            <a:ext cx="5540698" cy="40006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826FB5-2155-8763-10D7-F36FCB694077}"/>
              </a:ext>
            </a:extLst>
          </p:cNvPr>
          <p:cNvSpPr txBox="1"/>
          <p:nvPr/>
        </p:nvSpPr>
        <p:spPr>
          <a:xfrm>
            <a:off x="7051964" y="332509"/>
            <a:ext cx="387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Adding a sliding window to smooth out charges (2 cm)</a:t>
            </a:r>
          </a:p>
        </p:txBody>
      </p:sp>
    </p:spTree>
    <p:extLst>
      <p:ext uri="{BB962C8B-B14F-4D97-AF65-F5344CB8AC3E}">
        <p14:creationId xmlns:p14="http://schemas.microsoft.com/office/powerpoint/2010/main" val="4113709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SU_template" id="{F2BE9C10-3A7E-B940-81AE-BF06F918244E}" vid="{C8507E69-ADC4-AD4F-BC55-1752FCA2B7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36379</TotalTime>
  <Words>437</Words>
  <Application>Microsoft Macintosh PowerPoint</Application>
  <PresentationFormat>Widescreen</PresentationFormat>
  <Paragraphs>90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Arial</vt:lpstr>
      <vt:lpstr>Helvetica</vt:lpstr>
      <vt:lpstr>Trebuchet MS</vt:lpstr>
      <vt:lpstr>Office Theme</vt:lpstr>
      <vt:lpstr>Wirecell Group Updates</vt:lpstr>
      <vt:lpstr>Some questions/motivations</vt:lpstr>
      <vt:lpstr>Charge vs residual range profiling shows a distinct “peak” then drop</vt:lpstr>
      <vt:lpstr>Looking at dqdx information shows a somewhat different story</vt:lpstr>
      <vt:lpstr>PowerPoint Presentation</vt:lpstr>
      <vt:lpstr>Point clustering/resampling</vt:lpstr>
      <vt:lpstr>What’s a good spacing size?</vt:lpstr>
      <vt:lpstr>PowerPoint Presentation</vt:lpstr>
      <vt:lpstr>PowerPoint Presentation</vt:lpstr>
      <vt:lpstr>PowerPoint Presentation</vt:lpstr>
      <vt:lpstr>Looking strictly at resampled points vs charge</vt:lpstr>
      <vt:lpstr>Extra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Evander Espinoza</dc:creator>
  <cp:lastModifiedBy>Evander Espinoza</cp:lastModifiedBy>
  <cp:revision>35</cp:revision>
  <dcterms:created xsi:type="dcterms:W3CDTF">2026-04-06T13:54:15Z</dcterms:created>
  <dcterms:modified xsi:type="dcterms:W3CDTF">2026-05-01T20:13:29Z</dcterms:modified>
</cp:coreProperties>
</file>