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08" r:id="rId4"/>
  </p:sldMasterIdLst>
  <p:notesMasterIdLst>
    <p:notesMasterId r:id="rId27"/>
  </p:notesMasterIdLst>
  <p:handoutMasterIdLst>
    <p:handoutMasterId r:id="rId28"/>
  </p:handoutMasterIdLst>
  <p:sldIdLst>
    <p:sldId id="645" r:id="rId5"/>
    <p:sldId id="675" r:id="rId6"/>
    <p:sldId id="676" r:id="rId7"/>
    <p:sldId id="677" r:id="rId8"/>
    <p:sldId id="678" r:id="rId9"/>
    <p:sldId id="679" r:id="rId10"/>
    <p:sldId id="680" r:id="rId11"/>
    <p:sldId id="681" r:id="rId12"/>
    <p:sldId id="682" r:id="rId13"/>
    <p:sldId id="683" r:id="rId14"/>
    <p:sldId id="684" r:id="rId15"/>
    <p:sldId id="685" r:id="rId16"/>
    <p:sldId id="686" r:id="rId17"/>
    <p:sldId id="687" r:id="rId18"/>
    <p:sldId id="688" r:id="rId19"/>
    <p:sldId id="690" r:id="rId20"/>
    <p:sldId id="689" r:id="rId21"/>
    <p:sldId id="691" r:id="rId22"/>
    <p:sldId id="692" r:id="rId23"/>
    <p:sldId id="693" r:id="rId24"/>
    <p:sldId id="694" r:id="rId25"/>
    <p:sldId id="696" r:id="rId26"/>
  </p:sldIdLst>
  <p:sldSz cx="9144000" cy="5143500" type="screen16x9"/>
  <p:notesSz cx="6858000" cy="9144000"/>
  <p:embeddedFontLst>
    <p:embeddedFont>
      <p:font typeface="Aptos Narrow" panose="020B0004020202020204" pitchFamily="34" charset="0"/>
      <p:regular r:id="rId29"/>
      <p:bold r:id="rId30"/>
      <p:italic r:id="rId31"/>
      <p:boldItalic r:id="rId32"/>
    </p:embeddedFont>
    <p:embeddedFont>
      <p:font typeface="Cambria Math" panose="02040503050406030204" pitchFamily="18" charset="0"/>
      <p:regular r:id="rId33"/>
    </p:embeddedFont>
  </p:embeddedFontLst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499FE3F-5C71-423F-A58D-12D83DB310E2}">
          <p14:sldIdLst>
            <p14:sldId id="645"/>
            <p14:sldId id="675"/>
            <p14:sldId id="676"/>
            <p14:sldId id="677"/>
            <p14:sldId id="678"/>
            <p14:sldId id="679"/>
            <p14:sldId id="680"/>
            <p14:sldId id="681"/>
            <p14:sldId id="682"/>
            <p14:sldId id="683"/>
            <p14:sldId id="684"/>
            <p14:sldId id="685"/>
            <p14:sldId id="686"/>
            <p14:sldId id="687"/>
            <p14:sldId id="688"/>
            <p14:sldId id="690"/>
            <p14:sldId id="689"/>
            <p14:sldId id="691"/>
            <p14:sldId id="692"/>
            <p14:sldId id="693"/>
          </p14:sldIdLst>
        </p14:section>
        <p14:section name="Backup Slides" id="{8C5E2598-53F6-4EC2-8F0B-317EFB395835}">
          <p14:sldIdLst>
            <p14:sldId id="694"/>
            <p14:sldId id="69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6312597-6606-9E3A-D41D-F5C602AFE954}" name="Tobias Wegener" initials="TW" userId="S::tobias.wegener@uni-hamburg.de::6b6b4fba-7ccc-4b6b-a6f1-d5cf079027d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ane Neumann" initials="AN" lastIdx="3" clrIdx="0">
    <p:extLst>
      <p:ext uri="{19B8F6BF-5375-455C-9EA6-DF929625EA0E}">
        <p15:presenceInfo xmlns:p15="http://schemas.microsoft.com/office/powerpoint/2012/main" userId="Ariane Neuman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3333"/>
    <a:srgbClr val="0271BB"/>
    <a:srgbClr val="3B515B"/>
    <a:srgbClr val="3C515B"/>
    <a:srgbClr val="80B8DD"/>
    <a:srgbClr val="E2001A"/>
    <a:srgbClr val="E5F5FA"/>
    <a:srgbClr val="9DA8AD"/>
    <a:srgbClr val="B6B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2DE63D5-997A-4646-A377-4702673A728D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Designformatvorlage 2 - Akz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unkle Formatvorlage 1 - Akz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4" autoAdjust="0"/>
    <p:restoredTop sz="96327" autoAdjust="0"/>
  </p:normalViewPr>
  <p:slideViewPr>
    <p:cSldViewPr snapToObjects="1">
      <p:cViewPr varScale="1">
        <p:scale>
          <a:sx n="140" d="100"/>
          <a:sy n="140" d="100"/>
        </p:scale>
        <p:origin x="109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0" d="100"/>
        <a:sy n="7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25" d="100"/>
          <a:sy n="125" d="100"/>
        </p:scale>
        <p:origin x="4984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22579-3BCF-D748-A2B1-13C370832227}" type="datetimeFigureOut">
              <a:rPr lang="de-DE" smtClean="0">
                <a:latin typeface="Arial" panose="020B0604020202020204" pitchFamily="34" charset="0"/>
              </a:rPr>
              <a:t>29.06.2026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D7AD7-FD44-8444-A38A-7B8FFD50E3B1}" type="slidenum">
              <a:rPr lang="de-DE" smtClean="0">
                <a:latin typeface="Arial" panose="020B0604020202020204" pitchFamily="34" charset="0"/>
              </a:rPr>
              <a:t>‹Nr.›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4263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B2E59258-C19A-D949-846D-8B6CB38182F3}" type="datetimeFigureOut">
              <a:rPr lang="de-DE" smtClean="0"/>
              <a:pPr/>
              <a:t>29.06.2026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3C606240-9D1C-3843-B28E-77756B6151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271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32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HH-Logo" descr="Logo der Universität Hamburg">
            <a:extLst>
              <a:ext uri="{FF2B5EF4-FFF2-40B4-BE49-F238E27FC236}">
                <a16:creationId xmlns:a16="http://schemas.microsoft.com/office/drawing/2014/main" id="{7B0EE754-E1E0-A5A0-D9D1-3B741E903E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2595997" cy="1203598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212D9A33-9A12-B80E-DCB8-72E1ADC3E8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536" y="3303444"/>
            <a:ext cx="4824536" cy="492443"/>
          </a:xfrm>
        </p:spPr>
        <p:txBody>
          <a:bodyPr wrap="square" lIns="0" anchor="b" anchorCtr="0">
            <a:spAutoFit/>
          </a:bodyPr>
          <a:lstStyle>
            <a:lvl1pPr algn="l">
              <a:lnSpc>
                <a:spcPct val="100000"/>
              </a:lnSpc>
              <a:defRPr sz="2600"/>
            </a:lvl1pPr>
          </a:lstStyle>
          <a:p>
            <a:r>
              <a:rPr lang="de-DE" dirty="0"/>
              <a:t>Titel der Präsentation</a:t>
            </a:r>
          </a:p>
        </p:txBody>
      </p:sp>
      <p:sp>
        <p:nvSpPr>
          <p:cNvPr id="11" name="Person">
            <a:extLst>
              <a:ext uri="{FF2B5EF4-FFF2-40B4-BE49-F238E27FC236}">
                <a16:creationId xmlns:a16="http://schemas.microsoft.com/office/drawing/2014/main" id="{D42A4AC9-20EE-7518-5501-9C75AFE90B6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535" y="4083918"/>
            <a:ext cx="4824536" cy="354896"/>
          </a:xfrm>
        </p:spPr>
        <p:txBody>
          <a:bodyPr wrap="square" lIns="0" tIns="36000" bIns="36000" anchor="b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 b="0" i="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(Titel) Vorname Nachname</a:t>
            </a:r>
          </a:p>
        </p:txBody>
      </p:sp>
      <p:sp>
        <p:nvSpPr>
          <p:cNvPr id="7" name="Datum">
            <a:extLst>
              <a:ext uri="{FF2B5EF4-FFF2-40B4-BE49-F238E27FC236}">
                <a16:creationId xmlns:a16="http://schemas.microsoft.com/office/drawing/2014/main" id="{FCBF30C3-33D1-752C-FC76-BA17BF1B52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1599" y="4371950"/>
            <a:ext cx="4824536" cy="43180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+mn-lt"/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905ACCED-057A-5F1D-E5CC-5F73BBA4A6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66264" y="0"/>
            <a:ext cx="3482192" cy="51435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6" name="Copyright">
            <a:extLst>
              <a:ext uri="{FF2B5EF4-FFF2-40B4-BE49-F238E27FC236}">
                <a16:creationId xmlns:a16="http://schemas.microsoft.com/office/drawing/2014/main" id="{0E1FD2E4-6DF4-BF5A-4349-163545BE0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8404" y="4869835"/>
            <a:ext cx="490052" cy="273665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</a:t>
            </a:r>
          </a:p>
        </p:txBody>
      </p:sp>
    </p:spTree>
    <p:extLst>
      <p:ext uri="{BB962C8B-B14F-4D97-AF65-F5344CB8AC3E}">
        <p14:creationId xmlns:p14="http://schemas.microsoft.com/office/powerpoint/2010/main" val="2725862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blau/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">
            <a:extLst>
              <a:ext uri="{FF2B5EF4-FFF2-40B4-BE49-F238E27FC236}">
                <a16:creationId xmlns:a16="http://schemas.microsoft.com/office/drawing/2014/main" id="{5AFF9095-81B9-BCB9-F995-76D7A95EC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144000" cy="35078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6192366" cy="2375967"/>
          </a:xfrm>
        </p:spPr>
        <p:txBody>
          <a:bodyPr lIns="0"/>
          <a:lstStyle>
            <a:lvl1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1A332F47-736B-CDE0-6752-F10D3D68B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5C11D619-E32A-2CEE-9965-9C829412BC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8412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mit schmalem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4968230" cy="575841"/>
          </a:xfrm>
        </p:spPr>
        <p:txBody>
          <a:bodyPr l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4608190" cy="2952750"/>
          </a:xfrm>
        </p:spPr>
        <p:txBody>
          <a:bodyPr lIns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C35977E2-0412-120B-2CE6-634B43C86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69901" y="0"/>
            <a:ext cx="3481933" cy="51435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8" name="Copyright">
            <a:extLst>
              <a:ext uri="{FF2B5EF4-FFF2-40B4-BE49-F238E27FC236}">
                <a16:creationId xmlns:a16="http://schemas.microsoft.com/office/drawing/2014/main" id="{36C21B6C-1199-7410-D70C-DF13D6B43E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1849" y="4857140"/>
            <a:ext cx="786607" cy="28636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338EC3EA-D4DA-303C-806E-472FC6B32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62156" y="4615009"/>
            <a:ext cx="657994" cy="27463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9AAC19B7-37FD-AA89-39AA-F7DF9419DB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4BFEEC7F-37CA-96F1-CC3A-8A300A1C2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7498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 (mit breitem Foto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>
            <a:extLst>
              <a:ext uri="{FF2B5EF4-FFF2-40B4-BE49-F238E27FC236}">
                <a16:creationId xmlns:a16="http://schemas.microsoft.com/office/drawing/2014/main" id="{E58634C5-D0B6-1717-8CE0-5AE7DF487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4408" y="4616957"/>
            <a:ext cx="702990" cy="2746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339502"/>
            <a:ext cx="2807990" cy="575841"/>
          </a:xfrm>
        </p:spPr>
        <p:txBody>
          <a:bodyPr l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2807990" cy="2952750"/>
          </a:xfrm>
        </p:spPr>
        <p:txBody>
          <a:bodyPr lIns="0"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C35977E2-0412-120B-2CE6-634B43C86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92500" y="0"/>
            <a:ext cx="5651797" cy="51435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8" name="Copyright">
            <a:extLst>
              <a:ext uri="{FF2B5EF4-FFF2-40B4-BE49-F238E27FC236}">
                <a16:creationId xmlns:a16="http://schemas.microsoft.com/office/drawing/2014/main" id="{6F379341-4B7C-56ED-E5CE-3AF27C9C07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1849" y="4869835"/>
            <a:ext cx="786607" cy="273665"/>
          </a:xfrm>
          <a:solidFill>
            <a:schemeClr val="tx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11" name="Datumsplatzhalter">
            <a:extLst>
              <a:ext uri="{FF2B5EF4-FFF2-40B4-BE49-F238E27FC236}">
                <a16:creationId xmlns:a16="http://schemas.microsoft.com/office/drawing/2014/main" id="{7D88BC12-8F4E-BFC6-264F-89270375E7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">
            <a:extLst>
              <a:ext uri="{FF2B5EF4-FFF2-40B4-BE49-F238E27FC236}">
                <a16:creationId xmlns:a16="http://schemas.microsoft.com/office/drawing/2014/main" id="{F86D739E-9299-6C18-D483-F75B8037A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13" name="UHH-Logo">
            <a:extLst>
              <a:ext uri="{FF2B5EF4-FFF2-40B4-BE49-F238E27FC236}">
                <a16:creationId xmlns:a16="http://schemas.microsoft.com/office/drawing/2014/main" id="{C5C0F380-ADA6-104E-BE5C-DE52B098D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3850" y="4413600"/>
            <a:ext cx="1192162" cy="38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353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Inhalt (mit Beschreibu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ues Rechteck">
            <a:extLst>
              <a:ext uri="{FF2B5EF4-FFF2-40B4-BE49-F238E27FC236}">
                <a16:creationId xmlns:a16="http://schemas.microsoft.com/office/drawing/2014/main" id="{14BDBED3-5910-DE22-D9E0-EF5709BC0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662364" y="0"/>
            <a:ext cx="348163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5256262" cy="2952750"/>
          </a:xfrm>
        </p:spPr>
        <p:txBody>
          <a:bodyPr lIns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99E1F-ECFF-810B-2A66-CDC2F619B91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950074" y="1131888"/>
            <a:ext cx="2870076" cy="1922866"/>
          </a:xfrm>
        </p:spPr>
        <p:txBody>
          <a:bodyPr lIns="0" anchor="t" anchorCtr="0">
            <a:normAutofit/>
          </a:bodyPr>
          <a:lstStyle>
            <a:lvl1pPr marL="285750" indent="-285750">
              <a:lnSpc>
                <a:spcPct val="120000"/>
              </a:lnSpc>
              <a:buClr>
                <a:schemeClr val="bg1"/>
              </a:buClr>
              <a:buFont typeface="Wingdings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</a:p>
        </p:txBody>
      </p:sp>
      <p:sp>
        <p:nvSpPr>
          <p:cNvPr id="9" name="Foliennummernplatzhalter">
            <a:extLst>
              <a:ext uri="{FF2B5EF4-FFF2-40B4-BE49-F238E27FC236}">
                <a16:creationId xmlns:a16="http://schemas.microsoft.com/office/drawing/2014/main" id="{F6365823-088A-8693-C71E-3BE224B70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0406DA75-B94C-88A6-DC22-02C95D67C7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1670BC1F-CA78-59FB-8906-557B8A8BBA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62364" y="4615010"/>
            <a:ext cx="249979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6243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4964934C-EA16-90F9-FF01-DDA26AEA7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8A498CDC-352F-BF56-E3E4-9366FD040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Datumsplatzhalter">
            <a:extLst>
              <a:ext uri="{FF2B5EF4-FFF2-40B4-BE49-F238E27FC236}">
                <a16:creationId xmlns:a16="http://schemas.microsoft.com/office/drawing/2014/main" id="{B324906E-3EC6-43D0-38B0-7F3BC8939C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">
            <a:extLst>
              <a:ext uri="{FF2B5EF4-FFF2-40B4-BE49-F238E27FC236}">
                <a16:creationId xmlns:a16="http://schemas.microsoft.com/office/drawing/2014/main" id="{511DF910-5AC6-4699-67BD-422B03AEE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9491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A6F2484B-6A49-A01C-CB00-04C3C61D9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A6EB1508-E0F4-F09F-03BC-AA73731C5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">
            <a:extLst>
              <a:ext uri="{FF2B5EF4-FFF2-40B4-BE49-F238E27FC236}">
                <a16:creationId xmlns:a16="http://schemas.microsoft.com/office/drawing/2014/main" id="{AA413CEF-D37C-976C-E37F-68A4D6D80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1775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4994"/>
            <a:ext cx="3960118" cy="2949644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99E1F-ECFF-810B-2A66-CDC2F619B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032" y="1134994"/>
            <a:ext cx="3960118" cy="2949644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">
            <a:extLst>
              <a:ext uri="{FF2B5EF4-FFF2-40B4-BE49-F238E27FC236}">
                <a16:creationId xmlns:a16="http://schemas.microsoft.com/office/drawing/2014/main" id="{E58634C5-D0B6-1717-8CE0-5AE7DF487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23094" y="4616957"/>
            <a:ext cx="702990" cy="27463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256A2770-1A1F-77F6-78D7-E44AEAE9E9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1BB2272B-6D56-1FA3-D138-FFB24858D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3110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">
            <a:extLst>
              <a:ext uri="{FF2B5EF4-FFF2-40B4-BE49-F238E27FC236}">
                <a16:creationId xmlns:a16="http://schemas.microsoft.com/office/drawing/2014/main" id="{CD2ED777-FF9B-1F8E-A73B-AE96714D0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8496300" cy="575841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37D0021-4AE9-12EF-77C5-6E40087C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133330"/>
            <a:ext cx="3960117" cy="61193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">
            <a:extLst>
              <a:ext uri="{FF2B5EF4-FFF2-40B4-BE49-F238E27FC236}">
                <a16:creationId xmlns:a16="http://schemas.microsoft.com/office/drawing/2014/main" id="{5A6B0E0E-75A2-F94A-0962-615DE4EB2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3850" y="1879600"/>
            <a:ext cx="3960117" cy="2205038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04117240-25E0-9C7E-438D-28789BCE676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860033" y="1133330"/>
            <a:ext cx="3960117" cy="619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CE98A3E-1FE1-0DB5-2352-C9DF207F4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033" y="1879600"/>
            <a:ext cx="3960117" cy="2205038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Foliennummernplatzhalter">
            <a:extLst>
              <a:ext uri="{FF2B5EF4-FFF2-40B4-BE49-F238E27FC236}">
                <a16:creationId xmlns:a16="http://schemas.microsoft.com/office/drawing/2014/main" id="{2D7E17B0-6C39-E84C-8C98-5FA3A41CA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1D790461-F92A-CC5D-2798-7693BAA16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DDED3A4E-19FA-52ED-810A-479DD1F26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0421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71CA5E38-AD06-052F-D243-EF2FC83E63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339502"/>
            <a:ext cx="3168650" cy="575841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4" name="Textplatzhalter">
            <a:extLst>
              <a:ext uri="{FF2B5EF4-FFF2-40B4-BE49-F238E27FC236}">
                <a16:creationId xmlns:a16="http://schemas.microsoft.com/office/drawing/2014/main" id="{C6CD7452-71E2-D02E-ACAE-A574F4E5A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851" y="1131888"/>
            <a:ext cx="3168650" cy="29527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7610A72B-21A5-96FD-DCC8-D60D15D1A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339503"/>
            <a:ext cx="4932362" cy="37451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Foliennummernplatzhalter">
            <a:extLst>
              <a:ext uri="{FF2B5EF4-FFF2-40B4-BE49-F238E27FC236}">
                <a16:creationId xmlns:a16="http://schemas.microsoft.com/office/drawing/2014/main" id="{32C229D4-8F43-CC72-97C2-B0866651D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AB98D548-7EFA-0993-27E3-142384E12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3A89B385-8C99-FB81-B57F-F3ED4EB9C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8536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">
            <a:extLst>
              <a:ext uri="{FF2B5EF4-FFF2-40B4-BE49-F238E27FC236}">
                <a16:creationId xmlns:a16="http://schemas.microsoft.com/office/drawing/2014/main" id="{A7BA631A-EF29-8182-4001-4759D6684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339502"/>
            <a:ext cx="3168650" cy="575841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4" name="Textplatzhalter">
            <a:extLst>
              <a:ext uri="{FF2B5EF4-FFF2-40B4-BE49-F238E27FC236}">
                <a16:creationId xmlns:a16="http://schemas.microsoft.com/office/drawing/2014/main" id="{9690B3AD-4342-072E-81A9-FF969E28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851" y="1543050"/>
            <a:ext cx="3168650" cy="254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Bildplatzhalter">
            <a:extLst>
              <a:ext uri="{FF2B5EF4-FFF2-40B4-BE49-F238E27FC236}">
                <a16:creationId xmlns:a16="http://schemas.microsoft.com/office/drawing/2014/main" id="{2922ACD9-FFDA-7A98-706E-2EE5D82A6D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067944" y="339725"/>
            <a:ext cx="4752206" cy="374491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2" name="Foliennummernplatzhalter">
            <a:extLst>
              <a:ext uri="{FF2B5EF4-FFF2-40B4-BE49-F238E27FC236}">
                <a16:creationId xmlns:a16="http://schemas.microsoft.com/office/drawing/2014/main" id="{42E28986-8242-C2CB-3C35-2C7D2E91C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23094" y="4616957"/>
            <a:ext cx="702990" cy="27463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38E4443A-0699-BA84-956E-50A918F28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2B7E7A43-F431-D033-68A6-04D5F8AE65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494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breites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HH-Logo" descr="Logo der Universität Hamburg">
            <a:extLst>
              <a:ext uri="{FF2B5EF4-FFF2-40B4-BE49-F238E27FC236}">
                <a16:creationId xmlns:a16="http://schemas.microsoft.com/office/drawing/2014/main" id="{85CCA211-4FA3-DE47-9381-1796FDA2B8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2595997" cy="1203598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212D9A33-9A12-B80E-DCB8-72E1ADC3E8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536" y="3405505"/>
            <a:ext cx="2879996" cy="422039"/>
          </a:xfrm>
        </p:spPr>
        <p:txBody>
          <a:bodyPr wrap="square" lIns="0" anchor="b" anchorCtr="0">
            <a:spAutoFit/>
          </a:bodyPr>
          <a:lstStyle>
            <a:lvl1pPr algn="l">
              <a:lnSpc>
                <a:spcPct val="110000"/>
              </a:lnSpc>
              <a:defRPr sz="2000"/>
            </a:lvl1pPr>
          </a:lstStyle>
          <a:p>
            <a:r>
              <a:rPr lang="de-DE" dirty="0"/>
              <a:t>Titel der Präsentation</a:t>
            </a:r>
          </a:p>
        </p:txBody>
      </p:sp>
      <p:sp>
        <p:nvSpPr>
          <p:cNvPr id="3" name="Person">
            <a:extLst>
              <a:ext uri="{FF2B5EF4-FFF2-40B4-BE49-F238E27FC236}">
                <a16:creationId xmlns:a16="http://schemas.microsoft.com/office/drawing/2014/main" id="{49607EE8-9A52-264C-0A8E-04314631BB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536" y="4083918"/>
            <a:ext cx="2879998" cy="354896"/>
          </a:xfrm>
        </p:spPr>
        <p:txBody>
          <a:bodyPr wrap="square" lIns="0" tIns="36000" bIns="36000" anchor="b" anchorCtr="0">
            <a:normAutofit/>
          </a:bodyPr>
          <a:lstStyle>
            <a:lvl1pPr marL="0" indent="0" algn="l">
              <a:buNone/>
              <a:defRPr sz="1400" b="1" i="0">
                <a:solidFill>
                  <a:schemeClr val="accent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(Titel) Vorname Nachname</a:t>
            </a:r>
          </a:p>
        </p:txBody>
      </p:sp>
      <p:sp>
        <p:nvSpPr>
          <p:cNvPr id="8" name="Datum">
            <a:extLst>
              <a:ext uri="{FF2B5EF4-FFF2-40B4-BE49-F238E27FC236}">
                <a16:creationId xmlns:a16="http://schemas.microsoft.com/office/drawing/2014/main" id="{DA956C75-6071-5A72-5101-E9E0F0B381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1599" y="4444206"/>
            <a:ext cx="2883933" cy="431800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+mn-lt"/>
              </a:defRPr>
            </a:lvl1pPr>
          </a:lstStyle>
          <a:p>
            <a:pPr lvl="0"/>
            <a:r>
              <a:rPr lang="de-DE"/>
              <a:t>Datum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905ACCED-057A-5F1D-E5CC-5F73BBA4A6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92501" y="0"/>
            <a:ext cx="5651499" cy="51435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12" name="Copyright">
            <a:extLst>
              <a:ext uri="{FF2B5EF4-FFF2-40B4-BE49-F238E27FC236}">
                <a16:creationId xmlns:a16="http://schemas.microsoft.com/office/drawing/2014/main" id="{75D257FE-24B9-E7DF-27AC-9DC6B024DE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88860" y="4869835"/>
            <a:ext cx="459596" cy="273665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</a:t>
            </a:r>
          </a:p>
        </p:txBody>
      </p:sp>
    </p:spTree>
    <p:extLst>
      <p:ext uri="{BB962C8B-B14F-4D97-AF65-F5344CB8AC3E}">
        <p14:creationId xmlns:p14="http://schemas.microsoft.com/office/powerpoint/2010/main" val="219927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43FE6B7B-AECD-5DB3-3C5A-BC472D3EB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">
            <a:extLst>
              <a:ext uri="{FF2B5EF4-FFF2-40B4-BE49-F238E27FC236}">
                <a16:creationId xmlns:a16="http://schemas.microsoft.com/office/drawing/2014/main" id="{90EE0EAE-B40D-ABFA-DF3B-1E0A271EB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73D19A3A-9D19-25EC-0099-B725FA014C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4408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Datumsplatzhalter">
            <a:extLst>
              <a:ext uri="{FF2B5EF4-FFF2-40B4-BE49-F238E27FC236}">
                <a16:creationId xmlns:a16="http://schemas.microsoft.com/office/drawing/2014/main" id="{EAEFFCCA-FF96-1BD5-82EC-A8E5D8FC7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">
            <a:extLst>
              <a:ext uri="{FF2B5EF4-FFF2-40B4-BE49-F238E27FC236}">
                <a16:creationId xmlns:a16="http://schemas.microsoft.com/office/drawing/2014/main" id="{CC773BF3-EE87-D7D3-42AC-14118F40B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2442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">
            <a:extLst>
              <a:ext uri="{FF2B5EF4-FFF2-40B4-BE49-F238E27FC236}">
                <a16:creationId xmlns:a16="http://schemas.microsoft.com/office/drawing/2014/main" id="{739204E3-4520-F5FE-68EE-32837232A4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">
            <a:extLst>
              <a:ext uri="{FF2B5EF4-FFF2-40B4-BE49-F238E27FC236}">
                <a16:creationId xmlns:a16="http://schemas.microsoft.com/office/drawing/2014/main" id="{223D141D-59D3-B9C9-964F-A39EADF298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F81C2F92-9DFB-31EA-C968-2E1243100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4408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Datumsplatzhalter">
            <a:extLst>
              <a:ext uri="{FF2B5EF4-FFF2-40B4-BE49-F238E27FC236}">
                <a16:creationId xmlns:a16="http://schemas.microsoft.com/office/drawing/2014/main" id="{B38C2671-C222-21BA-E35B-E77593FA65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">
            <a:extLst>
              <a:ext uri="{FF2B5EF4-FFF2-40B4-BE49-F238E27FC236}">
                <a16:creationId xmlns:a16="http://schemas.microsoft.com/office/drawing/2014/main" id="{ADBC56CA-4587-858F-4917-69D3A260B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6136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ohne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HH-Logo" descr="Logo der Universität Hamburg">
            <a:extLst>
              <a:ext uri="{FF2B5EF4-FFF2-40B4-BE49-F238E27FC236}">
                <a16:creationId xmlns:a16="http://schemas.microsoft.com/office/drawing/2014/main" id="{A58A1DC7-81D7-0178-6AA2-CE73893550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2595997" cy="1203598"/>
          </a:xfrm>
          <a:prstGeom prst="rect">
            <a:avLst/>
          </a:prstGeom>
        </p:spPr>
      </p:pic>
      <p:sp>
        <p:nvSpPr>
          <p:cNvPr id="5" name="Titel">
            <a:extLst>
              <a:ext uri="{FF2B5EF4-FFF2-40B4-BE49-F238E27FC236}">
                <a16:creationId xmlns:a16="http://schemas.microsoft.com/office/drawing/2014/main" id="{19332011-8135-2225-4921-150D6415C2F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536" y="3219822"/>
            <a:ext cx="6912768" cy="1027845"/>
          </a:xfrm>
        </p:spPr>
        <p:txBody>
          <a:bodyPr wrap="square" lIns="0" anchor="b" anchorCtr="0">
            <a:normAutofit/>
          </a:bodyPr>
          <a:lstStyle>
            <a:lvl1pPr algn="l">
              <a:lnSpc>
                <a:spcPct val="110000"/>
              </a:lnSpc>
              <a:defRPr sz="2400"/>
            </a:lvl1pPr>
          </a:lstStyle>
          <a:p>
            <a:r>
              <a:rPr lang="de-DE" dirty="0"/>
              <a:t>Vorstellung des neuen Exzellenzclusters „Understanding XYZ“</a:t>
            </a:r>
          </a:p>
        </p:txBody>
      </p:sp>
      <p:sp>
        <p:nvSpPr>
          <p:cNvPr id="9" name="Person">
            <a:extLst>
              <a:ext uri="{FF2B5EF4-FFF2-40B4-BE49-F238E27FC236}">
                <a16:creationId xmlns:a16="http://schemas.microsoft.com/office/drawing/2014/main" id="{6C7258FA-754E-8F00-113F-DF369E71B0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19672" y="4432093"/>
            <a:ext cx="5976664" cy="319630"/>
          </a:xfrm>
        </p:spPr>
        <p:txBody>
          <a:bodyPr wrap="none" tIns="0" bIns="0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(Titel) Vorname Nachname</a:t>
            </a:r>
          </a:p>
        </p:txBody>
      </p:sp>
      <p:sp>
        <p:nvSpPr>
          <p:cNvPr id="3" name="Datum">
            <a:extLst>
              <a:ext uri="{FF2B5EF4-FFF2-40B4-BE49-F238E27FC236}">
                <a16:creationId xmlns:a16="http://schemas.microsoft.com/office/drawing/2014/main" id="{561DAFA2-5F25-5D62-43E1-96363D6D69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1599" y="4443958"/>
            <a:ext cx="1084057" cy="441454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+mn-lt"/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3114673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(ein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lIns="0"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7784" y="1131887"/>
            <a:ext cx="6192366" cy="2952751"/>
          </a:xfrm>
        </p:spPr>
        <p:txBody>
          <a:bodyPr lIns="0">
            <a:normAutofit/>
          </a:bodyPr>
          <a:lstStyle>
            <a:lvl1pPr marL="342900" indent="-432000">
              <a:lnSpc>
                <a:spcPct val="110000"/>
              </a:lnSpc>
              <a:spcBef>
                <a:spcPts val="1800"/>
              </a:spcBef>
              <a:buSzPct val="180000"/>
              <a:buFont typeface="+mj-lt"/>
              <a:buAutoNum type="arabicPlain"/>
              <a:defRPr sz="2000"/>
            </a:lvl1pPr>
            <a:lvl2pPr marL="8001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2pPr>
            <a:lvl3pPr marL="12573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3pPr>
            <a:lvl4pPr marL="17145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4pPr>
            <a:lvl5pPr marL="21717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B159FC35-01D5-3D9B-4190-D9C5FC36B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E4430A3C-2541-14FB-44D9-E3672892A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2293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(zwei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lIns="0"/>
          <a:lstStyle/>
          <a:p>
            <a:r>
              <a:rPr lang="de-DE" dirty="0"/>
              <a:t>Agenda (zweispaltig)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419622"/>
            <a:ext cx="8064574" cy="2448695"/>
          </a:xfrm>
        </p:spPr>
        <p:txBody>
          <a:bodyPr lIns="0" numCol="2" spcCol="180000"/>
          <a:lstStyle>
            <a:lvl1pPr marL="342900" indent="-342900">
              <a:lnSpc>
                <a:spcPct val="110000"/>
              </a:lnSpc>
              <a:buSzPct val="180000"/>
              <a:buFont typeface="+mj-lt"/>
              <a:buAutoNum type="arabicPlain"/>
              <a:defRPr/>
            </a:lvl1pPr>
            <a:lvl2pPr marL="742950" indent="-28575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2pPr>
            <a:lvl3pPr marL="12573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3pPr>
            <a:lvl4pPr marL="17145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4pPr>
            <a:lvl5pPr marL="21717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DA8BD811-AB80-6771-3C5B-8A71DDAD88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13CB44A2-3722-CFA6-C04F-90B773B51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328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1D405C45-0DD4-C48A-FA2D-9BDC7F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425" y="2480009"/>
            <a:ext cx="4481836" cy="1027845"/>
          </a:xfrm>
        </p:spPr>
        <p:txBody>
          <a:bodyPr anchor="b">
            <a:spAutoFit/>
          </a:bodyPr>
          <a:lstStyle>
            <a:lvl1pPr>
              <a:lnSpc>
                <a:spcPct val="110000"/>
              </a:lnSpc>
              <a:defRPr sz="2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17A60BCC-5616-273E-2AA8-BB9E0C108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62156" y="4615009"/>
            <a:ext cx="657994" cy="27463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FA120FAF-72E8-3893-7931-08E06A07772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2614" y="402468"/>
            <a:ext cx="4577458" cy="1987980"/>
          </a:xfrm>
        </p:spPr>
        <p:txBody>
          <a:bodyPr wrap="square" lIns="0">
            <a:spAutoFit/>
          </a:bodyPr>
          <a:lstStyle>
            <a:lvl1pPr marL="0" indent="0">
              <a:buNone/>
              <a:defRPr sz="115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1" name="Bildplatzhalter">
            <a:extLst>
              <a:ext uri="{FF2B5EF4-FFF2-40B4-BE49-F238E27FC236}">
                <a16:creationId xmlns:a16="http://schemas.microsoft.com/office/drawing/2014/main" id="{02B05530-5D4E-70F8-52DA-FDF69546DB6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51500" y="0"/>
            <a:ext cx="3492797" cy="51435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13" name="Copyright">
            <a:extLst>
              <a:ext uri="{FF2B5EF4-FFF2-40B4-BE49-F238E27FC236}">
                <a16:creationId xmlns:a16="http://schemas.microsoft.com/office/drawing/2014/main" id="{D440C51C-B06F-CB2E-ED83-8E483E7779B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1849" y="4857140"/>
            <a:ext cx="786607" cy="28636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pic>
        <p:nvPicPr>
          <p:cNvPr id="4" name="UHH-Logo">
            <a:extLst>
              <a:ext uri="{FF2B5EF4-FFF2-40B4-BE49-F238E27FC236}">
                <a16:creationId xmlns:a16="http://schemas.microsoft.com/office/drawing/2014/main" id="{D9B3E6FA-960E-96B0-B53A-73021BB11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127776"/>
            <a:ext cx="1769139" cy="820237"/>
          </a:xfrm>
          <a:prstGeom prst="rect">
            <a:avLst/>
          </a:prstGeom>
        </p:spPr>
      </p:pic>
      <p:sp>
        <p:nvSpPr>
          <p:cNvPr id="6" name="Datumsplatzhalter">
            <a:extLst>
              <a:ext uri="{FF2B5EF4-FFF2-40B4-BE49-F238E27FC236}">
                <a16:creationId xmlns:a16="http://schemas.microsoft.com/office/drawing/2014/main" id="{6F15DAC3-6FD9-0866-D987-4FF0DF5E7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ußzeilenplatzhalter">
            <a:extLst>
              <a:ext uri="{FF2B5EF4-FFF2-40B4-BE49-F238E27FC236}">
                <a16:creationId xmlns:a16="http://schemas.microsoft.com/office/drawing/2014/main" id="{BE06C47F-82E8-8701-5EC1-831DF30A6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857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 (auf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9C441111-369E-A65C-85C0-6BD35550F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62156" y="4615009"/>
            <a:ext cx="657994" cy="27463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Bildplatzhalter">
            <a:extLst>
              <a:ext uri="{FF2B5EF4-FFF2-40B4-BE49-F238E27FC236}">
                <a16:creationId xmlns:a16="http://schemas.microsoft.com/office/drawing/2014/main" id="{02B05530-5D4E-70F8-52DA-FDF69546DB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297" cy="51435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3" name="Copyright">
            <a:extLst>
              <a:ext uri="{FF2B5EF4-FFF2-40B4-BE49-F238E27FC236}">
                <a16:creationId xmlns:a16="http://schemas.microsoft.com/office/drawing/2014/main" id="{DF8F1031-7DA1-B48B-66B9-8557FAFE06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1849" y="4857140"/>
            <a:ext cx="786607" cy="28636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D405C45-0DD4-C48A-FA2D-9BDC7F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8499"/>
            <a:ext cx="3419872" cy="1283937"/>
          </a:xfrm>
          <a:solidFill>
            <a:schemeClr val="accent2"/>
          </a:solidFill>
        </p:spPr>
        <p:txBody>
          <a:bodyPr wrap="square" lIns="540000" tIns="270000" rIns="360000" bIns="270000" anchor="b">
            <a:spAutoFit/>
          </a:bodyPr>
          <a:lstStyle>
            <a:lvl1pPr>
              <a:lnSpc>
                <a:spcPct val="100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DB7858C6-DCA2-C893-3EE8-987458DD8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D369F843-3366-1209-6128-E5DC123E6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8094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6192366" cy="2952751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29B302F5-284F-3079-6EAC-C920CD76E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71C7B469-3DC0-7EC7-FA90-6C165FB15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9367073-303F-D294-FFA0-CB0A3A861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CEE53C70-75A7-A62E-53DB-69DDC21A6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7123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 (blau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nhaltsplatzhalter">
            <a:extLst>
              <a:ext uri="{FF2B5EF4-FFF2-40B4-BE49-F238E27FC236}">
                <a16:creationId xmlns:a16="http://schemas.microsoft.com/office/drawing/2014/main" id="{2060DD5D-EE2C-1DE9-17FB-CFD0B6F63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6192366" cy="2952751"/>
          </a:xfrm>
        </p:spPr>
        <p:txBody>
          <a:bodyPr lIns="0"/>
          <a:lstStyle>
            <a:lvl1pPr>
              <a:lnSpc>
                <a:spcPct val="110000"/>
              </a:lnSpc>
              <a:buClr>
                <a:schemeClr val="tx1"/>
              </a:buClr>
              <a:defRPr/>
            </a:lvl1pPr>
            <a:lvl2pPr>
              <a:lnSpc>
                <a:spcPct val="110000"/>
              </a:lnSpc>
              <a:buClr>
                <a:schemeClr val="tx1"/>
              </a:buClr>
              <a:defRPr/>
            </a:lvl2pPr>
            <a:lvl3pPr>
              <a:lnSpc>
                <a:spcPct val="110000"/>
              </a:lnSpc>
              <a:buClr>
                <a:schemeClr val="tx1"/>
              </a:buClr>
              <a:defRPr/>
            </a:lvl3pPr>
            <a:lvl4pPr>
              <a:lnSpc>
                <a:spcPct val="110000"/>
              </a:lnSpc>
              <a:buClr>
                <a:schemeClr val="tx1"/>
              </a:buClr>
              <a:defRPr/>
            </a:lvl4pPr>
            <a:lvl5pPr>
              <a:lnSpc>
                <a:spcPct val="110000"/>
              </a:lnSpc>
              <a:buClr>
                <a:schemeClr val="tx1"/>
              </a:buClr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" name="Datumsplatzhalter">
            <a:extLst>
              <a:ext uri="{FF2B5EF4-FFF2-40B4-BE49-F238E27FC236}">
                <a16:creationId xmlns:a16="http://schemas.microsoft.com/office/drawing/2014/main" id="{4587A11D-BE80-671B-6AF9-9C02BBFD07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F3FCC813-C10C-BF29-F6C2-5F382BA4E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F6114D8C-4BDC-53CF-1F7F-A0EAB3E232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UHH-Logo">
            <a:extLst>
              <a:ext uri="{FF2B5EF4-FFF2-40B4-BE49-F238E27FC236}">
                <a16:creationId xmlns:a16="http://schemas.microsoft.com/office/drawing/2014/main" id="{08341B6D-86FB-2C48-9ED7-E618429B1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3850" y="4413600"/>
            <a:ext cx="1192162" cy="38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29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">
            <a:extLst>
              <a:ext uri="{FF2B5EF4-FFF2-40B4-BE49-F238E27FC236}">
                <a16:creationId xmlns:a16="http://schemas.microsoft.com/office/drawing/2014/main" id="{42467729-862C-ACCE-B8E1-699AA571B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8496300" cy="57584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C447979-4F8F-513E-6D67-85083E82B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131887"/>
            <a:ext cx="8496300" cy="2933345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A38D8480-7034-8749-BB95-7BE05B39A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C8655903-FC10-2F8E-CBB3-890499D62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10" name="UHH-Logo">
            <a:extLst>
              <a:ext uri="{FF2B5EF4-FFF2-40B4-BE49-F238E27FC236}">
                <a16:creationId xmlns:a16="http://schemas.microsoft.com/office/drawing/2014/main" id="{EA56778A-D8C2-3522-4BDE-8E5736FA4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127776"/>
            <a:ext cx="1769139" cy="820237"/>
          </a:xfrm>
          <a:prstGeom prst="rect">
            <a:avLst/>
          </a:prstGeom>
        </p:spPr>
      </p:pic>
      <p:sp>
        <p:nvSpPr>
          <p:cNvPr id="8" name="Foliennummernplatzhalter">
            <a:extLst>
              <a:ext uri="{FF2B5EF4-FFF2-40B4-BE49-F238E27FC236}">
                <a16:creationId xmlns:a16="http://schemas.microsoft.com/office/drawing/2014/main" id="{F0FD46E1-37CF-B929-B565-E8D8B2CAE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62156" y="4615009"/>
            <a:ext cx="657994" cy="27463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0806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9" r:id="rId2"/>
    <p:sldLayoutId id="2147483720" r:id="rId3"/>
    <p:sldLayoutId id="2147483738" r:id="rId4"/>
    <p:sldLayoutId id="2147483739" r:id="rId5"/>
    <p:sldLayoutId id="2147483711" r:id="rId6"/>
    <p:sldLayoutId id="2147483735" r:id="rId7"/>
    <p:sldLayoutId id="2147483710" r:id="rId8"/>
    <p:sldLayoutId id="2147483722" r:id="rId9"/>
    <p:sldLayoutId id="2147483740" r:id="rId10"/>
    <p:sldLayoutId id="2147483727" r:id="rId11"/>
    <p:sldLayoutId id="2147483728" r:id="rId12"/>
    <p:sldLayoutId id="2147483726" r:id="rId13"/>
    <p:sldLayoutId id="2147483714" r:id="rId14"/>
    <p:sldLayoutId id="2147483715" r:id="rId15"/>
    <p:sldLayoutId id="2147483712" r:id="rId16"/>
    <p:sldLayoutId id="2147483713" r:id="rId17"/>
    <p:sldLayoutId id="2147483716" r:id="rId18"/>
    <p:sldLayoutId id="2147483717" r:id="rId19"/>
    <p:sldLayoutId id="2147483718" r:id="rId20"/>
    <p:sldLayoutId id="2147483719" r:id="rId21"/>
  </p:sldLayoutIdLst>
  <p:hf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lang="de-DE" sz="2600" b="1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04" userDrawn="1">
          <p15:clr>
            <a:srgbClr val="F26B43"/>
          </p15:clr>
        </p15:guide>
        <p15:guide id="3" pos="5556" userDrawn="1">
          <p15:clr>
            <a:srgbClr val="F26B43"/>
          </p15:clr>
        </p15:guide>
        <p15:guide id="4" orient="horz" pos="3026" userDrawn="1">
          <p15:clr>
            <a:srgbClr val="F26B43"/>
          </p15:clr>
        </p15:guide>
        <p15:guide id="5" orient="horz" pos="2573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  <p15:guide id="7" pos="3560" userDrawn="1">
          <p15:clr>
            <a:srgbClr val="F26B43"/>
          </p15:clr>
        </p15:guide>
        <p15:guide id="8" pos="22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Gamma-ray_burst" TargetMode="External"/><Relationship Id="rId13" Type="http://schemas.openxmlformats.org/officeDocument/2006/relationships/hyperlink" Target="https://heasarc.gsfc.nasa.gov/docs/cgro/egret/egret_tech.html" TargetMode="External"/><Relationship Id="rId3" Type="http://schemas.openxmlformats.org/officeDocument/2006/relationships/hyperlink" Target="https://doi.org/10.1146/annurev-nucl-102014-022036" TargetMode="External"/><Relationship Id="rId7" Type="http://schemas.openxmlformats.org/officeDocument/2006/relationships/hyperlink" Target="https://www.dlr.de/de/ar/themen-missionen/weltraumforschung/erkundung-des-weltraums/entstehung-des-universums/fermi-gamma" TargetMode="External"/><Relationship Id="rId12" Type="http://schemas.openxmlformats.org/officeDocument/2006/relationships/hyperlink" Target="https://en.wikipedia.org/wiki/Pair_production" TargetMode="External"/><Relationship Id="rId2" Type="http://schemas.openxmlformats.org/officeDocument/2006/relationships/hyperlink" Target="https://iopscience.iop.org/article/10.1088/0004-637X/697/2/1071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fermi.gsfc.nasa.gov/science/" TargetMode="External"/><Relationship Id="rId11" Type="http://schemas.openxmlformats.org/officeDocument/2006/relationships/hyperlink" Target="https://en.wikipedia.org/wiki/Gamma-ray_burst_emission_mechanisms" TargetMode="External"/><Relationship Id="rId5" Type="http://schemas.openxmlformats.org/officeDocument/2006/relationships/hyperlink" Target="https://en.wikipedia.org/wiki/Fermi_Gamma-ray_Space_Telescope" TargetMode="External"/><Relationship Id="rId10" Type="http://schemas.openxmlformats.org/officeDocument/2006/relationships/hyperlink" Target="https://en.wikipedia.org/wiki/Gamma-ray_astronomy" TargetMode="External"/><Relationship Id="rId4" Type="http://schemas.openxmlformats.org/officeDocument/2006/relationships/hyperlink" Target="https://www.sif.it/riviste/sif/ncc/econtents/2012/035/01/article/46" TargetMode="External"/><Relationship Id="rId9" Type="http://schemas.openxmlformats.org/officeDocument/2006/relationships/hyperlink" Target="https://fermi.gsfc.nasa.gov/ssc/observations/types/grbs/" TargetMode="External"/><Relationship Id="rId14" Type="http://schemas.openxmlformats.org/officeDocument/2006/relationships/hyperlink" Target="https://en.wikipedia.org/wiki/Energetic_Gamma_Ray_Experiment_Telescop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1088/0004-637X/697/2/1071" TargetMode="External"/><Relationship Id="rId13" Type="http://schemas.openxmlformats.org/officeDocument/2006/relationships/hyperlink" Target="https://en.wikipedia.org/wiki/File:Gamma-ray-burst-Mechanism.jpg" TargetMode="External"/><Relationship Id="rId3" Type="http://schemas.openxmlformats.org/officeDocument/2006/relationships/hyperlink" Target="https://en.wikipedia.org/wiki/File:Fermi_5_year_11000x6189.png" TargetMode="External"/><Relationship Id="rId7" Type="http://schemas.openxmlformats.org/officeDocument/2006/relationships/hyperlink" Target="https://en.wikipedia.org/wiki/File:GLAST_schematic.jpg" TargetMode="External"/><Relationship Id="rId12" Type="http://schemas.openxmlformats.org/officeDocument/2006/relationships/hyperlink" Target="https://en.wikipedia.org/wiki/File:GRB080319B_illustration_NASA.jpg" TargetMode="External"/><Relationship Id="rId2" Type="http://schemas.openxmlformats.org/officeDocument/2006/relationships/hyperlink" Target="https://en.wikipedia.org/wiki/File:Fermi_Gamma-ray_Space_Telescope_spacecraft_model.pn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n.wikipedia.org/wiki/File:GLAST_on_the_payload_attach_fitting.jpg" TargetMode="External"/><Relationship Id="rId11" Type="http://schemas.openxmlformats.org/officeDocument/2006/relationships/hyperlink" Target="https://science.nasa.gov/mission/hubble/science/science-behind-the-discoveries/hubble-gamma-ray-bursts/" TargetMode="External"/><Relationship Id="rId5" Type="http://schemas.openxmlformats.org/officeDocument/2006/relationships/hyperlink" Target="https://physics.ua.edu/2019/08/09/ua-gamma-ray-astrophysics-group-awarded-grant-for-work-on-sources-of-gamma-rays-neutrinos-and-gravitational-waves/" TargetMode="External"/><Relationship Id="rId15" Type="http://schemas.openxmlformats.org/officeDocument/2006/relationships/hyperlink" Target="https://heasarc.gsfc.nasa.gov/docs/cgro/egret/egret_tech.html" TargetMode="External"/><Relationship Id="rId10" Type="http://schemas.openxmlformats.org/officeDocument/2006/relationships/hyperlink" Target="https://fermi.gsfc.nasa.gov/ssc/observations/types/grbs/" TargetMode="External"/><Relationship Id="rId4" Type="http://schemas.openxmlformats.org/officeDocument/2006/relationships/hyperlink" Target="https://en.wikipedia.org/wiki/File:The_MAGIC_Telescope_at_night.jpg" TargetMode="External"/><Relationship Id="rId9" Type="http://schemas.openxmlformats.org/officeDocument/2006/relationships/hyperlink" Target="https://en.wikipedia.org/wiki/File:800_nasa_structure_renderin2.jpg" TargetMode="External"/><Relationship Id="rId14" Type="http://schemas.openxmlformats.org/officeDocument/2006/relationships/hyperlink" Target="https://en.wikipedia.org/wiki/File:Pair_production_Cartoon.gi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705C76A-0CEE-5B65-5E61-E23757629F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3405505"/>
            <a:ext cx="2879996" cy="422039"/>
          </a:xfrm>
        </p:spPr>
        <p:txBody>
          <a:bodyPr wrap="square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1400" noProof="0" dirty="0"/>
              <a:t>The Fermi Large Area Telescope</a:t>
            </a:r>
          </a:p>
        </p:txBody>
      </p:sp>
      <p:sp>
        <p:nvSpPr>
          <p:cNvPr id="3" name="Untertitel">
            <a:extLst>
              <a:ext uri="{FF2B5EF4-FFF2-40B4-BE49-F238E27FC236}">
                <a16:creationId xmlns:a16="http://schemas.microsoft.com/office/drawing/2014/main" id="{6ABA5C89-5204-85CE-7E3B-09DDAC7DF9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4083918"/>
            <a:ext cx="2879998" cy="354896"/>
          </a:xfrm>
        </p:spPr>
        <p:txBody>
          <a:bodyPr wrap="square" anchor="b">
            <a:normAutofit/>
          </a:bodyPr>
          <a:lstStyle/>
          <a:p>
            <a:r>
              <a:rPr lang="en-GB" noProof="0" dirty="0"/>
              <a:t>Henry Grell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438B3D4C-5E0E-57D4-A91F-408EAFD5193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1599" y="4444206"/>
            <a:ext cx="2883933" cy="431800"/>
          </a:xfrm>
        </p:spPr>
        <p:txBody>
          <a:bodyPr>
            <a:normAutofit/>
          </a:bodyPr>
          <a:lstStyle/>
          <a:p>
            <a:r>
              <a:rPr lang="en-GB" noProof="0" dirty="0"/>
              <a:t>30.06.2026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F7130A7E-7126-FA2C-EE1B-D62CFD095F4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-30286" r="28510" b="2"/>
          <a:stretch>
            <a:fillRect/>
          </a:stretch>
        </p:blipFill>
        <p:spPr>
          <a:xfrm>
            <a:off x="-1" y="10"/>
            <a:ext cx="9144001" cy="5143490"/>
          </a:xfrm>
          <a:prstGeom prst="rect">
            <a:avLst/>
          </a:prstGeom>
          <a:noFill/>
        </p:spPr>
      </p:pic>
      <p:sp>
        <p:nvSpPr>
          <p:cNvPr id="11" name="Copyright">
            <a:extLst>
              <a:ext uri="{FF2B5EF4-FFF2-40B4-BE49-F238E27FC236}">
                <a16:creationId xmlns:a16="http://schemas.microsoft.com/office/drawing/2014/main" id="{11561EE1-B92F-0CA9-95E8-6566266299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60432" y="4869835"/>
            <a:ext cx="688024" cy="273665"/>
          </a:xfrm>
        </p:spPr>
        <p:txBody>
          <a:bodyPr wrap="none" anchor="b">
            <a:normAutofit/>
          </a:bodyPr>
          <a:lstStyle/>
          <a:p>
            <a:r>
              <a:rPr lang="en-GB" noProof="0" dirty="0"/>
              <a:t>[1] NASA</a:t>
            </a:r>
          </a:p>
        </p:txBody>
      </p:sp>
    </p:spTree>
    <p:extLst>
      <p:ext uri="{BB962C8B-B14F-4D97-AF65-F5344CB8AC3E}">
        <p14:creationId xmlns:p14="http://schemas.microsoft.com/office/powerpoint/2010/main" val="2857045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FCC035-DFC7-5F4D-2A36-2015B848F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LAT: Calorimeter Modules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9F726D-D3D7-8940-8BFA-872E5DC54C2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noProof="0" dirty="0">
                <a:latin typeface="Aptos Narrow" panose="020B0004020202020204" pitchFamily="34" charset="0"/>
              </a:rPr>
              <a:t>96 </a:t>
            </a:r>
            <a:r>
              <a:rPr lang="en-GB" noProof="0" dirty="0" err="1">
                <a:latin typeface="Aptos Narrow" panose="020B0004020202020204" pitchFamily="34" charset="0"/>
              </a:rPr>
              <a:t>CsI</a:t>
            </a:r>
            <a:r>
              <a:rPr lang="en-GB" noProof="0" dirty="0">
                <a:latin typeface="Aptos Narrow" panose="020B0004020202020204" pitchFamily="34" charset="0"/>
              </a:rPr>
              <a:t>(Tl) scintillators per module</a:t>
            </a:r>
          </a:p>
          <a:p>
            <a:pPr lvl="1"/>
            <a:r>
              <a:rPr lang="en-GB" noProof="0" dirty="0" err="1">
                <a:latin typeface="Aptos Narrow" panose="020B0004020202020204" pitchFamily="34" charset="0"/>
              </a:rPr>
              <a:t>Hodoscopic</a:t>
            </a:r>
            <a:r>
              <a:rPr lang="en-GB" noProof="0" dirty="0">
                <a:latin typeface="Aptos Narrow" panose="020B0004020202020204" pitchFamily="34" charset="0"/>
              </a:rPr>
              <a:t> arrangement allows 3d tracking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Calorimeter measures energy of particle shower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Profile allows for background discrimination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Position resolution scales with energy</a:t>
            </a:r>
          </a:p>
        </p:txBody>
      </p:sp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9B8FBBFD-A4C8-269E-BC0C-2E25E3CE390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-375" t="-39305" r="-375" b="-39305"/>
          <a:stretch>
            <a:fillRect/>
          </a:stretch>
        </p:blipFill>
        <p:spPr>
          <a:xfrm>
            <a:off x="4572000" y="0"/>
            <a:ext cx="4579938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724CDEC-27F5-546A-E8B9-302E109EAE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579403" y="3966208"/>
            <a:ext cx="1535210" cy="261610"/>
          </a:xfrm>
        </p:spPr>
        <p:txBody>
          <a:bodyPr/>
          <a:lstStyle/>
          <a:p>
            <a:r>
              <a:rPr lang="en-GB" noProof="0" dirty="0"/>
              <a:t>[9] W. B. Atwood et al.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CC15E3-E65A-AAE6-19C5-81E832586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8070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A8417-DF90-068B-83C7-A07D15CA7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LAT: Anticoincidence Detector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CE971-5ED4-4E1C-DC09-D6BB0CEF9AE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Plastic scintillators surrounding the LAT assembly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Detects charged cosmic rays to filter false signals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High detection efficiency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Segmented to prevent false veto from backsplash effect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High energy photons from calorimeter may Compton-scatter in ACD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Sufficiently high energy deposition in calorimeter disables veto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Segmentation reduces area that can contribute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ACD is encased by micrometeoroid shield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Maintains light-tight seal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31A9C91B-776E-B89A-5B93-B82CCD92A61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796" t="-42933" r="112" b="-42933"/>
          <a:stretch>
            <a:fillRect/>
          </a:stretch>
        </p:blipFill>
        <p:spPr>
          <a:xfrm>
            <a:off x="5148263" y="0"/>
            <a:ext cx="4003675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05258D2-54EF-5644-9C21-B57D27DAFF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568714" y="4036660"/>
            <a:ext cx="1575286" cy="261610"/>
          </a:xfrm>
        </p:spPr>
        <p:txBody>
          <a:bodyPr/>
          <a:lstStyle/>
          <a:p>
            <a:r>
              <a:rPr lang="en-GB" noProof="0" dirty="0"/>
              <a:t>[10] W. B. Atwood et al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ADEE82-E0C3-62BC-FCFE-6DF04C198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11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70292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791EA-9E8A-45EE-ABF4-F449334B7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LAT: Data Acquisition System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0DDB68-B3D9-CC42-684C-FF4F3C653D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noProof="0" dirty="0">
                <a:latin typeface="Aptos Narrow" panose="020B0004020202020204" pitchFamily="34" charset="0"/>
              </a:rPr>
              <a:t>Onboard signal processing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Filters out charged particle background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Can process 1000s of events per second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Low deadtime (~26.5μs)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Triggers are provided by tower modules: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noProof="0" dirty="0">
                <a:latin typeface="Aptos Narrow" panose="020B0004020202020204" pitchFamily="34" charset="0"/>
              </a:rPr>
              <a:t>If 3 tracker planes trigger in a row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noProof="0" dirty="0">
                <a:latin typeface="Aptos Narrow" panose="020B0004020202020204" pitchFamily="34" charset="0"/>
              </a:rPr>
              <a:t>If certain energy thresholds are exceeded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ACD can veto trigger signals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BA2694D0-A33F-2C16-D689-3D044F4DB5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281" t="-28246" r="-948" b="-30474"/>
          <a:stretch>
            <a:fillRect/>
          </a:stretch>
        </p:blipFill>
        <p:spPr>
          <a:xfrm>
            <a:off x="5003800" y="0"/>
            <a:ext cx="4148138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18A6029-38AE-0F1C-9CA3-4254BB285E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530242" y="4180676"/>
            <a:ext cx="1613758" cy="261610"/>
          </a:xfrm>
        </p:spPr>
        <p:txBody>
          <a:bodyPr/>
          <a:lstStyle/>
          <a:p>
            <a:r>
              <a:rPr lang="en-GB" noProof="0" dirty="0"/>
              <a:t>[11] W. B. Atwood et al.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561A3E-B0D2-8E69-09C0-86F5D83C8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25938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platzhalter 15">
            <a:extLst>
              <a:ext uri="{FF2B5EF4-FFF2-40B4-BE49-F238E27FC236}">
                <a16:creationId xmlns:a16="http://schemas.microsoft.com/office/drawing/2014/main" id="{9160FB59-5A5A-81EE-A450-EA991EF231A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8881" t="-31706" r="14225" b="-29418"/>
          <a:stretch>
            <a:fillRect/>
          </a:stretch>
        </p:blipFill>
        <p:spPr>
          <a:xfrm>
            <a:off x="4788024" y="0"/>
            <a:ext cx="4363914" cy="5143500"/>
          </a:xfrm>
          <a:prstGeom prst="rect">
            <a:avLst/>
          </a:pr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C586556-7A55-4A84-908F-98AFF8188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Discoveries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85A4D2-B00C-A039-BCE2-5065937169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4608190" cy="2952750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Highest energy GRB to date (on 2 separate occasions)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~32GeV photon in 2008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94GeV photon in 2013</a:t>
            </a:r>
          </a:p>
          <a:p>
            <a:r>
              <a:rPr lang="en-GB" dirty="0">
                <a:latin typeface="Aptos Narrow" panose="020B0004020202020204" pitchFamily="34" charset="0"/>
              </a:rPr>
              <a:t>H</a:t>
            </a:r>
            <a:r>
              <a:rPr lang="en-GB" noProof="0" dirty="0" err="1">
                <a:latin typeface="Aptos Narrow" panose="020B0004020202020204" pitchFamily="34" charset="0"/>
              </a:rPr>
              <a:t>igh</a:t>
            </a:r>
            <a:r>
              <a:rPr lang="en-GB" noProof="0" dirty="0">
                <a:latin typeface="Aptos Narrow" panose="020B0004020202020204" pitchFamily="34" charset="0"/>
              </a:rPr>
              <a:t> γ-emission from galactic </a:t>
            </a:r>
            <a:r>
              <a:rPr lang="en-GB" noProof="0" dirty="0" err="1">
                <a:latin typeface="Aptos Narrow" panose="020B0004020202020204" pitchFamily="34" charset="0"/>
              </a:rPr>
              <a:t>center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γ-ray emitting bubbles expanding 25000 </a:t>
            </a:r>
            <a:r>
              <a:rPr lang="en-GB" noProof="0" dirty="0" err="1">
                <a:latin typeface="Aptos Narrow" panose="020B0004020202020204" pitchFamily="34" charset="0"/>
              </a:rPr>
              <a:t>ly</a:t>
            </a:r>
            <a:r>
              <a:rPr lang="en-GB" noProof="0" dirty="0">
                <a:latin typeface="Aptos Narrow" panose="020B0004020202020204" pitchFamily="34" charset="0"/>
              </a:rPr>
              <a:t> above and below galactic </a:t>
            </a:r>
            <a:r>
              <a:rPr lang="en-GB" noProof="0" dirty="0" err="1">
                <a:latin typeface="Aptos Narrow" panose="020B0004020202020204" pitchFamily="34" charset="0"/>
              </a:rPr>
              <a:t>center</a:t>
            </a:r>
            <a:r>
              <a:rPr lang="en-GB" noProof="0" dirty="0">
                <a:latin typeface="Aptos Narrow" panose="020B0004020202020204" pitchFamily="34" charset="0"/>
              </a:rPr>
              <a:t> (Fermi bubbles)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Confirmation of particle acceleration in supernovas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Background γ-ray sources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And more…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5BEA375-1B13-B362-C255-1779DD4636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39759" y="3953833"/>
            <a:ext cx="804241" cy="261610"/>
          </a:xfrm>
        </p:spPr>
        <p:txBody>
          <a:bodyPr/>
          <a:lstStyle/>
          <a:p>
            <a:r>
              <a:rPr lang="en-GB" noProof="0" dirty="0"/>
              <a:t>[12] NASA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02E059-1BAB-72D9-5D5A-B6CEEAD57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38BF575-D87F-3B18-D2C8-81D980A6A17F}"/>
              </a:ext>
            </a:extLst>
          </p:cNvPr>
          <p:cNvSpPr txBox="1"/>
          <p:nvPr/>
        </p:nvSpPr>
        <p:spPr>
          <a:xfrm>
            <a:off x="4737874" y="4167822"/>
            <a:ext cx="1274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noProof="0" dirty="0">
                <a:latin typeface="Aptos Narrow" panose="020B0004020202020204" pitchFamily="34" charset="0"/>
              </a:rPr>
              <a:t>Fermi Bubbles</a:t>
            </a:r>
          </a:p>
        </p:txBody>
      </p:sp>
    </p:spTree>
    <p:extLst>
      <p:ext uri="{BB962C8B-B14F-4D97-AF65-F5344CB8AC3E}">
        <p14:creationId xmlns:p14="http://schemas.microsoft.com/office/powerpoint/2010/main" val="21747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ECF3E3-B4B8-E98C-DD3A-9FA219DA3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latin typeface="Aptos Narrow" panose="020B0004020202020204" pitchFamily="34" charset="0"/>
              </a:rPr>
              <a:t>γ-Ray Bursts</a:t>
            </a: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2C41D2-D6EE-05DA-033B-0523DF2502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noProof="0" dirty="0">
                <a:latin typeface="Aptos Narrow" panose="020B0004020202020204" pitchFamily="34" charset="0"/>
              </a:rPr>
              <a:t>Extremely bright and energetic events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Duration from milliseconds to hours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Supernovas and neutron star mergers are known sources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No recorded intragalactic GRBs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Can have x-ray and/or optical afterglow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8771DE56-E336-C527-6FBE-3D43039EF0C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966" t="-61607" r="2706" b="-61607"/>
          <a:stretch>
            <a:fillRect/>
          </a:stretch>
        </p:blipFill>
        <p:spPr>
          <a:xfrm>
            <a:off x="4572000" y="0"/>
            <a:ext cx="4579938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FBAFABB-FBDA-036F-9C1F-689EC9C83A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31531" y="3507854"/>
            <a:ext cx="804241" cy="261610"/>
          </a:xfrm>
        </p:spPr>
        <p:txBody>
          <a:bodyPr/>
          <a:lstStyle/>
          <a:p>
            <a:r>
              <a:rPr lang="en-GB" noProof="0" dirty="0"/>
              <a:t>[13] NASA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049CDF-DE91-4954-FDD8-C14E306B7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14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66414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C7C444-6B23-708F-7F66-9D790F989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GRBs: Short and long bursts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37963B0-D39C-2B80-B177-6C568A982B7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noProof="0" dirty="0">
                <a:latin typeface="Aptos Narrow" panose="020B0004020202020204" pitchFamily="34" charset="0"/>
              </a:rPr>
              <a:t>Short bursts (</a:t>
            </a:r>
            <a:r>
              <a:rPr lang="en-GB" noProof="0" dirty="0" err="1">
                <a:latin typeface="Aptos Narrow" panose="020B0004020202020204" pitchFamily="34" charset="0"/>
              </a:rPr>
              <a:t>sGRBs</a:t>
            </a:r>
            <a:r>
              <a:rPr lang="en-GB" noProof="0" dirty="0">
                <a:latin typeface="Aptos Narrow" panose="020B0004020202020204" pitchFamily="34" charset="0"/>
              </a:rPr>
              <a:t>):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~30% of observed GRBs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No link to massive stars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Concurrent measurement of </a:t>
            </a:r>
            <a:r>
              <a:rPr lang="en-GB" noProof="0" dirty="0" err="1">
                <a:latin typeface="Aptos Narrow" panose="020B0004020202020204" pitchFamily="34" charset="0"/>
              </a:rPr>
              <a:t>sGRB</a:t>
            </a:r>
            <a:r>
              <a:rPr lang="en-GB" noProof="0" dirty="0">
                <a:latin typeface="Aptos Narrow" panose="020B0004020202020204" pitchFamily="34" charset="0"/>
              </a:rPr>
              <a:t> and gravitational wave confirmed neutron star merger as source</a:t>
            </a:r>
          </a:p>
          <a:p>
            <a:pPr marL="0" indent="0">
              <a:buNone/>
            </a:pPr>
            <a:r>
              <a:rPr lang="en-GB" noProof="0" dirty="0">
                <a:latin typeface="Aptos Narrow" panose="020B0004020202020204" pitchFamily="34" charset="0"/>
              </a:rPr>
              <a:t>Long Bursts: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Originate from galaxies with rapid star formation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Caused by deaths of massive stars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465B442B-21BE-0C1E-275A-4510C54B0EE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-3722"/>
          <a:stretch>
            <a:fillRect/>
          </a:stretch>
        </p:blipFill>
        <p:spPr>
          <a:xfrm>
            <a:off x="4932363" y="0"/>
            <a:ext cx="4219575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117A907-DD56-04AD-B7BB-8C39992633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76056" y="4881890"/>
            <a:ext cx="2112291" cy="261610"/>
          </a:xfrm>
        </p:spPr>
        <p:txBody>
          <a:bodyPr/>
          <a:lstStyle/>
          <a:p>
            <a:r>
              <a:rPr lang="en-GB" noProof="0" dirty="0"/>
              <a:t>[14] NASA and A. </a:t>
            </a:r>
            <a:r>
              <a:rPr lang="en-GB" noProof="0" dirty="0" err="1"/>
              <a:t>Feild</a:t>
            </a:r>
            <a:r>
              <a:rPr lang="en-GB" noProof="0" dirty="0"/>
              <a:t> (STScI)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51BF21-16B5-25F2-E55F-E0B73A26E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>
                <a:solidFill>
                  <a:schemeClr val="bg1"/>
                </a:solidFill>
              </a:rPr>
              <a:pPr/>
              <a:t>15</a:t>
            </a:fld>
            <a:endParaRPr lang="en-GB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758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D58F09-89E2-DE41-549E-42A6ED11A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GRBs: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667DADA-1B63-0E8F-8570-4D8859FB55D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noProof="0" dirty="0">
                    <a:latin typeface="Aptos Narrow" panose="020B0004020202020204" pitchFamily="34" charset="0"/>
                  </a:rPr>
                  <a:t>Often accompanied by extremely bright optical emission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Highest energy events known in astrophysics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Energy is highly focused into ultra-relativistic jets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Up to 99.9999% c, possibly even greater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Total energy estimated ~</a:t>
                </a:r>
                <a14:m>
                  <m:oMath xmlns:m="http://schemas.openxmlformats.org/officeDocument/2006/math">
                    <m:r>
                      <a:rPr lang="en-GB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3</m:t>
                    </m:r>
                    <m:r>
                      <a:rPr lang="en-GB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44</m:t>
                        </m:r>
                      </m:sup>
                    </m:sSup>
                  </m:oMath>
                </a14:m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J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Greater than ordinary supernovas (~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44</m:t>
                        </m:r>
                      </m:sup>
                    </m:sSup>
                  </m:oMath>
                </a14:m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J)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667DADA-1B63-0E8F-8570-4D8859FB55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513" t="-62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8114B868-C5EE-1645-C518-D97E77CA35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7907" r="7907"/>
          <a:stretch/>
        </p:blipFill>
        <p:spPr>
          <a:xfrm>
            <a:off x="4716463" y="0"/>
            <a:ext cx="4435475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EDDAA48-7AA6-B7F3-5418-4A1A9923F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18121" y="4881890"/>
            <a:ext cx="3630335" cy="261610"/>
          </a:xfrm>
        </p:spPr>
        <p:txBody>
          <a:bodyPr/>
          <a:lstStyle/>
          <a:p>
            <a:r>
              <a:rPr lang="en-GB" noProof="0" dirty="0"/>
              <a:t>[15] NASA/Swift/Mary Pat </a:t>
            </a:r>
            <a:r>
              <a:rPr lang="en-GB" noProof="0" dirty="0" err="1"/>
              <a:t>Hrybyk</a:t>
            </a:r>
            <a:r>
              <a:rPr lang="en-GB" noProof="0" dirty="0"/>
              <a:t>-Keith and John Jones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E1312D-0D0D-3B2C-410C-BE572F7785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>
                <a:solidFill>
                  <a:schemeClr val="bg1"/>
                </a:solidFill>
              </a:rPr>
              <a:pPr/>
              <a:t>16</a:t>
            </a:fld>
            <a:endParaRPr lang="en-GB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64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2D810-C22B-FC82-DC4F-AD21E36C7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GRBs: Emission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53AEA0-69AD-F564-B718-E01944E056D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noProof="0" dirty="0">
                <a:latin typeface="Aptos Narrow" panose="020B0004020202020204" pitchFamily="34" charset="0"/>
              </a:rPr>
              <a:t>Exact emission mechanism unknown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Very high emission efficiency (~50%)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Likely emitter is inverse Compton scattering from high energy particles accelerated by the source event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Collision of shockwave “shells” likely drives emission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Afterglow is emitted by relativistic shockwave and synchrotron radiation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2255D5C4-B6D2-DB59-2541-B8AD5831ADC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3997" t="-30951" b="-30951"/>
          <a:stretch>
            <a:fillRect/>
          </a:stretch>
        </p:blipFill>
        <p:spPr>
          <a:xfrm>
            <a:off x="4859338" y="0"/>
            <a:ext cx="4292600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FE4164A-02FB-D3B2-DDAC-CB70690437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88154" y="4180676"/>
            <a:ext cx="3155846" cy="261610"/>
          </a:xfrm>
        </p:spPr>
        <p:txBody>
          <a:bodyPr/>
          <a:lstStyle/>
          <a:p>
            <a:r>
              <a:rPr lang="en-GB" noProof="0" dirty="0"/>
              <a:t>[16] NASA/Goddard Space Flight </a:t>
            </a:r>
            <a:r>
              <a:rPr lang="en-GB" noProof="0" dirty="0" err="1"/>
              <a:t>Center</a:t>
            </a:r>
            <a:r>
              <a:rPr lang="en-GB" noProof="0" dirty="0"/>
              <a:t>/ICRAR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E5FE99-5B2F-D124-068B-7785EF1C9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17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09509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A80EE4E-E6D6-0247-EC52-B9FCFD163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γ-rays show us the highest energy processes in the universe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Fermi LAT is a powerful space-based instrument to detect γ-rays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Fermi has detected 1000s of γ-ray sources and collected valuable data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Open questions remain: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Ongoing search for dark matter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How do supernovas, etc. accelerate particles so efficiently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How are relativistic jets produced/accelerated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Unidentified γ-ray sources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And more…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09B58E-02D9-1E8B-69CE-F4D86EF14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648F394-6C7A-52D8-CB46-083540A60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738901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F40A054-2E0C-3013-6964-31D68A59F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8496300" cy="3384079"/>
          </a:xfrm>
        </p:spPr>
        <p:txBody>
          <a:bodyPr>
            <a:normAutofit fontScale="47500" lnSpcReduction="20000"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W. B. Atwood </a:t>
            </a:r>
            <a:r>
              <a:rPr lang="en-GB" i="1" noProof="0" dirty="0">
                <a:latin typeface="Aptos Narrow" panose="020B0004020202020204" pitchFamily="34" charset="0"/>
              </a:rPr>
              <a:t>et al.</a:t>
            </a:r>
            <a:r>
              <a:rPr lang="en-GB" noProof="0" dirty="0">
                <a:latin typeface="Aptos Narrow" panose="020B0004020202020204" pitchFamily="34" charset="0"/>
              </a:rPr>
              <a:t> 2009. The Large Area Telescope on the </a:t>
            </a:r>
            <a:r>
              <a:rPr lang="en-GB" i="1" noProof="0" dirty="0">
                <a:latin typeface="Aptos Narrow" panose="020B0004020202020204" pitchFamily="34" charset="0"/>
              </a:rPr>
              <a:t>Fermi Gamma-Ray Space Telescope</a:t>
            </a:r>
            <a:r>
              <a:rPr lang="en-GB" noProof="0" dirty="0">
                <a:latin typeface="Aptos Narrow" panose="020B0004020202020204" pitchFamily="34" charset="0"/>
              </a:rPr>
              <a:t> Mission. </a:t>
            </a:r>
            <a:r>
              <a:rPr lang="en-GB" i="1" noProof="0" dirty="0" err="1">
                <a:latin typeface="Aptos Narrow" panose="020B0004020202020204" pitchFamily="34" charset="0"/>
              </a:rPr>
              <a:t>ApJ</a:t>
            </a:r>
            <a:r>
              <a:rPr lang="en-GB" i="1" noProof="0" dirty="0">
                <a:latin typeface="Aptos Narrow" panose="020B0004020202020204" pitchFamily="34" charset="0"/>
              </a:rPr>
              <a:t>.</a:t>
            </a:r>
            <a:r>
              <a:rPr lang="en-GB" noProof="0" dirty="0">
                <a:latin typeface="Aptos Narrow" panose="020B0004020202020204" pitchFamily="34" charset="0"/>
              </a:rPr>
              <a:t> 697</a:t>
            </a:r>
            <a:r>
              <a:rPr lang="en-GB" b="1" noProof="0" dirty="0">
                <a:latin typeface="Aptos Narrow" panose="020B0004020202020204" pitchFamily="34" charset="0"/>
              </a:rPr>
              <a:t>:</a:t>
            </a:r>
            <a:r>
              <a:rPr lang="en-GB" noProof="0" dirty="0">
                <a:latin typeface="Aptos Narrow" panose="020B0004020202020204" pitchFamily="34" charset="0"/>
              </a:rPr>
              <a:t>1071. </a:t>
            </a:r>
            <a:r>
              <a:rPr lang="en-GB" noProof="0" dirty="0">
                <a:latin typeface="Aptos Narrow" panose="020B0004020202020204" pitchFamily="34" charset="0"/>
                <a:hlinkClick r:id="rId2"/>
              </a:rPr>
              <a:t>https://iopscience.iop.org/article/10.1088/0004-637X/697/2/1071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Stefan Funk. 2015. Ground- and Space-Based Gamma-Ray Astronomy. </a:t>
            </a:r>
            <a:r>
              <a:rPr lang="en-GB" i="1" noProof="0" dirty="0">
                <a:latin typeface="Aptos Narrow" panose="020B0004020202020204" pitchFamily="34" charset="0"/>
              </a:rPr>
              <a:t>Annual Review Nuclear and Particle Science</a:t>
            </a:r>
            <a:r>
              <a:rPr lang="en-GB" noProof="0" dirty="0">
                <a:latin typeface="Aptos Narrow" panose="020B0004020202020204" pitchFamily="34" charset="0"/>
              </a:rPr>
              <a:t>. 65:245-277. </a:t>
            </a:r>
            <a:r>
              <a:rPr lang="en-GB" u="sng" noProof="0" dirty="0">
                <a:latin typeface="Aptos Narrow" panose="020B0004020202020204" pitchFamily="34" charset="0"/>
                <a:hlinkClick r:id="rId3" tooltip="DOI"/>
              </a:rPr>
              <a:t>https://doi.org/10.1146/annurev-nucl-102014-022036</a:t>
            </a:r>
            <a:endParaRPr lang="en-GB" u="sng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L. Baldini, L. Tibaldo. 2011. Science Highlights from the </a:t>
            </a:r>
            <a:r>
              <a:rPr lang="en-GB" i="1" noProof="0" dirty="0">
                <a:latin typeface="Aptos Narrow" panose="020B0004020202020204" pitchFamily="34" charset="0"/>
              </a:rPr>
              <a:t>Fermi</a:t>
            </a:r>
            <a:r>
              <a:rPr lang="en-GB" noProof="0" dirty="0">
                <a:latin typeface="Aptos Narrow" panose="020B0004020202020204" pitchFamily="34" charset="0"/>
              </a:rPr>
              <a:t> Large Area Telescope. </a:t>
            </a:r>
            <a:r>
              <a:rPr lang="en-GB" i="1" noProof="0" dirty="0">
                <a:latin typeface="Aptos Narrow" panose="020B0004020202020204" pitchFamily="34" charset="0"/>
              </a:rPr>
              <a:t>Il Nuovo Cimento</a:t>
            </a:r>
            <a:r>
              <a:rPr lang="en-GB" noProof="0" dirty="0">
                <a:latin typeface="Aptos Narrow" panose="020B0004020202020204" pitchFamily="34" charset="0"/>
              </a:rPr>
              <a:t>. 35:63-75. </a:t>
            </a:r>
            <a:r>
              <a:rPr lang="en-GB" noProof="0" dirty="0">
                <a:latin typeface="Aptos Narrow" panose="020B0004020202020204" pitchFamily="34" charset="0"/>
                <a:hlinkClick r:id="rId4"/>
              </a:rPr>
              <a:t>https://www.sif.it/riviste/sif/ncc/econtents/2012/035/01/article/46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5"/>
              </a:rPr>
              <a:t>https://en.wikipedia.org/wiki/Fermi_Gamma-ray_Space_Telescope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6"/>
              </a:rPr>
              <a:t>https://fermi.gsfc.nasa.gov/science/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7"/>
              </a:rPr>
              <a:t>https://www.dlr.de/de/ar/themen-missionen/weltraumforschung/erkundung-des-weltraums/entstehung-des-universums/fermi-gamma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8"/>
              </a:rPr>
              <a:t>https://en.wikipedia.org/wiki/Gamma-ray_burst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9"/>
              </a:rPr>
              <a:t>https://fermi.gsfc.nasa.gov/ssc/observations/types/grbs/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10"/>
              </a:rPr>
              <a:t>https://en.wikipedia.org/wiki/Gamma-ray_astronomy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11"/>
              </a:rPr>
              <a:t>https://en.wikipedia.org/wiki/Gamma-ray_burst_emission_mechanisms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12"/>
              </a:rPr>
              <a:t>https://en.wikipedia.org/wiki/Pair_production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13"/>
              </a:rPr>
              <a:t>https://heasarc.gsfc.nasa.gov/docs/cgro/egret/egret_tech.html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  <a:hlinkClick r:id="rId14"/>
              </a:rPr>
              <a:t>https://en.wikipedia.org/wiki/Energetic_Gamma_Ray_Experiment_Telescope</a:t>
            </a:r>
            <a:endParaRPr lang="en-GB" noProof="0" dirty="0">
              <a:latin typeface="Aptos Narrow" panose="020B0004020202020204" pitchFamily="34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4DA1B63-8A28-874A-6426-3BFEDD19E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CFD585D-866B-D9D1-5BA6-6CC12F539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Sources</a:t>
            </a:r>
          </a:p>
        </p:txBody>
      </p:sp>
    </p:spTree>
    <p:extLst>
      <p:ext uri="{BB962C8B-B14F-4D97-AF65-F5344CB8AC3E}">
        <p14:creationId xmlns:p14="http://schemas.microsoft.com/office/powerpoint/2010/main" val="995272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">
            <a:extLst>
              <a:ext uri="{FF2B5EF4-FFF2-40B4-BE49-F238E27FC236}">
                <a16:creationId xmlns:a16="http://schemas.microsoft.com/office/drawing/2014/main" id="{94BCFC1B-EDB1-71E4-AC4F-B5EEE9160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8496300" cy="575841"/>
          </a:xfrm>
        </p:spPr>
        <p:txBody>
          <a:bodyPr/>
          <a:lstStyle/>
          <a:p>
            <a:r>
              <a:rPr lang="en-GB" noProof="0" dirty="0"/>
              <a:t>Structure</a:t>
            </a:r>
          </a:p>
        </p:txBody>
      </p:sp>
      <p:sp>
        <p:nvSpPr>
          <p:cNvPr id="21" name="Inhaltsplatzhalter">
            <a:extLst>
              <a:ext uri="{FF2B5EF4-FFF2-40B4-BE49-F238E27FC236}">
                <a16:creationId xmlns:a16="http://schemas.microsoft.com/office/drawing/2014/main" id="{68C495D2-F20C-BBD9-ED55-DAC439DF9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7784" y="1131887"/>
            <a:ext cx="6192366" cy="3312071"/>
          </a:xfrm>
        </p:spPr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itchFamily="2" charset="2"/>
              <a:buChar char="§"/>
            </a:pPr>
            <a:r>
              <a:rPr lang="en-GB" noProof="0" dirty="0">
                <a:latin typeface="Aptos Narrow" panose="020B0004020202020204" pitchFamily="34" charset="0"/>
              </a:rPr>
              <a:t>Gamma-ray astronomy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noProof="0" dirty="0">
                <a:latin typeface="Aptos Narrow" panose="020B0004020202020204" pitchFamily="34" charset="0"/>
              </a:rPr>
              <a:t>The Fermi Satellite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noProof="0" dirty="0">
                <a:latin typeface="Aptos Narrow" panose="020B0004020202020204" pitchFamily="34" charset="0"/>
              </a:rPr>
              <a:t>The Large Area Telescope (LAT)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Tracking and Calorimeter Modules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Anticoincidence Detector and Data Acquisition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noProof="0" dirty="0">
                <a:latin typeface="Aptos Narrow" panose="020B0004020202020204" pitchFamily="34" charset="0"/>
              </a:rPr>
              <a:t>Discoveries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Gamma-Ray Bursts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GB" noProof="0" dirty="0">
                <a:latin typeface="Aptos Narrow" panose="020B0004020202020204" pitchFamily="34" charset="0"/>
              </a:rPr>
              <a:t>Summary</a:t>
            </a:r>
          </a:p>
        </p:txBody>
      </p:sp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2C5475E3-B666-AE18-C8AE-B07CBFA9D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</p:spPr>
        <p:txBody>
          <a:bodyPr/>
          <a:lstStyle/>
          <a:p>
            <a:fld id="{3449650F-E03B-624E-B2AD-4F9591B58B11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70755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013AD5-F7F4-2745-13C3-334E26D34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8496300" cy="3384079"/>
          </a:xfrm>
        </p:spPr>
        <p:txBody>
          <a:bodyPr>
            <a:normAutofit fontScale="40000" lnSpcReduction="20000"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[1]: </a:t>
            </a:r>
            <a:r>
              <a:rPr lang="en-GB" noProof="0" dirty="0">
                <a:latin typeface="Aptos Narrow" panose="020B0004020202020204" pitchFamily="34" charset="0"/>
                <a:hlinkClick r:id="rId2"/>
              </a:rPr>
              <a:t>https://en.wikipedia.org/wiki/File:Fermi_Gamma-ray_Space_Telescope_spacecraft_model.png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[2]: </a:t>
            </a:r>
            <a:r>
              <a:rPr lang="en-GB" noProof="0" dirty="0">
                <a:latin typeface="Aptos Narrow" panose="020B0004020202020204" pitchFamily="34" charset="0"/>
                <a:hlinkClick r:id="rId3"/>
              </a:rPr>
              <a:t>https://en.wikipedia.org/wiki/File:Fermi_5_year_11000x6189.png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[3]: </a:t>
            </a:r>
            <a:r>
              <a:rPr lang="en-GB" noProof="0" dirty="0">
                <a:latin typeface="Aptos Narrow" panose="020B0004020202020204" pitchFamily="34" charset="0"/>
                <a:hlinkClick r:id="rId4"/>
              </a:rPr>
              <a:t>https://en.wikipedia.org/wiki/File:The_MAGIC_Telescope_at_night.jpg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[4]: </a:t>
            </a:r>
            <a:r>
              <a:rPr lang="en-GB" noProof="0" dirty="0">
                <a:latin typeface="Aptos Narrow" panose="020B0004020202020204" pitchFamily="34" charset="0"/>
                <a:hlinkClick r:id="rId5"/>
              </a:rPr>
              <a:t>https://physics.ua.edu/2019/08/09/ua-gamma-ray-astrophysics-group-awarded-grant-for-work-on-sources-of-gamma-rays-neutrinos-and-gravitational-waves/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[5]: </a:t>
            </a:r>
            <a:r>
              <a:rPr lang="en-GB" noProof="0" dirty="0">
                <a:latin typeface="Aptos Narrow" panose="020B0004020202020204" pitchFamily="34" charset="0"/>
                <a:hlinkClick r:id="rId6"/>
              </a:rPr>
              <a:t>https://en.wikipedia.org/wiki/File:GLAST_on_the_payload_attach_fitting.jpg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[6]: </a:t>
            </a:r>
            <a:r>
              <a:rPr lang="en-GB" noProof="0" dirty="0">
                <a:latin typeface="Aptos Narrow" panose="020B0004020202020204" pitchFamily="34" charset="0"/>
                <a:hlinkClick r:id="rId7"/>
              </a:rPr>
              <a:t>https://en.wikipedia.org/wiki/File:GLAST_schematic.jpg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[7], [8], [9], [10], [11]: W. B. Atwood </a:t>
            </a:r>
            <a:r>
              <a:rPr lang="en-GB" i="1" noProof="0" dirty="0">
                <a:latin typeface="Aptos Narrow" panose="020B0004020202020204" pitchFamily="34" charset="0"/>
              </a:rPr>
              <a:t>et al.</a:t>
            </a:r>
            <a:r>
              <a:rPr lang="en-GB" noProof="0" dirty="0">
                <a:latin typeface="Aptos Narrow" panose="020B0004020202020204" pitchFamily="34" charset="0"/>
              </a:rPr>
              <a:t> 2009. The Large Area Telescope on the </a:t>
            </a:r>
            <a:r>
              <a:rPr lang="en-GB" i="1" noProof="0" dirty="0">
                <a:latin typeface="Aptos Narrow" panose="020B0004020202020204" pitchFamily="34" charset="0"/>
              </a:rPr>
              <a:t>Fermi Gamma-Ray Space Telescope</a:t>
            </a:r>
            <a:r>
              <a:rPr lang="en-GB" noProof="0" dirty="0">
                <a:latin typeface="Aptos Narrow" panose="020B0004020202020204" pitchFamily="34" charset="0"/>
              </a:rPr>
              <a:t> Mission. </a:t>
            </a:r>
            <a:r>
              <a:rPr lang="en-GB" i="1" noProof="0" dirty="0" err="1">
                <a:latin typeface="Aptos Narrow" panose="020B0004020202020204" pitchFamily="34" charset="0"/>
              </a:rPr>
              <a:t>ApJ</a:t>
            </a:r>
            <a:r>
              <a:rPr lang="en-GB" i="1" noProof="0" dirty="0">
                <a:latin typeface="Aptos Narrow" panose="020B0004020202020204" pitchFamily="34" charset="0"/>
              </a:rPr>
              <a:t>.</a:t>
            </a:r>
            <a:r>
              <a:rPr lang="en-GB" noProof="0" dirty="0">
                <a:latin typeface="Aptos Narrow" panose="020B0004020202020204" pitchFamily="34" charset="0"/>
              </a:rPr>
              <a:t> 697</a:t>
            </a:r>
            <a:r>
              <a:rPr lang="en-GB" b="1" noProof="0" dirty="0">
                <a:latin typeface="Aptos Narrow" panose="020B0004020202020204" pitchFamily="34" charset="0"/>
              </a:rPr>
              <a:t>:</a:t>
            </a:r>
            <a:r>
              <a:rPr lang="en-GB" noProof="0" dirty="0">
                <a:latin typeface="Aptos Narrow" panose="020B0004020202020204" pitchFamily="34" charset="0"/>
              </a:rPr>
              <a:t>1071. </a:t>
            </a:r>
            <a:r>
              <a:rPr lang="en-GB" noProof="0" dirty="0">
                <a:latin typeface="Aptos Narrow" panose="020B0004020202020204" pitchFamily="34" charset="0"/>
                <a:hlinkClick r:id="rId8"/>
              </a:rPr>
              <a:t>https://iopscience.iop.org/article/10.1088/0004-637X/697/2/1071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[12]: </a:t>
            </a:r>
            <a:r>
              <a:rPr lang="en-GB" noProof="0" dirty="0">
                <a:latin typeface="Aptos Narrow" panose="020B0004020202020204" pitchFamily="34" charset="0"/>
                <a:hlinkClick r:id="rId9"/>
              </a:rPr>
              <a:t>https://en.wikipedia.org/wiki/File:800_nasa_structure_renderin2.jpg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[13]: </a:t>
            </a:r>
            <a:r>
              <a:rPr lang="en-GB" noProof="0" dirty="0">
                <a:latin typeface="Aptos Narrow" panose="020B0004020202020204" pitchFamily="34" charset="0"/>
                <a:hlinkClick r:id="rId10"/>
              </a:rPr>
              <a:t>https://fermi.gsfc.nasa.gov/ssc/observations/types/grbs/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[14]: </a:t>
            </a:r>
            <a:r>
              <a:rPr lang="en-GB" noProof="0" dirty="0">
                <a:latin typeface="Aptos Narrow" panose="020B0004020202020204" pitchFamily="34" charset="0"/>
                <a:hlinkClick r:id="rId11"/>
              </a:rPr>
              <a:t>https://science.nasa.gov/mission/hubble/science/science-behind-the-discoveries/hubble-gamma-ray-bursts/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[15]: </a:t>
            </a:r>
            <a:r>
              <a:rPr lang="en-GB" noProof="0" dirty="0">
                <a:latin typeface="Aptos Narrow" panose="020B0004020202020204" pitchFamily="34" charset="0"/>
                <a:hlinkClick r:id="rId12"/>
              </a:rPr>
              <a:t>https://en.wikipedia.org/wiki/File:GRB080319B_illustration_NASA.jpg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[16]: </a:t>
            </a:r>
            <a:r>
              <a:rPr lang="en-GB" noProof="0" dirty="0">
                <a:latin typeface="Aptos Narrow" panose="020B0004020202020204" pitchFamily="34" charset="0"/>
                <a:hlinkClick r:id="rId13"/>
              </a:rPr>
              <a:t>https://en.wikipedia.org/wiki/File:Gamma-ray-burst-Mechanism.jpg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[17]: </a:t>
            </a:r>
            <a:r>
              <a:rPr lang="en-GB" noProof="0" dirty="0">
                <a:latin typeface="Aptos Narrow" panose="020B0004020202020204" pitchFamily="34" charset="0"/>
                <a:hlinkClick r:id="rId14"/>
              </a:rPr>
              <a:t>https://en.wikipedia.org/wiki/File:Pair_production_Cartoon.gif</a:t>
            </a:r>
            <a:endParaRPr lang="en-GB" noProof="0" dirty="0">
              <a:latin typeface="Aptos Narrow" panose="020B0004020202020204" pitchFamily="34" charset="0"/>
            </a:endParaRPr>
          </a:p>
          <a:p>
            <a:r>
              <a:rPr lang="en-GB" noProof="0" dirty="0">
                <a:latin typeface="Aptos Narrow" panose="020B0004020202020204" pitchFamily="34" charset="0"/>
              </a:rPr>
              <a:t>[18]: </a:t>
            </a:r>
            <a:r>
              <a:rPr lang="en-GB" noProof="0" dirty="0">
                <a:latin typeface="Aptos Narrow" panose="020B0004020202020204" pitchFamily="34" charset="0"/>
                <a:hlinkClick r:id="rId15"/>
              </a:rPr>
              <a:t>https://heasarc.gsfc.nasa.gov/docs/cgro/egret/egret_tech.html</a:t>
            </a:r>
            <a:endParaRPr lang="en-GB" noProof="0" dirty="0">
              <a:latin typeface="Aptos Narrow" panose="020B0004020202020204" pitchFamily="34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7807756-0AD8-8B97-58D1-1E18EA29E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0DA9A73-BFEC-82EB-FE16-F8E8E2264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Image Sources</a:t>
            </a:r>
          </a:p>
        </p:txBody>
      </p:sp>
    </p:spTree>
    <p:extLst>
      <p:ext uri="{BB962C8B-B14F-4D97-AF65-F5344CB8AC3E}">
        <p14:creationId xmlns:p14="http://schemas.microsoft.com/office/powerpoint/2010/main" val="477326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EC2268-4207-7405-F5F3-FFA591943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Pair-Production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832E5FB-5C78-C2ED-BF64-D66B24F398C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GB" noProof="0" dirty="0">
                    <a:latin typeface="Aptos Narrow" panose="020B0004020202020204" pitchFamily="34" charset="0"/>
                  </a:rPr>
                  <a:t>Dominant light-matter interaction at high energies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</a:rPr>
                  <a:t>Creation of particle and antiparticle from neutral boson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</a:rPr>
                  <a:t>Minimum energy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>
                    <a:latin typeface="Aptos Narrow" panose="020B0004020202020204" pitchFamily="34" charset="0"/>
                  </a:rPr>
                  <a:t> = 1.022MeV </a:t>
                </a:r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 1.2132pm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Must occur near atomic nucleus with atomic number Z to satisfy conservation of momentum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Nucleus receives recoil</a:t>
                </a:r>
              </a:p>
              <a:p>
                <a:pPr lvl="1"/>
                <a:r>
                  <a:rPr lang="en-GB" dirty="0">
                    <a:latin typeface="Aptos Narrow" panose="020B0004020202020204" pitchFamily="34" charset="0"/>
                  </a:rPr>
                  <a:t>Emitted particles are almost parallel</a:t>
                </a:r>
                <a:endParaRPr lang="en-GB" noProof="0" dirty="0">
                  <a:latin typeface="Aptos Narrow" panose="020B0004020202020204" pitchFamily="34" charset="0"/>
                  <a:sym typeface="Wingdings" panose="05000000000000000000" pitchFamily="2" charset="2"/>
                </a:endParaRP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Cross section scales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b="0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𝑍</m:t>
                        </m:r>
                      </m:e>
                      <m:sup>
                        <m:r>
                          <a:rPr lang="en-GB" b="0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endParaRPr lang="en-GB" noProof="0" dirty="0">
                  <a:latin typeface="Aptos Narrow" panose="020B0004020202020204" pitchFamily="34" charset="0"/>
                </a:endParaRP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</a:rPr>
                  <a:t>Heavy nuclei preferable </a:t>
                </a:r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 LAT uses tungsten</a:t>
                </a:r>
                <a:endParaRPr lang="en-GB" noProof="0" dirty="0">
                  <a:latin typeface="Aptos Narrow" panose="020B0004020202020204" pitchFamily="34" charset="0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832E5FB-5C78-C2ED-BF64-D66B24F398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381" t="-413" r="-1190" b="-227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02AB5894-7F6E-D67B-D4D2-6AAC5BC154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40" t="-129158" r="-609" b="-25951"/>
          <a:stretch>
            <a:fillRect/>
          </a:stretch>
        </p:blipFill>
        <p:spPr>
          <a:xfrm>
            <a:off x="5662612" y="565795"/>
            <a:ext cx="3481388" cy="257175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EF3C8D3-1425-B47A-DBCF-AC26A7FA25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12077" y="3006740"/>
            <a:ext cx="1411780" cy="261610"/>
          </a:xfrm>
        </p:spPr>
        <p:txBody>
          <a:bodyPr/>
          <a:lstStyle/>
          <a:p>
            <a:r>
              <a:rPr lang="en-GB" noProof="0" dirty="0"/>
              <a:t>[17] Jess H. Brewer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E372A8-8BF3-D939-C510-7AF6C6251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21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937359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AC3E2B-C403-1089-6323-171898BD5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LAT‘s predecessor: EGRET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A6F11C-5EF5-7D0F-7B74-F724DF3A66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4608190" cy="3312070"/>
          </a:xfrm>
        </p:spPr>
        <p:txBody>
          <a:bodyPr>
            <a:normAutofit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1991 - 2000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Energy range: 20MeV – 30GeV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Angular resolution: ≤0.5°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Spark chamber, calorimeter, and anticoincidence dome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Effective area: ~1500cm²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271 sources discovered, 170 unidentified</a:t>
            </a:r>
          </a:p>
          <a:p>
            <a:pPr marL="0" indent="0">
              <a:buNone/>
            </a:pPr>
            <a:r>
              <a:rPr lang="en-GB" noProof="0" dirty="0">
                <a:latin typeface="Aptos Narrow" panose="020B0004020202020204" pitchFamily="34" charset="0"/>
                <a:sym typeface="Wingdings" panose="05000000000000000000" pitchFamily="2" charset="2"/>
              </a:rPr>
              <a:t> LAT is a major technological improvement</a:t>
            </a:r>
            <a:endParaRPr lang="en-GB" noProof="0" dirty="0">
              <a:latin typeface="Aptos Narrow" panose="020B0004020202020204" pitchFamily="34" charset="0"/>
            </a:endParaRPr>
          </a:p>
          <a:p>
            <a:endParaRPr lang="en-GB" noProof="0" dirty="0"/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4C6EBA55-5DC8-FD80-9863-75A5AA72BE5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467" b="467"/>
          <a:stretch/>
        </p:blipFill>
        <p:spPr>
          <a:xfrm>
            <a:off x="4716463" y="0"/>
            <a:ext cx="4435475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F285688-257E-E6C5-4964-C88B6A9D22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1908" y="4881890"/>
            <a:ext cx="2676548" cy="261610"/>
          </a:xfrm>
        </p:spPr>
        <p:txBody>
          <a:bodyPr/>
          <a:lstStyle/>
          <a:p>
            <a:r>
              <a:rPr lang="en-GB" noProof="0" dirty="0"/>
              <a:t>[18] NASA/Goddard Space Flight </a:t>
            </a:r>
            <a:r>
              <a:rPr lang="en-GB" noProof="0" dirty="0" err="1"/>
              <a:t>Center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10BB7D-7F2F-9E4F-43B4-0B4A1D7A8D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22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62915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0F6543-052B-428E-7C72-B9DAC0119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Gamma-ray astronomy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33AD60-DBE6-7822-AE2C-E9B0C6E4883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γ-rays allow viewing very high energy events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Electrically neutral</a:t>
            </a:r>
            <a:r>
              <a:rPr lang="en-GB" noProof="0" dirty="0">
                <a:latin typeface="Aptos Narrow" panose="020B0004020202020204" pitchFamily="34" charset="0"/>
                <a:sym typeface="Wingdings" panose="05000000000000000000" pitchFamily="2" charset="2"/>
              </a:rPr>
              <a:t> Origin is easy to trace</a:t>
            </a:r>
          </a:p>
          <a:p>
            <a:r>
              <a:rPr lang="en-GB" noProof="0" dirty="0">
                <a:latin typeface="Aptos Narrow" panose="020B0004020202020204" pitchFamily="34" charset="0"/>
                <a:sym typeface="Wingdings" panose="05000000000000000000" pitchFamily="2" charset="2"/>
              </a:rPr>
              <a:t>Easier to detect than neutrinos and gravitational waves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Goals of γ-ray astronomy: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Determine the origin of cosmic rays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Search for γ-rays from dark matter decay/annihilation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Research the structure/evolution of the universe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3D7A16EB-D2C2-2286-3C19-7B3C9284C95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49208" r="170" b="-52775"/>
          <a:stretch>
            <a:fillRect/>
          </a:stretch>
        </p:blipFill>
        <p:spPr>
          <a:xfrm>
            <a:off x="4543425" y="0"/>
            <a:ext cx="4600575" cy="5236046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B252B4C-E467-E302-EEE6-CB9DC8661A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04320" y="3604612"/>
            <a:ext cx="2639680" cy="261610"/>
          </a:xfrm>
        </p:spPr>
        <p:txBody>
          <a:bodyPr/>
          <a:lstStyle/>
          <a:p>
            <a:r>
              <a:rPr lang="en-GB" noProof="0" dirty="0"/>
              <a:t>[2] NASA/DOE/Fermi LAT Collaboration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F0BB27-006E-62BB-52C0-CFA920213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DE28BD6-C87D-8EEA-D05E-3F60CF80CB80}"/>
              </a:ext>
            </a:extLst>
          </p:cNvPr>
          <p:cNvSpPr txBox="1"/>
          <p:nvPr/>
        </p:nvSpPr>
        <p:spPr>
          <a:xfrm>
            <a:off x="4543425" y="3902061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latin typeface="Aptos Narrow" panose="020B0004020202020204" pitchFamily="34" charset="0"/>
              </a:rPr>
              <a:t>γ-ray sky at over 1GeV, observed by Fermi</a:t>
            </a:r>
            <a:endParaRPr lang="en-GB" sz="1200" noProof="0" dirty="0">
              <a:latin typeface="TheSans UHH" panose="020B050205030202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74641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C502D6-9BDC-72ED-BBFC-E4354C354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Gamma-ray observation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E571FE-0FB8-683E-E5A6-3E1C1F56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49" y="1131888"/>
            <a:ext cx="4752207" cy="3096046"/>
          </a:xfrm>
        </p:spPr>
        <p:txBody>
          <a:bodyPr>
            <a:normAutofit fontScale="92500" lnSpcReduction="20000"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Space based instruments: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Direct γ-ray detection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Broad sky coverage and high angular resolution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Small detector size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noProof="0" dirty="0">
                <a:latin typeface="Aptos Narrow" panose="020B0004020202020204" pitchFamily="34" charset="0"/>
              </a:rPr>
              <a:t>Sensitive at lower energies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Ground based observation: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Atmosphere blocks γ-rays </a:t>
            </a:r>
            <a:r>
              <a:rPr lang="en-GB" noProof="0" dirty="0">
                <a:latin typeface="Aptos Narrow" panose="020B0004020202020204" pitchFamily="34" charset="0"/>
                <a:sym typeface="Wingdings" panose="05000000000000000000" pitchFamily="2" charset="2"/>
              </a:rPr>
              <a:t> Indirect detection only (Cherenkov radiation)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Large detection/collection area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Atmospheric Cherenkov detection only works at night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noProof="0" dirty="0">
                <a:latin typeface="Aptos Narrow" panose="020B0004020202020204" pitchFamily="34" charset="0"/>
              </a:rPr>
              <a:t>Very high energy detection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1F58EC28-A028-39F8-4A26-01B2CD915B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8717" t="-27700" r="7602" b="-27952"/>
          <a:stretch>
            <a:fillRect/>
          </a:stretch>
        </p:blipFill>
        <p:spPr>
          <a:xfrm>
            <a:off x="5004048" y="0"/>
            <a:ext cx="4147890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5D9D136-4579-4834-9117-C35A3DA332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43773" y="3961476"/>
            <a:ext cx="1294760" cy="261610"/>
          </a:xfrm>
        </p:spPr>
        <p:txBody>
          <a:bodyPr/>
          <a:lstStyle/>
          <a:p>
            <a:r>
              <a:rPr lang="en-GB" noProof="0" dirty="0"/>
              <a:t>[3] Robert Wagner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1646D3-B0DB-6146-AC1F-B95069DA5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1D60651-F463-7DD1-4959-9B6D9A1E9113}"/>
              </a:ext>
            </a:extLst>
          </p:cNvPr>
          <p:cNvSpPr txBox="1"/>
          <p:nvPr/>
        </p:nvSpPr>
        <p:spPr>
          <a:xfrm>
            <a:off x="5004048" y="4277024"/>
            <a:ext cx="4024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noProof="0" dirty="0">
                <a:latin typeface="Aptos Narrow" panose="020B0004020202020204" pitchFamily="34" charset="0"/>
              </a:rPr>
              <a:t>The MAGIC telescope. Focusing reference lasers are visible due to fog</a:t>
            </a:r>
          </a:p>
        </p:txBody>
      </p:sp>
    </p:spTree>
    <p:extLst>
      <p:ext uri="{BB962C8B-B14F-4D97-AF65-F5344CB8AC3E}">
        <p14:creationId xmlns:p14="http://schemas.microsoft.com/office/powerpoint/2010/main" val="2508029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26629FC-9A36-84F9-C8B7-6843F622633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noProof="0" dirty="0">
                    <a:latin typeface="Aptos Narrow" panose="020B0004020202020204" pitchFamily="34" charset="0"/>
                  </a:rPr>
                  <a:t>Leptonic emission: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</a:rPr>
                  <a:t>Electron-positron annihilation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</a:rPr>
                  <a:t>Synchrotron radiation in strong magnetic fields (pulsars, etc.)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</a:rPr>
                  <a:t>Inverse Compton-scattering </a:t>
                </a:r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 High energy electron transfers energy to photon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Hadronic emission: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p + p 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π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noProof="0" dirty="0">
                    <a:latin typeface="Aptos Narrow" panose="020B0004020202020204" pitchFamily="34" charset="0"/>
                  </a:rPr>
                  <a:t> </a:t>
                </a:r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 γ + γ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Dark matter (hypothetical):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</a:rPr>
                  <a:t>γ-rays emitted by decay or annihilation</a:t>
                </a:r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26629FC-9A36-84F9-C8B7-6843F62263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381" t="-124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F7CB5137-FD91-C132-C0FF-06D0022239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3168" t="-13948" r="5854" b="-13948"/>
          <a:stretch>
            <a:fillRect/>
          </a:stretch>
        </p:blipFill>
        <p:spPr>
          <a:xfrm>
            <a:off x="4788024" y="0"/>
            <a:ext cx="4360432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82AE31-1754-6149-ABB2-E327E893CF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46178" y="4353399"/>
            <a:ext cx="1289950" cy="261610"/>
          </a:xfrm>
        </p:spPr>
        <p:txBody>
          <a:bodyPr/>
          <a:lstStyle/>
          <a:p>
            <a:r>
              <a:rPr lang="en-GB" noProof="0" dirty="0"/>
              <a:t>[4] </a:t>
            </a:r>
            <a:r>
              <a:rPr lang="en-GB" noProof="0" dirty="0" err="1"/>
              <a:t>IceCube</a:t>
            </a:r>
            <a:r>
              <a:rPr lang="en-GB" noProof="0" dirty="0"/>
              <a:t>/NASA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DA9957-676F-4E79-3196-597A7DBAD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4108D7-BC18-51FB-59EB-9DF70F42D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Gamma-ray emitters</a:t>
            </a:r>
          </a:p>
        </p:txBody>
      </p:sp>
    </p:spTree>
    <p:extLst>
      <p:ext uri="{BB962C8B-B14F-4D97-AF65-F5344CB8AC3E}">
        <p14:creationId xmlns:p14="http://schemas.microsoft.com/office/powerpoint/2010/main" val="1161607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A2FFE-45B8-C83A-9499-7FD2BDBAB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Fermi satellite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A9ACAA-0C82-2BD4-B33C-CF734F83A9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Launched 11.06.2008 as Gamma-ray Large Area Space Telescope (GLAST)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Renamed Fermi Gamma-ray Space Telescope 23.08.2008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Mission goals: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Determine origin of cosmic rays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Image the γ-ray sky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  <a:cs typeface="Arial" panose="020B0604020202020204" pitchFamily="34" charset="0"/>
              </a:rPr>
              <a:t>Detect and research γ-ray bursts (GRBs)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  <a:cs typeface="Arial" panose="020B0604020202020204" pitchFamily="34" charset="0"/>
              </a:rPr>
              <a:t>Search for dark matter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Orbits the Earth every 95 minutes, full sky sweep every 3 hours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8191B4AE-0480-FB34-0401-23ADAE8899A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449" b="10449"/>
          <a:stretch/>
        </p:blipFill>
        <p:spPr>
          <a:xfrm>
            <a:off x="4787900" y="0"/>
            <a:ext cx="4364038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C9CBBE6-EA2D-6665-03B0-519CB9198E1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7900" y="4751085"/>
            <a:ext cx="725693" cy="261610"/>
          </a:xfrm>
        </p:spPr>
        <p:txBody>
          <a:bodyPr/>
          <a:lstStyle/>
          <a:p>
            <a:r>
              <a:rPr lang="en-GB" noProof="0" dirty="0"/>
              <a:t>[5] NASA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49CF79-77F8-9993-AD5B-8F85B23662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28384" y="4619918"/>
            <a:ext cx="657994" cy="274637"/>
          </a:xfrm>
        </p:spPr>
        <p:txBody>
          <a:bodyPr/>
          <a:lstStyle/>
          <a:p>
            <a:fld id="{3449650F-E03B-624E-B2AD-4F9591B58B11}" type="slidenum">
              <a:rPr lang="en-GB" noProof="0" smtClean="0">
                <a:solidFill>
                  <a:srgbClr val="000000"/>
                </a:solidFill>
              </a:rPr>
              <a:pPr/>
              <a:t>6</a:t>
            </a:fld>
            <a:endParaRPr lang="en-GB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715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8F4A4-D532-A674-01AB-A80A2E43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Fermi: Onboard instruments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7D56E3-EFC7-FD62-08A6-21908F027F5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noProof="0" dirty="0">
                <a:latin typeface="Aptos Narrow" panose="020B0004020202020204" pitchFamily="34" charset="0"/>
              </a:rPr>
              <a:t>Large Area Telescope (LAT):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Imaging γ-ray  pair conversion telescope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Energy range: 20MeV – 300GeV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Field of view: 20% of the sky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Successor of the Energetic Gamma Ray Experiment Telescope (EGRET) in most aspects</a:t>
            </a:r>
          </a:p>
          <a:p>
            <a:r>
              <a:rPr lang="en-GB" noProof="0" dirty="0">
                <a:latin typeface="Aptos Narrow" panose="020B0004020202020204" pitchFamily="34" charset="0"/>
              </a:rPr>
              <a:t>Gamma Burst Monitor (GBM):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Scintillation detector passively searching for GRBs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Energy range: 10keV – 30MeV</a:t>
            </a:r>
          </a:p>
          <a:p>
            <a:pPr lvl="1"/>
            <a:r>
              <a:rPr lang="en-GB" noProof="0" dirty="0">
                <a:latin typeface="Aptos Narrow" panose="020B0004020202020204" pitchFamily="34" charset="0"/>
              </a:rPr>
              <a:t>Can „see“ the entire </a:t>
            </a:r>
            <a:r>
              <a:rPr lang="en-GB" noProof="0" dirty="0" err="1">
                <a:latin typeface="Aptos Narrow" panose="020B0004020202020204" pitchFamily="34" charset="0"/>
              </a:rPr>
              <a:t>unoccluded</a:t>
            </a:r>
            <a:r>
              <a:rPr lang="en-GB" noProof="0" dirty="0">
                <a:latin typeface="Aptos Narrow" panose="020B0004020202020204" pitchFamily="34" charset="0"/>
              </a:rPr>
              <a:t> sky</a:t>
            </a:r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7FAEED63-D2D8-EFCD-EEC3-228DA37D204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-184" t="-12438" b="-12438"/>
          <a:stretch>
            <a:fillRect/>
          </a:stretch>
        </p:blipFill>
        <p:spPr>
          <a:xfrm>
            <a:off x="4860033" y="0"/>
            <a:ext cx="4291906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5B45B78-2551-5E41-3AEE-D21EBCF565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60033" y="4361066"/>
            <a:ext cx="725693" cy="261610"/>
          </a:xfrm>
        </p:spPr>
        <p:txBody>
          <a:bodyPr/>
          <a:lstStyle/>
          <a:p>
            <a:r>
              <a:rPr lang="en-GB" noProof="0" dirty="0"/>
              <a:t>[6] NASA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45DAF3-1462-EBD0-F8E1-3223427A54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6002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3B7E1D-7523-F3BA-D50B-225C80A4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Large Area Telescope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51D270F-1581-42F5-826D-4E64978800C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>
                    <a:latin typeface="Aptos Narrow" panose="020B0004020202020204" pitchFamily="34" charset="0"/>
                  </a:rPr>
                  <a:t>-pair conversion telescope </a:t>
                </a:r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 γ-ray creates electron-positron pair, which can be detected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4x4 „towers“ of tracker and calorimeter modules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Anticoincidence detector (ACD) to filter charged cosmic rays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FOV: 2.4sr (~20% of the sky)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Angular resolution: ~0.15° at &gt;10GeV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Effective area: ~9500cm²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Full sky sweep every 3 hours</a:t>
                </a:r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51D270F-1581-42F5-826D-4E64978800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381" t="-165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D30E79EC-F515-E074-EE17-95AE9CAE7D4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7969" t="-16323" b="-16323"/>
          <a:stretch>
            <a:fillRect/>
          </a:stretch>
        </p:blipFill>
        <p:spPr>
          <a:xfrm>
            <a:off x="4859338" y="0"/>
            <a:ext cx="4292600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3F7B5BD-F8AB-296A-5EC3-A8C06A06BD8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08790" y="4242725"/>
            <a:ext cx="1535210" cy="261610"/>
          </a:xfrm>
        </p:spPr>
        <p:txBody>
          <a:bodyPr/>
          <a:lstStyle/>
          <a:p>
            <a:r>
              <a:rPr lang="en-GB" noProof="0" dirty="0"/>
              <a:t>[7] W. B. Atwood et al.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21532D-C475-3DEB-A04B-7860C299C0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4591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EE423B-6184-8152-7AE2-1BF348893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LAT: Tracker Modules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6D29718-4EA1-0DEA-6BF5-B13DC731915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23850" y="1131888"/>
                <a:ext cx="5112246" cy="295275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GB" noProof="0" dirty="0">
                    <a:latin typeface="Aptos Narrow" panose="020B0004020202020204" pitchFamily="34" charset="0"/>
                  </a:rPr>
                  <a:t>18 stacked tracking planes per module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Tungsten foil (converter) and silicon strip detectors (SSDs)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„Front“ converters are thin for better angular resolution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  <a:sym typeface="Wingdings" panose="05000000000000000000" pitchFamily="2" charset="2"/>
                  </a:rPr>
                  <a:t>„Back“ converters are 6x thicker for better conversion efficiency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</a:rPr>
                  <a:t>γ-ray hits converter and creates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>
                    <a:latin typeface="Aptos Narrow" panose="020B0004020202020204" pitchFamily="34" charset="0"/>
                  </a:rPr>
                  <a:t>-pair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</a:rPr>
                  <a:t>SSDs detect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>
                    <a:latin typeface="Aptos Narrow" panose="020B0004020202020204" pitchFamily="34" charset="0"/>
                  </a:rPr>
                  <a:t>-pair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</a:rPr>
                  <a:t>Multiple planes allow tracing the trajectory</a:t>
                </a:r>
              </a:p>
              <a:p>
                <a:pPr lvl="1"/>
                <a:r>
                  <a:rPr lang="en-GB" noProof="0" dirty="0">
                    <a:latin typeface="Aptos Narrow" panose="020B0004020202020204" pitchFamily="34" charset="0"/>
                  </a:rPr>
                  <a:t>Converter directly above SSDs for best resolution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</a:rPr>
                  <a:t>Designed for low deadtime and redundancy</a:t>
                </a:r>
              </a:p>
              <a:p>
                <a:r>
                  <a:rPr lang="en-GB" noProof="0" dirty="0">
                    <a:latin typeface="Aptos Narrow" panose="020B0004020202020204" pitchFamily="34" charset="0"/>
                  </a:rPr>
                  <a:t>Tracker provides trigger for LAT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6D29718-4EA1-0DEA-6BF5-B13DC73191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3850" y="1131888"/>
                <a:ext cx="5112246" cy="2952750"/>
              </a:xfrm>
              <a:blipFill>
                <a:blip r:embed="rId2"/>
                <a:stretch>
                  <a:fillRect l="-1907" t="-165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B949CD4A-90CF-D4B4-8CFC-676E39A65AF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" t="-2895" r="-3624" b="-5514"/>
          <a:stretch>
            <a:fillRect/>
          </a:stretch>
        </p:blipFill>
        <p:spPr>
          <a:xfrm>
            <a:off x="5436096" y="0"/>
            <a:ext cx="3715842" cy="5143500"/>
          </a:xfrm>
          <a:prstGeom prst="rect">
            <a:avLst/>
          </a:prstGeom>
          <a:noFill/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4E4F4B3-4D45-7317-DF69-EB7ACD215D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36096" y="4615009"/>
            <a:ext cx="1535210" cy="261610"/>
          </a:xfrm>
        </p:spPr>
        <p:txBody>
          <a:bodyPr/>
          <a:lstStyle/>
          <a:p>
            <a:r>
              <a:rPr lang="en-GB" noProof="0" dirty="0"/>
              <a:t>[8] W. B. Atwood et al.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499FED-33C7-DF27-6284-D62F181590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49650F-E03B-624E-B2AD-4F9591B58B11}" type="slidenum">
              <a:rPr lang="en-GB" noProof="0" smtClean="0">
                <a:solidFill>
                  <a:schemeClr val="bg1"/>
                </a:solidFill>
              </a:rPr>
              <a:pPr/>
              <a:t>9</a:t>
            </a:fld>
            <a:endParaRPr lang="en-GB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174582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Benutzerdefiniert 6">
      <a:dk1>
        <a:srgbClr val="333333"/>
      </a:dk1>
      <a:lt1>
        <a:srgbClr val="FFFFFF"/>
      </a:lt1>
      <a:dk2>
        <a:srgbClr val="0271BB"/>
      </a:dk2>
      <a:lt2>
        <a:srgbClr val="F0F3F6"/>
      </a:lt2>
      <a:accent1>
        <a:srgbClr val="E2001A"/>
      </a:accent1>
      <a:accent2>
        <a:srgbClr val="0271BB"/>
      </a:accent2>
      <a:accent3>
        <a:srgbClr val="3B515B"/>
      </a:accent3>
      <a:accent4>
        <a:srgbClr val="F07F8C"/>
      </a:accent4>
      <a:accent5>
        <a:srgbClr val="80B8DD"/>
      </a:accent5>
      <a:accent6>
        <a:srgbClr val="9DA8AD"/>
      </a:accent6>
      <a:hlink>
        <a:srgbClr val="0271BB"/>
      </a:hlink>
      <a:folHlink>
        <a:srgbClr val="80B8D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3">
              <a:lumMod val="20000"/>
              <a:lumOff val="8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600" dirty="0" smtClean="0">
            <a:latin typeface="TheSans UHH" panose="020B0502050302020203" pitchFamily="34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30522-Vorlage-PPT-v12" id="{93E51D71-30E6-944F-AF76-1663F22A654C}" vid="{1A941132-CFFB-364C-ACFC-9EF91DACCF55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E1E6C15FD80AF49AEB1DEFF5F33194F" ma:contentTypeVersion="4" ma:contentTypeDescription="Ein neues Dokument erstellen." ma:contentTypeScope="" ma:versionID="b71729b5ce3a8ea50c81940ea1098782">
  <xsd:schema xmlns:xsd="http://www.w3.org/2001/XMLSchema" xmlns:xs="http://www.w3.org/2001/XMLSchema" xmlns:p="http://schemas.microsoft.com/office/2006/metadata/properties" xmlns:ns2="a8d2fd8b-ea47-4297-a2a4-bbaafe68126a" targetNamespace="http://schemas.microsoft.com/office/2006/metadata/properties" ma:root="true" ma:fieldsID="d825ee8331a942623613287f67bffd49" ns2:_="">
    <xsd:import namespace="a8d2fd8b-ea47-4297-a2a4-bbaafe6812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d2fd8b-ea47-4297-a2a4-bbaafe6812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E76099-763A-4686-B3F5-939F3E16EF65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a8d2fd8b-ea47-4297-a2a4-bbaafe68126a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EC8E9F1F-EDFC-4B9F-90D6-FF7629612A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1BA0E0-62B6-46F5-8A82-BCE103D7A7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d2fd8b-ea47-4297-a2a4-bbaafe6812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0</TotalTime>
  <Words>1834</Words>
  <Application>Microsoft Office PowerPoint</Application>
  <PresentationFormat>Bildschirmpräsentation (16:9)</PresentationFormat>
  <Paragraphs>238</Paragraphs>
  <Slides>22</Slides>
  <Notes>1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8" baseType="lpstr">
      <vt:lpstr>Arial</vt:lpstr>
      <vt:lpstr>Cambria Math</vt:lpstr>
      <vt:lpstr>Aptos Narrow</vt:lpstr>
      <vt:lpstr>Wingdings</vt:lpstr>
      <vt:lpstr>TheSans UHH</vt:lpstr>
      <vt:lpstr>Benutzerdefiniertes Design</vt:lpstr>
      <vt:lpstr>The Fermi Large Area Telescope</vt:lpstr>
      <vt:lpstr>Structure</vt:lpstr>
      <vt:lpstr>Gamma-ray astronomy</vt:lpstr>
      <vt:lpstr>Gamma-ray observation</vt:lpstr>
      <vt:lpstr>Gamma-ray emitters</vt:lpstr>
      <vt:lpstr>The Fermi satellite</vt:lpstr>
      <vt:lpstr>Fermi: Onboard instruments</vt:lpstr>
      <vt:lpstr>The Large Area Telescope</vt:lpstr>
      <vt:lpstr>LAT: Tracker Modules</vt:lpstr>
      <vt:lpstr>LAT: Calorimeter Modules</vt:lpstr>
      <vt:lpstr>LAT: Anticoincidence Detector</vt:lpstr>
      <vt:lpstr>LAT: Data Acquisition System</vt:lpstr>
      <vt:lpstr>Discoveries</vt:lpstr>
      <vt:lpstr>γ-Ray Bursts</vt:lpstr>
      <vt:lpstr>GRBs: Short and long bursts</vt:lpstr>
      <vt:lpstr>GRBs: Energy</vt:lpstr>
      <vt:lpstr>GRBs: Emission</vt:lpstr>
      <vt:lpstr>Summary</vt:lpstr>
      <vt:lpstr>Sources</vt:lpstr>
      <vt:lpstr>Image Sources</vt:lpstr>
      <vt:lpstr>Pair-Production</vt:lpstr>
      <vt:lpstr>LAT‘s predecessor: EGRET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PowerPoint-Vorlage der Universität Hamburg</dc:title>
  <dc:subject/>
  <dc:creator>Henry</dc:creator>
  <cp:keywords/>
  <dc:description/>
  <cp:lastModifiedBy>Henry Grell</cp:lastModifiedBy>
  <cp:revision>54</cp:revision>
  <dcterms:created xsi:type="dcterms:W3CDTF">2023-05-30T13:23:33Z</dcterms:created>
  <dcterms:modified xsi:type="dcterms:W3CDTF">2026-06-29T18:04:41Z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ache">
    <vt:lpwstr>Deutsch</vt:lpwstr>
  </property>
  <property fmtid="{D5CDD505-2E9C-101B-9397-08002B2CF9AE}" pid="3" name="ContentTypeId">
    <vt:lpwstr>0x0101004E1E6C15FD80AF49AEB1DEFF5F33194F</vt:lpwstr>
  </property>
</Properties>
</file>