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sldIdLst>
    <p:sldId id="256" r:id="rId5"/>
    <p:sldId id="259" r:id="rId6"/>
    <p:sldId id="262" r:id="rId7"/>
    <p:sldId id="257" r:id="rId8"/>
    <p:sldId id="260" r:id="rId9"/>
    <p:sldId id="263" r:id="rId10"/>
    <p:sldId id="261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0" r:id="rId19"/>
    <p:sldId id="273" r:id="rId20"/>
    <p:sldId id="274" r:id="rId21"/>
    <p:sldId id="275" r:id="rId22"/>
    <p:sldId id="276" r:id="rId23"/>
    <p:sldId id="281" r:id="rId24"/>
    <p:sldId id="277" r:id="rId25"/>
    <p:sldId id="278" r:id="rId26"/>
    <p:sldId id="279" r:id="rId27"/>
    <p:sldId id="280" r:id="rId28"/>
    <p:sldId id="258" r:id="rId29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8F0961-EE38-4AD0-B467-D709216537E2}" v="7" dt="2026-06-01T16:11:52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85472" autoAdjust="0"/>
  </p:normalViewPr>
  <p:slideViewPr>
    <p:cSldViewPr snapToGrid="0">
      <p:cViewPr varScale="1">
        <p:scale>
          <a:sx n="94" d="100"/>
          <a:sy n="94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05DEB-8A6C-4CBD-977E-286AE5A21DF2}" type="datetimeFigureOut">
              <a:rPr lang="en-150" smtClean="0"/>
              <a:t>29/06/2026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F4ADF-30A2-464A-928E-6BE2C9825063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43388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F4ADF-30A2-464A-928E-6BE2C9825063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8876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F4ADF-30A2-464A-928E-6BE2C9825063}" type="slidenum">
              <a:rPr lang="en-150" smtClean="0"/>
              <a:t>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4311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2.1: Schematic illustrations of LLP production modes in</a:t>
            </a:r>
          </a:p>
          <a:p>
            <a:r>
              <a:rPr lang="en-US" dirty="0"/>
              <a:t>our simplified model framework. From top to bottom and left</a:t>
            </a:r>
          </a:p>
          <a:p>
            <a:r>
              <a:rPr lang="en-US" dirty="0"/>
              <a:t>to right: direct pair production (DPP); heavy parent (HP); Higgs</a:t>
            </a:r>
          </a:p>
          <a:p>
            <a:r>
              <a:rPr lang="en-US" dirty="0"/>
              <a:t>modes (HIG), including gluon fusion and VBF production (not</a:t>
            </a:r>
          </a:p>
          <a:p>
            <a:r>
              <a:rPr lang="en-US" dirty="0"/>
              <a:t>shown here is V H production); heavy resonance (RES); charged</a:t>
            </a:r>
          </a:p>
          <a:p>
            <a:r>
              <a:rPr lang="en-US" dirty="0"/>
              <a:t>current (CC).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F4ADF-30A2-464A-928E-6BE2C9825063}" type="slidenum">
              <a:rPr lang="en-150" smtClean="0"/>
              <a:t>8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162573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Decay BR is about 1e-54, so basically impossible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F4ADF-30A2-464A-928E-6BE2C9825063}" type="slidenum">
              <a:rPr lang="en-150" smtClean="0"/>
              <a:t>10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41909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F4ADF-30A2-464A-928E-6BE2C9825063}" type="slidenum">
              <a:rPr lang="en-150" smtClean="0"/>
              <a:t>22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8325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HH-Logo" descr="Logo der Universität Hamburg">
            <a:extLst>
              <a:ext uri="{FF2B5EF4-FFF2-40B4-BE49-F238E27FC236}">
                <a16:creationId xmlns:a16="http://schemas.microsoft.com/office/drawing/2014/main" id="{7B0EE754-E1E0-A5A0-D9D1-3B741E903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435307"/>
            <a:ext cx="6432715" cy="625877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00000"/>
              </a:lnSpc>
              <a:defRPr sz="3467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11" name="Person">
            <a:extLst>
              <a:ext uri="{FF2B5EF4-FFF2-40B4-BE49-F238E27FC236}">
                <a16:creationId xmlns:a16="http://schemas.microsoft.com/office/drawing/2014/main" id="{D42A4AC9-20EE-7518-5501-9C75AFE90B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380" y="5445224"/>
            <a:ext cx="6432715" cy="473195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133" b="0" i="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7" name="Datum">
            <a:extLst>
              <a:ext uri="{FF2B5EF4-FFF2-40B4-BE49-F238E27FC236}">
                <a16:creationId xmlns:a16="http://schemas.microsoft.com/office/drawing/2014/main" id="{FCBF30C3-33D1-752C-FC76-BA17BF1B52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2" y="5829267"/>
            <a:ext cx="6432715" cy="575733"/>
          </a:xfrm>
        </p:spPr>
        <p:txBody>
          <a:bodyPr>
            <a:normAutofit/>
          </a:bodyPr>
          <a:lstStyle>
            <a:lvl1pPr marL="0" indent="0">
              <a:buNone/>
              <a:defRPr sz="2133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55019" y="0"/>
            <a:ext cx="4642923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6" name="Copyright">
            <a:extLst>
              <a:ext uri="{FF2B5EF4-FFF2-40B4-BE49-F238E27FC236}">
                <a16:creationId xmlns:a16="http://schemas.microsoft.com/office/drawing/2014/main" id="{0E1FD2E4-6DF4-BF5A-4349-163545BE0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70032" y="6539901"/>
            <a:ext cx="627910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</a:t>
            </a:r>
          </a:p>
        </p:txBody>
      </p:sp>
    </p:spTree>
    <p:extLst>
      <p:ext uri="{BB962C8B-B14F-4D97-AF65-F5344CB8AC3E}">
        <p14:creationId xmlns:p14="http://schemas.microsoft.com/office/powerpoint/2010/main" val="171960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blau/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">
            <a:extLst>
              <a:ext uri="{FF2B5EF4-FFF2-40B4-BE49-F238E27FC236}">
                <a16:creationId xmlns:a16="http://schemas.microsoft.com/office/drawing/2014/main" id="{5AFF9095-81B9-BCB9-F995-76D7A95EC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46771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3"/>
            <a:ext cx="8256488" cy="3167956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1A332F47-736B-CDE0-6752-F10D3D68B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94F0979D-6918-4D72-BAE4-33E0238F4B77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5C11D619-E32A-2CEE-9965-9C829412BC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0576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(mit schmalem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6624307" cy="767788"/>
          </a:xfrm>
        </p:spPr>
        <p:txBody>
          <a:bodyPr lIns="0"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6144253" cy="3937000"/>
          </a:xfrm>
        </p:spPr>
        <p:txBody>
          <a:bodyPr l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59869" y="0"/>
            <a:ext cx="4642577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36C21B6C-1199-7410-D70C-DF13D6B43E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338EC3EA-D4DA-303C-806E-472FC6B32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9AAC19B7-37FD-AA89-39AA-F7DF9419D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31AC64D7-DABF-436F-A9CB-6917CCC497E8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4BFEEC7F-37CA-96F1-CC3A-8A300A1C2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86082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 (mit breitem Fot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3743987" cy="767788"/>
          </a:xfrm>
        </p:spPr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3743987" cy="3937000"/>
          </a:xfrm>
        </p:spPr>
        <p:txBody>
          <a:bodyPr lIns="0"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6668" y="0"/>
            <a:ext cx="7535729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6F379341-4B7C-56ED-E5CE-3AF27C9C07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1"/>
            <a:ext cx="1036676" cy="318100"/>
          </a:xfrm>
          <a:solidFill>
            <a:schemeClr val="tx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bg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11" name="Datumsplatzhalter">
            <a:extLst>
              <a:ext uri="{FF2B5EF4-FFF2-40B4-BE49-F238E27FC236}">
                <a16:creationId xmlns:a16="http://schemas.microsoft.com/office/drawing/2014/main" id="{7D88BC12-8F4E-BFC6-264F-89270375E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BDEEBFD7-4ED5-4513-BFFF-E06770D405D9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12" name="Fußzeilenplatzhalter">
            <a:extLst>
              <a:ext uri="{FF2B5EF4-FFF2-40B4-BE49-F238E27FC236}">
                <a16:creationId xmlns:a16="http://schemas.microsoft.com/office/drawing/2014/main" id="{F86D739E-9299-6C18-D483-F75B8037A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  <p:pic>
        <p:nvPicPr>
          <p:cNvPr id="13" name="UHH-Logo">
            <a:extLst>
              <a:ext uri="{FF2B5EF4-FFF2-40B4-BE49-F238E27FC236}">
                <a16:creationId xmlns:a16="http://schemas.microsoft.com/office/drawing/2014/main" id="{C5C0F380-ADA6-104E-BE5C-DE52B098D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1800" y="5884801"/>
            <a:ext cx="1589549" cy="51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68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Inhalt (mit Beschreib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ues Rechteck">
            <a:extLst>
              <a:ext uri="{FF2B5EF4-FFF2-40B4-BE49-F238E27FC236}">
                <a16:creationId xmlns:a16="http://schemas.microsoft.com/office/drawing/2014/main" id="{14BDBED3-5910-DE22-D9E0-EF5709BC0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49819" y="0"/>
            <a:ext cx="464218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09184"/>
            <a:ext cx="7008349" cy="3937000"/>
          </a:xfrm>
        </p:spPr>
        <p:txBody>
          <a:bodyPr l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33432" y="1509184"/>
            <a:ext cx="3826768" cy="2563821"/>
          </a:xfrm>
        </p:spPr>
        <p:txBody>
          <a:bodyPr lIns="0" anchor="t" anchorCtr="0">
            <a:normAutofit/>
          </a:bodyPr>
          <a:lstStyle>
            <a:lvl1pPr marL="380990" indent="-380990">
              <a:lnSpc>
                <a:spcPct val="120000"/>
              </a:lnSpc>
              <a:buClr>
                <a:schemeClr val="bg1"/>
              </a:buClr>
              <a:buFont typeface="Wingdings" pitchFamily="2" charset="2"/>
              <a:buChar char="§"/>
              <a:defRPr sz="1867">
                <a:solidFill>
                  <a:schemeClr val="bg1"/>
                </a:solidFill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F6365823-088A-8693-C71E-3BE224B70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0406DA75-B94C-88A6-DC22-02C95D67C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D33DCCB5-209E-466C-AB3C-80F878438730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670BC1F-CA78-59FB-8906-557B8A8BB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49819" y="6153347"/>
            <a:ext cx="3333056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8925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964934C-EA16-90F9-FF01-DDA26AEA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8A498CDC-352F-BF56-E3E4-9366FD040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B324906E-3EC6-43D0-38B0-7F3BC8939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4D538AD1-D36D-4644-B1DF-0FE83AC03F8D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511DF910-5AC6-4699-67BD-422B03AEE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42436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A6F2484B-6A49-A01C-CB00-04C3C61D9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6EB1508-E0F4-F09F-03BC-AA73731C5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563A5D8-34C5-4242-AE46-D692F764A5CC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3" name="Fußzeilenplatzhalter">
            <a:extLst>
              <a:ext uri="{FF2B5EF4-FFF2-40B4-BE49-F238E27FC236}">
                <a16:creationId xmlns:a16="http://schemas.microsoft.com/office/drawing/2014/main" id="{AA413CEF-D37C-976C-E37F-68A4D6D80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76529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513325"/>
            <a:ext cx="5280157" cy="3932859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0043" y="1513325"/>
            <a:ext cx="5280157" cy="3932859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0792" y="6155943"/>
            <a:ext cx="937320" cy="366183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256A2770-1A1F-77F6-78D7-E44AEAE9E9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8E33AB84-6D74-4750-B7A0-A6431E5AB89F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BB2272B-6D56-1FA3-D138-FFB24858D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92222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">
            <a:extLst>
              <a:ext uri="{FF2B5EF4-FFF2-40B4-BE49-F238E27FC236}">
                <a16:creationId xmlns:a16="http://schemas.microsoft.com/office/drawing/2014/main" id="{CD2ED777-FF9B-1F8E-A73B-AE96714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11328400" cy="767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37D0021-4AE9-12EF-77C5-6E40087C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1" y="1511107"/>
            <a:ext cx="5280156" cy="815909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5A6B0E0E-75A2-F94A-0962-615DE4EB2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1" y="2506133"/>
            <a:ext cx="5280156" cy="2940051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4117240-25E0-9C7E-438D-28789BCE676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80045" y="1511107"/>
            <a:ext cx="5280156" cy="825500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CE98A3E-1FE1-0DB5-2352-C9DF207F4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80045" y="2506133"/>
            <a:ext cx="5280156" cy="2940051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Foliennummernplatzhalter">
            <a:extLst>
              <a:ext uri="{FF2B5EF4-FFF2-40B4-BE49-F238E27FC236}">
                <a16:creationId xmlns:a16="http://schemas.microsoft.com/office/drawing/2014/main" id="{2D7E17B0-6C39-E84C-8C98-5FA3A41CA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1D790461-F92A-CC5D-2798-7693BAA1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BA3E5582-ACC0-4539-9538-111F77273295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DDED3A4E-19FA-52ED-810A-479DD1F26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5227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71CA5E38-AD06-052F-D243-EF2FC83E6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4224867" cy="767788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C6CD7452-71E2-D02E-ACAE-A574F4E5A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4"/>
            <a:ext cx="4224867" cy="3937000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7610A72B-21A5-96FD-DCC8-D60D15D1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452671"/>
            <a:ext cx="6576483" cy="4993515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32C229D4-8F43-CC72-97C2-B0866651D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B98D548-7EFA-0993-27E3-142384E12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AF67C7BB-CD09-49D5-A3CF-190A0B9A7D3F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3A89B385-8C99-FB81-B57F-F3ED4EB9C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41749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">
            <a:extLst>
              <a:ext uri="{FF2B5EF4-FFF2-40B4-BE49-F238E27FC236}">
                <a16:creationId xmlns:a16="http://schemas.microsoft.com/office/drawing/2014/main" id="{A7BA631A-EF29-8182-4001-4759D6684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452670"/>
            <a:ext cx="4224867" cy="767788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9690B3AD-4342-072E-81A9-FF969E28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2057400"/>
            <a:ext cx="4224867" cy="3388784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Bildplatzhalter">
            <a:extLst>
              <a:ext uri="{FF2B5EF4-FFF2-40B4-BE49-F238E27FC236}">
                <a16:creationId xmlns:a16="http://schemas.microsoft.com/office/drawing/2014/main" id="{2922ACD9-FFDA-7A98-706E-2EE5D82A6D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423925" y="452968"/>
            <a:ext cx="6336275" cy="4993217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42E28986-8242-C2CB-3C35-2C7D2E91C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0792" y="6155943"/>
            <a:ext cx="937320" cy="366183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38E4443A-0699-BA84-956E-50A918F28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7B86C71A-4693-48C8-B2E2-D72CF4B4E15F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2B7E7A43-F431-D033-68A6-04D5F8AE6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62437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(breites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85CCA211-4FA3-DE47-9381-1796FDA2B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594599"/>
            <a:ext cx="3839995" cy="508794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10000"/>
              </a:lnSpc>
              <a:defRPr sz="2667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3" name="Person">
            <a:extLst>
              <a:ext uri="{FF2B5EF4-FFF2-40B4-BE49-F238E27FC236}">
                <a16:creationId xmlns:a16="http://schemas.microsoft.com/office/drawing/2014/main" id="{49607EE8-9A52-264C-0A8E-04314631BB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7382" y="5445224"/>
            <a:ext cx="3839997" cy="473195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None/>
              <a:defRPr sz="1867" b="1" i="0">
                <a:solidFill>
                  <a:schemeClr val="accent2"/>
                </a:solidFill>
                <a:latin typeface="+mn-lt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8" name="Datum">
            <a:extLst>
              <a:ext uri="{FF2B5EF4-FFF2-40B4-BE49-F238E27FC236}">
                <a16:creationId xmlns:a16="http://schemas.microsoft.com/office/drawing/2014/main" id="{DA956C75-6071-5A72-5101-E9E0F0B381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3" y="5925608"/>
            <a:ext cx="3845244" cy="575733"/>
          </a:xfrm>
        </p:spPr>
        <p:txBody>
          <a:bodyPr>
            <a:normAutofit/>
          </a:bodyPr>
          <a:lstStyle>
            <a:lvl1pPr marL="0" indent="0">
              <a:buNone/>
              <a:defRPr sz="1867" b="0" i="0">
                <a:latin typeface="+mn-lt"/>
              </a:defRPr>
            </a:lvl1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6669" y="0"/>
            <a:ext cx="753533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2" name="Copyright">
            <a:extLst>
              <a:ext uri="{FF2B5EF4-FFF2-40B4-BE49-F238E27FC236}">
                <a16:creationId xmlns:a16="http://schemas.microsoft.com/office/drawing/2014/main" id="{75D257FE-24B9-E7DF-27AC-9DC6B024D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22931" y="6539901"/>
            <a:ext cx="575011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</a:t>
            </a:r>
          </a:p>
        </p:txBody>
      </p:sp>
    </p:spTree>
    <p:extLst>
      <p:ext uri="{BB962C8B-B14F-4D97-AF65-F5344CB8AC3E}">
        <p14:creationId xmlns:p14="http://schemas.microsoft.com/office/powerpoint/2010/main" val="1464751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3FE6B7B-AECD-5DB3-3C5A-BC472D3E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90EE0EAE-B40D-ABFA-DF3B-1E0A271EB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73D19A3A-9D19-25EC-0099-B725FA014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EAEFFCCA-FF96-1BD5-82EC-A8E5D8FC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D16B7708-C153-4DB0-A22D-F4162CB5FCDE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CC773BF3-EE87-D7D3-42AC-14118F40B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84399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">
            <a:extLst>
              <a:ext uri="{FF2B5EF4-FFF2-40B4-BE49-F238E27FC236}">
                <a16:creationId xmlns:a16="http://schemas.microsoft.com/office/drawing/2014/main" id="{739204E3-4520-F5FE-68EE-32837232A4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6185"/>
            <a:ext cx="2628900" cy="58102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223D141D-59D3-B9C9-964F-A39EADF29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6185"/>
            <a:ext cx="7683500" cy="58102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81C2F92-9DFB-31EA-C968-2E1243100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B38C2671-C222-21BA-E35B-E77593FA6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D827C5BD-307C-43D1-AEE6-F85B9B4BC95D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ADBC56CA-4587-858F-4917-69D3A260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61378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FDFBA-61DC-FFD6-4AD6-BD6AE37BD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9E923A-2757-7F11-96EF-E9F32F9D2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C4A6A-3CC6-2093-3DD0-9F4F9E27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BA504-EF42-44FB-B724-AD901B1B642C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38142-C164-6BE3-CA31-63D37EBA1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8D6D7-6D00-8758-15A7-5273148E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1387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(ohne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A58A1DC7-81D7-0178-6AA2-CE7389355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82" y="0"/>
            <a:ext cx="3461329" cy="1604797"/>
          </a:xfrm>
          <a:prstGeom prst="rect">
            <a:avLst/>
          </a:prstGeom>
        </p:spPr>
      </p:pic>
      <p:sp>
        <p:nvSpPr>
          <p:cNvPr id="5" name="Titel">
            <a:extLst>
              <a:ext uri="{FF2B5EF4-FFF2-40B4-BE49-F238E27FC236}">
                <a16:creationId xmlns:a16="http://schemas.microsoft.com/office/drawing/2014/main" id="{19332011-8135-2225-4921-150D6415C2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81" y="4293097"/>
            <a:ext cx="9217024" cy="1370460"/>
          </a:xfrm>
        </p:spPr>
        <p:txBody>
          <a:bodyPr wrap="square" lIns="0" anchor="b" anchorCtr="0">
            <a:normAutofit/>
          </a:bodyPr>
          <a:lstStyle>
            <a:lvl1pPr algn="l">
              <a:lnSpc>
                <a:spcPct val="110000"/>
              </a:lnSpc>
              <a:defRPr sz="3200"/>
            </a:lvl1pPr>
          </a:lstStyle>
          <a:p>
            <a:r>
              <a:rPr lang="de-DE" dirty="0"/>
              <a:t>Vorstellung des neuen Exzellenzclusters „Understanding XYZ“</a:t>
            </a:r>
          </a:p>
        </p:txBody>
      </p:sp>
      <p:sp>
        <p:nvSpPr>
          <p:cNvPr id="9" name="Person">
            <a:extLst>
              <a:ext uri="{FF2B5EF4-FFF2-40B4-BE49-F238E27FC236}">
                <a16:creationId xmlns:a16="http://schemas.microsoft.com/office/drawing/2014/main" id="{6C7258FA-754E-8F00-113F-DF369E71B0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59563" y="5909458"/>
            <a:ext cx="7968885" cy="426173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133" b="1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(Titel) Vorname Nachname</a:t>
            </a:r>
          </a:p>
        </p:txBody>
      </p:sp>
      <p:sp>
        <p:nvSpPr>
          <p:cNvPr id="3" name="Datum">
            <a:extLst>
              <a:ext uri="{FF2B5EF4-FFF2-40B4-BE49-F238E27FC236}">
                <a16:creationId xmlns:a16="http://schemas.microsoft.com/office/drawing/2014/main" id="{561DAFA2-5F25-5D62-43E1-96363D6D6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133" y="5925278"/>
            <a:ext cx="1445409" cy="588605"/>
          </a:xfrm>
        </p:spPr>
        <p:txBody>
          <a:bodyPr>
            <a:normAutofit/>
          </a:bodyPr>
          <a:lstStyle>
            <a:lvl1pPr marL="0" indent="0">
              <a:buNone/>
              <a:defRPr sz="2133" b="0" i="0">
                <a:latin typeface="+mn-lt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194691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712" y="1509184"/>
            <a:ext cx="8256488" cy="3937001"/>
          </a:xfrm>
        </p:spPr>
        <p:txBody>
          <a:bodyPr lIns="0">
            <a:normAutofit/>
          </a:bodyPr>
          <a:lstStyle>
            <a:lvl1pPr marL="457189" indent="-575986">
              <a:lnSpc>
                <a:spcPct val="110000"/>
              </a:lnSpc>
              <a:spcBef>
                <a:spcPts val="2400"/>
              </a:spcBef>
              <a:buSzPct val="180000"/>
              <a:buFont typeface="+mj-lt"/>
              <a:buAutoNum type="arabicPlain"/>
              <a:defRPr sz="2667"/>
            </a:lvl1pPr>
            <a:lvl2pPr marL="106677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2pPr>
            <a:lvl3pPr marL="167635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3pPr>
            <a:lvl4pPr marL="228594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4pPr>
            <a:lvl5pPr marL="289552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 sz="26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B159FC35-01D5-3D9B-4190-D9C5FC36B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37BE0F75-683F-457F-A27C-F11E90A80E41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E4430A3C-2541-14FB-44D9-E3672892A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47159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 (zweispaltig)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435" y="1892830"/>
            <a:ext cx="10752765" cy="3264927"/>
          </a:xfrm>
        </p:spPr>
        <p:txBody>
          <a:bodyPr lIns="0" numCol="2" spcCol="180000"/>
          <a:lstStyle>
            <a:lvl1pPr marL="457189" indent="-457189">
              <a:lnSpc>
                <a:spcPct val="110000"/>
              </a:lnSpc>
              <a:buSzPct val="180000"/>
              <a:buFont typeface="+mj-lt"/>
              <a:buAutoNum type="arabicPlain"/>
              <a:defRPr/>
            </a:lvl1pPr>
            <a:lvl2pPr marL="990575" indent="-38099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2pPr>
            <a:lvl3pPr marL="167635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3pPr>
            <a:lvl4pPr marL="2285943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4pPr>
            <a:lvl5pPr marL="2895528" indent="-457189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DA8BD811-AB80-6771-3C5B-8A71DDAD8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7F8D4337-343E-4166-87FE-7F3457529D13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13CB44A2-3722-CFA6-C04F-90B773B51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9063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567" y="3369986"/>
            <a:ext cx="5975781" cy="1307153"/>
          </a:xfrm>
        </p:spPr>
        <p:txBody>
          <a:bodyPr anchor="b">
            <a:spAutoFit/>
          </a:bodyPr>
          <a:lstStyle>
            <a:lvl1pPr>
              <a:lnSpc>
                <a:spcPct val="110000"/>
              </a:lnSpc>
              <a:defRPr sz="3733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17A60BCC-5616-273E-2AA8-BB9E0C108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FA120FAF-72E8-3893-7931-08E06A07772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56819" y="536624"/>
            <a:ext cx="6103277" cy="2451890"/>
          </a:xfrm>
        </p:spPr>
        <p:txBody>
          <a:bodyPr wrap="square" lIns="0">
            <a:spAutoFit/>
          </a:bodyPr>
          <a:lstStyle>
            <a:lvl1pPr marL="0" indent="0">
              <a:buNone/>
              <a:defRPr sz="15333">
                <a:solidFill>
                  <a:schemeClr val="accent2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35334" y="0"/>
            <a:ext cx="4657063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3" name="Copyright">
            <a:extLst>
              <a:ext uri="{FF2B5EF4-FFF2-40B4-BE49-F238E27FC236}">
                <a16:creationId xmlns:a16="http://schemas.microsoft.com/office/drawing/2014/main" id="{D440C51C-B06F-CB2E-ED83-8E483E7779B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pic>
        <p:nvPicPr>
          <p:cNvPr id="4" name="UHH-Logo">
            <a:extLst>
              <a:ext uri="{FF2B5EF4-FFF2-40B4-BE49-F238E27FC236}">
                <a16:creationId xmlns:a16="http://schemas.microsoft.com/office/drawing/2014/main" id="{D9B3E6FA-960E-96B0-B53A-73021BB1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" y="5503702"/>
            <a:ext cx="2358852" cy="1093649"/>
          </a:xfrm>
          <a:prstGeom prst="rect">
            <a:avLst/>
          </a:prstGeom>
        </p:spPr>
      </p:pic>
      <p:sp>
        <p:nvSpPr>
          <p:cNvPr id="6" name="Datumsplatzhalter">
            <a:extLst>
              <a:ext uri="{FF2B5EF4-FFF2-40B4-BE49-F238E27FC236}">
                <a16:creationId xmlns:a16="http://schemas.microsoft.com/office/drawing/2014/main" id="{6F15DAC3-6FD9-0866-D987-4FF0DF5E7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B329EA34-6D28-4B33-B6C7-FB18C9AEF7A9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BE06C47F-82E8-8701-5EC1-831DF30A6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61167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 (auf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9C441111-369E-A65C-85C0-6BD35550F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396" cy="68580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3" name="Copyright">
            <a:extLst>
              <a:ext uri="{FF2B5EF4-FFF2-40B4-BE49-F238E27FC236}">
                <a16:creationId xmlns:a16="http://schemas.microsoft.com/office/drawing/2014/main" id="{DF8F1031-7DA1-B48B-66B9-8557FAFE0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61266" y="6539900"/>
            <a:ext cx="1036676" cy="31810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467">
                <a:solidFill>
                  <a:schemeClr val="tx1"/>
                </a:solidFill>
              </a:defRPr>
            </a:lvl1pPr>
            <a:lvl2pPr marL="609585" indent="0">
              <a:buNone/>
              <a:defRPr>
                <a:solidFill>
                  <a:schemeClr val="tx1"/>
                </a:solidFill>
              </a:defRPr>
            </a:lvl2pPr>
            <a:lvl3pPr marL="1219170" indent="0">
              <a:buNone/>
              <a:defRPr>
                <a:solidFill>
                  <a:schemeClr val="tx1"/>
                </a:solidFill>
              </a:defRPr>
            </a:lvl3pPr>
            <a:lvl4pPr marL="1828754" indent="0">
              <a:buNone/>
              <a:defRPr>
                <a:solidFill>
                  <a:schemeClr val="tx1"/>
                </a:solidFill>
              </a:defRPr>
            </a:lvl4pPr>
            <a:lvl5pPr marL="2438339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53091"/>
            <a:ext cx="4559829" cy="1530158"/>
          </a:xfrm>
          <a:solidFill>
            <a:schemeClr val="accent2"/>
          </a:solidFill>
        </p:spPr>
        <p:txBody>
          <a:bodyPr wrap="square" lIns="540000" tIns="270000" rIns="360000" bIns="270000" anchor="b">
            <a:sp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DB7858C6-DCA2-C893-3EE8-987458DD8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031FFFA7-801E-4D05-B474-80A2BBA457ED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D369F843-3366-1209-6128-E5DC123E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2188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8256488" cy="3937001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29B302F5-284F-3079-6EAC-C920CD76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C65-C0BF-463E-B9B2-57CFBE43DA3B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1C7B469-3DC0-7EC7-FA90-6C165FB1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9367073-303F-D294-FFA0-CB0A3A86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CEE53C70-75A7-A62E-53DB-69DDC21A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49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 (blau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2060DD5D-EE2C-1DE9-17FB-CFD0B6F63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509184"/>
            <a:ext cx="8256488" cy="3937001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tx1"/>
              </a:buClr>
              <a:defRPr/>
            </a:lvl1pPr>
            <a:lvl2pPr>
              <a:lnSpc>
                <a:spcPct val="110000"/>
              </a:lnSpc>
              <a:buClr>
                <a:schemeClr val="tx1"/>
              </a:buClr>
              <a:defRPr/>
            </a:lvl2pPr>
            <a:lvl3pPr>
              <a:lnSpc>
                <a:spcPct val="110000"/>
              </a:lnSpc>
              <a:buClr>
                <a:schemeClr val="tx1"/>
              </a:buClr>
              <a:defRPr/>
            </a:lvl3pPr>
            <a:lvl4pPr>
              <a:lnSpc>
                <a:spcPct val="110000"/>
              </a:lnSpc>
              <a:buClr>
                <a:schemeClr val="tx1"/>
              </a:buClr>
              <a:defRPr/>
            </a:lvl4pPr>
            <a:lvl5pPr>
              <a:lnSpc>
                <a:spcPct val="11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4587A11D-BE80-671B-6AF9-9C02BBFD0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43905168-AB8D-4581-846A-E7FA8477CD21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F3FCC813-C10C-BF29-F6C2-5F382BA4E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6114D8C-4BDC-53CF-1F7F-A0EAB3E23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2880" y="6155943"/>
            <a:ext cx="937320" cy="366183"/>
          </a:xfrm>
          <a:prstGeom prst="rect">
            <a:avLst/>
          </a:prstGeom>
        </p:spPr>
        <p:txBody>
          <a:bodyPr/>
          <a:lstStyle/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  <p:pic>
        <p:nvPicPr>
          <p:cNvPr id="8" name="UHH-Logo">
            <a:extLst>
              <a:ext uri="{FF2B5EF4-FFF2-40B4-BE49-F238E27FC236}">
                <a16:creationId xmlns:a16="http://schemas.microsoft.com/office/drawing/2014/main" id="{08341B6D-86FB-2C48-9ED7-E618429B1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1800" y="5884801"/>
            <a:ext cx="1589549" cy="51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46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">
            <a:extLst>
              <a:ext uri="{FF2B5EF4-FFF2-40B4-BE49-F238E27FC236}">
                <a16:creationId xmlns:a16="http://schemas.microsoft.com/office/drawing/2014/main" id="{42467729-862C-ACCE-B8E1-699AA571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11328400" cy="767788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C447979-4F8F-513E-6D67-85083E82B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09183"/>
            <a:ext cx="11328400" cy="391112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A38D8480-7034-8749-BB95-7BE05B39A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947" y="6153346"/>
            <a:ext cx="133049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2C88A71A-4981-45F6-A66D-0CDB07F5A44D}" type="datetime8">
              <a:rPr lang="en-150" smtClean="0"/>
              <a:t>29/06/2026 14:30</a:t>
            </a:fld>
            <a:endParaRPr lang="en-15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C8655903-FC10-2F8E-CBB3-890499D62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56107" y="6153347"/>
            <a:ext cx="3826768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150"/>
          </a:p>
        </p:txBody>
      </p:sp>
      <p:pic>
        <p:nvPicPr>
          <p:cNvPr id="10" name="UHH-Logo">
            <a:extLst>
              <a:ext uri="{FF2B5EF4-FFF2-40B4-BE49-F238E27FC236}">
                <a16:creationId xmlns:a16="http://schemas.microsoft.com/office/drawing/2014/main" id="{EA56778A-D8C2-3522-4BDE-8E5736FA4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" y="5503702"/>
            <a:ext cx="2358852" cy="1093649"/>
          </a:xfrm>
          <a:prstGeom prst="rect">
            <a:avLst/>
          </a:prstGeom>
        </p:spPr>
      </p:pic>
      <p:sp>
        <p:nvSpPr>
          <p:cNvPr id="8" name="Foliennummernplatzhalter">
            <a:extLst>
              <a:ext uri="{FF2B5EF4-FFF2-40B4-BE49-F238E27FC236}">
                <a16:creationId xmlns:a16="http://schemas.microsoft.com/office/drawing/2014/main" id="{F0FD46E1-37CF-B929-B565-E8D8B2CAE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2875" y="6153346"/>
            <a:ext cx="877325" cy="3661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C1A0AAAB-8406-4747-B72F-7D6E0580BE09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6120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ftr="0" dt="0"/>
  <p:txStyles>
    <p:titleStyle>
      <a:lvl1pPr algn="l" defTabSz="1219170" rtl="0" eaLnBrk="1" latinLnBrk="0" hangingPunct="1">
        <a:lnSpc>
          <a:spcPct val="110000"/>
        </a:lnSpc>
        <a:spcBef>
          <a:spcPct val="0"/>
        </a:spcBef>
        <a:buNone/>
        <a:defRPr lang="de-DE" sz="3467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600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100000"/>
        </a:lnSpc>
        <a:spcBef>
          <a:spcPts val="667"/>
        </a:spcBef>
        <a:buClr>
          <a:schemeClr val="tx2"/>
        </a:buClr>
        <a:buFont typeface="Wingdings" pitchFamily="2" charset="2"/>
        <a:buChar char="§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04">
          <p15:clr>
            <a:srgbClr val="F26B43"/>
          </p15:clr>
        </p15:guide>
        <p15:guide id="3" pos="5556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573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560">
          <p15:clr>
            <a:srgbClr val="F26B43"/>
          </p15:clr>
        </p15:guide>
        <p15:guide id="8" pos="22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cms.cern/news/delayed-jets-cms-are-just-time-moriond" TargetMode="External"/><Relationship Id="rId3" Type="http://schemas.openxmlformats.org/officeDocument/2006/relationships/hyperlink" Target="https://doi.org/10.3389/fphy.2022.967881" TargetMode="External"/><Relationship Id="rId7" Type="http://schemas.openxmlformats.org/officeDocument/2006/relationships/hyperlink" Target="https://cms.cern/news/detector-far-far-away-searching-elusive-long-lived-travellers-tracing-pairs-muons" TargetMode="External"/><Relationship Id="rId2" Type="http://schemas.openxmlformats.org/officeDocument/2006/relationships/hyperlink" Target="https://doi.org/10.1088/1361-6471/ab457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symmetrymagazine.org/article/the-secret-lives-of-long-lived-particles" TargetMode="External"/><Relationship Id="rId5" Type="http://schemas.openxmlformats.org/officeDocument/2006/relationships/hyperlink" Target="https://atlas.cern/updates/briefing/search-long-lived-particles" TargetMode="External"/><Relationship Id="rId4" Type="http://schemas.openxmlformats.org/officeDocument/2006/relationships/hyperlink" Target="https://link.aps.org/doi/10.1103/PhysRevD.110.032007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aps.org/doi/10.1103/PhysRevD.110.032007" TargetMode="External"/><Relationship Id="rId3" Type="http://schemas.openxmlformats.org/officeDocument/2006/relationships/hyperlink" Target="https://francis.naukas.com/files/2016/12/Dibujo20161220-supersymmetry-zoo-sparticles.jpg" TargetMode="External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hyperlink" Target="https://indico.cern.ch/event/607314/contributions/2542308/attachments/1447888/2231430/LHC-%20LLP_Shuve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ms-opendata-workshop.github.io/workshop2024-lesson-cms-detector/instructor/index.html" TargetMode="External"/><Relationship Id="rId5" Type="http://schemas.openxmlformats.org/officeDocument/2006/relationships/hyperlink" Target="https://indico.cern.ch/event/607314/contributions/2542309/attachments/1447873/2231444/20170424_LLPs.pdf" TargetMode="External"/><Relationship Id="rId4" Type="http://schemas.openxmlformats.org/officeDocument/2006/relationships/hyperlink" Target="https://doi.org/10.1088/1361-6471/ab4574" TargetMode="External"/><Relationship Id="rId9" Type="http://schemas.openxmlformats.org/officeDocument/2006/relationships/hyperlink" Target="https://cerncourier.com/a/cms-does-a-full-cosmic-data-ru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02EFB68-7173-0A9A-2FDA-4BF4771C5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4435307"/>
            <a:ext cx="6432715" cy="625877"/>
          </a:xfrm>
        </p:spPr>
        <p:txBody>
          <a:bodyPr/>
          <a:lstStyle/>
          <a:p>
            <a:r>
              <a:rPr lang="en-US" dirty="0"/>
              <a:t>Long-lived particles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E7E2AC3-8F1B-8362-8962-F5679DD264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380" y="5445224"/>
            <a:ext cx="6432715" cy="473195"/>
          </a:xfrm>
        </p:spPr>
        <p:txBody>
          <a:bodyPr/>
          <a:lstStyle/>
          <a:p>
            <a:r>
              <a:rPr lang="en-US" dirty="0"/>
              <a:t>Michael Popinski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4E19E1-BA1E-6F80-71BB-B23163659DB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2132" y="5829267"/>
            <a:ext cx="6432715" cy="575733"/>
          </a:xfrm>
        </p:spPr>
        <p:txBody>
          <a:bodyPr/>
          <a:lstStyle/>
          <a:p>
            <a:r>
              <a:rPr lang="en-US" dirty="0"/>
              <a:t>30.06.2025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33DBC458-8B58-65BB-BAE4-BDF6EB3CC0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55019" y="0"/>
            <a:ext cx="4642923" cy="6858000"/>
          </a:xfrm>
        </p:spPr>
        <p:txBody>
          <a:bodyPr/>
          <a:lstStyle/>
          <a:p>
            <a:endParaRPr lang="en-15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08D266A8-793B-1D0B-911B-05F6B060F3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70032" y="6539901"/>
            <a:ext cx="627910" cy="318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94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3D6CF-995C-C857-474B-F8359BABE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8D4D8-0927-2C2D-73AB-D75834DE7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7078609" cy="767788"/>
          </a:xfrm>
        </p:spPr>
        <p:txBody>
          <a:bodyPr>
            <a:normAutofit/>
          </a:bodyPr>
          <a:lstStyle/>
          <a:p>
            <a:r>
              <a:rPr lang="en-US" dirty="0"/>
              <a:t>Why long-lived anyway?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038E9-F88D-BF8B-A920-F04FC94DD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3"/>
            <a:ext cx="4751916" cy="45011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Long lifetimes associated with suppressed decays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Decay products have similar masses as LLP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Small phase space of products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Weak couplings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Only decays via very weakly coupled processes possible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A7F00B-384C-E4CF-290C-86F82EED5AAF}"/>
              </a:ext>
            </a:extLst>
          </p:cNvPr>
          <p:cNvSpPr txBox="1"/>
          <p:nvPr/>
        </p:nvSpPr>
        <p:spPr>
          <a:xfrm>
            <a:off x="5494716" y="4516656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[5] Wikipedia, flavor changing neutral currents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874D3F0-63F9-14D4-AFB7-73FD8043CD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716" y="1382494"/>
            <a:ext cx="5953956" cy="31341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C9A709-E720-4F05-0C3D-04D68068EA87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D0E40-2A1E-49BD-C865-DC4BB862B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10</a:t>
            </a:fld>
            <a:endParaRPr lang="en-1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1B70E6-5832-7136-8366-D1B6415184CF}"/>
              </a:ext>
            </a:extLst>
          </p:cNvPr>
          <p:cNvSpPr/>
          <p:nvPr/>
        </p:nvSpPr>
        <p:spPr>
          <a:xfrm>
            <a:off x="1308893" y="4079126"/>
            <a:ext cx="3110707" cy="57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87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0D66F-615D-4145-FA1A-FD0361337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F130-5FB9-46C1-35E2-3A6C649AC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7078609" cy="767788"/>
          </a:xfrm>
        </p:spPr>
        <p:txBody>
          <a:bodyPr>
            <a:normAutofit/>
          </a:bodyPr>
          <a:lstStyle/>
          <a:p>
            <a:r>
              <a:rPr lang="en-US" dirty="0"/>
              <a:t>Why long-lived anyway?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1482B-23D3-1DA4-D007-AD227E52F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3"/>
            <a:ext cx="4751916" cy="45011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Long lifetimes associated with suppressed decays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Decay products have similar masses as LLP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Small phase space of products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Weak couplings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Only decays via very weakly coupled processes possible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Off-shell decays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Decay only possible through a much heavier particle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571F6E-D5C3-87B7-3053-D42279752709}"/>
              </a:ext>
            </a:extLst>
          </p:cNvPr>
          <p:cNvSpPr txBox="1"/>
          <p:nvPr/>
        </p:nvSpPr>
        <p:spPr>
          <a:xfrm>
            <a:off x="5183717" y="529898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[6] Wikipedia, pion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9B0F0B-92E4-736E-C47E-BD220B4EB2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717" y="1220458"/>
            <a:ext cx="6577012" cy="39462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2665DC-3929-B872-CD82-3840AC8D5795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22B84-B818-615B-D68C-451F85451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11</a:t>
            </a:fld>
            <a:endParaRPr lang="en-1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B24BBA-224D-9849-3503-A726E8931D4A}"/>
              </a:ext>
            </a:extLst>
          </p:cNvPr>
          <p:cNvSpPr/>
          <p:nvPr/>
        </p:nvSpPr>
        <p:spPr>
          <a:xfrm>
            <a:off x="1294579" y="5234298"/>
            <a:ext cx="3325046" cy="6235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8DFF4-2CD4-7C38-1F99-0E0B724B5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9AA6B-53F5-9A19-FFEB-B85119A90A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3. </a:t>
            </a:r>
            <a:r>
              <a:rPr lang="en-US"/>
              <a:t>Experimental signatures</a:t>
            </a:r>
            <a:endParaRPr lang="en-150" dirty="0">
              <a:solidFill>
                <a:schemeClr val="tx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78942-B0B4-B744-5197-A7AF910243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D42CB-FE97-9870-B4FB-323639AEFC6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88762-2F9B-F798-056A-E2E30BD34615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81868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3EFA6-3C5D-D40E-9FB3-991B33799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8404-C40E-7BEA-ED7C-A5F225A6A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7078609" cy="767788"/>
          </a:xfrm>
        </p:spPr>
        <p:txBody>
          <a:bodyPr>
            <a:normAutofit/>
          </a:bodyPr>
          <a:lstStyle/>
          <a:p>
            <a:r>
              <a:rPr lang="en-US" dirty="0"/>
              <a:t>Long-lived Signatures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38D98-E1DD-F39A-DF04-D500E91E0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3"/>
            <a:ext cx="4751916" cy="45011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Vastly different from normal signatures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LLPs themselves often don’t leave tracks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Exact type of signature differs on detector part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Where the particle is measured depends on its lifetime 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Leads to many different types of searches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Makes triggering difficult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9F3D6-5E63-6F90-EEDB-FE44879A54CF}"/>
              </a:ext>
            </a:extLst>
          </p:cNvPr>
          <p:cNvSpPr txBox="1"/>
          <p:nvPr/>
        </p:nvSpPr>
        <p:spPr>
          <a:xfrm>
            <a:off x="5183717" y="529898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[8] </a:t>
            </a:r>
            <a:r>
              <a:rPr lang="en-US" sz="1600" dirty="0"/>
              <a:t>H. Russell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EB1E6EF-54F9-0072-42AA-966CDB316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677120"/>
            <a:ext cx="6577012" cy="45449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7FBA98-1A2E-7170-AE67-635FF7E39D5A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40D3D-6676-21D9-77BB-0CECA50C3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25359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D3F93-76A7-4FDA-4D99-A020DB0AB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A7EE64A-B2E9-5A19-BC69-7FBC9E3916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775508"/>
            <a:ext cx="6577012" cy="4348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D912FF-6EF3-4F91-B7A0-73CBCEA46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7078609" cy="767788"/>
          </a:xfrm>
        </p:spPr>
        <p:txBody>
          <a:bodyPr>
            <a:normAutofit/>
          </a:bodyPr>
          <a:lstStyle/>
          <a:p>
            <a:r>
              <a:rPr lang="en-US" dirty="0"/>
              <a:t>General purpose detectors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F1E-6B56-B74F-C715-7B1C98865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3"/>
            <a:ext cx="4751916" cy="45011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Detectors usually have shell structure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Tracker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Momentum and tracking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Calorimeters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Total energy measurements based on decays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Muon chambers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Measures muons via ionization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Made for few, well separated particles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9361C2-6DAC-CDE0-5E28-FA03F99515C9}"/>
              </a:ext>
            </a:extLst>
          </p:cNvPr>
          <p:cNvSpPr txBox="1"/>
          <p:nvPr/>
        </p:nvSpPr>
        <p:spPr>
          <a:xfrm>
            <a:off x="5183717" y="529898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[9] CMS collaboration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963029-86A1-ADBB-E18E-107DF3F1EF20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3B5CB7-A617-8414-3534-8744D891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5359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F550BF-9F7D-E565-8EB2-9D5D3FBBB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664200" cy="42426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LLPs can decay in various ways</a:t>
            </a:r>
          </a:p>
          <a:p>
            <a:pPr lvl="1"/>
            <a:r>
              <a:rPr lang="en-US" dirty="0"/>
              <a:t>E.g. leptonic decays or quarks, which lead to jets</a:t>
            </a:r>
          </a:p>
          <a:p>
            <a:r>
              <a:rPr lang="en-US" dirty="0"/>
              <a:t>Decays happen well outside of interaction point</a:t>
            </a:r>
          </a:p>
          <a:p>
            <a:pPr lvl="1"/>
            <a:r>
              <a:rPr lang="en-US" dirty="0"/>
              <a:t>Decay is “displaced”</a:t>
            </a:r>
          </a:p>
          <a:p>
            <a:pPr lvl="1"/>
            <a:r>
              <a:rPr lang="en-US" dirty="0"/>
              <a:t>Usually no tracker information</a:t>
            </a:r>
          </a:p>
          <a:p>
            <a:r>
              <a:rPr lang="en-US" dirty="0"/>
              <a:t>Triggering on Jets easy</a:t>
            </a:r>
          </a:p>
          <a:p>
            <a:pPr lvl="1"/>
            <a:r>
              <a:rPr lang="en-US" dirty="0"/>
              <a:t>Difficulty for “wrong kind” of decay for given calorimeter</a:t>
            </a:r>
          </a:p>
          <a:p>
            <a:pPr lvl="1"/>
            <a:r>
              <a:rPr lang="en-US" dirty="0"/>
              <a:t>Low-Energy LLPs difficult to measure</a:t>
            </a:r>
          </a:p>
          <a:p>
            <a:pPr lvl="1"/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BC4BDC-A188-C244-5491-B9EF1DA4B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Displaced Vertices/Jets</a:t>
            </a:r>
            <a:endParaRPr lang="en-1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49410-5411-406D-3A90-D7B799173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93148"/>
            <a:ext cx="4510355" cy="41171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0F877D-354D-1E58-11D3-C94A6D27553D}"/>
              </a:ext>
            </a:extLst>
          </p:cNvPr>
          <p:cNvSpPr txBox="1"/>
          <p:nvPr/>
        </p:nvSpPr>
        <p:spPr>
          <a:xfrm>
            <a:off x="6096000" y="527690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[8] </a:t>
            </a:r>
            <a:r>
              <a:rPr lang="en-US" sz="1600" dirty="0"/>
              <a:t>H. Russell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A5A2A1-1525-269B-97B5-F685B21D2F2B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DEBBA-86AB-D080-CAEE-AF32B3C4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0968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6C4D6-C30B-445F-DC9B-D6683D8C2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F14323-309D-08AF-7099-F481E3468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664200" cy="3937001"/>
          </a:xfrm>
        </p:spPr>
        <p:txBody>
          <a:bodyPr>
            <a:normAutofit/>
          </a:bodyPr>
          <a:lstStyle/>
          <a:p>
            <a:r>
              <a:rPr lang="en-US" dirty="0"/>
              <a:t>Especially important for charged LLPs</a:t>
            </a:r>
          </a:p>
          <a:p>
            <a:r>
              <a:rPr lang="en-US" dirty="0"/>
              <a:t>LLP decays into neutral stable particle and charged particle with only small energy</a:t>
            </a:r>
          </a:p>
          <a:p>
            <a:pPr lvl="1"/>
            <a:r>
              <a:rPr lang="en-US" dirty="0"/>
              <a:t>Track seems to “disappear”</a:t>
            </a:r>
          </a:p>
          <a:p>
            <a:r>
              <a:rPr lang="en-US" dirty="0"/>
              <a:t>Very hard triggering, since energy deposition low</a:t>
            </a:r>
          </a:p>
          <a:p>
            <a:r>
              <a:rPr lang="en-US" dirty="0"/>
              <a:t>Variant: “Kinked” track, with non negligible energy deposit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ED13AD-BD29-218F-6409-632CAB481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Disappearing Tracks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696A6C-32B8-FAE3-8C79-22243545386F}"/>
              </a:ext>
            </a:extLst>
          </p:cNvPr>
          <p:cNvSpPr txBox="1"/>
          <p:nvPr/>
        </p:nvSpPr>
        <p:spPr>
          <a:xfrm>
            <a:off x="6096000" y="527690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[8] </a:t>
            </a:r>
            <a:r>
              <a:rPr lang="en-US" sz="1600" dirty="0"/>
              <a:t>H. Russell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2B29CF-5857-372B-C801-FD778A653F3C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6E3484-A025-2394-5DF7-0E8B0F04D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01783"/>
            <a:ext cx="4610743" cy="410584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FBBC5-688B-54F0-0BA7-1E10A6342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16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9922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F4C96-2A8C-64E5-6318-DC6D4D707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2629AB-9073-AA07-24CD-59B34B319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399278" cy="39370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Muon endcaps use the CSC systems</a:t>
            </a:r>
          </a:p>
          <a:p>
            <a:r>
              <a:rPr lang="en-US" dirty="0"/>
              <a:t>Muons passing through ionize gas inside</a:t>
            </a:r>
          </a:p>
          <a:p>
            <a:r>
              <a:rPr lang="en-US" dirty="0"/>
              <a:t>Positive Cations flow to strips, electrons to wires</a:t>
            </a:r>
          </a:p>
          <a:p>
            <a:pPr lvl="1"/>
            <a:r>
              <a:rPr lang="en-US" dirty="0"/>
              <a:t>“Hit” position reconstructed based on the 2 data points</a:t>
            </a:r>
          </a:p>
          <a:p>
            <a:pPr lvl="1"/>
            <a:r>
              <a:rPr lang="en-US" dirty="0"/>
              <a:t>Problem: What if there are multiple particles close to each other?</a:t>
            </a:r>
          </a:p>
          <a:p>
            <a:pPr lvl="1"/>
            <a:r>
              <a:rPr lang="en-US" dirty="0"/>
              <a:t>No deterministic way to find hit positions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AA9C50-6E43-86AF-FC47-A067E873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Decays in the muon system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B51ADE-58A8-1B12-1F7C-BD7D0CD4B979}"/>
              </a:ext>
            </a:extLst>
          </p:cNvPr>
          <p:cNvSpPr txBox="1"/>
          <p:nvPr/>
        </p:nvSpPr>
        <p:spPr>
          <a:xfrm>
            <a:off x="5831079" y="5107631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[10] M.C. Fouz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71F941-B712-3B1B-9F12-4F14C3EFE171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6FD290-E14F-7112-89B4-9718FC095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079" y="1051180"/>
            <a:ext cx="6360921" cy="393700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A0AEDA-0885-5BDC-603D-E252912B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0797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45D0C-7034-F2CF-95B8-A377D5360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D6A6376-935D-784C-D399-228256916714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AC4322-C170-A50C-639E-E6E073D0B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43" y="208699"/>
            <a:ext cx="9249672" cy="572495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0391E-3CAE-2C3C-B47C-6146B92FD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18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09073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5F45F-3AF3-3CA6-493C-E4BED740B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E578C0-57CD-BC15-896E-A5CB43F52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399278" cy="3937001"/>
          </a:xfrm>
        </p:spPr>
        <p:txBody>
          <a:bodyPr>
            <a:normAutofit/>
          </a:bodyPr>
          <a:lstStyle/>
          <a:p>
            <a:r>
              <a:rPr lang="en-US" dirty="0"/>
              <a:t>LLPs may decay in muon system, causing particle showers</a:t>
            </a:r>
          </a:p>
          <a:p>
            <a:r>
              <a:rPr lang="en-US" dirty="0"/>
              <a:t>Muon detector showers (MDS): many hits in confined space</a:t>
            </a:r>
          </a:p>
          <a:p>
            <a:pPr lvl="1"/>
            <a:r>
              <a:rPr lang="en-US" dirty="0"/>
              <a:t>Hit clusters are formed, efficiency important for measuring physical properties</a:t>
            </a:r>
          </a:p>
          <a:p>
            <a:pPr lvl="1"/>
            <a:r>
              <a:rPr lang="en-US" dirty="0"/>
              <a:t>Energy, momentum, vertex position…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BCA333-1098-8C68-26B8-B5D66E00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Decays in the muon system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80A6A-5C57-E178-C0F2-1C3290791F65}"/>
              </a:ext>
            </a:extLst>
          </p:cNvPr>
          <p:cNvSpPr txBox="1"/>
          <p:nvPr/>
        </p:nvSpPr>
        <p:spPr>
          <a:xfrm>
            <a:off x="5831079" y="5107631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[11] </a:t>
            </a:r>
            <a:r>
              <a:rPr lang="en-US" sz="1600" dirty="0"/>
              <a:t>Hayrapetyan, A. et al., CMS Collaboration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81A33D-EDDE-A64F-7049-8B8E1D9EA370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5" name="Picture 4" descr="https://cms-results.web.cern.ch/cms-results/public-results/publications/EXO-21-008/CMS-EXO-21-008_Figure_002.png">
            <a:extLst>
              <a:ext uri="{FF2B5EF4-FFF2-40B4-BE49-F238E27FC236}">
                <a16:creationId xmlns:a16="http://schemas.microsoft.com/office/drawing/2014/main" id="{6C6E9F67-AFB7-5C97-83CE-F9A1FCF11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7779" y="991818"/>
            <a:ext cx="5733389" cy="411581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1F115-2B39-8791-4FA8-7D34C4BB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19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4700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A8D96-18D4-E7B6-1A91-739A8F7DE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FB9BC-ED57-DB3D-CF09-3426C7ACE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Theory</a:t>
            </a:r>
          </a:p>
          <a:p>
            <a:r>
              <a:rPr lang="en-US" dirty="0"/>
              <a:t>Experimental signatures</a:t>
            </a:r>
          </a:p>
          <a:p>
            <a:r>
              <a:rPr lang="en-US" dirty="0"/>
              <a:t>Background types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D44C57-C768-F427-6EA8-1C2D5039254F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09586-3F02-999A-DA9A-158CFFBFC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95041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AC191-4C04-FD8A-399F-BBA220ED4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A9ECE-8290-D578-31C4-6E43E95585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4. </a:t>
            </a:r>
            <a:r>
              <a:rPr lang="en-US" dirty="0"/>
              <a:t>Backgrounds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D2FB6-F492-4E21-4A09-5A5BE9FB9C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9405C-69D7-4DE7-341E-981214CCE5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E33124-8965-ADCA-090B-7B919B3457EB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96569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4BD7C-086D-1D69-CA5E-3BCC3EBDB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A86B1F-4707-1209-0E4B-340EFB8D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399278" cy="3937001"/>
          </a:xfrm>
        </p:spPr>
        <p:txBody>
          <a:bodyPr>
            <a:normAutofit/>
          </a:bodyPr>
          <a:lstStyle/>
          <a:p>
            <a:r>
              <a:rPr lang="en-US" dirty="0"/>
              <a:t>Muon detector showers can be caused by high energetic muons</a:t>
            </a:r>
          </a:p>
          <a:p>
            <a:r>
              <a:rPr lang="en-US" dirty="0"/>
              <a:t>Emission of high energetic photons: “Bremsstrahlung”</a:t>
            </a:r>
          </a:p>
          <a:p>
            <a:r>
              <a:rPr lang="en-US" dirty="0"/>
              <a:t>Photons can pair produce in the steel return yoke and create particle showers</a:t>
            </a:r>
          </a:p>
          <a:p>
            <a:pPr lvl="1"/>
            <a:r>
              <a:rPr lang="en-US" dirty="0"/>
              <a:t>Steel yoke functions as a “calorimeter”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36284C-6504-D00E-7B73-286E7B15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MDS Backgrounds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8DB66-DAC7-6FFC-EB95-6ECFAC92D323}"/>
              </a:ext>
            </a:extLst>
          </p:cNvPr>
          <p:cNvSpPr txBox="1"/>
          <p:nvPr/>
        </p:nvSpPr>
        <p:spPr>
          <a:xfrm>
            <a:off x="5831079" y="5107631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[11] </a:t>
            </a:r>
            <a:r>
              <a:rPr lang="en-US" sz="1600" dirty="0"/>
              <a:t>Hayrapetyan, A. et al., CMS Collaboration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4D689-F815-AC27-B6F4-30E26B3A12DC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5" name="Picture 4" descr="https://cms-results.web.cern.ch/cms-results/public-results/publications/EXO-21-008/CMS-EXO-21-008_Figure_002.png">
            <a:extLst>
              <a:ext uri="{FF2B5EF4-FFF2-40B4-BE49-F238E27FC236}">
                <a16:creationId xmlns:a16="http://schemas.microsoft.com/office/drawing/2014/main" id="{3AE24610-199A-C6D9-985E-CCAC1BB9C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7779" y="991818"/>
            <a:ext cx="5733389" cy="411581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93E22-16B0-D57C-CF86-C1E4B7B6D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21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9145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7CAEB-5223-C42E-CF36-4A85A61B0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B8C640-1668-B14B-0231-C3F7146AA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1" y="1509184"/>
            <a:ext cx="5399278" cy="3937001"/>
          </a:xfrm>
        </p:spPr>
        <p:txBody>
          <a:bodyPr>
            <a:normAutofit/>
          </a:bodyPr>
          <a:lstStyle/>
          <a:p>
            <a:r>
              <a:rPr lang="en-US" dirty="0"/>
              <a:t>Cosmic muons</a:t>
            </a:r>
          </a:p>
          <a:p>
            <a:pPr lvl="1"/>
            <a:r>
              <a:rPr lang="en-US" dirty="0"/>
              <a:t>CMS and ATLAS have good cosmic muon detection</a:t>
            </a:r>
          </a:p>
          <a:p>
            <a:r>
              <a:rPr lang="en-US" dirty="0"/>
              <a:t>Detector noise</a:t>
            </a:r>
          </a:p>
          <a:p>
            <a:pPr lvl="1"/>
            <a:r>
              <a:rPr lang="en-US" dirty="0"/>
              <a:t>Can look like low energy depositions</a:t>
            </a:r>
          </a:p>
          <a:p>
            <a:r>
              <a:rPr lang="en-US" dirty="0"/>
              <a:t>Detector/algorithm failure</a:t>
            </a:r>
          </a:p>
          <a:p>
            <a:pPr lvl="1"/>
            <a:r>
              <a:rPr lang="en-US" dirty="0"/>
              <a:t>Signal seems to exist but is only a detector anomaly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1C997E-21D9-2707-9961-B19A3138A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Background types</a:t>
            </a:r>
            <a:endParaRPr lang="en-1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30C5FA-D78F-793A-9469-F47BAD837202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A9BCC-B779-5E06-4724-F2A803E0E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2670"/>
            <a:ext cx="5399278" cy="54172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BCB280-3B58-20C1-0D6F-8CE46CE09639}"/>
              </a:ext>
            </a:extLst>
          </p:cNvPr>
          <p:cNvSpPr txBox="1"/>
          <p:nvPr/>
        </p:nvSpPr>
        <p:spPr>
          <a:xfrm>
            <a:off x="6096000" y="5869946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[12] </a:t>
            </a:r>
            <a:r>
              <a:rPr lang="en-US" sz="1600" dirty="0" err="1">
                <a:latin typeface="TheSans UHH" panose="020B0502050302020203" pitchFamily="34" charset="77"/>
              </a:rPr>
              <a:t>CERNCourier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4CA007-217C-55EA-8D4E-3C0D4582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44640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E1C507-4406-B259-900A-339C43048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LLPs are important product of BSM theories</a:t>
            </a:r>
          </a:p>
          <a:p>
            <a:r>
              <a:rPr lang="en-US" dirty="0"/>
              <a:t>Searches for LLPs depend highly on lifetime and given detector</a:t>
            </a:r>
          </a:p>
          <a:p>
            <a:pPr lvl="1"/>
            <a:r>
              <a:rPr lang="en-US" dirty="0"/>
              <a:t>Experimental signatures vastly differ from conventional ones</a:t>
            </a:r>
          </a:p>
          <a:p>
            <a:pPr lvl="1"/>
            <a:r>
              <a:rPr lang="en-US" dirty="0"/>
              <a:t>Searches for displaced vertices, jets, etc. already happening in many current detectors</a:t>
            </a:r>
          </a:p>
          <a:p>
            <a:pPr lvl="1"/>
            <a:r>
              <a:rPr lang="en-US" dirty="0"/>
              <a:t>High expectations for future detectors</a:t>
            </a:r>
          </a:p>
          <a:p>
            <a:r>
              <a:rPr lang="en-US" dirty="0"/>
              <a:t>Background estimations often difficult due to unusual and detector-based origins</a:t>
            </a:r>
          </a:p>
          <a:p>
            <a:r>
              <a:rPr lang="en-US" dirty="0"/>
              <a:t>More to be discovered in the future!</a:t>
            </a:r>
            <a:endParaRPr lang="en-15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BC8EE7-C831-9D8D-FD36-ACE79CE50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23</a:t>
            </a:fld>
            <a:endParaRPr lang="en-1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482F176-B6F1-0B2B-DCC4-A9C4224E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25808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EF163-4A81-7E53-1161-6EB399D99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3EF1A6-B539-A9ED-BC61-87E5C7037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0458"/>
            <a:ext cx="12192000" cy="443053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Literature:</a:t>
            </a:r>
          </a:p>
          <a:p>
            <a:pPr lvl="1"/>
            <a:r>
              <a:rPr lang="en-US" dirty="0"/>
              <a:t>Alimena, Juliette, et al. “Searching for Long-Lived Particles beyond the Standard Model at the Large Hadron Collider.” Journal of Physics G: Nuclear and Particle Physics, edited by , vol. 47, no. 9, Sept. 2020, p. 90501. </a:t>
            </a:r>
            <a:r>
              <a:rPr lang="en-US" dirty="0" err="1"/>
              <a:t>Crossref</a:t>
            </a:r>
            <a:r>
              <a:rPr lang="en-US" dirty="0"/>
              <a:t>, </a:t>
            </a:r>
            <a:r>
              <a:rPr lang="en-US" dirty="0">
                <a:hlinkClick r:id="rId2"/>
              </a:rPr>
              <a:t>https://doi.org/10.1088/1361-6471/ab4574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Verhaaren</a:t>
            </a:r>
            <a:r>
              <a:rPr lang="en-US" dirty="0"/>
              <a:t>, C. B., et al. “Searches for Long-Lived Particles at the Future FCC-Ee.” Frontiers in Physics, edited by , vol. 10, Sept. 2022. </a:t>
            </a:r>
            <a:r>
              <a:rPr lang="en-US" dirty="0" err="1"/>
              <a:t>Crossref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https://doi.org/10.3389/fphy.2022.967881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Hayrapetyan, A. et al., CMS Collaboration, Search for long-lived particles decaying in the CMS muon detectors in proton-proton collisions at 13 TeV, Phys. Rev. D, 110, 3, 2024, American Physical Society, 10.1103/PhysRevD.110.032007, </a:t>
            </a:r>
            <a:r>
              <a:rPr lang="en-US" dirty="0">
                <a:hlinkClick r:id="rId4"/>
              </a:rPr>
              <a:t>https://link.aps.org/doi/10.1103/PhysRevD.110.032007</a:t>
            </a:r>
            <a:endParaRPr lang="en-US" dirty="0"/>
          </a:p>
          <a:p>
            <a:pPr lvl="1"/>
            <a:r>
              <a:rPr lang="en-US" dirty="0"/>
              <a:t>M.C Fouz, The CMS muon system, Nuclear Instruments and Methods in Physics Research Section A: Accelerators, Spectrometers, Detectors and Associated Equipment, Volume 446, Issues 1–2, Pages 366-372, ISSN 0168-9002, https://doi.org/10.1016/S0168-9002(00)00082-6.</a:t>
            </a:r>
          </a:p>
          <a:p>
            <a:r>
              <a:rPr lang="en-US" dirty="0"/>
              <a:t>Web sources:</a:t>
            </a:r>
          </a:p>
          <a:p>
            <a:pPr lvl="1"/>
            <a:r>
              <a:rPr lang="en-US" dirty="0"/>
              <a:t>ATLAS seeks out unusual signatures of long-lived particles, </a:t>
            </a:r>
            <a:r>
              <a:rPr lang="en-US" dirty="0">
                <a:hlinkClick r:id="rId5"/>
              </a:rPr>
              <a:t>https://atlas.cern/updates/briefing/search-long-lived-particles</a:t>
            </a:r>
            <a:r>
              <a:rPr lang="en-US" dirty="0"/>
              <a:t> (online, accessed 25.05.26)</a:t>
            </a:r>
          </a:p>
          <a:p>
            <a:pPr lvl="1"/>
            <a:r>
              <a:rPr lang="en-US" dirty="0">
                <a:hlinkClick r:id="rId6"/>
              </a:rPr>
              <a:t>https://www.symmetrymagazine.org/article/the-secret-lives-of-long-lived-particles</a:t>
            </a:r>
            <a:r>
              <a:rPr lang="en-US" dirty="0"/>
              <a:t> (online, accessed 14.06.26)</a:t>
            </a:r>
          </a:p>
          <a:p>
            <a:pPr lvl="1"/>
            <a:r>
              <a:rPr lang="en-US" dirty="0">
                <a:hlinkClick r:id="rId7"/>
              </a:rPr>
              <a:t>https://cms.cern/news/detector-far-far-away-searching-elusive-long-lived-travellers-tracing-pairs-muons</a:t>
            </a:r>
            <a:r>
              <a:rPr lang="en-US" dirty="0"/>
              <a:t> (online, accessed 14.06.26)</a:t>
            </a:r>
          </a:p>
          <a:p>
            <a:pPr lvl="1"/>
            <a:r>
              <a:rPr lang="en-US" dirty="0">
                <a:hlinkClick r:id="rId8"/>
              </a:rPr>
              <a:t>https://cms.cern/news/delayed-jets-cms-are-just-time-moriond</a:t>
            </a:r>
            <a:r>
              <a:rPr lang="en-US" dirty="0"/>
              <a:t> (online, accessed 14.06.26)</a:t>
            </a:r>
          </a:p>
          <a:p>
            <a:pPr lvl="1"/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368A43-6A64-9730-87C4-3782C105F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sources</a:t>
            </a:r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63C6E4-4C8D-1891-010F-9C21C2BA292C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E620E-8209-09B7-C61B-61EB4E115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75198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09C159-269F-7298-1329-8D9568D08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0458"/>
            <a:ext cx="12192000" cy="443053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Image sources: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Wikipedia contributors. "Standard Model." </a:t>
            </a:r>
            <a:r>
              <a:rPr lang="en-US" i="1" dirty="0"/>
              <a:t>Wikipedia, The Free Encyclopedia</a:t>
            </a:r>
            <a:r>
              <a:rPr lang="en-US" dirty="0"/>
              <a:t>. Wikipedia, The Free Encyclopedia, 22 May. 2026. Web. 25 May. 2026.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B. </a:t>
            </a:r>
            <a:r>
              <a:rPr lang="en-US" dirty="0" err="1"/>
              <a:t>Shuve</a:t>
            </a:r>
            <a:r>
              <a:rPr lang="en-US" dirty="0"/>
              <a:t>, Theory Overview of Long-Lived Particles at the LHC, </a:t>
            </a:r>
            <a:r>
              <a:rPr lang="en-US" dirty="0">
                <a:hlinkClick r:id="rId2"/>
              </a:rPr>
              <a:t>https://indico.cern.ch/event/607314/contributions/2542308/attachments/1447888/2231430/LHC- LLP_Shuve.pdf</a:t>
            </a:r>
            <a:r>
              <a:rPr lang="en-US" dirty="0"/>
              <a:t> (online, accessed 25.05.26)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u="sng" dirty="0">
                <a:hlinkClick r:id="rId3"/>
              </a:rPr>
              <a:t>https://francis.naukas.com/files/2016/12/Dibujo20161220-supersymmetry-zoo-sparticles.jpg</a:t>
            </a:r>
            <a:r>
              <a:rPr lang="en-US" u="sng" dirty="0"/>
              <a:t> </a:t>
            </a:r>
            <a:r>
              <a:rPr lang="en-US" dirty="0"/>
              <a:t>(online, accessed 25.05.26)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Alimena, Juliette, et al. “Searching for Long-Lived Particles beyond the Standard Model at the Large Hadron Collider.” Journal of Physics G: Nuclear and Particle Physics, edited by , vol. 47, no. 9, Sept. 2020, p. 90501. </a:t>
            </a:r>
            <a:r>
              <a:rPr lang="en-US" dirty="0" err="1"/>
              <a:t>Crossref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https://doi.org/10.1088/1361-6471/ab4574</a:t>
            </a:r>
            <a:r>
              <a:rPr lang="en-US" dirty="0"/>
              <a:t>.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Wikipedia contributors. "Beta decay." </a:t>
            </a:r>
            <a:r>
              <a:rPr lang="en-US" i="1" dirty="0"/>
              <a:t>Wikipedia, The Free Encyclopedia</a:t>
            </a:r>
            <a:r>
              <a:rPr lang="en-US" dirty="0"/>
              <a:t>. Wikipedia, The Free Encyclopedia, 13 Mar. 2026. Web. 25 May. 2026. 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Wikipedia contributors. "Flavor-changing neutral current." </a:t>
            </a:r>
            <a:r>
              <a:rPr lang="en-US" i="1" dirty="0"/>
              <a:t>Wikipedia, The Free Encyclopedia</a:t>
            </a:r>
            <a:r>
              <a:rPr lang="en-US" dirty="0"/>
              <a:t>. Wikipedia, The Free Encyclopedia, 2 Oct. 2025. Web. 25 May. 2026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Wikipedia contributors. "Pion." </a:t>
            </a:r>
            <a:r>
              <a:rPr lang="en-US" i="1" dirty="0"/>
              <a:t>Wikipedia, The Free Encyclopedia</a:t>
            </a:r>
            <a:r>
              <a:rPr lang="en-US" dirty="0"/>
              <a:t>. Wikipedia, The Free Encyclopedia, 9 Apr. 2026. Web. 25 May. 2026.  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 H. Russell, An experimental introduction to long-lived particle searches at the LHC , </a:t>
            </a:r>
            <a:r>
              <a:rPr lang="en-US" dirty="0">
                <a:hlinkClick r:id="rId5"/>
              </a:rPr>
              <a:t>https://indico.cern.ch/event/607314/contributions/2542309/attachments/1447873/2231444/20170424_LLPs.pdf</a:t>
            </a:r>
            <a:r>
              <a:rPr lang="en-US" dirty="0"/>
              <a:t> (online, accessed 25.05.26)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CMS collaboration, instructional material, </a:t>
            </a:r>
            <a:r>
              <a:rPr lang="en-US" dirty="0">
                <a:hlinkClick r:id="rId6"/>
              </a:rPr>
              <a:t>https://cms-opendata-workshop.github.io/workshop2024-lesson-cms-detector/instructor/index.html</a:t>
            </a:r>
            <a:r>
              <a:rPr lang="en-US" dirty="0"/>
              <a:t>, licensed under CC4.0 </a:t>
            </a:r>
            <a:r>
              <a:rPr lang="en-US" dirty="0">
                <a:hlinkClick r:id="rId7"/>
              </a:rPr>
              <a:t>https://creativecommons.org/licenses/by/4.0/</a:t>
            </a:r>
            <a:r>
              <a:rPr lang="en-US" dirty="0"/>
              <a:t> (online, accessed 31.05.2026)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M.C Fouz, The CMS muon system, Nuclear Instruments and Methods in Physics Research Section A: Accelerators, Spectrometers, Detectors and Associated Equipment, Volume 446, Issues 1–2, Pages 366-372, ISSN 0168-9002, https://doi.org/10.1016/S0168-9002(00)00082-6.</a:t>
            </a:r>
          </a:p>
          <a:p>
            <a:pPr marL="1066785" lvl="1" indent="-457200">
              <a:buFont typeface="+mj-lt"/>
              <a:buAutoNum type="arabicPeriod"/>
            </a:pPr>
            <a:r>
              <a:rPr lang="en-US" dirty="0"/>
              <a:t>Hayrapetyan, A. et al., CMS Collaboration, Search for long-lived particles decaying in the CMS muon detectors in proton-proton collisions at 13 TeV, Phys. Rev. D, 110, 3, 2024, American Physical Society, 10.1103/PhysRevD.110.032007, </a:t>
            </a:r>
            <a:r>
              <a:rPr lang="en-US" dirty="0">
                <a:hlinkClick r:id="rId8"/>
              </a:rPr>
              <a:t>https://link.aps.org/doi/10.1103/PhysRevD.110.032007</a:t>
            </a:r>
            <a:endParaRPr lang="en-US" dirty="0"/>
          </a:p>
          <a:p>
            <a:pPr marL="1066785" lvl="1" indent="-457200">
              <a:buFont typeface="+mj-lt"/>
              <a:buAutoNum type="arabicPeriod"/>
            </a:pPr>
            <a:r>
              <a:rPr lang="en-US" dirty="0">
                <a:hlinkClick r:id="rId9"/>
              </a:rPr>
              <a:t>https://cerncourier.com/a/cms-does-a-full-cosmic-data-run/</a:t>
            </a:r>
            <a:r>
              <a:rPr lang="en-US" dirty="0"/>
              <a:t> (online, accessed 09.06.2026)</a:t>
            </a:r>
          </a:p>
          <a:p>
            <a:pPr marL="1066785" lvl="1" indent="-457200">
              <a:buFont typeface="+mj-lt"/>
              <a:buAutoNum type="arabicPeriod"/>
            </a:pPr>
            <a:endParaRPr lang="en-US" dirty="0"/>
          </a:p>
          <a:p>
            <a:pPr marL="1066785" lvl="1" indent="-457200">
              <a:buFont typeface="+mj-lt"/>
              <a:buAutoNum type="arabicPeriod"/>
            </a:pPr>
            <a:endParaRPr lang="en-US" dirty="0"/>
          </a:p>
          <a:p>
            <a:pPr lvl="1"/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E98496-73E3-AC18-FA3C-387E95FFB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sources</a:t>
            </a:r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1100B9-D5B9-8408-E3A4-A234E2071BDC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2FB6E-BE95-CC1C-8437-35C19EFD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25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44595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A83A3-6249-A29A-188B-58E5757471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1. </a:t>
            </a:r>
            <a:r>
              <a:rPr lang="en-US" dirty="0"/>
              <a:t>Introduction</a:t>
            </a:r>
            <a:endParaRPr lang="en-150" dirty="0">
              <a:solidFill>
                <a:schemeClr val="tx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584353-D31B-CE6A-5B6D-968ADFC177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E02E3-20E5-C286-A867-EA43105681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CE7FF6-EF06-326F-0224-95D468537884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2057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9CA5C-8C36-3ED1-2F0C-8376674D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5664200" cy="767788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BSM - Beyond the standard model</a:t>
            </a:r>
            <a:endParaRPr lang="en-150" sz="24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11A729A-0975-35AC-E63E-7D35A5EC5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435608"/>
            <a:ext cx="4224867" cy="401057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Standard model as we know it is incomplete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Gravity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Dark matter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…and many more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New theories are necessary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29BA13-B5FB-2123-B619-4F0654F9FC4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423925" y="755642"/>
            <a:ext cx="6768075" cy="4686890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657A80-08BC-144C-D147-0B969D0BBE73}"/>
              </a:ext>
            </a:extLst>
          </p:cNvPr>
          <p:cNvSpPr txBox="1"/>
          <p:nvPr/>
        </p:nvSpPr>
        <p:spPr>
          <a:xfrm>
            <a:off x="5423924" y="5406950"/>
            <a:ext cx="4539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TheSans UHH" panose="020B0502050302020203" pitchFamily="34" charset="77"/>
              </a:rPr>
              <a:t>[2] Wikipedia, Standard model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6C0404-09F5-DE25-C334-B711F6C26009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AA957-8CC0-23AA-F9B6-2E58C541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4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11997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815C4-6DB2-1819-DDD8-AF77F230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4224867" cy="767788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LLPs - long lived particles</a:t>
            </a:r>
            <a:endParaRPr lang="en-150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DBCAB-7DEE-B840-C773-8BD34B97B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4"/>
            <a:ext cx="4224867" cy="39370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Definition: Particles with non-negligible lifetimes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Common theoretical prediction of BSM models explaining SM shortcomings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Examples in SM include B-Mesons or K-mesons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Usually only weakly interacting</a:t>
            </a:r>
            <a:endParaRPr lang="en-15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9CFEF43-0679-36A9-7686-9CA8D84CAF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717" y="1001146"/>
            <a:ext cx="6644728" cy="393700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360594-5C57-F3E4-CB11-5F21AC611DA7}"/>
              </a:ext>
            </a:extLst>
          </p:cNvPr>
          <p:cNvSpPr txBox="1"/>
          <p:nvPr/>
        </p:nvSpPr>
        <p:spPr>
          <a:xfrm>
            <a:off x="5183717" y="4938146"/>
            <a:ext cx="4539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[2] </a:t>
            </a:r>
            <a:r>
              <a:rPr lang="en-US" sz="1600" dirty="0"/>
              <a:t>B. </a:t>
            </a:r>
            <a:r>
              <a:rPr lang="en-US" sz="1600" dirty="0" err="1"/>
              <a:t>Shuve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AC1796-F313-0F5D-969C-315A048963E4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DCFF2-5C9C-E708-656B-6C56C2F97BCD}"/>
              </a:ext>
            </a:extLst>
          </p:cNvPr>
          <p:cNvSpPr/>
          <p:nvPr/>
        </p:nvSpPr>
        <p:spPr>
          <a:xfrm>
            <a:off x="5183717" y="2457450"/>
            <a:ext cx="6008158" cy="7905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528FB4-0AEC-B4A4-C469-E824A58BD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6332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8D86F-8BCF-916D-3488-3768D1F02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11E30-A765-8B38-5B62-2132D8DF7C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2. </a:t>
            </a:r>
            <a:r>
              <a:rPr lang="en-US" dirty="0"/>
              <a:t>Theory</a:t>
            </a:r>
            <a:endParaRPr lang="en-150" dirty="0">
              <a:solidFill>
                <a:schemeClr val="tx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8E030-B629-6C4F-3163-9379306FB0F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DF4D6-2F49-0B95-556C-41E71A7D16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AAEA35-6D2B-DED5-8B39-BFD2F378B846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4859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AD75E-FD17-245D-D1C3-CBE649A8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4935728" cy="767788"/>
          </a:xfrm>
        </p:spPr>
        <p:txBody>
          <a:bodyPr>
            <a:normAutofit fontScale="90000"/>
          </a:bodyPr>
          <a:lstStyle/>
          <a:p>
            <a:r>
              <a:rPr lang="en-US" dirty="0"/>
              <a:t>SUSY - Supersymmetry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45D03-AB96-1122-89E4-FD2E5FFA8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4"/>
            <a:ext cx="4224867" cy="430106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General framework for new theories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For any “standard” particle there is a SUSY-counterpart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Mass contributions to Higgs mass from each pair nearly cancel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Examples include: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Minimal SSM: only lowest amount of new particles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Higgs sector extensions: Higgs particle has new decays into other scalar “Higgs-like” particles</a:t>
            </a:r>
            <a:endParaRPr lang="en-15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24A2E8B-41E6-B76F-E934-50EF697E2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7" y="1220458"/>
            <a:ext cx="6577012" cy="3933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61B073-E7FC-5C76-EFB2-54149C1FC793}"/>
              </a:ext>
            </a:extLst>
          </p:cNvPr>
          <p:cNvSpPr txBox="1"/>
          <p:nvPr/>
        </p:nvSpPr>
        <p:spPr>
          <a:xfrm>
            <a:off x="5183187" y="5107630"/>
            <a:ext cx="4539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[3] Francis </a:t>
            </a:r>
            <a:r>
              <a:rPr lang="en-US" sz="1600" dirty="0" err="1">
                <a:latin typeface="TheSans UHH" panose="020B0502050302020203" pitchFamily="34" charset="77"/>
              </a:rPr>
              <a:t>Naukas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E2B51-04C5-EAF5-9687-9CD4C5B942DD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03E4769-67DB-6ED1-E0D2-DD9CC566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7</a:t>
            </a:fld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03852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490D1-8C64-827D-2D6D-5716176AC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4224867" cy="767788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700" dirty="0"/>
              <a:t>Production mechanisms</a:t>
            </a:r>
            <a:endParaRPr lang="en-150" sz="2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3A907D-ED13-B64F-C147-614B735913EF}"/>
              </a:ext>
            </a:extLst>
          </p:cNvPr>
          <p:cNvSpPr txBox="1"/>
          <p:nvPr/>
        </p:nvSpPr>
        <p:spPr>
          <a:xfrm>
            <a:off x="5998978" y="5446713"/>
            <a:ext cx="4224867" cy="39370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defTabSz="1219170">
              <a:spcBef>
                <a:spcPts val="1600"/>
              </a:spcBef>
              <a:buClr>
                <a:schemeClr val="tx2"/>
              </a:buClr>
            </a:pPr>
            <a:r>
              <a:rPr lang="en-US" sz="1600" kern="1200" dirty="0">
                <a:latin typeface="TheSans UHH"/>
              </a:rPr>
              <a:t>[4] Alimena, Juliette, et al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B69A543-F940-0460-62D2-972A831557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978" y="452438"/>
            <a:ext cx="4945431" cy="499427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D7776E3-9211-68BD-DF2B-647F41680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4"/>
            <a:ext cx="4224867" cy="393700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Feynman diagrams of the different LLP productions,    LLP noted as X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We have: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Direct pair production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Heavy parent production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Higgs modes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Resonances through heavy force carriers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Charged currents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1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9C5919-52DF-ECBE-AC11-8EA01B3E5128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D2310-EEEB-D468-22A2-6FBD5355B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8</a:t>
            </a:fld>
            <a:endParaRPr lang="en-1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ED454B-95C4-0756-4530-4D1CB970FF7E}"/>
              </a:ext>
            </a:extLst>
          </p:cNvPr>
          <p:cNvSpPr/>
          <p:nvPr/>
        </p:nvSpPr>
        <p:spPr>
          <a:xfrm>
            <a:off x="5890418" y="2223700"/>
            <a:ext cx="2581275" cy="15521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17C7E7-83EF-3C9D-E1DE-208D82B3786C}"/>
              </a:ext>
            </a:extLst>
          </p:cNvPr>
          <p:cNvSpPr/>
          <p:nvPr/>
        </p:nvSpPr>
        <p:spPr>
          <a:xfrm>
            <a:off x="8990541" y="393563"/>
            <a:ext cx="1832339" cy="17114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AB61-6D23-AA23-CFB1-C78E307D0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52670"/>
            <a:ext cx="11032613" cy="767788"/>
          </a:xfrm>
        </p:spPr>
        <p:txBody>
          <a:bodyPr>
            <a:normAutofit/>
          </a:bodyPr>
          <a:lstStyle/>
          <a:p>
            <a:r>
              <a:rPr lang="en-US" dirty="0"/>
              <a:t>Why long-lived anyway?</a:t>
            </a:r>
            <a:endParaRPr lang="en-1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775C3-A7ED-69D2-2780-46DE3E222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801" y="1509183"/>
            <a:ext cx="4751916" cy="45011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Long lifetimes associated with suppressed decays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Decay products have similar masses as LLP</a:t>
            </a:r>
          </a:p>
          <a:p>
            <a:pPr marL="952485" lvl="1" indent="-342900">
              <a:buFont typeface="Wingdings" panose="05000000000000000000" pitchFamily="2" charset="2"/>
              <a:buChar char="§"/>
            </a:pPr>
            <a:r>
              <a:rPr lang="en-US" dirty="0"/>
              <a:t>Small phase space of products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7469799-1DE4-9B51-1806-7DAA42FE1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096000" y="1089189"/>
            <a:ext cx="4751916" cy="47519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9F586C-30FA-F741-FF37-4E0176312D7A}"/>
              </a:ext>
            </a:extLst>
          </p:cNvPr>
          <p:cNvSpPr txBox="1"/>
          <p:nvPr/>
        </p:nvSpPr>
        <p:spPr>
          <a:xfrm>
            <a:off x="6096000" y="5671828"/>
            <a:ext cx="734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heSans UHH" panose="020B0502050302020203" pitchFamily="34" charset="77"/>
              </a:rPr>
              <a:t>[5] Wikipedia, beta decay</a:t>
            </a:r>
            <a:endParaRPr lang="en-150" sz="1600" dirty="0">
              <a:latin typeface="TheSans UHH" panose="020B05020503020202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A791C1-E8CD-8BFC-2D69-2A752D814F62}"/>
              </a:ext>
            </a:extLst>
          </p:cNvPr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heSans UHH" panose="020B0502050302020203" pitchFamily="34" charset="77"/>
              </a:rPr>
              <a:t>Long lived particles, Michael Popinski</a:t>
            </a:r>
            <a:endParaRPr lang="en-150" sz="1200" dirty="0">
              <a:latin typeface="TheSans UHH" panose="020B0502050302020203" pitchFamily="34" charset="77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405BD5-FF4A-F858-4004-5D0EF310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0AAAB-8406-4747-B72F-7D6E0580BE09}" type="slidenum">
              <a:rPr lang="en-150" smtClean="0"/>
              <a:t>9</a:t>
            </a:fld>
            <a:endParaRPr lang="en-1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5076EB-CD90-AB7F-D539-889F66079531}"/>
              </a:ext>
            </a:extLst>
          </p:cNvPr>
          <p:cNvSpPr/>
          <p:nvPr/>
        </p:nvSpPr>
        <p:spPr>
          <a:xfrm>
            <a:off x="1344084" y="3124645"/>
            <a:ext cx="3336071" cy="3756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Uni Theme">
  <a:themeElements>
    <a:clrScheme name="Benutzerdefiniert 6">
      <a:dk1>
        <a:srgbClr val="333333"/>
      </a:dk1>
      <a:lt1>
        <a:srgbClr val="FFFFFF"/>
      </a:lt1>
      <a:dk2>
        <a:srgbClr val="0271BB"/>
      </a:dk2>
      <a:lt2>
        <a:srgbClr val="F0F3F6"/>
      </a:lt2>
      <a:accent1>
        <a:srgbClr val="E2001A"/>
      </a:accent1>
      <a:accent2>
        <a:srgbClr val="0271BB"/>
      </a:accent2>
      <a:accent3>
        <a:srgbClr val="3B515B"/>
      </a:accent3>
      <a:accent4>
        <a:srgbClr val="F07F8C"/>
      </a:accent4>
      <a:accent5>
        <a:srgbClr val="80B8DD"/>
      </a:accent5>
      <a:accent6>
        <a:srgbClr val="9DA8AD"/>
      </a:accent6>
      <a:hlink>
        <a:srgbClr val="0271BB"/>
      </a:hlink>
      <a:folHlink>
        <a:srgbClr val="80B8D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3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TheSans UHH" panose="020B05020503020202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 Theme" id="{92BF6469-8AAF-4CE6-BEFE-BE2E779AB39D}" vid="{2401056F-59F0-4DC8-A29E-21EBF46D67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B3DEBDEA5835647BCBE582E69132897" ma:contentTypeVersion="4" ma:contentTypeDescription="Ein neues Dokument erstellen." ma:contentTypeScope="" ma:versionID="4c6643af994e0b72ec14b0f49adb7709">
  <xsd:schema xmlns:xsd="http://www.w3.org/2001/XMLSchema" xmlns:xs="http://www.w3.org/2001/XMLSchema" xmlns:p="http://schemas.microsoft.com/office/2006/metadata/properties" xmlns:ns3="84893d17-3958-4570-83a6-e7e67d9b2cf3" targetNamespace="http://schemas.microsoft.com/office/2006/metadata/properties" ma:root="true" ma:fieldsID="85671e8f0757bf9cc26ffeaa3ce97e12" ns3:_="">
    <xsd:import namespace="84893d17-3958-4570-83a6-e7e67d9b2cf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893d17-3958-4570-83a6-e7e67d9b2cf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38425F-AF9D-4304-B1AF-1EE70F1FC5F7}">
  <ds:schemaRefs>
    <ds:schemaRef ds:uri="http://purl.org/dc/terms/"/>
    <ds:schemaRef ds:uri="84893d17-3958-4570-83a6-e7e67d9b2cf3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A7CC2BD-6FCA-44E0-A75B-140B847FA9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893d17-3958-4570-83a6-e7e67d9b2c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0F3C2-E288-4932-BD83-907F8A066C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 Theme</Template>
  <TotalTime>1402</TotalTime>
  <Words>1810</Words>
  <Application>Microsoft Office PowerPoint</Application>
  <PresentationFormat>Widescreen</PresentationFormat>
  <Paragraphs>217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Arial</vt:lpstr>
      <vt:lpstr>TheSans UHH</vt:lpstr>
      <vt:lpstr>Wingdings</vt:lpstr>
      <vt:lpstr>Uni Theme</vt:lpstr>
      <vt:lpstr>Long-lived particles</vt:lpstr>
      <vt:lpstr>Agenda</vt:lpstr>
      <vt:lpstr>1. Introduction</vt:lpstr>
      <vt:lpstr>BSM - Beyond the standard model</vt:lpstr>
      <vt:lpstr>LLPs - long lived particles</vt:lpstr>
      <vt:lpstr>2. Theory</vt:lpstr>
      <vt:lpstr>SUSY - Supersymmetry</vt:lpstr>
      <vt:lpstr>Production mechanisms</vt:lpstr>
      <vt:lpstr>Why long-lived anyway?</vt:lpstr>
      <vt:lpstr>Why long-lived anyway?</vt:lpstr>
      <vt:lpstr>Why long-lived anyway?</vt:lpstr>
      <vt:lpstr>3. Experimental signatures</vt:lpstr>
      <vt:lpstr>Long-lived Signatures</vt:lpstr>
      <vt:lpstr>General purpose detectors</vt:lpstr>
      <vt:lpstr>Displaced Vertices/Jets</vt:lpstr>
      <vt:lpstr>Disappearing Tracks</vt:lpstr>
      <vt:lpstr>Decays in the muon system</vt:lpstr>
      <vt:lpstr>PowerPoint Presentation</vt:lpstr>
      <vt:lpstr>Decays in the muon system</vt:lpstr>
      <vt:lpstr>4. Backgrounds</vt:lpstr>
      <vt:lpstr>MDS Backgrounds</vt:lpstr>
      <vt:lpstr>Other Background types</vt:lpstr>
      <vt:lpstr>Summary</vt:lpstr>
      <vt:lpstr>Literature sources</vt:lpstr>
      <vt:lpstr>Image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Popinski</dc:creator>
  <cp:lastModifiedBy>Michael Popinski</cp:lastModifiedBy>
  <cp:revision>29</cp:revision>
  <dcterms:created xsi:type="dcterms:W3CDTF">2026-05-24T17:31:34Z</dcterms:created>
  <dcterms:modified xsi:type="dcterms:W3CDTF">2026-06-29T13:07:56Z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0x0101002B3DEBDEA5835647BCBE582E69132897</vt:lpwstr>
  </property>
</Properties>
</file>