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12192000" cy="6858000"/>
  <p:notesSz cx="6858000" cy="9144000"/>
  <p:defaultTextStyle>
    <a:defPPr>
      <a:defRPr lang="en-US"/>
    </a:defPPr>
    <a:lvl1pPr marL="0" algn="l" defTabSz="457200" rtl="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793F"/>
    <a:srgbClr val="3BB4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DF18680-E054-41AD-8BC1-D1AEF772440D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  <a:fill>
          <a:solidFill>
            <a:schemeClr val="accent5">
              <a:tint val="40000"/>
            </a:schemeClr>
          </a:solidFill>
        </a:fill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04" autoAdjust="0"/>
    <p:restoredTop sz="94660"/>
  </p:normalViewPr>
  <p:slideViewPr>
    <p:cSldViewPr snapToGrid="0">
      <p:cViewPr varScale="1">
        <p:scale>
          <a:sx n="91" d="100"/>
          <a:sy n="91" d="100"/>
        </p:scale>
        <p:origin x="864" y="44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05909799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95102571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21C50C7-3F10-4D68-A829-CC7F25407AA6}" type="datetimeFigureOut">
              <a:rPr lang="ru-RU"/>
              <a:t>29.06.2026</a:t>
            </a:fld>
            <a:endParaRPr lang="ru-RU"/>
          </a:p>
        </p:txBody>
      </p:sp>
      <p:sp>
        <p:nvSpPr>
          <p:cNvPr id="311020013" name="Slide Image Placeholder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 lang="ru-RU"/>
          </a:p>
        </p:txBody>
      </p:sp>
      <p:sp>
        <p:nvSpPr>
          <p:cNvPr id="2085654127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ru-RU"/>
          </a:p>
        </p:txBody>
      </p:sp>
      <p:sp>
        <p:nvSpPr>
          <p:cNvPr id="1348813065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de-DE"/>
              <a:t>Proseminar: Wechselwirkung von Teilchen mit Materie</a:t>
            </a:r>
            <a:endParaRPr lang="ru-RU"/>
          </a:p>
        </p:txBody>
      </p:sp>
      <p:sp>
        <p:nvSpPr>
          <p:cNvPr id="45567123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D3FCF18-387C-4213-A5F9-4443EBFECAFA}" type="slidenum">
              <a:rPr lang="ru-RU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B223399-409E-DB32-3E5E-392FA6F6D638}" type="slidenum">
              <a:rPr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B8D34F22-E1CF-64E1-D51D-DC69A858223B}" type="slidenum">
              <a:rPr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86C3141-A8D4-0267-71A0-840C2713EBB3}" type="slidenum">
              <a:rPr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B5A94B0-3F28-7208-5917-3EEA6668C548}" type="slidenum">
              <a:rPr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6252B68-88F2-B398-8BEB-EA233D017FCA}" type="slidenum">
              <a:rPr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CCC8E3F2-A02D-2F65-6A98-229D6A34C5D3}" type="slidenum">
              <a:rPr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AE5777AA-3474-4189-B5BA-024C0F33FFCF}" type="slidenum">
              <a:rPr/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3BE4B1C-6824-114C-F815-AEDC6FD752D8}" type="slidenum">
              <a:rPr/>
              <a:t>16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B3BF9ADE-31DB-BCEF-7EC8-28F504EF144D}" type="slidenum">
              <a:rPr/>
              <a:t>17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B8CD1FA-8C31-95E3-63B2-548A762DAF74}" type="slidenum">
              <a:rPr/>
              <a:t>18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79E6449-49B7-7261-0CF5-DF195AB4F104}" type="slidenum">
              <a:rPr/>
              <a:t>19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765C5DE-A473-826F-C9A8-EF9D28FCB5CF}" type="slidenum">
              <a:rPr/>
              <a:t>2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3E57C91-8039-D4D5-5C36-F694AA7F603A}" type="slidenum">
              <a:rPr/>
              <a:t>20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74937513-D7F9-2DD1-C095-5293C5AFCDDA}" type="slidenum">
              <a:rPr/>
              <a:t>21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2EAD7F2-749A-045D-081C-0EA37FA18FD2}" type="slidenum">
              <a:rPr/>
              <a:t>22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3225A53-5614-8290-1627-D78F0FBA0B40}" type="slidenum">
              <a:rPr/>
              <a:t>23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753BBBB3-7D20-84A3-A1AB-866FF099D63C}" type="slidenum">
              <a:rPr/>
              <a:t>24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EB91C3D6-C921-0ADF-9F56-4372B7925B4C}" type="slidenum">
              <a:rPr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B48E5B0-7503-DFAA-79C7-EB8E827923EF}" type="slidenum">
              <a:rPr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ABF676C0-1736-17B4-AB93-5EE810925D78}" type="slidenum">
              <a:rPr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99C3E2D-479D-F74C-C0D3-0135562BBC52}" type="slidenum">
              <a:rPr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C4DAA8FD-F8E8-E693-53F9-91335E79AEEC}" type="slidenum">
              <a:rPr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5AED6995-C66F-FBE2-087B-C887E0DEDB8B}" type="slidenum">
              <a:rPr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14B5296-21C4-ECC9-3AC9-BB3ED5741635}" type="slidenum">
              <a:rPr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 userDrawn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42560901" name="Title 1"/>
          <p:cNvSpPr>
            <a:spLocks noGrp="1"/>
          </p:cNvSpPr>
          <p:nvPr>
            <p:ph type="ctrTitle"/>
          </p:nvPr>
        </p:nvSpPr>
        <p:spPr bwMode="auto"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285718261" name="Subtitle 2"/>
          <p:cNvSpPr>
            <a:spLocks noGrp="1"/>
          </p:cNvSpPr>
          <p:nvPr>
            <p:ph type="subTitle" idx="1"/>
          </p:nvPr>
        </p:nvSpPr>
        <p:spPr bwMode="auto"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1294729639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752858" y="6453386"/>
            <a:ext cx="1607944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62B9C85E-4E51-4021-A527-B26ECE14A930}" type="datetime1">
              <a:rPr lang="en-US"/>
              <a:t>6/29/2026</a:t>
            </a:fld>
            <a:endParaRPr lang="en-US"/>
          </a:p>
        </p:txBody>
      </p:sp>
      <p:sp>
        <p:nvSpPr>
          <p:cNvPr id="808760676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2584054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de-DE"/>
              <a:t>Mariia Serdiuk</a:t>
            </a:r>
            <a:endParaRPr lang="en-US"/>
          </a:p>
        </p:txBody>
      </p:sp>
      <p:sp>
        <p:nvSpPr>
          <p:cNvPr id="1943211083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69E57DC2-970A-4B3E-BB1C-7A09969E49DF}" type="slidenum">
              <a:rPr lang="en-US"/>
              <a:t>‹#›</a:t>
            </a:fld>
            <a:endParaRPr lang="en-US"/>
          </a:p>
        </p:txBody>
      </p:sp>
      <p:grpSp>
        <p:nvGrpSpPr>
          <p:cNvPr id="1157532096" name="Group 6"/>
          <p:cNvGrpSpPr/>
          <p:nvPr/>
        </p:nvGrpSpPr>
        <p:grpSpPr bwMode="auto"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 extrusionOk="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 extrusionOk="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Title and Vertical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6236009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883265882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1371600" y="2295525"/>
            <a:ext cx="9601200" cy="3571875"/>
          </a:xfrm>
        </p:spPr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1618131217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68DF7E3-079F-4E15-B9B3-79924060C312}" type="datetime1">
              <a:rPr lang="en-US"/>
              <a:t>6/29/2026</a:t>
            </a:fld>
            <a:endParaRPr lang="en-US"/>
          </a:p>
        </p:txBody>
      </p:sp>
      <p:sp>
        <p:nvSpPr>
          <p:cNvPr id="1945505150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Mariia Serdiuk</a:t>
            </a:r>
            <a:endParaRPr lang="en-US"/>
          </a:p>
        </p:txBody>
      </p:sp>
      <p:sp>
        <p:nvSpPr>
          <p:cNvPr id="554965395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9E57DC2-970A-4B3E-BB1C-7A09969E49DF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Vertical Title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44688460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9596561" y="624156"/>
            <a:ext cx="1565766" cy="5243244"/>
          </a:xfrm>
        </p:spPr>
        <p:txBody>
          <a:bodyPr vert="eaVert"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477976742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1371600" y="624156"/>
            <a:ext cx="8179641" cy="5243244"/>
          </a:xfrm>
        </p:spPr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242719360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3139897-5980-4DA2-A801-A2EBF69CC3BB}" type="datetime1">
              <a:rPr lang="en-US"/>
              <a:t>6/29/2026</a:t>
            </a:fld>
            <a:endParaRPr lang="en-US"/>
          </a:p>
        </p:txBody>
      </p:sp>
      <p:sp>
        <p:nvSpPr>
          <p:cNvPr id="175467412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Mariia Serdiuk</a:t>
            </a:r>
            <a:endParaRPr lang="en-US"/>
          </a:p>
        </p:txBody>
      </p:sp>
      <p:sp>
        <p:nvSpPr>
          <p:cNvPr id="61500232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9E57DC2-970A-4B3E-BB1C-7A09969E49DF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28461726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987098877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338723519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DE950C0-41FB-49FF-B7B6-282F22384207}" type="datetime1">
              <a:rPr lang="en-US"/>
              <a:t>6/29/2026</a:t>
            </a:fld>
            <a:endParaRPr lang="en-US"/>
          </a:p>
        </p:txBody>
      </p:sp>
      <p:sp>
        <p:nvSpPr>
          <p:cNvPr id="4792190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Mariia Serdiuk</a:t>
            </a:r>
            <a:endParaRPr lang="en-US"/>
          </a:p>
        </p:txBody>
      </p:sp>
      <p:sp>
        <p:nvSpPr>
          <p:cNvPr id="1586101737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9E57DC2-970A-4B3E-BB1C-7A09969E49DF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secHead" preserve="1" userDrawn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64949326" name="Title 1"/>
          <p:cNvSpPr>
            <a:spLocks noGrp="1"/>
          </p:cNvSpPr>
          <p:nvPr>
            <p:ph type="title"/>
          </p:nvPr>
        </p:nvSpPr>
        <p:spPr bwMode="auto"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201927351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921963114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3F7741C5-DE67-49D7-AB9C-4BF82AD21C39}" type="datetime1">
              <a:rPr lang="en-US"/>
              <a:t>6/29/2026</a:t>
            </a:fld>
            <a:endParaRPr lang="en-US"/>
          </a:p>
        </p:txBody>
      </p:sp>
      <p:sp>
        <p:nvSpPr>
          <p:cNvPr id="932227396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de-DE"/>
              <a:t>Mariia Serdiuk</a:t>
            </a:r>
            <a:endParaRPr lang="en-US"/>
          </a:p>
        </p:txBody>
      </p:sp>
      <p:sp>
        <p:nvSpPr>
          <p:cNvPr id="1846494223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69E57DC2-970A-4B3E-BB1C-7A09969E49DF}" type="slidenum">
              <a:rPr lang="en-US"/>
              <a:t>‹#›</a:t>
            </a:fld>
            <a:endParaRPr lang="en-US"/>
          </a:p>
        </p:txBody>
      </p:sp>
      <p:sp>
        <p:nvSpPr>
          <p:cNvPr id="85988826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 extrusionOk="0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Two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87795350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6193958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1371600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1573971308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1521508453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BF5924B-316B-4872-A5D3-DB44996E8888}" type="datetime1">
              <a:rPr lang="en-US"/>
              <a:t>6/29/2026</a:t>
            </a:fld>
            <a:endParaRPr lang="en-US"/>
          </a:p>
        </p:txBody>
      </p:sp>
      <p:sp>
        <p:nvSpPr>
          <p:cNvPr id="1347536794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Mariia Serdiuk</a:t>
            </a:r>
            <a:endParaRPr lang="en-US"/>
          </a:p>
        </p:txBody>
      </p:sp>
      <p:sp>
        <p:nvSpPr>
          <p:cNvPr id="573817374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9E57DC2-970A-4B3E-BB1C-7A09969E49DF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09355094" name="Title 1"/>
          <p:cNvSpPr>
            <a:spLocks noGrp="1"/>
          </p:cNvSpPr>
          <p:nvPr>
            <p:ph type="title"/>
          </p:nvPr>
        </p:nvSpPr>
        <p:spPr bwMode="auto"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67533570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104330678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1371600" y="3305206"/>
            <a:ext cx="4443984" cy="256219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210983830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1527158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525014" y="3305206"/>
            <a:ext cx="4443984" cy="256219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257566841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46EC6FE-7991-43A5-AC70-2D23222E3BE8}" type="datetime1">
              <a:rPr lang="en-US"/>
              <a:t>6/29/2026</a:t>
            </a:fld>
            <a:endParaRPr lang="en-US"/>
          </a:p>
        </p:txBody>
      </p:sp>
      <p:sp>
        <p:nvSpPr>
          <p:cNvPr id="1827039356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Mariia Serdiuk</a:t>
            </a:r>
            <a:endParaRPr lang="en-US"/>
          </a:p>
        </p:txBody>
      </p:sp>
      <p:sp>
        <p:nvSpPr>
          <p:cNvPr id="196425185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9E57DC2-970A-4B3E-BB1C-7A09969E49DF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34660650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267365237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3C55734-67F6-47BB-A91A-B81AF0D7AB52}" type="datetime1">
              <a:rPr lang="en-US"/>
              <a:t>6/29/2026</a:t>
            </a:fld>
            <a:endParaRPr lang="en-US"/>
          </a:p>
        </p:txBody>
      </p:sp>
      <p:sp>
        <p:nvSpPr>
          <p:cNvPr id="926080880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Mariia Serdiuk</a:t>
            </a:r>
            <a:endParaRPr lang="en-US"/>
          </a:p>
        </p:txBody>
      </p:sp>
      <p:sp>
        <p:nvSpPr>
          <p:cNvPr id="1246189572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9E57DC2-970A-4B3E-BB1C-7A09969E49DF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46547820" name="Date Placehold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090EDB1-729A-47EC-9247-2DB0890C5572}" type="datetime1">
              <a:rPr lang="en-US"/>
              <a:t>6/29/2026</a:t>
            </a:fld>
            <a:endParaRPr lang="en-US"/>
          </a:p>
        </p:txBody>
      </p:sp>
      <p:sp>
        <p:nvSpPr>
          <p:cNvPr id="928546922" name="Footer Placehold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Mariia Serdiuk</a:t>
            </a:r>
            <a:endParaRPr lang="en-US"/>
          </a:p>
        </p:txBody>
      </p:sp>
      <p:sp>
        <p:nvSpPr>
          <p:cNvPr id="520820280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9E57DC2-970A-4B3E-BB1C-7A09969E49DF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objTx" preserve="1" userDrawn="1">
  <p:cSld name="Content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78482237" name="Rectangle 7" title="Background Shape"/>
          <p:cNvSpPr/>
          <p:nvPr/>
        </p:nvSpPr>
        <p:spPr bwMode="auto"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13079216" name="Title 1"/>
          <p:cNvSpPr>
            <a:spLocks noGrp="1"/>
          </p:cNvSpPr>
          <p:nvPr>
            <p:ph type="title"/>
          </p:nvPr>
        </p:nvSpPr>
        <p:spPr bwMode="auto"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90155575" name="Content Placeholder 2"/>
          <p:cNvSpPr>
            <a:spLocks noGrp="1"/>
          </p:cNvSpPr>
          <p:nvPr>
            <p:ph idx="1"/>
          </p:nvPr>
        </p:nvSpPr>
        <p:spPr bwMode="auto"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2124279903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2999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112659800" name="Date Placeholder 4"/>
          <p:cNvSpPr>
            <a:spLocks noGrp="1"/>
          </p:cNvSpPr>
          <p:nvPr>
            <p:ph type="dt" sz="half" idx="10"/>
          </p:nvPr>
        </p:nvSpPr>
        <p:spPr bwMode="auto"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D109269-1911-4B80-B5D8-9AB89DB04FA0}" type="datetime1">
              <a:rPr lang="en-US"/>
              <a:t>6/29/2026</a:t>
            </a:fld>
            <a:endParaRPr lang="en-US"/>
          </a:p>
        </p:txBody>
      </p:sp>
      <p:sp>
        <p:nvSpPr>
          <p:cNvPr id="957180136" name="Footer Placeholder 5"/>
          <p:cNvSpPr>
            <a:spLocks noGrp="1"/>
          </p:cNvSpPr>
          <p:nvPr>
            <p:ph type="ftr" sz="quarter" idx="11"/>
          </p:nvPr>
        </p:nvSpPr>
        <p:spPr bwMode="auto"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de-DE"/>
              <a:t>Mariia Serdiuk</a:t>
            </a:r>
            <a:endParaRPr lang="en-US"/>
          </a:p>
        </p:txBody>
      </p:sp>
      <p:sp>
        <p:nvSpPr>
          <p:cNvPr id="297595639" name="Slide Number Placeholder 6"/>
          <p:cNvSpPr>
            <a:spLocks noGrp="1"/>
          </p:cNvSpPr>
          <p:nvPr>
            <p:ph type="sldNum" sz="quarter" idx="12"/>
          </p:nvPr>
        </p:nvSpPr>
        <p:spPr bwMode="auto"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69E57DC2-970A-4B3E-BB1C-7A09969E49DF}" type="slidenum">
              <a:rPr lang="en-US"/>
              <a:t>‹#›</a:t>
            </a:fld>
            <a:endParaRPr lang="en-US"/>
          </a:p>
        </p:txBody>
      </p:sp>
      <p:sp>
        <p:nvSpPr>
          <p:cNvPr id="1691520969" name="Rectangle 8" title="Divider Bar"/>
          <p:cNvSpPr/>
          <p:nvPr/>
        </p:nvSpPr>
        <p:spPr bwMode="auto"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picTx" preserve="1" userDrawn="1">
  <p:cSld name="Picture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25816610" name="Rectangle 7" title="Background Shape"/>
          <p:cNvSpPr/>
          <p:nvPr/>
        </p:nvSpPr>
        <p:spPr bwMode="auto"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37138965" name="Title 1"/>
          <p:cNvSpPr>
            <a:spLocks noGrp="1"/>
          </p:cNvSpPr>
          <p:nvPr>
            <p:ph type="title"/>
          </p:nvPr>
        </p:nvSpPr>
        <p:spPr bwMode="auto"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084328759" name="Picture Placeholder 2"/>
          <p:cNvSpPr>
            <a:spLocks noGrp="1" noChangeAspect="1"/>
          </p:cNvSpPr>
          <p:nvPr>
            <p:ph type="pic" idx="1"/>
          </p:nvPr>
        </p:nvSpPr>
        <p:spPr bwMode="auto"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en-US"/>
              <a:t>Click icon to add picture</a:t>
            </a:r>
          </a:p>
        </p:txBody>
      </p:sp>
      <p:sp>
        <p:nvSpPr>
          <p:cNvPr id="1980239495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2999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809411519" name="Date Placeholder 4"/>
          <p:cNvSpPr>
            <a:spLocks noGrp="1"/>
          </p:cNvSpPr>
          <p:nvPr>
            <p:ph type="dt" sz="half" idx="10"/>
          </p:nvPr>
        </p:nvSpPr>
        <p:spPr bwMode="auto"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DB637CAB-3B03-47CA-B7D1-62EE747B8769}" type="datetime1">
              <a:rPr lang="en-US"/>
              <a:t>6/29/2026</a:t>
            </a:fld>
            <a:endParaRPr lang="en-US"/>
          </a:p>
        </p:txBody>
      </p:sp>
      <p:sp>
        <p:nvSpPr>
          <p:cNvPr id="41428067" name="Footer Placeholder 5"/>
          <p:cNvSpPr>
            <a:spLocks noGrp="1"/>
          </p:cNvSpPr>
          <p:nvPr>
            <p:ph type="ftr" sz="quarter" idx="11"/>
          </p:nvPr>
        </p:nvSpPr>
        <p:spPr bwMode="auto"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de-DE"/>
              <a:t>Mariia Serdiuk</a:t>
            </a:r>
            <a:endParaRPr lang="en-US"/>
          </a:p>
        </p:txBody>
      </p:sp>
      <p:sp>
        <p:nvSpPr>
          <p:cNvPr id="2046916547" name="Slide Number Placeholder 6"/>
          <p:cNvSpPr>
            <a:spLocks noGrp="1"/>
          </p:cNvSpPr>
          <p:nvPr>
            <p:ph type="sldNum" sz="quarter" idx="12"/>
          </p:nvPr>
        </p:nvSpPr>
        <p:spPr bwMode="auto"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69E57DC2-970A-4B3E-BB1C-7A09969E49DF}" type="slidenum">
              <a:rPr lang="en-US"/>
              <a:t>‹#›</a:t>
            </a:fld>
            <a:endParaRPr lang="en-US"/>
          </a:p>
        </p:txBody>
      </p:sp>
      <p:sp>
        <p:nvSpPr>
          <p:cNvPr id="982911908" name="Rectangle 8" title="Divider Bar"/>
          <p:cNvSpPr/>
          <p:nvPr/>
        </p:nvSpPr>
        <p:spPr bwMode="auto"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37274156" name="Title Placeholder 1"/>
          <p:cNvSpPr>
            <a:spLocks noGrp="1"/>
          </p:cNvSpPr>
          <p:nvPr>
            <p:ph type="title"/>
          </p:nvPr>
        </p:nvSpPr>
        <p:spPr bwMode="auto"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19807708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805599891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188E271-825C-45AA-9FC0-0AB587288A8A}" type="datetime1">
              <a:rPr lang="en-US"/>
              <a:t>6/29/2026</a:t>
            </a:fld>
            <a:endParaRPr lang="en-US"/>
          </a:p>
        </p:txBody>
      </p:sp>
      <p:sp>
        <p:nvSpPr>
          <p:cNvPr id="2104996925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de-DE"/>
              <a:t>Mariia Serdiuk</a:t>
            </a:r>
            <a:endParaRPr lang="en-US"/>
          </a:p>
        </p:txBody>
      </p:sp>
      <p:sp>
        <p:nvSpPr>
          <p:cNvPr id="419603707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69E57DC2-970A-4B3E-BB1C-7A09969E49DF}" type="slidenum">
              <a:rPr lang="en-US"/>
              <a:t>‹#›</a:t>
            </a:fld>
            <a:endParaRPr lang="en-US"/>
          </a:p>
        </p:txBody>
      </p:sp>
      <p:sp>
        <p:nvSpPr>
          <p:cNvPr id="356594108" name="Rectangle 8" title="Side bar"/>
          <p:cNvSpPr/>
          <p:nvPr/>
        </p:nvSpPr>
        <p:spPr bwMode="auto"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>
        <a:lnSpc>
          <a:spcPct val="89000"/>
        </a:lnSpc>
        <a:spcBef>
          <a:spcPts val="0"/>
        </a:spcBef>
        <a:buNone/>
        <a:defRPr sz="44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>
        <a:lnSpc>
          <a:spcPct val="94000"/>
        </a:lnSpc>
        <a:spcBef>
          <a:spcPts val="1000"/>
        </a:spcBef>
        <a:spcAft>
          <a:spcPts val="200"/>
        </a:spcAft>
        <a:buFont typeface="Franklin Gothic Book"/>
        <a:buChar char="■"/>
        <a:defRPr sz="200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>
        <a:lnSpc>
          <a:spcPct val="94000"/>
        </a:lnSpc>
        <a:spcBef>
          <a:spcPts val="500"/>
        </a:spcBef>
        <a:spcAft>
          <a:spcPts val="200"/>
        </a:spcAft>
        <a:buFont typeface="Franklin Gothic Book"/>
        <a:buChar char="–"/>
        <a:defRPr sz="2000" i="1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>
        <a:lnSpc>
          <a:spcPct val="94000"/>
        </a:lnSpc>
        <a:spcBef>
          <a:spcPts val="500"/>
        </a:spcBef>
        <a:spcAft>
          <a:spcPts val="200"/>
        </a:spcAft>
        <a:buFont typeface="Franklin Gothic Book"/>
        <a:buChar char="■"/>
        <a:defRPr sz="180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>
        <a:lnSpc>
          <a:spcPct val="94000"/>
        </a:lnSpc>
        <a:spcBef>
          <a:spcPts val="500"/>
        </a:spcBef>
        <a:spcAft>
          <a:spcPts val="200"/>
        </a:spcAft>
        <a:buFont typeface="Franklin Gothic Book"/>
        <a:buChar char="–"/>
        <a:defRPr sz="1800" i="1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>
        <a:lnSpc>
          <a:spcPct val="94000"/>
        </a:lnSpc>
        <a:spcBef>
          <a:spcPts val="500"/>
        </a:spcBef>
        <a:spcAft>
          <a:spcPts val="200"/>
        </a:spcAft>
        <a:buFont typeface="Franklin Gothic Book"/>
        <a:buChar char="■"/>
        <a:defRPr sz="160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>
        <a:lnSpc>
          <a:spcPct val="94000"/>
        </a:lnSpc>
        <a:spcBef>
          <a:spcPts val="500"/>
        </a:spcBef>
        <a:spcAft>
          <a:spcPts val="200"/>
        </a:spcAft>
        <a:buFont typeface="Franklin Gothic Book"/>
        <a:buChar char="–"/>
        <a:defRPr sz="1600" i="1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>
        <a:lnSpc>
          <a:spcPct val="94000"/>
        </a:lnSpc>
        <a:spcBef>
          <a:spcPts val="500"/>
        </a:spcBef>
        <a:spcAft>
          <a:spcPts val="200"/>
        </a:spcAft>
        <a:buFont typeface="Franklin Gothic Book"/>
        <a:buChar char="■"/>
        <a:defRPr sz="140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>
        <a:lnSpc>
          <a:spcPct val="94000"/>
        </a:lnSpc>
        <a:spcBef>
          <a:spcPts val="500"/>
        </a:spcBef>
        <a:spcAft>
          <a:spcPts val="200"/>
        </a:spcAft>
        <a:buFont typeface="Franklin Gothic Book"/>
        <a:buChar char="–"/>
        <a:defRPr sz="1400" i="1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>
        <a:lnSpc>
          <a:spcPct val="94000"/>
        </a:lnSpc>
        <a:spcBef>
          <a:spcPts val="500"/>
        </a:spcBef>
        <a:spcAft>
          <a:spcPts val="200"/>
        </a:spcAft>
        <a:buFont typeface="Franklin Gothic Book"/>
        <a:buChar char="■"/>
        <a:defRPr sz="14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vseosvita.ua/test/elektromahnitni-khvyli-vlastyvosti-elektromahnitnykh-khvyl-doslidy-hertsa-2546391.html" TargetMode="External"/><Relationship Id="rId3" Type="http://schemas.openxmlformats.org/officeDocument/2006/relationships/hyperlink" Target="https://doi.org/10.1103/PhysRev.22.409" TargetMode="External"/><Relationship Id="rId7" Type="http://schemas.openxmlformats.org/officeDocument/2006/relationships/hyperlink" Target="https://pdg.lbl.gov/2023/web/viewer.html?file=../reviews/rpp2023-rev-passage-particles-matter.pdf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e.wikipedia.org/wiki/Elektromagnetisches_Spektrum" TargetMode="External"/><Relationship Id="rId5" Type="http://schemas.openxmlformats.org/officeDocument/2006/relationships/hyperlink" Target="https://www.leifiphysik.de/quantenphysik/quantenobjekt-photon/grundwissen/einsteins-theorie-des-lichts" TargetMode="External"/><Relationship Id="rId4" Type="http://schemas.openxmlformats.org/officeDocument/2006/relationships/hyperlink" Target="https://www.leifiphysik.de/atomphysik/roentgen-strahlung/grundwissen/bremsstrahlun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77078385" name="Title 1"/>
          <p:cNvSpPr>
            <a:spLocks noGrp="1"/>
          </p:cNvSpPr>
          <p:nvPr>
            <p:ph type="ctrTitle"/>
          </p:nvPr>
        </p:nvSpPr>
        <p:spPr bwMode="auto">
          <a:xfrm>
            <a:off x="1298153" y="2499654"/>
            <a:ext cx="9595692" cy="2098226"/>
          </a:xfrm>
        </p:spPr>
        <p:txBody>
          <a:bodyPr/>
          <a:lstStyle/>
          <a:p>
            <a:pPr>
              <a:defRPr/>
            </a:pPr>
            <a:r>
              <a:rPr lang="de-DE" sz="4800" dirty="0">
                <a:solidFill>
                  <a:srgbClr val="1D2125"/>
                </a:solidFill>
                <a:latin typeface="Times New Roman"/>
                <a:cs typeface="Times New Roman"/>
              </a:rPr>
              <a:t>Wechselwirkungen von Teilchen mit Materie</a:t>
            </a:r>
            <a:br>
              <a:rPr lang="de-DE" sz="4800" i="1" dirty="0">
                <a:solidFill>
                  <a:srgbClr val="1D2125"/>
                </a:solidFill>
                <a:latin typeface="Times New Roman"/>
                <a:cs typeface="Times New Roman"/>
              </a:rPr>
            </a:br>
            <a:endParaRPr lang="ru-RU" sz="4800" i="1" dirty="0">
              <a:latin typeface="Times New Roman"/>
              <a:cs typeface="Times New Roman"/>
            </a:endParaRPr>
          </a:p>
        </p:txBody>
      </p:sp>
      <p:sp>
        <p:nvSpPr>
          <p:cNvPr id="1276034328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2580361" y="6453386"/>
            <a:ext cx="7615825" cy="404614"/>
          </a:xfrm>
        </p:spPr>
        <p:txBody>
          <a:bodyPr/>
          <a:lstStyle/>
          <a:p>
            <a:pPr>
              <a:defRPr/>
            </a:pPr>
            <a:r>
              <a:rPr lang="en-US"/>
              <a:t>Mariia Serdiuk</a:t>
            </a:r>
          </a:p>
        </p:txBody>
      </p:sp>
      <p:sp>
        <p:nvSpPr>
          <p:cNvPr id="1339497778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9E57DC2-970A-4B3E-BB1C-7A09969E49DF}" type="slidenum">
              <a:rPr lang="en-US"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27430574" name="Title 1"/>
          <p:cNvSpPr>
            <a:spLocks noGrp="1"/>
          </p:cNvSpPr>
          <p:nvPr>
            <p:ph type="title"/>
          </p:nvPr>
        </p:nvSpPr>
        <p:spPr bwMode="auto">
          <a:xfrm>
            <a:off x="848299" y="580451"/>
            <a:ext cx="11343701" cy="14859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de-DE" sz="4000" i="1" dirty="0">
                <a:solidFill>
                  <a:srgbClr val="1A8A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Anwendung: Ionentherapie in der Tumorbehandlung</a:t>
            </a:r>
            <a:endParaRPr lang="ru-RU" sz="4000" i="1" dirty="0">
              <a:solidFill>
                <a:srgbClr val="1A8A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27538459" name="Content Placeholder 2"/>
          <p:cNvSpPr>
            <a:spLocks noGrp="1"/>
          </p:cNvSpPr>
          <p:nvPr>
            <p:ph idx="1"/>
          </p:nvPr>
        </p:nvSpPr>
        <p:spPr bwMode="auto">
          <a:xfrm>
            <a:off x="1527878" y="1581150"/>
            <a:ext cx="4500390" cy="3695700"/>
          </a:xfrm>
        </p:spPr>
        <p:txBody>
          <a:bodyPr>
            <a:normAutofit/>
          </a:bodyPr>
          <a:lstStyle/>
          <a:p>
            <a:pPr marR="0" lvl="0" algn="l" defTabSz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endParaRPr lang="ru-RU" dirty="0">
              <a:solidFill>
                <a:schemeClr val="tx1"/>
              </a:solidFill>
              <a:latin typeface="Arial"/>
            </a:endParaRPr>
          </a:p>
          <a:p>
            <a:pPr marR="0" lvl="0" algn="l" defTabSz="9144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lang="ru-RU" sz="2000" b="0" i="0" u="none" strike="noStrike" cap="none" dirty="0">
              <a:ln>
                <a:noFill/>
              </a:ln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Bragg-Peak gezielt im Tumor 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Hohe Dosis im Tumorgewebe 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Schonung gesunden Gewebes 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Präzise Tiefenkontrolle 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Einsatz in der Ionentherapie </a:t>
            </a:r>
          </a:p>
          <a:p>
            <a:pPr marL="0" indent="0">
              <a:buNone/>
              <a:defRPr/>
            </a:pPr>
            <a:endParaRPr lang="ru-RU" dirty="0"/>
          </a:p>
        </p:txBody>
      </p:sp>
      <p:pic>
        <p:nvPicPr>
          <p:cNvPr id="372151401" name="Picture 3"/>
          <p:cNvPicPr>
            <a:picLocks noChangeAspect="1"/>
          </p:cNvPicPr>
          <p:nvPr/>
        </p:nvPicPr>
        <p:blipFill rotWithShape="1">
          <a:blip r:embed="rId3"/>
          <a:srcRect l="2364" t="5251" r="43994" b="2469"/>
          <a:stretch/>
        </p:blipFill>
        <p:spPr bwMode="auto">
          <a:xfrm>
            <a:off x="7044266" y="1726013"/>
            <a:ext cx="3928534" cy="3405974"/>
          </a:xfrm>
          <a:prstGeom prst="rect">
            <a:avLst/>
          </a:prstGeom>
        </p:spPr>
      </p:pic>
      <p:sp>
        <p:nvSpPr>
          <p:cNvPr id="50193964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2955585" y="6453386"/>
            <a:ext cx="6280830" cy="404614"/>
          </a:xfrm>
        </p:spPr>
        <p:txBody>
          <a:bodyPr/>
          <a:lstStyle/>
          <a:p>
            <a:pPr algn="ctr">
              <a:defRPr/>
            </a:pPr>
            <a:r>
              <a:rPr lang="de-DE"/>
              <a:t>Mariia Serdiuk</a:t>
            </a:r>
            <a:endParaRPr lang="en-US"/>
          </a:p>
        </p:txBody>
      </p:sp>
      <p:sp>
        <p:nvSpPr>
          <p:cNvPr id="524492937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9E57DC2-970A-4B3E-BB1C-7A09969E49DF}" type="slidenum">
              <a:rPr lang="en-US"/>
              <a:t>10</a:t>
            </a:fld>
            <a:endParaRPr lang="en-US"/>
          </a:p>
        </p:txBody>
      </p:sp>
      <p:sp>
        <p:nvSpPr>
          <p:cNvPr id="1946111891" name="TextBox 7"/>
          <p:cNvSpPr txBox="1"/>
          <p:nvPr/>
        </p:nvSpPr>
        <p:spPr bwMode="auto">
          <a:xfrm>
            <a:off x="6959600" y="5311120"/>
            <a:ext cx="616104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Abb.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de-DE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Anwendung der Protonentherapie.</a:t>
            </a:r>
            <a:r>
              <a:rPr lang="ru-RU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[</a:t>
            </a:r>
            <a:r>
              <a:rPr lang="en-US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6</a:t>
            </a:r>
            <a:r>
              <a:rPr lang="ru-RU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]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08305554" name="Title 1"/>
          <p:cNvSpPr>
            <a:spLocks noGrp="1"/>
          </p:cNvSpPr>
          <p:nvPr>
            <p:ph type="title"/>
          </p:nvPr>
        </p:nvSpPr>
        <p:spPr bwMode="auto">
          <a:xfrm>
            <a:off x="1295400" y="249120"/>
            <a:ext cx="10606078" cy="14859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de-DE" i="1" dirty="0">
                <a:solidFill>
                  <a:srgbClr val="327247"/>
                </a:solidFill>
                <a:latin typeface="Times New Roman"/>
                <a:cs typeface="Times New Roman"/>
              </a:rPr>
              <a:t>Bremsstrahlung</a:t>
            </a:r>
            <a:endParaRPr lang="ru-RU" i="1" dirty="0">
              <a:solidFill>
                <a:srgbClr val="C00000"/>
              </a:solidFill>
              <a:latin typeface="Times New Roman"/>
              <a:cs typeface="Times New Roman"/>
            </a:endParaRPr>
          </a:p>
        </p:txBody>
      </p:sp>
      <p:sp>
        <p:nvSpPr>
          <p:cNvPr id="1266196992" name="TextBox 8"/>
          <p:cNvSpPr txBox="1"/>
          <p:nvPr/>
        </p:nvSpPr>
        <p:spPr bwMode="auto">
          <a:xfrm>
            <a:off x="8727147" y="5217502"/>
            <a:ext cx="3174331" cy="9848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1400" b="1" dirty="0">
                <a:latin typeface="Times New Roman"/>
                <a:cs typeface="Times New Roman"/>
              </a:rPr>
              <a:t>Abb</a:t>
            </a:r>
            <a:r>
              <a:rPr lang="ru-RU" sz="1400" b="1" dirty="0">
                <a:latin typeface="Times New Roman"/>
                <a:cs typeface="Times New Roman"/>
              </a:rPr>
              <a:t>. 11:</a:t>
            </a:r>
            <a:r>
              <a:rPr lang="de-DE" sz="1400" b="1" dirty="0">
                <a:latin typeface="Times New Roman"/>
                <a:cs typeface="Times New Roman"/>
              </a:rPr>
              <a:t> </a:t>
            </a:r>
            <a:r>
              <a:rPr lang="de-DE" sz="1400" dirty="0">
                <a:latin typeface="Times New Roman"/>
                <a:cs typeface="Times New Roman"/>
              </a:rPr>
              <a:t>Bremsstrahlung bei der Wechselwirkung eines geladenen Teilchens mit dem Coulomb-Feld eines Kernes.</a:t>
            </a:r>
            <a:r>
              <a:rPr lang="ru-RU" sz="1400" dirty="0">
                <a:latin typeface="Times New Roman"/>
                <a:cs typeface="Times New Roman"/>
              </a:rPr>
              <a:t> </a:t>
            </a:r>
            <a:r>
              <a:rPr lang="de-DE" sz="1400" dirty="0">
                <a:latin typeface="Times New Roman"/>
                <a:cs typeface="Times New Roman"/>
              </a:rPr>
              <a:t>Rutherford-Streuung.</a:t>
            </a:r>
            <a:r>
              <a:rPr lang="ru-RU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[</a:t>
            </a:r>
            <a:r>
              <a:rPr lang="en-US" sz="1400" baseline="30000" dirty="0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r>
              <a:rPr lang="ru-RU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]</a:t>
            </a:r>
            <a:endParaRPr lang="ru-RU" sz="1400" dirty="0">
              <a:latin typeface="Times New Roman"/>
              <a:cs typeface="Times New Roman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44844171" name="Rectangle 1"/>
              <p:cNvSpPr>
                <a:spLocks noGrp="1" noChangeArrowheads="1"/>
              </p:cNvSpPr>
              <p:nvPr>
                <p:ph idx="1"/>
              </p:nvPr>
            </p:nvSpPr>
            <p:spPr bwMode="auto">
              <a:xfrm>
                <a:off x="1118344" y="2167450"/>
                <a:ext cx="5739271" cy="2984535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eaLnBrk="0" fontAlgn="base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</a:pPr>
                <a:r>
                  <a:rPr lang="ru-RU" altLang="ru-RU" sz="1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Bethe-Bloch gilt nur eingeschränkt für Elektronen </a:t>
                </a:r>
              </a:p>
              <a:p>
                <a:pPr eaLnBrk="0" fontAlgn="base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</a:pPr>
                <a:r>
                  <a:rPr lang="ru-RU" altLang="ru-RU" sz="1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Bremsstrahlung durch Ablenkung im Coulomb-Feld </a:t>
                </a:r>
              </a:p>
              <a:p>
                <a:pPr eaLnBrk="0" fontAlgn="base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</a:pPr>
                <a:r>
                  <a:rPr lang="ru-RU" altLang="ru-RU" sz="1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Emission von γ-Photonen </a:t>
                </a:r>
              </a:p>
              <a:p>
                <a:pPr eaLnBrk="0" fontAlgn="base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</a:pPr>
                <a:r>
                  <a:rPr lang="ru-RU" altLang="ru-RU" sz="1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Strahlungsverlust steigt mit der Teilchenenergie </a:t>
                </a:r>
              </a:p>
              <a:p>
                <a:pPr eaLnBrk="0" fontAlgn="base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</a:pPr>
                <a:r>
                  <a:rPr lang="ru-RU" altLang="ru-RU" sz="1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Besonders wichtig für Elektronen und Positronen </a:t>
                </a:r>
              </a:p>
              <a:p>
                <a:pPr marL="0" indent="0">
                  <a:lnSpc>
                    <a:spcPct val="150000"/>
                  </a:lnSpc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ar-AE" sz="18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/>
                              <a:cs typeface="Cambria Math"/>
                            </a:rPr>
                          </m:ctrlPr>
                        </m:fPr>
                        <m:num>
                          <m:r>
                            <a:rPr lang="ar-AE" sz="180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ⅆ</m:t>
                          </m:r>
                          <m:r>
                            <a:rPr lang="ar-AE" sz="1800" b="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𝑊</m:t>
                          </m:r>
                        </m:num>
                        <m:den>
                          <m:r>
                            <a:rPr lang="ar-AE" sz="1800" i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ⅆ</m:t>
                          </m:r>
                          <m:r>
                            <a:rPr lang="ar-AE" sz="180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𝑡</m:t>
                          </m:r>
                        </m:den>
                      </m:f>
                      <m:r>
                        <a:rPr lang="ar-AE" sz="1800" i="0">
                          <a:solidFill>
                            <a:srgbClr val="C00000"/>
                          </a:solidFill>
                          <a:latin typeface="Cambria Math"/>
                        </a:rPr>
                        <m:t>~</m:t>
                      </m:r>
                      <m:f>
                        <m:fPr>
                          <m:ctrlPr>
                            <a:rPr lang="ar-AE" sz="18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/>
                              <a:cs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de-DE" sz="1800" b="0" i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E</m:t>
                          </m:r>
                        </m:num>
                        <m:den>
                          <m:sSup>
                            <m:sSupPr>
                              <m:ctrlPr>
                                <a:rPr lang="ar-AE" sz="18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  <a:cs typeface="Cambria Math"/>
                                </a:rPr>
                              </m:ctrlPr>
                            </m:sSupPr>
                            <m:e>
                              <m:r>
                                <a:rPr lang="ar-AE" sz="1800" i="1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ar-AE" sz="1800" i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ar-AE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044844171" name="Rectang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 bwMode="auto">
              <a:xfrm>
                <a:off x="1118344" y="2167450"/>
                <a:ext cx="5739271" cy="2984535"/>
              </a:xfrm>
              <a:prstGeom prst="rect">
                <a:avLst/>
              </a:prstGeom>
              <a:blipFill>
                <a:blip r:embed="rId3"/>
                <a:stretch>
                  <a:fillRect l="-637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82779071" name="Picture 4"/>
          <p:cNvPicPr>
            <a:picLocks noChangeAspect="1" noChangeArrowheads="1"/>
          </p:cNvPicPr>
          <p:nvPr/>
        </p:nvPicPr>
        <p:blipFill rotWithShape="1">
          <a:blip r:embed="rId4"/>
          <a:srcRect t="14464" r="15482"/>
          <a:stretch/>
        </p:blipFill>
        <p:spPr bwMode="auto">
          <a:xfrm>
            <a:off x="7695587" y="1546087"/>
            <a:ext cx="3755374" cy="3692005"/>
          </a:xfrm>
          <a:prstGeom prst="rect">
            <a:avLst/>
          </a:prstGeom>
          <a:noFill/>
        </p:spPr>
      </p:pic>
      <p:cxnSp>
        <p:nvCxnSpPr>
          <p:cNvPr id="1272412183" name="Connector: Curved 3"/>
          <p:cNvCxnSpPr/>
          <p:nvPr/>
        </p:nvCxnSpPr>
        <p:spPr bwMode="auto">
          <a:xfrm rot="5400000" flipH="1" flipV="1">
            <a:off x="9895213" y="2216143"/>
            <a:ext cx="465666" cy="372533"/>
          </a:xfrm>
          <a:prstGeom prst="curvedConnector3">
            <a:avLst>
              <a:gd name="adj1" fmla="val 48182"/>
            </a:avLst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tx1"/>
          </a:fontRef>
        </p:style>
      </p:cxnSp>
      <p:cxnSp>
        <p:nvCxnSpPr>
          <p:cNvPr id="1972617006" name="Connector: Curved 5"/>
          <p:cNvCxnSpPr/>
          <p:nvPr/>
        </p:nvCxnSpPr>
        <p:spPr bwMode="auto">
          <a:xfrm flipV="1">
            <a:off x="10217555" y="2988359"/>
            <a:ext cx="533400" cy="148348"/>
          </a:xfrm>
          <a:prstGeom prst="curvedConnector3">
            <a:avLst>
              <a:gd name="adj1" fmla="val 50000"/>
            </a:avLst>
          </a:prstGeom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tx1"/>
          </a:fontRef>
        </p:style>
      </p:cxnSp>
      <p:cxnSp>
        <p:nvCxnSpPr>
          <p:cNvPr id="1721126531" name="Connector: Curved 18"/>
          <p:cNvCxnSpPr/>
          <p:nvPr/>
        </p:nvCxnSpPr>
        <p:spPr bwMode="auto">
          <a:xfrm rot="16199999" flipH="1">
            <a:off x="9996770" y="3473450"/>
            <a:ext cx="461435" cy="372536"/>
          </a:xfrm>
          <a:prstGeom prst="curvedConnector3">
            <a:avLst>
              <a:gd name="adj1" fmla="val 50000"/>
            </a:avLst>
          </a:pr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92532573" name="TextBox 20"/>
              <p:cNvSpPr txBox="1"/>
              <p:nvPr/>
            </p:nvSpPr>
            <p:spPr bwMode="auto">
              <a:xfrm>
                <a:off x="10320877" y="2004850"/>
                <a:ext cx="18575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defRPr/>
                </a:pPr>
                <mc:AlternateContent>
                  <mc:Choice Requires="a14"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ru-RU" i="1">
                              <a:latin typeface="Cambria Math"/>
                            </a:rPr>
                            <m:t>𝛾</m:t>
                          </m:r>
                        </m:oMath>
                      </m:oMathPara>
                    </a14:m>
                  </mc:Choice>
                  <mc:Fallback xmlns="" xmlns:w="http://schemas.openxmlformats.org/wordprocessingml/2006/main" xmlns:m="http://schemas.openxmlformats.org/officeDocument/2006/math"/>
                </mc:AlternateContent>
                <a:endParaRPr lang="ru-RU"/>
              </a:p>
            </p:txBody>
          </p:sp>
        </mc:Choice>
        <mc:Fallback xmlns="">
          <p:sp>
            <p:nvSpPr>
              <p:cNvPr id="1992532573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320877" y="2004850"/>
                <a:ext cx="185756" cy="276999"/>
              </a:xfrm>
              <a:prstGeom prst="rect">
                <a:avLst/>
              </a:prstGeom>
              <a:blipFill>
                <a:blip r:embed="rId5"/>
                <a:stretch>
                  <a:fillRect l="-25806" r="-25806" b="-2444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3600326" name="TextBox 21"/>
              <p:cNvSpPr txBox="1"/>
              <p:nvPr/>
            </p:nvSpPr>
            <p:spPr bwMode="auto">
              <a:xfrm>
                <a:off x="10646612" y="2775417"/>
                <a:ext cx="533400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defRPr/>
                </a:pPr>
                <mc:AlternateContent>
                  <mc:Choice Requires="a14"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ru-RU" i="1">
                              <a:latin typeface="Cambria Math"/>
                            </a:rPr>
                            <m:t>𝛾</m:t>
                          </m:r>
                        </m:oMath>
                      </m:oMathPara>
                    </a14:m>
                  </mc:Choice>
                  <mc:Fallback xmlns="" xmlns:w="http://schemas.openxmlformats.org/wordprocessingml/2006/main" xmlns:m="http://schemas.openxmlformats.org/officeDocument/2006/math"/>
                </mc:AlternateContent>
                <a:endParaRPr lang="ru-RU"/>
              </a:p>
            </p:txBody>
          </p:sp>
        </mc:Choice>
        <mc:Fallback xmlns="">
          <p:sp>
            <p:nvSpPr>
              <p:cNvPr id="463600326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646612" y="2775417"/>
                <a:ext cx="533400" cy="276999"/>
              </a:xfrm>
              <a:prstGeom prst="rect">
                <a:avLst/>
              </a:prstGeom>
              <a:blipFill>
                <a:blip r:embed="rId6"/>
                <a:stretch>
                  <a:fillRect b="-2391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88366100" name="TextBox 22"/>
              <p:cNvSpPr txBox="1"/>
              <p:nvPr/>
            </p:nvSpPr>
            <p:spPr bwMode="auto">
              <a:xfrm>
                <a:off x="10565199" y="3774204"/>
                <a:ext cx="18575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defRPr/>
                </a:pPr>
                <mc:AlternateContent>
                  <mc:Choice Requires="a14"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ru-RU" i="1">
                              <a:latin typeface="Cambria Math"/>
                            </a:rPr>
                            <m:t>𝛾</m:t>
                          </m:r>
                        </m:oMath>
                      </m:oMathPara>
                    </a14:m>
                  </mc:Choice>
                  <mc:Fallback xmlns="" xmlns:w="http://schemas.openxmlformats.org/wordprocessingml/2006/main" xmlns:m="http://schemas.openxmlformats.org/officeDocument/2006/math"/>
                </mc:AlternateContent>
                <a:endParaRPr lang="ru-RU"/>
              </a:p>
            </p:txBody>
          </p:sp>
        </mc:Choice>
        <mc:Fallback xmlns="">
          <p:sp>
            <p:nvSpPr>
              <p:cNvPr id="1788366100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565199" y="3774204"/>
                <a:ext cx="185756" cy="276999"/>
              </a:xfrm>
              <a:prstGeom prst="rect">
                <a:avLst/>
              </a:prstGeom>
              <a:blipFill>
                <a:blip r:embed="rId7"/>
                <a:stretch>
                  <a:fillRect l="-25806" r="-25806" b="-2391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9735571" name="Footer Placeholder 25"/>
          <p:cNvSpPr>
            <a:spLocks noGrp="1"/>
          </p:cNvSpPr>
          <p:nvPr>
            <p:ph type="ftr" sz="quarter" idx="11"/>
          </p:nvPr>
        </p:nvSpPr>
        <p:spPr bwMode="auto">
          <a:xfrm>
            <a:off x="3031785" y="6453386"/>
            <a:ext cx="6280830" cy="404614"/>
          </a:xfrm>
        </p:spPr>
        <p:txBody>
          <a:bodyPr/>
          <a:lstStyle/>
          <a:p>
            <a:pPr algn="ctr">
              <a:defRPr/>
            </a:pPr>
            <a:r>
              <a:rPr lang="de-DE"/>
              <a:t>Mariia Serdiuk</a:t>
            </a:r>
            <a:endParaRPr lang="en-US"/>
          </a:p>
        </p:txBody>
      </p:sp>
      <p:sp>
        <p:nvSpPr>
          <p:cNvPr id="383650028" name="Slide Number Placeholder 2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9E57DC2-970A-4B3E-BB1C-7A09969E49DF}" type="slidenum">
              <a:rPr lang="en-US"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37733600" name="Title 1"/>
          <p:cNvSpPr>
            <a:spLocks noGrp="1"/>
          </p:cNvSpPr>
          <p:nvPr>
            <p:ph type="title"/>
          </p:nvPr>
        </p:nvSpPr>
        <p:spPr bwMode="auto">
          <a:xfrm>
            <a:off x="1072679" y="328500"/>
            <a:ext cx="9601200" cy="14859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de-DE" sz="4000" i="1" dirty="0">
                <a:solidFill>
                  <a:srgbClr val="3272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Kritische Energie</a:t>
            </a:r>
            <a:endParaRPr lang="ru-RU" sz="4000" i="1" dirty="0">
              <a:solidFill>
                <a:srgbClr val="32724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44797948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1072679" y="2274838"/>
            <a:ext cx="5690071" cy="230832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onisation dominiert bei kleinen Energien </a:t>
            </a:r>
          </a:p>
          <a:p>
            <a:pPr marR="0" lvl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Bremsstrahlung dominiert bei hohen Energien </a:t>
            </a:r>
          </a:p>
          <a:p>
            <a:pPr marR="0" lvl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Kritische Energie: beide Beiträge gleich groß </a:t>
            </a:r>
          </a:p>
          <a:p>
            <a:pPr marR="0" lvl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Für Protonen bleibt Bremsstrahlung vernachlässigbar </a:t>
            </a:r>
          </a:p>
          <a:p>
            <a:pPr marL="0" marR="0" lvl="0" indent="0" algn="l" defTabSz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defRPr/>
            </a:pPr>
            <a:endParaRPr lang="ru-RU" sz="1800" b="0" i="0" u="none" strike="noStrike" cap="none" dirty="0">
              <a:ln>
                <a:noFill/>
              </a:ln>
              <a:solidFill>
                <a:schemeClr val="tx1"/>
              </a:solidFill>
              <a:latin typeface="Arial"/>
            </a:endParaRPr>
          </a:p>
          <a:p>
            <a:pPr marL="0" marR="0" lvl="0" indent="0" algn="l" defTabSz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defRPr/>
            </a:pPr>
            <a:endParaRPr lang="ru-RU" sz="1800" b="0" i="0" u="none" strike="noStrike" cap="none" dirty="0">
              <a:ln>
                <a:noFill/>
              </a:ln>
              <a:solidFill>
                <a:schemeClr val="tx1"/>
              </a:solidFill>
              <a:latin typeface="Arial"/>
            </a:endParaRPr>
          </a:p>
        </p:txBody>
      </p:sp>
      <p:pic>
        <p:nvPicPr>
          <p:cNvPr id="1973931102" name="Picture 4"/>
          <p:cNvPicPr>
            <a:picLocks noChangeAspect="1"/>
          </p:cNvPicPr>
          <p:nvPr/>
        </p:nvPicPr>
        <p:blipFill rotWithShape="1">
          <a:blip r:embed="rId3"/>
          <a:stretch/>
        </p:blipFill>
        <p:spPr bwMode="auto">
          <a:xfrm>
            <a:off x="6953250" y="1210329"/>
            <a:ext cx="4673759" cy="4172125"/>
          </a:xfrm>
          <a:prstGeom prst="rect">
            <a:avLst/>
          </a:prstGeom>
        </p:spPr>
      </p:pic>
      <p:sp>
        <p:nvSpPr>
          <p:cNvPr id="1069361006" name="TextBox 12"/>
          <p:cNvSpPr txBox="1"/>
          <p:nvPr/>
        </p:nvSpPr>
        <p:spPr bwMode="auto">
          <a:xfrm>
            <a:off x="6851810" y="5527238"/>
            <a:ext cx="47751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Abb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.12:</a:t>
            </a:r>
            <a:r>
              <a:rPr lang="de-DE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Energieverlust durch Ionisation und Bremsstrahlung in Silizium. Ek = 47.86 MeV</a:t>
            </a:r>
            <a:r>
              <a:rPr lang="ru-RU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[</a:t>
            </a:r>
            <a:r>
              <a:rPr lang="en-US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6</a:t>
            </a:r>
            <a:r>
              <a:rPr lang="ru-RU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]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78097063" name="Footer Placeholder 17"/>
          <p:cNvSpPr>
            <a:spLocks noGrp="1"/>
          </p:cNvSpPr>
          <p:nvPr>
            <p:ph type="ftr" sz="quarter" idx="11"/>
          </p:nvPr>
        </p:nvSpPr>
        <p:spPr bwMode="auto">
          <a:xfrm>
            <a:off x="2955585" y="6453386"/>
            <a:ext cx="6280830" cy="404614"/>
          </a:xfrm>
        </p:spPr>
        <p:txBody>
          <a:bodyPr/>
          <a:lstStyle/>
          <a:p>
            <a:pPr algn="ctr">
              <a:defRPr/>
            </a:pPr>
            <a:r>
              <a:rPr lang="de-DE"/>
              <a:t>Mariia Serdiuk</a:t>
            </a:r>
            <a:endParaRPr lang="en-US"/>
          </a:p>
        </p:txBody>
      </p:sp>
      <p:sp>
        <p:nvSpPr>
          <p:cNvPr id="235353384" name="Slide Number Placeholder 1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9E57DC2-970A-4B3E-BB1C-7A09969E49DF}" type="slidenum">
              <a:rPr lang="en-US"/>
              <a:t>12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BB3D454-4B95-53BA-CCE3-C2716A50CBCF}"/>
              </a:ext>
            </a:extLst>
          </p:cNvPr>
          <p:cNvSpPr txBox="1"/>
          <p:nvPr/>
        </p:nvSpPr>
        <p:spPr>
          <a:xfrm>
            <a:off x="7697677" y="4317999"/>
            <a:ext cx="15924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de-D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∝ Z ln(E/M)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08ED294-C0A4-CB08-BB1A-FD9C1CAC7483}"/>
                  </a:ext>
                </a:extLst>
              </p:cNvPr>
              <p:cNvSpPr txBox="1"/>
              <p:nvPr/>
            </p:nvSpPr>
            <p:spPr>
              <a:xfrm>
                <a:off x="9635882" y="3186647"/>
                <a:ext cx="1270000" cy="48417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de-DE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∝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sz="1800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p>
                        <m:r>
                          <a:rPr lang="de-DE" sz="180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de-DE" sz="1800" i="0" smtClean="0">
                        <a:latin typeface="Cambria Math" panose="02040503050406030204" pitchFamily="18" charset="0"/>
                      </a:rPr>
                      <m:t>⋅</m:t>
                    </m:r>
                    <m:f>
                      <m:fPr>
                        <m:ctrlPr>
                          <a:rPr lang="de-DE" sz="1800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b="0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num>
                      <m:den>
                        <m:sSup>
                          <m:sSupPr>
                            <m:ctrlPr>
                              <a:rPr lang="de-DE" sz="1800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sz="180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p>
                            <m:r>
                              <a:rPr lang="de-DE" sz="1800" i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08ED294-C0A4-CB08-BB1A-FD9C1CAC74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35882" y="3186647"/>
                <a:ext cx="1270000" cy="484172"/>
              </a:xfrm>
              <a:prstGeom prst="rect">
                <a:avLst/>
              </a:prstGeom>
              <a:blipFill>
                <a:blip r:embed="rId4"/>
                <a:stretch>
                  <a:fillRect l="-4327" b="-632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30887735" name="Title 1"/>
          <p:cNvSpPr>
            <a:spLocks noGrp="1"/>
          </p:cNvSpPr>
          <p:nvPr>
            <p:ph type="title"/>
          </p:nvPr>
        </p:nvSpPr>
        <p:spPr bwMode="auto">
          <a:xfrm>
            <a:off x="1310495" y="237238"/>
            <a:ext cx="10604810" cy="14859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de-DE" i="1" dirty="0">
                <a:solidFill>
                  <a:srgbClr val="1A8A2D"/>
                </a:solidFill>
                <a:latin typeface="Times New Roman"/>
                <a:cs typeface="Times New Roman"/>
              </a:rPr>
              <a:t>Energieverlust hochenergetischer Myonen</a:t>
            </a:r>
            <a:br>
              <a:rPr lang="ru-RU" i="1" dirty="0">
                <a:solidFill>
                  <a:srgbClr val="FF0000"/>
                </a:solidFill>
                <a:latin typeface="Times New Roman"/>
                <a:cs typeface="Times New Roman"/>
              </a:rPr>
            </a:br>
            <a:endParaRPr lang="ru-RU" i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pic>
        <p:nvPicPr>
          <p:cNvPr id="143638613" name="Picture 3"/>
          <p:cNvPicPr>
            <a:picLocks noChangeAspect="1"/>
          </p:cNvPicPr>
          <p:nvPr/>
        </p:nvPicPr>
        <p:blipFill rotWithShape="1">
          <a:blip r:embed="rId3"/>
          <a:stretch/>
        </p:blipFill>
        <p:spPr bwMode="auto">
          <a:xfrm>
            <a:off x="2565400" y="980188"/>
            <a:ext cx="7915615" cy="4897624"/>
          </a:xfrm>
          <a:prstGeom prst="rect">
            <a:avLst/>
          </a:prstGeom>
        </p:spPr>
      </p:pic>
      <p:sp>
        <p:nvSpPr>
          <p:cNvPr id="394722522" name="TextBox 5"/>
          <p:cNvSpPr txBox="1"/>
          <p:nvPr/>
        </p:nvSpPr>
        <p:spPr bwMode="auto">
          <a:xfrm>
            <a:off x="4152676" y="6011710"/>
            <a:ext cx="532006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1400" b="1" dirty="0">
                <a:latin typeface="Times New Roman"/>
                <a:cs typeface="Times New Roman"/>
              </a:rPr>
              <a:t>Abb. </a:t>
            </a:r>
            <a:r>
              <a:rPr lang="ru-RU" sz="1400" b="1" dirty="0">
                <a:latin typeface="Times New Roman"/>
                <a:cs typeface="Times New Roman"/>
              </a:rPr>
              <a:t>13:</a:t>
            </a:r>
            <a:r>
              <a:rPr lang="de-DE" sz="1400" b="1" dirty="0">
                <a:latin typeface="Times New Roman"/>
                <a:cs typeface="Times New Roman"/>
              </a:rPr>
              <a:t> </a:t>
            </a:r>
            <a:r>
              <a:rPr lang="de-DE" sz="1400" dirty="0">
                <a:latin typeface="Times New Roman"/>
                <a:cs typeface="Times New Roman"/>
              </a:rPr>
              <a:t>Energieverlust für positive Myonen in Kupfer.</a:t>
            </a:r>
            <a:r>
              <a:rPr lang="ru-RU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[</a:t>
            </a:r>
            <a:r>
              <a:rPr lang="en-US" sz="1400" baseline="30000" dirty="0">
                <a:solidFill>
                  <a:srgbClr val="000000"/>
                </a:solidFill>
                <a:latin typeface="Times New Roman" panose="02020603050405020304" pitchFamily="18" charset="0"/>
              </a:rPr>
              <a:t>7</a:t>
            </a:r>
            <a:r>
              <a:rPr lang="ru-RU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]</a:t>
            </a:r>
            <a:r>
              <a:rPr lang="de-DE" sz="1400" b="0" i="0" dirty="0">
                <a:solidFill>
                  <a:srgbClr val="1D2125"/>
                </a:solidFill>
                <a:effectLst/>
                <a:latin typeface="TheSans UHH"/>
              </a:rPr>
              <a:t> </a:t>
            </a:r>
            <a:endParaRPr lang="ru-RU" sz="1400" dirty="0">
              <a:latin typeface="Times New Roman"/>
              <a:cs typeface="Times New Roman"/>
            </a:endParaRPr>
          </a:p>
        </p:txBody>
      </p:sp>
      <p:sp>
        <p:nvSpPr>
          <p:cNvPr id="59908144" name="Footer Placeholder 8"/>
          <p:cNvSpPr>
            <a:spLocks noGrp="1"/>
          </p:cNvSpPr>
          <p:nvPr>
            <p:ph type="ftr" sz="quarter" idx="11"/>
          </p:nvPr>
        </p:nvSpPr>
        <p:spPr bwMode="auto">
          <a:xfrm>
            <a:off x="2955585" y="6453386"/>
            <a:ext cx="6280830" cy="404614"/>
          </a:xfrm>
        </p:spPr>
        <p:txBody>
          <a:bodyPr/>
          <a:lstStyle/>
          <a:p>
            <a:pPr algn="ctr">
              <a:defRPr/>
            </a:pPr>
            <a:r>
              <a:rPr lang="de-DE"/>
              <a:t>Mariia Serdiuk</a:t>
            </a:r>
            <a:endParaRPr lang="en-US"/>
          </a:p>
        </p:txBody>
      </p:sp>
      <p:sp>
        <p:nvSpPr>
          <p:cNvPr id="1658718761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9E57DC2-970A-4B3E-BB1C-7A09969E49DF}" type="slidenum">
              <a:rPr lang="en-US"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47611923" name="Title 1"/>
          <p:cNvSpPr>
            <a:spLocks noGrp="1"/>
          </p:cNvSpPr>
          <p:nvPr>
            <p:ph type="title"/>
          </p:nvPr>
        </p:nvSpPr>
        <p:spPr bwMode="auto">
          <a:xfrm>
            <a:off x="953311" y="685800"/>
            <a:ext cx="11070075" cy="14859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de-DE" sz="4000" i="1" dirty="0">
                <a:solidFill>
                  <a:srgbClr val="3F793F"/>
                </a:solidFill>
                <a:latin typeface="Times New Roman"/>
                <a:cs typeface="Times New Roman"/>
              </a:rPr>
              <a:t>Coulomb-Vielfachstreuung geladener Teilchen</a:t>
            </a:r>
            <a:br>
              <a:rPr lang="ru-RU" sz="4000" i="1" dirty="0">
                <a:solidFill>
                  <a:srgbClr val="FF0000"/>
                </a:solidFill>
                <a:latin typeface="Times New Roman"/>
                <a:cs typeface="Times New Roman"/>
              </a:rPr>
            </a:br>
            <a:br>
              <a:rPr lang="ru-RU" sz="4000" dirty="0">
                <a:solidFill>
                  <a:srgbClr val="FF0000"/>
                </a:solidFill>
                <a:latin typeface="Times New Roman"/>
                <a:cs typeface="Times New Roman"/>
              </a:rPr>
            </a:br>
            <a:endParaRPr lang="ru-RU" sz="40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292360156" name="Content Placeholder 2"/>
          <p:cNvSpPr>
            <a:spLocks noGrp="1"/>
          </p:cNvSpPr>
          <p:nvPr>
            <p:ph idx="1"/>
          </p:nvPr>
        </p:nvSpPr>
        <p:spPr bwMode="auto">
          <a:xfrm>
            <a:off x="1323260" y="1706282"/>
            <a:ext cx="4520377" cy="3695700"/>
          </a:xfr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Viele kleine Ablenkungen im Coulomb-Feld der Kerne </a:t>
            </a: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Statistische Verteilung der Streuwinkel </a:t>
            </a: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Stärkere Streuung bei kleinen Impulsen und dicken Materialien </a:t>
            </a: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Begrenzt die Spurauflösung von Detektoren </a:t>
            </a:r>
          </a:p>
          <a:p>
            <a:pPr marL="0" indent="0">
              <a:buNone/>
              <a:defRPr/>
            </a:pPr>
            <a:r>
              <a:rPr lang="de-DE" dirty="0">
                <a:latin typeface="Times New Roman"/>
                <a:cs typeface="Times New Roman"/>
              </a:rPr>
              <a:t> </a:t>
            </a:r>
            <a:endParaRPr dirty="0"/>
          </a:p>
          <a:p>
            <a:pPr>
              <a:buFont typeface="Arial"/>
              <a:buChar char="•"/>
              <a:defRPr/>
            </a:pPr>
            <a:endParaRPr lang="ru-RU" dirty="0"/>
          </a:p>
        </p:txBody>
      </p:sp>
      <p:pic>
        <p:nvPicPr>
          <p:cNvPr id="97661402" name="Picture 4"/>
          <p:cNvPicPr>
            <a:picLocks noChangeAspect="1"/>
          </p:cNvPicPr>
          <p:nvPr/>
        </p:nvPicPr>
        <p:blipFill rotWithShape="1">
          <a:blip r:embed="rId3"/>
          <a:srcRect r="40355"/>
          <a:stretch/>
        </p:blipFill>
        <p:spPr bwMode="auto">
          <a:xfrm>
            <a:off x="6767343" y="1789528"/>
            <a:ext cx="3906547" cy="225276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78400453" name="TextBox 9"/>
              <p:cNvSpPr txBox="1"/>
              <p:nvPr/>
            </p:nvSpPr>
            <p:spPr bwMode="auto">
              <a:xfrm>
                <a:off x="4324365" y="5401982"/>
                <a:ext cx="3896964" cy="8728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/>
                              <a:cs typeface="Cambria Math"/>
                            </a:rPr>
                          </m:ctrlPr>
                        </m:sSubPr>
                        <m:e>
                          <m:r>
                            <a:rPr lang="ru-RU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𝜃</m:t>
                          </m:r>
                        </m:e>
                        <m:sub>
                          <m:r>
                            <a:rPr lang="ru-RU" i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ru-RU" i="0">
                          <a:solidFill>
                            <a:srgbClr val="C0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/>
                              <a:cs typeface="Cambria Math"/>
                            </a:rPr>
                          </m:ctrlPr>
                        </m:fPr>
                        <m:num>
                          <m:r>
                            <a:rPr lang="ru-RU" b="0" i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13</m:t>
                          </m:r>
                          <m:r>
                            <a:rPr lang="ru-RU" i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ru-RU" i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6</m:t>
                          </m:r>
                          <m:f>
                            <m:fPr>
                              <m:ctrlPr>
                                <a:rPr lang="ru-RU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  <a:cs typeface="Cambria Math"/>
                                </a:rPr>
                              </m:ctrlPr>
                            </m:fPr>
                            <m:num>
                              <m:r>
                                <a:rPr lang="en-US" b="0" i="1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𝑀𝑒𝑣</m:t>
                              </m:r>
                            </m:num>
                            <m:den>
                              <m:r>
                                <a:rPr lang="ru-RU" i="1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𝑐</m:t>
                              </m:r>
                            </m:den>
                          </m:f>
                        </m:num>
                        <m:den>
                          <m:r>
                            <a:rPr lang="ru-RU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𝑝</m:t>
                          </m:r>
                          <m:r>
                            <a:rPr lang="ru-RU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𝛽</m:t>
                          </m:r>
                        </m:den>
                      </m:f>
                      <m:r>
                        <a:rPr lang="ru-RU" i="1">
                          <a:solidFill>
                            <a:srgbClr val="C00000"/>
                          </a:solidFill>
                          <a:latin typeface="Cambria Math"/>
                        </a:rPr>
                        <m:t>𝑧</m:t>
                      </m:r>
                      <m:rad>
                        <m:radPr>
                          <m:degHide m:val="on"/>
                          <m:ctrlPr>
                            <a:rPr lang="ru-RU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/>
                              <a:cs typeface="Cambria Math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ru-RU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  <a:cs typeface="Cambria Math"/>
                                </a:rPr>
                              </m:ctrlPr>
                            </m:fPr>
                            <m:num>
                              <m:r>
                                <a:rPr lang="ru-RU" i="1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ru-RU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  <a:cs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n-US" b="0" i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  <m:d>
                        <m:dPr>
                          <m:ctrlPr>
                            <a:rPr lang="ru-RU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/>
                              <a:cs typeface="Cambria Math"/>
                            </a:rPr>
                          </m:ctrlPr>
                        </m:dPr>
                        <m:e>
                          <m:r>
                            <a:rPr lang="ru-RU" i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1</m:t>
                          </m:r>
                          <m:r>
                            <a:rPr lang="ru-RU" i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en-US" b="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0</m:t>
                          </m:r>
                          <m:r>
                            <a:rPr lang="en-US" b="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en-US" b="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038</m:t>
                          </m:r>
                          <m:r>
                            <a:rPr lang="en-US" b="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𝑙</m:t>
                          </m:r>
                          <m:sSubSup>
                            <m:sSubSupPr>
                              <m:ctrlPr>
                                <a:rPr lang="ru-RU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  <a:cs typeface="Cambria Math"/>
                                </a:rPr>
                              </m:ctrlPr>
                            </m:sSubSupPr>
                            <m:e>
                              <m:r>
                                <a:rPr lang="ru-RU" i="1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b="0" i="1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(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ru-RU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  <a:cs typeface="Cambria Math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ru-RU" i="1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  <a:ea typeface="Cambria Math"/>
                                          <a:cs typeface="Cambria Math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ru-RU" i="1">
                                          <a:solidFill>
                                            <a:srgbClr val="C00000"/>
                                          </a:solidFill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ru-RU" i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sub>
                            <m:sup>
                              <m:r>
                                <a:rPr lang="ru-RU" i="1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sup>
                          </m:sSubSup>
                          <m:r>
                            <a:rPr lang="en-US" b="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ru-RU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78400453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24365" y="5401982"/>
                <a:ext cx="3896964" cy="872802"/>
              </a:xfrm>
              <a:prstGeom prst="rect">
                <a:avLst/>
              </a:prstGeom>
              <a:blipFill>
                <a:blip r:embed="rId4"/>
                <a:stretch>
                  <a:fillRect b="-69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9743313" name="Rectangle 1"/>
          <p:cNvSpPr>
            <a:spLocks noChangeArrowheads="1"/>
          </p:cNvSpPr>
          <p:nvPr/>
        </p:nvSpPr>
        <p:spPr bwMode="auto">
          <a:xfrm>
            <a:off x="0" y="-94565"/>
            <a:ext cx="184731" cy="64633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1800" b="0" i="0" u="none" strike="noStrike" cap="none">
              <a:ln>
                <a:noFill/>
              </a:ln>
              <a:solidFill>
                <a:schemeClr val="tx1"/>
              </a:solidFill>
              <a:latin typeface="Arial"/>
            </a:endParaRPr>
          </a:p>
          <a:p>
            <a:pPr marL="0" marR="0" lvl="0" indent="0" algn="l" defTabSz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1800" b="0" i="0" u="none" strike="noStrike" cap="none">
              <a:ln>
                <a:noFill/>
              </a:ln>
              <a:solidFill>
                <a:schemeClr val="tx1"/>
              </a:solidFill>
              <a:latin typeface="Arial"/>
            </a:endParaRPr>
          </a:p>
        </p:txBody>
      </p:sp>
      <p:sp>
        <p:nvSpPr>
          <p:cNvPr id="263986958" name="TextBox 13"/>
          <p:cNvSpPr txBox="1"/>
          <p:nvPr/>
        </p:nvSpPr>
        <p:spPr bwMode="auto">
          <a:xfrm>
            <a:off x="4206798" y="4978494"/>
            <a:ext cx="60941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i="1" dirty="0">
                <a:solidFill>
                  <a:srgbClr val="3F79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Highland-Formel</a:t>
            </a:r>
            <a:r>
              <a:rPr lang="ru-RU" i="1" dirty="0">
                <a:solidFill>
                  <a:srgbClr val="3F79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677116864" name="Footer Placeholder 14"/>
          <p:cNvSpPr>
            <a:spLocks noGrp="1"/>
          </p:cNvSpPr>
          <p:nvPr>
            <p:ph type="ftr" sz="quarter" idx="11"/>
          </p:nvPr>
        </p:nvSpPr>
        <p:spPr bwMode="auto">
          <a:xfrm>
            <a:off x="2955585" y="6453386"/>
            <a:ext cx="6280830" cy="404614"/>
          </a:xfrm>
        </p:spPr>
        <p:txBody>
          <a:bodyPr/>
          <a:lstStyle/>
          <a:p>
            <a:pPr algn="ctr">
              <a:defRPr/>
            </a:pPr>
            <a:r>
              <a:rPr lang="de-DE"/>
              <a:t>Mariia Serdiuk</a:t>
            </a:r>
            <a:endParaRPr lang="en-US"/>
          </a:p>
        </p:txBody>
      </p:sp>
      <p:sp>
        <p:nvSpPr>
          <p:cNvPr id="22864414" name="Slide Number Placeholder 1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9E57DC2-970A-4B3E-BB1C-7A09969E49DF}" type="slidenum">
              <a:rPr lang="en-US"/>
              <a:t>14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9C30E18-CCD3-2EFE-291C-BAA3FA0E69E2}"/>
              </a:ext>
            </a:extLst>
          </p:cNvPr>
          <p:cNvSpPr txBox="1"/>
          <p:nvPr/>
        </p:nvSpPr>
        <p:spPr>
          <a:xfrm>
            <a:off x="6774155" y="4187226"/>
            <a:ext cx="47046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latin typeface="Times New Roman"/>
                <a:cs typeface="Times New Roman"/>
              </a:rPr>
              <a:t>Abb. 14: </a:t>
            </a:r>
            <a:r>
              <a:rPr lang="de-DE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Skizze der Coulomb-Vielfachstreuung eines geladenen Teilchens in Materie.</a:t>
            </a:r>
            <a:r>
              <a:rPr lang="ru-RU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[</a:t>
            </a:r>
            <a:r>
              <a:rPr lang="en-US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6</a:t>
            </a:r>
            <a:r>
              <a:rPr lang="ru-RU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]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44816512" name="Title 1"/>
          <p:cNvSpPr>
            <a:spLocks noGrp="1"/>
          </p:cNvSpPr>
          <p:nvPr>
            <p:ph type="title"/>
          </p:nvPr>
        </p:nvSpPr>
        <p:spPr bwMode="auto">
          <a:xfrm>
            <a:off x="956733" y="552653"/>
            <a:ext cx="9601200" cy="1485900"/>
          </a:xfrm>
        </p:spPr>
        <p:txBody>
          <a:bodyPr/>
          <a:lstStyle/>
          <a:p>
            <a:pPr>
              <a:defRPr/>
            </a:pPr>
            <a:r>
              <a:rPr lang="de-DE" i="1" dirty="0">
                <a:solidFill>
                  <a:srgbClr val="1A8A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Cherenkov-Strahlung</a:t>
            </a:r>
            <a:br>
              <a:rPr lang="ru-RU" dirty="0"/>
            </a:b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22168360" name="Content Placeholder 2"/>
              <p:cNvSpPr>
                <a:spLocks noGrp="1"/>
              </p:cNvSpPr>
              <p:nvPr>
                <p:ph idx="1"/>
              </p:nvPr>
            </p:nvSpPr>
            <p:spPr bwMode="auto">
              <a:xfrm>
                <a:off x="1091691" y="2243619"/>
                <a:ext cx="5865138" cy="3363497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  <a:defRPr/>
                </a:pPr>
                <a:r>
                  <a:rPr lang="de-DE" sz="18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Bedingung:</a:t>
                </a:r>
                <a:endParaRPr lang="de-DE" sz="18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ctr">
                  <a:buNone/>
                  <a:defRPr/>
                </a:pPr>
                <a:r>
                  <a:rPr lang="de-DE" sz="18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 </a:t>
                </a:r>
                <a:r>
                  <a:rPr lang="de-DE" sz="18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&gt;</a:t>
                </a:r>
                <a14:m>
                  <m:oMath xmlns:m="http://schemas.openxmlformats.org/officeDocument/2006/math">
                    <m:r>
                      <a:rPr lang="de-DE" sz="1800" b="0" i="0">
                        <a:solidFill>
                          <a:srgbClr val="C00000"/>
                        </a:solidFill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ar-AE" sz="18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  <a:cs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ar-AE" sz="18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/>
                                <a:cs typeface="Cambria Math"/>
                              </a:rPr>
                            </m:ctrlPr>
                          </m:sSubPr>
                          <m:e>
                            <m:r>
                              <a:rPr lang="ar-AE" sz="1800" b="1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𝑐</m:t>
                            </m:r>
                          </m:e>
                          <m:sub>
                            <m:r>
                              <a:rPr lang="ar-AE" sz="1800" b="1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𝟎</m:t>
                            </m:r>
                          </m:sub>
                        </m:sSub>
                      </m:num>
                      <m:den>
                        <m:r>
                          <a:rPr lang="ar-AE" sz="18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𝑛</m:t>
                        </m:r>
                      </m:den>
                    </m:f>
                  </m:oMath>
                </a14:m>
                <a:endParaRPr lang="ru-RU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Font typeface="Arial" panose="020B0604020202020204" pitchFamily="34" charset="0"/>
                  <a:buChar char="•"/>
                  <a:defRPr/>
                </a:pPr>
                <a:r>
                  <a:rPr kumimoji="0" lang="ru-RU" altLang="ru-RU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optisch transparentes Medium</a:t>
                </a:r>
                <a:endParaRPr lang="ar-AE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Font typeface="Arial"/>
                  <a:buChar char="•"/>
                  <a:defRPr/>
                </a:pPr>
                <a:r>
                  <a:rPr lang="de-DE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Polarisation des Mediums </a:t>
                </a:r>
              </a:p>
              <a:p>
                <a:pPr>
                  <a:buFont typeface="Arial"/>
                  <a:buChar char="•"/>
                  <a:defRPr/>
                </a:pPr>
                <a:r>
                  <a:rPr lang="de-DE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konstruktive Interferenz </a:t>
                </a:r>
                <a:endParaRPr lang="de-DE" sz="18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  <a:defRPr/>
                </a:pPr>
                <a:r>
                  <a:rPr lang="de-DE" sz="18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Cherenkov-Winkel</a:t>
                </a:r>
                <a:endParaRPr lang="de-DE" sz="18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ar-AE" sz="18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/>
                              <a:cs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DE" sz="180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ar-AE" sz="18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  <a:cs typeface="Cambria Math"/>
                                </a:rPr>
                              </m:ctrlPr>
                            </m:sSubPr>
                            <m:e>
                              <m:r>
                                <a:rPr lang="ar-AE" sz="1800" i="1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𝜃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de-DE" sz="1800" b="0" i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c</m:t>
                              </m:r>
                            </m:sub>
                          </m:sSub>
                        </m:e>
                      </m:func>
                      <m:r>
                        <a:rPr lang="ar-AE" sz="1800" i="0">
                          <a:solidFill>
                            <a:srgbClr val="C0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ar-AE" sz="18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/>
                              <a:cs typeface="Cambria Math"/>
                            </a:rPr>
                          </m:ctrlPr>
                        </m:fPr>
                        <m:num>
                          <m:r>
                            <a:rPr lang="ar-AE" sz="1800" i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ar-AE" sz="180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𝛽</m:t>
                          </m:r>
                          <m:r>
                            <a:rPr lang="ar-AE" sz="1800" b="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𝑛</m:t>
                          </m:r>
                        </m:den>
                      </m:f>
                    </m:oMath>
                  </m:oMathPara>
                </a14:m>
                <a:endParaRPr lang="ar-AE" sz="1800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  <a:defRPr/>
                </a:pPr>
                <a:endParaRPr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  <a:defRPr/>
                </a:pPr>
                <a:endParaRPr lang="en-US" sz="1700" dirty="0">
                  <a:latin typeface="Times New Roman"/>
                  <a:cs typeface="Times New Roman"/>
                </a:endParaRPr>
              </a:p>
              <a:p>
                <a:pPr marL="0" indent="0">
                  <a:buNone/>
                  <a:defRPr/>
                </a:pPr>
                <a:endParaRPr lang="ru-RU" dirty="0"/>
              </a:p>
            </p:txBody>
          </p:sp>
        </mc:Choice>
        <mc:Fallback xmlns="">
          <p:sp>
            <p:nvSpPr>
              <p:cNvPr id="922168360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 bwMode="auto">
              <a:xfrm>
                <a:off x="1091691" y="2243619"/>
                <a:ext cx="5865138" cy="3363497"/>
              </a:xfrm>
              <a:blipFill>
                <a:blip r:embed="rId3"/>
                <a:stretch>
                  <a:fillRect l="-832" t="-126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83160280" name="Picture 6"/>
          <p:cNvPicPr>
            <a:picLocks noChangeAspect="1"/>
          </p:cNvPicPr>
          <p:nvPr/>
        </p:nvPicPr>
        <p:blipFill rotWithShape="1">
          <a:blip r:embed="rId4"/>
          <a:srcRect b="26063"/>
          <a:stretch/>
        </p:blipFill>
        <p:spPr bwMode="auto">
          <a:xfrm>
            <a:off x="6563638" y="4119481"/>
            <a:ext cx="5372100" cy="1958247"/>
          </a:xfrm>
          <a:prstGeom prst="rect">
            <a:avLst/>
          </a:prstGeom>
        </p:spPr>
      </p:pic>
      <p:pic>
        <p:nvPicPr>
          <p:cNvPr id="1694643530" name="Picture 8"/>
          <p:cNvPicPr>
            <a:picLocks noChangeAspect="1"/>
          </p:cNvPicPr>
          <p:nvPr/>
        </p:nvPicPr>
        <p:blipFill rotWithShape="1">
          <a:blip r:embed="rId5"/>
          <a:stretch/>
        </p:blipFill>
        <p:spPr bwMode="auto">
          <a:xfrm>
            <a:off x="7165724" y="375421"/>
            <a:ext cx="4167927" cy="2446266"/>
          </a:xfrm>
          <a:prstGeom prst="rect">
            <a:avLst/>
          </a:prstGeom>
        </p:spPr>
      </p:pic>
      <p:sp>
        <p:nvSpPr>
          <p:cNvPr id="1140055484" name="TextBox 12"/>
          <p:cNvSpPr txBox="1"/>
          <p:nvPr/>
        </p:nvSpPr>
        <p:spPr bwMode="auto">
          <a:xfrm>
            <a:off x="7128755" y="3026560"/>
            <a:ext cx="4167927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b="1" dirty="0">
                <a:latin typeface="Times New Roman"/>
                <a:cs typeface="Times New Roman"/>
              </a:rPr>
              <a:t>Abb. 1</a:t>
            </a:r>
            <a:r>
              <a:rPr lang="ru-RU" sz="1400" b="1" dirty="0">
                <a:latin typeface="Times New Roman"/>
                <a:cs typeface="Times New Roman"/>
              </a:rPr>
              <a:t>5</a:t>
            </a:r>
            <a:r>
              <a:rPr lang="en-US" sz="1400" b="1" dirty="0">
                <a:latin typeface="Times New Roman"/>
                <a:cs typeface="Times New Roman"/>
              </a:rPr>
              <a:t>: </a:t>
            </a:r>
            <a:r>
              <a:rPr lang="de-DE" sz="1400" dirty="0">
                <a:latin typeface="Times New Roman"/>
                <a:cs typeface="Times New Roman"/>
              </a:rPr>
              <a:t>Cherenkov-Effekt:</a:t>
            </a:r>
            <a:br>
              <a:rPr lang="de-DE" sz="1400" b="1" dirty="0">
                <a:latin typeface="Times New Roman"/>
                <a:cs typeface="Times New Roman"/>
              </a:rPr>
            </a:br>
            <a:r>
              <a:rPr lang="de-DE" sz="1400" dirty="0">
                <a:latin typeface="Times New Roman"/>
                <a:cs typeface="Times New Roman"/>
              </a:rPr>
              <a:t>(a) symmetrische Polarisation → keine Strahlung</a:t>
            </a:r>
            <a:br>
              <a:rPr lang="de-DE" sz="1400" dirty="0">
                <a:latin typeface="Times New Roman"/>
                <a:cs typeface="Times New Roman"/>
              </a:rPr>
            </a:br>
            <a:r>
              <a:rPr lang="de-DE" sz="1400" dirty="0">
                <a:latin typeface="Times New Roman"/>
                <a:cs typeface="Times New Roman"/>
              </a:rPr>
              <a:t>(b) asymmetrische Polarisation → Cherenkov-Strahlung.</a:t>
            </a:r>
            <a:r>
              <a:rPr lang="ru-RU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[</a:t>
            </a:r>
            <a:r>
              <a:rPr lang="en-US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6</a:t>
            </a:r>
            <a:r>
              <a:rPr lang="ru-RU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]</a:t>
            </a:r>
            <a:endParaRPr lang="ru-RU" sz="1400" dirty="0">
              <a:latin typeface="Times New Roman"/>
              <a:cs typeface="Times New Roman"/>
            </a:endParaRPr>
          </a:p>
        </p:txBody>
      </p:sp>
      <p:sp>
        <p:nvSpPr>
          <p:cNvPr id="734469071" name="Rectangle 1"/>
          <p:cNvSpPr>
            <a:spLocks noChangeArrowheads="1"/>
          </p:cNvSpPr>
          <p:nvPr/>
        </p:nvSpPr>
        <p:spPr bwMode="auto">
          <a:xfrm>
            <a:off x="0" y="-323165"/>
            <a:ext cx="328936" cy="64633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defRPr/>
            </a:pPr>
            <a:r>
              <a:rPr lang="ru-RU" sz="1800" b="0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rPr>
              <a:t> </a:t>
            </a:r>
            <a:endParaRPr/>
          </a:p>
          <a:p>
            <a:pPr marL="0" marR="0" lvl="0" indent="0" algn="l" defTabSz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defRPr/>
            </a:pPr>
            <a:endParaRPr lang="ru-RU" sz="1800" b="0" i="0" u="none" strike="noStrike" cap="none">
              <a:ln>
                <a:noFill/>
              </a:ln>
              <a:solidFill>
                <a:schemeClr val="tx1"/>
              </a:solidFill>
              <a:latin typeface="Arial"/>
            </a:endParaRPr>
          </a:p>
        </p:txBody>
      </p:sp>
      <p:sp>
        <p:nvSpPr>
          <p:cNvPr id="1175568875" name="TextBox 15"/>
          <p:cNvSpPr txBox="1"/>
          <p:nvPr/>
        </p:nvSpPr>
        <p:spPr bwMode="auto">
          <a:xfrm>
            <a:off x="6563638" y="6188329"/>
            <a:ext cx="53721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1400" b="1" dirty="0">
                <a:latin typeface="Times New Roman"/>
                <a:cs typeface="Times New Roman"/>
              </a:rPr>
              <a:t>Abb. 1</a:t>
            </a:r>
            <a:r>
              <a:rPr lang="ru-RU" sz="1400" b="1" dirty="0">
                <a:latin typeface="Times New Roman"/>
                <a:cs typeface="Times New Roman"/>
              </a:rPr>
              <a:t>6</a:t>
            </a:r>
            <a:r>
              <a:rPr lang="de-DE" sz="1400" b="1" dirty="0">
                <a:latin typeface="Times New Roman"/>
                <a:cs typeface="Times New Roman"/>
              </a:rPr>
              <a:t>: </a:t>
            </a:r>
            <a:r>
              <a:rPr lang="de-DE" sz="1400" dirty="0">
                <a:latin typeface="Times New Roman"/>
                <a:cs typeface="Times New Roman"/>
              </a:rPr>
              <a:t>Cherenkov-Strahlung unter dem Winkel θc.</a:t>
            </a:r>
            <a:r>
              <a:rPr lang="ru-RU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[</a:t>
            </a:r>
            <a:r>
              <a:rPr lang="en-US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6</a:t>
            </a:r>
            <a:r>
              <a:rPr lang="ru-RU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]</a:t>
            </a:r>
            <a:endParaRPr lang="ru-RU" sz="1400" dirty="0">
              <a:latin typeface="Times New Roman"/>
              <a:cs typeface="Times New Roman"/>
            </a:endParaRPr>
          </a:p>
        </p:txBody>
      </p:sp>
      <p:sp>
        <p:nvSpPr>
          <p:cNvPr id="619130758" name="Footer Placeholder 16"/>
          <p:cNvSpPr>
            <a:spLocks noGrp="1"/>
          </p:cNvSpPr>
          <p:nvPr>
            <p:ph type="ftr" sz="quarter" idx="11"/>
          </p:nvPr>
        </p:nvSpPr>
        <p:spPr bwMode="auto">
          <a:xfrm>
            <a:off x="2968858" y="6465955"/>
            <a:ext cx="6280830" cy="404614"/>
          </a:xfrm>
        </p:spPr>
        <p:txBody>
          <a:bodyPr/>
          <a:lstStyle/>
          <a:p>
            <a:pPr algn="ctr">
              <a:defRPr/>
            </a:pPr>
            <a:r>
              <a:rPr lang="de-DE"/>
              <a:t>Mariia Serdiuk</a:t>
            </a:r>
            <a:endParaRPr lang="en-US"/>
          </a:p>
        </p:txBody>
      </p:sp>
      <p:sp>
        <p:nvSpPr>
          <p:cNvPr id="1156147309" name="Slide Number Placeholder 1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9E57DC2-970A-4B3E-BB1C-7A09969E49DF}" type="slidenum">
              <a:rPr lang="en-US"/>
              <a:t>15</a:t>
            </a:fld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78702206" name="Title 1"/>
          <p:cNvSpPr>
            <a:spLocks noGrp="1"/>
          </p:cNvSpPr>
          <p:nvPr>
            <p:ph type="title"/>
          </p:nvPr>
        </p:nvSpPr>
        <p:spPr bwMode="auto">
          <a:xfrm>
            <a:off x="3911213" y="359041"/>
            <a:ext cx="5092812" cy="938319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de-DE" dirty="0">
                <a:solidFill>
                  <a:srgbClr val="3272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Übergangsstrahlung</a:t>
            </a:r>
            <a:endParaRPr lang="ru-RU" dirty="0">
              <a:solidFill>
                <a:srgbClr val="32724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90355130" name="Content Placeholder 2"/>
          <p:cNvSpPr>
            <a:spLocks noGrp="1"/>
          </p:cNvSpPr>
          <p:nvPr>
            <p:ph idx="1"/>
          </p:nvPr>
        </p:nvSpPr>
        <p:spPr bwMode="auto">
          <a:xfrm>
            <a:off x="1129776" y="1977115"/>
            <a:ext cx="6385839" cy="238529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  <a:defRPr/>
            </a:pPr>
            <a:r>
              <a:rPr lang="de-DE" b="1" dirty="0">
                <a:solidFill>
                  <a:srgbClr val="3272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Entstehung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Übergang zwischen zwei Medien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elektromagnetische Felder passen sich an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Emission von Strahlung </a:t>
            </a:r>
          </a:p>
          <a:p>
            <a:pPr marL="0" indent="0">
              <a:buNone/>
            </a:pPr>
            <a:r>
              <a:rPr lang="de-DE" b="1" dirty="0">
                <a:solidFill>
                  <a:srgbClr val="3F79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Wichtig für</a:t>
            </a:r>
            <a:endParaRPr lang="de-DE" dirty="0">
              <a:solidFill>
                <a:srgbClr val="3F793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hochrelativistische Teilchen (γ≫1)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Intensität steigt mit γ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757489782" name="Footer Placeholder 7"/>
          <p:cNvSpPr>
            <a:spLocks noGrp="1"/>
          </p:cNvSpPr>
          <p:nvPr>
            <p:ph type="ftr" sz="quarter" idx="11"/>
          </p:nvPr>
        </p:nvSpPr>
        <p:spPr bwMode="auto">
          <a:xfrm>
            <a:off x="2955585" y="6453386"/>
            <a:ext cx="6280830" cy="404614"/>
          </a:xfrm>
        </p:spPr>
        <p:txBody>
          <a:bodyPr/>
          <a:lstStyle/>
          <a:p>
            <a:pPr algn="ctr">
              <a:defRPr/>
            </a:pPr>
            <a:r>
              <a:rPr lang="de-DE"/>
              <a:t>Mariia Serdiuk</a:t>
            </a:r>
            <a:endParaRPr lang="en-US"/>
          </a:p>
        </p:txBody>
      </p:sp>
      <p:sp>
        <p:nvSpPr>
          <p:cNvPr id="1867192520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9E57DC2-970A-4B3E-BB1C-7A09969E49DF}" type="slidenum">
              <a:rPr lang="en-US"/>
              <a:t>16</a:t>
            </a:fld>
            <a:endParaRPr lang="en-US"/>
          </a:p>
        </p:txBody>
      </p:sp>
      <p:sp>
        <p:nvSpPr>
          <p:cNvPr id="165152750" name="TextBox 10"/>
          <p:cNvSpPr txBox="1"/>
          <p:nvPr/>
        </p:nvSpPr>
        <p:spPr bwMode="auto">
          <a:xfrm>
            <a:off x="1129776" y="4362407"/>
            <a:ext cx="5251311" cy="11982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  <a:defRPr/>
            </a:pPr>
            <a:r>
              <a:rPr lang="de-DE" sz="1800" b="1" dirty="0">
                <a:solidFill>
                  <a:srgbClr val="3F79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Anwendungen</a:t>
            </a:r>
            <a:endParaRPr dirty="0">
              <a:solidFill>
                <a:srgbClr val="3F793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/>
              <a:buChar char="•"/>
              <a:defRPr/>
            </a:pPr>
            <a:r>
              <a:rPr lang="de-D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Teilchenidentifikation 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/>
              <a:buChar char="•"/>
              <a:defRPr/>
            </a:pPr>
            <a:r>
              <a:rPr lang="de-D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Übergangsstrahlungsdetektoren 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/>
              <a:buChar char="•"/>
              <a:defRPr/>
            </a:pPr>
            <a:r>
              <a:rPr lang="de-D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Unterscheidung von Elektronen und Hadronen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2E8D2A9-A378-74EC-1B1C-38988804C26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8721"/>
          <a:stretch/>
        </p:blipFill>
        <p:spPr>
          <a:xfrm>
            <a:off x="6442134" y="2069845"/>
            <a:ext cx="5499174" cy="265455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23EFC25-9D11-DE09-B793-342429C88FDB}"/>
              </a:ext>
            </a:extLst>
          </p:cNvPr>
          <p:cNvSpPr txBox="1"/>
          <p:nvPr/>
        </p:nvSpPr>
        <p:spPr>
          <a:xfrm>
            <a:off x="6457619" y="4817130"/>
            <a:ext cx="573438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Abb. 1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7: </a:t>
            </a:r>
            <a:r>
              <a:rPr lang="de-DE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Anpassung der elektromagnetischen Feldkonfiguration beim Übergang zwischen zwei Medien.</a:t>
            </a:r>
            <a:r>
              <a:rPr lang="ru-RU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[</a:t>
            </a:r>
            <a:r>
              <a:rPr lang="en-US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6</a:t>
            </a:r>
            <a:r>
              <a:rPr lang="ru-RU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]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36707322" name="Title 1"/>
          <p:cNvSpPr>
            <a:spLocks noGrp="1"/>
          </p:cNvSpPr>
          <p:nvPr>
            <p:ph type="title"/>
          </p:nvPr>
        </p:nvSpPr>
        <p:spPr bwMode="auto">
          <a:xfrm>
            <a:off x="990600" y="247650"/>
            <a:ext cx="10896600" cy="1485900"/>
          </a:xfrm>
        </p:spPr>
        <p:txBody>
          <a:bodyPr/>
          <a:lstStyle/>
          <a:p>
            <a:pPr>
              <a:defRPr/>
            </a:pPr>
            <a:r>
              <a:rPr lang="de-DE" dirty="0">
                <a:solidFill>
                  <a:srgbClr val="327247"/>
                </a:solidFill>
                <a:latin typeface="Times New Roman"/>
                <a:cs typeface="Times New Roman"/>
              </a:rPr>
              <a:t>Wechselwirkungen von Photonen mit Materie</a:t>
            </a:r>
            <a:endParaRPr lang="ru-RU" dirty="0">
              <a:solidFill>
                <a:srgbClr val="327247"/>
              </a:solidFill>
              <a:latin typeface="Times New Roman"/>
              <a:cs typeface="Times New Roman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0504824" name="Rectangle 1"/>
              <p:cNvSpPr>
                <a:spLocks noGrp="1" noChangeArrowheads="1"/>
              </p:cNvSpPr>
              <p:nvPr>
                <p:ph idx="1"/>
              </p:nvPr>
            </p:nvSpPr>
            <p:spPr bwMode="auto">
              <a:xfrm>
                <a:off x="1968501" y="1859684"/>
                <a:ext cx="4470399" cy="3478132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indent="0">
                  <a:buNone/>
                  <a:defRPr/>
                </a:pPr>
                <a:r>
                  <a:rPr lang="de-DE" b="1" dirty="0">
                    <a:solidFill>
                      <a:srgbClr val="327247"/>
                    </a:solidFill>
                    <a:latin typeface="Times New Roman"/>
                    <a:cs typeface="Times New Roman"/>
                  </a:rPr>
                  <a:t>Wichtige Prozesse:</a:t>
                </a:r>
                <a:endParaRPr dirty="0"/>
              </a:p>
              <a:p>
                <a:pPr>
                  <a:buFont typeface="Arial"/>
                  <a:buChar char="•"/>
                  <a:defRPr/>
                </a:pPr>
                <a:r>
                  <a:rPr lang="de-DE" dirty="0">
                    <a:latin typeface="Times New Roman"/>
                    <a:cs typeface="Times New Roman"/>
                  </a:rPr>
                  <a:t>Photoeffekt </a:t>
                </a:r>
                <a:endParaRPr dirty="0"/>
              </a:p>
              <a:p>
                <a:pPr>
                  <a:buFont typeface="Arial"/>
                  <a:buChar char="•"/>
                  <a:defRPr/>
                </a:pPr>
                <a:r>
                  <a:rPr lang="de-DE" dirty="0">
                    <a:latin typeface="Times New Roman"/>
                    <a:cs typeface="Times New Roman"/>
                  </a:rPr>
                  <a:t>Compton-Effekt </a:t>
                </a:r>
                <a:endParaRPr dirty="0"/>
              </a:p>
              <a:p>
                <a:pPr>
                  <a:buFont typeface="Arial"/>
                  <a:buChar char="•"/>
                  <a:defRPr/>
                </a:pPr>
                <a:r>
                  <a:rPr lang="de-DE" dirty="0">
                    <a:latin typeface="Times New Roman"/>
                    <a:cs typeface="Times New Roman"/>
                  </a:rPr>
                  <a:t>Paarbildung </a:t>
                </a:r>
                <a:endParaRPr dirty="0"/>
              </a:p>
              <a:p>
                <a:pPr marL="0" indent="0">
                  <a:buNone/>
                  <a:defRPr/>
                </a:pPr>
                <a:r>
                  <a:rPr lang="de-DE" b="1" dirty="0">
                    <a:solidFill>
                      <a:srgbClr val="327247"/>
                    </a:solidFill>
                    <a:latin typeface="Times New Roman"/>
                    <a:cs typeface="Times New Roman"/>
                  </a:rPr>
                  <a:t>Abhängigkeit von:</a:t>
                </a:r>
                <a:endParaRPr dirty="0"/>
              </a:p>
              <a:p>
                <a:pPr>
                  <a:buFont typeface="Arial"/>
                  <a:buChar char="•"/>
                  <a:defRPr/>
                </a:pPr>
                <a:r>
                  <a:rPr lang="de-DE" dirty="0">
                    <a:latin typeface="Times New Roman"/>
                    <a:cs typeface="Times New Roman"/>
                  </a:rPr>
                  <a:t>Photonenergie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  <a:ea typeface="Cambria Math"/>
                            <a:cs typeface="Cambria Math"/>
                          </a:rPr>
                        </m:ctrlPr>
                      </m:sSubPr>
                      <m:e>
                        <m:r>
                          <a:rPr lang="el-GR" i="1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l-GR" i="1">
                            <a:latin typeface="Cambria Math"/>
                          </a:rPr>
                          <m:t>𝛾</m:t>
                        </m:r>
                      </m:sub>
                    </m:sSub>
                  </m:oMath>
                </a14:m>
                <a:endParaRPr lang="el-GR" dirty="0">
                  <a:latin typeface="Times New Roman"/>
                  <a:cs typeface="Times New Roman"/>
                </a:endParaRPr>
              </a:p>
              <a:p>
                <a:pPr>
                  <a:buFont typeface="Arial"/>
                  <a:buChar char="•"/>
                  <a:defRPr/>
                </a:pPr>
                <a:r>
                  <a:rPr lang="de-DE" dirty="0">
                    <a:latin typeface="Times New Roman"/>
                    <a:cs typeface="Times New Roman"/>
                  </a:rPr>
                  <a:t>Kernladungszahl Z</a:t>
                </a:r>
                <a:r>
                  <a:rPr lang="ru-RU" dirty="0">
                    <a:latin typeface="Times New Roman"/>
                    <a:cs typeface="Times New Roman"/>
                  </a:rPr>
                  <a:t> </a:t>
                </a:r>
                <a:endParaRPr lang="de-DE" dirty="0">
                  <a:latin typeface="Times New Roman"/>
                  <a:cs typeface="Times New Roman"/>
                </a:endParaRPr>
              </a:p>
              <a:p>
                <a:pPr marL="0" indent="0">
                  <a:buNone/>
                  <a:defRPr/>
                </a:pPr>
                <a:endParaRPr lang="ru-RU" sz="1800" b="0" i="0" u="none" strike="noStrike" cap="none" dirty="0">
                  <a:ln>
                    <a:noFill/>
                  </a:ln>
                  <a:solidFill>
                    <a:schemeClr val="tx1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160504824" name="Rectang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 bwMode="auto">
              <a:xfrm>
                <a:off x="1968501" y="1859684"/>
                <a:ext cx="4470399" cy="3478132"/>
              </a:xfrm>
              <a:prstGeom prst="rect">
                <a:avLst/>
              </a:prstGeom>
              <a:blipFill>
                <a:blip r:embed="rId3"/>
                <a:stretch>
                  <a:fillRect l="-1501" t="-1051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4217238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2955585" y="6503360"/>
            <a:ext cx="6280830" cy="404614"/>
          </a:xfrm>
        </p:spPr>
        <p:txBody>
          <a:bodyPr/>
          <a:lstStyle/>
          <a:p>
            <a:pPr algn="ctr">
              <a:defRPr/>
            </a:pPr>
            <a:r>
              <a:rPr lang="de-DE"/>
              <a:t>Mariia Serdiuk</a:t>
            </a:r>
            <a:endParaRPr lang="en-US"/>
          </a:p>
        </p:txBody>
      </p:sp>
      <p:sp>
        <p:nvSpPr>
          <p:cNvPr id="1675982336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9E57DC2-970A-4B3E-BB1C-7A09969E49DF}" type="slidenum">
              <a:rPr lang="en-US"/>
              <a:t>17</a:t>
            </a:fld>
            <a:endParaRPr lang="en-US"/>
          </a:p>
        </p:txBody>
      </p:sp>
      <p:sp>
        <p:nvSpPr>
          <p:cNvPr id="2014644672" name="TextBox 6"/>
          <p:cNvSpPr txBox="1"/>
          <p:nvPr/>
        </p:nvSpPr>
        <p:spPr bwMode="auto">
          <a:xfrm>
            <a:off x="6438899" y="4591444"/>
            <a:ext cx="498803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1400" b="1" dirty="0">
                <a:latin typeface="Times New Roman"/>
                <a:cs typeface="Times New Roman"/>
              </a:rPr>
              <a:t>Abb.1</a:t>
            </a:r>
            <a:r>
              <a:rPr lang="uk-UA" sz="1400" b="1" dirty="0">
                <a:latin typeface="Times New Roman"/>
                <a:cs typeface="Times New Roman"/>
              </a:rPr>
              <a:t>8</a:t>
            </a:r>
            <a:r>
              <a:rPr lang="de-DE" sz="1400" b="1" dirty="0">
                <a:latin typeface="Times New Roman"/>
                <a:cs typeface="Times New Roman"/>
              </a:rPr>
              <a:t>: </a:t>
            </a:r>
            <a:r>
              <a:rPr lang="de-DE" sz="1400" dirty="0">
                <a:latin typeface="Times New Roman"/>
                <a:cs typeface="Times New Roman"/>
              </a:rPr>
              <a:t>Dominanzbereiche verschiedener Wechselwirkungsprozesse von Photonen mit Materie in Abhängigkeit von der Photonenenergie Eγ</a:t>
            </a:r>
            <a:r>
              <a:rPr lang="uk-UA" sz="1400" dirty="0">
                <a:latin typeface="Times New Roman"/>
                <a:cs typeface="Times New Roman"/>
              </a:rPr>
              <a:t> </a:t>
            </a:r>
            <a:r>
              <a:rPr lang="de-DE" sz="1400" dirty="0">
                <a:latin typeface="Times New Roman"/>
                <a:cs typeface="Times New Roman"/>
              </a:rPr>
              <a:t>und der Kernladungszahl Z.</a:t>
            </a:r>
            <a:r>
              <a:rPr lang="ru-RU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[</a:t>
            </a:r>
            <a:r>
              <a:rPr lang="en-US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6</a:t>
            </a:r>
            <a:r>
              <a:rPr lang="ru-RU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]</a:t>
            </a:r>
            <a:endParaRPr lang="ru-RU" sz="1400" dirty="0">
              <a:latin typeface="Times New Roman"/>
              <a:cs typeface="Times New Roman"/>
            </a:endParaRPr>
          </a:p>
        </p:txBody>
      </p:sp>
      <p:pic>
        <p:nvPicPr>
          <p:cNvPr id="1786326588" name="Picture 7"/>
          <p:cNvPicPr>
            <a:picLocks noChangeAspect="1"/>
          </p:cNvPicPr>
          <p:nvPr/>
        </p:nvPicPr>
        <p:blipFill rotWithShape="1">
          <a:blip r:embed="rId4"/>
          <a:srcRect r="41839"/>
          <a:stretch/>
        </p:blipFill>
        <p:spPr bwMode="auto">
          <a:xfrm>
            <a:off x="6438899" y="1578417"/>
            <a:ext cx="4129963" cy="293071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68678387" name="Title 1"/>
          <p:cNvSpPr>
            <a:spLocks noGrp="1"/>
          </p:cNvSpPr>
          <p:nvPr>
            <p:ph type="title"/>
          </p:nvPr>
        </p:nvSpPr>
        <p:spPr bwMode="auto">
          <a:xfrm>
            <a:off x="1257353" y="154207"/>
            <a:ext cx="10087583" cy="14859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de-DE" sz="4400" i="1" dirty="0">
                <a:solidFill>
                  <a:srgbClr val="327247"/>
                </a:solidFill>
                <a:latin typeface="Times New Roman"/>
                <a:cs typeface="Times New Roman"/>
              </a:rPr>
              <a:t>Photoeffekt</a:t>
            </a:r>
            <a:r>
              <a:rPr lang="en-US" sz="4400" i="1" dirty="0">
                <a:solidFill>
                  <a:srgbClr val="327247"/>
                </a:solidFill>
                <a:latin typeface="Times New Roman"/>
                <a:cs typeface="Times New Roman"/>
              </a:rPr>
              <a:t>:</a:t>
            </a:r>
            <a:br>
              <a:rPr lang="en-US" sz="4400" b="1" i="1" dirty="0">
                <a:latin typeface="Times New Roman"/>
                <a:cs typeface="Times New Roman"/>
              </a:rPr>
            </a:br>
            <a:br>
              <a:rPr lang="ru-RU" dirty="0"/>
            </a:b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9537344" name="Content Placeholder 2"/>
              <p:cNvSpPr>
                <a:spLocks noGrp="1"/>
              </p:cNvSpPr>
              <p:nvPr>
                <p:ph idx="1"/>
              </p:nvPr>
            </p:nvSpPr>
            <p:spPr bwMode="auto">
              <a:xfrm>
                <a:off x="1066623" y="1513315"/>
                <a:ext cx="6564773" cy="3569765"/>
              </a:xfrm>
            </p:spPr>
            <p:txBody>
              <a:bodyPr>
                <a:normAutofit fontScale="25000" lnSpcReduction="20000"/>
              </a:bodyPr>
              <a:lstStyle/>
              <a:p>
                <a:pPr algn="just">
                  <a:lnSpc>
                    <a:spcPct val="120000"/>
                  </a:lnSpc>
                  <a:buFont typeface="Arial"/>
                  <a:buChar char="•"/>
                  <a:defRPr/>
                </a:pPr>
                <a:r>
                  <a:rPr lang="de-DE" sz="7200" dirty="0">
                    <a:latin typeface="Times New Roman"/>
                    <a:cs typeface="Times New Roman"/>
                  </a:rPr>
                  <a:t>Vollständige Absorption eines Photons </a:t>
                </a:r>
                <a:endParaRPr sz="7200" dirty="0"/>
              </a:p>
              <a:p>
                <a:pPr algn="just">
                  <a:lnSpc>
                    <a:spcPct val="120000"/>
                  </a:lnSpc>
                  <a:buFont typeface="Arial"/>
                  <a:buChar char="•"/>
                  <a:defRPr/>
                </a:pPr>
                <a:r>
                  <a:rPr lang="de-DE" sz="7200" dirty="0">
                    <a:latin typeface="Times New Roman"/>
                    <a:cs typeface="Times New Roman"/>
                  </a:rPr>
                  <a:t>Emission eines gebundenen Elektrons</a:t>
                </a:r>
                <a:endParaRPr sz="7200" dirty="0"/>
              </a:p>
              <a:p>
                <a:pPr marL="0" indent="0" algn="just">
                  <a:lnSpc>
                    <a:spcPct val="120000"/>
                  </a:lnSpc>
                  <a:buNone/>
                  <a:defRPr/>
                </a:pPr>
                <a:r>
                  <a:rPr lang="de-DE" sz="7200" b="1" dirty="0">
                    <a:solidFill>
                      <a:srgbClr val="1A8A2D"/>
                    </a:solidFill>
                    <a:latin typeface="Times New Roman"/>
                    <a:cs typeface="Times New Roman"/>
                  </a:rPr>
                  <a:t>Kinetische Energie des Elektrons: </a:t>
                </a:r>
                <a:endParaRPr sz="7200" dirty="0"/>
              </a:p>
              <a:p>
                <a:pPr marL="0" indent="0" algn="just">
                  <a:lnSpc>
                    <a:spcPct val="120000"/>
                  </a:lnSpc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7200" i="1">
                          <a:solidFill>
                            <a:srgbClr val="C00000"/>
                          </a:solidFill>
                          <a:latin typeface="Cambria Math"/>
                        </a:rPr>
                        <m:t>𝑇</m:t>
                      </m:r>
                      <m:r>
                        <a:rPr lang="de-DE" sz="7200" i="0">
                          <a:solidFill>
                            <a:srgbClr val="C00000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de-DE" sz="72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/>
                              <a:cs typeface="Cambria Math"/>
                            </a:rPr>
                          </m:ctrlPr>
                        </m:sSubPr>
                        <m:e>
                          <m:r>
                            <a:rPr lang="de-DE" sz="720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de-DE" sz="720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lang="de-DE" sz="7200" i="0">
                          <a:solidFill>
                            <a:srgbClr val="C00000"/>
                          </a:solidFill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de-DE" sz="72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/>
                              <a:cs typeface="Cambria Math"/>
                            </a:rPr>
                          </m:ctrlPr>
                        </m:sSubPr>
                        <m:e>
                          <m:r>
                            <a:rPr lang="de-DE" sz="720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de-DE" sz="720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𝛽</m:t>
                          </m:r>
                        </m:sub>
                      </m:sSub>
                    </m:oMath>
                  </m:oMathPara>
                </a14:m>
                <a:endParaRPr lang="de-DE" sz="7200" dirty="0">
                  <a:latin typeface="Times New Roman"/>
                  <a:cs typeface="Times New Roman"/>
                </a:endParaRPr>
              </a:p>
              <a:p>
                <a:pPr marL="0" indent="0" algn="just">
                  <a:lnSpc>
                    <a:spcPct val="120000"/>
                  </a:lnSpc>
                  <a:buNone/>
                  <a:defRPr/>
                </a:pPr>
                <a:r>
                  <a:rPr lang="de-DE" sz="7200" b="1" dirty="0">
                    <a:solidFill>
                      <a:srgbClr val="1A8A2D"/>
                    </a:solidFill>
                    <a:latin typeface="Times New Roman"/>
                    <a:cs typeface="Times New Roman"/>
                  </a:rPr>
                  <a:t>Grenzfrequenz: </a:t>
                </a:r>
                <a:endParaRPr lang="ru-RU" sz="7200" b="1" dirty="0">
                  <a:solidFill>
                    <a:srgbClr val="1A8A2D"/>
                  </a:solidFill>
                  <a:latin typeface="Times New Roman"/>
                  <a:cs typeface="Times New Roman"/>
                </a:endParaRPr>
              </a:p>
              <a:p>
                <a:pPr marL="0" indent="0" algn="just">
                  <a:lnSpc>
                    <a:spcPct val="120000"/>
                  </a:lnSpc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72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/>
                              <a:cs typeface="Cambria Math"/>
                            </a:rPr>
                          </m:ctrlPr>
                        </m:sSubPr>
                        <m:e>
                          <m:r>
                            <a:rPr lang="de-DE" sz="720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𝜈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DE" sz="7200" b="0" i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gren</m:t>
                          </m:r>
                          <m:r>
                            <a:rPr lang="de-DE" sz="7200" b="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𝑧</m:t>
                          </m:r>
                        </m:sub>
                      </m:sSub>
                      <m:r>
                        <a:rPr lang="de-DE" sz="7200" i="0">
                          <a:solidFill>
                            <a:srgbClr val="C0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de-DE" sz="72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/>
                              <a:cs typeface="Cambria Math"/>
                            </a:rPr>
                          </m:ctrlPr>
                        </m:fPr>
                        <m:num>
                          <m:r>
                            <a:rPr lang="de-DE" sz="7200" b="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𝑊</m:t>
                          </m:r>
                        </m:num>
                        <m:den>
                          <m:r>
                            <a:rPr lang="de-DE" sz="720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h</m:t>
                          </m:r>
                        </m:den>
                      </m:f>
                    </m:oMath>
                  </m:oMathPara>
                </a14:m>
                <a:endParaRPr lang="de-DE" sz="7200" dirty="0">
                  <a:solidFill>
                    <a:srgbClr val="C00000"/>
                  </a:solidFill>
                  <a:latin typeface="Times New Roman"/>
                  <a:cs typeface="Times New Roman"/>
                </a:endParaRPr>
              </a:p>
              <a:p>
                <a:pPr marR="0" lvl="0" algn="l" defTabSz="914400" rtl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Courier New"/>
                  <a:buChar char="o"/>
                  <a:defRPr/>
                </a:pPr>
                <a:endParaRPr lang="de-DE" sz="7200" b="0" i="0" u="none" strike="noStrike" cap="none" dirty="0">
                  <a:ln>
                    <a:noFill/>
                  </a:ln>
                  <a:solidFill>
                    <a:schemeClr val="tx1"/>
                  </a:solidFill>
                  <a:latin typeface="Times New Roman"/>
                  <a:cs typeface="Times New Roman"/>
                </a:endParaRPr>
              </a:p>
              <a:p>
                <a:pPr marL="0" indent="0">
                  <a:buNone/>
                  <a:defRPr/>
                </a:pPr>
                <a:r>
                  <a:rPr lang="de-DE" sz="7200" b="1" dirty="0">
                    <a:solidFill>
                      <a:srgbClr val="1A8A2D"/>
                    </a:solidFill>
                    <a:latin typeface="Times New Roman"/>
                    <a:cs typeface="Times New Roman"/>
                  </a:rPr>
                  <a:t>Anwendungen</a:t>
                </a:r>
                <a:r>
                  <a:rPr lang="ru-RU" sz="7200" b="1" dirty="0">
                    <a:solidFill>
                      <a:srgbClr val="1A8A2D"/>
                    </a:solidFill>
                    <a:latin typeface="Times New Roman"/>
                    <a:cs typeface="Times New Roman"/>
                  </a:rPr>
                  <a:t>:</a:t>
                </a:r>
                <a:endParaRPr lang="de-DE" sz="7200" b="1" dirty="0">
                  <a:solidFill>
                    <a:srgbClr val="1A8A2D"/>
                  </a:solidFill>
                  <a:latin typeface="Times New Roman"/>
                  <a:cs typeface="Times New Roman"/>
                </a:endParaRPr>
              </a:p>
              <a:p>
                <a:pPr>
                  <a:buFont typeface="Arial"/>
                  <a:buChar char="•"/>
                  <a:defRPr/>
                </a:pPr>
                <a:r>
                  <a:rPr lang="de-DE" sz="7200" dirty="0">
                    <a:latin typeface="Times New Roman"/>
                    <a:cs typeface="Times New Roman"/>
                  </a:rPr>
                  <a:t>Elementanalyse und Röntgenspektroskopie </a:t>
                </a:r>
                <a:endParaRPr sz="7200" dirty="0"/>
              </a:p>
              <a:p>
                <a:pPr marL="0" marR="0" lvl="0" indent="0" algn="l" defTabSz="914400" rtl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defRPr/>
                </a:pPr>
                <a:endParaRPr lang="ru-RU" sz="7200" b="0" i="0" u="none" strike="noStrike" cap="none" dirty="0">
                  <a:ln>
                    <a:noFill/>
                  </a:ln>
                  <a:solidFill>
                    <a:schemeClr val="tx1"/>
                  </a:solidFill>
                  <a:latin typeface="Times New Roman"/>
                  <a:cs typeface="Times New Roman"/>
                </a:endParaRPr>
              </a:p>
              <a:p>
                <a:pPr marL="0" marR="0" lvl="0" indent="0" algn="l" defTabSz="914400" rtl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defRPr/>
                </a:pPr>
                <a:endParaRPr lang="ru-RU" sz="7200" b="0" i="0" u="none" strike="noStrike" cap="none" dirty="0">
                  <a:ln>
                    <a:noFill/>
                  </a:ln>
                  <a:solidFill>
                    <a:schemeClr val="tx1"/>
                  </a:solidFill>
                  <a:latin typeface="Times New Roman"/>
                  <a:cs typeface="Times New Roman"/>
                </a:endParaRPr>
              </a:p>
            </p:txBody>
          </p:sp>
        </mc:Choice>
        <mc:Fallback xmlns="">
          <p:sp>
            <p:nvSpPr>
              <p:cNvPr id="109537344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 bwMode="auto">
              <a:xfrm>
                <a:off x="1066623" y="1513315"/>
                <a:ext cx="6564773" cy="3569765"/>
              </a:xfrm>
              <a:blipFill>
                <a:blip r:embed="rId3"/>
                <a:stretch>
                  <a:fillRect l="-836" t="-853" b="-52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91624509" name="Picture 4"/>
          <p:cNvPicPr>
            <a:picLocks noChangeAspect="1" noChangeArrowheads="1"/>
          </p:cNvPicPr>
          <p:nvPr/>
        </p:nvPicPr>
        <p:blipFill rotWithShape="1">
          <a:blip r:embed="rId4"/>
          <a:stretch/>
        </p:blipFill>
        <p:spPr bwMode="auto">
          <a:xfrm>
            <a:off x="6841601" y="1341331"/>
            <a:ext cx="4583999" cy="3438001"/>
          </a:xfrm>
          <a:prstGeom prst="rect">
            <a:avLst/>
          </a:prstGeom>
          <a:noFill/>
        </p:spPr>
      </p:pic>
      <p:pic>
        <p:nvPicPr>
          <p:cNvPr id="359829227" name="Picture 15"/>
          <p:cNvPicPr>
            <a:picLocks noChangeAspect="1"/>
          </p:cNvPicPr>
          <p:nvPr/>
        </p:nvPicPr>
        <p:blipFill rotWithShape="1">
          <a:blip r:embed="rId5"/>
          <a:stretch/>
        </p:blipFill>
        <p:spPr bwMode="auto">
          <a:xfrm>
            <a:off x="9662269" y="1522407"/>
            <a:ext cx="1534312" cy="336947"/>
          </a:xfrm>
          <a:prstGeom prst="rect">
            <a:avLst/>
          </a:prstGeom>
        </p:spPr>
      </p:pic>
      <p:sp>
        <p:nvSpPr>
          <p:cNvPr id="2034620197" name="Rectangle 6"/>
          <p:cNvSpPr>
            <a:spLocks noChangeArrowheads="1"/>
          </p:cNvSpPr>
          <p:nvPr/>
        </p:nvSpPr>
        <p:spPr bwMode="auto">
          <a:xfrm>
            <a:off x="6096000" y="4344416"/>
            <a:ext cx="7031277" cy="55399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1200" b="0" i="0" u="none" strike="noStrike" cap="none">
              <a:ln>
                <a:noFill/>
              </a:ln>
              <a:solidFill>
                <a:schemeClr val="tx1"/>
              </a:solidFill>
              <a:latin typeface="Arial"/>
            </a:endParaRPr>
          </a:p>
          <a:p>
            <a:pPr marL="0" marR="0" lvl="0" indent="0" algn="l" defTabSz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1800" b="0" i="0" u="none" strike="noStrike" cap="none">
              <a:ln>
                <a:noFill/>
              </a:ln>
              <a:solidFill>
                <a:schemeClr val="tx1"/>
              </a:solidFill>
              <a:latin typeface="Arial"/>
            </a:endParaRPr>
          </a:p>
        </p:txBody>
      </p:sp>
      <p:sp>
        <p:nvSpPr>
          <p:cNvPr id="749415275" name="Footer Placeholder 21"/>
          <p:cNvSpPr>
            <a:spLocks noGrp="1"/>
          </p:cNvSpPr>
          <p:nvPr>
            <p:ph type="ftr" sz="quarter" idx="11"/>
          </p:nvPr>
        </p:nvSpPr>
        <p:spPr bwMode="auto">
          <a:xfrm>
            <a:off x="2955585" y="6453386"/>
            <a:ext cx="6280830" cy="404614"/>
          </a:xfrm>
        </p:spPr>
        <p:txBody>
          <a:bodyPr/>
          <a:lstStyle/>
          <a:p>
            <a:pPr algn="ctr">
              <a:defRPr/>
            </a:pPr>
            <a:r>
              <a:rPr lang="de-DE"/>
              <a:t>Mariia Serdiuk</a:t>
            </a:r>
            <a:endParaRPr lang="en-US"/>
          </a:p>
        </p:txBody>
      </p:sp>
      <p:sp>
        <p:nvSpPr>
          <p:cNvPr id="2069075306" name="Slide Number Placeholder 2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9E57DC2-970A-4B3E-BB1C-7A09969E49DF}" type="slidenum">
              <a:rPr lang="en-US"/>
              <a:t>18</a:t>
            </a:fld>
            <a:endParaRPr lang="en-US"/>
          </a:p>
        </p:txBody>
      </p:sp>
      <p:sp>
        <p:nvSpPr>
          <p:cNvPr id="2138308041" name="TextBox 6"/>
          <p:cNvSpPr txBox="1"/>
          <p:nvPr/>
        </p:nvSpPr>
        <p:spPr bwMode="auto">
          <a:xfrm>
            <a:off x="6819308" y="4894824"/>
            <a:ext cx="53068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1400" dirty="0">
                <a:latin typeface="Times New Roman"/>
                <a:cs typeface="Times New Roman"/>
              </a:rPr>
              <a:t>Abb. 1</a:t>
            </a:r>
            <a:r>
              <a:rPr lang="uk-UA" sz="1400" dirty="0">
                <a:latin typeface="Times New Roman"/>
                <a:cs typeface="Times New Roman"/>
              </a:rPr>
              <a:t>9</a:t>
            </a:r>
            <a:r>
              <a:rPr lang="de-DE" sz="1400" dirty="0">
                <a:latin typeface="Times New Roman"/>
                <a:cs typeface="Times New Roman"/>
              </a:rPr>
              <a:t>: Schematische Darstellung des Photoeffekts.</a:t>
            </a:r>
            <a:r>
              <a:rPr lang="ru-RU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[</a:t>
            </a:r>
            <a:r>
              <a:rPr lang="en-US" sz="1400" baseline="30000" dirty="0">
                <a:solidFill>
                  <a:srgbClr val="000000"/>
                </a:solidFill>
                <a:latin typeface="Times New Roman" panose="02020603050405020304" pitchFamily="18" charset="0"/>
              </a:rPr>
              <a:t>3</a:t>
            </a:r>
            <a:r>
              <a:rPr lang="ru-RU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]</a:t>
            </a:r>
            <a:endParaRPr lang="ru-RU" sz="1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82027502" name="Title 1"/>
          <p:cNvSpPr>
            <a:spLocks noGrp="1"/>
          </p:cNvSpPr>
          <p:nvPr>
            <p:ph type="title"/>
          </p:nvPr>
        </p:nvSpPr>
        <p:spPr bwMode="auto">
          <a:xfrm>
            <a:off x="953912" y="247228"/>
            <a:ext cx="7969955" cy="1485900"/>
          </a:xfrm>
        </p:spPr>
        <p:txBody>
          <a:bodyPr/>
          <a:lstStyle/>
          <a:p>
            <a:pPr algn="ctr">
              <a:defRPr/>
            </a:pPr>
            <a:r>
              <a:rPr lang="de-DE" i="1" dirty="0">
                <a:solidFill>
                  <a:srgbClr val="327247"/>
                </a:solidFill>
                <a:latin typeface="Times New Roman"/>
                <a:cs typeface="Times New Roman"/>
              </a:rPr>
              <a:t>Compton-Effekt</a:t>
            </a:r>
            <a:br>
              <a:rPr lang="uk-UA" b="1" i="1" dirty="0">
                <a:latin typeface="Times New Roman"/>
                <a:cs typeface="Times New Roman"/>
              </a:rPr>
            </a:br>
            <a:endParaRPr lang="ru-RU" dirty="0"/>
          </a:p>
        </p:txBody>
      </p:sp>
      <p:sp>
        <p:nvSpPr>
          <p:cNvPr id="1046806632" name="Content Placeholder 2"/>
          <p:cNvSpPr>
            <a:spLocks noGrp="1"/>
          </p:cNvSpPr>
          <p:nvPr>
            <p:ph idx="1"/>
          </p:nvPr>
        </p:nvSpPr>
        <p:spPr bwMode="auto">
          <a:xfrm>
            <a:off x="953912" y="1404676"/>
            <a:ext cx="3698882" cy="3729364"/>
          </a:xfrm>
        </p:spPr>
        <p:txBody>
          <a:bodyPr>
            <a:normAutofit lnSpcReduction="10000"/>
          </a:bodyPr>
          <a:lstStyle/>
          <a:p>
            <a:pPr marL="0" indent="0">
              <a:buNone/>
              <a:defRPr/>
            </a:pPr>
            <a:r>
              <a:rPr lang="de-DE" b="1" dirty="0">
                <a:solidFill>
                  <a:srgbClr val="327247"/>
                </a:solidFill>
                <a:latin typeface="Times New Roman"/>
                <a:cs typeface="Times New Roman"/>
              </a:rPr>
              <a:t>Experiment</a:t>
            </a:r>
            <a:endParaRPr dirty="0"/>
          </a:p>
          <a:p>
            <a:pPr>
              <a:buFont typeface="Arial"/>
              <a:buChar char="•"/>
              <a:defRPr/>
            </a:pPr>
            <a:r>
              <a:rPr lang="de-DE" dirty="0">
                <a:latin typeface="Times New Roman"/>
                <a:cs typeface="Times New Roman"/>
              </a:rPr>
              <a:t>Streuung von Röntgenstrahlung an Elektronen </a:t>
            </a:r>
            <a:endParaRPr dirty="0"/>
          </a:p>
          <a:p>
            <a:pPr>
              <a:buFont typeface="Arial"/>
              <a:buChar char="•"/>
              <a:defRPr/>
            </a:pPr>
            <a:r>
              <a:rPr lang="de-DE" dirty="0">
                <a:latin typeface="Times New Roman"/>
                <a:cs typeface="Times New Roman"/>
              </a:rPr>
              <a:t>Messung unter verschiedenen Streuwinkeln</a:t>
            </a:r>
            <a:r>
              <a:rPr lang="ru-RU" dirty="0">
                <a:latin typeface="Times New Roman"/>
                <a:cs typeface="Times New Roman"/>
              </a:rPr>
              <a:t> </a:t>
            </a:r>
            <a:endParaRPr lang="en-US" dirty="0">
              <a:latin typeface="Times New Roman"/>
              <a:cs typeface="Times New Roman"/>
            </a:endParaRPr>
          </a:p>
          <a:p>
            <a:pPr marL="0" indent="0">
              <a:buNone/>
              <a:defRPr/>
            </a:pPr>
            <a:r>
              <a:rPr lang="de-DE" b="1" dirty="0">
                <a:solidFill>
                  <a:srgbClr val="327247"/>
                </a:solidFill>
                <a:latin typeface="Times New Roman"/>
                <a:cs typeface="Times New Roman"/>
              </a:rPr>
              <a:t>Experimentelle Beobachtung</a:t>
            </a:r>
            <a:endParaRPr dirty="0"/>
          </a:p>
          <a:p>
            <a:pPr>
              <a:buFont typeface="Arial"/>
              <a:buChar char="•"/>
              <a:defRPr/>
            </a:pPr>
            <a:r>
              <a:rPr lang="de-DE" dirty="0">
                <a:latin typeface="Times New Roman"/>
                <a:cs typeface="Times New Roman"/>
              </a:rPr>
              <a:t>erster Peak: keine </a:t>
            </a:r>
            <a:r>
              <a:rPr lang="uk-UA" dirty="0">
                <a:latin typeface="Times New Roman"/>
                <a:cs typeface="Times New Roman"/>
              </a:rPr>
              <a:t>(</a:t>
            </a:r>
            <a:r>
              <a:rPr lang="de-DE" dirty="0">
                <a:latin typeface="Times New Roman"/>
                <a:cs typeface="Times New Roman"/>
              </a:rPr>
              <a:t>geringe</a:t>
            </a:r>
            <a:r>
              <a:rPr lang="uk-UA" dirty="0">
                <a:latin typeface="Times New Roman"/>
                <a:cs typeface="Times New Roman"/>
              </a:rPr>
              <a:t>)</a:t>
            </a:r>
            <a:r>
              <a:rPr lang="de-DE" dirty="0">
                <a:latin typeface="Times New Roman"/>
                <a:cs typeface="Times New Roman"/>
              </a:rPr>
              <a:t> Energieübertragung </a:t>
            </a:r>
            <a:endParaRPr dirty="0"/>
          </a:p>
          <a:p>
            <a:pPr>
              <a:buFont typeface="Arial"/>
              <a:buChar char="•"/>
              <a:defRPr/>
            </a:pPr>
            <a:r>
              <a:rPr lang="de-DE" dirty="0">
                <a:latin typeface="Times New Roman"/>
                <a:cs typeface="Times New Roman"/>
              </a:rPr>
              <a:t>zweiter Peak: Energieverlust des Photons bei Streuung </a:t>
            </a:r>
            <a:endParaRPr dirty="0"/>
          </a:p>
          <a:p>
            <a:pPr>
              <a:buFont typeface="Arial"/>
              <a:buChar char="•"/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50668711" name="Picture 3"/>
          <p:cNvPicPr>
            <a:picLocks noChangeAspect="1"/>
          </p:cNvPicPr>
          <p:nvPr/>
        </p:nvPicPr>
        <p:blipFill rotWithShape="1">
          <a:blip r:embed="rId3"/>
          <a:stretch/>
        </p:blipFill>
        <p:spPr bwMode="auto">
          <a:xfrm>
            <a:off x="4831726" y="3134074"/>
            <a:ext cx="3698883" cy="176635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97476319" name="TextBox 6"/>
              <p:cNvSpPr txBox="1"/>
              <p:nvPr/>
            </p:nvSpPr>
            <p:spPr bwMode="auto">
              <a:xfrm>
                <a:off x="5013360" y="3369065"/>
                <a:ext cx="216528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l-GR">
                    <a:latin typeface="Times New Roman"/>
                    <a:cs typeface="Times New Roman"/>
                  </a:rPr>
                  <a:t>Δλ</a:t>
                </a:r>
                <a:r>
                  <a:rPr lang="uk-UA">
                    <a:latin typeface="Times New Roman"/>
                    <a:cs typeface="Times New Roman"/>
                  </a:rPr>
                  <a:t> </a:t>
                </a:r>
                <a:r>
                  <a:rPr lang="el-GR">
                    <a:latin typeface="Times New Roman"/>
                    <a:cs typeface="Times New Roman"/>
                  </a:rPr>
                  <a:t>=</a:t>
                </a:r>
                <a:r>
                  <a:rPr lang="uk-UA">
                    <a:latin typeface="Times New Roman"/>
                    <a:cs typeface="Times New Roman"/>
                  </a:rPr>
                  <a:t> </a:t>
                </a:r>
                <mc:AlternateContent>
                  <mc:Choice Requires="a14"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de-DE" i="1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  <a:ea typeface="Cambria Math"/>
                                <a:cs typeface="Cambria Math"/>
                              </a:rPr>
                            </m:ctrlPr>
                          </m:sSubPr>
                          <m:e>
                            <m:r>
                              <a:rPr lang="de-DE" i="1">
                                <a:latin typeface="Cambria Math"/>
                              </a:rPr>
                              <m:t>𝜆</m:t>
                            </m:r>
                          </m:e>
                          <m:sub>
                            <m:r>
                              <a:rPr lang="de-DE" i="1"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</m:oMath>
                    </a14:m>
                  </mc:Choice>
                  <mc:Fallback xmlns="" xmlns:w="http://schemas.openxmlformats.org/wordprocessingml/2006/main" xmlns:m="http://schemas.openxmlformats.org/officeDocument/2006/math"/>
                </mc:AlternateContent>
                <a:r>
                  <a:rPr lang="de-DE">
                    <a:latin typeface="Times New Roman"/>
                    <a:cs typeface="Times New Roman"/>
                  </a:rPr>
                  <a:t>​</a:t>
                </a:r>
                <a:r>
                  <a:rPr lang="uk-UA">
                    <a:latin typeface="Times New Roman"/>
                    <a:cs typeface="Times New Roman"/>
                  </a:rPr>
                  <a:t> </a:t>
                </a:r>
                <a:r>
                  <a:rPr lang="de-DE">
                    <a:latin typeface="Times New Roman"/>
                    <a:cs typeface="Times New Roman"/>
                  </a:rPr>
                  <a:t>(1</a:t>
                </a:r>
                <a:r>
                  <a:rPr lang="uk-UA">
                    <a:latin typeface="Times New Roman"/>
                    <a:cs typeface="Times New Roman"/>
                  </a:rPr>
                  <a:t> </a:t>
                </a:r>
                <a:r>
                  <a:rPr lang="de-DE">
                    <a:latin typeface="Times New Roman"/>
                    <a:cs typeface="Times New Roman"/>
                  </a:rPr>
                  <a:t>−</a:t>
                </a:r>
                <a:r>
                  <a:rPr lang="uk-UA">
                    <a:latin typeface="Times New Roman"/>
                    <a:cs typeface="Times New Roman"/>
                  </a:rPr>
                  <a:t> </a:t>
                </a:r>
                <a:r>
                  <a:rPr lang="de-DE">
                    <a:latin typeface="Times New Roman"/>
                    <a:cs typeface="Times New Roman"/>
                  </a:rPr>
                  <a:t>cos</a:t>
                </a:r>
                <a:r>
                  <a:rPr lang="el-GR">
                    <a:latin typeface="Times New Roman"/>
                    <a:cs typeface="Times New Roman"/>
                  </a:rPr>
                  <a:t>θ</a:t>
                </a:r>
                <a:r>
                  <a:rPr lang="el-GR"/>
                  <a:t>)</a:t>
                </a:r>
                <a:endParaRPr lang="ru-RU"/>
              </a:p>
            </p:txBody>
          </p:sp>
        </mc:Choice>
        <mc:Fallback xmlns="">
          <p:sp>
            <p:nvSpPr>
              <p:cNvPr id="497476319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13360" y="3369065"/>
                <a:ext cx="2165280" cy="369332"/>
              </a:xfrm>
              <a:prstGeom prst="rect">
                <a:avLst/>
              </a:prstGeom>
              <a:blipFill>
                <a:blip r:embed="rId4"/>
                <a:stretch>
                  <a:fillRect l="-2247" t="-10000" b="-2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4218907" name="Footer Placeholder 9"/>
          <p:cNvSpPr>
            <a:spLocks noGrp="1"/>
          </p:cNvSpPr>
          <p:nvPr>
            <p:ph type="ftr" sz="quarter" idx="11"/>
          </p:nvPr>
        </p:nvSpPr>
        <p:spPr bwMode="auto">
          <a:xfrm>
            <a:off x="2955585" y="6455837"/>
            <a:ext cx="6280830" cy="404614"/>
          </a:xfrm>
        </p:spPr>
        <p:txBody>
          <a:bodyPr/>
          <a:lstStyle/>
          <a:p>
            <a:pPr algn="ctr">
              <a:defRPr/>
            </a:pPr>
            <a:r>
              <a:rPr lang="de-DE"/>
              <a:t>Mariia Serdiuk</a:t>
            </a:r>
            <a:endParaRPr lang="en-US"/>
          </a:p>
        </p:txBody>
      </p:sp>
      <p:sp>
        <p:nvSpPr>
          <p:cNvPr id="2126964642" name="Slide Number Placeholder 10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9E57DC2-970A-4B3E-BB1C-7A09969E49DF}" type="slidenum">
              <a:rPr lang="en-US"/>
              <a:t>19</a:t>
            </a:fld>
            <a:endParaRPr lang="en-US"/>
          </a:p>
        </p:txBody>
      </p:sp>
      <p:pic>
        <p:nvPicPr>
          <p:cNvPr id="225604392" name="Picture 14"/>
          <p:cNvPicPr>
            <a:picLocks noChangeAspect="1"/>
          </p:cNvPicPr>
          <p:nvPr/>
        </p:nvPicPr>
        <p:blipFill rotWithShape="1">
          <a:blip r:embed="rId5"/>
          <a:stretch/>
        </p:blipFill>
        <p:spPr bwMode="auto">
          <a:xfrm>
            <a:off x="8766096" y="689596"/>
            <a:ext cx="3075325" cy="4296774"/>
          </a:xfrm>
          <a:prstGeom prst="rect">
            <a:avLst/>
          </a:prstGeom>
        </p:spPr>
      </p:pic>
      <p:sp>
        <p:nvSpPr>
          <p:cNvPr id="1258162350" name="TextBox 16"/>
          <p:cNvSpPr txBox="1"/>
          <p:nvPr/>
        </p:nvSpPr>
        <p:spPr bwMode="auto">
          <a:xfrm>
            <a:off x="4840921" y="5201814"/>
            <a:ext cx="395576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b="1" dirty="0">
                <a:latin typeface="Times New Roman"/>
                <a:cs typeface="Times New Roman"/>
              </a:rPr>
              <a:t>Abb.</a:t>
            </a:r>
            <a:r>
              <a:rPr lang="uk-UA" sz="1400" b="1" dirty="0">
                <a:latin typeface="Times New Roman"/>
                <a:cs typeface="Times New Roman"/>
              </a:rPr>
              <a:t>20</a:t>
            </a:r>
            <a:r>
              <a:rPr lang="en-US" sz="1400" b="1" dirty="0">
                <a:latin typeface="Times New Roman"/>
                <a:cs typeface="Times New Roman"/>
              </a:rPr>
              <a:t>: </a:t>
            </a:r>
            <a:r>
              <a:rPr lang="de-DE" sz="1400" dirty="0">
                <a:latin typeface="Times New Roman"/>
                <a:cs typeface="Times New Roman"/>
              </a:rPr>
              <a:t>Schematische Darstellung des Compton-Effekts.</a:t>
            </a:r>
            <a:endParaRPr lang="ru-RU" sz="1400" dirty="0">
              <a:latin typeface="Times New Roman"/>
              <a:cs typeface="Times New Roman"/>
            </a:endParaRPr>
          </a:p>
        </p:txBody>
      </p:sp>
      <p:sp>
        <p:nvSpPr>
          <p:cNvPr id="1832030497" name="TextBox 18"/>
          <p:cNvSpPr txBox="1"/>
          <p:nvPr/>
        </p:nvSpPr>
        <p:spPr bwMode="auto">
          <a:xfrm>
            <a:off x="8733219" y="5147235"/>
            <a:ext cx="3048572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1400" b="1" dirty="0">
                <a:latin typeface="Times New Roman"/>
                <a:cs typeface="Times New Roman"/>
              </a:rPr>
              <a:t>Abb. </a:t>
            </a:r>
            <a:r>
              <a:rPr lang="uk-UA" sz="1400" b="1" dirty="0">
                <a:latin typeface="Times New Roman"/>
                <a:cs typeface="Times New Roman"/>
              </a:rPr>
              <a:t>21</a:t>
            </a:r>
            <a:r>
              <a:rPr lang="de-DE" sz="1400" b="1" dirty="0">
                <a:latin typeface="Times New Roman"/>
                <a:cs typeface="Times New Roman"/>
              </a:rPr>
              <a:t>: </a:t>
            </a:r>
            <a:r>
              <a:rPr lang="de-DE" sz="1400" dirty="0">
                <a:latin typeface="Times New Roman"/>
                <a:cs typeface="Times New Roman"/>
              </a:rPr>
              <a:t>Experimentelle Beobachtung der Wellenlängenverschiebung bei verschiedenen Streuwinkeln.</a:t>
            </a:r>
            <a:r>
              <a:rPr lang="ru-RU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[</a:t>
            </a:r>
            <a:r>
              <a:rPr lang="en-US" sz="1400" baseline="30000" dirty="0">
                <a:solidFill>
                  <a:srgbClr val="000000"/>
                </a:solidFill>
                <a:latin typeface="Times New Roman" panose="02020603050405020304" pitchFamily="18" charset="0"/>
              </a:rPr>
              <a:t>1</a:t>
            </a:r>
            <a:r>
              <a:rPr lang="ru-RU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]</a:t>
            </a:r>
            <a:endParaRPr lang="ru-RU" sz="1400" dirty="0">
              <a:latin typeface="Times New Roman"/>
              <a:cs typeface="Times New Roman"/>
            </a:endParaRPr>
          </a:p>
        </p:txBody>
      </p:sp>
      <p:sp>
        <p:nvSpPr>
          <p:cNvPr id="1361306874" name="TextBox 20"/>
          <p:cNvSpPr txBox="1"/>
          <p:nvPr/>
        </p:nvSpPr>
        <p:spPr bwMode="auto">
          <a:xfrm>
            <a:off x="4401606" y="1291563"/>
            <a:ext cx="3992121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  <a:defRPr/>
            </a:pPr>
            <a:r>
              <a:rPr lang="de-DE" b="1" dirty="0">
                <a:solidFill>
                  <a:srgbClr val="327247"/>
                </a:solidFill>
                <a:latin typeface="Times New Roman"/>
                <a:cs typeface="Times New Roman"/>
              </a:rPr>
              <a:t>Physikalische Bedeutung</a:t>
            </a:r>
            <a:endParaRPr dirty="0"/>
          </a:p>
          <a:p>
            <a:pPr marL="285750" indent="-285750">
              <a:buFont typeface="Arial"/>
              <a:buChar char="•"/>
              <a:defRPr/>
            </a:pPr>
            <a:r>
              <a:rPr lang="de-DE" dirty="0">
                <a:latin typeface="Times New Roman"/>
                <a:cs typeface="Times New Roman"/>
              </a:rPr>
              <a:t>Energie- und Richtungsänderung von Photon und Elektron </a:t>
            </a:r>
            <a:endParaRPr dirty="0"/>
          </a:p>
          <a:p>
            <a:pPr marL="285750" indent="-285750">
              <a:buFont typeface="Arial"/>
              <a:buChar char="•"/>
              <a:defRPr/>
            </a:pPr>
            <a:r>
              <a:rPr lang="de-DE" dirty="0">
                <a:latin typeface="Times New Roman"/>
                <a:cs typeface="Times New Roman"/>
              </a:rPr>
              <a:t>Wellenlängenverschiebung abhängig vom Streuwinkel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19108169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algn="ctr">
              <a:defRPr/>
            </a:pPr>
            <a:r>
              <a:rPr lang="de-DE" i="1" dirty="0">
                <a:solidFill>
                  <a:srgbClr val="3F793F"/>
                </a:solidFill>
                <a:latin typeface="Times New Roman"/>
                <a:cs typeface="Times New Roman"/>
              </a:rPr>
              <a:t>Inhaltsverzeichnis</a:t>
            </a:r>
            <a:endParaRPr lang="ru-RU" i="1" dirty="0">
              <a:solidFill>
                <a:srgbClr val="3F793F"/>
              </a:solidFill>
              <a:latin typeface="Times New Roman"/>
              <a:cs typeface="Times New Roman"/>
            </a:endParaRPr>
          </a:p>
        </p:txBody>
      </p:sp>
      <p:sp>
        <p:nvSpPr>
          <p:cNvPr id="1779926038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1984792" y="6453386"/>
            <a:ext cx="8222416" cy="404614"/>
          </a:xfrm>
        </p:spPr>
        <p:txBody>
          <a:bodyPr/>
          <a:lstStyle/>
          <a:p>
            <a:pPr algn="ctr">
              <a:defRPr/>
            </a:pPr>
            <a:r>
              <a:rPr lang="de-DE" sz="1400">
                <a:latin typeface="Times New Roman"/>
                <a:cs typeface="Times New Roman"/>
              </a:rPr>
              <a:t>Mariia</a:t>
            </a:r>
            <a:r>
              <a:rPr lang="de-DE"/>
              <a:t> Serdiuk</a:t>
            </a:r>
            <a:endParaRPr lang="en-US"/>
          </a:p>
        </p:txBody>
      </p:sp>
      <p:sp>
        <p:nvSpPr>
          <p:cNvPr id="1766153980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9E57DC2-970A-4B3E-BB1C-7A09969E49DF}" type="slidenum">
              <a:rPr lang="en-US"/>
              <a:t>2</a:t>
            </a:fld>
            <a:endParaRPr lang="en-US"/>
          </a:p>
        </p:txBody>
      </p:sp>
      <p:sp>
        <p:nvSpPr>
          <p:cNvPr id="1853691617" name="Rectangle 2"/>
          <p:cNvSpPr>
            <a:spLocks noGrp="1" noChangeArrowheads="1"/>
          </p:cNvSpPr>
          <p:nvPr>
            <p:ph idx="1"/>
          </p:nvPr>
        </p:nvSpPr>
        <p:spPr bwMode="auto">
          <a:xfrm>
            <a:off x="1219201" y="1734838"/>
            <a:ext cx="5499100" cy="326845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endParaRPr lang="ru-RU" b="0" i="0" u="none" strike="noStrike" cap="none" dirty="0">
              <a:ln>
                <a:noFill/>
              </a:ln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ru-RU" b="0" i="0" u="none" strike="noStrike" cap="none" dirty="0">
                <a:ln>
                  <a:noFill/>
                </a:ln>
                <a:solidFill>
                  <a:schemeClr val="tx1"/>
                </a:solidFill>
                <a:latin typeface="Times New Roman"/>
                <a:cs typeface="Times New Roman"/>
              </a:rPr>
              <a:t>Typen von Strahlung </a:t>
            </a:r>
            <a:endParaRPr dirty="0"/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ru-RU" b="0" i="0" u="none" strike="noStrike" cap="none" dirty="0">
                <a:ln>
                  <a:noFill/>
                </a:ln>
                <a:solidFill>
                  <a:schemeClr val="tx1"/>
                </a:solidFill>
                <a:latin typeface="Times New Roman"/>
                <a:cs typeface="Times New Roman"/>
              </a:rPr>
              <a:t>Energieverlust und Wechselwirkungen geladener Teilchen mit Materie </a:t>
            </a:r>
            <a:endParaRPr dirty="0"/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ru-RU" b="0" i="0" u="none" strike="noStrike" cap="none" dirty="0">
                <a:ln>
                  <a:noFill/>
                </a:ln>
                <a:solidFill>
                  <a:schemeClr val="tx1"/>
                </a:solidFill>
                <a:latin typeface="Times New Roman"/>
                <a:cs typeface="Times New Roman"/>
              </a:rPr>
              <a:t>Photon-Wechselwirkungen </a:t>
            </a:r>
            <a:endParaRPr dirty="0"/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ru-RU" b="0" i="0" u="none" strike="noStrike" cap="none" dirty="0">
                <a:ln>
                  <a:noFill/>
                </a:ln>
                <a:solidFill>
                  <a:schemeClr val="tx1"/>
                </a:solidFill>
                <a:latin typeface="Times New Roman"/>
                <a:cs typeface="Times New Roman"/>
              </a:rPr>
              <a:t>Hadronische Wechselwirkungen </a:t>
            </a:r>
            <a:endParaRPr dirty="0"/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ru-RU" b="0" i="0" u="none" strike="noStrike" cap="none" dirty="0">
                <a:ln>
                  <a:noFill/>
                </a:ln>
                <a:solidFill>
                  <a:schemeClr val="tx1"/>
                </a:solidFill>
                <a:latin typeface="Times New Roman"/>
                <a:cs typeface="Times New Roman"/>
              </a:rPr>
              <a:t>Neutrino-Wechselwirkungen </a:t>
            </a:r>
            <a:endParaRPr dirty="0"/>
          </a:p>
        </p:txBody>
      </p:sp>
      <p:pic>
        <p:nvPicPr>
          <p:cNvPr id="1026" name="Picture 2" descr="Електромагнітні хвилі. Властивості електромагнітних хвиль. Досліди Герца |  Тест на 10 запитань. Фізика">
            <a:extLst>
              <a:ext uri="{FF2B5EF4-FFF2-40B4-BE49-F238E27FC236}">
                <a16:creationId xmlns:a16="http://schemas.microsoft.com/office/drawing/2014/main" id="{C36DFBD7-9CBC-0E08-78FE-A601884F8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3533" y="2629838"/>
            <a:ext cx="4517229" cy="2373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0845AF8-8D4B-6D62-AC26-E1E2CD637361}"/>
              </a:ext>
            </a:extLst>
          </p:cNvPr>
          <p:cNvSpPr txBox="1"/>
          <p:nvPr/>
        </p:nvSpPr>
        <p:spPr>
          <a:xfrm>
            <a:off x="7257613" y="5215587"/>
            <a:ext cx="459468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Abb. </a:t>
            </a:r>
            <a:r>
              <a:rPr lang="uk-UA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de-DE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de-DE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Schematische Darstellung einer elektromagnetischen Welle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.</a:t>
            </a:r>
            <a:r>
              <a:rPr lang="ru-RU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[</a:t>
            </a:r>
            <a:r>
              <a:rPr lang="en-US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8</a:t>
            </a:r>
            <a:r>
              <a:rPr lang="ru-RU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]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27007999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algn="ctr">
              <a:defRPr/>
            </a:pPr>
            <a:r>
              <a:rPr lang="de-DE" i="1" dirty="0">
                <a:solidFill>
                  <a:srgbClr val="327247"/>
                </a:solidFill>
                <a:latin typeface="Times New Roman"/>
                <a:cs typeface="Times New Roman"/>
              </a:rPr>
              <a:t>Paarbildung</a:t>
            </a:r>
            <a:endParaRPr lang="ru-RU" i="1" dirty="0">
              <a:solidFill>
                <a:srgbClr val="327247"/>
              </a:solidFill>
              <a:latin typeface="Times New Roman"/>
              <a:cs typeface="Times New Roman"/>
            </a:endParaRPr>
          </a:p>
        </p:txBody>
      </p:sp>
      <p:pic>
        <p:nvPicPr>
          <p:cNvPr id="1137672356" name="Picture 6"/>
          <p:cNvPicPr>
            <a:picLocks noChangeAspect="1"/>
          </p:cNvPicPr>
          <p:nvPr/>
        </p:nvPicPr>
        <p:blipFill rotWithShape="1">
          <a:blip r:embed="rId3"/>
          <a:stretch/>
        </p:blipFill>
        <p:spPr bwMode="auto">
          <a:xfrm>
            <a:off x="6671145" y="2351297"/>
            <a:ext cx="4466431" cy="2405001"/>
          </a:xfrm>
          <a:prstGeom prst="rect">
            <a:avLst/>
          </a:prstGeom>
        </p:spPr>
      </p:pic>
      <p:sp>
        <p:nvSpPr>
          <p:cNvPr id="1746079915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1371600" y="1667255"/>
            <a:ext cx="4638741" cy="28069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Photon → Elektron-Positron-Paar 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Umwandlung im Coulomb-Feld eines Kerns </a:t>
            </a:r>
          </a:p>
          <a:p>
            <a:pPr marR="0" lvl="0" algn="l" defTabSz="9144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ru-RU" b="0" i="0" u="none" strike="noStrike" cap="none" dirty="0">
                <a:ln>
                  <a:noFill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Energie- und Impulserhaltung erfordern einen Rückstoßkern 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32410851" name="TextBox 9"/>
              <p:cNvSpPr txBox="1"/>
              <p:nvPr/>
            </p:nvSpPr>
            <p:spPr bwMode="auto">
              <a:xfrm>
                <a:off x="1605241" y="4569705"/>
                <a:ext cx="6093912" cy="73238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uk-UA" sz="20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  <a:cs typeface="Cambria Math"/>
                          </a:rPr>
                        </m:ctrlPr>
                      </m:sSubPr>
                      <m:e>
                        <m:r>
                          <a:rPr lang="uk-UA" sz="2000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uk-UA" sz="2000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𝛾</m:t>
                        </m:r>
                      </m:sub>
                    </m:sSub>
                  </m:oMath>
                </a14:m>
                <a:r>
                  <a:rPr lang="uk-UA" sz="2000" dirty="0">
                    <a:solidFill>
                      <a:srgbClr val="C00000"/>
                    </a:solidFill>
                    <a:latin typeface="Times New Roman"/>
                    <a:cs typeface="Times New Roman"/>
                  </a:rPr>
                  <a:t> </a:t>
                </a:r>
                <a:r>
                  <a:rPr lang="el-GR" sz="2000" dirty="0">
                    <a:solidFill>
                      <a:srgbClr val="C00000"/>
                    </a:solidFill>
                    <a:latin typeface="Times New Roman"/>
                    <a:cs typeface="Times New Roman"/>
                  </a:rPr>
                  <a:t>​≥</a:t>
                </a:r>
                <a:r>
                  <a:rPr lang="uk-UA" sz="2000" dirty="0">
                    <a:solidFill>
                      <a:srgbClr val="C00000"/>
                    </a:solidFill>
                    <a:latin typeface="Times New Roman"/>
                    <a:cs typeface="Times New Roman"/>
                  </a:rPr>
                  <a:t> </a:t>
                </a:r>
                <a:r>
                  <a:rPr lang="el-GR" sz="2000" dirty="0">
                    <a:solidFill>
                      <a:srgbClr val="C00000"/>
                    </a:solidFill>
                    <a:latin typeface="Times New Roman"/>
                    <a:cs typeface="Times New Roman"/>
                  </a:rPr>
                  <a:t>2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0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  <a:cs typeface="Cambria Math"/>
                          </a:rPr>
                        </m:ctrlPr>
                      </m:sSubPr>
                      <m:e>
                        <m:r>
                          <a:rPr lang="de-DE" sz="2000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de-DE" sz="2000" b="0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𝑒</m:t>
                        </m:r>
                      </m:sub>
                    </m:sSub>
                    <m:sSup>
                      <m:sSupPr>
                        <m:ctrlPr>
                          <a:rPr lang="de-DE" sz="20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  <a:cs typeface="Cambria Math"/>
                          </a:rPr>
                        </m:ctrlPr>
                      </m:sSupPr>
                      <m:e>
                        <m:r>
                          <a:rPr lang="de-DE" sz="2000" b="0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𝑐</m:t>
                        </m:r>
                      </m:e>
                      <m:sup>
                        <m:r>
                          <a:rPr lang="de-DE" sz="2000" i="0">
                            <a:solidFill>
                              <a:srgbClr val="C00000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de-DE" sz="2000" dirty="0">
                    <a:solidFill>
                      <a:srgbClr val="C00000"/>
                    </a:solidFill>
                    <a:latin typeface="Times New Roman"/>
                    <a:cs typeface="Times New Roman"/>
                  </a:rPr>
                  <a:t>≈ 1.022MeV </a:t>
                </a:r>
                <a:endParaRPr sz="2000" dirty="0"/>
              </a:p>
              <a:p>
                <a:pPr>
                  <a:defRPr/>
                </a:pPr>
                <a:r>
                  <a:rPr lang="de-DE" sz="2000" dirty="0">
                    <a:solidFill>
                      <a:schemeClr val="tx1"/>
                    </a:solidFill>
                    <a:latin typeface="Times New Roman"/>
                    <a:cs typeface="Times New Roman"/>
                  </a:rPr>
                  <a:t>Schwellenenergie der Paarbildung</a:t>
                </a:r>
                <a:endParaRPr lang="ru-RU" sz="2000" dirty="0">
                  <a:solidFill>
                    <a:schemeClr val="tx1"/>
                  </a:solidFill>
                  <a:latin typeface="Times New Roman"/>
                  <a:cs typeface="Times New Roman"/>
                </a:endParaRPr>
              </a:p>
            </p:txBody>
          </p:sp>
        </mc:Choice>
        <mc:Fallback xmlns="">
          <p:sp>
            <p:nvSpPr>
              <p:cNvPr id="532410851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05241" y="4569705"/>
                <a:ext cx="6093912" cy="732380"/>
              </a:xfrm>
              <a:prstGeom prst="rect">
                <a:avLst/>
              </a:prstGeom>
              <a:blipFill>
                <a:blip r:embed="rId4"/>
                <a:stretch>
                  <a:fillRect l="-1000" t="-5000" b="-141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41203691" name="TextBox 15"/>
          <p:cNvSpPr txBox="1"/>
          <p:nvPr/>
        </p:nvSpPr>
        <p:spPr bwMode="auto">
          <a:xfrm>
            <a:off x="6602597" y="4935895"/>
            <a:ext cx="446643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Abb. 2</a:t>
            </a:r>
            <a:r>
              <a:rPr lang="uk-UA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de-DE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de-DE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Diagramme für die Paarbildung.</a:t>
            </a:r>
            <a:r>
              <a:rPr lang="ru-RU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[</a:t>
            </a:r>
            <a:r>
              <a:rPr lang="en-US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6</a:t>
            </a:r>
            <a:r>
              <a:rPr lang="ru-RU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]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40229247" name="Footer Placeholder 16"/>
          <p:cNvSpPr>
            <a:spLocks noGrp="1"/>
          </p:cNvSpPr>
          <p:nvPr>
            <p:ph type="ftr" sz="quarter" idx="11"/>
          </p:nvPr>
        </p:nvSpPr>
        <p:spPr bwMode="auto">
          <a:xfrm>
            <a:off x="2955585" y="6453386"/>
            <a:ext cx="6280830" cy="404614"/>
          </a:xfrm>
        </p:spPr>
        <p:txBody>
          <a:bodyPr/>
          <a:lstStyle/>
          <a:p>
            <a:pPr algn="ctr">
              <a:defRPr/>
            </a:pPr>
            <a:r>
              <a:rPr lang="de-DE"/>
              <a:t>Mariia Serdiuk</a:t>
            </a:r>
            <a:endParaRPr lang="en-US"/>
          </a:p>
        </p:txBody>
      </p:sp>
      <p:sp>
        <p:nvSpPr>
          <p:cNvPr id="878027483" name="Slide Number Placeholder 1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9E57DC2-970A-4B3E-BB1C-7A09969E49DF}" type="slidenum">
              <a:rPr lang="en-US"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9004676" name="Title 1"/>
          <p:cNvSpPr>
            <a:spLocks noGrp="1"/>
          </p:cNvSpPr>
          <p:nvPr>
            <p:ph type="title"/>
          </p:nvPr>
        </p:nvSpPr>
        <p:spPr bwMode="auto">
          <a:xfrm>
            <a:off x="1270000" y="247650"/>
            <a:ext cx="10363200" cy="14859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de-DE" i="1" dirty="0">
                <a:solidFill>
                  <a:srgbClr val="1A8A2D"/>
                </a:solidFill>
                <a:latin typeface="Times New Roman"/>
                <a:cs typeface="Times New Roman"/>
              </a:rPr>
              <a:t>Wechselwirkung von Hadronen mit Materie</a:t>
            </a:r>
            <a:br>
              <a:rPr lang="uk-UA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28495755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1435100" y="2155506"/>
            <a:ext cx="4339167" cy="263597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indent="0">
              <a:buNone/>
              <a:defRPr/>
            </a:pPr>
            <a:r>
              <a:rPr lang="de-DE" sz="1600" b="1" dirty="0">
                <a:solidFill>
                  <a:srgbClr val="1A8A2D"/>
                </a:solidFill>
                <a:latin typeface="Times New Roman"/>
                <a:cs typeface="Times New Roman"/>
              </a:rPr>
              <a:t>Eigenschaften</a:t>
            </a:r>
            <a:endParaRPr dirty="0"/>
          </a:p>
          <a:p>
            <a:pPr>
              <a:buFont typeface="Arial"/>
              <a:buChar char="•"/>
              <a:defRPr/>
            </a:pPr>
            <a:r>
              <a:rPr lang="de-DE" sz="1600" dirty="0">
                <a:latin typeface="Times New Roman"/>
                <a:cs typeface="Times New Roman"/>
              </a:rPr>
              <a:t>starke Wechselwirkung dominant </a:t>
            </a:r>
            <a:r>
              <a:rPr lang="ru-RU" sz="1600" dirty="0">
                <a:latin typeface="Times New Roman"/>
                <a:cs typeface="Times New Roman"/>
              </a:rPr>
              <a:t> </a:t>
            </a:r>
            <a:endParaRPr dirty="0"/>
          </a:p>
          <a:p>
            <a:pPr marL="0" indent="0">
              <a:buNone/>
              <a:defRPr/>
            </a:pPr>
            <a:r>
              <a:rPr lang="de-DE" sz="1600" b="1" dirty="0">
                <a:solidFill>
                  <a:srgbClr val="1A8A2D"/>
                </a:solidFill>
                <a:latin typeface="Times New Roman"/>
                <a:cs typeface="Times New Roman"/>
              </a:rPr>
              <a:t>Beispiele</a:t>
            </a:r>
            <a:endParaRPr dirty="0"/>
          </a:p>
          <a:p>
            <a:pPr>
              <a:buFont typeface="Arial"/>
              <a:buChar char="•"/>
              <a:defRPr/>
            </a:pPr>
            <a:r>
              <a:rPr lang="de-DE" sz="1600" dirty="0">
                <a:latin typeface="Times New Roman"/>
                <a:cs typeface="Times New Roman"/>
              </a:rPr>
              <a:t>elastische Streuung </a:t>
            </a:r>
            <a:endParaRPr dirty="0"/>
          </a:p>
          <a:p>
            <a:pPr>
              <a:buFont typeface="Arial"/>
              <a:buChar char="•"/>
              <a:defRPr/>
            </a:pPr>
            <a:r>
              <a:rPr lang="de-DE" sz="1600" dirty="0">
                <a:latin typeface="Times New Roman"/>
                <a:cs typeface="Times New Roman"/>
              </a:rPr>
              <a:t>inelastische Streuung </a:t>
            </a:r>
            <a:endParaRPr dirty="0"/>
          </a:p>
          <a:p>
            <a:pPr>
              <a:buFont typeface="Arial"/>
              <a:buChar char="•"/>
              <a:defRPr/>
            </a:pPr>
            <a:r>
              <a:rPr lang="de-DE" sz="1600" dirty="0">
                <a:latin typeface="Times New Roman"/>
                <a:cs typeface="Times New Roman"/>
              </a:rPr>
              <a:t>Sekundärteilchen-Erzeugung</a:t>
            </a:r>
            <a:endParaRPr lang="uk-UA" sz="1600" dirty="0">
              <a:latin typeface="Times New Roman"/>
              <a:cs typeface="Times New Roman"/>
            </a:endParaRPr>
          </a:p>
          <a:p>
            <a:pPr>
              <a:buFont typeface="Arial"/>
              <a:buChar char="•"/>
              <a:defRPr/>
            </a:pPr>
            <a:endParaRPr lang="de-DE" sz="1600" dirty="0">
              <a:latin typeface="Times New Roman"/>
              <a:cs typeface="Times New Roman"/>
            </a:endParaRPr>
          </a:p>
        </p:txBody>
      </p:sp>
      <p:sp>
        <p:nvSpPr>
          <p:cNvPr id="1700899116" name="TextBox 5"/>
          <p:cNvSpPr txBox="1"/>
          <p:nvPr/>
        </p:nvSpPr>
        <p:spPr bwMode="auto">
          <a:xfrm>
            <a:off x="1435100" y="4426686"/>
            <a:ext cx="5168900" cy="7867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de-DE" sz="1600" b="1" dirty="0">
                <a:solidFill>
                  <a:srgbClr val="1A8A2D"/>
                </a:solidFill>
                <a:latin typeface="Times New Roman"/>
                <a:cs typeface="Times New Roman"/>
              </a:rPr>
              <a:t>Hohe</a:t>
            </a:r>
            <a:r>
              <a:rPr lang="de-DE" sz="1600" b="1" dirty="0">
                <a:latin typeface="Times New Roman"/>
                <a:cs typeface="Times New Roman"/>
              </a:rPr>
              <a:t> </a:t>
            </a:r>
            <a:r>
              <a:rPr lang="de-DE" sz="1600" b="1" dirty="0">
                <a:solidFill>
                  <a:srgbClr val="1A8A2D"/>
                </a:solidFill>
                <a:latin typeface="Times New Roman"/>
                <a:cs typeface="Times New Roman"/>
              </a:rPr>
              <a:t>Energien</a:t>
            </a:r>
            <a:endParaRPr dirty="0"/>
          </a:p>
          <a:p>
            <a:pPr marL="285750" indent="-285750">
              <a:lnSpc>
                <a:spcPct val="150000"/>
              </a:lnSpc>
              <a:buFont typeface="Arial"/>
              <a:buChar char="•"/>
              <a:defRPr/>
            </a:pPr>
            <a:r>
              <a:rPr lang="de-DE" sz="1600" dirty="0">
                <a:latin typeface="Times New Roman"/>
                <a:cs typeface="Times New Roman"/>
              </a:rPr>
              <a:t>Bildung hadronischer Schauer </a:t>
            </a:r>
            <a:endParaRPr dirty="0"/>
          </a:p>
        </p:txBody>
      </p:sp>
      <p:pic>
        <p:nvPicPr>
          <p:cNvPr id="180051347" name="Picture 11"/>
          <p:cNvPicPr>
            <a:picLocks noChangeAspect="1"/>
          </p:cNvPicPr>
          <p:nvPr/>
        </p:nvPicPr>
        <p:blipFill rotWithShape="1">
          <a:blip r:embed="rId3"/>
          <a:srcRect b="13256"/>
          <a:stretch/>
        </p:blipFill>
        <p:spPr bwMode="auto">
          <a:xfrm>
            <a:off x="5890966" y="1956542"/>
            <a:ext cx="5625677" cy="3033906"/>
          </a:xfrm>
          <a:prstGeom prst="rect">
            <a:avLst/>
          </a:prstGeom>
        </p:spPr>
      </p:pic>
      <p:sp>
        <p:nvSpPr>
          <p:cNvPr id="665723641" name="Footer Placeholder 12"/>
          <p:cNvSpPr>
            <a:spLocks noGrp="1"/>
          </p:cNvSpPr>
          <p:nvPr>
            <p:ph type="ftr" sz="quarter" idx="11"/>
          </p:nvPr>
        </p:nvSpPr>
        <p:spPr bwMode="auto">
          <a:xfrm>
            <a:off x="2955585" y="6453386"/>
            <a:ext cx="6280830" cy="404614"/>
          </a:xfrm>
        </p:spPr>
        <p:txBody>
          <a:bodyPr/>
          <a:lstStyle/>
          <a:p>
            <a:pPr algn="ctr">
              <a:defRPr/>
            </a:pPr>
            <a:r>
              <a:rPr lang="de-DE"/>
              <a:t>Mariia Serdiuk</a:t>
            </a:r>
            <a:endParaRPr lang="en-US"/>
          </a:p>
        </p:txBody>
      </p:sp>
      <p:sp>
        <p:nvSpPr>
          <p:cNvPr id="1278998637" name="Slide Number Placeholder 1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9E57DC2-970A-4B3E-BB1C-7A09969E49DF}" type="slidenum">
              <a:rPr lang="en-US"/>
              <a:t>21</a:t>
            </a:fld>
            <a:endParaRPr lang="en-US"/>
          </a:p>
        </p:txBody>
      </p:sp>
      <p:sp>
        <p:nvSpPr>
          <p:cNvPr id="214290151" name="TextBox 7"/>
          <p:cNvSpPr txBox="1"/>
          <p:nvPr/>
        </p:nvSpPr>
        <p:spPr bwMode="auto">
          <a:xfrm>
            <a:off x="5890966" y="5081555"/>
            <a:ext cx="587770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1400" b="1" dirty="0">
                <a:latin typeface="Times New Roman"/>
                <a:cs typeface="Times New Roman"/>
              </a:rPr>
              <a:t>Abb. </a:t>
            </a:r>
            <a:r>
              <a:rPr lang="ru-RU" sz="1400" b="1" dirty="0">
                <a:latin typeface="Times New Roman"/>
                <a:cs typeface="Times New Roman"/>
              </a:rPr>
              <a:t>23</a:t>
            </a:r>
            <a:r>
              <a:rPr lang="de-DE" sz="1400" b="1" dirty="0">
                <a:latin typeface="Times New Roman"/>
                <a:cs typeface="Times New Roman"/>
              </a:rPr>
              <a:t>:</a:t>
            </a:r>
            <a:r>
              <a:rPr lang="de-DE" sz="1400" dirty="0">
                <a:latin typeface="Times New Roman"/>
                <a:cs typeface="Times New Roman"/>
              </a:rPr>
              <a:t> Vergleich eines elektromagnetischen und hadronischen Schauers bei 100 GeV in Eisen.</a:t>
            </a:r>
            <a:r>
              <a:rPr lang="ru-RU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[</a:t>
            </a:r>
            <a:r>
              <a:rPr lang="en-US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6</a:t>
            </a:r>
            <a:r>
              <a:rPr lang="ru-RU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]</a:t>
            </a:r>
            <a:endParaRPr lang="ru-RU" sz="1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0280823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algn="ctr">
              <a:defRPr/>
            </a:pPr>
            <a:r>
              <a:rPr lang="de-DE" i="1" dirty="0">
                <a:solidFill>
                  <a:srgbClr val="1A8A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Wechselwirkungen von Neutrinos</a:t>
            </a:r>
            <a:endParaRPr lang="ru-RU" i="1" dirty="0">
              <a:solidFill>
                <a:srgbClr val="1A8A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4591457" name="Content Placeholder 2"/>
          <p:cNvSpPr>
            <a:spLocks noGrp="1"/>
          </p:cNvSpPr>
          <p:nvPr>
            <p:ph idx="1"/>
          </p:nvPr>
        </p:nvSpPr>
        <p:spPr bwMode="auto">
          <a:xfrm>
            <a:off x="1530350" y="1687132"/>
            <a:ext cx="5506278" cy="4485068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de-DE" sz="1800" b="1" dirty="0">
                <a:solidFill>
                  <a:srgbClr val="1A8A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Eigenschaften</a:t>
            </a:r>
            <a:r>
              <a:rPr lang="uk-UA" sz="1800" b="1" dirty="0">
                <a:solidFill>
                  <a:srgbClr val="1A8A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/>
              <a:buChar char="•"/>
              <a:defRPr/>
            </a:pPr>
            <a:r>
              <a:rPr lang="de-D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nur schwache Wechselwirkung </a:t>
            </a:r>
            <a:endParaRPr lang="uk-UA" sz="1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/>
              <a:buChar char="•"/>
              <a:defRPr/>
            </a:pPr>
            <a:r>
              <a:rPr lang="de-D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sehr kleiner Wirkungsquerschnitt </a:t>
            </a:r>
            <a:endParaRPr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/>
              <a:buChar char="•"/>
              <a:defRPr/>
            </a:pPr>
            <a:r>
              <a:rPr lang="de-D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Neutrinos durchdringen Materie fast ungehindert </a:t>
            </a:r>
          </a:p>
          <a:p>
            <a:pPr marL="0" indent="0">
              <a:buNone/>
              <a:defRPr/>
            </a:pPr>
            <a:r>
              <a:rPr lang="de-DE" sz="1800" b="1" dirty="0">
                <a:solidFill>
                  <a:srgbClr val="1A8A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Nachweis</a:t>
            </a:r>
            <a:r>
              <a:rPr lang="uk-UA" sz="1800" b="1" dirty="0">
                <a:solidFill>
                  <a:srgbClr val="1A8A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de-DE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de-D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direkter Nachweis sehr schwierig 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de-D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große Neutrinodetektoren notwendig </a:t>
            </a:r>
          </a:p>
          <a:p>
            <a:pPr marL="0" indent="0">
              <a:buNone/>
              <a:defRPr/>
            </a:pPr>
            <a:r>
              <a:rPr lang="de-DE" sz="1800" b="1" dirty="0">
                <a:solidFill>
                  <a:srgbClr val="1A8A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Anwendungen</a:t>
            </a:r>
            <a:r>
              <a:rPr lang="uk-UA" sz="1800" b="1" dirty="0">
                <a:solidFill>
                  <a:srgbClr val="1A8A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de-DE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de-D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Teilchenphysik 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de-D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Neutrino-Astronomie </a:t>
            </a:r>
          </a:p>
          <a:p>
            <a:pPr marL="285750" indent="-285750">
              <a:buFont typeface="Arial"/>
              <a:buChar char="•"/>
              <a:defRPr/>
            </a:pPr>
            <a:endParaRPr lang="de-DE" dirty="0"/>
          </a:p>
          <a:p>
            <a:pPr>
              <a:buFont typeface="Arial"/>
              <a:buChar char="•"/>
              <a:defRPr/>
            </a:pPr>
            <a:endParaRPr dirty="0"/>
          </a:p>
          <a:p>
            <a:pPr>
              <a:buFont typeface="Arial"/>
              <a:buChar char="•"/>
              <a:defRPr/>
            </a:pPr>
            <a:endParaRPr lang="de-DE" dirty="0"/>
          </a:p>
          <a:p>
            <a:pPr>
              <a:buFont typeface="Arial"/>
              <a:buChar char="•"/>
              <a:defRPr/>
            </a:pPr>
            <a:endParaRPr lang="de-DE" dirty="0"/>
          </a:p>
          <a:p>
            <a:pPr>
              <a:defRPr/>
            </a:pPr>
            <a:endParaRPr lang="ru-RU" dirty="0"/>
          </a:p>
        </p:txBody>
      </p:sp>
      <p:sp>
        <p:nvSpPr>
          <p:cNvPr id="973920033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2955585" y="6453386"/>
            <a:ext cx="6280830" cy="404614"/>
          </a:xfrm>
        </p:spPr>
        <p:txBody>
          <a:bodyPr/>
          <a:lstStyle/>
          <a:p>
            <a:pPr algn="ctr">
              <a:defRPr/>
            </a:pPr>
            <a:r>
              <a:rPr lang="de-DE"/>
              <a:t>Mariia Serdiuk</a:t>
            </a:r>
            <a:endParaRPr lang="en-US"/>
          </a:p>
        </p:txBody>
      </p:sp>
      <p:sp>
        <p:nvSpPr>
          <p:cNvPr id="393847228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9E57DC2-970A-4B3E-BB1C-7A09969E49DF}" type="slidenum">
              <a:rPr lang="en-US"/>
              <a:t>22</a:t>
            </a:fld>
            <a:endParaRPr lang="en-US"/>
          </a:p>
        </p:txBody>
      </p:sp>
      <p:pic>
        <p:nvPicPr>
          <p:cNvPr id="884689467" name="Picture 9"/>
          <p:cNvPicPr>
            <a:picLocks noChangeAspect="1"/>
          </p:cNvPicPr>
          <p:nvPr/>
        </p:nvPicPr>
        <p:blipFill rotWithShape="1">
          <a:blip r:embed="rId3"/>
          <a:srcRect l="7439" t="19865" r="38598" b="5364"/>
          <a:stretch/>
        </p:blipFill>
        <p:spPr bwMode="auto">
          <a:xfrm>
            <a:off x="7419177" y="1916718"/>
            <a:ext cx="3171073" cy="339779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9E0A0B2-E71F-3D89-EFA1-25E5550C5C05}"/>
              </a:ext>
            </a:extLst>
          </p:cNvPr>
          <p:cNvSpPr txBox="1"/>
          <p:nvPr/>
        </p:nvSpPr>
        <p:spPr>
          <a:xfrm>
            <a:off x="7419177" y="5334086"/>
            <a:ext cx="442595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Abb. 24</a:t>
            </a:r>
            <a:r>
              <a:rPr lang="de-DE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Aufbau des Sudbury Neutrino Observatory (SNO) zur Detektion von Neutrinos.</a:t>
            </a:r>
            <a:r>
              <a:rPr lang="ru-RU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[</a:t>
            </a:r>
            <a:r>
              <a:rPr lang="en-US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6</a:t>
            </a:r>
            <a:r>
              <a:rPr lang="ru-RU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]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75138339" name="Title 1"/>
          <p:cNvSpPr>
            <a:spLocks noGrp="1"/>
          </p:cNvSpPr>
          <p:nvPr>
            <p:ph type="title"/>
          </p:nvPr>
        </p:nvSpPr>
        <p:spPr bwMode="auto">
          <a:xfrm>
            <a:off x="3772772" y="214114"/>
            <a:ext cx="4798855" cy="1485900"/>
          </a:xfrm>
        </p:spPr>
        <p:txBody>
          <a:bodyPr/>
          <a:lstStyle/>
          <a:p>
            <a:pPr>
              <a:defRPr/>
            </a:pPr>
            <a:r>
              <a:rPr lang="en-US" i="1" dirty="0" err="1">
                <a:solidFill>
                  <a:srgbClr val="3F79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Zusammenfassung</a:t>
            </a:r>
            <a:endParaRPr lang="ru-RU" i="1" dirty="0">
              <a:solidFill>
                <a:srgbClr val="3F793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5494737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 algn="ctr">
              <a:defRPr/>
            </a:pPr>
            <a:r>
              <a:rPr lang="de-DE" dirty="0"/>
              <a:t>Mariia Serdiuk</a:t>
            </a:r>
            <a:endParaRPr lang="en-US" dirty="0"/>
          </a:p>
        </p:txBody>
      </p:sp>
      <p:sp>
        <p:nvSpPr>
          <p:cNvPr id="76537772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9E57DC2-970A-4B3E-BB1C-7A09969E49DF}" type="slidenum">
              <a:rPr lang="en-US"/>
              <a:t>23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CDB8F2E-C360-C584-856F-50998A6374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5730" y="876612"/>
            <a:ext cx="7649650" cy="542853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836C8B7-15C4-1336-4934-ED51DCA65092}"/>
              </a:ext>
            </a:extLst>
          </p:cNvPr>
          <p:cNvSpPr txBox="1"/>
          <p:nvPr/>
        </p:nvSpPr>
        <p:spPr>
          <a:xfrm>
            <a:off x="4049872" y="1315293"/>
            <a:ext cx="1984107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  <a:defRPr/>
            </a:pPr>
            <a:r>
              <a:rPr lang="de-DE" sz="1100" dirty="0">
                <a:latin typeface="Times New Roman"/>
                <a:cs typeface="Times New Roman"/>
              </a:rPr>
              <a:t>Ionisation und Anregung </a:t>
            </a:r>
            <a:endParaRPr lang="de-DE" sz="1100" dirty="0"/>
          </a:p>
          <a:p>
            <a:pPr marL="285750" indent="-285750">
              <a:buFont typeface="Arial"/>
              <a:buChar char="•"/>
              <a:defRPr/>
            </a:pPr>
            <a:r>
              <a:rPr lang="de-DE" sz="1100" dirty="0">
                <a:latin typeface="Times New Roman"/>
                <a:cs typeface="Times New Roman"/>
              </a:rPr>
              <a:t>Bremsstrahlung </a:t>
            </a:r>
            <a:endParaRPr lang="de-DE" sz="1100" dirty="0"/>
          </a:p>
          <a:p>
            <a:pPr marL="285750" indent="-285750">
              <a:buFont typeface="Arial"/>
              <a:buChar char="•"/>
              <a:defRPr/>
            </a:pPr>
            <a:r>
              <a:rPr lang="de-DE" sz="1100" dirty="0">
                <a:latin typeface="Times New Roman"/>
                <a:cs typeface="Times New Roman"/>
              </a:rPr>
              <a:t>Cherenkov- und Übergangsstrahlung </a:t>
            </a:r>
            <a:endParaRPr lang="de-DE" sz="11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003279-E8D0-3D4D-BDA7-414B9A5B7FB4}"/>
              </a:ext>
            </a:extLst>
          </p:cNvPr>
          <p:cNvSpPr txBox="1"/>
          <p:nvPr/>
        </p:nvSpPr>
        <p:spPr>
          <a:xfrm>
            <a:off x="6559598" y="1399932"/>
            <a:ext cx="2130691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  <a:defRPr/>
            </a:pPr>
            <a:r>
              <a:rPr lang="de-DE" sz="1100" dirty="0">
                <a:latin typeface="Times New Roman"/>
                <a:cs typeface="Times New Roman"/>
              </a:rPr>
              <a:t>Photoeffekt </a:t>
            </a:r>
            <a:endParaRPr lang="de-DE" sz="1100" dirty="0"/>
          </a:p>
          <a:p>
            <a:pPr marL="285750" indent="-285750">
              <a:buFont typeface="Arial"/>
              <a:buChar char="•"/>
              <a:defRPr/>
            </a:pPr>
            <a:r>
              <a:rPr lang="de-DE" sz="1100" dirty="0">
                <a:latin typeface="Times New Roman"/>
                <a:cs typeface="Times New Roman"/>
              </a:rPr>
              <a:t>Compton-Streuung       </a:t>
            </a:r>
            <a:endParaRPr lang="de-DE" sz="1100" dirty="0"/>
          </a:p>
          <a:p>
            <a:pPr marL="285750" indent="-285750">
              <a:buFont typeface="Arial"/>
              <a:buChar char="•"/>
              <a:defRPr/>
            </a:pPr>
            <a:r>
              <a:rPr lang="de-DE" sz="1100" dirty="0">
                <a:latin typeface="Times New Roman"/>
                <a:cs typeface="Times New Roman"/>
              </a:rPr>
              <a:t>Paarbildung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7698737-B7D1-9D94-36ED-8BDD4D2EFA2E}"/>
              </a:ext>
            </a:extLst>
          </p:cNvPr>
          <p:cNvSpPr txBox="1"/>
          <p:nvPr/>
        </p:nvSpPr>
        <p:spPr>
          <a:xfrm>
            <a:off x="4243571" y="5114925"/>
            <a:ext cx="2197365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  <a:defRPr/>
            </a:pPr>
            <a:r>
              <a:rPr lang="de-DE" sz="1100" dirty="0">
                <a:latin typeface="Times New Roman"/>
                <a:cs typeface="Times New Roman"/>
              </a:rPr>
              <a:t>Hadronische Wechselwirkungen</a:t>
            </a:r>
            <a:br>
              <a:rPr lang="de-DE" sz="1100" dirty="0">
                <a:latin typeface="Times New Roman"/>
                <a:cs typeface="Times New Roman"/>
              </a:rPr>
            </a:br>
            <a:r>
              <a:rPr lang="de-DE" sz="1100" i="1" dirty="0">
                <a:latin typeface="Times New Roman"/>
                <a:cs typeface="Times New Roman"/>
              </a:rPr>
              <a:t>(starke Wechselwirkung)</a:t>
            </a:r>
            <a:r>
              <a:rPr lang="de-DE" sz="1100" dirty="0">
                <a:latin typeface="Times New Roman"/>
                <a:cs typeface="Times New Roman"/>
              </a:rPr>
              <a:t> </a:t>
            </a:r>
            <a:endParaRPr lang="ru-RU" sz="11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40BF84-2A90-55EE-C6FD-F18E4E2076B9}"/>
              </a:ext>
            </a:extLst>
          </p:cNvPr>
          <p:cNvSpPr txBox="1"/>
          <p:nvPr/>
        </p:nvSpPr>
        <p:spPr>
          <a:xfrm>
            <a:off x="6559598" y="5030286"/>
            <a:ext cx="175106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  <a:defRPr/>
            </a:pPr>
            <a:r>
              <a:rPr lang="de-DE" sz="1100" dirty="0">
                <a:latin typeface="Times New Roman"/>
                <a:cs typeface="Times New Roman"/>
              </a:rPr>
              <a:t>Neutrino-Wechselwirkungen</a:t>
            </a:r>
            <a:br>
              <a:rPr lang="de-DE" sz="1100" dirty="0">
                <a:latin typeface="Times New Roman"/>
                <a:cs typeface="Times New Roman"/>
              </a:rPr>
            </a:br>
            <a:r>
              <a:rPr lang="de-DE" sz="1100" i="1" dirty="0">
                <a:latin typeface="Times New Roman"/>
                <a:cs typeface="Times New Roman"/>
              </a:rPr>
              <a:t>(schwache Wechselwirkung)</a:t>
            </a:r>
            <a:endParaRPr lang="de-DE" sz="1100" dirty="0">
              <a:latin typeface="Times New Roman"/>
              <a:cs typeface="Times New Roman"/>
            </a:endParaRPr>
          </a:p>
        </p:txBody>
      </p:sp>
      <p:pic>
        <p:nvPicPr>
          <p:cNvPr id="12" name="Picture 4">
            <a:extLst>
              <a:ext uri="{FF2B5EF4-FFF2-40B4-BE49-F238E27FC236}">
                <a16:creationId xmlns:a16="http://schemas.microsoft.com/office/drawing/2014/main" id="{3EAC99D0-57F6-D1AB-CE72-54CD46B664C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872"/>
          <a:stretch/>
        </p:blipFill>
        <p:spPr bwMode="auto">
          <a:xfrm>
            <a:off x="4887446" y="2747232"/>
            <a:ext cx="2831862" cy="32638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300AFAD-6284-210D-C5E7-19BC883DE10E}"/>
              </a:ext>
            </a:extLst>
          </p:cNvPr>
          <p:cNvSpPr txBox="1"/>
          <p:nvPr/>
        </p:nvSpPr>
        <p:spPr>
          <a:xfrm>
            <a:off x="5106853" y="2447150"/>
            <a:ext cx="213069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i="1" dirty="0">
                <a:solidFill>
                  <a:srgbClr val="1A8A2D"/>
                </a:solidFill>
                <a:latin typeface="Times New Roman"/>
                <a:cs typeface="Times New Roman"/>
              </a:rPr>
              <a:t>Bethe-Bloch-Formel</a:t>
            </a: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2600670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algn="ctr">
              <a:defRPr/>
            </a:pPr>
            <a:r>
              <a:rPr lang="de-DE" i="1" dirty="0">
                <a:solidFill>
                  <a:srgbClr val="1A8A2D"/>
                </a:solidFill>
                <a:latin typeface="Times New Roman"/>
                <a:cs typeface="Times New Roman"/>
              </a:rPr>
              <a:t>Literaturverzeichnis</a:t>
            </a:r>
            <a:r>
              <a:rPr lang="ru-RU" i="1" dirty="0">
                <a:solidFill>
                  <a:srgbClr val="1A8A2D"/>
                </a:solidFill>
                <a:latin typeface="Times New Roman"/>
                <a:cs typeface="Times New Roman"/>
              </a:rPr>
              <a:t>:</a:t>
            </a:r>
            <a:endParaRPr dirty="0"/>
          </a:p>
        </p:txBody>
      </p:sp>
      <p:sp>
        <p:nvSpPr>
          <p:cNvPr id="1531120857" name="Content Placeholder 2"/>
          <p:cNvSpPr>
            <a:spLocks noGrp="1"/>
          </p:cNvSpPr>
          <p:nvPr>
            <p:ph idx="1"/>
          </p:nvPr>
        </p:nvSpPr>
        <p:spPr bwMode="auto">
          <a:xfrm>
            <a:off x="1219200" y="1578278"/>
            <a:ext cx="9753600" cy="4289121"/>
          </a:xfrm>
        </p:spPr>
        <p:txBody>
          <a:bodyPr>
            <a:normAutofit fontScale="70000" lnSpcReduction="20000"/>
          </a:bodyPr>
          <a:lstStyle/>
          <a:p>
            <a:pPr>
              <a:buFont typeface="Arial" panose="020B0604020202020204" pitchFamily="34" charset="0"/>
              <a:buChar char="•"/>
              <a:defRPr/>
            </a:pPr>
            <a:endParaRPr lang="uk-UA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Compton, A. H. (1923). </a:t>
            </a:r>
            <a:r>
              <a:rPr lang="en-US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spectrum of scattered X-rays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Physical Review, 22(5), 409–413. </a:t>
            </a:r>
            <a:r>
              <a:rPr lang="en-US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https://doi.org/10.1103/PhysRev.22.409</a:t>
            </a:r>
            <a:endParaRPr lang="ru-RU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LEIFIphysik (o. D.): </a:t>
            </a:r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Bremsstrahlung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Verfügbar unter: </a:t>
            </a:r>
            <a:r>
              <a:rPr lang="de-DE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https://www.leifiphysik.de/atomphysik/roentgen-strahlung/grundwissen/bremsstrahlung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(Zugriff: 18.06.2026).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LEIFIphysik (o. D.): </a:t>
            </a:r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Einsteins Theorie des Lichts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Verfügbar unter: </a:t>
            </a:r>
            <a:r>
              <a:rPr lang="de-DE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https://www.leifiphysik.de/quantenphysik/quantenobjekt-photon/grundwissen/einsteins-theorie-des-lichts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(Zugriff: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.0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.2026).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Wikipedia (o. D.): </a:t>
            </a:r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Elektromagnetisches Spektrum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Verfügbar unter: 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https://de.wikipedia.org/wiki/Elektromagnetisches_Spektrum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(Zugriff: 18.06.2026).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de-D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Demtröder, Wolfgang: </a:t>
            </a:r>
            <a:r>
              <a:rPr lang="de-DE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Experimentalphysik 3: Atome, Moleküle und Festkörper.</a:t>
            </a:r>
            <a:r>
              <a:rPr lang="de-D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3. Auflage. Berlin/Heidelberg: Springer, 2005</a:t>
            </a:r>
            <a:r>
              <a:rPr lang="uk-UA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80 82 ст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de-D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Kolanoski, H.; Wermes, N.: </a:t>
            </a:r>
            <a:r>
              <a:rPr lang="de-DE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Teilchendetektoren. Grundlagen und Anwendungen</a:t>
            </a:r>
            <a:r>
              <a:rPr lang="de-D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Springer, Berlin Heidelberg, 2015, S. 28–89.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Particle Data Group. (2023). </a:t>
            </a:r>
            <a:r>
              <a:rPr lang="en-US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Passage of particles through matter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In </a:t>
            </a:r>
            <a:r>
              <a:rPr lang="en-US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Review of Particle Physics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Lawrence Berkeley National Laboratory. </a:t>
            </a:r>
            <a:r>
              <a:rPr lang="en-US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https://pdg.lbl.gov/2023/web/</a:t>
            </a:r>
            <a:r>
              <a:rPr lang="en-US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viewer.html?file</a:t>
            </a:r>
            <a:r>
              <a:rPr lang="en-US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=../reviews/rpp2023-rev-passage-particles-matter.pdf</a:t>
            </a:r>
            <a:endParaRPr lang="ru-RU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VSEOSVITA</a:t>
            </a:r>
            <a:r>
              <a:rPr lang="de-DE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Elektromagnetische Wellen. Eigenschaften elektromagnetischer Wellen. Hertzs Experimente.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Verfügbar unter: 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https://vseosvita.ua/test/elektromahnitni-khvyli-vlastyvosti-elektromahnitnykh-khvyl-doslidy-hertsa-2546391.html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(Zugriff am 16.06.2026).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40803465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 algn="ctr">
              <a:defRPr/>
            </a:pPr>
            <a:r>
              <a:rPr lang="de-DE" dirty="0"/>
              <a:t>Mariia Serdiuk</a:t>
            </a:r>
            <a:endParaRPr lang="en-US" dirty="0"/>
          </a:p>
        </p:txBody>
      </p:sp>
      <p:sp>
        <p:nvSpPr>
          <p:cNvPr id="117195300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9E57DC2-970A-4B3E-BB1C-7A09969E49DF}" type="slidenum">
              <a:rPr lang="en-US"/>
              <a:t>24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29090221" name="Title 1"/>
          <p:cNvSpPr>
            <a:spLocks noGrp="1"/>
          </p:cNvSpPr>
          <p:nvPr>
            <p:ph type="title"/>
          </p:nvPr>
        </p:nvSpPr>
        <p:spPr bwMode="auto">
          <a:xfrm>
            <a:off x="1335945" y="504165"/>
            <a:ext cx="10821863" cy="165925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de-DE" i="1">
                <a:solidFill>
                  <a:srgbClr val="1A8A2D"/>
                </a:solidFill>
                <a:latin typeface="Times New Roman"/>
                <a:cs typeface="Times New Roman"/>
              </a:rPr>
              <a:t>Warum sind Wechselwirkungen wichtig?</a:t>
            </a:r>
            <a:endParaRPr/>
          </a:p>
        </p:txBody>
      </p:sp>
      <p:sp>
        <p:nvSpPr>
          <p:cNvPr id="2116207214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2955585" y="6453386"/>
            <a:ext cx="6280830" cy="404614"/>
          </a:xfrm>
        </p:spPr>
        <p:txBody>
          <a:bodyPr/>
          <a:lstStyle/>
          <a:p>
            <a:pPr algn="ctr">
              <a:defRPr/>
            </a:pPr>
            <a:r>
              <a:rPr lang="de-DE" sz="1400" dirty="0"/>
              <a:t>Mariia</a:t>
            </a:r>
            <a:r>
              <a:rPr lang="de-DE" dirty="0"/>
              <a:t> </a:t>
            </a:r>
            <a:r>
              <a:rPr lang="de-DE" dirty="0">
                <a:latin typeface="Times New Roman"/>
                <a:cs typeface="Times New Roman"/>
              </a:rPr>
              <a:t>Serdiuk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1604020781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9E57DC2-970A-4B3E-BB1C-7A09969E49DF}" type="slidenum">
              <a:rPr lang="en-US"/>
              <a:t>3</a:t>
            </a:fld>
            <a:endParaRPr lang="en-US"/>
          </a:p>
        </p:txBody>
      </p:sp>
      <p:sp>
        <p:nvSpPr>
          <p:cNvPr id="926545467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1571945" y="2107820"/>
            <a:ext cx="4835205" cy="374846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Teilchennachweis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Dominierende Prozesse je nach Teilchenart und Energie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de-DE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  <a:defRPr/>
            </a:pPr>
            <a:r>
              <a:rPr lang="ru-RU" sz="2400" i="1" dirty="0">
                <a:solidFill>
                  <a:srgbClr val="1A8A2D"/>
                </a:solidFill>
                <a:latin typeface="Times New Roman"/>
                <a:cs typeface="Times New Roman"/>
              </a:rPr>
              <a:t>      </a:t>
            </a:r>
            <a:r>
              <a:rPr lang="de-DE" sz="2400" i="1" dirty="0">
                <a:solidFill>
                  <a:srgbClr val="1A8A2D"/>
                </a:solidFill>
                <a:latin typeface="Times New Roman"/>
                <a:cs typeface="Times New Roman"/>
              </a:rPr>
              <a:t>Anwendungen: </a:t>
            </a:r>
            <a:endParaRPr lang="ru-RU" i="1" dirty="0">
              <a:solidFill>
                <a:srgbClr val="1A8A2D"/>
              </a:solidFill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Teilchenphysik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Astroteilchenphysik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Medizin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1800" b="0" i="0" u="none" strike="noStrike" cap="none" dirty="0">
              <a:ln>
                <a:noFill/>
              </a:ln>
              <a:solidFill>
                <a:schemeClr val="tx1"/>
              </a:solidFill>
              <a:latin typeface="Arial"/>
            </a:endParaRPr>
          </a:p>
        </p:txBody>
      </p:sp>
      <p:pic>
        <p:nvPicPr>
          <p:cNvPr id="1880453908" name="Picture 7"/>
          <p:cNvPicPr>
            <a:picLocks noChangeAspect="1"/>
          </p:cNvPicPr>
          <p:nvPr/>
        </p:nvPicPr>
        <p:blipFill rotWithShape="1">
          <a:blip r:embed="rId3"/>
          <a:stretch/>
        </p:blipFill>
        <p:spPr bwMode="auto">
          <a:xfrm>
            <a:off x="7199295" y="1319687"/>
            <a:ext cx="3597579" cy="2092070"/>
          </a:xfrm>
          <a:prstGeom prst="rect">
            <a:avLst/>
          </a:prstGeom>
        </p:spPr>
      </p:pic>
      <p:pic>
        <p:nvPicPr>
          <p:cNvPr id="540017853" name="Picture 10"/>
          <p:cNvPicPr>
            <a:picLocks noChangeAspect="1"/>
          </p:cNvPicPr>
          <p:nvPr/>
        </p:nvPicPr>
        <p:blipFill rotWithShape="1">
          <a:blip r:embed="rId4"/>
          <a:stretch/>
        </p:blipFill>
        <p:spPr bwMode="auto">
          <a:xfrm>
            <a:off x="7199295" y="4208257"/>
            <a:ext cx="3598247" cy="1827016"/>
          </a:xfrm>
          <a:prstGeom prst="rect">
            <a:avLst/>
          </a:prstGeom>
        </p:spPr>
      </p:pic>
      <p:sp>
        <p:nvSpPr>
          <p:cNvPr id="1258793255" name="TextBox 14"/>
          <p:cNvSpPr txBox="1"/>
          <p:nvPr/>
        </p:nvSpPr>
        <p:spPr bwMode="auto">
          <a:xfrm>
            <a:off x="7199295" y="3477403"/>
            <a:ext cx="45085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Abb. 2</a:t>
            </a:r>
            <a:r>
              <a:rPr lang="de-DE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Simulation von Schauern in einem Eisenblock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[</a:t>
            </a:r>
            <a:r>
              <a:rPr lang="en-US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6</a:t>
            </a:r>
            <a:r>
              <a:rPr lang="ru-RU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]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7748005" name="TextBox 16"/>
          <p:cNvSpPr txBox="1"/>
          <p:nvPr/>
        </p:nvSpPr>
        <p:spPr bwMode="auto">
          <a:xfrm>
            <a:off x="7199295" y="6103197"/>
            <a:ext cx="45085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Abb. 3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I</a:t>
            </a:r>
            <a:r>
              <a:rPr lang="de-DE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onentherapie und Bragg-Peak.</a:t>
            </a:r>
            <a:r>
              <a:rPr lang="ru-RU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[</a:t>
            </a:r>
            <a:r>
              <a:rPr lang="en-US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6</a:t>
            </a:r>
            <a:r>
              <a:rPr lang="ru-RU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]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82983276" name="Title 1"/>
          <p:cNvSpPr>
            <a:spLocks noGrp="1"/>
          </p:cNvSpPr>
          <p:nvPr>
            <p:ph type="title"/>
          </p:nvPr>
        </p:nvSpPr>
        <p:spPr bwMode="auto">
          <a:xfrm>
            <a:off x="3748651" y="190209"/>
            <a:ext cx="5814032" cy="831899"/>
          </a:xfrm>
        </p:spPr>
        <p:txBody>
          <a:bodyPr/>
          <a:lstStyle/>
          <a:p>
            <a:pPr>
              <a:defRPr/>
            </a:pPr>
            <a:r>
              <a:rPr lang="en-US" i="1" dirty="0" err="1">
                <a:solidFill>
                  <a:srgbClr val="1A8A2D"/>
                </a:solidFill>
                <a:latin typeface="Times New Roman"/>
                <a:cs typeface="Times New Roman"/>
              </a:rPr>
              <a:t>Typen</a:t>
            </a:r>
            <a:r>
              <a:rPr lang="en-US" i="1" dirty="0">
                <a:solidFill>
                  <a:srgbClr val="1A8A2D"/>
                </a:solidFill>
                <a:latin typeface="Times New Roman"/>
                <a:cs typeface="Times New Roman"/>
              </a:rPr>
              <a:t> von Stra</a:t>
            </a:r>
            <a:r>
              <a:rPr lang="de-DE" i="1" dirty="0">
                <a:solidFill>
                  <a:srgbClr val="1A8A2D"/>
                </a:solidFill>
                <a:latin typeface="Times New Roman"/>
                <a:cs typeface="Times New Roman"/>
              </a:rPr>
              <a:t>h</a:t>
            </a:r>
            <a:r>
              <a:rPr lang="en-US" i="1" dirty="0" err="1">
                <a:solidFill>
                  <a:srgbClr val="1A8A2D"/>
                </a:solidFill>
                <a:latin typeface="Times New Roman"/>
                <a:cs typeface="Times New Roman"/>
              </a:rPr>
              <a:t>lungen</a:t>
            </a:r>
            <a:r>
              <a:rPr lang="en-US" i="1" dirty="0">
                <a:solidFill>
                  <a:srgbClr val="1A8A2D"/>
                </a:solidFill>
                <a:latin typeface="Times New Roman"/>
                <a:cs typeface="Times New Roman"/>
              </a:rPr>
              <a:t> </a:t>
            </a:r>
            <a:endParaRPr lang="ru-RU" i="1" dirty="0">
              <a:solidFill>
                <a:srgbClr val="1A8A2D"/>
              </a:solidFill>
              <a:latin typeface="Times New Roman"/>
              <a:cs typeface="Times New Roman"/>
            </a:endParaRPr>
          </a:p>
        </p:txBody>
      </p:sp>
      <p:sp>
        <p:nvSpPr>
          <p:cNvPr id="21392369" name="Content Placeholder 2"/>
          <p:cNvSpPr>
            <a:spLocks noGrp="1"/>
          </p:cNvSpPr>
          <p:nvPr>
            <p:ph idx="1"/>
          </p:nvPr>
        </p:nvSpPr>
        <p:spPr bwMode="auto">
          <a:xfrm>
            <a:off x="5337097" y="1001165"/>
            <a:ext cx="2475035" cy="612705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de-DE" b="1" i="1" dirty="0">
                <a:solidFill>
                  <a:srgbClr val="002060"/>
                </a:solidFill>
                <a:latin typeface="Times New Roman"/>
                <a:cs typeface="Times New Roman"/>
              </a:rPr>
              <a:t>Teilchenstrahlung</a:t>
            </a:r>
            <a:endParaRPr lang="ru-RU" b="1" i="1" dirty="0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sp>
        <p:nvSpPr>
          <p:cNvPr id="1215701126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2955585" y="6453386"/>
            <a:ext cx="6280830" cy="404614"/>
          </a:xfrm>
        </p:spPr>
        <p:txBody>
          <a:bodyPr/>
          <a:lstStyle/>
          <a:p>
            <a:pPr algn="ctr">
              <a:defRPr/>
            </a:pPr>
            <a:r>
              <a:rPr lang="de-DE" sz="1400">
                <a:latin typeface="Times New Roman"/>
                <a:cs typeface="Times New Roman"/>
              </a:rPr>
              <a:t>Mariia Serdiuk</a:t>
            </a:r>
            <a:endParaRPr lang="en-US" sz="1400">
              <a:latin typeface="Times New Roman"/>
              <a:cs typeface="Times New Roman"/>
            </a:endParaRPr>
          </a:p>
        </p:txBody>
      </p:sp>
      <p:sp>
        <p:nvSpPr>
          <p:cNvPr id="1080620040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9E57DC2-970A-4B3E-BB1C-7A09969E49DF}" type="slidenum">
              <a:rPr lang="en-US"/>
              <a:t>4</a:t>
            </a:fld>
            <a:endParaRPr lang="en-US"/>
          </a:p>
        </p:txBody>
      </p:sp>
      <p:sp>
        <p:nvSpPr>
          <p:cNvPr id="1336304658" name="TextBox 7"/>
          <p:cNvSpPr txBox="1"/>
          <p:nvPr/>
        </p:nvSpPr>
        <p:spPr bwMode="auto">
          <a:xfrm>
            <a:off x="3859648" y="3582096"/>
            <a:ext cx="51735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de-DE" b="1" i="1" dirty="0">
                <a:solidFill>
                  <a:srgbClr val="002060"/>
                </a:solidFill>
                <a:latin typeface="Times New Roman"/>
                <a:cs typeface="Times New Roman"/>
              </a:rPr>
              <a:t>Elektromagnetische Strahlung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[</a:t>
            </a:r>
            <a:r>
              <a:rPr lang="en-US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4</a:t>
            </a:r>
            <a:r>
              <a:rPr lang="ru-RU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]</a:t>
            </a:r>
            <a:r>
              <a:rPr lang="uk-UA" sz="1400" b="1" i="1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endParaRPr lang="ru-RU" b="1" i="1" dirty="0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pic>
        <p:nvPicPr>
          <p:cNvPr id="1183053148" name="Picture 2" descr="Elektromagnetisches Spektrum – Wikipedia"/>
          <p:cNvPicPr>
            <a:picLocks noChangeAspect="1" noChangeArrowheads="1"/>
          </p:cNvPicPr>
          <p:nvPr/>
        </p:nvPicPr>
        <p:blipFill rotWithShape="1">
          <a:blip r:embed="rId3"/>
          <a:stretch/>
        </p:blipFill>
        <p:spPr bwMode="auto">
          <a:xfrm>
            <a:off x="3022900" y="3854000"/>
            <a:ext cx="7392533" cy="2263964"/>
          </a:xfrm>
          <a:prstGeom prst="rect">
            <a:avLst/>
          </a:prstGeom>
          <a:noFill/>
        </p:spPr>
      </p:pic>
      <p:sp>
        <p:nvSpPr>
          <p:cNvPr id="140533881" name="TextBox 8"/>
          <p:cNvSpPr txBox="1"/>
          <p:nvPr/>
        </p:nvSpPr>
        <p:spPr bwMode="auto">
          <a:xfrm>
            <a:off x="-622077" y="7011798"/>
            <a:ext cx="834819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endParaRPr lang="ru-RU"/>
          </a:p>
          <a:p>
            <a:pPr>
              <a:defRPr/>
            </a:pPr>
            <a:endParaRPr lang="ru-RU"/>
          </a:p>
        </p:txBody>
      </p:sp>
      <p:graphicFrame>
        <p:nvGraphicFramePr>
          <p:cNvPr id="1498733833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6896081"/>
              </p:ext>
            </p:extLst>
          </p:nvPr>
        </p:nvGraphicFramePr>
        <p:xfrm>
          <a:off x="1036238" y="1401114"/>
          <a:ext cx="10820401" cy="2047423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7029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79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661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466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03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034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44454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de-DE" sz="160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Strahlung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l-GR" sz="1600">
                          <a:latin typeface="Times New Roman"/>
                          <a:cs typeface="Times New Roman"/>
                        </a:rPr>
                        <a:t>α-</a:t>
                      </a:r>
                      <a:r>
                        <a:rPr lang="de-DE" sz="1600">
                          <a:latin typeface="Times New Roman"/>
                          <a:cs typeface="Times New Roman"/>
                        </a:rPr>
                        <a:t>Strahlung</a:t>
                      </a:r>
                      <a:endParaRPr/>
                    </a:p>
                    <a:p>
                      <a:pPr algn="ctr">
                        <a:defRPr/>
                      </a:pPr>
                      <a:endParaRPr lang="ru-RU" sz="160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l-GR" sz="1600">
                          <a:latin typeface="Times New Roman"/>
                          <a:cs typeface="Times New Roman"/>
                        </a:rPr>
                        <a:t>β-</a:t>
                      </a:r>
                      <a:r>
                        <a:rPr lang="de-DE" sz="1600">
                          <a:latin typeface="Times New Roman"/>
                          <a:cs typeface="Times New Roman"/>
                        </a:rPr>
                        <a:t>Strahlung</a:t>
                      </a:r>
                      <a:endParaRPr/>
                    </a:p>
                    <a:p>
                      <a:pPr algn="ctr">
                        <a:defRPr/>
                      </a:pPr>
                      <a:endParaRPr lang="ru-RU" sz="160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de-DE" sz="1600">
                          <a:latin typeface="Times New Roman"/>
                          <a:cs typeface="Times New Roman"/>
                        </a:rPr>
                        <a:t>Protonenstrah</a:t>
                      </a:r>
                      <a:r>
                        <a:rPr lang="uk-UA" sz="1600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lang="de-DE" sz="1600">
                          <a:latin typeface="Times New Roman"/>
                          <a:cs typeface="Times New Roman"/>
                        </a:rPr>
                        <a:t>lung</a:t>
                      </a:r>
                      <a:endParaRPr/>
                    </a:p>
                    <a:p>
                      <a:pPr algn="ctr">
                        <a:defRPr/>
                      </a:pPr>
                      <a:endParaRPr lang="ru-RU" sz="160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de-DE" sz="1600">
                          <a:latin typeface="Times New Roman"/>
                          <a:cs typeface="Times New Roman"/>
                        </a:rPr>
                        <a:t>Neutronen</a:t>
                      </a:r>
                      <a:r>
                        <a:rPr lang="uk-UA" sz="1600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lang="de-DE" sz="1600">
                          <a:latin typeface="Times New Roman"/>
                          <a:cs typeface="Times New Roman"/>
                        </a:rPr>
                        <a:t>strahlung</a:t>
                      </a:r>
                      <a:endParaRPr/>
                    </a:p>
                    <a:p>
                      <a:pPr algn="ctr">
                        <a:defRPr/>
                      </a:pPr>
                      <a:endParaRPr lang="ru-RU" sz="160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de-DE" sz="1600" dirty="0">
                          <a:latin typeface="Times New Roman"/>
                          <a:cs typeface="Times New Roman"/>
                        </a:rPr>
                        <a:t>Neutrinos</a:t>
                      </a:r>
                      <a:endParaRPr dirty="0"/>
                    </a:p>
                    <a:p>
                      <a:pPr algn="ctr">
                        <a:defRPr/>
                      </a:pPr>
                      <a:endParaRPr lang="ru-RU" sz="16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24463">
                <a:tc>
                  <a:txBody>
                    <a:bodyPr/>
                    <a:lstStyle/>
                    <a:p>
                      <a:pPr marL="0" marR="0" lvl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de-DE" sz="1600" dirty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Eigenschaften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defRPr/>
                      </a:pPr>
                      <a:endParaRPr lang="ru-RU" sz="1600" dirty="0">
                        <a:solidFill>
                          <a:srgbClr val="00206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de-DE" sz="1600">
                          <a:latin typeface="Times New Roman"/>
                          <a:cs typeface="Times New Roman"/>
                        </a:rPr>
                        <a:t>Heliumkerne, stark ionisierend, geringe Reichweite</a:t>
                      </a:r>
                      <a:endParaRPr/>
                    </a:p>
                    <a:p>
                      <a:pPr algn="ctr">
                        <a:defRPr/>
                      </a:pPr>
                      <a:endParaRPr lang="ru-RU" sz="160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de-DE" sz="1600" dirty="0">
                          <a:latin typeface="Times New Roman"/>
                          <a:cs typeface="Times New Roman"/>
                        </a:rPr>
                        <a:t>Elektronen/Positronen, mittel ionisierend, mittlere Reichweite</a:t>
                      </a:r>
                      <a:endParaRPr dirty="0"/>
                    </a:p>
                    <a:p>
                      <a:pPr algn="ctr">
                        <a:defRPr/>
                      </a:pPr>
                      <a:endParaRPr lang="ru-RU" sz="16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de-DE" sz="1600" dirty="0">
                          <a:latin typeface="Times New Roman"/>
                          <a:cs typeface="Times New Roman"/>
                        </a:rPr>
                        <a:t>geladene Teilchen, stark ionisierend</a:t>
                      </a:r>
                      <a:endParaRPr dirty="0"/>
                    </a:p>
                    <a:p>
                      <a:pPr algn="ctr">
                        <a:defRPr/>
                      </a:pPr>
                      <a:endParaRPr lang="ru-RU" sz="16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de-DE" sz="1600">
                          <a:latin typeface="Times New Roman"/>
                          <a:cs typeface="Times New Roman"/>
                        </a:rPr>
                        <a:t>ungeladene Teilchen, hohe Durchdringung</a:t>
                      </a:r>
                      <a:endParaRPr/>
                    </a:p>
                    <a:p>
                      <a:pPr algn="ctr">
                        <a:defRPr/>
                      </a:pPr>
                      <a:endParaRPr lang="ru-RU" sz="160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de-DE" sz="1600" dirty="0">
                          <a:latin typeface="Times New Roman"/>
                          <a:cs typeface="Times New Roman"/>
                        </a:rPr>
                        <a:t>sehr hohe Durchdringung</a:t>
                      </a:r>
                      <a:endParaRPr lang="ru-RU" sz="1600" dirty="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defRPr/>
                      </a:pPr>
                      <a:endParaRPr lang="ru-RU" sz="16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73505320" name="Title 1"/>
          <p:cNvSpPr>
            <a:spLocks noGrp="1"/>
          </p:cNvSpPr>
          <p:nvPr>
            <p:ph type="title"/>
          </p:nvPr>
        </p:nvSpPr>
        <p:spPr bwMode="auto">
          <a:xfrm>
            <a:off x="1114885" y="407776"/>
            <a:ext cx="10534990" cy="14859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de-DE" sz="3600" i="1" dirty="0">
                <a:solidFill>
                  <a:srgbClr val="3F79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Energieverlust geladener Teilchen durch Ionisation </a:t>
            </a:r>
            <a:br>
              <a:rPr lang="ru-RU" sz="3600" i="1" dirty="0">
                <a:solidFill>
                  <a:srgbClr val="3F79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3600" i="1" dirty="0">
                <a:solidFill>
                  <a:srgbClr val="3F79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und Anregung von Atomen</a:t>
            </a:r>
            <a:endParaRPr lang="ru-RU" sz="3600" i="1" dirty="0">
              <a:solidFill>
                <a:srgbClr val="3F793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96725006" name="Picture 3"/>
          <p:cNvPicPr>
            <a:picLocks noChangeAspect="1"/>
          </p:cNvPicPr>
          <p:nvPr/>
        </p:nvPicPr>
        <p:blipFill rotWithShape="1">
          <a:blip r:embed="rId3"/>
          <a:srcRect t="4844" r="57954" b="1"/>
          <a:stretch/>
        </p:blipFill>
        <p:spPr bwMode="auto">
          <a:xfrm>
            <a:off x="1573945" y="2218430"/>
            <a:ext cx="3947357" cy="3024043"/>
          </a:xfrm>
          <a:prstGeom prst="rect">
            <a:avLst/>
          </a:prstGeom>
        </p:spPr>
      </p:pic>
      <p:sp>
        <p:nvSpPr>
          <p:cNvPr id="103851522" name="TextBox 9"/>
          <p:cNvSpPr txBox="1"/>
          <p:nvPr/>
        </p:nvSpPr>
        <p:spPr bwMode="auto">
          <a:xfrm>
            <a:off x="1573945" y="5471704"/>
            <a:ext cx="35053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Abb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4: </a:t>
            </a:r>
            <a:r>
              <a:rPr lang="de-DE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Energieverlust eines Teilchens bei Durchgang durch Materie. </a:t>
            </a:r>
            <a:r>
              <a:rPr lang="ru-RU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[</a:t>
            </a:r>
            <a:r>
              <a:rPr lang="en-US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6</a:t>
            </a:r>
            <a:r>
              <a:rPr lang="ru-RU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]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12827802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9E57DC2-970A-4B3E-BB1C-7A09969E49DF}" type="slidenum">
              <a:rPr lang="en-US"/>
              <a:t>5</a:t>
            </a:fld>
            <a:endParaRPr lang="en-US"/>
          </a:p>
        </p:txBody>
      </p:sp>
      <p:sp>
        <p:nvSpPr>
          <p:cNvPr id="1830414209" name="Footer Placeholder 20"/>
          <p:cNvSpPr>
            <a:spLocks noGrp="1"/>
          </p:cNvSpPr>
          <p:nvPr>
            <p:ph type="ftr" sz="quarter" idx="11"/>
          </p:nvPr>
        </p:nvSpPr>
        <p:spPr bwMode="auto">
          <a:xfrm>
            <a:off x="2955585" y="6453386"/>
            <a:ext cx="6280830" cy="404614"/>
          </a:xfrm>
        </p:spPr>
        <p:txBody>
          <a:bodyPr/>
          <a:lstStyle/>
          <a:p>
            <a:pPr algn="ctr">
              <a:defRPr/>
            </a:pPr>
            <a:r>
              <a:rPr lang="de-DE"/>
              <a:t>Mariia Serdiuk</a:t>
            </a:r>
            <a:endParaRPr lang="en-US"/>
          </a:p>
        </p:txBody>
      </p:sp>
      <p:pic>
        <p:nvPicPr>
          <p:cNvPr id="1654501593" name="Picture 15"/>
          <p:cNvPicPr>
            <a:picLocks noChangeAspect="1"/>
          </p:cNvPicPr>
          <p:nvPr/>
        </p:nvPicPr>
        <p:blipFill rotWithShape="1">
          <a:blip r:embed="rId4"/>
          <a:srcRect l="5696"/>
          <a:stretch/>
        </p:blipFill>
        <p:spPr bwMode="auto">
          <a:xfrm>
            <a:off x="6320478" y="2053008"/>
            <a:ext cx="5252528" cy="3245051"/>
          </a:xfrm>
          <a:prstGeom prst="rect">
            <a:avLst/>
          </a:prstGeom>
        </p:spPr>
      </p:pic>
      <p:sp>
        <p:nvSpPr>
          <p:cNvPr id="1234645896" name="TextBox 17"/>
          <p:cNvSpPr txBox="1"/>
          <p:nvPr/>
        </p:nvSpPr>
        <p:spPr bwMode="auto">
          <a:xfrm>
            <a:off x="6868853" y="5471704"/>
            <a:ext cx="412097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Abb. 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de-DE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de-DE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Schematische Darstellung von Ionisation und Anregung durch geladene Teilchen.</a:t>
            </a:r>
            <a:r>
              <a:rPr lang="ru-RU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05895041" name="Content Placeholder 2"/>
          <p:cNvSpPr txBox="1"/>
          <p:nvPr/>
        </p:nvSpPr>
        <p:spPr bwMode="auto">
          <a:xfrm>
            <a:off x="6670061" y="5657471"/>
            <a:ext cx="4553362" cy="4046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84048" indent="-384048" algn="l" defTabSz="914400" rtl="0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/>
              <a:buChar char="■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/>
              <a:buChar char="–"/>
              <a:defRPr sz="2000" i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/>
              <a:buChar char="■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/>
              <a:buChar char="–"/>
              <a:defRPr sz="1800" i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/>
              <a:buChar char="■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/>
              <a:buChar char="–"/>
              <a:defRPr sz="1600" i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/>
              <a:buChar char="■"/>
              <a:defRPr sz="14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/>
              <a:buChar char="–"/>
              <a:defRPr sz="1400" i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/>
              <a:buChar char="■"/>
              <a:defRPr sz="14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Franklin Gothic Book"/>
              <a:buNone/>
              <a:defRPr/>
            </a:pPr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58666109" name="Title 1"/>
          <p:cNvSpPr>
            <a:spLocks noGrp="1"/>
          </p:cNvSpPr>
          <p:nvPr>
            <p:ph type="title"/>
          </p:nvPr>
        </p:nvSpPr>
        <p:spPr bwMode="auto">
          <a:xfrm>
            <a:off x="2048675" y="245726"/>
            <a:ext cx="9601200" cy="1485900"/>
          </a:xfrm>
        </p:spPr>
        <p:txBody>
          <a:bodyPr/>
          <a:lstStyle/>
          <a:p>
            <a:pPr>
              <a:defRPr/>
            </a:pPr>
            <a:r>
              <a:rPr lang="de-DE" i="1" dirty="0">
                <a:solidFill>
                  <a:srgbClr val="3F79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Mittlerer Energieverlust pro Weglänge</a:t>
            </a:r>
            <a:endParaRPr lang="ru-RU" i="1" dirty="0">
              <a:solidFill>
                <a:srgbClr val="3F793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8350082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 algn="ctr">
              <a:defRPr/>
            </a:pPr>
            <a:r>
              <a:rPr lang="de-DE" dirty="0"/>
              <a:t>Mariia Serdiuk</a:t>
            </a:r>
            <a:endParaRPr lang="en-US" dirty="0"/>
          </a:p>
        </p:txBody>
      </p:sp>
      <p:sp>
        <p:nvSpPr>
          <p:cNvPr id="2074449045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9E57DC2-970A-4B3E-BB1C-7A09969E49DF}" type="slidenum">
              <a:rPr lang="en-US"/>
              <a:t>6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23214714" name="TextBox 6"/>
              <p:cNvSpPr txBox="1"/>
              <p:nvPr/>
            </p:nvSpPr>
            <p:spPr bwMode="auto">
              <a:xfrm>
                <a:off x="1116824" y="2559730"/>
                <a:ext cx="5389932" cy="10197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000" b="1" i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/>
                        </a:rPr>
                        <m:t>−</m:t>
                      </m:r>
                      <m:d>
                        <m:dPr>
                          <m:begChr m:val="⟨"/>
                          <m:endChr m:val="⟩"/>
                          <m:ctrlPr>
                            <a:rPr lang="de-DE" sz="2000" b="1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  <a:cs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de-DE" sz="2000" b="1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/>
                                  <a:cs typeface="Cambria Math"/>
                                </a:rPr>
                              </m:ctrlPr>
                            </m:fPr>
                            <m:num>
                              <m:r>
                                <a:rPr lang="de-DE" sz="2000" b="1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ⅆ</m:t>
                              </m:r>
                              <m:r>
                                <a:rPr lang="de-DE" sz="2000" b="1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𝐸</m:t>
                              </m:r>
                            </m:num>
                            <m:den>
                              <m:r>
                                <a:rPr lang="de-DE" sz="2000" b="1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ⅆ</m:t>
                              </m:r>
                              <m:r>
                                <a:rPr lang="de-DE" sz="2000" b="1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𝑥</m:t>
                              </m:r>
                            </m:den>
                          </m:f>
                        </m:e>
                      </m:d>
                      <m:r>
                        <a:rPr lang="de-DE" sz="2000" b="1" i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/>
                        </a:rPr>
                        <m:t>=</m:t>
                      </m:r>
                      <m:r>
                        <a:rPr lang="de-DE" sz="2000" b="1" i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/>
                        </a:rPr>
                        <m:t>𝑛</m:t>
                      </m:r>
                      <m:nary>
                        <m:naryPr>
                          <m:limLoc m:val="undOvr"/>
                          <m:ctrlPr>
                            <a:rPr lang="de-DE" sz="2000" b="1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  <a:cs typeface="Cambria Math"/>
                            </a:rPr>
                          </m:ctrlPr>
                        </m:naryPr>
                        <m:sub>
                          <m:r>
                            <a:rPr lang="de-DE" sz="2000" b="1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𝑇𝑚</m:t>
                          </m:r>
                          <m:r>
                            <a:rPr lang="de-DE" sz="2000" b="1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𝒊𝒏</m:t>
                          </m:r>
                        </m:sub>
                        <m:sup>
                          <m:r>
                            <a:rPr lang="de-DE" sz="2000" b="1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𝑇𝑚</m:t>
                          </m:r>
                          <m:r>
                            <a:rPr lang="de-DE" sz="2000" b="1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𝒂𝒙</m:t>
                          </m:r>
                        </m:sup>
                        <m:e>
                          <m:r>
                            <a:rPr lang="de-DE" sz="2000" b="1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𝑇</m:t>
                          </m:r>
                          <m:f>
                            <m:fPr>
                              <m:ctrlPr>
                                <a:rPr lang="de-DE" sz="2000" b="1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/>
                                  <a:cs typeface="Cambria Math"/>
                                </a:rPr>
                              </m:ctrlPr>
                            </m:fPr>
                            <m:num>
                              <m:r>
                                <a:rPr lang="de-DE" sz="2000" b="1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ⅆ</m:t>
                              </m:r>
                              <m:sSub>
                                <m:sSubPr>
                                  <m:ctrlPr>
                                    <a:rPr lang="de-DE" sz="2000" b="1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  <a:cs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2000" b="1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σ</m:t>
                                  </m:r>
                                </m:e>
                                <m:sub>
                                  <m:r>
                                    <a:rPr lang="uk-UA" sz="2000" b="1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А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de-DE" sz="2000" b="1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ⅆ</m:t>
                              </m:r>
                              <m:r>
                                <a:rPr lang="de-DE" sz="2000" b="1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𝑇</m:t>
                              </m:r>
                            </m:den>
                          </m:f>
                          <m:d>
                            <m:dPr>
                              <m:ctrlPr>
                                <a:rPr lang="de-DE" sz="2000" b="1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/>
                                  <a:cs typeface="Cambria Math"/>
                                </a:rPr>
                              </m:ctrlPr>
                            </m:dPr>
                            <m:e>
                              <m:r>
                                <a:rPr lang="de-DE" sz="2000" b="1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𝑀</m:t>
                              </m:r>
                              <m:r>
                                <a:rPr lang="de-DE" sz="2000" b="1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el-GR" sz="2000" b="1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β</m:t>
                              </m:r>
                              <m:r>
                                <a:rPr lang="uk-UA" sz="2000" b="1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,</m:t>
                              </m:r>
                              <m:r>
                                <a:rPr lang="de-DE" sz="2000" b="1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𝑇</m:t>
                              </m:r>
                            </m:e>
                          </m:d>
                          <m:r>
                            <a:rPr lang="de-DE" sz="2000" b="1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ⅆ</m:t>
                          </m:r>
                          <m:r>
                            <a:rPr lang="de-DE" sz="2000" b="1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𝑇</m:t>
                          </m:r>
                        </m:e>
                      </m:nary>
                    </m:oMath>
                  </m:oMathPara>
                </a14:m>
                <a:endParaRPr lang="de-DE" sz="2000" b="1" dirty="0">
                  <a:solidFill>
                    <a:schemeClr val="accent6">
                      <a:lumMod val="50000"/>
                    </a:schemeClr>
                  </a:solidFill>
                  <a:latin typeface="Times New Roman"/>
                  <a:cs typeface="Times New Roman"/>
                </a:endParaRPr>
              </a:p>
            </p:txBody>
          </p:sp>
        </mc:Choice>
        <mc:Fallback xmlns="">
          <p:sp>
            <p:nvSpPr>
              <p:cNvPr id="923214714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16824" y="2559730"/>
                <a:ext cx="5389932" cy="101976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2168597" name="TextBox 8"/>
          <p:cNvSpPr txBox="1"/>
          <p:nvPr/>
        </p:nvSpPr>
        <p:spPr bwMode="auto">
          <a:xfrm>
            <a:off x="1767140" y="3784728"/>
            <a:ext cx="6096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 typeface="Franklin Gothic Book"/>
              <a:buNone/>
              <a:defRPr/>
            </a:pPr>
            <a:r>
              <a:rPr lang="de-DE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Gl.1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de-DE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Mittlerer Energieverlust pro Weglänge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835A880-F6A9-1029-23C4-4660CFAFA39E}"/>
                  </a:ext>
                </a:extLst>
              </p:cNvPr>
              <p:cNvSpPr txBox="1"/>
              <p:nvPr/>
            </p:nvSpPr>
            <p:spPr>
              <a:xfrm>
                <a:off x="6660225" y="1650757"/>
                <a:ext cx="4647799" cy="35564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de-DE" b="1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/>
                      </a:rPr>
                      <m:t>𝑇</m:t>
                    </m:r>
                  </m:oMath>
                </a14:m>
                <a:r>
                  <a:rPr lang="uk-UA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 </a:t>
                </a:r>
                <a:r>
                  <a:rPr lang="de-DE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übertragene Energie auf ein Elektron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de-DE" b="1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  <a:cs typeface="Cambria Math"/>
                          </a:rPr>
                        </m:ctrlPr>
                      </m:fPr>
                      <m:num>
                        <m:r>
                          <a:rPr lang="de-DE" b="1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/>
                          </a:rPr>
                          <m:t>ⅆ</m:t>
                        </m:r>
                        <m:sSub>
                          <m:sSubPr>
                            <m:ctrlPr>
                              <a:rPr lang="de-DE" b="1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  <a:cs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b="1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σ</m:t>
                            </m:r>
                          </m:e>
                          <m:sub>
                            <m:r>
                              <a:rPr lang="uk-UA" b="1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А</m:t>
                            </m:r>
                          </m:sub>
                        </m:sSub>
                      </m:num>
                      <m:den>
                        <m:r>
                          <a:rPr lang="de-DE" b="1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/>
                          </a:rPr>
                          <m:t>ⅆ</m:t>
                        </m:r>
                        <m:r>
                          <a:rPr lang="de-DE" b="1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/>
                          </a:rPr>
                          <m:t>𝑇</m:t>
                        </m:r>
                      </m:den>
                    </m:f>
                  </m:oMath>
                </a14:m>
                <a:r>
                  <a:rPr lang="uk-UA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de-DE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 differentieller Wirkungsquerschnitt</a:t>
                </a:r>
                <a:br>
                  <a:rPr lang="de-DE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de-DE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(Wahrscheinlichkeit für die Übertragung der Energie T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de-DE" b="1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/>
                      </a:rPr>
                      <m:t>𝑛</m:t>
                    </m:r>
                  </m:oMath>
                </a14:m>
                <a:r>
                  <a:rPr lang="uk-UA" b="1" dirty="0">
                    <a:solidFill>
                      <a:schemeClr val="accent6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de-DE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 Elektronendichte des Material</a:t>
                </a:r>
                <a:endParaRPr lang="de-DE" b="1" dirty="0">
                  <a:solidFill>
                    <a:schemeClr val="accent6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de-DE" b="1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/>
                      </a:rPr>
                      <m:t>𝑀</m:t>
                    </m:r>
                  </m:oMath>
                </a14:m>
                <a:r>
                  <a:rPr lang="uk-UA" b="1" dirty="0">
                    <a:solidFill>
                      <a:schemeClr val="accent6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de-DE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 Masse des einfallenden Teilchens</a:t>
                </a:r>
                <a:endParaRPr lang="de-DE" b="1" dirty="0">
                  <a:solidFill>
                    <a:schemeClr val="accent6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b="1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/>
                      </a:rPr>
                      <m:t>β</m:t>
                    </m:r>
                  </m:oMath>
                </a14:m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 </a:t>
                </a:r>
                <a:r>
                  <a:rPr lang="de-DE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v/c</a:t>
                </a:r>
                <a:r>
                  <a:rPr lang="de-DE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– Geschwindigkeit des Teilchens relativ zur Lichtgeschwindigkeit</a:t>
                </a:r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835A880-F6A9-1029-23C4-4660CFAFA3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0225" y="1650757"/>
                <a:ext cx="4647799" cy="3556486"/>
              </a:xfrm>
              <a:prstGeom prst="rect">
                <a:avLst/>
              </a:prstGeom>
              <a:blipFill>
                <a:blip r:embed="rId4"/>
                <a:stretch>
                  <a:fillRect l="-919" r="-131" b="-188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5941335" name="Title 1"/>
          <p:cNvSpPr>
            <a:spLocks noGrp="1"/>
          </p:cNvSpPr>
          <p:nvPr>
            <p:ph type="title"/>
          </p:nvPr>
        </p:nvSpPr>
        <p:spPr bwMode="auto">
          <a:xfrm>
            <a:off x="1081165" y="254670"/>
            <a:ext cx="10641603" cy="14859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de-DE" sz="3600" i="1" dirty="0">
                <a:solidFill>
                  <a:srgbClr val="1A8A2D"/>
                </a:solidFill>
                <a:latin typeface="Times New Roman"/>
                <a:cs typeface="Times New Roman"/>
              </a:rPr>
              <a:t>Verlauf des Energieverlusts nach der Bethe-Bloch-Formel</a:t>
            </a:r>
            <a:br>
              <a:rPr lang="ru-RU" sz="3600" i="1" dirty="0">
                <a:solidFill>
                  <a:srgbClr val="C00000"/>
                </a:solidFill>
                <a:latin typeface="Times New Roman"/>
                <a:cs typeface="Times New Roman"/>
              </a:rPr>
            </a:br>
            <a:br>
              <a:rPr lang="ru-RU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84093652" name="Picture 8"/>
          <p:cNvPicPr>
            <a:picLocks noChangeAspect="1"/>
          </p:cNvPicPr>
          <p:nvPr/>
        </p:nvPicPr>
        <p:blipFill rotWithShape="1">
          <a:blip r:embed="rId3"/>
          <a:srcRect r="38130"/>
          <a:stretch/>
        </p:blipFill>
        <p:spPr bwMode="auto">
          <a:xfrm>
            <a:off x="6513649" y="1942262"/>
            <a:ext cx="4272105" cy="353048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8720200" name="TextBox 12"/>
              <p:cNvSpPr txBox="1"/>
              <p:nvPr/>
            </p:nvSpPr>
            <p:spPr bwMode="auto">
              <a:xfrm>
                <a:off x="1583378" y="2279961"/>
                <a:ext cx="4512622" cy="384130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just" defTabSz="914400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ru-RU" b="1" i="0" u="none" strike="noStrike" cap="none" dirty="0">
                    <a:ln>
                      <a:noFill/>
                    </a:ln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Für kleine Energien:</a:t>
                </a:r>
                <a:endParaRPr lang="en-US" b="1" i="0" u="none" strike="noStrike" cap="none" dirty="0">
                  <a:ln>
                    <a:noFill/>
                  </a:ln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just" defTabSz="914400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b="0" i="1" u="none" strike="noStrike" cap="none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/>
                              <a:cs typeface="Cambria Math"/>
                            </a:rPr>
                          </m:ctrlPr>
                        </m:fPr>
                        <m:num>
                          <m:r>
                            <a:rPr lang="ru-RU" b="0" i="0" u="none" strike="noStrike" cap="none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ⅆ</m:t>
                          </m:r>
                          <m:r>
                            <a:rPr lang="ru-RU" b="0" i="0" u="none" strike="noStrike" cap="none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𝐸</m:t>
                          </m:r>
                        </m:num>
                        <m:den>
                          <m:r>
                            <a:rPr lang="ru-RU" b="0" i="0" u="none" strike="noStrike" cap="none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ⅆ</m:t>
                          </m:r>
                          <m:r>
                            <a:rPr lang="ru-RU" b="0" i="0" u="none" strike="noStrike" cap="none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𝑥</m:t>
                          </m:r>
                        </m:den>
                      </m:f>
                      <m:r>
                        <a:rPr lang="ru-RU" b="0" i="0" u="none" strike="noStrike" cap="none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Cambria Math"/>
                        </a:rPr>
                        <m:t>~</m:t>
                      </m:r>
                      <m:f>
                        <m:fPr>
                          <m:ctrlPr>
                            <a:rPr lang="ru-RU" b="0" i="1" u="none" strike="noStrike" cap="none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/>
                              <a:cs typeface="Cambria Math"/>
                            </a:rPr>
                          </m:ctrlPr>
                        </m:fPr>
                        <m:num>
                          <m:r>
                            <a:rPr lang="ru-RU" b="0" i="0" u="none" strike="noStrike" cap="none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ru-RU" b="0" i="1" u="none" strike="noStrike" cap="none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  <a:cs typeface="Cambria Math"/>
                                </a:rPr>
                              </m:ctrlPr>
                            </m:sSupPr>
                            <m:e>
                              <m:r>
                                <a:rPr lang="ru-RU" b="0" i="0" u="none" strike="noStrike" cap="none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𝛽</m:t>
                              </m:r>
                            </m:e>
                            <m:sup>
                              <m:r>
                                <a:rPr lang="ru-RU" b="0" i="0" u="none" strike="noStrike" cap="none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ru-RU" b="0" i="0" u="none" strike="noStrike" cap="none" dirty="0">
                  <a:ln>
                    <a:noFill/>
                  </a:ln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just" defTabSz="914400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defRPr/>
                </a:pPr>
                <a:endParaRPr lang="ru-RU" b="0" i="0" u="none" strike="noStrike" cap="none" dirty="0">
                  <a:ln>
                    <a:noFill/>
                  </a:ln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just" defTabSz="914400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defRPr/>
                </a:pPr>
                <a:r>
                  <a:rPr lang="de-DE" b="1" i="0" u="none" strike="noStrike" cap="none" dirty="0">
                    <a:ln>
                      <a:noFill/>
                    </a:ln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ru-RU" b="1" i="0" u="none" strike="noStrike" cap="none" dirty="0">
                    <a:ln>
                      <a:noFill/>
                    </a:ln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inimal ionizing particles (MIPs) </a:t>
                </a:r>
                <a:endParaRPr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ctr" defTabSz="914400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defRPr/>
                </a:pPr>
                <a:r>
                  <a:rPr lang="en-US" b="0" i="0" u="none" strike="noStrike" cap="none" dirty="0">
                    <a:ln>
                      <a:noFill/>
                    </a:ln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b="0" i="0" u="none" strike="noStrike" cap="none" dirty="0">
                    <a:ln>
                      <a:noFill/>
                    </a:ln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βγ ≈ 3 − 3.5</a:t>
                </a:r>
                <a:endParaRPr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just" defTabSz="914400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lang="ru-RU" b="1" i="0" u="none" strike="noStrike" cap="none" dirty="0">
                  <a:ln>
                    <a:noFill/>
                  </a:ln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just" defTabSz="914400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ru-RU" b="1" i="0" u="none" strike="noStrike" cap="none" dirty="0">
                    <a:ln>
                      <a:noFill/>
                    </a:ln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Für hohe Energien</a:t>
                </a:r>
                <a:r>
                  <a:rPr lang="en-US" b="1" i="0" u="none" strike="noStrike" cap="none" dirty="0">
                    <a:ln>
                      <a:noFill/>
                    </a:ln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endParaRPr lang="ru-RU" b="1" i="0" u="none" strike="noStrike" cap="none" dirty="0">
                  <a:ln>
                    <a:noFill/>
                  </a:ln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ctr" defTabSz="914400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en-US" b="0" u="none" strike="noStrike" cap="none" dirty="0">
                    <a:ln>
                      <a:noFill/>
                    </a:ln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0" i="1" u="none" strike="noStrike" cap="none">
                            <a:ln>
                              <a:noFill/>
                            </a:ln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  <a:cs typeface="Cambria Math"/>
                          </a:rPr>
                        </m:ctrlPr>
                      </m:fPr>
                      <m:num>
                        <m:r>
                          <a:rPr lang="ru-RU" b="0" i="0" u="none" strike="noStrike" cap="none">
                            <a:ln>
                              <a:noFill/>
                            </a:ln>
                            <a:solidFill>
                              <a:srgbClr val="C00000"/>
                            </a:solidFill>
                            <a:latin typeface="Cambria Math"/>
                          </a:rPr>
                          <m:t>ⅆ</m:t>
                        </m:r>
                        <m:r>
                          <a:rPr lang="ru-RU" b="0" i="0" u="none" strike="noStrike" cap="none">
                            <a:ln>
                              <a:noFill/>
                            </a:ln>
                            <a:solidFill>
                              <a:srgbClr val="C00000"/>
                            </a:solidFill>
                            <a:latin typeface="Cambria Math"/>
                          </a:rPr>
                          <m:t>𝐸</m:t>
                        </m:r>
                      </m:num>
                      <m:den>
                        <m:r>
                          <a:rPr lang="ru-RU" b="0" i="0" u="none" strike="noStrike" cap="none">
                            <a:ln>
                              <a:noFill/>
                            </a:ln>
                            <a:solidFill>
                              <a:srgbClr val="C00000"/>
                            </a:solidFill>
                            <a:latin typeface="Cambria Math"/>
                          </a:rPr>
                          <m:t>ⅆ</m:t>
                        </m:r>
                        <m:r>
                          <a:rPr lang="ru-RU" b="0" i="0" u="none" strike="noStrike" cap="none">
                            <a:ln>
                              <a:noFill/>
                            </a:ln>
                            <a:solidFill>
                              <a:srgbClr val="C00000"/>
                            </a:solidFill>
                            <a:latin typeface="Cambria Math"/>
                          </a:rPr>
                          <m:t>𝑥</m:t>
                        </m:r>
                      </m:den>
                    </m:f>
                    <m:r>
                      <a:rPr lang="ru-RU" b="0" i="0" u="none" strike="noStrike" cap="none">
                        <a:ln>
                          <a:noFill/>
                        </a:ln>
                        <a:solidFill>
                          <a:srgbClr val="C00000"/>
                        </a:solidFill>
                        <a:latin typeface="Cambria Math"/>
                      </a:rPr>
                      <m:t>~</m:t>
                    </m:r>
                    <m:r>
                      <a:rPr lang="en-US" b="0" i="0" u="none" strike="noStrike" cap="none">
                        <a:ln>
                          <a:noFill/>
                        </a:ln>
                        <a:solidFill>
                          <a:srgbClr val="C00000"/>
                        </a:solidFill>
                        <a:latin typeface="Cambria Math"/>
                      </a:rPr>
                      <m:t> </m:t>
                    </m:r>
                    <m:r>
                      <a:rPr lang="en-US" b="0" i="1" u="none" strike="noStrike" cap="none">
                        <a:ln>
                          <a:noFill/>
                        </a:ln>
                        <a:solidFill>
                          <a:srgbClr val="C00000"/>
                        </a:solidFill>
                        <a:latin typeface="Cambria Math"/>
                      </a:rPr>
                      <m:t>𝑙𝑜𝑔</m:t>
                    </m:r>
                    <m:r>
                      <a:rPr lang="ru-RU" b="0" i="1" u="none" strike="noStrike" cap="none">
                        <a:ln>
                          <a:noFill/>
                        </a:ln>
                        <a:solidFill>
                          <a:srgbClr val="C0000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l-GR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γ</a:t>
                </a:r>
                <a:endParaRPr lang="ru-RU" b="1" i="0" u="none" strike="noStrike" cap="none" dirty="0">
                  <a:ln>
                    <a:noFill/>
                  </a:ln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just" defTabSz="914400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defRPr/>
                </a:pPr>
                <a:r>
                  <a:rPr lang="ru-RU" b="0" i="0" u="none" strike="noStrike" cap="none" dirty="0">
                    <a:ln>
                      <a:noFill/>
                    </a:ln>
                    <a:solidFill>
                      <a:schemeClr val="accent5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Dichteeffekt reduziert den Anstieg</a:t>
                </a:r>
                <a:endParaRPr dirty="0">
                  <a:solidFill>
                    <a:schemeClr val="accent5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just" defTabSz="914400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defRPr/>
                </a:pPr>
                <a:endParaRPr lang="ru-RU" dirty="0">
                  <a:solidFill>
                    <a:srgbClr val="FF0000"/>
                  </a:solidFill>
                  <a:latin typeface="Times New Roman"/>
                  <a:cs typeface="Times New Roman"/>
                </a:endParaRPr>
              </a:p>
              <a:p>
                <a:pPr marL="0" marR="0" lvl="0" indent="0" algn="just" defTabSz="914400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defRPr/>
                </a:pPr>
                <a:endParaRPr lang="ru-RU" b="0" i="0" u="none" strike="noStrike" cap="none" dirty="0">
                  <a:ln>
                    <a:noFill/>
                  </a:ln>
                  <a:solidFill>
                    <a:srgbClr val="FF0000"/>
                  </a:solidFill>
                  <a:latin typeface="Times New Roman"/>
                  <a:cs typeface="Times New Roman"/>
                </a:endParaRPr>
              </a:p>
              <a:p>
                <a:pPr marL="0" marR="0" lvl="0" indent="0" algn="just" defTabSz="914400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defRPr/>
                </a:pPr>
                <a:endParaRPr lang="ru-RU" b="0" i="0" u="none" strike="noStrike" cap="none" dirty="0">
                  <a:ln>
                    <a:noFill/>
                  </a:ln>
                  <a:solidFill>
                    <a:schemeClr val="tx1"/>
                  </a:solidFill>
                  <a:latin typeface="Times New Roman"/>
                  <a:cs typeface="Times New Roman"/>
                </a:endParaRPr>
              </a:p>
            </p:txBody>
          </p:sp>
        </mc:Choice>
        <mc:Fallback xmlns="">
          <p:sp>
            <p:nvSpPr>
              <p:cNvPr id="78720200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83378" y="2279961"/>
                <a:ext cx="4512622" cy="3841308"/>
              </a:xfrm>
              <a:prstGeom prst="rect">
                <a:avLst/>
              </a:prstGeom>
              <a:blipFill>
                <a:blip r:embed="rId4"/>
                <a:stretch>
                  <a:fillRect l="-1216" t="-79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31195036" name="Footer Placeholder 2"/>
          <p:cNvSpPr>
            <a:spLocks noGrp="1"/>
          </p:cNvSpPr>
          <p:nvPr>
            <p:ph type="ftr" sz="quarter" idx="11"/>
          </p:nvPr>
        </p:nvSpPr>
        <p:spPr bwMode="auto">
          <a:xfrm>
            <a:off x="2955585" y="6453386"/>
            <a:ext cx="6280830" cy="404614"/>
          </a:xfrm>
        </p:spPr>
        <p:txBody>
          <a:bodyPr/>
          <a:lstStyle/>
          <a:p>
            <a:pPr algn="ctr">
              <a:defRPr/>
            </a:pPr>
            <a:r>
              <a:rPr lang="de-DE"/>
              <a:t>Mariia Serdiuk</a:t>
            </a:r>
            <a:endParaRPr lang="en-US"/>
          </a:p>
        </p:txBody>
      </p:sp>
      <p:sp>
        <p:nvSpPr>
          <p:cNvPr id="1706449193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9E57DC2-970A-4B3E-BB1C-7A09969E49DF}" type="slidenum">
              <a:rPr lang="en-US"/>
              <a:t>7</a:t>
            </a:fld>
            <a:endParaRPr lang="en-US"/>
          </a:p>
        </p:txBody>
      </p:sp>
      <p:sp>
        <p:nvSpPr>
          <p:cNvPr id="1585103545" name="TextBox 7"/>
          <p:cNvSpPr txBox="1"/>
          <p:nvPr/>
        </p:nvSpPr>
        <p:spPr bwMode="auto">
          <a:xfrm>
            <a:off x="6401966" y="5638806"/>
            <a:ext cx="484610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Abb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6</a:t>
            </a:r>
            <a:r>
              <a:rPr lang="de-DE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de-DE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Verlauf des Energieverlusts geladener Teilchen nach der Bethe-Bloch-Formel.</a:t>
            </a:r>
            <a:r>
              <a:rPr lang="ru-RU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[</a:t>
            </a:r>
            <a:r>
              <a:rPr lang="en-US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6</a:t>
            </a:r>
            <a:r>
              <a:rPr lang="ru-RU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]</a:t>
            </a:r>
            <a:endParaRPr lang="de-DE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E2BCA53-43E3-40EF-6CD0-5E6144BC0EEF}"/>
                  </a:ext>
                </a:extLst>
              </p:cNvPr>
              <p:cNvSpPr txBox="1"/>
              <p:nvPr/>
            </p:nvSpPr>
            <p:spPr>
              <a:xfrm>
                <a:off x="2394194" y="900285"/>
                <a:ext cx="7770654" cy="8749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00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begChr m:val="⟨"/>
                          <m:endChr m:val="⟩"/>
                          <m:ctrlPr>
                            <a:rPr lang="ru-RU" sz="20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ru-RU" sz="2000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ru-RU" sz="2000" i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ⅆ</m:t>
                              </m:r>
                              <m:r>
                                <a:rPr lang="ru-RU" sz="2000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num>
                            <m:den>
                              <m:r>
                                <a:rPr lang="ru-RU" sz="2000" i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ⅆ</m:t>
                              </m:r>
                              <m:r>
                                <a:rPr lang="ru-RU" sz="2000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den>
                          </m:f>
                        </m:e>
                      </m:d>
                      <m:r>
                        <a:rPr lang="ru-RU" sz="2000" i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sz="20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𝐾</m:t>
                      </m:r>
                      <m:f>
                        <m:fPr>
                          <m:ctrlPr>
                            <a:rPr lang="ru-RU" sz="20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de-DE" sz="2000" b="0" i="0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Z</m:t>
                          </m:r>
                        </m:num>
                        <m:den>
                          <m:r>
                            <a:rPr lang="ru-RU" sz="20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den>
                      </m:f>
                      <m:r>
                        <m:rPr>
                          <m:sty m:val="p"/>
                        </m:rPr>
                        <a:rPr lang="el-GR" sz="200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ρ</m:t>
                      </m:r>
                      <m:f>
                        <m:fPr>
                          <m:ctrlPr>
                            <a:rPr lang="ru-RU" sz="20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ru-RU" sz="2000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de-DE" sz="2000" b="0" i="0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z</m:t>
                              </m:r>
                            </m:e>
                            <m:sup>
                              <m:r>
                                <a:rPr lang="ru-RU" sz="2000" i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ru-RU" sz="2000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2000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p>
                              <m:r>
                                <a:rPr lang="de-DE" sz="20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ru-RU" sz="20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ru-RU" sz="2000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ru-RU" sz="2000" i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ru-RU" sz="2000" i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func>
                            <m:funcPr>
                              <m:ctrlPr>
                                <a:rPr lang="ru-RU" sz="2000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ru-RU" sz="2000" i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f>
                                <m:fPr>
                                  <m:ctrlPr>
                                    <a:rPr lang="ru-RU" sz="2000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ru-RU" sz="2000" i="0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ru-RU" sz="2000" i="1">
                                          <a:solidFill>
                                            <a:schemeClr val="accent6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ru-RU" sz="2000" i="1">
                                          <a:solidFill>
                                            <a:schemeClr val="accent6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ru-RU" sz="2000" i="1">
                                          <a:solidFill>
                                            <a:schemeClr val="accent6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sub>
                                  </m:sSub>
                                  <m:sSup>
                                    <m:sSupPr>
                                      <m:ctrlPr>
                                        <a:rPr lang="ru-RU" sz="2000" i="1">
                                          <a:solidFill>
                                            <a:schemeClr val="accent6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de-DE" sz="2000" b="0" i="1" smtClean="0">
                                          <a:solidFill>
                                            <a:schemeClr val="accent6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e>
                                    <m:sup>
                                      <m:r>
                                        <a:rPr lang="ru-RU" sz="2000" i="0">
                                          <a:solidFill>
                                            <a:schemeClr val="accent6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ru-RU" sz="2000" i="1">
                                          <a:solidFill>
                                            <a:schemeClr val="accent6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sSup>
                                        <m:sSupPr>
                                          <m:ctrlPr>
                                            <a:rPr lang="ru-RU" sz="2000" i="1">
                                              <a:solidFill>
                                                <a:schemeClr val="accent6">
                                                  <a:lumMod val="5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ru-RU" sz="2000" i="1" smtClean="0">
                                              <a:solidFill>
                                                <a:schemeClr val="accent6">
                                                  <a:lumMod val="5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e>
                                        <m:sup>
                                          <m:r>
                                            <a:rPr lang="ru-RU" sz="2000">
                                              <a:solidFill>
                                                <a:schemeClr val="accent6">
                                                  <a:lumMod val="5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r>
                                        <a:rPr lang="ru-RU" sz="2000" i="1">
                                          <a:solidFill>
                                            <a:schemeClr val="accent6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𝛾</m:t>
                                      </m:r>
                                    </m:e>
                                    <m:sup>
                                      <m:r>
                                        <a:rPr lang="ru-RU" sz="2000" i="0">
                                          <a:solidFill>
                                            <a:schemeClr val="accent6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sSub>
                                    <m:sSubPr>
                                      <m:ctrlPr>
                                        <a:rPr lang="ru-RU" sz="2000" i="1" smtClean="0">
                                          <a:solidFill>
                                            <a:schemeClr val="accent6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solidFill>
                                            <a:schemeClr val="accent6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solidFill>
                                            <a:schemeClr val="accent6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𝑚𝑎𝑥</m:t>
                                      </m:r>
                                    </m:sub>
                                  </m:sSub>
                                </m:num>
                                <m:den>
                                  <m:sSup>
                                    <m:sSupPr>
                                      <m:ctrlPr>
                                        <a:rPr lang="ru-RU" sz="2000" i="1">
                                          <a:solidFill>
                                            <a:schemeClr val="accent6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ru-RU" sz="2000" i="1">
                                          <a:solidFill>
                                            <a:schemeClr val="accent6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  <m:sup>
                                      <m:r>
                                        <a:rPr lang="ru-RU" sz="2000" i="0">
                                          <a:solidFill>
                                            <a:schemeClr val="accent6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func>
                          <m:r>
                            <a:rPr lang="ru-RU" sz="2000" i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ru-RU" sz="2000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2000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p>
                              <m:r>
                                <a:rPr lang="ru-RU" sz="2000" i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ru-RU" sz="2000" i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ru-RU" sz="2000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ru-RU" sz="2000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  <m:d>
                                <m:dPr>
                                  <m:ctrlPr>
                                    <a:rPr lang="ru-RU" sz="2000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ru-RU" sz="2000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𝛽𝛾</m:t>
                                  </m:r>
                                </m:e>
                              </m:d>
                            </m:num>
                            <m:den>
                              <m:r>
                                <a:rPr lang="ru-RU" sz="2000" i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ru-RU" sz="2000" i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ru-RU" sz="2000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ru-RU" sz="2000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  <m:d>
                                <m:dPr>
                                  <m:ctrlPr>
                                    <a:rPr lang="ru-RU" sz="2000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ru-RU" sz="2000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𝛽𝛾</m:t>
                                  </m:r>
                                  <m:r>
                                    <a:rPr lang="de-DE" sz="2000" b="0" i="1" smtClean="0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ru-RU" sz="2000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</m:d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de-DE" sz="2000" b="0" i="0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Z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ru-RU" sz="1600" dirty="0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E2BCA53-43E3-40EF-6CD0-5E6144BC0E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4194" y="900285"/>
                <a:ext cx="7770654" cy="87492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80749688" name="Title 1"/>
          <p:cNvSpPr>
            <a:spLocks noGrp="1"/>
          </p:cNvSpPr>
          <p:nvPr>
            <p:ph type="title"/>
          </p:nvPr>
        </p:nvSpPr>
        <p:spPr bwMode="auto">
          <a:xfrm>
            <a:off x="1710615" y="189672"/>
            <a:ext cx="9601200" cy="14859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de-DE" i="1" dirty="0">
                <a:solidFill>
                  <a:srgbClr val="1A8A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Anwendungen in Teilchendetektoren</a:t>
            </a:r>
            <a:br>
              <a:rPr lang="de-DE" b="1" dirty="0"/>
            </a:br>
            <a:endParaRPr lang="ru-RU" dirty="0"/>
          </a:p>
        </p:txBody>
      </p:sp>
      <p:sp>
        <p:nvSpPr>
          <p:cNvPr id="1574042240" name="Content Placeholder 2"/>
          <p:cNvSpPr>
            <a:spLocks noGrp="1"/>
          </p:cNvSpPr>
          <p:nvPr>
            <p:ph idx="1"/>
          </p:nvPr>
        </p:nvSpPr>
        <p:spPr bwMode="auto">
          <a:xfrm>
            <a:off x="1484889" y="1935062"/>
            <a:ext cx="7140771" cy="5467815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  <a:defRPr/>
            </a:pPr>
            <a:r>
              <a:rPr lang="de-DE" b="1" dirty="0">
                <a:solidFill>
                  <a:srgbClr val="3F79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Teilchenidentifikation mit dE/dx</a:t>
            </a:r>
            <a:endParaRPr sz="2400" dirty="0">
              <a:solidFill>
                <a:srgbClr val="3F793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buFont typeface="Arial"/>
              <a:buChar char="•"/>
              <a:defRPr/>
            </a:pP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verschiedene Teilchen besitzen charakteristische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0000"/>
              </a:lnSpc>
              <a:buNone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dE/dx-Kurven 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buFont typeface="Arial"/>
              <a:buChar char="•"/>
              <a:defRPr/>
            </a:pP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Identifikation über Energieverlust und Impuls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0000"/>
              </a:lnSpc>
              <a:buNone/>
              <a:defRPr/>
            </a:pPr>
            <a:r>
              <a:rPr lang="de-DE" b="1" i="1" dirty="0">
                <a:solidFill>
                  <a:srgbClr val="3F79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Fluktuationen: </a:t>
            </a:r>
            <a:r>
              <a:rPr lang="uk-UA" b="1" i="1" dirty="0">
                <a:solidFill>
                  <a:srgbClr val="3F79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sz="2400" dirty="0">
              <a:solidFill>
                <a:srgbClr val="3F793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0000"/>
              </a:lnSpc>
              <a:buNone/>
              <a:defRPr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de-D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Der Energieverlust ist ein statistischer Prozess</a:t>
            </a:r>
            <a:endParaRPr lang="uk-UA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buFont typeface="Arial"/>
              <a:buChar char="•"/>
              <a:defRPr/>
            </a:pPr>
            <a:r>
              <a:rPr lang="de-D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Anzahl der Ionisationen 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buFont typeface="Arial"/>
              <a:buChar char="•"/>
              <a:defRPr/>
            </a:pPr>
            <a:r>
              <a:rPr lang="de-D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Energieübertrag pro Stoß</a:t>
            </a:r>
            <a:endParaRPr lang="uk-UA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  <a:defRPr/>
            </a:pPr>
            <a:endParaRPr lang="ru-RU" sz="1800" dirty="0"/>
          </a:p>
        </p:txBody>
      </p:sp>
      <p:pic>
        <p:nvPicPr>
          <p:cNvPr id="1037081944" name="Picture 4"/>
          <p:cNvPicPr>
            <a:picLocks noChangeAspect="1"/>
          </p:cNvPicPr>
          <p:nvPr/>
        </p:nvPicPr>
        <p:blipFill rotWithShape="1">
          <a:blip r:embed="rId3"/>
          <a:stretch/>
        </p:blipFill>
        <p:spPr bwMode="auto">
          <a:xfrm>
            <a:off x="8399934" y="1577934"/>
            <a:ext cx="3477110" cy="3496163"/>
          </a:xfrm>
          <a:prstGeom prst="rect">
            <a:avLst/>
          </a:prstGeom>
        </p:spPr>
      </p:pic>
      <p:sp>
        <p:nvSpPr>
          <p:cNvPr id="1232337528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3031785" y="6474230"/>
            <a:ext cx="6280830" cy="404614"/>
          </a:xfrm>
        </p:spPr>
        <p:txBody>
          <a:bodyPr/>
          <a:lstStyle/>
          <a:p>
            <a:pPr algn="ctr">
              <a:defRPr/>
            </a:pPr>
            <a:r>
              <a:rPr lang="de-DE"/>
              <a:t>Mariia Serdiuk</a:t>
            </a:r>
            <a:endParaRPr lang="en-US"/>
          </a:p>
        </p:txBody>
      </p:sp>
      <p:sp>
        <p:nvSpPr>
          <p:cNvPr id="402189383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9E57DC2-970A-4B3E-BB1C-7A09969E49DF}" type="slidenum">
              <a:rPr lang="en-US"/>
              <a:t>8</a:t>
            </a:fld>
            <a:endParaRPr lang="en-US"/>
          </a:p>
        </p:txBody>
      </p:sp>
      <p:sp>
        <p:nvSpPr>
          <p:cNvPr id="1813172814" name="TextBox 7"/>
          <p:cNvSpPr txBox="1"/>
          <p:nvPr/>
        </p:nvSpPr>
        <p:spPr bwMode="auto">
          <a:xfrm>
            <a:off x="8076908" y="5354940"/>
            <a:ext cx="4033657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Abb</a:t>
            </a:r>
            <a:r>
              <a:rPr lang="uk-UA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7</a:t>
            </a:r>
            <a:r>
              <a:rPr lang="de-DE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de-DE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Charakteristische dE/dx-Kurven verschiedener geladener Teilchen als Funktion des Impulses</a:t>
            </a:r>
            <a:r>
              <a:rPr lang="de-DE" sz="1400" dirty="0"/>
              <a:t>.</a:t>
            </a:r>
            <a:r>
              <a:rPr lang="ru-RU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[</a:t>
            </a:r>
            <a:r>
              <a:rPr lang="en-US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6</a:t>
            </a:r>
            <a:r>
              <a:rPr lang="ru-RU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]</a:t>
            </a:r>
            <a:endParaRPr lang="ru-RU" sz="1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19293297" name="Title 1"/>
          <p:cNvSpPr>
            <a:spLocks noGrp="1"/>
          </p:cNvSpPr>
          <p:nvPr>
            <p:ph type="title"/>
          </p:nvPr>
        </p:nvSpPr>
        <p:spPr bwMode="auto">
          <a:xfrm>
            <a:off x="2247610" y="171307"/>
            <a:ext cx="7375894" cy="1485900"/>
          </a:xfrm>
        </p:spPr>
        <p:txBody>
          <a:bodyPr/>
          <a:lstStyle/>
          <a:p>
            <a:pPr algn="ctr">
              <a:defRPr/>
            </a:pPr>
            <a:r>
              <a:rPr lang="de-DE" i="1" dirty="0">
                <a:solidFill>
                  <a:srgbClr val="1A8A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Reichweite &amp; Bragg-Peak</a:t>
            </a:r>
            <a:endParaRPr lang="ru-RU" i="1" dirty="0">
              <a:solidFill>
                <a:srgbClr val="1A8A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85750836" name="Rectangle 1"/>
          <p:cNvSpPr>
            <a:spLocks noChangeArrowheads="1"/>
          </p:cNvSpPr>
          <p:nvPr/>
        </p:nvSpPr>
        <p:spPr bwMode="auto">
          <a:xfrm>
            <a:off x="998860" y="4416299"/>
            <a:ext cx="10568608" cy="36933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800" b="0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rPr>
              <a:t>.</a:t>
            </a:r>
            <a:endParaRPr/>
          </a:p>
        </p:txBody>
      </p:sp>
      <p:pic>
        <p:nvPicPr>
          <p:cNvPr id="1727045356" name="Picture 18"/>
          <p:cNvPicPr>
            <a:picLocks noChangeAspect="1"/>
          </p:cNvPicPr>
          <p:nvPr/>
        </p:nvPicPr>
        <p:blipFill rotWithShape="1">
          <a:blip r:embed="rId3"/>
          <a:srcRect l="2068" r="50107"/>
          <a:stretch/>
        </p:blipFill>
        <p:spPr bwMode="auto">
          <a:xfrm>
            <a:off x="7482169" y="876333"/>
            <a:ext cx="2992916" cy="2460284"/>
          </a:xfrm>
          <a:prstGeom prst="rect">
            <a:avLst/>
          </a:prstGeom>
        </p:spPr>
      </p:pic>
      <p:pic>
        <p:nvPicPr>
          <p:cNvPr id="2034722244" name="Picture 20"/>
          <p:cNvPicPr>
            <a:picLocks noChangeAspect="1"/>
          </p:cNvPicPr>
          <p:nvPr/>
        </p:nvPicPr>
        <p:blipFill rotWithShape="1">
          <a:blip r:embed="rId4"/>
          <a:srcRect r="48070"/>
          <a:stretch/>
        </p:blipFill>
        <p:spPr bwMode="auto">
          <a:xfrm>
            <a:off x="1716915" y="846784"/>
            <a:ext cx="2588652" cy="2460284"/>
          </a:xfrm>
          <a:prstGeom prst="rect">
            <a:avLst/>
          </a:prstGeom>
        </p:spPr>
      </p:pic>
      <p:sp>
        <p:nvSpPr>
          <p:cNvPr id="66219877" name="Footer Placeholder 2"/>
          <p:cNvSpPr>
            <a:spLocks noGrp="1"/>
          </p:cNvSpPr>
          <p:nvPr>
            <p:ph type="ftr" sz="quarter" idx="11"/>
          </p:nvPr>
        </p:nvSpPr>
        <p:spPr bwMode="auto">
          <a:xfrm>
            <a:off x="2955586" y="6453386"/>
            <a:ext cx="6280830" cy="404614"/>
          </a:xfrm>
        </p:spPr>
        <p:txBody>
          <a:bodyPr/>
          <a:lstStyle/>
          <a:p>
            <a:pPr algn="ctr">
              <a:defRPr/>
            </a:pPr>
            <a:r>
              <a:rPr lang="de-DE"/>
              <a:t>Mariia Serdiuk</a:t>
            </a:r>
            <a:endParaRPr lang="en-US"/>
          </a:p>
        </p:txBody>
      </p:sp>
      <p:sp>
        <p:nvSpPr>
          <p:cNvPr id="1243696810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9E57DC2-970A-4B3E-BB1C-7A09969E49DF}" type="slidenum">
              <a:rPr lang="en-US"/>
              <a:t>9</a:t>
            </a:fld>
            <a:endParaRPr lang="en-US"/>
          </a:p>
        </p:txBody>
      </p:sp>
      <p:sp>
        <p:nvSpPr>
          <p:cNvPr id="618907650" name="TextBox 5"/>
          <p:cNvSpPr txBox="1"/>
          <p:nvPr/>
        </p:nvSpPr>
        <p:spPr bwMode="auto">
          <a:xfrm>
            <a:off x="1640450" y="3383196"/>
            <a:ext cx="297343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Abb.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8</a:t>
            </a:r>
            <a:r>
              <a:rPr lang="de-DE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de-DE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Spuren von α-Teilchen mit ähnlicher Reichweite.</a:t>
            </a:r>
            <a:r>
              <a:rPr lang="ru-RU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[</a:t>
            </a:r>
            <a:r>
              <a:rPr lang="en-US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6</a:t>
            </a:r>
            <a:r>
              <a:rPr lang="ru-RU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]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71282543" name="TextBox 8"/>
          <p:cNvSpPr txBox="1"/>
          <p:nvPr/>
        </p:nvSpPr>
        <p:spPr bwMode="auto">
          <a:xfrm>
            <a:off x="7365645" y="3428533"/>
            <a:ext cx="377467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Abb.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9</a:t>
            </a:r>
            <a:r>
              <a:rPr lang="de-DE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de-DE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Bragg-Peak eines Protons in Wasser.</a:t>
            </a:r>
            <a:r>
              <a:rPr lang="ru-RU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[</a:t>
            </a:r>
            <a:r>
              <a:rPr lang="en-US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6</a:t>
            </a:r>
            <a:r>
              <a:rPr lang="ru-RU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]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D1025BB-C9F5-DFE4-0AE4-2440D4E161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5187" y="3982545"/>
            <a:ext cx="5476719" cy="1703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Energieverlust durch Ionisation</a:t>
            </a: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Reichweite = Strecke bis zum Stillstand</a:t>
            </a: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Ähnliche Anfangsenergie → ähnliche Reichweite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04E1178-27BF-A0E7-BD27-B9F21A0A89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48233" y="4426562"/>
            <a:ext cx="5476720" cy="1289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dE/dx steigt beim Abbremsen</a:t>
            </a: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Maximum kurz vor dem Stillstand = Bragg-Peak</a:t>
            </a: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Hohe lokale Energiedeposition am Ende der Bahn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/>
        <a:ea typeface="Arial"/>
        <a:cs typeface="Arial"/>
      </a:majorFont>
      <a:minorFont>
        <a:latin typeface="Franklin Gothic Book"/>
        <a:ea typeface="Arial"/>
        <a:cs typeface="Arial"/>
      </a:minorFont>
    </a:fontScheme>
    <a:fmtScheme name="Crop">
      <a:fillStyleLst>
        <a:solidFill>
          <a:schemeClr val="phClr"/>
        </a:solidFill>
        <a:gradFill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/>
        <a:ea typeface="Arial"/>
        <a:cs typeface="Arial"/>
      </a:majorFont>
      <a:minorFont>
        <a:latin typeface="Aptos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{E334AD4F-5FBE-4576-BAE4-44CD8A26950D}TFc3084226-2d0c-440f-9f46-6b48c7a7f6704bbe0077-9f3b6c2d6720</Template>
  <TotalTime>5530</TotalTime>
  <Words>1423</Words>
  <Application>Microsoft Office PowerPoint</Application>
  <PresentationFormat>Widescreen</PresentationFormat>
  <Paragraphs>302</Paragraphs>
  <Slides>24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Aptos</vt:lpstr>
      <vt:lpstr>Arial</vt:lpstr>
      <vt:lpstr>Cambria Math</vt:lpstr>
      <vt:lpstr>Courier New</vt:lpstr>
      <vt:lpstr>Franklin Gothic Book</vt:lpstr>
      <vt:lpstr>TheSans UHH</vt:lpstr>
      <vt:lpstr>Times New Roman</vt:lpstr>
      <vt:lpstr>Crop</vt:lpstr>
      <vt:lpstr>Wechselwirkungen von Teilchen mit Materie </vt:lpstr>
      <vt:lpstr>Inhaltsverzeichnis</vt:lpstr>
      <vt:lpstr>Warum sind Wechselwirkungen wichtig?</vt:lpstr>
      <vt:lpstr>Typen von Strahlungen </vt:lpstr>
      <vt:lpstr>Energieverlust geladener Teilchen durch Ionisation  und Anregung von Atomen</vt:lpstr>
      <vt:lpstr>Mittlerer Energieverlust pro Weglänge</vt:lpstr>
      <vt:lpstr>Verlauf des Energieverlusts nach der Bethe-Bloch-Formel  </vt:lpstr>
      <vt:lpstr>Anwendungen in Teilchendetektoren </vt:lpstr>
      <vt:lpstr>Reichweite &amp; Bragg-Peak</vt:lpstr>
      <vt:lpstr>Anwendung: Ionentherapie in der Tumorbehandlung</vt:lpstr>
      <vt:lpstr>Bremsstrahlung</vt:lpstr>
      <vt:lpstr>Kritische Energie</vt:lpstr>
      <vt:lpstr>Energieverlust hochenergetischer Myonen </vt:lpstr>
      <vt:lpstr>Coulomb-Vielfachstreuung geladener Teilchen  </vt:lpstr>
      <vt:lpstr>Cherenkov-Strahlung </vt:lpstr>
      <vt:lpstr>Übergangsstrahlung</vt:lpstr>
      <vt:lpstr>Wechselwirkungen von Photonen mit Materie</vt:lpstr>
      <vt:lpstr>Photoeffekt:  </vt:lpstr>
      <vt:lpstr>Compton-Effekt </vt:lpstr>
      <vt:lpstr>Paarbildung</vt:lpstr>
      <vt:lpstr>Wechselwirkung von Hadronen mit Materie </vt:lpstr>
      <vt:lpstr>Wechselwirkungen von Neutrinos</vt:lpstr>
      <vt:lpstr>Zusammenfassung</vt:lpstr>
      <vt:lpstr>Literaturverzeichnis: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prog</dc:creator>
  <cp:lastModifiedBy>prog</cp:lastModifiedBy>
  <cp:revision>38</cp:revision>
  <dcterms:created xsi:type="dcterms:W3CDTF">2026-05-11T10:11:45Z</dcterms:created>
  <dcterms:modified xsi:type="dcterms:W3CDTF">2026-06-29T09:40:22Z</dcterms:modified>
</cp:coreProperties>
</file>