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708" r:id="rId4"/>
  </p:sldMasterIdLst>
  <p:notesMasterIdLst>
    <p:notesMasterId r:id="rId24"/>
  </p:notesMasterIdLst>
  <p:handoutMasterIdLst>
    <p:handoutMasterId r:id="rId25"/>
  </p:handoutMasterIdLst>
  <p:sldIdLst>
    <p:sldId id="645" r:id="rId5"/>
    <p:sldId id="709" r:id="rId6"/>
    <p:sldId id="764" r:id="rId7"/>
    <p:sldId id="779" r:id="rId8"/>
    <p:sldId id="778" r:id="rId9"/>
    <p:sldId id="777" r:id="rId10"/>
    <p:sldId id="776" r:id="rId11"/>
    <p:sldId id="775" r:id="rId12"/>
    <p:sldId id="774" r:id="rId13"/>
    <p:sldId id="773" r:id="rId14"/>
    <p:sldId id="772" r:id="rId15"/>
    <p:sldId id="771" r:id="rId16"/>
    <p:sldId id="770" r:id="rId17"/>
    <p:sldId id="788" r:id="rId18"/>
    <p:sldId id="769" r:id="rId19"/>
    <p:sldId id="787" r:id="rId20"/>
    <p:sldId id="786" r:id="rId21"/>
    <p:sldId id="785" r:id="rId22"/>
    <p:sldId id="792" r:id="rId23"/>
  </p:sldIdLst>
  <p:sldSz cx="9144000" cy="5143500" type="screen16x9"/>
  <p:notesSz cx="6858000" cy="9144000"/>
  <p:embeddedFontLst>
    <p:embeddedFont>
      <p:font typeface="TheSans UHH" panose="020B0604020202020204" charset="0"/>
      <p:regular r:id="rId26"/>
      <p:bold r:id="rId27"/>
      <p:italic r:id="rId28"/>
      <p:boldItalic r:id="rId29"/>
    </p:embeddedFont>
  </p:embeddedFont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äsentation" id="{3E2AF788-D441-43C8-93DE-ADBF878BAA7E}">
          <p14:sldIdLst>
            <p14:sldId id="645"/>
            <p14:sldId id="709"/>
            <p14:sldId id="764"/>
            <p14:sldId id="779"/>
            <p14:sldId id="778"/>
            <p14:sldId id="777"/>
            <p14:sldId id="776"/>
            <p14:sldId id="775"/>
            <p14:sldId id="774"/>
            <p14:sldId id="773"/>
            <p14:sldId id="772"/>
            <p14:sldId id="771"/>
            <p14:sldId id="770"/>
            <p14:sldId id="788"/>
            <p14:sldId id="769"/>
            <p14:sldId id="787"/>
            <p14:sldId id="786"/>
            <p14:sldId id="785"/>
            <p14:sldId id="79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312597-6606-9E3A-D41D-F5C602AFE954}" name="Tobias Wegener" initials="TW" userId="S::tobias.wegener@uni-hamburg.de::6b6b4fba-7ccc-4b6b-a6f1-d5cf079027d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e Neumann" initials="AN" lastIdx="3" clrIdx="0">
    <p:extLst>
      <p:ext uri="{19B8F6BF-5375-455C-9EA6-DF929625EA0E}">
        <p15:presenceInfo xmlns:p15="http://schemas.microsoft.com/office/powerpoint/2012/main" userId="Ariane Neum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0271BB"/>
    <a:srgbClr val="3B515B"/>
    <a:srgbClr val="3C515B"/>
    <a:srgbClr val="80B8DD"/>
    <a:srgbClr val="E2001A"/>
    <a:srgbClr val="E5F5FA"/>
    <a:srgbClr val="000000"/>
    <a:srgbClr val="9DA8AD"/>
    <a:srgbClr val="B6B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2DE63D5-997A-4646-A377-4702673A728D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Designformatvorlage 2 - Akz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unkle Formatvorlage 1 - Akz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6377" autoAdjust="0"/>
  </p:normalViewPr>
  <p:slideViewPr>
    <p:cSldViewPr snapToObjects="1">
      <p:cViewPr varScale="1">
        <p:scale>
          <a:sx n="78" d="100"/>
          <a:sy n="78" d="100"/>
        </p:scale>
        <p:origin x="996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0" d="100"/>
        <a:sy n="7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84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commentAuthors" Target="commentAuthor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22579-3BCF-D748-A2B1-13C370832227}" type="datetimeFigureOut">
              <a:rPr lang="de-DE" smtClean="0">
                <a:latin typeface="TheSans UHH" panose="020B0502050302020203" pitchFamily="34" charset="0"/>
              </a:rPr>
              <a:t>29.06.2026</a:t>
            </a:fld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D7AD7-FD44-8444-A38A-7B8FFD50E3B1}" type="slidenum">
              <a:rPr lang="de-DE" smtClean="0">
                <a:latin typeface="TheSans UHH" panose="020B0502050302020203" pitchFamily="34" charset="0"/>
              </a:rPr>
              <a:t>‹Nr.›</a:t>
            </a:fld>
            <a:endParaRPr lang="de-DE" dirty="0">
              <a:latin typeface="TheSans UHH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263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heSans UHH" panose="020B0502050302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heSans UHH" panose="020B0502050302020203" pitchFamily="34" charset="0"/>
              </a:defRPr>
            </a:lvl1pPr>
          </a:lstStyle>
          <a:p>
            <a:fld id="{B2E59258-C19A-D949-846D-8B6CB38182F3}" type="datetimeFigureOut">
              <a:rPr lang="de-DE" smtClean="0"/>
              <a:pPr/>
              <a:t>29.06.2026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heSans UHH" panose="020B0502050302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heSans UHH" panose="020B0502050302020203" pitchFamily="34" charset="0"/>
              </a:defRPr>
            </a:lvl1pPr>
          </a:lstStyle>
          <a:p>
            <a:fld id="{3C606240-9D1C-3843-B28E-77756B6151F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271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TheSans UHH" panose="020B0502050302020203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06240-9D1C-3843-B28E-77756B6151FD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2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HH-Logo" descr="Logo der Universität Hamburg">
            <a:extLst>
              <a:ext uri="{FF2B5EF4-FFF2-40B4-BE49-F238E27FC236}">
                <a16:creationId xmlns:a16="http://schemas.microsoft.com/office/drawing/2014/main" id="{7B0EE754-E1E0-A5A0-D9D1-3B741E903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3303444"/>
            <a:ext cx="4824536" cy="492443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00000"/>
              </a:lnSpc>
              <a:defRPr sz="2600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11" name="Person">
            <a:extLst>
              <a:ext uri="{FF2B5EF4-FFF2-40B4-BE49-F238E27FC236}">
                <a16:creationId xmlns:a16="http://schemas.microsoft.com/office/drawing/2014/main" id="{D42A4AC9-20EE-7518-5501-9C75AFE90B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535" y="4083918"/>
            <a:ext cx="4824536" cy="354896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600" b="1" i="0">
                <a:solidFill>
                  <a:schemeClr val="accent2"/>
                </a:solidFill>
                <a:latin typeface="TheSans UHH" panose="020B050205030202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7" name="Datum">
            <a:extLst>
              <a:ext uri="{FF2B5EF4-FFF2-40B4-BE49-F238E27FC236}">
                <a16:creationId xmlns:a16="http://schemas.microsoft.com/office/drawing/2014/main" id="{FCBF30C3-33D1-752C-FC76-BA17BF1B52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599" y="4371950"/>
            <a:ext cx="4824536" cy="431800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TheSans UHH SemiLight Caps" panose="020B0402050302020203" pitchFamily="34" charset="77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66264" y="0"/>
            <a:ext cx="3482192" cy="51435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6" name="Copyright">
            <a:extLst>
              <a:ext uri="{FF2B5EF4-FFF2-40B4-BE49-F238E27FC236}">
                <a16:creationId xmlns:a16="http://schemas.microsoft.com/office/drawing/2014/main" id="{0E1FD2E4-6DF4-BF5A-4349-163545BE0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8404" y="4869835"/>
            <a:ext cx="490052" cy="273665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</a:t>
            </a:r>
          </a:p>
        </p:txBody>
      </p:sp>
    </p:spTree>
    <p:extLst>
      <p:ext uri="{BB962C8B-B14F-4D97-AF65-F5344CB8AC3E}">
        <p14:creationId xmlns:p14="http://schemas.microsoft.com/office/powerpoint/2010/main" val="2725862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blau/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">
            <a:extLst>
              <a:ext uri="{FF2B5EF4-FFF2-40B4-BE49-F238E27FC236}">
                <a16:creationId xmlns:a16="http://schemas.microsoft.com/office/drawing/2014/main" id="{5AFF9095-81B9-BCB9-F995-76D7A95EC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35078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192366" cy="2375967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lnSpc>
                <a:spcPct val="110000"/>
              </a:lnSpc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1A332F47-736B-CDE0-6752-F10D3D68B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5C11D619-E32A-2CEE-9965-9C829412BC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841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mit schmalem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4968230" cy="575841"/>
          </a:xfrm>
        </p:spPr>
        <p:txBody>
          <a:bodyPr l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4608190" cy="2952750"/>
          </a:xfrm>
        </p:spPr>
        <p:txBody>
          <a:bodyPr l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69901" y="0"/>
            <a:ext cx="3481933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36C21B6C-1199-7410-D70C-DF13D6B43E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57140"/>
            <a:ext cx="786607" cy="28636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338EC3EA-D4DA-303C-806E-472FC6B32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9AAC19B7-37FD-AA89-39AA-F7DF9419D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4BFEEC7F-37CA-96F1-CC3A-8A300A1C2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7498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 (mit breitem Foto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616957"/>
            <a:ext cx="702990" cy="274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2807990" cy="575841"/>
          </a:xfrm>
        </p:spPr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2807990" cy="2952750"/>
          </a:xfrm>
        </p:spPr>
        <p:txBody>
          <a:bodyPr lIns="0"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C35977E2-0412-120B-2CE6-634B43C86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92500" y="0"/>
            <a:ext cx="5651797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8" name="Copyright">
            <a:extLst>
              <a:ext uri="{FF2B5EF4-FFF2-40B4-BE49-F238E27FC236}">
                <a16:creationId xmlns:a16="http://schemas.microsoft.com/office/drawing/2014/main" id="{6F379341-4B7C-56ED-E5CE-3AF27C9C07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69835"/>
            <a:ext cx="786607" cy="273665"/>
          </a:xfrm>
          <a:solidFill>
            <a:schemeClr val="tx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11" name="Datumsplatzhalter">
            <a:extLst>
              <a:ext uri="{FF2B5EF4-FFF2-40B4-BE49-F238E27FC236}">
                <a16:creationId xmlns:a16="http://schemas.microsoft.com/office/drawing/2014/main" id="{7D88BC12-8F4E-BFC6-264F-89270375E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">
            <a:extLst>
              <a:ext uri="{FF2B5EF4-FFF2-40B4-BE49-F238E27FC236}">
                <a16:creationId xmlns:a16="http://schemas.microsoft.com/office/drawing/2014/main" id="{F86D739E-9299-6C18-D483-F75B8037A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13" name="UHH-Logo">
            <a:extLst>
              <a:ext uri="{FF2B5EF4-FFF2-40B4-BE49-F238E27FC236}">
                <a16:creationId xmlns:a16="http://schemas.microsoft.com/office/drawing/2014/main" id="{0D7FA967-DDA5-444C-B0B7-9945EA7E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3850" y="4413600"/>
            <a:ext cx="1192162" cy="3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35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Inhalt (mit Beschreib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ues Rechteck">
            <a:extLst>
              <a:ext uri="{FF2B5EF4-FFF2-40B4-BE49-F238E27FC236}">
                <a16:creationId xmlns:a16="http://schemas.microsoft.com/office/drawing/2014/main" id="{14BDBED3-5910-DE22-D9E0-EF5709BC0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662364" y="0"/>
            <a:ext cx="348163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5256262" cy="2952750"/>
          </a:xfrm>
        </p:spPr>
        <p:txBody>
          <a:bodyPr l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950074" y="1131888"/>
            <a:ext cx="2870076" cy="1922866"/>
          </a:xfrm>
        </p:spPr>
        <p:txBody>
          <a:bodyPr lIns="0" anchor="t" anchorCtr="0">
            <a:normAutofit/>
          </a:bodyPr>
          <a:lstStyle>
            <a:lvl1pPr marL="285750" indent="-285750">
              <a:lnSpc>
                <a:spcPct val="120000"/>
              </a:lnSpc>
              <a:buClr>
                <a:schemeClr val="bg1"/>
              </a:buClr>
              <a:buFont typeface="Wingdings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F6365823-088A-8693-C71E-3BE224B70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0406DA75-B94C-88A6-DC22-02C95D67C7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670BC1F-CA78-59FB-8906-557B8A8BB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62364" y="4615010"/>
            <a:ext cx="249979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243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964934C-EA16-90F9-FF01-DDA26AEA7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8A498CDC-352F-BF56-E3E4-9366FD040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B324906E-3EC6-43D0-38B0-7F3BC8939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">
            <a:extLst>
              <a:ext uri="{FF2B5EF4-FFF2-40B4-BE49-F238E27FC236}">
                <a16:creationId xmlns:a16="http://schemas.microsoft.com/office/drawing/2014/main" id="{511DF910-5AC6-4699-67BD-422B03AEE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491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A6F2484B-6A49-A01C-CB00-04C3C61D9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6EB1508-E0F4-F09F-03BC-AA73731C5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">
            <a:extLst>
              <a:ext uri="{FF2B5EF4-FFF2-40B4-BE49-F238E27FC236}">
                <a16:creationId xmlns:a16="http://schemas.microsoft.com/office/drawing/2014/main" id="{AA413CEF-D37C-976C-E37F-68A4D6D80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1775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22CAA55-EBA8-B65A-0AFD-E54B4AB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2C284ADE-10D9-51D8-79D6-838CA15619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0" y="1134994"/>
            <a:ext cx="3960118" cy="2949644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99E1F-ECFF-810B-2A66-CDC2F619B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032" y="1134994"/>
            <a:ext cx="3960118" cy="2949644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">
            <a:extLst>
              <a:ext uri="{FF2B5EF4-FFF2-40B4-BE49-F238E27FC236}">
                <a16:creationId xmlns:a16="http://schemas.microsoft.com/office/drawing/2014/main" id="{E58634C5-D0B6-1717-8CE0-5AE7DF487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3094" y="4616957"/>
            <a:ext cx="702990" cy="27463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256A2770-1A1F-77F6-78D7-E44AEAE9E9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1BB2272B-6D56-1FA3-D138-FFB24858D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3110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">
            <a:extLst>
              <a:ext uri="{FF2B5EF4-FFF2-40B4-BE49-F238E27FC236}">
                <a16:creationId xmlns:a16="http://schemas.microsoft.com/office/drawing/2014/main" id="{CD2ED777-FF9B-1F8E-A73B-AE96714D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37D0021-4AE9-12EF-77C5-6E40087C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133330"/>
            <a:ext cx="3960117" cy="61193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5A6B0E0E-75A2-F94A-0962-615DE4EB2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3850" y="1879600"/>
            <a:ext cx="3960117" cy="2205038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4117240-25E0-9C7E-438D-28789BCE676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860033" y="1133330"/>
            <a:ext cx="3960117" cy="619125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CE98A3E-1FE1-0DB5-2352-C9DF207F4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033" y="1879600"/>
            <a:ext cx="3960117" cy="2205038"/>
          </a:xfrm>
        </p:spPr>
        <p:txBody>
          <a:bodyPr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oliennummernplatzhalter">
            <a:extLst>
              <a:ext uri="{FF2B5EF4-FFF2-40B4-BE49-F238E27FC236}">
                <a16:creationId xmlns:a16="http://schemas.microsoft.com/office/drawing/2014/main" id="{2D7E17B0-6C39-E84C-8C98-5FA3A41CA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1D790461-F92A-CC5D-2798-7693BAA1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DDED3A4E-19FA-52ED-810A-479DD1F26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0421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>
            <a:extLst>
              <a:ext uri="{FF2B5EF4-FFF2-40B4-BE49-F238E27FC236}">
                <a16:creationId xmlns:a16="http://schemas.microsoft.com/office/drawing/2014/main" id="{71CA5E38-AD06-052F-D243-EF2FC83E6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3168650" cy="575841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C6CD7452-71E2-D02E-ACAE-A574F4E5A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851" y="1131888"/>
            <a:ext cx="3168650" cy="29527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7610A72B-21A5-96FD-DCC8-D60D15D1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339503"/>
            <a:ext cx="4932362" cy="37451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Foliennummernplatzhalter">
            <a:extLst>
              <a:ext uri="{FF2B5EF4-FFF2-40B4-BE49-F238E27FC236}">
                <a16:creationId xmlns:a16="http://schemas.microsoft.com/office/drawing/2014/main" id="{32C229D4-8F43-CC72-97C2-B0866651D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Datumsplatzhalter">
            <a:extLst>
              <a:ext uri="{FF2B5EF4-FFF2-40B4-BE49-F238E27FC236}">
                <a16:creationId xmlns:a16="http://schemas.microsoft.com/office/drawing/2014/main" id="{AB98D548-7EFA-0993-27E3-142384E12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3A89B385-8C99-FB81-B57F-F3ED4EB9C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536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">
            <a:extLst>
              <a:ext uri="{FF2B5EF4-FFF2-40B4-BE49-F238E27FC236}">
                <a16:creationId xmlns:a16="http://schemas.microsoft.com/office/drawing/2014/main" id="{A7BA631A-EF29-8182-4001-4759D6684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339502"/>
            <a:ext cx="3168650" cy="575841"/>
          </a:xfrm>
        </p:spPr>
        <p:txBody>
          <a:bodyPr/>
          <a:lstStyle/>
          <a:p>
            <a:r>
              <a:rPr lang="de-DE" dirty="0"/>
              <a:t>Titel</a:t>
            </a:r>
          </a:p>
        </p:txBody>
      </p:sp>
      <p:sp>
        <p:nvSpPr>
          <p:cNvPr id="4" name="Textplatzhalter">
            <a:extLst>
              <a:ext uri="{FF2B5EF4-FFF2-40B4-BE49-F238E27FC236}">
                <a16:creationId xmlns:a16="http://schemas.microsoft.com/office/drawing/2014/main" id="{9690B3AD-4342-072E-81A9-FF969E28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851" y="1543050"/>
            <a:ext cx="3168650" cy="254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">
            <a:extLst>
              <a:ext uri="{FF2B5EF4-FFF2-40B4-BE49-F238E27FC236}">
                <a16:creationId xmlns:a16="http://schemas.microsoft.com/office/drawing/2014/main" id="{2922ACD9-FFDA-7A98-706E-2EE5D82A6D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067944" y="339725"/>
            <a:ext cx="4752206" cy="374491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2" name="Foliennummernplatzhalter">
            <a:extLst>
              <a:ext uri="{FF2B5EF4-FFF2-40B4-BE49-F238E27FC236}">
                <a16:creationId xmlns:a16="http://schemas.microsoft.com/office/drawing/2014/main" id="{42E28986-8242-C2CB-3C35-2C7D2E91C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23094" y="4616957"/>
            <a:ext cx="702990" cy="27463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09D5144-004E-1E45-907B-65C86CA25C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38E4443A-0699-BA84-956E-50A918F28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2B7E7A43-F431-D033-68A6-04D5F8AE6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9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breites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85CCA211-4FA3-DE47-9381-1796FDA2B8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212D9A33-9A12-B80E-DCB8-72E1ADC3E8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3405505"/>
            <a:ext cx="2879996" cy="422039"/>
          </a:xfrm>
        </p:spPr>
        <p:txBody>
          <a:bodyPr wrap="square" lIns="0" anchor="b" anchorCtr="0">
            <a:spAutoFit/>
          </a:bodyPr>
          <a:lstStyle>
            <a:lvl1pPr algn="l">
              <a:lnSpc>
                <a:spcPct val="110000"/>
              </a:lnSpc>
              <a:defRPr sz="2000"/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3" name="Person">
            <a:extLst>
              <a:ext uri="{FF2B5EF4-FFF2-40B4-BE49-F238E27FC236}">
                <a16:creationId xmlns:a16="http://schemas.microsoft.com/office/drawing/2014/main" id="{49607EE8-9A52-264C-0A8E-04314631BB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536" y="4083918"/>
            <a:ext cx="2879998" cy="354896"/>
          </a:xfrm>
        </p:spPr>
        <p:txBody>
          <a:bodyPr wrap="square" lIns="0" tIns="36000" bIns="36000" anchor="b" anchorCtr="0">
            <a:normAutofit/>
          </a:bodyPr>
          <a:lstStyle>
            <a:lvl1pPr marL="0" indent="0" algn="l">
              <a:buNone/>
              <a:defRPr sz="1400" b="1" i="0">
                <a:solidFill>
                  <a:schemeClr val="accent2"/>
                </a:solidFill>
                <a:latin typeface="TheSans UHH" panose="020B050205030202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(Titel) Vorname Nachname</a:t>
            </a:r>
          </a:p>
        </p:txBody>
      </p:sp>
      <p:sp>
        <p:nvSpPr>
          <p:cNvPr id="8" name="Datum">
            <a:extLst>
              <a:ext uri="{FF2B5EF4-FFF2-40B4-BE49-F238E27FC236}">
                <a16:creationId xmlns:a16="http://schemas.microsoft.com/office/drawing/2014/main" id="{DA956C75-6071-5A72-5101-E9E0F0B381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599" y="4371950"/>
            <a:ext cx="2883933" cy="431800"/>
          </a:xfrm>
        </p:spPr>
        <p:txBody>
          <a:bodyPr/>
          <a:lstStyle>
            <a:lvl1pPr marL="0" indent="0">
              <a:buNone/>
              <a:defRPr b="0" i="0">
                <a:latin typeface="TheSans UHH SemiLight Caps" panose="020B0402050302020203" pitchFamily="34" charset="77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  <p:sp>
        <p:nvSpPr>
          <p:cNvPr id="10" name="Bildplatzhalter">
            <a:extLst>
              <a:ext uri="{FF2B5EF4-FFF2-40B4-BE49-F238E27FC236}">
                <a16:creationId xmlns:a16="http://schemas.microsoft.com/office/drawing/2014/main" id="{905ACCED-057A-5F1D-E5CC-5F73BBA4A6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92501" y="0"/>
            <a:ext cx="5651499" cy="51435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2" name="Copyright">
            <a:extLst>
              <a:ext uri="{FF2B5EF4-FFF2-40B4-BE49-F238E27FC236}">
                <a16:creationId xmlns:a16="http://schemas.microsoft.com/office/drawing/2014/main" id="{75D257FE-24B9-E7DF-27AC-9DC6B024DE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88860" y="4869835"/>
            <a:ext cx="459596" cy="273665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</a:t>
            </a:r>
          </a:p>
        </p:txBody>
      </p:sp>
    </p:spTree>
    <p:extLst>
      <p:ext uri="{BB962C8B-B14F-4D97-AF65-F5344CB8AC3E}">
        <p14:creationId xmlns:p14="http://schemas.microsoft.com/office/powerpoint/2010/main" val="219927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43FE6B7B-AECD-5DB3-3C5A-BC472D3E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90EE0EAE-B40D-ABFA-DF3B-1E0A271EB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73D19A3A-9D19-25EC-0099-B725FA014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EAEFFCCA-FF96-1BD5-82EC-A8E5D8FC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CC773BF3-EE87-D7D3-42AC-14118F40B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2442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">
            <a:extLst>
              <a:ext uri="{FF2B5EF4-FFF2-40B4-BE49-F238E27FC236}">
                <a16:creationId xmlns:a16="http://schemas.microsoft.com/office/drawing/2014/main" id="{739204E3-4520-F5FE-68EE-32837232A4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">
            <a:extLst>
              <a:ext uri="{FF2B5EF4-FFF2-40B4-BE49-F238E27FC236}">
                <a16:creationId xmlns:a16="http://schemas.microsoft.com/office/drawing/2014/main" id="{223D141D-59D3-B9C9-964F-A39EADF29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81C2F92-9DFB-31EA-C968-2E1243100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4408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">
            <a:extLst>
              <a:ext uri="{FF2B5EF4-FFF2-40B4-BE49-F238E27FC236}">
                <a16:creationId xmlns:a16="http://schemas.microsoft.com/office/drawing/2014/main" id="{B38C2671-C222-21BA-E35B-E77593FA6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">
            <a:extLst>
              <a:ext uri="{FF2B5EF4-FFF2-40B4-BE49-F238E27FC236}">
                <a16:creationId xmlns:a16="http://schemas.microsoft.com/office/drawing/2014/main" id="{ADBC56CA-4587-858F-4917-69D3A260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613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ohne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HH-Logo" descr="Logo der Universität Hamburg">
            <a:extLst>
              <a:ext uri="{FF2B5EF4-FFF2-40B4-BE49-F238E27FC236}">
                <a16:creationId xmlns:a16="http://schemas.microsoft.com/office/drawing/2014/main" id="{A58A1DC7-81D7-0178-6AA2-CE73893550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2595997" cy="1203598"/>
          </a:xfrm>
          <a:prstGeom prst="rect">
            <a:avLst/>
          </a:prstGeom>
        </p:spPr>
      </p:pic>
      <p:sp>
        <p:nvSpPr>
          <p:cNvPr id="5" name="Titel">
            <a:extLst>
              <a:ext uri="{FF2B5EF4-FFF2-40B4-BE49-F238E27FC236}">
                <a16:creationId xmlns:a16="http://schemas.microsoft.com/office/drawing/2014/main" id="{19332011-8135-2225-4921-150D6415C2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536" y="3219822"/>
            <a:ext cx="6912768" cy="1027845"/>
          </a:xfrm>
        </p:spPr>
        <p:txBody>
          <a:bodyPr wrap="square" lIns="0" anchor="b" anchorCtr="0">
            <a:normAutofit/>
          </a:bodyPr>
          <a:lstStyle>
            <a:lvl1pPr algn="l">
              <a:lnSpc>
                <a:spcPct val="110000"/>
              </a:lnSpc>
              <a:defRPr sz="2400"/>
            </a:lvl1pPr>
          </a:lstStyle>
          <a:p>
            <a:r>
              <a:rPr lang="de-DE" dirty="0"/>
              <a:t>Vorstellung des neuen Exzellenzclusters „Understanding XYZ“</a:t>
            </a:r>
          </a:p>
        </p:txBody>
      </p:sp>
      <p:sp>
        <p:nvSpPr>
          <p:cNvPr id="9" name="Person">
            <a:extLst>
              <a:ext uri="{FF2B5EF4-FFF2-40B4-BE49-F238E27FC236}">
                <a16:creationId xmlns:a16="http://schemas.microsoft.com/office/drawing/2014/main" id="{6C7258FA-754E-8F00-113F-DF369E71B0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19672" y="4432093"/>
            <a:ext cx="5976664" cy="319630"/>
          </a:xfrm>
        </p:spPr>
        <p:txBody>
          <a:bodyPr wrap="none" tIns="0" bIns="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accent2"/>
                </a:solidFill>
                <a:latin typeface="TheSans UHH" panose="020B0502050302020203" pitchFamily="34" charset="77"/>
              </a:defRPr>
            </a:lvl1pPr>
          </a:lstStyle>
          <a:p>
            <a:pPr lvl="0"/>
            <a:r>
              <a:rPr lang="de-DE" dirty="0"/>
              <a:t>(Titel) Vorname Nachname</a:t>
            </a:r>
          </a:p>
        </p:txBody>
      </p:sp>
      <p:sp>
        <p:nvSpPr>
          <p:cNvPr id="3" name="Datum">
            <a:extLst>
              <a:ext uri="{FF2B5EF4-FFF2-40B4-BE49-F238E27FC236}">
                <a16:creationId xmlns:a16="http://schemas.microsoft.com/office/drawing/2014/main" id="{561DAFA2-5F25-5D62-43E1-96363D6D69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1599" y="4371951"/>
            <a:ext cx="1084057" cy="401322"/>
          </a:xfrm>
        </p:spPr>
        <p:txBody>
          <a:bodyPr/>
          <a:lstStyle>
            <a:lvl1pPr marL="0" indent="0">
              <a:buNone/>
              <a:defRPr sz="1800" b="0" i="0">
                <a:latin typeface="TheSans UHH SemiLight Caps" panose="020B0402050302020203" pitchFamily="34" charset="77"/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311467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ein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784" y="1131887"/>
            <a:ext cx="6192366" cy="2952751"/>
          </a:xfrm>
        </p:spPr>
        <p:txBody>
          <a:bodyPr lIns="0">
            <a:normAutofit/>
          </a:bodyPr>
          <a:lstStyle>
            <a:lvl1pPr marL="342900" indent="-432000">
              <a:lnSpc>
                <a:spcPct val="110000"/>
              </a:lnSpc>
              <a:spcBef>
                <a:spcPts val="1800"/>
              </a:spcBef>
              <a:buSzPct val="180000"/>
              <a:buFont typeface="+mj-lt"/>
              <a:buAutoNum type="arabicPlain"/>
              <a:defRPr sz="2000"/>
            </a:lvl1pPr>
            <a:lvl2pPr marL="8001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2pPr>
            <a:lvl3pPr marL="12573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3pPr>
            <a:lvl4pPr marL="17145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4pPr>
            <a:lvl5pPr marL="21717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B159FC35-01D5-3D9B-4190-D9C5FC36B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E4430A3C-2541-14FB-44D9-E3672892A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229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lIns="0"/>
          <a:lstStyle/>
          <a:p>
            <a:r>
              <a:rPr lang="de-DE" dirty="0"/>
              <a:t>Agenda (zweispaltig)</a:t>
            </a:r>
          </a:p>
        </p:txBody>
      </p:sp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419622"/>
            <a:ext cx="8064574" cy="2448695"/>
          </a:xfrm>
        </p:spPr>
        <p:txBody>
          <a:bodyPr lIns="0" numCol="2" spcCol="180000"/>
          <a:lstStyle>
            <a:lvl1pPr marL="342900" indent="-342900">
              <a:lnSpc>
                <a:spcPct val="110000"/>
              </a:lnSpc>
              <a:buSzPct val="180000"/>
              <a:buFont typeface="+mj-lt"/>
              <a:buAutoNum type="arabicPlain"/>
              <a:defRPr/>
            </a:lvl1pPr>
            <a:lvl2pPr marL="742950" indent="-28575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2pPr>
            <a:lvl3pPr marL="12573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3pPr>
            <a:lvl4pPr marL="17145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4pPr>
            <a:lvl5pPr marL="2171700" indent="-342900">
              <a:lnSpc>
                <a:spcPct val="110000"/>
              </a:lnSpc>
              <a:buSzPct val="100000"/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oliennummernplatzhalter">
            <a:extLst>
              <a:ext uri="{FF2B5EF4-FFF2-40B4-BE49-F238E27FC236}">
                <a16:creationId xmlns:a16="http://schemas.microsoft.com/office/drawing/2014/main" id="{BCE49DE1-412F-9551-E6D9-B0052C749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DA8BD811-AB80-6771-3C5B-8A71DDAD88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13CB44A2-3722-CFA6-C04F-90B773B51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328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25" y="2480009"/>
            <a:ext cx="4481836" cy="1027845"/>
          </a:xfrm>
        </p:spPr>
        <p:txBody>
          <a:bodyPr anchor="b">
            <a:spAutoFit/>
          </a:bodyPr>
          <a:lstStyle>
            <a:lvl1pPr>
              <a:lnSpc>
                <a:spcPct val="110000"/>
              </a:lnSpc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17A60BCC-5616-273E-2AA8-BB9E0C108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FA120FAF-72E8-3893-7931-08E06A07772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2614" y="402468"/>
            <a:ext cx="4577458" cy="1987980"/>
          </a:xfrm>
        </p:spPr>
        <p:txBody>
          <a:bodyPr wrap="square" lIns="0">
            <a:spAutoFit/>
          </a:bodyPr>
          <a:lstStyle>
            <a:lvl1pPr marL="0" indent="0">
              <a:buNone/>
              <a:defRPr sz="115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51500" y="0"/>
            <a:ext cx="3492797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13" name="Copyright">
            <a:extLst>
              <a:ext uri="{FF2B5EF4-FFF2-40B4-BE49-F238E27FC236}">
                <a16:creationId xmlns:a16="http://schemas.microsoft.com/office/drawing/2014/main" id="{D440C51C-B06F-CB2E-ED83-8E483E7779B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57140"/>
            <a:ext cx="786607" cy="28636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pic>
        <p:nvPicPr>
          <p:cNvPr id="4" name="UHH-Logo">
            <a:extLst>
              <a:ext uri="{FF2B5EF4-FFF2-40B4-BE49-F238E27FC236}">
                <a16:creationId xmlns:a16="http://schemas.microsoft.com/office/drawing/2014/main" id="{D9B3E6FA-960E-96B0-B53A-73021BB11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27776"/>
            <a:ext cx="1769139" cy="820237"/>
          </a:xfrm>
          <a:prstGeom prst="rect">
            <a:avLst/>
          </a:prstGeom>
        </p:spPr>
      </p:pic>
      <p:sp>
        <p:nvSpPr>
          <p:cNvPr id="6" name="Datumsplatzhalter">
            <a:extLst>
              <a:ext uri="{FF2B5EF4-FFF2-40B4-BE49-F238E27FC236}">
                <a16:creationId xmlns:a16="http://schemas.microsoft.com/office/drawing/2014/main" id="{6F15DAC3-6FD9-0866-D987-4FF0DF5E7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">
            <a:extLst>
              <a:ext uri="{FF2B5EF4-FFF2-40B4-BE49-F238E27FC236}">
                <a16:creationId xmlns:a16="http://schemas.microsoft.com/office/drawing/2014/main" id="{BE06C47F-82E8-8701-5EC1-831DF30A6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857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 (auf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9C441111-369E-A65C-85C0-6BD35550F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Bildplatzhalter">
            <a:extLst>
              <a:ext uri="{FF2B5EF4-FFF2-40B4-BE49-F238E27FC236}">
                <a16:creationId xmlns:a16="http://schemas.microsoft.com/office/drawing/2014/main" id="{02B05530-5D4E-70F8-52DA-FDF69546D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297" cy="514350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einfügen und mit Alternativtext versehen</a:t>
            </a:r>
          </a:p>
        </p:txBody>
      </p:sp>
      <p:sp>
        <p:nvSpPr>
          <p:cNvPr id="3" name="Copyright">
            <a:extLst>
              <a:ext uri="{FF2B5EF4-FFF2-40B4-BE49-F238E27FC236}">
                <a16:creationId xmlns:a16="http://schemas.microsoft.com/office/drawing/2014/main" id="{DF8F1031-7DA1-B48B-66B9-8557FAFE06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1849" y="4857140"/>
            <a:ext cx="786607" cy="286360"/>
          </a:xfrm>
          <a:solidFill>
            <a:schemeClr val="bg1">
              <a:alpha val="75000"/>
            </a:schemeClr>
          </a:solidFill>
        </p:spPr>
        <p:txBody>
          <a:bodyPr wrap="none" lIns="72000" rIns="72000" anchor="b" anchorCtr="0">
            <a:spAutoFit/>
          </a:bodyPr>
          <a:lstStyle>
            <a:lvl1pPr marL="0" indent="0" algn="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Foto: UHH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1D405C45-0DD4-C48A-FA2D-9BDC7F7EB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8499"/>
            <a:ext cx="3419872" cy="1283937"/>
          </a:xfrm>
          <a:solidFill>
            <a:schemeClr val="accent2"/>
          </a:solidFill>
        </p:spPr>
        <p:txBody>
          <a:bodyPr wrap="square" lIns="540000" tIns="270000" rIns="360000" bIns="270000" anchor="b">
            <a:spAutoFit/>
          </a:bodyPr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">
            <a:extLst>
              <a:ext uri="{FF2B5EF4-FFF2-40B4-BE49-F238E27FC236}">
                <a16:creationId xmlns:a16="http://schemas.microsoft.com/office/drawing/2014/main" id="{DB7858C6-DCA2-C893-3EE8-987458DD8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">
            <a:extLst>
              <a:ext uri="{FF2B5EF4-FFF2-40B4-BE49-F238E27FC236}">
                <a16:creationId xmlns:a16="http://schemas.microsoft.com/office/drawing/2014/main" id="{D369F843-3366-1209-6128-E5DC123E6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09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">
            <a:extLst>
              <a:ext uri="{FF2B5EF4-FFF2-40B4-BE49-F238E27FC236}">
                <a16:creationId xmlns:a16="http://schemas.microsoft.com/office/drawing/2014/main" id="{B54A2940-BCB3-827D-5062-53A2A8B1B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192366" cy="2952751"/>
          </a:xfrm>
        </p:spPr>
        <p:txBody>
          <a:bodyPr lIns="0"/>
          <a:lstStyle>
            <a:lvl1pPr>
              <a:lnSpc>
                <a:spcPct val="110000"/>
              </a:lnSpc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29B302F5-284F-3079-6EAC-C920CD76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1C7B469-3DC0-7EC7-FA90-6C165FB15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9367073-303F-D294-FFA0-CB0A3A86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CEE53C70-75A7-A62E-53DB-69DDC21A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7123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 (blau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F30FE764-F7B3-C3A0-BE17-FF59C3C4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nhaltsplatzhalter">
            <a:extLst>
              <a:ext uri="{FF2B5EF4-FFF2-40B4-BE49-F238E27FC236}">
                <a16:creationId xmlns:a16="http://schemas.microsoft.com/office/drawing/2014/main" id="{2060DD5D-EE2C-1DE9-17FB-CFD0B6F63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192366" cy="2952751"/>
          </a:xfrm>
        </p:spPr>
        <p:txBody>
          <a:bodyPr lIns="0"/>
          <a:lstStyle>
            <a:lvl1pPr>
              <a:lnSpc>
                <a:spcPct val="110000"/>
              </a:lnSpc>
              <a:buClr>
                <a:schemeClr val="tx1"/>
              </a:buClr>
              <a:defRPr/>
            </a:lvl1pPr>
            <a:lvl2pPr>
              <a:lnSpc>
                <a:spcPct val="110000"/>
              </a:lnSpc>
              <a:buClr>
                <a:schemeClr val="tx1"/>
              </a:buClr>
              <a:defRPr/>
            </a:lvl2pPr>
            <a:lvl3pPr>
              <a:lnSpc>
                <a:spcPct val="110000"/>
              </a:lnSpc>
              <a:buClr>
                <a:schemeClr val="tx1"/>
              </a:buClr>
              <a:defRPr/>
            </a:lvl3pPr>
            <a:lvl4pPr>
              <a:lnSpc>
                <a:spcPct val="110000"/>
              </a:lnSpc>
              <a:buClr>
                <a:schemeClr val="tx1"/>
              </a:buClr>
              <a:defRPr/>
            </a:lvl4pPr>
            <a:lvl5pPr>
              <a:lnSpc>
                <a:spcPct val="110000"/>
              </a:lnSpc>
              <a:buClr>
                <a:schemeClr val="tx1"/>
              </a:buCl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Datumsplatzhalter">
            <a:extLst>
              <a:ext uri="{FF2B5EF4-FFF2-40B4-BE49-F238E27FC236}">
                <a16:creationId xmlns:a16="http://schemas.microsoft.com/office/drawing/2014/main" id="{4587A11D-BE80-671B-6AF9-9C02BBFD0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F3FCC813-C10C-BF29-F6C2-5F382BA4E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  <p:sp>
        <p:nvSpPr>
          <p:cNvPr id="6" name="Foliennummernplatzhalter">
            <a:extLst>
              <a:ext uri="{FF2B5EF4-FFF2-40B4-BE49-F238E27FC236}">
                <a16:creationId xmlns:a16="http://schemas.microsoft.com/office/drawing/2014/main" id="{F6114D8C-4BDC-53CF-1F7F-A0EAB3E23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  <a:prstGeom prst="rect">
            <a:avLst/>
          </a:prstGeom>
        </p:spPr>
        <p:txBody>
          <a:bodyPr/>
          <a:lstStyle/>
          <a:p>
            <a:fld id="{309D5144-004E-1E45-907B-65C86CA25C3F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UHH-Logo">
            <a:extLst>
              <a:ext uri="{FF2B5EF4-FFF2-40B4-BE49-F238E27FC236}">
                <a16:creationId xmlns:a16="http://schemas.microsoft.com/office/drawing/2014/main" id="{DDF7A498-007A-4940-A1C8-8533934B6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3850" y="4413600"/>
            <a:ext cx="1192162" cy="3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29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">
            <a:extLst>
              <a:ext uri="{FF2B5EF4-FFF2-40B4-BE49-F238E27FC236}">
                <a16:creationId xmlns:a16="http://schemas.microsoft.com/office/drawing/2014/main" id="{42467729-862C-ACCE-B8E1-699AA571B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">
            <a:extLst>
              <a:ext uri="{FF2B5EF4-FFF2-40B4-BE49-F238E27FC236}">
                <a16:creationId xmlns:a16="http://schemas.microsoft.com/office/drawing/2014/main" id="{EC447979-4F8F-513E-6D67-85083E82B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131887"/>
            <a:ext cx="8496300" cy="2933345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A38D8480-7034-8749-BB95-7BE05B39A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11960" y="4615009"/>
            <a:ext cx="99786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">
            <a:extLst>
              <a:ext uri="{FF2B5EF4-FFF2-40B4-BE49-F238E27FC236}">
                <a16:creationId xmlns:a16="http://schemas.microsoft.com/office/drawing/2014/main" id="{C8655903-FC10-2F8E-CBB3-890499D62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92080" y="4615010"/>
            <a:ext cx="287007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10" name="UHH-Logo">
            <a:extLst>
              <a:ext uri="{FF2B5EF4-FFF2-40B4-BE49-F238E27FC236}">
                <a16:creationId xmlns:a16="http://schemas.microsoft.com/office/drawing/2014/main" id="{EA56778A-D8C2-3522-4BDE-8E5736FA4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27776"/>
            <a:ext cx="1769139" cy="820237"/>
          </a:xfrm>
          <a:prstGeom prst="rect">
            <a:avLst/>
          </a:prstGeom>
        </p:spPr>
      </p:pic>
      <p:sp>
        <p:nvSpPr>
          <p:cNvPr id="8" name="Foliennummernplatzhalter">
            <a:extLst>
              <a:ext uri="{FF2B5EF4-FFF2-40B4-BE49-F238E27FC236}">
                <a16:creationId xmlns:a16="http://schemas.microsoft.com/office/drawing/2014/main" id="{F0FD46E1-37CF-B929-B565-E8D8B2CAE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62156" y="4615009"/>
            <a:ext cx="657994" cy="27463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49650F-E03B-624E-B2AD-4F9591B58B1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080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9" r:id="rId2"/>
    <p:sldLayoutId id="2147483720" r:id="rId3"/>
    <p:sldLayoutId id="2147483738" r:id="rId4"/>
    <p:sldLayoutId id="2147483739" r:id="rId5"/>
    <p:sldLayoutId id="2147483711" r:id="rId6"/>
    <p:sldLayoutId id="2147483735" r:id="rId7"/>
    <p:sldLayoutId id="2147483710" r:id="rId8"/>
    <p:sldLayoutId id="2147483722" r:id="rId9"/>
    <p:sldLayoutId id="2147483740" r:id="rId10"/>
    <p:sldLayoutId id="2147483727" r:id="rId11"/>
    <p:sldLayoutId id="2147483728" r:id="rId12"/>
    <p:sldLayoutId id="2147483726" r:id="rId13"/>
    <p:sldLayoutId id="2147483714" r:id="rId14"/>
    <p:sldLayoutId id="2147483715" r:id="rId15"/>
    <p:sldLayoutId id="2147483712" r:id="rId16"/>
    <p:sldLayoutId id="2147483713" r:id="rId17"/>
    <p:sldLayoutId id="2147483716" r:id="rId18"/>
    <p:sldLayoutId id="2147483717" r:id="rId19"/>
    <p:sldLayoutId id="2147483718" r:id="rId20"/>
    <p:sldLayoutId id="2147483719" r:id="rId21"/>
  </p:sldLayoutIdLst>
  <p:hf hd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de-DE" sz="2600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pos="5556" userDrawn="1">
          <p15:clr>
            <a:srgbClr val="F26B43"/>
          </p15:clr>
        </p15:guide>
        <p15:guide id="4" orient="horz" pos="3026" userDrawn="1">
          <p15:clr>
            <a:srgbClr val="F26B43"/>
          </p15:clr>
        </p15:guide>
        <p15:guide id="5" orient="horz" pos="2573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3560" userDrawn="1">
          <p15:clr>
            <a:srgbClr val="F26B43"/>
          </p15:clr>
        </p15:guide>
        <p15:guide id="8" pos="2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DONUT" TargetMode="External"/><Relationship Id="rId3" Type="http://schemas.openxmlformats.org/officeDocument/2006/relationships/hyperlink" Target="https://nudoubt.uni-mainz.de/public.php" TargetMode="External"/><Relationship Id="rId7" Type="http://schemas.openxmlformats.org/officeDocument/2006/relationships/hyperlink" Target="https://en.wikipedia.org/wiki/Cowan%E2%80%93Reines_neutrino_experiment" TargetMode="External"/><Relationship Id="rId2" Type="http://schemas.openxmlformats.org/officeDocument/2006/relationships/hyperlink" Target="https://physics.aps.org/articles/v8/75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nobelprize.org/prizes/physics/1988/9557-the-hunt-for-the-muon-neutrino/" TargetMode="External"/><Relationship Id="rId5" Type="http://schemas.openxmlformats.org/officeDocument/2006/relationships/hyperlink" Target="https://libquotes.com/wolfgang-pauli/quote/lbj2q7l" TargetMode="External"/><Relationship Id="rId4" Type="http://schemas.openxmlformats.org/officeDocument/2006/relationships/hyperlink" Target="https://www.slideteam.net/history-of-neutrino-discovery-ppt-presentation-st-ai-s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>
            <a:extLst>
              <a:ext uri="{FF2B5EF4-FFF2-40B4-BE49-F238E27FC236}">
                <a16:creationId xmlns:a16="http://schemas.microsoft.com/office/drawing/2014/main" id="{0705C76A-0CEE-5B65-5E61-E23757629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7845" y="1491630"/>
            <a:ext cx="4248310" cy="648072"/>
          </a:xfrm>
        </p:spPr>
        <p:txBody>
          <a:bodyPr/>
          <a:lstStyle/>
          <a:p>
            <a:r>
              <a:rPr lang="de-DE" sz="3200" dirty="0"/>
              <a:t>Discovery </a:t>
            </a:r>
            <a:r>
              <a:rPr lang="de-DE" sz="3200" dirty="0" err="1"/>
              <a:t>of</a:t>
            </a:r>
            <a:r>
              <a:rPr lang="de-DE" sz="3200" dirty="0"/>
              <a:t> Neutrinos</a:t>
            </a:r>
          </a:p>
        </p:txBody>
      </p:sp>
      <p:sp>
        <p:nvSpPr>
          <p:cNvPr id="3" name="Untertitel">
            <a:extLst>
              <a:ext uri="{FF2B5EF4-FFF2-40B4-BE49-F238E27FC236}">
                <a16:creationId xmlns:a16="http://schemas.microsoft.com/office/drawing/2014/main" id="{6ABA5C89-5204-85CE-7E3B-09DDAC7DF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5896" y="2394302"/>
            <a:ext cx="1872208" cy="354896"/>
          </a:xfrm>
        </p:spPr>
        <p:txBody>
          <a:bodyPr>
            <a:normAutofit/>
          </a:bodyPr>
          <a:lstStyle/>
          <a:p>
            <a:r>
              <a:rPr lang="de-DE" sz="1800" dirty="0"/>
              <a:t>Malik Tischmann</a:t>
            </a:r>
          </a:p>
        </p:txBody>
      </p:sp>
      <p:sp>
        <p:nvSpPr>
          <p:cNvPr id="14" name="Datum">
            <a:extLst>
              <a:ext uri="{FF2B5EF4-FFF2-40B4-BE49-F238E27FC236}">
                <a16:creationId xmlns:a16="http://schemas.microsoft.com/office/drawing/2014/main" id="{438B3D4C-5E0E-57D4-A91F-408EAFD519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29971" y="2787898"/>
            <a:ext cx="1084057" cy="431800"/>
          </a:xfrm>
        </p:spPr>
        <p:txBody>
          <a:bodyPr/>
          <a:lstStyle/>
          <a:p>
            <a:r>
              <a:rPr lang="de-DE" dirty="0"/>
              <a:t>30.06.2026</a:t>
            </a:r>
          </a:p>
        </p:txBody>
      </p:sp>
    </p:spTree>
    <p:extLst>
      <p:ext uri="{BB962C8B-B14F-4D97-AF65-F5344CB8AC3E}">
        <p14:creationId xmlns:p14="http://schemas.microsoft.com/office/powerpoint/2010/main" val="2857045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9C649-892D-0E66-8C6F-9198EC0E4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73E63F2-B0A3-5F27-A878-5F6975D9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nuclear</a:t>
            </a:r>
            <a:r>
              <a:rPr lang="de-DE" sz="2800" u="sng" dirty="0"/>
              <a:t> bomb 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2C55684-7171-5A30-1CD3-3F81FE1D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Reverse </a:t>
            </a:r>
            <a:r>
              <a:rPr lang="de-DE" sz="1800" dirty="0" err="1"/>
              <a:t>beta</a:t>
            </a:r>
            <a:r>
              <a:rPr lang="de-DE" sz="1800" dirty="0"/>
              <a:t> </a:t>
            </a:r>
            <a:r>
              <a:rPr lang="de-DE" sz="1800" dirty="0" err="1"/>
              <a:t>decay</a:t>
            </a:r>
            <a:r>
              <a:rPr lang="de-DE" sz="1800" dirty="0"/>
              <a:t> </a:t>
            </a:r>
            <a:r>
              <a:rPr lang="de-DE" sz="1800" dirty="0" err="1"/>
              <a:t>as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detection</a:t>
            </a:r>
            <a:r>
              <a:rPr lang="de-DE" sz="1800" dirty="0"/>
              <a:t> </a:t>
            </a:r>
            <a:r>
              <a:rPr lang="de-DE" sz="1800" dirty="0" err="1"/>
              <a:t>method</a:t>
            </a:r>
            <a:endParaRPr lang="de-DE" sz="1800" dirty="0"/>
          </a:p>
          <a:p>
            <a:r>
              <a:rPr lang="de-DE" sz="1800" dirty="0" err="1"/>
              <a:t>When</a:t>
            </a:r>
            <a:r>
              <a:rPr lang="de-DE" sz="1800" dirty="0"/>
              <a:t> Neutrinos </a:t>
            </a:r>
            <a:r>
              <a:rPr lang="de-DE" sz="1800" dirty="0" err="1"/>
              <a:t>hit</a:t>
            </a:r>
            <a:r>
              <a:rPr lang="de-DE" sz="1800" dirty="0"/>
              <a:t> </a:t>
            </a:r>
            <a:r>
              <a:rPr lang="de-DE" sz="1800" dirty="0" err="1"/>
              <a:t>protons</a:t>
            </a:r>
            <a:r>
              <a:rPr lang="de-DE" sz="1800" dirty="0"/>
              <a:t> a </a:t>
            </a:r>
            <a:r>
              <a:rPr lang="de-DE" sz="1800" dirty="0" err="1"/>
              <a:t>neutron</a:t>
            </a:r>
            <a:r>
              <a:rPr lang="de-DE" sz="1800" dirty="0"/>
              <a:t> and </a:t>
            </a:r>
          </a:p>
          <a:p>
            <a:pPr marL="0" indent="0">
              <a:buNone/>
            </a:pPr>
            <a:r>
              <a:rPr lang="de-DE" sz="1800" dirty="0"/>
              <a:t>     </a:t>
            </a:r>
            <a:r>
              <a:rPr lang="de-DE" sz="1800" dirty="0" err="1"/>
              <a:t>positron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result</a:t>
            </a:r>
            <a:endParaRPr lang="de-DE" sz="1800" dirty="0"/>
          </a:p>
          <a:p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positrons</a:t>
            </a:r>
            <a:r>
              <a:rPr lang="de-DE" sz="1800" dirty="0"/>
              <a:t> </a:t>
            </a:r>
            <a:r>
              <a:rPr lang="de-DE" sz="1800" dirty="0" err="1"/>
              <a:t>were</a:t>
            </a:r>
            <a:r>
              <a:rPr lang="de-DE" sz="1800" dirty="0"/>
              <a:t> </a:t>
            </a:r>
            <a:r>
              <a:rPr lang="de-DE" sz="1800" dirty="0" err="1"/>
              <a:t>detected</a:t>
            </a:r>
            <a:r>
              <a:rPr lang="de-DE" sz="1800" dirty="0"/>
              <a:t> </a:t>
            </a:r>
            <a:r>
              <a:rPr lang="de-DE" sz="1800" dirty="0" err="1"/>
              <a:t>there</a:t>
            </a:r>
            <a:r>
              <a:rPr lang="de-DE" sz="1800" dirty="0"/>
              <a:t> </a:t>
            </a:r>
            <a:r>
              <a:rPr lang="de-DE" sz="1800" dirty="0" err="1"/>
              <a:t>must</a:t>
            </a:r>
            <a:r>
              <a:rPr lang="de-DE" sz="1800" dirty="0"/>
              <a:t> </a:t>
            </a:r>
            <a:r>
              <a:rPr lang="de-DE" sz="1800" dirty="0" err="1"/>
              <a:t>have</a:t>
            </a:r>
            <a:endParaRPr lang="de-DE" sz="1800" dirty="0"/>
          </a:p>
          <a:p>
            <a:pPr marL="0" indent="0">
              <a:buNone/>
            </a:pPr>
            <a:r>
              <a:rPr lang="de-DE" sz="1800" dirty="0"/>
              <a:t>     </a:t>
            </a:r>
            <a:r>
              <a:rPr lang="de-DE" sz="1800" dirty="0" err="1"/>
              <a:t>been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endParaRPr lang="de-DE" sz="1800" dirty="0"/>
          </a:p>
          <a:p>
            <a:r>
              <a:rPr lang="de-DE" sz="1800" dirty="0"/>
              <a:t>Giant </a:t>
            </a:r>
            <a:r>
              <a:rPr lang="de-DE" sz="1800" dirty="0" err="1"/>
              <a:t>detector</a:t>
            </a:r>
            <a:r>
              <a:rPr lang="de-DE" sz="1800" dirty="0"/>
              <a:t> was </a:t>
            </a:r>
            <a:r>
              <a:rPr lang="de-DE" sz="1800" dirty="0" err="1"/>
              <a:t>needed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72DD865-7BBB-EED9-81F2-89DA6B59F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C730DD-7FE8-B7D4-5094-D03B8C8EB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4DB0749-F2E4-DE5B-D78E-569631262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906367"/>
            <a:ext cx="3793573" cy="324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3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ACE70-DE87-19F7-F1F0-0D169588D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8DDA6EB-7CF1-01D2-0061-7FDE99926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Change </a:t>
            </a:r>
            <a:r>
              <a:rPr lang="de-DE" sz="2800" u="sng" dirty="0" err="1"/>
              <a:t>of</a:t>
            </a:r>
            <a:r>
              <a:rPr lang="de-DE" sz="2800" u="sng" dirty="0"/>
              <a:t> plan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08CD631-4154-2B4A-4881-82BD5207E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/>
              <a:t>Proposal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reactor</a:t>
            </a:r>
            <a:r>
              <a:rPr lang="de-DE" sz="1800" dirty="0"/>
              <a:t> </a:t>
            </a:r>
            <a:r>
              <a:rPr lang="de-DE" sz="1800" dirty="0" err="1"/>
              <a:t>as</a:t>
            </a:r>
            <a:r>
              <a:rPr lang="de-DE" sz="1800" dirty="0"/>
              <a:t> a </a:t>
            </a:r>
            <a:r>
              <a:rPr lang="de-DE" sz="1800" dirty="0" err="1"/>
              <a:t>neutrino</a:t>
            </a:r>
            <a:r>
              <a:rPr lang="de-DE" sz="1800" dirty="0"/>
              <a:t> source</a:t>
            </a:r>
          </a:p>
          <a:p>
            <a:r>
              <a:rPr lang="de-DE" sz="1800" dirty="0"/>
              <a:t>The </a:t>
            </a:r>
            <a:r>
              <a:rPr lang="de-DE" sz="1800" dirty="0" err="1"/>
              <a:t>explosion</a:t>
            </a:r>
            <a:r>
              <a:rPr lang="de-DE" sz="1800" dirty="0"/>
              <a:t> was a </a:t>
            </a:r>
            <a:r>
              <a:rPr lang="de-DE" sz="1800" dirty="0" err="1"/>
              <a:t>better</a:t>
            </a:r>
            <a:r>
              <a:rPr lang="de-DE" sz="1800" dirty="0"/>
              <a:t> source </a:t>
            </a:r>
            <a:r>
              <a:rPr lang="de-DE" sz="1800" dirty="0" err="1"/>
              <a:t>unless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background</a:t>
            </a:r>
            <a:r>
              <a:rPr lang="de-DE" sz="1800" dirty="0"/>
              <a:t> </a:t>
            </a:r>
            <a:r>
              <a:rPr lang="de-DE" sz="1800" dirty="0" err="1"/>
              <a:t>could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reduced</a:t>
            </a:r>
            <a:r>
              <a:rPr lang="de-DE" sz="1800" dirty="0"/>
              <a:t> at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reactor</a:t>
            </a:r>
            <a:endParaRPr lang="de-DE" sz="1800" dirty="0"/>
          </a:p>
          <a:p>
            <a:r>
              <a:rPr lang="de-DE" sz="1800" dirty="0"/>
              <a:t>Solution: </a:t>
            </a:r>
            <a:r>
              <a:rPr lang="de-DE" sz="1800" dirty="0" err="1"/>
              <a:t>detecting</a:t>
            </a:r>
            <a:r>
              <a:rPr lang="de-DE" sz="1800" dirty="0"/>
              <a:t> </a:t>
            </a:r>
            <a:r>
              <a:rPr lang="de-DE" sz="1800" dirty="0" err="1"/>
              <a:t>both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positron</a:t>
            </a:r>
            <a:r>
              <a:rPr lang="de-DE" sz="1800" dirty="0"/>
              <a:t> and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neutron</a:t>
            </a:r>
            <a:endParaRPr lang="de-DE" sz="1800" dirty="0"/>
          </a:p>
          <a:p>
            <a:r>
              <a:rPr lang="de-DE" sz="1800" dirty="0"/>
              <a:t>Neutron </a:t>
            </a:r>
            <a:r>
              <a:rPr lang="de-DE" sz="1800" dirty="0" err="1"/>
              <a:t>capture</a:t>
            </a:r>
            <a:endParaRPr lang="de-DE" sz="1800" dirty="0"/>
          </a:p>
          <a:p>
            <a:r>
              <a:rPr lang="de-DE" sz="1800" dirty="0" err="1"/>
              <a:t>Detecting</a:t>
            </a:r>
            <a:r>
              <a:rPr lang="de-DE" sz="1800" dirty="0"/>
              <a:t> a „</a:t>
            </a:r>
            <a:r>
              <a:rPr lang="de-DE" sz="1800" dirty="0" err="1"/>
              <a:t>delayed</a:t>
            </a:r>
            <a:r>
              <a:rPr lang="de-DE" sz="1800" dirty="0"/>
              <a:t> </a:t>
            </a:r>
            <a:r>
              <a:rPr lang="de-DE" sz="1800" dirty="0" err="1"/>
              <a:t>coincidence</a:t>
            </a:r>
            <a:r>
              <a:rPr lang="de-DE" sz="1800" dirty="0"/>
              <a:t>“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prove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existance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Neutrinos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F1B502-39B1-64C3-2561-1EA7C7627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DB11FD-4651-E20F-7EBB-C61937154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2669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F3D6C-AA2A-1B07-AE52-68523DC38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12B88F-05C1-A2D2-E6EA-63DDDA6D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Hanford Experiment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099E90-218D-A4AB-3D9B-7C53EB656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Over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next</a:t>
            </a:r>
            <a:r>
              <a:rPr lang="de-DE" sz="1800" dirty="0"/>
              <a:t> </a:t>
            </a:r>
            <a:r>
              <a:rPr lang="de-DE" sz="1800" dirty="0" err="1"/>
              <a:t>couple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months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detector</a:t>
            </a:r>
            <a:r>
              <a:rPr lang="de-DE" sz="1800" dirty="0"/>
              <a:t> was </a:t>
            </a:r>
            <a:r>
              <a:rPr lang="de-DE" sz="1800" dirty="0" err="1"/>
              <a:t>build</a:t>
            </a:r>
            <a:endParaRPr lang="de-DE" sz="1800" dirty="0"/>
          </a:p>
          <a:p>
            <a:r>
              <a:rPr lang="de-DE" sz="1800" dirty="0" err="1"/>
              <a:t>Tested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detecting</a:t>
            </a:r>
            <a:r>
              <a:rPr lang="de-DE" sz="1800" dirty="0"/>
              <a:t> </a:t>
            </a:r>
            <a:r>
              <a:rPr lang="de-DE" sz="1800" dirty="0" err="1"/>
              <a:t>potassium</a:t>
            </a:r>
            <a:r>
              <a:rPr lang="de-DE" sz="1800" dirty="0"/>
              <a:t> in </a:t>
            </a:r>
            <a:r>
              <a:rPr lang="de-DE" sz="1800" dirty="0" err="1"/>
              <a:t>the</a:t>
            </a:r>
            <a:r>
              <a:rPr lang="de-DE" sz="1800" dirty="0"/>
              <a:t> human </a:t>
            </a:r>
            <a:r>
              <a:rPr lang="de-DE" sz="1800" dirty="0" err="1"/>
              <a:t>body</a:t>
            </a:r>
            <a:endParaRPr lang="de-DE" sz="1800" dirty="0"/>
          </a:p>
          <a:p>
            <a:r>
              <a:rPr lang="de-DE" sz="1800" dirty="0"/>
              <a:t>Spring 1953: Setting </a:t>
            </a:r>
            <a:r>
              <a:rPr lang="de-DE" sz="1800" dirty="0" err="1"/>
              <a:t>up</a:t>
            </a:r>
            <a:r>
              <a:rPr lang="de-DE" sz="1800" dirty="0"/>
              <a:t> at </a:t>
            </a:r>
            <a:r>
              <a:rPr lang="de-DE" sz="1800" dirty="0" err="1"/>
              <a:t>the</a:t>
            </a:r>
            <a:r>
              <a:rPr lang="de-DE" sz="1800" dirty="0"/>
              <a:t> Hanford </a:t>
            </a:r>
            <a:r>
              <a:rPr lang="de-DE" sz="1800" dirty="0" err="1"/>
              <a:t>reactor</a:t>
            </a:r>
            <a:endParaRPr lang="de-DE" sz="1800" dirty="0"/>
          </a:p>
          <a:p>
            <a:r>
              <a:rPr lang="de-DE" sz="1800" dirty="0"/>
              <a:t>Only </a:t>
            </a:r>
            <a:r>
              <a:rPr lang="de-DE" sz="1800" dirty="0" err="1"/>
              <a:t>probale</a:t>
            </a:r>
            <a:r>
              <a:rPr lang="de-DE" sz="1800" dirty="0"/>
              <a:t> </a:t>
            </a:r>
            <a:r>
              <a:rPr lang="de-DE" sz="1800" dirty="0" err="1"/>
              <a:t>detection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Neutrinos</a:t>
            </a:r>
          </a:p>
          <a:p>
            <a:r>
              <a:rPr lang="de-DE" sz="1800" dirty="0" err="1"/>
              <a:t>Interference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cosmic</a:t>
            </a:r>
            <a:r>
              <a:rPr lang="de-DE" sz="1800" dirty="0"/>
              <a:t> </a:t>
            </a:r>
            <a:r>
              <a:rPr lang="de-DE" sz="1800" dirty="0" err="1"/>
              <a:t>rays</a:t>
            </a:r>
            <a:r>
              <a:rPr lang="de-DE" sz="1800" dirty="0"/>
              <a:t> </a:t>
            </a:r>
            <a:r>
              <a:rPr lang="de-DE" sz="1800" dirty="0" err="1"/>
              <a:t>caused</a:t>
            </a:r>
            <a:r>
              <a:rPr lang="de-DE" sz="1800" dirty="0"/>
              <a:t> </a:t>
            </a:r>
            <a:r>
              <a:rPr lang="de-DE" sz="1800" dirty="0" err="1"/>
              <a:t>problems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C5F2AB2-8674-2E73-3D82-475CFD382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794307-1E70-EBB1-96CE-AAF920F0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8EB0538-2E92-BDA2-EECC-8583E7F1D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747" y="1487706"/>
            <a:ext cx="2985390" cy="256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852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05281-812E-C4C8-66ED-7808D546B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4BA1A1F-19AC-8458-9C0F-B91834B15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Savannah River Experiment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9A9230E-FE34-BD9E-9ADD-A16DDC63B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/>
              <a:t>Complete</a:t>
            </a:r>
            <a:r>
              <a:rPr lang="de-DE" sz="1800" dirty="0"/>
              <a:t> </a:t>
            </a:r>
            <a:r>
              <a:rPr lang="de-DE" sz="1800" dirty="0" err="1"/>
              <a:t>overhaul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detector</a:t>
            </a:r>
            <a:r>
              <a:rPr lang="de-DE" sz="1800" dirty="0"/>
              <a:t> </a:t>
            </a:r>
          </a:p>
          <a:p>
            <a:r>
              <a:rPr lang="de-DE" sz="1800" dirty="0" err="1"/>
              <a:t>Now</a:t>
            </a:r>
            <a:r>
              <a:rPr lang="de-DE" sz="1800" dirty="0"/>
              <a:t> </a:t>
            </a:r>
            <a:r>
              <a:rPr lang="de-DE" sz="1800" dirty="0" err="1"/>
              <a:t>better</a:t>
            </a:r>
            <a:r>
              <a:rPr lang="de-DE" sz="1800" dirty="0"/>
              <a:t> </a:t>
            </a:r>
            <a:r>
              <a:rPr lang="de-DE" sz="1800" dirty="0" err="1"/>
              <a:t>protected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cosmic</a:t>
            </a:r>
            <a:r>
              <a:rPr lang="de-DE" sz="1800" dirty="0"/>
              <a:t> </a:t>
            </a:r>
            <a:r>
              <a:rPr lang="de-DE" sz="1800" dirty="0" err="1"/>
              <a:t>rays</a:t>
            </a:r>
            <a:endParaRPr lang="de-DE" sz="1800" dirty="0"/>
          </a:p>
          <a:p>
            <a:r>
              <a:rPr lang="de-DE" sz="1800" dirty="0"/>
              <a:t>November 1955: Setup at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new</a:t>
            </a:r>
            <a:r>
              <a:rPr lang="de-DE" sz="1800" dirty="0"/>
              <a:t> and </a:t>
            </a:r>
            <a:r>
              <a:rPr lang="de-DE" sz="1800" dirty="0" err="1"/>
              <a:t>powerfull</a:t>
            </a:r>
            <a:r>
              <a:rPr lang="de-DE" sz="1800" dirty="0"/>
              <a:t> </a:t>
            </a:r>
            <a:r>
              <a:rPr lang="de-DE" sz="1800" dirty="0" err="1"/>
              <a:t>SavannahRiver</a:t>
            </a:r>
            <a:r>
              <a:rPr lang="de-DE" sz="1800" dirty="0"/>
              <a:t> </a:t>
            </a:r>
            <a:r>
              <a:rPr lang="de-DE" sz="1800" dirty="0" err="1"/>
              <a:t>reactor</a:t>
            </a:r>
            <a:endParaRPr lang="de-DE" sz="1800" dirty="0"/>
          </a:p>
          <a:p>
            <a:r>
              <a:rPr lang="de-DE" sz="1800" dirty="0" err="1"/>
              <a:t>Detector</a:t>
            </a:r>
            <a:r>
              <a:rPr lang="de-DE" sz="1800" dirty="0"/>
              <a:t> </a:t>
            </a:r>
            <a:r>
              <a:rPr lang="de-DE" sz="1800" dirty="0" err="1"/>
              <a:t>placed</a:t>
            </a:r>
            <a:r>
              <a:rPr lang="de-DE" sz="1800" dirty="0"/>
              <a:t> in </a:t>
            </a:r>
            <a:r>
              <a:rPr lang="de-DE" sz="1800" dirty="0" err="1"/>
              <a:t>basement</a:t>
            </a:r>
            <a:r>
              <a:rPr lang="de-DE" sz="1800" dirty="0"/>
              <a:t>, 11 </a:t>
            </a:r>
            <a:r>
              <a:rPr lang="de-DE" sz="1800" dirty="0" err="1"/>
              <a:t>meters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concrete</a:t>
            </a:r>
            <a:r>
              <a:rPr lang="de-DE" sz="1800" dirty="0"/>
              <a:t> </a:t>
            </a:r>
            <a:r>
              <a:rPr lang="de-DE" sz="1800" dirty="0" err="1"/>
              <a:t>protect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detector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neutrons</a:t>
            </a:r>
            <a:r>
              <a:rPr lang="de-DE" sz="1800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66E7238-3542-53ED-3835-EB5F5890F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3225A0-22FA-B79E-F72B-EF6563E7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871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EE0AE-947A-570B-B569-A27FFAF65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A8A81C8-C7AE-2AC1-9493-6F7D1ADA5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neutrino</a:t>
            </a:r>
            <a:r>
              <a:rPr lang="de-DE" sz="2800" u="sng" dirty="0"/>
              <a:t> </a:t>
            </a:r>
            <a:r>
              <a:rPr lang="de-DE" sz="2800" u="sng" dirty="0" err="1"/>
              <a:t>detected</a:t>
            </a:r>
            <a:r>
              <a:rPr lang="de-DE" sz="2800" u="sng" dirty="0"/>
              <a:t>!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647AAC9-2485-B98C-F767-9702D9FE3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5184254" cy="2952751"/>
          </a:xfrm>
        </p:spPr>
        <p:txBody>
          <a:bodyPr>
            <a:normAutofit/>
          </a:bodyPr>
          <a:lstStyle/>
          <a:p>
            <a:r>
              <a:rPr lang="de-DE" sz="1800" dirty="0"/>
              <a:t>900 </a:t>
            </a:r>
            <a:r>
              <a:rPr lang="de-DE" sz="1800" dirty="0" err="1"/>
              <a:t>hours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data</a:t>
            </a:r>
            <a:r>
              <a:rPr lang="de-DE" sz="1800" dirty="0"/>
              <a:t> </a:t>
            </a:r>
            <a:r>
              <a:rPr lang="de-DE" sz="1800" dirty="0" err="1"/>
              <a:t>over</a:t>
            </a:r>
            <a:r>
              <a:rPr lang="de-DE" sz="1800" dirty="0"/>
              <a:t> 5 </a:t>
            </a:r>
            <a:r>
              <a:rPr lang="de-DE" sz="1800" dirty="0" err="1"/>
              <a:t>months</a:t>
            </a:r>
            <a:endParaRPr lang="de-DE" sz="1800" dirty="0"/>
          </a:p>
          <a:p>
            <a:r>
              <a:rPr lang="de-DE" sz="1800" dirty="0"/>
              <a:t>Many additional </a:t>
            </a:r>
            <a:r>
              <a:rPr lang="de-DE" sz="1800" dirty="0" err="1"/>
              <a:t>checks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ensure</a:t>
            </a:r>
            <a:r>
              <a:rPr lang="de-DE" sz="1800" dirty="0"/>
              <a:t>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actual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r>
              <a:rPr lang="de-DE" sz="1800" dirty="0"/>
              <a:t> </a:t>
            </a:r>
            <a:r>
              <a:rPr lang="de-DE" sz="1800" dirty="0" err="1"/>
              <a:t>were</a:t>
            </a:r>
            <a:r>
              <a:rPr lang="de-DE" sz="1800" dirty="0"/>
              <a:t> </a:t>
            </a:r>
            <a:r>
              <a:rPr lang="de-DE" sz="1800" dirty="0" err="1"/>
              <a:t>detected</a:t>
            </a:r>
            <a:endParaRPr lang="de-DE" sz="1800" dirty="0"/>
          </a:p>
          <a:p>
            <a:r>
              <a:rPr lang="de-DE" sz="1800" dirty="0" err="1"/>
              <a:t>Successfull</a:t>
            </a:r>
            <a:r>
              <a:rPr lang="de-DE" sz="1800" dirty="0"/>
              <a:t> </a:t>
            </a:r>
            <a:r>
              <a:rPr lang="de-DE" sz="1800" dirty="0" err="1"/>
              <a:t>detection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multiple Neutrinos</a:t>
            </a:r>
          </a:p>
          <a:p>
            <a:r>
              <a:rPr lang="de-DE" sz="1800" dirty="0"/>
              <a:t> </a:t>
            </a:r>
            <a:r>
              <a:rPr lang="de-DE" sz="1800" dirty="0" err="1"/>
              <a:t>Telegram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Pauli on June 14 1956 </a:t>
            </a:r>
            <a:r>
              <a:rPr lang="de-DE" sz="1800" dirty="0" err="1"/>
              <a:t>oficially</a:t>
            </a:r>
            <a:r>
              <a:rPr lang="de-DE" sz="1800" dirty="0"/>
              <a:t> </a:t>
            </a:r>
            <a:r>
              <a:rPr lang="de-DE" sz="1800" dirty="0" err="1"/>
              <a:t>confirming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Neutrion</a:t>
            </a:r>
            <a:r>
              <a:rPr lang="de-DE" sz="1800" dirty="0"/>
              <a:t> </a:t>
            </a:r>
            <a:r>
              <a:rPr lang="de-DE" sz="1800" dirty="0" err="1"/>
              <a:t>detection</a:t>
            </a:r>
            <a:endParaRPr lang="de-DE" sz="1800" dirty="0"/>
          </a:p>
          <a:p>
            <a:r>
              <a:rPr lang="de-DE" sz="1800" dirty="0"/>
              <a:t>Follow-</a:t>
            </a:r>
            <a:r>
              <a:rPr lang="de-DE" sz="1800" dirty="0" err="1"/>
              <a:t>up</a:t>
            </a:r>
            <a:r>
              <a:rPr lang="de-DE" sz="1800" dirty="0"/>
              <a:t> </a:t>
            </a:r>
            <a:r>
              <a:rPr lang="de-DE" sz="1800" dirty="0" err="1"/>
              <a:t>experiments</a:t>
            </a:r>
            <a:r>
              <a:rPr lang="de-DE" sz="1800" dirty="0"/>
              <a:t> </a:t>
            </a:r>
            <a:r>
              <a:rPr lang="de-DE" sz="1800" dirty="0" err="1"/>
              <a:t>confirmed</a:t>
            </a:r>
            <a:r>
              <a:rPr lang="de-DE" sz="1800" dirty="0"/>
              <a:t> </a:t>
            </a:r>
            <a:r>
              <a:rPr lang="de-DE" sz="1800" dirty="0" err="1"/>
              <a:t>these</a:t>
            </a:r>
            <a:r>
              <a:rPr lang="de-DE" sz="1800" dirty="0"/>
              <a:t> </a:t>
            </a:r>
            <a:r>
              <a:rPr lang="de-DE" sz="1800" dirty="0" err="1"/>
              <a:t>results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15488A8-05C4-7894-BDF2-B42A2C8C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C50C8D-42B8-C34B-19FD-2AC9E23C4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4B1C59F-C797-C9A0-FECE-C2716A3AA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551708"/>
            <a:ext cx="3528436" cy="287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373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FA641-6924-173C-689A-4A1E265FC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5823B4A-9E76-0C75-2D18-F214AC92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second</a:t>
            </a:r>
            <a:r>
              <a:rPr lang="de-DE" sz="2800" u="sng" dirty="0"/>
              <a:t> </a:t>
            </a:r>
            <a:r>
              <a:rPr lang="de-DE" sz="2800" u="sng" dirty="0" err="1"/>
              <a:t>neutrino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89EC1A-EBB9-2F9A-1884-A3F0FF897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After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discovery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first</a:t>
            </a:r>
            <a:r>
              <a:rPr lang="de-DE" sz="1800" dirty="0"/>
              <a:t> </a:t>
            </a:r>
            <a:r>
              <a:rPr lang="de-DE" sz="1800" dirty="0" err="1"/>
              <a:t>neutrino</a:t>
            </a:r>
            <a:r>
              <a:rPr lang="de-DE" sz="1800" dirty="0"/>
              <a:t>, </a:t>
            </a:r>
            <a:r>
              <a:rPr lang="de-DE" sz="1800" dirty="0" err="1"/>
              <a:t>people</a:t>
            </a:r>
            <a:r>
              <a:rPr lang="de-DE" sz="1800" dirty="0"/>
              <a:t> </a:t>
            </a:r>
            <a:r>
              <a:rPr lang="de-DE" sz="1800" dirty="0" err="1"/>
              <a:t>were</a:t>
            </a:r>
            <a:r>
              <a:rPr lang="de-DE" sz="1800" dirty="0"/>
              <a:t> </a:t>
            </a:r>
            <a:r>
              <a:rPr lang="de-DE" sz="1800" dirty="0" err="1"/>
              <a:t>eager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discover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other</a:t>
            </a:r>
            <a:r>
              <a:rPr lang="de-DE" sz="1800" dirty="0"/>
              <a:t> </a:t>
            </a:r>
            <a:r>
              <a:rPr lang="de-DE" sz="1800" dirty="0" err="1"/>
              <a:t>flavors</a:t>
            </a:r>
            <a:endParaRPr lang="de-DE" sz="1800" dirty="0"/>
          </a:p>
          <a:p>
            <a:r>
              <a:rPr lang="de-DE" sz="1800" dirty="0"/>
              <a:t>A </a:t>
            </a:r>
            <a:r>
              <a:rPr lang="de-DE" sz="1800" dirty="0" err="1"/>
              <a:t>team</a:t>
            </a:r>
            <a:r>
              <a:rPr lang="de-DE" sz="1800" dirty="0"/>
              <a:t> </a:t>
            </a:r>
            <a:r>
              <a:rPr lang="de-DE" sz="1800" dirty="0" err="1"/>
              <a:t>around</a:t>
            </a:r>
            <a:r>
              <a:rPr lang="de-DE" sz="1800" dirty="0"/>
              <a:t> Melvin Schwartz </a:t>
            </a:r>
            <a:r>
              <a:rPr lang="de-DE" sz="1800" dirty="0" err="1"/>
              <a:t>generated</a:t>
            </a:r>
            <a:r>
              <a:rPr lang="de-DE" sz="1800" dirty="0"/>
              <a:t>  a </a:t>
            </a:r>
            <a:r>
              <a:rPr lang="de-DE" sz="1800" dirty="0" err="1"/>
              <a:t>proton</a:t>
            </a:r>
            <a:r>
              <a:rPr lang="de-DE" sz="1800" dirty="0"/>
              <a:t> beam </a:t>
            </a:r>
            <a:r>
              <a:rPr lang="de-DE" sz="1800" dirty="0" err="1"/>
              <a:t>of</a:t>
            </a:r>
            <a:r>
              <a:rPr lang="de-DE" sz="1800" dirty="0"/>
              <a:t> 15 </a:t>
            </a:r>
            <a:r>
              <a:rPr lang="de-DE" sz="1800" dirty="0" err="1"/>
              <a:t>GeV</a:t>
            </a:r>
            <a:r>
              <a:rPr lang="de-DE" sz="1800" dirty="0"/>
              <a:t> in 1962</a:t>
            </a:r>
          </a:p>
          <a:p>
            <a:r>
              <a:rPr lang="de-DE" sz="1800" dirty="0"/>
              <a:t>This beam </a:t>
            </a:r>
            <a:r>
              <a:rPr lang="de-DE" sz="1800" dirty="0" err="1"/>
              <a:t>hit</a:t>
            </a:r>
            <a:r>
              <a:rPr lang="de-DE" sz="1800" dirty="0"/>
              <a:t> a </a:t>
            </a:r>
            <a:r>
              <a:rPr lang="de-DE" sz="1800" dirty="0" err="1"/>
              <a:t>beryllium</a:t>
            </a:r>
            <a:r>
              <a:rPr lang="de-DE" sz="1800" dirty="0"/>
              <a:t> </a:t>
            </a:r>
            <a:r>
              <a:rPr lang="de-DE" sz="1800" dirty="0" err="1"/>
              <a:t>target</a:t>
            </a:r>
            <a:r>
              <a:rPr lang="de-DE" sz="1800" dirty="0"/>
              <a:t>, </a:t>
            </a:r>
            <a:r>
              <a:rPr lang="de-DE" sz="1800" dirty="0" err="1"/>
              <a:t>generating</a:t>
            </a:r>
            <a:r>
              <a:rPr lang="de-DE" sz="1800" dirty="0"/>
              <a:t> </a:t>
            </a:r>
            <a:r>
              <a:rPr lang="de-DE" sz="1800" dirty="0" err="1"/>
              <a:t>pions</a:t>
            </a:r>
            <a:endParaRPr lang="de-DE" sz="1800" dirty="0"/>
          </a:p>
          <a:p>
            <a:r>
              <a:rPr lang="de-DE" sz="1800" dirty="0"/>
              <a:t>The </a:t>
            </a:r>
            <a:r>
              <a:rPr lang="de-DE" sz="1800" dirty="0" err="1"/>
              <a:t>pions</a:t>
            </a:r>
            <a:r>
              <a:rPr lang="de-DE" sz="1800" dirty="0"/>
              <a:t> </a:t>
            </a:r>
            <a:r>
              <a:rPr lang="de-DE" sz="1800" dirty="0" err="1"/>
              <a:t>quickly</a:t>
            </a:r>
            <a:r>
              <a:rPr lang="de-DE" sz="1800" dirty="0"/>
              <a:t> </a:t>
            </a:r>
            <a:r>
              <a:rPr lang="de-DE" sz="1800" dirty="0" err="1"/>
              <a:t>decayed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</a:t>
            </a:r>
            <a:r>
              <a:rPr lang="de-DE" sz="1800" dirty="0" err="1"/>
              <a:t>muons</a:t>
            </a:r>
            <a:r>
              <a:rPr lang="de-DE" sz="1800" dirty="0"/>
              <a:t> and </a:t>
            </a:r>
            <a:r>
              <a:rPr lang="de-DE" sz="1800" dirty="0" err="1"/>
              <a:t>neutrinos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969044B-4B28-3C37-DF37-2D0CF241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9166C-93EF-1B18-23C6-BFF7BF44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782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23398-7568-16D8-E668-0992ECBFE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48027F4-A267-98F7-2153-9ED81DF1B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second</a:t>
            </a:r>
            <a:r>
              <a:rPr lang="de-DE" sz="2800" u="sng" dirty="0"/>
              <a:t> </a:t>
            </a:r>
            <a:r>
              <a:rPr lang="de-DE" sz="2800" u="sng" dirty="0" err="1"/>
              <a:t>neutrino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74EDBD1-B506-E597-44DE-799C4B46B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/>
              <a:t>This beam </a:t>
            </a:r>
            <a:r>
              <a:rPr lang="de-DE" sz="1800" dirty="0" err="1"/>
              <a:t>then</a:t>
            </a:r>
            <a:r>
              <a:rPr lang="de-DE" sz="1800" dirty="0"/>
              <a:t> </a:t>
            </a:r>
            <a:r>
              <a:rPr lang="de-DE" sz="1800" dirty="0" err="1"/>
              <a:t>passed</a:t>
            </a:r>
            <a:r>
              <a:rPr lang="de-DE" sz="1800" dirty="0"/>
              <a:t> </a:t>
            </a:r>
            <a:r>
              <a:rPr lang="de-DE" sz="1800" dirty="0" err="1"/>
              <a:t>through</a:t>
            </a:r>
            <a:r>
              <a:rPr lang="de-DE" sz="1800" dirty="0"/>
              <a:t> a 13.5m </a:t>
            </a:r>
            <a:r>
              <a:rPr lang="de-DE" sz="1800" dirty="0" err="1"/>
              <a:t>thick</a:t>
            </a:r>
            <a:r>
              <a:rPr lang="de-DE" sz="1800" dirty="0"/>
              <a:t> </a:t>
            </a:r>
            <a:r>
              <a:rPr lang="de-DE" sz="1800" dirty="0" err="1"/>
              <a:t>steel</a:t>
            </a:r>
            <a:r>
              <a:rPr lang="de-DE" sz="1800" dirty="0"/>
              <a:t> wall</a:t>
            </a:r>
          </a:p>
          <a:p>
            <a:r>
              <a:rPr lang="de-DE" sz="1800" dirty="0" err="1"/>
              <a:t>Mainly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r>
              <a:rPr lang="de-DE" sz="1800" dirty="0"/>
              <a:t> </a:t>
            </a:r>
            <a:r>
              <a:rPr lang="de-DE" sz="1800" dirty="0" err="1"/>
              <a:t>left</a:t>
            </a:r>
            <a:endParaRPr lang="de-DE" sz="1800" dirty="0"/>
          </a:p>
          <a:p>
            <a:r>
              <a:rPr lang="de-DE" sz="1800" dirty="0"/>
              <a:t>Spark </a:t>
            </a:r>
            <a:r>
              <a:rPr lang="de-DE" sz="1800" dirty="0" err="1"/>
              <a:t>chamber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detect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endParaRPr lang="de-DE" sz="1800" dirty="0"/>
          </a:p>
          <a:p>
            <a:r>
              <a:rPr lang="de-DE" sz="1800" dirty="0"/>
              <a:t>A </a:t>
            </a:r>
            <a:r>
              <a:rPr lang="de-DE" sz="1800" dirty="0" err="1"/>
              <a:t>few</a:t>
            </a:r>
            <a:r>
              <a:rPr lang="de-DE" sz="1800" dirty="0"/>
              <a:t> </a:t>
            </a:r>
            <a:r>
              <a:rPr lang="de-DE" sz="1800" dirty="0" err="1"/>
              <a:t>low-energy</a:t>
            </a:r>
            <a:r>
              <a:rPr lang="de-DE" sz="1800" dirty="0"/>
              <a:t> </a:t>
            </a:r>
            <a:r>
              <a:rPr lang="de-DE" sz="1800" dirty="0" err="1"/>
              <a:t>muons</a:t>
            </a:r>
            <a:r>
              <a:rPr lang="de-DE" sz="1800" dirty="0"/>
              <a:t> also </a:t>
            </a:r>
            <a:r>
              <a:rPr lang="de-DE" sz="1800" dirty="0" err="1"/>
              <a:t>reach</a:t>
            </a:r>
            <a:r>
              <a:rPr lang="de-DE" sz="1800" dirty="0"/>
              <a:t> </a:t>
            </a:r>
            <a:r>
              <a:rPr lang="de-DE" sz="1800" dirty="0" err="1"/>
              <a:t>this</a:t>
            </a:r>
            <a:r>
              <a:rPr lang="de-DE" sz="1800" dirty="0"/>
              <a:t> </a:t>
            </a:r>
            <a:r>
              <a:rPr lang="de-DE" sz="1800" dirty="0" err="1"/>
              <a:t>point</a:t>
            </a:r>
            <a:endParaRPr lang="de-DE" sz="1800" dirty="0"/>
          </a:p>
          <a:p>
            <a:r>
              <a:rPr lang="de-DE" sz="1800" dirty="0" err="1"/>
              <a:t>Several</a:t>
            </a:r>
            <a:r>
              <a:rPr lang="de-DE" sz="1800" dirty="0"/>
              <a:t> </a:t>
            </a:r>
            <a:r>
              <a:rPr lang="de-DE" sz="1800" dirty="0" err="1"/>
              <a:t>months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experimental </a:t>
            </a:r>
            <a:r>
              <a:rPr lang="de-DE" sz="1800" dirty="0" err="1"/>
              <a:t>runs</a:t>
            </a:r>
            <a:endParaRPr lang="de-DE" sz="1800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B690188-CC48-BA9C-884A-8E331C99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EEE1DC-26B7-B279-2C4E-08A68BD7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4347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1C2AC-E426-DEAD-008A-343344EE1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476552F-C823-D009-DCC0-82CD007AD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muon</a:t>
            </a:r>
            <a:r>
              <a:rPr lang="de-DE" sz="2800" u="sng" dirty="0"/>
              <a:t> </a:t>
            </a:r>
            <a:r>
              <a:rPr lang="de-DE" sz="2800" u="sng" dirty="0" err="1"/>
              <a:t>neutrino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CB187D7-EEE8-A394-9473-FD40F93CF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8496300" cy="2952751"/>
          </a:xfrm>
        </p:spPr>
        <p:txBody>
          <a:bodyPr>
            <a:normAutofit/>
          </a:bodyPr>
          <a:lstStyle/>
          <a:p>
            <a:r>
              <a:rPr lang="de-DE" sz="1800" dirty="0"/>
              <a:t>Out </a:t>
            </a:r>
            <a:r>
              <a:rPr lang="de-DE" sz="1800" dirty="0" err="1"/>
              <a:t>of</a:t>
            </a:r>
            <a:r>
              <a:rPr lang="de-DE" sz="1800" dirty="0"/>
              <a:t> 113 </a:t>
            </a:r>
            <a:r>
              <a:rPr lang="de-DE" sz="1800" dirty="0" err="1"/>
              <a:t>events</a:t>
            </a:r>
            <a:r>
              <a:rPr lang="de-DE" sz="1800" dirty="0"/>
              <a:t> 51 </a:t>
            </a:r>
            <a:r>
              <a:rPr lang="de-DE" sz="1800" dirty="0" err="1"/>
              <a:t>were</a:t>
            </a:r>
            <a:r>
              <a:rPr lang="de-DE" sz="1800" dirty="0"/>
              <a:t> Neutrinos</a:t>
            </a:r>
          </a:p>
          <a:p>
            <a:r>
              <a:rPr lang="de-DE" sz="1800" dirty="0" err="1"/>
              <a:t>No</a:t>
            </a:r>
            <a:r>
              <a:rPr lang="de-DE" sz="1800" dirty="0"/>
              <a:t> </a:t>
            </a:r>
            <a:r>
              <a:rPr lang="de-DE" sz="1800" dirty="0" err="1"/>
              <a:t>further</a:t>
            </a:r>
            <a:r>
              <a:rPr lang="de-DE" sz="1800" dirty="0"/>
              <a:t> </a:t>
            </a:r>
            <a:r>
              <a:rPr lang="de-DE" sz="1800" dirty="0" err="1"/>
              <a:t>interactions</a:t>
            </a:r>
            <a:r>
              <a:rPr lang="de-DE" sz="1800" dirty="0"/>
              <a:t>, </a:t>
            </a:r>
            <a:r>
              <a:rPr lang="de-DE" sz="1800" dirty="0" err="1"/>
              <a:t>meaning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r>
              <a:rPr lang="de-DE" sz="1800" dirty="0"/>
              <a:t> </a:t>
            </a:r>
            <a:r>
              <a:rPr lang="de-DE" sz="1800" dirty="0" err="1"/>
              <a:t>were</a:t>
            </a:r>
            <a:r>
              <a:rPr lang="de-DE" sz="1800" dirty="0"/>
              <a:t> not </a:t>
            </a:r>
            <a:r>
              <a:rPr lang="de-DE" sz="1800" dirty="0" err="1"/>
              <a:t>electron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BB88E76-009F-3971-E306-46EBBDE4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39984B-1270-57DE-E08C-2B282F254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B397BA-B4FF-372B-D414-A88F05C3D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509" y="2018399"/>
            <a:ext cx="4895739" cy="259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81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39712-F76D-069A-5795-6A7F2604F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B5FE475-B130-0B8C-B0E8-ECD0AEF0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third</a:t>
            </a:r>
            <a:r>
              <a:rPr lang="de-DE" sz="2800" u="sng" dirty="0"/>
              <a:t> </a:t>
            </a:r>
            <a:r>
              <a:rPr lang="de-DE" sz="2800" u="sng" dirty="0" err="1"/>
              <a:t>neutrino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6443C89-4DD7-26E2-9913-B994EB34A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6048350" cy="2952751"/>
          </a:xfrm>
        </p:spPr>
        <p:txBody>
          <a:bodyPr>
            <a:normAutofit lnSpcReduction="10000"/>
          </a:bodyPr>
          <a:lstStyle/>
          <a:p>
            <a:r>
              <a:rPr lang="de-DE" sz="1800" dirty="0"/>
              <a:t>Tau Neutrino, least </a:t>
            </a:r>
            <a:r>
              <a:rPr lang="de-DE" sz="1800" dirty="0" err="1"/>
              <a:t>studied</a:t>
            </a:r>
            <a:r>
              <a:rPr lang="de-DE" sz="1800" dirty="0"/>
              <a:t> </a:t>
            </a:r>
            <a:r>
              <a:rPr lang="de-DE" sz="1800" dirty="0" err="1"/>
              <a:t>particle</a:t>
            </a:r>
            <a:endParaRPr lang="de-DE" sz="1800" dirty="0"/>
          </a:p>
          <a:p>
            <a:r>
              <a:rPr lang="de-DE" sz="1800" dirty="0"/>
              <a:t>First </a:t>
            </a:r>
            <a:r>
              <a:rPr lang="de-DE" sz="1800" dirty="0" err="1"/>
              <a:t>detection</a:t>
            </a:r>
            <a:r>
              <a:rPr lang="de-DE" sz="1800" dirty="0"/>
              <a:t> in </a:t>
            </a:r>
            <a:r>
              <a:rPr lang="de-DE" sz="1800" dirty="0" err="1"/>
              <a:t>July</a:t>
            </a:r>
            <a:r>
              <a:rPr lang="de-DE" sz="1800" dirty="0"/>
              <a:t> 2000</a:t>
            </a:r>
          </a:p>
          <a:p>
            <a:r>
              <a:rPr lang="de-DE" sz="1800" dirty="0"/>
              <a:t>DONUT </a:t>
            </a:r>
            <a:r>
              <a:rPr lang="de-DE" sz="1800" dirty="0" err="1"/>
              <a:t>experiment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fermilab</a:t>
            </a:r>
            <a:endParaRPr lang="de-DE" sz="1800" dirty="0"/>
          </a:p>
          <a:p>
            <a:r>
              <a:rPr lang="de-DE" sz="1800" dirty="0"/>
              <a:t>Proton beam </a:t>
            </a:r>
            <a:r>
              <a:rPr lang="de-DE" sz="1800" dirty="0" err="1"/>
              <a:t>used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get</a:t>
            </a:r>
            <a:r>
              <a:rPr lang="de-DE" sz="1800" dirty="0"/>
              <a:t> </a:t>
            </a:r>
            <a:r>
              <a:rPr lang="de-DE" sz="1800" dirty="0" err="1"/>
              <a:t>neutrino</a:t>
            </a:r>
            <a:r>
              <a:rPr lang="de-DE" sz="1800" dirty="0"/>
              <a:t> beam</a:t>
            </a:r>
          </a:p>
          <a:p>
            <a:r>
              <a:rPr lang="de-DE" sz="1800" dirty="0"/>
              <a:t>Neutrino beam </a:t>
            </a:r>
            <a:r>
              <a:rPr lang="de-DE" sz="1800" dirty="0" err="1"/>
              <a:t>passes</a:t>
            </a:r>
            <a:r>
              <a:rPr lang="de-DE" sz="1800" dirty="0"/>
              <a:t> </a:t>
            </a:r>
            <a:r>
              <a:rPr lang="de-DE" sz="1800" dirty="0" err="1"/>
              <a:t>through</a:t>
            </a:r>
            <a:r>
              <a:rPr lang="de-DE" sz="1800" dirty="0"/>
              <a:t> </a:t>
            </a:r>
            <a:r>
              <a:rPr lang="de-DE" sz="1800" dirty="0" err="1"/>
              <a:t>sheets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emulsion</a:t>
            </a:r>
            <a:endParaRPr lang="de-DE" sz="1800" dirty="0"/>
          </a:p>
          <a:p>
            <a:r>
              <a:rPr lang="de-DE" sz="1800" dirty="0" err="1"/>
              <a:t>Charged</a:t>
            </a:r>
            <a:r>
              <a:rPr lang="de-DE" sz="1800" dirty="0"/>
              <a:t> </a:t>
            </a:r>
            <a:r>
              <a:rPr lang="de-DE" sz="1800" dirty="0" err="1"/>
              <a:t>particles</a:t>
            </a:r>
            <a:r>
              <a:rPr lang="de-DE" sz="1800" dirty="0"/>
              <a:t> </a:t>
            </a:r>
            <a:r>
              <a:rPr lang="de-DE" sz="1800" dirty="0" err="1"/>
              <a:t>created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r>
              <a:rPr lang="de-DE" sz="1800" dirty="0"/>
              <a:t> </a:t>
            </a:r>
            <a:r>
              <a:rPr lang="de-DE" sz="1800" dirty="0" err="1"/>
              <a:t>creae</a:t>
            </a:r>
            <a:r>
              <a:rPr lang="de-DE" sz="1800" dirty="0"/>
              <a:t> visible </a:t>
            </a:r>
            <a:r>
              <a:rPr lang="de-DE" sz="1800" dirty="0" err="1"/>
              <a:t>tracks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1017EE6-CFB7-FD55-522B-F633A8B7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0683AD-03B4-599B-1646-8BB77E11A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D59A65D-3A65-89DE-F955-517C95354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742" y="0"/>
            <a:ext cx="3825406" cy="29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84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7AC19-E3DD-72CF-1D47-AD2F2E9DC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3D9ED4A-C259-F894-B571-6F6257C3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Sources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28E38B-C8C2-0CEF-C346-6D36FB2DA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sz="800" dirty="0"/>
              <a:t>David J. Griffiths: </a:t>
            </a:r>
            <a:r>
              <a:rPr lang="de-DE" sz="800" dirty="0" err="1"/>
              <a:t>Introduction</a:t>
            </a:r>
            <a:r>
              <a:rPr lang="de-DE" sz="800" dirty="0"/>
              <a:t> </a:t>
            </a:r>
            <a:r>
              <a:rPr lang="de-DE" sz="800" dirty="0" err="1"/>
              <a:t>to</a:t>
            </a:r>
            <a:r>
              <a:rPr lang="de-DE" sz="800" dirty="0"/>
              <a:t> Elementary </a:t>
            </a:r>
            <a:r>
              <a:rPr lang="de-DE" sz="800" dirty="0" err="1"/>
              <a:t>Particles</a:t>
            </a:r>
            <a:r>
              <a:rPr lang="de-DE" sz="800" dirty="0"/>
              <a:t>. John Wiley &amp; </a:t>
            </a:r>
            <a:r>
              <a:rPr lang="de-DE" sz="800" dirty="0" err="1"/>
              <a:t>Sons</a:t>
            </a:r>
            <a:r>
              <a:rPr lang="de-DE" sz="800" dirty="0"/>
              <a:t>, 1987, ISBN 0-471-60386-4.</a:t>
            </a:r>
          </a:p>
          <a:p>
            <a:r>
              <a:rPr lang="de-DE" sz="800" dirty="0"/>
              <a:t>The Reines-Cowan Experiments: </a:t>
            </a:r>
            <a:r>
              <a:rPr lang="de-DE" sz="800" dirty="0" err="1"/>
              <a:t>Detecting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Poltergeist. In: Los Alamos Science. 25, 1997, S. 3.</a:t>
            </a:r>
          </a:p>
          <a:p>
            <a:r>
              <a:rPr lang="de-DE" sz="800" dirty="0"/>
              <a:t>Summary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discovery</a:t>
            </a:r>
            <a:r>
              <a:rPr lang="de-DE" sz="800" dirty="0"/>
              <a:t> </a:t>
            </a:r>
            <a:r>
              <a:rPr lang="de-DE" sz="800" dirty="0" err="1"/>
              <a:t>story</a:t>
            </a:r>
            <a:r>
              <a:rPr lang="de-DE" sz="800" dirty="0"/>
              <a:t>: https://www.weltderphysik.de/gebiet/teilchen/bausteine/neutrinos/entdeckung-und-erforschung/</a:t>
            </a:r>
          </a:p>
          <a:p>
            <a:r>
              <a:rPr lang="de-DE" sz="800" dirty="0"/>
              <a:t>Discovery </a:t>
            </a:r>
            <a:r>
              <a:rPr lang="de-DE" sz="800" dirty="0" err="1"/>
              <a:t>of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</a:t>
            </a:r>
            <a:r>
              <a:rPr lang="de-DE" sz="800" dirty="0" err="1"/>
              <a:t>muon</a:t>
            </a:r>
            <a:r>
              <a:rPr lang="de-DE" sz="800" dirty="0"/>
              <a:t> </a:t>
            </a:r>
            <a:r>
              <a:rPr lang="de-DE" sz="800" dirty="0" err="1"/>
              <a:t>neutrino</a:t>
            </a:r>
            <a:r>
              <a:rPr lang="de-DE" sz="800" dirty="0"/>
              <a:t>: </a:t>
            </a:r>
            <a:r>
              <a:rPr lang="de-DE" sz="800" dirty="0">
                <a:hlinkClick r:id="rId2"/>
              </a:rPr>
              <a:t>https://physics.aps.org/articles/v8/75</a:t>
            </a:r>
            <a:endParaRPr lang="de-DE" sz="800" dirty="0"/>
          </a:p>
          <a:p>
            <a:r>
              <a:rPr lang="de-DE" sz="800" dirty="0">
                <a:hlinkClick r:id="rId3"/>
              </a:rPr>
              <a:t>https://nudoubt.uni-mainz.de/public.php</a:t>
            </a:r>
            <a:endParaRPr lang="de-DE" sz="800" dirty="0"/>
          </a:p>
          <a:p>
            <a:r>
              <a:rPr lang="de-DE" sz="800" dirty="0">
                <a:hlinkClick r:id="rId4"/>
              </a:rPr>
              <a:t>https://www.slideteam.net/history-of-neutrino-discovery-ppt-presentation-st-ai-ss.html</a:t>
            </a:r>
            <a:endParaRPr lang="de-DE" sz="800" dirty="0"/>
          </a:p>
          <a:p>
            <a:r>
              <a:rPr lang="de-DE" sz="800" dirty="0">
                <a:hlinkClick r:id="rId5"/>
              </a:rPr>
              <a:t>https://libquotes.com/wolfgang-pauli/quote/lbj2q7l</a:t>
            </a:r>
            <a:endParaRPr lang="de-DE" sz="800" dirty="0"/>
          </a:p>
          <a:p>
            <a:r>
              <a:rPr lang="de-DE" sz="800" dirty="0">
                <a:hlinkClick r:id="rId6"/>
              </a:rPr>
              <a:t>https://www.nobelprize.org/prizes/physics/1988/9557-the-hunt-for-the-muon-neutrino/</a:t>
            </a:r>
            <a:endParaRPr lang="de-DE" sz="800" dirty="0"/>
          </a:p>
          <a:p>
            <a:r>
              <a:rPr lang="de-DE" sz="800" dirty="0">
                <a:hlinkClick r:id="rId7"/>
              </a:rPr>
              <a:t>https://en.wikipedia.org/wiki/Cowan%E2%80%93Reines_neutrino_experiment</a:t>
            </a:r>
            <a:endParaRPr lang="de-DE" sz="800" dirty="0"/>
          </a:p>
          <a:p>
            <a:r>
              <a:rPr lang="de-DE" sz="800" dirty="0">
                <a:hlinkClick r:id="rId8"/>
              </a:rPr>
              <a:t>https://en.wikipedia.org/wiki/DONUT</a:t>
            </a:r>
            <a:endParaRPr lang="de-DE" sz="800" dirty="0"/>
          </a:p>
          <a:p>
            <a:r>
              <a:rPr lang="de-DE" sz="800" dirty="0"/>
              <a:t>https://en.wikipedia.org/wiki/Tau_neutrino</a:t>
            </a:r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562D944-053F-6B2C-7EB4-75F9D96D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124EAA-9A2D-983C-285D-A4DADC0FE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7188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">
            <a:extLst>
              <a:ext uri="{FF2B5EF4-FFF2-40B4-BE49-F238E27FC236}">
                <a16:creationId xmlns:a16="http://schemas.microsoft.com/office/drawing/2014/main" id="{94BCFC1B-EDB1-71E4-AC4F-B5EEE9160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39502"/>
            <a:ext cx="8496300" cy="575841"/>
          </a:xfrm>
        </p:spPr>
        <p:txBody>
          <a:bodyPr/>
          <a:lstStyle/>
          <a:p>
            <a:r>
              <a:rPr lang="de-DE" dirty="0"/>
              <a:t>Contents</a:t>
            </a:r>
          </a:p>
        </p:txBody>
      </p:sp>
      <p:sp>
        <p:nvSpPr>
          <p:cNvPr id="21" name="Inhaltsplatzhalter">
            <a:extLst>
              <a:ext uri="{FF2B5EF4-FFF2-40B4-BE49-F238E27FC236}">
                <a16:creationId xmlns:a16="http://schemas.microsoft.com/office/drawing/2014/main" id="{68C495D2-F20C-BBD9-ED55-DAC439DF9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419622"/>
            <a:ext cx="8064574" cy="2448695"/>
          </a:xfrm>
        </p:spPr>
        <p:txBody>
          <a:bodyPr numCol="2" spcCol="180000">
            <a:normAutofit/>
          </a:bodyPr>
          <a:lstStyle/>
          <a:p>
            <a:pPr>
              <a:spcBef>
                <a:spcPts val="1800"/>
              </a:spcBef>
            </a:pPr>
            <a:r>
              <a:rPr lang="de-DE" sz="2000" dirty="0"/>
              <a:t>General </a:t>
            </a:r>
            <a:r>
              <a:rPr lang="de-DE" sz="2000" dirty="0" err="1"/>
              <a:t>informations</a:t>
            </a:r>
            <a:endParaRPr lang="de-DE" sz="2000" dirty="0"/>
          </a:p>
          <a:p>
            <a:pPr>
              <a:spcBef>
                <a:spcPts val="1800"/>
              </a:spcBef>
            </a:pPr>
            <a:r>
              <a:rPr lang="de-DE" sz="2000" dirty="0"/>
              <a:t>The </a:t>
            </a:r>
            <a:r>
              <a:rPr lang="de-DE" sz="2000" dirty="0" err="1"/>
              <a:t>beta</a:t>
            </a:r>
            <a:r>
              <a:rPr lang="de-DE" sz="2000" dirty="0"/>
              <a:t> </a:t>
            </a:r>
            <a:r>
              <a:rPr lang="de-DE" sz="2000" dirty="0" err="1"/>
              <a:t>decay</a:t>
            </a:r>
            <a:r>
              <a:rPr lang="de-DE" sz="2000" dirty="0"/>
              <a:t> </a:t>
            </a:r>
            <a:r>
              <a:rPr lang="de-DE" sz="2000" dirty="0" err="1"/>
              <a:t>problem</a:t>
            </a:r>
            <a:endParaRPr lang="de-DE" sz="2000" dirty="0"/>
          </a:p>
          <a:p>
            <a:pPr>
              <a:spcBef>
                <a:spcPts val="1800"/>
              </a:spcBef>
            </a:pPr>
            <a:r>
              <a:rPr lang="de-DE" sz="2000" dirty="0"/>
              <a:t>The </a:t>
            </a:r>
            <a:r>
              <a:rPr lang="de-DE" sz="2000" dirty="0" err="1"/>
              <a:t>nuclear</a:t>
            </a:r>
            <a:r>
              <a:rPr lang="de-DE" sz="2000" dirty="0"/>
              <a:t> bomb</a:t>
            </a:r>
          </a:p>
          <a:p>
            <a:pPr>
              <a:spcBef>
                <a:spcPts val="1800"/>
              </a:spcBef>
            </a:pPr>
            <a:r>
              <a:rPr lang="de-DE" sz="2000" dirty="0"/>
              <a:t>Cowan-Reines (Hanford)</a:t>
            </a:r>
          </a:p>
          <a:p>
            <a:pPr>
              <a:spcBef>
                <a:spcPts val="1800"/>
              </a:spcBef>
            </a:pPr>
            <a:r>
              <a:rPr lang="de-DE" sz="2000" dirty="0"/>
              <a:t>Cowan-Reines (Savannah River)</a:t>
            </a:r>
          </a:p>
          <a:p>
            <a:pPr>
              <a:spcBef>
                <a:spcPts val="1800"/>
              </a:spcBef>
            </a:pPr>
            <a:r>
              <a:rPr lang="de-DE" sz="2000" dirty="0"/>
              <a:t>The </a:t>
            </a:r>
            <a:r>
              <a:rPr lang="de-DE" sz="2000" dirty="0" err="1"/>
              <a:t>second</a:t>
            </a:r>
            <a:r>
              <a:rPr lang="de-DE" sz="2000" dirty="0"/>
              <a:t> and </a:t>
            </a:r>
            <a:r>
              <a:rPr lang="de-DE" sz="2000" dirty="0" err="1"/>
              <a:t>third</a:t>
            </a:r>
            <a:r>
              <a:rPr lang="de-DE" sz="2000" dirty="0"/>
              <a:t> </a:t>
            </a:r>
            <a:r>
              <a:rPr lang="de-DE" sz="2000" dirty="0" err="1"/>
              <a:t>neutrino</a:t>
            </a:r>
            <a:endParaRPr lang="de-DE" sz="2000" dirty="0"/>
          </a:p>
        </p:txBody>
      </p:sp>
      <p:sp>
        <p:nvSpPr>
          <p:cNvPr id="4" name="Foliennummernplatzhalter">
            <a:extLst>
              <a:ext uri="{FF2B5EF4-FFF2-40B4-BE49-F238E27FC236}">
                <a16:creationId xmlns:a16="http://schemas.microsoft.com/office/drawing/2014/main" id="{2C5475E3-B666-AE18-C8AE-B07CBFA9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160" y="4616957"/>
            <a:ext cx="702990" cy="274637"/>
          </a:xfrm>
        </p:spPr>
        <p:txBody>
          <a:bodyPr/>
          <a:lstStyle/>
          <a:p>
            <a:fld id="{3449650F-E03B-624E-B2AD-4F9591B58B1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8232B2A-F084-204D-A714-1D8781C6F0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979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3842CE5-7CCC-D947-6372-30E436BA9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 err="1"/>
              <a:t>What</a:t>
            </a:r>
            <a:r>
              <a:rPr lang="de-DE" sz="2800" u="sng" dirty="0"/>
              <a:t> </a:t>
            </a:r>
            <a:r>
              <a:rPr lang="de-DE" sz="2800" u="sng" dirty="0" err="1"/>
              <a:t>is</a:t>
            </a:r>
            <a:r>
              <a:rPr lang="de-DE" sz="2800" u="sng" dirty="0"/>
              <a:t> a Neutrino?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ED97EFA-323F-86C0-8127-E8A0C4B49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Elementary </a:t>
            </a:r>
            <a:r>
              <a:rPr lang="de-DE" sz="1800" dirty="0" err="1"/>
              <a:t>particle</a:t>
            </a:r>
            <a:endParaRPr lang="de-DE" sz="1800" dirty="0"/>
          </a:p>
          <a:p>
            <a:r>
              <a:rPr lang="de-DE" sz="1800" dirty="0"/>
              <a:t>Comes in 3 </a:t>
            </a:r>
            <a:r>
              <a:rPr lang="de-DE" sz="1800" dirty="0" err="1"/>
              <a:t>flavors</a:t>
            </a:r>
            <a:r>
              <a:rPr lang="de-DE" sz="1800" dirty="0"/>
              <a:t>: </a:t>
            </a:r>
            <a:r>
              <a:rPr lang="de-DE" sz="1800" dirty="0" err="1"/>
              <a:t>electron</a:t>
            </a:r>
            <a:r>
              <a:rPr lang="de-DE" sz="1800" dirty="0"/>
              <a:t>, </a:t>
            </a:r>
            <a:r>
              <a:rPr lang="de-DE" sz="1800" dirty="0" err="1"/>
              <a:t>muon</a:t>
            </a:r>
            <a:r>
              <a:rPr lang="de-DE" sz="1800" dirty="0"/>
              <a:t> and tau</a:t>
            </a:r>
          </a:p>
          <a:p>
            <a:r>
              <a:rPr lang="de-DE" sz="1800" dirty="0" err="1"/>
              <a:t>Electrically</a:t>
            </a:r>
            <a:r>
              <a:rPr lang="de-DE" sz="1800" dirty="0"/>
              <a:t> neutral</a:t>
            </a:r>
          </a:p>
          <a:p>
            <a:r>
              <a:rPr lang="de-DE" sz="1800" dirty="0"/>
              <a:t>Very </a:t>
            </a:r>
            <a:r>
              <a:rPr lang="de-DE" sz="1800" dirty="0" err="1"/>
              <a:t>small</a:t>
            </a:r>
            <a:r>
              <a:rPr lang="de-DE" sz="1800" dirty="0"/>
              <a:t> </a:t>
            </a:r>
            <a:r>
              <a:rPr lang="de-DE" sz="1800" dirty="0" err="1"/>
              <a:t>mass</a:t>
            </a:r>
            <a:endParaRPr lang="de-DE" sz="1800" dirty="0"/>
          </a:p>
          <a:p>
            <a:pPr lvl="1"/>
            <a:r>
              <a:rPr lang="de-DE" sz="1800" dirty="0"/>
              <a:t>Exact </a:t>
            </a:r>
            <a:r>
              <a:rPr lang="de-DE" sz="1800" dirty="0" err="1"/>
              <a:t>values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unknown</a:t>
            </a:r>
            <a:endParaRPr lang="de-DE" sz="1800" dirty="0"/>
          </a:p>
          <a:p>
            <a:r>
              <a:rPr lang="de-DE" sz="1800" dirty="0" err="1"/>
              <a:t>Interacts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weak</a:t>
            </a:r>
            <a:r>
              <a:rPr lang="de-DE" sz="1800" dirty="0"/>
              <a:t> </a:t>
            </a:r>
            <a:r>
              <a:rPr lang="de-DE" sz="1800" dirty="0" err="1"/>
              <a:t>interaction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3B95EC0-F695-04B6-6569-6C07E52A5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4DA0C84-A8F6-CD12-A725-CF6690639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364654"/>
            <a:ext cx="4191727" cy="4011613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BD0D3C-4DDA-EB0F-A79E-6CB1B997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683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4DFE9-7A5D-9484-B469-3971BDFB2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5062F6A-52C3-E9AF-B2BE-FD6373D6D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Origins </a:t>
            </a:r>
            <a:r>
              <a:rPr lang="de-DE" sz="2800" u="sng" dirty="0" err="1"/>
              <a:t>of</a:t>
            </a:r>
            <a:r>
              <a:rPr lang="de-DE" sz="2800" u="sng" dirty="0"/>
              <a:t> Neutrinos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AFFF625-1851-7D87-FF7E-C9D718047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/>
              <a:t>Radioactive</a:t>
            </a:r>
            <a:r>
              <a:rPr lang="de-DE" sz="1800" dirty="0"/>
              <a:t> </a:t>
            </a:r>
            <a:r>
              <a:rPr lang="de-DE" sz="1800" dirty="0" err="1"/>
              <a:t>decay</a:t>
            </a:r>
            <a:endParaRPr lang="de-DE" sz="1800" dirty="0"/>
          </a:p>
          <a:p>
            <a:pPr lvl="1"/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example</a:t>
            </a:r>
            <a:r>
              <a:rPr lang="de-DE" sz="1800" dirty="0"/>
              <a:t> in </a:t>
            </a:r>
            <a:r>
              <a:rPr lang="de-DE" sz="1800" dirty="0" err="1"/>
              <a:t>stars</a:t>
            </a:r>
            <a:endParaRPr lang="de-DE" sz="1800" dirty="0"/>
          </a:p>
          <a:p>
            <a:r>
              <a:rPr lang="de-DE" sz="1800" dirty="0"/>
              <a:t>Neutrinos pass </a:t>
            </a:r>
            <a:r>
              <a:rPr lang="de-DE" sz="1800" dirty="0" err="1"/>
              <a:t>through</a:t>
            </a:r>
            <a:r>
              <a:rPr lang="de-DE" sz="1800" dirty="0"/>
              <a:t> matter</a:t>
            </a:r>
          </a:p>
          <a:p>
            <a:pPr lvl="1"/>
            <a:r>
              <a:rPr lang="de-DE" sz="1800" dirty="0" err="1"/>
              <a:t>Difficult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detect</a:t>
            </a:r>
            <a:endParaRPr lang="de-DE" sz="1800" dirty="0"/>
          </a:p>
          <a:p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reactions</a:t>
            </a:r>
            <a:r>
              <a:rPr lang="de-DE" sz="1800" dirty="0"/>
              <a:t> in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reactors</a:t>
            </a:r>
            <a:endParaRPr lang="de-DE" sz="1800" dirty="0"/>
          </a:p>
          <a:p>
            <a:pPr lvl="1"/>
            <a:r>
              <a:rPr lang="de-DE" sz="1800" dirty="0"/>
              <a:t>Best source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experiments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B4D4E1F-936E-5978-59DC-37D71BB8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C435AC-3A4D-F91F-12AB-0B2E32C9D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698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B3241-968F-4D9C-1C28-5008F7162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8E01C56-19DA-9CD7-C69E-F4A010F0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beta</a:t>
            </a:r>
            <a:r>
              <a:rPr lang="de-DE" sz="2800" u="sng" dirty="0"/>
              <a:t> </a:t>
            </a:r>
            <a:r>
              <a:rPr lang="de-DE" sz="2800" u="sng" dirty="0" err="1"/>
              <a:t>decay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56B7E16-BC0D-AFAB-2C5D-414334752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/>
              <a:t>Radioactive</a:t>
            </a:r>
            <a:r>
              <a:rPr lang="de-DE" sz="1800" dirty="0"/>
              <a:t> </a:t>
            </a:r>
            <a:r>
              <a:rPr lang="de-DE" sz="1800" dirty="0" err="1"/>
              <a:t>nucleus</a:t>
            </a:r>
            <a:r>
              <a:rPr lang="de-DE" sz="1800" dirty="0"/>
              <a:t> </a:t>
            </a:r>
            <a:r>
              <a:rPr lang="de-DE" sz="1800" dirty="0" err="1"/>
              <a:t>needed</a:t>
            </a:r>
            <a:endParaRPr lang="de-DE" sz="1800" dirty="0"/>
          </a:p>
          <a:p>
            <a:r>
              <a:rPr lang="de-DE" sz="1800" dirty="0"/>
              <a:t>Emission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one</a:t>
            </a:r>
            <a:r>
              <a:rPr lang="de-DE" sz="1800" dirty="0"/>
              <a:t> </a:t>
            </a:r>
            <a:r>
              <a:rPr lang="de-DE" sz="1800" dirty="0" err="1"/>
              <a:t>electron</a:t>
            </a:r>
            <a:endParaRPr lang="de-DE" sz="1800" dirty="0"/>
          </a:p>
          <a:p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old</a:t>
            </a:r>
            <a:r>
              <a:rPr lang="de-DE" sz="1800" dirty="0"/>
              <a:t> </a:t>
            </a:r>
            <a:r>
              <a:rPr lang="de-DE" sz="1800" dirty="0" err="1"/>
              <a:t>nucleus</a:t>
            </a:r>
            <a:r>
              <a:rPr lang="de-DE" sz="1800" dirty="0"/>
              <a:t> </a:t>
            </a:r>
            <a:r>
              <a:rPr lang="de-DE" sz="1800" dirty="0" err="1"/>
              <a:t>transforms</a:t>
            </a:r>
            <a:r>
              <a:rPr lang="de-DE" sz="1800" dirty="0"/>
              <a:t> </a:t>
            </a:r>
            <a:r>
              <a:rPr lang="de-DE" sz="1800" dirty="0" err="1"/>
              <a:t>into</a:t>
            </a:r>
            <a:r>
              <a:rPr lang="de-DE" sz="1800" dirty="0"/>
              <a:t> a</a:t>
            </a:r>
          </a:p>
          <a:p>
            <a:pPr marL="0" indent="0">
              <a:buNone/>
            </a:pPr>
            <a:r>
              <a:rPr lang="de-DE" sz="1800" dirty="0"/>
              <a:t>      </a:t>
            </a:r>
            <a:r>
              <a:rPr lang="de-DE" sz="1800" dirty="0" err="1"/>
              <a:t>new</a:t>
            </a:r>
            <a:r>
              <a:rPr lang="de-DE" sz="1800" dirty="0"/>
              <a:t>, </a:t>
            </a:r>
            <a:r>
              <a:rPr lang="de-DE" sz="1800" dirty="0" err="1"/>
              <a:t>slightly</a:t>
            </a:r>
            <a:r>
              <a:rPr lang="de-DE" sz="1800" dirty="0"/>
              <a:t> </a:t>
            </a:r>
            <a:r>
              <a:rPr lang="de-DE" sz="1800" dirty="0" err="1"/>
              <a:t>lighter</a:t>
            </a:r>
            <a:r>
              <a:rPr lang="de-DE" sz="1800" dirty="0"/>
              <a:t> </a:t>
            </a:r>
            <a:r>
              <a:rPr lang="de-DE" sz="1800" dirty="0" err="1"/>
              <a:t>nucleus</a:t>
            </a:r>
            <a:r>
              <a:rPr lang="de-DE" sz="1800" dirty="0"/>
              <a:t> </a:t>
            </a:r>
          </a:p>
          <a:p>
            <a:r>
              <a:rPr lang="de-DE" sz="1800" dirty="0"/>
              <a:t>With all </a:t>
            </a:r>
            <a:r>
              <a:rPr lang="de-DE" sz="1800" dirty="0" err="1"/>
              <a:t>masses</a:t>
            </a:r>
            <a:r>
              <a:rPr lang="de-DE" sz="1800" dirty="0"/>
              <a:t> </a:t>
            </a:r>
            <a:r>
              <a:rPr lang="de-DE" sz="1800" dirty="0" err="1"/>
              <a:t>specified</a:t>
            </a:r>
            <a:r>
              <a:rPr lang="de-DE" sz="1800" dirty="0"/>
              <a:t>, </a:t>
            </a:r>
            <a:r>
              <a:rPr lang="de-DE" sz="1800" dirty="0" err="1"/>
              <a:t>the</a:t>
            </a:r>
            <a:r>
              <a:rPr lang="de-DE" sz="1800" dirty="0"/>
              <a:t> Energy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</a:p>
          <a:p>
            <a:pPr marL="0" indent="0">
              <a:buNone/>
            </a:pPr>
            <a:r>
              <a:rPr lang="de-DE" sz="1800" dirty="0"/>
              <a:t>     </a:t>
            </a:r>
            <a:r>
              <a:rPr lang="de-DE" sz="1800" dirty="0" err="1"/>
              <a:t>new</a:t>
            </a:r>
            <a:r>
              <a:rPr lang="de-DE" sz="1800" dirty="0"/>
              <a:t> </a:t>
            </a:r>
            <a:r>
              <a:rPr lang="de-DE" sz="1800" dirty="0" err="1"/>
              <a:t>nucleus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fixed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23F9D96-BFE8-48EB-9D43-7E504C44F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C649A66-5F6F-8BFD-8345-E0CC29B9C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0E48F06-9F43-FE59-BBC3-6E6CCC26D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910120"/>
            <a:ext cx="3230116" cy="346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268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D3562-2421-9FC0-A3DA-3A77DE49A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E43B4DC-50EE-9BA1-0334-7BEF9AEFD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</a:t>
            </a:r>
            <a:r>
              <a:rPr lang="de-DE" sz="2800" u="sng" dirty="0" err="1"/>
              <a:t>beta</a:t>
            </a:r>
            <a:r>
              <a:rPr lang="de-DE" sz="2800" u="sng" dirty="0"/>
              <a:t> </a:t>
            </a:r>
            <a:r>
              <a:rPr lang="de-DE" sz="2800" u="sng" dirty="0" err="1"/>
              <a:t>decay</a:t>
            </a:r>
            <a:r>
              <a:rPr lang="de-DE" sz="2800" u="sng" dirty="0"/>
              <a:t> </a:t>
            </a:r>
            <a:r>
              <a:rPr lang="de-DE" sz="2800" u="sng" dirty="0" err="1"/>
              <a:t>problem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7B371E7-39F8-C8F7-98BF-58C10A60F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/>
              <a:t>Emitted</a:t>
            </a:r>
            <a:r>
              <a:rPr lang="de-DE" sz="1800" dirty="0"/>
              <a:t> </a:t>
            </a:r>
            <a:r>
              <a:rPr lang="de-DE" sz="1800" dirty="0" err="1"/>
              <a:t>electrons</a:t>
            </a:r>
            <a:r>
              <a:rPr lang="de-DE" sz="1800" dirty="0"/>
              <a:t> in </a:t>
            </a:r>
            <a:r>
              <a:rPr lang="de-DE" sz="1800" dirty="0" err="1"/>
              <a:t>experiments</a:t>
            </a:r>
            <a:r>
              <a:rPr lang="de-DE" sz="1800" dirty="0"/>
              <a:t> </a:t>
            </a:r>
            <a:r>
              <a:rPr lang="de-DE" sz="1800" dirty="0" err="1"/>
              <a:t>vary</a:t>
            </a:r>
            <a:r>
              <a:rPr lang="de-DE" sz="1800" dirty="0"/>
              <a:t> in Energy</a:t>
            </a:r>
          </a:p>
          <a:p>
            <a:pPr lvl="1"/>
            <a:r>
              <a:rPr lang="de-DE" sz="1800" dirty="0"/>
              <a:t>Energy </a:t>
            </a:r>
            <a:r>
              <a:rPr lang="de-DE" sz="1800" dirty="0" err="1"/>
              <a:t>conservation</a:t>
            </a:r>
            <a:r>
              <a:rPr lang="de-DE" sz="1800" dirty="0"/>
              <a:t> </a:t>
            </a:r>
            <a:r>
              <a:rPr lang="de-DE" sz="1800" dirty="0" err="1"/>
              <a:t>broken</a:t>
            </a:r>
            <a:endParaRPr lang="de-DE" sz="1800" dirty="0"/>
          </a:p>
          <a:p>
            <a:r>
              <a:rPr lang="de-DE" sz="1800" dirty="0"/>
              <a:t>Wolfgang Pauli 1930: A </a:t>
            </a:r>
            <a:r>
              <a:rPr lang="de-DE" sz="1800" dirty="0" err="1"/>
              <a:t>new</a:t>
            </a:r>
            <a:r>
              <a:rPr lang="de-DE" sz="1800" dirty="0"/>
              <a:t> </a:t>
            </a:r>
            <a:r>
              <a:rPr lang="de-DE" sz="1800" dirty="0" err="1"/>
              <a:t>particle</a:t>
            </a:r>
            <a:r>
              <a:rPr lang="de-DE" sz="1800" dirty="0"/>
              <a:t> </a:t>
            </a:r>
            <a:r>
              <a:rPr lang="de-DE" sz="1800" dirty="0" err="1"/>
              <a:t>carries</a:t>
            </a:r>
            <a:r>
              <a:rPr lang="de-DE" sz="1800" dirty="0"/>
              <a:t> </a:t>
            </a:r>
          </a:p>
          <a:p>
            <a:pPr marL="0" indent="0">
              <a:buNone/>
            </a:pPr>
            <a:r>
              <a:rPr lang="de-DE" sz="1800" dirty="0"/>
              <a:t>    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missing</a:t>
            </a:r>
            <a:r>
              <a:rPr lang="de-DE" sz="1800" dirty="0"/>
              <a:t> </a:t>
            </a:r>
            <a:r>
              <a:rPr lang="de-DE" sz="1800" dirty="0" err="1"/>
              <a:t>energy</a:t>
            </a:r>
            <a:endParaRPr lang="de-DE" sz="1800" dirty="0"/>
          </a:p>
          <a:p>
            <a:r>
              <a:rPr lang="de-DE" sz="1800" dirty="0" err="1"/>
              <a:t>It</a:t>
            </a:r>
            <a:r>
              <a:rPr lang="de-DE" sz="1800" dirty="0"/>
              <a:t> </a:t>
            </a:r>
            <a:r>
              <a:rPr lang="de-DE" sz="1800" dirty="0" err="1"/>
              <a:t>actually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a </a:t>
            </a:r>
            <a:r>
              <a:rPr lang="de-DE" sz="1800" dirty="0" err="1"/>
              <a:t>neutrino</a:t>
            </a:r>
            <a:endParaRPr lang="de-DE" sz="1800" dirty="0"/>
          </a:p>
          <a:p>
            <a:pPr lvl="1"/>
            <a:r>
              <a:rPr lang="de-DE" sz="1800" dirty="0"/>
              <a:t>In </a:t>
            </a:r>
            <a:r>
              <a:rPr lang="de-DE" sz="1800" dirty="0" err="1"/>
              <a:t>this</a:t>
            </a:r>
            <a:r>
              <a:rPr lang="de-DE" sz="1800" dirty="0"/>
              <a:t> </a:t>
            </a:r>
            <a:r>
              <a:rPr lang="de-DE" sz="1800" dirty="0" err="1"/>
              <a:t>case</a:t>
            </a:r>
            <a:r>
              <a:rPr lang="de-DE" sz="1800" dirty="0"/>
              <a:t> a </a:t>
            </a:r>
            <a:r>
              <a:rPr lang="de-DE" sz="1800" dirty="0" err="1"/>
              <a:t>antineutrino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8457574-829D-C32D-953C-2B968E2CB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A4D62-A629-7816-A301-8CFF60292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EB573FB-4069-063C-8BDE-A78A3D253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102" y="1153286"/>
            <a:ext cx="3002337" cy="295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1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87C2D-5E20-952D-5AD1-A155136AF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6BFE185-D223-8433-F6DD-73BB457D4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Paulis </a:t>
            </a:r>
            <a:r>
              <a:rPr lang="de-DE" sz="2800" u="sng" dirty="0" err="1"/>
              <a:t>hypothesis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192196-E9D2-7070-9205-6BAEB0CFF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Electrically</a:t>
            </a:r>
            <a:r>
              <a:rPr lang="de-DE" dirty="0"/>
              <a:t> neutral </a:t>
            </a:r>
            <a:r>
              <a:rPr lang="de-DE" dirty="0" err="1"/>
              <a:t>particle</a:t>
            </a:r>
            <a:endParaRPr lang="de-DE" dirty="0"/>
          </a:p>
          <a:p>
            <a:r>
              <a:rPr lang="de-DE" dirty="0"/>
              <a:t>Pauli </a:t>
            </a:r>
            <a:r>
              <a:rPr lang="de-DE" dirty="0" err="1"/>
              <a:t>called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„Neutron“</a:t>
            </a:r>
          </a:p>
          <a:p>
            <a:r>
              <a:rPr lang="de-DE" dirty="0"/>
              <a:t>He was </a:t>
            </a:r>
            <a:r>
              <a:rPr lang="de-DE" dirty="0" err="1"/>
              <a:t>concerned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had</a:t>
            </a:r>
            <a:r>
              <a:rPr lang="de-DE" dirty="0"/>
              <a:t> not</a:t>
            </a:r>
          </a:p>
          <a:p>
            <a:pPr marL="0" indent="0">
              <a:buNone/>
            </a:pPr>
            <a:r>
              <a:rPr lang="de-DE" dirty="0"/>
              <a:t>    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detected</a:t>
            </a:r>
            <a:endParaRPr lang="de-DE" dirty="0"/>
          </a:p>
          <a:p>
            <a:r>
              <a:rPr lang="de-DE" dirty="0"/>
              <a:t>Fermi </a:t>
            </a:r>
            <a:r>
              <a:rPr lang="de-DE" dirty="0" err="1"/>
              <a:t>expands</a:t>
            </a:r>
            <a:r>
              <a:rPr lang="de-DE" dirty="0"/>
              <a:t> on Paulis </a:t>
            </a:r>
            <a:r>
              <a:rPr lang="de-DE" dirty="0" err="1"/>
              <a:t>theory</a:t>
            </a:r>
            <a:r>
              <a:rPr lang="de-DE" dirty="0"/>
              <a:t>, </a:t>
            </a:r>
            <a:r>
              <a:rPr lang="de-DE" dirty="0" err="1"/>
              <a:t>calls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„Neutrinos“</a:t>
            </a:r>
          </a:p>
          <a:p>
            <a:pPr lvl="1"/>
            <a:r>
              <a:rPr lang="de-DE" dirty="0"/>
              <a:t>Also </a:t>
            </a:r>
            <a:r>
              <a:rPr lang="de-DE" dirty="0" err="1"/>
              <a:t>introduces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weak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3C89EA0-9794-A7B9-DE3C-9A24D928D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ED08F3-5787-2110-4772-3A142A8EB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BD13DE0-3B74-F91F-31A5-E8852EB7E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627422"/>
            <a:ext cx="3816424" cy="196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84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82A85-488A-05B2-01D5-C749272E7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2CA70AD-FB0C-1E28-353B-9BE5830C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Timeline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events</a:t>
            </a:r>
            <a:endParaRPr lang="de-DE" sz="2800" u="sng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4C01AC9-398B-F25B-888E-15CE1D250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1887"/>
            <a:ext cx="3384054" cy="2952751"/>
          </a:xfrm>
        </p:spPr>
        <p:txBody>
          <a:bodyPr>
            <a:normAutofit/>
          </a:bodyPr>
          <a:lstStyle/>
          <a:p>
            <a:r>
              <a:rPr lang="de-DE" sz="1800" dirty="0"/>
              <a:t>Neutrinos </a:t>
            </a:r>
            <a:r>
              <a:rPr lang="de-DE" sz="1800" dirty="0" err="1"/>
              <a:t>almost</a:t>
            </a:r>
            <a:r>
              <a:rPr lang="de-DE" sz="1800" dirty="0"/>
              <a:t> </a:t>
            </a:r>
            <a:r>
              <a:rPr lang="de-DE" sz="1800" dirty="0" err="1"/>
              <a:t>entirely</a:t>
            </a:r>
            <a:r>
              <a:rPr lang="de-DE" sz="1800" dirty="0"/>
              <a:t> </a:t>
            </a:r>
            <a:r>
              <a:rPr lang="de-DE" sz="1800" dirty="0" err="1"/>
              <a:t>theoretically</a:t>
            </a:r>
            <a:r>
              <a:rPr lang="de-DE" sz="1800" dirty="0"/>
              <a:t> </a:t>
            </a:r>
            <a:r>
              <a:rPr lang="de-DE" sz="1800" dirty="0" err="1"/>
              <a:t>described</a:t>
            </a:r>
            <a:endParaRPr lang="de-DE" sz="1800" dirty="0"/>
          </a:p>
          <a:p>
            <a:r>
              <a:rPr lang="de-DE" sz="1800" dirty="0" err="1"/>
              <a:t>Prediction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further</a:t>
            </a:r>
            <a:r>
              <a:rPr lang="de-DE" sz="1800" dirty="0"/>
              <a:t> Neutrino  </a:t>
            </a:r>
            <a:r>
              <a:rPr lang="de-DE" sz="1800" dirty="0" err="1"/>
              <a:t>flavors</a:t>
            </a:r>
            <a:endParaRPr lang="de-DE" sz="1800" dirty="0"/>
          </a:p>
          <a:p>
            <a:r>
              <a:rPr lang="de-DE" sz="1800" dirty="0" err="1"/>
              <a:t>Because</a:t>
            </a:r>
            <a:r>
              <a:rPr lang="de-DE" sz="1800" dirty="0"/>
              <a:t> Neutrinos pass </a:t>
            </a:r>
            <a:r>
              <a:rPr lang="de-DE" sz="1800" dirty="0" err="1"/>
              <a:t>through</a:t>
            </a:r>
            <a:r>
              <a:rPr lang="de-DE" sz="1800" dirty="0"/>
              <a:t> matter: </a:t>
            </a:r>
            <a:r>
              <a:rPr lang="de-DE" sz="1800" dirty="0" err="1"/>
              <a:t>No</a:t>
            </a:r>
            <a:r>
              <a:rPr lang="de-DE" sz="1800" dirty="0"/>
              <a:t> experimental </a:t>
            </a:r>
            <a:r>
              <a:rPr lang="de-DE" sz="1800" dirty="0" err="1"/>
              <a:t>detection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470FE6E-94B4-5D5F-31AC-276C98B77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23FEFE-8A61-A626-3A22-404361E71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C325A47-5822-3C25-C77C-3EC97A811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7" y="951718"/>
            <a:ext cx="5760109" cy="324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03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521AE-96F3-3514-A0E5-356C4C8EA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200CB86-136D-6B95-9564-589A49A5F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The Cowan-Reines Experiments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598A7B2-C58A-6821-383A-3BAAA791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/>
              <a:t>Only </a:t>
            </a:r>
            <a:r>
              <a:rPr lang="de-DE" sz="1800" dirty="0" err="1"/>
              <a:t>way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detecting</a:t>
            </a:r>
            <a:r>
              <a:rPr lang="de-DE" sz="1800" dirty="0"/>
              <a:t> </a:t>
            </a:r>
            <a:r>
              <a:rPr lang="de-DE" sz="1800" dirty="0" err="1"/>
              <a:t>neutrinos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inverse </a:t>
            </a:r>
            <a:r>
              <a:rPr lang="de-DE" sz="1800" dirty="0" err="1"/>
              <a:t>beta</a:t>
            </a:r>
            <a:r>
              <a:rPr lang="de-DE" sz="1800" dirty="0"/>
              <a:t> </a:t>
            </a:r>
            <a:r>
              <a:rPr lang="de-DE" sz="1800" dirty="0" err="1"/>
              <a:t>decay</a:t>
            </a:r>
            <a:endParaRPr lang="de-DE" sz="1800" dirty="0"/>
          </a:p>
          <a:p>
            <a:r>
              <a:rPr lang="de-DE" sz="1800" dirty="0" err="1"/>
              <a:t>Rise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science</a:t>
            </a:r>
            <a:r>
              <a:rPr lang="de-DE" sz="1800" dirty="0"/>
              <a:t> (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example</a:t>
            </a:r>
            <a:r>
              <a:rPr lang="de-DE" sz="1800" dirty="0"/>
              <a:t>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reactors</a:t>
            </a:r>
            <a:r>
              <a:rPr lang="de-DE" sz="1800" dirty="0"/>
              <a:t>)</a:t>
            </a:r>
          </a:p>
          <a:p>
            <a:pPr lvl="1"/>
            <a:r>
              <a:rPr lang="de-DE" sz="1800" dirty="0"/>
              <a:t>Reliable source </a:t>
            </a:r>
            <a:r>
              <a:rPr lang="de-DE" sz="1800" dirty="0" err="1"/>
              <a:t>of</a:t>
            </a:r>
            <a:r>
              <a:rPr lang="de-DE" sz="1800" dirty="0"/>
              <a:t> Neutrinos</a:t>
            </a:r>
          </a:p>
          <a:p>
            <a:r>
              <a:rPr lang="de-DE" sz="1800" dirty="0"/>
              <a:t>Cowan and Reines at Los Alamos</a:t>
            </a:r>
          </a:p>
          <a:p>
            <a:pPr lvl="1"/>
            <a:r>
              <a:rPr lang="de-DE" sz="1800" dirty="0" err="1"/>
              <a:t>They</a:t>
            </a:r>
            <a:r>
              <a:rPr lang="de-DE" sz="1800" dirty="0"/>
              <a:t> plan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use</a:t>
            </a:r>
            <a:r>
              <a:rPr lang="de-DE" sz="1800" dirty="0"/>
              <a:t> </a:t>
            </a:r>
            <a:r>
              <a:rPr lang="de-DE" sz="1800" dirty="0" err="1"/>
              <a:t>nuclear</a:t>
            </a:r>
            <a:r>
              <a:rPr lang="de-DE" sz="1800" dirty="0"/>
              <a:t> </a:t>
            </a:r>
            <a:r>
              <a:rPr lang="de-DE" sz="1800" dirty="0" err="1"/>
              <a:t>bombs</a:t>
            </a:r>
            <a:r>
              <a:rPr lang="de-DE" sz="1800" dirty="0"/>
              <a:t> </a:t>
            </a:r>
            <a:r>
              <a:rPr lang="de-DE" sz="1800" dirty="0" err="1"/>
              <a:t>as</a:t>
            </a:r>
            <a:r>
              <a:rPr lang="de-DE" sz="1800" dirty="0"/>
              <a:t> a </a:t>
            </a:r>
            <a:r>
              <a:rPr lang="de-DE" sz="1800" dirty="0" err="1"/>
              <a:t>neutrino</a:t>
            </a:r>
            <a:r>
              <a:rPr lang="de-DE" sz="1800" dirty="0"/>
              <a:t> source</a:t>
            </a:r>
          </a:p>
          <a:p>
            <a:pPr lvl="1"/>
            <a:r>
              <a:rPr lang="de-DE" sz="1800" dirty="0" err="1"/>
              <a:t>No</a:t>
            </a:r>
            <a:r>
              <a:rPr lang="de-DE" sz="1800" dirty="0"/>
              <a:t> reliable </a:t>
            </a:r>
            <a:r>
              <a:rPr lang="de-DE" sz="1800" dirty="0" err="1"/>
              <a:t>detector</a:t>
            </a:r>
            <a:r>
              <a:rPr lang="de-DE" sz="1800" dirty="0"/>
              <a:t> </a:t>
            </a:r>
            <a:r>
              <a:rPr lang="de-DE" sz="1800" dirty="0" err="1"/>
              <a:t>yet</a:t>
            </a:r>
            <a:endParaRPr lang="de-DE" sz="1800" dirty="0"/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1C108C-A0C9-1499-D865-079CE9A2B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50F-E03B-624E-B2AD-4F9591B58B1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5D1E29-53E3-0C2D-B467-98DE53F1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Malik Tischmann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674579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Benutzerdefiniert 6">
      <a:dk1>
        <a:srgbClr val="333333"/>
      </a:dk1>
      <a:lt1>
        <a:srgbClr val="FFFFFF"/>
      </a:lt1>
      <a:dk2>
        <a:srgbClr val="0271BB"/>
      </a:dk2>
      <a:lt2>
        <a:srgbClr val="F0F3F6"/>
      </a:lt2>
      <a:accent1>
        <a:srgbClr val="E2001A"/>
      </a:accent1>
      <a:accent2>
        <a:srgbClr val="0271BB"/>
      </a:accent2>
      <a:accent3>
        <a:srgbClr val="3B515B"/>
      </a:accent3>
      <a:accent4>
        <a:srgbClr val="F07F8C"/>
      </a:accent4>
      <a:accent5>
        <a:srgbClr val="80B8DD"/>
      </a:accent5>
      <a:accent6>
        <a:srgbClr val="9DA8AD"/>
      </a:accent6>
      <a:hlink>
        <a:srgbClr val="0271BB"/>
      </a:hlink>
      <a:folHlink>
        <a:srgbClr val="80B8DD"/>
      </a:folHlink>
    </a:clrScheme>
    <a:fontScheme name="Benutzerdefiniert 19">
      <a:majorFont>
        <a:latin typeface="TheSans UHH"/>
        <a:ea typeface=""/>
        <a:cs typeface=""/>
      </a:majorFont>
      <a:minorFont>
        <a:latin typeface="TheSans UH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3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TheSans UHH" panose="020B0502050302020203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30522-Vorlage-PPT-v12" id="{93E51D71-30E6-944F-AF76-1663F22A654C}" vid="{1A941132-CFFB-364C-ACFC-9EF91DACCF55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1E6C15FD80AF49AEB1DEFF5F33194F" ma:contentTypeVersion="4" ma:contentTypeDescription="Ein neues Dokument erstellen." ma:contentTypeScope="" ma:versionID="b71729b5ce3a8ea50c81940ea1098782">
  <xsd:schema xmlns:xsd="http://www.w3.org/2001/XMLSchema" xmlns:xs="http://www.w3.org/2001/XMLSchema" xmlns:p="http://schemas.microsoft.com/office/2006/metadata/properties" xmlns:ns2="a8d2fd8b-ea47-4297-a2a4-bbaafe68126a" targetNamespace="http://schemas.microsoft.com/office/2006/metadata/properties" ma:root="true" ma:fieldsID="d825ee8331a942623613287f67bffd49" ns2:_="">
    <xsd:import namespace="a8d2fd8b-ea47-4297-a2a4-bbaafe6812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d2fd8b-ea47-4297-a2a4-bbaafe6812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E76099-763A-4686-B3F5-939F3E16EF65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a8d2fd8b-ea47-4297-a2a4-bbaafe68126a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C8E9F1F-EDFC-4B9F-90D6-FF7629612A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1BA0E0-62B6-46F5-8A82-BCE103D7A7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d2fd8b-ea47-4297-a2a4-bbaafe6812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852</Words>
  <Application>Microsoft Office PowerPoint</Application>
  <PresentationFormat>Bildschirmpräsentation (16:9)</PresentationFormat>
  <Paragraphs>156</Paragraphs>
  <Slides>19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TheSans UHH SemiLight Caps</vt:lpstr>
      <vt:lpstr>Wingdings</vt:lpstr>
      <vt:lpstr>Arial</vt:lpstr>
      <vt:lpstr>TheSans UHH</vt:lpstr>
      <vt:lpstr>Benutzerdefiniertes Design</vt:lpstr>
      <vt:lpstr>Discovery of Neutrinos</vt:lpstr>
      <vt:lpstr>Contents</vt:lpstr>
      <vt:lpstr>What is a Neutrino?</vt:lpstr>
      <vt:lpstr>Origins of Neutrinos</vt:lpstr>
      <vt:lpstr>The beta decay</vt:lpstr>
      <vt:lpstr>The beta decay problem</vt:lpstr>
      <vt:lpstr>Paulis hypothesis</vt:lpstr>
      <vt:lpstr>Timeline of events</vt:lpstr>
      <vt:lpstr>The Cowan-Reines Experiments</vt:lpstr>
      <vt:lpstr>The nuclear bomb </vt:lpstr>
      <vt:lpstr>Change of plan</vt:lpstr>
      <vt:lpstr>The Hanford Experiment</vt:lpstr>
      <vt:lpstr>The Savannah River Experiment</vt:lpstr>
      <vt:lpstr>The neutrino detected!</vt:lpstr>
      <vt:lpstr>The second neutrino</vt:lpstr>
      <vt:lpstr>The second neutrino</vt:lpstr>
      <vt:lpstr>The muon neutrino</vt:lpstr>
      <vt:lpstr>The third neutrino</vt:lpstr>
      <vt:lpstr>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PowerPoint-Vorlage der Universität Hamburg</dc:title>
  <dc:subject/>
  <dc:creator>Malik Tischmann</dc:creator>
  <cp:keywords/>
  <dc:description/>
  <cp:lastModifiedBy>Malik Tischmann</cp:lastModifiedBy>
  <cp:revision>63</cp:revision>
  <dcterms:created xsi:type="dcterms:W3CDTF">2023-05-30T13:23:33Z</dcterms:created>
  <dcterms:modified xsi:type="dcterms:W3CDTF">2026-06-29T22:57:56Z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ache">
    <vt:lpwstr>Deutsch</vt:lpwstr>
  </property>
  <property fmtid="{D5CDD505-2E9C-101B-9397-08002B2CF9AE}" pid="3" name="ContentTypeId">
    <vt:lpwstr>0x0101004E1E6C15FD80AF49AEB1DEFF5F33194F</vt:lpwstr>
  </property>
</Properties>
</file>