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59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62" autoAdjust="0"/>
    <p:restoredTop sz="94660"/>
  </p:normalViewPr>
  <p:slideViewPr>
    <p:cSldViewPr snapToGrid="0">
      <p:cViewPr varScale="1">
        <p:scale>
          <a:sx n="40" d="100"/>
          <a:sy n="40" d="100"/>
        </p:scale>
        <p:origin x="1172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8B7105-D00D-FCE5-EB60-41161D48F96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7D5059F-7DB9-716B-CECA-0DCBF6E86F2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69A212-16A9-2AEE-84DA-F0A904B04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A7B57-F48A-48EB-8A65-214189D6D9D1}" type="datetimeFigureOut">
              <a:rPr lang="en-US" smtClean="0"/>
              <a:t>4/30/2026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54CF66-AE83-E6AF-E850-747C0A82EB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C73C2A-CA5E-0199-03B8-3E507175D6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ED930-23F8-49A9-A0CD-A784E7A38C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5443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36EF89-7ED6-C0EE-47E2-429219B831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63482E8-71E9-51D5-6671-FE8F59DD4D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7AA71D-2E7B-6F78-5C1F-30F0E76ED8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A7B57-F48A-48EB-8A65-214189D6D9D1}" type="datetimeFigureOut">
              <a:rPr lang="en-US" smtClean="0"/>
              <a:t>4/30/2026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162204-6E85-0B58-557D-93A0FB12CF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8F8472-9AE6-C558-A9E5-D4D9ACB80B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ED930-23F8-49A9-A0CD-A784E7A38C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7465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EE5CCF0-0D8D-86B4-E6A8-CA3FC5D5FF9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761C7C8-70AA-478A-F755-24CB9611A4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9E845C-AB30-20BE-CA9C-97E4EEA67C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A7B57-F48A-48EB-8A65-214189D6D9D1}" type="datetimeFigureOut">
              <a:rPr lang="en-US" smtClean="0"/>
              <a:t>4/30/2026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3D77D5-B504-DEFB-1B2C-B767442625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8F885C-0432-295E-5025-EB5478E82E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ED930-23F8-49A9-A0CD-A784E7A38C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445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8CBA6A-DF93-9384-0751-18783B3301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24C166-0568-4DFB-FD44-550088A745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97EB4F-9C33-BA0A-0B7D-424E549C47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A7B57-F48A-48EB-8A65-214189D6D9D1}" type="datetimeFigureOut">
              <a:rPr lang="en-US" smtClean="0"/>
              <a:t>4/30/2026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4F91CB-DDF7-839D-CA13-A54D9F3E60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10B603-24ED-AB1B-E3B6-7F8702733A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ED930-23F8-49A9-A0CD-A784E7A38C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4900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75CE50-5754-207F-6C09-CC5BEC176B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A78FFE-BC77-A426-DD95-B09C9383ED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D37331-A1AF-644C-9A1B-20A4F8DAAC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A7B57-F48A-48EB-8A65-214189D6D9D1}" type="datetimeFigureOut">
              <a:rPr lang="en-US" smtClean="0"/>
              <a:t>4/30/2026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233E2A-6551-A265-FEEF-772BF1DBE2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34FCD4-0949-98D8-7F18-E55298DAFC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ED930-23F8-49A9-A0CD-A784E7A38C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4292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0AC479-1A5A-C453-B70D-FF7A7E5F0F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4AE803-A5B9-0DBE-3F4C-087C1C0538E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01B0BA-4916-9EB1-A7BC-01B5B7CEA7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EAEDF4-D122-9553-37A2-03DB627F50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A7B57-F48A-48EB-8A65-214189D6D9D1}" type="datetimeFigureOut">
              <a:rPr lang="en-US" smtClean="0"/>
              <a:t>4/30/2026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19CD6C-7605-71DD-B790-4CACCD2FE9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FC7576-4C6F-9A24-9F95-1E5317E4F5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ED930-23F8-49A9-A0CD-A784E7A38C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146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F11F54-70AF-400D-2302-6E2C1046F8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C55974-E70C-0F2A-7E60-87195BC5DE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ED672AD-BE62-62D7-635A-9CCF59DC08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B9BD43A-D89C-11EE-ACA5-AD39AA7E70A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3F108A7-307A-2FA2-D302-808B9D52488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98D99AA-9D56-6B73-7AB6-C47A28104E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A7B57-F48A-48EB-8A65-214189D6D9D1}" type="datetimeFigureOut">
              <a:rPr lang="en-US" smtClean="0"/>
              <a:t>4/30/2026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B4BA291-FEAA-1895-FED8-40C60359C2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C9B07F5-60AD-2094-5638-B56150A223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ED930-23F8-49A9-A0CD-A784E7A38C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4601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0FDDE0-5B18-4E5C-BA43-3FE3FFC7D8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AFDDE28-B4DA-88FE-3F33-AFE2DD7459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A7B57-F48A-48EB-8A65-214189D6D9D1}" type="datetimeFigureOut">
              <a:rPr lang="en-US" smtClean="0"/>
              <a:t>4/30/2026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019C308-DFBA-00E8-893B-780E82244A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B944F3-147C-7431-BE7D-9381382007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ED930-23F8-49A9-A0CD-A784E7A38C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4154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AF4A43E-6AD3-29C2-AC02-71C1A7FA66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A7B57-F48A-48EB-8A65-214189D6D9D1}" type="datetimeFigureOut">
              <a:rPr lang="en-US" smtClean="0"/>
              <a:t>4/30/2026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156645F-59FD-D64E-0A24-4B207785D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9122D3-7EA9-A40A-DADA-4EFDC092ED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ED930-23F8-49A9-A0CD-A784E7A38C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71297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248611-B079-9A03-EBE2-860DE2B042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49B181-D1CA-2FBB-23BC-79ECC9AE28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0F47E5-BB27-76A2-DD13-CF022FDF52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D6FFA3-54FF-794E-86EC-B62A687407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A7B57-F48A-48EB-8A65-214189D6D9D1}" type="datetimeFigureOut">
              <a:rPr lang="en-US" smtClean="0"/>
              <a:t>4/30/2026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8F52B3-1A0B-4F95-B667-99C6402673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F61E80-ED09-7AAD-409D-D78A5E6B0D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ED930-23F8-49A9-A0CD-A784E7A38C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0215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043583-A587-5DFB-D180-F155149925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3EC8ECC-90D3-FDDF-2A80-151E34572E2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242A4DA-2522-0876-4E8A-FA5CE7D782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B07579-A923-82D8-739B-C3D6FAA21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A7B57-F48A-48EB-8A65-214189D6D9D1}" type="datetimeFigureOut">
              <a:rPr lang="en-US" smtClean="0"/>
              <a:t>4/30/2026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340FBB-9266-2C32-F648-17D519A707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B46568-3CF8-F03E-51A3-2188704405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ED930-23F8-49A9-A0CD-A784E7A38C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2272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0CCDC79-5AE8-FB78-2F63-A48FBE3655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DECE05-115E-EA79-3493-EEBB4AE43C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BC2647-7761-B7DC-DB71-ABE21263B1C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DA7B57-F48A-48EB-8A65-214189D6D9D1}" type="datetimeFigureOut">
              <a:rPr lang="en-US" smtClean="0"/>
              <a:t>4/30/2026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B6A18E-DAB4-788E-0FB1-030903ABFDF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786D48-CE74-2B09-8CE5-2A351B271A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4ED930-23F8-49A9-A0CD-A784E7A38C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62129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079CDD-6670-111C-111C-24570111627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US HFCC Inner Tracking and Timing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169B515-0432-89EC-0B07-297BEC603D1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5400" dirty="0"/>
              <a:t>Carl Haber</a:t>
            </a:r>
          </a:p>
        </p:txBody>
      </p:sp>
    </p:spTree>
    <p:extLst>
      <p:ext uri="{BB962C8B-B14F-4D97-AF65-F5344CB8AC3E}">
        <p14:creationId xmlns:p14="http://schemas.microsoft.com/office/powerpoint/2010/main" val="16842829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1D90C4-346C-7EB3-F29F-1EFDA3B9C9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Activities and L3’s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1C7F3F-E49E-B2F2-0FE2-B73345DB2F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Semiconductor tracking: Caterina Vernieri and Artur Apresyan</a:t>
            </a:r>
          </a:p>
          <a:p>
            <a:r>
              <a:rPr lang="en-US" dirty="0"/>
              <a:t>Gaseous Tracking: Junjie Zhu and George Iakovidis </a:t>
            </a:r>
          </a:p>
          <a:p>
            <a:r>
              <a:rPr lang="en-US" dirty="0"/>
              <a:t>Low mass mechanics – Andy Jung</a:t>
            </a:r>
          </a:p>
          <a:p>
            <a:r>
              <a:rPr lang="en-US" dirty="0"/>
              <a:t>I will not present status as this has been discussed in other meetings.</a:t>
            </a:r>
          </a:p>
          <a:p>
            <a:r>
              <a:rPr lang="en-US" dirty="0"/>
              <a:t>We plan a small tracking/timing workshop at BNL on 5/13 – coordinate US efforts, especially around MAPS.  Spend PM with EIC/EPIC colleagues to explore common areas and overlaps.</a:t>
            </a:r>
          </a:p>
        </p:txBody>
      </p:sp>
    </p:spTree>
    <p:extLst>
      <p:ext uri="{BB962C8B-B14F-4D97-AF65-F5344CB8AC3E}">
        <p14:creationId xmlns:p14="http://schemas.microsoft.com/office/powerpoint/2010/main" val="10042811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E9DA27-EA85-2315-D2F3-BCDA782FFC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25738"/>
          </a:xfrm>
        </p:spPr>
        <p:txBody>
          <a:bodyPr/>
          <a:lstStyle/>
          <a:p>
            <a:pPr algn="ctr"/>
            <a:r>
              <a:rPr lang="en-US" dirty="0"/>
              <a:t>MAPS FY27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A9A0E8-C756-5B1C-70AA-55D2959D0C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90864"/>
            <a:ext cx="10744200" cy="5116429"/>
          </a:xfrm>
        </p:spPr>
        <p:txBody>
          <a:bodyPr>
            <a:normAutofit lnSpcReduction="10000"/>
          </a:bodyPr>
          <a:lstStyle/>
          <a:p>
            <a:r>
              <a:rPr lang="en-US" sz="2400" dirty="0"/>
              <a:t>MAPS development within the </a:t>
            </a:r>
            <a:r>
              <a:rPr lang="en-US" sz="2400" dirty="0" err="1"/>
              <a:t>SkyWater</a:t>
            </a:r>
            <a:r>
              <a:rPr lang="en-US" sz="2400" dirty="0"/>
              <a:t> Technology process, detailed TCAD simulations. </a:t>
            </a:r>
          </a:p>
          <a:p>
            <a:r>
              <a:rPr lang="en-US" sz="2400" dirty="0"/>
              <a:t>Multi-project wafer (MPW) runs, with primary emphasis on sensor optimization. </a:t>
            </a:r>
          </a:p>
          <a:p>
            <a:r>
              <a:rPr lang="en-US" sz="2400" dirty="0"/>
              <a:t>Comprehensive evaluation using laser systems and radioactive source measurements </a:t>
            </a:r>
          </a:p>
          <a:p>
            <a:r>
              <a:rPr lang="en-US" sz="2400" dirty="0"/>
              <a:t> Incorporate through-silicon via (TSV) reserving area and ensuring compatibility for future integration of sensor and readout electronics. </a:t>
            </a:r>
          </a:p>
          <a:p>
            <a:r>
              <a:rPr lang="en-US" sz="2400" dirty="0"/>
              <a:t>Overall, the FY27 program aims to establish a robust and scalable MAPS platform with </a:t>
            </a:r>
            <a:r>
              <a:rPr lang="en-US" sz="2400" dirty="0" err="1"/>
              <a:t>SkyWater</a:t>
            </a:r>
            <a:r>
              <a:rPr lang="en-US" sz="2400" dirty="0"/>
              <a:t>, targeting high spatial resolution and low power consumption.</a:t>
            </a:r>
          </a:p>
          <a:p>
            <a:r>
              <a:rPr lang="en-US" sz="2400" dirty="0"/>
              <a:t>These ambitious detector development programs demand substantial effort and large  collaborations. If we cannot ensure continuity with ASIC developments, the US will be continuing falling behind Europe with MAPS developments.</a:t>
            </a:r>
          </a:p>
          <a:p>
            <a:r>
              <a:rPr lang="en-US" sz="2400" dirty="0"/>
              <a:t>Request = $250,000 for design and testing at FNAL, SLAC, SBU, and Brown</a:t>
            </a:r>
          </a:p>
        </p:txBody>
      </p:sp>
    </p:spTree>
    <p:extLst>
      <p:ext uri="{BB962C8B-B14F-4D97-AF65-F5344CB8AC3E}">
        <p14:creationId xmlns:p14="http://schemas.microsoft.com/office/powerpoint/2010/main" val="6675533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D1FF28-33B9-D236-63E2-61D6BAAA4D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Straw Tube Project (Michigan)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3FA432-B2D2-EB04-8D1D-BB8553723F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1. 5 months of a mechanical technician: $51,600 To design tools and construct the prototype chamber with 3-meter-long straws </a:t>
            </a:r>
          </a:p>
          <a:p>
            <a:r>
              <a:rPr lang="en-US" dirty="0"/>
              <a:t>2. 2 months of a junior electronics engineer: $23,700 To develop a cluster-finding algorithm, perform cosmic ray and test beam studies, and analyze data taken </a:t>
            </a:r>
          </a:p>
          <a:p>
            <a:r>
              <a:rPr lang="en-US" dirty="0"/>
              <a:t>3. Materials and machine-shop cost for a prototype chamber: $24,700 To purchase 3-meter-long straws (there is a minimum length requirement), ship them to Michigan, machine-shop costs to fabricate tools for tube assembly and chamber construction</a:t>
            </a:r>
          </a:p>
          <a:p>
            <a:r>
              <a:rPr lang="en-US" dirty="0"/>
              <a:t>Total = $100,000</a:t>
            </a:r>
          </a:p>
        </p:txBody>
      </p:sp>
    </p:spTree>
    <p:extLst>
      <p:ext uri="{BB962C8B-B14F-4D97-AF65-F5344CB8AC3E}">
        <p14:creationId xmlns:p14="http://schemas.microsoft.com/office/powerpoint/2010/main" val="13218975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9B55C8-5CB8-31E3-A8AA-2B496389D3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Low Mass Mechanics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E1E1FA-BC6C-9D5E-E00B-1913A1C83D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Purdue with FNAL and Buffalo applied to DOE Lab FOA for funding but were not selected</a:t>
            </a:r>
          </a:p>
          <a:p>
            <a:r>
              <a:rPr lang="en-US" dirty="0"/>
              <a:t>Ask whether they can repurpose proposal to HFCC?</a:t>
            </a:r>
          </a:p>
          <a:p>
            <a:r>
              <a:rPr lang="en-US" dirty="0"/>
              <a:t>For 0$ requested:</a:t>
            </a:r>
          </a:p>
          <a:p>
            <a:r>
              <a:rPr lang="en-US" dirty="0"/>
              <a:t>LBNL proposed an LDRD </a:t>
            </a:r>
          </a:p>
          <a:p>
            <a:pPr lvl="1"/>
            <a:r>
              <a:rPr lang="en-US" sz="2800" dirty="0"/>
              <a:t>to gain experience with thin wafers including fabrication and simulation of stress/thermal</a:t>
            </a:r>
          </a:p>
          <a:p>
            <a:pPr lvl="1"/>
            <a:r>
              <a:rPr lang="en-US" sz="2800" dirty="0"/>
              <a:t>Low mass CF transmission lines</a:t>
            </a:r>
          </a:p>
        </p:txBody>
      </p:sp>
    </p:spTree>
    <p:extLst>
      <p:ext uri="{BB962C8B-B14F-4D97-AF65-F5344CB8AC3E}">
        <p14:creationId xmlns:p14="http://schemas.microsoft.com/office/powerpoint/2010/main" val="24756690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B960D6-7437-1D9E-B7C8-7C35555810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Fast Timing – no funding requested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7CE071-981F-BB59-FC61-BE4210C8F5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LBNL proposed an LDRD to evaluate fast timing readout electronics in wide-band-gap processes which could potentially run without cooling</a:t>
            </a:r>
          </a:p>
          <a:p>
            <a:r>
              <a:rPr lang="en-US" dirty="0"/>
              <a:t>Effort on </a:t>
            </a:r>
            <a:r>
              <a:rPr lang="en-US" dirty="0" err="1"/>
              <a:t>SiC</a:t>
            </a:r>
            <a:r>
              <a:rPr lang="en-US" dirty="0"/>
              <a:t>-LGAD has been funded by DOE for several years and has yielded working devices</a:t>
            </a:r>
          </a:p>
          <a:p>
            <a:r>
              <a:rPr lang="en-US" dirty="0"/>
              <a:t>Possible application to an inner timing wrapper between pixels and gas chamber</a:t>
            </a:r>
          </a:p>
        </p:txBody>
      </p:sp>
    </p:spTree>
    <p:extLst>
      <p:ext uri="{BB962C8B-B14F-4D97-AF65-F5344CB8AC3E}">
        <p14:creationId xmlns:p14="http://schemas.microsoft.com/office/powerpoint/2010/main" val="7559428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428</Words>
  <Application>Microsoft Office PowerPoint</Application>
  <PresentationFormat>Widescreen</PresentationFormat>
  <Paragraphs>32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US HFCC Inner Tracking and Timing</vt:lpstr>
      <vt:lpstr>Activities and L3’s</vt:lpstr>
      <vt:lpstr>MAPS FY27</vt:lpstr>
      <vt:lpstr>Straw Tube Project (Michigan)</vt:lpstr>
      <vt:lpstr>Low Mass Mechanics</vt:lpstr>
      <vt:lpstr>Fast Timing – no funding requested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Carl Haber</dc:creator>
  <cp:lastModifiedBy>Carl Haber</cp:lastModifiedBy>
  <cp:revision>1</cp:revision>
  <dcterms:created xsi:type="dcterms:W3CDTF">2026-04-30T23:14:27Z</dcterms:created>
  <dcterms:modified xsi:type="dcterms:W3CDTF">2026-05-01T00:15:10Z</dcterms:modified>
</cp:coreProperties>
</file>