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s/comment1.xml" ContentType="application/vnd.openxmlformats-officedocument.presentationml.comments+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4.jpeg" ContentType="image/jpeg"/>
  <Override PartName="/ppt/notesSlides/notesSlide8.xml" ContentType="application/vnd.openxmlformats-officedocument.presentationml.notesSlide+xml"/>
  <Override PartName="/ppt/media/image5.jpeg" ContentType="image/jpeg"/>
  <Override PartName="/ppt/media/media1.mp4" ContentType="video/unknown"/>
  <Override PartName="/ppt/media/media1.m4v" ContentType="video/unknown"/>
  <Override PartName="/ppt/notesSlides/notesSlide9.xml" ContentType="application/vnd.openxmlformats-officedocument.presentationml.notesSlide+xml"/>
  <Override PartName="/ppt/media/media2.mp4" ContentType="video/unknown"/>
  <Override PartName="/ppt/media/image6.jpeg" ContentType="image/jpeg"/>
  <Override PartName="/ppt/media/image7.jpeg" ContentType="image/jpeg"/>
  <Override PartName="/ppt/media/image8.jpeg" ContentType="image/jpeg"/>
  <Override PartName="/ppt/notesSlides/notesSlide10.xml" ContentType="application/vnd.openxmlformats-officedocument.presentationml.notesSlide+xml"/>
  <Override PartName="/ppt/media/image9.jpeg" ContentType="image/jpeg"/>
  <Override PartName="/ppt/notesSlides/notesSlide11.xml" ContentType="application/vnd.openxmlformats-officedocument.presentationml.notesSlide+xml"/>
  <Override PartName="/ppt/media/image10.jpeg" ContentType="image/jpeg"/>
  <Override PartName="/ppt/notesSlides/notesSlide12.xml" ContentType="application/vnd.openxmlformats-officedocument.presentationml.notesSlide+xml"/>
  <Override PartName="/ppt/media/image11.jpeg" ContentType="image/jpeg"/>
  <Override PartName="/ppt/media/media3.mp4" ContentType="video/unknown"/>
  <Override PartName="/ppt/media/media4.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Anna Obertacke" initials="AO" lastIdx="1"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comments" Target="comments/comment1.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26-09-15T10:30:34.876" idx="1">
    <p:pos x="5880" y="3270"/>
    <p:text>depth of the holes</p:text>
    <p:extLst>
      <p:ext uri="{C676402C-5697-4E1C-873F-D02D1690AC5C}">
        <p15:threadingInfo xmlns:p15="http://schemas.microsoft.com/office/powerpoint/2012/main" timeZoneBias="-12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8" name="Shape 108"/>
          <p:cNvSpPr/>
          <p:nvPr>
            <p:ph type="sldImg"/>
          </p:nvPr>
        </p:nvSpPr>
        <p:spPr>
          <a:xfrm>
            <a:off x="1143000" y="685800"/>
            <a:ext cx="4572000" cy="3429000"/>
          </a:xfrm>
          <a:prstGeom prst="rect">
            <a:avLst/>
          </a:prstGeom>
        </p:spPr>
        <p:txBody>
          <a:bodyPr/>
          <a:lstStyle/>
          <a:p>
            <a:pPr/>
          </a:p>
        </p:txBody>
      </p:sp>
      <p:sp>
        <p:nvSpPr>
          <p:cNvPr id="109" name="Shape 10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Shape 119"/>
          <p:cNvSpPr/>
          <p:nvPr>
            <p:ph type="sldImg"/>
          </p:nvPr>
        </p:nvSpPr>
        <p:spPr>
          <a:prstGeom prst="rect">
            <a:avLst/>
          </a:prstGeom>
        </p:spPr>
        <p:txBody>
          <a:bodyPr/>
          <a:lstStyle/>
          <a:p>
            <a:pPr/>
          </a:p>
        </p:txBody>
      </p:sp>
      <p:sp>
        <p:nvSpPr>
          <p:cNvPr id="120" name="Shape 120"/>
          <p:cNvSpPr/>
          <p:nvPr>
            <p:ph type="body" sz="quarter" idx="1"/>
          </p:nvPr>
        </p:nvSpPr>
        <p:spPr>
          <a:prstGeom prst="rect">
            <a:avLst/>
          </a:prstGeom>
        </p:spPr>
        <p:txBody>
          <a:bodyPr/>
          <a:lstStyle/>
          <a:p>
            <a:pPr/>
            <a:r>
              <a:t>Last winter, IceCube received a major upgrade. </a:t>
            </a:r>
          </a:p>
          <a:p>
            <a:pPr/>
            <a:r>
              <a:t>5 new strings, XXX new sensors</a:t>
            </a:r>
          </a:p>
          <a:p>
            <a:pPr/>
          </a:p>
          <a:p>
            <a:pPr/>
            <a:r>
              <a:t>Original icecube has 5160 sensors over a cubic kilometer. </a:t>
            </a:r>
          </a:p>
          <a:p>
            <a:pPr/>
            <a:r>
              <a:t>The horizontal spacing is 125m and vertically 17m.</a:t>
            </a:r>
          </a:p>
          <a:p>
            <a:pPr/>
            <a:r>
              <a:t>There is denser instrumentation in its center, called DeepCore. </a:t>
            </a:r>
          </a:p>
          <a:p>
            <a:pPr/>
            <a:r>
              <a:t>Now, in the center of DeepCore an even denser infill array was constructed.</a:t>
            </a:r>
          </a:p>
          <a:p>
            <a:pPr/>
            <a:r>
              <a:t>5 new strings and just 2.5m spacing between the sensors.</a:t>
            </a:r>
          </a:p>
          <a:p>
            <a:pPr/>
          </a:p>
          <a:p>
            <a:pPr/>
            <a:r>
              <a:t>referring to TechBoard mail from July 1st, the module count for the Upgrade is </a:t>
            </a:r>
          </a:p>
          <a:p>
            <a:pPr/>
            <a:r>
              <a:t>505 optical sensors across 5 strings</a:t>
            </a:r>
          </a:p>
          <a:p>
            <a:pPr/>
            <a:r>
              <a:t>64 special/calibration devices</a:t>
            </a:r>
          </a:p>
          <a:p>
            <a:pPr/>
          </a:p>
          <a:p>
            <a:pPr/>
          </a:p>
          <a:p>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Shape 135"/>
          <p:cNvSpPr/>
          <p:nvPr>
            <p:ph type="sldImg"/>
          </p:nvPr>
        </p:nvSpPr>
        <p:spPr>
          <a:prstGeom prst="rect">
            <a:avLst/>
          </a:prstGeom>
        </p:spPr>
        <p:txBody>
          <a:bodyPr/>
          <a:lstStyle/>
          <a:p>
            <a:pPr/>
          </a:p>
        </p:txBody>
      </p:sp>
      <p:sp>
        <p:nvSpPr>
          <p:cNvPr id="136" name="Shape 136"/>
          <p:cNvSpPr/>
          <p:nvPr>
            <p:ph type="body" sz="quarter" idx="1"/>
          </p:nvPr>
        </p:nvSpPr>
        <p:spPr>
          <a:prstGeom prst="rect">
            <a:avLst/>
          </a:prstGeom>
        </p:spPr>
        <p:txBody>
          <a:bodyPr/>
          <a:lstStyle/>
          <a:p>
            <a:pPr/>
            <a:r>
              <a:t>Peak of energy distribution shifts down</a:t>
            </a:r>
          </a:p>
          <a:p>
            <a:pPr/>
            <a:r>
              <a:t>from about 10 GeV to about 5 GeV</a:t>
            </a:r>
          </a:p>
          <a:p>
            <a:pPr/>
            <a:r>
              <a:t>• 3 to 5 times more neutrino events at the</a:t>
            </a:r>
          </a:p>
          <a:p>
            <a:pPr/>
            <a:r>
              <a:t>analysis level than with IceCube DeepCore</a:t>
            </a:r>
          </a:p>
          <a:p>
            <a:pPr/>
            <a:r>
              <a:t>• More events for all energies from 3 GeV to</a:t>
            </a:r>
          </a:p>
          <a:p>
            <a:pPr/>
            <a:r>
              <a:t>300 GeV</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p>
            <a:pPr/>
            <a:r>
              <a:t>after several seasons of intense preparations, the Upgrade was built in just one season Nov - Jan</a:t>
            </a:r>
          </a:p>
          <a:p>
            <a:pPr/>
            <a:r>
              <a:t>The equipment which was used to construct IceCube was re-used to build a stational drill camp.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Shape 146"/>
          <p:cNvSpPr/>
          <p:nvPr>
            <p:ph type="sldImg"/>
          </p:nvPr>
        </p:nvSpPr>
        <p:spPr>
          <a:prstGeom prst="rect">
            <a:avLst/>
          </a:prstGeom>
        </p:spPr>
        <p:txBody>
          <a:bodyPr/>
          <a:lstStyle/>
          <a:p>
            <a:pPr/>
          </a:p>
        </p:txBody>
      </p:sp>
      <p:sp>
        <p:nvSpPr>
          <p:cNvPr id="147" name="Shape 147"/>
          <p:cNvSpPr/>
          <p:nvPr>
            <p:ph type="body" sz="quarter" idx="1"/>
          </p:nvPr>
        </p:nvSpPr>
        <p:spPr>
          <a:prstGeom prst="rect">
            <a:avLst/>
          </a:prstGeom>
        </p:spPr>
        <p:txBody>
          <a:bodyPr/>
          <a:lstStyle/>
          <a:p>
            <a:pPr/>
            <a:r>
              <a:t>after several seasons of intense preparations, the Upgrade was built in just one season Nov - Jan</a:t>
            </a:r>
          </a:p>
          <a:p>
            <a:pPr/>
            <a:r>
              <a:t>The equipment which was used to construct IceCube was re-used to build a stational drill camp.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Shape 152"/>
          <p:cNvSpPr/>
          <p:nvPr>
            <p:ph type="sldImg"/>
          </p:nvPr>
        </p:nvSpPr>
        <p:spPr>
          <a:prstGeom prst="rect">
            <a:avLst/>
          </a:prstGeom>
        </p:spPr>
        <p:txBody>
          <a:bodyPr/>
          <a:lstStyle/>
          <a:p>
            <a:pPr/>
          </a:p>
        </p:txBody>
      </p:sp>
      <p:sp>
        <p:nvSpPr>
          <p:cNvPr id="153" name="Shape 153"/>
          <p:cNvSpPr/>
          <p:nvPr>
            <p:ph type="body" sz="quarter" idx="1"/>
          </p:nvPr>
        </p:nvSpPr>
        <p:spPr>
          <a:prstGeom prst="rect">
            <a:avLst/>
          </a:prstGeom>
        </p:spPr>
        <p:txBody>
          <a:bodyPr/>
          <a:lstStyle/>
          <a:p>
            <a:pPr/>
            <a:r>
              <a:t>Personnal from Gen1 was mixed with new engineers and drillers in order to expand the knowledge base.</a:t>
            </a:r>
            <a:br/>
            <a:r>
              <a:t>The drilling of one hole with hot water takes about 2-3 days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Shape 157"/>
          <p:cNvSpPr/>
          <p:nvPr>
            <p:ph type="sldImg"/>
          </p:nvPr>
        </p:nvSpPr>
        <p:spPr>
          <a:prstGeom prst="rect">
            <a:avLst/>
          </a:prstGeom>
        </p:spPr>
        <p:txBody>
          <a:bodyPr/>
          <a:lstStyle/>
          <a:p>
            <a:pPr/>
          </a:p>
        </p:txBody>
      </p:sp>
      <p:sp>
        <p:nvSpPr>
          <p:cNvPr id="158" name="Shape 158"/>
          <p:cNvSpPr/>
          <p:nvPr>
            <p:ph type="body" sz="quarter" idx="1"/>
          </p:nvPr>
        </p:nvSpPr>
        <p:spPr>
          <a:prstGeom prst="rect">
            <a:avLst/>
          </a:prstGeom>
        </p:spPr>
        <p:txBody>
          <a:bodyPr/>
          <a:lstStyle/>
          <a:p>
            <a:pPr/>
            <a:r>
              <a:t>After a month of preparations, testing, and receiving final equipment, the first hole was drilled to XX depth. </a:t>
            </a:r>
          </a:p>
          <a:p>
            <a:pPr/>
            <a:r>
              <a:t>On Christmas 2025 the first new string of sensors could be lowered into the hole. Per hole 100 sensors were chained over XX m, which takes about 24h. After that the chain of sensors is lowered into the hole.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Shape 173"/>
          <p:cNvSpPr/>
          <p:nvPr>
            <p:ph type="sldImg"/>
          </p:nvPr>
        </p:nvSpPr>
        <p:spPr>
          <a:prstGeom prst="rect">
            <a:avLst/>
          </a:prstGeom>
        </p:spPr>
        <p:txBody>
          <a:bodyPr/>
          <a:lstStyle/>
          <a:p>
            <a:pPr/>
          </a:p>
        </p:txBody>
      </p:sp>
      <p:sp>
        <p:nvSpPr>
          <p:cNvPr id="174" name="Shape 174"/>
          <p:cNvSpPr/>
          <p:nvPr>
            <p:ph type="body" sz="quarter" idx="1"/>
          </p:nvPr>
        </p:nvSpPr>
        <p:spPr>
          <a:prstGeom prst="rect">
            <a:avLst/>
          </a:prstGeom>
        </p:spPr>
        <p:txBody>
          <a:bodyPr/>
          <a:lstStyle/>
          <a:p>
            <a:pPr/>
            <a:r>
              <a:t>The new main sensors will start data taking later this year. Currently, we are running a calibration campaign in which ao the Sweden Cameras take the data needed to understand the ice better. </a:t>
            </a:r>
          </a:p>
          <a:p>
            <a:pPr/>
          </a:p>
          <a:p>
            <a:pPr/>
          </a:p>
          <a:p>
            <a:pPr/>
            <a:r>
              <a:t>New modules: </a:t>
            </a:r>
          </a:p>
          <a:p>
            <a:pPr marL="211806" indent="-211806">
              <a:buSzPct val="145000"/>
              <a:buChar char="-"/>
            </a:pPr>
            <a:r>
              <a:t>isotropic sensitivity </a:t>
            </a:r>
          </a:p>
          <a:p>
            <a:pPr marL="211806" indent="-211806">
              <a:buSzPct val="145000"/>
              <a:buChar char="-"/>
            </a:pPr>
            <a:r>
              <a:t>larger sensitive area</a:t>
            </a:r>
          </a:p>
          <a:p>
            <a:pPr marL="211806" indent="-211806">
              <a:buSzPct val="145000"/>
              <a:buChar char="-"/>
            </a:pPr>
            <a:r>
              <a:t>directional information / noise suppression</a:t>
            </a:r>
          </a:p>
          <a:p>
            <a:pPr marL="211806" indent="-211806">
              <a:buSzPct val="145000"/>
              <a:buChar char="-"/>
            </a:pPr>
            <a:r>
              <a:t>integrated calibration systems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hape 190"/>
          <p:cNvSpPr/>
          <p:nvPr>
            <p:ph type="sldImg"/>
          </p:nvPr>
        </p:nvSpPr>
        <p:spPr>
          <a:prstGeom prst="rect">
            <a:avLst/>
          </a:prstGeom>
        </p:spPr>
        <p:txBody>
          <a:bodyPr/>
          <a:lstStyle/>
          <a:p>
            <a:pPr/>
          </a:p>
        </p:txBody>
      </p:sp>
      <p:sp>
        <p:nvSpPr>
          <p:cNvPr id="191" name="Shape 191"/>
          <p:cNvSpPr/>
          <p:nvPr>
            <p:ph type="body" sz="quarter" idx="1"/>
          </p:nvPr>
        </p:nvSpPr>
        <p:spPr>
          <a:prstGeom prst="rect">
            <a:avLst/>
          </a:prstGeom>
        </p:spPr>
        <p:txBody>
          <a:bodyPr/>
          <a:lstStyle/>
          <a:p>
            <a:pPr/>
            <a:r>
              <a:t>The new main sensors will start data taking later this year. Currently, we are running a calibration campaign in which ao the Sweden Cameras take the data needed to understand the ice better. </a:t>
            </a:r>
          </a:p>
          <a:p>
            <a:pPr/>
          </a:p>
          <a:p>
            <a:pPr/>
          </a:p>
          <a:p>
            <a:pPr/>
            <a:r>
              <a:t>New modules: </a:t>
            </a:r>
          </a:p>
          <a:p>
            <a:pPr marL="211806" indent="-211806">
              <a:buSzPct val="145000"/>
              <a:buChar char="-"/>
            </a:pPr>
            <a:r>
              <a:t>isotropic sensitivity </a:t>
            </a:r>
          </a:p>
          <a:p>
            <a:pPr marL="211806" indent="-211806">
              <a:buSzPct val="145000"/>
              <a:buChar char="-"/>
            </a:pPr>
            <a:r>
              <a:t>larger sensitive area</a:t>
            </a:r>
          </a:p>
          <a:p>
            <a:pPr marL="211806" indent="-211806">
              <a:buSzPct val="145000"/>
              <a:buChar char="-"/>
            </a:pPr>
            <a:r>
              <a:t>directional information / noise suppression</a:t>
            </a:r>
          </a:p>
          <a:p>
            <a:pPr marL="211806" indent="-211806">
              <a:buSzPct val="145000"/>
              <a:buChar char="-"/>
            </a:pPr>
            <a:r>
              <a:t>integrated calibration systems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hape 208"/>
          <p:cNvSpPr/>
          <p:nvPr>
            <p:ph type="sldImg"/>
          </p:nvPr>
        </p:nvSpPr>
        <p:spPr>
          <a:prstGeom prst="rect">
            <a:avLst/>
          </a:prstGeom>
        </p:spPr>
        <p:txBody>
          <a:bodyPr/>
          <a:lstStyle/>
          <a:p>
            <a:pPr/>
          </a:p>
        </p:txBody>
      </p:sp>
      <p:sp>
        <p:nvSpPr>
          <p:cNvPr id="209" name="Shape 209"/>
          <p:cNvSpPr/>
          <p:nvPr>
            <p:ph type="body" sz="quarter" idx="1"/>
          </p:nvPr>
        </p:nvSpPr>
        <p:spPr>
          <a:prstGeom prst="rect">
            <a:avLst/>
          </a:prstGeom>
        </p:spPr>
        <p:txBody>
          <a:bodyPr/>
          <a:lstStyle/>
          <a:p>
            <a:pPr defTabSz="456590">
              <a:lnSpc>
                <a:spcPct val="100000"/>
              </a:lnSpc>
              <a:defRPr sz="1600">
                <a:latin typeface="Calibri"/>
                <a:ea typeface="Calibri"/>
                <a:cs typeface="Calibri"/>
                <a:sym typeface="Calibri"/>
              </a:defRPr>
            </a:pPr>
            <a:r>
              <a:t>Unlike other days, on the second day there was a lot of turbulence in the water.</a:t>
            </a:r>
          </a:p>
          <a:p>
            <a:pPr defTabSz="456590">
              <a:lnSpc>
                <a:spcPct val="100000"/>
              </a:lnSpc>
              <a:defRPr sz="1600">
                <a:latin typeface="Calibri"/>
                <a:ea typeface="Calibri"/>
                <a:cs typeface="Calibri"/>
                <a:sym typeface="Calibri"/>
              </a:defRPr>
            </a:pPr>
          </a:p>
          <a:p>
            <a:pPr defTabSz="456590">
              <a:lnSpc>
                <a:spcPct val="100000"/>
              </a:lnSpc>
              <a:defRPr sz="1600">
                <a:latin typeface="Calibri"/>
                <a:ea typeface="Calibri"/>
                <a:cs typeface="Calibri"/>
                <a:sym typeface="Calibri"/>
              </a:defRPr>
            </a:pPr>
          </a:p>
          <a:p>
            <a:pPr defTabSz="456590">
              <a:lnSpc>
                <a:spcPct val="100000"/>
              </a:lnSpc>
              <a:defRPr sz="1600">
                <a:latin typeface="Calibri"/>
                <a:ea typeface="Calibri"/>
                <a:cs typeface="Calibri"/>
                <a:sym typeface="Calibri"/>
              </a:defRPr>
            </a:pPr>
            <a:r>
              <a:t>As if something dramatic had happened shortly before we turned the camera on.</a:t>
            </a:r>
          </a:p>
          <a:p>
            <a:pPr defTabSz="456590">
              <a:lnSpc>
                <a:spcPct val="100000"/>
              </a:lnSpc>
              <a:defRPr sz="1600">
                <a:latin typeface="Calibri"/>
                <a:ea typeface="Calibri"/>
                <a:cs typeface="Calibri"/>
                <a:sym typeface="Calibri"/>
              </a:defRPr>
            </a:pPr>
          </a:p>
          <a:p>
            <a:pPr defTabSz="456590">
              <a:lnSpc>
                <a:spcPct val="100000"/>
              </a:lnSpc>
              <a:defRPr sz="1600">
                <a:latin typeface="Calibri"/>
                <a:ea typeface="Calibri"/>
                <a:cs typeface="Calibri"/>
                <a:sym typeface="Calibri"/>
              </a:defRPr>
            </a:pPr>
            <a:r>
              <a:t>Ice crystals were floating up, yellow crud was swirling around, and other large bulk motions of ice were observed.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Shape 250"/>
          <p:cNvSpPr/>
          <p:nvPr>
            <p:ph type="sldImg"/>
          </p:nvPr>
        </p:nvSpPr>
        <p:spPr>
          <a:prstGeom prst="rect">
            <a:avLst/>
          </a:prstGeom>
        </p:spPr>
        <p:txBody>
          <a:bodyPr/>
          <a:lstStyle/>
          <a:p>
            <a:pPr/>
          </a:p>
        </p:txBody>
      </p:sp>
      <p:sp>
        <p:nvSpPr>
          <p:cNvPr id="251" name="Shape 251"/>
          <p:cNvSpPr/>
          <p:nvPr>
            <p:ph type="body" sz="quarter" idx="1"/>
          </p:nvPr>
        </p:nvSpPr>
        <p:spPr>
          <a:prstGeom prst="rect">
            <a:avLst/>
          </a:prstGeom>
        </p:spPr>
        <p:txBody>
          <a:bodyPr/>
          <a:lstStyle/>
          <a:p>
            <a:pPr/>
            <a:r>
              <a:t>Erin: Have identified the first sources of high energy neutrinos and gained new astrophysical insights from the diffuse flux</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Shape 286"/>
          <p:cNvSpPr/>
          <p:nvPr>
            <p:ph type="sldImg"/>
          </p:nvPr>
        </p:nvSpPr>
        <p:spPr>
          <a:prstGeom prst="rect">
            <a:avLst/>
          </a:prstGeom>
        </p:spPr>
        <p:txBody>
          <a:bodyPr/>
          <a:lstStyle/>
          <a:p>
            <a:pPr/>
          </a:p>
        </p:txBody>
      </p:sp>
      <p:sp>
        <p:nvSpPr>
          <p:cNvPr id="287" name="Shape 287"/>
          <p:cNvSpPr/>
          <p:nvPr>
            <p:ph type="body" sz="quarter" idx="1"/>
          </p:nvPr>
        </p:nvSpPr>
        <p:spPr>
          <a:prstGeom prst="rect">
            <a:avLst/>
          </a:prstGeom>
        </p:spPr>
        <p:txBody>
          <a:bodyPr/>
          <a:lstStyle/>
          <a:p>
            <a:pPr/>
            <a:r>
              <a:t>fvM: fisher von Mises distribution: probability distribution on a spherical surface (3d version of a 2d gaußian)</a:t>
            </a:r>
            <a:br/>
            <a:br/>
            <a:r>
              <a:t>Kullback-Leibler-Divergenz – ein Standardmaß dafür, wie stark sich zwei Wahrscheinlichkeitsverteilungen unterscheiden</a:t>
            </a:r>
          </a:p>
          <a:p>
            <a:pPr/>
            <a:r>
              <a:t>D_KL = 0 → die Approximation ist identisch mit der Wahrheit.</a:t>
            </a:r>
          </a:p>
          <a:p>
            <a:pPr/>
            <a:r>
              <a:t>Je größer der Wert, desto mehr Information geht durch die Vereinfachung verloren (in der Praxis: desto irreführender ist die angegebene „Unsicherheit“).</a:t>
            </a:r>
          </a:p>
          <a:p>
            <a:pPr/>
          </a:p>
          <a:p>
            <a:pPr/>
            <a:r>
              <a:t>Der "statistical floor" ist die Fehleruntergrenze, die man selbst mit einem perfekten Eismodell nicht unterschreiten könnte – weil ein Teil des gemessenen "model error" gar nicht vom Modell kommt, sondern schlicht von statistischem Rauschen in den Photonenzähldaten.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Shape 318"/>
          <p:cNvSpPr/>
          <p:nvPr>
            <p:ph type="sldImg"/>
          </p:nvPr>
        </p:nvSpPr>
        <p:spPr>
          <a:prstGeom prst="rect">
            <a:avLst/>
          </a:prstGeom>
        </p:spPr>
        <p:txBody>
          <a:bodyPr/>
          <a:lstStyle/>
          <a:p>
            <a:pPr/>
          </a:p>
        </p:txBody>
      </p:sp>
      <p:sp>
        <p:nvSpPr>
          <p:cNvPr id="319" name="Shape 319"/>
          <p:cNvSpPr/>
          <p:nvPr>
            <p:ph type="body" sz="quarter" idx="1"/>
          </p:nvPr>
        </p:nvSpPr>
        <p:spPr>
          <a:prstGeom prst="rect">
            <a:avLst/>
          </a:prstGeom>
        </p:spPr>
        <p:txBody>
          <a:bodyPr/>
          <a:lstStyle/>
          <a:p>
            <a:pPr/>
            <a:r>
              <a:t>Left: Comparison of the effective local density and luminosity density of extragalactic neutrino source populations to the discovery potential of IceCube and IceCube-Gen2. We indicate several candidate populations by the required neutrino luminosity density to account for the full diffuse flux [68] (see also [151]). The orange band indicates the luminosity / density range that is compatible with the total observed diffuse neutrino flux. The lower (upper) edge of the band assumes rapid (no) redshift evolution. The lines indicate the parameter space (above the lines) for which IceCube and IceCube-Gen2 are able to discover one or more sources of the population (E2φνμ+ν ̄μ ≃ 10−12 TeV cm2 s−1 in the Northern Hemisphere [152]). </a:t>
            </a:r>
          </a:p>
          <a:p>
            <a:pPr/>
          </a:p>
          <a:p>
            <a:pPr/>
            <a:r>
              <a:t>Right: The same comparison for transient neutrino sources parametrized by their local rate density [153]. The discovery potential for the closest source is based on 10 years of livetime (E2Fνμ+ν ̄μ ≃ 0.1 GeV cm−2 in the Northern Hemisphere [154]). Only the IceCube- Gen2 optical array has been considered for this figure.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el - Mitte">
    <p:spTree>
      <p:nvGrpSpPr>
        <p:cNvPr id="1" name=""/>
        <p:cNvGrpSpPr/>
        <p:nvPr/>
      </p:nvGrpSpPr>
      <p:grpSpPr>
        <a:xfrm>
          <a:off x="0" y="0"/>
          <a:ext cx="0" cy="0"/>
          <a:chOff x="0" y="0"/>
          <a:chExt cx="0" cy="0"/>
        </a:xfrm>
      </p:grpSpPr>
      <p:sp>
        <p:nvSpPr>
          <p:cNvPr id="15" name="Titeltext"/>
          <p:cNvSpPr txBox="1"/>
          <p:nvPr>
            <p:ph type="title"/>
          </p:nvPr>
        </p:nvSpPr>
        <p:spPr>
          <a:xfrm>
            <a:off x="1778000" y="2372001"/>
            <a:ext cx="20828000" cy="2504055"/>
          </a:xfrm>
          <a:prstGeom prst="rect">
            <a:avLst/>
          </a:prstGeom>
        </p:spPr>
        <p:txBody>
          <a:bodyPr anchor="t"/>
          <a:lstStyle>
            <a:lvl1pPr algn="ctr">
              <a:defRPr sz="11900">
                <a:solidFill>
                  <a:schemeClr val="accent5">
                    <a:lumOff val="-29866"/>
                  </a:schemeClr>
                </a:solidFill>
              </a:defRPr>
            </a:lvl1pPr>
          </a:lstStyle>
          <a:p>
            <a:pPr/>
            <a:r>
              <a:t>Titeltext</a:t>
            </a:r>
          </a:p>
        </p:txBody>
      </p:sp>
      <p:sp>
        <p:nvSpPr>
          <p:cNvPr id="16" name="Foliennummer"/>
          <p:cNvSpPr txBox="1"/>
          <p:nvPr>
            <p:ph type="sldNum" sz="quarter" idx="2"/>
          </p:nvPr>
        </p:nvSpPr>
        <p:spPr>
          <a:xfrm>
            <a:off x="11959031" y="13081000"/>
            <a:ext cx="453238" cy="461059"/>
          </a:xfrm>
          <a:prstGeom prst="rect">
            <a:avLst/>
          </a:prstGeom>
        </p:spPr>
        <p:txBody>
          <a:bodyPr/>
          <a:lstStyle>
            <a:lvl1pPr>
              <a:defRPr sz="2400">
                <a:latin typeface="Helvetica Neue Light"/>
                <a:ea typeface="Helvetica Neue Light"/>
                <a:cs typeface="Helvetica Neue Light"/>
                <a:sym typeface="Helvetica Neue Light"/>
              </a:defRPr>
            </a:lvl1pPr>
          </a:lstStyle>
          <a:p>
            <a:pPr/>
            <a:fld id="{86CB4B4D-7CA3-9044-876B-883B54F8677D}" type="slidenum"/>
          </a:p>
        </p:txBody>
      </p:sp>
      <p:pic>
        <p:nvPicPr>
          <p:cNvPr id="17" name="Monopole2.png" descr="Monopole2.png"/>
          <p:cNvPicPr>
            <a:picLocks noChangeAspect="1"/>
          </p:cNvPicPr>
          <p:nvPr/>
        </p:nvPicPr>
        <p:blipFill>
          <a:blip r:embed="rId2">
            <a:extLst/>
          </a:blip>
          <a:srcRect l="0" t="38046" r="5190" b="15568"/>
          <a:stretch>
            <a:fillRect/>
          </a:stretch>
        </p:blipFill>
        <p:spPr>
          <a:xfrm flipH="1" rot="10800000">
            <a:off x="-842325" y="7851068"/>
            <a:ext cx="21099955" cy="7742319"/>
          </a:xfrm>
          <a:prstGeom prst="rect">
            <a:avLst/>
          </a:prstGeom>
          <a:ln w="12700">
            <a:miter lim="400000"/>
          </a:ln>
        </p:spPr>
      </p:pic>
      <p:sp>
        <p:nvSpPr>
          <p:cNvPr id="18" name="Text"/>
          <p:cNvSpPr txBox="1"/>
          <p:nvPr/>
        </p:nvSpPr>
        <p:spPr>
          <a:xfrm>
            <a:off x="12041022" y="13081000"/>
            <a:ext cx="289256" cy="4610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pic>
        <p:nvPicPr>
          <p:cNvPr id="19" name="SU_logotyp_Portrait.svg" descr="SU_logotyp_Portrait.svg"/>
          <p:cNvPicPr>
            <a:picLocks noChangeAspect="1"/>
          </p:cNvPicPr>
          <p:nvPr/>
        </p:nvPicPr>
        <p:blipFill>
          <a:blip r:embed="rId3">
            <a:extLst/>
          </a:blip>
          <a:stretch>
            <a:fillRect/>
          </a:stretch>
        </p:blipFill>
        <p:spPr>
          <a:xfrm>
            <a:off x="20613343" y="10197510"/>
            <a:ext cx="3826267" cy="3563468"/>
          </a:xfrm>
          <a:prstGeom prst="rect">
            <a:avLst/>
          </a:prstGeom>
          <a:ln w="12700">
            <a:miter lim="400000"/>
          </a:ln>
        </p:spPr>
      </p:pic>
      <p:pic>
        <p:nvPicPr>
          <p:cNvPr id="20" name="Picture 2" descr="Picture 2"/>
          <p:cNvPicPr>
            <a:picLocks noChangeAspect="1"/>
          </p:cNvPicPr>
          <p:nvPr/>
        </p:nvPicPr>
        <p:blipFill>
          <a:blip r:embed="rId4">
            <a:extLst/>
          </a:blip>
          <a:srcRect l="52737" t="0" r="0" b="0"/>
          <a:stretch>
            <a:fillRect/>
          </a:stretch>
        </p:blipFill>
        <p:spPr>
          <a:xfrm>
            <a:off x="153915" y="106767"/>
            <a:ext cx="1984537" cy="2314348"/>
          </a:xfrm>
          <a:prstGeom prst="rect">
            <a:avLst/>
          </a:prstGeom>
          <a:ln w="12700">
            <a:miter lim="400000"/>
          </a:ln>
        </p:spPr>
      </p:pic>
      <p:sp>
        <p:nvSpPr>
          <p:cNvPr id="21" name="Textebene 1…"/>
          <p:cNvSpPr txBox="1"/>
          <p:nvPr>
            <p:ph type="body" sz="quarter" idx="1"/>
          </p:nvPr>
        </p:nvSpPr>
        <p:spPr>
          <a:xfrm>
            <a:off x="1778000" y="4890641"/>
            <a:ext cx="20828000" cy="1587501"/>
          </a:xfrm>
          <a:prstGeom prst="rect">
            <a:avLst/>
          </a:prstGeom>
        </p:spPr>
        <p:txBody>
          <a:bodyPr/>
          <a:lstStyle>
            <a:lvl1pPr marL="0" indent="0" algn="ctr">
              <a:spcBef>
                <a:spcPts val="0"/>
              </a:spcBef>
              <a:buSzTx/>
              <a:buNone/>
              <a:defRPr sz="6000">
                <a:solidFill>
                  <a:schemeClr val="accent1">
                    <a:lumOff val="-13575"/>
                  </a:schemeClr>
                </a:solidFill>
                <a:latin typeface="Avenir Heavy"/>
                <a:ea typeface="Avenir Heavy"/>
                <a:cs typeface="Avenir Heavy"/>
                <a:sym typeface="Avenir Heavy"/>
              </a:defRPr>
            </a:lvl1pPr>
            <a:lvl2pPr marL="0" indent="0" algn="ctr">
              <a:spcBef>
                <a:spcPts val="0"/>
              </a:spcBef>
              <a:buSzTx/>
              <a:buNone/>
              <a:defRPr sz="6000">
                <a:solidFill>
                  <a:schemeClr val="accent1">
                    <a:lumOff val="-13575"/>
                  </a:schemeClr>
                </a:solidFill>
                <a:latin typeface="Avenir Heavy"/>
                <a:ea typeface="Avenir Heavy"/>
                <a:cs typeface="Avenir Heavy"/>
                <a:sym typeface="Avenir Heavy"/>
              </a:defRPr>
            </a:lvl2pPr>
            <a:lvl3pPr marL="0" indent="0" algn="ctr">
              <a:spcBef>
                <a:spcPts val="0"/>
              </a:spcBef>
              <a:buSzTx/>
              <a:buNone/>
              <a:defRPr sz="6000">
                <a:solidFill>
                  <a:schemeClr val="accent1">
                    <a:lumOff val="-13575"/>
                  </a:schemeClr>
                </a:solidFill>
                <a:latin typeface="Avenir Heavy"/>
                <a:ea typeface="Avenir Heavy"/>
                <a:cs typeface="Avenir Heavy"/>
                <a:sym typeface="Avenir Heavy"/>
              </a:defRPr>
            </a:lvl3pPr>
            <a:lvl4pPr marL="0" indent="0" algn="ctr">
              <a:spcBef>
                <a:spcPts val="0"/>
              </a:spcBef>
              <a:buSzTx/>
              <a:buNone/>
              <a:defRPr sz="6000">
                <a:solidFill>
                  <a:schemeClr val="accent1">
                    <a:lumOff val="-13575"/>
                  </a:schemeClr>
                </a:solidFill>
                <a:latin typeface="Avenir Heavy"/>
                <a:ea typeface="Avenir Heavy"/>
                <a:cs typeface="Avenir Heavy"/>
                <a:sym typeface="Avenir Heavy"/>
              </a:defRPr>
            </a:lvl4pPr>
            <a:lvl5pPr marL="0" indent="0" algn="ctr">
              <a:spcBef>
                <a:spcPts val="0"/>
              </a:spcBef>
              <a:buSzTx/>
              <a:buNone/>
              <a:defRPr sz="6000">
                <a:solidFill>
                  <a:schemeClr val="accent1">
                    <a:lumOff val="-13575"/>
                  </a:schemeClr>
                </a:solidFill>
                <a:latin typeface="Avenir Heavy"/>
                <a:ea typeface="Avenir Heavy"/>
                <a:cs typeface="Avenir Heavy"/>
                <a:sym typeface="Avenir Heavy"/>
              </a:defRPr>
            </a:lvl5pPr>
          </a:lstStyle>
          <a:p>
            <a:pPr/>
            <a:r>
              <a:t>Textebene 1</a:t>
            </a:r>
          </a:p>
          <a:p>
            <a:pPr lvl="1"/>
            <a:r>
              <a:t>Textebene 2</a:t>
            </a:r>
          </a:p>
          <a:p>
            <a:pPr lvl="2"/>
            <a:r>
              <a:t>Textebene 3</a:t>
            </a:r>
          </a:p>
          <a:p>
            <a:pPr lvl="3"/>
            <a:r>
              <a:t>Textebene 4</a:t>
            </a:r>
          </a:p>
          <a:p>
            <a:pPr lvl="4"/>
            <a:r>
              <a:t>Textebene 5</a:t>
            </a:r>
          </a:p>
        </p:txBody>
      </p:sp>
      <p:sp>
        <p:nvSpPr>
          <p:cNvPr id="22" name="Anna Obertacke"/>
          <p:cNvSpPr txBox="1"/>
          <p:nvPr/>
        </p:nvSpPr>
        <p:spPr>
          <a:xfrm>
            <a:off x="1397349" y="7716198"/>
            <a:ext cx="20828001" cy="1587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643889">
              <a:defRPr b="0" sz="4212">
                <a:solidFill>
                  <a:schemeClr val="accent3">
                    <a:hueOff val="914337"/>
                    <a:satOff val="31515"/>
                    <a:lumOff val="-30790"/>
                  </a:schemeClr>
                </a:solidFill>
                <a:latin typeface="Avenir Heavy"/>
                <a:ea typeface="Avenir Heavy"/>
                <a:cs typeface="Avenir Heavy"/>
                <a:sym typeface="Avenir Heavy"/>
              </a:defRPr>
            </a:lvl1pPr>
          </a:lstStyle>
          <a:p>
            <a:pPr/>
            <a:r>
              <a:t>Anna Obertacke</a:t>
            </a:r>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piceCore">
    <p:spTree>
      <p:nvGrpSpPr>
        <p:cNvPr id="1" name=""/>
        <p:cNvGrpSpPr/>
        <p:nvPr/>
      </p:nvGrpSpPr>
      <p:grpSpPr>
        <a:xfrm>
          <a:off x="0" y="0"/>
          <a:ext cx="0" cy="0"/>
          <a:chOff x="0" y="0"/>
          <a:chExt cx="0" cy="0"/>
        </a:xfrm>
      </p:grpSpPr>
      <p:sp>
        <p:nvSpPr>
          <p:cNvPr id="29" name="Titeltext"/>
          <p:cNvSpPr txBox="1"/>
          <p:nvPr>
            <p:ph type="title"/>
          </p:nvPr>
        </p:nvSpPr>
        <p:spPr>
          <a:prstGeom prst="rect">
            <a:avLst/>
          </a:prstGeom>
        </p:spPr>
        <p:txBody>
          <a:bodyPr/>
          <a:lstStyle/>
          <a:p>
            <a:pPr/>
            <a:r>
              <a:t>Titeltext</a:t>
            </a:r>
          </a:p>
        </p:txBody>
      </p:sp>
      <p:sp>
        <p:nvSpPr>
          <p:cNvPr id="30"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3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ceCube-Strich">
    <p:spTree>
      <p:nvGrpSpPr>
        <p:cNvPr id="1" name=""/>
        <p:cNvGrpSpPr/>
        <p:nvPr/>
      </p:nvGrpSpPr>
      <p:grpSpPr>
        <a:xfrm>
          <a:off x="0" y="0"/>
          <a:ext cx="0" cy="0"/>
          <a:chOff x="0" y="0"/>
          <a:chExt cx="0" cy="0"/>
        </a:xfrm>
      </p:grpSpPr>
      <p:sp>
        <p:nvSpPr>
          <p:cNvPr id="38" name="Titeltext"/>
          <p:cNvSpPr txBox="1"/>
          <p:nvPr>
            <p:ph type="title"/>
          </p:nvPr>
        </p:nvSpPr>
        <p:spPr>
          <a:prstGeom prst="rect">
            <a:avLst/>
          </a:prstGeom>
        </p:spPr>
        <p:txBody>
          <a:bodyPr/>
          <a:lstStyle/>
          <a:p>
            <a:pPr/>
            <a:r>
              <a:t>Titeltext</a:t>
            </a:r>
          </a:p>
        </p:txBody>
      </p:sp>
      <p:sp>
        <p:nvSpPr>
          <p:cNvPr id="39"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40" name="Rechteck"/>
          <p:cNvSpPr/>
          <p:nvPr/>
        </p:nvSpPr>
        <p:spPr>
          <a:xfrm>
            <a:off x="56455" y="1768937"/>
            <a:ext cx="21298329" cy="127144"/>
          </a:xfrm>
          <a:prstGeom prst="rect">
            <a:avLst/>
          </a:prstGeom>
          <a:solidFill>
            <a:srgbClr val="002F5F"/>
          </a:solidFill>
          <a:ln w="12700">
            <a:miter lim="400000"/>
          </a:ln>
        </p:spPr>
        <p:txBody>
          <a:bodyPr lIns="50800" tIns="50800" rIns="50800" bIns="50800" anchor="ctr"/>
          <a:lstStyle/>
          <a:p>
            <a:pPr defTabSz="584200">
              <a:defRPr b="0" sz="3600">
                <a:solidFill>
                  <a:srgbClr val="FFFFFF"/>
                </a:solidFill>
                <a:latin typeface="Helvetica Neue Light"/>
                <a:ea typeface="Helvetica Neue Light"/>
                <a:cs typeface="Helvetica Neue Light"/>
                <a:sym typeface="Helvetica Neue Light"/>
              </a:defRPr>
            </a:pPr>
          </a:p>
        </p:txBody>
      </p:sp>
      <p:sp>
        <p:nvSpPr>
          <p:cNvPr id="41" name="Foliennummer"/>
          <p:cNvSpPr txBox="1"/>
          <p:nvPr>
            <p:ph type="sldNum" sz="quarter" idx="2"/>
          </p:nvPr>
        </p:nvSpPr>
        <p:spPr>
          <a:prstGeom prst="rect">
            <a:avLst/>
          </a:prstGeom>
        </p:spPr>
        <p:txBody>
          <a:bodyPr/>
          <a:lstStyle/>
          <a:p>
            <a:pPr/>
            <a:fld id="{86CB4B4D-7CA3-9044-876B-883B54F8677D}" type="slidenum"/>
          </a:p>
        </p:txBody>
      </p:sp>
      <p:pic>
        <p:nvPicPr>
          <p:cNvPr id="42" name="Monopole4 2.png" descr="Monopole4 2.png"/>
          <p:cNvPicPr>
            <a:picLocks noChangeAspect="1"/>
          </p:cNvPicPr>
          <p:nvPr/>
        </p:nvPicPr>
        <p:blipFill>
          <a:blip r:embed="rId2">
            <a:extLst/>
          </a:blip>
          <a:stretch>
            <a:fillRect/>
          </a:stretch>
        </p:blipFill>
        <p:spPr>
          <a:xfrm>
            <a:off x="20580337" y="-27885"/>
            <a:ext cx="3785449" cy="3052970"/>
          </a:xfrm>
          <a:prstGeom prst="rect">
            <a:avLst/>
          </a:prstGeom>
          <a:ln w="12700">
            <a:miter lim="400000"/>
          </a:ln>
        </p:spPr>
      </p:pic>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ceCube-Bubble">
    <p:spTree>
      <p:nvGrpSpPr>
        <p:cNvPr id="1" name=""/>
        <p:cNvGrpSpPr/>
        <p:nvPr/>
      </p:nvGrpSpPr>
      <p:grpSpPr>
        <a:xfrm>
          <a:off x="0" y="0"/>
          <a:ext cx="0" cy="0"/>
          <a:chOff x="0" y="0"/>
          <a:chExt cx="0" cy="0"/>
        </a:xfrm>
      </p:grpSpPr>
      <p:sp>
        <p:nvSpPr>
          <p:cNvPr id="49" name="Titeltext"/>
          <p:cNvSpPr txBox="1"/>
          <p:nvPr>
            <p:ph type="title"/>
          </p:nvPr>
        </p:nvSpPr>
        <p:spPr>
          <a:prstGeom prst="rect">
            <a:avLst/>
          </a:prstGeom>
        </p:spPr>
        <p:txBody>
          <a:bodyPr/>
          <a:lstStyle/>
          <a:p>
            <a:pPr/>
            <a:r>
              <a:t>Titeltext</a:t>
            </a:r>
          </a:p>
        </p:txBody>
      </p:sp>
      <p:sp>
        <p:nvSpPr>
          <p:cNvPr id="50"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51" name="Foliennummer"/>
          <p:cNvSpPr txBox="1"/>
          <p:nvPr>
            <p:ph type="sldNum" sz="quarter" idx="2"/>
          </p:nvPr>
        </p:nvSpPr>
        <p:spPr>
          <a:prstGeom prst="rect">
            <a:avLst/>
          </a:prstGeom>
        </p:spPr>
        <p:txBody>
          <a:bodyPr/>
          <a:lstStyle/>
          <a:p>
            <a:pPr/>
            <a:fld id="{86CB4B4D-7CA3-9044-876B-883B54F8677D}" type="slidenum"/>
          </a:p>
        </p:txBody>
      </p:sp>
      <p:pic>
        <p:nvPicPr>
          <p:cNvPr id="52" name="Monopole4 2.png" descr="Monopole4 2.png"/>
          <p:cNvPicPr>
            <a:picLocks noChangeAspect="1"/>
          </p:cNvPicPr>
          <p:nvPr/>
        </p:nvPicPr>
        <p:blipFill>
          <a:blip r:embed="rId2">
            <a:extLst/>
          </a:blip>
          <a:stretch>
            <a:fillRect/>
          </a:stretch>
        </p:blipFill>
        <p:spPr>
          <a:xfrm>
            <a:off x="20580337" y="-27885"/>
            <a:ext cx="3785449" cy="3052970"/>
          </a:xfrm>
          <a:prstGeom prst="rect">
            <a:avLst/>
          </a:prstGeom>
          <a:ln w="12700">
            <a:miter lim="400000"/>
          </a:ln>
        </p:spPr>
      </p:pic>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Leer">
    <p:spTree>
      <p:nvGrpSpPr>
        <p:cNvPr id="1" name=""/>
        <p:cNvGrpSpPr/>
        <p:nvPr/>
      </p:nvGrpSpPr>
      <p:grpSpPr>
        <a:xfrm>
          <a:off x="0" y="0"/>
          <a:ext cx="0" cy="0"/>
          <a:chOff x="0" y="0"/>
          <a:chExt cx="0" cy="0"/>
        </a:xfrm>
      </p:grpSpPr>
      <p:sp>
        <p:nvSpPr>
          <p:cNvPr id="59" name="Foliennummer"/>
          <p:cNvSpPr txBox="1"/>
          <p:nvPr>
            <p:ph type="sldNum" sz="quarter" idx="2"/>
          </p:nvPr>
        </p:nvSpPr>
        <p:spPr>
          <a:xfrm>
            <a:off x="23576313" y="13007299"/>
            <a:ext cx="655625" cy="7239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ntarktis">
    <p:spTree>
      <p:nvGrpSpPr>
        <p:cNvPr id="1" name=""/>
        <p:cNvGrpSpPr/>
        <p:nvPr/>
      </p:nvGrpSpPr>
      <p:grpSpPr>
        <a:xfrm>
          <a:off x="0" y="0"/>
          <a:ext cx="0" cy="0"/>
          <a:chOff x="0" y="0"/>
          <a:chExt cx="0" cy="0"/>
        </a:xfrm>
      </p:grpSpPr>
      <p:pic>
        <p:nvPicPr>
          <p:cNvPr id="66" name="IMG_1589.jpeg" descr="IMG_1589.jpeg"/>
          <p:cNvPicPr>
            <a:picLocks noChangeAspect="1"/>
          </p:cNvPicPr>
          <p:nvPr/>
        </p:nvPicPr>
        <p:blipFill>
          <a:blip r:embed="rId2">
            <a:alphaModFix amt="84375"/>
            <a:extLst/>
          </a:blip>
          <a:stretch>
            <a:fillRect/>
          </a:stretch>
        </p:blipFill>
        <p:spPr>
          <a:xfrm>
            <a:off x="-18361" y="0"/>
            <a:ext cx="24420721" cy="17124782"/>
          </a:xfrm>
          <a:prstGeom prst="rect">
            <a:avLst/>
          </a:prstGeom>
          <a:ln w="12700">
            <a:miter lim="400000"/>
          </a:ln>
        </p:spPr>
      </p:pic>
      <p:sp>
        <p:nvSpPr>
          <p:cNvPr id="67" name="Foliennummer"/>
          <p:cNvSpPr txBox="1"/>
          <p:nvPr>
            <p:ph type="sldNum" sz="quarter" idx="2"/>
          </p:nvPr>
        </p:nvSpPr>
        <p:spPr>
          <a:xfrm>
            <a:off x="23576313" y="13007299"/>
            <a:ext cx="655625" cy="723901"/>
          </a:xfrm>
          <a:prstGeom prst="rect">
            <a:avLst/>
          </a:prstGeom>
        </p:spPr>
        <p:txBody>
          <a:bodyPr/>
          <a:lstStyle/>
          <a:p>
            <a:pPr/>
            <a:fld id="{86CB4B4D-7CA3-9044-876B-883B54F8677D}" type="slidenum"/>
          </a:p>
        </p:txBody>
      </p:sp>
      <p:sp>
        <p:nvSpPr>
          <p:cNvPr id="68" name="Titeltext"/>
          <p:cNvSpPr txBox="1"/>
          <p:nvPr>
            <p:ph type="title"/>
          </p:nvPr>
        </p:nvSpPr>
        <p:spPr>
          <a:xfrm>
            <a:off x="283139" y="112260"/>
            <a:ext cx="22026686" cy="1638681"/>
          </a:xfrm>
          <a:prstGeom prst="rect">
            <a:avLst/>
          </a:prstGeom>
        </p:spPr>
        <p:txBody>
          <a:bodyPr anchor="t"/>
          <a:lstStyle>
            <a:lvl1pPr>
              <a:defRPr>
                <a:latin typeface="+mn-lt"/>
                <a:ea typeface="+mn-ea"/>
                <a:cs typeface="+mn-cs"/>
                <a:sym typeface="Helvetica Neue Medium"/>
              </a:defRPr>
            </a:lvl1pPr>
          </a:lstStyle>
          <a:p>
            <a:pPr/>
            <a:r>
              <a:t>Titeltext</a:t>
            </a:r>
          </a:p>
        </p:txBody>
      </p:sp>
      <p:sp>
        <p:nvSpPr>
          <p:cNvPr id="69" name="Textebene 1…"/>
          <p:cNvSpPr txBox="1"/>
          <p:nvPr>
            <p:ph type="body" idx="1"/>
          </p:nvPr>
        </p:nvSpPr>
        <p:spPr>
          <a:xfrm>
            <a:off x="553516" y="2209800"/>
            <a:ext cx="21005801" cy="9296400"/>
          </a:xfrm>
          <a:prstGeom prst="rect">
            <a:avLst/>
          </a:prstGeom>
        </p:spPr>
        <p:txBody>
          <a:bodyPr/>
          <a:lstStyle>
            <a:lvl1pPr>
              <a:defRPr>
                <a:latin typeface="Helvetica Neue"/>
                <a:ea typeface="Helvetica Neue"/>
                <a:cs typeface="Helvetica Neue"/>
                <a:sym typeface="Helvetica Neue"/>
              </a:defRPr>
            </a:lvl1pPr>
            <a:lvl2pPr>
              <a:defRPr>
                <a:latin typeface="Helvetica Neue"/>
                <a:ea typeface="Helvetica Neue"/>
                <a:cs typeface="Helvetica Neue"/>
                <a:sym typeface="Helvetica Neue"/>
              </a:defRPr>
            </a:lvl2pPr>
            <a:lvl3pPr>
              <a:defRPr>
                <a:latin typeface="Helvetica Neue"/>
                <a:ea typeface="Helvetica Neue"/>
                <a:cs typeface="Helvetica Neue"/>
                <a:sym typeface="Helvetica Neue"/>
              </a:defRPr>
            </a:lvl3pPr>
            <a:lvl4pPr>
              <a:defRPr>
                <a:latin typeface="Helvetica Neue"/>
                <a:ea typeface="Helvetica Neue"/>
                <a:cs typeface="Helvetica Neue"/>
                <a:sym typeface="Helvetica Neue"/>
              </a:defRPr>
            </a:lvl4pPr>
            <a:lvl5pPr>
              <a:defRPr>
                <a:latin typeface="Helvetica Neue"/>
                <a:ea typeface="Helvetica Neue"/>
                <a:cs typeface="Helvetica Neue"/>
                <a:sym typeface="Helvetica Neue"/>
              </a:defRPr>
            </a:lvl5pPr>
          </a:lstStyle>
          <a:p>
            <a:pPr/>
            <a:r>
              <a:t>Textebene 1</a:t>
            </a:r>
          </a:p>
          <a:p>
            <a:pPr lvl="1"/>
            <a:r>
              <a:t>Textebene 2</a:t>
            </a:r>
          </a:p>
          <a:p>
            <a:pPr lvl="2"/>
            <a:r>
              <a:t>Textebene 3</a:t>
            </a:r>
          </a:p>
          <a:p>
            <a:pPr lvl="3"/>
            <a:r>
              <a:t>Textebene 4</a:t>
            </a:r>
          </a:p>
          <a:p>
            <a:pPr lvl="4"/>
            <a:r>
              <a:t>Textebene 5</a:t>
            </a:r>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ceCube">
    <p:spTree>
      <p:nvGrpSpPr>
        <p:cNvPr id="1" name=""/>
        <p:cNvGrpSpPr/>
        <p:nvPr/>
      </p:nvGrpSpPr>
      <p:grpSpPr>
        <a:xfrm>
          <a:off x="0" y="0"/>
          <a:ext cx="0" cy="0"/>
          <a:chOff x="0" y="0"/>
          <a:chExt cx="0" cy="0"/>
        </a:xfrm>
      </p:grpSpPr>
      <p:sp>
        <p:nvSpPr>
          <p:cNvPr id="76" name="Titeltext"/>
          <p:cNvSpPr txBox="1"/>
          <p:nvPr>
            <p:ph type="title"/>
          </p:nvPr>
        </p:nvSpPr>
        <p:spPr>
          <a:prstGeom prst="rect">
            <a:avLst/>
          </a:prstGeom>
        </p:spPr>
        <p:txBody>
          <a:bodyPr/>
          <a:lstStyle/>
          <a:p>
            <a:pPr/>
            <a:r>
              <a:t>Titeltext</a:t>
            </a:r>
          </a:p>
        </p:txBody>
      </p:sp>
      <p:sp>
        <p:nvSpPr>
          <p:cNvPr id="77"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78" name="Foliennummer"/>
          <p:cNvSpPr txBox="1"/>
          <p:nvPr>
            <p:ph type="sldNum" sz="quarter" idx="2"/>
          </p:nvPr>
        </p:nvSpPr>
        <p:spPr>
          <a:prstGeom prst="rect">
            <a:avLst/>
          </a:prstGeom>
        </p:spPr>
        <p:txBody>
          <a:bodyPr/>
          <a:lstStyle/>
          <a:p>
            <a:pPr/>
            <a:fld id="{86CB4B4D-7CA3-9044-876B-883B54F8677D}" type="slidenum"/>
          </a:p>
        </p:txBody>
      </p:sp>
      <p:pic>
        <p:nvPicPr>
          <p:cNvPr id="79" name="Monopole4 2.png" descr="Monopole4 2.png"/>
          <p:cNvPicPr>
            <a:picLocks noChangeAspect="1"/>
          </p:cNvPicPr>
          <p:nvPr/>
        </p:nvPicPr>
        <p:blipFill>
          <a:blip r:embed="rId2">
            <a:extLst/>
          </a:blip>
          <a:stretch>
            <a:fillRect/>
          </a:stretch>
        </p:blipFill>
        <p:spPr>
          <a:xfrm>
            <a:off x="20725505" y="-130652"/>
            <a:ext cx="3785449" cy="3052970"/>
          </a:xfrm>
          <a:prstGeom prst="rect">
            <a:avLst/>
          </a:prstGeom>
          <a:ln w="12700">
            <a:miter lim="400000"/>
          </a:ln>
        </p:spPr>
      </p:pic>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Full Screen Image">
    <p:spTree>
      <p:nvGrpSpPr>
        <p:cNvPr id="1" name=""/>
        <p:cNvGrpSpPr/>
        <p:nvPr/>
      </p:nvGrpSpPr>
      <p:grpSpPr>
        <a:xfrm>
          <a:off x="0" y="0"/>
          <a:ext cx="0" cy="0"/>
          <a:chOff x="0" y="0"/>
          <a:chExt cx="0" cy="0"/>
        </a:xfrm>
      </p:grpSpPr>
      <p:sp>
        <p:nvSpPr>
          <p:cNvPr id="86" name="Textebene 1…"/>
          <p:cNvSpPr txBox="1"/>
          <p:nvPr>
            <p:ph type="body" idx="1"/>
          </p:nvPr>
        </p:nvSpPr>
        <p:spPr>
          <a:xfrm>
            <a:off x="-1" y="-1"/>
            <a:ext cx="24384001" cy="13716001"/>
          </a:xfrm>
          <a:prstGeom prst="rect">
            <a:avLst/>
          </a:prstGeom>
        </p:spPr>
        <p:txBody>
          <a:bodyPr lIns="121919" tIns="121919" rIns="121919" bIns="121919"/>
          <a:lstStyle>
            <a:lvl1pPr marL="457200" indent="-457200" defTabSz="1828800">
              <a:lnSpc>
                <a:spcPct val="90000"/>
              </a:lnSpc>
              <a:spcBef>
                <a:spcPts val="1800"/>
              </a:spcBef>
              <a:buSzPct val="100000"/>
              <a:buFont typeface="Arial"/>
              <a:defRPr sz="5600">
                <a:latin typeface="Calibri"/>
                <a:ea typeface="Calibri"/>
                <a:cs typeface="Calibri"/>
                <a:sym typeface="Calibri"/>
              </a:defRPr>
            </a:lvl1pPr>
            <a:lvl2pPr marL="876300" indent="-533400" defTabSz="1828800">
              <a:lnSpc>
                <a:spcPct val="90000"/>
              </a:lnSpc>
              <a:spcBef>
                <a:spcPts val="1800"/>
              </a:spcBef>
              <a:buSzPct val="100000"/>
              <a:buFont typeface="Arial"/>
              <a:buChar char="•"/>
              <a:defRPr sz="5600">
                <a:latin typeface="Calibri"/>
                <a:ea typeface="Calibri"/>
                <a:cs typeface="Calibri"/>
                <a:sym typeface="Calibri"/>
              </a:defRPr>
            </a:lvl2pPr>
            <a:lvl3pPr marL="1325879" indent="-640079" defTabSz="1828800">
              <a:lnSpc>
                <a:spcPct val="90000"/>
              </a:lnSpc>
              <a:spcBef>
                <a:spcPts val="1800"/>
              </a:spcBef>
              <a:buSzPct val="100000"/>
              <a:buFont typeface="Arial"/>
              <a:defRPr sz="5600">
                <a:latin typeface="Calibri"/>
                <a:ea typeface="Calibri"/>
                <a:cs typeface="Calibri"/>
                <a:sym typeface="Calibri"/>
              </a:defRPr>
            </a:lvl3pPr>
            <a:lvl4pPr marL="1767253" indent="-738553" defTabSz="1828800">
              <a:lnSpc>
                <a:spcPct val="90000"/>
              </a:lnSpc>
              <a:spcBef>
                <a:spcPts val="1800"/>
              </a:spcBef>
              <a:buSzPct val="100000"/>
              <a:buFont typeface="Arial"/>
              <a:buChar char="•"/>
              <a:defRPr sz="5600">
                <a:latin typeface="Calibri"/>
                <a:ea typeface="Calibri"/>
                <a:cs typeface="Calibri"/>
                <a:sym typeface="Calibri"/>
              </a:defRPr>
            </a:lvl4pPr>
            <a:lvl5pPr marL="2110153" indent="-738553" defTabSz="1828800">
              <a:lnSpc>
                <a:spcPct val="90000"/>
              </a:lnSpc>
              <a:spcBef>
                <a:spcPts val="1800"/>
              </a:spcBef>
              <a:buSzPct val="100000"/>
              <a:buFont typeface="Arial"/>
              <a:defRPr sz="5600">
                <a:latin typeface="Calibri"/>
                <a:ea typeface="Calibri"/>
                <a:cs typeface="Calibri"/>
                <a:sym typeface="Calibri"/>
              </a:defRPr>
            </a:lvl5pPr>
          </a:lstStyle>
          <a:p>
            <a:pPr/>
            <a:r>
              <a:t>Textebene 1</a:t>
            </a:r>
          </a:p>
          <a:p>
            <a:pPr lvl="1"/>
            <a:r>
              <a:t>Textebene 2</a:t>
            </a:r>
          </a:p>
          <a:p>
            <a:pPr lvl="2"/>
            <a:r>
              <a:t>Textebene 3</a:t>
            </a:r>
          </a:p>
          <a:p>
            <a:pPr lvl="3"/>
            <a:r>
              <a:t>Textebene 4</a:t>
            </a:r>
          </a:p>
          <a:p>
            <a:pPr lvl="4"/>
            <a:r>
              <a:t>Textebene 5</a:t>
            </a:r>
          </a:p>
        </p:txBody>
      </p:sp>
      <p:sp>
        <p:nvSpPr>
          <p:cNvPr id="87" name="Foliennummer"/>
          <p:cNvSpPr txBox="1"/>
          <p:nvPr>
            <p:ph type="sldNum" sz="quarter" idx="2"/>
          </p:nvPr>
        </p:nvSpPr>
        <p:spPr>
          <a:xfrm>
            <a:off x="22142092" y="12805391"/>
            <a:ext cx="565509" cy="544871"/>
          </a:xfrm>
          <a:prstGeom prst="rect">
            <a:avLst/>
          </a:prstGeom>
        </p:spPr>
        <p:txBody>
          <a:bodyPr lIns="121919" tIns="121919" rIns="121919" bIns="121919" anchor="ctr"/>
          <a:lstStyle>
            <a:lvl1pPr algn="r" defTabSz="1217573">
              <a:defRPr sz="24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94" name="Foliennummer"/>
          <p:cNvSpPr txBox="1"/>
          <p:nvPr>
            <p:ph type="sldNum" sz="quarter" idx="2"/>
          </p:nvPr>
        </p:nvSpPr>
        <p:spPr>
          <a:xfrm>
            <a:off x="23776675" y="13206672"/>
            <a:ext cx="607326" cy="588276"/>
          </a:xfrm>
          <a:prstGeom prst="rect">
            <a:avLst/>
          </a:prstGeom>
        </p:spPr>
        <p:txBody>
          <a:bodyPr lIns="91334" tIns="91334" rIns="91334" bIns="91334" anchor="ctr"/>
          <a:lstStyle>
            <a:lvl1pPr algn="r" defTabSz="1828800">
              <a:defRPr sz="3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101" name="Titeltext"/>
          <p:cNvSpPr txBox="1"/>
          <p:nvPr>
            <p:ph type="title"/>
          </p:nvPr>
        </p:nvSpPr>
        <p:spPr>
          <a:xfrm>
            <a:off x="406400" y="2"/>
            <a:ext cx="23571200" cy="1066801"/>
          </a:xfrm>
          <a:prstGeom prst="rect">
            <a:avLst/>
          </a:prstGeom>
        </p:spPr>
        <p:txBody>
          <a:bodyPr lIns="91334" tIns="91334" rIns="91334" bIns="91334"/>
          <a:lstStyle>
            <a:lvl1pPr algn="ctr" defTabSz="1217571">
              <a:defRPr sz="6400">
                <a:latin typeface="Century Gothic"/>
                <a:ea typeface="Century Gothic"/>
                <a:cs typeface="Century Gothic"/>
                <a:sym typeface="Century Gothic"/>
              </a:defRPr>
            </a:lvl1pPr>
          </a:lstStyle>
          <a:p>
            <a:pPr/>
            <a:r>
              <a:t>Titeltext</a:t>
            </a:r>
          </a:p>
        </p:txBody>
      </p:sp>
      <p:sp>
        <p:nvSpPr>
          <p:cNvPr id="102" name="Foliennummer"/>
          <p:cNvSpPr txBox="1"/>
          <p:nvPr>
            <p:ph type="sldNum" sz="quarter" idx="2"/>
          </p:nvPr>
        </p:nvSpPr>
        <p:spPr>
          <a:xfrm>
            <a:off x="23776675" y="13206672"/>
            <a:ext cx="607326" cy="588276"/>
          </a:xfrm>
          <a:prstGeom prst="rect">
            <a:avLst/>
          </a:prstGeom>
        </p:spPr>
        <p:txBody>
          <a:bodyPr lIns="91334" tIns="91334" rIns="91334" bIns="91334" anchor="ctr"/>
          <a:lstStyle>
            <a:lvl1pPr algn="r" defTabSz="1828800">
              <a:defRPr sz="3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eltext"/>
          <p:cNvSpPr txBox="1"/>
          <p:nvPr>
            <p:ph type="title"/>
          </p:nvPr>
        </p:nvSpPr>
        <p:spPr>
          <a:xfrm>
            <a:off x="202719" y="113672"/>
            <a:ext cx="20517435" cy="16298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Titeltext</a:t>
            </a:r>
          </a:p>
        </p:txBody>
      </p:sp>
      <p:sp>
        <p:nvSpPr>
          <p:cNvPr id="3" name="Textebene 1…"/>
          <p:cNvSpPr txBox="1"/>
          <p:nvPr>
            <p:ph type="body" idx="1"/>
          </p:nvPr>
        </p:nvSpPr>
        <p:spPr>
          <a:xfrm>
            <a:off x="460748" y="2209800"/>
            <a:ext cx="21005801"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2pPr>
              <a:buChar char="-"/>
            </a:lvl2pPr>
            <a:lvl4pPr>
              <a:buChar char="-"/>
            </a:lvl4pPr>
          </a:lstStyle>
          <a:p>
            <a:pPr/>
            <a:r>
              <a:t>Textebene 1</a:t>
            </a:r>
          </a:p>
          <a:p>
            <a:pPr lvl="1"/>
            <a:r>
              <a:t>Textebene 2</a:t>
            </a:r>
          </a:p>
          <a:p>
            <a:pPr lvl="2"/>
            <a:r>
              <a:t>Textebene 3</a:t>
            </a:r>
          </a:p>
          <a:p>
            <a:pPr lvl="3"/>
            <a:r>
              <a:t>Textebene 4</a:t>
            </a:r>
          </a:p>
          <a:p>
            <a:pPr lvl="4"/>
            <a:r>
              <a:t>Textebene 5</a:t>
            </a:r>
          </a:p>
        </p:txBody>
      </p:sp>
      <p:sp>
        <p:nvSpPr>
          <p:cNvPr id="4" name="Rechteck"/>
          <p:cNvSpPr/>
          <p:nvPr/>
        </p:nvSpPr>
        <p:spPr>
          <a:xfrm>
            <a:off x="56455" y="1768937"/>
            <a:ext cx="21298329" cy="127144"/>
          </a:xfrm>
          <a:prstGeom prst="rect">
            <a:avLst/>
          </a:prstGeom>
          <a:solidFill>
            <a:srgbClr val="466E99"/>
          </a:solidFill>
          <a:ln w="12700">
            <a:miter lim="400000"/>
          </a:ln>
        </p:spPr>
        <p:txBody>
          <a:bodyPr lIns="50800" tIns="50800" rIns="50800" bIns="50800" anchor="ctr"/>
          <a:lstStyle/>
          <a:p>
            <a:pPr defTabSz="584200">
              <a:defRPr b="0" sz="3600">
                <a:solidFill>
                  <a:srgbClr val="FFFFFF"/>
                </a:solidFill>
                <a:latin typeface="Helvetica Neue Light"/>
                <a:ea typeface="Helvetica Neue Light"/>
                <a:cs typeface="Helvetica Neue Light"/>
                <a:sym typeface="Helvetica Neue Light"/>
              </a:defRPr>
            </a:pPr>
          </a:p>
        </p:txBody>
      </p:sp>
      <p:grpSp>
        <p:nvGrpSpPr>
          <p:cNvPr id="7" name="Gruppieren"/>
          <p:cNvGrpSpPr/>
          <p:nvPr/>
        </p:nvGrpSpPr>
        <p:grpSpPr>
          <a:xfrm>
            <a:off x="21990118" y="193809"/>
            <a:ext cx="2274983" cy="2606388"/>
            <a:chOff x="0" y="0"/>
            <a:chExt cx="2274982" cy="2606387"/>
          </a:xfrm>
        </p:grpSpPr>
        <p:pic>
          <p:nvPicPr>
            <p:cNvPr id="5" name="LogoFinal.png" descr="LogoFinal.png"/>
            <p:cNvPicPr>
              <a:picLocks noChangeAspect="1"/>
            </p:cNvPicPr>
            <p:nvPr/>
          </p:nvPicPr>
          <p:blipFill>
            <a:blip r:embed="rId2">
              <a:extLst/>
            </a:blip>
            <a:srcRect l="0" t="0" r="0" b="22515"/>
            <a:stretch>
              <a:fillRect/>
            </a:stretch>
          </p:blipFill>
          <p:spPr>
            <a:xfrm>
              <a:off x="0" y="0"/>
              <a:ext cx="2274983" cy="2262715"/>
            </a:xfrm>
            <a:prstGeom prst="rect">
              <a:avLst/>
            </a:prstGeom>
            <a:ln w="12700" cap="flat">
              <a:noFill/>
              <a:miter lim="400000"/>
            </a:ln>
            <a:effectLst/>
          </p:spPr>
        </p:pic>
        <p:pic>
          <p:nvPicPr>
            <p:cNvPr id="6" name="LogoFinal.png" descr="LogoFinal.png"/>
            <p:cNvPicPr>
              <a:picLocks noChangeAspect="1"/>
            </p:cNvPicPr>
            <p:nvPr/>
          </p:nvPicPr>
          <p:blipFill>
            <a:blip r:embed="rId2">
              <a:extLst/>
            </a:blip>
            <a:srcRect l="0" t="88659" r="0" b="0"/>
            <a:stretch>
              <a:fillRect/>
            </a:stretch>
          </p:blipFill>
          <p:spPr>
            <a:xfrm>
              <a:off x="0" y="2275216"/>
              <a:ext cx="2274983" cy="331172"/>
            </a:xfrm>
            <a:prstGeom prst="rect">
              <a:avLst/>
            </a:prstGeom>
            <a:ln w="12700" cap="flat">
              <a:noFill/>
              <a:miter lim="400000"/>
            </a:ln>
            <a:effectLst/>
          </p:spPr>
        </p:pic>
      </p:grpSp>
      <p:sp>
        <p:nvSpPr>
          <p:cNvPr id="8" name="Foliennummer"/>
          <p:cNvSpPr txBox="1"/>
          <p:nvPr>
            <p:ph type="sldNum" sz="quarter" idx="2"/>
          </p:nvPr>
        </p:nvSpPr>
        <p:spPr>
          <a:xfrm>
            <a:off x="23625446" y="13007299"/>
            <a:ext cx="655626" cy="723901"/>
          </a:xfrm>
          <a:prstGeom prst="rect">
            <a:avLst/>
          </a:prstGeom>
          <a:ln w="12700">
            <a:miter lim="400000"/>
          </a:ln>
        </p:spPr>
        <p:txBody>
          <a:bodyPr wrap="none" lIns="50800" tIns="50800" rIns="50800" bIns="50800">
            <a:spAutoFit/>
          </a:bodyPr>
          <a:lstStyle>
            <a:lvl1pPr>
              <a:defRPr b="0" sz="3600">
                <a:latin typeface="Avenir Heavy"/>
                <a:ea typeface="Avenir Heavy"/>
                <a:cs typeface="Avenir Heavy"/>
                <a:sym typeface="Avenir Heavy"/>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transition xmlns:p14="http://schemas.microsoft.com/office/powerpoint/2010/main" spd="med" advClick="1"/>
  <p:txStyles>
    <p:titleStyle>
      <a:lvl1pPr marL="0" marR="0" indent="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1pPr>
      <a:lvl2pPr marL="0" marR="0" indent="4572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2pPr>
      <a:lvl3pPr marL="0" marR="0" indent="9144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3pPr>
      <a:lvl4pPr marL="0" marR="0" indent="13716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4pPr>
      <a:lvl5pPr marL="0" marR="0" indent="18288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5pPr>
      <a:lvl6pPr marL="0" marR="0" indent="22860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6pPr>
      <a:lvl7pPr marL="0" marR="0" indent="27432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7pPr>
      <a:lvl8pPr marL="0" marR="0" indent="32004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8pPr>
      <a:lvl9pPr marL="0" marR="0" indent="3657600" algn="l" defTabSz="825500" latinLnBrk="0">
        <a:lnSpc>
          <a:spcPct val="100000"/>
        </a:lnSpc>
        <a:spcBef>
          <a:spcPts val="0"/>
        </a:spcBef>
        <a:spcAft>
          <a:spcPts val="0"/>
        </a:spcAft>
        <a:buClrTx/>
        <a:buSzTx/>
        <a:buFontTx/>
        <a:buNone/>
        <a:tabLst/>
        <a:defRPr b="0" baseline="0" cap="none" i="0" spc="0" strike="noStrike" sz="11200" u="none">
          <a:solidFill>
            <a:srgbClr val="000000"/>
          </a:solidFill>
          <a:uFillTx/>
          <a:latin typeface="Avenir Heavy"/>
          <a:ea typeface="Avenir Heavy"/>
          <a:cs typeface="Avenir Heavy"/>
          <a:sym typeface="Avenir Heavy"/>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Avenir Book"/>
          <a:ea typeface="Avenir Book"/>
          <a:cs typeface="Avenir Book"/>
          <a:sym typeface="Avenir Book"/>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1pPr>
      <a:lvl2pPr marL="0" marR="0" indent="4572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2pPr>
      <a:lvl3pPr marL="0" marR="0" indent="9144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3pPr>
      <a:lvl4pPr marL="0" marR="0" indent="13716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4pPr>
      <a:lvl5pPr marL="0" marR="0" indent="18288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5pPr>
      <a:lvl6pPr marL="0" marR="0" indent="22860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6pPr>
      <a:lvl7pPr marL="0" marR="0" indent="27432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7pPr>
      <a:lvl8pPr marL="0" marR="0" indent="32004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8pPr>
      <a:lvl9pPr marL="0" marR="0" indent="3657600" algn="ctr" defTabSz="825500" latinLnBrk="0">
        <a:lnSpc>
          <a:spcPct val="100000"/>
        </a:lnSpc>
        <a:spcBef>
          <a:spcPts val="0"/>
        </a:spcBef>
        <a:spcAft>
          <a:spcPts val="0"/>
        </a:spcAft>
        <a:buClrTx/>
        <a:buSzTx/>
        <a:buFontTx/>
        <a:buNone/>
        <a:tabLst/>
        <a:defRPr b="0" baseline="0" cap="none" i="0" spc="0" strike="noStrike" sz="3600" u="none">
          <a:solidFill>
            <a:schemeClr val="tx1"/>
          </a:solidFill>
          <a:uFillTx/>
          <a:latin typeface="+mn-lt"/>
          <a:ea typeface="+mn-ea"/>
          <a:cs typeface="+mn-cs"/>
          <a:sym typeface="Avenir Heavy"/>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image" Target="../media/image1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jpeg"/><Relationship Id="rId4" Type="http://schemas.openxmlformats.org/officeDocument/2006/relationships/image" Target="../media/image14.png"/><Relationship Id="rId5" Type="http://schemas.openxmlformats.org/officeDocument/2006/relationships/image" Target="../media/image1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jpe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5.jpeg"/><Relationship Id="rId7" Type="http://schemas.openxmlformats.org/officeDocument/2006/relationships/image" Target="../media/image1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video" Target="../media/media1.mp4"/><Relationship Id="rId6" Type="http://schemas.microsoft.com/office/2007/relationships/media" Target="../media/media1.mp4"/><Relationship Id="rId7" Type="http://schemas.openxmlformats.org/officeDocument/2006/relationships/image" Target="../media/image2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1.m4v"/><Relationship Id="rId3" Type="http://schemas.microsoft.com/office/2007/relationships/media" Target="../media/media1.m4v"/><Relationship Id="rId4" Type="http://schemas.openxmlformats.org/officeDocument/2006/relationships/image" Target="../media/image2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2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4.png"/><Relationship Id="rId3" Type="http://schemas.openxmlformats.org/officeDocument/2006/relationships/image" Target="../media/image7.jpeg"/><Relationship Id="rId4" Type="http://schemas.openxmlformats.org/officeDocument/2006/relationships/image" Target="../media/image25.png"/><Relationship Id="rId5" Type="http://schemas.openxmlformats.org/officeDocument/2006/relationships/image" Target="../media/image26.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 Id="rId3" Type="http://schemas.openxmlformats.org/officeDocument/2006/relationships/image" Target="../media/image9.png"/><Relationship Id="rId4" Type="http://schemas.openxmlformats.org/officeDocument/2006/relationships/image" Target="../media/image29.png"/><Relationship Id="rId5" Type="http://schemas.openxmlformats.org/officeDocument/2006/relationships/image" Target="../media/image3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1.png"/><Relationship Id="rId4" Type="http://schemas.openxmlformats.org/officeDocument/2006/relationships/image" Target="../media/image28.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4.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tif"/><Relationship Id="rId4" Type="http://schemas.openxmlformats.org/officeDocument/2006/relationships/image" Target="../media/image11.jpeg"/><Relationship Id="rId5" Type="http://schemas.openxmlformats.org/officeDocument/2006/relationships/image" Target="../media/image10.jpeg"/><Relationship Id="rId6" Type="http://schemas.openxmlformats.org/officeDocument/2006/relationships/image" Target="../media/image4.jpeg"/><Relationship Id="rId7" Type="http://schemas.openxmlformats.org/officeDocument/2006/relationships/image" Target="../media/image32.png"/><Relationship Id="rId8" Type="http://schemas.openxmlformats.org/officeDocument/2006/relationships/hyperlink" Target="mailto:anna.obertacke@fysik.su.se" TargetMode="External"/><Relationship Id="rId9" Type="http://schemas.openxmlformats.org/officeDocument/2006/relationships/image" Target="../media/image3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video" Target="../media/media3.mp4"/><Relationship Id="rId3" Type="http://schemas.microsoft.com/office/2007/relationships/media" Target="../media/media3.mp4"/><Relationship Id="rId4" Type="http://schemas.openxmlformats.org/officeDocument/2006/relationships/image" Target="../media/image34.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video" Target="../media/media4.mp4"/><Relationship Id="rId3" Type="http://schemas.microsoft.com/office/2007/relationships/media" Target="../media/media4.mp4"/><Relationship Id="rId4" Type="http://schemas.openxmlformats.org/officeDocument/2006/relationships/image" Target="../media/image35.png"/><Relationship Id="rId5" Type="http://schemas.openxmlformats.org/officeDocument/2006/relationships/hyperlink" Target="https://www.youtube.com/watch?v=hiJVajBA9TQ&amp;t=548s" TargetMode="Externa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The IceCube Upgrade"/>
          <p:cNvSpPr txBox="1"/>
          <p:nvPr>
            <p:ph type="ctrTitle"/>
          </p:nvPr>
        </p:nvSpPr>
        <p:spPr>
          <a:prstGeom prst="rect">
            <a:avLst/>
          </a:prstGeom>
        </p:spPr>
        <p:txBody>
          <a:bodyPr/>
          <a:lstStyle>
            <a:lvl1pPr defTabSz="792479">
              <a:defRPr sz="13823"/>
            </a:lvl1pPr>
          </a:lstStyle>
          <a:p>
            <a:pPr/>
            <a:r>
              <a:t>The IceCube Upgrade</a:t>
            </a:r>
          </a:p>
        </p:txBody>
      </p:sp>
      <p:sp>
        <p:nvSpPr>
          <p:cNvPr id="112" name="Foliennummer"/>
          <p:cNvSpPr txBox="1"/>
          <p:nvPr>
            <p:ph type="sldNum" sz="quarter" idx="2"/>
          </p:nvPr>
        </p:nvSpPr>
        <p:spPr>
          <a:xfrm>
            <a:off x="12043765" y="13081000"/>
            <a:ext cx="283770"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3" name="and the Sweden Camera"/>
          <p:cNvSpPr txBox="1"/>
          <p:nvPr>
            <p:ph type="subTitle" sz="quarter" idx="1"/>
          </p:nvPr>
        </p:nvSpPr>
        <p:spPr>
          <a:xfrm>
            <a:off x="1778000" y="4729463"/>
            <a:ext cx="20828000" cy="1587501"/>
          </a:xfrm>
          <a:prstGeom prst="rect">
            <a:avLst/>
          </a:prstGeom>
        </p:spPr>
        <p:txBody>
          <a:bodyPr/>
          <a:lstStyle/>
          <a:p>
            <a:pPr/>
            <a:r>
              <a:t>and the Sweden Camera</a:t>
            </a:r>
          </a:p>
        </p:txBody>
      </p:sp>
      <p:pic>
        <p:nvPicPr>
          <p:cNvPr id="114" name="logotyper_2 (002).png" descr="logotyper_2 (002).png"/>
          <p:cNvPicPr>
            <a:picLocks noChangeAspect="1"/>
          </p:cNvPicPr>
          <p:nvPr/>
        </p:nvPicPr>
        <p:blipFill>
          <a:blip r:embed="rId2">
            <a:extLst/>
          </a:blip>
          <a:srcRect l="9213" t="7402" r="59842" b="60266"/>
          <a:stretch>
            <a:fillRect/>
          </a:stretch>
        </p:blipFill>
        <p:spPr>
          <a:xfrm>
            <a:off x="20461138" y="5954520"/>
            <a:ext cx="4410085" cy="460764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7" name="IceCubeUpgrade_status_perspectives_Anna_Eimer_new (verschoben).pdf" descr="IceCubeUpgrade_status_perspectives_Anna_Eimer_new (verschoben).pdf"/>
          <p:cNvPicPr>
            <a:picLocks noChangeAspect="1"/>
          </p:cNvPicPr>
          <p:nvPr/>
        </p:nvPicPr>
        <p:blipFill>
          <a:blip r:embed="rId3">
            <a:extLst/>
          </a:blip>
          <a:srcRect l="25471" t="19618" r="0" b="4802"/>
          <a:stretch>
            <a:fillRect/>
          </a:stretch>
        </p:blipFill>
        <p:spPr>
          <a:xfrm>
            <a:off x="59447" y="98009"/>
            <a:ext cx="24045173" cy="13715935"/>
          </a:xfrm>
          <a:prstGeom prst="rect">
            <a:avLst/>
          </a:prstGeom>
          <a:ln w="12700">
            <a:miter lim="400000"/>
          </a:ln>
        </p:spPr>
      </p:pic>
      <p:sp>
        <p:nvSpPr>
          <p:cNvPr id="118" name="In Austral Summer 2025/2026"/>
          <p:cNvSpPr txBox="1"/>
          <p:nvPr/>
        </p:nvSpPr>
        <p:spPr>
          <a:xfrm>
            <a:off x="7171277" y="616734"/>
            <a:ext cx="5427727"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In Austral Summer 2025/2026</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Rechteck"/>
          <p:cNvSpPr/>
          <p:nvPr/>
        </p:nvSpPr>
        <p:spPr>
          <a:xfrm>
            <a:off x="15636541" y="-94461"/>
            <a:ext cx="8928519" cy="6139133"/>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23" name="Motivation"/>
          <p:cNvSpPr txBox="1"/>
          <p:nvPr>
            <p:ph type="title"/>
          </p:nvPr>
        </p:nvSpPr>
        <p:spPr>
          <a:prstGeom prst="rect">
            <a:avLst/>
          </a:prstGeom>
        </p:spPr>
        <p:txBody>
          <a:bodyPr/>
          <a:lstStyle>
            <a:lvl1pPr defTabSz="652145">
              <a:defRPr sz="8848"/>
            </a:lvl1pPr>
          </a:lstStyle>
          <a:p>
            <a:pPr/>
            <a:r>
              <a:t>Motivation</a:t>
            </a:r>
          </a:p>
        </p:txBody>
      </p:sp>
      <p:sp>
        <p:nvSpPr>
          <p:cNvPr id="124" name="Foliennummer"/>
          <p:cNvSpPr txBox="1"/>
          <p:nvPr>
            <p:ph type="sldNum" sz="quarter" idx="2"/>
          </p:nvPr>
        </p:nvSpPr>
        <p:spPr>
          <a:xfrm>
            <a:off x="23760777" y="13007299"/>
            <a:ext cx="384964"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27" name="Gruppieren"/>
          <p:cNvGrpSpPr/>
          <p:nvPr/>
        </p:nvGrpSpPr>
        <p:grpSpPr>
          <a:xfrm>
            <a:off x="371111" y="1910038"/>
            <a:ext cx="8190113" cy="11305067"/>
            <a:chOff x="0" y="0"/>
            <a:chExt cx="8190112" cy="11305065"/>
          </a:xfrm>
        </p:grpSpPr>
        <p:pic>
          <p:nvPicPr>
            <p:cNvPr id="125" name="IceCubeUpgrade_status_perspectives_Anna_Eimer_new (verschoben).pdf" descr="IceCubeUpgrade_status_perspectives_Anna_Eimer_new (verschoben).pdf"/>
            <p:cNvPicPr>
              <a:picLocks noChangeAspect="1"/>
            </p:cNvPicPr>
            <p:nvPr/>
          </p:nvPicPr>
          <p:blipFill>
            <a:blip r:embed="rId3">
              <a:extLst/>
            </a:blip>
            <a:srcRect l="52947" t="25750" r="773" b="11687"/>
            <a:stretch>
              <a:fillRect/>
            </a:stretch>
          </p:blipFill>
          <p:spPr>
            <a:xfrm>
              <a:off x="0" y="5183980"/>
              <a:ext cx="8049782" cy="6121086"/>
            </a:xfrm>
            <a:prstGeom prst="rect">
              <a:avLst/>
            </a:prstGeom>
            <a:ln w="12700" cap="flat">
              <a:noFill/>
              <a:miter lim="400000"/>
            </a:ln>
            <a:effectLst/>
          </p:spPr>
        </p:pic>
        <p:sp>
          <p:nvSpPr>
            <p:cNvPr id="126" name="Neutrino oscillation…"/>
            <p:cNvSpPr txBox="1"/>
            <p:nvPr/>
          </p:nvSpPr>
          <p:spPr>
            <a:xfrm>
              <a:off x="140427" y="0"/>
              <a:ext cx="8049686" cy="62739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p>
              <a:pPr algn="l">
                <a:defRPr b="0" sz="3500">
                  <a:solidFill>
                    <a:schemeClr val="accent1">
                      <a:lumOff val="-13575"/>
                    </a:schemeClr>
                  </a:solidFill>
                  <a:latin typeface="Avenir Heavy"/>
                  <a:ea typeface="Avenir Heavy"/>
                  <a:cs typeface="Avenir Heavy"/>
                  <a:sym typeface="Avenir Heavy"/>
                </a:defRPr>
              </a:pPr>
              <a:r>
                <a:t>Neutrino oscillation</a:t>
              </a:r>
            </a:p>
            <a:p>
              <a:pPr marL="666750" indent="-666750" algn="l">
                <a:buSzPct val="145000"/>
                <a:buChar char="-"/>
                <a:defRPr b="0" sz="3500">
                  <a:latin typeface="Avenir Book"/>
                  <a:ea typeface="Avenir Book"/>
                  <a:cs typeface="Avenir Book"/>
                  <a:sym typeface="Avenir Book"/>
                </a:defRPr>
              </a:pPr>
              <a:r>
                <a:t>neutrino oscillation property measurements best around a few GeV</a:t>
              </a:r>
            </a:p>
            <a:p>
              <a:pPr marL="666750" indent="-666750" algn="l">
                <a:buSzPct val="145000"/>
                <a:buChar char="-"/>
                <a:defRPr b="0" sz="3500">
                  <a:latin typeface="Avenir Book"/>
                  <a:ea typeface="Avenir Book"/>
                  <a:cs typeface="Avenir Book"/>
                  <a:sym typeface="Avenir Book"/>
                </a:defRPr>
              </a:pPr>
              <a:r>
                <a:t>current IceCube starts sensitivity around 5 GeV</a:t>
              </a:r>
            </a:p>
            <a:p>
              <a:pPr marL="666750" indent="-666750" algn="l">
                <a:buSzPct val="145000"/>
                <a:buChar char="-"/>
                <a:defRPr b="0" sz="3500">
                  <a:latin typeface="Avenir Book"/>
                  <a:ea typeface="Avenir Book"/>
                  <a:cs typeface="Avenir Book"/>
                  <a:sym typeface="Avenir Book"/>
                </a:defRPr>
              </a:pPr>
              <a:r>
                <a:t>infill array can use standard IceCube as veto</a:t>
              </a:r>
            </a:p>
          </p:txBody>
        </p:sp>
      </p:grpSp>
      <p:grpSp>
        <p:nvGrpSpPr>
          <p:cNvPr id="132" name="Gruppieren"/>
          <p:cNvGrpSpPr/>
          <p:nvPr/>
        </p:nvGrpSpPr>
        <p:grpSpPr>
          <a:xfrm>
            <a:off x="10043176" y="6378968"/>
            <a:ext cx="13775600" cy="7551104"/>
            <a:chOff x="0" y="0"/>
            <a:chExt cx="13775599" cy="7551103"/>
          </a:xfrm>
        </p:grpSpPr>
        <p:grpSp>
          <p:nvGrpSpPr>
            <p:cNvPr id="130" name="Gruppieren"/>
            <p:cNvGrpSpPr/>
            <p:nvPr/>
          </p:nvGrpSpPr>
          <p:grpSpPr>
            <a:xfrm>
              <a:off x="-1" y="0"/>
              <a:ext cx="13120588" cy="7551104"/>
              <a:chOff x="0" y="0"/>
              <a:chExt cx="13120586" cy="7551103"/>
            </a:xfrm>
          </p:grpSpPr>
          <p:pic>
            <p:nvPicPr>
              <p:cNvPr id="128" name="IceCubeUpgrade_status_perspectives_Anna_Eimer_new (verschoben).pdf" descr="IceCubeUpgrade_status_perspectives_Anna_Eimer_new (verschoben).pdf"/>
              <p:cNvPicPr>
                <a:picLocks noChangeAspect="1"/>
              </p:cNvPicPr>
              <p:nvPr/>
            </p:nvPicPr>
            <p:blipFill>
              <a:blip r:embed="rId4">
                <a:extLst/>
              </a:blip>
              <a:srcRect l="4032" t="21020" r="24534" b="5340"/>
              <a:stretch>
                <a:fillRect/>
              </a:stretch>
            </p:blipFill>
            <p:spPr>
              <a:xfrm>
                <a:off x="0" y="0"/>
                <a:ext cx="13022221" cy="7551104"/>
              </a:xfrm>
              <a:prstGeom prst="rect">
                <a:avLst/>
              </a:prstGeom>
              <a:ln w="12700" cap="flat">
                <a:noFill/>
                <a:miter lim="400000"/>
              </a:ln>
              <a:effectLst/>
            </p:spPr>
          </p:pic>
          <p:sp>
            <p:nvSpPr>
              <p:cNvPr id="129" name="Rechteck"/>
              <p:cNvSpPr/>
              <p:nvPr/>
            </p:nvSpPr>
            <p:spPr>
              <a:xfrm>
                <a:off x="6253695" y="65654"/>
                <a:ext cx="6866892" cy="2962386"/>
              </a:xfrm>
              <a:prstGeom prst="rect">
                <a:avLst/>
              </a:prstGeom>
              <a:solidFill>
                <a:srgbClr val="FFFFFF"/>
              </a:solidFill>
              <a:ln w="12700" cap="flat">
                <a:noFill/>
                <a:miter lim="400000"/>
              </a:ln>
              <a:effectLst/>
            </p:spPr>
            <p:txBody>
              <a:bodyPr wrap="square" lIns="0" tIns="0" rIns="0" bIns="0" numCol="1" anchor="ctr">
                <a:noAutofit/>
              </a:bodyPr>
              <a:lstStyle/>
              <a:p>
                <a:pPr>
                  <a:defRPr b="0" sz="3200">
                    <a:solidFill>
                      <a:srgbClr val="FFFFFF"/>
                    </a:solidFill>
                    <a:latin typeface="+mn-lt"/>
                    <a:ea typeface="+mn-ea"/>
                    <a:cs typeface="+mn-cs"/>
                    <a:sym typeface="Helvetica Neue Medium"/>
                  </a:defRPr>
                </a:pPr>
              </a:p>
            </p:txBody>
          </p:sp>
        </p:grpSp>
        <p:sp>
          <p:nvSpPr>
            <p:cNvPr id="131" name="Light propagation…"/>
            <p:cNvSpPr txBox="1"/>
            <p:nvPr/>
          </p:nvSpPr>
          <p:spPr>
            <a:xfrm>
              <a:off x="6542278" y="110738"/>
              <a:ext cx="7233322" cy="30529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p>
              <a:pPr algn="l">
                <a:defRPr b="0" sz="3500">
                  <a:solidFill>
                    <a:schemeClr val="accent1">
                      <a:lumOff val="-13575"/>
                    </a:schemeClr>
                  </a:solidFill>
                  <a:latin typeface="Avenir Heavy"/>
                  <a:ea typeface="Avenir Heavy"/>
                  <a:cs typeface="Avenir Heavy"/>
                  <a:sym typeface="Avenir Heavy"/>
                </a:defRPr>
              </a:pPr>
              <a:r>
                <a:t>Light propagation</a:t>
              </a:r>
            </a:p>
            <a:p>
              <a:pPr marL="666750" indent="-666750" algn="l">
                <a:buSzPct val="145000"/>
                <a:buChar char="-"/>
                <a:defRPr b="0" sz="3500">
                  <a:latin typeface="Avenir Book"/>
                  <a:ea typeface="Avenir Book"/>
                  <a:cs typeface="Avenir Book"/>
                  <a:sym typeface="Avenir Book"/>
                </a:defRPr>
              </a:pPr>
              <a:r>
                <a:t>without detailed knowledge of the optical properties of ice, reconstructions are inaccurate</a:t>
              </a:r>
            </a:p>
          </p:txBody>
        </p:sp>
      </p:grpSp>
      <p:sp>
        <p:nvSpPr>
          <p:cNvPr id="133" name="GeV astrophysics…"/>
          <p:cNvSpPr txBox="1"/>
          <p:nvPr/>
        </p:nvSpPr>
        <p:spPr>
          <a:xfrm>
            <a:off x="9310478" y="731585"/>
            <a:ext cx="6191946" cy="31425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defRPr b="0" sz="3500">
                <a:solidFill>
                  <a:schemeClr val="accent1">
                    <a:lumOff val="-13575"/>
                  </a:schemeClr>
                </a:solidFill>
                <a:latin typeface="Avenir Heavy"/>
                <a:ea typeface="Avenir Heavy"/>
                <a:cs typeface="Avenir Heavy"/>
                <a:sym typeface="Avenir Heavy"/>
              </a:defRPr>
            </a:pPr>
            <a:r>
              <a:t>GeV astrophysics</a:t>
            </a:r>
          </a:p>
          <a:p>
            <a:pPr marL="666750" indent="-666750" algn="l">
              <a:buSzPct val="145000"/>
              <a:buChar char="-"/>
              <a:defRPr b="0" sz="3500">
                <a:latin typeface="Avenir Book"/>
                <a:ea typeface="Avenir Book"/>
                <a:cs typeface="Avenir Book"/>
                <a:sym typeface="Avenir Book"/>
              </a:defRPr>
            </a:pPr>
            <a:r>
              <a:t>(Super) Novae</a:t>
            </a:r>
          </a:p>
          <a:p>
            <a:pPr marL="666750" indent="-666750" algn="l">
              <a:buSzPct val="145000"/>
              <a:buChar char="-"/>
              <a:defRPr b="0" sz="3500">
                <a:latin typeface="Avenir Book"/>
                <a:ea typeface="Avenir Book"/>
                <a:cs typeface="Avenir Book"/>
                <a:sym typeface="Avenir Book"/>
              </a:defRPr>
            </a:pPr>
            <a:r>
              <a:t>low energy astrophysical sources</a:t>
            </a:r>
          </a:p>
        </p:txBody>
      </p:sp>
      <p:pic>
        <p:nvPicPr>
          <p:cNvPr id="134" name="upgrade_stats.png" descr="upgrade_stats.png"/>
          <p:cNvPicPr>
            <a:picLocks noChangeAspect="1"/>
          </p:cNvPicPr>
          <p:nvPr/>
        </p:nvPicPr>
        <p:blipFill>
          <a:blip r:embed="rId5">
            <a:extLst/>
          </a:blip>
          <a:stretch>
            <a:fillRect/>
          </a:stretch>
        </p:blipFill>
        <p:spPr>
          <a:xfrm>
            <a:off x="15681956" y="465790"/>
            <a:ext cx="8392975" cy="57483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7" grpId="1"/>
      <p:bldP build="whole" bldLvl="1" animBg="1" rev="0" advAuto="0" spid="132"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9" name="2025week50_maincable_08_ymakino.jpg" descr="2025week50_maincable_08_ymakino.jpg"/>
          <p:cNvPicPr>
            <a:picLocks noChangeAspect="1"/>
          </p:cNvPicPr>
          <p:nvPr/>
        </p:nvPicPr>
        <p:blipFill>
          <a:blip r:embed="rId3">
            <a:extLst/>
          </a:blip>
          <a:stretch>
            <a:fillRect/>
          </a:stretch>
        </p:blipFill>
        <p:spPr>
          <a:xfrm>
            <a:off x="0" y="-2335633"/>
            <a:ext cx="24384001" cy="162560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SCAR2026_ICU_Karle_0.1 (verschoben).pdf" descr="SCAR2026_ICU_Karle_0.1 (verschoben).pdf"/>
          <p:cNvPicPr>
            <a:picLocks noChangeAspect="1"/>
          </p:cNvPicPr>
          <p:nvPr/>
        </p:nvPicPr>
        <p:blipFill>
          <a:blip r:embed="rId3">
            <a:extLst/>
          </a:blip>
          <a:stretch>
            <a:fillRect/>
          </a:stretch>
        </p:blipFill>
        <p:spPr>
          <a:xfrm>
            <a:off x="45597" y="-4726"/>
            <a:ext cx="24400802" cy="13725452"/>
          </a:xfrm>
          <a:prstGeom prst="rect">
            <a:avLst/>
          </a:prstGeom>
          <a:ln w="12700">
            <a:miter lim="400000"/>
          </a:ln>
        </p:spPr>
      </p:pic>
      <p:sp>
        <p:nvSpPr>
          <p:cNvPr id="144"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5" name="Rechteck"/>
          <p:cNvSpPr/>
          <p:nvPr/>
        </p:nvSpPr>
        <p:spPr>
          <a:xfrm>
            <a:off x="15166343" y="4288756"/>
            <a:ext cx="516920" cy="382366"/>
          </a:xfrm>
          <a:prstGeom prst="rect">
            <a:avLst/>
          </a:prstGeom>
          <a:solidFill>
            <a:srgbClr val="C7CBD4"/>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149" name="SCAR2026_ICU_Karle_0.1 (verschoben).pdf" descr="SCAR2026_ICU_Karle_0.1 (verschoben).pdf"/>
          <p:cNvPicPr>
            <a:picLocks noChangeAspect="1"/>
          </p:cNvPicPr>
          <p:nvPr/>
        </p:nvPicPr>
        <p:blipFill>
          <a:blip r:embed="rId3">
            <a:extLst/>
          </a:blip>
          <a:srcRect l="4906" t="0" r="52788" b="0"/>
          <a:stretch>
            <a:fillRect/>
          </a:stretch>
        </p:blipFill>
        <p:spPr>
          <a:xfrm>
            <a:off x="13763697" y="-36711"/>
            <a:ext cx="10370930" cy="13789469"/>
          </a:xfrm>
          <a:prstGeom prst="rect">
            <a:avLst/>
          </a:prstGeom>
          <a:ln w="12700">
            <a:miter lim="400000"/>
          </a:ln>
        </p:spPr>
      </p:pic>
      <p:sp>
        <p:nvSpPr>
          <p:cNvPr id="150"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1" name="GettingReadyToFirnDrill.jpg" descr="GettingReadyToFirnDrill.jpg"/>
          <p:cNvPicPr>
            <a:picLocks noChangeAspect="1"/>
          </p:cNvPicPr>
          <p:nvPr/>
        </p:nvPicPr>
        <p:blipFill>
          <a:blip r:embed="rId4">
            <a:extLst/>
          </a:blip>
          <a:stretch>
            <a:fillRect/>
          </a:stretch>
        </p:blipFill>
        <p:spPr>
          <a:xfrm>
            <a:off x="1762398" y="-1"/>
            <a:ext cx="10287001" cy="1371600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155"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6" name="SCAR2026_ICU_Karle_0.1 (verschoben).pdf" descr="SCAR2026_ICU_Karle_0.1 (verschoben).pdf"/>
          <p:cNvPicPr>
            <a:picLocks noChangeAspect="1"/>
          </p:cNvPicPr>
          <p:nvPr/>
        </p:nvPicPr>
        <p:blipFill>
          <a:blip r:embed="rId4">
            <a:extLst/>
          </a:blip>
          <a:srcRect l="52277" t="0" r="5336" b="0"/>
          <a:stretch>
            <a:fillRect/>
          </a:stretch>
        </p:blipFill>
        <p:spPr>
          <a:xfrm>
            <a:off x="7022116" y="-4922"/>
            <a:ext cx="10339605" cy="13721683"/>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160"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63" name="Gruppieren"/>
          <p:cNvGrpSpPr/>
          <p:nvPr/>
        </p:nvGrpSpPr>
        <p:grpSpPr>
          <a:xfrm>
            <a:off x="597730" y="2482832"/>
            <a:ext cx="6454161" cy="11025386"/>
            <a:chOff x="-208675" y="-671758"/>
            <a:chExt cx="6454159" cy="11025385"/>
          </a:xfrm>
        </p:grpSpPr>
        <p:pic>
          <p:nvPicPr>
            <p:cNvPr id="161" name="mDOM_photograph-1.jpg" descr="mDOM_photograph-1.jpg"/>
            <p:cNvPicPr>
              <a:picLocks noChangeAspect="1"/>
            </p:cNvPicPr>
            <p:nvPr/>
          </p:nvPicPr>
          <p:blipFill>
            <a:blip r:embed="rId3">
              <a:extLst/>
            </a:blip>
            <a:srcRect l="6820" t="0" r="2985" b="1"/>
            <a:stretch>
              <a:fillRect/>
            </a:stretch>
          </p:blipFill>
          <p:spPr>
            <a:xfrm>
              <a:off x="-168" y="977389"/>
              <a:ext cx="6037145" cy="9376239"/>
            </a:xfrm>
            <a:custGeom>
              <a:avLst/>
              <a:gdLst/>
              <a:ahLst/>
              <a:cxnLst>
                <a:cxn ang="0">
                  <a:pos x="wd2" y="hd2"/>
                </a:cxn>
                <a:cxn ang="5400000">
                  <a:pos x="wd2" y="hd2"/>
                </a:cxn>
                <a:cxn ang="10800000">
                  <a:pos x="wd2" y="hd2"/>
                </a:cxn>
                <a:cxn ang="16200000">
                  <a:pos x="wd2" y="hd2"/>
                </a:cxn>
              </a:cxnLst>
              <a:rect l="0" t="0" r="r" b="b"/>
              <a:pathLst>
                <a:path w="21575" h="21586" fill="norm" stroke="1" extrusionOk="0">
                  <a:moveTo>
                    <a:pt x="4299" y="0"/>
                  </a:moveTo>
                  <a:cubicBezTo>
                    <a:pt x="4094" y="0"/>
                    <a:pt x="3925" y="3"/>
                    <a:pt x="3923" y="5"/>
                  </a:cubicBezTo>
                  <a:cubicBezTo>
                    <a:pt x="3922" y="8"/>
                    <a:pt x="3902" y="119"/>
                    <a:pt x="3878" y="251"/>
                  </a:cubicBezTo>
                  <a:cubicBezTo>
                    <a:pt x="3854" y="384"/>
                    <a:pt x="3796" y="652"/>
                    <a:pt x="3750" y="848"/>
                  </a:cubicBezTo>
                  <a:cubicBezTo>
                    <a:pt x="3704" y="1044"/>
                    <a:pt x="3643" y="1317"/>
                    <a:pt x="3615" y="1456"/>
                  </a:cubicBezTo>
                  <a:cubicBezTo>
                    <a:pt x="3588" y="1594"/>
                    <a:pt x="3544" y="1759"/>
                    <a:pt x="3519" y="1822"/>
                  </a:cubicBezTo>
                  <a:cubicBezTo>
                    <a:pt x="3473" y="1938"/>
                    <a:pt x="3438" y="2099"/>
                    <a:pt x="3357" y="2565"/>
                  </a:cubicBezTo>
                  <a:cubicBezTo>
                    <a:pt x="3333" y="2703"/>
                    <a:pt x="3305" y="2839"/>
                    <a:pt x="3296" y="2868"/>
                  </a:cubicBezTo>
                  <a:cubicBezTo>
                    <a:pt x="3287" y="2897"/>
                    <a:pt x="3256" y="3034"/>
                    <a:pt x="3227" y="3172"/>
                  </a:cubicBezTo>
                  <a:cubicBezTo>
                    <a:pt x="3198" y="3311"/>
                    <a:pt x="3160" y="3485"/>
                    <a:pt x="3143" y="3560"/>
                  </a:cubicBezTo>
                  <a:cubicBezTo>
                    <a:pt x="3062" y="3914"/>
                    <a:pt x="2977" y="4294"/>
                    <a:pt x="2953" y="4408"/>
                  </a:cubicBezTo>
                  <a:cubicBezTo>
                    <a:pt x="2939" y="4477"/>
                    <a:pt x="2886" y="4642"/>
                    <a:pt x="2837" y="4774"/>
                  </a:cubicBezTo>
                  <a:cubicBezTo>
                    <a:pt x="2768" y="4957"/>
                    <a:pt x="2726" y="5028"/>
                    <a:pt x="2662" y="5070"/>
                  </a:cubicBezTo>
                  <a:cubicBezTo>
                    <a:pt x="2616" y="5100"/>
                    <a:pt x="2518" y="5170"/>
                    <a:pt x="2447" y="5225"/>
                  </a:cubicBezTo>
                  <a:cubicBezTo>
                    <a:pt x="2375" y="5281"/>
                    <a:pt x="2255" y="5370"/>
                    <a:pt x="2179" y="5424"/>
                  </a:cubicBezTo>
                  <a:cubicBezTo>
                    <a:pt x="2103" y="5477"/>
                    <a:pt x="2041" y="5530"/>
                    <a:pt x="2041" y="5542"/>
                  </a:cubicBezTo>
                  <a:cubicBezTo>
                    <a:pt x="2041" y="5553"/>
                    <a:pt x="1998" y="5587"/>
                    <a:pt x="1946" y="5619"/>
                  </a:cubicBezTo>
                  <a:cubicBezTo>
                    <a:pt x="1894" y="5651"/>
                    <a:pt x="1833" y="5722"/>
                    <a:pt x="1810" y="5775"/>
                  </a:cubicBezTo>
                  <a:cubicBezTo>
                    <a:pt x="1787" y="5829"/>
                    <a:pt x="1728" y="5910"/>
                    <a:pt x="1679" y="5956"/>
                  </a:cubicBezTo>
                  <a:cubicBezTo>
                    <a:pt x="1631" y="6002"/>
                    <a:pt x="1530" y="6115"/>
                    <a:pt x="1455" y="6208"/>
                  </a:cubicBezTo>
                  <a:cubicBezTo>
                    <a:pt x="1380" y="6300"/>
                    <a:pt x="1310" y="6380"/>
                    <a:pt x="1298" y="6386"/>
                  </a:cubicBezTo>
                  <a:cubicBezTo>
                    <a:pt x="1191" y="6438"/>
                    <a:pt x="1098" y="6545"/>
                    <a:pt x="1098" y="6617"/>
                  </a:cubicBezTo>
                  <a:cubicBezTo>
                    <a:pt x="1098" y="6661"/>
                    <a:pt x="1084" y="6703"/>
                    <a:pt x="1067" y="6710"/>
                  </a:cubicBezTo>
                  <a:cubicBezTo>
                    <a:pt x="1050" y="6717"/>
                    <a:pt x="1044" y="6735"/>
                    <a:pt x="1054" y="6751"/>
                  </a:cubicBezTo>
                  <a:cubicBezTo>
                    <a:pt x="1073" y="6783"/>
                    <a:pt x="943" y="7029"/>
                    <a:pt x="898" y="7047"/>
                  </a:cubicBezTo>
                  <a:cubicBezTo>
                    <a:pt x="883" y="7053"/>
                    <a:pt x="871" y="7092"/>
                    <a:pt x="871" y="7134"/>
                  </a:cubicBezTo>
                  <a:cubicBezTo>
                    <a:pt x="871" y="7176"/>
                    <a:pt x="850" y="7225"/>
                    <a:pt x="824" y="7243"/>
                  </a:cubicBezTo>
                  <a:cubicBezTo>
                    <a:pt x="799" y="7261"/>
                    <a:pt x="771" y="7317"/>
                    <a:pt x="763" y="7368"/>
                  </a:cubicBezTo>
                  <a:cubicBezTo>
                    <a:pt x="755" y="7419"/>
                    <a:pt x="727" y="7471"/>
                    <a:pt x="698" y="7485"/>
                  </a:cubicBezTo>
                  <a:cubicBezTo>
                    <a:pt x="633" y="7515"/>
                    <a:pt x="570" y="7619"/>
                    <a:pt x="593" y="7658"/>
                  </a:cubicBezTo>
                  <a:cubicBezTo>
                    <a:pt x="614" y="7693"/>
                    <a:pt x="498" y="7970"/>
                    <a:pt x="445" y="8010"/>
                  </a:cubicBezTo>
                  <a:cubicBezTo>
                    <a:pt x="417" y="8032"/>
                    <a:pt x="417" y="8047"/>
                    <a:pt x="447" y="8071"/>
                  </a:cubicBezTo>
                  <a:cubicBezTo>
                    <a:pt x="496" y="8108"/>
                    <a:pt x="462" y="8219"/>
                    <a:pt x="387" y="8267"/>
                  </a:cubicBezTo>
                  <a:cubicBezTo>
                    <a:pt x="355" y="8288"/>
                    <a:pt x="332" y="8339"/>
                    <a:pt x="331" y="8396"/>
                  </a:cubicBezTo>
                  <a:cubicBezTo>
                    <a:pt x="329" y="8448"/>
                    <a:pt x="312" y="8589"/>
                    <a:pt x="291" y="8710"/>
                  </a:cubicBezTo>
                  <a:cubicBezTo>
                    <a:pt x="270" y="8831"/>
                    <a:pt x="244" y="9033"/>
                    <a:pt x="233" y="9160"/>
                  </a:cubicBezTo>
                  <a:cubicBezTo>
                    <a:pt x="222" y="9286"/>
                    <a:pt x="203" y="9399"/>
                    <a:pt x="189" y="9411"/>
                  </a:cubicBezTo>
                  <a:cubicBezTo>
                    <a:pt x="175" y="9423"/>
                    <a:pt x="153" y="9484"/>
                    <a:pt x="141" y="9547"/>
                  </a:cubicBezTo>
                  <a:cubicBezTo>
                    <a:pt x="128" y="9610"/>
                    <a:pt x="88" y="9766"/>
                    <a:pt x="51" y="9893"/>
                  </a:cubicBezTo>
                  <a:cubicBezTo>
                    <a:pt x="13" y="10024"/>
                    <a:pt x="-4" y="10162"/>
                    <a:pt x="0" y="10290"/>
                  </a:cubicBezTo>
                  <a:cubicBezTo>
                    <a:pt x="4" y="10418"/>
                    <a:pt x="30" y="10538"/>
                    <a:pt x="75" y="10636"/>
                  </a:cubicBezTo>
                  <a:cubicBezTo>
                    <a:pt x="105" y="10700"/>
                    <a:pt x="141" y="10832"/>
                    <a:pt x="156" y="10930"/>
                  </a:cubicBezTo>
                  <a:cubicBezTo>
                    <a:pt x="171" y="11027"/>
                    <a:pt x="199" y="11140"/>
                    <a:pt x="219" y="11180"/>
                  </a:cubicBezTo>
                  <a:cubicBezTo>
                    <a:pt x="238" y="11220"/>
                    <a:pt x="253" y="11321"/>
                    <a:pt x="253" y="11403"/>
                  </a:cubicBezTo>
                  <a:cubicBezTo>
                    <a:pt x="253" y="11627"/>
                    <a:pt x="340" y="12112"/>
                    <a:pt x="430" y="12390"/>
                  </a:cubicBezTo>
                  <a:cubicBezTo>
                    <a:pt x="516" y="12655"/>
                    <a:pt x="777" y="13188"/>
                    <a:pt x="1003" y="13557"/>
                  </a:cubicBezTo>
                  <a:cubicBezTo>
                    <a:pt x="1132" y="13768"/>
                    <a:pt x="1281" y="13966"/>
                    <a:pt x="1501" y="14216"/>
                  </a:cubicBezTo>
                  <a:cubicBezTo>
                    <a:pt x="1546" y="14268"/>
                    <a:pt x="1612" y="14344"/>
                    <a:pt x="1647" y="14385"/>
                  </a:cubicBezTo>
                  <a:cubicBezTo>
                    <a:pt x="1763" y="14521"/>
                    <a:pt x="2218" y="14915"/>
                    <a:pt x="2570" y="15186"/>
                  </a:cubicBezTo>
                  <a:cubicBezTo>
                    <a:pt x="2858" y="15408"/>
                    <a:pt x="2918" y="15467"/>
                    <a:pt x="2918" y="15524"/>
                  </a:cubicBezTo>
                  <a:cubicBezTo>
                    <a:pt x="2918" y="15561"/>
                    <a:pt x="2932" y="15640"/>
                    <a:pt x="2949" y="15698"/>
                  </a:cubicBezTo>
                  <a:cubicBezTo>
                    <a:pt x="2966" y="15756"/>
                    <a:pt x="2995" y="15878"/>
                    <a:pt x="3014" y="15969"/>
                  </a:cubicBezTo>
                  <a:cubicBezTo>
                    <a:pt x="3033" y="16059"/>
                    <a:pt x="3071" y="16231"/>
                    <a:pt x="3098" y="16352"/>
                  </a:cubicBezTo>
                  <a:cubicBezTo>
                    <a:pt x="3125" y="16473"/>
                    <a:pt x="3160" y="16652"/>
                    <a:pt x="3179" y="16750"/>
                  </a:cubicBezTo>
                  <a:cubicBezTo>
                    <a:pt x="3197" y="16848"/>
                    <a:pt x="3225" y="16980"/>
                    <a:pt x="3242" y="17043"/>
                  </a:cubicBezTo>
                  <a:cubicBezTo>
                    <a:pt x="3259" y="17106"/>
                    <a:pt x="3282" y="17196"/>
                    <a:pt x="3292" y="17242"/>
                  </a:cubicBezTo>
                  <a:cubicBezTo>
                    <a:pt x="3302" y="17288"/>
                    <a:pt x="3322" y="17377"/>
                    <a:pt x="3337" y="17440"/>
                  </a:cubicBezTo>
                  <a:cubicBezTo>
                    <a:pt x="3352" y="17504"/>
                    <a:pt x="3381" y="17632"/>
                    <a:pt x="3401" y="17724"/>
                  </a:cubicBezTo>
                  <a:cubicBezTo>
                    <a:pt x="3421" y="17816"/>
                    <a:pt x="3453" y="17943"/>
                    <a:pt x="3471" y="18006"/>
                  </a:cubicBezTo>
                  <a:cubicBezTo>
                    <a:pt x="3559" y="18325"/>
                    <a:pt x="3632" y="18666"/>
                    <a:pt x="3652" y="18854"/>
                  </a:cubicBezTo>
                  <a:cubicBezTo>
                    <a:pt x="3664" y="18969"/>
                    <a:pt x="3702" y="19162"/>
                    <a:pt x="3736" y="19283"/>
                  </a:cubicBezTo>
                  <a:cubicBezTo>
                    <a:pt x="3770" y="19404"/>
                    <a:pt x="3826" y="19630"/>
                    <a:pt x="3861" y="19786"/>
                  </a:cubicBezTo>
                  <a:cubicBezTo>
                    <a:pt x="3896" y="19941"/>
                    <a:pt x="3963" y="20224"/>
                    <a:pt x="4011" y="20414"/>
                  </a:cubicBezTo>
                  <a:cubicBezTo>
                    <a:pt x="4059" y="20604"/>
                    <a:pt x="4109" y="20816"/>
                    <a:pt x="4123" y="20885"/>
                  </a:cubicBezTo>
                  <a:cubicBezTo>
                    <a:pt x="4137" y="20954"/>
                    <a:pt x="4178" y="21138"/>
                    <a:pt x="4215" y="21294"/>
                  </a:cubicBezTo>
                  <a:cubicBezTo>
                    <a:pt x="4252" y="21449"/>
                    <a:pt x="4283" y="21579"/>
                    <a:pt x="4283" y="21582"/>
                  </a:cubicBezTo>
                  <a:cubicBezTo>
                    <a:pt x="4283" y="21586"/>
                    <a:pt x="4411" y="21586"/>
                    <a:pt x="4567" y="21582"/>
                  </a:cubicBezTo>
                  <a:cubicBezTo>
                    <a:pt x="4829" y="21577"/>
                    <a:pt x="4852" y="21572"/>
                    <a:pt x="4846" y="21534"/>
                  </a:cubicBezTo>
                  <a:cubicBezTo>
                    <a:pt x="4843" y="21511"/>
                    <a:pt x="4803" y="21323"/>
                    <a:pt x="4757" y="21115"/>
                  </a:cubicBezTo>
                  <a:cubicBezTo>
                    <a:pt x="4712" y="20908"/>
                    <a:pt x="4660" y="20663"/>
                    <a:pt x="4642" y="20571"/>
                  </a:cubicBezTo>
                  <a:cubicBezTo>
                    <a:pt x="4625" y="20479"/>
                    <a:pt x="4590" y="20310"/>
                    <a:pt x="4564" y="20194"/>
                  </a:cubicBezTo>
                  <a:cubicBezTo>
                    <a:pt x="4462" y="19737"/>
                    <a:pt x="4410" y="19499"/>
                    <a:pt x="4283" y="18906"/>
                  </a:cubicBezTo>
                  <a:cubicBezTo>
                    <a:pt x="4211" y="18566"/>
                    <a:pt x="4137" y="18232"/>
                    <a:pt x="4120" y="18163"/>
                  </a:cubicBezTo>
                  <a:cubicBezTo>
                    <a:pt x="4103" y="18094"/>
                    <a:pt x="4082" y="17985"/>
                    <a:pt x="4072" y="17922"/>
                  </a:cubicBezTo>
                  <a:cubicBezTo>
                    <a:pt x="4062" y="17859"/>
                    <a:pt x="4040" y="17765"/>
                    <a:pt x="4024" y="17713"/>
                  </a:cubicBezTo>
                  <a:cubicBezTo>
                    <a:pt x="4008" y="17661"/>
                    <a:pt x="3971" y="17496"/>
                    <a:pt x="3942" y="17346"/>
                  </a:cubicBezTo>
                  <a:cubicBezTo>
                    <a:pt x="3891" y="17090"/>
                    <a:pt x="3779" y="16555"/>
                    <a:pt x="3693" y="16168"/>
                  </a:cubicBezTo>
                  <a:cubicBezTo>
                    <a:pt x="3666" y="16045"/>
                    <a:pt x="3665" y="15988"/>
                    <a:pt x="3689" y="15972"/>
                  </a:cubicBezTo>
                  <a:cubicBezTo>
                    <a:pt x="3714" y="15956"/>
                    <a:pt x="3823" y="15995"/>
                    <a:pt x="4061" y="16102"/>
                  </a:cubicBezTo>
                  <a:cubicBezTo>
                    <a:pt x="4246" y="16186"/>
                    <a:pt x="4485" y="16293"/>
                    <a:pt x="4593" y="16341"/>
                  </a:cubicBezTo>
                  <a:cubicBezTo>
                    <a:pt x="4994" y="16522"/>
                    <a:pt x="5690" y="16761"/>
                    <a:pt x="6249" y="16910"/>
                  </a:cubicBezTo>
                  <a:cubicBezTo>
                    <a:pt x="6797" y="17055"/>
                    <a:pt x="6820" y="17060"/>
                    <a:pt x="7046" y="17096"/>
                  </a:cubicBezTo>
                  <a:cubicBezTo>
                    <a:pt x="7162" y="17115"/>
                    <a:pt x="7425" y="17161"/>
                    <a:pt x="7631" y="17199"/>
                  </a:cubicBezTo>
                  <a:cubicBezTo>
                    <a:pt x="8377" y="17338"/>
                    <a:pt x="9060" y="17416"/>
                    <a:pt x="9581" y="17421"/>
                  </a:cubicBezTo>
                  <a:cubicBezTo>
                    <a:pt x="9928" y="17425"/>
                    <a:pt x="10834" y="17398"/>
                    <a:pt x="11010" y="17379"/>
                  </a:cubicBezTo>
                  <a:cubicBezTo>
                    <a:pt x="11109" y="17369"/>
                    <a:pt x="11335" y="17344"/>
                    <a:pt x="11514" y="17324"/>
                  </a:cubicBezTo>
                  <a:cubicBezTo>
                    <a:pt x="11693" y="17305"/>
                    <a:pt x="11891" y="17282"/>
                    <a:pt x="11954" y="17271"/>
                  </a:cubicBezTo>
                  <a:cubicBezTo>
                    <a:pt x="12140" y="17241"/>
                    <a:pt x="12214" y="17249"/>
                    <a:pt x="12344" y="17315"/>
                  </a:cubicBezTo>
                  <a:cubicBezTo>
                    <a:pt x="12490" y="17390"/>
                    <a:pt x="12671" y="17398"/>
                    <a:pt x="12857" y="17340"/>
                  </a:cubicBezTo>
                  <a:cubicBezTo>
                    <a:pt x="13238" y="17221"/>
                    <a:pt x="14003" y="16887"/>
                    <a:pt x="14294" y="16712"/>
                  </a:cubicBezTo>
                  <a:cubicBezTo>
                    <a:pt x="14473" y="16605"/>
                    <a:pt x="14535" y="16590"/>
                    <a:pt x="14636" y="16633"/>
                  </a:cubicBezTo>
                  <a:cubicBezTo>
                    <a:pt x="14744" y="16678"/>
                    <a:pt x="14792" y="16674"/>
                    <a:pt x="14909" y="16611"/>
                  </a:cubicBezTo>
                  <a:cubicBezTo>
                    <a:pt x="14978" y="16574"/>
                    <a:pt x="15004" y="16544"/>
                    <a:pt x="14992" y="16519"/>
                  </a:cubicBezTo>
                  <a:cubicBezTo>
                    <a:pt x="14970" y="16474"/>
                    <a:pt x="15022" y="16447"/>
                    <a:pt x="15097" y="16466"/>
                  </a:cubicBezTo>
                  <a:cubicBezTo>
                    <a:pt x="15136" y="16475"/>
                    <a:pt x="15140" y="16485"/>
                    <a:pt x="15112" y="16503"/>
                  </a:cubicBezTo>
                  <a:cubicBezTo>
                    <a:pt x="15086" y="16520"/>
                    <a:pt x="15085" y="16534"/>
                    <a:pt x="15108" y="16552"/>
                  </a:cubicBezTo>
                  <a:cubicBezTo>
                    <a:pt x="15162" y="16594"/>
                    <a:pt x="15149" y="16885"/>
                    <a:pt x="15078" y="17200"/>
                  </a:cubicBezTo>
                  <a:cubicBezTo>
                    <a:pt x="15042" y="17361"/>
                    <a:pt x="14982" y="17653"/>
                    <a:pt x="14945" y="17849"/>
                  </a:cubicBezTo>
                  <a:cubicBezTo>
                    <a:pt x="14908" y="18045"/>
                    <a:pt x="14864" y="18261"/>
                    <a:pt x="14846" y="18330"/>
                  </a:cubicBezTo>
                  <a:cubicBezTo>
                    <a:pt x="14810" y="18466"/>
                    <a:pt x="14762" y="18684"/>
                    <a:pt x="14716" y="18917"/>
                  </a:cubicBezTo>
                  <a:cubicBezTo>
                    <a:pt x="14701" y="18998"/>
                    <a:pt x="14655" y="19214"/>
                    <a:pt x="14617" y="19399"/>
                  </a:cubicBezTo>
                  <a:cubicBezTo>
                    <a:pt x="14579" y="19583"/>
                    <a:pt x="14535" y="19799"/>
                    <a:pt x="14521" y="19880"/>
                  </a:cubicBezTo>
                  <a:cubicBezTo>
                    <a:pt x="14506" y="19961"/>
                    <a:pt x="14470" y="20135"/>
                    <a:pt x="14440" y="20267"/>
                  </a:cubicBezTo>
                  <a:cubicBezTo>
                    <a:pt x="14355" y="20644"/>
                    <a:pt x="14335" y="20741"/>
                    <a:pt x="14281" y="21021"/>
                  </a:cubicBezTo>
                  <a:cubicBezTo>
                    <a:pt x="14253" y="21165"/>
                    <a:pt x="14223" y="21315"/>
                    <a:pt x="14214" y="21356"/>
                  </a:cubicBezTo>
                  <a:cubicBezTo>
                    <a:pt x="14162" y="21600"/>
                    <a:pt x="14159" y="21586"/>
                    <a:pt x="14261" y="21586"/>
                  </a:cubicBezTo>
                  <a:cubicBezTo>
                    <a:pt x="14313" y="21586"/>
                    <a:pt x="14362" y="21579"/>
                    <a:pt x="14370" y="21570"/>
                  </a:cubicBezTo>
                  <a:cubicBezTo>
                    <a:pt x="14396" y="21544"/>
                    <a:pt x="14460" y="21215"/>
                    <a:pt x="14461" y="21103"/>
                  </a:cubicBezTo>
                  <a:cubicBezTo>
                    <a:pt x="14462" y="21047"/>
                    <a:pt x="14475" y="20995"/>
                    <a:pt x="14491" y="20988"/>
                  </a:cubicBezTo>
                  <a:cubicBezTo>
                    <a:pt x="14507" y="20982"/>
                    <a:pt x="14521" y="20937"/>
                    <a:pt x="14521" y="20889"/>
                  </a:cubicBezTo>
                  <a:cubicBezTo>
                    <a:pt x="14521" y="20841"/>
                    <a:pt x="14542" y="20698"/>
                    <a:pt x="14569" y="20571"/>
                  </a:cubicBezTo>
                  <a:cubicBezTo>
                    <a:pt x="14642" y="20225"/>
                    <a:pt x="14684" y="20018"/>
                    <a:pt x="14704" y="19890"/>
                  </a:cubicBezTo>
                  <a:cubicBezTo>
                    <a:pt x="14714" y="19827"/>
                    <a:pt x="14743" y="19686"/>
                    <a:pt x="14769" y="19577"/>
                  </a:cubicBezTo>
                  <a:cubicBezTo>
                    <a:pt x="14795" y="19467"/>
                    <a:pt x="14837" y="19264"/>
                    <a:pt x="14863" y="19126"/>
                  </a:cubicBezTo>
                  <a:cubicBezTo>
                    <a:pt x="14888" y="18988"/>
                    <a:pt x="14939" y="18733"/>
                    <a:pt x="14976" y="18561"/>
                  </a:cubicBezTo>
                  <a:cubicBezTo>
                    <a:pt x="15013" y="18388"/>
                    <a:pt x="15096" y="17983"/>
                    <a:pt x="15159" y="17661"/>
                  </a:cubicBezTo>
                  <a:cubicBezTo>
                    <a:pt x="15222" y="17338"/>
                    <a:pt x="15286" y="17013"/>
                    <a:pt x="15301" y="16938"/>
                  </a:cubicBezTo>
                  <a:cubicBezTo>
                    <a:pt x="15359" y="16649"/>
                    <a:pt x="15466" y="16363"/>
                    <a:pt x="15546" y="16285"/>
                  </a:cubicBezTo>
                  <a:cubicBezTo>
                    <a:pt x="15590" y="16242"/>
                    <a:pt x="15626" y="16199"/>
                    <a:pt x="15626" y="16190"/>
                  </a:cubicBezTo>
                  <a:cubicBezTo>
                    <a:pt x="15626" y="16181"/>
                    <a:pt x="15666" y="16147"/>
                    <a:pt x="15715" y="16116"/>
                  </a:cubicBezTo>
                  <a:cubicBezTo>
                    <a:pt x="15865" y="16019"/>
                    <a:pt x="16399" y="15724"/>
                    <a:pt x="16424" y="15724"/>
                  </a:cubicBezTo>
                  <a:cubicBezTo>
                    <a:pt x="16454" y="15724"/>
                    <a:pt x="16839" y="15471"/>
                    <a:pt x="17169" y="15235"/>
                  </a:cubicBezTo>
                  <a:cubicBezTo>
                    <a:pt x="17407" y="15064"/>
                    <a:pt x="17429" y="15053"/>
                    <a:pt x="17469" y="15089"/>
                  </a:cubicBezTo>
                  <a:cubicBezTo>
                    <a:pt x="17496" y="15112"/>
                    <a:pt x="17505" y="15148"/>
                    <a:pt x="17492" y="15179"/>
                  </a:cubicBezTo>
                  <a:cubicBezTo>
                    <a:pt x="17480" y="15208"/>
                    <a:pt x="17459" y="15288"/>
                    <a:pt x="17444" y="15357"/>
                  </a:cubicBezTo>
                  <a:cubicBezTo>
                    <a:pt x="17429" y="15426"/>
                    <a:pt x="17401" y="15539"/>
                    <a:pt x="17381" y="15609"/>
                  </a:cubicBezTo>
                  <a:cubicBezTo>
                    <a:pt x="17345" y="15737"/>
                    <a:pt x="17305" y="15889"/>
                    <a:pt x="17250" y="16111"/>
                  </a:cubicBezTo>
                  <a:cubicBezTo>
                    <a:pt x="17232" y="16180"/>
                    <a:pt x="17203" y="16293"/>
                    <a:pt x="17184" y="16362"/>
                  </a:cubicBezTo>
                  <a:cubicBezTo>
                    <a:pt x="17166" y="16431"/>
                    <a:pt x="17138" y="16545"/>
                    <a:pt x="17122" y="16614"/>
                  </a:cubicBezTo>
                  <a:cubicBezTo>
                    <a:pt x="17106" y="16683"/>
                    <a:pt x="17025" y="16989"/>
                    <a:pt x="16942" y="17294"/>
                  </a:cubicBezTo>
                  <a:cubicBezTo>
                    <a:pt x="16858" y="17599"/>
                    <a:pt x="16761" y="17962"/>
                    <a:pt x="16726" y="18100"/>
                  </a:cubicBezTo>
                  <a:cubicBezTo>
                    <a:pt x="16654" y="18386"/>
                    <a:pt x="16619" y="18524"/>
                    <a:pt x="16567" y="18718"/>
                  </a:cubicBezTo>
                  <a:cubicBezTo>
                    <a:pt x="16495" y="18989"/>
                    <a:pt x="16477" y="19046"/>
                    <a:pt x="16411" y="19262"/>
                  </a:cubicBezTo>
                  <a:cubicBezTo>
                    <a:pt x="16374" y="19383"/>
                    <a:pt x="16335" y="19539"/>
                    <a:pt x="16323" y="19608"/>
                  </a:cubicBezTo>
                  <a:cubicBezTo>
                    <a:pt x="16312" y="19677"/>
                    <a:pt x="16290" y="19767"/>
                    <a:pt x="16274" y="19808"/>
                  </a:cubicBezTo>
                  <a:cubicBezTo>
                    <a:pt x="16258" y="19849"/>
                    <a:pt x="16238" y="19919"/>
                    <a:pt x="16228" y="19965"/>
                  </a:cubicBezTo>
                  <a:cubicBezTo>
                    <a:pt x="16219" y="20011"/>
                    <a:pt x="16199" y="20095"/>
                    <a:pt x="16183" y="20152"/>
                  </a:cubicBezTo>
                  <a:cubicBezTo>
                    <a:pt x="16148" y="20282"/>
                    <a:pt x="15930" y="21133"/>
                    <a:pt x="15888" y="21304"/>
                  </a:cubicBezTo>
                  <a:cubicBezTo>
                    <a:pt x="15871" y="21373"/>
                    <a:pt x="15848" y="21464"/>
                    <a:pt x="15837" y="21507"/>
                  </a:cubicBezTo>
                  <a:cubicBezTo>
                    <a:pt x="15818" y="21585"/>
                    <a:pt x="15818" y="21586"/>
                    <a:pt x="15931" y="21586"/>
                  </a:cubicBezTo>
                  <a:cubicBezTo>
                    <a:pt x="16010" y="21586"/>
                    <a:pt x="16049" y="21575"/>
                    <a:pt x="16061" y="21549"/>
                  </a:cubicBezTo>
                  <a:cubicBezTo>
                    <a:pt x="16080" y="21508"/>
                    <a:pt x="16178" y="21147"/>
                    <a:pt x="16278" y="20749"/>
                  </a:cubicBezTo>
                  <a:cubicBezTo>
                    <a:pt x="16314" y="20605"/>
                    <a:pt x="16358" y="20435"/>
                    <a:pt x="16376" y="20372"/>
                  </a:cubicBezTo>
                  <a:cubicBezTo>
                    <a:pt x="16394" y="20308"/>
                    <a:pt x="16422" y="20205"/>
                    <a:pt x="16438" y="20141"/>
                  </a:cubicBezTo>
                  <a:cubicBezTo>
                    <a:pt x="16572" y="19610"/>
                    <a:pt x="16700" y="19135"/>
                    <a:pt x="16797" y="18812"/>
                  </a:cubicBezTo>
                  <a:cubicBezTo>
                    <a:pt x="16848" y="18642"/>
                    <a:pt x="17056" y="17852"/>
                    <a:pt x="17189" y="17325"/>
                  </a:cubicBezTo>
                  <a:cubicBezTo>
                    <a:pt x="17203" y="17268"/>
                    <a:pt x="17230" y="17164"/>
                    <a:pt x="17250" y="17095"/>
                  </a:cubicBezTo>
                  <a:cubicBezTo>
                    <a:pt x="17269" y="17026"/>
                    <a:pt x="17298" y="16913"/>
                    <a:pt x="17315" y="16844"/>
                  </a:cubicBezTo>
                  <a:cubicBezTo>
                    <a:pt x="17332" y="16775"/>
                    <a:pt x="17361" y="16662"/>
                    <a:pt x="17380" y="16593"/>
                  </a:cubicBezTo>
                  <a:cubicBezTo>
                    <a:pt x="17399" y="16523"/>
                    <a:pt x="17428" y="16410"/>
                    <a:pt x="17445" y="16341"/>
                  </a:cubicBezTo>
                  <a:cubicBezTo>
                    <a:pt x="17462" y="16272"/>
                    <a:pt x="17514" y="16079"/>
                    <a:pt x="17560" y="15912"/>
                  </a:cubicBezTo>
                  <a:cubicBezTo>
                    <a:pt x="17606" y="15745"/>
                    <a:pt x="17658" y="15552"/>
                    <a:pt x="17675" y="15483"/>
                  </a:cubicBezTo>
                  <a:cubicBezTo>
                    <a:pt x="17692" y="15414"/>
                    <a:pt x="17719" y="15311"/>
                    <a:pt x="17735" y="15253"/>
                  </a:cubicBezTo>
                  <a:cubicBezTo>
                    <a:pt x="17750" y="15196"/>
                    <a:pt x="17796" y="15018"/>
                    <a:pt x="17837" y="14859"/>
                  </a:cubicBezTo>
                  <a:cubicBezTo>
                    <a:pt x="17907" y="14585"/>
                    <a:pt x="17917" y="14562"/>
                    <a:pt x="18062" y="14419"/>
                  </a:cubicBezTo>
                  <a:cubicBezTo>
                    <a:pt x="18291" y="14194"/>
                    <a:pt x="18385" y="14084"/>
                    <a:pt x="18576" y="13819"/>
                  </a:cubicBezTo>
                  <a:cubicBezTo>
                    <a:pt x="18671" y="13686"/>
                    <a:pt x="18778" y="13540"/>
                    <a:pt x="18813" y="13494"/>
                  </a:cubicBezTo>
                  <a:cubicBezTo>
                    <a:pt x="18915" y="13357"/>
                    <a:pt x="19136" y="12896"/>
                    <a:pt x="19136" y="12822"/>
                  </a:cubicBezTo>
                  <a:cubicBezTo>
                    <a:pt x="19136" y="12784"/>
                    <a:pt x="19150" y="12747"/>
                    <a:pt x="19167" y="12740"/>
                  </a:cubicBezTo>
                  <a:cubicBezTo>
                    <a:pt x="19184" y="12734"/>
                    <a:pt x="19191" y="12702"/>
                    <a:pt x="19181" y="12671"/>
                  </a:cubicBezTo>
                  <a:cubicBezTo>
                    <a:pt x="19172" y="12640"/>
                    <a:pt x="19186" y="12569"/>
                    <a:pt x="19212" y="12514"/>
                  </a:cubicBezTo>
                  <a:cubicBezTo>
                    <a:pt x="19239" y="12459"/>
                    <a:pt x="19255" y="12385"/>
                    <a:pt x="19248" y="12349"/>
                  </a:cubicBezTo>
                  <a:cubicBezTo>
                    <a:pt x="19241" y="12314"/>
                    <a:pt x="19249" y="12268"/>
                    <a:pt x="19266" y="12247"/>
                  </a:cubicBezTo>
                  <a:cubicBezTo>
                    <a:pt x="19283" y="12227"/>
                    <a:pt x="19320" y="12075"/>
                    <a:pt x="19347" y="11910"/>
                  </a:cubicBezTo>
                  <a:cubicBezTo>
                    <a:pt x="19374" y="11745"/>
                    <a:pt x="19420" y="11534"/>
                    <a:pt x="19448" y="11442"/>
                  </a:cubicBezTo>
                  <a:cubicBezTo>
                    <a:pt x="19476" y="11350"/>
                    <a:pt x="19505" y="11199"/>
                    <a:pt x="19513" y="11107"/>
                  </a:cubicBezTo>
                  <a:cubicBezTo>
                    <a:pt x="19521" y="11015"/>
                    <a:pt x="19549" y="10859"/>
                    <a:pt x="19576" y="10761"/>
                  </a:cubicBezTo>
                  <a:cubicBezTo>
                    <a:pt x="19641" y="10517"/>
                    <a:pt x="19686" y="10006"/>
                    <a:pt x="19652" y="9898"/>
                  </a:cubicBezTo>
                  <a:cubicBezTo>
                    <a:pt x="19637" y="9849"/>
                    <a:pt x="19608" y="9771"/>
                    <a:pt x="19588" y="9725"/>
                  </a:cubicBezTo>
                  <a:cubicBezTo>
                    <a:pt x="19546" y="9628"/>
                    <a:pt x="19540" y="9593"/>
                    <a:pt x="19493" y="9108"/>
                  </a:cubicBezTo>
                  <a:cubicBezTo>
                    <a:pt x="19474" y="8906"/>
                    <a:pt x="19438" y="8657"/>
                    <a:pt x="19414" y="8553"/>
                  </a:cubicBezTo>
                  <a:cubicBezTo>
                    <a:pt x="19389" y="8449"/>
                    <a:pt x="19345" y="8242"/>
                    <a:pt x="19315" y="8093"/>
                  </a:cubicBezTo>
                  <a:cubicBezTo>
                    <a:pt x="19285" y="7943"/>
                    <a:pt x="19240" y="7795"/>
                    <a:pt x="19217" y="7764"/>
                  </a:cubicBezTo>
                  <a:cubicBezTo>
                    <a:pt x="19193" y="7732"/>
                    <a:pt x="19165" y="7666"/>
                    <a:pt x="19153" y="7617"/>
                  </a:cubicBezTo>
                  <a:cubicBezTo>
                    <a:pt x="19127" y="7511"/>
                    <a:pt x="19034" y="7294"/>
                    <a:pt x="18926" y="7087"/>
                  </a:cubicBezTo>
                  <a:cubicBezTo>
                    <a:pt x="18884" y="7007"/>
                    <a:pt x="18844" y="6903"/>
                    <a:pt x="18838" y="6857"/>
                  </a:cubicBezTo>
                  <a:cubicBezTo>
                    <a:pt x="18829" y="6786"/>
                    <a:pt x="18836" y="6773"/>
                    <a:pt x="18891" y="6773"/>
                  </a:cubicBezTo>
                  <a:cubicBezTo>
                    <a:pt x="18961" y="6773"/>
                    <a:pt x="19055" y="6853"/>
                    <a:pt x="19282" y="7103"/>
                  </a:cubicBezTo>
                  <a:cubicBezTo>
                    <a:pt x="19363" y="7192"/>
                    <a:pt x="19475" y="7297"/>
                    <a:pt x="19529" y="7337"/>
                  </a:cubicBezTo>
                  <a:cubicBezTo>
                    <a:pt x="19653" y="7428"/>
                    <a:pt x="19923" y="7747"/>
                    <a:pt x="20062" y="7966"/>
                  </a:cubicBezTo>
                  <a:cubicBezTo>
                    <a:pt x="20121" y="8059"/>
                    <a:pt x="20200" y="8180"/>
                    <a:pt x="20238" y="8236"/>
                  </a:cubicBezTo>
                  <a:cubicBezTo>
                    <a:pt x="20398" y="8472"/>
                    <a:pt x="20645" y="9175"/>
                    <a:pt x="20766" y="9736"/>
                  </a:cubicBezTo>
                  <a:cubicBezTo>
                    <a:pt x="20832" y="10045"/>
                    <a:pt x="20839" y="10166"/>
                    <a:pt x="20841" y="10877"/>
                  </a:cubicBezTo>
                  <a:cubicBezTo>
                    <a:pt x="20842" y="11666"/>
                    <a:pt x="20812" y="12040"/>
                    <a:pt x="20713" y="12457"/>
                  </a:cubicBezTo>
                  <a:cubicBezTo>
                    <a:pt x="20463" y="13504"/>
                    <a:pt x="20433" y="13599"/>
                    <a:pt x="20051" y="14520"/>
                  </a:cubicBezTo>
                  <a:cubicBezTo>
                    <a:pt x="19917" y="14842"/>
                    <a:pt x="19356" y="15994"/>
                    <a:pt x="19306" y="16048"/>
                  </a:cubicBezTo>
                  <a:cubicBezTo>
                    <a:pt x="19293" y="16062"/>
                    <a:pt x="19164" y="16140"/>
                    <a:pt x="19021" y="16222"/>
                  </a:cubicBezTo>
                  <a:lnTo>
                    <a:pt x="18761" y="16371"/>
                  </a:lnTo>
                  <a:lnTo>
                    <a:pt x="18570" y="16722"/>
                  </a:lnTo>
                  <a:cubicBezTo>
                    <a:pt x="18465" y="16916"/>
                    <a:pt x="18338" y="17159"/>
                    <a:pt x="18286" y="17262"/>
                  </a:cubicBezTo>
                  <a:cubicBezTo>
                    <a:pt x="17887" y="18069"/>
                    <a:pt x="17226" y="19319"/>
                    <a:pt x="17177" y="19359"/>
                  </a:cubicBezTo>
                  <a:cubicBezTo>
                    <a:pt x="17144" y="19386"/>
                    <a:pt x="17090" y="19463"/>
                    <a:pt x="17057" y="19529"/>
                  </a:cubicBezTo>
                  <a:cubicBezTo>
                    <a:pt x="16860" y="19918"/>
                    <a:pt x="16699" y="20253"/>
                    <a:pt x="16706" y="20256"/>
                  </a:cubicBezTo>
                  <a:cubicBezTo>
                    <a:pt x="16711" y="20257"/>
                    <a:pt x="16751" y="20274"/>
                    <a:pt x="16796" y="20291"/>
                  </a:cubicBezTo>
                  <a:cubicBezTo>
                    <a:pt x="16840" y="20309"/>
                    <a:pt x="16947" y="20335"/>
                    <a:pt x="17033" y="20351"/>
                  </a:cubicBezTo>
                  <a:cubicBezTo>
                    <a:pt x="17118" y="20366"/>
                    <a:pt x="17196" y="20385"/>
                    <a:pt x="17206" y="20395"/>
                  </a:cubicBezTo>
                  <a:cubicBezTo>
                    <a:pt x="17215" y="20405"/>
                    <a:pt x="17265" y="20414"/>
                    <a:pt x="17318" y="20414"/>
                  </a:cubicBezTo>
                  <a:cubicBezTo>
                    <a:pt x="17370" y="20414"/>
                    <a:pt x="17440" y="20422"/>
                    <a:pt x="17471" y="20432"/>
                  </a:cubicBezTo>
                  <a:cubicBezTo>
                    <a:pt x="17676" y="20499"/>
                    <a:pt x="18123" y="20573"/>
                    <a:pt x="18163" y="20546"/>
                  </a:cubicBezTo>
                  <a:cubicBezTo>
                    <a:pt x="18217" y="20510"/>
                    <a:pt x="18615" y="19712"/>
                    <a:pt x="18597" y="19675"/>
                  </a:cubicBezTo>
                  <a:cubicBezTo>
                    <a:pt x="18579" y="19638"/>
                    <a:pt x="18758" y="19267"/>
                    <a:pt x="19014" y="18812"/>
                  </a:cubicBezTo>
                  <a:cubicBezTo>
                    <a:pt x="19085" y="18685"/>
                    <a:pt x="19163" y="18539"/>
                    <a:pt x="19187" y="18488"/>
                  </a:cubicBezTo>
                  <a:cubicBezTo>
                    <a:pt x="19211" y="18436"/>
                    <a:pt x="19244" y="18365"/>
                    <a:pt x="19262" y="18330"/>
                  </a:cubicBezTo>
                  <a:cubicBezTo>
                    <a:pt x="19363" y="18138"/>
                    <a:pt x="19578" y="17740"/>
                    <a:pt x="19672" y="17573"/>
                  </a:cubicBezTo>
                  <a:cubicBezTo>
                    <a:pt x="19731" y="17467"/>
                    <a:pt x="19772" y="17376"/>
                    <a:pt x="19763" y="17370"/>
                  </a:cubicBezTo>
                  <a:cubicBezTo>
                    <a:pt x="19753" y="17364"/>
                    <a:pt x="19756" y="17341"/>
                    <a:pt x="19770" y="17321"/>
                  </a:cubicBezTo>
                  <a:cubicBezTo>
                    <a:pt x="19784" y="17300"/>
                    <a:pt x="19866" y="17147"/>
                    <a:pt x="19953" y="16980"/>
                  </a:cubicBezTo>
                  <a:lnTo>
                    <a:pt x="20110" y="16677"/>
                  </a:lnTo>
                  <a:lnTo>
                    <a:pt x="20039" y="16445"/>
                  </a:lnTo>
                  <a:lnTo>
                    <a:pt x="19970" y="16213"/>
                  </a:lnTo>
                  <a:lnTo>
                    <a:pt x="20076" y="15995"/>
                  </a:lnTo>
                  <a:cubicBezTo>
                    <a:pt x="20134" y="15875"/>
                    <a:pt x="20201" y="15742"/>
                    <a:pt x="20225" y="15701"/>
                  </a:cubicBezTo>
                  <a:cubicBezTo>
                    <a:pt x="20363" y="15462"/>
                    <a:pt x="20871" y="14321"/>
                    <a:pt x="21035" y="13882"/>
                  </a:cubicBezTo>
                  <a:cubicBezTo>
                    <a:pt x="21186" y="13476"/>
                    <a:pt x="21354" y="12797"/>
                    <a:pt x="21460" y="12165"/>
                  </a:cubicBezTo>
                  <a:cubicBezTo>
                    <a:pt x="21530" y="11754"/>
                    <a:pt x="21579" y="11107"/>
                    <a:pt x="21574" y="10814"/>
                  </a:cubicBezTo>
                  <a:cubicBezTo>
                    <a:pt x="21572" y="10717"/>
                    <a:pt x="21564" y="10659"/>
                    <a:pt x="21548" y="10662"/>
                  </a:cubicBezTo>
                  <a:cubicBezTo>
                    <a:pt x="21535" y="10665"/>
                    <a:pt x="21524" y="10658"/>
                    <a:pt x="21524" y="10646"/>
                  </a:cubicBezTo>
                  <a:cubicBezTo>
                    <a:pt x="21524" y="10635"/>
                    <a:pt x="21535" y="10628"/>
                    <a:pt x="21548" y="10631"/>
                  </a:cubicBezTo>
                  <a:cubicBezTo>
                    <a:pt x="21562" y="10634"/>
                    <a:pt x="21574" y="10594"/>
                    <a:pt x="21574" y="10542"/>
                  </a:cubicBezTo>
                  <a:cubicBezTo>
                    <a:pt x="21574" y="10478"/>
                    <a:pt x="21561" y="10449"/>
                    <a:pt x="21533" y="10453"/>
                  </a:cubicBezTo>
                  <a:cubicBezTo>
                    <a:pt x="21482" y="10459"/>
                    <a:pt x="21458" y="10247"/>
                    <a:pt x="21506" y="10210"/>
                  </a:cubicBezTo>
                  <a:cubicBezTo>
                    <a:pt x="21596" y="10140"/>
                    <a:pt x="21313" y="9014"/>
                    <a:pt x="21076" y="8501"/>
                  </a:cubicBezTo>
                  <a:cubicBezTo>
                    <a:pt x="20930" y="8184"/>
                    <a:pt x="20685" y="7764"/>
                    <a:pt x="20431" y="7396"/>
                  </a:cubicBezTo>
                  <a:cubicBezTo>
                    <a:pt x="20203" y="7066"/>
                    <a:pt x="20139" y="7006"/>
                    <a:pt x="20048" y="7024"/>
                  </a:cubicBezTo>
                  <a:cubicBezTo>
                    <a:pt x="19986" y="7037"/>
                    <a:pt x="19851" y="6951"/>
                    <a:pt x="19851" y="6900"/>
                  </a:cubicBezTo>
                  <a:cubicBezTo>
                    <a:pt x="19851" y="6887"/>
                    <a:pt x="19807" y="6844"/>
                    <a:pt x="19754" y="6804"/>
                  </a:cubicBezTo>
                  <a:cubicBezTo>
                    <a:pt x="19701" y="6764"/>
                    <a:pt x="19659" y="6707"/>
                    <a:pt x="19658" y="6676"/>
                  </a:cubicBezTo>
                  <a:cubicBezTo>
                    <a:pt x="19657" y="6637"/>
                    <a:pt x="19640" y="6621"/>
                    <a:pt x="19600" y="6623"/>
                  </a:cubicBezTo>
                  <a:cubicBezTo>
                    <a:pt x="19561" y="6625"/>
                    <a:pt x="19545" y="6614"/>
                    <a:pt x="19550" y="6585"/>
                  </a:cubicBezTo>
                  <a:cubicBezTo>
                    <a:pt x="19559" y="6534"/>
                    <a:pt x="19462" y="6381"/>
                    <a:pt x="19405" y="6358"/>
                  </a:cubicBezTo>
                  <a:cubicBezTo>
                    <a:pt x="19383" y="6349"/>
                    <a:pt x="19363" y="6323"/>
                    <a:pt x="19363" y="6299"/>
                  </a:cubicBezTo>
                  <a:cubicBezTo>
                    <a:pt x="19363" y="6250"/>
                    <a:pt x="19229" y="6050"/>
                    <a:pt x="19195" y="6050"/>
                  </a:cubicBezTo>
                  <a:cubicBezTo>
                    <a:pt x="19183" y="6050"/>
                    <a:pt x="19141" y="6016"/>
                    <a:pt x="19100" y="5973"/>
                  </a:cubicBezTo>
                  <a:cubicBezTo>
                    <a:pt x="19060" y="5930"/>
                    <a:pt x="18965" y="5847"/>
                    <a:pt x="18891" y="5789"/>
                  </a:cubicBezTo>
                  <a:cubicBezTo>
                    <a:pt x="18816" y="5732"/>
                    <a:pt x="18702" y="5620"/>
                    <a:pt x="18635" y="5542"/>
                  </a:cubicBezTo>
                  <a:cubicBezTo>
                    <a:pt x="18512" y="5396"/>
                    <a:pt x="18279" y="5195"/>
                    <a:pt x="18051" y="5038"/>
                  </a:cubicBezTo>
                  <a:cubicBezTo>
                    <a:pt x="17858" y="4906"/>
                    <a:pt x="17493" y="4623"/>
                    <a:pt x="17451" y="4571"/>
                  </a:cubicBezTo>
                  <a:cubicBezTo>
                    <a:pt x="17430" y="4546"/>
                    <a:pt x="17413" y="4489"/>
                    <a:pt x="17413" y="4445"/>
                  </a:cubicBezTo>
                  <a:cubicBezTo>
                    <a:pt x="17412" y="4401"/>
                    <a:pt x="17389" y="4290"/>
                    <a:pt x="17362" y="4197"/>
                  </a:cubicBezTo>
                  <a:cubicBezTo>
                    <a:pt x="17292" y="3967"/>
                    <a:pt x="17256" y="3830"/>
                    <a:pt x="17150" y="3382"/>
                  </a:cubicBezTo>
                  <a:cubicBezTo>
                    <a:pt x="17109" y="3205"/>
                    <a:pt x="17060" y="3003"/>
                    <a:pt x="17025" y="2868"/>
                  </a:cubicBezTo>
                  <a:cubicBezTo>
                    <a:pt x="17009" y="2805"/>
                    <a:pt x="16982" y="2687"/>
                    <a:pt x="16963" y="2605"/>
                  </a:cubicBezTo>
                  <a:cubicBezTo>
                    <a:pt x="16945" y="2523"/>
                    <a:pt x="16913" y="2395"/>
                    <a:pt x="16892" y="2322"/>
                  </a:cubicBezTo>
                  <a:cubicBezTo>
                    <a:pt x="16814" y="2038"/>
                    <a:pt x="16747" y="1762"/>
                    <a:pt x="16701" y="1529"/>
                  </a:cubicBezTo>
                  <a:cubicBezTo>
                    <a:pt x="16670" y="1376"/>
                    <a:pt x="16625" y="1193"/>
                    <a:pt x="16457" y="556"/>
                  </a:cubicBezTo>
                  <a:cubicBezTo>
                    <a:pt x="16393" y="314"/>
                    <a:pt x="16340" y="91"/>
                    <a:pt x="16340" y="58"/>
                  </a:cubicBezTo>
                  <a:cubicBezTo>
                    <a:pt x="16340" y="3"/>
                    <a:pt x="16333" y="0"/>
                    <a:pt x="16194" y="0"/>
                  </a:cubicBezTo>
                  <a:cubicBezTo>
                    <a:pt x="16091" y="0"/>
                    <a:pt x="16048" y="9"/>
                    <a:pt x="16048" y="29"/>
                  </a:cubicBezTo>
                  <a:cubicBezTo>
                    <a:pt x="16048" y="63"/>
                    <a:pt x="16198" y="656"/>
                    <a:pt x="16241" y="796"/>
                  </a:cubicBezTo>
                  <a:cubicBezTo>
                    <a:pt x="16257" y="848"/>
                    <a:pt x="16287" y="956"/>
                    <a:pt x="16306" y="1036"/>
                  </a:cubicBezTo>
                  <a:cubicBezTo>
                    <a:pt x="16386" y="1367"/>
                    <a:pt x="16445" y="1616"/>
                    <a:pt x="16506" y="1874"/>
                  </a:cubicBezTo>
                  <a:cubicBezTo>
                    <a:pt x="16542" y="2024"/>
                    <a:pt x="16586" y="2201"/>
                    <a:pt x="16603" y="2267"/>
                  </a:cubicBezTo>
                  <a:cubicBezTo>
                    <a:pt x="16687" y="2590"/>
                    <a:pt x="16703" y="2657"/>
                    <a:pt x="16730" y="2774"/>
                  </a:cubicBezTo>
                  <a:cubicBezTo>
                    <a:pt x="16747" y="2843"/>
                    <a:pt x="16775" y="2961"/>
                    <a:pt x="16794" y="3036"/>
                  </a:cubicBezTo>
                  <a:cubicBezTo>
                    <a:pt x="16813" y="3111"/>
                    <a:pt x="16843" y="3234"/>
                    <a:pt x="16860" y="3308"/>
                  </a:cubicBezTo>
                  <a:cubicBezTo>
                    <a:pt x="16876" y="3383"/>
                    <a:pt x="16905" y="3501"/>
                    <a:pt x="16923" y="3570"/>
                  </a:cubicBezTo>
                  <a:cubicBezTo>
                    <a:pt x="17071" y="4135"/>
                    <a:pt x="17097" y="4275"/>
                    <a:pt x="17059" y="4299"/>
                  </a:cubicBezTo>
                  <a:cubicBezTo>
                    <a:pt x="17021" y="4324"/>
                    <a:pt x="17042" y="4334"/>
                    <a:pt x="16601" y="4081"/>
                  </a:cubicBezTo>
                  <a:cubicBezTo>
                    <a:pt x="16432" y="3984"/>
                    <a:pt x="16128" y="3821"/>
                    <a:pt x="15926" y="3719"/>
                  </a:cubicBezTo>
                  <a:cubicBezTo>
                    <a:pt x="15716" y="3612"/>
                    <a:pt x="15553" y="3515"/>
                    <a:pt x="15545" y="3489"/>
                  </a:cubicBezTo>
                  <a:cubicBezTo>
                    <a:pt x="15536" y="3465"/>
                    <a:pt x="15507" y="3284"/>
                    <a:pt x="15479" y="3088"/>
                  </a:cubicBezTo>
                  <a:cubicBezTo>
                    <a:pt x="15452" y="2893"/>
                    <a:pt x="15415" y="2666"/>
                    <a:pt x="15397" y="2586"/>
                  </a:cubicBezTo>
                  <a:cubicBezTo>
                    <a:pt x="15379" y="2505"/>
                    <a:pt x="15320" y="2208"/>
                    <a:pt x="15265" y="1926"/>
                  </a:cubicBezTo>
                  <a:cubicBezTo>
                    <a:pt x="15211" y="1644"/>
                    <a:pt x="15153" y="1352"/>
                    <a:pt x="15138" y="1277"/>
                  </a:cubicBezTo>
                  <a:cubicBezTo>
                    <a:pt x="15122" y="1202"/>
                    <a:pt x="15087" y="1028"/>
                    <a:pt x="15060" y="890"/>
                  </a:cubicBezTo>
                  <a:cubicBezTo>
                    <a:pt x="15033" y="752"/>
                    <a:pt x="14981" y="497"/>
                    <a:pt x="14945" y="324"/>
                  </a:cubicBezTo>
                  <a:cubicBezTo>
                    <a:pt x="14908" y="152"/>
                    <a:pt x="14878" y="8"/>
                    <a:pt x="14878" y="5"/>
                  </a:cubicBezTo>
                  <a:cubicBezTo>
                    <a:pt x="14878" y="3"/>
                    <a:pt x="14840" y="0"/>
                    <a:pt x="14793" y="0"/>
                  </a:cubicBezTo>
                  <a:cubicBezTo>
                    <a:pt x="14708" y="0"/>
                    <a:pt x="14708" y="0"/>
                    <a:pt x="14726" y="131"/>
                  </a:cubicBezTo>
                  <a:cubicBezTo>
                    <a:pt x="14752" y="308"/>
                    <a:pt x="14842" y="796"/>
                    <a:pt x="14860" y="852"/>
                  </a:cubicBezTo>
                  <a:cubicBezTo>
                    <a:pt x="14868" y="876"/>
                    <a:pt x="14890" y="1008"/>
                    <a:pt x="14909" y="1144"/>
                  </a:cubicBezTo>
                  <a:cubicBezTo>
                    <a:pt x="14929" y="1280"/>
                    <a:pt x="14961" y="1439"/>
                    <a:pt x="14979" y="1497"/>
                  </a:cubicBezTo>
                  <a:cubicBezTo>
                    <a:pt x="14997" y="1554"/>
                    <a:pt x="15025" y="1686"/>
                    <a:pt x="15041" y="1790"/>
                  </a:cubicBezTo>
                  <a:cubicBezTo>
                    <a:pt x="15058" y="1894"/>
                    <a:pt x="15095" y="2101"/>
                    <a:pt x="15124" y="2250"/>
                  </a:cubicBezTo>
                  <a:cubicBezTo>
                    <a:pt x="15152" y="2400"/>
                    <a:pt x="15196" y="2631"/>
                    <a:pt x="15221" y="2764"/>
                  </a:cubicBezTo>
                  <a:cubicBezTo>
                    <a:pt x="15246" y="2896"/>
                    <a:pt x="15282" y="3083"/>
                    <a:pt x="15301" y="3180"/>
                  </a:cubicBezTo>
                  <a:cubicBezTo>
                    <a:pt x="15350" y="3432"/>
                    <a:pt x="15331" y="3439"/>
                    <a:pt x="14982" y="3294"/>
                  </a:cubicBezTo>
                  <a:cubicBezTo>
                    <a:pt x="14673" y="3165"/>
                    <a:pt x="13833" y="2887"/>
                    <a:pt x="13627" y="2846"/>
                  </a:cubicBezTo>
                  <a:cubicBezTo>
                    <a:pt x="13556" y="2832"/>
                    <a:pt x="13413" y="2793"/>
                    <a:pt x="13309" y="2760"/>
                  </a:cubicBezTo>
                  <a:cubicBezTo>
                    <a:pt x="13206" y="2727"/>
                    <a:pt x="13100" y="2701"/>
                    <a:pt x="13073" y="2701"/>
                  </a:cubicBezTo>
                  <a:cubicBezTo>
                    <a:pt x="13045" y="2701"/>
                    <a:pt x="12969" y="2683"/>
                    <a:pt x="12902" y="2662"/>
                  </a:cubicBezTo>
                  <a:cubicBezTo>
                    <a:pt x="12719" y="2602"/>
                    <a:pt x="11762" y="2424"/>
                    <a:pt x="11596" y="2418"/>
                  </a:cubicBezTo>
                  <a:cubicBezTo>
                    <a:pt x="11516" y="2415"/>
                    <a:pt x="11352" y="2402"/>
                    <a:pt x="11232" y="2389"/>
                  </a:cubicBezTo>
                  <a:cubicBezTo>
                    <a:pt x="11112" y="2377"/>
                    <a:pt x="10900" y="2361"/>
                    <a:pt x="10761" y="2355"/>
                  </a:cubicBezTo>
                  <a:cubicBezTo>
                    <a:pt x="10575" y="2348"/>
                    <a:pt x="10483" y="2333"/>
                    <a:pt x="10416" y="2302"/>
                  </a:cubicBezTo>
                  <a:cubicBezTo>
                    <a:pt x="10343" y="2267"/>
                    <a:pt x="10315" y="2263"/>
                    <a:pt x="10277" y="2283"/>
                  </a:cubicBezTo>
                  <a:cubicBezTo>
                    <a:pt x="10220" y="2314"/>
                    <a:pt x="9981" y="2293"/>
                    <a:pt x="9907" y="2252"/>
                  </a:cubicBezTo>
                  <a:cubicBezTo>
                    <a:pt x="9844" y="2217"/>
                    <a:pt x="9550" y="2196"/>
                    <a:pt x="9476" y="2222"/>
                  </a:cubicBezTo>
                  <a:cubicBezTo>
                    <a:pt x="9436" y="2236"/>
                    <a:pt x="9395" y="2232"/>
                    <a:pt x="9340" y="2208"/>
                  </a:cubicBezTo>
                  <a:cubicBezTo>
                    <a:pt x="9278" y="2182"/>
                    <a:pt x="9246" y="2179"/>
                    <a:pt x="9194" y="2197"/>
                  </a:cubicBezTo>
                  <a:cubicBezTo>
                    <a:pt x="9146" y="2214"/>
                    <a:pt x="9107" y="2214"/>
                    <a:pt x="9062" y="2198"/>
                  </a:cubicBezTo>
                  <a:cubicBezTo>
                    <a:pt x="9015" y="2182"/>
                    <a:pt x="8980" y="2184"/>
                    <a:pt x="8933" y="2203"/>
                  </a:cubicBezTo>
                  <a:cubicBezTo>
                    <a:pt x="8882" y="2223"/>
                    <a:pt x="8845" y="2224"/>
                    <a:pt x="8767" y="2205"/>
                  </a:cubicBezTo>
                  <a:cubicBezTo>
                    <a:pt x="8654" y="2177"/>
                    <a:pt x="7894" y="2200"/>
                    <a:pt x="7476" y="2243"/>
                  </a:cubicBezTo>
                  <a:cubicBezTo>
                    <a:pt x="7280" y="2263"/>
                    <a:pt x="7241" y="2274"/>
                    <a:pt x="7241" y="2307"/>
                  </a:cubicBezTo>
                  <a:cubicBezTo>
                    <a:pt x="7241" y="2358"/>
                    <a:pt x="7152" y="2379"/>
                    <a:pt x="7075" y="2348"/>
                  </a:cubicBezTo>
                  <a:cubicBezTo>
                    <a:pt x="6987" y="2313"/>
                    <a:pt x="6930" y="2316"/>
                    <a:pt x="6978" y="2354"/>
                  </a:cubicBezTo>
                  <a:cubicBezTo>
                    <a:pt x="7005" y="2375"/>
                    <a:pt x="7007" y="2387"/>
                    <a:pt x="6981" y="2398"/>
                  </a:cubicBezTo>
                  <a:cubicBezTo>
                    <a:pt x="6930" y="2418"/>
                    <a:pt x="6843" y="2391"/>
                    <a:pt x="6869" y="2364"/>
                  </a:cubicBezTo>
                  <a:cubicBezTo>
                    <a:pt x="6883" y="2349"/>
                    <a:pt x="6869" y="2344"/>
                    <a:pt x="6831" y="2349"/>
                  </a:cubicBezTo>
                  <a:cubicBezTo>
                    <a:pt x="6794" y="2354"/>
                    <a:pt x="6774" y="2371"/>
                    <a:pt x="6780" y="2393"/>
                  </a:cubicBezTo>
                  <a:cubicBezTo>
                    <a:pt x="6792" y="2440"/>
                    <a:pt x="6697" y="2463"/>
                    <a:pt x="6619" y="2432"/>
                  </a:cubicBezTo>
                  <a:cubicBezTo>
                    <a:pt x="6569" y="2412"/>
                    <a:pt x="6546" y="2416"/>
                    <a:pt x="6489" y="2459"/>
                  </a:cubicBezTo>
                  <a:cubicBezTo>
                    <a:pt x="6444" y="2492"/>
                    <a:pt x="6388" y="2509"/>
                    <a:pt x="6327" y="2508"/>
                  </a:cubicBezTo>
                  <a:cubicBezTo>
                    <a:pt x="6276" y="2507"/>
                    <a:pt x="6207" y="2521"/>
                    <a:pt x="6175" y="2540"/>
                  </a:cubicBezTo>
                  <a:cubicBezTo>
                    <a:pt x="6141" y="2560"/>
                    <a:pt x="6089" y="2569"/>
                    <a:pt x="6048" y="2562"/>
                  </a:cubicBezTo>
                  <a:cubicBezTo>
                    <a:pt x="6003" y="2554"/>
                    <a:pt x="5939" y="2568"/>
                    <a:pt x="5869" y="2601"/>
                  </a:cubicBezTo>
                  <a:cubicBezTo>
                    <a:pt x="5810" y="2630"/>
                    <a:pt x="5692" y="2665"/>
                    <a:pt x="5607" y="2680"/>
                  </a:cubicBezTo>
                  <a:cubicBezTo>
                    <a:pt x="5483" y="2701"/>
                    <a:pt x="5442" y="2720"/>
                    <a:pt x="5402" y="2774"/>
                  </a:cubicBezTo>
                  <a:cubicBezTo>
                    <a:pt x="5372" y="2815"/>
                    <a:pt x="5264" y="2880"/>
                    <a:pt x="5129" y="2939"/>
                  </a:cubicBezTo>
                  <a:cubicBezTo>
                    <a:pt x="4886" y="3046"/>
                    <a:pt x="4764" y="3127"/>
                    <a:pt x="4456" y="3382"/>
                  </a:cubicBezTo>
                  <a:cubicBezTo>
                    <a:pt x="4346" y="3474"/>
                    <a:pt x="4217" y="3572"/>
                    <a:pt x="4171" y="3600"/>
                  </a:cubicBezTo>
                  <a:cubicBezTo>
                    <a:pt x="4093" y="3647"/>
                    <a:pt x="4086" y="3648"/>
                    <a:pt x="4030" y="3615"/>
                  </a:cubicBezTo>
                  <a:cubicBezTo>
                    <a:pt x="3967" y="3579"/>
                    <a:pt x="3965" y="3571"/>
                    <a:pt x="4022" y="3298"/>
                  </a:cubicBezTo>
                  <a:cubicBezTo>
                    <a:pt x="4039" y="3217"/>
                    <a:pt x="4063" y="3100"/>
                    <a:pt x="4073" y="3037"/>
                  </a:cubicBezTo>
                  <a:cubicBezTo>
                    <a:pt x="4092" y="2926"/>
                    <a:pt x="4091" y="2924"/>
                    <a:pt x="4031" y="2959"/>
                  </a:cubicBezTo>
                  <a:cubicBezTo>
                    <a:pt x="3997" y="2978"/>
                    <a:pt x="3959" y="2988"/>
                    <a:pt x="3947" y="2980"/>
                  </a:cubicBezTo>
                  <a:cubicBezTo>
                    <a:pt x="3919" y="2962"/>
                    <a:pt x="4024" y="2887"/>
                    <a:pt x="4058" y="2901"/>
                  </a:cubicBezTo>
                  <a:cubicBezTo>
                    <a:pt x="4072" y="2907"/>
                    <a:pt x="4102" y="2857"/>
                    <a:pt x="4123" y="2790"/>
                  </a:cubicBezTo>
                  <a:cubicBezTo>
                    <a:pt x="4161" y="2674"/>
                    <a:pt x="4172" y="2620"/>
                    <a:pt x="4200" y="2404"/>
                  </a:cubicBezTo>
                  <a:cubicBezTo>
                    <a:pt x="4207" y="2350"/>
                    <a:pt x="4221" y="2266"/>
                    <a:pt x="4234" y="2219"/>
                  </a:cubicBezTo>
                  <a:cubicBezTo>
                    <a:pt x="4249" y="2163"/>
                    <a:pt x="4243" y="2124"/>
                    <a:pt x="4217" y="2103"/>
                  </a:cubicBezTo>
                  <a:cubicBezTo>
                    <a:pt x="4185" y="2078"/>
                    <a:pt x="4188" y="2065"/>
                    <a:pt x="4229" y="2035"/>
                  </a:cubicBezTo>
                  <a:cubicBezTo>
                    <a:pt x="4278" y="2000"/>
                    <a:pt x="4342" y="1763"/>
                    <a:pt x="4363" y="1539"/>
                  </a:cubicBezTo>
                  <a:cubicBezTo>
                    <a:pt x="4367" y="1493"/>
                    <a:pt x="4389" y="1420"/>
                    <a:pt x="4411" y="1377"/>
                  </a:cubicBezTo>
                  <a:cubicBezTo>
                    <a:pt x="4433" y="1334"/>
                    <a:pt x="4442" y="1281"/>
                    <a:pt x="4431" y="1259"/>
                  </a:cubicBezTo>
                  <a:cubicBezTo>
                    <a:pt x="4420" y="1237"/>
                    <a:pt x="4427" y="1195"/>
                    <a:pt x="4445" y="1164"/>
                  </a:cubicBezTo>
                  <a:cubicBezTo>
                    <a:pt x="4463" y="1133"/>
                    <a:pt x="4484" y="1052"/>
                    <a:pt x="4493" y="983"/>
                  </a:cubicBezTo>
                  <a:cubicBezTo>
                    <a:pt x="4502" y="914"/>
                    <a:pt x="4518" y="835"/>
                    <a:pt x="4529" y="808"/>
                  </a:cubicBezTo>
                  <a:cubicBezTo>
                    <a:pt x="4539" y="780"/>
                    <a:pt x="4533" y="752"/>
                    <a:pt x="4513" y="744"/>
                  </a:cubicBezTo>
                  <a:cubicBezTo>
                    <a:pt x="4494" y="736"/>
                    <a:pt x="4486" y="721"/>
                    <a:pt x="4496" y="710"/>
                  </a:cubicBezTo>
                  <a:cubicBezTo>
                    <a:pt x="4507" y="699"/>
                    <a:pt x="4529" y="696"/>
                    <a:pt x="4546" y="703"/>
                  </a:cubicBezTo>
                  <a:cubicBezTo>
                    <a:pt x="4563" y="710"/>
                    <a:pt x="4576" y="661"/>
                    <a:pt x="4576" y="588"/>
                  </a:cubicBezTo>
                  <a:cubicBezTo>
                    <a:pt x="4576" y="519"/>
                    <a:pt x="4589" y="417"/>
                    <a:pt x="4605" y="362"/>
                  </a:cubicBezTo>
                  <a:cubicBezTo>
                    <a:pt x="4622" y="307"/>
                    <a:pt x="4644" y="203"/>
                    <a:pt x="4654" y="131"/>
                  </a:cubicBezTo>
                  <a:lnTo>
                    <a:pt x="4672" y="0"/>
                  </a:lnTo>
                  <a:lnTo>
                    <a:pt x="4299" y="0"/>
                  </a:lnTo>
                  <a:close/>
                  <a:moveTo>
                    <a:pt x="3835" y="2168"/>
                  </a:moveTo>
                  <a:cubicBezTo>
                    <a:pt x="3852" y="2164"/>
                    <a:pt x="3864" y="2173"/>
                    <a:pt x="3885" y="2191"/>
                  </a:cubicBezTo>
                  <a:cubicBezTo>
                    <a:pt x="3934" y="2233"/>
                    <a:pt x="3923" y="2476"/>
                    <a:pt x="3859" y="2753"/>
                  </a:cubicBezTo>
                  <a:cubicBezTo>
                    <a:pt x="3841" y="2834"/>
                    <a:pt x="3813" y="2966"/>
                    <a:pt x="3797" y="3046"/>
                  </a:cubicBezTo>
                  <a:cubicBezTo>
                    <a:pt x="3781" y="3127"/>
                    <a:pt x="3754" y="3218"/>
                    <a:pt x="3736" y="3247"/>
                  </a:cubicBezTo>
                  <a:cubicBezTo>
                    <a:pt x="3699" y="3310"/>
                    <a:pt x="3624" y="3317"/>
                    <a:pt x="3550" y="3265"/>
                  </a:cubicBezTo>
                  <a:cubicBezTo>
                    <a:pt x="3471" y="3209"/>
                    <a:pt x="3488" y="2845"/>
                    <a:pt x="3581" y="2590"/>
                  </a:cubicBezTo>
                  <a:cubicBezTo>
                    <a:pt x="3607" y="2519"/>
                    <a:pt x="3638" y="2423"/>
                    <a:pt x="3649" y="2378"/>
                  </a:cubicBezTo>
                  <a:cubicBezTo>
                    <a:pt x="3661" y="2333"/>
                    <a:pt x="3709" y="2263"/>
                    <a:pt x="3756" y="2224"/>
                  </a:cubicBezTo>
                  <a:cubicBezTo>
                    <a:pt x="3796" y="2190"/>
                    <a:pt x="3818" y="2173"/>
                    <a:pt x="3835" y="2168"/>
                  </a:cubicBezTo>
                  <a:close/>
                  <a:moveTo>
                    <a:pt x="8494" y="2606"/>
                  </a:moveTo>
                  <a:cubicBezTo>
                    <a:pt x="8918" y="2602"/>
                    <a:pt x="9389" y="2620"/>
                    <a:pt x="9506" y="2652"/>
                  </a:cubicBezTo>
                  <a:cubicBezTo>
                    <a:pt x="9601" y="2677"/>
                    <a:pt x="9613" y="2689"/>
                    <a:pt x="9613" y="2761"/>
                  </a:cubicBezTo>
                  <a:cubicBezTo>
                    <a:pt x="9613" y="2862"/>
                    <a:pt x="9558" y="2893"/>
                    <a:pt x="9369" y="2898"/>
                  </a:cubicBezTo>
                  <a:cubicBezTo>
                    <a:pt x="9289" y="2900"/>
                    <a:pt x="9205" y="2914"/>
                    <a:pt x="9184" y="2927"/>
                  </a:cubicBezTo>
                  <a:cubicBezTo>
                    <a:pt x="9162" y="2941"/>
                    <a:pt x="9106" y="2952"/>
                    <a:pt x="9059" y="2952"/>
                  </a:cubicBezTo>
                  <a:cubicBezTo>
                    <a:pt x="9011" y="2952"/>
                    <a:pt x="8770" y="2986"/>
                    <a:pt x="8521" y="3027"/>
                  </a:cubicBezTo>
                  <a:cubicBezTo>
                    <a:pt x="8273" y="3068"/>
                    <a:pt x="8011" y="3110"/>
                    <a:pt x="7940" y="3119"/>
                  </a:cubicBezTo>
                  <a:cubicBezTo>
                    <a:pt x="7788" y="3139"/>
                    <a:pt x="7480" y="3197"/>
                    <a:pt x="7387" y="3224"/>
                  </a:cubicBezTo>
                  <a:cubicBezTo>
                    <a:pt x="7351" y="3235"/>
                    <a:pt x="7169" y="3272"/>
                    <a:pt x="6981" y="3308"/>
                  </a:cubicBezTo>
                  <a:cubicBezTo>
                    <a:pt x="6302" y="3439"/>
                    <a:pt x="6214" y="3458"/>
                    <a:pt x="6014" y="3519"/>
                  </a:cubicBezTo>
                  <a:cubicBezTo>
                    <a:pt x="5580" y="3649"/>
                    <a:pt x="5536" y="3565"/>
                    <a:pt x="5870" y="3245"/>
                  </a:cubicBezTo>
                  <a:cubicBezTo>
                    <a:pt x="6012" y="3111"/>
                    <a:pt x="6090" y="3056"/>
                    <a:pt x="6195" y="3022"/>
                  </a:cubicBezTo>
                  <a:cubicBezTo>
                    <a:pt x="6272" y="2996"/>
                    <a:pt x="6368" y="2952"/>
                    <a:pt x="6409" y="2924"/>
                  </a:cubicBezTo>
                  <a:cubicBezTo>
                    <a:pt x="6612" y="2783"/>
                    <a:pt x="7262" y="2665"/>
                    <a:pt x="8101" y="2617"/>
                  </a:cubicBezTo>
                  <a:cubicBezTo>
                    <a:pt x="8217" y="2610"/>
                    <a:pt x="8353" y="2607"/>
                    <a:pt x="8494" y="2606"/>
                  </a:cubicBezTo>
                  <a:close/>
                  <a:moveTo>
                    <a:pt x="4054" y="2650"/>
                  </a:moveTo>
                  <a:cubicBezTo>
                    <a:pt x="4071" y="2643"/>
                    <a:pt x="4093" y="2646"/>
                    <a:pt x="4103" y="2657"/>
                  </a:cubicBezTo>
                  <a:cubicBezTo>
                    <a:pt x="4114" y="2668"/>
                    <a:pt x="4107" y="2682"/>
                    <a:pt x="4090" y="2689"/>
                  </a:cubicBezTo>
                  <a:cubicBezTo>
                    <a:pt x="4074" y="2696"/>
                    <a:pt x="4051" y="2693"/>
                    <a:pt x="4041" y="2682"/>
                  </a:cubicBezTo>
                  <a:cubicBezTo>
                    <a:pt x="4030" y="2671"/>
                    <a:pt x="4037" y="2656"/>
                    <a:pt x="4054" y="2650"/>
                  </a:cubicBezTo>
                  <a:close/>
                  <a:moveTo>
                    <a:pt x="3956" y="3152"/>
                  </a:moveTo>
                  <a:cubicBezTo>
                    <a:pt x="3973" y="3145"/>
                    <a:pt x="3995" y="3149"/>
                    <a:pt x="4005" y="3160"/>
                  </a:cubicBezTo>
                  <a:cubicBezTo>
                    <a:pt x="4016" y="3170"/>
                    <a:pt x="4011" y="3185"/>
                    <a:pt x="3994" y="3192"/>
                  </a:cubicBezTo>
                  <a:cubicBezTo>
                    <a:pt x="3977" y="3198"/>
                    <a:pt x="3953" y="3195"/>
                    <a:pt x="3943" y="3184"/>
                  </a:cubicBezTo>
                  <a:cubicBezTo>
                    <a:pt x="3933" y="3173"/>
                    <a:pt x="3939" y="3159"/>
                    <a:pt x="3956" y="3152"/>
                  </a:cubicBezTo>
                  <a:close/>
                  <a:moveTo>
                    <a:pt x="17085" y="3488"/>
                  </a:moveTo>
                  <a:cubicBezTo>
                    <a:pt x="17102" y="3481"/>
                    <a:pt x="17126" y="3484"/>
                    <a:pt x="17136" y="3495"/>
                  </a:cubicBezTo>
                  <a:cubicBezTo>
                    <a:pt x="17147" y="3506"/>
                    <a:pt x="17140" y="3520"/>
                    <a:pt x="17123" y="3527"/>
                  </a:cubicBezTo>
                  <a:cubicBezTo>
                    <a:pt x="17106" y="3534"/>
                    <a:pt x="17084" y="3530"/>
                    <a:pt x="17074" y="3520"/>
                  </a:cubicBezTo>
                  <a:cubicBezTo>
                    <a:pt x="17063" y="3509"/>
                    <a:pt x="17068" y="3494"/>
                    <a:pt x="17085" y="3488"/>
                  </a:cubicBezTo>
                  <a:close/>
                </a:path>
              </a:pathLst>
            </a:custGeom>
            <a:ln w="12700" cap="flat">
              <a:noFill/>
              <a:miter lim="400000"/>
            </a:ln>
            <a:effectLst>
              <a:outerShdw sx="100000" sy="100000" kx="0" ky="0" algn="b" rotWithShape="0" blurRad="63500" dist="279648" dir="5400000">
                <a:srgbClr val="000000">
                  <a:alpha val="14403"/>
                </a:srgbClr>
              </a:outerShdw>
            </a:effectLst>
          </p:spPr>
        </p:pic>
        <p:sp>
          <p:nvSpPr>
            <p:cNvPr id="162" name="450 mDOM…"/>
            <p:cNvSpPr txBox="1"/>
            <p:nvPr/>
          </p:nvSpPr>
          <p:spPr>
            <a:xfrm>
              <a:off x="-208676" y="-671759"/>
              <a:ext cx="6454161" cy="16732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200">
                  <a:solidFill>
                    <a:srgbClr val="FFFFFF"/>
                  </a:solidFill>
                </a:defRPr>
              </a:pPr>
              <a:r>
                <a:t>450 mDOM</a:t>
              </a:r>
            </a:p>
            <a:p>
              <a:pPr>
                <a:defRPr b="0" sz="3800">
                  <a:solidFill>
                    <a:srgbClr val="FFFFFF"/>
                  </a:solidFill>
                </a:defRPr>
              </a:pPr>
              <a:r>
                <a:t>one of the 2 baseline designs</a:t>
              </a:r>
            </a:p>
          </p:txBody>
        </p:sp>
      </p:grpSp>
      <p:pic>
        <p:nvPicPr>
          <p:cNvPr id="164" name="ICUpgrade_Horizontal_png.png" descr="ICUpgrade_Horizontal_png.png"/>
          <p:cNvPicPr>
            <a:picLocks noChangeAspect="1"/>
          </p:cNvPicPr>
          <p:nvPr/>
        </p:nvPicPr>
        <p:blipFill>
          <a:blip r:embed="rId4">
            <a:extLst/>
          </a:blip>
          <a:stretch>
            <a:fillRect/>
          </a:stretch>
        </p:blipFill>
        <p:spPr>
          <a:xfrm>
            <a:off x="57690" y="35946"/>
            <a:ext cx="8262827" cy="2218219"/>
          </a:xfrm>
          <a:prstGeom prst="rect">
            <a:avLst/>
          </a:prstGeom>
          <a:ln w="12700">
            <a:miter lim="400000"/>
          </a:ln>
        </p:spPr>
      </p:pic>
      <p:sp>
        <p:nvSpPr>
          <p:cNvPr id="165" name="Ellipsoid glass with thin diameter with 2 PMT"/>
          <p:cNvSpPr txBox="1"/>
          <p:nvPr/>
        </p:nvSpPr>
        <p:spPr>
          <a:xfrm>
            <a:off x="8403768" y="10791081"/>
            <a:ext cx="3682089" cy="14625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a:lvl1pPr>
          </a:lstStyle>
          <a:p>
            <a:pPr/>
            <a:r>
              <a:t>Ellipsoid glass with thin diameter with 2 PMT</a:t>
            </a:r>
          </a:p>
        </p:txBody>
      </p:sp>
      <p:sp>
        <p:nvSpPr>
          <p:cNvPr id="166" name="New sensor generation…"/>
          <p:cNvSpPr txBox="1"/>
          <p:nvPr/>
        </p:nvSpPr>
        <p:spPr>
          <a:xfrm>
            <a:off x="17691059" y="4896810"/>
            <a:ext cx="6220913" cy="619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821531">
              <a:defRPr b="0" sz="4400">
                <a:solidFill>
                  <a:srgbClr val="FFFFFF"/>
                </a:solidFill>
                <a:latin typeface="Avenir Heavy"/>
                <a:ea typeface="Avenir Heavy"/>
                <a:cs typeface="Avenir Heavy"/>
                <a:sym typeface="Avenir Heavy"/>
              </a:defRPr>
            </a:pPr>
            <a:r>
              <a:t>New sensor generation</a:t>
            </a:r>
          </a:p>
          <a:p>
            <a:pPr marL="615461" indent="-615461" algn="l" defTabSz="821531">
              <a:buSzPct val="50000"/>
              <a:buChar char="•"/>
              <a:defRPr b="0" sz="4400">
                <a:solidFill>
                  <a:srgbClr val="FFFFFF"/>
                </a:solidFill>
                <a:latin typeface="Avenir Book"/>
                <a:ea typeface="Avenir Book"/>
                <a:cs typeface="Avenir Book"/>
                <a:sym typeface="Avenir Book"/>
              </a:defRPr>
            </a:pPr>
            <a:r>
              <a:t>large, isotropic sensitivity</a:t>
            </a:r>
          </a:p>
          <a:p>
            <a:pPr marL="615461" indent="-615461" algn="l" defTabSz="821531">
              <a:buSzPct val="50000"/>
              <a:buChar char="•"/>
              <a:defRPr b="0" sz="4400">
                <a:solidFill>
                  <a:srgbClr val="FFFFFF"/>
                </a:solidFill>
                <a:latin typeface="Avenir Book"/>
                <a:ea typeface="Avenir Book"/>
                <a:cs typeface="Avenir Book"/>
                <a:sym typeface="Avenir Book"/>
              </a:defRPr>
            </a:pPr>
            <a:r>
              <a:t>directional information / noise suppression</a:t>
            </a:r>
          </a:p>
          <a:p>
            <a:pPr marL="615461" indent="-615461" algn="l" defTabSz="821531">
              <a:buSzPct val="50000"/>
              <a:buChar char="•"/>
              <a:defRPr b="0" sz="4400">
                <a:solidFill>
                  <a:srgbClr val="FFFFFF"/>
                </a:solidFill>
                <a:latin typeface="Avenir Book"/>
                <a:ea typeface="Avenir Book"/>
                <a:cs typeface="Avenir Book"/>
                <a:sym typeface="Avenir Book"/>
              </a:defRPr>
            </a:pPr>
            <a:r>
              <a:t>integrated calibration systems</a:t>
            </a:r>
          </a:p>
        </p:txBody>
      </p:sp>
      <p:grpSp>
        <p:nvGrpSpPr>
          <p:cNvPr id="172" name="Gruppieren"/>
          <p:cNvGrpSpPr/>
          <p:nvPr/>
        </p:nvGrpSpPr>
        <p:grpSpPr>
          <a:xfrm>
            <a:off x="9446681" y="754209"/>
            <a:ext cx="7144950" cy="12578720"/>
            <a:chOff x="1" y="-1015573"/>
            <a:chExt cx="7144949" cy="12578719"/>
          </a:xfrm>
        </p:grpSpPr>
        <p:pic>
          <p:nvPicPr>
            <p:cNvPr id="167" name="IceCubeUpgrade_status_perspectives_Anna_Eimer_new (verschoben).pdf" descr="IceCubeUpgrade_status_perspectives_Anna_Eimer_new (verschoben).pdf"/>
            <p:cNvPicPr>
              <a:picLocks noChangeAspect="1"/>
            </p:cNvPicPr>
            <p:nvPr/>
          </p:nvPicPr>
          <p:blipFill>
            <a:blip r:embed="rId5">
              <a:extLst/>
            </a:blip>
            <a:srcRect l="5793" t="47752" r="51078" b="7217"/>
            <a:stretch>
              <a:fillRect/>
            </a:stretch>
          </p:blipFill>
          <p:spPr>
            <a:xfrm>
              <a:off x="41594" y="88827"/>
              <a:ext cx="7103357" cy="4171817"/>
            </a:xfrm>
            <a:prstGeom prst="rect">
              <a:avLst/>
            </a:prstGeom>
            <a:ln w="12700" cap="flat">
              <a:noFill/>
              <a:miter lim="400000"/>
            </a:ln>
            <a:effectLst/>
          </p:spPr>
        </p:pic>
        <p:pic>
          <p:nvPicPr>
            <p:cNvPr id="168" name="IceCubeUpgrade_status_perspectives_Anna_Eimer_new (verschoben).pdf" descr="IceCubeUpgrade_status_perspectives_Anna_Eimer_new (verschoben).pdf"/>
            <p:cNvPicPr>
              <a:picLocks noChangeAspect="1"/>
            </p:cNvPicPr>
            <p:nvPr/>
          </p:nvPicPr>
          <p:blipFill>
            <a:blip r:embed="rId5">
              <a:extLst/>
            </a:blip>
            <a:srcRect l="52517" t="47334" r="4353" b="7227"/>
            <a:stretch>
              <a:fillRect/>
            </a:stretch>
          </p:blipFill>
          <p:spPr>
            <a:xfrm>
              <a:off x="0" y="6155903"/>
              <a:ext cx="7103504" cy="4209604"/>
            </a:xfrm>
            <a:prstGeom prst="rect">
              <a:avLst/>
            </a:prstGeom>
            <a:ln w="12700" cap="flat">
              <a:noFill/>
              <a:miter lim="400000"/>
            </a:ln>
            <a:effectLst/>
          </p:spPr>
        </p:pic>
        <p:sp>
          <p:nvSpPr>
            <p:cNvPr id="169" name="Linien"/>
            <p:cNvSpPr/>
            <p:nvPr/>
          </p:nvSpPr>
          <p:spPr>
            <a:xfrm>
              <a:off x="3572553" y="4572827"/>
              <a:ext cx="1" cy="1222303"/>
            </a:xfrm>
            <a:prstGeom prst="line">
              <a:avLst/>
            </a:prstGeom>
            <a:noFill/>
            <a:ln w="101600" cap="flat">
              <a:solidFill>
                <a:srgbClr val="FFFFFF"/>
              </a:solidFill>
              <a:prstDash val="solid"/>
              <a:miter lim="400000"/>
              <a:tailEnd type="triangle" w="med" len="med"/>
            </a:ln>
            <a:effectLst/>
          </p:spPr>
          <p:txBody>
            <a:bodyPr wrap="square" lIns="50800" tIns="50800" rIns="50800" bIns="50800" numCol="1" anchor="ctr">
              <a:noAutofit/>
            </a:bodyPr>
            <a:lstStyle/>
            <a:p>
              <a:pPr/>
            </a:p>
          </p:txBody>
        </p:sp>
        <p:sp>
          <p:nvSpPr>
            <p:cNvPr id="170" name="30 GeV Muon"/>
            <p:cNvSpPr txBox="1"/>
            <p:nvPr/>
          </p:nvSpPr>
          <p:spPr>
            <a:xfrm>
              <a:off x="2172672" y="-1015574"/>
              <a:ext cx="3414983" cy="7571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a:solidFill>
                    <a:srgbClr val="FFFFFF"/>
                  </a:solidFill>
                </a:defRPr>
              </a:lvl1pPr>
            </a:lstStyle>
            <a:p>
              <a:pPr/>
              <a:r>
                <a:t>30 GeV Muon</a:t>
              </a:r>
            </a:p>
          </p:txBody>
        </p:sp>
        <p:sp>
          <p:nvSpPr>
            <p:cNvPr id="171" name="3x more photo-sensor area"/>
            <p:cNvSpPr txBox="1"/>
            <p:nvPr/>
          </p:nvSpPr>
          <p:spPr>
            <a:xfrm>
              <a:off x="377859" y="10822674"/>
              <a:ext cx="6389389" cy="7404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0">
                  <a:solidFill>
                    <a:srgbClr val="FFFFFF"/>
                  </a:solidFill>
                </a:defRPr>
              </a:lvl1pPr>
            </a:lstStyle>
            <a:p>
              <a:pPr/>
              <a:r>
                <a:t>3x more photo-sensor area</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2"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176" name="Foliennummer"/>
          <p:cNvSpPr txBox="1"/>
          <p:nvPr>
            <p:ph type="sldNum" sz="quarter" idx="2"/>
          </p:nvPr>
        </p:nvSpPr>
        <p:spPr>
          <a:xfrm>
            <a:off x="23711644" y="13007299"/>
            <a:ext cx="384963" cy="7239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79" name="Gruppieren"/>
          <p:cNvGrpSpPr/>
          <p:nvPr/>
        </p:nvGrpSpPr>
        <p:grpSpPr>
          <a:xfrm>
            <a:off x="597730" y="2482832"/>
            <a:ext cx="6454161" cy="11025386"/>
            <a:chOff x="-208675" y="-671758"/>
            <a:chExt cx="6454159" cy="11025385"/>
          </a:xfrm>
        </p:grpSpPr>
        <p:pic>
          <p:nvPicPr>
            <p:cNvPr id="177" name="mDOM_photograph-1.jpg" descr="mDOM_photograph-1.jpg"/>
            <p:cNvPicPr>
              <a:picLocks noChangeAspect="1"/>
            </p:cNvPicPr>
            <p:nvPr/>
          </p:nvPicPr>
          <p:blipFill>
            <a:blip r:embed="rId3">
              <a:extLst/>
            </a:blip>
            <a:srcRect l="6820" t="0" r="2985" b="1"/>
            <a:stretch>
              <a:fillRect/>
            </a:stretch>
          </p:blipFill>
          <p:spPr>
            <a:xfrm>
              <a:off x="-168" y="977389"/>
              <a:ext cx="6037145" cy="9376239"/>
            </a:xfrm>
            <a:custGeom>
              <a:avLst/>
              <a:gdLst/>
              <a:ahLst/>
              <a:cxnLst>
                <a:cxn ang="0">
                  <a:pos x="wd2" y="hd2"/>
                </a:cxn>
                <a:cxn ang="5400000">
                  <a:pos x="wd2" y="hd2"/>
                </a:cxn>
                <a:cxn ang="10800000">
                  <a:pos x="wd2" y="hd2"/>
                </a:cxn>
                <a:cxn ang="16200000">
                  <a:pos x="wd2" y="hd2"/>
                </a:cxn>
              </a:cxnLst>
              <a:rect l="0" t="0" r="r" b="b"/>
              <a:pathLst>
                <a:path w="21575" h="21586" fill="norm" stroke="1" extrusionOk="0">
                  <a:moveTo>
                    <a:pt x="4299" y="0"/>
                  </a:moveTo>
                  <a:cubicBezTo>
                    <a:pt x="4094" y="0"/>
                    <a:pt x="3925" y="3"/>
                    <a:pt x="3923" y="5"/>
                  </a:cubicBezTo>
                  <a:cubicBezTo>
                    <a:pt x="3922" y="8"/>
                    <a:pt x="3902" y="119"/>
                    <a:pt x="3878" y="251"/>
                  </a:cubicBezTo>
                  <a:cubicBezTo>
                    <a:pt x="3854" y="384"/>
                    <a:pt x="3796" y="652"/>
                    <a:pt x="3750" y="848"/>
                  </a:cubicBezTo>
                  <a:cubicBezTo>
                    <a:pt x="3704" y="1044"/>
                    <a:pt x="3643" y="1317"/>
                    <a:pt x="3615" y="1456"/>
                  </a:cubicBezTo>
                  <a:cubicBezTo>
                    <a:pt x="3588" y="1594"/>
                    <a:pt x="3544" y="1759"/>
                    <a:pt x="3519" y="1822"/>
                  </a:cubicBezTo>
                  <a:cubicBezTo>
                    <a:pt x="3473" y="1938"/>
                    <a:pt x="3438" y="2099"/>
                    <a:pt x="3357" y="2565"/>
                  </a:cubicBezTo>
                  <a:cubicBezTo>
                    <a:pt x="3333" y="2703"/>
                    <a:pt x="3305" y="2839"/>
                    <a:pt x="3296" y="2868"/>
                  </a:cubicBezTo>
                  <a:cubicBezTo>
                    <a:pt x="3287" y="2897"/>
                    <a:pt x="3256" y="3034"/>
                    <a:pt x="3227" y="3172"/>
                  </a:cubicBezTo>
                  <a:cubicBezTo>
                    <a:pt x="3198" y="3311"/>
                    <a:pt x="3160" y="3485"/>
                    <a:pt x="3143" y="3560"/>
                  </a:cubicBezTo>
                  <a:cubicBezTo>
                    <a:pt x="3062" y="3914"/>
                    <a:pt x="2977" y="4294"/>
                    <a:pt x="2953" y="4408"/>
                  </a:cubicBezTo>
                  <a:cubicBezTo>
                    <a:pt x="2939" y="4477"/>
                    <a:pt x="2886" y="4642"/>
                    <a:pt x="2837" y="4774"/>
                  </a:cubicBezTo>
                  <a:cubicBezTo>
                    <a:pt x="2768" y="4957"/>
                    <a:pt x="2726" y="5028"/>
                    <a:pt x="2662" y="5070"/>
                  </a:cubicBezTo>
                  <a:cubicBezTo>
                    <a:pt x="2616" y="5100"/>
                    <a:pt x="2518" y="5170"/>
                    <a:pt x="2447" y="5225"/>
                  </a:cubicBezTo>
                  <a:cubicBezTo>
                    <a:pt x="2375" y="5281"/>
                    <a:pt x="2255" y="5370"/>
                    <a:pt x="2179" y="5424"/>
                  </a:cubicBezTo>
                  <a:cubicBezTo>
                    <a:pt x="2103" y="5477"/>
                    <a:pt x="2041" y="5530"/>
                    <a:pt x="2041" y="5542"/>
                  </a:cubicBezTo>
                  <a:cubicBezTo>
                    <a:pt x="2041" y="5553"/>
                    <a:pt x="1998" y="5587"/>
                    <a:pt x="1946" y="5619"/>
                  </a:cubicBezTo>
                  <a:cubicBezTo>
                    <a:pt x="1894" y="5651"/>
                    <a:pt x="1833" y="5722"/>
                    <a:pt x="1810" y="5775"/>
                  </a:cubicBezTo>
                  <a:cubicBezTo>
                    <a:pt x="1787" y="5829"/>
                    <a:pt x="1728" y="5910"/>
                    <a:pt x="1679" y="5956"/>
                  </a:cubicBezTo>
                  <a:cubicBezTo>
                    <a:pt x="1631" y="6002"/>
                    <a:pt x="1530" y="6115"/>
                    <a:pt x="1455" y="6208"/>
                  </a:cubicBezTo>
                  <a:cubicBezTo>
                    <a:pt x="1380" y="6300"/>
                    <a:pt x="1310" y="6380"/>
                    <a:pt x="1298" y="6386"/>
                  </a:cubicBezTo>
                  <a:cubicBezTo>
                    <a:pt x="1191" y="6438"/>
                    <a:pt x="1098" y="6545"/>
                    <a:pt x="1098" y="6617"/>
                  </a:cubicBezTo>
                  <a:cubicBezTo>
                    <a:pt x="1098" y="6661"/>
                    <a:pt x="1084" y="6703"/>
                    <a:pt x="1067" y="6710"/>
                  </a:cubicBezTo>
                  <a:cubicBezTo>
                    <a:pt x="1050" y="6717"/>
                    <a:pt x="1044" y="6735"/>
                    <a:pt x="1054" y="6751"/>
                  </a:cubicBezTo>
                  <a:cubicBezTo>
                    <a:pt x="1073" y="6783"/>
                    <a:pt x="943" y="7029"/>
                    <a:pt x="898" y="7047"/>
                  </a:cubicBezTo>
                  <a:cubicBezTo>
                    <a:pt x="883" y="7053"/>
                    <a:pt x="871" y="7092"/>
                    <a:pt x="871" y="7134"/>
                  </a:cubicBezTo>
                  <a:cubicBezTo>
                    <a:pt x="871" y="7176"/>
                    <a:pt x="850" y="7225"/>
                    <a:pt x="824" y="7243"/>
                  </a:cubicBezTo>
                  <a:cubicBezTo>
                    <a:pt x="799" y="7261"/>
                    <a:pt x="771" y="7317"/>
                    <a:pt x="763" y="7368"/>
                  </a:cubicBezTo>
                  <a:cubicBezTo>
                    <a:pt x="755" y="7419"/>
                    <a:pt x="727" y="7471"/>
                    <a:pt x="698" y="7485"/>
                  </a:cubicBezTo>
                  <a:cubicBezTo>
                    <a:pt x="633" y="7515"/>
                    <a:pt x="570" y="7619"/>
                    <a:pt x="593" y="7658"/>
                  </a:cubicBezTo>
                  <a:cubicBezTo>
                    <a:pt x="614" y="7693"/>
                    <a:pt x="498" y="7970"/>
                    <a:pt x="445" y="8010"/>
                  </a:cubicBezTo>
                  <a:cubicBezTo>
                    <a:pt x="417" y="8032"/>
                    <a:pt x="417" y="8047"/>
                    <a:pt x="447" y="8071"/>
                  </a:cubicBezTo>
                  <a:cubicBezTo>
                    <a:pt x="496" y="8108"/>
                    <a:pt x="462" y="8219"/>
                    <a:pt x="387" y="8267"/>
                  </a:cubicBezTo>
                  <a:cubicBezTo>
                    <a:pt x="355" y="8288"/>
                    <a:pt x="332" y="8339"/>
                    <a:pt x="331" y="8396"/>
                  </a:cubicBezTo>
                  <a:cubicBezTo>
                    <a:pt x="329" y="8448"/>
                    <a:pt x="312" y="8589"/>
                    <a:pt x="291" y="8710"/>
                  </a:cubicBezTo>
                  <a:cubicBezTo>
                    <a:pt x="270" y="8831"/>
                    <a:pt x="244" y="9033"/>
                    <a:pt x="233" y="9160"/>
                  </a:cubicBezTo>
                  <a:cubicBezTo>
                    <a:pt x="222" y="9286"/>
                    <a:pt x="203" y="9399"/>
                    <a:pt x="189" y="9411"/>
                  </a:cubicBezTo>
                  <a:cubicBezTo>
                    <a:pt x="175" y="9423"/>
                    <a:pt x="153" y="9484"/>
                    <a:pt x="141" y="9547"/>
                  </a:cubicBezTo>
                  <a:cubicBezTo>
                    <a:pt x="128" y="9610"/>
                    <a:pt x="88" y="9766"/>
                    <a:pt x="51" y="9893"/>
                  </a:cubicBezTo>
                  <a:cubicBezTo>
                    <a:pt x="13" y="10024"/>
                    <a:pt x="-4" y="10162"/>
                    <a:pt x="0" y="10290"/>
                  </a:cubicBezTo>
                  <a:cubicBezTo>
                    <a:pt x="4" y="10418"/>
                    <a:pt x="30" y="10538"/>
                    <a:pt x="75" y="10636"/>
                  </a:cubicBezTo>
                  <a:cubicBezTo>
                    <a:pt x="105" y="10700"/>
                    <a:pt x="141" y="10832"/>
                    <a:pt x="156" y="10930"/>
                  </a:cubicBezTo>
                  <a:cubicBezTo>
                    <a:pt x="171" y="11027"/>
                    <a:pt x="199" y="11140"/>
                    <a:pt x="219" y="11180"/>
                  </a:cubicBezTo>
                  <a:cubicBezTo>
                    <a:pt x="238" y="11220"/>
                    <a:pt x="253" y="11321"/>
                    <a:pt x="253" y="11403"/>
                  </a:cubicBezTo>
                  <a:cubicBezTo>
                    <a:pt x="253" y="11627"/>
                    <a:pt x="340" y="12112"/>
                    <a:pt x="430" y="12390"/>
                  </a:cubicBezTo>
                  <a:cubicBezTo>
                    <a:pt x="516" y="12655"/>
                    <a:pt x="777" y="13188"/>
                    <a:pt x="1003" y="13557"/>
                  </a:cubicBezTo>
                  <a:cubicBezTo>
                    <a:pt x="1132" y="13768"/>
                    <a:pt x="1281" y="13966"/>
                    <a:pt x="1501" y="14216"/>
                  </a:cubicBezTo>
                  <a:cubicBezTo>
                    <a:pt x="1546" y="14268"/>
                    <a:pt x="1612" y="14344"/>
                    <a:pt x="1647" y="14385"/>
                  </a:cubicBezTo>
                  <a:cubicBezTo>
                    <a:pt x="1763" y="14521"/>
                    <a:pt x="2218" y="14915"/>
                    <a:pt x="2570" y="15186"/>
                  </a:cubicBezTo>
                  <a:cubicBezTo>
                    <a:pt x="2858" y="15408"/>
                    <a:pt x="2918" y="15467"/>
                    <a:pt x="2918" y="15524"/>
                  </a:cubicBezTo>
                  <a:cubicBezTo>
                    <a:pt x="2918" y="15561"/>
                    <a:pt x="2932" y="15640"/>
                    <a:pt x="2949" y="15698"/>
                  </a:cubicBezTo>
                  <a:cubicBezTo>
                    <a:pt x="2966" y="15756"/>
                    <a:pt x="2995" y="15878"/>
                    <a:pt x="3014" y="15969"/>
                  </a:cubicBezTo>
                  <a:cubicBezTo>
                    <a:pt x="3033" y="16059"/>
                    <a:pt x="3071" y="16231"/>
                    <a:pt x="3098" y="16352"/>
                  </a:cubicBezTo>
                  <a:cubicBezTo>
                    <a:pt x="3125" y="16473"/>
                    <a:pt x="3160" y="16652"/>
                    <a:pt x="3179" y="16750"/>
                  </a:cubicBezTo>
                  <a:cubicBezTo>
                    <a:pt x="3197" y="16848"/>
                    <a:pt x="3225" y="16980"/>
                    <a:pt x="3242" y="17043"/>
                  </a:cubicBezTo>
                  <a:cubicBezTo>
                    <a:pt x="3259" y="17106"/>
                    <a:pt x="3282" y="17196"/>
                    <a:pt x="3292" y="17242"/>
                  </a:cubicBezTo>
                  <a:cubicBezTo>
                    <a:pt x="3302" y="17288"/>
                    <a:pt x="3322" y="17377"/>
                    <a:pt x="3337" y="17440"/>
                  </a:cubicBezTo>
                  <a:cubicBezTo>
                    <a:pt x="3352" y="17504"/>
                    <a:pt x="3381" y="17632"/>
                    <a:pt x="3401" y="17724"/>
                  </a:cubicBezTo>
                  <a:cubicBezTo>
                    <a:pt x="3421" y="17816"/>
                    <a:pt x="3453" y="17943"/>
                    <a:pt x="3471" y="18006"/>
                  </a:cubicBezTo>
                  <a:cubicBezTo>
                    <a:pt x="3559" y="18325"/>
                    <a:pt x="3632" y="18666"/>
                    <a:pt x="3652" y="18854"/>
                  </a:cubicBezTo>
                  <a:cubicBezTo>
                    <a:pt x="3664" y="18969"/>
                    <a:pt x="3702" y="19162"/>
                    <a:pt x="3736" y="19283"/>
                  </a:cubicBezTo>
                  <a:cubicBezTo>
                    <a:pt x="3770" y="19404"/>
                    <a:pt x="3826" y="19630"/>
                    <a:pt x="3861" y="19786"/>
                  </a:cubicBezTo>
                  <a:cubicBezTo>
                    <a:pt x="3896" y="19941"/>
                    <a:pt x="3963" y="20224"/>
                    <a:pt x="4011" y="20414"/>
                  </a:cubicBezTo>
                  <a:cubicBezTo>
                    <a:pt x="4059" y="20604"/>
                    <a:pt x="4109" y="20816"/>
                    <a:pt x="4123" y="20885"/>
                  </a:cubicBezTo>
                  <a:cubicBezTo>
                    <a:pt x="4137" y="20954"/>
                    <a:pt x="4178" y="21138"/>
                    <a:pt x="4215" y="21294"/>
                  </a:cubicBezTo>
                  <a:cubicBezTo>
                    <a:pt x="4252" y="21449"/>
                    <a:pt x="4283" y="21579"/>
                    <a:pt x="4283" y="21582"/>
                  </a:cubicBezTo>
                  <a:cubicBezTo>
                    <a:pt x="4283" y="21586"/>
                    <a:pt x="4411" y="21586"/>
                    <a:pt x="4567" y="21582"/>
                  </a:cubicBezTo>
                  <a:cubicBezTo>
                    <a:pt x="4829" y="21577"/>
                    <a:pt x="4852" y="21572"/>
                    <a:pt x="4846" y="21534"/>
                  </a:cubicBezTo>
                  <a:cubicBezTo>
                    <a:pt x="4843" y="21511"/>
                    <a:pt x="4803" y="21323"/>
                    <a:pt x="4757" y="21115"/>
                  </a:cubicBezTo>
                  <a:cubicBezTo>
                    <a:pt x="4712" y="20908"/>
                    <a:pt x="4660" y="20663"/>
                    <a:pt x="4642" y="20571"/>
                  </a:cubicBezTo>
                  <a:cubicBezTo>
                    <a:pt x="4625" y="20479"/>
                    <a:pt x="4590" y="20310"/>
                    <a:pt x="4564" y="20194"/>
                  </a:cubicBezTo>
                  <a:cubicBezTo>
                    <a:pt x="4462" y="19737"/>
                    <a:pt x="4410" y="19499"/>
                    <a:pt x="4283" y="18906"/>
                  </a:cubicBezTo>
                  <a:cubicBezTo>
                    <a:pt x="4211" y="18566"/>
                    <a:pt x="4137" y="18232"/>
                    <a:pt x="4120" y="18163"/>
                  </a:cubicBezTo>
                  <a:cubicBezTo>
                    <a:pt x="4103" y="18094"/>
                    <a:pt x="4082" y="17985"/>
                    <a:pt x="4072" y="17922"/>
                  </a:cubicBezTo>
                  <a:cubicBezTo>
                    <a:pt x="4062" y="17859"/>
                    <a:pt x="4040" y="17765"/>
                    <a:pt x="4024" y="17713"/>
                  </a:cubicBezTo>
                  <a:cubicBezTo>
                    <a:pt x="4008" y="17661"/>
                    <a:pt x="3971" y="17496"/>
                    <a:pt x="3942" y="17346"/>
                  </a:cubicBezTo>
                  <a:cubicBezTo>
                    <a:pt x="3891" y="17090"/>
                    <a:pt x="3779" y="16555"/>
                    <a:pt x="3693" y="16168"/>
                  </a:cubicBezTo>
                  <a:cubicBezTo>
                    <a:pt x="3666" y="16045"/>
                    <a:pt x="3665" y="15988"/>
                    <a:pt x="3689" y="15972"/>
                  </a:cubicBezTo>
                  <a:cubicBezTo>
                    <a:pt x="3714" y="15956"/>
                    <a:pt x="3823" y="15995"/>
                    <a:pt x="4061" y="16102"/>
                  </a:cubicBezTo>
                  <a:cubicBezTo>
                    <a:pt x="4246" y="16186"/>
                    <a:pt x="4485" y="16293"/>
                    <a:pt x="4593" y="16341"/>
                  </a:cubicBezTo>
                  <a:cubicBezTo>
                    <a:pt x="4994" y="16522"/>
                    <a:pt x="5690" y="16761"/>
                    <a:pt x="6249" y="16910"/>
                  </a:cubicBezTo>
                  <a:cubicBezTo>
                    <a:pt x="6797" y="17055"/>
                    <a:pt x="6820" y="17060"/>
                    <a:pt x="7046" y="17096"/>
                  </a:cubicBezTo>
                  <a:cubicBezTo>
                    <a:pt x="7162" y="17115"/>
                    <a:pt x="7425" y="17161"/>
                    <a:pt x="7631" y="17199"/>
                  </a:cubicBezTo>
                  <a:cubicBezTo>
                    <a:pt x="8377" y="17338"/>
                    <a:pt x="9060" y="17416"/>
                    <a:pt x="9581" y="17421"/>
                  </a:cubicBezTo>
                  <a:cubicBezTo>
                    <a:pt x="9928" y="17425"/>
                    <a:pt x="10834" y="17398"/>
                    <a:pt x="11010" y="17379"/>
                  </a:cubicBezTo>
                  <a:cubicBezTo>
                    <a:pt x="11109" y="17369"/>
                    <a:pt x="11335" y="17344"/>
                    <a:pt x="11514" y="17324"/>
                  </a:cubicBezTo>
                  <a:cubicBezTo>
                    <a:pt x="11693" y="17305"/>
                    <a:pt x="11891" y="17282"/>
                    <a:pt x="11954" y="17271"/>
                  </a:cubicBezTo>
                  <a:cubicBezTo>
                    <a:pt x="12140" y="17241"/>
                    <a:pt x="12214" y="17249"/>
                    <a:pt x="12344" y="17315"/>
                  </a:cubicBezTo>
                  <a:cubicBezTo>
                    <a:pt x="12490" y="17390"/>
                    <a:pt x="12671" y="17398"/>
                    <a:pt x="12857" y="17340"/>
                  </a:cubicBezTo>
                  <a:cubicBezTo>
                    <a:pt x="13238" y="17221"/>
                    <a:pt x="14003" y="16887"/>
                    <a:pt x="14294" y="16712"/>
                  </a:cubicBezTo>
                  <a:cubicBezTo>
                    <a:pt x="14473" y="16605"/>
                    <a:pt x="14535" y="16590"/>
                    <a:pt x="14636" y="16633"/>
                  </a:cubicBezTo>
                  <a:cubicBezTo>
                    <a:pt x="14744" y="16678"/>
                    <a:pt x="14792" y="16674"/>
                    <a:pt x="14909" y="16611"/>
                  </a:cubicBezTo>
                  <a:cubicBezTo>
                    <a:pt x="14978" y="16574"/>
                    <a:pt x="15004" y="16544"/>
                    <a:pt x="14992" y="16519"/>
                  </a:cubicBezTo>
                  <a:cubicBezTo>
                    <a:pt x="14970" y="16474"/>
                    <a:pt x="15022" y="16447"/>
                    <a:pt x="15097" y="16466"/>
                  </a:cubicBezTo>
                  <a:cubicBezTo>
                    <a:pt x="15136" y="16475"/>
                    <a:pt x="15140" y="16485"/>
                    <a:pt x="15112" y="16503"/>
                  </a:cubicBezTo>
                  <a:cubicBezTo>
                    <a:pt x="15086" y="16520"/>
                    <a:pt x="15085" y="16534"/>
                    <a:pt x="15108" y="16552"/>
                  </a:cubicBezTo>
                  <a:cubicBezTo>
                    <a:pt x="15162" y="16594"/>
                    <a:pt x="15149" y="16885"/>
                    <a:pt x="15078" y="17200"/>
                  </a:cubicBezTo>
                  <a:cubicBezTo>
                    <a:pt x="15042" y="17361"/>
                    <a:pt x="14982" y="17653"/>
                    <a:pt x="14945" y="17849"/>
                  </a:cubicBezTo>
                  <a:cubicBezTo>
                    <a:pt x="14908" y="18045"/>
                    <a:pt x="14864" y="18261"/>
                    <a:pt x="14846" y="18330"/>
                  </a:cubicBezTo>
                  <a:cubicBezTo>
                    <a:pt x="14810" y="18466"/>
                    <a:pt x="14762" y="18684"/>
                    <a:pt x="14716" y="18917"/>
                  </a:cubicBezTo>
                  <a:cubicBezTo>
                    <a:pt x="14701" y="18998"/>
                    <a:pt x="14655" y="19214"/>
                    <a:pt x="14617" y="19399"/>
                  </a:cubicBezTo>
                  <a:cubicBezTo>
                    <a:pt x="14579" y="19583"/>
                    <a:pt x="14535" y="19799"/>
                    <a:pt x="14521" y="19880"/>
                  </a:cubicBezTo>
                  <a:cubicBezTo>
                    <a:pt x="14506" y="19961"/>
                    <a:pt x="14470" y="20135"/>
                    <a:pt x="14440" y="20267"/>
                  </a:cubicBezTo>
                  <a:cubicBezTo>
                    <a:pt x="14355" y="20644"/>
                    <a:pt x="14335" y="20741"/>
                    <a:pt x="14281" y="21021"/>
                  </a:cubicBezTo>
                  <a:cubicBezTo>
                    <a:pt x="14253" y="21165"/>
                    <a:pt x="14223" y="21315"/>
                    <a:pt x="14214" y="21356"/>
                  </a:cubicBezTo>
                  <a:cubicBezTo>
                    <a:pt x="14162" y="21600"/>
                    <a:pt x="14159" y="21586"/>
                    <a:pt x="14261" y="21586"/>
                  </a:cubicBezTo>
                  <a:cubicBezTo>
                    <a:pt x="14313" y="21586"/>
                    <a:pt x="14362" y="21579"/>
                    <a:pt x="14370" y="21570"/>
                  </a:cubicBezTo>
                  <a:cubicBezTo>
                    <a:pt x="14396" y="21544"/>
                    <a:pt x="14460" y="21215"/>
                    <a:pt x="14461" y="21103"/>
                  </a:cubicBezTo>
                  <a:cubicBezTo>
                    <a:pt x="14462" y="21047"/>
                    <a:pt x="14475" y="20995"/>
                    <a:pt x="14491" y="20988"/>
                  </a:cubicBezTo>
                  <a:cubicBezTo>
                    <a:pt x="14507" y="20982"/>
                    <a:pt x="14521" y="20937"/>
                    <a:pt x="14521" y="20889"/>
                  </a:cubicBezTo>
                  <a:cubicBezTo>
                    <a:pt x="14521" y="20841"/>
                    <a:pt x="14542" y="20698"/>
                    <a:pt x="14569" y="20571"/>
                  </a:cubicBezTo>
                  <a:cubicBezTo>
                    <a:pt x="14642" y="20225"/>
                    <a:pt x="14684" y="20018"/>
                    <a:pt x="14704" y="19890"/>
                  </a:cubicBezTo>
                  <a:cubicBezTo>
                    <a:pt x="14714" y="19827"/>
                    <a:pt x="14743" y="19686"/>
                    <a:pt x="14769" y="19577"/>
                  </a:cubicBezTo>
                  <a:cubicBezTo>
                    <a:pt x="14795" y="19467"/>
                    <a:pt x="14837" y="19264"/>
                    <a:pt x="14863" y="19126"/>
                  </a:cubicBezTo>
                  <a:cubicBezTo>
                    <a:pt x="14888" y="18988"/>
                    <a:pt x="14939" y="18733"/>
                    <a:pt x="14976" y="18561"/>
                  </a:cubicBezTo>
                  <a:cubicBezTo>
                    <a:pt x="15013" y="18388"/>
                    <a:pt x="15096" y="17983"/>
                    <a:pt x="15159" y="17661"/>
                  </a:cubicBezTo>
                  <a:cubicBezTo>
                    <a:pt x="15222" y="17338"/>
                    <a:pt x="15286" y="17013"/>
                    <a:pt x="15301" y="16938"/>
                  </a:cubicBezTo>
                  <a:cubicBezTo>
                    <a:pt x="15359" y="16649"/>
                    <a:pt x="15466" y="16363"/>
                    <a:pt x="15546" y="16285"/>
                  </a:cubicBezTo>
                  <a:cubicBezTo>
                    <a:pt x="15590" y="16242"/>
                    <a:pt x="15626" y="16199"/>
                    <a:pt x="15626" y="16190"/>
                  </a:cubicBezTo>
                  <a:cubicBezTo>
                    <a:pt x="15626" y="16181"/>
                    <a:pt x="15666" y="16147"/>
                    <a:pt x="15715" y="16116"/>
                  </a:cubicBezTo>
                  <a:cubicBezTo>
                    <a:pt x="15865" y="16019"/>
                    <a:pt x="16399" y="15724"/>
                    <a:pt x="16424" y="15724"/>
                  </a:cubicBezTo>
                  <a:cubicBezTo>
                    <a:pt x="16454" y="15724"/>
                    <a:pt x="16839" y="15471"/>
                    <a:pt x="17169" y="15235"/>
                  </a:cubicBezTo>
                  <a:cubicBezTo>
                    <a:pt x="17407" y="15064"/>
                    <a:pt x="17429" y="15053"/>
                    <a:pt x="17469" y="15089"/>
                  </a:cubicBezTo>
                  <a:cubicBezTo>
                    <a:pt x="17496" y="15112"/>
                    <a:pt x="17505" y="15148"/>
                    <a:pt x="17492" y="15179"/>
                  </a:cubicBezTo>
                  <a:cubicBezTo>
                    <a:pt x="17480" y="15208"/>
                    <a:pt x="17459" y="15288"/>
                    <a:pt x="17444" y="15357"/>
                  </a:cubicBezTo>
                  <a:cubicBezTo>
                    <a:pt x="17429" y="15426"/>
                    <a:pt x="17401" y="15539"/>
                    <a:pt x="17381" y="15609"/>
                  </a:cubicBezTo>
                  <a:cubicBezTo>
                    <a:pt x="17345" y="15737"/>
                    <a:pt x="17305" y="15889"/>
                    <a:pt x="17250" y="16111"/>
                  </a:cubicBezTo>
                  <a:cubicBezTo>
                    <a:pt x="17232" y="16180"/>
                    <a:pt x="17203" y="16293"/>
                    <a:pt x="17184" y="16362"/>
                  </a:cubicBezTo>
                  <a:cubicBezTo>
                    <a:pt x="17166" y="16431"/>
                    <a:pt x="17138" y="16545"/>
                    <a:pt x="17122" y="16614"/>
                  </a:cubicBezTo>
                  <a:cubicBezTo>
                    <a:pt x="17106" y="16683"/>
                    <a:pt x="17025" y="16989"/>
                    <a:pt x="16942" y="17294"/>
                  </a:cubicBezTo>
                  <a:cubicBezTo>
                    <a:pt x="16858" y="17599"/>
                    <a:pt x="16761" y="17962"/>
                    <a:pt x="16726" y="18100"/>
                  </a:cubicBezTo>
                  <a:cubicBezTo>
                    <a:pt x="16654" y="18386"/>
                    <a:pt x="16619" y="18524"/>
                    <a:pt x="16567" y="18718"/>
                  </a:cubicBezTo>
                  <a:cubicBezTo>
                    <a:pt x="16495" y="18989"/>
                    <a:pt x="16477" y="19046"/>
                    <a:pt x="16411" y="19262"/>
                  </a:cubicBezTo>
                  <a:cubicBezTo>
                    <a:pt x="16374" y="19383"/>
                    <a:pt x="16335" y="19539"/>
                    <a:pt x="16323" y="19608"/>
                  </a:cubicBezTo>
                  <a:cubicBezTo>
                    <a:pt x="16312" y="19677"/>
                    <a:pt x="16290" y="19767"/>
                    <a:pt x="16274" y="19808"/>
                  </a:cubicBezTo>
                  <a:cubicBezTo>
                    <a:pt x="16258" y="19849"/>
                    <a:pt x="16238" y="19919"/>
                    <a:pt x="16228" y="19965"/>
                  </a:cubicBezTo>
                  <a:cubicBezTo>
                    <a:pt x="16219" y="20011"/>
                    <a:pt x="16199" y="20095"/>
                    <a:pt x="16183" y="20152"/>
                  </a:cubicBezTo>
                  <a:cubicBezTo>
                    <a:pt x="16148" y="20282"/>
                    <a:pt x="15930" y="21133"/>
                    <a:pt x="15888" y="21304"/>
                  </a:cubicBezTo>
                  <a:cubicBezTo>
                    <a:pt x="15871" y="21373"/>
                    <a:pt x="15848" y="21464"/>
                    <a:pt x="15837" y="21507"/>
                  </a:cubicBezTo>
                  <a:cubicBezTo>
                    <a:pt x="15818" y="21585"/>
                    <a:pt x="15818" y="21586"/>
                    <a:pt x="15931" y="21586"/>
                  </a:cubicBezTo>
                  <a:cubicBezTo>
                    <a:pt x="16010" y="21586"/>
                    <a:pt x="16049" y="21575"/>
                    <a:pt x="16061" y="21549"/>
                  </a:cubicBezTo>
                  <a:cubicBezTo>
                    <a:pt x="16080" y="21508"/>
                    <a:pt x="16178" y="21147"/>
                    <a:pt x="16278" y="20749"/>
                  </a:cubicBezTo>
                  <a:cubicBezTo>
                    <a:pt x="16314" y="20605"/>
                    <a:pt x="16358" y="20435"/>
                    <a:pt x="16376" y="20372"/>
                  </a:cubicBezTo>
                  <a:cubicBezTo>
                    <a:pt x="16394" y="20308"/>
                    <a:pt x="16422" y="20205"/>
                    <a:pt x="16438" y="20141"/>
                  </a:cubicBezTo>
                  <a:cubicBezTo>
                    <a:pt x="16572" y="19610"/>
                    <a:pt x="16700" y="19135"/>
                    <a:pt x="16797" y="18812"/>
                  </a:cubicBezTo>
                  <a:cubicBezTo>
                    <a:pt x="16848" y="18642"/>
                    <a:pt x="17056" y="17852"/>
                    <a:pt x="17189" y="17325"/>
                  </a:cubicBezTo>
                  <a:cubicBezTo>
                    <a:pt x="17203" y="17268"/>
                    <a:pt x="17230" y="17164"/>
                    <a:pt x="17250" y="17095"/>
                  </a:cubicBezTo>
                  <a:cubicBezTo>
                    <a:pt x="17269" y="17026"/>
                    <a:pt x="17298" y="16913"/>
                    <a:pt x="17315" y="16844"/>
                  </a:cubicBezTo>
                  <a:cubicBezTo>
                    <a:pt x="17332" y="16775"/>
                    <a:pt x="17361" y="16662"/>
                    <a:pt x="17380" y="16593"/>
                  </a:cubicBezTo>
                  <a:cubicBezTo>
                    <a:pt x="17399" y="16523"/>
                    <a:pt x="17428" y="16410"/>
                    <a:pt x="17445" y="16341"/>
                  </a:cubicBezTo>
                  <a:cubicBezTo>
                    <a:pt x="17462" y="16272"/>
                    <a:pt x="17514" y="16079"/>
                    <a:pt x="17560" y="15912"/>
                  </a:cubicBezTo>
                  <a:cubicBezTo>
                    <a:pt x="17606" y="15745"/>
                    <a:pt x="17658" y="15552"/>
                    <a:pt x="17675" y="15483"/>
                  </a:cubicBezTo>
                  <a:cubicBezTo>
                    <a:pt x="17692" y="15414"/>
                    <a:pt x="17719" y="15311"/>
                    <a:pt x="17735" y="15253"/>
                  </a:cubicBezTo>
                  <a:cubicBezTo>
                    <a:pt x="17750" y="15196"/>
                    <a:pt x="17796" y="15018"/>
                    <a:pt x="17837" y="14859"/>
                  </a:cubicBezTo>
                  <a:cubicBezTo>
                    <a:pt x="17907" y="14585"/>
                    <a:pt x="17917" y="14562"/>
                    <a:pt x="18062" y="14419"/>
                  </a:cubicBezTo>
                  <a:cubicBezTo>
                    <a:pt x="18291" y="14194"/>
                    <a:pt x="18385" y="14084"/>
                    <a:pt x="18576" y="13819"/>
                  </a:cubicBezTo>
                  <a:cubicBezTo>
                    <a:pt x="18671" y="13686"/>
                    <a:pt x="18778" y="13540"/>
                    <a:pt x="18813" y="13494"/>
                  </a:cubicBezTo>
                  <a:cubicBezTo>
                    <a:pt x="18915" y="13357"/>
                    <a:pt x="19136" y="12896"/>
                    <a:pt x="19136" y="12822"/>
                  </a:cubicBezTo>
                  <a:cubicBezTo>
                    <a:pt x="19136" y="12784"/>
                    <a:pt x="19150" y="12747"/>
                    <a:pt x="19167" y="12740"/>
                  </a:cubicBezTo>
                  <a:cubicBezTo>
                    <a:pt x="19184" y="12734"/>
                    <a:pt x="19191" y="12702"/>
                    <a:pt x="19181" y="12671"/>
                  </a:cubicBezTo>
                  <a:cubicBezTo>
                    <a:pt x="19172" y="12640"/>
                    <a:pt x="19186" y="12569"/>
                    <a:pt x="19212" y="12514"/>
                  </a:cubicBezTo>
                  <a:cubicBezTo>
                    <a:pt x="19239" y="12459"/>
                    <a:pt x="19255" y="12385"/>
                    <a:pt x="19248" y="12349"/>
                  </a:cubicBezTo>
                  <a:cubicBezTo>
                    <a:pt x="19241" y="12314"/>
                    <a:pt x="19249" y="12268"/>
                    <a:pt x="19266" y="12247"/>
                  </a:cubicBezTo>
                  <a:cubicBezTo>
                    <a:pt x="19283" y="12227"/>
                    <a:pt x="19320" y="12075"/>
                    <a:pt x="19347" y="11910"/>
                  </a:cubicBezTo>
                  <a:cubicBezTo>
                    <a:pt x="19374" y="11745"/>
                    <a:pt x="19420" y="11534"/>
                    <a:pt x="19448" y="11442"/>
                  </a:cubicBezTo>
                  <a:cubicBezTo>
                    <a:pt x="19476" y="11350"/>
                    <a:pt x="19505" y="11199"/>
                    <a:pt x="19513" y="11107"/>
                  </a:cubicBezTo>
                  <a:cubicBezTo>
                    <a:pt x="19521" y="11015"/>
                    <a:pt x="19549" y="10859"/>
                    <a:pt x="19576" y="10761"/>
                  </a:cubicBezTo>
                  <a:cubicBezTo>
                    <a:pt x="19641" y="10517"/>
                    <a:pt x="19686" y="10006"/>
                    <a:pt x="19652" y="9898"/>
                  </a:cubicBezTo>
                  <a:cubicBezTo>
                    <a:pt x="19637" y="9849"/>
                    <a:pt x="19608" y="9771"/>
                    <a:pt x="19588" y="9725"/>
                  </a:cubicBezTo>
                  <a:cubicBezTo>
                    <a:pt x="19546" y="9628"/>
                    <a:pt x="19540" y="9593"/>
                    <a:pt x="19493" y="9108"/>
                  </a:cubicBezTo>
                  <a:cubicBezTo>
                    <a:pt x="19474" y="8906"/>
                    <a:pt x="19438" y="8657"/>
                    <a:pt x="19414" y="8553"/>
                  </a:cubicBezTo>
                  <a:cubicBezTo>
                    <a:pt x="19389" y="8449"/>
                    <a:pt x="19345" y="8242"/>
                    <a:pt x="19315" y="8093"/>
                  </a:cubicBezTo>
                  <a:cubicBezTo>
                    <a:pt x="19285" y="7943"/>
                    <a:pt x="19240" y="7795"/>
                    <a:pt x="19217" y="7764"/>
                  </a:cubicBezTo>
                  <a:cubicBezTo>
                    <a:pt x="19193" y="7732"/>
                    <a:pt x="19165" y="7666"/>
                    <a:pt x="19153" y="7617"/>
                  </a:cubicBezTo>
                  <a:cubicBezTo>
                    <a:pt x="19127" y="7511"/>
                    <a:pt x="19034" y="7294"/>
                    <a:pt x="18926" y="7087"/>
                  </a:cubicBezTo>
                  <a:cubicBezTo>
                    <a:pt x="18884" y="7007"/>
                    <a:pt x="18844" y="6903"/>
                    <a:pt x="18838" y="6857"/>
                  </a:cubicBezTo>
                  <a:cubicBezTo>
                    <a:pt x="18829" y="6786"/>
                    <a:pt x="18836" y="6773"/>
                    <a:pt x="18891" y="6773"/>
                  </a:cubicBezTo>
                  <a:cubicBezTo>
                    <a:pt x="18961" y="6773"/>
                    <a:pt x="19055" y="6853"/>
                    <a:pt x="19282" y="7103"/>
                  </a:cubicBezTo>
                  <a:cubicBezTo>
                    <a:pt x="19363" y="7192"/>
                    <a:pt x="19475" y="7297"/>
                    <a:pt x="19529" y="7337"/>
                  </a:cubicBezTo>
                  <a:cubicBezTo>
                    <a:pt x="19653" y="7428"/>
                    <a:pt x="19923" y="7747"/>
                    <a:pt x="20062" y="7966"/>
                  </a:cubicBezTo>
                  <a:cubicBezTo>
                    <a:pt x="20121" y="8059"/>
                    <a:pt x="20200" y="8180"/>
                    <a:pt x="20238" y="8236"/>
                  </a:cubicBezTo>
                  <a:cubicBezTo>
                    <a:pt x="20398" y="8472"/>
                    <a:pt x="20645" y="9175"/>
                    <a:pt x="20766" y="9736"/>
                  </a:cubicBezTo>
                  <a:cubicBezTo>
                    <a:pt x="20832" y="10045"/>
                    <a:pt x="20839" y="10166"/>
                    <a:pt x="20841" y="10877"/>
                  </a:cubicBezTo>
                  <a:cubicBezTo>
                    <a:pt x="20842" y="11666"/>
                    <a:pt x="20812" y="12040"/>
                    <a:pt x="20713" y="12457"/>
                  </a:cubicBezTo>
                  <a:cubicBezTo>
                    <a:pt x="20463" y="13504"/>
                    <a:pt x="20433" y="13599"/>
                    <a:pt x="20051" y="14520"/>
                  </a:cubicBezTo>
                  <a:cubicBezTo>
                    <a:pt x="19917" y="14842"/>
                    <a:pt x="19356" y="15994"/>
                    <a:pt x="19306" y="16048"/>
                  </a:cubicBezTo>
                  <a:cubicBezTo>
                    <a:pt x="19293" y="16062"/>
                    <a:pt x="19164" y="16140"/>
                    <a:pt x="19021" y="16222"/>
                  </a:cubicBezTo>
                  <a:lnTo>
                    <a:pt x="18761" y="16371"/>
                  </a:lnTo>
                  <a:lnTo>
                    <a:pt x="18570" y="16722"/>
                  </a:lnTo>
                  <a:cubicBezTo>
                    <a:pt x="18465" y="16916"/>
                    <a:pt x="18338" y="17159"/>
                    <a:pt x="18286" y="17262"/>
                  </a:cubicBezTo>
                  <a:cubicBezTo>
                    <a:pt x="17887" y="18069"/>
                    <a:pt x="17226" y="19319"/>
                    <a:pt x="17177" y="19359"/>
                  </a:cubicBezTo>
                  <a:cubicBezTo>
                    <a:pt x="17144" y="19386"/>
                    <a:pt x="17090" y="19463"/>
                    <a:pt x="17057" y="19529"/>
                  </a:cubicBezTo>
                  <a:cubicBezTo>
                    <a:pt x="16860" y="19918"/>
                    <a:pt x="16699" y="20253"/>
                    <a:pt x="16706" y="20256"/>
                  </a:cubicBezTo>
                  <a:cubicBezTo>
                    <a:pt x="16711" y="20257"/>
                    <a:pt x="16751" y="20274"/>
                    <a:pt x="16796" y="20291"/>
                  </a:cubicBezTo>
                  <a:cubicBezTo>
                    <a:pt x="16840" y="20309"/>
                    <a:pt x="16947" y="20335"/>
                    <a:pt x="17033" y="20351"/>
                  </a:cubicBezTo>
                  <a:cubicBezTo>
                    <a:pt x="17118" y="20366"/>
                    <a:pt x="17196" y="20385"/>
                    <a:pt x="17206" y="20395"/>
                  </a:cubicBezTo>
                  <a:cubicBezTo>
                    <a:pt x="17215" y="20405"/>
                    <a:pt x="17265" y="20414"/>
                    <a:pt x="17318" y="20414"/>
                  </a:cubicBezTo>
                  <a:cubicBezTo>
                    <a:pt x="17370" y="20414"/>
                    <a:pt x="17440" y="20422"/>
                    <a:pt x="17471" y="20432"/>
                  </a:cubicBezTo>
                  <a:cubicBezTo>
                    <a:pt x="17676" y="20499"/>
                    <a:pt x="18123" y="20573"/>
                    <a:pt x="18163" y="20546"/>
                  </a:cubicBezTo>
                  <a:cubicBezTo>
                    <a:pt x="18217" y="20510"/>
                    <a:pt x="18615" y="19712"/>
                    <a:pt x="18597" y="19675"/>
                  </a:cubicBezTo>
                  <a:cubicBezTo>
                    <a:pt x="18579" y="19638"/>
                    <a:pt x="18758" y="19267"/>
                    <a:pt x="19014" y="18812"/>
                  </a:cubicBezTo>
                  <a:cubicBezTo>
                    <a:pt x="19085" y="18685"/>
                    <a:pt x="19163" y="18539"/>
                    <a:pt x="19187" y="18488"/>
                  </a:cubicBezTo>
                  <a:cubicBezTo>
                    <a:pt x="19211" y="18436"/>
                    <a:pt x="19244" y="18365"/>
                    <a:pt x="19262" y="18330"/>
                  </a:cubicBezTo>
                  <a:cubicBezTo>
                    <a:pt x="19363" y="18138"/>
                    <a:pt x="19578" y="17740"/>
                    <a:pt x="19672" y="17573"/>
                  </a:cubicBezTo>
                  <a:cubicBezTo>
                    <a:pt x="19731" y="17467"/>
                    <a:pt x="19772" y="17376"/>
                    <a:pt x="19763" y="17370"/>
                  </a:cubicBezTo>
                  <a:cubicBezTo>
                    <a:pt x="19753" y="17364"/>
                    <a:pt x="19756" y="17341"/>
                    <a:pt x="19770" y="17321"/>
                  </a:cubicBezTo>
                  <a:cubicBezTo>
                    <a:pt x="19784" y="17300"/>
                    <a:pt x="19866" y="17147"/>
                    <a:pt x="19953" y="16980"/>
                  </a:cubicBezTo>
                  <a:lnTo>
                    <a:pt x="20110" y="16677"/>
                  </a:lnTo>
                  <a:lnTo>
                    <a:pt x="20039" y="16445"/>
                  </a:lnTo>
                  <a:lnTo>
                    <a:pt x="19970" y="16213"/>
                  </a:lnTo>
                  <a:lnTo>
                    <a:pt x="20076" y="15995"/>
                  </a:lnTo>
                  <a:cubicBezTo>
                    <a:pt x="20134" y="15875"/>
                    <a:pt x="20201" y="15742"/>
                    <a:pt x="20225" y="15701"/>
                  </a:cubicBezTo>
                  <a:cubicBezTo>
                    <a:pt x="20363" y="15462"/>
                    <a:pt x="20871" y="14321"/>
                    <a:pt x="21035" y="13882"/>
                  </a:cubicBezTo>
                  <a:cubicBezTo>
                    <a:pt x="21186" y="13476"/>
                    <a:pt x="21354" y="12797"/>
                    <a:pt x="21460" y="12165"/>
                  </a:cubicBezTo>
                  <a:cubicBezTo>
                    <a:pt x="21530" y="11754"/>
                    <a:pt x="21579" y="11107"/>
                    <a:pt x="21574" y="10814"/>
                  </a:cubicBezTo>
                  <a:cubicBezTo>
                    <a:pt x="21572" y="10717"/>
                    <a:pt x="21564" y="10659"/>
                    <a:pt x="21548" y="10662"/>
                  </a:cubicBezTo>
                  <a:cubicBezTo>
                    <a:pt x="21535" y="10665"/>
                    <a:pt x="21524" y="10658"/>
                    <a:pt x="21524" y="10646"/>
                  </a:cubicBezTo>
                  <a:cubicBezTo>
                    <a:pt x="21524" y="10635"/>
                    <a:pt x="21535" y="10628"/>
                    <a:pt x="21548" y="10631"/>
                  </a:cubicBezTo>
                  <a:cubicBezTo>
                    <a:pt x="21562" y="10634"/>
                    <a:pt x="21574" y="10594"/>
                    <a:pt x="21574" y="10542"/>
                  </a:cubicBezTo>
                  <a:cubicBezTo>
                    <a:pt x="21574" y="10478"/>
                    <a:pt x="21561" y="10449"/>
                    <a:pt x="21533" y="10453"/>
                  </a:cubicBezTo>
                  <a:cubicBezTo>
                    <a:pt x="21482" y="10459"/>
                    <a:pt x="21458" y="10247"/>
                    <a:pt x="21506" y="10210"/>
                  </a:cubicBezTo>
                  <a:cubicBezTo>
                    <a:pt x="21596" y="10140"/>
                    <a:pt x="21313" y="9014"/>
                    <a:pt x="21076" y="8501"/>
                  </a:cubicBezTo>
                  <a:cubicBezTo>
                    <a:pt x="20930" y="8184"/>
                    <a:pt x="20685" y="7764"/>
                    <a:pt x="20431" y="7396"/>
                  </a:cubicBezTo>
                  <a:cubicBezTo>
                    <a:pt x="20203" y="7066"/>
                    <a:pt x="20139" y="7006"/>
                    <a:pt x="20048" y="7024"/>
                  </a:cubicBezTo>
                  <a:cubicBezTo>
                    <a:pt x="19986" y="7037"/>
                    <a:pt x="19851" y="6951"/>
                    <a:pt x="19851" y="6900"/>
                  </a:cubicBezTo>
                  <a:cubicBezTo>
                    <a:pt x="19851" y="6887"/>
                    <a:pt x="19807" y="6844"/>
                    <a:pt x="19754" y="6804"/>
                  </a:cubicBezTo>
                  <a:cubicBezTo>
                    <a:pt x="19701" y="6764"/>
                    <a:pt x="19659" y="6707"/>
                    <a:pt x="19658" y="6676"/>
                  </a:cubicBezTo>
                  <a:cubicBezTo>
                    <a:pt x="19657" y="6637"/>
                    <a:pt x="19640" y="6621"/>
                    <a:pt x="19600" y="6623"/>
                  </a:cubicBezTo>
                  <a:cubicBezTo>
                    <a:pt x="19561" y="6625"/>
                    <a:pt x="19545" y="6614"/>
                    <a:pt x="19550" y="6585"/>
                  </a:cubicBezTo>
                  <a:cubicBezTo>
                    <a:pt x="19559" y="6534"/>
                    <a:pt x="19462" y="6381"/>
                    <a:pt x="19405" y="6358"/>
                  </a:cubicBezTo>
                  <a:cubicBezTo>
                    <a:pt x="19383" y="6349"/>
                    <a:pt x="19363" y="6323"/>
                    <a:pt x="19363" y="6299"/>
                  </a:cubicBezTo>
                  <a:cubicBezTo>
                    <a:pt x="19363" y="6250"/>
                    <a:pt x="19229" y="6050"/>
                    <a:pt x="19195" y="6050"/>
                  </a:cubicBezTo>
                  <a:cubicBezTo>
                    <a:pt x="19183" y="6050"/>
                    <a:pt x="19141" y="6016"/>
                    <a:pt x="19100" y="5973"/>
                  </a:cubicBezTo>
                  <a:cubicBezTo>
                    <a:pt x="19060" y="5930"/>
                    <a:pt x="18965" y="5847"/>
                    <a:pt x="18891" y="5789"/>
                  </a:cubicBezTo>
                  <a:cubicBezTo>
                    <a:pt x="18816" y="5732"/>
                    <a:pt x="18702" y="5620"/>
                    <a:pt x="18635" y="5542"/>
                  </a:cubicBezTo>
                  <a:cubicBezTo>
                    <a:pt x="18512" y="5396"/>
                    <a:pt x="18279" y="5195"/>
                    <a:pt x="18051" y="5038"/>
                  </a:cubicBezTo>
                  <a:cubicBezTo>
                    <a:pt x="17858" y="4906"/>
                    <a:pt x="17493" y="4623"/>
                    <a:pt x="17451" y="4571"/>
                  </a:cubicBezTo>
                  <a:cubicBezTo>
                    <a:pt x="17430" y="4546"/>
                    <a:pt x="17413" y="4489"/>
                    <a:pt x="17413" y="4445"/>
                  </a:cubicBezTo>
                  <a:cubicBezTo>
                    <a:pt x="17412" y="4401"/>
                    <a:pt x="17389" y="4290"/>
                    <a:pt x="17362" y="4197"/>
                  </a:cubicBezTo>
                  <a:cubicBezTo>
                    <a:pt x="17292" y="3967"/>
                    <a:pt x="17256" y="3830"/>
                    <a:pt x="17150" y="3382"/>
                  </a:cubicBezTo>
                  <a:cubicBezTo>
                    <a:pt x="17109" y="3205"/>
                    <a:pt x="17060" y="3003"/>
                    <a:pt x="17025" y="2868"/>
                  </a:cubicBezTo>
                  <a:cubicBezTo>
                    <a:pt x="17009" y="2805"/>
                    <a:pt x="16982" y="2687"/>
                    <a:pt x="16963" y="2605"/>
                  </a:cubicBezTo>
                  <a:cubicBezTo>
                    <a:pt x="16945" y="2523"/>
                    <a:pt x="16913" y="2395"/>
                    <a:pt x="16892" y="2322"/>
                  </a:cubicBezTo>
                  <a:cubicBezTo>
                    <a:pt x="16814" y="2038"/>
                    <a:pt x="16747" y="1762"/>
                    <a:pt x="16701" y="1529"/>
                  </a:cubicBezTo>
                  <a:cubicBezTo>
                    <a:pt x="16670" y="1376"/>
                    <a:pt x="16625" y="1193"/>
                    <a:pt x="16457" y="556"/>
                  </a:cubicBezTo>
                  <a:cubicBezTo>
                    <a:pt x="16393" y="314"/>
                    <a:pt x="16340" y="91"/>
                    <a:pt x="16340" y="58"/>
                  </a:cubicBezTo>
                  <a:cubicBezTo>
                    <a:pt x="16340" y="3"/>
                    <a:pt x="16333" y="0"/>
                    <a:pt x="16194" y="0"/>
                  </a:cubicBezTo>
                  <a:cubicBezTo>
                    <a:pt x="16091" y="0"/>
                    <a:pt x="16048" y="9"/>
                    <a:pt x="16048" y="29"/>
                  </a:cubicBezTo>
                  <a:cubicBezTo>
                    <a:pt x="16048" y="63"/>
                    <a:pt x="16198" y="656"/>
                    <a:pt x="16241" y="796"/>
                  </a:cubicBezTo>
                  <a:cubicBezTo>
                    <a:pt x="16257" y="848"/>
                    <a:pt x="16287" y="956"/>
                    <a:pt x="16306" y="1036"/>
                  </a:cubicBezTo>
                  <a:cubicBezTo>
                    <a:pt x="16386" y="1367"/>
                    <a:pt x="16445" y="1616"/>
                    <a:pt x="16506" y="1874"/>
                  </a:cubicBezTo>
                  <a:cubicBezTo>
                    <a:pt x="16542" y="2024"/>
                    <a:pt x="16586" y="2201"/>
                    <a:pt x="16603" y="2267"/>
                  </a:cubicBezTo>
                  <a:cubicBezTo>
                    <a:pt x="16687" y="2590"/>
                    <a:pt x="16703" y="2657"/>
                    <a:pt x="16730" y="2774"/>
                  </a:cubicBezTo>
                  <a:cubicBezTo>
                    <a:pt x="16747" y="2843"/>
                    <a:pt x="16775" y="2961"/>
                    <a:pt x="16794" y="3036"/>
                  </a:cubicBezTo>
                  <a:cubicBezTo>
                    <a:pt x="16813" y="3111"/>
                    <a:pt x="16843" y="3234"/>
                    <a:pt x="16860" y="3308"/>
                  </a:cubicBezTo>
                  <a:cubicBezTo>
                    <a:pt x="16876" y="3383"/>
                    <a:pt x="16905" y="3501"/>
                    <a:pt x="16923" y="3570"/>
                  </a:cubicBezTo>
                  <a:cubicBezTo>
                    <a:pt x="17071" y="4135"/>
                    <a:pt x="17097" y="4275"/>
                    <a:pt x="17059" y="4299"/>
                  </a:cubicBezTo>
                  <a:cubicBezTo>
                    <a:pt x="17021" y="4324"/>
                    <a:pt x="17042" y="4334"/>
                    <a:pt x="16601" y="4081"/>
                  </a:cubicBezTo>
                  <a:cubicBezTo>
                    <a:pt x="16432" y="3984"/>
                    <a:pt x="16128" y="3821"/>
                    <a:pt x="15926" y="3719"/>
                  </a:cubicBezTo>
                  <a:cubicBezTo>
                    <a:pt x="15716" y="3612"/>
                    <a:pt x="15553" y="3515"/>
                    <a:pt x="15545" y="3489"/>
                  </a:cubicBezTo>
                  <a:cubicBezTo>
                    <a:pt x="15536" y="3465"/>
                    <a:pt x="15507" y="3284"/>
                    <a:pt x="15479" y="3088"/>
                  </a:cubicBezTo>
                  <a:cubicBezTo>
                    <a:pt x="15452" y="2893"/>
                    <a:pt x="15415" y="2666"/>
                    <a:pt x="15397" y="2586"/>
                  </a:cubicBezTo>
                  <a:cubicBezTo>
                    <a:pt x="15379" y="2505"/>
                    <a:pt x="15320" y="2208"/>
                    <a:pt x="15265" y="1926"/>
                  </a:cubicBezTo>
                  <a:cubicBezTo>
                    <a:pt x="15211" y="1644"/>
                    <a:pt x="15153" y="1352"/>
                    <a:pt x="15138" y="1277"/>
                  </a:cubicBezTo>
                  <a:cubicBezTo>
                    <a:pt x="15122" y="1202"/>
                    <a:pt x="15087" y="1028"/>
                    <a:pt x="15060" y="890"/>
                  </a:cubicBezTo>
                  <a:cubicBezTo>
                    <a:pt x="15033" y="752"/>
                    <a:pt x="14981" y="497"/>
                    <a:pt x="14945" y="324"/>
                  </a:cubicBezTo>
                  <a:cubicBezTo>
                    <a:pt x="14908" y="152"/>
                    <a:pt x="14878" y="8"/>
                    <a:pt x="14878" y="5"/>
                  </a:cubicBezTo>
                  <a:cubicBezTo>
                    <a:pt x="14878" y="3"/>
                    <a:pt x="14840" y="0"/>
                    <a:pt x="14793" y="0"/>
                  </a:cubicBezTo>
                  <a:cubicBezTo>
                    <a:pt x="14708" y="0"/>
                    <a:pt x="14708" y="0"/>
                    <a:pt x="14726" y="131"/>
                  </a:cubicBezTo>
                  <a:cubicBezTo>
                    <a:pt x="14752" y="308"/>
                    <a:pt x="14842" y="796"/>
                    <a:pt x="14860" y="852"/>
                  </a:cubicBezTo>
                  <a:cubicBezTo>
                    <a:pt x="14868" y="876"/>
                    <a:pt x="14890" y="1008"/>
                    <a:pt x="14909" y="1144"/>
                  </a:cubicBezTo>
                  <a:cubicBezTo>
                    <a:pt x="14929" y="1280"/>
                    <a:pt x="14961" y="1439"/>
                    <a:pt x="14979" y="1497"/>
                  </a:cubicBezTo>
                  <a:cubicBezTo>
                    <a:pt x="14997" y="1554"/>
                    <a:pt x="15025" y="1686"/>
                    <a:pt x="15041" y="1790"/>
                  </a:cubicBezTo>
                  <a:cubicBezTo>
                    <a:pt x="15058" y="1894"/>
                    <a:pt x="15095" y="2101"/>
                    <a:pt x="15124" y="2250"/>
                  </a:cubicBezTo>
                  <a:cubicBezTo>
                    <a:pt x="15152" y="2400"/>
                    <a:pt x="15196" y="2631"/>
                    <a:pt x="15221" y="2764"/>
                  </a:cubicBezTo>
                  <a:cubicBezTo>
                    <a:pt x="15246" y="2896"/>
                    <a:pt x="15282" y="3083"/>
                    <a:pt x="15301" y="3180"/>
                  </a:cubicBezTo>
                  <a:cubicBezTo>
                    <a:pt x="15350" y="3432"/>
                    <a:pt x="15331" y="3439"/>
                    <a:pt x="14982" y="3294"/>
                  </a:cubicBezTo>
                  <a:cubicBezTo>
                    <a:pt x="14673" y="3165"/>
                    <a:pt x="13833" y="2887"/>
                    <a:pt x="13627" y="2846"/>
                  </a:cubicBezTo>
                  <a:cubicBezTo>
                    <a:pt x="13556" y="2832"/>
                    <a:pt x="13413" y="2793"/>
                    <a:pt x="13309" y="2760"/>
                  </a:cubicBezTo>
                  <a:cubicBezTo>
                    <a:pt x="13206" y="2727"/>
                    <a:pt x="13100" y="2701"/>
                    <a:pt x="13073" y="2701"/>
                  </a:cubicBezTo>
                  <a:cubicBezTo>
                    <a:pt x="13045" y="2701"/>
                    <a:pt x="12969" y="2683"/>
                    <a:pt x="12902" y="2662"/>
                  </a:cubicBezTo>
                  <a:cubicBezTo>
                    <a:pt x="12719" y="2602"/>
                    <a:pt x="11762" y="2424"/>
                    <a:pt x="11596" y="2418"/>
                  </a:cubicBezTo>
                  <a:cubicBezTo>
                    <a:pt x="11516" y="2415"/>
                    <a:pt x="11352" y="2402"/>
                    <a:pt x="11232" y="2389"/>
                  </a:cubicBezTo>
                  <a:cubicBezTo>
                    <a:pt x="11112" y="2377"/>
                    <a:pt x="10900" y="2361"/>
                    <a:pt x="10761" y="2355"/>
                  </a:cubicBezTo>
                  <a:cubicBezTo>
                    <a:pt x="10575" y="2348"/>
                    <a:pt x="10483" y="2333"/>
                    <a:pt x="10416" y="2302"/>
                  </a:cubicBezTo>
                  <a:cubicBezTo>
                    <a:pt x="10343" y="2267"/>
                    <a:pt x="10315" y="2263"/>
                    <a:pt x="10277" y="2283"/>
                  </a:cubicBezTo>
                  <a:cubicBezTo>
                    <a:pt x="10220" y="2314"/>
                    <a:pt x="9981" y="2293"/>
                    <a:pt x="9907" y="2252"/>
                  </a:cubicBezTo>
                  <a:cubicBezTo>
                    <a:pt x="9844" y="2217"/>
                    <a:pt x="9550" y="2196"/>
                    <a:pt x="9476" y="2222"/>
                  </a:cubicBezTo>
                  <a:cubicBezTo>
                    <a:pt x="9436" y="2236"/>
                    <a:pt x="9395" y="2232"/>
                    <a:pt x="9340" y="2208"/>
                  </a:cubicBezTo>
                  <a:cubicBezTo>
                    <a:pt x="9278" y="2182"/>
                    <a:pt x="9246" y="2179"/>
                    <a:pt x="9194" y="2197"/>
                  </a:cubicBezTo>
                  <a:cubicBezTo>
                    <a:pt x="9146" y="2214"/>
                    <a:pt x="9107" y="2214"/>
                    <a:pt x="9062" y="2198"/>
                  </a:cubicBezTo>
                  <a:cubicBezTo>
                    <a:pt x="9015" y="2182"/>
                    <a:pt x="8980" y="2184"/>
                    <a:pt x="8933" y="2203"/>
                  </a:cubicBezTo>
                  <a:cubicBezTo>
                    <a:pt x="8882" y="2223"/>
                    <a:pt x="8845" y="2224"/>
                    <a:pt x="8767" y="2205"/>
                  </a:cubicBezTo>
                  <a:cubicBezTo>
                    <a:pt x="8654" y="2177"/>
                    <a:pt x="7894" y="2200"/>
                    <a:pt x="7476" y="2243"/>
                  </a:cubicBezTo>
                  <a:cubicBezTo>
                    <a:pt x="7280" y="2263"/>
                    <a:pt x="7241" y="2274"/>
                    <a:pt x="7241" y="2307"/>
                  </a:cubicBezTo>
                  <a:cubicBezTo>
                    <a:pt x="7241" y="2358"/>
                    <a:pt x="7152" y="2379"/>
                    <a:pt x="7075" y="2348"/>
                  </a:cubicBezTo>
                  <a:cubicBezTo>
                    <a:pt x="6987" y="2313"/>
                    <a:pt x="6930" y="2316"/>
                    <a:pt x="6978" y="2354"/>
                  </a:cubicBezTo>
                  <a:cubicBezTo>
                    <a:pt x="7005" y="2375"/>
                    <a:pt x="7007" y="2387"/>
                    <a:pt x="6981" y="2398"/>
                  </a:cubicBezTo>
                  <a:cubicBezTo>
                    <a:pt x="6930" y="2418"/>
                    <a:pt x="6843" y="2391"/>
                    <a:pt x="6869" y="2364"/>
                  </a:cubicBezTo>
                  <a:cubicBezTo>
                    <a:pt x="6883" y="2349"/>
                    <a:pt x="6869" y="2344"/>
                    <a:pt x="6831" y="2349"/>
                  </a:cubicBezTo>
                  <a:cubicBezTo>
                    <a:pt x="6794" y="2354"/>
                    <a:pt x="6774" y="2371"/>
                    <a:pt x="6780" y="2393"/>
                  </a:cubicBezTo>
                  <a:cubicBezTo>
                    <a:pt x="6792" y="2440"/>
                    <a:pt x="6697" y="2463"/>
                    <a:pt x="6619" y="2432"/>
                  </a:cubicBezTo>
                  <a:cubicBezTo>
                    <a:pt x="6569" y="2412"/>
                    <a:pt x="6546" y="2416"/>
                    <a:pt x="6489" y="2459"/>
                  </a:cubicBezTo>
                  <a:cubicBezTo>
                    <a:pt x="6444" y="2492"/>
                    <a:pt x="6388" y="2509"/>
                    <a:pt x="6327" y="2508"/>
                  </a:cubicBezTo>
                  <a:cubicBezTo>
                    <a:pt x="6276" y="2507"/>
                    <a:pt x="6207" y="2521"/>
                    <a:pt x="6175" y="2540"/>
                  </a:cubicBezTo>
                  <a:cubicBezTo>
                    <a:pt x="6141" y="2560"/>
                    <a:pt x="6089" y="2569"/>
                    <a:pt x="6048" y="2562"/>
                  </a:cubicBezTo>
                  <a:cubicBezTo>
                    <a:pt x="6003" y="2554"/>
                    <a:pt x="5939" y="2568"/>
                    <a:pt x="5869" y="2601"/>
                  </a:cubicBezTo>
                  <a:cubicBezTo>
                    <a:pt x="5810" y="2630"/>
                    <a:pt x="5692" y="2665"/>
                    <a:pt x="5607" y="2680"/>
                  </a:cubicBezTo>
                  <a:cubicBezTo>
                    <a:pt x="5483" y="2701"/>
                    <a:pt x="5442" y="2720"/>
                    <a:pt x="5402" y="2774"/>
                  </a:cubicBezTo>
                  <a:cubicBezTo>
                    <a:pt x="5372" y="2815"/>
                    <a:pt x="5264" y="2880"/>
                    <a:pt x="5129" y="2939"/>
                  </a:cubicBezTo>
                  <a:cubicBezTo>
                    <a:pt x="4886" y="3046"/>
                    <a:pt x="4764" y="3127"/>
                    <a:pt x="4456" y="3382"/>
                  </a:cubicBezTo>
                  <a:cubicBezTo>
                    <a:pt x="4346" y="3474"/>
                    <a:pt x="4217" y="3572"/>
                    <a:pt x="4171" y="3600"/>
                  </a:cubicBezTo>
                  <a:cubicBezTo>
                    <a:pt x="4093" y="3647"/>
                    <a:pt x="4086" y="3648"/>
                    <a:pt x="4030" y="3615"/>
                  </a:cubicBezTo>
                  <a:cubicBezTo>
                    <a:pt x="3967" y="3579"/>
                    <a:pt x="3965" y="3571"/>
                    <a:pt x="4022" y="3298"/>
                  </a:cubicBezTo>
                  <a:cubicBezTo>
                    <a:pt x="4039" y="3217"/>
                    <a:pt x="4063" y="3100"/>
                    <a:pt x="4073" y="3037"/>
                  </a:cubicBezTo>
                  <a:cubicBezTo>
                    <a:pt x="4092" y="2926"/>
                    <a:pt x="4091" y="2924"/>
                    <a:pt x="4031" y="2959"/>
                  </a:cubicBezTo>
                  <a:cubicBezTo>
                    <a:pt x="3997" y="2978"/>
                    <a:pt x="3959" y="2988"/>
                    <a:pt x="3947" y="2980"/>
                  </a:cubicBezTo>
                  <a:cubicBezTo>
                    <a:pt x="3919" y="2962"/>
                    <a:pt x="4024" y="2887"/>
                    <a:pt x="4058" y="2901"/>
                  </a:cubicBezTo>
                  <a:cubicBezTo>
                    <a:pt x="4072" y="2907"/>
                    <a:pt x="4102" y="2857"/>
                    <a:pt x="4123" y="2790"/>
                  </a:cubicBezTo>
                  <a:cubicBezTo>
                    <a:pt x="4161" y="2674"/>
                    <a:pt x="4172" y="2620"/>
                    <a:pt x="4200" y="2404"/>
                  </a:cubicBezTo>
                  <a:cubicBezTo>
                    <a:pt x="4207" y="2350"/>
                    <a:pt x="4221" y="2266"/>
                    <a:pt x="4234" y="2219"/>
                  </a:cubicBezTo>
                  <a:cubicBezTo>
                    <a:pt x="4249" y="2163"/>
                    <a:pt x="4243" y="2124"/>
                    <a:pt x="4217" y="2103"/>
                  </a:cubicBezTo>
                  <a:cubicBezTo>
                    <a:pt x="4185" y="2078"/>
                    <a:pt x="4188" y="2065"/>
                    <a:pt x="4229" y="2035"/>
                  </a:cubicBezTo>
                  <a:cubicBezTo>
                    <a:pt x="4278" y="2000"/>
                    <a:pt x="4342" y="1763"/>
                    <a:pt x="4363" y="1539"/>
                  </a:cubicBezTo>
                  <a:cubicBezTo>
                    <a:pt x="4367" y="1493"/>
                    <a:pt x="4389" y="1420"/>
                    <a:pt x="4411" y="1377"/>
                  </a:cubicBezTo>
                  <a:cubicBezTo>
                    <a:pt x="4433" y="1334"/>
                    <a:pt x="4442" y="1281"/>
                    <a:pt x="4431" y="1259"/>
                  </a:cubicBezTo>
                  <a:cubicBezTo>
                    <a:pt x="4420" y="1237"/>
                    <a:pt x="4427" y="1195"/>
                    <a:pt x="4445" y="1164"/>
                  </a:cubicBezTo>
                  <a:cubicBezTo>
                    <a:pt x="4463" y="1133"/>
                    <a:pt x="4484" y="1052"/>
                    <a:pt x="4493" y="983"/>
                  </a:cubicBezTo>
                  <a:cubicBezTo>
                    <a:pt x="4502" y="914"/>
                    <a:pt x="4518" y="835"/>
                    <a:pt x="4529" y="808"/>
                  </a:cubicBezTo>
                  <a:cubicBezTo>
                    <a:pt x="4539" y="780"/>
                    <a:pt x="4533" y="752"/>
                    <a:pt x="4513" y="744"/>
                  </a:cubicBezTo>
                  <a:cubicBezTo>
                    <a:pt x="4494" y="736"/>
                    <a:pt x="4486" y="721"/>
                    <a:pt x="4496" y="710"/>
                  </a:cubicBezTo>
                  <a:cubicBezTo>
                    <a:pt x="4507" y="699"/>
                    <a:pt x="4529" y="696"/>
                    <a:pt x="4546" y="703"/>
                  </a:cubicBezTo>
                  <a:cubicBezTo>
                    <a:pt x="4563" y="710"/>
                    <a:pt x="4576" y="661"/>
                    <a:pt x="4576" y="588"/>
                  </a:cubicBezTo>
                  <a:cubicBezTo>
                    <a:pt x="4576" y="519"/>
                    <a:pt x="4589" y="417"/>
                    <a:pt x="4605" y="362"/>
                  </a:cubicBezTo>
                  <a:cubicBezTo>
                    <a:pt x="4622" y="307"/>
                    <a:pt x="4644" y="203"/>
                    <a:pt x="4654" y="131"/>
                  </a:cubicBezTo>
                  <a:lnTo>
                    <a:pt x="4672" y="0"/>
                  </a:lnTo>
                  <a:lnTo>
                    <a:pt x="4299" y="0"/>
                  </a:lnTo>
                  <a:close/>
                  <a:moveTo>
                    <a:pt x="3835" y="2168"/>
                  </a:moveTo>
                  <a:cubicBezTo>
                    <a:pt x="3852" y="2164"/>
                    <a:pt x="3864" y="2173"/>
                    <a:pt x="3885" y="2191"/>
                  </a:cubicBezTo>
                  <a:cubicBezTo>
                    <a:pt x="3934" y="2233"/>
                    <a:pt x="3923" y="2476"/>
                    <a:pt x="3859" y="2753"/>
                  </a:cubicBezTo>
                  <a:cubicBezTo>
                    <a:pt x="3841" y="2834"/>
                    <a:pt x="3813" y="2966"/>
                    <a:pt x="3797" y="3046"/>
                  </a:cubicBezTo>
                  <a:cubicBezTo>
                    <a:pt x="3781" y="3127"/>
                    <a:pt x="3754" y="3218"/>
                    <a:pt x="3736" y="3247"/>
                  </a:cubicBezTo>
                  <a:cubicBezTo>
                    <a:pt x="3699" y="3310"/>
                    <a:pt x="3624" y="3317"/>
                    <a:pt x="3550" y="3265"/>
                  </a:cubicBezTo>
                  <a:cubicBezTo>
                    <a:pt x="3471" y="3209"/>
                    <a:pt x="3488" y="2845"/>
                    <a:pt x="3581" y="2590"/>
                  </a:cubicBezTo>
                  <a:cubicBezTo>
                    <a:pt x="3607" y="2519"/>
                    <a:pt x="3638" y="2423"/>
                    <a:pt x="3649" y="2378"/>
                  </a:cubicBezTo>
                  <a:cubicBezTo>
                    <a:pt x="3661" y="2333"/>
                    <a:pt x="3709" y="2263"/>
                    <a:pt x="3756" y="2224"/>
                  </a:cubicBezTo>
                  <a:cubicBezTo>
                    <a:pt x="3796" y="2190"/>
                    <a:pt x="3818" y="2173"/>
                    <a:pt x="3835" y="2168"/>
                  </a:cubicBezTo>
                  <a:close/>
                  <a:moveTo>
                    <a:pt x="8494" y="2606"/>
                  </a:moveTo>
                  <a:cubicBezTo>
                    <a:pt x="8918" y="2602"/>
                    <a:pt x="9389" y="2620"/>
                    <a:pt x="9506" y="2652"/>
                  </a:cubicBezTo>
                  <a:cubicBezTo>
                    <a:pt x="9601" y="2677"/>
                    <a:pt x="9613" y="2689"/>
                    <a:pt x="9613" y="2761"/>
                  </a:cubicBezTo>
                  <a:cubicBezTo>
                    <a:pt x="9613" y="2862"/>
                    <a:pt x="9558" y="2893"/>
                    <a:pt x="9369" y="2898"/>
                  </a:cubicBezTo>
                  <a:cubicBezTo>
                    <a:pt x="9289" y="2900"/>
                    <a:pt x="9205" y="2914"/>
                    <a:pt x="9184" y="2927"/>
                  </a:cubicBezTo>
                  <a:cubicBezTo>
                    <a:pt x="9162" y="2941"/>
                    <a:pt x="9106" y="2952"/>
                    <a:pt x="9059" y="2952"/>
                  </a:cubicBezTo>
                  <a:cubicBezTo>
                    <a:pt x="9011" y="2952"/>
                    <a:pt x="8770" y="2986"/>
                    <a:pt x="8521" y="3027"/>
                  </a:cubicBezTo>
                  <a:cubicBezTo>
                    <a:pt x="8273" y="3068"/>
                    <a:pt x="8011" y="3110"/>
                    <a:pt x="7940" y="3119"/>
                  </a:cubicBezTo>
                  <a:cubicBezTo>
                    <a:pt x="7788" y="3139"/>
                    <a:pt x="7480" y="3197"/>
                    <a:pt x="7387" y="3224"/>
                  </a:cubicBezTo>
                  <a:cubicBezTo>
                    <a:pt x="7351" y="3235"/>
                    <a:pt x="7169" y="3272"/>
                    <a:pt x="6981" y="3308"/>
                  </a:cubicBezTo>
                  <a:cubicBezTo>
                    <a:pt x="6302" y="3439"/>
                    <a:pt x="6214" y="3458"/>
                    <a:pt x="6014" y="3519"/>
                  </a:cubicBezTo>
                  <a:cubicBezTo>
                    <a:pt x="5580" y="3649"/>
                    <a:pt x="5536" y="3565"/>
                    <a:pt x="5870" y="3245"/>
                  </a:cubicBezTo>
                  <a:cubicBezTo>
                    <a:pt x="6012" y="3111"/>
                    <a:pt x="6090" y="3056"/>
                    <a:pt x="6195" y="3022"/>
                  </a:cubicBezTo>
                  <a:cubicBezTo>
                    <a:pt x="6272" y="2996"/>
                    <a:pt x="6368" y="2952"/>
                    <a:pt x="6409" y="2924"/>
                  </a:cubicBezTo>
                  <a:cubicBezTo>
                    <a:pt x="6612" y="2783"/>
                    <a:pt x="7262" y="2665"/>
                    <a:pt x="8101" y="2617"/>
                  </a:cubicBezTo>
                  <a:cubicBezTo>
                    <a:pt x="8217" y="2610"/>
                    <a:pt x="8353" y="2607"/>
                    <a:pt x="8494" y="2606"/>
                  </a:cubicBezTo>
                  <a:close/>
                  <a:moveTo>
                    <a:pt x="4054" y="2650"/>
                  </a:moveTo>
                  <a:cubicBezTo>
                    <a:pt x="4071" y="2643"/>
                    <a:pt x="4093" y="2646"/>
                    <a:pt x="4103" y="2657"/>
                  </a:cubicBezTo>
                  <a:cubicBezTo>
                    <a:pt x="4114" y="2668"/>
                    <a:pt x="4107" y="2682"/>
                    <a:pt x="4090" y="2689"/>
                  </a:cubicBezTo>
                  <a:cubicBezTo>
                    <a:pt x="4074" y="2696"/>
                    <a:pt x="4051" y="2693"/>
                    <a:pt x="4041" y="2682"/>
                  </a:cubicBezTo>
                  <a:cubicBezTo>
                    <a:pt x="4030" y="2671"/>
                    <a:pt x="4037" y="2656"/>
                    <a:pt x="4054" y="2650"/>
                  </a:cubicBezTo>
                  <a:close/>
                  <a:moveTo>
                    <a:pt x="3956" y="3152"/>
                  </a:moveTo>
                  <a:cubicBezTo>
                    <a:pt x="3973" y="3145"/>
                    <a:pt x="3995" y="3149"/>
                    <a:pt x="4005" y="3160"/>
                  </a:cubicBezTo>
                  <a:cubicBezTo>
                    <a:pt x="4016" y="3170"/>
                    <a:pt x="4011" y="3185"/>
                    <a:pt x="3994" y="3192"/>
                  </a:cubicBezTo>
                  <a:cubicBezTo>
                    <a:pt x="3977" y="3198"/>
                    <a:pt x="3953" y="3195"/>
                    <a:pt x="3943" y="3184"/>
                  </a:cubicBezTo>
                  <a:cubicBezTo>
                    <a:pt x="3933" y="3173"/>
                    <a:pt x="3939" y="3159"/>
                    <a:pt x="3956" y="3152"/>
                  </a:cubicBezTo>
                  <a:close/>
                  <a:moveTo>
                    <a:pt x="17085" y="3488"/>
                  </a:moveTo>
                  <a:cubicBezTo>
                    <a:pt x="17102" y="3481"/>
                    <a:pt x="17126" y="3484"/>
                    <a:pt x="17136" y="3495"/>
                  </a:cubicBezTo>
                  <a:cubicBezTo>
                    <a:pt x="17147" y="3506"/>
                    <a:pt x="17140" y="3520"/>
                    <a:pt x="17123" y="3527"/>
                  </a:cubicBezTo>
                  <a:cubicBezTo>
                    <a:pt x="17106" y="3534"/>
                    <a:pt x="17084" y="3530"/>
                    <a:pt x="17074" y="3520"/>
                  </a:cubicBezTo>
                  <a:cubicBezTo>
                    <a:pt x="17063" y="3509"/>
                    <a:pt x="17068" y="3494"/>
                    <a:pt x="17085" y="3488"/>
                  </a:cubicBezTo>
                  <a:close/>
                </a:path>
              </a:pathLst>
            </a:custGeom>
            <a:ln w="12700" cap="flat">
              <a:noFill/>
              <a:miter lim="400000"/>
            </a:ln>
            <a:effectLst>
              <a:outerShdw sx="100000" sy="100000" kx="0" ky="0" algn="b" rotWithShape="0" blurRad="63500" dist="279648" dir="5400000">
                <a:srgbClr val="000000">
                  <a:alpha val="14403"/>
                </a:srgbClr>
              </a:outerShdw>
            </a:effectLst>
          </p:spPr>
        </p:pic>
        <p:sp>
          <p:nvSpPr>
            <p:cNvPr id="178" name="450 mDOM…"/>
            <p:cNvSpPr txBox="1"/>
            <p:nvPr/>
          </p:nvSpPr>
          <p:spPr>
            <a:xfrm>
              <a:off x="-208676" y="-671759"/>
              <a:ext cx="6454161" cy="16732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200">
                  <a:solidFill>
                    <a:srgbClr val="FFFFFF"/>
                  </a:solidFill>
                </a:defRPr>
              </a:pPr>
              <a:r>
                <a:t>450 mDOM</a:t>
              </a:r>
            </a:p>
            <a:p>
              <a:pPr>
                <a:defRPr b="0" sz="3800">
                  <a:solidFill>
                    <a:srgbClr val="FFFFFF"/>
                  </a:solidFill>
                </a:defRPr>
              </a:pPr>
              <a:r>
                <a:t>one of the 2 baseline designs</a:t>
              </a:r>
            </a:p>
          </p:txBody>
        </p:sp>
      </p:grpSp>
      <p:pic>
        <p:nvPicPr>
          <p:cNvPr id="180" name="ICUpgrade_Horizontal_png.png" descr="ICUpgrade_Horizontal_png.png"/>
          <p:cNvPicPr>
            <a:picLocks noChangeAspect="1"/>
          </p:cNvPicPr>
          <p:nvPr/>
        </p:nvPicPr>
        <p:blipFill>
          <a:blip r:embed="rId4">
            <a:extLst/>
          </a:blip>
          <a:stretch>
            <a:fillRect/>
          </a:stretch>
        </p:blipFill>
        <p:spPr>
          <a:xfrm>
            <a:off x="57690" y="35946"/>
            <a:ext cx="8262827" cy="2218219"/>
          </a:xfrm>
          <a:prstGeom prst="rect">
            <a:avLst/>
          </a:prstGeom>
          <a:ln w="12700">
            <a:miter lim="400000"/>
          </a:ln>
        </p:spPr>
      </p:pic>
      <p:sp>
        <p:nvSpPr>
          <p:cNvPr id="181" name="Ellipsoid glass with thin diameter with 2 PMT"/>
          <p:cNvSpPr txBox="1"/>
          <p:nvPr/>
        </p:nvSpPr>
        <p:spPr>
          <a:xfrm>
            <a:off x="8403768" y="10791081"/>
            <a:ext cx="3682089" cy="14625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a:lvl1pPr>
          </a:lstStyle>
          <a:p>
            <a:pPr/>
            <a:r>
              <a:t>Ellipsoid glass with thin diameter with 2 PMT</a:t>
            </a:r>
          </a:p>
        </p:txBody>
      </p:sp>
      <p:grpSp>
        <p:nvGrpSpPr>
          <p:cNvPr id="185" name="Gruppieren"/>
          <p:cNvGrpSpPr/>
          <p:nvPr/>
        </p:nvGrpSpPr>
        <p:grpSpPr>
          <a:xfrm>
            <a:off x="7192098" y="1523873"/>
            <a:ext cx="5287632" cy="11784156"/>
            <a:chOff x="-985282" y="-422784"/>
            <a:chExt cx="5287630" cy="11784154"/>
          </a:xfrm>
        </p:grpSpPr>
        <p:pic>
          <p:nvPicPr>
            <p:cNvPr id="182" name="ChatGPT Image 17. Nov. 2025, 14_39_23.png" descr="ChatGPT Image 17. Nov. 2025, 14_39_23.png"/>
            <p:cNvPicPr>
              <a:picLocks noChangeAspect="1"/>
            </p:cNvPicPr>
            <p:nvPr/>
          </p:nvPicPr>
          <p:blipFill>
            <a:blip r:embed="rId5">
              <a:extLst/>
            </a:blip>
            <a:srcRect l="40052" t="6508" r="25218" b="7672"/>
            <a:stretch>
              <a:fillRect/>
            </a:stretch>
          </p:blipFill>
          <p:spPr>
            <a:xfrm>
              <a:off x="450039" y="1182717"/>
              <a:ext cx="2745980" cy="101786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385" y="0"/>
                  </a:moveTo>
                  <a:cubicBezTo>
                    <a:pt x="8512" y="104"/>
                    <a:pt x="8567" y="212"/>
                    <a:pt x="8576" y="369"/>
                  </a:cubicBezTo>
                  <a:cubicBezTo>
                    <a:pt x="8584" y="513"/>
                    <a:pt x="8559" y="612"/>
                    <a:pt x="8513" y="616"/>
                  </a:cubicBezTo>
                  <a:cubicBezTo>
                    <a:pt x="8471" y="619"/>
                    <a:pt x="8218" y="626"/>
                    <a:pt x="7954" y="632"/>
                  </a:cubicBezTo>
                  <a:cubicBezTo>
                    <a:pt x="7690" y="637"/>
                    <a:pt x="7394" y="656"/>
                    <a:pt x="7293" y="674"/>
                  </a:cubicBezTo>
                  <a:cubicBezTo>
                    <a:pt x="7191" y="692"/>
                    <a:pt x="7090" y="706"/>
                    <a:pt x="7068" y="706"/>
                  </a:cubicBezTo>
                  <a:cubicBezTo>
                    <a:pt x="7046" y="706"/>
                    <a:pt x="6940" y="660"/>
                    <a:pt x="6834" y="603"/>
                  </a:cubicBezTo>
                  <a:cubicBezTo>
                    <a:pt x="6723" y="544"/>
                    <a:pt x="6588" y="500"/>
                    <a:pt x="6518" y="500"/>
                  </a:cubicBezTo>
                  <a:cubicBezTo>
                    <a:pt x="6407" y="500"/>
                    <a:pt x="6410" y="505"/>
                    <a:pt x="6522" y="551"/>
                  </a:cubicBezTo>
                  <a:cubicBezTo>
                    <a:pt x="6589" y="578"/>
                    <a:pt x="6618" y="605"/>
                    <a:pt x="6587" y="610"/>
                  </a:cubicBezTo>
                  <a:cubicBezTo>
                    <a:pt x="6488" y="625"/>
                    <a:pt x="6174" y="584"/>
                    <a:pt x="6225" y="562"/>
                  </a:cubicBezTo>
                  <a:cubicBezTo>
                    <a:pt x="6252" y="550"/>
                    <a:pt x="6231" y="543"/>
                    <a:pt x="6175" y="547"/>
                  </a:cubicBezTo>
                  <a:cubicBezTo>
                    <a:pt x="6119" y="550"/>
                    <a:pt x="6079" y="541"/>
                    <a:pt x="6088" y="528"/>
                  </a:cubicBezTo>
                  <a:cubicBezTo>
                    <a:pt x="6097" y="514"/>
                    <a:pt x="6043" y="509"/>
                    <a:pt x="5950" y="515"/>
                  </a:cubicBezTo>
                  <a:cubicBezTo>
                    <a:pt x="5865" y="521"/>
                    <a:pt x="5813" y="537"/>
                    <a:pt x="5832" y="550"/>
                  </a:cubicBezTo>
                  <a:cubicBezTo>
                    <a:pt x="5850" y="563"/>
                    <a:pt x="5783" y="601"/>
                    <a:pt x="5685" y="634"/>
                  </a:cubicBezTo>
                  <a:cubicBezTo>
                    <a:pt x="5523" y="689"/>
                    <a:pt x="5503" y="691"/>
                    <a:pt x="5454" y="656"/>
                  </a:cubicBezTo>
                  <a:cubicBezTo>
                    <a:pt x="5416" y="629"/>
                    <a:pt x="5451" y="606"/>
                    <a:pt x="5572" y="579"/>
                  </a:cubicBezTo>
                  <a:cubicBezTo>
                    <a:pt x="5668" y="559"/>
                    <a:pt x="5712" y="542"/>
                    <a:pt x="5669" y="542"/>
                  </a:cubicBezTo>
                  <a:cubicBezTo>
                    <a:pt x="5570" y="542"/>
                    <a:pt x="4814" y="702"/>
                    <a:pt x="4814" y="723"/>
                  </a:cubicBezTo>
                  <a:cubicBezTo>
                    <a:pt x="4814" y="731"/>
                    <a:pt x="4895" y="806"/>
                    <a:pt x="4995" y="888"/>
                  </a:cubicBezTo>
                  <a:lnTo>
                    <a:pt x="5176" y="1037"/>
                  </a:lnTo>
                  <a:lnTo>
                    <a:pt x="4864" y="1096"/>
                  </a:lnTo>
                  <a:cubicBezTo>
                    <a:pt x="4499" y="1164"/>
                    <a:pt x="3764" y="1363"/>
                    <a:pt x="3490" y="1467"/>
                  </a:cubicBezTo>
                  <a:cubicBezTo>
                    <a:pt x="3274" y="1549"/>
                    <a:pt x="2743" y="1834"/>
                    <a:pt x="2560" y="1965"/>
                  </a:cubicBezTo>
                  <a:cubicBezTo>
                    <a:pt x="2124" y="2277"/>
                    <a:pt x="1941" y="2842"/>
                    <a:pt x="2142" y="3256"/>
                  </a:cubicBezTo>
                  <a:cubicBezTo>
                    <a:pt x="2194" y="3363"/>
                    <a:pt x="2263" y="3623"/>
                    <a:pt x="2298" y="3832"/>
                  </a:cubicBezTo>
                  <a:cubicBezTo>
                    <a:pt x="2332" y="4041"/>
                    <a:pt x="2405" y="4419"/>
                    <a:pt x="2457" y="4673"/>
                  </a:cubicBezTo>
                  <a:cubicBezTo>
                    <a:pt x="2531" y="5033"/>
                    <a:pt x="2532" y="5142"/>
                    <a:pt x="2460" y="5173"/>
                  </a:cubicBezTo>
                  <a:cubicBezTo>
                    <a:pt x="2363" y="5215"/>
                    <a:pt x="2415" y="5427"/>
                    <a:pt x="2532" y="5467"/>
                  </a:cubicBezTo>
                  <a:cubicBezTo>
                    <a:pt x="2632" y="5501"/>
                    <a:pt x="2629" y="5668"/>
                    <a:pt x="2529" y="5734"/>
                  </a:cubicBezTo>
                  <a:cubicBezTo>
                    <a:pt x="2459" y="5779"/>
                    <a:pt x="2456" y="5817"/>
                    <a:pt x="2513" y="5878"/>
                  </a:cubicBezTo>
                  <a:cubicBezTo>
                    <a:pt x="2556" y="5923"/>
                    <a:pt x="2633" y="6210"/>
                    <a:pt x="2682" y="6515"/>
                  </a:cubicBezTo>
                  <a:cubicBezTo>
                    <a:pt x="2731" y="6826"/>
                    <a:pt x="2807" y="7089"/>
                    <a:pt x="2853" y="7112"/>
                  </a:cubicBezTo>
                  <a:cubicBezTo>
                    <a:pt x="2943" y="7156"/>
                    <a:pt x="3005" y="7366"/>
                    <a:pt x="3134" y="8047"/>
                  </a:cubicBezTo>
                  <a:cubicBezTo>
                    <a:pt x="3180" y="8290"/>
                    <a:pt x="3270" y="8716"/>
                    <a:pt x="3331" y="8993"/>
                  </a:cubicBezTo>
                  <a:cubicBezTo>
                    <a:pt x="3392" y="9270"/>
                    <a:pt x="3459" y="9612"/>
                    <a:pt x="3481" y="9754"/>
                  </a:cubicBezTo>
                  <a:cubicBezTo>
                    <a:pt x="3527" y="10055"/>
                    <a:pt x="3768" y="11386"/>
                    <a:pt x="3943" y="12294"/>
                  </a:cubicBezTo>
                  <a:cubicBezTo>
                    <a:pt x="4011" y="12644"/>
                    <a:pt x="4096" y="13115"/>
                    <a:pt x="4130" y="13341"/>
                  </a:cubicBezTo>
                  <a:cubicBezTo>
                    <a:pt x="4165" y="13566"/>
                    <a:pt x="4248" y="14000"/>
                    <a:pt x="4314" y="14307"/>
                  </a:cubicBezTo>
                  <a:cubicBezTo>
                    <a:pt x="4540" y="15346"/>
                    <a:pt x="4676" y="16055"/>
                    <a:pt x="4742" y="16529"/>
                  </a:cubicBezTo>
                  <a:cubicBezTo>
                    <a:pt x="4778" y="16789"/>
                    <a:pt x="4828" y="17053"/>
                    <a:pt x="4851" y="17115"/>
                  </a:cubicBezTo>
                  <a:cubicBezTo>
                    <a:pt x="4956" y="17390"/>
                    <a:pt x="5026" y="17944"/>
                    <a:pt x="4979" y="18123"/>
                  </a:cubicBezTo>
                  <a:cubicBezTo>
                    <a:pt x="4930" y="18312"/>
                    <a:pt x="4923" y="18318"/>
                    <a:pt x="4745" y="18318"/>
                  </a:cubicBezTo>
                  <a:cubicBezTo>
                    <a:pt x="4548" y="18318"/>
                    <a:pt x="4448" y="18357"/>
                    <a:pt x="4586" y="18380"/>
                  </a:cubicBezTo>
                  <a:cubicBezTo>
                    <a:pt x="4646" y="18390"/>
                    <a:pt x="4645" y="18402"/>
                    <a:pt x="4580" y="18423"/>
                  </a:cubicBezTo>
                  <a:cubicBezTo>
                    <a:pt x="4507" y="18447"/>
                    <a:pt x="4468" y="18448"/>
                    <a:pt x="4367" y="18427"/>
                  </a:cubicBezTo>
                  <a:cubicBezTo>
                    <a:pt x="4259" y="18404"/>
                    <a:pt x="4254" y="18405"/>
                    <a:pt x="4342" y="18435"/>
                  </a:cubicBezTo>
                  <a:cubicBezTo>
                    <a:pt x="4428" y="18464"/>
                    <a:pt x="4419" y="18477"/>
                    <a:pt x="4283" y="18513"/>
                  </a:cubicBezTo>
                  <a:cubicBezTo>
                    <a:pt x="4195" y="18537"/>
                    <a:pt x="4088" y="18550"/>
                    <a:pt x="4043" y="18543"/>
                  </a:cubicBezTo>
                  <a:cubicBezTo>
                    <a:pt x="3961" y="18529"/>
                    <a:pt x="3605" y="18629"/>
                    <a:pt x="3599" y="18667"/>
                  </a:cubicBezTo>
                  <a:cubicBezTo>
                    <a:pt x="3598" y="18678"/>
                    <a:pt x="3649" y="18667"/>
                    <a:pt x="3715" y="18641"/>
                  </a:cubicBezTo>
                  <a:cubicBezTo>
                    <a:pt x="3781" y="18616"/>
                    <a:pt x="3865" y="18601"/>
                    <a:pt x="3902" y="18607"/>
                  </a:cubicBezTo>
                  <a:cubicBezTo>
                    <a:pt x="4001" y="18623"/>
                    <a:pt x="3718" y="18750"/>
                    <a:pt x="3581" y="18751"/>
                  </a:cubicBezTo>
                  <a:cubicBezTo>
                    <a:pt x="3350" y="18751"/>
                    <a:pt x="3205" y="18804"/>
                    <a:pt x="3247" y="18875"/>
                  </a:cubicBezTo>
                  <a:cubicBezTo>
                    <a:pt x="3289" y="18947"/>
                    <a:pt x="3144" y="18999"/>
                    <a:pt x="2956" y="18980"/>
                  </a:cubicBezTo>
                  <a:cubicBezTo>
                    <a:pt x="2798" y="18964"/>
                    <a:pt x="2665" y="19007"/>
                    <a:pt x="2769" y="19041"/>
                  </a:cubicBezTo>
                  <a:cubicBezTo>
                    <a:pt x="2830" y="19061"/>
                    <a:pt x="2826" y="19077"/>
                    <a:pt x="2757" y="19099"/>
                  </a:cubicBezTo>
                  <a:cubicBezTo>
                    <a:pt x="2704" y="19116"/>
                    <a:pt x="2690" y="19131"/>
                    <a:pt x="2722" y="19131"/>
                  </a:cubicBezTo>
                  <a:cubicBezTo>
                    <a:pt x="2755" y="19131"/>
                    <a:pt x="2719" y="19149"/>
                    <a:pt x="2644" y="19171"/>
                  </a:cubicBezTo>
                  <a:cubicBezTo>
                    <a:pt x="2569" y="19193"/>
                    <a:pt x="2477" y="19206"/>
                    <a:pt x="2438" y="19200"/>
                  </a:cubicBezTo>
                  <a:cubicBezTo>
                    <a:pt x="2399" y="19193"/>
                    <a:pt x="2425" y="19171"/>
                    <a:pt x="2497" y="19149"/>
                  </a:cubicBezTo>
                  <a:cubicBezTo>
                    <a:pt x="2570" y="19128"/>
                    <a:pt x="2591" y="19110"/>
                    <a:pt x="2547" y="19110"/>
                  </a:cubicBezTo>
                  <a:cubicBezTo>
                    <a:pt x="2504" y="19110"/>
                    <a:pt x="2408" y="19145"/>
                    <a:pt x="2335" y="19187"/>
                  </a:cubicBezTo>
                  <a:cubicBezTo>
                    <a:pt x="2262" y="19229"/>
                    <a:pt x="2168" y="19282"/>
                    <a:pt x="2126" y="19305"/>
                  </a:cubicBezTo>
                  <a:cubicBezTo>
                    <a:pt x="2084" y="19328"/>
                    <a:pt x="2077" y="19340"/>
                    <a:pt x="2110" y="19331"/>
                  </a:cubicBezTo>
                  <a:cubicBezTo>
                    <a:pt x="2144" y="19323"/>
                    <a:pt x="2229" y="19330"/>
                    <a:pt x="2298" y="19346"/>
                  </a:cubicBezTo>
                  <a:cubicBezTo>
                    <a:pt x="2410" y="19374"/>
                    <a:pt x="2442" y="19365"/>
                    <a:pt x="2641" y="19259"/>
                  </a:cubicBezTo>
                  <a:cubicBezTo>
                    <a:pt x="2762" y="19194"/>
                    <a:pt x="2856" y="19135"/>
                    <a:pt x="2850" y="19128"/>
                  </a:cubicBezTo>
                  <a:cubicBezTo>
                    <a:pt x="2844" y="19121"/>
                    <a:pt x="2905" y="19099"/>
                    <a:pt x="2988" y="19078"/>
                  </a:cubicBezTo>
                  <a:cubicBezTo>
                    <a:pt x="3070" y="19058"/>
                    <a:pt x="3141" y="19032"/>
                    <a:pt x="3144" y="19019"/>
                  </a:cubicBezTo>
                  <a:cubicBezTo>
                    <a:pt x="3149" y="18995"/>
                    <a:pt x="3859" y="18722"/>
                    <a:pt x="4508" y="18495"/>
                  </a:cubicBezTo>
                  <a:cubicBezTo>
                    <a:pt x="4784" y="18398"/>
                    <a:pt x="4951" y="18357"/>
                    <a:pt x="5001" y="18370"/>
                  </a:cubicBezTo>
                  <a:cubicBezTo>
                    <a:pt x="5044" y="18382"/>
                    <a:pt x="5068" y="18474"/>
                    <a:pt x="5057" y="18581"/>
                  </a:cubicBezTo>
                  <a:cubicBezTo>
                    <a:pt x="5047" y="18685"/>
                    <a:pt x="5075" y="18831"/>
                    <a:pt x="5120" y="18904"/>
                  </a:cubicBezTo>
                  <a:cubicBezTo>
                    <a:pt x="5165" y="18978"/>
                    <a:pt x="5228" y="19270"/>
                    <a:pt x="5260" y="19553"/>
                  </a:cubicBezTo>
                  <a:cubicBezTo>
                    <a:pt x="5327" y="20135"/>
                    <a:pt x="5306" y="20112"/>
                    <a:pt x="6035" y="20343"/>
                  </a:cubicBezTo>
                  <a:cubicBezTo>
                    <a:pt x="6230" y="20406"/>
                    <a:pt x="6453" y="20483"/>
                    <a:pt x="6531" y="20515"/>
                  </a:cubicBezTo>
                  <a:cubicBezTo>
                    <a:pt x="6723" y="20595"/>
                    <a:pt x="7109" y="20656"/>
                    <a:pt x="7789" y="20714"/>
                  </a:cubicBezTo>
                  <a:cubicBezTo>
                    <a:pt x="8103" y="20741"/>
                    <a:pt x="8471" y="20781"/>
                    <a:pt x="8607" y="20802"/>
                  </a:cubicBezTo>
                  <a:lnTo>
                    <a:pt x="8854" y="20841"/>
                  </a:lnTo>
                  <a:lnTo>
                    <a:pt x="8854" y="21068"/>
                  </a:lnTo>
                  <a:cubicBezTo>
                    <a:pt x="8854" y="21283"/>
                    <a:pt x="8861" y="21294"/>
                    <a:pt x="9003" y="21284"/>
                  </a:cubicBezTo>
                  <a:cubicBezTo>
                    <a:pt x="9233" y="21268"/>
                    <a:pt x="9292" y="21307"/>
                    <a:pt x="9297" y="21478"/>
                  </a:cubicBezTo>
                  <a:cubicBezTo>
                    <a:pt x="9298" y="21525"/>
                    <a:pt x="9311" y="21564"/>
                    <a:pt x="9331" y="21600"/>
                  </a:cubicBezTo>
                  <a:lnTo>
                    <a:pt x="9640" y="21600"/>
                  </a:lnTo>
                  <a:cubicBezTo>
                    <a:pt x="9634" y="21598"/>
                    <a:pt x="9634" y="21591"/>
                    <a:pt x="9628" y="21590"/>
                  </a:cubicBezTo>
                  <a:cubicBezTo>
                    <a:pt x="9592" y="21584"/>
                    <a:pt x="9594" y="21526"/>
                    <a:pt x="9631" y="21460"/>
                  </a:cubicBezTo>
                  <a:cubicBezTo>
                    <a:pt x="9698" y="21340"/>
                    <a:pt x="9759" y="21317"/>
                    <a:pt x="10261" y="21222"/>
                  </a:cubicBezTo>
                  <a:cubicBezTo>
                    <a:pt x="10523" y="21173"/>
                    <a:pt x="10900" y="20966"/>
                    <a:pt x="10955" y="20844"/>
                  </a:cubicBezTo>
                  <a:cubicBezTo>
                    <a:pt x="10999" y="20744"/>
                    <a:pt x="11095" y="20693"/>
                    <a:pt x="11239" y="20693"/>
                  </a:cubicBezTo>
                  <a:cubicBezTo>
                    <a:pt x="11429" y="20693"/>
                    <a:pt x="12457" y="20498"/>
                    <a:pt x="12803" y="20396"/>
                  </a:cubicBezTo>
                  <a:cubicBezTo>
                    <a:pt x="13150" y="20293"/>
                    <a:pt x="13658" y="20048"/>
                    <a:pt x="13658" y="19983"/>
                  </a:cubicBezTo>
                  <a:cubicBezTo>
                    <a:pt x="13658" y="19932"/>
                    <a:pt x="13818" y="19928"/>
                    <a:pt x="13998" y="19974"/>
                  </a:cubicBezTo>
                  <a:cubicBezTo>
                    <a:pt x="14097" y="19999"/>
                    <a:pt x="14213" y="20014"/>
                    <a:pt x="14254" y="20007"/>
                  </a:cubicBezTo>
                  <a:cubicBezTo>
                    <a:pt x="14324" y="19995"/>
                    <a:pt x="14573" y="20100"/>
                    <a:pt x="14573" y="20141"/>
                  </a:cubicBezTo>
                  <a:cubicBezTo>
                    <a:pt x="14573" y="20161"/>
                    <a:pt x="14837" y="20329"/>
                    <a:pt x="14972" y="20395"/>
                  </a:cubicBezTo>
                  <a:cubicBezTo>
                    <a:pt x="15019" y="20417"/>
                    <a:pt x="15109" y="20464"/>
                    <a:pt x="15172" y="20498"/>
                  </a:cubicBezTo>
                  <a:cubicBezTo>
                    <a:pt x="15331" y="20582"/>
                    <a:pt x="16311" y="20840"/>
                    <a:pt x="16633" y="20882"/>
                  </a:cubicBezTo>
                  <a:cubicBezTo>
                    <a:pt x="17931" y="21049"/>
                    <a:pt x="17964" y="21052"/>
                    <a:pt x="18428" y="21053"/>
                  </a:cubicBezTo>
                  <a:cubicBezTo>
                    <a:pt x="18725" y="21053"/>
                    <a:pt x="18939" y="21042"/>
                    <a:pt x="19024" y="21023"/>
                  </a:cubicBezTo>
                  <a:cubicBezTo>
                    <a:pt x="19125" y="21001"/>
                    <a:pt x="19404" y="20993"/>
                    <a:pt x="20161" y="20992"/>
                  </a:cubicBezTo>
                  <a:cubicBezTo>
                    <a:pt x="20565" y="20991"/>
                    <a:pt x="21097" y="20985"/>
                    <a:pt x="21600" y="20979"/>
                  </a:cubicBezTo>
                  <a:lnTo>
                    <a:pt x="21600" y="20871"/>
                  </a:lnTo>
                  <a:cubicBezTo>
                    <a:pt x="21478" y="20874"/>
                    <a:pt x="21299" y="20877"/>
                    <a:pt x="21216" y="20880"/>
                  </a:cubicBezTo>
                  <a:cubicBezTo>
                    <a:pt x="20476" y="20905"/>
                    <a:pt x="19813" y="20904"/>
                    <a:pt x="19549" y="20877"/>
                  </a:cubicBezTo>
                  <a:cubicBezTo>
                    <a:pt x="19252" y="20846"/>
                    <a:pt x="18109" y="20842"/>
                    <a:pt x="18001" y="20871"/>
                  </a:cubicBezTo>
                  <a:cubicBezTo>
                    <a:pt x="17719" y="20946"/>
                    <a:pt x="16444" y="20742"/>
                    <a:pt x="15806" y="20519"/>
                  </a:cubicBezTo>
                  <a:cubicBezTo>
                    <a:pt x="15416" y="20382"/>
                    <a:pt x="14876" y="20111"/>
                    <a:pt x="14876" y="20051"/>
                  </a:cubicBezTo>
                  <a:cubicBezTo>
                    <a:pt x="14876" y="20036"/>
                    <a:pt x="14944" y="20008"/>
                    <a:pt x="15029" y="19988"/>
                  </a:cubicBezTo>
                  <a:cubicBezTo>
                    <a:pt x="15208" y="19947"/>
                    <a:pt x="15174" y="19871"/>
                    <a:pt x="14935" y="19788"/>
                  </a:cubicBezTo>
                  <a:cubicBezTo>
                    <a:pt x="14789" y="19738"/>
                    <a:pt x="14790" y="19737"/>
                    <a:pt x="14947" y="19709"/>
                  </a:cubicBezTo>
                  <a:cubicBezTo>
                    <a:pt x="15112" y="19680"/>
                    <a:pt x="15162" y="19595"/>
                    <a:pt x="15029" y="19573"/>
                  </a:cubicBezTo>
                  <a:cubicBezTo>
                    <a:pt x="14882" y="19548"/>
                    <a:pt x="14951" y="19465"/>
                    <a:pt x="15144" y="19430"/>
                  </a:cubicBezTo>
                  <a:cubicBezTo>
                    <a:pt x="15332" y="19397"/>
                    <a:pt x="15332" y="19392"/>
                    <a:pt x="15331" y="19125"/>
                  </a:cubicBezTo>
                  <a:cubicBezTo>
                    <a:pt x="15331" y="18975"/>
                    <a:pt x="15306" y="18842"/>
                    <a:pt x="15275" y="18830"/>
                  </a:cubicBezTo>
                  <a:cubicBezTo>
                    <a:pt x="15244" y="18818"/>
                    <a:pt x="15071" y="18783"/>
                    <a:pt x="14891" y="18753"/>
                  </a:cubicBezTo>
                  <a:cubicBezTo>
                    <a:pt x="14711" y="18722"/>
                    <a:pt x="14550" y="18686"/>
                    <a:pt x="14532" y="18672"/>
                  </a:cubicBezTo>
                  <a:cubicBezTo>
                    <a:pt x="14446" y="18605"/>
                    <a:pt x="14266" y="17783"/>
                    <a:pt x="14189" y="17105"/>
                  </a:cubicBezTo>
                  <a:cubicBezTo>
                    <a:pt x="14118" y="16485"/>
                    <a:pt x="14122" y="15643"/>
                    <a:pt x="14198" y="15126"/>
                  </a:cubicBezTo>
                  <a:cubicBezTo>
                    <a:pt x="14205" y="15078"/>
                    <a:pt x="14165" y="15010"/>
                    <a:pt x="14111" y="14975"/>
                  </a:cubicBezTo>
                  <a:cubicBezTo>
                    <a:pt x="14033" y="14924"/>
                    <a:pt x="14025" y="14693"/>
                    <a:pt x="14067" y="13839"/>
                  </a:cubicBezTo>
                  <a:cubicBezTo>
                    <a:pt x="14146" y="12212"/>
                    <a:pt x="14216" y="7336"/>
                    <a:pt x="14161" y="7277"/>
                  </a:cubicBezTo>
                  <a:cubicBezTo>
                    <a:pt x="14134" y="7248"/>
                    <a:pt x="14085" y="7227"/>
                    <a:pt x="14055" y="7229"/>
                  </a:cubicBezTo>
                  <a:cubicBezTo>
                    <a:pt x="14024" y="7232"/>
                    <a:pt x="14000" y="7226"/>
                    <a:pt x="13998" y="7214"/>
                  </a:cubicBezTo>
                  <a:cubicBezTo>
                    <a:pt x="13997" y="7203"/>
                    <a:pt x="14036" y="7196"/>
                    <a:pt x="14086" y="7199"/>
                  </a:cubicBezTo>
                  <a:cubicBezTo>
                    <a:pt x="14152" y="7203"/>
                    <a:pt x="14173" y="7131"/>
                    <a:pt x="14170" y="6930"/>
                  </a:cubicBezTo>
                  <a:cubicBezTo>
                    <a:pt x="14168" y="6778"/>
                    <a:pt x="14191" y="6645"/>
                    <a:pt x="14220" y="6632"/>
                  </a:cubicBezTo>
                  <a:cubicBezTo>
                    <a:pt x="14249" y="6620"/>
                    <a:pt x="14398" y="6603"/>
                    <a:pt x="14554" y="6596"/>
                  </a:cubicBezTo>
                  <a:cubicBezTo>
                    <a:pt x="14896" y="6581"/>
                    <a:pt x="15581" y="6526"/>
                    <a:pt x="15650" y="6508"/>
                  </a:cubicBezTo>
                  <a:cubicBezTo>
                    <a:pt x="15677" y="6501"/>
                    <a:pt x="15714" y="6276"/>
                    <a:pt x="15731" y="6009"/>
                  </a:cubicBezTo>
                  <a:lnTo>
                    <a:pt x="15762" y="5523"/>
                  </a:lnTo>
                  <a:lnTo>
                    <a:pt x="15413" y="5526"/>
                  </a:lnTo>
                  <a:cubicBezTo>
                    <a:pt x="15222" y="5527"/>
                    <a:pt x="15065" y="5518"/>
                    <a:pt x="15063" y="5507"/>
                  </a:cubicBezTo>
                  <a:cubicBezTo>
                    <a:pt x="15060" y="5496"/>
                    <a:pt x="14958" y="5483"/>
                    <a:pt x="14835" y="5477"/>
                  </a:cubicBezTo>
                  <a:cubicBezTo>
                    <a:pt x="14552" y="5464"/>
                    <a:pt x="14517" y="5405"/>
                    <a:pt x="14676" y="5213"/>
                  </a:cubicBezTo>
                  <a:cubicBezTo>
                    <a:pt x="14738" y="5137"/>
                    <a:pt x="14810" y="5016"/>
                    <a:pt x="14838" y="4942"/>
                  </a:cubicBezTo>
                  <a:cubicBezTo>
                    <a:pt x="14866" y="4869"/>
                    <a:pt x="14938" y="4745"/>
                    <a:pt x="14997" y="4668"/>
                  </a:cubicBezTo>
                  <a:cubicBezTo>
                    <a:pt x="15057" y="4591"/>
                    <a:pt x="15106" y="4494"/>
                    <a:pt x="15107" y="4453"/>
                  </a:cubicBezTo>
                  <a:cubicBezTo>
                    <a:pt x="15107" y="4411"/>
                    <a:pt x="15176" y="4303"/>
                    <a:pt x="15260" y="4214"/>
                  </a:cubicBezTo>
                  <a:cubicBezTo>
                    <a:pt x="15343" y="4125"/>
                    <a:pt x="15412" y="4024"/>
                    <a:pt x="15413" y="3989"/>
                  </a:cubicBezTo>
                  <a:cubicBezTo>
                    <a:pt x="15413" y="3953"/>
                    <a:pt x="15463" y="3869"/>
                    <a:pt x="15525" y="3801"/>
                  </a:cubicBezTo>
                  <a:cubicBezTo>
                    <a:pt x="15587" y="3733"/>
                    <a:pt x="15672" y="3582"/>
                    <a:pt x="15712" y="3467"/>
                  </a:cubicBezTo>
                  <a:cubicBezTo>
                    <a:pt x="15753" y="3351"/>
                    <a:pt x="15820" y="3239"/>
                    <a:pt x="15862" y="3217"/>
                  </a:cubicBezTo>
                  <a:cubicBezTo>
                    <a:pt x="15905" y="3196"/>
                    <a:pt x="15960" y="3124"/>
                    <a:pt x="15984" y="3058"/>
                  </a:cubicBezTo>
                  <a:cubicBezTo>
                    <a:pt x="16008" y="2992"/>
                    <a:pt x="16072" y="2867"/>
                    <a:pt x="16131" y="2783"/>
                  </a:cubicBezTo>
                  <a:cubicBezTo>
                    <a:pt x="16189" y="2698"/>
                    <a:pt x="16260" y="2569"/>
                    <a:pt x="16287" y="2495"/>
                  </a:cubicBezTo>
                  <a:cubicBezTo>
                    <a:pt x="16313" y="2422"/>
                    <a:pt x="16388" y="2306"/>
                    <a:pt x="16452" y="2238"/>
                  </a:cubicBezTo>
                  <a:cubicBezTo>
                    <a:pt x="16517" y="2170"/>
                    <a:pt x="16594" y="2050"/>
                    <a:pt x="16627" y="1971"/>
                  </a:cubicBezTo>
                  <a:cubicBezTo>
                    <a:pt x="16701" y="1791"/>
                    <a:pt x="16899" y="1451"/>
                    <a:pt x="17061" y="1220"/>
                  </a:cubicBezTo>
                  <a:cubicBezTo>
                    <a:pt x="17128" y="1124"/>
                    <a:pt x="17198" y="1003"/>
                    <a:pt x="17214" y="953"/>
                  </a:cubicBezTo>
                  <a:cubicBezTo>
                    <a:pt x="17252" y="833"/>
                    <a:pt x="17521" y="403"/>
                    <a:pt x="17663" y="238"/>
                  </a:cubicBezTo>
                  <a:cubicBezTo>
                    <a:pt x="17724" y="167"/>
                    <a:pt x="17793" y="60"/>
                    <a:pt x="17813" y="1"/>
                  </a:cubicBezTo>
                  <a:cubicBezTo>
                    <a:pt x="17813" y="1"/>
                    <a:pt x="17813" y="0"/>
                    <a:pt x="17813" y="0"/>
                  </a:cubicBezTo>
                  <a:lnTo>
                    <a:pt x="16028" y="0"/>
                  </a:lnTo>
                  <a:cubicBezTo>
                    <a:pt x="16027" y="2"/>
                    <a:pt x="16025" y="4"/>
                    <a:pt x="16024" y="7"/>
                  </a:cubicBezTo>
                  <a:cubicBezTo>
                    <a:pt x="15936" y="289"/>
                    <a:pt x="15834" y="508"/>
                    <a:pt x="15634" y="841"/>
                  </a:cubicBezTo>
                  <a:cubicBezTo>
                    <a:pt x="15553" y="978"/>
                    <a:pt x="15487" y="1134"/>
                    <a:pt x="15487" y="1188"/>
                  </a:cubicBezTo>
                  <a:cubicBezTo>
                    <a:pt x="15487" y="1243"/>
                    <a:pt x="15435" y="1358"/>
                    <a:pt x="15372" y="1444"/>
                  </a:cubicBezTo>
                  <a:cubicBezTo>
                    <a:pt x="15309" y="1530"/>
                    <a:pt x="15226" y="1688"/>
                    <a:pt x="15188" y="1796"/>
                  </a:cubicBezTo>
                  <a:cubicBezTo>
                    <a:pt x="15060" y="2150"/>
                    <a:pt x="14856" y="2525"/>
                    <a:pt x="14779" y="2552"/>
                  </a:cubicBezTo>
                  <a:cubicBezTo>
                    <a:pt x="14670" y="2589"/>
                    <a:pt x="14531" y="2551"/>
                    <a:pt x="14510" y="2479"/>
                  </a:cubicBezTo>
                  <a:cubicBezTo>
                    <a:pt x="14496" y="2429"/>
                    <a:pt x="14284" y="2256"/>
                    <a:pt x="13933" y="2009"/>
                  </a:cubicBezTo>
                  <a:cubicBezTo>
                    <a:pt x="13882" y="1973"/>
                    <a:pt x="13800" y="1931"/>
                    <a:pt x="13749" y="1914"/>
                  </a:cubicBezTo>
                  <a:cubicBezTo>
                    <a:pt x="13698" y="1898"/>
                    <a:pt x="13649" y="1860"/>
                    <a:pt x="13639" y="1829"/>
                  </a:cubicBezTo>
                  <a:cubicBezTo>
                    <a:pt x="13630" y="1799"/>
                    <a:pt x="13564" y="1759"/>
                    <a:pt x="13493" y="1742"/>
                  </a:cubicBezTo>
                  <a:cubicBezTo>
                    <a:pt x="13421" y="1724"/>
                    <a:pt x="13376" y="1699"/>
                    <a:pt x="13396" y="1685"/>
                  </a:cubicBezTo>
                  <a:cubicBezTo>
                    <a:pt x="13440" y="1654"/>
                    <a:pt x="12947" y="1448"/>
                    <a:pt x="12519" y="1318"/>
                  </a:cubicBezTo>
                  <a:cubicBezTo>
                    <a:pt x="11976" y="1154"/>
                    <a:pt x="11103" y="988"/>
                    <a:pt x="10536" y="942"/>
                  </a:cubicBezTo>
                  <a:cubicBezTo>
                    <a:pt x="10221" y="917"/>
                    <a:pt x="10167" y="876"/>
                    <a:pt x="10105" y="613"/>
                  </a:cubicBezTo>
                  <a:cubicBezTo>
                    <a:pt x="10045" y="357"/>
                    <a:pt x="9945" y="229"/>
                    <a:pt x="9687" y="82"/>
                  </a:cubicBezTo>
                  <a:cubicBezTo>
                    <a:pt x="9624" y="46"/>
                    <a:pt x="9612" y="29"/>
                    <a:pt x="9572" y="0"/>
                  </a:cubicBezTo>
                  <a:lnTo>
                    <a:pt x="8385" y="0"/>
                  </a:lnTo>
                  <a:close/>
                  <a:moveTo>
                    <a:pt x="2351" y="19407"/>
                  </a:moveTo>
                  <a:lnTo>
                    <a:pt x="2163" y="19409"/>
                  </a:lnTo>
                  <a:cubicBezTo>
                    <a:pt x="1967" y="19412"/>
                    <a:pt x="1723" y="19502"/>
                    <a:pt x="1789" y="19548"/>
                  </a:cubicBezTo>
                  <a:cubicBezTo>
                    <a:pt x="1835" y="19581"/>
                    <a:pt x="1816" y="19615"/>
                    <a:pt x="1754" y="19609"/>
                  </a:cubicBezTo>
                  <a:cubicBezTo>
                    <a:pt x="1727" y="19607"/>
                    <a:pt x="1684" y="19618"/>
                    <a:pt x="1661" y="19634"/>
                  </a:cubicBezTo>
                  <a:cubicBezTo>
                    <a:pt x="1637" y="19651"/>
                    <a:pt x="1643" y="19662"/>
                    <a:pt x="1673" y="19660"/>
                  </a:cubicBezTo>
                  <a:cubicBezTo>
                    <a:pt x="1703" y="19657"/>
                    <a:pt x="1729" y="19664"/>
                    <a:pt x="1729" y="19676"/>
                  </a:cubicBezTo>
                  <a:cubicBezTo>
                    <a:pt x="1729" y="19687"/>
                    <a:pt x="1685" y="19693"/>
                    <a:pt x="1633" y="19690"/>
                  </a:cubicBezTo>
                  <a:cubicBezTo>
                    <a:pt x="1580" y="19687"/>
                    <a:pt x="1536" y="19693"/>
                    <a:pt x="1536" y="19705"/>
                  </a:cubicBezTo>
                  <a:cubicBezTo>
                    <a:pt x="1536" y="19717"/>
                    <a:pt x="1564" y="19725"/>
                    <a:pt x="1595" y="19722"/>
                  </a:cubicBezTo>
                  <a:cubicBezTo>
                    <a:pt x="1627" y="19719"/>
                    <a:pt x="1653" y="19726"/>
                    <a:pt x="1655" y="19737"/>
                  </a:cubicBezTo>
                  <a:cubicBezTo>
                    <a:pt x="1656" y="19748"/>
                    <a:pt x="1619" y="19755"/>
                    <a:pt x="1573" y="19752"/>
                  </a:cubicBezTo>
                  <a:cubicBezTo>
                    <a:pt x="1528" y="19749"/>
                    <a:pt x="1436" y="19792"/>
                    <a:pt x="1370" y="19847"/>
                  </a:cubicBezTo>
                  <a:cubicBezTo>
                    <a:pt x="1262" y="19939"/>
                    <a:pt x="1264" y="19947"/>
                    <a:pt x="1377" y="19945"/>
                  </a:cubicBezTo>
                  <a:cubicBezTo>
                    <a:pt x="1466" y="19943"/>
                    <a:pt x="1493" y="19957"/>
                    <a:pt x="1474" y="19994"/>
                  </a:cubicBezTo>
                  <a:cubicBezTo>
                    <a:pt x="1442" y="20055"/>
                    <a:pt x="1318" y="20101"/>
                    <a:pt x="1227" y="20086"/>
                  </a:cubicBezTo>
                  <a:cubicBezTo>
                    <a:pt x="1191" y="20080"/>
                    <a:pt x="1110" y="20103"/>
                    <a:pt x="1046" y="20136"/>
                  </a:cubicBezTo>
                  <a:cubicBezTo>
                    <a:pt x="909" y="20208"/>
                    <a:pt x="892" y="20249"/>
                    <a:pt x="1008" y="20230"/>
                  </a:cubicBezTo>
                  <a:cubicBezTo>
                    <a:pt x="1054" y="20222"/>
                    <a:pt x="1110" y="20237"/>
                    <a:pt x="1136" y="20264"/>
                  </a:cubicBezTo>
                  <a:cubicBezTo>
                    <a:pt x="1182" y="20312"/>
                    <a:pt x="1184" y="20311"/>
                    <a:pt x="1280" y="20251"/>
                  </a:cubicBezTo>
                  <a:cubicBezTo>
                    <a:pt x="1333" y="20217"/>
                    <a:pt x="1381" y="20174"/>
                    <a:pt x="1383" y="20156"/>
                  </a:cubicBezTo>
                  <a:cubicBezTo>
                    <a:pt x="1385" y="20137"/>
                    <a:pt x="1452" y="20078"/>
                    <a:pt x="1536" y="20025"/>
                  </a:cubicBezTo>
                  <a:cubicBezTo>
                    <a:pt x="1620" y="19972"/>
                    <a:pt x="1689" y="19913"/>
                    <a:pt x="1689" y="19894"/>
                  </a:cubicBezTo>
                  <a:cubicBezTo>
                    <a:pt x="1689" y="19874"/>
                    <a:pt x="1758" y="19819"/>
                    <a:pt x="1842" y="19772"/>
                  </a:cubicBezTo>
                  <a:cubicBezTo>
                    <a:pt x="1926" y="19726"/>
                    <a:pt x="1995" y="19679"/>
                    <a:pt x="1995" y="19670"/>
                  </a:cubicBezTo>
                  <a:cubicBezTo>
                    <a:pt x="1995" y="19660"/>
                    <a:pt x="2075" y="19597"/>
                    <a:pt x="2173" y="19530"/>
                  </a:cubicBezTo>
                  <a:lnTo>
                    <a:pt x="2351" y="19407"/>
                  </a:lnTo>
                  <a:close/>
                  <a:moveTo>
                    <a:pt x="1455" y="19882"/>
                  </a:moveTo>
                  <a:cubicBezTo>
                    <a:pt x="1494" y="19875"/>
                    <a:pt x="1546" y="19879"/>
                    <a:pt x="1570" y="19889"/>
                  </a:cubicBezTo>
                  <a:cubicBezTo>
                    <a:pt x="1595" y="19900"/>
                    <a:pt x="1585" y="19915"/>
                    <a:pt x="1545" y="19921"/>
                  </a:cubicBezTo>
                  <a:cubicBezTo>
                    <a:pt x="1506" y="19928"/>
                    <a:pt x="1451" y="19925"/>
                    <a:pt x="1427" y="19914"/>
                  </a:cubicBezTo>
                  <a:cubicBezTo>
                    <a:pt x="1402" y="19903"/>
                    <a:pt x="1415" y="19889"/>
                    <a:pt x="1455" y="19882"/>
                  </a:cubicBezTo>
                  <a:close/>
                  <a:moveTo>
                    <a:pt x="874" y="20269"/>
                  </a:moveTo>
                  <a:cubicBezTo>
                    <a:pt x="866" y="20271"/>
                    <a:pt x="860" y="20278"/>
                    <a:pt x="859" y="20290"/>
                  </a:cubicBezTo>
                  <a:cubicBezTo>
                    <a:pt x="855" y="20312"/>
                    <a:pt x="871" y="20324"/>
                    <a:pt x="896" y="20317"/>
                  </a:cubicBezTo>
                  <a:cubicBezTo>
                    <a:pt x="921" y="20310"/>
                    <a:pt x="924" y="20293"/>
                    <a:pt x="902" y="20279"/>
                  </a:cubicBezTo>
                  <a:cubicBezTo>
                    <a:pt x="890" y="20270"/>
                    <a:pt x="882" y="20267"/>
                    <a:pt x="874" y="20269"/>
                  </a:cubicBezTo>
                  <a:close/>
                  <a:moveTo>
                    <a:pt x="1136" y="20332"/>
                  </a:moveTo>
                  <a:cubicBezTo>
                    <a:pt x="1128" y="20326"/>
                    <a:pt x="1103" y="20330"/>
                    <a:pt x="1058" y="20340"/>
                  </a:cubicBezTo>
                  <a:cubicBezTo>
                    <a:pt x="999" y="20353"/>
                    <a:pt x="933" y="20358"/>
                    <a:pt x="908" y="20352"/>
                  </a:cubicBezTo>
                  <a:cubicBezTo>
                    <a:pt x="856" y="20338"/>
                    <a:pt x="621" y="20453"/>
                    <a:pt x="624" y="20492"/>
                  </a:cubicBezTo>
                  <a:cubicBezTo>
                    <a:pt x="626" y="20508"/>
                    <a:pt x="658" y="20504"/>
                    <a:pt x="706" y="20482"/>
                  </a:cubicBezTo>
                  <a:cubicBezTo>
                    <a:pt x="822" y="20429"/>
                    <a:pt x="936" y="20459"/>
                    <a:pt x="849" y="20520"/>
                  </a:cubicBezTo>
                  <a:cubicBezTo>
                    <a:pt x="809" y="20549"/>
                    <a:pt x="774" y="20577"/>
                    <a:pt x="774" y="20583"/>
                  </a:cubicBezTo>
                  <a:cubicBezTo>
                    <a:pt x="774" y="20588"/>
                    <a:pt x="807" y="20587"/>
                    <a:pt x="846" y="20581"/>
                  </a:cubicBezTo>
                  <a:cubicBezTo>
                    <a:pt x="917" y="20569"/>
                    <a:pt x="1025" y="20489"/>
                    <a:pt x="1118" y="20376"/>
                  </a:cubicBezTo>
                  <a:cubicBezTo>
                    <a:pt x="1138" y="20351"/>
                    <a:pt x="1145" y="20337"/>
                    <a:pt x="1136" y="20332"/>
                  </a:cubicBezTo>
                  <a:close/>
                  <a:moveTo>
                    <a:pt x="802" y="20624"/>
                  </a:moveTo>
                  <a:cubicBezTo>
                    <a:pt x="792" y="20621"/>
                    <a:pt x="771" y="20623"/>
                    <a:pt x="743" y="20630"/>
                  </a:cubicBezTo>
                  <a:cubicBezTo>
                    <a:pt x="679" y="20644"/>
                    <a:pt x="623" y="20645"/>
                    <a:pt x="571" y="20631"/>
                  </a:cubicBezTo>
                  <a:cubicBezTo>
                    <a:pt x="520" y="20617"/>
                    <a:pt x="451" y="20652"/>
                    <a:pt x="362" y="20739"/>
                  </a:cubicBezTo>
                  <a:cubicBezTo>
                    <a:pt x="289" y="20810"/>
                    <a:pt x="166" y="20923"/>
                    <a:pt x="84" y="20991"/>
                  </a:cubicBezTo>
                  <a:cubicBezTo>
                    <a:pt x="38" y="21030"/>
                    <a:pt x="26" y="21046"/>
                    <a:pt x="0" y="21074"/>
                  </a:cubicBezTo>
                  <a:lnTo>
                    <a:pt x="0" y="21126"/>
                  </a:lnTo>
                  <a:cubicBezTo>
                    <a:pt x="9" y="21123"/>
                    <a:pt x="15" y="21121"/>
                    <a:pt x="25" y="21117"/>
                  </a:cubicBezTo>
                  <a:cubicBezTo>
                    <a:pt x="101" y="21081"/>
                    <a:pt x="120" y="21080"/>
                    <a:pt x="200" y="21110"/>
                  </a:cubicBezTo>
                  <a:cubicBezTo>
                    <a:pt x="274" y="21137"/>
                    <a:pt x="305" y="21127"/>
                    <a:pt x="384" y="21047"/>
                  </a:cubicBezTo>
                  <a:cubicBezTo>
                    <a:pt x="436" y="20994"/>
                    <a:pt x="543" y="20895"/>
                    <a:pt x="621" y="20827"/>
                  </a:cubicBezTo>
                  <a:cubicBezTo>
                    <a:pt x="782" y="20688"/>
                    <a:pt x="833" y="20632"/>
                    <a:pt x="802" y="20624"/>
                  </a:cubicBezTo>
                  <a:close/>
                  <a:moveTo>
                    <a:pt x="543" y="20744"/>
                  </a:moveTo>
                  <a:cubicBezTo>
                    <a:pt x="579" y="20750"/>
                    <a:pt x="590" y="20774"/>
                    <a:pt x="568" y="20797"/>
                  </a:cubicBezTo>
                  <a:cubicBezTo>
                    <a:pt x="520" y="20847"/>
                    <a:pt x="423" y="20866"/>
                    <a:pt x="359" y="20838"/>
                  </a:cubicBezTo>
                  <a:cubicBezTo>
                    <a:pt x="298" y="20811"/>
                    <a:pt x="458" y="20730"/>
                    <a:pt x="543" y="20744"/>
                  </a:cubicBezTo>
                  <a:close/>
                  <a:moveTo>
                    <a:pt x="231" y="21165"/>
                  </a:moveTo>
                  <a:cubicBezTo>
                    <a:pt x="220" y="21168"/>
                    <a:pt x="196" y="21180"/>
                    <a:pt x="159" y="21204"/>
                  </a:cubicBezTo>
                  <a:cubicBezTo>
                    <a:pt x="106" y="21240"/>
                    <a:pt x="71" y="21244"/>
                    <a:pt x="0" y="21230"/>
                  </a:cubicBezTo>
                  <a:lnTo>
                    <a:pt x="0" y="21403"/>
                  </a:lnTo>
                  <a:cubicBezTo>
                    <a:pt x="18" y="21388"/>
                    <a:pt x="30" y="21375"/>
                    <a:pt x="47" y="21361"/>
                  </a:cubicBezTo>
                  <a:cubicBezTo>
                    <a:pt x="190" y="21240"/>
                    <a:pt x="264" y="21158"/>
                    <a:pt x="231" y="21165"/>
                  </a:cubicBezTo>
                  <a:close/>
                </a:path>
              </a:pathLst>
            </a:custGeom>
            <a:ln w="12700" cap="flat">
              <a:noFill/>
              <a:miter lim="400000"/>
            </a:ln>
            <a:effectLst>
              <a:outerShdw sx="100000" sy="100000" kx="0" ky="0" algn="b" rotWithShape="0" blurRad="711200" dist="504112" dir="5400000">
                <a:srgbClr val="000000">
                  <a:alpha val="14403"/>
                </a:srgbClr>
              </a:outerShdw>
            </a:effectLst>
          </p:spPr>
        </p:pic>
        <p:sp>
          <p:nvSpPr>
            <p:cNvPr id="183" name="10 WOM…"/>
            <p:cNvSpPr txBox="1"/>
            <p:nvPr/>
          </p:nvSpPr>
          <p:spPr>
            <a:xfrm>
              <a:off x="-985283" y="-422785"/>
              <a:ext cx="5287632" cy="144759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200">
                  <a:solidFill>
                    <a:srgbClr val="FFFFFF"/>
                  </a:solidFill>
                </a:defRPr>
              </a:pPr>
              <a:r>
                <a:t>10 WOM</a:t>
              </a:r>
            </a:p>
            <a:p>
              <a:pPr>
                <a:defRPr b="0" sz="3900">
                  <a:solidFill>
                    <a:srgbClr val="FFFFFF"/>
                  </a:solidFill>
                </a:defRPr>
              </a:pPr>
              <a:r>
                <a:t>exploratory design</a:t>
              </a:r>
            </a:p>
          </p:txBody>
        </p:sp>
        <p:pic>
          <p:nvPicPr>
            <p:cNvPr id="184" name="95860063-schweden-flagge-vektor-illustration.jpg" descr="95860063-schweden-flagge-vektor-illustration.jpg"/>
            <p:cNvPicPr>
              <a:picLocks noChangeAspect="1"/>
            </p:cNvPicPr>
            <p:nvPr/>
          </p:nvPicPr>
          <p:blipFill>
            <a:blip r:embed="rId6">
              <a:extLst/>
            </a:blip>
            <a:srcRect l="21333" t="26571" r="21322" b="26906"/>
            <a:stretch>
              <a:fillRect/>
            </a:stretch>
          </p:blipFill>
          <p:spPr>
            <a:xfrm>
              <a:off x="3113519" y="-349713"/>
              <a:ext cx="742157" cy="602098"/>
            </a:xfrm>
            <a:custGeom>
              <a:avLst/>
              <a:gdLst/>
              <a:ahLst/>
              <a:cxnLst>
                <a:cxn ang="0">
                  <a:pos x="wd2" y="hd2"/>
                </a:cxn>
                <a:cxn ang="5400000">
                  <a:pos x="wd2" y="hd2"/>
                </a:cxn>
                <a:cxn ang="10800000">
                  <a:pos x="wd2" y="hd2"/>
                </a:cxn>
                <a:cxn ang="16200000">
                  <a:pos x="wd2" y="hd2"/>
                </a:cxn>
              </a:cxnLst>
              <a:rect l="0" t="0" r="r" b="b"/>
              <a:pathLst>
                <a:path w="21600" h="21592" fill="norm" stroke="1" extrusionOk="0">
                  <a:moveTo>
                    <a:pt x="14485" y="1"/>
                  </a:moveTo>
                  <a:cubicBezTo>
                    <a:pt x="13694" y="-8"/>
                    <a:pt x="13562" y="25"/>
                    <a:pt x="13226" y="257"/>
                  </a:cubicBezTo>
                  <a:cubicBezTo>
                    <a:pt x="12836" y="526"/>
                    <a:pt x="12674" y="875"/>
                    <a:pt x="12475" y="1866"/>
                  </a:cubicBezTo>
                  <a:cubicBezTo>
                    <a:pt x="12427" y="2104"/>
                    <a:pt x="12269" y="2447"/>
                    <a:pt x="12128" y="2620"/>
                  </a:cubicBezTo>
                  <a:cubicBezTo>
                    <a:pt x="11915" y="2883"/>
                    <a:pt x="11806" y="2933"/>
                    <a:pt x="11470" y="2933"/>
                  </a:cubicBezTo>
                  <a:cubicBezTo>
                    <a:pt x="11249" y="2933"/>
                    <a:pt x="10770" y="2810"/>
                    <a:pt x="10407" y="2663"/>
                  </a:cubicBezTo>
                  <a:cubicBezTo>
                    <a:pt x="8568" y="1917"/>
                    <a:pt x="6391" y="1569"/>
                    <a:pt x="4932" y="1780"/>
                  </a:cubicBezTo>
                  <a:cubicBezTo>
                    <a:pt x="3558" y="1979"/>
                    <a:pt x="2242" y="2597"/>
                    <a:pt x="693" y="3787"/>
                  </a:cubicBezTo>
                  <a:lnTo>
                    <a:pt x="0" y="4328"/>
                  </a:lnTo>
                  <a:lnTo>
                    <a:pt x="0" y="12953"/>
                  </a:lnTo>
                  <a:lnTo>
                    <a:pt x="0" y="21592"/>
                  </a:lnTo>
                  <a:lnTo>
                    <a:pt x="751" y="21037"/>
                  </a:lnTo>
                  <a:cubicBezTo>
                    <a:pt x="2452" y="19798"/>
                    <a:pt x="3902" y="19241"/>
                    <a:pt x="5614" y="19158"/>
                  </a:cubicBezTo>
                  <a:cubicBezTo>
                    <a:pt x="6843" y="19099"/>
                    <a:pt x="7131" y="19155"/>
                    <a:pt x="9957" y="19998"/>
                  </a:cubicBezTo>
                  <a:cubicBezTo>
                    <a:pt x="11859" y="20566"/>
                    <a:pt x="11971" y="20526"/>
                    <a:pt x="12290" y="19172"/>
                  </a:cubicBezTo>
                  <a:cubicBezTo>
                    <a:pt x="12484" y="18350"/>
                    <a:pt x="12806" y="17798"/>
                    <a:pt x="13260" y="17493"/>
                  </a:cubicBezTo>
                  <a:cubicBezTo>
                    <a:pt x="13459" y="17359"/>
                    <a:pt x="13719" y="17318"/>
                    <a:pt x="14392" y="17322"/>
                  </a:cubicBezTo>
                  <a:cubicBezTo>
                    <a:pt x="15856" y="17331"/>
                    <a:pt x="17282" y="17902"/>
                    <a:pt x="19948" y="19543"/>
                  </a:cubicBezTo>
                  <a:lnTo>
                    <a:pt x="21600" y="20553"/>
                  </a:lnTo>
                  <a:lnTo>
                    <a:pt x="21600" y="11900"/>
                  </a:lnTo>
                  <a:lnTo>
                    <a:pt x="21600" y="3260"/>
                  </a:lnTo>
                  <a:lnTo>
                    <a:pt x="20861" y="2748"/>
                  </a:lnTo>
                  <a:cubicBezTo>
                    <a:pt x="18187" y="892"/>
                    <a:pt x="16175" y="21"/>
                    <a:pt x="14485" y="1"/>
                  </a:cubicBezTo>
                  <a:close/>
                </a:path>
              </a:pathLst>
            </a:custGeom>
            <a:ln w="12700" cap="flat">
              <a:noFill/>
              <a:miter lim="400000"/>
            </a:ln>
            <a:effectLst/>
          </p:spPr>
        </p:pic>
      </p:grpSp>
      <p:grpSp>
        <p:nvGrpSpPr>
          <p:cNvPr id="189" name="Gruppieren"/>
          <p:cNvGrpSpPr/>
          <p:nvPr/>
        </p:nvGrpSpPr>
        <p:grpSpPr>
          <a:xfrm>
            <a:off x="13135751" y="132411"/>
            <a:ext cx="9005808" cy="13451177"/>
            <a:chOff x="-1090756" y="-1244188"/>
            <a:chExt cx="9005807" cy="13451176"/>
          </a:xfrm>
        </p:grpSpPr>
        <p:sp>
          <p:nvSpPr>
            <p:cNvPr id="186" name="6 Sweden Cameras…"/>
            <p:cNvSpPr txBox="1"/>
            <p:nvPr/>
          </p:nvSpPr>
          <p:spPr>
            <a:xfrm>
              <a:off x="-967194" y="-1244189"/>
              <a:ext cx="5647689" cy="13653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defRPr sz="4200">
                  <a:solidFill>
                    <a:srgbClr val="FFFFFF"/>
                  </a:solidFill>
                </a:defRPr>
              </a:pPr>
              <a:r>
                <a:t>6 Sweden Cameras</a:t>
              </a:r>
            </a:p>
            <a:p>
              <a:pPr>
                <a:defRPr b="0" sz="3900">
                  <a:solidFill>
                    <a:srgbClr val="FFFFFF"/>
                  </a:solidFill>
                </a:defRPr>
              </a:pPr>
              <a:r>
                <a:t>calibration devices</a:t>
              </a:r>
            </a:p>
          </p:txBody>
        </p:sp>
        <p:pic>
          <p:nvPicPr>
            <p:cNvPr id="187" name="95860063-schweden-flagge-vektor-illustration.jpg" descr="95860063-schweden-flagge-vektor-illustration.jpg"/>
            <p:cNvPicPr>
              <a:picLocks noChangeAspect="1"/>
            </p:cNvPicPr>
            <p:nvPr/>
          </p:nvPicPr>
          <p:blipFill>
            <a:blip r:embed="rId6">
              <a:extLst/>
            </a:blip>
            <a:srcRect l="21333" t="26571" r="21322" b="26906"/>
            <a:stretch>
              <a:fillRect/>
            </a:stretch>
          </p:blipFill>
          <p:spPr>
            <a:xfrm>
              <a:off x="5430008" y="-1212245"/>
              <a:ext cx="742157" cy="602098"/>
            </a:xfrm>
            <a:custGeom>
              <a:avLst/>
              <a:gdLst/>
              <a:ahLst/>
              <a:cxnLst>
                <a:cxn ang="0">
                  <a:pos x="wd2" y="hd2"/>
                </a:cxn>
                <a:cxn ang="5400000">
                  <a:pos x="wd2" y="hd2"/>
                </a:cxn>
                <a:cxn ang="10800000">
                  <a:pos x="wd2" y="hd2"/>
                </a:cxn>
                <a:cxn ang="16200000">
                  <a:pos x="wd2" y="hd2"/>
                </a:cxn>
              </a:cxnLst>
              <a:rect l="0" t="0" r="r" b="b"/>
              <a:pathLst>
                <a:path w="21600" h="21592" fill="norm" stroke="1" extrusionOk="0">
                  <a:moveTo>
                    <a:pt x="14485" y="1"/>
                  </a:moveTo>
                  <a:cubicBezTo>
                    <a:pt x="13694" y="-8"/>
                    <a:pt x="13562" y="25"/>
                    <a:pt x="13226" y="257"/>
                  </a:cubicBezTo>
                  <a:cubicBezTo>
                    <a:pt x="12836" y="526"/>
                    <a:pt x="12674" y="875"/>
                    <a:pt x="12475" y="1866"/>
                  </a:cubicBezTo>
                  <a:cubicBezTo>
                    <a:pt x="12427" y="2104"/>
                    <a:pt x="12269" y="2447"/>
                    <a:pt x="12128" y="2620"/>
                  </a:cubicBezTo>
                  <a:cubicBezTo>
                    <a:pt x="11915" y="2883"/>
                    <a:pt x="11806" y="2933"/>
                    <a:pt x="11470" y="2933"/>
                  </a:cubicBezTo>
                  <a:cubicBezTo>
                    <a:pt x="11249" y="2933"/>
                    <a:pt x="10770" y="2810"/>
                    <a:pt x="10407" y="2663"/>
                  </a:cubicBezTo>
                  <a:cubicBezTo>
                    <a:pt x="8568" y="1917"/>
                    <a:pt x="6391" y="1569"/>
                    <a:pt x="4932" y="1780"/>
                  </a:cubicBezTo>
                  <a:cubicBezTo>
                    <a:pt x="3558" y="1979"/>
                    <a:pt x="2242" y="2597"/>
                    <a:pt x="693" y="3787"/>
                  </a:cubicBezTo>
                  <a:lnTo>
                    <a:pt x="0" y="4328"/>
                  </a:lnTo>
                  <a:lnTo>
                    <a:pt x="0" y="12953"/>
                  </a:lnTo>
                  <a:lnTo>
                    <a:pt x="0" y="21592"/>
                  </a:lnTo>
                  <a:lnTo>
                    <a:pt x="751" y="21037"/>
                  </a:lnTo>
                  <a:cubicBezTo>
                    <a:pt x="2452" y="19798"/>
                    <a:pt x="3902" y="19241"/>
                    <a:pt x="5614" y="19158"/>
                  </a:cubicBezTo>
                  <a:cubicBezTo>
                    <a:pt x="6843" y="19099"/>
                    <a:pt x="7131" y="19155"/>
                    <a:pt x="9957" y="19998"/>
                  </a:cubicBezTo>
                  <a:cubicBezTo>
                    <a:pt x="11859" y="20566"/>
                    <a:pt x="11971" y="20526"/>
                    <a:pt x="12290" y="19172"/>
                  </a:cubicBezTo>
                  <a:cubicBezTo>
                    <a:pt x="12484" y="18350"/>
                    <a:pt x="12806" y="17798"/>
                    <a:pt x="13260" y="17493"/>
                  </a:cubicBezTo>
                  <a:cubicBezTo>
                    <a:pt x="13459" y="17359"/>
                    <a:pt x="13719" y="17318"/>
                    <a:pt x="14392" y="17322"/>
                  </a:cubicBezTo>
                  <a:cubicBezTo>
                    <a:pt x="15856" y="17331"/>
                    <a:pt x="17282" y="17902"/>
                    <a:pt x="19948" y="19543"/>
                  </a:cubicBezTo>
                  <a:lnTo>
                    <a:pt x="21600" y="20553"/>
                  </a:lnTo>
                  <a:lnTo>
                    <a:pt x="21600" y="11900"/>
                  </a:lnTo>
                  <a:lnTo>
                    <a:pt x="21600" y="3260"/>
                  </a:lnTo>
                  <a:lnTo>
                    <a:pt x="20861" y="2748"/>
                  </a:lnTo>
                  <a:cubicBezTo>
                    <a:pt x="18187" y="892"/>
                    <a:pt x="16175" y="21"/>
                    <a:pt x="14485" y="1"/>
                  </a:cubicBezTo>
                  <a:close/>
                </a:path>
              </a:pathLst>
            </a:custGeom>
            <a:ln w="12700" cap="flat">
              <a:noFill/>
              <a:miter lim="400000"/>
            </a:ln>
            <a:effectLst/>
          </p:spPr>
        </p:pic>
        <p:pic>
          <p:nvPicPr>
            <p:cNvPr id="188" name="IC_U_Weekly_2026-01-03coll_r (verschoben).pdf" descr="IC_U_Weekly_2026-01-03coll_r (verschoben).pdf"/>
            <p:cNvPicPr>
              <a:picLocks noChangeAspect="1"/>
            </p:cNvPicPr>
            <p:nvPr/>
          </p:nvPicPr>
          <p:blipFill>
            <a:blip r:embed="rId7">
              <a:extLst/>
            </a:blip>
            <a:srcRect l="57533" t="49574" r="13118" b="20081"/>
            <a:stretch>
              <a:fillRect/>
            </a:stretch>
          </p:blipFill>
          <p:spPr>
            <a:xfrm>
              <a:off x="-1090757" y="156447"/>
              <a:ext cx="9005808" cy="12050542"/>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9"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4" name="Bild" descr="Bild"/>
          <p:cNvPicPr>
            <a:picLocks noChangeAspect="1"/>
          </p:cNvPicPr>
          <p:nvPr/>
        </p:nvPicPr>
        <p:blipFill>
          <a:blip r:embed="rId2">
            <a:extLst/>
          </a:blip>
          <a:srcRect l="36402" t="15097" r="29504" b="71646"/>
          <a:stretch>
            <a:fillRect/>
          </a:stretch>
        </p:blipFill>
        <p:spPr>
          <a:xfrm>
            <a:off x="11185356" y="1296747"/>
            <a:ext cx="7559815" cy="4156972"/>
          </a:xfrm>
          <a:prstGeom prst="rect">
            <a:avLst/>
          </a:prstGeom>
          <a:ln w="12700">
            <a:miter lim="400000"/>
          </a:ln>
        </p:spPr>
      </p:pic>
      <p:pic>
        <p:nvPicPr>
          <p:cNvPr id="195" name="Bild" descr="Bild"/>
          <p:cNvPicPr>
            <a:picLocks noChangeAspect="1"/>
          </p:cNvPicPr>
          <p:nvPr/>
        </p:nvPicPr>
        <p:blipFill>
          <a:blip r:embed="rId3">
            <a:extLst/>
          </a:blip>
          <a:srcRect l="23800" t="10938" r="31853" b="65749"/>
          <a:stretch>
            <a:fillRect/>
          </a:stretch>
        </p:blipFill>
        <p:spPr>
          <a:xfrm>
            <a:off x="10206220" y="6732994"/>
            <a:ext cx="8309255" cy="6177616"/>
          </a:xfrm>
          <a:prstGeom prst="rect">
            <a:avLst/>
          </a:prstGeom>
          <a:ln w="12700">
            <a:miter lim="400000"/>
          </a:ln>
        </p:spPr>
      </p:pic>
      <p:pic>
        <p:nvPicPr>
          <p:cNvPr id="196" name="Bild" descr="Bild"/>
          <p:cNvPicPr>
            <a:picLocks noChangeAspect="1"/>
          </p:cNvPicPr>
          <p:nvPr/>
        </p:nvPicPr>
        <p:blipFill>
          <a:blip r:embed="rId4">
            <a:extLst/>
          </a:blip>
          <a:srcRect l="18378" t="22933" r="47502" b="37646"/>
          <a:stretch>
            <a:fillRect/>
          </a:stretch>
        </p:blipFill>
        <p:spPr>
          <a:xfrm>
            <a:off x="18102974" y="2558653"/>
            <a:ext cx="6350574" cy="10376848"/>
          </a:xfrm>
          <a:prstGeom prst="rect">
            <a:avLst/>
          </a:prstGeom>
          <a:ln w="12700">
            <a:miter lim="400000"/>
          </a:ln>
        </p:spPr>
      </p:pic>
      <p:sp>
        <p:nvSpPr>
          <p:cNvPr id="197" name="Drop operation"/>
          <p:cNvSpPr txBox="1"/>
          <p:nvPr>
            <p:ph type="title"/>
          </p:nvPr>
        </p:nvSpPr>
        <p:spPr>
          <a:prstGeom prst="rect">
            <a:avLst/>
          </a:prstGeom>
        </p:spPr>
        <p:txBody>
          <a:bodyPr/>
          <a:lstStyle>
            <a:lvl1pPr defTabSz="652145">
              <a:defRPr sz="8848"/>
            </a:lvl1pPr>
          </a:lstStyle>
          <a:p>
            <a:pPr/>
            <a:r>
              <a:t>Drop operation</a:t>
            </a:r>
          </a:p>
        </p:txBody>
      </p:sp>
      <p:sp>
        <p:nvSpPr>
          <p:cNvPr id="198" name="measure stratigraphy"/>
          <p:cNvSpPr txBox="1"/>
          <p:nvPr/>
        </p:nvSpPr>
        <p:spPr>
          <a:xfrm>
            <a:off x="537557" y="1910038"/>
            <a:ext cx="10210750" cy="10734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666750" indent="-666750" algn="l">
              <a:buSzPct val="145000"/>
              <a:buChar char="-"/>
              <a:defRPr b="0" sz="3500">
                <a:latin typeface="Avenir Book"/>
                <a:ea typeface="Avenir Book"/>
                <a:cs typeface="Avenir Book"/>
                <a:sym typeface="Avenir Book"/>
              </a:defRPr>
            </a:lvl1pPr>
          </a:lstStyle>
          <a:p>
            <a:pPr/>
            <a:r>
              <a:t>measure stratigraphy</a:t>
            </a:r>
          </a:p>
        </p:txBody>
      </p:sp>
      <p:pic>
        <p:nvPicPr>
          <p:cNvPr id="199" name="SwedenCamera_drop_in_IceCube.mp4" descr="SwedenCamera_drop_in_IceCube.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136800" y="3328751"/>
            <a:ext cx="11012263" cy="931807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6000" fill="hold"/>
                                        <p:tgtEl>
                                          <p:spTgt spid="199"/>
                                        </p:tgtEl>
                                      </p:cBhvr>
                                    </p:cmd>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5" fill="hold" display="0">
                  <p:stCondLst>
                    <p:cond delay="indefinite"/>
                  </p:stCondLst>
                </p:cTn>
                <p:tgtEl>
                  <p:spTgt spid="199"/>
                </p:tgtEl>
              </p:cMediaNode>
            </p:video>
            <p:seq concurrent="1" prevAc="none" nextAc="seek">
              <p:cTn id="16" evtFilter="cancelBubble" nodeType="interactiveSeq" restart="whenNotActive" fill="hold">
                <p:stCondLst>
                  <p:cond delay="0" evt="onClick">
                    <p:tgtEl>
                      <p:spTgt spid="199"/>
                    </p:tgtEl>
                  </p:cond>
                </p:stCondLst>
                <p:endSync delay="0" evt="end">
                  <p:rtn val="all"/>
                </p:endSync>
                <p:childTnLst>
                  <p:par>
                    <p:cTn id="17" fill="hold">
                      <p:stCondLst>
                        <p:cond delay="0"/>
                      </p:stCondLst>
                      <p:childTnLst>
                        <p:par>
                          <p:cTn id="18" fill="hold">
                            <p:stCondLst>
                              <p:cond delay="0"/>
                            </p:stCondLst>
                            <p:childTnLst>
                              <p:par>
                                <p:cTn id="19" presetClass="mediacall" nodeType="clickEffect" presetSubtype="0" presetID="2" fill="hold">
                                  <p:stCondLst>
                                    <p:cond delay="0"/>
                                  </p:stCondLst>
                                  <p:childTnLst>
                                    <p:cmd type="call" cmd="togglePause">
                                      <p:cBhvr>
                                        <p:cTn id="20" dur="1" fill="hold"/>
                                        <p:tgtEl>
                                          <p:spTgt spid="199"/>
                                        </p:tgtEl>
                                      </p:cBhvr>
                                    </p:cmd>
                                  </p:childTnLst>
                                </p:cTn>
                              </p:par>
                            </p:childTnLst>
                          </p:cTn>
                        </p:par>
                      </p:childTnLst>
                    </p:cTn>
                  </p:par>
                </p:childTnLst>
              </p:cTn>
              <p:nextCondLst>
                <p:cond delay="0" evt="onClick">
                  <p:tgtEl>
                    <p:spTgt spid="199"/>
                  </p:tgtEl>
                </p:cond>
              </p:nextCondLst>
            </p:seq>
          </p:childTnLst>
        </p:cTn>
      </p:par>
    </p:tnLst>
    <p:bldLst>
      <p:bldP build="whole" bldLvl="1" animBg="1" rev="0" advAuto="0" spid="195" grpId="2"/>
      <p:bldP build="whole" bldLvl="1" animBg="1" rev="0" advAuto="0" spid="196" grpId="3"/>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Foliennummer"/>
          <p:cNvSpPr txBox="1"/>
          <p:nvPr>
            <p:ph type="sldNum" sz="quarter" idx="2"/>
          </p:nvPr>
        </p:nvSpPr>
        <p:spPr>
          <a:xfrm>
            <a:off x="23625446" y="13007299"/>
            <a:ext cx="655626" cy="723901"/>
          </a:xfrm>
          <a:prstGeom prst="rect">
            <a:avLst/>
          </a:prstGeom>
          <a:extLst>
            <a:ext uri="{C572A759-6A51-4108-AA02-DFA0A04FC94B}">
              <ma14:wrappingTextBoxFlag xmlns:ma14="http://schemas.microsoft.com/office/mac/drawingml/2011/main" val="1"/>
            </a:ext>
          </a:extLst>
        </p:spPr>
        <p:txBody>
          <a:bodyPr anchor="ctr"/>
          <a:lstStyle/>
          <a:p>
            <a:pPr/>
            <a:fld id="{86CB4B4D-7CA3-9044-876B-883B54F8677D}" type="slidenum"/>
          </a:p>
        </p:txBody>
      </p:sp>
      <p:pic>
        <p:nvPicPr>
          <p:cNvPr id="202" name="TimeLapse_92H_video.m4v" descr="TimeLapse_92H_video.m4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56786" y="-28764"/>
            <a:ext cx="24486272" cy="13773528"/>
          </a:xfrm>
          <a:prstGeom prst="rect">
            <a:avLst/>
          </a:prstGeom>
          <a:ln w="12700">
            <a:miter lim="400000"/>
          </a:ln>
        </p:spPr>
      </p:pic>
      <p:sp>
        <p:nvSpPr>
          <p:cNvPr id="203" name="Freeze-in observation"/>
          <p:cNvSpPr txBox="1"/>
          <p:nvPr>
            <p:ph type="title"/>
          </p:nvPr>
        </p:nvSpPr>
        <p:spPr>
          <a:xfrm>
            <a:off x="202719" y="683656"/>
            <a:ext cx="20517435" cy="1629888"/>
          </a:xfrm>
          <a:prstGeom prst="rect">
            <a:avLst/>
          </a:prstGeom>
        </p:spPr>
        <p:txBody>
          <a:bodyPr/>
          <a:lstStyle>
            <a:lvl1pPr defTabSz="652145">
              <a:defRPr sz="8848">
                <a:solidFill>
                  <a:srgbClr val="FFFFFF"/>
                </a:solidFill>
              </a:defRPr>
            </a:lvl1pPr>
          </a:lstStyle>
          <a:p>
            <a:pPr/>
            <a:r>
              <a:t>Freeze-in observation</a:t>
            </a:r>
          </a:p>
        </p:txBody>
      </p:sp>
      <p:sp>
        <p:nvSpPr>
          <p:cNvPr id="204" name="Camera 92H"/>
          <p:cNvSpPr txBox="1"/>
          <p:nvPr/>
        </p:nvSpPr>
        <p:spPr>
          <a:xfrm>
            <a:off x="300943" y="2129483"/>
            <a:ext cx="2881542" cy="65947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solidFill>
                  <a:srgbClr val="FFFFFF"/>
                </a:solidFill>
              </a:defRPr>
            </a:lvl1pPr>
          </a:lstStyle>
          <a:p>
            <a:pPr/>
            <a:r>
              <a:t>Camera 92H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3520" fill="hold"/>
                                        <p:tgtEl>
                                          <p:spTgt spid="20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02"/>
                </p:tgtEl>
              </p:cMediaNode>
            </p:video>
            <p:seq concurrent="1" prevAc="none" nextAc="seek">
              <p:cTn id="8" evtFilter="cancelBubble" nodeType="interactiveSeq" restart="whenNotActive" fill="hold">
                <p:stCondLst>
                  <p:cond delay="0" evt="onClick">
                    <p:tgtEl>
                      <p:spTgt spid="20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02"/>
                                        </p:tgtEl>
                                      </p:cBhvr>
                                    </p:cmd>
                                  </p:childTnLst>
                                </p:cTn>
                              </p:par>
                            </p:childTnLst>
                          </p:cTn>
                        </p:par>
                      </p:childTnLst>
                    </p:cTn>
                  </p:par>
                </p:childTnLst>
              </p:cTn>
              <p:nextCondLst>
                <p:cond delay="0" evt="onClick">
                  <p:tgtEl>
                    <p:spTgt spid="20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6" name="video_run012_string92H_run_2026-01-24_233239_annotated2 clip 0m22s br 1500" descr="video_run012_string92H_run_2026-01-24_233239_annotated2 clip 0m22s br 1500"/>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 y="-1"/>
            <a:ext cx="24384001" cy="13716001"/>
          </a:xfrm>
          <a:prstGeom prst="rect">
            <a:avLst/>
          </a:prstGeom>
          <a:ln w="12700">
            <a:miter lim="400000"/>
          </a:ln>
        </p:spPr>
      </p:pic>
      <p:sp>
        <p:nvSpPr>
          <p:cNvPr id="207" name="TextBox 3"/>
          <p:cNvSpPr txBox="1"/>
          <p:nvPr/>
        </p:nvSpPr>
        <p:spPr>
          <a:xfrm>
            <a:off x="-1" y="349277"/>
            <a:ext cx="8684795" cy="967741"/>
          </a:xfrm>
          <a:prstGeom prst="rect">
            <a:avLst/>
          </a:prstGeom>
          <a:solidFill>
            <a:srgbClr val="000000">
              <a:alpha val="50059"/>
            </a:srgbClr>
          </a:solidFill>
          <a:ln w="12700">
            <a:miter lim="400000"/>
          </a:ln>
          <a:extLst>
            <a:ext uri="{C572A759-6A51-4108-AA02-DFA0A04FC94B}">
              <ma14:wrappingTextBoxFlag xmlns:ma14="http://schemas.microsoft.com/office/mac/drawingml/2011/main" val="1"/>
            </a:ext>
          </a:extLst>
        </p:spPr>
        <p:txBody>
          <a:bodyPr wrap="none" lIns="121919" tIns="121919" rIns="121919" bIns="121919">
            <a:spAutoFit/>
          </a:bodyPr>
          <a:lstStyle>
            <a:lvl1pPr algn="l" defTabSz="1217573">
              <a:defRPr b="0" sz="4200">
                <a:solidFill>
                  <a:srgbClr val="FFFFFF"/>
                </a:solidFill>
                <a:latin typeface="Avenir Book"/>
                <a:ea typeface="Avenir Book"/>
                <a:cs typeface="Avenir Book"/>
                <a:sym typeface="Avenir Book"/>
              </a:defRPr>
            </a:lvl1pPr>
          </a:lstStyle>
          <a:p>
            <a:pPr/>
            <a:r>
              <a:t>92H downwards, Day 2, Turbulence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7034" fill="hold"/>
                                        <p:tgtEl>
                                          <p:spTgt spid="20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20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206"/>
                </p:tgtEl>
              </p:cMediaNode>
            </p:video>
            <p:seq concurrent="1" prevAc="none" nextAc="seek">
              <p:cTn id="12" evtFilter="cancelBubble" nodeType="interactiveSeq" restart="whenNotActive" fill="hold">
                <p:stCondLst>
                  <p:cond delay="0" evt="onClick">
                    <p:tgtEl>
                      <p:spTgt spid="20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06"/>
                                        </p:tgtEl>
                                      </p:cBhvr>
                                    </p:cmd>
                                  </p:childTnLst>
                                </p:cTn>
                              </p:par>
                            </p:childTnLst>
                          </p:cTn>
                        </p:par>
                      </p:childTnLst>
                    </p:cTn>
                  </p:par>
                </p:childTnLst>
              </p:cTn>
              <p:nextCondLst>
                <p:cond delay="0" evt="onClick">
                  <p:tgtEl>
                    <p:spTgt spid="20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grpSp>
        <p:nvGrpSpPr>
          <p:cNvPr id="223" name="Gruppieren"/>
          <p:cNvGrpSpPr/>
          <p:nvPr/>
        </p:nvGrpSpPr>
        <p:grpSpPr>
          <a:xfrm>
            <a:off x="115486" y="1943993"/>
            <a:ext cx="24773531" cy="10817790"/>
            <a:chOff x="280224" y="0"/>
            <a:chExt cx="24773529" cy="10817789"/>
          </a:xfrm>
        </p:grpSpPr>
        <p:pic>
          <p:nvPicPr>
            <p:cNvPr id="211" name="Content Placeholder 3" descr="Content Placeholder 3"/>
            <p:cNvPicPr>
              <a:picLocks noChangeAspect="1"/>
            </p:cNvPicPr>
            <p:nvPr/>
          </p:nvPicPr>
          <p:blipFill>
            <a:blip r:embed="rId2">
              <a:extLst/>
            </a:blip>
            <a:srcRect l="5861" t="6371" r="2144" b="14642"/>
            <a:stretch>
              <a:fillRect/>
            </a:stretch>
          </p:blipFill>
          <p:spPr>
            <a:xfrm>
              <a:off x="1363681" y="0"/>
              <a:ext cx="22431871" cy="8698882"/>
            </a:xfrm>
            <a:prstGeom prst="rect">
              <a:avLst/>
            </a:prstGeom>
            <a:ln w="12700" cap="flat">
              <a:noFill/>
              <a:miter lim="400000"/>
            </a:ln>
            <a:effectLst/>
          </p:spPr>
        </p:pic>
        <p:sp>
          <p:nvSpPr>
            <p:cNvPr id="212" name="alpha"/>
            <p:cNvSpPr/>
            <p:nvPr/>
          </p:nvSpPr>
          <p:spPr>
            <a:xfrm>
              <a:off x="12633042" y="954778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FFFF"/>
                  </a:solidFill>
                </a:defRPr>
              </a:lvl1pPr>
            </a:lstStyle>
            <a:p>
              <a:pPr/>
              <a:r>
                <a:t>alpha</a:t>
              </a:r>
            </a:p>
          </p:txBody>
        </p:sp>
        <p:sp>
          <p:nvSpPr>
            <p:cNvPr id="213" name="beta"/>
            <p:cNvSpPr/>
            <p:nvPr/>
          </p:nvSpPr>
          <p:spPr>
            <a:xfrm flipV="1">
              <a:off x="280224" y="313195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FFFF"/>
                  </a:solidFill>
                </a:defRPr>
              </a:lvl1pPr>
            </a:lstStyle>
            <a:p>
              <a:pPr/>
              <a:r>
                <a:t>beta</a:t>
              </a:r>
            </a:p>
          </p:txBody>
        </p:sp>
        <p:sp>
          <p:nvSpPr>
            <p:cNvPr id="214" name="90°"/>
            <p:cNvSpPr/>
            <p:nvPr/>
          </p:nvSpPr>
          <p:spPr>
            <a:xfrm>
              <a:off x="12633042" y="903007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90°</a:t>
              </a:r>
            </a:p>
          </p:txBody>
        </p:sp>
        <p:sp>
          <p:nvSpPr>
            <p:cNvPr id="215" name="0°"/>
            <p:cNvSpPr/>
            <p:nvPr/>
          </p:nvSpPr>
          <p:spPr>
            <a:xfrm>
              <a:off x="18267707" y="903007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0°</a:t>
              </a:r>
            </a:p>
          </p:txBody>
        </p:sp>
        <p:sp>
          <p:nvSpPr>
            <p:cNvPr id="216" name="-00°"/>
            <p:cNvSpPr/>
            <p:nvPr/>
          </p:nvSpPr>
          <p:spPr>
            <a:xfrm>
              <a:off x="23783753" y="903007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-00°</a:t>
              </a:r>
            </a:p>
          </p:txBody>
        </p:sp>
        <p:sp>
          <p:nvSpPr>
            <p:cNvPr id="217" name="180°"/>
            <p:cNvSpPr/>
            <p:nvPr/>
          </p:nvSpPr>
          <p:spPr>
            <a:xfrm>
              <a:off x="6898897" y="903007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180°</a:t>
              </a:r>
            </a:p>
          </p:txBody>
        </p:sp>
        <p:sp>
          <p:nvSpPr>
            <p:cNvPr id="218" name="-60°"/>
            <p:cNvSpPr/>
            <p:nvPr/>
          </p:nvSpPr>
          <p:spPr>
            <a:xfrm>
              <a:off x="843228" y="8595117"/>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-60°</a:t>
              </a:r>
            </a:p>
          </p:txBody>
        </p:sp>
        <p:sp>
          <p:nvSpPr>
            <p:cNvPr id="219" name="0°"/>
            <p:cNvSpPr/>
            <p:nvPr/>
          </p:nvSpPr>
          <p:spPr>
            <a:xfrm>
              <a:off x="843228" y="49689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0°</a:t>
              </a:r>
            </a:p>
          </p:txBody>
        </p:sp>
        <p:sp>
          <p:nvSpPr>
            <p:cNvPr id="220" name="60°"/>
            <p:cNvSpPr/>
            <p:nvPr/>
          </p:nvSpPr>
          <p:spPr>
            <a:xfrm>
              <a:off x="843228" y="1181627"/>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solidFill>
                    <a:srgbClr val="FFFFFF"/>
                  </a:solidFill>
                </a:defRPr>
              </a:lvl1pPr>
            </a:lstStyle>
            <a:p>
              <a:pPr/>
              <a:r>
                <a:t>60°</a:t>
              </a:r>
            </a:p>
          </p:txBody>
        </p:sp>
        <p:sp>
          <p:nvSpPr>
            <p:cNvPr id="221" name="upper hemisphere"/>
            <p:cNvSpPr/>
            <p:nvPr/>
          </p:nvSpPr>
          <p:spPr>
            <a:xfrm>
              <a:off x="7072745" y="4415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FFFF"/>
                  </a:solidFill>
                </a:defRPr>
              </a:lvl1pPr>
            </a:lstStyle>
            <a:p>
              <a:pPr/>
              <a:r>
                <a:t>upper hemisphere</a:t>
              </a:r>
            </a:p>
          </p:txBody>
        </p:sp>
        <p:sp>
          <p:nvSpPr>
            <p:cNvPr id="222" name="lower hemisphere"/>
            <p:cNvSpPr/>
            <p:nvPr/>
          </p:nvSpPr>
          <p:spPr>
            <a:xfrm>
              <a:off x="18267707" y="44156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FFFF"/>
                  </a:solidFill>
                </a:defRPr>
              </a:lvl1pPr>
            </a:lstStyle>
            <a:p>
              <a:pPr/>
              <a:r>
                <a:t>lower hemisphere</a:t>
              </a:r>
            </a:p>
          </p:txBody>
        </p:sp>
      </p:grpSp>
      <p:grpSp>
        <p:nvGrpSpPr>
          <p:cNvPr id="226" name="Gruppieren"/>
          <p:cNvGrpSpPr/>
          <p:nvPr/>
        </p:nvGrpSpPr>
        <p:grpSpPr>
          <a:xfrm>
            <a:off x="15676019" y="7033427"/>
            <a:ext cx="3086711" cy="5918056"/>
            <a:chOff x="0" y="0"/>
            <a:chExt cx="3086709" cy="5918055"/>
          </a:xfrm>
        </p:grpSpPr>
        <p:sp>
          <p:nvSpPr>
            <p:cNvPr id="224" name="TextBox 7"/>
            <p:cNvSpPr txBox="1"/>
            <p:nvPr/>
          </p:nvSpPr>
          <p:spPr>
            <a:xfrm>
              <a:off x="0" y="5115415"/>
              <a:ext cx="3086710"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19" tIns="121919" rIns="121919" bIns="121919" numCol="1" anchor="t">
              <a:spAutoFit/>
            </a:bodyPr>
            <a:lstStyle>
              <a:lvl1pPr algn="l" defTabSz="1217573">
                <a:defRPr b="0" sz="3200">
                  <a:solidFill>
                    <a:srgbClr val="FFFFFF"/>
                  </a:solidFill>
                  <a:latin typeface="Avenir Heavy"/>
                  <a:ea typeface="Avenir Heavy"/>
                  <a:cs typeface="Avenir Heavy"/>
                  <a:sym typeface="Avenir Heavy"/>
                </a:defRPr>
              </a:lvl1pPr>
            </a:lstStyle>
            <a:p>
              <a:pPr/>
              <a:r>
                <a:t>bubble column</a:t>
              </a:r>
            </a:p>
          </p:txBody>
        </p:sp>
        <p:sp>
          <p:nvSpPr>
            <p:cNvPr id="225" name="Straight Arrow Connector 9"/>
            <p:cNvSpPr/>
            <p:nvPr/>
          </p:nvSpPr>
          <p:spPr>
            <a:xfrm flipH="1" flipV="1">
              <a:off x="954548" y="-1"/>
              <a:ext cx="343737" cy="5058212"/>
            </a:xfrm>
            <a:prstGeom prst="line">
              <a:avLst/>
            </a:prstGeom>
            <a:noFill/>
            <a:ln w="63500" cap="flat">
              <a:solidFill>
                <a:schemeClr val="accent1">
                  <a:lumOff val="-13575"/>
                </a:schemeClr>
              </a:solidFill>
              <a:prstDash val="solid"/>
              <a:miter lim="800000"/>
              <a:tailEnd type="triangle" w="med" len="med"/>
            </a:ln>
            <a:effectLst/>
          </p:spPr>
          <p:txBody>
            <a:bodyPr wrap="square" lIns="121919" tIns="121919" rIns="121919" bIns="121919" numCol="1" anchor="t">
              <a:noAutofit/>
            </a:bodyPr>
            <a:lstStyle/>
            <a:p>
              <a:pPr algn="l" defTabSz="1217573">
                <a:defRPr b="0" sz="4800">
                  <a:latin typeface="Calibri"/>
                  <a:ea typeface="Calibri"/>
                  <a:cs typeface="Calibri"/>
                  <a:sym typeface="Calibri"/>
                </a:defRPr>
              </a:pPr>
            </a:p>
          </p:txBody>
        </p:sp>
      </p:grpSp>
      <p:sp>
        <p:nvSpPr>
          <p:cNvPr id="227" name="270°"/>
          <p:cNvSpPr txBox="1"/>
          <p:nvPr/>
        </p:nvSpPr>
        <p:spPr>
          <a:xfrm>
            <a:off x="1064932" y="9289788"/>
            <a:ext cx="902209" cy="5481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a:lvl1pPr>
          </a:lstStyle>
          <a:p>
            <a:pPr/>
            <a:r>
              <a:t>270°</a:t>
            </a:r>
          </a:p>
        </p:txBody>
      </p:sp>
      <p:sp>
        <p:nvSpPr>
          <p:cNvPr id="228" name="Camera 92H - Day 9"/>
          <p:cNvSpPr txBox="1"/>
          <p:nvPr/>
        </p:nvSpPr>
        <p:spPr>
          <a:xfrm>
            <a:off x="197938" y="11159849"/>
            <a:ext cx="3741421"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Camera 92H - Day 9</a:t>
            </a:r>
          </a:p>
        </p:txBody>
      </p:sp>
      <p:grpSp>
        <p:nvGrpSpPr>
          <p:cNvPr id="231" name="Gruppieren"/>
          <p:cNvGrpSpPr/>
          <p:nvPr/>
        </p:nvGrpSpPr>
        <p:grpSpPr>
          <a:xfrm>
            <a:off x="6224413" y="7033427"/>
            <a:ext cx="3297632" cy="5918056"/>
            <a:chOff x="0" y="0"/>
            <a:chExt cx="3297631" cy="5918055"/>
          </a:xfrm>
        </p:grpSpPr>
        <p:sp>
          <p:nvSpPr>
            <p:cNvPr id="229" name="TextBox 7"/>
            <p:cNvSpPr txBox="1"/>
            <p:nvPr/>
          </p:nvSpPr>
          <p:spPr>
            <a:xfrm>
              <a:off x="0" y="5115415"/>
              <a:ext cx="3297632" cy="802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21919" tIns="121919" rIns="121919" bIns="121919" numCol="1" anchor="t">
              <a:spAutoFit/>
            </a:bodyPr>
            <a:lstStyle>
              <a:lvl1pPr algn="l" defTabSz="1217573">
                <a:defRPr b="0" sz="3200">
                  <a:solidFill>
                    <a:srgbClr val="FFFFFF"/>
                  </a:solidFill>
                  <a:latin typeface="Avenir Heavy"/>
                  <a:ea typeface="Avenir Heavy"/>
                  <a:cs typeface="Avenir Heavy"/>
                  <a:sym typeface="Avenir Heavy"/>
                </a:defRPr>
              </a:lvl1pPr>
            </a:lstStyle>
            <a:p>
              <a:pPr/>
              <a:r>
                <a:t>bubble column?</a:t>
              </a:r>
            </a:p>
          </p:txBody>
        </p:sp>
        <p:sp>
          <p:nvSpPr>
            <p:cNvPr id="230" name="Straight Arrow Connector 9"/>
            <p:cNvSpPr/>
            <p:nvPr/>
          </p:nvSpPr>
          <p:spPr>
            <a:xfrm flipH="1" flipV="1">
              <a:off x="954548" y="-1"/>
              <a:ext cx="343737" cy="5058212"/>
            </a:xfrm>
            <a:prstGeom prst="line">
              <a:avLst/>
            </a:prstGeom>
            <a:noFill/>
            <a:ln w="63500" cap="flat">
              <a:solidFill>
                <a:schemeClr val="accent1">
                  <a:lumOff val="-13575"/>
                </a:schemeClr>
              </a:solidFill>
              <a:prstDash val="solid"/>
              <a:miter lim="800000"/>
              <a:tailEnd type="triangle" w="med" len="med"/>
            </a:ln>
            <a:effectLst/>
          </p:spPr>
          <p:txBody>
            <a:bodyPr wrap="square" lIns="121919" tIns="121919" rIns="121919" bIns="121919" numCol="1" anchor="t">
              <a:noAutofit/>
            </a:bodyPr>
            <a:lstStyle/>
            <a:p>
              <a:pPr algn="l" defTabSz="1217573">
                <a:defRPr b="0" sz="4800">
                  <a:latin typeface="Calibri"/>
                  <a:ea typeface="Calibri"/>
                  <a:cs typeface="Calibri"/>
                  <a:sym typeface="Calibri"/>
                </a:defRPr>
              </a:pPr>
            </a:p>
          </p:txBody>
        </p:sp>
      </p:grpSp>
      <p:sp>
        <p:nvSpPr>
          <p:cNvPr id="232" name="Re-frozen ice’s bubble column measurement"/>
          <p:cNvSpPr txBox="1"/>
          <p:nvPr/>
        </p:nvSpPr>
        <p:spPr>
          <a:xfrm>
            <a:off x="351749" y="435621"/>
            <a:ext cx="14187425" cy="8952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solidFill>
                  <a:srgbClr val="FFFFFF"/>
                </a:solidFill>
              </a:defRPr>
            </a:lvl1pPr>
          </a:lstStyle>
          <a:p>
            <a:pPr/>
            <a:r>
              <a:t>Re-frozen ice’s bubble column measurement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6" grpId="1"/>
      <p:bldP build="whole" bldLvl="1" animBg="1" rev="0" advAuto="0" spid="231" grpId="2"/>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34" name="92H_phaseH_pos02_xy289_022_overview.png" descr="92H_phaseH_pos02_xy289_022_overview.png"/>
          <p:cNvPicPr>
            <a:picLocks noChangeAspect="1"/>
          </p:cNvPicPr>
          <p:nvPr/>
        </p:nvPicPr>
        <p:blipFill>
          <a:blip r:embed="rId2">
            <a:extLst/>
          </a:blip>
          <a:srcRect l="0" t="1866" r="50757" b="92308"/>
          <a:stretch>
            <a:fillRect/>
          </a:stretch>
        </p:blipFill>
        <p:spPr>
          <a:xfrm>
            <a:off x="15272869" y="8854073"/>
            <a:ext cx="6689820" cy="3835401"/>
          </a:xfrm>
          <a:prstGeom prst="rect">
            <a:avLst/>
          </a:prstGeom>
          <a:ln w="12700">
            <a:miter lim="400000"/>
          </a:ln>
        </p:spPr>
      </p:pic>
      <p:pic>
        <p:nvPicPr>
          <p:cNvPr id="235" name="C_32_p95BE.jpg" descr="C_32_p95BE.jpg"/>
          <p:cNvPicPr>
            <a:picLocks noChangeAspect="1"/>
          </p:cNvPicPr>
          <p:nvPr/>
        </p:nvPicPr>
        <p:blipFill>
          <a:blip r:embed="rId3">
            <a:extLst/>
          </a:blip>
          <a:srcRect l="0" t="9901" r="0" b="0"/>
          <a:stretch>
            <a:fillRect/>
          </a:stretch>
        </p:blipFill>
        <p:spPr>
          <a:xfrm>
            <a:off x="2839360" y="8857049"/>
            <a:ext cx="6823035" cy="3829346"/>
          </a:xfrm>
          <a:prstGeom prst="rect">
            <a:avLst/>
          </a:prstGeom>
          <a:ln w="12700">
            <a:miter lim="400000"/>
          </a:ln>
        </p:spPr>
      </p:pic>
      <p:sp>
        <p:nvSpPr>
          <p:cNvPr id="236" name="Ongoing: geometry measurement"/>
          <p:cNvSpPr txBox="1"/>
          <p:nvPr/>
        </p:nvSpPr>
        <p:spPr>
          <a:xfrm>
            <a:off x="630052" y="282583"/>
            <a:ext cx="12899099" cy="10562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300">
                <a:solidFill>
                  <a:srgbClr val="FFFFFF"/>
                </a:solidFill>
              </a:defRPr>
            </a:lvl1pPr>
          </a:lstStyle>
          <a:p>
            <a:pPr/>
            <a:r>
              <a:t>Ongoing: geometry measurement</a:t>
            </a:r>
          </a:p>
        </p:txBody>
      </p:sp>
      <p:sp>
        <p:nvSpPr>
          <p:cNvPr id="237" name="Camera 90L watching string 88…"/>
          <p:cNvSpPr txBox="1"/>
          <p:nvPr/>
        </p:nvSpPr>
        <p:spPr>
          <a:xfrm>
            <a:off x="2973536" y="7439044"/>
            <a:ext cx="6554725" cy="10688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400">
                <a:solidFill>
                  <a:srgbClr val="FFFFFF"/>
                </a:solidFill>
              </a:defRPr>
            </a:pPr>
            <a:r>
              <a:t>Camera 90L watching string 88</a:t>
            </a:r>
          </a:p>
          <a:p>
            <a:pPr>
              <a:defRPr b="0">
                <a:solidFill>
                  <a:srgbClr val="FFFFFF"/>
                </a:solidFill>
              </a:defRPr>
            </a:pPr>
            <a:r>
              <a:t>blue LED of ~10 mW in 20 m distance</a:t>
            </a:r>
          </a:p>
        </p:txBody>
      </p:sp>
      <p:sp>
        <p:nvSpPr>
          <p:cNvPr id="238" name="Camera 92H watching string 90L…"/>
          <p:cNvSpPr txBox="1"/>
          <p:nvPr/>
        </p:nvSpPr>
        <p:spPr>
          <a:xfrm>
            <a:off x="15206143" y="7439044"/>
            <a:ext cx="6823178" cy="10688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400">
                <a:solidFill>
                  <a:srgbClr val="FFFFFF"/>
                </a:solidFill>
              </a:defRPr>
            </a:pPr>
            <a:r>
              <a:t>Camera 92H watching string 90L</a:t>
            </a:r>
          </a:p>
          <a:p>
            <a:pPr>
              <a:defRPr b="0">
                <a:solidFill>
                  <a:srgbClr val="FFFFFF"/>
                </a:solidFill>
              </a:defRPr>
            </a:pPr>
            <a:r>
              <a:t>white light of ~ 5 W in 40 m distance</a:t>
            </a:r>
          </a:p>
        </p:txBody>
      </p:sp>
      <p:pic>
        <p:nvPicPr>
          <p:cNvPr id="239" name="scenario1_90L_sees_string88_led_simplified_dark.png" descr="scenario1_90L_sees_string88_led_simplified_dark.png"/>
          <p:cNvPicPr>
            <a:picLocks noChangeAspect="1"/>
          </p:cNvPicPr>
          <p:nvPr/>
        </p:nvPicPr>
        <p:blipFill>
          <a:blip r:embed="rId4">
            <a:extLst/>
          </a:blip>
          <a:srcRect l="0" t="7330" r="0" b="0"/>
          <a:stretch>
            <a:fillRect/>
          </a:stretch>
        </p:blipFill>
        <p:spPr>
          <a:xfrm>
            <a:off x="2304373" y="1395196"/>
            <a:ext cx="7893111" cy="6308573"/>
          </a:xfrm>
          <a:prstGeom prst="rect">
            <a:avLst/>
          </a:prstGeom>
          <a:ln w="12700">
            <a:miter lim="400000"/>
          </a:ln>
        </p:spPr>
      </p:pic>
      <p:pic>
        <p:nvPicPr>
          <p:cNvPr id="240" name="scenario2_92H_sees_90L_torch_simplified_dark.png" descr="scenario2_92H_sees_90L_torch_simplified_dark.png"/>
          <p:cNvPicPr>
            <a:picLocks noChangeAspect="1"/>
          </p:cNvPicPr>
          <p:nvPr/>
        </p:nvPicPr>
        <p:blipFill>
          <a:blip r:embed="rId5">
            <a:extLst/>
          </a:blip>
          <a:srcRect l="0" t="8116" r="0" b="0"/>
          <a:stretch>
            <a:fillRect/>
          </a:stretch>
        </p:blipFill>
        <p:spPr>
          <a:xfrm>
            <a:off x="14446377" y="715129"/>
            <a:ext cx="8342564" cy="6750822"/>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Picture 2" descr="Picture 2"/>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43" name="Slide Number Placeholder 3"/>
          <p:cNvSpPr txBox="1"/>
          <p:nvPr>
            <p:ph type="sldNum" sz="quarter" idx="2"/>
          </p:nvPr>
        </p:nvSpPr>
        <p:spPr>
          <a:xfrm>
            <a:off x="23776675" y="13206672"/>
            <a:ext cx="607325" cy="588276"/>
          </a:xfrm>
          <a:prstGeom prst="rect">
            <a:avLst/>
          </a:prstGeom>
          <a:extLst>
            <a:ext uri="{C572A759-6A51-4108-AA02-DFA0A04FC94B}">
              <ma14:wrappingTextBoxFlag xmlns:ma14="http://schemas.microsoft.com/office/mac/drawingml/2011/main" val="1"/>
            </a:ext>
          </a:extLst>
        </p:spPr>
        <p:txBody>
          <a:bodyPr/>
          <a:lstStyle>
            <a:lvl1pPr defTabSz="1217571"/>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5" name="ICL_Lindstrom_RGB.jpg" descr="ICL_Lindstrom_RGB.jpg"/>
          <p:cNvPicPr>
            <a:picLocks noChangeAspect="1"/>
          </p:cNvPicPr>
          <p:nvPr/>
        </p:nvPicPr>
        <p:blipFill>
          <a:blip r:embed="rId3">
            <a:extLst/>
          </a:blip>
          <a:stretch>
            <a:fillRect/>
          </a:stretch>
        </p:blipFill>
        <p:spPr>
          <a:xfrm flipH="1">
            <a:off x="-279754" y="-569127"/>
            <a:ext cx="24943508" cy="16632254"/>
          </a:xfrm>
          <a:prstGeom prst="rect">
            <a:avLst/>
          </a:prstGeom>
          <a:ln w="12700">
            <a:miter lim="400000"/>
          </a:ln>
        </p:spPr>
      </p:pic>
      <p:sp>
        <p:nvSpPr>
          <p:cNvPr id="24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7" name="Summary"/>
          <p:cNvSpPr txBox="1"/>
          <p:nvPr/>
        </p:nvSpPr>
        <p:spPr>
          <a:xfrm>
            <a:off x="856703" y="620762"/>
            <a:ext cx="3526106" cy="1181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b="0" sz="6200">
                <a:latin typeface="Avenir Heavy"/>
                <a:ea typeface="Avenir Heavy"/>
                <a:cs typeface="Avenir Heavy"/>
                <a:sym typeface="Avenir Heavy"/>
              </a:defRPr>
            </a:lvl1pPr>
          </a:lstStyle>
          <a:p>
            <a:pPr/>
            <a:r>
              <a:t>Summary</a:t>
            </a:r>
          </a:p>
        </p:txBody>
      </p:sp>
      <p:sp>
        <p:nvSpPr>
          <p:cNvPr id="248" name="successful low-energy extension of IceCube in winter 2025/2026…"/>
          <p:cNvSpPr txBox="1"/>
          <p:nvPr/>
        </p:nvSpPr>
        <p:spPr>
          <a:xfrm>
            <a:off x="989630" y="2138082"/>
            <a:ext cx="13493069" cy="1084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15461" indent="-615461" algn="l" defTabSz="821531">
              <a:spcBef>
                <a:spcPts val="3100"/>
              </a:spcBef>
              <a:buSzPct val="50000"/>
              <a:buChar char="•"/>
              <a:defRPr b="0" sz="4400">
                <a:latin typeface="Avenir Book"/>
                <a:ea typeface="Avenir Book"/>
                <a:cs typeface="Avenir Book"/>
                <a:sym typeface="Avenir Book"/>
              </a:defRPr>
            </a:pPr>
            <a:r>
              <a:t>successful low-energy extension of IceCube in winter 2025/2026</a:t>
            </a:r>
          </a:p>
          <a:p>
            <a:pPr marL="615461" indent="-615461" algn="l" defTabSz="821531">
              <a:spcBef>
                <a:spcPts val="3100"/>
              </a:spcBef>
              <a:buSzPct val="50000"/>
              <a:buChar char="•"/>
              <a:defRPr b="0" sz="4400">
                <a:latin typeface="Avenir Book"/>
                <a:ea typeface="Avenir Book"/>
                <a:cs typeface="Avenir Book"/>
                <a:sym typeface="Avenir Book"/>
              </a:defRPr>
            </a:pPr>
            <a:r>
              <a:t>first extension of IceCube after 15 years of stable operation</a:t>
            </a:r>
          </a:p>
          <a:p>
            <a:pPr marL="615461" indent="-615461" algn="l" defTabSz="821531">
              <a:spcBef>
                <a:spcPts val="3100"/>
              </a:spcBef>
              <a:buSzPct val="50000"/>
              <a:buChar char="•"/>
              <a:defRPr b="0" sz="4400">
                <a:latin typeface="Avenir Book"/>
                <a:ea typeface="Avenir Book"/>
                <a:cs typeface="Avenir Book"/>
                <a:sym typeface="Avenir Book"/>
              </a:defRPr>
            </a:pPr>
            <a:r>
              <a:t>significant extension of the scope of IceCube </a:t>
            </a:r>
          </a:p>
          <a:p>
            <a:pPr marL="615461" indent="-615461" algn="l" defTabSz="821531">
              <a:spcBef>
                <a:spcPts val="3100"/>
              </a:spcBef>
              <a:buSzPct val="50000"/>
              <a:buChar char="•"/>
              <a:defRPr b="0" sz="4400">
                <a:latin typeface="Avenir Book"/>
                <a:ea typeface="Avenir Book"/>
                <a:cs typeface="Avenir Book"/>
                <a:sym typeface="Avenir Book"/>
              </a:defRPr>
            </a:pPr>
            <a:r>
              <a:t>a lot of new data incoming from the IceCube Upgrade</a:t>
            </a:r>
          </a:p>
          <a:p>
            <a:pPr lvl="2" marL="1504461" indent="-615461" algn="l" defTabSz="821531">
              <a:spcBef>
                <a:spcPts val="3100"/>
              </a:spcBef>
              <a:buSzPct val="50000"/>
              <a:buChar char="•"/>
              <a:defRPr b="0" sz="4400">
                <a:latin typeface="Avenir Book"/>
                <a:ea typeface="Avenir Book"/>
                <a:cs typeface="Avenir Book"/>
                <a:sym typeface="Avenir Book"/>
              </a:defRPr>
            </a:pPr>
            <a:r>
              <a:t>right now: calibration</a:t>
            </a:r>
          </a:p>
          <a:p>
            <a:pPr lvl="2" marL="1504461" indent="-615461" algn="l" defTabSz="821531">
              <a:spcBef>
                <a:spcPts val="3100"/>
              </a:spcBef>
              <a:buSzPct val="50000"/>
              <a:buChar char="•"/>
              <a:defRPr b="0" sz="4400">
                <a:latin typeface="Avenir Book"/>
                <a:ea typeface="Avenir Book"/>
                <a:cs typeface="Avenir Book"/>
                <a:sym typeface="Avenir Book"/>
              </a:defRPr>
            </a:pPr>
            <a:r>
              <a:t>end of year: science</a:t>
            </a:r>
          </a:p>
          <a:p>
            <a:pPr marL="615461" indent="-615461" algn="l" defTabSz="821531">
              <a:spcBef>
                <a:spcPts val="3100"/>
              </a:spcBef>
              <a:buSzPct val="50000"/>
              <a:buChar char="•"/>
              <a:defRPr b="0" sz="4400">
                <a:latin typeface="Avenir Book"/>
                <a:ea typeface="Avenir Book"/>
                <a:cs typeface="Avenir Book"/>
                <a:sym typeface="Avenir Book"/>
              </a:defRPr>
            </a:pPr>
            <a:r>
              <a:t>work on IceCube-Gen2 to push the frontiers of neutrino astrophysics and particle physics</a:t>
            </a:r>
          </a:p>
        </p:txBody>
      </p:sp>
      <p:sp>
        <p:nvSpPr>
          <p:cNvPr id="249" name="Linien"/>
          <p:cNvSpPr/>
          <p:nvPr/>
        </p:nvSpPr>
        <p:spPr>
          <a:xfrm flipH="1">
            <a:off x="17166956" y="3037595"/>
            <a:ext cx="644960" cy="1174206"/>
          </a:xfrm>
          <a:prstGeom prst="line">
            <a:avLst/>
          </a:prstGeom>
          <a:ln w="508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4" name="Backup"/>
          <p:cNvSpPr txBox="1"/>
          <p:nvPr/>
        </p:nvSpPr>
        <p:spPr>
          <a:xfrm>
            <a:off x="11443334" y="6577775"/>
            <a:ext cx="1497331"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Backup</a:t>
            </a:r>
          </a:p>
        </p:txBody>
      </p:sp>
      <p:pic>
        <p:nvPicPr>
          <p:cNvPr id="255" name="IceCubeHighlights_ISVHECRI2026_Verpoest (verschoben).pdf" descr="IceCubeHighlights_ISVHECRI2026_Verpoest (verschoben).pdf"/>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8" name="Backup"/>
          <p:cNvSpPr txBox="1"/>
          <p:nvPr/>
        </p:nvSpPr>
        <p:spPr>
          <a:xfrm>
            <a:off x="11443334" y="6577775"/>
            <a:ext cx="1497331"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Backup</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Ice"/>
          <p:cNvSpPr txBox="1"/>
          <p:nvPr>
            <p:ph type="title"/>
          </p:nvPr>
        </p:nvSpPr>
        <p:spPr>
          <a:prstGeom prst="rect">
            <a:avLst/>
          </a:prstGeom>
        </p:spPr>
        <p:txBody>
          <a:bodyPr/>
          <a:lstStyle>
            <a:lvl1pPr defTabSz="652145">
              <a:defRPr sz="8848"/>
            </a:lvl1pPr>
          </a:lstStyle>
          <a:p>
            <a:pPr/>
            <a:r>
              <a:t>Ice</a:t>
            </a:r>
          </a:p>
        </p:txBody>
      </p:sp>
      <p:sp>
        <p:nvSpPr>
          <p:cNvPr id="26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2" name="IceCubeUpgrade_status_perspectives_Anna_Eimer_new (verschoben).pdf" descr="IceCubeUpgrade_status_perspectives_Anna_Eimer_new (verschoben).pdf"/>
          <p:cNvPicPr>
            <a:picLocks noChangeAspect="1"/>
          </p:cNvPicPr>
          <p:nvPr/>
        </p:nvPicPr>
        <p:blipFill>
          <a:blip r:embed="rId2">
            <a:extLst/>
          </a:blip>
          <a:stretch>
            <a:fillRect/>
          </a:stretch>
        </p:blipFill>
        <p:spPr>
          <a:xfrm>
            <a:off x="11338449" y="8344444"/>
            <a:ext cx="7324929" cy="4120272"/>
          </a:xfrm>
          <a:prstGeom prst="rect">
            <a:avLst/>
          </a:prstGeom>
          <a:ln w="12700">
            <a:miter lim="400000"/>
          </a:ln>
        </p:spPr>
      </p:pic>
      <p:pic>
        <p:nvPicPr>
          <p:cNvPr id="263" name="IceCubeUpgrade_status_perspectives_Anna_Eimer_new (verschoben).pdf" descr="IceCubeUpgrade_status_perspectives_Anna_Eimer_new (verschoben).pdf"/>
          <p:cNvPicPr>
            <a:picLocks noChangeAspect="1"/>
          </p:cNvPicPr>
          <p:nvPr/>
        </p:nvPicPr>
        <p:blipFill>
          <a:blip r:embed="rId3">
            <a:extLst/>
          </a:blip>
          <a:srcRect l="0" t="20791" r="24534" b="5340"/>
          <a:stretch>
            <a:fillRect/>
          </a:stretch>
        </p:blipFill>
        <p:spPr>
          <a:xfrm>
            <a:off x="838815" y="2098674"/>
            <a:ext cx="20517277" cy="11296624"/>
          </a:xfrm>
          <a:prstGeom prst="rect">
            <a:avLst/>
          </a:prstGeom>
          <a:ln w="12700">
            <a:miter lim="400000"/>
          </a:ln>
        </p:spPr>
      </p:pic>
      <p:sp>
        <p:nvSpPr>
          <p:cNvPr id="264" name="Rechteck"/>
          <p:cNvSpPr/>
          <p:nvPr/>
        </p:nvSpPr>
        <p:spPr>
          <a:xfrm>
            <a:off x="11411664" y="2344866"/>
            <a:ext cx="10396946" cy="4494127"/>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265" name="Ⓒ Anna Eimer"/>
          <p:cNvSpPr txBox="1"/>
          <p:nvPr/>
        </p:nvSpPr>
        <p:spPr>
          <a:xfrm>
            <a:off x="13839740" y="12304326"/>
            <a:ext cx="2322348"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2600">
                <a:solidFill>
                  <a:srgbClr val="929292"/>
                </a:solidFill>
              </a:defRPr>
            </a:lvl1pPr>
          </a:lstStyle>
          <a:p>
            <a:pPr/>
            <a:r>
              <a:t> Ⓒ Anna Eimer</a:t>
            </a:r>
          </a:p>
        </p:txBody>
      </p:sp>
      <p:sp>
        <p:nvSpPr>
          <p:cNvPr id="266" name="The Antarctic ice is our detector medium!"/>
          <p:cNvSpPr txBox="1"/>
          <p:nvPr/>
        </p:nvSpPr>
        <p:spPr>
          <a:xfrm>
            <a:off x="12911544" y="2094242"/>
            <a:ext cx="10210750" cy="62739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defRPr b="0" sz="3500">
                <a:solidFill>
                  <a:schemeClr val="accent1">
                    <a:lumOff val="-13575"/>
                  </a:schemeClr>
                </a:solidFill>
                <a:latin typeface="Avenir Heavy"/>
                <a:ea typeface="Avenir Heavy"/>
                <a:cs typeface="Avenir Heavy"/>
                <a:sym typeface="Avenir Heavy"/>
              </a:defRPr>
            </a:lvl1pPr>
          </a:lstStyle>
          <a:p>
            <a:pPr/>
            <a:r>
              <a:t>The Antarctic ice is our detector medium!</a:t>
            </a:r>
          </a:p>
        </p:txBody>
      </p:sp>
      <p:pic>
        <p:nvPicPr>
          <p:cNvPr id="267" name="SCAR2026_Anna_Eimer (verschoben).pdf" descr="SCAR2026_Anna_Eimer (verschoben).pdf"/>
          <p:cNvPicPr>
            <a:picLocks noChangeAspect="1"/>
          </p:cNvPicPr>
          <p:nvPr/>
        </p:nvPicPr>
        <p:blipFill>
          <a:blip r:embed="rId4">
            <a:extLst/>
          </a:blip>
          <a:srcRect l="62697" t="18043" r="448" b="32994"/>
          <a:stretch>
            <a:fillRect/>
          </a:stretch>
        </p:blipFill>
        <p:spPr>
          <a:xfrm>
            <a:off x="16633718" y="4479006"/>
            <a:ext cx="6200191" cy="4633426"/>
          </a:xfrm>
          <a:prstGeom prst="rect">
            <a:avLst/>
          </a:prstGeom>
          <a:ln w="12700">
            <a:miter lim="400000"/>
          </a:ln>
        </p:spPr>
      </p:pic>
      <p:pic>
        <p:nvPicPr>
          <p:cNvPr id="268" name="SCAR2026_ICU_Karle_0.1 (verschoben).pdf" descr="SCAR2026_ICU_Karle_0.1 (verschoben).pdf"/>
          <p:cNvPicPr>
            <a:picLocks noChangeAspect="1"/>
          </p:cNvPicPr>
          <p:nvPr/>
        </p:nvPicPr>
        <p:blipFill>
          <a:blip r:embed="rId5">
            <a:extLst/>
          </a:blip>
          <a:srcRect l="54197" t="54517" r="8884" b="6925"/>
          <a:stretch>
            <a:fillRect/>
          </a:stretch>
        </p:blipFill>
        <p:spPr>
          <a:xfrm>
            <a:off x="10191590" y="3727505"/>
            <a:ext cx="6684972" cy="392721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8" grpId="1"/>
      <p:bldP build="whole" bldLvl="1" animBg="1" rev="0" advAuto="0" spid="267" grpId="2"/>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76" name="Gruppieren"/>
          <p:cNvGrpSpPr/>
          <p:nvPr/>
        </p:nvGrpSpPr>
        <p:grpSpPr>
          <a:xfrm>
            <a:off x="11006790" y="2762852"/>
            <a:ext cx="5289039" cy="9311377"/>
            <a:chOff x="0" y="-751776"/>
            <a:chExt cx="5289038" cy="9311375"/>
          </a:xfrm>
        </p:grpSpPr>
        <p:pic>
          <p:nvPicPr>
            <p:cNvPr id="271" name="IceCubeUpgrade_status_perspectives_Anna_Eimer_new (verschoben).pdf" descr="IceCubeUpgrade_status_perspectives_Anna_Eimer_new (verschoben).pdf"/>
            <p:cNvPicPr>
              <a:picLocks noChangeAspect="1"/>
            </p:cNvPicPr>
            <p:nvPr/>
          </p:nvPicPr>
          <p:blipFill>
            <a:blip r:embed="rId2">
              <a:extLst/>
            </a:blip>
            <a:srcRect l="5540" t="46793" r="51078" b="6817"/>
            <a:stretch>
              <a:fillRect/>
            </a:stretch>
          </p:blipFill>
          <p:spPr>
            <a:xfrm>
              <a:off x="0" y="0"/>
              <a:ext cx="5289038" cy="3181310"/>
            </a:xfrm>
            <a:prstGeom prst="rect">
              <a:avLst/>
            </a:prstGeom>
            <a:ln w="12700" cap="flat">
              <a:noFill/>
              <a:miter lim="400000"/>
            </a:ln>
            <a:effectLst/>
          </p:spPr>
        </p:pic>
        <p:pic>
          <p:nvPicPr>
            <p:cNvPr id="272" name="IceCubeUpgrade_status_perspectives_Anna_Eimer_new (verschoben).pdf" descr="IceCubeUpgrade_status_perspectives_Anna_Eimer_new (verschoben).pdf"/>
            <p:cNvPicPr>
              <a:picLocks noChangeAspect="1"/>
            </p:cNvPicPr>
            <p:nvPr/>
          </p:nvPicPr>
          <p:blipFill>
            <a:blip r:embed="rId2">
              <a:extLst/>
            </a:blip>
            <a:srcRect l="52517" t="47334" r="4101" b="6277"/>
            <a:stretch>
              <a:fillRect/>
            </a:stretch>
          </p:blipFill>
          <p:spPr>
            <a:xfrm>
              <a:off x="0" y="4556897"/>
              <a:ext cx="5289039" cy="3181310"/>
            </a:xfrm>
            <a:prstGeom prst="rect">
              <a:avLst/>
            </a:prstGeom>
            <a:ln w="12700" cap="flat">
              <a:noFill/>
              <a:miter lim="400000"/>
            </a:ln>
            <a:effectLst/>
          </p:spPr>
        </p:pic>
        <p:sp>
          <p:nvSpPr>
            <p:cNvPr id="273" name="Linien"/>
            <p:cNvSpPr/>
            <p:nvPr/>
          </p:nvSpPr>
          <p:spPr>
            <a:xfrm>
              <a:off x="2644576" y="3385028"/>
              <a:ext cx="1" cy="904808"/>
            </a:xfrm>
            <a:prstGeom prst="line">
              <a:avLst/>
            </a:prstGeom>
            <a:noFill/>
            <a:ln w="101600" cap="flat">
              <a:solidFill>
                <a:schemeClr val="accent1">
                  <a:lumOff val="-13575"/>
                </a:schemeClr>
              </a:solidFill>
              <a:prstDash val="solid"/>
              <a:miter lim="400000"/>
              <a:tailEnd type="triangle" w="med" len="med"/>
            </a:ln>
            <a:effectLst/>
          </p:spPr>
          <p:txBody>
            <a:bodyPr wrap="square" lIns="50800" tIns="50800" rIns="50800" bIns="50800" numCol="1" anchor="ctr">
              <a:noAutofit/>
            </a:bodyPr>
            <a:lstStyle/>
            <a:p>
              <a:pPr/>
            </a:p>
          </p:txBody>
        </p:sp>
        <p:sp>
          <p:nvSpPr>
            <p:cNvPr id="274" name="30 GeV Muon"/>
            <p:cNvSpPr txBox="1"/>
            <p:nvPr/>
          </p:nvSpPr>
          <p:spPr>
            <a:xfrm>
              <a:off x="1608317" y="-751777"/>
              <a:ext cx="2527936" cy="5604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30 GeV Muon</a:t>
              </a:r>
            </a:p>
          </p:txBody>
        </p:sp>
        <p:sp>
          <p:nvSpPr>
            <p:cNvPr id="275" name="3x more photo-sensor area"/>
            <p:cNvSpPr txBox="1"/>
            <p:nvPr/>
          </p:nvSpPr>
          <p:spPr>
            <a:xfrm>
              <a:off x="279709" y="8011466"/>
              <a:ext cx="4729735" cy="5481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0"/>
              </a:lvl1pPr>
            </a:lstStyle>
            <a:p>
              <a:pPr/>
              <a:r>
                <a:t>3x more photo-sensor area</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6"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Ice"/>
          <p:cNvSpPr txBox="1"/>
          <p:nvPr>
            <p:ph type="title"/>
          </p:nvPr>
        </p:nvSpPr>
        <p:spPr>
          <a:prstGeom prst="rect">
            <a:avLst/>
          </a:prstGeom>
        </p:spPr>
        <p:txBody>
          <a:bodyPr/>
          <a:lstStyle>
            <a:lvl1pPr defTabSz="652145">
              <a:defRPr sz="8848"/>
            </a:lvl1pPr>
          </a:lstStyle>
          <a:p>
            <a:pPr/>
            <a:r>
              <a:t>Ice</a:t>
            </a:r>
          </a:p>
        </p:txBody>
      </p:sp>
      <p:sp>
        <p:nvSpPr>
          <p:cNvPr id="27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0" name="SCAR2026_Anna_Eimer (verschoben).pdf" descr="SCAR2026_Anna_Eimer (verschoben).pdf"/>
          <p:cNvPicPr>
            <a:picLocks noChangeAspect="1"/>
          </p:cNvPicPr>
          <p:nvPr/>
        </p:nvPicPr>
        <p:blipFill>
          <a:blip r:embed="rId3">
            <a:extLst/>
          </a:blip>
          <a:srcRect l="0" t="42545" r="52183" b="6575"/>
          <a:stretch>
            <a:fillRect/>
          </a:stretch>
        </p:blipFill>
        <p:spPr>
          <a:xfrm>
            <a:off x="13407355" y="1108548"/>
            <a:ext cx="8551687" cy="5118494"/>
          </a:xfrm>
          <a:prstGeom prst="rect">
            <a:avLst/>
          </a:prstGeom>
          <a:ln w="12700">
            <a:miter lim="400000"/>
          </a:ln>
        </p:spPr>
      </p:pic>
      <p:pic>
        <p:nvPicPr>
          <p:cNvPr id="281" name="SCAR2026_Anna_Eimer (verschoben).pdf" descr="SCAR2026_Anna_Eimer (verschoben).pdf"/>
          <p:cNvPicPr>
            <a:picLocks noChangeAspect="1"/>
          </p:cNvPicPr>
          <p:nvPr/>
        </p:nvPicPr>
        <p:blipFill>
          <a:blip r:embed="rId3">
            <a:extLst/>
          </a:blip>
          <a:srcRect l="50368" t="43466" r="1815" b="5653"/>
          <a:stretch>
            <a:fillRect/>
          </a:stretch>
        </p:blipFill>
        <p:spPr>
          <a:xfrm>
            <a:off x="14074689" y="7243678"/>
            <a:ext cx="8551687" cy="5118494"/>
          </a:xfrm>
          <a:prstGeom prst="rect">
            <a:avLst/>
          </a:prstGeom>
          <a:ln w="12700">
            <a:miter lim="400000"/>
          </a:ln>
        </p:spPr>
      </p:pic>
      <p:sp>
        <p:nvSpPr>
          <p:cNvPr id="282" name="Light propagation…"/>
          <p:cNvSpPr txBox="1"/>
          <p:nvPr/>
        </p:nvSpPr>
        <p:spPr>
          <a:xfrm>
            <a:off x="474468" y="2057172"/>
            <a:ext cx="10210750" cy="62739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defRPr b="0" sz="3500">
                <a:solidFill>
                  <a:schemeClr val="accent1">
                    <a:lumOff val="-13575"/>
                  </a:schemeClr>
                </a:solidFill>
                <a:latin typeface="Avenir Heavy"/>
                <a:ea typeface="Avenir Heavy"/>
                <a:cs typeface="Avenir Heavy"/>
                <a:sym typeface="Avenir Heavy"/>
              </a:defRPr>
            </a:pPr>
            <a:r>
              <a:t>Light propagation</a:t>
            </a:r>
          </a:p>
          <a:p>
            <a:pPr marL="666750" indent="-666750" algn="l">
              <a:buSzPct val="145000"/>
              <a:buChar char="-"/>
              <a:defRPr b="0" sz="3500">
                <a:latin typeface="Avenir Book"/>
                <a:ea typeface="Avenir Book"/>
                <a:cs typeface="Avenir Book"/>
                <a:sym typeface="Avenir Book"/>
              </a:defRPr>
            </a:pPr>
            <a:r>
              <a:t>without detailed knowledge of the optical properties of ice, reconstructions are inaccurate</a:t>
            </a:r>
          </a:p>
        </p:txBody>
      </p:sp>
      <p:grpSp>
        <p:nvGrpSpPr>
          <p:cNvPr id="285" name="Gruppieren"/>
          <p:cNvGrpSpPr/>
          <p:nvPr/>
        </p:nvGrpSpPr>
        <p:grpSpPr>
          <a:xfrm>
            <a:off x="474468" y="4610100"/>
            <a:ext cx="10210750" cy="12633701"/>
            <a:chOff x="0" y="0"/>
            <a:chExt cx="10210748" cy="12633700"/>
          </a:xfrm>
        </p:grpSpPr>
        <p:pic>
          <p:nvPicPr>
            <p:cNvPr id="283" name="IceCubeUpgrade_status_perspectives_Anna_Eimer_new (verschoben).pdf" descr="IceCubeUpgrade_status_perspectives_Anna_Eimer_new (verschoben).pdf"/>
            <p:cNvPicPr>
              <a:picLocks noChangeAspect="1"/>
            </p:cNvPicPr>
            <p:nvPr/>
          </p:nvPicPr>
          <p:blipFill>
            <a:blip r:embed="rId4">
              <a:extLst/>
            </a:blip>
            <a:srcRect l="56639" t="26838" r="555" b="9541"/>
            <a:stretch>
              <a:fillRect/>
            </a:stretch>
          </p:blipFill>
          <p:spPr>
            <a:xfrm>
              <a:off x="2303968" y="0"/>
              <a:ext cx="7504207" cy="6273790"/>
            </a:xfrm>
            <a:prstGeom prst="rect">
              <a:avLst/>
            </a:prstGeom>
            <a:ln w="12700" cap="flat">
              <a:noFill/>
              <a:miter lim="400000"/>
            </a:ln>
            <a:effectLst/>
          </p:spPr>
        </p:pic>
        <p:sp>
          <p:nvSpPr>
            <p:cNvPr id="284" name="there is still room for improvement"/>
            <p:cNvSpPr txBox="1"/>
            <p:nvPr/>
          </p:nvSpPr>
          <p:spPr>
            <a:xfrm>
              <a:off x="0" y="6359726"/>
              <a:ext cx="10210749" cy="62739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rmAutofit fontScale="100000" lnSpcReduction="0"/>
            </a:bodyPr>
            <a:lstStyle>
              <a:lvl1pPr marL="666750" indent="-666750" algn="l">
                <a:buSzPct val="145000"/>
                <a:buChar char="-"/>
                <a:defRPr b="0" sz="3500">
                  <a:latin typeface="Avenir Book"/>
                  <a:ea typeface="Avenir Book"/>
                  <a:cs typeface="Avenir Book"/>
                  <a:sym typeface="Avenir Book"/>
                </a:defRPr>
              </a:lvl1pPr>
            </a:lstStyle>
            <a:p>
              <a:pPr/>
              <a:r>
                <a:t>there is still room for improvement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5"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Upgrade Baseline Modules"/>
          <p:cNvSpPr txBox="1"/>
          <p:nvPr>
            <p:ph type="title"/>
          </p:nvPr>
        </p:nvSpPr>
        <p:spPr>
          <a:prstGeom prst="rect">
            <a:avLst/>
          </a:prstGeom>
        </p:spPr>
        <p:txBody>
          <a:bodyPr/>
          <a:lstStyle>
            <a:lvl1pPr defTabSz="652145">
              <a:defRPr sz="8848"/>
            </a:lvl1pPr>
          </a:lstStyle>
          <a:p>
            <a:pPr/>
            <a:r>
              <a:t>Upgrade Baseline Modules</a:t>
            </a:r>
          </a:p>
        </p:txBody>
      </p:sp>
      <p:sp>
        <p:nvSpPr>
          <p:cNvPr id="29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93" name="Gruppieren"/>
          <p:cNvGrpSpPr/>
          <p:nvPr/>
        </p:nvGrpSpPr>
        <p:grpSpPr>
          <a:xfrm>
            <a:off x="7551124" y="2438702"/>
            <a:ext cx="5387377" cy="8364169"/>
            <a:chOff x="0" y="0"/>
            <a:chExt cx="5387375" cy="8364167"/>
          </a:xfrm>
        </p:grpSpPr>
        <p:pic>
          <p:nvPicPr>
            <p:cNvPr id="291" name="DEGG.jpg" descr="DEGG.jpg"/>
            <p:cNvPicPr>
              <a:picLocks noChangeAspect="1"/>
            </p:cNvPicPr>
            <p:nvPr/>
          </p:nvPicPr>
          <p:blipFill>
            <a:blip r:embed="rId2">
              <a:extLst/>
            </a:blip>
            <a:stretch>
              <a:fillRect/>
            </a:stretch>
          </p:blipFill>
          <p:spPr>
            <a:xfrm>
              <a:off x="0" y="388969"/>
              <a:ext cx="5387376" cy="7975199"/>
            </a:xfrm>
            <a:prstGeom prst="rect">
              <a:avLst/>
            </a:prstGeom>
            <a:ln w="12700" cap="flat">
              <a:noFill/>
              <a:miter lim="400000"/>
            </a:ln>
            <a:effectLst/>
          </p:spPr>
        </p:pic>
        <p:sp>
          <p:nvSpPr>
            <p:cNvPr id="292" name="290 D-Egg"/>
            <p:cNvSpPr txBox="1"/>
            <p:nvPr/>
          </p:nvSpPr>
          <p:spPr>
            <a:xfrm>
              <a:off x="1216537" y="-1"/>
              <a:ext cx="3148422" cy="942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0" sz="4200"/>
              </a:lvl1pPr>
            </a:lstStyle>
            <a:p>
              <a:pPr/>
              <a:r>
                <a:t>290 D-Egg</a:t>
              </a:r>
            </a:p>
          </p:txBody>
        </p:sp>
      </p:grpSp>
      <p:grpSp>
        <p:nvGrpSpPr>
          <p:cNvPr id="296" name="Gruppieren"/>
          <p:cNvGrpSpPr/>
          <p:nvPr/>
        </p:nvGrpSpPr>
        <p:grpSpPr>
          <a:xfrm>
            <a:off x="922845" y="2618422"/>
            <a:ext cx="4454727" cy="7639987"/>
            <a:chOff x="-119" y="0"/>
            <a:chExt cx="4454726" cy="7639986"/>
          </a:xfrm>
        </p:grpSpPr>
        <p:pic>
          <p:nvPicPr>
            <p:cNvPr id="294" name="mDOM_photograph-1.jpg" descr="mDOM_photograph-1.jpg"/>
            <p:cNvPicPr>
              <a:picLocks noChangeAspect="1"/>
            </p:cNvPicPr>
            <p:nvPr/>
          </p:nvPicPr>
          <p:blipFill>
            <a:blip r:embed="rId3">
              <a:extLst/>
            </a:blip>
            <a:srcRect l="6820" t="0" r="2987" b="0"/>
            <a:stretch>
              <a:fillRect/>
            </a:stretch>
          </p:blipFill>
          <p:spPr>
            <a:xfrm>
              <a:off x="-120" y="721216"/>
              <a:ext cx="4454728" cy="6918771"/>
            </a:xfrm>
            <a:custGeom>
              <a:avLst/>
              <a:gdLst/>
              <a:ahLst/>
              <a:cxnLst>
                <a:cxn ang="0">
                  <a:pos x="wd2" y="hd2"/>
                </a:cxn>
                <a:cxn ang="5400000">
                  <a:pos x="wd2" y="hd2"/>
                </a:cxn>
                <a:cxn ang="10800000">
                  <a:pos x="wd2" y="hd2"/>
                </a:cxn>
                <a:cxn ang="16200000">
                  <a:pos x="wd2" y="hd2"/>
                </a:cxn>
              </a:cxnLst>
              <a:rect l="0" t="0" r="r" b="b"/>
              <a:pathLst>
                <a:path w="21574" h="21586" fill="norm" stroke="1" extrusionOk="0">
                  <a:moveTo>
                    <a:pt x="4300" y="0"/>
                  </a:moveTo>
                  <a:cubicBezTo>
                    <a:pt x="4094" y="0"/>
                    <a:pt x="3924" y="2"/>
                    <a:pt x="3923" y="5"/>
                  </a:cubicBezTo>
                  <a:cubicBezTo>
                    <a:pt x="3922" y="8"/>
                    <a:pt x="3901" y="119"/>
                    <a:pt x="3877" y="251"/>
                  </a:cubicBezTo>
                  <a:cubicBezTo>
                    <a:pt x="3853" y="384"/>
                    <a:pt x="3796" y="652"/>
                    <a:pt x="3750" y="848"/>
                  </a:cubicBezTo>
                  <a:cubicBezTo>
                    <a:pt x="3704" y="1044"/>
                    <a:pt x="3643" y="1317"/>
                    <a:pt x="3615" y="1455"/>
                  </a:cubicBezTo>
                  <a:cubicBezTo>
                    <a:pt x="3588" y="1593"/>
                    <a:pt x="3545" y="1758"/>
                    <a:pt x="3519" y="1821"/>
                  </a:cubicBezTo>
                  <a:cubicBezTo>
                    <a:pt x="3473" y="1937"/>
                    <a:pt x="3437" y="2098"/>
                    <a:pt x="3356" y="2564"/>
                  </a:cubicBezTo>
                  <a:cubicBezTo>
                    <a:pt x="3332" y="2703"/>
                    <a:pt x="3305" y="2840"/>
                    <a:pt x="3296" y="2869"/>
                  </a:cubicBezTo>
                  <a:cubicBezTo>
                    <a:pt x="3287" y="2898"/>
                    <a:pt x="3256" y="3034"/>
                    <a:pt x="3227" y="3172"/>
                  </a:cubicBezTo>
                  <a:cubicBezTo>
                    <a:pt x="3198" y="3311"/>
                    <a:pt x="3160" y="3485"/>
                    <a:pt x="3143" y="3560"/>
                  </a:cubicBezTo>
                  <a:cubicBezTo>
                    <a:pt x="3061" y="3914"/>
                    <a:pt x="2976" y="4293"/>
                    <a:pt x="2952" y="4407"/>
                  </a:cubicBezTo>
                  <a:cubicBezTo>
                    <a:pt x="2938" y="4476"/>
                    <a:pt x="2887" y="4641"/>
                    <a:pt x="2837" y="4773"/>
                  </a:cubicBezTo>
                  <a:cubicBezTo>
                    <a:pt x="2769" y="4956"/>
                    <a:pt x="2726" y="5027"/>
                    <a:pt x="2662" y="5069"/>
                  </a:cubicBezTo>
                  <a:cubicBezTo>
                    <a:pt x="2616" y="5100"/>
                    <a:pt x="2518" y="5170"/>
                    <a:pt x="2447" y="5225"/>
                  </a:cubicBezTo>
                  <a:cubicBezTo>
                    <a:pt x="2375" y="5281"/>
                    <a:pt x="2256" y="5370"/>
                    <a:pt x="2180" y="5423"/>
                  </a:cubicBezTo>
                  <a:cubicBezTo>
                    <a:pt x="2104" y="5477"/>
                    <a:pt x="2041" y="5530"/>
                    <a:pt x="2041" y="5541"/>
                  </a:cubicBezTo>
                  <a:cubicBezTo>
                    <a:pt x="2041" y="5552"/>
                    <a:pt x="1999" y="5587"/>
                    <a:pt x="1947" y="5619"/>
                  </a:cubicBezTo>
                  <a:cubicBezTo>
                    <a:pt x="1895" y="5651"/>
                    <a:pt x="1834" y="5721"/>
                    <a:pt x="1811" y="5775"/>
                  </a:cubicBezTo>
                  <a:cubicBezTo>
                    <a:pt x="1787" y="5829"/>
                    <a:pt x="1728" y="5911"/>
                    <a:pt x="1680" y="5957"/>
                  </a:cubicBezTo>
                  <a:cubicBezTo>
                    <a:pt x="1632" y="6003"/>
                    <a:pt x="1530" y="6116"/>
                    <a:pt x="1455" y="6208"/>
                  </a:cubicBezTo>
                  <a:cubicBezTo>
                    <a:pt x="1380" y="6301"/>
                    <a:pt x="1309" y="6380"/>
                    <a:pt x="1297" y="6386"/>
                  </a:cubicBezTo>
                  <a:cubicBezTo>
                    <a:pt x="1191" y="6437"/>
                    <a:pt x="1098" y="6545"/>
                    <a:pt x="1098" y="6617"/>
                  </a:cubicBezTo>
                  <a:cubicBezTo>
                    <a:pt x="1098" y="6662"/>
                    <a:pt x="1084" y="6703"/>
                    <a:pt x="1067" y="6710"/>
                  </a:cubicBezTo>
                  <a:cubicBezTo>
                    <a:pt x="1050" y="6717"/>
                    <a:pt x="1044" y="6736"/>
                    <a:pt x="1053" y="6752"/>
                  </a:cubicBezTo>
                  <a:cubicBezTo>
                    <a:pt x="1072" y="6784"/>
                    <a:pt x="943" y="7029"/>
                    <a:pt x="898" y="7047"/>
                  </a:cubicBezTo>
                  <a:cubicBezTo>
                    <a:pt x="882" y="7053"/>
                    <a:pt x="871" y="7092"/>
                    <a:pt x="871" y="7133"/>
                  </a:cubicBezTo>
                  <a:cubicBezTo>
                    <a:pt x="871" y="7175"/>
                    <a:pt x="850" y="7224"/>
                    <a:pt x="825" y="7242"/>
                  </a:cubicBezTo>
                  <a:cubicBezTo>
                    <a:pt x="799" y="7261"/>
                    <a:pt x="771" y="7318"/>
                    <a:pt x="763" y="7369"/>
                  </a:cubicBezTo>
                  <a:cubicBezTo>
                    <a:pt x="755" y="7420"/>
                    <a:pt x="727" y="7472"/>
                    <a:pt x="698" y="7485"/>
                  </a:cubicBezTo>
                  <a:cubicBezTo>
                    <a:pt x="633" y="7516"/>
                    <a:pt x="569" y="7619"/>
                    <a:pt x="592" y="7657"/>
                  </a:cubicBezTo>
                  <a:cubicBezTo>
                    <a:pt x="613" y="7692"/>
                    <a:pt x="499" y="7971"/>
                    <a:pt x="446" y="8011"/>
                  </a:cubicBezTo>
                  <a:cubicBezTo>
                    <a:pt x="417" y="8033"/>
                    <a:pt x="418" y="8048"/>
                    <a:pt x="448" y="8071"/>
                  </a:cubicBezTo>
                  <a:cubicBezTo>
                    <a:pt x="497" y="8109"/>
                    <a:pt x="463" y="8219"/>
                    <a:pt x="388" y="8268"/>
                  </a:cubicBezTo>
                  <a:cubicBezTo>
                    <a:pt x="356" y="8289"/>
                    <a:pt x="333" y="8339"/>
                    <a:pt x="331" y="8396"/>
                  </a:cubicBezTo>
                  <a:cubicBezTo>
                    <a:pt x="329" y="8448"/>
                    <a:pt x="311" y="8589"/>
                    <a:pt x="290" y="8710"/>
                  </a:cubicBezTo>
                  <a:cubicBezTo>
                    <a:pt x="270" y="8831"/>
                    <a:pt x="244" y="9034"/>
                    <a:pt x="233" y="9160"/>
                  </a:cubicBezTo>
                  <a:cubicBezTo>
                    <a:pt x="222" y="9287"/>
                    <a:pt x="202" y="9400"/>
                    <a:pt x="188" y="9412"/>
                  </a:cubicBezTo>
                  <a:cubicBezTo>
                    <a:pt x="175" y="9423"/>
                    <a:pt x="153" y="9485"/>
                    <a:pt x="140" y="9548"/>
                  </a:cubicBezTo>
                  <a:cubicBezTo>
                    <a:pt x="128" y="9611"/>
                    <a:pt x="89" y="9767"/>
                    <a:pt x="52" y="9893"/>
                  </a:cubicBezTo>
                  <a:cubicBezTo>
                    <a:pt x="14" y="10025"/>
                    <a:pt x="-4" y="10161"/>
                    <a:pt x="0" y="10290"/>
                  </a:cubicBezTo>
                  <a:cubicBezTo>
                    <a:pt x="4" y="10418"/>
                    <a:pt x="30" y="10539"/>
                    <a:pt x="75" y="10636"/>
                  </a:cubicBezTo>
                  <a:cubicBezTo>
                    <a:pt x="105" y="10700"/>
                    <a:pt x="141" y="10832"/>
                    <a:pt x="156" y="10930"/>
                  </a:cubicBezTo>
                  <a:cubicBezTo>
                    <a:pt x="171" y="11028"/>
                    <a:pt x="198" y="11140"/>
                    <a:pt x="217" y="11180"/>
                  </a:cubicBezTo>
                  <a:cubicBezTo>
                    <a:pt x="237" y="11220"/>
                    <a:pt x="254" y="11320"/>
                    <a:pt x="254" y="11403"/>
                  </a:cubicBezTo>
                  <a:cubicBezTo>
                    <a:pt x="254" y="11627"/>
                    <a:pt x="339" y="12112"/>
                    <a:pt x="429" y="12390"/>
                  </a:cubicBezTo>
                  <a:cubicBezTo>
                    <a:pt x="514" y="12655"/>
                    <a:pt x="776" y="13188"/>
                    <a:pt x="1001" y="13557"/>
                  </a:cubicBezTo>
                  <a:cubicBezTo>
                    <a:pt x="1130" y="13768"/>
                    <a:pt x="1281" y="13966"/>
                    <a:pt x="1501" y="14216"/>
                  </a:cubicBezTo>
                  <a:cubicBezTo>
                    <a:pt x="1547" y="14268"/>
                    <a:pt x="1613" y="14344"/>
                    <a:pt x="1647" y="14384"/>
                  </a:cubicBezTo>
                  <a:cubicBezTo>
                    <a:pt x="1763" y="14521"/>
                    <a:pt x="2217" y="14916"/>
                    <a:pt x="2570" y="15187"/>
                  </a:cubicBezTo>
                  <a:cubicBezTo>
                    <a:pt x="2858" y="15408"/>
                    <a:pt x="2918" y="15467"/>
                    <a:pt x="2918" y="15524"/>
                  </a:cubicBezTo>
                  <a:cubicBezTo>
                    <a:pt x="2918" y="15561"/>
                    <a:pt x="2931" y="15640"/>
                    <a:pt x="2949" y="15698"/>
                  </a:cubicBezTo>
                  <a:cubicBezTo>
                    <a:pt x="2966" y="15756"/>
                    <a:pt x="2995" y="15878"/>
                    <a:pt x="3014" y="15968"/>
                  </a:cubicBezTo>
                  <a:cubicBezTo>
                    <a:pt x="3033" y="16058"/>
                    <a:pt x="3070" y="16231"/>
                    <a:pt x="3097" y="16352"/>
                  </a:cubicBezTo>
                  <a:cubicBezTo>
                    <a:pt x="3123" y="16473"/>
                    <a:pt x="3161" y="16652"/>
                    <a:pt x="3179" y="16749"/>
                  </a:cubicBezTo>
                  <a:cubicBezTo>
                    <a:pt x="3197" y="16847"/>
                    <a:pt x="3226" y="16980"/>
                    <a:pt x="3243" y="17043"/>
                  </a:cubicBezTo>
                  <a:cubicBezTo>
                    <a:pt x="3260" y="17106"/>
                    <a:pt x="3282" y="17196"/>
                    <a:pt x="3293" y="17242"/>
                  </a:cubicBezTo>
                  <a:cubicBezTo>
                    <a:pt x="3303" y="17288"/>
                    <a:pt x="3322" y="17377"/>
                    <a:pt x="3337" y="17440"/>
                  </a:cubicBezTo>
                  <a:cubicBezTo>
                    <a:pt x="3352" y="17504"/>
                    <a:pt x="3382" y="17632"/>
                    <a:pt x="3402" y="17724"/>
                  </a:cubicBezTo>
                  <a:cubicBezTo>
                    <a:pt x="3422" y="17816"/>
                    <a:pt x="3454" y="17943"/>
                    <a:pt x="3471" y="18006"/>
                  </a:cubicBezTo>
                  <a:cubicBezTo>
                    <a:pt x="3560" y="18325"/>
                    <a:pt x="3632" y="18667"/>
                    <a:pt x="3652" y="18854"/>
                  </a:cubicBezTo>
                  <a:cubicBezTo>
                    <a:pt x="3664" y="18970"/>
                    <a:pt x="3703" y="19162"/>
                    <a:pt x="3737" y="19283"/>
                  </a:cubicBezTo>
                  <a:cubicBezTo>
                    <a:pt x="3771" y="19404"/>
                    <a:pt x="3826" y="19630"/>
                    <a:pt x="3861" y="19786"/>
                  </a:cubicBezTo>
                  <a:cubicBezTo>
                    <a:pt x="3897" y="19941"/>
                    <a:pt x="3964" y="20223"/>
                    <a:pt x="4011" y="20413"/>
                  </a:cubicBezTo>
                  <a:cubicBezTo>
                    <a:pt x="4059" y="20603"/>
                    <a:pt x="4109" y="20816"/>
                    <a:pt x="4123" y="20885"/>
                  </a:cubicBezTo>
                  <a:cubicBezTo>
                    <a:pt x="4137" y="20954"/>
                    <a:pt x="4178" y="21138"/>
                    <a:pt x="4215" y="21294"/>
                  </a:cubicBezTo>
                  <a:cubicBezTo>
                    <a:pt x="4252" y="21449"/>
                    <a:pt x="4282" y="21579"/>
                    <a:pt x="4282" y="21582"/>
                  </a:cubicBezTo>
                  <a:cubicBezTo>
                    <a:pt x="4283" y="21586"/>
                    <a:pt x="4410" y="21586"/>
                    <a:pt x="4567" y="21582"/>
                  </a:cubicBezTo>
                  <a:cubicBezTo>
                    <a:pt x="4829" y="21577"/>
                    <a:pt x="4851" y="21573"/>
                    <a:pt x="4846" y="21534"/>
                  </a:cubicBezTo>
                  <a:cubicBezTo>
                    <a:pt x="4842" y="21511"/>
                    <a:pt x="4803" y="21323"/>
                    <a:pt x="4757" y="21115"/>
                  </a:cubicBezTo>
                  <a:cubicBezTo>
                    <a:pt x="4712" y="20908"/>
                    <a:pt x="4659" y="20663"/>
                    <a:pt x="4642" y="20571"/>
                  </a:cubicBezTo>
                  <a:cubicBezTo>
                    <a:pt x="4624" y="20478"/>
                    <a:pt x="4589" y="20309"/>
                    <a:pt x="4563" y="20194"/>
                  </a:cubicBezTo>
                  <a:cubicBezTo>
                    <a:pt x="4461" y="19737"/>
                    <a:pt x="4411" y="19499"/>
                    <a:pt x="4284" y="18906"/>
                  </a:cubicBezTo>
                  <a:cubicBezTo>
                    <a:pt x="4212" y="18567"/>
                    <a:pt x="4138" y="18233"/>
                    <a:pt x="4121" y="18164"/>
                  </a:cubicBezTo>
                  <a:cubicBezTo>
                    <a:pt x="4104" y="18094"/>
                    <a:pt x="4081" y="17985"/>
                    <a:pt x="4071" y="17922"/>
                  </a:cubicBezTo>
                  <a:cubicBezTo>
                    <a:pt x="4061" y="17859"/>
                    <a:pt x="4039" y="17765"/>
                    <a:pt x="4023" y="17713"/>
                  </a:cubicBezTo>
                  <a:cubicBezTo>
                    <a:pt x="4007" y="17661"/>
                    <a:pt x="3972" y="17496"/>
                    <a:pt x="3942" y="17346"/>
                  </a:cubicBezTo>
                  <a:cubicBezTo>
                    <a:pt x="3892" y="17090"/>
                    <a:pt x="3778" y="16555"/>
                    <a:pt x="3692" y="16167"/>
                  </a:cubicBezTo>
                  <a:cubicBezTo>
                    <a:pt x="3665" y="16045"/>
                    <a:pt x="3664" y="15988"/>
                    <a:pt x="3689" y="15972"/>
                  </a:cubicBezTo>
                  <a:cubicBezTo>
                    <a:pt x="3713" y="15956"/>
                    <a:pt x="3822" y="15995"/>
                    <a:pt x="4059" y="16102"/>
                  </a:cubicBezTo>
                  <a:cubicBezTo>
                    <a:pt x="4245" y="16185"/>
                    <a:pt x="4485" y="16294"/>
                    <a:pt x="4592" y="16342"/>
                  </a:cubicBezTo>
                  <a:cubicBezTo>
                    <a:pt x="4993" y="16523"/>
                    <a:pt x="5690" y="16761"/>
                    <a:pt x="6249" y="16909"/>
                  </a:cubicBezTo>
                  <a:cubicBezTo>
                    <a:pt x="6796" y="17055"/>
                    <a:pt x="6821" y="17060"/>
                    <a:pt x="7046" y="17096"/>
                  </a:cubicBezTo>
                  <a:cubicBezTo>
                    <a:pt x="7163" y="17115"/>
                    <a:pt x="7425" y="17161"/>
                    <a:pt x="7631" y="17199"/>
                  </a:cubicBezTo>
                  <a:cubicBezTo>
                    <a:pt x="8377" y="17338"/>
                    <a:pt x="9061" y="17416"/>
                    <a:pt x="9582" y="17422"/>
                  </a:cubicBezTo>
                  <a:cubicBezTo>
                    <a:pt x="9929" y="17425"/>
                    <a:pt x="10835" y="17398"/>
                    <a:pt x="11012" y="17378"/>
                  </a:cubicBezTo>
                  <a:cubicBezTo>
                    <a:pt x="11110" y="17368"/>
                    <a:pt x="11336" y="17344"/>
                    <a:pt x="11515" y="17325"/>
                  </a:cubicBezTo>
                  <a:cubicBezTo>
                    <a:pt x="11694" y="17306"/>
                    <a:pt x="11891" y="17281"/>
                    <a:pt x="11953" y="17271"/>
                  </a:cubicBezTo>
                  <a:cubicBezTo>
                    <a:pt x="12140" y="17240"/>
                    <a:pt x="12214" y="17249"/>
                    <a:pt x="12343" y="17315"/>
                  </a:cubicBezTo>
                  <a:cubicBezTo>
                    <a:pt x="12490" y="17390"/>
                    <a:pt x="12670" y="17398"/>
                    <a:pt x="12857" y="17340"/>
                  </a:cubicBezTo>
                  <a:cubicBezTo>
                    <a:pt x="13238" y="17221"/>
                    <a:pt x="14002" y="16887"/>
                    <a:pt x="14292" y="16712"/>
                  </a:cubicBezTo>
                  <a:cubicBezTo>
                    <a:pt x="14472" y="16605"/>
                    <a:pt x="14534" y="16590"/>
                    <a:pt x="14635" y="16633"/>
                  </a:cubicBezTo>
                  <a:cubicBezTo>
                    <a:pt x="14743" y="16679"/>
                    <a:pt x="14792" y="16674"/>
                    <a:pt x="14909" y="16611"/>
                  </a:cubicBezTo>
                  <a:cubicBezTo>
                    <a:pt x="14978" y="16574"/>
                    <a:pt x="15005" y="16545"/>
                    <a:pt x="14992" y="16519"/>
                  </a:cubicBezTo>
                  <a:cubicBezTo>
                    <a:pt x="14970" y="16475"/>
                    <a:pt x="15022" y="16448"/>
                    <a:pt x="15096" y="16466"/>
                  </a:cubicBezTo>
                  <a:cubicBezTo>
                    <a:pt x="15135" y="16476"/>
                    <a:pt x="15139" y="16485"/>
                    <a:pt x="15111" y="16503"/>
                  </a:cubicBezTo>
                  <a:cubicBezTo>
                    <a:pt x="15086" y="16520"/>
                    <a:pt x="15084" y="16535"/>
                    <a:pt x="15107" y="16553"/>
                  </a:cubicBezTo>
                  <a:cubicBezTo>
                    <a:pt x="15161" y="16594"/>
                    <a:pt x="15149" y="16885"/>
                    <a:pt x="15079" y="17200"/>
                  </a:cubicBezTo>
                  <a:cubicBezTo>
                    <a:pt x="15042" y="17361"/>
                    <a:pt x="14983" y="17653"/>
                    <a:pt x="14946" y="17849"/>
                  </a:cubicBezTo>
                  <a:cubicBezTo>
                    <a:pt x="14909" y="18045"/>
                    <a:pt x="14864" y="18262"/>
                    <a:pt x="14846" y="18331"/>
                  </a:cubicBezTo>
                  <a:cubicBezTo>
                    <a:pt x="14810" y="18467"/>
                    <a:pt x="14761" y="18684"/>
                    <a:pt x="14715" y="18916"/>
                  </a:cubicBezTo>
                  <a:cubicBezTo>
                    <a:pt x="14699" y="18997"/>
                    <a:pt x="14656" y="19214"/>
                    <a:pt x="14617" y="19398"/>
                  </a:cubicBezTo>
                  <a:cubicBezTo>
                    <a:pt x="14579" y="19582"/>
                    <a:pt x="14536" y="19799"/>
                    <a:pt x="14521" y="19880"/>
                  </a:cubicBezTo>
                  <a:cubicBezTo>
                    <a:pt x="14506" y="19960"/>
                    <a:pt x="14470" y="20135"/>
                    <a:pt x="14440" y="20267"/>
                  </a:cubicBezTo>
                  <a:cubicBezTo>
                    <a:pt x="14356" y="20644"/>
                    <a:pt x="14335" y="20741"/>
                    <a:pt x="14281" y="21021"/>
                  </a:cubicBezTo>
                  <a:cubicBezTo>
                    <a:pt x="14253" y="21165"/>
                    <a:pt x="14222" y="21315"/>
                    <a:pt x="14214" y="21356"/>
                  </a:cubicBezTo>
                  <a:cubicBezTo>
                    <a:pt x="14161" y="21600"/>
                    <a:pt x="14159" y="21586"/>
                    <a:pt x="14262" y="21586"/>
                  </a:cubicBezTo>
                  <a:cubicBezTo>
                    <a:pt x="14313" y="21586"/>
                    <a:pt x="14361" y="21579"/>
                    <a:pt x="14369" y="21570"/>
                  </a:cubicBezTo>
                  <a:cubicBezTo>
                    <a:pt x="14395" y="21543"/>
                    <a:pt x="14458" y="21215"/>
                    <a:pt x="14460" y="21103"/>
                  </a:cubicBezTo>
                  <a:cubicBezTo>
                    <a:pt x="14460" y="21046"/>
                    <a:pt x="14474" y="20994"/>
                    <a:pt x="14490" y="20988"/>
                  </a:cubicBezTo>
                  <a:cubicBezTo>
                    <a:pt x="14507" y="20981"/>
                    <a:pt x="14521" y="20937"/>
                    <a:pt x="14521" y="20889"/>
                  </a:cubicBezTo>
                  <a:cubicBezTo>
                    <a:pt x="14521" y="20841"/>
                    <a:pt x="14542" y="20697"/>
                    <a:pt x="14569" y="20571"/>
                  </a:cubicBezTo>
                  <a:cubicBezTo>
                    <a:pt x="14642" y="20225"/>
                    <a:pt x="14682" y="20019"/>
                    <a:pt x="14702" y="19891"/>
                  </a:cubicBezTo>
                  <a:cubicBezTo>
                    <a:pt x="14712" y="19827"/>
                    <a:pt x="14741" y="19686"/>
                    <a:pt x="14767" y="19576"/>
                  </a:cubicBezTo>
                  <a:cubicBezTo>
                    <a:pt x="14793" y="19467"/>
                    <a:pt x="14836" y="19264"/>
                    <a:pt x="14861" y="19126"/>
                  </a:cubicBezTo>
                  <a:cubicBezTo>
                    <a:pt x="14887" y="18987"/>
                    <a:pt x="14939" y="18734"/>
                    <a:pt x="14977" y="18561"/>
                  </a:cubicBezTo>
                  <a:cubicBezTo>
                    <a:pt x="15014" y="18388"/>
                    <a:pt x="15096" y="17983"/>
                    <a:pt x="15159" y="17661"/>
                  </a:cubicBezTo>
                  <a:cubicBezTo>
                    <a:pt x="15222" y="17338"/>
                    <a:pt x="15285" y="17013"/>
                    <a:pt x="15300" y="16938"/>
                  </a:cubicBezTo>
                  <a:cubicBezTo>
                    <a:pt x="15357" y="16648"/>
                    <a:pt x="15466" y="16362"/>
                    <a:pt x="15546" y="16284"/>
                  </a:cubicBezTo>
                  <a:cubicBezTo>
                    <a:pt x="15590" y="16241"/>
                    <a:pt x="15626" y="16199"/>
                    <a:pt x="15626" y="16190"/>
                  </a:cubicBezTo>
                  <a:cubicBezTo>
                    <a:pt x="15626" y="16181"/>
                    <a:pt x="15666" y="16147"/>
                    <a:pt x="15715" y="16115"/>
                  </a:cubicBezTo>
                  <a:cubicBezTo>
                    <a:pt x="15865" y="16019"/>
                    <a:pt x="16399" y="15724"/>
                    <a:pt x="16424" y="15724"/>
                  </a:cubicBezTo>
                  <a:cubicBezTo>
                    <a:pt x="16454" y="15724"/>
                    <a:pt x="16838" y="15471"/>
                    <a:pt x="17168" y="15235"/>
                  </a:cubicBezTo>
                  <a:cubicBezTo>
                    <a:pt x="17406" y="15064"/>
                    <a:pt x="17429" y="15053"/>
                    <a:pt x="17470" y="15089"/>
                  </a:cubicBezTo>
                  <a:cubicBezTo>
                    <a:pt x="17496" y="15112"/>
                    <a:pt x="17505" y="15148"/>
                    <a:pt x="17493" y="15179"/>
                  </a:cubicBezTo>
                  <a:cubicBezTo>
                    <a:pt x="17481" y="15208"/>
                    <a:pt x="17460" y="15289"/>
                    <a:pt x="17445" y="15358"/>
                  </a:cubicBezTo>
                  <a:cubicBezTo>
                    <a:pt x="17430" y="15427"/>
                    <a:pt x="17401" y="15540"/>
                    <a:pt x="17381" y="15609"/>
                  </a:cubicBezTo>
                  <a:cubicBezTo>
                    <a:pt x="17344" y="15738"/>
                    <a:pt x="17304" y="15890"/>
                    <a:pt x="17249" y="16112"/>
                  </a:cubicBezTo>
                  <a:cubicBezTo>
                    <a:pt x="17231" y="16181"/>
                    <a:pt x="17204" y="16293"/>
                    <a:pt x="17185" y="16362"/>
                  </a:cubicBezTo>
                  <a:cubicBezTo>
                    <a:pt x="17167" y="16431"/>
                    <a:pt x="17137" y="16544"/>
                    <a:pt x="17122" y="16613"/>
                  </a:cubicBezTo>
                  <a:cubicBezTo>
                    <a:pt x="17106" y="16682"/>
                    <a:pt x="17024" y="16989"/>
                    <a:pt x="16941" y="17294"/>
                  </a:cubicBezTo>
                  <a:cubicBezTo>
                    <a:pt x="16858" y="17599"/>
                    <a:pt x="16761" y="17962"/>
                    <a:pt x="16726" y="18100"/>
                  </a:cubicBezTo>
                  <a:cubicBezTo>
                    <a:pt x="16653" y="18386"/>
                    <a:pt x="16618" y="18524"/>
                    <a:pt x="16566" y="18718"/>
                  </a:cubicBezTo>
                  <a:cubicBezTo>
                    <a:pt x="16494" y="18990"/>
                    <a:pt x="16479" y="19046"/>
                    <a:pt x="16412" y="19262"/>
                  </a:cubicBezTo>
                  <a:cubicBezTo>
                    <a:pt x="16376" y="19383"/>
                    <a:pt x="16336" y="19538"/>
                    <a:pt x="16324" y="19607"/>
                  </a:cubicBezTo>
                  <a:cubicBezTo>
                    <a:pt x="16312" y="19676"/>
                    <a:pt x="16290" y="19767"/>
                    <a:pt x="16274" y="19808"/>
                  </a:cubicBezTo>
                  <a:cubicBezTo>
                    <a:pt x="16258" y="19849"/>
                    <a:pt x="16237" y="19920"/>
                    <a:pt x="16228" y="19965"/>
                  </a:cubicBezTo>
                  <a:cubicBezTo>
                    <a:pt x="16219" y="20011"/>
                    <a:pt x="16197" y="20095"/>
                    <a:pt x="16182" y="20152"/>
                  </a:cubicBezTo>
                  <a:cubicBezTo>
                    <a:pt x="16147" y="20282"/>
                    <a:pt x="15930" y="21133"/>
                    <a:pt x="15888" y="21304"/>
                  </a:cubicBezTo>
                  <a:cubicBezTo>
                    <a:pt x="15871" y="21373"/>
                    <a:pt x="15848" y="21465"/>
                    <a:pt x="15838" y="21508"/>
                  </a:cubicBezTo>
                  <a:cubicBezTo>
                    <a:pt x="15819" y="21586"/>
                    <a:pt x="15818" y="21586"/>
                    <a:pt x="15930" y="21586"/>
                  </a:cubicBezTo>
                  <a:cubicBezTo>
                    <a:pt x="16009" y="21586"/>
                    <a:pt x="16049" y="21576"/>
                    <a:pt x="16061" y="21550"/>
                  </a:cubicBezTo>
                  <a:cubicBezTo>
                    <a:pt x="16080" y="21509"/>
                    <a:pt x="16178" y="21147"/>
                    <a:pt x="16278" y="20749"/>
                  </a:cubicBezTo>
                  <a:cubicBezTo>
                    <a:pt x="16314" y="20605"/>
                    <a:pt x="16358" y="20436"/>
                    <a:pt x="16376" y="20372"/>
                  </a:cubicBezTo>
                  <a:cubicBezTo>
                    <a:pt x="16394" y="20309"/>
                    <a:pt x="16421" y="20206"/>
                    <a:pt x="16437" y="20142"/>
                  </a:cubicBezTo>
                  <a:cubicBezTo>
                    <a:pt x="16571" y="19611"/>
                    <a:pt x="16700" y="19135"/>
                    <a:pt x="16797" y="18812"/>
                  </a:cubicBezTo>
                  <a:cubicBezTo>
                    <a:pt x="16848" y="18643"/>
                    <a:pt x="17057" y="17852"/>
                    <a:pt x="17189" y="17325"/>
                  </a:cubicBezTo>
                  <a:cubicBezTo>
                    <a:pt x="17203" y="17268"/>
                    <a:pt x="17229" y="17164"/>
                    <a:pt x="17249" y="17095"/>
                  </a:cubicBezTo>
                  <a:cubicBezTo>
                    <a:pt x="17268" y="17026"/>
                    <a:pt x="17297" y="16913"/>
                    <a:pt x="17314" y="16844"/>
                  </a:cubicBezTo>
                  <a:cubicBezTo>
                    <a:pt x="17331" y="16774"/>
                    <a:pt x="17360" y="16661"/>
                    <a:pt x="17379" y="16592"/>
                  </a:cubicBezTo>
                  <a:cubicBezTo>
                    <a:pt x="17398" y="16523"/>
                    <a:pt x="17428" y="16411"/>
                    <a:pt x="17445" y="16342"/>
                  </a:cubicBezTo>
                  <a:cubicBezTo>
                    <a:pt x="17461" y="16273"/>
                    <a:pt x="17514" y="16079"/>
                    <a:pt x="17560" y="15912"/>
                  </a:cubicBezTo>
                  <a:cubicBezTo>
                    <a:pt x="17606" y="15745"/>
                    <a:pt x="17658" y="15552"/>
                    <a:pt x="17675" y="15483"/>
                  </a:cubicBezTo>
                  <a:cubicBezTo>
                    <a:pt x="17692" y="15414"/>
                    <a:pt x="17717" y="15310"/>
                    <a:pt x="17733" y="15252"/>
                  </a:cubicBezTo>
                  <a:cubicBezTo>
                    <a:pt x="17749" y="15195"/>
                    <a:pt x="17796" y="15018"/>
                    <a:pt x="17837" y="14859"/>
                  </a:cubicBezTo>
                  <a:cubicBezTo>
                    <a:pt x="17907" y="14584"/>
                    <a:pt x="17917" y="14562"/>
                    <a:pt x="18062" y="14419"/>
                  </a:cubicBezTo>
                  <a:cubicBezTo>
                    <a:pt x="18290" y="14194"/>
                    <a:pt x="18386" y="14084"/>
                    <a:pt x="18577" y="13819"/>
                  </a:cubicBezTo>
                  <a:cubicBezTo>
                    <a:pt x="18672" y="13686"/>
                    <a:pt x="18777" y="13540"/>
                    <a:pt x="18811" y="13494"/>
                  </a:cubicBezTo>
                  <a:cubicBezTo>
                    <a:pt x="18913" y="13357"/>
                    <a:pt x="19136" y="12896"/>
                    <a:pt x="19136" y="12822"/>
                  </a:cubicBezTo>
                  <a:cubicBezTo>
                    <a:pt x="19136" y="12784"/>
                    <a:pt x="19149" y="12747"/>
                    <a:pt x="19167" y="12740"/>
                  </a:cubicBezTo>
                  <a:cubicBezTo>
                    <a:pt x="19184" y="12733"/>
                    <a:pt x="19191" y="12703"/>
                    <a:pt x="19182" y="12672"/>
                  </a:cubicBezTo>
                  <a:cubicBezTo>
                    <a:pt x="19173" y="12641"/>
                    <a:pt x="19187" y="12569"/>
                    <a:pt x="19213" y="12513"/>
                  </a:cubicBezTo>
                  <a:cubicBezTo>
                    <a:pt x="19239" y="12458"/>
                    <a:pt x="19254" y="12384"/>
                    <a:pt x="19247" y="12349"/>
                  </a:cubicBezTo>
                  <a:cubicBezTo>
                    <a:pt x="19241" y="12313"/>
                    <a:pt x="19250" y="12268"/>
                    <a:pt x="19267" y="12247"/>
                  </a:cubicBezTo>
                  <a:cubicBezTo>
                    <a:pt x="19284" y="12227"/>
                    <a:pt x="19319" y="12076"/>
                    <a:pt x="19346" y="11910"/>
                  </a:cubicBezTo>
                  <a:cubicBezTo>
                    <a:pt x="19372" y="11745"/>
                    <a:pt x="19419" y="11535"/>
                    <a:pt x="19447" y="11442"/>
                  </a:cubicBezTo>
                  <a:cubicBezTo>
                    <a:pt x="19476" y="11350"/>
                    <a:pt x="19505" y="11199"/>
                    <a:pt x="19513" y="11107"/>
                  </a:cubicBezTo>
                  <a:cubicBezTo>
                    <a:pt x="19521" y="11015"/>
                    <a:pt x="19548" y="10859"/>
                    <a:pt x="19574" y="10761"/>
                  </a:cubicBezTo>
                  <a:cubicBezTo>
                    <a:pt x="19639" y="10517"/>
                    <a:pt x="19685" y="10007"/>
                    <a:pt x="19651" y="9898"/>
                  </a:cubicBezTo>
                  <a:cubicBezTo>
                    <a:pt x="19636" y="9850"/>
                    <a:pt x="19608" y="9771"/>
                    <a:pt x="19588" y="9725"/>
                  </a:cubicBezTo>
                  <a:cubicBezTo>
                    <a:pt x="19545" y="9627"/>
                    <a:pt x="19540" y="9593"/>
                    <a:pt x="19494" y="9107"/>
                  </a:cubicBezTo>
                  <a:cubicBezTo>
                    <a:pt x="19474" y="8906"/>
                    <a:pt x="19437" y="8656"/>
                    <a:pt x="19413" y="8552"/>
                  </a:cubicBezTo>
                  <a:cubicBezTo>
                    <a:pt x="19388" y="8449"/>
                    <a:pt x="19345" y="8241"/>
                    <a:pt x="19315" y="8092"/>
                  </a:cubicBezTo>
                  <a:cubicBezTo>
                    <a:pt x="19285" y="7942"/>
                    <a:pt x="19240" y="7795"/>
                    <a:pt x="19217" y="7764"/>
                  </a:cubicBezTo>
                  <a:cubicBezTo>
                    <a:pt x="19193" y="7732"/>
                    <a:pt x="19163" y="7666"/>
                    <a:pt x="19151" y="7616"/>
                  </a:cubicBezTo>
                  <a:cubicBezTo>
                    <a:pt x="19126" y="7511"/>
                    <a:pt x="19034" y="7294"/>
                    <a:pt x="18926" y="7088"/>
                  </a:cubicBezTo>
                  <a:cubicBezTo>
                    <a:pt x="18884" y="7007"/>
                    <a:pt x="18844" y="6903"/>
                    <a:pt x="18838" y="6857"/>
                  </a:cubicBezTo>
                  <a:cubicBezTo>
                    <a:pt x="18829" y="6786"/>
                    <a:pt x="18836" y="6773"/>
                    <a:pt x="18890" y="6773"/>
                  </a:cubicBezTo>
                  <a:cubicBezTo>
                    <a:pt x="18960" y="6773"/>
                    <a:pt x="19055" y="6853"/>
                    <a:pt x="19282" y="7102"/>
                  </a:cubicBezTo>
                  <a:cubicBezTo>
                    <a:pt x="19363" y="7192"/>
                    <a:pt x="19474" y="7297"/>
                    <a:pt x="19528" y="7336"/>
                  </a:cubicBezTo>
                  <a:cubicBezTo>
                    <a:pt x="19652" y="7427"/>
                    <a:pt x="19923" y="7748"/>
                    <a:pt x="20062" y="7967"/>
                  </a:cubicBezTo>
                  <a:cubicBezTo>
                    <a:pt x="20121" y="8059"/>
                    <a:pt x="20199" y="8180"/>
                    <a:pt x="20237" y="8235"/>
                  </a:cubicBezTo>
                  <a:cubicBezTo>
                    <a:pt x="20397" y="8471"/>
                    <a:pt x="20646" y="9175"/>
                    <a:pt x="20766" y="9736"/>
                  </a:cubicBezTo>
                  <a:cubicBezTo>
                    <a:pt x="20832" y="10045"/>
                    <a:pt x="20840" y="10166"/>
                    <a:pt x="20841" y="10877"/>
                  </a:cubicBezTo>
                  <a:cubicBezTo>
                    <a:pt x="20842" y="11666"/>
                    <a:pt x="20811" y="12041"/>
                    <a:pt x="20712" y="12458"/>
                  </a:cubicBezTo>
                  <a:cubicBezTo>
                    <a:pt x="20463" y="13505"/>
                    <a:pt x="20433" y="13598"/>
                    <a:pt x="20051" y="14519"/>
                  </a:cubicBezTo>
                  <a:cubicBezTo>
                    <a:pt x="19918" y="14841"/>
                    <a:pt x="19355" y="15995"/>
                    <a:pt x="19305" y="16049"/>
                  </a:cubicBezTo>
                  <a:cubicBezTo>
                    <a:pt x="19292" y="16063"/>
                    <a:pt x="19164" y="16140"/>
                    <a:pt x="19021" y="16222"/>
                  </a:cubicBezTo>
                  <a:lnTo>
                    <a:pt x="18761" y="16371"/>
                  </a:lnTo>
                  <a:lnTo>
                    <a:pt x="18569" y="16722"/>
                  </a:lnTo>
                  <a:cubicBezTo>
                    <a:pt x="18464" y="16916"/>
                    <a:pt x="18338" y="17160"/>
                    <a:pt x="18286" y="17263"/>
                  </a:cubicBezTo>
                  <a:cubicBezTo>
                    <a:pt x="17888" y="18070"/>
                    <a:pt x="17226" y="19318"/>
                    <a:pt x="17177" y="19358"/>
                  </a:cubicBezTo>
                  <a:cubicBezTo>
                    <a:pt x="17144" y="19385"/>
                    <a:pt x="17090" y="19463"/>
                    <a:pt x="17056" y="19529"/>
                  </a:cubicBezTo>
                  <a:cubicBezTo>
                    <a:pt x="16860" y="19918"/>
                    <a:pt x="16697" y="20253"/>
                    <a:pt x="16705" y="20256"/>
                  </a:cubicBezTo>
                  <a:cubicBezTo>
                    <a:pt x="16710" y="20258"/>
                    <a:pt x="16750" y="20273"/>
                    <a:pt x="16795" y="20291"/>
                  </a:cubicBezTo>
                  <a:cubicBezTo>
                    <a:pt x="16840" y="20308"/>
                    <a:pt x="16946" y="20335"/>
                    <a:pt x="17031" y="20350"/>
                  </a:cubicBezTo>
                  <a:cubicBezTo>
                    <a:pt x="17117" y="20365"/>
                    <a:pt x="17195" y="20386"/>
                    <a:pt x="17204" y="20396"/>
                  </a:cubicBezTo>
                  <a:cubicBezTo>
                    <a:pt x="17214" y="20406"/>
                    <a:pt x="17265" y="20413"/>
                    <a:pt x="17318" y="20413"/>
                  </a:cubicBezTo>
                  <a:cubicBezTo>
                    <a:pt x="17371" y="20413"/>
                    <a:pt x="17439" y="20422"/>
                    <a:pt x="17470" y="20432"/>
                  </a:cubicBezTo>
                  <a:cubicBezTo>
                    <a:pt x="17675" y="20499"/>
                    <a:pt x="18121" y="20573"/>
                    <a:pt x="18162" y="20546"/>
                  </a:cubicBezTo>
                  <a:cubicBezTo>
                    <a:pt x="18215" y="20510"/>
                    <a:pt x="18614" y="19712"/>
                    <a:pt x="18596" y="19675"/>
                  </a:cubicBezTo>
                  <a:cubicBezTo>
                    <a:pt x="18578" y="19638"/>
                    <a:pt x="18757" y="19267"/>
                    <a:pt x="19013" y="18812"/>
                  </a:cubicBezTo>
                  <a:cubicBezTo>
                    <a:pt x="19084" y="18686"/>
                    <a:pt x="19162" y="18540"/>
                    <a:pt x="19186" y="18488"/>
                  </a:cubicBezTo>
                  <a:cubicBezTo>
                    <a:pt x="19210" y="18436"/>
                    <a:pt x="19243" y="18365"/>
                    <a:pt x="19261" y="18331"/>
                  </a:cubicBezTo>
                  <a:cubicBezTo>
                    <a:pt x="19362" y="18138"/>
                    <a:pt x="19579" y="17740"/>
                    <a:pt x="19672" y="17573"/>
                  </a:cubicBezTo>
                  <a:cubicBezTo>
                    <a:pt x="19732" y="17467"/>
                    <a:pt x="19772" y="17376"/>
                    <a:pt x="19763" y="17370"/>
                  </a:cubicBezTo>
                  <a:cubicBezTo>
                    <a:pt x="19753" y="17364"/>
                    <a:pt x="19757" y="17342"/>
                    <a:pt x="19770" y="17322"/>
                  </a:cubicBezTo>
                  <a:cubicBezTo>
                    <a:pt x="19784" y="17301"/>
                    <a:pt x="19866" y="17147"/>
                    <a:pt x="19953" y="16980"/>
                  </a:cubicBezTo>
                  <a:lnTo>
                    <a:pt x="20110" y="16676"/>
                  </a:lnTo>
                  <a:lnTo>
                    <a:pt x="20039" y="16445"/>
                  </a:lnTo>
                  <a:lnTo>
                    <a:pt x="19970" y="16213"/>
                  </a:lnTo>
                  <a:lnTo>
                    <a:pt x="20076" y="15995"/>
                  </a:lnTo>
                  <a:cubicBezTo>
                    <a:pt x="20134" y="15875"/>
                    <a:pt x="20202" y="15742"/>
                    <a:pt x="20226" y="15701"/>
                  </a:cubicBezTo>
                  <a:cubicBezTo>
                    <a:pt x="20364" y="15462"/>
                    <a:pt x="20869" y="14321"/>
                    <a:pt x="21033" y="13882"/>
                  </a:cubicBezTo>
                  <a:cubicBezTo>
                    <a:pt x="21184" y="13476"/>
                    <a:pt x="21353" y="12796"/>
                    <a:pt x="21460" y="12164"/>
                  </a:cubicBezTo>
                  <a:cubicBezTo>
                    <a:pt x="21529" y="11754"/>
                    <a:pt x="21579" y="11107"/>
                    <a:pt x="21573" y="10815"/>
                  </a:cubicBezTo>
                  <a:cubicBezTo>
                    <a:pt x="21571" y="10717"/>
                    <a:pt x="21563" y="10659"/>
                    <a:pt x="21548" y="10662"/>
                  </a:cubicBezTo>
                  <a:cubicBezTo>
                    <a:pt x="21535" y="10665"/>
                    <a:pt x="21525" y="10658"/>
                    <a:pt x="21525" y="10646"/>
                  </a:cubicBezTo>
                  <a:cubicBezTo>
                    <a:pt x="21525" y="10635"/>
                    <a:pt x="21535" y="10629"/>
                    <a:pt x="21548" y="10631"/>
                  </a:cubicBezTo>
                  <a:cubicBezTo>
                    <a:pt x="21562" y="10634"/>
                    <a:pt x="21573" y="10594"/>
                    <a:pt x="21573" y="10542"/>
                  </a:cubicBezTo>
                  <a:cubicBezTo>
                    <a:pt x="21573" y="10478"/>
                    <a:pt x="21560" y="10450"/>
                    <a:pt x="21533" y="10453"/>
                  </a:cubicBezTo>
                  <a:cubicBezTo>
                    <a:pt x="21482" y="10460"/>
                    <a:pt x="21458" y="10246"/>
                    <a:pt x="21506" y="10209"/>
                  </a:cubicBezTo>
                  <a:cubicBezTo>
                    <a:pt x="21596" y="10139"/>
                    <a:pt x="21312" y="9013"/>
                    <a:pt x="21075" y="8500"/>
                  </a:cubicBezTo>
                  <a:cubicBezTo>
                    <a:pt x="20929" y="8184"/>
                    <a:pt x="20684" y="7765"/>
                    <a:pt x="20430" y="7397"/>
                  </a:cubicBezTo>
                  <a:cubicBezTo>
                    <a:pt x="20202" y="7067"/>
                    <a:pt x="20138" y="7006"/>
                    <a:pt x="20047" y="7024"/>
                  </a:cubicBezTo>
                  <a:cubicBezTo>
                    <a:pt x="19986" y="7037"/>
                    <a:pt x="19851" y="6952"/>
                    <a:pt x="19851" y="6901"/>
                  </a:cubicBezTo>
                  <a:cubicBezTo>
                    <a:pt x="19851" y="6887"/>
                    <a:pt x="19808" y="6844"/>
                    <a:pt x="19755" y="6804"/>
                  </a:cubicBezTo>
                  <a:cubicBezTo>
                    <a:pt x="19702" y="6764"/>
                    <a:pt x="19658" y="6707"/>
                    <a:pt x="19657" y="6677"/>
                  </a:cubicBezTo>
                  <a:cubicBezTo>
                    <a:pt x="19656" y="6637"/>
                    <a:pt x="19640" y="6621"/>
                    <a:pt x="19599" y="6623"/>
                  </a:cubicBezTo>
                  <a:cubicBezTo>
                    <a:pt x="19560" y="6625"/>
                    <a:pt x="19544" y="6613"/>
                    <a:pt x="19549" y="6585"/>
                  </a:cubicBezTo>
                  <a:cubicBezTo>
                    <a:pt x="19558" y="6533"/>
                    <a:pt x="19462" y="6381"/>
                    <a:pt x="19405" y="6358"/>
                  </a:cubicBezTo>
                  <a:cubicBezTo>
                    <a:pt x="19382" y="6349"/>
                    <a:pt x="19363" y="6323"/>
                    <a:pt x="19363" y="6299"/>
                  </a:cubicBezTo>
                  <a:cubicBezTo>
                    <a:pt x="19363" y="6250"/>
                    <a:pt x="19229" y="6051"/>
                    <a:pt x="19196" y="6051"/>
                  </a:cubicBezTo>
                  <a:cubicBezTo>
                    <a:pt x="19184" y="6051"/>
                    <a:pt x="19140" y="6015"/>
                    <a:pt x="19099" y="5972"/>
                  </a:cubicBezTo>
                  <a:cubicBezTo>
                    <a:pt x="19059" y="5929"/>
                    <a:pt x="18964" y="5846"/>
                    <a:pt x="18890" y="5789"/>
                  </a:cubicBezTo>
                  <a:cubicBezTo>
                    <a:pt x="18816" y="5731"/>
                    <a:pt x="18701" y="5620"/>
                    <a:pt x="18634" y="5541"/>
                  </a:cubicBezTo>
                  <a:cubicBezTo>
                    <a:pt x="18511" y="5395"/>
                    <a:pt x="18278" y="5195"/>
                    <a:pt x="18050" y="5038"/>
                  </a:cubicBezTo>
                  <a:cubicBezTo>
                    <a:pt x="17857" y="4906"/>
                    <a:pt x="17493" y="4623"/>
                    <a:pt x="17450" y="4572"/>
                  </a:cubicBezTo>
                  <a:cubicBezTo>
                    <a:pt x="17430" y="4546"/>
                    <a:pt x="17413" y="4489"/>
                    <a:pt x="17412" y="4445"/>
                  </a:cubicBezTo>
                  <a:cubicBezTo>
                    <a:pt x="17411" y="4401"/>
                    <a:pt x="17388" y="4290"/>
                    <a:pt x="17360" y="4198"/>
                  </a:cubicBezTo>
                  <a:cubicBezTo>
                    <a:pt x="17291" y="3967"/>
                    <a:pt x="17256" y="3830"/>
                    <a:pt x="17151" y="3382"/>
                  </a:cubicBezTo>
                  <a:cubicBezTo>
                    <a:pt x="17109" y="3205"/>
                    <a:pt x="17060" y="3004"/>
                    <a:pt x="17026" y="2869"/>
                  </a:cubicBezTo>
                  <a:cubicBezTo>
                    <a:pt x="17009" y="2806"/>
                    <a:pt x="16981" y="2687"/>
                    <a:pt x="16962" y="2605"/>
                  </a:cubicBezTo>
                  <a:cubicBezTo>
                    <a:pt x="16944" y="2524"/>
                    <a:pt x="16911" y="2395"/>
                    <a:pt x="16891" y="2322"/>
                  </a:cubicBezTo>
                  <a:cubicBezTo>
                    <a:pt x="16813" y="2038"/>
                    <a:pt x="16747" y="1762"/>
                    <a:pt x="16701" y="1528"/>
                  </a:cubicBezTo>
                  <a:cubicBezTo>
                    <a:pt x="16670" y="1376"/>
                    <a:pt x="16625" y="1194"/>
                    <a:pt x="16457" y="556"/>
                  </a:cubicBezTo>
                  <a:cubicBezTo>
                    <a:pt x="16393" y="315"/>
                    <a:pt x="16341" y="90"/>
                    <a:pt x="16341" y="58"/>
                  </a:cubicBezTo>
                  <a:cubicBezTo>
                    <a:pt x="16341" y="3"/>
                    <a:pt x="16334" y="0"/>
                    <a:pt x="16195" y="0"/>
                  </a:cubicBezTo>
                  <a:cubicBezTo>
                    <a:pt x="16092" y="0"/>
                    <a:pt x="16047" y="9"/>
                    <a:pt x="16047" y="30"/>
                  </a:cubicBezTo>
                  <a:cubicBezTo>
                    <a:pt x="16047" y="64"/>
                    <a:pt x="16198" y="657"/>
                    <a:pt x="16241" y="796"/>
                  </a:cubicBezTo>
                  <a:cubicBezTo>
                    <a:pt x="16258" y="848"/>
                    <a:pt x="16285" y="956"/>
                    <a:pt x="16305" y="1036"/>
                  </a:cubicBezTo>
                  <a:cubicBezTo>
                    <a:pt x="16385" y="1367"/>
                    <a:pt x="16445" y="1616"/>
                    <a:pt x="16507" y="1873"/>
                  </a:cubicBezTo>
                  <a:cubicBezTo>
                    <a:pt x="16542" y="2023"/>
                    <a:pt x="16586" y="2200"/>
                    <a:pt x="16603" y="2266"/>
                  </a:cubicBezTo>
                  <a:cubicBezTo>
                    <a:pt x="16687" y="2590"/>
                    <a:pt x="16704" y="2657"/>
                    <a:pt x="16732" y="2774"/>
                  </a:cubicBezTo>
                  <a:cubicBezTo>
                    <a:pt x="16748" y="2843"/>
                    <a:pt x="16776" y="2961"/>
                    <a:pt x="16795" y="3036"/>
                  </a:cubicBezTo>
                  <a:cubicBezTo>
                    <a:pt x="16814" y="3111"/>
                    <a:pt x="16843" y="3234"/>
                    <a:pt x="16860" y="3309"/>
                  </a:cubicBezTo>
                  <a:cubicBezTo>
                    <a:pt x="16877" y="3383"/>
                    <a:pt x="16906" y="3501"/>
                    <a:pt x="16924" y="3570"/>
                  </a:cubicBezTo>
                  <a:cubicBezTo>
                    <a:pt x="17071" y="4135"/>
                    <a:pt x="17096" y="4275"/>
                    <a:pt x="17058" y="4299"/>
                  </a:cubicBezTo>
                  <a:cubicBezTo>
                    <a:pt x="17019" y="4324"/>
                    <a:pt x="17041" y="4334"/>
                    <a:pt x="16601" y="4081"/>
                  </a:cubicBezTo>
                  <a:cubicBezTo>
                    <a:pt x="16431" y="3984"/>
                    <a:pt x="16127" y="3822"/>
                    <a:pt x="15926" y="3720"/>
                  </a:cubicBezTo>
                  <a:cubicBezTo>
                    <a:pt x="15716" y="3613"/>
                    <a:pt x="15554" y="3515"/>
                    <a:pt x="15546" y="3489"/>
                  </a:cubicBezTo>
                  <a:cubicBezTo>
                    <a:pt x="15537" y="3465"/>
                    <a:pt x="15508" y="3284"/>
                    <a:pt x="15480" y="3088"/>
                  </a:cubicBezTo>
                  <a:cubicBezTo>
                    <a:pt x="15453" y="2892"/>
                    <a:pt x="15414" y="2666"/>
                    <a:pt x="15396" y="2585"/>
                  </a:cubicBezTo>
                  <a:cubicBezTo>
                    <a:pt x="15378" y="2505"/>
                    <a:pt x="15320" y="2209"/>
                    <a:pt x="15265" y="1927"/>
                  </a:cubicBezTo>
                  <a:cubicBezTo>
                    <a:pt x="15210" y="1645"/>
                    <a:pt x="15152" y="1351"/>
                    <a:pt x="15136" y="1277"/>
                  </a:cubicBezTo>
                  <a:cubicBezTo>
                    <a:pt x="15121" y="1202"/>
                    <a:pt x="15086" y="1028"/>
                    <a:pt x="15059" y="890"/>
                  </a:cubicBezTo>
                  <a:cubicBezTo>
                    <a:pt x="15032" y="752"/>
                    <a:pt x="14981" y="497"/>
                    <a:pt x="14944" y="324"/>
                  </a:cubicBezTo>
                  <a:cubicBezTo>
                    <a:pt x="14907" y="152"/>
                    <a:pt x="14879" y="8"/>
                    <a:pt x="14879" y="5"/>
                  </a:cubicBezTo>
                  <a:cubicBezTo>
                    <a:pt x="14879" y="2"/>
                    <a:pt x="14839" y="0"/>
                    <a:pt x="14792" y="0"/>
                  </a:cubicBezTo>
                  <a:cubicBezTo>
                    <a:pt x="14707" y="0"/>
                    <a:pt x="14706" y="1"/>
                    <a:pt x="14725" y="131"/>
                  </a:cubicBezTo>
                  <a:cubicBezTo>
                    <a:pt x="14750" y="308"/>
                    <a:pt x="14842" y="795"/>
                    <a:pt x="14859" y="851"/>
                  </a:cubicBezTo>
                  <a:cubicBezTo>
                    <a:pt x="14867" y="875"/>
                    <a:pt x="14890" y="1008"/>
                    <a:pt x="14909" y="1144"/>
                  </a:cubicBezTo>
                  <a:cubicBezTo>
                    <a:pt x="14929" y="1281"/>
                    <a:pt x="14960" y="1439"/>
                    <a:pt x="14979" y="1497"/>
                  </a:cubicBezTo>
                  <a:cubicBezTo>
                    <a:pt x="14997" y="1555"/>
                    <a:pt x="15026" y="1687"/>
                    <a:pt x="15042" y="1790"/>
                  </a:cubicBezTo>
                  <a:cubicBezTo>
                    <a:pt x="15059" y="1894"/>
                    <a:pt x="15094" y="2101"/>
                    <a:pt x="15123" y="2251"/>
                  </a:cubicBezTo>
                  <a:cubicBezTo>
                    <a:pt x="15151" y="2401"/>
                    <a:pt x="15196" y="2631"/>
                    <a:pt x="15221" y="2764"/>
                  </a:cubicBezTo>
                  <a:cubicBezTo>
                    <a:pt x="15246" y="2896"/>
                    <a:pt x="15281" y="3083"/>
                    <a:pt x="15300" y="3180"/>
                  </a:cubicBezTo>
                  <a:cubicBezTo>
                    <a:pt x="15349" y="3432"/>
                    <a:pt x="15330" y="3439"/>
                    <a:pt x="14981" y="3294"/>
                  </a:cubicBezTo>
                  <a:cubicBezTo>
                    <a:pt x="14671" y="3165"/>
                    <a:pt x="13833" y="2888"/>
                    <a:pt x="13627" y="2847"/>
                  </a:cubicBezTo>
                  <a:cubicBezTo>
                    <a:pt x="13556" y="2832"/>
                    <a:pt x="13413" y="2794"/>
                    <a:pt x="13310" y="2761"/>
                  </a:cubicBezTo>
                  <a:cubicBezTo>
                    <a:pt x="13207" y="2728"/>
                    <a:pt x="13099" y="2701"/>
                    <a:pt x="13072" y="2701"/>
                  </a:cubicBezTo>
                  <a:cubicBezTo>
                    <a:pt x="13045" y="2701"/>
                    <a:pt x="12969" y="2684"/>
                    <a:pt x="12903" y="2662"/>
                  </a:cubicBezTo>
                  <a:cubicBezTo>
                    <a:pt x="12719" y="2603"/>
                    <a:pt x="11762" y="2423"/>
                    <a:pt x="11596" y="2417"/>
                  </a:cubicBezTo>
                  <a:cubicBezTo>
                    <a:pt x="11515" y="2414"/>
                    <a:pt x="11350" y="2402"/>
                    <a:pt x="11231" y="2390"/>
                  </a:cubicBezTo>
                  <a:cubicBezTo>
                    <a:pt x="11111" y="2377"/>
                    <a:pt x="10899" y="2361"/>
                    <a:pt x="10760" y="2355"/>
                  </a:cubicBezTo>
                  <a:cubicBezTo>
                    <a:pt x="10573" y="2347"/>
                    <a:pt x="10483" y="2334"/>
                    <a:pt x="10416" y="2302"/>
                  </a:cubicBezTo>
                  <a:cubicBezTo>
                    <a:pt x="10343" y="2267"/>
                    <a:pt x="10315" y="2263"/>
                    <a:pt x="10277" y="2283"/>
                  </a:cubicBezTo>
                  <a:cubicBezTo>
                    <a:pt x="10221" y="2314"/>
                    <a:pt x="9980" y="2293"/>
                    <a:pt x="9906" y="2252"/>
                  </a:cubicBezTo>
                  <a:cubicBezTo>
                    <a:pt x="9843" y="2217"/>
                    <a:pt x="9550" y="2196"/>
                    <a:pt x="9476" y="2221"/>
                  </a:cubicBezTo>
                  <a:cubicBezTo>
                    <a:pt x="9436" y="2235"/>
                    <a:pt x="9395" y="2231"/>
                    <a:pt x="9339" y="2208"/>
                  </a:cubicBezTo>
                  <a:cubicBezTo>
                    <a:pt x="9278" y="2182"/>
                    <a:pt x="9246" y="2180"/>
                    <a:pt x="9193" y="2198"/>
                  </a:cubicBezTo>
                  <a:cubicBezTo>
                    <a:pt x="9146" y="2214"/>
                    <a:pt x="9106" y="2215"/>
                    <a:pt x="9061" y="2199"/>
                  </a:cubicBezTo>
                  <a:cubicBezTo>
                    <a:pt x="9014" y="2183"/>
                    <a:pt x="8979" y="2184"/>
                    <a:pt x="8932" y="2203"/>
                  </a:cubicBezTo>
                  <a:cubicBezTo>
                    <a:pt x="8881" y="2223"/>
                    <a:pt x="8845" y="2223"/>
                    <a:pt x="8767" y="2204"/>
                  </a:cubicBezTo>
                  <a:cubicBezTo>
                    <a:pt x="8654" y="2177"/>
                    <a:pt x="7895" y="2199"/>
                    <a:pt x="7477" y="2242"/>
                  </a:cubicBezTo>
                  <a:cubicBezTo>
                    <a:pt x="7281" y="2263"/>
                    <a:pt x="7240" y="2274"/>
                    <a:pt x="7240" y="2307"/>
                  </a:cubicBezTo>
                  <a:cubicBezTo>
                    <a:pt x="7240" y="2358"/>
                    <a:pt x="7153" y="2379"/>
                    <a:pt x="7075" y="2348"/>
                  </a:cubicBezTo>
                  <a:cubicBezTo>
                    <a:pt x="6988" y="2313"/>
                    <a:pt x="6931" y="2317"/>
                    <a:pt x="6979" y="2354"/>
                  </a:cubicBezTo>
                  <a:cubicBezTo>
                    <a:pt x="7006" y="2375"/>
                    <a:pt x="7007" y="2387"/>
                    <a:pt x="6981" y="2397"/>
                  </a:cubicBezTo>
                  <a:cubicBezTo>
                    <a:pt x="6930" y="2417"/>
                    <a:pt x="6843" y="2391"/>
                    <a:pt x="6869" y="2364"/>
                  </a:cubicBezTo>
                  <a:cubicBezTo>
                    <a:pt x="6883" y="2349"/>
                    <a:pt x="6869" y="2344"/>
                    <a:pt x="6831" y="2349"/>
                  </a:cubicBezTo>
                  <a:cubicBezTo>
                    <a:pt x="6795" y="2354"/>
                    <a:pt x="6773" y="2372"/>
                    <a:pt x="6779" y="2393"/>
                  </a:cubicBezTo>
                  <a:cubicBezTo>
                    <a:pt x="6792" y="2440"/>
                    <a:pt x="6697" y="2463"/>
                    <a:pt x="6620" y="2432"/>
                  </a:cubicBezTo>
                  <a:cubicBezTo>
                    <a:pt x="6569" y="2412"/>
                    <a:pt x="6546" y="2415"/>
                    <a:pt x="6489" y="2458"/>
                  </a:cubicBezTo>
                  <a:cubicBezTo>
                    <a:pt x="6444" y="2491"/>
                    <a:pt x="6389" y="2509"/>
                    <a:pt x="6327" y="2507"/>
                  </a:cubicBezTo>
                  <a:cubicBezTo>
                    <a:pt x="6276" y="2506"/>
                    <a:pt x="6208" y="2521"/>
                    <a:pt x="6176" y="2540"/>
                  </a:cubicBezTo>
                  <a:cubicBezTo>
                    <a:pt x="6141" y="2560"/>
                    <a:pt x="6088" y="2569"/>
                    <a:pt x="6047" y="2562"/>
                  </a:cubicBezTo>
                  <a:cubicBezTo>
                    <a:pt x="6002" y="2554"/>
                    <a:pt x="5940" y="2568"/>
                    <a:pt x="5870" y="2602"/>
                  </a:cubicBezTo>
                  <a:cubicBezTo>
                    <a:pt x="5811" y="2630"/>
                    <a:pt x="5692" y="2665"/>
                    <a:pt x="5607" y="2680"/>
                  </a:cubicBezTo>
                  <a:cubicBezTo>
                    <a:pt x="5483" y="2701"/>
                    <a:pt x="5442" y="2720"/>
                    <a:pt x="5403" y="2774"/>
                  </a:cubicBezTo>
                  <a:cubicBezTo>
                    <a:pt x="5373" y="2814"/>
                    <a:pt x="5265" y="2880"/>
                    <a:pt x="5130" y="2940"/>
                  </a:cubicBezTo>
                  <a:cubicBezTo>
                    <a:pt x="4887" y="3046"/>
                    <a:pt x="4763" y="3127"/>
                    <a:pt x="4455" y="3383"/>
                  </a:cubicBezTo>
                  <a:cubicBezTo>
                    <a:pt x="4345" y="3475"/>
                    <a:pt x="4217" y="3572"/>
                    <a:pt x="4171" y="3600"/>
                  </a:cubicBezTo>
                  <a:cubicBezTo>
                    <a:pt x="4093" y="3647"/>
                    <a:pt x="4085" y="3648"/>
                    <a:pt x="4029" y="3616"/>
                  </a:cubicBezTo>
                  <a:cubicBezTo>
                    <a:pt x="3966" y="3579"/>
                    <a:pt x="3966" y="3570"/>
                    <a:pt x="4023" y="3297"/>
                  </a:cubicBezTo>
                  <a:cubicBezTo>
                    <a:pt x="4040" y="3217"/>
                    <a:pt x="4062" y="3099"/>
                    <a:pt x="4073" y="3036"/>
                  </a:cubicBezTo>
                  <a:cubicBezTo>
                    <a:pt x="4092" y="2925"/>
                    <a:pt x="4090" y="2923"/>
                    <a:pt x="4031" y="2958"/>
                  </a:cubicBezTo>
                  <a:cubicBezTo>
                    <a:pt x="3997" y="2978"/>
                    <a:pt x="3960" y="2988"/>
                    <a:pt x="3948" y="2980"/>
                  </a:cubicBezTo>
                  <a:cubicBezTo>
                    <a:pt x="3920" y="2962"/>
                    <a:pt x="4023" y="2888"/>
                    <a:pt x="4058" y="2901"/>
                  </a:cubicBezTo>
                  <a:cubicBezTo>
                    <a:pt x="4072" y="2907"/>
                    <a:pt x="4101" y="2856"/>
                    <a:pt x="4123" y="2790"/>
                  </a:cubicBezTo>
                  <a:cubicBezTo>
                    <a:pt x="4161" y="2674"/>
                    <a:pt x="4172" y="2620"/>
                    <a:pt x="4200" y="2403"/>
                  </a:cubicBezTo>
                  <a:cubicBezTo>
                    <a:pt x="4207" y="2349"/>
                    <a:pt x="4222" y="2267"/>
                    <a:pt x="4234" y="2220"/>
                  </a:cubicBezTo>
                  <a:cubicBezTo>
                    <a:pt x="4249" y="2164"/>
                    <a:pt x="4244" y="2123"/>
                    <a:pt x="4217" y="2103"/>
                  </a:cubicBezTo>
                  <a:cubicBezTo>
                    <a:pt x="4185" y="2078"/>
                    <a:pt x="4187" y="2064"/>
                    <a:pt x="4229" y="2034"/>
                  </a:cubicBezTo>
                  <a:cubicBezTo>
                    <a:pt x="4277" y="2000"/>
                    <a:pt x="4342" y="1763"/>
                    <a:pt x="4363" y="1539"/>
                  </a:cubicBezTo>
                  <a:cubicBezTo>
                    <a:pt x="4368" y="1493"/>
                    <a:pt x="4389" y="1420"/>
                    <a:pt x="4411" y="1377"/>
                  </a:cubicBezTo>
                  <a:cubicBezTo>
                    <a:pt x="4433" y="1334"/>
                    <a:pt x="4441" y="1281"/>
                    <a:pt x="4430" y="1259"/>
                  </a:cubicBezTo>
                  <a:cubicBezTo>
                    <a:pt x="4420" y="1238"/>
                    <a:pt x="4426" y="1195"/>
                    <a:pt x="4444" y="1164"/>
                  </a:cubicBezTo>
                  <a:cubicBezTo>
                    <a:pt x="4462" y="1133"/>
                    <a:pt x="4485" y="1052"/>
                    <a:pt x="4494" y="983"/>
                  </a:cubicBezTo>
                  <a:cubicBezTo>
                    <a:pt x="4503" y="914"/>
                    <a:pt x="4518" y="835"/>
                    <a:pt x="4528" y="807"/>
                  </a:cubicBezTo>
                  <a:cubicBezTo>
                    <a:pt x="4539" y="780"/>
                    <a:pt x="4533" y="752"/>
                    <a:pt x="4513" y="744"/>
                  </a:cubicBezTo>
                  <a:cubicBezTo>
                    <a:pt x="4493" y="736"/>
                    <a:pt x="4485" y="720"/>
                    <a:pt x="4496" y="710"/>
                  </a:cubicBezTo>
                  <a:cubicBezTo>
                    <a:pt x="4506" y="699"/>
                    <a:pt x="4529" y="695"/>
                    <a:pt x="4546" y="702"/>
                  </a:cubicBezTo>
                  <a:cubicBezTo>
                    <a:pt x="4563" y="709"/>
                    <a:pt x="4576" y="660"/>
                    <a:pt x="4576" y="588"/>
                  </a:cubicBezTo>
                  <a:cubicBezTo>
                    <a:pt x="4576" y="519"/>
                    <a:pt x="4589" y="418"/>
                    <a:pt x="4605" y="363"/>
                  </a:cubicBezTo>
                  <a:cubicBezTo>
                    <a:pt x="4622" y="308"/>
                    <a:pt x="4643" y="203"/>
                    <a:pt x="4653" y="131"/>
                  </a:cubicBezTo>
                  <a:lnTo>
                    <a:pt x="4673" y="0"/>
                  </a:lnTo>
                  <a:lnTo>
                    <a:pt x="4300" y="0"/>
                  </a:lnTo>
                  <a:close/>
                  <a:moveTo>
                    <a:pt x="3835" y="2168"/>
                  </a:moveTo>
                  <a:cubicBezTo>
                    <a:pt x="3852" y="2164"/>
                    <a:pt x="3863" y="2173"/>
                    <a:pt x="3885" y="2192"/>
                  </a:cubicBezTo>
                  <a:cubicBezTo>
                    <a:pt x="3933" y="2234"/>
                    <a:pt x="3923" y="2477"/>
                    <a:pt x="3860" y="2754"/>
                  </a:cubicBezTo>
                  <a:cubicBezTo>
                    <a:pt x="3841" y="2834"/>
                    <a:pt x="3812" y="2965"/>
                    <a:pt x="3796" y="3046"/>
                  </a:cubicBezTo>
                  <a:cubicBezTo>
                    <a:pt x="3780" y="3127"/>
                    <a:pt x="3754" y="3217"/>
                    <a:pt x="3737" y="3247"/>
                  </a:cubicBezTo>
                  <a:cubicBezTo>
                    <a:pt x="3699" y="3309"/>
                    <a:pt x="3624" y="3316"/>
                    <a:pt x="3550" y="3264"/>
                  </a:cubicBezTo>
                  <a:cubicBezTo>
                    <a:pt x="3471" y="3208"/>
                    <a:pt x="3488" y="2845"/>
                    <a:pt x="3581" y="2590"/>
                  </a:cubicBezTo>
                  <a:cubicBezTo>
                    <a:pt x="3607" y="2519"/>
                    <a:pt x="3639" y="2424"/>
                    <a:pt x="3650" y="2379"/>
                  </a:cubicBezTo>
                  <a:cubicBezTo>
                    <a:pt x="3662" y="2334"/>
                    <a:pt x="3709" y="2263"/>
                    <a:pt x="3756" y="2224"/>
                  </a:cubicBezTo>
                  <a:cubicBezTo>
                    <a:pt x="3796" y="2190"/>
                    <a:pt x="3817" y="2173"/>
                    <a:pt x="3835" y="2168"/>
                  </a:cubicBezTo>
                  <a:close/>
                  <a:moveTo>
                    <a:pt x="8918" y="2609"/>
                  </a:moveTo>
                  <a:cubicBezTo>
                    <a:pt x="9192" y="2616"/>
                    <a:pt x="9427" y="2630"/>
                    <a:pt x="9505" y="2651"/>
                  </a:cubicBezTo>
                  <a:cubicBezTo>
                    <a:pt x="9600" y="2677"/>
                    <a:pt x="9612" y="2689"/>
                    <a:pt x="9612" y="2761"/>
                  </a:cubicBezTo>
                  <a:cubicBezTo>
                    <a:pt x="9612" y="2862"/>
                    <a:pt x="9557" y="2894"/>
                    <a:pt x="9368" y="2899"/>
                  </a:cubicBezTo>
                  <a:cubicBezTo>
                    <a:pt x="9288" y="2901"/>
                    <a:pt x="9205" y="2914"/>
                    <a:pt x="9184" y="2927"/>
                  </a:cubicBezTo>
                  <a:cubicBezTo>
                    <a:pt x="9163" y="2941"/>
                    <a:pt x="9106" y="2952"/>
                    <a:pt x="9059" y="2952"/>
                  </a:cubicBezTo>
                  <a:cubicBezTo>
                    <a:pt x="9011" y="2952"/>
                    <a:pt x="8769" y="2986"/>
                    <a:pt x="8521" y="3027"/>
                  </a:cubicBezTo>
                  <a:cubicBezTo>
                    <a:pt x="8272" y="3069"/>
                    <a:pt x="8012" y="3110"/>
                    <a:pt x="7940" y="3119"/>
                  </a:cubicBezTo>
                  <a:cubicBezTo>
                    <a:pt x="7788" y="3139"/>
                    <a:pt x="7480" y="3197"/>
                    <a:pt x="7387" y="3224"/>
                  </a:cubicBezTo>
                  <a:cubicBezTo>
                    <a:pt x="7351" y="3235"/>
                    <a:pt x="7169" y="3272"/>
                    <a:pt x="6981" y="3309"/>
                  </a:cubicBezTo>
                  <a:cubicBezTo>
                    <a:pt x="6302" y="3440"/>
                    <a:pt x="6213" y="3459"/>
                    <a:pt x="6012" y="3519"/>
                  </a:cubicBezTo>
                  <a:cubicBezTo>
                    <a:pt x="5579" y="3649"/>
                    <a:pt x="5536" y="3565"/>
                    <a:pt x="5870" y="3245"/>
                  </a:cubicBezTo>
                  <a:cubicBezTo>
                    <a:pt x="6011" y="3111"/>
                    <a:pt x="6089" y="3056"/>
                    <a:pt x="6195" y="3021"/>
                  </a:cubicBezTo>
                  <a:cubicBezTo>
                    <a:pt x="6272" y="2996"/>
                    <a:pt x="6369" y="2953"/>
                    <a:pt x="6410" y="2925"/>
                  </a:cubicBezTo>
                  <a:cubicBezTo>
                    <a:pt x="6613" y="2784"/>
                    <a:pt x="7262" y="2666"/>
                    <a:pt x="8102" y="2618"/>
                  </a:cubicBezTo>
                  <a:cubicBezTo>
                    <a:pt x="8333" y="2604"/>
                    <a:pt x="8645" y="2602"/>
                    <a:pt x="8918" y="2609"/>
                  </a:cubicBezTo>
                  <a:close/>
                  <a:moveTo>
                    <a:pt x="4054" y="2650"/>
                  </a:moveTo>
                  <a:cubicBezTo>
                    <a:pt x="4071" y="2643"/>
                    <a:pt x="4091" y="2646"/>
                    <a:pt x="4102" y="2657"/>
                  </a:cubicBezTo>
                  <a:cubicBezTo>
                    <a:pt x="4112" y="2668"/>
                    <a:pt x="4107" y="2683"/>
                    <a:pt x="4090" y="2689"/>
                  </a:cubicBezTo>
                  <a:cubicBezTo>
                    <a:pt x="4073" y="2696"/>
                    <a:pt x="4051" y="2693"/>
                    <a:pt x="4040" y="2682"/>
                  </a:cubicBezTo>
                  <a:cubicBezTo>
                    <a:pt x="4030" y="2671"/>
                    <a:pt x="4037" y="2657"/>
                    <a:pt x="4054" y="2650"/>
                  </a:cubicBezTo>
                  <a:close/>
                  <a:moveTo>
                    <a:pt x="3956" y="3153"/>
                  </a:moveTo>
                  <a:cubicBezTo>
                    <a:pt x="3973" y="3146"/>
                    <a:pt x="3995" y="3149"/>
                    <a:pt x="4006" y="3160"/>
                  </a:cubicBezTo>
                  <a:cubicBezTo>
                    <a:pt x="4016" y="3171"/>
                    <a:pt x="4011" y="3185"/>
                    <a:pt x="3994" y="3192"/>
                  </a:cubicBezTo>
                  <a:cubicBezTo>
                    <a:pt x="3977" y="3199"/>
                    <a:pt x="3955" y="3196"/>
                    <a:pt x="3944" y="3185"/>
                  </a:cubicBezTo>
                  <a:cubicBezTo>
                    <a:pt x="3934" y="3174"/>
                    <a:pt x="3939" y="3159"/>
                    <a:pt x="3956" y="3153"/>
                  </a:cubicBezTo>
                  <a:close/>
                  <a:moveTo>
                    <a:pt x="17085" y="3487"/>
                  </a:moveTo>
                  <a:cubicBezTo>
                    <a:pt x="17102" y="3480"/>
                    <a:pt x="17125" y="3483"/>
                    <a:pt x="17135" y="3494"/>
                  </a:cubicBezTo>
                  <a:cubicBezTo>
                    <a:pt x="17146" y="3505"/>
                    <a:pt x="17141" y="3520"/>
                    <a:pt x="17124" y="3526"/>
                  </a:cubicBezTo>
                  <a:cubicBezTo>
                    <a:pt x="17107" y="3533"/>
                    <a:pt x="17084" y="3530"/>
                    <a:pt x="17074" y="3519"/>
                  </a:cubicBezTo>
                  <a:cubicBezTo>
                    <a:pt x="17063" y="3508"/>
                    <a:pt x="17068" y="3494"/>
                    <a:pt x="17085" y="3487"/>
                  </a:cubicBezTo>
                  <a:close/>
                </a:path>
              </a:pathLst>
            </a:custGeom>
            <a:ln w="12700" cap="flat">
              <a:noFill/>
              <a:miter lim="400000"/>
            </a:ln>
            <a:effectLst>
              <a:outerShdw sx="100000" sy="100000" kx="0" ky="0" algn="b" rotWithShape="0" blurRad="63500" dist="279648" dir="5400000">
                <a:srgbClr val="000000">
                  <a:alpha val="14403"/>
                </a:srgbClr>
              </a:outerShdw>
            </a:effectLst>
          </p:spPr>
        </p:pic>
        <p:sp>
          <p:nvSpPr>
            <p:cNvPr id="295" name="450 mDOM"/>
            <p:cNvSpPr txBox="1"/>
            <p:nvPr/>
          </p:nvSpPr>
          <p:spPr>
            <a:xfrm>
              <a:off x="792440" y="0"/>
              <a:ext cx="2869740" cy="8149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defRPr b="0" sz="4200"/>
              </a:lvl1pPr>
            </a:lstStyle>
            <a:p>
              <a:pPr/>
              <a:r>
                <a:t>450 mDOM</a:t>
              </a:r>
            </a:p>
          </p:txBody>
        </p:sp>
      </p:grpSp>
      <p:sp>
        <p:nvSpPr>
          <p:cNvPr id="297" name="24 PMT with angular sensitivity in every direction"/>
          <p:cNvSpPr txBox="1"/>
          <p:nvPr/>
        </p:nvSpPr>
        <p:spPr>
          <a:xfrm>
            <a:off x="1065290" y="10791081"/>
            <a:ext cx="3682090" cy="14625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a:lvl1pPr>
          </a:lstStyle>
          <a:p>
            <a:pPr/>
            <a:r>
              <a:t>24 PMT with angular sensitivity in every direction</a:t>
            </a:r>
          </a:p>
        </p:txBody>
      </p:sp>
      <p:sp>
        <p:nvSpPr>
          <p:cNvPr id="298" name="Ellipsoid glass with thin diameter with 2 PMT"/>
          <p:cNvSpPr txBox="1"/>
          <p:nvPr/>
        </p:nvSpPr>
        <p:spPr>
          <a:xfrm>
            <a:off x="8403768" y="10791081"/>
            <a:ext cx="3682089" cy="14625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0"/>
            </a:lvl1pPr>
          </a:lstStyle>
          <a:p>
            <a:pPr/>
            <a:r>
              <a:t>Ellipsoid glass with thin diameter with 2 PMT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0" name="pasted-image.tiff" descr="pasted-image.tiff"/>
          <p:cNvPicPr>
            <a:picLocks noChangeAspect="1"/>
          </p:cNvPicPr>
          <p:nvPr/>
        </p:nvPicPr>
        <p:blipFill>
          <a:blip r:embed="rId3">
            <a:extLst/>
          </a:blip>
          <a:stretch>
            <a:fillRect/>
          </a:stretch>
        </p:blipFill>
        <p:spPr>
          <a:xfrm>
            <a:off x="2136351" y="137083"/>
            <a:ext cx="21655138" cy="18353970"/>
          </a:xfrm>
          <a:prstGeom prst="rect">
            <a:avLst/>
          </a:prstGeom>
          <a:ln w="12700">
            <a:miter lim="400000"/>
          </a:ln>
        </p:spPr>
      </p:pic>
      <p:sp>
        <p:nvSpPr>
          <p:cNvPr id="30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2" name="Optical array: increasing from 1km3 to ~8km3"/>
          <p:cNvSpPr txBox="1"/>
          <p:nvPr/>
        </p:nvSpPr>
        <p:spPr>
          <a:xfrm>
            <a:off x="747993" y="1962250"/>
            <a:ext cx="7501243" cy="17304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l">
              <a:defRPr b="0" sz="3700">
                <a:latin typeface="Avenir Book"/>
                <a:ea typeface="Avenir Book"/>
                <a:cs typeface="Avenir Book"/>
                <a:sym typeface="Avenir Book"/>
              </a:defRPr>
            </a:pPr>
            <a:r>
              <a:rPr>
                <a:latin typeface="Avenir Heavy"/>
                <a:ea typeface="Avenir Heavy"/>
                <a:cs typeface="Avenir Heavy"/>
                <a:sym typeface="Avenir Heavy"/>
              </a:rPr>
              <a:t>Optical</a:t>
            </a:r>
            <a:r>
              <a:t> </a:t>
            </a:r>
            <a:r>
              <a:rPr>
                <a:latin typeface="Avenir Heavy"/>
                <a:ea typeface="Avenir Heavy"/>
                <a:cs typeface="Avenir Heavy"/>
                <a:sym typeface="Avenir Heavy"/>
              </a:rPr>
              <a:t>array</a:t>
            </a:r>
            <a:r>
              <a:t>: increasing from 1km</a:t>
            </a:r>
            <a:r>
              <a:rPr baseline="31999"/>
              <a:t>3</a:t>
            </a:r>
            <a:r>
              <a:t> to ~8km</a:t>
            </a:r>
            <a:r>
              <a:rPr baseline="31999"/>
              <a:t>3</a:t>
            </a:r>
          </a:p>
        </p:txBody>
      </p:sp>
      <p:pic>
        <p:nvPicPr>
          <p:cNvPr id="303" name="Gruppieren" descr="Gruppieren"/>
          <p:cNvPicPr>
            <a:picLocks noChangeAspect="1"/>
          </p:cNvPicPr>
          <p:nvPr/>
        </p:nvPicPr>
        <p:blipFill>
          <a:blip r:embed="rId4">
            <a:extLst/>
          </a:blip>
          <a:stretch>
            <a:fillRect/>
          </a:stretch>
        </p:blipFill>
        <p:spPr>
          <a:xfrm>
            <a:off x="908317" y="5553805"/>
            <a:ext cx="5214433" cy="6952578"/>
          </a:xfrm>
          <a:prstGeom prst="rect">
            <a:avLst/>
          </a:prstGeom>
          <a:ln w="12700">
            <a:miter lim="400000"/>
          </a:ln>
        </p:spPr>
      </p:pic>
      <p:pic>
        <p:nvPicPr>
          <p:cNvPr id="304" name="Gruppieren" descr="Gruppieren"/>
          <p:cNvPicPr>
            <a:picLocks noChangeAspect="1"/>
          </p:cNvPicPr>
          <p:nvPr/>
        </p:nvPicPr>
        <p:blipFill>
          <a:blip r:embed="rId5">
            <a:extLst/>
          </a:blip>
          <a:stretch>
            <a:fillRect/>
          </a:stretch>
        </p:blipFill>
        <p:spPr>
          <a:xfrm>
            <a:off x="4134354" y="3360539"/>
            <a:ext cx="1422207" cy="2105363"/>
          </a:xfrm>
          <a:prstGeom prst="rect">
            <a:avLst/>
          </a:prstGeom>
          <a:ln w="12700">
            <a:miter lim="400000"/>
          </a:ln>
        </p:spPr>
      </p:pic>
      <p:pic>
        <p:nvPicPr>
          <p:cNvPr id="305" name="Gruppieren" descr="Gruppieren"/>
          <p:cNvPicPr>
            <a:picLocks noChangeAspect="1"/>
          </p:cNvPicPr>
          <p:nvPr/>
        </p:nvPicPr>
        <p:blipFill>
          <a:blip r:embed="rId6">
            <a:extLst/>
          </a:blip>
          <a:srcRect l="6820" t="0" r="2981" b="4"/>
          <a:stretch>
            <a:fillRect/>
          </a:stretch>
        </p:blipFill>
        <p:spPr>
          <a:xfrm>
            <a:off x="1314500" y="3352520"/>
            <a:ext cx="1190414" cy="1848667"/>
          </a:xfrm>
          <a:custGeom>
            <a:avLst/>
            <a:gdLst/>
            <a:ahLst/>
            <a:cxnLst>
              <a:cxn ang="0">
                <a:pos x="wd2" y="hd2"/>
              </a:cxn>
              <a:cxn ang="5400000">
                <a:pos x="wd2" y="hd2"/>
              </a:cxn>
              <a:cxn ang="10800000">
                <a:pos x="wd2" y="hd2"/>
              </a:cxn>
              <a:cxn ang="16200000">
                <a:pos x="wd2" y="hd2"/>
              </a:cxn>
            </a:cxnLst>
            <a:rect l="0" t="0" r="r" b="b"/>
            <a:pathLst>
              <a:path w="21560" h="21582" fill="norm" stroke="1" extrusionOk="0">
                <a:moveTo>
                  <a:pt x="4299" y="0"/>
                </a:moveTo>
                <a:cubicBezTo>
                  <a:pt x="4094" y="0"/>
                  <a:pt x="3920" y="2"/>
                  <a:pt x="3919" y="4"/>
                </a:cubicBezTo>
                <a:cubicBezTo>
                  <a:pt x="3917" y="7"/>
                  <a:pt x="3899" y="118"/>
                  <a:pt x="3875" y="250"/>
                </a:cubicBezTo>
                <a:cubicBezTo>
                  <a:pt x="3851" y="382"/>
                  <a:pt x="3792" y="652"/>
                  <a:pt x="3746" y="848"/>
                </a:cubicBezTo>
                <a:cubicBezTo>
                  <a:pt x="3700" y="1043"/>
                  <a:pt x="3644" y="1316"/>
                  <a:pt x="3617" y="1455"/>
                </a:cubicBezTo>
                <a:cubicBezTo>
                  <a:pt x="3589" y="1593"/>
                  <a:pt x="3541" y="1757"/>
                  <a:pt x="3516" y="1821"/>
                </a:cubicBezTo>
                <a:cubicBezTo>
                  <a:pt x="3470" y="1936"/>
                  <a:pt x="3439" y="2096"/>
                  <a:pt x="3358" y="2562"/>
                </a:cubicBezTo>
                <a:cubicBezTo>
                  <a:pt x="3334" y="2700"/>
                  <a:pt x="3302" y="2839"/>
                  <a:pt x="3293" y="2868"/>
                </a:cubicBezTo>
                <a:cubicBezTo>
                  <a:pt x="3284" y="2897"/>
                  <a:pt x="3258" y="3035"/>
                  <a:pt x="3228" y="3174"/>
                </a:cubicBezTo>
                <a:cubicBezTo>
                  <a:pt x="3199" y="3312"/>
                  <a:pt x="3159" y="3483"/>
                  <a:pt x="3142" y="3558"/>
                </a:cubicBezTo>
                <a:cubicBezTo>
                  <a:pt x="3061" y="3912"/>
                  <a:pt x="2972" y="4292"/>
                  <a:pt x="2948" y="4406"/>
                </a:cubicBezTo>
                <a:cubicBezTo>
                  <a:pt x="2934" y="4475"/>
                  <a:pt x="2883" y="4640"/>
                  <a:pt x="2833" y="4772"/>
                </a:cubicBezTo>
                <a:cubicBezTo>
                  <a:pt x="2765" y="4955"/>
                  <a:pt x="2725" y="5027"/>
                  <a:pt x="2661" y="5069"/>
                </a:cubicBezTo>
                <a:cubicBezTo>
                  <a:pt x="2614" y="5099"/>
                  <a:pt x="2516" y="5171"/>
                  <a:pt x="2445" y="5226"/>
                </a:cubicBezTo>
                <a:cubicBezTo>
                  <a:pt x="2374" y="5282"/>
                  <a:pt x="2255" y="5367"/>
                  <a:pt x="2179" y="5421"/>
                </a:cubicBezTo>
                <a:cubicBezTo>
                  <a:pt x="2103" y="5474"/>
                  <a:pt x="2042" y="5530"/>
                  <a:pt x="2042" y="5541"/>
                </a:cubicBezTo>
                <a:cubicBezTo>
                  <a:pt x="2042" y="5552"/>
                  <a:pt x="2001" y="5588"/>
                  <a:pt x="1949" y="5620"/>
                </a:cubicBezTo>
                <a:cubicBezTo>
                  <a:pt x="1897" y="5652"/>
                  <a:pt x="1836" y="5719"/>
                  <a:pt x="1812" y="5773"/>
                </a:cubicBezTo>
                <a:cubicBezTo>
                  <a:pt x="1789" y="5826"/>
                  <a:pt x="1731" y="5907"/>
                  <a:pt x="1683" y="5954"/>
                </a:cubicBezTo>
                <a:cubicBezTo>
                  <a:pt x="1635" y="6000"/>
                  <a:pt x="1528" y="6116"/>
                  <a:pt x="1453" y="6208"/>
                </a:cubicBezTo>
                <a:cubicBezTo>
                  <a:pt x="1378" y="6300"/>
                  <a:pt x="1307" y="6379"/>
                  <a:pt x="1295" y="6384"/>
                </a:cubicBezTo>
                <a:cubicBezTo>
                  <a:pt x="1188" y="6436"/>
                  <a:pt x="1101" y="6544"/>
                  <a:pt x="1101" y="6616"/>
                </a:cubicBezTo>
                <a:cubicBezTo>
                  <a:pt x="1101" y="6661"/>
                  <a:pt x="1082" y="6702"/>
                  <a:pt x="1065" y="6709"/>
                </a:cubicBezTo>
                <a:cubicBezTo>
                  <a:pt x="1048" y="6716"/>
                  <a:pt x="1041" y="6734"/>
                  <a:pt x="1051" y="6750"/>
                </a:cubicBezTo>
                <a:cubicBezTo>
                  <a:pt x="1069" y="6782"/>
                  <a:pt x="945" y="7029"/>
                  <a:pt x="900" y="7047"/>
                </a:cubicBezTo>
                <a:cubicBezTo>
                  <a:pt x="884" y="7053"/>
                  <a:pt x="871" y="7089"/>
                  <a:pt x="871" y="7130"/>
                </a:cubicBezTo>
                <a:cubicBezTo>
                  <a:pt x="871" y="7172"/>
                  <a:pt x="853" y="7223"/>
                  <a:pt x="828" y="7242"/>
                </a:cubicBezTo>
                <a:cubicBezTo>
                  <a:pt x="802" y="7260"/>
                  <a:pt x="771" y="7316"/>
                  <a:pt x="763" y="7367"/>
                </a:cubicBezTo>
                <a:cubicBezTo>
                  <a:pt x="755" y="7418"/>
                  <a:pt x="727" y="7469"/>
                  <a:pt x="698" y="7483"/>
                </a:cubicBezTo>
                <a:cubicBezTo>
                  <a:pt x="634" y="7513"/>
                  <a:pt x="568" y="7616"/>
                  <a:pt x="591" y="7654"/>
                </a:cubicBezTo>
                <a:cubicBezTo>
                  <a:pt x="611" y="7689"/>
                  <a:pt x="499" y="7970"/>
                  <a:pt x="447" y="8011"/>
                </a:cubicBezTo>
                <a:cubicBezTo>
                  <a:pt x="418" y="8033"/>
                  <a:pt x="417" y="8048"/>
                  <a:pt x="447" y="8071"/>
                </a:cubicBezTo>
                <a:cubicBezTo>
                  <a:pt x="495" y="8109"/>
                  <a:pt x="464" y="8217"/>
                  <a:pt x="389" y="8266"/>
                </a:cubicBezTo>
                <a:cubicBezTo>
                  <a:pt x="357" y="8287"/>
                  <a:pt x="334" y="8338"/>
                  <a:pt x="332" y="8395"/>
                </a:cubicBezTo>
                <a:cubicBezTo>
                  <a:pt x="330" y="8447"/>
                  <a:pt x="309" y="8589"/>
                  <a:pt x="289" y="8710"/>
                </a:cubicBezTo>
                <a:cubicBezTo>
                  <a:pt x="268" y="8831"/>
                  <a:pt x="242" y="9033"/>
                  <a:pt x="231" y="9160"/>
                </a:cubicBezTo>
                <a:cubicBezTo>
                  <a:pt x="220" y="9286"/>
                  <a:pt x="202" y="9398"/>
                  <a:pt x="188" y="9410"/>
                </a:cubicBezTo>
                <a:cubicBezTo>
                  <a:pt x="174" y="9422"/>
                  <a:pt x="157" y="9481"/>
                  <a:pt x="145" y="9544"/>
                </a:cubicBezTo>
                <a:cubicBezTo>
                  <a:pt x="133" y="9608"/>
                  <a:pt x="88" y="9765"/>
                  <a:pt x="51" y="9892"/>
                </a:cubicBezTo>
                <a:cubicBezTo>
                  <a:pt x="13" y="10024"/>
                  <a:pt x="-3" y="10162"/>
                  <a:pt x="1" y="10290"/>
                </a:cubicBezTo>
                <a:cubicBezTo>
                  <a:pt x="5" y="10419"/>
                  <a:pt x="27" y="10535"/>
                  <a:pt x="73" y="10633"/>
                </a:cubicBezTo>
                <a:cubicBezTo>
                  <a:pt x="102" y="10697"/>
                  <a:pt x="144" y="10832"/>
                  <a:pt x="159" y="10930"/>
                </a:cubicBezTo>
                <a:cubicBezTo>
                  <a:pt x="174" y="11028"/>
                  <a:pt x="197" y="11140"/>
                  <a:pt x="217" y="11180"/>
                </a:cubicBezTo>
                <a:cubicBezTo>
                  <a:pt x="236" y="11220"/>
                  <a:pt x="253" y="11320"/>
                  <a:pt x="253" y="11402"/>
                </a:cubicBezTo>
                <a:cubicBezTo>
                  <a:pt x="253" y="11626"/>
                  <a:pt x="343" y="12112"/>
                  <a:pt x="432" y="12389"/>
                </a:cubicBezTo>
                <a:cubicBezTo>
                  <a:pt x="518" y="12655"/>
                  <a:pt x="774" y="13188"/>
                  <a:pt x="1000" y="13557"/>
                </a:cubicBezTo>
                <a:cubicBezTo>
                  <a:pt x="1129" y="13767"/>
                  <a:pt x="1284" y="13964"/>
                  <a:pt x="1503" y="14215"/>
                </a:cubicBezTo>
                <a:cubicBezTo>
                  <a:pt x="1549" y="14267"/>
                  <a:pt x="1612" y="14341"/>
                  <a:pt x="1647" y="14382"/>
                </a:cubicBezTo>
                <a:cubicBezTo>
                  <a:pt x="1763" y="14518"/>
                  <a:pt x="2215" y="14912"/>
                  <a:pt x="2567" y="15183"/>
                </a:cubicBezTo>
                <a:cubicBezTo>
                  <a:pt x="2855" y="15405"/>
                  <a:pt x="2919" y="15464"/>
                  <a:pt x="2919" y="15521"/>
                </a:cubicBezTo>
                <a:cubicBezTo>
                  <a:pt x="2919" y="15559"/>
                  <a:pt x="2931" y="15639"/>
                  <a:pt x="2948" y="15697"/>
                </a:cubicBezTo>
                <a:cubicBezTo>
                  <a:pt x="2965" y="15756"/>
                  <a:pt x="2994" y="15876"/>
                  <a:pt x="3013" y="15966"/>
                </a:cubicBezTo>
                <a:cubicBezTo>
                  <a:pt x="3031" y="16056"/>
                  <a:pt x="3072" y="16230"/>
                  <a:pt x="3099" y="16351"/>
                </a:cubicBezTo>
                <a:cubicBezTo>
                  <a:pt x="3126" y="16472"/>
                  <a:pt x="3160" y="16651"/>
                  <a:pt x="3178" y="16749"/>
                </a:cubicBezTo>
                <a:cubicBezTo>
                  <a:pt x="3196" y="16847"/>
                  <a:pt x="3226" y="16978"/>
                  <a:pt x="3243" y="17041"/>
                </a:cubicBezTo>
                <a:cubicBezTo>
                  <a:pt x="3260" y="17104"/>
                  <a:pt x="3283" y="17194"/>
                  <a:pt x="3293" y="17240"/>
                </a:cubicBezTo>
                <a:cubicBezTo>
                  <a:pt x="3303" y="17286"/>
                  <a:pt x="3321" y="17376"/>
                  <a:pt x="3336" y="17440"/>
                </a:cubicBezTo>
                <a:cubicBezTo>
                  <a:pt x="3351" y="17503"/>
                  <a:pt x="3381" y="17630"/>
                  <a:pt x="3401" y="17722"/>
                </a:cubicBezTo>
                <a:cubicBezTo>
                  <a:pt x="3421" y="17814"/>
                  <a:pt x="3448" y="17941"/>
                  <a:pt x="3466" y="18005"/>
                </a:cubicBezTo>
                <a:cubicBezTo>
                  <a:pt x="3554" y="18324"/>
                  <a:pt x="3633" y="18665"/>
                  <a:pt x="3653" y="18853"/>
                </a:cubicBezTo>
                <a:cubicBezTo>
                  <a:pt x="3665" y="18968"/>
                  <a:pt x="3698" y="19158"/>
                  <a:pt x="3732" y="19279"/>
                </a:cubicBezTo>
                <a:cubicBezTo>
                  <a:pt x="3766" y="19400"/>
                  <a:pt x="3826" y="19629"/>
                  <a:pt x="3861" y="19784"/>
                </a:cubicBezTo>
                <a:cubicBezTo>
                  <a:pt x="3896" y="19939"/>
                  <a:pt x="3964" y="20220"/>
                  <a:pt x="4012" y="20409"/>
                </a:cubicBezTo>
                <a:cubicBezTo>
                  <a:pt x="4060" y="20599"/>
                  <a:pt x="4106" y="20813"/>
                  <a:pt x="4120" y="20882"/>
                </a:cubicBezTo>
                <a:cubicBezTo>
                  <a:pt x="4134" y="20951"/>
                  <a:pt x="4176" y="21134"/>
                  <a:pt x="4213" y="21290"/>
                </a:cubicBezTo>
                <a:cubicBezTo>
                  <a:pt x="4250" y="21445"/>
                  <a:pt x="4278" y="21574"/>
                  <a:pt x="4278" y="21577"/>
                </a:cubicBezTo>
                <a:cubicBezTo>
                  <a:pt x="4278" y="21580"/>
                  <a:pt x="4409" y="21580"/>
                  <a:pt x="4565" y="21577"/>
                </a:cubicBezTo>
                <a:cubicBezTo>
                  <a:pt x="4827" y="21572"/>
                  <a:pt x="4851" y="21569"/>
                  <a:pt x="4846" y="21531"/>
                </a:cubicBezTo>
                <a:cubicBezTo>
                  <a:pt x="4842" y="21508"/>
                  <a:pt x="4798" y="21321"/>
                  <a:pt x="4752" y="21114"/>
                </a:cubicBezTo>
                <a:cubicBezTo>
                  <a:pt x="4707" y="20906"/>
                  <a:pt x="4655" y="20659"/>
                  <a:pt x="4637" y="20567"/>
                </a:cubicBezTo>
                <a:cubicBezTo>
                  <a:pt x="4620" y="20475"/>
                  <a:pt x="4584" y="20307"/>
                  <a:pt x="4558" y="20192"/>
                </a:cubicBezTo>
                <a:cubicBezTo>
                  <a:pt x="4456" y="19734"/>
                  <a:pt x="4404" y="19496"/>
                  <a:pt x="4278" y="18904"/>
                </a:cubicBezTo>
                <a:cubicBezTo>
                  <a:pt x="4205" y="18564"/>
                  <a:pt x="4137" y="18231"/>
                  <a:pt x="4120" y="18162"/>
                </a:cubicBezTo>
                <a:cubicBezTo>
                  <a:pt x="4103" y="18093"/>
                  <a:pt x="4080" y="17985"/>
                  <a:pt x="4069" y="17921"/>
                </a:cubicBezTo>
                <a:cubicBezTo>
                  <a:pt x="4059" y="17858"/>
                  <a:pt x="4035" y="17760"/>
                  <a:pt x="4019" y="17708"/>
                </a:cubicBezTo>
                <a:cubicBezTo>
                  <a:pt x="4003" y="17656"/>
                  <a:pt x="3969" y="17492"/>
                  <a:pt x="3940" y="17342"/>
                </a:cubicBezTo>
                <a:cubicBezTo>
                  <a:pt x="3890" y="17086"/>
                  <a:pt x="3774" y="16553"/>
                  <a:pt x="3688" y="16165"/>
                </a:cubicBezTo>
                <a:cubicBezTo>
                  <a:pt x="3662" y="16043"/>
                  <a:pt x="3664" y="15986"/>
                  <a:pt x="3688" y="15971"/>
                </a:cubicBezTo>
                <a:cubicBezTo>
                  <a:pt x="3713" y="15955"/>
                  <a:pt x="3818" y="15993"/>
                  <a:pt x="4055" y="16101"/>
                </a:cubicBezTo>
                <a:cubicBezTo>
                  <a:pt x="4240" y="16184"/>
                  <a:pt x="4480" y="16293"/>
                  <a:pt x="4587" y="16341"/>
                </a:cubicBezTo>
                <a:cubicBezTo>
                  <a:pt x="4988" y="16522"/>
                  <a:pt x="5689" y="16758"/>
                  <a:pt x="6247" y="16907"/>
                </a:cubicBezTo>
                <a:cubicBezTo>
                  <a:pt x="6795" y="17052"/>
                  <a:pt x="6812" y="17056"/>
                  <a:pt x="7038" y="17092"/>
                </a:cubicBezTo>
                <a:cubicBezTo>
                  <a:pt x="7154" y="17111"/>
                  <a:pt x="7422" y="17160"/>
                  <a:pt x="7627" y="17199"/>
                </a:cubicBezTo>
                <a:cubicBezTo>
                  <a:pt x="8373" y="17337"/>
                  <a:pt x="9055" y="17411"/>
                  <a:pt x="9575" y="17416"/>
                </a:cubicBezTo>
                <a:cubicBezTo>
                  <a:pt x="9922" y="17420"/>
                  <a:pt x="10829" y="17394"/>
                  <a:pt x="11006" y="17375"/>
                </a:cubicBezTo>
                <a:cubicBezTo>
                  <a:pt x="11104" y="17364"/>
                  <a:pt x="11330" y="17343"/>
                  <a:pt x="11509" y="17324"/>
                </a:cubicBezTo>
                <a:cubicBezTo>
                  <a:pt x="11688" y="17305"/>
                  <a:pt x="11885" y="17278"/>
                  <a:pt x="11947" y="17268"/>
                </a:cubicBezTo>
                <a:cubicBezTo>
                  <a:pt x="12133" y="17238"/>
                  <a:pt x="12206" y="17248"/>
                  <a:pt x="12336" y="17314"/>
                </a:cubicBezTo>
                <a:cubicBezTo>
                  <a:pt x="12482" y="17389"/>
                  <a:pt x="12660" y="17396"/>
                  <a:pt x="12846" y="17338"/>
                </a:cubicBezTo>
                <a:cubicBezTo>
                  <a:pt x="13227" y="17218"/>
                  <a:pt x="13993" y="16882"/>
                  <a:pt x="14283" y="16707"/>
                </a:cubicBezTo>
                <a:cubicBezTo>
                  <a:pt x="14463" y="16600"/>
                  <a:pt x="14528" y="16586"/>
                  <a:pt x="14628" y="16629"/>
                </a:cubicBezTo>
                <a:cubicBezTo>
                  <a:pt x="14737" y="16674"/>
                  <a:pt x="14785" y="16674"/>
                  <a:pt x="14902" y="16610"/>
                </a:cubicBezTo>
                <a:cubicBezTo>
                  <a:pt x="14970" y="16573"/>
                  <a:pt x="14993" y="16543"/>
                  <a:pt x="14981" y="16518"/>
                </a:cubicBezTo>
                <a:cubicBezTo>
                  <a:pt x="14959" y="16473"/>
                  <a:pt x="15014" y="16444"/>
                  <a:pt x="15089" y="16462"/>
                </a:cubicBezTo>
                <a:cubicBezTo>
                  <a:pt x="15128" y="16472"/>
                  <a:pt x="15131" y="16481"/>
                  <a:pt x="15103" y="16499"/>
                </a:cubicBezTo>
                <a:cubicBezTo>
                  <a:pt x="15077" y="16516"/>
                  <a:pt x="15073" y="16532"/>
                  <a:pt x="15096" y="16550"/>
                </a:cubicBezTo>
                <a:cubicBezTo>
                  <a:pt x="15150" y="16592"/>
                  <a:pt x="15138" y="16883"/>
                  <a:pt x="15067" y="17199"/>
                </a:cubicBezTo>
                <a:cubicBezTo>
                  <a:pt x="15031" y="17360"/>
                  <a:pt x="14974" y="17652"/>
                  <a:pt x="14938" y="17847"/>
                </a:cubicBezTo>
                <a:cubicBezTo>
                  <a:pt x="14901" y="18043"/>
                  <a:pt x="14855" y="18260"/>
                  <a:pt x="14837" y="18329"/>
                </a:cubicBezTo>
                <a:cubicBezTo>
                  <a:pt x="14801" y="18465"/>
                  <a:pt x="14753" y="18680"/>
                  <a:pt x="14708" y="18913"/>
                </a:cubicBezTo>
                <a:cubicBezTo>
                  <a:pt x="14692" y="18994"/>
                  <a:pt x="14645" y="19211"/>
                  <a:pt x="14607" y="19395"/>
                </a:cubicBezTo>
                <a:cubicBezTo>
                  <a:pt x="14569" y="19579"/>
                  <a:pt x="14528" y="19796"/>
                  <a:pt x="14513" y="19877"/>
                </a:cubicBezTo>
                <a:cubicBezTo>
                  <a:pt x="14499" y="19957"/>
                  <a:pt x="14457" y="20133"/>
                  <a:pt x="14427" y="20266"/>
                </a:cubicBezTo>
                <a:cubicBezTo>
                  <a:pt x="14343" y="20642"/>
                  <a:pt x="14324" y="20736"/>
                  <a:pt x="14269" y="21016"/>
                </a:cubicBezTo>
                <a:cubicBezTo>
                  <a:pt x="14241" y="21160"/>
                  <a:pt x="14213" y="21314"/>
                  <a:pt x="14204" y="21355"/>
                </a:cubicBezTo>
                <a:cubicBezTo>
                  <a:pt x="14152" y="21599"/>
                  <a:pt x="14153" y="21582"/>
                  <a:pt x="14255" y="21582"/>
                </a:cubicBezTo>
                <a:cubicBezTo>
                  <a:pt x="14306" y="21582"/>
                  <a:pt x="14354" y="21577"/>
                  <a:pt x="14363" y="21568"/>
                </a:cubicBezTo>
                <a:cubicBezTo>
                  <a:pt x="14388" y="21541"/>
                  <a:pt x="14447" y="21211"/>
                  <a:pt x="14449" y="21100"/>
                </a:cubicBezTo>
                <a:cubicBezTo>
                  <a:pt x="14449" y="21043"/>
                  <a:pt x="14469" y="20990"/>
                  <a:pt x="14485" y="20984"/>
                </a:cubicBezTo>
                <a:cubicBezTo>
                  <a:pt x="14501" y="20978"/>
                  <a:pt x="14513" y="20935"/>
                  <a:pt x="14513" y="20887"/>
                </a:cubicBezTo>
                <a:cubicBezTo>
                  <a:pt x="14513" y="20839"/>
                  <a:pt x="14530" y="20694"/>
                  <a:pt x="14557" y="20567"/>
                </a:cubicBezTo>
                <a:cubicBezTo>
                  <a:pt x="14630" y="20221"/>
                  <a:pt x="14673" y="20014"/>
                  <a:pt x="14693" y="19886"/>
                </a:cubicBezTo>
                <a:cubicBezTo>
                  <a:pt x="14703" y="19823"/>
                  <a:pt x="14732" y="19685"/>
                  <a:pt x="14758" y="19575"/>
                </a:cubicBezTo>
                <a:cubicBezTo>
                  <a:pt x="14784" y="19466"/>
                  <a:pt x="14826" y="19260"/>
                  <a:pt x="14851" y="19121"/>
                </a:cubicBezTo>
                <a:cubicBezTo>
                  <a:pt x="14877" y="18983"/>
                  <a:pt x="14929" y="18729"/>
                  <a:pt x="14966" y="18556"/>
                </a:cubicBezTo>
                <a:cubicBezTo>
                  <a:pt x="15004" y="18383"/>
                  <a:pt x="15083" y="17980"/>
                  <a:pt x="15146" y="17657"/>
                </a:cubicBezTo>
                <a:cubicBezTo>
                  <a:pt x="15209" y="17335"/>
                  <a:pt x="15275" y="17009"/>
                  <a:pt x="15290" y="16935"/>
                </a:cubicBezTo>
                <a:cubicBezTo>
                  <a:pt x="15348" y="16645"/>
                  <a:pt x="15454" y="16359"/>
                  <a:pt x="15534" y="16281"/>
                </a:cubicBezTo>
                <a:cubicBezTo>
                  <a:pt x="15578" y="16238"/>
                  <a:pt x="15613" y="16198"/>
                  <a:pt x="15613" y="16189"/>
                </a:cubicBezTo>
                <a:cubicBezTo>
                  <a:pt x="15613" y="16179"/>
                  <a:pt x="15658" y="16146"/>
                  <a:pt x="15707" y="16114"/>
                </a:cubicBezTo>
                <a:cubicBezTo>
                  <a:pt x="15857" y="16018"/>
                  <a:pt x="16386" y="15721"/>
                  <a:pt x="16411" y="15721"/>
                </a:cubicBezTo>
                <a:cubicBezTo>
                  <a:pt x="16441" y="15721"/>
                  <a:pt x="16830" y="15470"/>
                  <a:pt x="17159" y="15234"/>
                </a:cubicBezTo>
                <a:cubicBezTo>
                  <a:pt x="17397" y="15063"/>
                  <a:pt x="17420" y="15050"/>
                  <a:pt x="17461" y="15086"/>
                </a:cubicBezTo>
                <a:cubicBezTo>
                  <a:pt x="17487" y="15109"/>
                  <a:pt x="17495" y="15147"/>
                  <a:pt x="17482" y="15178"/>
                </a:cubicBezTo>
                <a:cubicBezTo>
                  <a:pt x="17470" y="15207"/>
                  <a:pt x="17447" y="15285"/>
                  <a:pt x="17432" y="15355"/>
                </a:cubicBezTo>
                <a:cubicBezTo>
                  <a:pt x="17417" y="15424"/>
                  <a:pt x="17387" y="15536"/>
                  <a:pt x="17367" y="15605"/>
                </a:cubicBezTo>
                <a:cubicBezTo>
                  <a:pt x="17330" y="15733"/>
                  <a:pt x="17293" y="15888"/>
                  <a:pt x="17238" y="16110"/>
                </a:cubicBezTo>
                <a:cubicBezTo>
                  <a:pt x="17221" y="16179"/>
                  <a:pt x="17192" y="16291"/>
                  <a:pt x="17173" y="16360"/>
                </a:cubicBezTo>
                <a:cubicBezTo>
                  <a:pt x="17155" y="16429"/>
                  <a:pt x="17124" y="16541"/>
                  <a:pt x="17108" y="16610"/>
                </a:cubicBezTo>
                <a:cubicBezTo>
                  <a:pt x="17093" y="16679"/>
                  <a:pt x="17012" y="16986"/>
                  <a:pt x="16929" y="17291"/>
                </a:cubicBezTo>
                <a:cubicBezTo>
                  <a:pt x="16845" y="17596"/>
                  <a:pt x="16748" y="17959"/>
                  <a:pt x="16713" y="18097"/>
                </a:cubicBezTo>
                <a:cubicBezTo>
                  <a:pt x="16641" y="18383"/>
                  <a:pt x="16607" y="18519"/>
                  <a:pt x="16555" y="18714"/>
                </a:cubicBezTo>
                <a:cubicBezTo>
                  <a:pt x="16482" y="18985"/>
                  <a:pt x="16470" y="19044"/>
                  <a:pt x="16404" y="19260"/>
                </a:cubicBezTo>
                <a:cubicBezTo>
                  <a:pt x="16367" y="19381"/>
                  <a:pt x="16322" y="19534"/>
                  <a:pt x="16310" y="19603"/>
                </a:cubicBezTo>
                <a:cubicBezTo>
                  <a:pt x="16299" y="19672"/>
                  <a:pt x="16276" y="19762"/>
                  <a:pt x="16260" y="19803"/>
                </a:cubicBezTo>
                <a:cubicBezTo>
                  <a:pt x="16244" y="19843"/>
                  <a:pt x="16226" y="19915"/>
                  <a:pt x="16217" y="19960"/>
                </a:cubicBezTo>
                <a:cubicBezTo>
                  <a:pt x="16208" y="20006"/>
                  <a:pt x="16189" y="20092"/>
                  <a:pt x="16174" y="20150"/>
                </a:cubicBezTo>
                <a:cubicBezTo>
                  <a:pt x="16139" y="20280"/>
                  <a:pt x="15921" y="21129"/>
                  <a:pt x="15879" y="21299"/>
                </a:cubicBezTo>
                <a:cubicBezTo>
                  <a:pt x="15862" y="21368"/>
                  <a:pt x="15840" y="21460"/>
                  <a:pt x="15829" y="21503"/>
                </a:cubicBezTo>
                <a:cubicBezTo>
                  <a:pt x="15810" y="21581"/>
                  <a:pt x="15810" y="21582"/>
                  <a:pt x="15922" y="21582"/>
                </a:cubicBezTo>
                <a:cubicBezTo>
                  <a:pt x="16002" y="21582"/>
                  <a:pt x="16040" y="21570"/>
                  <a:pt x="16052" y="21545"/>
                </a:cubicBezTo>
                <a:cubicBezTo>
                  <a:pt x="16071" y="21504"/>
                  <a:pt x="16168" y="21146"/>
                  <a:pt x="16267" y="20748"/>
                </a:cubicBezTo>
                <a:cubicBezTo>
                  <a:pt x="16303" y="20604"/>
                  <a:pt x="16350" y="20431"/>
                  <a:pt x="16368" y="20368"/>
                </a:cubicBezTo>
                <a:cubicBezTo>
                  <a:pt x="16386" y="20304"/>
                  <a:pt x="16410" y="20204"/>
                  <a:pt x="16425" y="20141"/>
                </a:cubicBezTo>
                <a:cubicBezTo>
                  <a:pt x="16559" y="19609"/>
                  <a:pt x="16688" y="19134"/>
                  <a:pt x="16785" y="18811"/>
                </a:cubicBezTo>
                <a:cubicBezTo>
                  <a:pt x="16836" y="18641"/>
                  <a:pt x="17048" y="17850"/>
                  <a:pt x="17180" y="17324"/>
                </a:cubicBezTo>
                <a:cubicBezTo>
                  <a:pt x="17195" y="17266"/>
                  <a:pt x="17219" y="17161"/>
                  <a:pt x="17238" y="17092"/>
                </a:cubicBezTo>
                <a:cubicBezTo>
                  <a:pt x="17257" y="17023"/>
                  <a:pt x="17286" y="16911"/>
                  <a:pt x="17302" y="16842"/>
                </a:cubicBezTo>
                <a:cubicBezTo>
                  <a:pt x="17319" y="16773"/>
                  <a:pt x="17348" y="16661"/>
                  <a:pt x="17367" y="16592"/>
                </a:cubicBezTo>
                <a:cubicBezTo>
                  <a:pt x="17386" y="16523"/>
                  <a:pt x="17415" y="16406"/>
                  <a:pt x="17432" y="16337"/>
                </a:cubicBezTo>
                <a:cubicBezTo>
                  <a:pt x="17449" y="16268"/>
                  <a:pt x="17500" y="16077"/>
                  <a:pt x="17547" y="15911"/>
                </a:cubicBezTo>
                <a:cubicBezTo>
                  <a:pt x="17593" y="15744"/>
                  <a:pt x="17645" y="15549"/>
                  <a:pt x="17662" y="15480"/>
                </a:cubicBezTo>
                <a:cubicBezTo>
                  <a:pt x="17679" y="15411"/>
                  <a:pt x="17704" y="15310"/>
                  <a:pt x="17719" y="15253"/>
                </a:cubicBezTo>
                <a:cubicBezTo>
                  <a:pt x="17735" y="15195"/>
                  <a:pt x="17787" y="15018"/>
                  <a:pt x="17827" y="14859"/>
                </a:cubicBezTo>
                <a:cubicBezTo>
                  <a:pt x="17897" y="14584"/>
                  <a:pt x="17905" y="14562"/>
                  <a:pt x="18050" y="14419"/>
                </a:cubicBezTo>
                <a:cubicBezTo>
                  <a:pt x="18278" y="14193"/>
                  <a:pt x="18370" y="14081"/>
                  <a:pt x="18560" y="13816"/>
                </a:cubicBezTo>
                <a:cubicBezTo>
                  <a:pt x="18655" y="13684"/>
                  <a:pt x="18763" y="13538"/>
                  <a:pt x="18797" y="13492"/>
                </a:cubicBezTo>
                <a:cubicBezTo>
                  <a:pt x="18899" y="13355"/>
                  <a:pt x="19121" y="12894"/>
                  <a:pt x="19121" y="12820"/>
                </a:cubicBezTo>
                <a:cubicBezTo>
                  <a:pt x="19121" y="12782"/>
                  <a:pt x="19140" y="12744"/>
                  <a:pt x="19157" y="12737"/>
                </a:cubicBezTo>
                <a:cubicBezTo>
                  <a:pt x="19174" y="12730"/>
                  <a:pt x="19181" y="12698"/>
                  <a:pt x="19171" y="12667"/>
                </a:cubicBezTo>
                <a:cubicBezTo>
                  <a:pt x="19162" y="12636"/>
                  <a:pt x="19174" y="12565"/>
                  <a:pt x="19200" y="12510"/>
                </a:cubicBezTo>
                <a:cubicBezTo>
                  <a:pt x="19226" y="12454"/>
                  <a:pt x="19243" y="12383"/>
                  <a:pt x="19236" y="12348"/>
                </a:cubicBezTo>
                <a:cubicBezTo>
                  <a:pt x="19229" y="12312"/>
                  <a:pt x="19233" y="12266"/>
                  <a:pt x="19250" y="12246"/>
                </a:cubicBezTo>
                <a:cubicBezTo>
                  <a:pt x="19267" y="12225"/>
                  <a:pt x="19310" y="12072"/>
                  <a:pt x="19337" y="11907"/>
                </a:cubicBezTo>
                <a:cubicBezTo>
                  <a:pt x="19364" y="11742"/>
                  <a:pt x="19409" y="11532"/>
                  <a:pt x="19437" y="11439"/>
                </a:cubicBezTo>
                <a:cubicBezTo>
                  <a:pt x="19466" y="11347"/>
                  <a:pt x="19494" y="11198"/>
                  <a:pt x="19502" y="11106"/>
                </a:cubicBezTo>
                <a:cubicBezTo>
                  <a:pt x="19510" y="11014"/>
                  <a:pt x="19533" y="10856"/>
                  <a:pt x="19559" y="10758"/>
                </a:cubicBezTo>
                <a:cubicBezTo>
                  <a:pt x="19625" y="10514"/>
                  <a:pt x="19672" y="10005"/>
                  <a:pt x="19638" y="9897"/>
                </a:cubicBezTo>
                <a:cubicBezTo>
                  <a:pt x="19623" y="9848"/>
                  <a:pt x="19594" y="9771"/>
                  <a:pt x="19574" y="9725"/>
                </a:cubicBezTo>
                <a:cubicBezTo>
                  <a:pt x="19531" y="9627"/>
                  <a:pt x="19527" y="9590"/>
                  <a:pt x="19480" y="9104"/>
                </a:cubicBezTo>
                <a:cubicBezTo>
                  <a:pt x="19461" y="8903"/>
                  <a:pt x="19426" y="8656"/>
                  <a:pt x="19401" y="8553"/>
                </a:cubicBezTo>
                <a:cubicBezTo>
                  <a:pt x="19377" y="8449"/>
                  <a:pt x="19331" y="8239"/>
                  <a:pt x="19301" y="8090"/>
                </a:cubicBezTo>
                <a:cubicBezTo>
                  <a:pt x="19271" y="7940"/>
                  <a:pt x="19231" y="7792"/>
                  <a:pt x="19207" y="7761"/>
                </a:cubicBezTo>
                <a:cubicBezTo>
                  <a:pt x="19184" y="7729"/>
                  <a:pt x="19155" y="7666"/>
                  <a:pt x="19143" y="7617"/>
                </a:cubicBezTo>
                <a:cubicBezTo>
                  <a:pt x="19117" y="7512"/>
                  <a:pt x="19020" y="7291"/>
                  <a:pt x="18912" y="7084"/>
                </a:cubicBezTo>
                <a:cubicBezTo>
                  <a:pt x="18871" y="7003"/>
                  <a:pt x="18832" y="6903"/>
                  <a:pt x="18826" y="6857"/>
                </a:cubicBezTo>
                <a:cubicBezTo>
                  <a:pt x="18817" y="6786"/>
                  <a:pt x="18823" y="6774"/>
                  <a:pt x="18877" y="6774"/>
                </a:cubicBezTo>
                <a:cubicBezTo>
                  <a:pt x="18947" y="6774"/>
                  <a:pt x="19045" y="6853"/>
                  <a:pt x="19272" y="7103"/>
                </a:cubicBezTo>
                <a:cubicBezTo>
                  <a:pt x="19353" y="7192"/>
                  <a:pt x="19462" y="7295"/>
                  <a:pt x="19516" y="7334"/>
                </a:cubicBezTo>
                <a:cubicBezTo>
                  <a:pt x="19640" y="7425"/>
                  <a:pt x="19909" y="7745"/>
                  <a:pt x="20048" y="7964"/>
                </a:cubicBezTo>
                <a:cubicBezTo>
                  <a:pt x="20107" y="8057"/>
                  <a:pt x="20183" y="8177"/>
                  <a:pt x="20221" y="8233"/>
                </a:cubicBezTo>
                <a:cubicBezTo>
                  <a:pt x="20380" y="8469"/>
                  <a:pt x="20632" y="9174"/>
                  <a:pt x="20753" y="9734"/>
                </a:cubicBezTo>
                <a:cubicBezTo>
                  <a:pt x="20819" y="10043"/>
                  <a:pt x="20823" y="10164"/>
                  <a:pt x="20824" y="10874"/>
                </a:cubicBezTo>
                <a:cubicBezTo>
                  <a:pt x="20826" y="11664"/>
                  <a:pt x="20794" y="12037"/>
                  <a:pt x="20695" y="12454"/>
                </a:cubicBezTo>
                <a:cubicBezTo>
                  <a:pt x="20446" y="13501"/>
                  <a:pt x="20416" y="13595"/>
                  <a:pt x="20034" y="14516"/>
                </a:cubicBezTo>
                <a:cubicBezTo>
                  <a:pt x="19901" y="14837"/>
                  <a:pt x="19343" y="15991"/>
                  <a:pt x="19293" y="16045"/>
                </a:cubicBezTo>
                <a:cubicBezTo>
                  <a:pt x="19281" y="16059"/>
                  <a:pt x="19149" y="16139"/>
                  <a:pt x="19006" y="16221"/>
                </a:cubicBezTo>
                <a:lnTo>
                  <a:pt x="18747" y="16369"/>
                </a:lnTo>
                <a:lnTo>
                  <a:pt x="18560" y="16721"/>
                </a:lnTo>
                <a:cubicBezTo>
                  <a:pt x="18455" y="16915"/>
                  <a:pt x="18324" y="17155"/>
                  <a:pt x="18273" y="17259"/>
                </a:cubicBezTo>
                <a:cubicBezTo>
                  <a:pt x="17874" y="18065"/>
                  <a:pt x="17215" y="19318"/>
                  <a:pt x="17166" y="19358"/>
                </a:cubicBezTo>
                <a:cubicBezTo>
                  <a:pt x="17133" y="19385"/>
                  <a:pt x="17077" y="19458"/>
                  <a:pt x="17044" y="19525"/>
                </a:cubicBezTo>
                <a:cubicBezTo>
                  <a:pt x="16847" y="19913"/>
                  <a:pt x="16684" y="20249"/>
                  <a:pt x="16691" y="20252"/>
                </a:cubicBezTo>
                <a:cubicBezTo>
                  <a:pt x="16696" y="20254"/>
                  <a:pt x="16740" y="20271"/>
                  <a:pt x="16785" y="20289"/>
                </a:cubicBezTo>
                <a:cubicBezTo>
                  <a:pt x="16830" y="20307"/>
                  <a:pt x="16937" y="20334"/>
                  <a:pt x="17022" y="20349"/>
                </a:cubicBezTo>
                <a:cubicBezTo>
                  <a:pt x="17107" y="20364"/>
                  <a:pt x="17185" y="20381"/>
                  <a:pt x="17195" y="20391"/>
                </a:cubicBezTo>
                <a:cubicBezTo>
                  <a:pt x="17204" y="20401"/>
                  <a:pt x="17257" y="20409"/>
                  <a:pt x="17310" y="20409"/>
                </a:cubicBezTo>
                <a:cubicBezTo>
                  <a:pt x="17362" y="20409"/>
                  <a:pt x="17430" y="20418"/>
                  <a:pt x="17461" y="20428"/>
                </a:cubicBezTo>
                <a:cubicBezTo>
                  <a:pt x="17666" y="20495"/>
                  <a:pt x="18110" y="20571"/>
                  <a:pt x="18151" y="20544"/>
                </a:cubicBezTo>
                <a:cubicBezTo>
                  <a:pt x="18204" y="20508"/>
                  <a:pt x="18600" y="19709"/>
                  <a:pt x="18582" y="19673"/>
                </a:cubicBezTo>
                <a:cubicBezTo>
                  <a:pt x="18563" y="19635"/>
                  <a:pt x="18743" y="19266"/>
                  <a:pt x="18999" y="18811"/>
                </a:cubicBezTo>
                <a:cubicBezTo>
                  <a:pt x="19070" y="18684"/>
                  <a:pt x="19148" y="18538"/>
                  <a:pt x="19171" y="18487"/>
                </a:cubicBezTo>
                <a:cubicBezTo>
                  <a:pt x="19195" y="18435"/>
                  <a:pt x="19232" y="18364"/>
                  <a:pt x="19250" y="18329"/>
                </a:cubicBezTo>
                <a:cubicBezTo>
                  <a:pt x="19351" y="18136"/>
                  <a:pt x="19566" y="17736"/>
                  <a:pt x="19660" y="17569"/>
                </a:cubicBezTo>
                <a:cubicBezTo>
                  <a:pt x="19719" y="17464"/>
                  <a:pt x="19756" y="17372"/>
                  <a:pt x="19746" y="17365"/>
                </a:cubicBezTo>
                <a:cubicBezTo>
                  <a:pt x="19737" y="17359"/>
                  <a:pt x="19740" y="17340"/>
                  <a:pt x="19753" y="17319"/>
                </a:cubicBezTo>
                <a:cubicBezTo>
                  <a:pt x="19767" y="17298"/>
                  <a:pt x="19854" y="17143"/>
                  <a:pt x="19940" y="16976"/>
                </a:cubicBezTo>
                <a:lnTo>
                  <a:pt x="20098" y="16675"/>
                </a:lnTo>
                <a:lnTo>
                  <a:pt x="20027" y="16443"/>
                </a:lnTo>
                <a:lnTo>
                  <a:pt x="19955" y="16212"/>
                </a:lnTo>
                <a:lnTo>
                  <a:pt x="20063" y="15994"/>
                </a:lnTo>
                <a:cubicBezTo>
                  <a:pt x="20121" y="15874"/>
                  <a:pt x="20190" y="15739"/>
                  <a:pt x="20213" y="15697"/>
                </a:cubicBezTo>
                <a:cubicBezTo>
                  <a:pt x="20351" y="15459"/>
                  <a:pt x="20855" y="14321"/>
                  <a:pt x="21019" y="13881"/>
                </a:cubicBezTo>
                <a:cubicBezTo>
                  <a:pt x="21169" y="13475"/>
                  <a:pt x="21336" y="12794"/>
                  <a:pt x="21443" y="12162"/>
                </a:cubicBezTo>
                <a:cubicBezTo>
                  <a:pt x="21535" y="11615"/>
                  <a:pt x="21597" y="10648"/>
                  <a:pt x="21536" y="10661"/>
                </a:cubicBezTo>
                <a:cubicBezTo>
                  <a:pt x="21523" y="10664"/>
                  <a:pt x="21507" y="10659"/>
                  <a:pt x="21507" y="10647"/>
                </a:cubicBezTo>
                <a:cubicBezTo>
                  <a:pt x="21507" y="10636"/>
                  <a:pt x="21523" y="10626"/>
                  <a:pt x="21536" y="10629"/>
                </a:cubicBezTo>
                <a:cubicBezTo>
                  <a:pt x="21549" y="10631"/>
                  <a:pt x="21558" y="10592"/>
                  <a:pt x="21558" y="10541"/>
                </a:cubicBezTo>
                <a:cubicBezTo>
                  <a:pt x="21558" y="10476"/>
                  <a:pt x="21542" y="10449"/>
                  <a:pt x="21515" y="10452"/>
                </a:cubicBezTo>
                <a:cubicBezTo>
                  <a:pt x="21463" y="10459"/>
                  <a:pt x="21445" y="10244"/>
                  <a:pt x="21493" y="10207"/>
                </a:cubicBezTo>
                <a:cubicBezTo>
                  <a:pt x="21583" y="10137"/>
                  <a:pt x="21298" y="9010"/>
                  <a:pt x="21062" y="8497"/>
                </a:cubicBezTo>
                <a:cubicBezTo>
                  <a:pt x="20916" y="8180"/>
                  <a:pt x="20669" y="7762"/>
                  <a:pt x="20415" y="7395"/>
                </a:cubicBezTo>
                <a:cubicBezTo>
                  <a:pt x="20187" y="7064"/>
                  <a:pt x="20125" y="7005"/>
                  <a:pt x="20034" y="7024"/>
                </a:cubicBezTo>
                <a:cubicBezTo>
                  <a:pt x="19972" y="7036"/>
                  <a:pt x="19840" y="6950"/>
                  <a:pt x="19840" y="6899"/>
                </a:cubicBezTo>
                <a:cubicBezTo>
                  <a:pt x="19840" y="6885"/>
                  <a:pt x="19792" y="6841"/>
                  <a:pt x="19739" y="6801"/>
                </a:cubicBezTo>
                <a:cubicBezTo>
                  <a:pt x="19686" y="6762"/>
                  <a:pt x="19646" y="6707"/>
                  <a:pt x="19646" y="6676"/>
                </a:cubicBezTo>
                <a:cubicBezTo>
                  <a:pt x="19645" y="6637"/>
                  <a:pt x="19629" y="6619"/>
                  <a:pt x="19588" y="6621"/>
                </a:cubicBezTo>
                <a:cubicBezTo>
                  <a:pt x="19549" y="6623"/>
                  <a:pt x="19533" y="6612"/>
                  <a:pt x="19538" y="6584"/>
                </a:cubicBezTo>
                <a:cubicBezTo>
                  <a:pt x="19547" y="6532"/>
                  <a:pt x="19451" y="6380"/>
                  <a:pt x="19394" y="6357"/>
                </a:cubicBezTo>
                <a:cubicBezTo>
                  <a:pt x="19371" y="6347"/>
                  <a:pt x="19351" y="6320"/>
                  <a:pt x="19351" y="6296"/>
                </a:cubicBezTo>
                <a:cubicBezTo>
                  <a:pt x="19351" y="6247"/>
                  <a:pt x="19219" y="6051"/>
                  <a:pt x="19186" y="6051"/>
                </a:cubicBezTo>
                <a:cubicBezTo>
                  <a:pt x="19174" y="6051"/>
                  <a:pt x="19126" y="6015"/>
                  <a:pt x="19085" y="5972"/>
                </a:cubicBezTo>
                <a:cubicBezTo>
                  <a:pt x="19044" y="5929"/>
                  <a:pt x="18951" y="5844"/>
                  <a:pt x="18877" y="5787"/>
                </a:cubicBezTo>
                <a:cubicBezTo>
                  <a:pt x="18802" y="5729"/>
                  <a:pt x="18691" y="5620"/>
                  <a:pt x="18625" y="5541"/>
                </a:cubicBezTo>
                <a:cubicBezTo>
                  <a:pt x="18502" y="5395"/>
                  <a:pt x="18264" y="5193"/>
                  <a:pt x="18036" y="5036"/>
                </a:cubicBezTo>
                <a:cubicBezTo>
                  <a:pt x="17843" y="4904"/>
                  <a:pt x="17481" y="4620"/>
                  <a:pt x="17439" y="4568"/>
                </a:cubicBezTo>
                <a:cubicBezTo>
                  <a:pt x="17418" y="4543"/>
                  <a:pt x="17404" y="4487"/>
                  <a:pt x="17403" y="4443"/>
                </a:cubicBezTo>
                <a:cubicBezTo>
                  <a:pt x="17402" y="4399"/>
                  <a:pt x="17373" y="4290"/>
                  <a:pt x="17346" y="4198"/>
                </a:cubicBezTo>
                <a:cubicBezTo>
                  <a:pt x="17276" y="3967"/>
                  <a:pt x="17243" y="3830"/>
                  <a:pt x="17137" y="3382"/>
                </a:cubicBezTo>
                <a:cubicBezTo>
                  <a:pt x="17096" y="3206"/>
                  <a:pt x="17049" y="3003"/>
                  <a:pt x="17015" y="2868"/>
                </a:cubicBezTo>
                <a:cubicBezTo>
                  <a:pt x="16999" y="2804"/>
                  <a:pt x="16969" y="2685"/>
                  <a:pt x="16950" y="2604"/>
                </a:cubicBezTo>
                <a:cubicBezTo>
                  <a:pt x="16932" y="2522"/>
                  <a:pt x="16899" y="2395"/>
                  <a:pt x="16878" y="2321"/>
                </a:cubicBezTo>
                <a:cubicBezTo>
                  <a:pt x="16800" y="2037"/>
                  <a:pt x="16738" y="1762"/>
                  <a:pt x="16691" y="1529"/>
                </a:cubicBezTo>
                <a:cubicBezTo>
                  <a:pt x="16661" y="1376"/>
                  <a:pt x="16615" y="1194"/>
                  <a:pt x="16447" y="556"/>
                </a:cubicBezTo>
                <a:cubicBezTo>
                  <a:pt x="16384" y="314"/>
                  <a:pt x="16332" y="92"/>
                  <a:pt x="16332" y="60"/>
                </a:cubicBezTo>
                <a:cubicBezTo>
                  <a:pt x="16332" y="5"/>
                  <a:pt x="16319" y="0"/>
                  <a:pt x="16181" y="0"/>
                </a:cubicBezTo>
                <a:cubicBezTo>
                  <a:pt x="16078" y="0"/>
                  <a:pt x="16037" y="7"/>
                  <a:pt x="16037" y="28"/>
                </a:cubicBezTo>
                <a:cubicBezTo>
                  <a:pt x="16037" y="61"/>
                  <a:pt x="16188" y="657"/>
                  <a:pt x="16231" y="797"/>
                </a:cubicBezTo>
                <a:cubicBezTo>
                  <a:pt x="16248" y="848"/>
                  <a:pt x="16277" y="957"/>
                  <a:pt x="16296" y="1038"/>
                </a:cubicBezTo>
                <a:cubicBezTo>
                  <a:pt x="16376" y="1368"/>
                  <a:pt x="16436" y="1614"/>
                  <a:pt x="16497" y="1872"/>
                </a:cubicBezTo>
                <a:cubicBezTo>
                  <a:pt x="16533" y="2021"/>
                  <a:pt x="16574" y="2199"/>
                  <a:pt x="16591" y="2265"/>
                </a:cubicBezTo>
                <a:cubicBezTo>
                  <a:pt x="16675" y="2589"/>
                  <a:pt x="16693" y="2659"/>
                  <a:pt x="16720" y="2775"/>
                </a:cubicBezTo>
                <a:cubicBezTo>
                  <a:pt x="16736" y="2844"/>
                  <a:pt x="16766" y="2960"/>
                  <a:pt x="16785" y="3035"/>
                </a:cubicBezTo>
                <a:cubicBezTo>
                  <a:pt x="16804" y="3109"/>
                  <a:pt x="16833" y="3233"/>
                  <a:pt x="16850" y="3308"/>
                </a:cubicBezTo>
                <a:cubicBezTo>
                  <a:pt x="16866" y="3383"/>
                  <a:pt x="16896" y="3498"/>
                  <a:pt x="16914" y="3567"/>
                </a:cubicBezTo>
                <a:cubicBezTo>
                  <a:pt x="17061" y="4133"/>
                  <a:pt x="17088" y="4275"/>
                  <a:pt x="17051" y="4299"/>
                </a:cubicBezTo>
                <a:cubicBezTo>
                  <a:pt x="17012" y="4324"/>
                  <a:pt x="17031" y="4334"/>
                  <a:pt x="16591" y="4082"/>
                </a:cubicBezTo>
                <a:cubicBezTo>
                  <a:pt x="16421" y="3984"/>
                  <a:pt x="16116" y="3822"/>
                  <a:pt x="15915" y="3720"/>
                </a:cubicBezTo>
                <a:cubicBezTo>
                  <a:pt x="15705" y="3614"/>
                  <a:pt x="15543" y="3514"/>
                  <a:pt x="15534" y="3489"/>
                </a:cubicBezTo>
                <a:cubicBezTo>
                  <a:pt x="15526" y="3464"/>
                  <a:pt x="15497" y="3281"/>
                  <a:pt x="15469" y="3086"/>
                </a:cubicBezTo>
                <a:cubicBezTo>
                  <a:pt x="15442" y="2890"/>
                  <a:pt x="15401" y="2666"/>
                  <a:pt x="15383" y="2585"/>
                </a:cubicBezTo>
                <a:cubicBezTo>
                  <a:pt x="15365" y="2505"/>
                  <a:pt x="15308" y="2209"/>
                  <a:pt x="15254" y="1927"/>
                </a:cubicBezTo>
                <a:cubicBezTo>
                  <a:pt x="15199" y="1645"/>
                  <a:pt x="15140" y="1353"/>
                  <a:pt x="15124" y="1279"/>
                </a:cubicBezTo>
                <a:cubicBezTo>
                  <a:pt x="15109" y="1204"/>
                  <a:pt x="15079" y="1028"/>
                  <a:pt x="15053" y="889"/>
                </a:cubicBezTo>
                <a:cubicBezTo>
                  <a:pt x="15026" y="751"/>
                  <a:pt x="14974" y="497"/>
                  <a:pt x="14938" y="324"/>
                </a:cubicBezTo>
                <a:cubicBezTo>
                  <a:pt x="14901" y="151"/>
                  <a:pt x="14866" y="7"/>
                  <a:pt x="14866" y="4"/>
                </a:cubicBezTo>
                <a:cubicBezTo>
                  <a:pt x="14866" y="2"/>
                  <a:pt x="14827" y="0"/>
                  <a:pt x="14779" y="0"/>
                </a:cubicBezTo>
                <a:cubicBezTo>
                  <a:pt x="14694" y="0"/>
                  <a:pt x="14696" y="-1"/>
                  <a:pt x="14715" y="129"/>
                </a:cubicBezTo>
                <a:cubicBezTo>
                  <a:pt x="14740" y="306"/>
                  <a:pt x="14834" y="796"/>
                  <a:pt x="14851" y="852"/>
                </a:cubicBezTo>
                <a:cubicBezTo>
                  <a:pt x="14859" y="877"/>
                  <a:pt x="14882" y="1008"/>
                  <a:pt x="14902" y="1144"/>
                </a:cubicBezTo>
                <a:cubicBezTo>
                  <a:pt x="14921" y="1281"/>
                  <a:pt x="14948" y="1439"/>
                  <a:pt x="14966" y="1496"/>
                </a:cubicBezTo>
                <a:cubicBezTo>
                  <a:pt x="14984" y="1554"/>
                  <a:pt x="15015" y="1685"/>
                  <a:pt x="15031" y="1788"/>
                </a:cubicBezTo>
                <a:cubicBezTo>
                  <a:pt x="15048" y="1892"/>
                  <a:pt x="15082" y="2102"/>
                  <a:pt x="15110" y="2252"/>
                </a:cubicBezTo>
                <a:cubicBezTo>
                  <a:pt x="15139" y="2401"/>
                  <a:pt x="15186" y="2629"/>
                  <a:pt x="15211" y="2761"/>
                </a:cubicBezTo>
                <a:cubicBezTo>
                  <a:pt x="15236" y="2894"/>
                  <a:pt x="15271" y="3082"/>
                  <a:pt x="15290" y="3178"/>
                </a:cubicBezTo>
                <a:cubicBezTo>
                  <a:pt x="15339" y="3431"/>
                  <a:pt x="15323" y="3440"/>
                  <a:pt x="14974" y="3294"/>
                </a:cubicBezTo>
                <a:cubicBezTo>
                  <a:pt x="14665" y="3165"/>
                  <a:pt x="13821" y="2886"/>
                  <a:pt x="13615" y="2845"/>
                </a:cubicBezTo>
                <a:cubicBezTo>
                  <a:pt x="13544" y="2830"/>
                  <a:pt x="13402" y="2794"/>
                  <a:pt x="13299" y="2761"/>
                </a:cubicBezTo>
                <a:cubicBezTo>
                  <a:pt x="13196" y="2728"/>
                  <a:pt x="13089" y="2701"/>
                  <a:pt x="13062" y="2701"/>
                </a:cubicBezTo>
                <a:cubicBezTo>
                  <a:pt x="13034" y="2701"/>
                  <a:pt x="12962" y="2681"/>
                  <a:pt x="12896" y="2659"/>
                </a:cubicBezTo>
                <a:cubicBezTo>
                  <a:pt x="12713" y="2600"/>
                  <a:pt x="11754" y="2424"/>
                  <a:pt x="11588" y="2418"/>
                </a:cubicBezTo>
                <a:cubicBezTo>
                  <a:pt x="11508" y="2415"/>
                  <a:pt x="11341" y="2403"/>
                  <a:pt x="11221" y="2391"/>
                </a:cubicBezTo>
                <a:cubicBezTo>
                  <a:pt x="11102" y="2378"/>
                  <a:pt x="10893" y="2359"/>
                  <a:pt x="10754" y="2353"/>
                </a:cubicBezTo>
                <a:cubicBezTo>
                  <a:pt x="10568" y="2346"/>
                  <a:pt x="10476" y="2334"/>
                  <a:pt x="10409" y="2303"/>
                </a:cubicBezTo>
                <a:cubicBezTo>
                  <a:pt x="10337" y="2268"/>
                  <a:pt x="10310" y="2264"/>
                  <a:pt x="10273" y="2284"/>
                </a:cubicBezTo>
                <a:cubicBezTo>
                  <a:pt x="10216" y="2314"/>
                  <a:pt x="9972" y="2293"/>
                  <a:pt x="9899" y="2252"/>
                </a:cubicBezTo>
                <a:cubicBezTo>
                  <a:pt x="9836" y="2216"/>
                  <a:pt x="9542" y="2193"/>
                  <a:pt x="9468" y="2219"/>
                </a:cubicBezTo>
                <a:cubicBezTo>
                  <a:pt x="9428" y="2233"/>
                  <a:pt x="9386" y="2229"/>
                  <a:pt x="9331" y="2205"/>
                </a:cubicBezTo>
                <a:cubicBezTo>
                  <a:pt x="9269" y="2179"/>
                  <a:pt x="9239" y="2178"/>
                  <a:pt x="9187" y="2196"/>
                </a:cubicBezTo>
                <a:cubicBezTo>
                  <a:pt x="9140" y="2212"/>
                  <a:pt x="9103" y="2212"/>
                  <a:pt x="9058" y="2196"/>
                </a:cubicBezTo>
                <a:cubicBezTo>
                  <a:pt x="9011" y="2180"/>
                  <a:pt x="8976" y="2182"/>
                  <a:pt x="8928" y="2201"/>
                </a:cubicBezTo>
                <a:cubicBezTo>
                  <a:pt x="8878" y="2221"/>
                  <a:pt x="8841" y="2224"/>
                  <a:pt x="8763" y="2205"/>
                </a:cubicBezTo>
                <a:cubicBezTo>
                  <a:pt x="8651" y="2178"/>
                  <a:pt x="7887" y="2199"/>
                  <a:pt x="7469" y="2242"/>
                </a:cubicBezTo>
                <a:cubicBezTo>
                  <a:pt x="7273" y="2262"/>
                  <a:pt x="7239" y="2274"/>
                  <a:pt x="7239" y="2307"/>
                </a:cubicBezTo>
                <a:cubicBezTo>
                  <a:pt x="7239" y="2358"/>
                  <a:pt x="7145" y="2380"/>
                  <a:pt x="7067" y="2349"/>
                </a:cubicBezTo>
                <a:cubicBezTo>
                  <a:pt x="6980" y="2314"/>
                  <a:pt x="6925" y="2316"/>
                  <a:pt x="6973" y="2353"/>
                </a:cubicBezTo>
                <a:cubicBezTo>
                  <a:pt x="7001" y="2375"/>
                  <a:pt x="6999" y="2385"/>
                  <a:pt x="6973" y="2395"/>
                </a:cubicBezTo>
                <a:cubicBezTo>
                  <a:pt x="6923" y="2415"/>
                  <a:pt x="6839" y="2390"/>
                  <a:pt x="6866" y="2363"/>
                </a:cubicBezTo>
                <a:cubicBezTo>
                  <a:pt x="6879" y="2348"/>
                  <a:pt x="6868" y="2344"/>
                  <a:pt x="6830" y="2349"/>
                </a:cubicBezTo>
                <a:cubicBezTo>
                  <a:pt x="6793" y="2354"/>
                  <a:pt x="6766" y="2369"/>
                  <a:pt x="6772" y="2391"/>
                </a:cubicBezTo>
                <a:cubicBezTo>
                  <a:pt x="6785" y="2438"/>
                  <a:pt x="6692" y="2463"/>
                  <a:pt x="6614" y="2432"/>
                </a:cubicBezTo>
                <a:cubicBezTo>
                  <a:pt x="6563" y="2412"/>
                  <a:pt x="6542" y="2417"/>
                  <a:pt x="6485" y="2460"/>
                </a:cubicBezTo>
                <a:cubicBezTo>
                  <a:pt x="6440" y="2493"/>
                  <a:pt x="6388" y="2507"/>
                  <a:pt x="6326" y="2506"/>
                </a:cubicBezTo>
                <a:cubicBezTo>
                  <a:pt x="6275" y="2505"/>
                  <a:pt x="6200" y="2520"/>
                  <a:pt x="6168" y="2539"/>
                </a:cubicBezTo>
                <a:cubicBezTo>
                  <a:pt x="6134" y="2559"/>
                  <a:pt x="6087" y="2569"/>
                  <a:pt x="6046" y="2562"/>
                </a:cubicBezTo>
                <a:cubicBezTo>
                  <a:pt x="6001" y="2554"/>
                  <a:pt x="5936" y="2566"/>
                  <a:pt x="5866" y="2599"/>
                </a:cubicBezTo>
                <a:cubicBezTo>
                  <a:pt x="5807" y="2627"/>
                  <a:pt x="5686" y="2663"/>
                  <a:pt x="5600" y="2678"/>
                </a:cubicBezTo>
                <a:cubicBezTo>
                  <a:pt x="5477" y="2699"/>
                  <a:pt x="5439" y="2721"/>
                  <a:pt x="5399" y="2775"/>
                </a:cubicBezTo>
                <a:cubicBezTo>
                  <a:pt x="5369" y="2816"/>
                  <a:pt x="5261" y="2878"/>
                  <a:pt x="5126" y="2937"/>
                </a:cubicBezTo>
                <a:cubicBezTo>
                  <a:pt x="4883" y="3044"/>
                  <a:pt x="4758" y="3127"/>
                  <a:pt x="4450" y="3382"/>
                </a:cubicBezTo>
                <a:cubicBezTo>
                  <a:pt x="4340" y="3474"/>
                  <a:pt x="4216" y="3572"/>
                  <a:pt x="4170" y="3600"/>
                </a:cubicBezTo>
                <a:cubicBezTo>
                  <a:pt x="4092" y="3647"/>
                  <a:pt x="4082" y="3646"/>
                  <a:pt x="4026" y="3614"/>
                </a:cubicBezTo>
                <a:cubicBezTo>
                  <a:pt x="3963" y="3577"/>
                  <a:pt x="3962" y="3572"/>
                  <a:pt x="4019" y="3299"/>
                </a:cubicBezTo>
                <a:cubicBezTo>
                  <a:pt x="4036" y="3218"/>
                  <a:pt x="4059" y="3097"/>
                  <a:pt x="4069" y="3035"/>
                </a:cubicBezTo>
                <a:cubicBezTo>
                  <a:pt x="4088" y="2923"/>
                  <a:pt x="4086" y="2921"/>
                  <a:pt x="4026" y="2956"/>
                </a:cubicBezTo>
                <a:cubicBezTo>
                  <a:pt x="3993" y="2976"/>
                  <a:pt x="3959" y="2987"/>
                  <a:pt x="3947" y="2979"/>
                </a:cubicBezTo>
                <a:cubicBezTo>
                  <a:pt x="3919" y="2961"/>
                  <a:pt x="4021" y="2887"/>
                  <a:pt x="4055" y="2900"/>
                </a:cubicBezTo>
                <a:cubicBezTo>
                  <a:pt x="4069" y="2906"/>
                  <a:pt x="4098" y="2855"/>
                  <a:pt x="4120" y="2789"/>
                </a:cubicBezTo>
                <a:cubicBezTo>
                  <a:pt x="4157" y="2673"/>
                  <a:pt x="4171" y="2621"/>
                  <a:pt x="4199" y="2404"/>
                </a:cubicBezTo>
                <a:cubicBezTo>
                  <a:pt x="4206" y="2350"/>
                  <a:pt x="4222" y="2266"/>
                  <a:pt x="4235" y="2219"/>
                </a:cubicBezTo>
                <a:cubicBezTo>
                  <a:pt x="4250" y="2163"/>
                  <a:pt x="4240" y="2124"/>
                  <a:pt x="4213" y="2103"/>
                </a:cubicBezTo>
                <a:cubicBezTo>
                  <a:pt x="4181" y="2078"/>
                  <a:pt x="4186" y="2064"/>
                  <a:pt x="4228" y="2034"/>
                </a:cubicBezTo>
                <a:cubicBezTo>
                  <a:pt x="4276" y="1999"/>
                  <a:pt x="4336" y="1762"/>
                  <a:pt x="4357" y="1538"/>
                </a:cubicBezTo>
                <a:cubicBezTo>
                  <a:pt x="4361" y="1492"/>
                  <a:pt x="4385" y="1419"/>
                  <a:pt x="4407" y="1376"/>
                </a:cubicBezTo>
                <a:cubicBezTo>
                  <a:pt x="4429" y="1333"/>
                  <a:pt x="4440" y="1282"/>
                  <a:pt x="4429" y="1260"/>
                </a:cubicBezTo>
                <a:cubicBezTo>
                  <a:pt x="4418" y="1238"/>
                  <a:pt x="4425" y="1193"/>
                  <a:pt x="4443" y="1163"/>
                </a:cubicBezTo>
                <a:cubicBezTo>
                  <a:pt x="4461" y="1132"/>
                  <a:pt x="4485" y="1051"/>
                  <a:pt x="4494" y="982"/>
                </a:cubicBezTo>
                <a:cubicBezTo>
                  <a:pt x="4503" y="913"/>
                  <a:pt x="4519" y="833"/>
                  <a:pt x="4529" y="806"/>
                </a:cubicBezTo>
                <a:cubicBezTo>
                  <a:pt x="4540" y="779"/>
                  <a:pt x="4528" y="754"/>
                  <a:pt x="4508" y="746"/>
                </a:cubicBezTo>
                <a:cubicBezTo>
                  <a:pt x="4488" y="738"/>
                  <a:pt x="4483" y="720"/>
                  <a:pt x="4494" y="709"/>
                </a:cubicBezTo>
                <a:cubicBezTo>
                  <a:pt x="4504" y="698"/>
                  <a:pt x="4527" y="697"/>
                  <a:pt x="4544" y="704"/>
                </a:cubicBezTo>
                <a:cubicBezTo>
                  <a:pt x="4561" y="711"/>
                  <a:pt x="4573" y="660"/>
                  <a:pt x="4573" y="588"/>
                </a:cubicBezTo>
                <a:cubicBezTo>
                  <a:pt x="4573" y="519"/>
                  <a:pt x="4585" y="416"/>
                  <a:pt x="4601" y="361"/>
                </a:cubicBezTo>
                <a:cubicBezTo>
                  <a:pt x="4618" y="306"/>
                  <a:pt x="4642" y="201"/>
                  <a:pt x="4652" y="129"/>
                </a:cubicBezTo>
                <a:lnTo>
                  <a:pt x="4673" y="0"/>
                </a:lnTo>
                <a:lnTo>
                  <a:pt x="4299" y="0"/>
                </a:lnTo>
                <a:close/>
                <a:moveTo>
                  <a:pt x="3883" y="2191"/>
                </a:moveTo>
                <a:cubicBezTo>
                  <a:pt x="3931" y="2234"/>
                  <a:pt x="3925" y="2475"/>
                  <a:pt x="3861" y="2752"/>
                </a:cubicBezTo>
                <a:cubicBezTo>
                  <a:pt x="3843" y="2833"/>
                  <a:pt x="3812" y="2963"/>
                  <a:pt x="3796" y="3044"/>
                </a:cubicBezTo>
                <a:cubicBezTo>
                  <a:pt x="3780" y="3124"/>
                  <a:pt x="3749" y="3218"/>
                  <a:pt x="3732" y="3248"/>
                </a:cubicBezTo>
                <a:cubicBezTo>
                  <a:pt x="3695" y="3310"/>
                  <a:pt x="3618" y="3314"/>
                  <a:pt x="3545" y="3262"/>
                </a:cubicBezTo>
                <a:cubicBezTo>
                  <a:pt x="3466" y="3206"/>
                  <a:pt x="3487" y="2844"/>
                  <a:pt x="3581" y="2590"/>
                </a:cubicBezTo>
                <a:cubicBezTo>
                  <a:pt x="3607" y="2518"/>
                  <a:pt x="3634" y="2422"/>
                  <a:pt x="3645" y="2377"/>
                </a:cubicBezTo>
                <a:cubicBezTo>
                  <a:pt x="3657" y="2332"/>
                  <a:pt x="3706" y="2263"/>
                  <a:pt x="3753" y="2224"/>
                </a:cubicBezTo>
                <a:cubicBezTo>
                  <a:pt x="3833" y="2156"/>
                  <a:pt x="3840" y="2155"/>
                  <a:pt x="3883" y="2191"/>
                </a:cubicBezTo>
                <a:close/>
                <a:moveTo>
                  <a:pt x="8095" y="2618"/>
                </a:moveTo>
                <a:cubicBezTo>
                  <a:pt x="8557" y="2591"/>
                  <a:pt x="9341" y="2608"/>
                  <a:pt x="9496" y="2650"/>
                </a:cubicBezTo>
                <a:cubicBezTo>
                  <a:pt x="9592" y="2676"/>
                  <a:pt x="9604" y="2689"/>
                  <a:pt x="9604" y="2761"/>
                </a:cubicBezTo>
                <a:cubicBezTo>
                  <a:pt x="9604" y="2862"/>
                  <a:pt x="9548" y="2895"/>
                  <a:pt x="9360" y="2900"/>
                </a:cubicBezTo>
                <a:cubicBezTo>
                  <a:pt x="9279" y="2902"/>
                  <a:pt x="9201" y="2914"/>
                  <a:pt x="9180" y="2928"/>
                </a:cubicBezTo>
                <a:cubicBezTo>
                  <a:pt x="9159" y="2942"/>
                  <a:pt x="9098" y="2951"/>
                  <a:pt x="9051" y="2951"/>
                </a:cubicBezTo>
                <a:cubicBezTo>
                  <a:pt x="9003" y="2951"/>
                  <a:pt x="8767" y="2984"/>
                  <a:pt x="8519" y="3025"/>
                </a:cubicBezTo>
                <a:cubicBezTo>
                  <a:pt x="8270" y="3067"/>
                  <a:pt x="8008" y="3109"/>
                  <a:pt x="7937" y="3118"/>
                </a:cubicBezTo>
                <a:cubicBezTo>
                  <a:pt x="7785" y="3138"/>
                  <a:pt x="7477" y="3198"/>
                  <a:pt x="7383" y="3225"/>
                </a:cubicBezTo>
                <a:cubicBezTo>
                  <a:pt x="7347" y="3235"/>
                  <a:pt x="7161" y="3272"/>
                  <a:pt x="6973" y="3308"/>
                </a:cubicBezTo>
                <a:cubicBezTo>
                  <a:pt x="6295" y="3439"/>
                  <a:pt x="6211" y="3456"/>
                  <a:pt x="6010" y="3516"/>
                </a:cubicBezTo>
                <a:cubicBezTo>
                  <a:pt x="5577" y="3647"/>
                  <a:pt x="5532" y="3562"/>
                  <a:pt x="5866" y="3243"/>
                </a:cubicBezTo>
                <a:cubicBezTo>
                  <a:pt x="6008" y="3108"/>
                  <a:pt x="6084" y="3055"/>
                  <a:pt x="6190" y="3021"/>
                </a:cubicBezTo>
                <a:cubicBezTo>
                  <a:pt x="6267" y="2996"/>
                  <a:pt x="6365" y="2952"/>
                  <a:pt x="6406" y="2923"/>
                </a:cubicBezTo>
                <a:cubicBezTo>
                  <a:pt x="6608" y="2782"/>
                  <a:pt x="7256" y="2666"/>
                  <a:pt x="8095" y="2618"/>
                </a:cubicBezTo>
                <a:close/>
                <a:moveTo>
                  <a:pt x="4048" y="2650"/>
                </a:moveTo>
                <a:cubicBezTo>
                  <a:pt x="4065" y="2643"/>
                  <a:pt x="4088" y="2644"/>
                  <a:pt x="4098" y="2655"/>
                </a:cubicBezTo>
                <a:cubicBezTo>
                  <a:pt x="4109" y="2666"/>
                  <a:pt x="4108" y="2680"/>
                  <a:pt x="4091" y="2687"/>
                </a:cubicBezTo>
                <a:cubicBezTo>
                  <a:pt x="4074" y="2694"/>
                  <a:pt x="4051" y="2693"/>
                  <a:pt x="4041" y="2682"/>
                </a:cubicBezTo>
                <a:cubicBezTo>
                  <a:pt x="4030" y="2672"/>
                  <a:pt x="4031" y="2657"/>
                  <a:pt x="4048" y="2650"/>
                </a:cubicBezTo>
                <a:close/>
                <a:moveTo>
                  <a:pt x="3954" y="3150"/>
                </a:moveTo>
                <a:cubicBezTo>
                  <a:pt x="3971" y="3144"/>
                  <a:pt x="3994" y="3149"/>
                  <a:pt x="4005" y="3160"/>
                </a:cubicBezTo>
                <a:cubicBezTo>
                  <a:pt x="4015" y="3171"/>
                  <a:pt x="4007" y="3185"/>
                  <a:pt x="3990" y="3192"/>
                </a:cubicBezTo>
                <a:cubicBezTo>
                  <a:pt x="3973" y="3199"/>
                  <a:pt x="3951" y="3194"/>
                  <a:pt x="3940" y="3183"/>
                </a:cubicBezTo>
                <a:cubicBezTo>
                  <a:pt x="3930" y="3172"/>
                  <a:pt x="3938" y="3157"/>
                  <a:pt x="3954" y="3150"/>
                </a:cubicBezTo>
                <a:close/>
                <a:moveTo>
                  <a:pt x="17072" y="3489"/>
                </a:moveTo>
                <a:cubicBezTo>
                  <a:pt x="17089" y="3482"/>
                  <a:pt x="17112" y="3482"/>
                  <a:pt x="17123" y="3493"/>
                </a:cubicBezTo>
                <a:cubicBezTo>
                  <a:pt x="17133" y="3504"/>
                  <a:pt x="17132" y="3519"/>
                  <a:pt x="17116" y="3526"/>
                </a:cubicBezTo>
                <a:cubicBezTo>
                  <a:pt x="17099" y="3532"/>
                  <a:pt x="17076" y="3527"/>
                  <a:pt x="17065" y="3516"/>
                </a:cubicBezTo>
                <a:cubicBezTo>
                  <a:pt x="17055" y="3506"/>
                  <a:pt x="17055" y="3495"/>
                  <a:pt x="17072" y="3489"/>
                </a:cubicBezTo>
                <a:close/>
              </a:path>
            </a:pathLst>
          </a:custGeom>
          <a:ln w="12700">
            <a:miter lim="400000"/>
          </a:ln>
          <a:effectLst>
            <a:outerShdw sx="100000" sy="100000" kx="0" ky="0" algn="b" rotWithShape="0" blurRad="63500" dist="279648" dir="5400000">
              <a:srgbClr val="000000">
                <a:alpha val="14403"/>
              </a:srgbClr>
            </a:outerShdw>
          </a:effectLst>
        </p:spPr>
      </p:pic>
      <p:grpSp>
        <p:nvGrpSpPr>
          <p:cNvPr id="308" name="Gruppieren"/>
          <p:cNvGrpSpPr/>
          <p:nvPr/>
        </p:nvGrpSpPr>
        <p:grpSpPr>
          <a:xfrm>
            <a:off x="1940709" y="5308332"/>
            <a:ext cx="2412012" cy="699078"/>
            <a:chOff x="0" y="0"/>
            <a:chExt cx="2412011" cy="699077"/>
          </a:xfrm>
        </p:grpSpPr>
        <p:sp>
          <p:nvSpPr>
            <p:cNvPr id="306" name="Linien"/>
            <p:cNvSpPr/>
            <p:nvPr/>
          </p:nvSpPr>
          <p:spPr>
            <a:xfrm flipH="1">
              <a:off x="1874013" y="0"/>
              <a:ext cx="537999" cy="537998"/>
            </a:xfrm>
            <a:prstGeom prst="line">
              <a:avLst/>
            </a:prstGeom>
            <a:noFill/>
            <a:ln w="63500" cap="flat">
              <a:solidFill>
                <a:srgbClr val="929292"/>
              </a:solidFill>
              <a:prstDash val="solid"/>
              <a:miter lim="400000"/>
              <a:tailEnd type="triangle" w="med" len="med"/>
            </a:ln>
            <a:effectLst/>
          </p:spPr>
          <p:txBody>
            <a:bodyPr wrap="square" lIns="50800" tIns="50800" rIns="50800" bIns="50800" numCol="1" anchor="ctr">
              <a:noAutofit/>
            </a:bodyPr>
            <a:lstStyle/>
            <a:p>
              <a:pPr/>
            </a:p>
          </p:txBody>
        </p:sp>
        <p:sp>
          <p:nvSpPr>
            <p:cNvPr id="307" name="Linien"/>
            <p:cNvSpPr/>
            <p:nvPr/>
          </p:nvSpPr>
          <p:spPr>
            <a:xfrm>
              <a:off x="-1" y="65903"/>
              <a:ext cx="633176" cy="633175"/>
            </a:xfrm>
            <a:prstGeom prst="line">
              <a:avLst/>
            </a:prstGeom>
            <a:noFill/>
            <a:ln w="63500" cap="flat">
              <a:solidFill>
                <a:srgbClr val="929292"/>
              </a:solidFill>
              <a:prstDash val="solid"/>
              <a:miter lim="400000"/>
              <a:tailEnd type="triangle" w="med" len="med"/>
            </a:ln>
            <a:effectLst/>
          </p:spPr>
          <p:txBody>
            <a:bodyPr wrap="square" lIns="50800" tIns="50800" rIns="50800" bIns="50800" numCol="1" anchor="ctr">
              <a:noAutofit/>
            </a:bodyPr>
            <a:lstStyle/>
            <a:p>
              <a:pPr/>
            </a:p>
          </p:txBody>
        </p:sp>
      </p:grpSp>
      <p:sp>
        <p:nvSpPr>
          <p:cNvPr id="309" name="Gen2 sensor…"/>
          <p:cNvSpPr txBox="1"/>
          <p:nvPr/>
        </p:nvSpPr>
        <p:spPr>
          <a:xfrm>
            <a:off x="6629770" y="8175824"/>
            <a:ext cx="13624720" cy="467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821531">
              <a:defRPr b="0" sz="4400">
                <a:latin typeface="Avenir Heavy"/>
                <a:ea typeface="Avenir Heavy"/>
                <a:cs typeface="Avenir Heavy"/>
                <a:sym typeface="Avenir Heavy"/>
              </a:defRPr>
            </a:pPr>
            <a:r>
              <a:t>Gen2 sensor</a:t>
            </a:r>
          </a:p>
          <a:p>
            <a:pPr marL="615461" indent="-615461" algn="l" defTabSz="821531">
              <a:buSzPct val="50000"/>
              <a:buChar char="•"/>
              <a:defRPr b="0" sz="4400">
                <a:latin typeface="Avenir Book"/>
                <a:ea typeface="Avenir Book"/>
                <a:cs typeface="Avenir Book"/>
                <a:sym typeface="Avenir Book"/>
              </a:defRPr>
            </a:pPr>
            <a:r>
              <a:t>best solutions from Upgrade</a:t>
            </a:r>
          </a:p>
          <a:p>
            <a:pPr marL="615461" indent="-615461" algn="l" defTabSz="821531">
              <a:buSzPct val="50000"/>
              <a:buChar char="•"/>
              <a:defRPr b="0" sz="4400">
                <a:latin typeface="Avenir Book"/>
                <a:ea typeface="Avenir Book"/>
                <a:cs typeface="Avenir Book"/>
                <a:sym typeface="Avenir Book"/>
              </a:defRPr>
            </a:pPr>
            <a:r>
              <a:t>12 prototypes in the Upgrade</a:t>
            </a:r>
          </a:p>
          <a:p>
            <a:pPr marL="615461" indent="-615461" algn="l" defTabSz="821531">
              <a:buSzPct val="50000"/>
              <a:buChar char="•"/>
              <a:defRPr b="0" sz="4400">
                <a:latin typeface="Avenir Book"/>
                <a:ea typeface="Avenir Book"/>
                <a:cs typeface="Avenir Book"/>
                <a:sym typeface="Avenir Book"/>
              </a:defRPr>
            </a:pPr>
            <a:r>
              <a:t>preparing final design </a:t>
            </a:r>
            <a:br/>
            <a:r>
              <a:t>esp. calibration add-ons like muon-tagger</a:t>
            </a:r>
          </a:p>
          <a:p>
            <a:pPr marL="615461" indent="-615461" algn="l" defTabSz="821531">
              <a:buSzPct val="50000"/>
              <a:buChar char="•"/>
              <a:defRPr b="0" sz="4400">
                <a:latin typeface="Avenir Book"/>
                <a:ea typeface="Avenir Book"/>
                <a:cs typeface="Avenir Book"/>
                <a:sym typeface="Avenir Book"/>
              </a:defRPr>
            </a:pPr>
            <a:r>
              <a:t>preparing start of production of ~ 10k modules</a:t>
            </a:r>
          </a:p>
        </p:txBody>
      </p:sp>
      <p:pic>
        <p:nvPicPr>
          <p:cNvPr id="310" name="IceCubeGen2-color.png" descr="IceCubeGen2-color.png"/>
          <p:cNvPicPr>
            <a:picLocks noChangeAspect="1"/>
          </p:cNvPicPr>
          <p:nvPr/>
        </p:nvPicPr>
        <p:blipFill>
          <a:blip r:embed="rId7">
            <a:extLst/>
          </a:blip>
          <a:stretch>
            <a:fillRect/>
          </a:stretch>
        </p:blipFill>
        <p:spPr>
          <a:xfrm>
            <a:off x="-78934" y="-202828"/>
            <a:ext cx="7188934" cy="2396312"/>
          </a:xfrm>
          <a:prstGeom prst="rect">
            <a:avLst/>
          </a:prstGeom>
          <a:ln w="12700">
            <a:miter lim="400000"/>
          </a:ln>
        </p:spPr>
      </p:pic>
      <p:sp>
        <p:nvSpPr>
          <p:cNvPr id="311" name="anna.obertacke@fysik.su.se"/>
          <p:cNvSpPr txBox="1"/>
          <p:nvPr/>
        </p:nvSpPr>
        <p:spPr>
          <a:xfrm>
            <a:off x="93700" y="13246871"/>
            <a:ext cx="4219347" cy="4987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2600">
                <a:solidFill>
                  <a:srgbClr val="929292"/>
                </a:solidFill>
                <a:hlinkClick r:id="rId8" invalidUrl="" action="" tgtFrame="" tooltip="" history="1" highlightClick="0" endSnd="0"/>
              </a:defRPr>
            </a:lvl1pPr>
          </a:lstStyle>
          <a:p>
            <a:pPr/>
            <a:r>
              <a:rPr>
                <a:hlinkClick r:id="rId8" invalidUrl="" action="" tgtFrame="" tooltip="" history="1" highlightClick="0" endSnd="0"/>
              </a:rPr>
              <a:t>anna.obertacke@fysik.su.se</a:t>
            </a:r>
          </a:p>
        </p:txBody>
      </p:sp>
      <p:grpSp>
        <p:nvGrpSpPr>
          <p:cNvPr id="317" name="Gruppieren"/>
          <p:cNvGrpSpPr/>
          <p:nvPr/>
        </p:nvGrpSpPr>
        <p:grpSpPr>
          <a:xfrm>
            <a:off x="518147" y="6341633"/>
            <a:ext cx="13472001" cy="6571015"/>
            <a:chOff x="0" y="0"/>
            <a:chExt cx="13471999" cy="6571014"/>
          </a:xfrm>
        </p:grpSpPr>
        <p:grpSp>
          <p:nvGrpSpPr>
            <p:cNvPr id="314" name="Gruppieren"/>
            <p:cNvGrpSpPr/>
            <p:nvPr/>
          </p:nvGrpSpPr>
          <p:grpSpPr>
            <a:xfrm>
              <a:off x="0" y="0"/>
              <a:ext cx="13472000" cy="6571015"/>
              <a:chOff x="0" y="0"/>
              <a:chExt cx="13471999" cy="6571014"/>
            </a:xfrm>
          </p:grpSpPr>
          <p:pic>
            <p:nvPicPr>
              <p:cNvPr id="312" name="IceCube_Gen2_TDR_0.05_July27.2023_Part_I_and_II (verschoben).pdf" descr="IceCube_Gen2_TDR_0.05_July27.2023_Part_I_and_II (verschoben).pdf"/>
              <p:cNvPicPr>
                <a:picLocks noChangeAspect="1"/>
              </p:cNvPicPr>
              <p:nvPr/>
            </p:nvPicPr>
            <p:blipFill>
              <a:blip r:embed="rId9">
                <a:extLst/>
              </a:blip>
              <a:srcRect l="14899" t="7839" r="14899" b="67277"/>
              <a:stretch>
                <a:fillRect/>
              </a:stretch>
            </p:blipFill>
            <p:spPr>
              <a:xfrm>
                <a:off x="0" y="391177"/>
                <a:ext cx="13472000" cy="6179838"/>
              </a:xfrm>
              <a:prstGeom prst="rect">
                <a:avLst/>
              </a:prstGeom>
              <a:ln w="12700" cap="flat">
                <a:noFill/>
                <a:miter lim="400000"/>
              </a:ln>
              <a:effectLst/>
            </p:spPr>
          </p:pic>
          <p:sp>
            <p:nvSpPr>
              <p:cNvPr id="313" name="IceCube-Gen2 Technical Design Report"/>
              <p:cNvSpPr txBox="1"/>
              <p:nvPr/>
            </p:nvSpPr>
            <p:spPr>
              <a:xfrm>
                <a:off x="4596581" y="0"/>
                <a:ext cx="7796511" cy="5418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sz="2800">
                    <a:solidFill>
                      <a:schemeClr val="accent1">
                        <a:hueOff val="114395"/>
                        <a:lumOff val="-24975"/>
                      </a:schemeClr>
                    </a:solidFill>
                    <a:latin typeface="Monaco"/>
                    <a:ea typeface="Monaco"/>
                    <a:cs typeface="Monaco"/>
                    <a:sym typeface="Monaco"/>
                  </a:defRPr>
                </a:lvl1pPr>
              </a:lstStyle>
              <a:p>
                <a:pPr/>
                <a:r>
                  <a:t>IceCube-Gen2 Technical Design Report</a:t>
                </a:r>
              </a:p>
            </p:txBody>
          </p:sp>
        </p:grpSp>
        <p:sp>
          <p:nvSpPr>
            <p:cNvPr id="315" name="Steady sources"/>
            <p:cNvSpPr txBox="1"/>
            <p:nvPr/>
          </p:nvSpPr>
          <p:spPr>
            <a:xfrm>
              <a:off x="1254701" y="4184362"/>
              <a:ext cx="2729383" cy="5230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800"/>
              </a:lvl1pPr>
            </a:lstStyle>
            <a:p>
              <a:pPr/>
              <a:r>
                <a:t>Steady sources</a:t>
              </a:r>
            </a:p>
          </p:txBody>
        </p:sp>
        <p:sp>
          <p:nvSpPr>
            <p:cNvPr id="316" name="Transient sources"/>
            <p:cNvSpPr txBox="1"/>
            <p:nvPr/>
          </p:nvSpPr>
          <p:spPr>
            <a:xfrm>
              <a:off x="7503341" y="4184362"/>
              <a:ext cx="3124100" cy="5230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2800"/>
              </a:lvl1pPr>
            </a:lstStyle>
            <a:p>
              <a:pPr/>
              <a:r>
                <a:t>Transient sources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317"/>
                                        </p:tgtEl>
                                        <p:attrNameLst>
                                          <p:attrName>style.visibility</p:attrName>
                                        </p:attrNameLst>
                                      </p:cBhvr>
                                      <p:to>
                                        <p:strVal val="hidden"/>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305"/>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0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303"/>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308"/>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7" fill="hold">
                                  <p:stCondLst>
                                    <p:cond delay="0"/>
                                  </p:stCondLst>
                                  <p:iterate type="el" backwards="0">
                                    <p:tmAbs val="0"/>
                                  </p:iterate>
                                  <p:childTnLst>
                                    <p:set>
                                      <p:cBhvr>
                                        <p:cTn id="26" fill="hold"/>
                                        <p:tgtEl>
                                          <p:spTgt spid="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7" grpId="1"/>
      <p:bldP build="whole" bldLvl="1" animBg="1" rev="0" advAuto="0" spid="317" grpId="2"/>
      <p:bldP build="whole" bldLvl="1" animBg="1" rev="0" advAuto="0" spid="304" grpId="4"/>
      <p:bldP build="whole" bldLvl="1" animBg="1" rev="0" advAuto="0" spid="308" grpId="6"/>
      <p:bldP build="whole" bldLvl="1" animBg="1" rev="0" advAuto="0" spid="303" grpId="5"/>
      <p:bldP build="whole" bldLvl="1" animBg="1" rev="0" advAuto="0" spid="309" grpId="7"/>
      <p:bldP build="whole" bldLvl="1" animBg="1" rev="0" advAuto="0" spid="305" grpId="3"/>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1" name="video_run012_string92H_run_2026-01-24_233239_annotated2 clip 11m14s br 1500" descr="video_run012_string92H_run_2026-01-24_233239_annotated2 clip 11m14s br 1500"/>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234" y="4234"/>
            <a:ext cx="24384001" cy="13716001"/>
          </a:xfrm>
          <a:prstGeom prst="rect">
            <a:avLst/>
          </a:prstGeom>
          <a:ln w="12700">
            <a:miter lim="400000"/>
          </a:ln>
        </p:spPr>
      </p:pic>
      <p:sp>
        <p:nvSpPr>
          <p:cNvPr id="322" name="TextBox 2"/>
          <p:cNvSpPr txBox="1"/>
          <p:nvPr/>
        </p:nvSpPr>
        <p:spPr>
          <a:xfrm>
            <a:off x="-1" y="349277"/>
            <a:ext cx="8102322" cy="967741"/>
          </a:xfrm>
          <a:prstGeom prst="rect">
            <a:avLst/>
          </a:prstGeom>
          <a:solidFill>
            <a:srgbClr val="000000">
              <a:alpha val="50059"/>
            </a:srgbClr>
          </a:solidFill>
          <a:ln w="12700">
            <a:miter lim="400000"/>
          </a:ln>
          <a:extLst>
            <a:ext uri="{C572A759-6A51-4108-AA02-DFA0A04FC94B}">
              <ma14:wrappingTextBoxFlag xmlns:ma14="http://schemas.microsoft.com/office/mac/drawingml/2011/main" val="1"/>
            </a:ext>
          </a:extLst>
        </p:spPr>
        <p:txBody>
          <a:bodyPr wrap="none" lIns="121919" tIns="121919" rIns="121919" bIns="121919">
            <a:spAutoFit/>
          </a:bodyPr>
          <a:lstStyle>
            <a:lvl1pPr algn="l" defTabSz="1217573">
              <a:defRPr b="0" sz="4200">
                <a:solidFill>
                  <a:srgbClr val="FFFFFF"/>
                </a:solidFill>
                <a:latin typeface="Avenir Book"/>
                <a:ea typeface="Avenir Book"/>
                <a:cs typeface="Avenir Book"/>
                <a:sym typeface="Avenir Book"/>
              </a:defRPr>
            </a:lvl1pPr>
          </a:lstStyle>
          <a:p>
            <a:pPr/>
            <a:r>
              <a:t>92H sideways, Day 2, Turbulence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4034" fill="hold"/>
                                        <p:tgtEl>
                                          <p:spTgt spid="321"/>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32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321"/>
                </p:tgtEl>
              </p:cMediaNode>
            </p:video>
            <p:seq concurrent="1" prevAc="none" nextAc="seek">
              <p:cTn id="12" evtFilter="cancelBubble" nodeType="interactiveSeq" restart="whenNotActive" fill="hold">
                <p:stCondLst>
                  <p:cond delay="0" evt="onClick">
                    <p:tgtEl>
                      <p:spTgt spid="321"/>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21"/>
                                        </p:tgtEl>
                                      </p:cBhvr>
                                    </p:cmd>
                                  </p:childTnLst>
                                </p:cTn>
                              </p:par>
                            </p:childTnLst>
                          </p:cTn>
                        </p:par>
                      </p:childTnLst>
                    </p:cTn>
                  </p:par>
                </p:childTnLst>
              </p:cTn>
              <p:nextCondLst>
                <p:cond delay="0" evt="onClick">
                  <p:tgtEl>
                    <p:spTgt spid="321"/>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324" name="Camera 1 Tape 4 clip 2h37m30s v2" descr="Camera 1 Tape 4 clip 2h37m30s v2"/>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619498" y="-1"/>
            <a:ext cx="17145001" cy="13716001"/>
          </a:xfrm>
          <a:prstGeom prst="rect">
            <a:avLst/>
          </a:prstGeom>
          <a:ln w="12700">
            <a:miter lim="400000"/>
          </a:ln>
        </p:spPr>
      </p:pic>
      <p:sp>
        <p:nvSpPr>
          <p:cNvPr id="325" name="TextBox 5"/>
          <p:cNvSpPr txBox="1"/>
          <p:nvPr/>
        </p:nvSpPr>
        <p:spPr>
          <a:xfrm>
            <a:off x="-1" y="349277"/>
            <a:ext cx="3212111" cy="4384041"/>
          </a:xfrm>
          <a:prstGeom prst="rect">
            <a:avLst/>
          </a:prstGeom>
          <a:solidFill>
            <a:srgbClr val="000000">
              <a:alpha val="50059"/>
            </a:srgbClr>
          </a:solidFill>
          <a:ln w="12700">
            <a:miter lim="400000"/>
          </a:ln>
          <a:extLst>
            <a:ext uri="{C572A759-6A51-4108-AA02-DFA0A04FC94B}">
              <ma14:wrappingTextBoxFlag xmlns:ma14="http://schemas.microsoft.com/office/mac/drawingml/2011/main" val="1"/>
            </a:ext>
          </a:extLst>
        </p:spPr>
        <p:txBody>
          <a:bodyPr wrap="none" lIns="121919" tIns="121919" rIns="121919" bIns="121919">
            <a:spAutoFit/>
          </a:bodyPr>
          <a:lstStyle/>
          <a:p>
            <a:pPr algn="l" defTabSz="1217573">
              <a:defRPr b="0" sz="4200">
                <a:solidFill>
                  <a:srgbClr val="FFFFFF"/>
                </a:solidFill>
                <a:latin typeface="Avenir Book"/>
                <a:ea typeface="Avenir Book"/>
                <a:cs typeface="Avenir Book"/>
                <a:sym typeface="Avenir Book"/>
              </a:defRPr>
            </a:pPr>
            <a:r>
              <a:t>Sweden</a:t>
            </a:r>
          </a:p>
          <a:p>
            <a:pPr algn="l" defTabSz="1217573">
              <a:defRPr b="0" sz="4200">
                <a:solidFill>
                  <a:srgbClr val="FFFFFF"/>
                </a:solidFill>
                <a:latin typeface="Avenir Book"/>
                <a:ea typeface="Avenir Book"/>
                <a:cs typeface="Avenir Book"/>
                <a:sym typeface="Avenir Book"/>
              </a:defRPr>
            </a:pPr>
            <a:r>
              <a:t>Camera</a:t>
            </a:r>
          </a:p>
          <a:p>
            <a:pPr algn="l" defTabSz="1217573">
              <a:defRPr b="0" sz="4200">
                <a:solidFill>
                  <a:srgbClr val="FFFFFF"/>
                </a:solidFill>
                <a:latin typeface="Avenir Book"/>
                <a:ea typeface="Avenir Book"/>
                <a:cs typeface="Avenir Book"/>
                <a:sym typeface="Avenir Book"/>
              </a:defRPr>
            </a:pPr>
            <a:r>
              <a:t>in AMANDA</a:t>
            </a:r>
          </a:p>
          <a:p>
            <a:pPr algn="l" defTabSz="1217573">
              <a:defRPr b="0" sz="4200">
                <a:solidFill>
                  <a:srgbClr val="FFFFFF"/>
                </a:solidFill>
                <a:latin typeface="Avenir Book"/>
                <a:ea typeface="Avenir Book"/>
                <a:cs typeface="Avenir Book"/>
                <a:sym typeface="Avenir Book"/>
              </a:defRPr>
            </a:pPr>
            <a:r>
              <a:t>1998</a:t>
            </a:r>
          </a:p>
          <a:p>
            <a:pPr algn="l" defTabSz="1217573">
              <a:defRPr b="0" sz="3600">
                <a:solidFill>
                  <a:srgbClr val="FFFFFF"/>
                </a:solidFill>
                <a:latin typeface="Avenir Book"/>
                <a:ea typeface="Avenir Book"/>
                <a:cs typeface="Avenir Book"/>
                <a:sym typeface="Avenir Book"/>
              </a:defRPr>
            </a:pPr>
            <a:r>
              <a:t>(P.O. Hulth,</a:t>
            </a:r>
          </a:p>
          <a:p>
            <a:pPr algn="l" defTabSz="1217573">
              <a:defRPr b="0" sz="3600">
                <a:solidFill>
                  <a:srgbClr val="FFFFFF"/>
                </a:solidFill>
                <a:latin typeface="Avenir Book"/>
                <a:ea typeface="Avenir Book"/>
                <a:cs typeface="Avenir Book"/>
                <a:sym typeface="Avenir Book"/>
              </a:defRPr>
            </a:pPr>
            <a:r>
              <a:t>L. Thollander)</a:t>
            </a:r>
          </a:p>
        </p:txBody>
      </p:sp>
      <p:sp>
        <p:nvSpPr>
          <p:cNvPr id="326" name="TextBox 7"/>
          <p:cNvSpPr txBox="1"/>
          <p:nvPr/>
        </p:nvSpPr>
        <p:spPr>
          <a:xfrm>
            <a:off x="78039" y="4824255"/>
            <a:ext cx="3375660" cy="2656841"/>
          </a:xfrm>
          <a:prstGeom prst="rect">
            <a:avLst/>
          </a:prstGeom>
          <a:ln w="12700">
            <a:miter lim="400000"/>
          </a:ln>
          <a:extLst>
            <a:ext uri="{C572A759-6A51-4108-AA02-DFA0A04FC94B}">
              <ma14:wrappingTextBoxFlag xmlns:ma14="http://schemas.microsoft.com/office/mac/drawingml/2011/main" val="1"/>
            </a:ext>
          </a:extLst>
        </p:spPr>
        <p:txBody>
          <a:bodyPr lIns="121919" tIns="121919" rIns="121919" bIns="121919">
            <a:spAutoFit/>
          </a:bodyPr>
          <a:lstStyle/>
          <a:p>
            <a:pPr algn="l" defTabSz="1217573">
              <a:defRPr b="0" sz="2800">
                <a:solidFill>
                  <a:srgbClr val="FFFFFF"/>
                </a:solidFill>
                <a:latin typeface="Avenir Book"/>
                <a:ea typeface="Avenir Book"/>
                <a:cs typeface="Avenir Book"/>
                <a:sym typeface="Avenir Book"/>
              </a:defRPr>
            </a:pPr>
            <a:r>
              <a:rPr u="sng">
                <a:solidFill>
                  <a:srgbClr val="0000FF"/>
                </a:solidFill>
                <a:uFill>
                  <a:solidFill>
                    <a:srgbClr val="0000FF"/>
                  </a:solidFill>
                </a:uFill>
                <a:hlinkClick r:id="rId5" invalidUrl="" action="" tgtFrame="" tooltip="" history="1" highlightClick="0" endSnd="0"/>
              </a:rPr>
              <a:t>https://</a:t>
            </a:r>
            <a:r>
              <a:rPr u="sng">
                <a:solidFill>
                  <a:srgbClr val="0000FF"/>
                </a:solidFill>
                <a:uFill>
                  <a:solidFill>
                    <a:srgbClr val="0000FF"/>
                  </a:solidFill>
                </a:uFill>
                <a:hlinkClick r:id="rId5" invalidUrl="" action="" tgtFrame="" tooltip="" history="1" highlightClick="0" endSnd="0"/>
              </a:rPr>
              <a:t>www.youtube.com</a:t>
            </a:r>
            <a:r>
              <a:rPr u="sng">
                <a:solidFill>
                  <a:srgbClr val="0000FF"/>
                </a:solidFill>
                <a:uFill>
                  <a:solidFill>
                    <a:srgbClr val="0000FF"/>
                  </a:solidFill>
                </a:uFill>
                <a:hlinkClick r:id="rId5" invalidUrl="" action="" tgtFrame="" tooltip="" history="1" highlightClick="0" endSnd="0"/>
              </a:rPr>
              <a:t>/</a:t>
            </a:r>
            <a:r>
              <a:rPr u="sng">
                <a:solidFill>
                  <a:srgbClr val="0000FF"/>
                </a:solidFill>
                <a:uFill>
                  <a:solidFill>
                    <a:srgbClr val="0000FF"/>
                  </a:solidFill>
                </a:uFill>
                <a:hlinkClick r:id="rId5" invalidUrl="" action="" tgtFrame="" tooltip="" history="1" highlightClick="0" endSnd="0"/>
              </a:rPr>
              <a:t>watch?v</a:t>
            </a:r>
            <a:r>
              <a:rPr u="sng">
                <a:solidFill>
                  <a:srgbClr val="0000FF"/>
                </a:solidFill>
                <a:uFill>
                  <a:solidFill>
                    <a:srgbClr val="0000FF"/>
                  </a:solidFill>
                </a:uFill>
                <a:hlinkClick r:id="rId5" invalidUrl="" action="" tgtFrame="" tooltip="" history="1" highlightClick="0" endSnd="0"/>
              </a:rPr>
              <a:t>=hiJVajBA9TQ&amp;t=548s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0040" fill="hold"/>
                                        <p:tgtEl>
                                          <p:spTgt spid="324"/>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32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324"/>
                </p:tgtEl>
              </p:cMediaNode>
            </p:video>
            <p:seq concurrent="1" prevAc="none" nextAc="seek">
              <p:cTn id="12" evtFilter="cancelBubble" nodeType="interactiveSeq" restart="whenNotActive" fill="hold">
                <p:stCondLst>
                  <p:cond delay="0" evt="onClick">
                    <p:tgtEl>
                      <p:spTgt spid="324"/>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24"/>
                                        </p:tgtEl>
                                      </p:cBhvr>
                                    </p:cmd>
                                  </p:childTnLst>
                                </p:cTn>
                              </p:par>
                            </p:childTnLst>
                          </p:cTn>
                        </p:par>
                      </p:childTnLst>
                    </p:cTn>
                  </p:par>
                </p:childTnLst>
              </p:cTn>
              <p:nextCondLst>
                <p:cond delay="0" evt="onClick">
                  <p:tgtEl>
                    <p:spTgt spid="32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Title 1"/>
          <p:cNvSpPr txBox="1"/>
          <p:nvPr>
            <p:ph type="title"/>
          </p:nvPr>
        </p:nvSpPr>
        <p:spPr>
          <a:prstGeom prst="rect">
            <a:avLst/>
          </a:prstGeom>
        </p:spPr>
        <p:txBody>
          <a:bodyPr/>
          <a:lstStyle>
            <a:lvl1pPr defTabSz="1071463">
              <a:defRPr sz="5632"/>
            </a:lvl1pPr>
          </a:lstStyle>
          <a:p>
            <a:pPr/>
            <a:r>
              <a:t>IceCube Present &amp; Future</a:t>
            </a:r>
          </a:p>
        </p:txBody>
      </p:sp>
      <p:pic>
        <p:nvPicPr>
          <p:cNvPr id="329" name="Picture 3" descr="Picture 3"/>
          <p:cNvPicPr>
            <a:picLocks noChangeAspect="1"/>
          </p:cNvPicPr>
          <p:nvPr/>
        </p:nvPicPr>
        <p:blipFill>
          <a:blip r:embed="rId2">
            <a:extLst/>
          </a:blip>
          <a:stretch>
            <a:fillRect/>
          </a:stretch>
        </p:blipFill>
        <p:spPr>
          <a:xfrm>
            <a:off x="741591" y="1615145"/>
            <a:ext cx="23236011" cy="7115210"/>
          </a:xfrm>
          <a:prstGeom prst="rect">
            <a:avLst/>
          </a:prstGeom>
          <a:ln w="12700">
            <a:miter lim="400000"/>
          </a:ln>
        </p:spPr>
      </p:pic>
      <p:sp>
        <p:nvSpPr>
          <p:cNvPr id="330" name="TextBox 4"/>
          <p:cNvSpPr txBox="1"/>
          <p:nvPr/>
        </p:nvSpPr>
        <p:spPr>
          <a:xfrm>
            <a:off x="12932088" y="9208158"/>
            <a:ext cx="4374770" cy="9067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1217571">
              <a:defRPr b="0" sz="4200">
                <a:latin typeface="Avenir Book"/>
                <a:ea typeface="Avenir Book"/>
                <a:cs typeface="Avenir Book"/>
                <a:sym typeface="Avenir Book"/>
              </a:defRPr>
            </a:lvl1pPr>
          </a:lstStyle>
          <a:p>
            <a:pPr/>
            <a:r>
              <a:t>Completed: 2011</a:t>
            </a:r>
          </a:p>
        </p:txBody>
      </p:sp>
      <p:sp>
        <p:nvSpPr>
          <p:cNvPr id="331" name="TextBox 5"/>
          <p:cNvSpPr txBox="1"/>
          <p:nvPr/>
        </p:nvSpPr>
        <p:spPr>
          <a:xfrm>
            <a:off x="19403872" y="9198208"/>
            <a:ext cx="3514930" cy="9067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1217571">
              <a:defRPr b="0" sz="4200">
                <a:latin typeface="Avenir Book"/>
                <a:ea typeface="Avenir Book"/>
                <a:cs typeface="Avenir Book"/>
                <a:sym typeface="Avenir Book"/>
              </a:defRPr>
            </a:lvl1pPr>
          </a:lstStyle>
          <a:p>
            <a:pPr/>
            <a:r>
              <a:t>Built: 2025-26</a:t>
            </a:r>
          </a:p>
        </p:txBody>
      </p:sp>
      <p:sp>
        <p:nvSpPr>
          <p:cNvPr id="332" name="TextBox 6"/>
          <p:cNvSpPr txBox="1"/>
          <p:nvPr/>
        </p:nvSpPr>
        <p:spPr>
          <a:xfrm>
            <a:off x="3624433" y="9198208"/>
            <a:ext cx="5331157" cy="9067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l" defTabSz="1217571">
              <a:defRPr b="0" sz="4200">
                <a:latin typeface="Avenir Book"/>
                <a:ea typeface="Avenir Book"/>
                <a:cs typeface="Avenir Book"/>
                <a:sym typeface="Avenir Book"/>
              </a:defRPr>
            </a:lvl1pPr>
          </a:lstStyle>
          <a:p>
            <a:pPr/>
            <a:r>
              <a:t>Build:  after Upgrade </a:t>
            </a:r>
          </a:p>
        </p:txBody>
      </p:sp>
      <p:sp>
        <p:nvSpPr>
          <p:cNvPr id="333" name="Straight Connector 9"/>
          <p:cNvSpPr/>
          <p:nvPr/>
        </p:nvSpPr>
        <p:spPr>
          <a:xfrm>
            <a:off x="943431" y="8973295"/>
            <a:ext cx="10813144" cy="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34" name="Straight Connector 10"/>
          <p:cNvSpPr/>
          <p:nvPr/>
        </p:nvSpPr>
        <p:spPr>
          <a:xfrm flipV="1">
            <a:off x="938592" y="8730210"/>
            <a:ext cx="1" cy="24309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35" name="Straight Connector 12"/>
          <p:cNvSpPr/>
          <p:nvPr/>
        </p:nvSpPr>
        <p:spPr>
          <a:xfrm flipV="1">
            <a:off x="11756573" y="8730210"/>
            <a:ext cx="1" cy="24309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36" name="Straight Connector 13"/>
          <p:cNvSpPr/>
          <p:nvPr/>
        </p:nvSpPr>
        <p:spPr>
          <a:xfrm flipV="1">
            <a:off x="6236303" y="8973300"/>
            <a:ext cx="1" cy="24309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37" name="TextBox 18"/>
          <p:cNvSpPr txBox="1"/>
          <p:nvPr/>
        </p:nvSpPr>
        <p:spPr>
          <a:xfrm>
            <a:off x="1841795" y="10683565"/>
            <a:ext cx="9016416" cy="2011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217571">
              <a:defRPr b="0" sz="6400">
                <a:latin typeface="Avenir Book"/>
                <a:ea typeface="Avenir Book"/>
                <a:cs typeface="Avenir Book"/>
                <a:sym typeface="Avenir Book"/>
              </a:defRPr>
            </a:pPr>
            <a:r>
              <a:t>IceCube-Gen2 </a:t>
            </a:r>
          </a:p>
          <a:p>
            <a:pPr defTabSz="1217571">
              <a:lnSpc>
                <a:spcPct val="150000"/>
              </a:lnSpc>
              <a:defRPr b="0" sz="4200">
                <a:latin typeface="Avenir Book"/>
                <a:ea typeface="Avenir Book"/>
                <a:cs typeface="Avenir Book"/>
                <a:sym typeface="Avenir Book"/>
              </a:defRPr>
            </a:pPr>
            <a:r>
              <a:t>Neutrino Astronomy from TeV to EeV</a:t>
            </a:r>
          </a:p>
        </p:txBody>
      </p:sp>
      <p:sp>
        <p:nvSpPr>
          <p:cNvPr id="338" name="Straight Connector 15"/>
          <p:cNvSpPr/>
          <p:nvPr/>
        </p:nvSpPr>
        <p:spPr>
          <a:xfrm>
            <a:off x="18620511" y="8973295"/>
            <a:ext cx="5283201" cy="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39" name="Straight Connector 16"/>
          <p:cNvSpPr/>
          <p:nvPr/>
        </p:nvSpPr>
        <p:spPr>
          <a:xfrm flipV="1">
            <a:off x="18620511" y="8730208"/>
            <a:ext cx="1" cy="24309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40" name="Straight Connector 17"/>
          <p:cNvSpPr/>
          <p:nvPr/>
        </p:nvSpPr>
        <p:spPr>
          <a:xfrm flipV="1">
            <a:off x="23903711" y="8730210"/>
            <a:ext cx="1" cy="24309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41" name="Straight Connector 20"/>
          <p:cNvSpPr/>
          <p:nvPr/>
        </p:nvSpPr>
        <p:spPr>
          <a:xfrm flipV="1">
            <a:off x="21165127" y="8973298"/>
            <a:ext cx="1" cy="243091"/>
          </a:xfrm>
          <a:prstGeom prst="line">
            <a:avLst/>
          </a:prstGeom>
          <a:ln w="25400">
            <a:solidFill>
              <a:srgbClr val="000000"/>
            </a:solidFill>
          </a:ln>
        </p:spPr>
        <p:txBody>
          <a:bodyPr tIns="91439" bIns="91439"/>
          <a:lstStyle/>
          <a:p>
            <a:pPr algn="l" defTabSz="1828800">
              <a:defRPr b="0" sz="3600">
                <a:latin typeface="Calibri"/>
                <a:ea typeface="Calibri"/>
                <a:cs typeface="Calibri"/>
                <a:sym typeface="Calibri"/>
              </a:defRPr>
            </a:pPr>
          </a:p>
        </p:txBody>
      </p:sp>
      <p:sp>
        <p:nvSpPr>
          <p:cNvPr id="342" name="TextBox 28"/>
          <p:cNvSpPr txBox="1"/>
          <p:nvPr/>
        </p:nvSpPr>
        <p:spPr>
          <a:xfrm>
            <a:off x="18227082" y="10807549"/>
            <a:ext cx="5434535" cy="10845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217571">
              <a:defRPr b="0" sz="5200">
                <a:latin typeface="Avenir Book"/>
                <a:ea typeface="Avenir Book"/>
                <a:cs typeface="Avenir Book"/>
                <a:sym typeface="Avenir Book"/>
              </a:defRPr>
            </a:lvl1pPr>
          </a:lstStyle>
          <a:p>
            <a:pPr/>
            <a:r>
              <a:t>IceCube Upgrade</a:t>
            </a:r>
          </a:p>
        </p:txBody>
      </p:sp>
      <p:sp>
        <p:nvSpPr>
          <p:cNvPr id="343" name="Oval 2"/>
          <p:cNvSpPr/>
          <p:nvPr/>
        </p:nvSpPr>
        <p:spPr>
          <a:xfrm>
            <a:off x="19817165" y="3306304"/>
            <a:ext cx="454621" cy="557944"/>
          </a:xfrm>
          <a:prstGeom prst="ellipse">
            <a:avLst/>
          </a:prstGeom>
          <a:solidFill>
            <a:srgbClr val="FFFFFF"/>
          </a:solidFill>
          <a:ln w="12700">
            <a:solidFill>
              <a:srgbClr val="FFFFFF"/>
            </a:solidFill>
          </a:ln>
        </p:spPr>
        <p:txBody>
          <a:bodyPr tIns="91439" bIns="91439" anchor="ctr"/>
          <a:lstStyle/>
          <a:p>
            <a:pPr defTabSz="1217571">
              <a:defRPr b="0" sz="4800">
                <a:solidFill>
                  <a:srgbClr val="FFFFFF"/>
                </a:solidFill>
                <a:latin typeface="Calibri"/>
                <a:ea typeface="Calibri"/>
                <a:cs typeface="Calibri"/>
                <a:sym typeface="Calibri"/>
              </a:defRPr>
            </a:pPr>
          </a:p>
        </p:txBody>
      </p:sp>
      <p:sp>
        <p:nvSpPr>
          <p:cNvPr id="344" name="Oval 7"/>
          <p:cNvSpPr/>
          <p:nvPr/>
        </p:nvSpPr>
        <p:spPr>
          <a:xfrm>
            <a:off x="19312433" y="4236201"/>
            <a:ext cx="504737" cy="599273"/>
          </a:xfrm>
          <a:prstGeom prst="ellipse">
            <a:avLst/>
          </a:prstGeom>
          <a:solidFill>
            <a:srgbClr val="FFFFFF"/>
          </a:solidFill>
          <a:ln w="12700">
            <a:solidFill>
              <a:srgbClr val="FFFFFF"/>
            </a:solidFill>
          </a:ln>
        </p:spPr>
        <p:txBody>
          <a:bodyPr tIns="91439" bIns="91439" anchor="ctr"/>
          <a:lstStyle/>
          <a:p>
            <a:pPr defTabSz="1217571">
              <a:defRPr b="0" sz="4800">
                <a:solidFill>
                  <a:srgbClr val="FFFFFF"/>
                </a:solidFill>
                <a:latin typeface="Calibri"/>
                <a:ea typeface="Calibri"/>
                <a:cs typeface="Calibri"/>
                <a:sym typeface="Calibri"/>
              </a:defRPr>
            </a:pPr>
          </a:p>
        </p:txBody>
      </p:sp>
      <p:sp>
        <p:nvSpPr>
          <p:cNvPr id="345" name="Slide Number Placeholder 8"/>
          <p:cNvSpPr txBox="1"/>
          <p:nvPr>
            <p:ph type="sldNum" sz="quarter" idx="2"/>
          </p:nvPr>
        </p:nvSpPr>
        <p:spPr>
          <a:xfrm>
            <a:off x="23776675" y="13206672"/>
            <a:ext cx="607325" cy="588276"/>
          </a:xfrm>
          <a:prstGeom prst="rect">
            <a:avLst/>
          </a:prstGeom>
          <a:extLst>
            <a:ext uri="{C572A759-6A51-4108-AA02-DFA0A04FC94B}">
              <ma14:wrappingTextBoxFlag xmlns:ma14="http://schemas.microsoft.com/office/mac/drawingml/2011/main" val="1"/>
            </a:ext>
          </a:extLst>
        </p:spPr>
        <p:txBody>
          <a:bodyPr/>
          <a:lstStyle>
            <a:lvl1pPr defTabSz="1217571"/>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