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Frutiger LT Std 55 Roman"/>
        <a:ea typeface="Frutiger LT Std 55 Roman"/>
        <a:cs typeface="Frutiger LT Std 55 Roman"/>
        <a:sym typeface="Frutiger LT Std 55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CFCA"/>
          </a:solidFill>
        </a:fill>
      </a:tcStyle>
    </a:wholeTbl>
    <a:band2H>
      <a:tcTxStyle/>
      <a:tcStyle>
        <a:tcBdr/>
        <a:fill>
          <a:solidFill>
            <a:srgbClr val="EDE8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2EBEF"/>
          </a:solidFill>
        </a:fill>
      </a:tcStyle>
    </a:wholeTbl>
    <a:band2H>
      <a:tcTxStyle/>
      <a:tcStyle>
        <a:tcBdr/>
        <a:fill>
          <a:solidFill>
            <a:srgbClr val="F1F5F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2DF"/>
          </a:solidFill>
        </a:fill>
      </a:tcStyle>
    </a:wholeTbl>
    <a:band2H>
      <a:tcTxStyle/>
      <a:tcStyle>
        <a:tcBdr/>
        <a:fill>
          <a:solidFill>
            <a:srgbClr val="F2F1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58"/>
  </p:normalViewPr>
  <p:slideViewPr>
    <p:cSldViewPr snapToGrid="0">
      <p:cViewPr varScale="1">
        <p:scale>
          <a:sx n="91" d="100"/>
          <a:sy n="91" d="100"/>
        </p:scale>
        <p:origin x="192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Shape 2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2000">
        <a:latin typeface="+mj-lt"/>
        <a:ea typeface="+mj-ea"/>
        <a:cs typeface="+mj-cs"/>
        <a:sym typeface="Calibri"/>
      </a:defRPr>
    </a:lvl1pPr>
    <a:lvl2pPr indent="228600" latinLnBrk="0">
      <a:defRPr sz="2000">
        <a:latin typeface="+mj-lt"/>
        <a:ea typeface="+mj-ea"/>
        <a:cs typeface="+mj-cs"/>
        <a:sym typeface="Calibri"/>
      </a:defRPr>
    </a:lvl2pPr>
    <a:lvl3pPr indent="457200" latinLnBrk="0">
      <a:defRPr sz="2000">
        <a:latin typeface="+mj-lt"/>
        <a:ea typeface="+mj-ea"/>
        <a:cs typeface="+mj-cs"/>
        <a:sym typeface="Calibri"/>
      </a:defRPr>
    </a:lvl3pPr>
    <a:lvl4pPr indent="685800" latinLnBrk="0">
      <a:defRPr sz="2000">
        <a:latin typeface="+mj-lt"/>
        <a:ea typeface="+mj-ea"/>
        <a:cs typeface="+mj-cs"/>
        <a:sym typeface="Calibri"/>
      </a:defRPr>
    </a:lvl4pPr>
    <a:lvl5pPr indent="914400" latinLnBrk="0">
      <a:defRPr sz="2000">
        <a:latin typeface="+mj-lt"/>
        <a:ea typeface="+mj-ea"/>
        <a:cs typeface="+mj-cs"/>
        <a:sym typeface="Calibri"/>
      </a:defRPr>
    </a:lvl5pPr>
    <a:lvl6pPr indent="1143000" latinLnBrk="0">
      <a:defRPr sz="2000">
        <a:latin typeface="+mj-lt"/>
        <a:ea typeface="+mj-ea"/>
        <a:cs typeface="+mj-cs"/>
        <a:sym typeface="Calibri"/>
      </a:defRPr>
    </a:lvl6pPr>
    <a:lvl7pPr indent="1371600" latinLnBrk="0">
      <a:defRPr sz="2000">
        <a:latin typeface="+mj-lt"/>
        <a:ea typeface="+mj-ea"/>
        <a:cs typeface="+mj-cs"/>
        <a:sym typeface="Calibri"/>
      </a:defRPr>
    </a:lvl7pPr>
    <a:lvl8pPr indent="1600200" latinLnBrk="0">
      <a:defRPr sz="2000">
        <a:latin typeface="+mj-lt"/>
        <a:ea typeface="+mj-ea"/>
        <a:cs typeface="+mj-cs"/>
        <a:sym typeface="Calibri"/>
      </a:defRPr>
    </a:lvl8pPr>
    <a:lvl9pPr indent="1828800" latinLnBrk="0">
      <a:defRPr sz="20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hape 2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8" name="Shape 2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7" name="Shape 3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0" name="Shape 3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6" name="Shape 3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2" name="Shape 3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hape 36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1" name="Shape 3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4" name="Shape 3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2" name="Shape 3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9" name="Shape 3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hape 4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8" name="Shape 4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9" name="Shape 4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1" name="Shape 45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hape 46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3" name="Shape 4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Shape 48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4" name="Shape 48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Shape 49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2" name="Shape 4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dd title"/>
          <p:cNvSpPr txBox="1">
            <a:spLocks noGrp="1"/>
          </p:cNvSpPr>
          <p:nvPr>
            <p:ph type="title" hasCustomPrompt="1"/>
          </p:nvPr>
        </p:nvSpPr>
        <p:spPr>
          <a:xfrm>
            <a:off x="316367" y="528375"/>
            <a:ext cx="5146059" cy="734111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4200"/>
            </a:lvl1pPr>
          </a:lstStyle>
          <a:p>
            <a:r>
              <a:t>Add title</a:t>
            </a:r>
          </a:p>
        </p:txBody>
      </p:sp>
      <p:sp>
        <p:nvSpPr>
          <p:cNvPr id="13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16366" y="1198872"/>
            <a:ext cx="5146060" cy="34941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200" b="1" cap="all" spc="50">
                <a:solidFill>
                  <a:schemeClr val="accent1"/>
                </a:solidFill>
              </a:defRPr>
            </a:lvl1pPr>
            <a:lvl2pPr marL="389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2pPr>
            <a:lvl3pPr marL="677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3pPr>
            <a:lvl4pPr marL="965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4pPr>
            <a:lvl5pPr marL="1253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5pPr>
          </a:lstStyle>
          <a:p>
            <a:r>
              <a:t>Name, affiliation etc.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lon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objekt 17" descr="Bildobjekt 17"/>
          <p:cNvPicPr>
            <a:picLocks noChangeAspect="1"/>
          </p:cNvPicPr>
          <p:nvPr/>
        </p:nvPicPr>
        <p:blipFill>
          <a:blip r:embed="rId2"/>
          <a:srcRect t="1410" b="15718"/>
          <a:stretch>
            <a:fillRect/>
          </a:stretch>
        </p:blipFill>
        <p:spPr>
          <a:xfrm>
            <a:off x="192087" y="188913"/>
            <a:ext cx="11807826" cy="6480176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Rektangel 2"/>
          <p:cNvSpPr/>
          <p:nvPr/>
        </p:nvSpPr>
        <p:spPr>
          <a:xfrm>
            <a:off x="135627" y="123306"/>
            <a:ext cx="4264253" cy="2479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1000">
                <a:srgbClr val="FFFFFF">
                  <a:alpha val="76000"/>
                </a:srgbClr>
              </a:gs>
              <a:gs pos="50000">
                <a:srgbClr val="FFFFFF">
                  <a:alpha val="0"/>
                </a:srgbClr>
              </a:gs>
            </a:gsLst>
            <a:lin ang="3600000"/>
          </a:gradFill>
          <a:ln w="12700">
            <a:miter lim="400000"/>
          </a:ln>
        </p:spPr>
        <p:txBody>
          <a:bodyPr lIns="45719" rIns="45719"/>
          <a:lstStyle/>
          <a:p>
            <a:pPr algn="ctr" defTabSz="5842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23" name="Bildobjekt 10" descr="Bildobjekt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45" y="353139"/>
            <a:ext cx="744263" cy="993215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Rektangel 2"/>
          <p:cNvSpPr/>
          <p:nvPr/>
        </p:nvSpPr>
        <p:spPr>
          <a:xfrm>
            <a:off x="5439209" y="1484555"/>
            <a:ext cx="6752791" cy="25925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" name="Title slide for longer headline"/>
          <p:cNvSpPr txBox="1">
            <a:spLocks noGrp="1"/>
          </p:cNvSpPr>
          <p:nvPr>
            <p:ph type="title" hasCustomPrompt="1"/>
          </p:nvPr>
        </p:nvSpPr>
        <p:spPr>
          <a:xfrm>
            <a:off x="5854310" y="1859358"/>
            <a:ext cx="6144865" cy="1292663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4200"/>
            </a:lvl1pPr>
          </a:lstStyle>
          <a:p>
            <a:r>
              <a:t>Title slide for longer headline</a:t>
            </a:r>
          </a:p>
        </p:txBody>
      </p:sp>
      <p:sp>
        <p:nvSpPr>
          <p:cNvPr id="26" name="Rak 6"/>
          <p:cNvSpPr/>
          <p:nvPr/>
        </p:nvSpPr>
        <p:spPr>
          <a:xfrm>
            <a:off x="5854929" y="3353694"/>
            <a:ext cx="614486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7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854312" y="3499575"/>
            <a:ext cx="6145602" cy="34941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200" b="1" cap="all" spc="50">
                <a:solidFill>
                  <a:schemeClr val="accent1"/>
                </a:solidFill>
              </a:defRPr>
            </a:lvl1pPr>
            <a:lvl2pPr marL="389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2pPr>
            <a:lvl3pPr marL="677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3pPr>
            <a:lvl4pPr marL="965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4pPr>
            <a:lvl5pPr marL="1253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5pPr>
          </a:lstStyle>
          <a:p>
            <a:r>
              <a:t>Name, affiliation etc.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28" name="Bildobjekt 9" descr="Bildobjek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4475" y="4227755"/>
            <a:ext cx="2817525" cy="2630246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Bildobjekt 14" descr="Bildobjekt 14"/>
          <p:cNvPicPr>
            <a:picLocks noChangeAspect="1"/>
          </p:cNvPicPr>
          <p:nvPr/>
        </p:nvPicPr>
        <p:blipFill>
          <a:blip r:embed="rId2"/>
          <a:srcRect l="6880" t="26161"/>
          <a:stretch>
            <a:fillRect/>
          </a:stretch>
        </p:blipFill>
        <p:spPr>
          <a:xfrm>
            <a:off x="192088" y="188911"/>
            <a:ext cx="11807825" cy="648017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Rektangel 2"/>
          <p:cNvSpPr/>
          <p:nvPr/>
        </p:nvSpPr>
        <p:spPr>
          <a:xfrm>
            <a:off x="135627" y="123306"/>
            <a:ext cx="4264253" cy="2566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1000">
                <a:srgbClr val="FFFFFF">
                  <a:alpha val="76000"/>
                </a:srgbClr>
              </a:gs>
              <a:gs pos="50000">
                <a:srgbClr val="FFFFFF">
                  <a:alpha val="0"/>
                </a:srgbClr>
              </a:gs>
            </a:gsLst>
            <a:lin ang="3479999"/>
          </a:gradFill>
          <a:ln w="12700">
            <a:miter lim="400000"/>
          </a:ln>
        </p:spPr>
        <p:txBody>
          <a:bodyPr lIns="45719" rIns="45719"/>
          <a:lstStyle/>
          <a:p>
            <a:pPr algn="ctr" defTabSz="5842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8" name="Rektangel 2"/>
          <p:cNvSpPr/>
          <p:nvPr/>
        </p:nvSpPr>
        <p:spPr>
          <a:xfrm>
            <a:off x="6746488" y="1484555"/>
            <a:ext cx="5445513" cy="13024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9" name="Add title"/>
          <p:cNvSpPr txBox="1">
            <a:spLocks noGrp="1"/>
          </p:cNvSpPr>
          <p:nvPr>
            <p:ph type="title" hasCustomPrompt="1"/>
          </p:nvPr>
        </p:nvSpPr>
        <p:spPr>
          <a:xfrm>
            <a:off x="7032276" y="1605989"/>
            <a:ext cx="5146059" cy="734111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4200"/>
            </a:lvl1pPr>
          </a:lstStyle>
          <a:p>
            <a:r>
              <a:t>Add title</a:t>
            </a:r>
          </a:p>
        </p:txBody>
      </p:sp>
      <p:sp>
        <p:nvSpPr>
          <p:cNvPr id="40" name="Rak 6"/>
          <p:cNvSpPr/>
          <p:nvPr/>
        </p:nvSpPr>
        <p:spPr>
          <a:xfrm>
            <a:off x="7032276" y="2336983"/>
            <a:ext cx="4967637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32276" y="2453762"/>
            <a:ext cx="5146060" cy="34941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200" b="1" cap="all" spc="50">
                <a:solidFill>
                  <a:schemeClr val="accent1"/>
                </a:solidFill>
              </a:defRPr>
            </a:lvl1pPr>
            <a:lvl2pPr marL="389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2pPr>
            <a:lvl3pPr marL="677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3pPr>
            <a:lvl4pPr marL="965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4pPr>
            <a:lvl5pPr marL="1253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5pPr>
          </a:lstStyle>
          <a:p>
            <a:r>
              <a:t>Name, affiliation etc.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42" name="Bildobjekt 12" descr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475" y="4227755"/>
            <a:ext cx="2817525" cy="2630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Bildobjekt 11" descr="Bildobjekt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45" y="353139"/>
            <a:ext cx="744263" cy="993215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2 lon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Bildobjekt 9" descr="Bildobjekt 9"/>
          <p:cNvPicPr>
            <a:picLocks noChangeAspect="1"/>
          </p:cNvPicPr>
          <p:nvPr/>
        </p:nvPicPr>
        <p:blipFill>
          <a:blip r:embed="rId2"/>
          <a:srcRect l="6880" t="26161"/>
          <a:stretch>
            <a:fillRect/>
          </a:stretch>
        </p:blipFill>
        <p:spPr>
          <a:xfrm>
            <a:off x="192088" y="188911"/>
            <a:ext cx="11807825" cy="6480177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Rektangel 2"/>
          <p:cNvSpPr/>
          <p:nvPr/>
        </p:nvSpPr>
        <p:spPr>
          <a:xfrm>
            <a:off x="135627" y="123306"/>
            <a:ext cx="4264253" cy="2566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1000">
                <a:srgbClr val="FFFFFF">
                  <a:alpha val="76000"/>
                </a:srgbClr>
              </a:gs>
              <a:gs pos="50000">
                <a:srgbClr val="FFFFFF">
                  <a:alpha val="0"/>
                </a:srgbClr>
              </a:gs>
            </a:gsLst>
            <a:lin ang="3479999"/>
          </a:gradFill>
          <a:ln w="12700">
            <a:miter lim="400000"/>
          </a:ln>
        </p:spPr>
        <p:txBody>
          <a:bodyPr lIns="45719" rIns="45719"/>
          <a:lstStyle/>
          <a:p>
            <a:pPr algn="ctr" defTabSz="5842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3" name="Rektangel 2"/>
          <p:cNvSpPr/>
          <p:nvPr/>
        </p:nvSpPr>
        <p:spPr>
          <a:xfrm>
            <a:off x="5439209" y="1484555"/>
            <a:ext cx="6752791" cy="25925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4" name="Title slide for longer headline"/>
          <p:cNvSpPr txBox="1">
            <a:spLocks noGrp="1"/>
          </p:cNvSpPr>
          <p:nvPr>
            <p:ph type="title" hasCustomPrompt="1"/>
          </p:nvPr>
        </p:nvSpPr>
        <p:spPr>
          <a:xfrm>
            <a:off x="5854310" y="1859358"/>
            <a:ext cx="6144865" cy="1292663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4200"/>
            </a:lvl1pPr>
          </a:lstStyle>
          <a:p>
            <a:r>
              <a:t>Title slide for longer headline</a:t>
            </a:r>
          </a:p>
        </p:txBody>
      </p:sp>
      <p:sp>
        <p:nvSpPr>
          <p:cNvPr id="55" name="Rak 14"/>
          <p:cNvSpPr/>
          <p:nvPr/>
        </p:nvSpPr>
        <p:spPr>
          <a:xfrm>
            <a:off x="5854929" y="3353694"/>
            <a:ext cx="614486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6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854312" y="3499575"/>
            <a:ext cx="6145602" cy="34941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200" b="1" cap="all" spc="50">
                <a:solidFill>
                  <a:schemeClr val="accent1"/>
                </a:solidFill>
              </a:defRPr>
            </a:lvl1pPr>
            <a:lvl2pPr marL="389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2pPr>
            <a:lvl3pPr marL="677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3pPr>
            <a:lvl4pPr marL="965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4pPr>
            <a:lvl5pPr marL="1253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5pPr>
          </a:lstStyle>
          <a:p>
            <a:r>
              <a:t>Name, affiliation etc.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57" name="Bildobjekt 12" descr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475" y="4227755"/>
            <a:ext cx="2817525" cy="2630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Bildobjekt 11" descr="Bildobjekt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45" y="353139"/>
            <a:ext cx="744263" cy="993215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Bildobjekt 14" descr="Bildobjekt 14"/>
          <p:cNvPicPr>
            <a:picLocks noChangeAspect="1"/>
          </p:cNvPicPr>
          <p:nvPr/>
        </p:nvPicPr>
        <p:blipFill>
          <a:blip r:embed="rId2"/>
          <a:srcRect l="10261" t="19608" b="8271"/>
          <a:stretch>
            <a:fillRect/>
          </a:stretch>
        </p:blipFill>
        <p:spPr>
          <a:xfrm>
            <a:off x="192087" y="188912"/>
            <a:ext cx="11807827" cy="6480176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Rektangel 2"/>
          <p:cNvSpPr/>
          <p:nvPr/>
        </p:nvSpPr>
        <p:spPr>
          <a:xfrm>
            <a:off x="6746488" y="1484555"/>
            <a:ext cx="5445513" cy="13024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8" name="Add title"/>
          <p:cNvSpPr txBox="1">
            <a:spLocks noGrp="1"/>
          </p:cNvSpPr>
          <p:nvPr>
            <p:ph type="title" hasCustomPrompt="1"/>
          </p:nvPr>
        </p:nvSpPr>
        <p:spPr>
          <a:xfrm>
            <a:off x="7032276" y="1605989"/>
            <a:ext cx="5146059" cy="734111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4200"/>
            </a:lvl1pPr>
          </a:lstStyle>
          <a:p>
            <a:r>
              <a:t>Add title</a:t>
            </a:r>
          </a:p>
        </p:txBody>
      </p:sp>
      <p:sp>
        <p:nvSpPr>
          <p:cNvPr id="69" name="Rak 6"/>
          <p:cNvSpPr/>
          <p:nvPr/>
        </p:nvSpPr>
        <p:spPr>
          <a:xfrm>
            <a:off x="7032276" y="2336983"/>
            <a:ext cx="4967637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0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32276" y="2453762"/>
            <a:ext cx="5146060" cy="34941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200" b="1" cap="all" spc="50">
                <a:solidFill>
                  <a:schemeClr val="accent1"/>
                </a:solidFill>
              </a:defRPr>
            </a:lvl1pPr>
            <a:lvl2pPr marL="389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2pPr>
            <a:lvl3pPr marL="677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3pPr>
            <a:lvl4pPr marL="965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4pPr>
            <a:lvl5pPr marL="1253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5pPr>
          </a:lstStyle>
          <a:p>
            <a:r>
              <a:t>Name, affiliation etc.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71" name="Bildobjekt 8" descr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475" y="4227755"/>
            <a:ext cx="2817525" cy="2630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Bildobjekt 9" descr="Bildobjek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45" y="353139"/>
            <a:ext cx="744263" cy="993215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3 lon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Bildobjekt 12" descr="Bildobjekt 12"/>
          <p:cNvPicPr>
            <a:picLocks noChangeAspect="1"/>
          </p:cNvPicPr>
          <p:nvPr/>
        </p:nvPicPr>
        <p:blipFill>
          <a:blip r:embed="rId2"/>
          <a:srcRect l="10261" t="19608" b="8271"/>
          <a:stretch>
            <a:fillRect/>
          </a:stretch>
        </p:blipFill>
        <p:spPr>
          <a:xfrm>
            <a:off x="192087" y="188912"/>
            <a:ext cx="11807827" cy="6480176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Rektangel 2"/>
          <p:cNvSpPr/>
          <p:nvPr/>
        </p:nvSpPr>
        <p:spPr>
          <a:xfrm>
            <a:off x="5439209" y="1484555"/>
            <a:ext cx="6752791" cy="25925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2" name="Title slide for longer headline"/>
          <p:cNvSpPr txBox="1">
            <a:spLocks noGrp="1"/>
          </p:cNvSpPr>
          <p:nvPr>
            <p:ph type="title" hasCustomPrompt="1"/>
          </p:nvPr>
        </p:nvSpPr>
        <p:spPr>
          <a:xfrm>
            <a:off x="5854310" y="1859358"/>
            <a:ext cx="6144865" cy="1292663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defRPr sz="4200"/>
            </a:lvl1pPr>
          </a:lstStyle>
          <a:p>
            <a:r>
              <a:t>Title slide for longer headline</a:t>
            </a:r>
          </a:p>
        </p:txBody>
      </p:sp>
      <p:sp>
        <p:nvSpPr>
          <p:cNvPr id="83" name="Rak 13"/>
          <p:cNvSpPr/>
          <p:nvPr/>
        </p:nvSpPr>
        <p:spPr>
          <a:xfrm>
            <a:off x="5854929" y="3353694"/>
            <a:ext cx="6144865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4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854312" y="3499575"/>
            <a:ext cx="6145602" cy="34941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1200" b="1" cap="all" spc="50">
                <a:solidFill>
                  <a:schemeClr val="accent1"/>
                </a:solidFill>
              </a:defRPr>
            </a:lvl1pPr>
            <a:lvl2pPr marL="389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2pPr>
            <a:lvl3pPr marL="677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3pPr>
            <a:lvl4pPr marL="965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4pPr>
            <a:lvl5pPr marL="1253454" indent="-137454">
              <a:spcBef>
                <a:spcPts val="0"/>
              </a:spcBef>
              <a:buClrTx/>
              <a:buFontTx/>
              <a:defRPr sz="1200" b="1" cap="all" spc="50">
                <a:solidFill>
                  <a:schemeClr val="accent1"/>
                </a:solidFill>
              </a:defRPr>
            </a:lvl5pPr>
          </a:lstStyle>
          <a:p>
            <a:r>
              <a:t>Name, affiliation etc.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85" name="Bildobjekt 8" descr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475" y="4227755"/>
            <a:ext cx="2817525" cy="2630246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Bildobjekt 9" descr="Bildobjek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745" y="353139"/>
            <a:ext cx="744263" cy="993215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tshållare för bild 5"/>
          <p:cNvSpPr>
            <a:spLocks noGrp="1"/>
          </p:cNvSpPr>
          <p:nvPr>
            <p:ph type="pic" idx="21"/>
          </p:nvPr>
        </p:nvSpPr>
        <p:spPr>
          <a:xfrm>
            <a:off x="192087" y="188912"/>
            <a:ext cx="11807826" cy="64801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5" name="Click here to add a title"/>
          <p:cNvSpPr txBox="1">
            <a:spLocks noGrp="1"/>
          </p:cNvSpPr>
          <p:nvPr>
            <p:ph type="title" hasCustomPrompt="1"/>
          </p:nvPr>
        </p:nvSpPr>
        <p:spPr>
          <a:xfrm>
            <a:off x="192087" y="-406474"/>
            <a:ext cx="9272425" cy="304700"/>
          </a:xfrm>
          <a:prstGeom prst="rect">
            <a:avLst/>
          </a:prstGeom>
        </p:spPr>
        <p:txBody>
          <a:bodyPr anchor="b"/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Click here to add a title</a:t>
            </a:r>
          </a:p>
        </p:txBody>
      </p:sp>
      <p:sp>
        <p:nvSpPr>
          <p:cNvPr id="9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tshållare för bild 7"/>
          <p:cNvSpPr>
            <a:spLocks noGrp="1"/>
          </p:cNvSpPr>
          <p:nvPr>
            <p:ph type="pic" idx="21"/>
          </p:nvPr>
        </p:nvSpPr>
        <p:spPr>
          <a:xfrm>
            <a:off x="192087" y="188912"/>
            <a:ext cx="11807826" cy="64801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4" name="Add a headline"/>
          <p:cNvSpPr txBox="1">
            <a:spLocks noGrp="1"/>
          </p:cNvSpPr>
          <p:nvPr>
            <p:ph type="title" hasCustomPrompt="1"/>
          </p:nvPr>
        </p:nvSpPr>
        <p:spPr>
          <a:xfrm>
            <a:off x="192087" y="4651199"/>
            <a:ext cx="11807826" cy="1613429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txBody>
          <a:bodyPr lIns="107999" tIns="107999" rIns="107999" bIns="107999" anchor="b"/>
          <a:lstStyle>
            <a:lvl1pPr algn="ctr">
              <a:defRPr sz="6400" cap="all" spc="100">
                <a:solidFill>
                  <a:srgbClr val="FFFFFF"/>
                </a:solidFill>
                <a:effectLst>
                  <a:outerShdw blurRad="152400" rotWithShape="0">
                    <a:srgbClr val="000000"/>
                  </a:outerShdw>
                </a:effectLst>
              </a:defRPr>
            </a:lvl1pPr>
          </a:lstStyle>
          <a:p>
            <a:r>
              <a:t>Add a headline</a:t>
            </a:r>
          </a:p>
        </p:txBody>
      </p:sp>
      <p:sp>
        <p:nvSpPr>
          <p:cNvPr id="105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92087" y="5587200"/>
            <a:ext cx="11807826" cy="502446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FontTx/>
              <a:buNone/>
              <a:defRPr sz="3200">
                <a:solidFill>
                  <a:srgbClr val="FFFFFF"/>
                </a:solidFill>
                <a:effectLst>
                  <a:outerShdw blurRad="152400" rotWithShape="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indent="457200" algn="ctr">
              <a:buClrTx/>
              <a:buSzTx/>
              <a:buFontTx/>
              <a:buNone/>
              <a:defRPr sz="3200">
                <a:solidFill>
                  <a:srgbClr val="FFFFFF"/>
                </a:solidFill>
                <a:effectLst>
                  <a:outerShdw blurRad="152400" rotWithShape="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indent="914400" algn="ctr">
              <a:buClrTx/>
              <a:buSzTx/>
              <a:buFontTx/>
              <a:buNone/>
              <a:defRPr sz="3200">
                <a:solidFill>
                  <a:srgbClr val="FFFFFF"/>
                </a:solidFill>
                <a:effectLst>
                  <a:outerShdw blurRad="152400" rotWithShape="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indent="1371600" algn="ctr">
              <a:buClrTx/>
              <a:buSzTx/>
              <a:buFontTx/>
              <a:buNone/>
              <a:defRPr sz="3200">
                <a:solidFill>
                  <a:srgbClr val="FFFFFF"/>
                </a:solidFill>
                <a:effectLst>
                  <a:outerShdw blurRad="152400" rotWithShape="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indent="1828800" algn="ctr">
              <a:buClrTx/>
              <a:buSzTx/>
              <a:buFontTx/>
              <a:buNone/>
              <a:defRPr sz="3200">
                <a:solidFill>
                  <a:srgbClr val="FFFFFF"/>
                </a:solidFill>
                <a:effectLst>
                  <a:outerShdw blurRad="152400" rotWithShape="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r>
              <a:t>Add text here or make the grey box smaller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Add a headline"/>
          <p:cNvSpPr txBox="1">
            <a:spLocks noGrp="1"/>
          </p:cNvSpPr>
          <p:nvPr>
            <p:ph type="title" hasCustomPrompt="1"/>
          </p:nvPr>
        </p:nvSpPr>
        <p:spPr>
          <a:xfrm>
            <a:off x="1619999" y="359999"/>
            <a:ext cx="8820001" cy="1800001"/>
          </a:xfrm>
          <a:prstGeom prst="rect">
            <a:avLst/>
          </a:prstGeom>
        </p:spPr>
        <p:txBody>
          <a:bodyPr anchor="b"/>
          <a:lstStyle/>
          <a:p>
            <a:r>
              <a:t>Add a headline</a:t>
            </a:r>
          </a:p>
        </p:txBody>
      </p:sp>
      <p:sp>
        <p:nvSpPr>
          <p:cNvPr id="114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1619999" y="2159998"/>
            <a:ext cx="8820001" cy="3960002"/>
          </a:xfrm>
          <a:prstGeom prst="rect">
            <a:avLst/>
          </a:prstGeom>
        </p:spPr>
        <p:txBody>
          <a:bodyPr/>
          <a:lstStyle/>
          <a:p>
            <a:r>
              <a:t>Text level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15" name="Bildobjekt 4" descr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1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ktangel 3"/>
          <p:cNvSpPr/>
          <p:nvPr/>
        </p:nvSpPr>
        <p:spPr>
          <a:xfrm>
            <a:off x="192087" y="187655"/>
            <a:ext cx="11807826" cy="6481433"/>
          </a:xfrm>
          <a:prstGeom prst="rect">
            <a:avLst/>
          </a:prstGeom>
          <a:solidFill>
            <a:srgbClr val="2F2B2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4" name="Add a headline"/>
          <p:cNvSpPr txBox="1">
            <a:spLocks noGrp="1"/>
          </p:cNvSpPr>
          <p:nvPr>
            <p:ph type="title" hasCustomPrompt="1"/>
          </p:nvPr>
        </p:nvSpPr>
        <p:spPr>
          <a:xfrm>
            <a:off x="1619999" y="359999"/>
            <a:ext cx="8820001" cy="1800001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Add a headline</a:t>
            </a:r>
          </a:p>
        </p:txBody>
      </p:sp>
      <p:sp>
        <p:nvSpPr>
          <p:cNvPr id="125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1619999" y="2159998"/>
            <a:ext cx="8820001" cy="3960002"/>
          </a:xfrm>
          <a:prstGeom prst="rect">
            <a:avLst/>
          </a:prstGeom>
        </p:spPr>
        <p:txBody>
          <a:bodyPr/>
          <a:lstStyle>
            <a:lvl1pPr>
              <a:buClr>
                <a:schemeClr val="accent6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accent6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rgbClr val="FFFFFF"/>
                </a:solidFill>
              </a:defRPr>
            </a:lvl5pPr>
          </a:lstStyle>
          <a:p>
            <a:r>
              <a:t>Text level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26" name="Bildobjekt 5" descr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0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diagram et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Add a headline"/>
          <p:cNvSpPr txBox="1">
            <a:spLocks noGrp="1"/>
          </p:cNvSpPr>
          <p:nvPr>
            <p:ph type="title" hasCustomPrompt="1"/>
          </p:nvPr>
        </p:nvSpPr>
        <p:spPr>
          <a:xfrm>
            <a:off x="1619999" y="359999"/>
            <a:ext cx="8820001" cy="1199861"/>
          </a:xfrm>
          <a:prstGeom prst="rect">
            <a:avLst/>
          </a:prstGeom>
        </p:spPr>
        <p:txBody>
          <a:bodyPr/>
          <a:lstStyle/>
          <a:p>
            <a:r>
              <a:t>Add a headline</a:t>
            </a:r>
          </a:p>
        </p:txBody>
      </p:sp>
      <p:sp>
        <p:nvSpPr>
          <p:cNvPr id="135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1619999" y="1559858"/>
            <a:ext cx="8820001" cy="4560141"/>
          </a:xfrm>
          <a:prstGeom prst="rect">
            <a:avLst/>
          </a:prstGeom>
        </p:spPr>
        <p:txBody>
          <a:bodyPr/>
          <a:lstStyle/>
          <a:p>
            <a:r>
              <a:t>Text level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36" name="Bildobjekt 3" descr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1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diagram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ktangel 3"/>
          <p:cNvSpPr/>
          <p:nvPr/>
        </p:nvSpPr>
        <p:spPr>
          <a:xfrm>
            <a:off x="192087" y="187655"/>
            <a:ext cx="11807826" cy="6481433"/>
          </a:xfrm>
          <a:prstGeom prst="rect">
            <a:avLst/>
          </a:prstGeom>
          <a:solidFill>
            <a:srgbClr val="2F2B2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5" name="Add a headline"/>
          <p:cNvSpPr txBox="1">
            <a:spLocks noGrp="1"/>
          </p:cNvSpPr>
          <p:nvPr>
            <p:ph type="title" hasCustomPrompt="1"/>
          </p:nvPr>
        </p:nvSpPr>
        <p:spPr>
          <a:xfrm>
            <a:off x="1619999" y="359999"/>
            <a:ext cx="8820001" cy="11998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Add a headline</a:t>
            </a:r>
          </a:p>
        </p:txBody>
      </p:sp>
      <p:sp>
        <p:nvSpPr>
          <p:cNvPr id="146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1619999" y="1559858"/>
            <a:ext cx="8820001" cy="4560141"/>
          </a:xfrm>
          <a:prstGeom prst="rect">
            <a:avLst/>
          </a:prstGeom>
        </p:spPr>
        <p:txBody>
          <a:bodyPr/>
          <a:lstStyle>
            <a:lvl1pPr>
              <a:buClr>
                <a:schemeClr val="accent6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accent6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rgbClr val="FFFFFF"/>
                </a:solidFill>
              </a:defRPr>
            </a:lvl5pPr>
          </a:lstStyle>
          <a:p>
            <a:r>
              <a:t>Text level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47" name="Bildobjekt 4" descr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0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eadline + bulk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Add a headli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Add a headline</a:t>
            </a:r>
          </a:p>
        </p:txBody>
      </p:sp>
      <p:sp>
        <p:nvSpPr>
          <p:cNvPr id="156" name="Brödtext nivå ett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level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bulky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ktangel 3"/>
          <p:cNvSpPr/>
          <p:nvPr/>
        </p:nvSpPr>
        <p:spPr>
          <a:xfrm>
            <a:off x="192087" y="187655"/>
            <a:ext cx="11807826" cy="6481433"/>
          </a:xfrm>
          <a:prstGeom prst="rect">
            <a:avLst/>
          </a:prstGeom>
          <a:solidFill>
            <a:srgbClr val="2F2B2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65" name="Add a headli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Add a headline</a:t>
            </a:r>
          </a:p>
        </p:txBody>
      </p:sp>
      <p:sp>
        <p:nvSpPr>
          <p:cNvPr id="166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900000" y="1259997"/>
            <a:ext cx="10440000" cy="5409090"/>
          </a:xfrm>
          <a:prstGeom prst="rect">
            <a:avLst/>
          </a:prstGeom>
        </p:spPr>
        <p:txBody>
          <a:bodyPr/>
          <a:lstStyle>
            <a:lvl1pPr>
              <a:buClr>
                <a:schemeClr val="accent6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accent6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accent6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accent6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accent6"/>
              </a:buClr>
              <a:defRPr>
                <a:solidFill>
                  <a:srgbClr val="FFFFFF"/>
                </a:solidFill>
              </a:defRPr>
            </a:lvl5pPr>
          </a:lstStyle>
          <a:p>
            <a:r>
              <a:t>Text level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67" name="Bildobjekt 4" descr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0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+ 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tshållare för bild 5"/>
          <p:cNvSpPr>
            <a:spLocks noGrp="1"/>
          </p:cNvSpPr>
          <p:nvPr>
            <p:ph type="pic" idx="21"/>
          </p:nvPr>
        </p:nvSpPr>
        <p:spPr>
          <a:xfrm>
            <a:off x="192087" y="188912"/>
            <a:ext cx="11807826" cy="64801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6" name="Add text"/>
          <p:cNvSpPr txBox="1">
            <a:spLocks noGrp="1"/>
          </p:cNvSpPr>
          <p:nvPr>
            <p:ph type="title" hasCustomPrompt="1"/>
          </p:nvPr>
        </p:nvSpPr>
        <p:spPr>
          <a:xfrm>
            <a:off x="6897599" y="4880235"/>
            <a:ext cx="5294401" cy="1205419"/>
          </a:xfrm>
          <a:prstGeom prst="rect">
            <a:avLst/>
          </a:prstGeom>
          <a:solidFill>
            <a:srgbClr val="FFFFFF"/>
          </a:solidFill>
        </p:spPr>
        <p:txBody>
          <a:bodyPr lIns="359999" tIns="359999" rIns="359999" bIns="359999" anchor="b"/>
          <a:lstStyle>
            <a:lvl1pPr>
              <a:lnSpc>
                <a:spcPct val="100000"/>
              </a:lnSpc>
              <a:defRPr sz="2400"/>
            </a:lvl1pPr>
          </a:lstStyle>
          <a:p>
            <a:r>
              <a:t>Add text</a:t>
            </a:r>
          </a:p>
        </p:txBody>
      </p:sp>
      <p:sp>
        <p:nvSpPr>
          <p:cNvPr id="17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+ small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tshållare för bild 5"/>
          <p:cNvSpPr>
            <a:spLocks noGrp="1"/>
          </p:cNvSpPr>
          <p:nvPr>
            <p:ph type="pic" idx="21"/>
          </p:nvPr>
        </p:nvSpPr>
        <p:spPr>
          <a:xfrm>
            <a:off x="192087" y="188912"/>
            <a:ext cx="11807826" cy="64801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5" name="Add text"/>
          <p:cNvSpPr txBox="1">
            <a:spLocks noGrp="1"/>
          </p:cNvSpPr>
          <p:nvPr>
            <p:ph type="title" hasCustomPrompt="1"/>
          </p:nvPr>
        </p:nvSpPr>
        <p:spPr>
          <a:xfrm>
            <a:off x="8075611" y="4880235"/>
            <a:ext cx="4116388" cy="1205419"/>
          </a:xfrm>
          <a:prstGeom prst="rect">
            <a:avLst/>
          </a:prstGeom>
          <a:solidFill>
            <a:srgbClr val="FFFFFF"/>
          </a:solidFill>
        </p:spPr>
        <p:txBody>
          <a:bodyPr lIns="359999" tIns="359999" rIns="359999" bIns="359999" anchor="b"/>
          <a:lstStyle>
            <a:lvl1pPr>
              <a:lnSpc>
                <a:spcPct val="100000"/>
              </a:lnSpc>
              <a:defRPr sz="2400"/>
            </a:lvl1pPr>
          </a:lstStyle>
          <a:p>
            <a:r>
              <a:t>Add text</a:t>
            </a:r>
          </a:p>
        </p:txBody>
      </p:sp>
      <p:sp>
        <p:nvSpPr>
          <p:cNvPr id="18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Add text"/>
          <p:cNvSpPr txBox="1">
            <a:spLocks noGrp="1"/>
          </p:cNvSpPr>
          <p:nvPr>
            <p:ph type="title" hasCustomPrompt="1"/>
          </p:nvPr>
        </p:nvSpPr>
        <p:spPr>
          <a:xfrm>
            <a:off x="550800" y="2786400"/>
            <a:ext cx="11088000" cy="615554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4000"/>
            </a:lvl1pPr>
          </a:lstStyle>
          <a:p>
            <a:r>
              <a:t>Add text</a:t>
            </a:r>
          </a:p>
        </p:txBody>
      </p:sp>
      <p:pic>
        <p:nvPicPr>
          <p:cNvPr id="194" name="Bildobjekt 2" descr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1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tem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ktangel 2"/>
          <p:cNvSpPr/>
          <p:nvPr/>
        </p:nvSpPr>
        <p:spPr>
          <a:xfrm>
            <a:off x="192087" y="187655"/>
            <a:ext cx="11807826" cy="6481433"/>
          </a:xfrm>
          <a:prstGeom prst="rect">
            <a:avLst/>
          </a:prstGeom>
          <a:solidFill>
            <a:srgbClr val="2F2B2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03" name="Add text"/>
          <p:cNvSpPr txBox="1">
            <a:spLocks noGrp="1"/>
          </p:cNvSpPr>
          <p:nvPr>
            <p:ph type="title" hasCustomPrompt="1"/>
          </p:nvPr>
        </p:nvSpPr>
        <p:spPr>
          <a:xfrm>
            <a:off x="550800" y="2785298"/>
            <a:ext cx="11088000" cy="615553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t>Add text</a:t>
            </a:r>
          </a:p>
        </p:txBody>
      </p:sp>
      <p:pic>
        <p:nvPicPr>
          <p:cNvPr id="204" name="Bildobjekt 3" descr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0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tshållare för bild 3"/>
          <p:cNvSpPr>
            <a:spLocks noGrp="1"/>
          </p:cNvSpPr>
          <p:nvPr>
            <p:ph type="pic" sz="quarter" idx="21"/>
          </p:nvPr>
        </p:nvSpPr>
        <p:spPr>
          <a:xfrm>
            <a:off x="192087" y="188912"/>
            <a:ext cx="3924301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3" name="Platshållare för bild 3"/>
          <p:cNvSpPr>
            <a:spLocks noGrp="1"/>
          </p:cNvSpPr>
          <p:nvPr>
            <p:ph type="pic" sz="quarter" idx="22"/>
          </p:nvPr>
        </p:nvSpPr>
        <p:spPr>
          <a:xfrm>
            <a:off x="4116387" y="188912"/>
            <a:ext cx="3959225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4" name="Platshållare för bild 3"/>
          <p:cNvSpPr>
            <a:spLocks noGrp="1"/>
          </p:cNvSpPr>
          <p:nvPr>
            <p:ph type="pic" sz="quarter" idx="23"/>
          </p:nvPr>
        </p:nvSpPr>
        <p:spPr>
          <a:xfrm>
            <a:off x="8075611" y="188912"/>
            <a:ext cx="3924303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5" name="Platshållare för bild 3"/>
          <p:cNvSpPr>
            <a:spLocks noGrp="1"/>
          </p:cNvSpPr>
          <p:nvPr>
            <p:ph type="pic" sz="quarter" idx="24"/>
          </p:nvPr>
        </p:nvSpPr>
        <p:spPr>
          <a:xfrm>
            <a:off x="192087" y="3428998"/>
            <a:ext cx="3924301" cy="32400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6" name="Platshållare för bild 3"/>
          <p:cNvSpPr>
            <a:spLocks noGrp="1"/>
          </p:cNvSpPr>
          <p:nvPr>
            <p:ph type="pic" sz="quarter" idx="25"/>
          </p:nvPr>
        </p:nvSpPr>
        <p:spPr>
          <a:xfrm>
            <a:off x="4116387" y="3428996"/>
            <a:ext cx="3959225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7" name="Platshållare för bild 3"/>
          <p:cNvSpPr>
            <a:spLocks noGrp="1"/>
          </p:cNvSpPr>
          <p:nvPr>
            <p:ph type="pic" sz="quarter" idx="26"/>
          </p:nvPr>
        </p:nvSpPr>
        <p:spPr>
          <a:xfrm>
            <a:off x="8075611" y="3428998"/>
            <a:ext cx="3924303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8" name="Click here to add a title"/>
          <p:cNvSpPr txBox="1">
            <a:spLocks noGrp="1"/>
          </p:cNvSpPr>
          <p:nvPr>
            <p:ph type="title" hasCustomPrompt="1"/>
          </p:nvPr>
        </p:nvSpPr>
        <p:spPr>
          <a:xfrm>
            <a:off x="192087" y="-406474"/>
            <a:ext cx="9266161" cy="304700"/>
          </a:xfrm>
          <a:prstGeom prst="rect">
            <a:avLst/>
          </a:prstGeom>
        </p:spPr>
        <p:txBody>
          <a:bodyPr anchor="b"/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Click here to add a title</a:t>
            </a:r>
          </a:p>
        </p:txBody>
      </p:sp>
      <p:sp>
        <p:nvSpPr>
          <p:cNvPr id="21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ll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Rektangel 1"/>
          <p:cNvSpPr/>
          <p:nvPr/>
        </p:nvSpPr>
        <p:spPr>
          <a:xfrm>
            <a:off x="4116387" y="3429000"/>
            <a:ext cx="3959224" cy="324008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27" name="Use this template when you need text in a collage"/>
          <p:cNvSpPr txBox="1">
            <a:spLocks noGrp="1"/>
          </p:cNvSpPr>
          <p:nvPr>
            <p:ph type="title" hasCustomPrompt="1"/>
          </p:nvPr>
        </p:nvSpPr>
        <p:spPr>
          <a:xfrm>
            <a:off x="4116389" y="4216386"/>
            <a:ext cx="3959224" cy="12926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rgbClr val="2F2B28"/>
                </a:solidFill>
              </a:defRPr>
            </a:lvl1pPr>
          </a:lstStyle>
          <a:p>
            <a:r>
              <a:t>Use this template when you need text in a collage</a:t>
            </a:r>
          </a:p>
        </p:txBody>
      </p:sp>
      <p:sp>
        <p:nvSpPr>
          <p:cNvPr id="228" name="Platshållare för bild 3"/>
          <p:cNvSpPr>
            <a:spLocks noGrp="1"/>
          </p:cNvSpPr>
          <p:nvPr>
            <p:ph type="pic" sz="quarter" idx="21"/>
          </p:nvPr>
        </p:nvSpPr>
        <p:spPr>
          <a:xfrm>
            <a:off x="192087" y="188912"/>
            <a:ext cx="3924301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9" name="Platshållare för bild 3"/>
          <p:cNvSpPr>
            <a:spLocks noGrp="1"/>
          </p:cNvSpPr>
          <p:nvPr>
            <p:ph type="pic" sz="quarter" idx="22"/>
          </p:nvPr>
        </p:nvSpPr>
        <p:spPr>
          <a:xfrm>
            <a:off x="4116387" y="188912"/>
            <a:ext cx="3959225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0" name="Platshållare för bild 3"/>
          <p:cNvSpPr>
            <a:spLocks noGrp="1"/>
          </p:cNvSpPr>
          <p:nvPr>
            <p:ph type="pic" sz="quarter" idx="23"/>
          </p:nvPr>
        </p:nvSpPr>
        <p:spPr>
          <a:xfrm>
            <a:off x="8075611" y="188912"/>
            <a:ext cx="3924303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1" name="Platshållare för bild 3"/>
          <p:cNvSpPr>
            <a:spLocks noGrp="1"/>
          </p:cNvSpPr>
          <p:nvPr>
            <p:ph type="pic" sz="quarter" idx="24"/>
          </p:nvPr>
        </p:nvSpPr>
        <p:spPr>
          <a:xfrm>
            <a:off x="192087" y="3428998"/>
            <a:ext cx="3924301" cy="32400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2" name="Platshållare för bild 3"/>
          <p:cNvSpPr>
            <a:spLocks noGrp="1"/>
          </p:cNvSpPr>
          <p:nvPr>
            <p:ph type="pic" sz="quarter" idx="25"/>
          </p:nvPr>
        </p:nvSpPr>
        <p:spPr>
          <a:xfrm>
            <a:off x="8075611" y="3428998"/>
            <a:ext cx="3924303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llage + tex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Rektangel 1"/>
          <p:cNvSpPr/>
          <p:nvPr/>
        </p:nvSpPr>
        <p:spPr>
          <a:xfrm>
            <a:off x="4116387" y="3429000"/>
            <a:ext cx="3959224" cy="3240085"/>
          </a:xfrm>
          <a:prstGeom prst="rect">
            <a:avLst/>
          </a:prstGeom>
          <a:solidFill>
            <a:srgbClr val="2F2B2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41" name="Use this template when you need text in a collage"/>
          <p:cNvSpPr txBox="1">
            <a:spLocks noGrp="1"/>
          </p:cNvSpPr>
          <p:nvPr>
            <p:ph type="title" hasCustomPrompt="1"/>
          </p:nvPr>
        </p:nvSpPr>
        <p:spPr>
          <a:xfrm>
            <a:off x="4116389" y="4216386"/>
            <a:ext cx="3959224" cy="12926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rgbClr val="FFFFFF"/>
                </a:solidFill>
              </a:defRPr>
            </a:lvl1pPr>
          </a:lstStyle>
          <a:p>
            <a:r>
              <a:t>Use this template when you need text in a collage</a:t>
            </a:r>
          </a:p>
        </p:txBody>
      </p:sp>
      <p:sp>
        <p:nvSpPr>
          <p:cNvPr id="242" name="Platshållare för bild 3"/>
          <p:cNvSpPr>
            <a:spLocks noGrp="1"/>
          </p:cNvSpPr>
          <p:nvPr>
            <p:ph type="pic" sz="quarter" idx="21"/>
          </p:nvPr>
        </p:nvSpPr>
        <p:spPr>
          <a:xfrm>
            <a:off x="192087" y="188912"/>
            <a:ext cx="3924301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3" name="Platshållare för bild 3"/>
          <p:cNvSpPr>
            <a:spLocks noGrp="1"/>
          </p:cNvSpPr>
          <p:nvPr>
            <p:ph type="pic" sz="quarter" idx="22"/>
          </p:nvPr>
        </p:nvSpPr>
        <p:spPr>
          <a:xfrm>
            <a:off x="4116387" y="188912"/>
            <a:ext cx="3959225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4" name="Platshållare för bild 3"/>
          <p:cNvSpPr>
            <a:spLocks noGrp="1"/>
          </p:cNvSpPr>
          <p:nvPr>
            <p:ph type="pic" sz="quarter" idx="23"/>
          </p:nvPr>
        </p:nvSpPr>
        <p:spPr>
          <a:xfrm>
            <a:off x="8075611" y="188912"/>
            <a:ext cx="3924303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5" name="Platshållare för bild 3"/>
          <p:cNvSpPr>
            <a:spLocks noGrp="1"/>
          </p:cNvSpPr>
          <p:nvPr>
            <p:ph type="pic" sz="quarter" idx="24"/>
          </p:nvPr>
        </p:nvSpPr>
        <p:spPr>
          <a:xfrm>
            <a:off x="192087" y="3428998"/>
            <a:ext cx="3924301" cy="32400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6" name="Platshållare för bild 3"/>
          <p:cNvSpPr>
            <a:spLocks noGrp="1"/>
          </p:cNvSpPr>
          <p:nvPr>
            <p:ph type="pic" sz="quarter" idx="25"/>
          </p:nvPr>
        </p:nvSpPr>
        <p:spPr>
          <a:xfrm>
            <a:off x="8075611" y="3428998"/>
            <a:ext cx="3924303" cy="324008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lick here to add a title"/>
          <p:cNvSpPr txBox="1">
            <a:spLocks noGrp="1"/>
          </p:cNvSpPr>
          <p:nvPr>
            <p:ph type="title" hasCustomPrompt="1"/>
          </p:nvPr>
        </p:nvSpPr>
        <p:spPr>
          <a:xfrm>
            <a:off x="192087" y="-406474"/>
            <a:ext cx="9272425" cy="304700"/>
          </a:xfrm>
          <a:prstGeom prst="rect">
            <a:avLst/>
          </a:prstGeom>
        </p:spPr>
        <p:txBody>
          <a:bodyPr anchor="b"/>
          <a:lstStyle>
            <a:lvl1pPr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Click here to add a title</a:t>
            </a:r>
          </a:p>
        </p:txBody>
      </p:sp>
      <p:pic>
        <p:nvPicPr>
          <p:cNvPr id="255" name="Bildobjekt 2" descr="Bildobjek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749" y="5561052"/>
            <a:ext cx="708741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25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tshållare för bild 6"/>
          <p:cNvSpPr>
            <a:spLocks noGrp="1"/>
          </p:cNvSpPr>
          <p:nvPr>
            <p:ph type="pic" sz="half" idx="21"/>
          </p:nvPr>
        </p:nvSpPr>
        <p:spPr>
          <a:xfrm>
            <a:off x="6373812" y="1562100"/>
            <a:ext cx="4994276" cy="47688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4" name="Headline"/>
          <p:cNvSpPr txBox="1">
            <a:spLocks noGrp="1"/>
          </p:cNvSpPr>
          <p:nvPr>
            <p:ph type="title" hasCustomPrompt="1"/>
          </p:nvPr>
        </p:nvSpPr>
        <p:spPr>
          <a:xfrm>
            <a:off x="1103708" y="265372"/>
            <a:ext cx="9360001" cy="657340"/>
          </a:xfrm>
          <a:prstGeom prst="rect">
            <a:avLst/>
          </a:prstGeom>
        </p:spPr>
        <p:txBody>
          <a:bodyPr lIns="18000" tIns="18000" rIns="18000" bIns="18000" anchor="t"/>
          <a:lstStyle>
            <a:lvl1pPr>
              <a:defRPr sz="4200">
                <a:solidFill>
                  <a:srgbClr val="666666"/>
                </a:solidFill>
                <a:latin typeface="Segoe UI Light"/>
                <a:ea typeface="Segoe UI Light"/>
                <a:cs typeface="Segoe UI Light"/>
                <a:sym typeface="Segoe UI Light"/>
              </a:defRPr>
            </a:lvl1pPr>
          </a:lstStyle>
          <a:p>
            <a:r>
              <a:t>Headline</a:t>
            </a:r>
          </a:p>
        </p:txBody>
      </p:sp>
      <p:sp>
        <p:nvSpPr>
          <p:cNvPr id="265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11229889" y="6548612"/>
            <a:ext cx="248603" cy="218441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0099DC"/>
                </a:solidFill>
                <a:latin typeface="Segoe UI"/>
                <a:ea typeface="Segoe UI"/>
                <a:cs typeface="Segoe UI"/>
                <a:sym typeface="Segoe U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6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1094399" y="1562399"/>
            <a:ext cx="4993787" cy="4768064"/>
          </a:xfrm>
          <a:prstGeom prst="rect">
            <a:avLst/>
          </a:prstGeom>
        </p:spPr>
        <p:txBody>
          <a:bodyPr/>
          <a:lstStyle>
            <a:lvl1pPr marL="97536" indent="-97536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Verdana"/>
              <a:buChar char=" "/>
              <a:defRPr sz="1920">
                <a:solidFill>
                  <a:srgbClr val="666666"/>
                </a:solidFill>
                <a:latin typeface="Segoe UI"/>
                <a:ea typeface="Segoe UI"/>
                <a:cs typeface="Segoe UI"/>
                <a:sym typeface="Segoe UI"/>
              </a:defRPr>
            </a:lvl1pPr>
            <a:lvl2pPr marL="351359" indent="-207359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Verdana"/>
              <a:buChar char="▪"/>
              <a:defRPr sz="1920">
                <a:solidFill>
                  <a:srgbClr val="666666"/>
                </a:solidFill>
                <a:latin typeface="Segoe UI"/>
                <a:ea typeface="Segoe UI"/>
                <a:cs typeface="Segoe UI"/>
                <a:sym typeface="Segoe UI"/>
              </a:defRPr>
            </a:lvl2pPr>
            <a:lvl3pPr marL="463200" indent="-211200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Verdana"/>
              <a:buChar char="−"/>
              <a:defRPr sz="1920">
                <a:solidFill>
                  <a:srgbClr val="666666"/>
                </a:solidFill>
                <a:latin typeface="Segoe UI"/>
                <a:ea typeface="Segoe UI"/>
                <a:cs typeface="Segoe UI"/>
                <a:sym typeface="Segoe UI"/>
              </a:defRPr>
            </a:lvl3pPr>
            <a:lvl4pPr marL="576000" indent="-216000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Verdana"/>
              <a:buChar char="−"/>
              <a:defRPr sz="1920">
                <a:solidFill>
                  <a:srgbClr val="666666"/>
                </a:solidFill>
                <a:latin typeface="Segoe UI"/>
                <a:ea typeface="Segoe UI"/>
                <a:cs typeface="Segoe UI"/>
                <a:sym typeface="Segoe UI"/>
              </a:defRPr>
            </a:lvl4pPr>
            <a:lvl5pPr marL="690171" indent="-22217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Verdana"/>
              <a:buChar char="−"/>
              <a:defRPr sz="1920">
                <a:solidFill>
                  <a:srgbClr val="666666"/>
                </a:solidFill>
                <a:latin typeface="Segoe UI"/>
                <a:ea typeface="Segoe UI"/>
                <a:cs typeface="Segoe UI"/>
                <a:sym typeface="Segoe UI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67" name="Platshållare för text 13"/>
          <p:cNvSpPr>
            <a:spLocks noGrp="1"/>
          </p:cNvSpPr>
          <p:nvPr>
            <p:ph type="body" sz="quarter" idx="22" hasCustomPrompt="1"/>
          </p:nvPr>
        </p:nvSpPr>
        <p:spPr>
          <a:xfrm>
            <a:off x="1103708" y="931026"/>
            <a:ext cx="9360001" cy="507076"/>
          </a:xfrm>
          <a:prstGeom prst="rect">
            <a:avLst/>
          </a:prstGeom>
        </p:spPr>
        <p:txBody>
          <a:bodyPr lIns="18000" tIns="18000" rIns="18000" bIns="18000"/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0099DC"/>
                </a:solidFill>
                <a:latin typeface="Segoe UI"/>
                <a:ea typeface="Segoe UI"/>
                <a:cs typeface="Segoe UI"/>
                <a:sym typeface="Segoe UI"/>
              </a:defRPr>
            </a:lvl1pPr>
          </a:lstStyle>
          <a:p>
            <a:r>
              <a:t>Sub-headline</a:t>
            </a:r>
          </a:p>
        </p:txBody>
      </p:sp>
      <p:sp>
        <p:nvSpPr>
          <p:cNvPr id="268" name="Rektangel 10"/>
          <p:cNvSpPr/>
          <p:nvPr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rgbClr val="4397D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Segoe UI"/>
                <a:ea typeface="Segoe UI"/>
                <a:cs typeface="Segoe UI"/>
                <a:sym typeface="Segoe UI"/>
              </a:defRPr>
            </a:pPr>
            <a:endParaRPr/>
          </a:p>
        </p:txBody>
      </p:sp>
      <p:pic>
        <p:nvPicPr>
          <p:cNvPr id="269" name="Bildobjekt 12" descr="Bildobjekt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610" y="417442"/>
            <a:ext cx="826395" cy="800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 a headline"/>
          <p:cNvSpPr txBox="1">
            <a:spLocks noGrp="1"/>
          </p:cNvSpPr>
          <p:nvPr>
            <p:ph type="title" hasCustomPrompt="1"/>
          </p:nvPr>
        </p:nvSpPr>
        <p:spPr>
          <a:xfrm>
            <a:off x="900000" y="188914"/>
            <a:ext cx="10440000" cy="1071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Add a headline</a:t>
            </a:r>
          </a:p>
        </p:txBody>
      </p:sp>
      <p:sp>
        <p:nvSpPr>
          <p:cNvPr id="3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900000" y="1259997"/>
            <a:ext cx="10440000" cy="5409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Text level 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4" name="Bildobjekt 3" descr="Bildobjekt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086667" y="5561052"/>
            <a:ext cx="708741" cy="94581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accent1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179999" marR="0" indent="-179999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504000" marR="0" indent="-2520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–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792000" marR="0" indent="-2520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–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079999" marR="0" indent="-2520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–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368000" marR="0" indent="-2520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–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656000" marR="0" indent="-2520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–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27432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Tx/>
        <a:buFont typeface="Arial"/>
        <a:buNone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79800" marR="0" indent="-2794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37000" marR="0" indent="-279400" algn="l" defTabSz="914400" rtl="0" latinLnBrk="0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2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hyperlink" Target="mailto:linus.persson@fysik.lu.s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jpe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jpeg"/><Relationship Id="rId1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age016.png" descr="image016.png"/>
          <p:cNvPicPr>
            <a:picLocks noChangeAspect="1"/>
          </p:cNvPicPr>
          <p:nvPr/>
        </p:nvPicPr>
        <p:blipFill>
          <a:blip r:embed="rId3"/>
          <a:srcRect t="1789" b="1789"/>
          <a:stretch>
            <a:fillRect/>
          </a:stretch>
        </p:blipFill>
        <p:spPr>
          <a:xfrm flipH="1">
            <a:off x="109781" y="105399"/>
            <a:ext cx="11986771" cy="6647202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Rektangel 2"/>
          <p:cNvSpPr/>
          <p:nvPr/>
        </p:nvSpPr>
        <p:spPr>
          <a:xfrm>
            <a:off x="-26685" y="733202"/>
            <a:ext cx="6111845" cy="12806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0" name="Rubrik 7"/>
          <p:cNvSpPr txBox="1">
            <a:spLocks noGrp="1"/>
          </p:cNvSpPr>
          <p:nvPr>
            <p:ph type="title"/>
          </p:nvPr>
        </p:nvSpPr>
        <p:spPr>
          <a:xfrm>
            <a:off x="180326" y="936110"/>
            <a:ext cx="4947842" cy="1721608"/>
          </a:xfrm>
          <a:prstGeom prst="rect">
            <a:avLst/>
          </a:prstGeom>
        </p:spPr>
        <p:txBody>
          <a:bodyPr>
            <a:normAutofit/>
          </a:bodyPr>
          <a:lstStyle>
            <a:lvl1pPr defTabSz="904875">
              <a:defRPr sz="3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2400" dirty="0">
                <a:latin typeface="Georgia" panose="02040502050405020303" pitchFamily="18" charset="0"/>
              </a:rPr>
              <a:t>The FINESSE beamline at ESS</a:t>
            </a:r>
          </a:p>
        </p:txBody>
      </p:sp>
      <p:sp>
        <p:nvSpPr>
          <p:cNvPr id="281" name="Linus Persson, linus.persson@fysik.lu.se"/>
          <p:cNvSpPr txBox="1"/>
          <p:nvPr/>
        </p:nvSpPr>
        <p:spPr>
          <a:xfrm>
            <a:off x="167671" y="1583479"/>
            <a:ext cx="5543046" cy="317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pPr defTabSz="904875">
              <a:defRPr sz="1300"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Linus Persson, </a:t>
            </a:r>
            <a:r>
              <a:rPr u="sng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hlinkClick r:id="rId4"/>
              </a:rPr>
              <a:t>linus.persson@fysik.lu.se</a:t>
            </a:r>
            <a:r>
              <a:t> </a:t>
            </a:r>
          </a:p>
        </p:txBody>
      </p:sp>
      <p:sp>
        <p:nvSpPr>
          <p:cNvPr id="282" name="Rak 6"/>
          <p:cNvSpPr/>
          <p:nvPr/>
        </p:nvSpPr>
        <p:spPr>
          <a:xfrm>
            <a:off x="180326" y="1454702"/>
            <a:ext cx="4809584" cy="1"/>
          </a:xfrm>
          <a:prstGeom prst="line">
            <a:avLst/>
          </a:prstGeom>
          <a:ln w="12700">
            <a:solidFill>
              <a:schemeClr val="accent1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283" name="Bildobjekt 12" descr="Bildobjekt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168" y="778411"/>
            <a:ext cx="842141" cy="1123834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Cirkel"/>
          <p:cNvSpPr/>
          <p:nvPr/>
        </p:nvSpPr>
        <p:spPr>
          <a:xfrm>
            <a:off x="9339210" y="4188323"/>
            <a:ext cx="3379291" cy="3379292"/>
          </a:xfrm>
          <a:prstGeom prst="ellipse">
            <a:avLst/>
          </a:prstGeom>
          <a:solidFill>
            <a:srgbClr val="FFFFFF">
              <a:alpha val="66777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285" name="Bildobjekt 22" descr="Bildobjekt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4475" y="4227755"/>
            <a:ext cx="2817525" cy="26302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0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91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The European Spallation Source</a:t>
            </a:r>
          </a:p>
        </p:txBody>
      </p:sp>
      <p:sp>
        <p:nvSpPr>
          <p:cNvPr id="292" name="Designed to become the world’s brightest spallation neutron source.…"/>
          <p:cNvSpPr txBox="1">
            <a:spLocks noGrp="1"/>
          </p:cNvSpPr>
          <p:nvPr>
            <p:ph type="body" sz="half" idx="1"/>
          </p:nvPr>
        </p:nvSpPr>
        <p:spPr>
          <a:xfrm>
            <a:off x="763897" y="1378051"/>
            <a:ext cx="5405516" cy="5436792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220578" indent="-220578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Designed to become the world’s brightest spallation neutron source.</a:t>
            </a:r>
          </a:p>
          <a:p>
            <a:pPr marL="220578" indent="-220578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0578" indent="-220578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13 European member states, construction cost of about ~€3B.</a:t>
            </a:r>
          </a:p>
          <a:p>
            <a:pPr marL="220578" indent="-220578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0578" indent="-220578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First neutrons by mid-2027, routine user operations from 2028.</a:t>
            </a:r>
          </a:p>
          <a:p>
            <a:pPr marL="220578" indent="-220578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0578" indent="-220578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Currently 15 neutron beamlines approved for construction, no particle physics yet!</a:t>
            </a:r>
          </a:p>
        </p:txBody>
      </p:sp>
      <p:pic>
        <p:nvPicPr>
          <p:cNvPr id="293" name="European_Spallation_Source_Aerial_View.jpg" descr="European_Spallation_Source_Aerial_Vie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13" y="1225207"/>
            <a:ext cx="4663288" cy="261890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6" name="Gruppera"/>
          <p:cNvGrpSpPr/>
          <p:nvPr/>
        </p:nvGrpSpPr>
        <p:grpSpPr>
          <a:xfrm>
            <a:off x="7504692" y="3843437"/>
            <a:ext cx="2971559" cy="3035717"/>
            <a:chOff x="0" y="0"/>
            <a:chExt cx="2971557" cy="3035716"/>
          </a:xfrm>
        </p:grpSpPr>
        <p:pic>
          <p:nvPicPr>
            <p:cNvPr id="294" name="ESS member countries_map.png" descr="ESS member countries_ma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971558" cy="30357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5" name="Stjärna"/>
            <p:cNvSpPr/>
            <p:nvPr/>
          </p:nvSpPr>
          <p:spPr>
            <a:xfrm>
              <a:off x="1808953" y="1228571"/>
              <a:ext cx="187699" cy="190880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noFill/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1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302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Adobe Garamond Pro Bold" panose="02020502060506020403" pitchFamily="18" charset="0"/>
              </a:rPr>
              <a:t>ESS </a:t>
            </a:r>
            <a:r>
              <a:rPr sz="3600" dirty="0">
                <a:latin typeface="Georgia" panose="02040502050405020303" pitchFamily="18" charset="0"/>
              </a:rPr>
              <a:t>overview</a:t>
            </a:r>
          </a:p>
        </p:txBody>
      </p:sp>
      <p:pic>
        <p:nvPicPr>
          <p:cNvPr id="303" name="ESSoverview.png" descr="ESSover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255" y="1209609"/>
            <a:ext cx="10111163" cy="5799675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Frequency: 14 Hz…"/>
          <p:cNvSpPr txBox="1"/>
          <p:nvPr/>
        </p:nvSpPr>
        <p:spPr>
          <a:xfrm>
            <a:off x="1658859" y="1699759"/>
            <a:ext cx="2939264" cy="1200329"/>
          </a:xfrm>
          <a:prstGeom prst="rect">
            <a:avLst/>
          </a:prstGeom>
          <a:solidFill>
            <a:srgbClr val="009FE3"/>
          </a:solidFill>
          <a:ln w="6350">
            <a:solidFill>
              <a:srgbClr val="4472C4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Frequency: 14 Hz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Pulse length: 2.86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>
                <a:solidFill>
                  <a:srgbClr val="FFFFFF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Energy: 800 MeV (2 GeV)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Beam power: 2 MW (5 MW)</a:t>
            </a:r>
          </a:p>
        </p:txBody>
      </p:sp>
      <p:pic>
        <p:nvPicPr>
          <p:cNvPr id="305" name="Skärmavbild 2025-07-30 kl. 23.02.01.png" descr="Skärmavbild 2025-07-30 kl. 23.02.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5779" y="1163485"/>
            <a:ext cx="2474344" cy="1704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download-2.png" descr="download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469" y="3343831"/>
            <a:ext cx="3415062" cy="3415062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11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12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What is FINESSE?</a:t>
            </a:r>
          </a:p>
        </p:txBody>
      </p:sp>
      <p:sp>
        <p:nvSpPr>
          <p:cNvPr id="313" name="Fundamental Interactions with Neutrons at the European Spallation SourcE.…"/>
          <p:cNvSpPr txBox="1">
            <a:spLocks noGrp="1"/>
          </p:cNvSpPr>
          <p:nvPr>
            <p:ph type="body" idx="1"/>
          </p:nvPr>
        </p:nvSpPr>
        <p:spPr>
          <a:xfrm>
            <a:off x="790842" y="1361378"/>
            <a:ext cx="10610316" cy="3415061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280736" indent="-280736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sz="2800"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F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undamental </a:t>
            </a:r>
            <a:r>
              <a:rPr sz="2800"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I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nteractions with </a:t>
            </a:r>
            <a:r>
              <a:rPr sz="2800"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eutrons at the </a:t>
            </a:r>
            <a:r>
              <a:rPr sz="2800"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uropean </a:t>
            </a:r>
            <a:r>
              <a:rPr sz="2800"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pallation </a:t>
            </a:r>
            <a:r>
              <a:rPr sz="2800" dirty="0" err="1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S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ourc</a:t>
            </a:r>
            <a:r>
              <a:rPr sz="2800" dirty="0" err="1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0578" indent="-220578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0578" indent="-220578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 versatile beamline for fundamental physics.</a:t>
            </a:r>
          </a:p>
          <a:p>
            <a:pPr marL="220578" indent="-220578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0578" indent="-220578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 crux: Different experiments want different neutron beam properties.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4" name="Oval"/>
              <p:cNvSpPr/>
              <p:nvPr/>
            </p:nvSpPr>
            <p:spPr>
              <a:xfrm>
                <a:off x="5843084" y="4652565"/>
                <a:ext cx="515044" cy="511912"/>
              </a:xfrm>
              <a:prstGeom prst="ellipse">
                <a:avLst/>
              </a:prstGeom>
              <a:solidFill>
                <a:srgbClr val="A7A7A7"/>
              </a:solidFill>
              <a:ln w="12700">
                <a:solidFill>
                  <a:srgbClr val="000000"/>
                </a:solidFill>
                <a:miter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0" tIns="0" rIns="0" bIns="0" anchor="ctr"/>
              <a:lstStyle>
                <a:lvl1pPr algn="ctr">
                  <a:defRPr sz="25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sv-SE" sz="3000" b="0" i="1" smtClean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sv-SE" sz="3000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14" name="Oval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3084" y="4652565"/>
                <a:ext cx="515044" cy="511912"/>
              </a:xfrm>
              <a:prstGeom prst="ellipse">
                <a:avLst/>
              </a:prstGeom>
              <a:blipFill>
                <a:blip r:embed="rId4"/>
                <a:stretch>
                  <a:fillRect l="-32558" b="-27907"/>
                </a:stretch>
              </a:blipFill>
              <a:ln w="12700">
                <a:solidFill>
                  <a:srgbClr val="000000"/>
                </a:solidFill>
                <a:miter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5" name="We need low backgrounds!"/>
          <p:cNvSpPr/>
          <p:nvPr/>
        </p:nvSpPr>
        <p:spPr>
          <a:xfrm>
            <a:off x="7774574" y="5227803"/>
            <a:ext cx="2353914" cy="1079591"/>
          </a:xfrm>
          <a:prstGeom prst="wedgeEllipseCallout">
            <a:avLst>
              <a:gd name="adj1" fmla="val -66654"/>
              <a:gd name="adj2" fmla="val -29195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We need low backgrounds!</a:t>
            </a:r>
          </a:p>
        </p:txBody>
      </p:sp>
      <p:sp>
        <p:nvSpPr>
          <p:cNvPr id="316" name="We need high intensity!"/>
          <p:cNvSpPr/>
          <p:nvPr/>
        </p:nvSpPr>
        <p:spPr>
          <a:xfrm>
            <a:off x="7682693" y="3863391"/>
            <a:ext cx="2353915" cy="924741"/>
          </a:xfrm>
          <a:prstGeom prst="wedgeEllipseCallout">
            <a:avLst>
              <a:gd name="adj1" fmla="val -70632"/>
              <a:gd name="adj2" fmla="val -52002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We need high intensity!</a:t>
            </a:r>
          </a:p>
        </p:txBody>
      </p:sp>
      <p:sp>
        <p:nvSpPr>
          <p:cNvPr id="317" name="We need 8.9 Å neutrons!"/>
          <p:cNvSpPr/>
          <p:nvPr/>
        </p:nvSpPr>
        <p:spPr>
          <a:xfrm>
            <a:off x="1681208" y="5227803"/>
            <a:ext cx="2353915" cy="1079591"/>
          </a:xfrm>
          <a:prstGeom prst="wedgeEllipseCallout">
            <a:avLst>
              <a:gd name="adj1" fmla="val 82615"/>
              <a:gd name="adj2" fmla="val -3517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We need 8.9 </a:t>
            </a:r>
            <a:r>
              <a:rPr dirty="0" err="1"/>
              <a:t>Å</a:t>
            </a:r>
            <a:r>
              <a:rPr dirty="0"/>
              <a:t> neutrons!</a:t>
            </a:r>
          </a:p>
        </p:txBody>
      </p:sp>
      <p:sp>
        <p:nvSpPr>
          <p:cNvPr id="318" name="We need high flux!"/>
          <p:cNvSpPr/>
          <p:nvPr/>
        </p:nvSpPr>
        <p:spPr>
          <a:xfrm>
            <a:off x="1842359" y="3672635"/>
            <a:ext cx="2319208" cy="947069"/>
          </a:xfrm>
          <a:prstGeom prst="wedgeEllipseCallout">
            <a:avLst>
              <a:gd name="adj1" fmla="val 81203"/>
              <a:gd name="adj2" fmla="val -38232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We need high flux!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23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324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What determines the beam properties?</a:t>
            </a:r>
          </a:p>
        </p:txBody>
      </p:sp>
      <p:sp>
        <p:nvSpPr>
          <p:cNvPr id="325" name="The neutron beam properties are largely decided by the neutron guide close to the source."/>
          <p:cNvSpPr txBox="1">
            <a:spLocks noGrp="1"/>
          </p:cNvSpPr>
          <p:nvPr>
            <p:ph type="body" sz="quarter" idx="1"/>
          </p:nvPr>
        </p:nvSpPr>
        <p:spPr>
          <a:xfrm>
            <a:off x="790842" y="1408719"/>
            <a:ext cx="10407970" cy="1444738"/>
          </a:xfrm>
          <a:prstGeom prst="rect">
            <a:avLst/>
          </a:prstGeom>
        </p:spPr>
        <p:txBody>
          <a:bodyPr lIns="50800" tIns="50800" rIns="50800" bIns="50800"/>
          <a:lstStyle>
            <a:lvl1pPr marL="260684" indent="-260684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 neutron beam properties are largely decided by the neutron guide close to the source.</a:t>
            </a:r>
          </a:p>
        </p:txBody>
      </p:sp>
      <p:sp>
        <p:nvSpPr>
          <p:cNvPr id="326" name="High-flux configuration"/>
          <p:cNvSpPr txBox="1"/>
          <p:nvPr/>
        </p:nvSpPr>
        <p:spPr>
          <a:xfrm>
            <a:off x="3700632" y="5644709"/>
            <a:ext cx="2618741" cy="337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High-flux configuration</a:t>
            </a:r>
          </a:p>
        </p:txBody>
      </p:sp>
      <p:pic>
        <p:nvPicPr>
          <p:cNvPr id="327" name="Skärmavbild 2026-09-07 kl. 18.59.49.png" descr="Skärmavbild 2026-09-07 kl. 18.59.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67" y="2696813"/>
            <a:ext cx="10551791" cy="28766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path2028-3.png" descr="path2028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7415" y="4008454"/>
            <a:ext cx="488636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image1970-8.png" descr="image1970-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930" y="4318906"/>
            <a:ext cx="1434824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image1970-8.png" descr="image1970-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3698" y="3584520"/>
            <a:ext cx="1434824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path2028-3.png" descr="path2028-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20100000">
            <a:off x="2148024" y="3794172"/>
            <a:ext cx="488635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path2028-3.png" descr="path2028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0000">
            <a:off x="2286792" y="4121234"/>
            <a:ext cx="488636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path2028-3.png" descr="path2028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00000">
            <a:off x="1973867" y="4453199"/>
            <a:ext cx="488635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Skärmavbild 2026-09-14 kl. 20.22.10.png" descr="Skärmavbild 2026-09-14 kl. 20.22.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778" y="2440217"/>
            <a:ext cx="10407970" cy="3615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474777 0.000337" pathEditMode="relative">
                                      <p:cBhvr>
                                        <p:cTn id="6" dur="1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484269 -0.002145" pathEditMode="relative">
                                      <p:cBhvr>
                                        <p:cTn id="9" dur="1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505270 0.035412" pathEditMode="relative">
                                      <p:cBhvr>
                                        <p:cTn id="12" dur="3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70023 0.062138 0.146455 0.098162 0.224597 0.105858 C 0.315076 0.114769 0.405460 0.085557 0.488385 0.020601" pathEditMode="relative">
                                      <p:cBhvr>
                                        <p:cTn id="15" dur="30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46358 -0.019651 0.093296 -0.034701 0.140595 -0.045080 C 0.256923 -0.070605 0.374667 -0.067780 0.490566 -0.036683" pathEditMode="relative">
                                      <p:cBhvr>
                                        <p:cTn id="18" dur="30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521957 -0.010499" pathEditMode="relative">
                                      <p:cBhvr>
                                        <p:cTn id="21" dur="30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7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39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340" name="Skärmavbild 2026-09-07 kl. 19.08.25.png" descr="Skärmavbild 2026-09-07 kl. 19.08.2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7666" y="2815016"/>
            <a:ext cx="10414364" cy="3241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image1970-8.png" descr="image1970-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371" y="5464393"/>
            <a:ext cx="1434824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image1970-8.png" descr="image1970-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6139" y="4730007"/>
            <a:ext cx="1434825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path2028-3.png" descr="path2028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6634" y="5097233"/>
            <a:ext cx="488635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path2028-3.png" descr="path2028-3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0100000">
            <a:off x="2447242" y="4882951"/>
            <a:ext cx="488636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path2028-3.png" descr="path2028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000">
            <a:off x="2586011" y="5210013"/>
            <a:ext cx="488635" cy="253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path2028-3.png" descr="path2028-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00000">
            <a:off x="2249377" y="5368116"/>
            <a:ext cx="488635" cy="253368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Low-background configuration"/>
          <p:cNvSpPr txBox="1"/>
          <p:nvPr/>
        </p:nvSpPr>
        <p:spPr>
          <a:xfrm>
            <a:off x="3449980" y="6060902"/>
            <a:ext cx="3431414" cy="337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Low-background configuration</a:t>
            </a:r>
          </a:p>
        </p:txBody>
      </p:sp>
      <p:sp>
        <p:nvSpPr>
          <p:cNvPr id="348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What determines the beam properties?</a:t>
            </a:r>
          </a:p>
        </p:txBody>
      </p:sp>
      <p:pic>
        <p:nvPicPr>
          <p:cNvPr id="350" name="inklistrad-film.png" descr="inklistrad-film.png"/>
          <p:cNvPicPr>
            <a:picLocks noChangeAspect="1"/>
          </p:cNvPicPr>
          <p:nvPr/>
        </p:nvPicPr>
        <p:blipFill>
          <a:blip r:embed="rId6"/>
          <a:srcRect r="1094"/>
          <a:stretch>
            <a:fillRect/>
          </a:stretch>
        </p:blipFill>
        <p:spPr>
          <a:xfrm>
            <a:off x="629620" y="2271192"/>
            <a:ext cx="10436353" cy="415214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he neutron beam properties are largely decided by the neutron guide close to the source.">
            <a:extLst>
              <a:ext uri="{FF2B5EF4-FFF2-40B4-BE49-F238E27FC236}">
                <a16:creationId xmlns:a16="http://schemas.microsoft.com/office/drawing/2014/main" id="{E1567480-98C4-C1BE-AE8E-DED83C6ADE84}"/>
              </a:ext>
            </a:extLst>
          </p:cNvPr>
          <p:cNvSpPr txBox="1">
            <a:spLocks/>
          </p:cNvSpPr>
          <p:nvPr/>
        </p:nvSpPr>
        <p:spPr>
          <a:xfrm>
            <a:off x="790842" y="1408719"/>
            <a:ext cx="10407970" cy="1444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260684" marR="0" indent="-260684" algn="l" defTabSz="904875" rtl="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lvl1pPr>
            <a:lvl2pPr marL="504000" marR="0" indent="-2520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792000" marR="0" indent="-2520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079999" marR="0" indent="-2520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368000" marR="0" indent="-2520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1656000" marR="0" indent="-2520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79800" marR="0" indent="-2794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937000" marR="0" indent="-279400" algn="l" defTabSz="914400" rtl="0" latinLnBrk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sv-SE">
                <a:latin typeface="Arial" panose="020B0604020202020204" pitchFamily="34" charset="0"/>
                <a:cs typeface="Arial" panose="020B0604020202020204" pitchFamily="34" charset="0"/>
              </a:rPr>
              <a:t>The neutron beam properties are largely decided by the neutron guide close to the source.</a:t>
            </a: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03613 0.000000" pathEditMode="relative">
                                      <p:cBhvr>
                                        <p:cTn id="6" dur="1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93849 -0.002662" pathEditMode="relative">
                                      <p:cBhvr>
                                        <p:cTn id="9" dur="1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90502 0.001120" pathEditMode="relative">
                                      <p:cBhvr>
                                        <p:cTn id="12" dur="20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31402 0.041181 0.070119 0.060825 0.109018 0.055339 C 0.170029 0.046736 0.222622 -0.019596 0.253335 -0.112917 C 0.271649 -0.168566 0.284518 -0.235954 0.318521 -0.258982 C 0.361345 -0.287984 0.401634 -0.228346 0.442903 -0.194665 C 0.455171 -0.184653 0.468022 -0.177074 0.481224 -0.172067" pathEditMode="relative">
                                      <p:cBhvr>
                                        <p:cTn id="15" dur="3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44421 -0.033280 0.092433 -0.048675 0.140595 -0.045080 C 0.144457 -0.044791 0.148318 -0.044380 0.152169 -0.043768 C 0.189333 -0.037861 0.226372 -0.013775 0.262387 -0.031242 C 0.293410 -0.046289 0.316548 -0.088612 0.341554 -0.123551 C 0.382439 -0.180678 0.430330 -0.220107 0.481446 -0.238515" pathEditMode="relative">
                                      <p:cBhvr>
                                        <p:cTn id="18" dur="3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50872 0.032703 0.104755 0.045462 0.158752 0.039634 C 0.216854 0.033363 0.262873 0.018174 0.303646 -0.086710 C 0.326162 -0.144631 0.326740 -0.237533 0.366628 -0.245642 C 0.387053 -0.249794 0.404627 -0.223681 0.424628 -0.217434 C 0.433089 -0.214791 0.441642 -0.215810 0.450173 -0.216619 C 0.458751 -0.217432 0.467391 -0.218030 0.476007 -0.218391 C 0.493042 -0.219105 0.510136 -0.218892 0.527282 -0.217733" pathEditMode="relative">
                                      <p:cBhvr>
                                        <p:cTn id="21" dur="30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xit" presetSubtype="0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xit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" grpId="8" animBg="1" advAuto="0"/>
      <p:bldP spid="342" grpId="7" animBg="1" advAuto="0"/>
      <p:bldP spid="346" grpId="9" animBg="1" advAuto="0"/>
      <p:bldP spid="350" grpId="1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Skärmavbild 2026-09-07 kl. 19.29.52.png" descr="Skärmavbild 2026-09-07 kl. 19.29.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26" y="2236527"/>
            <a:ext cx="10115416" cy="4320570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56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357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One beamline, two configurations</a:t>
            </a:r>
          </a:p>
        </p:txBody>
      </p:sp>
      <p:sp>
        <p:nvSpPr>
          <p:cNvPr id="358" name="We can switch between the two configurations without needing to wait for a long shutdown to access the space inside the bunker."/>
          <p:cNvSpPr txBox="1">
            <a:spLocks noGrp="1"/>
          </p:cNvSpPr>
          <p:nvPr>
            <p:ph type="body" sz="quarter" idx="1"/>
          </p:nvPr>
        </p:nvSpPr>
        <p:spPr>
          <a:xfrm>
            <a:off x="790842" y="1361378"/>
            <a:ext cx="10610316" cy="1114500"/>
          </a:xfrm>
          <a:prstGeom prst="rect">
            <a:avLst/>
          </a:prstGeom>
        </p:spPr>
        <p:txBody>
          <a:bodyPr lIns="50800" tIns="50800" rIns="50800" bIns="50800"/>
          <a:lstStyle>
            <a:lvl1pPr marL="220578" indent="-220578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We can switch between the two configurations without needing to wait for a long shutdown to access the space inside the bunker.</a:t>
            </a:r>
          </a:p>
        </p:txBody>
      </p:sp>
      <p:sp>
        <p:nvSpPr>
          <p:cNvPr id="359" name="BUY 1…"/>
          <p:cNvSpPr/>
          <p:nvPr/>
        </p:nvSpPr>
        <p:spPr>
          <a:xfrm>
            <a:off x="5458265" y="3938955"/>
            <a:ext cx="1430527" cy="872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22" y="4046"/>
                </a:moveTo>
                <a:lnTo>
                  <a:pt x="18122" y="7940"/>
                </a:lnTo>
                <a:lnTo>
                  <a:pt x="21600" y="10734"/>
                </a:lnTo>
                <a:lnTo>
                  <a:pt x="18122" y="13571"/>
                </a:lnTo>
                <a:lnTo>
                  <a:pt x="18122" y="17554"/>
                </a:lnTo>
                <a:cubicBezTo>
                  <a:pt x="18122" y="19788"/>
                  <a:pt x="17203" y="21600"/>
                  <a:pt x="16069" y="21600"/>
                </a:cubicBezTo>
                <a:lnTo>
                  <a:pt x="2054" y="21600"/>
                </a:lnTo>
                <a:cubicBezTo>
                  <a:pt x="990" y="21600"/>
                  <a:pt x="116" y="20008"/>
                  <a:pt x="11" y="17968"/>
                </a:cubicBezTo>
                <a:lnTo>
                  <a:pt x="0" y="17554"/>
                </a:lnTo>
                <a:lnTo>
                  <a:pt x="0" y="4046"/>
                </a:lnTo>
                <a:cubicBezTo>
                  <a:pt x="0" y="1812"/>
                  <a:pt x="920" y="0"/>
                  <a:pt x="2054" y="0"/>
                </a:cubicBezTo>
                <a:lnTo>
                  <a:pt x="16069" y="0"/>
                </a:lnTo>
                <a:cubicBezTo>
                  <a:pt x="17203" y="0"/>
                  <a:pt x="18122" y="1812"/>
                  <a:pt x="18122" y="4046"/>
                </a:cubicBezTo>
                <a:close/>
              </a:path>
            </a:pathLst>
          </a:custGeom>
          <a:solidFill>
            <a:srgbClr val="C83530"/>
          </a:solidFill>
          <a:ln w="38100">
            <a:solidFill>
              <a:srgbClr val="FFFFFF"/>
            </a:solidFill>
            <a:miter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pPr>
              <a:defRPr sz="2300">
                <a:solidFill>
                  <a:srgbClr val="FFFFFF"/>
                </a:solidFill>
                <a:latin typeface="凸版文久見出しゴシック エクストラボールド"/>
                <a:ea typeface="凸版文久見出しゴシック エクストラボールド"/>
                <a:cs typeface="凸版文久見出しゴシック エクストラボールド"/>
                <a:sym typeface="凸版文久見出しゴシック エクストラボールド"/>
              </a:defRPr>
            </a:pPr>
            <a:r>
              <a:rPr lang="sv-SE" dirty="0">
                <a:latin typeface="Abadi" panose="020B0604020104020204" pitchFamily="34" charset="77"/>
                <a:ea typeface="ADLaM Display" panose="02010000000000000000" pitchFamily="2" charset="77"/>
                <a:cs typeface="ADLaM Display" panose="02010000000000000000" pitchFamily="2" charset="77"/>
              </a:rPr>
              <a:t>   </a:t>
            </a:r>
            <a:r>
              <a:rPr dirty="0">
                <a:latin typeface="Abadi" panose="020B0604020104020204" pitchFamily="34" charset="77"/>
                <a:ea typeface="ADLaM Display" panose="02010000000000000000" pitchFamily="2" charset="77"/>
                <a:cs typeface="ADLaM Display" panose="02010000000000000000" pitchFamily="2" charset="77"/>
              </a:rPr>
              <a:t>BUY 1</a:t>
            </a:r>
          </a:p>
          <a:p>
            <a:pPr>
              <a:defRPr sz="2300">
                <a:solidFill>
                  <a:srgbClr val="FFFB00"/>
                </a:solidFill>
                <a:latin typeface="凸版文久見出しゴシック エクストラボールド"/>
                <a:ea typeface="凸版文久見出しゴシック エクストラボールド"/>
                <a:cs typeface="凸版文久見出しゴシック エクストラボールド"/>
                <a:sym typeface="凸版文久見出しゴシック エクストラボールド"/>
              </a:defRPr>
            </a:pPr>
            <a:r>
              <a:rPr lang="sv-SE" dirty="0">
                <a:latin typeface="Abadi" panose="020B0604020104020204" pitchFamily="34" charset="77"/>
                <a:ea typeface="ADLaM Display" panose="02010000000000000000" pitchFamily="2" charset="77"/>
                <a:cs typeface="ADLaM Display" panose="02010000000000000000" pitchFamily="2" charset="77"/>
              </a:rPr>
              <a:t>   </a:t>
            </a:r>
            <a:r>
              <a:rPr dirty="0">
                <a:latin typeface="Abadi" panose="020B0604020104020204" pitchFamily="34" charset="77"/>
                <a:ea typeface="ADLaM Display" panose="02010000000000000000" pitchFamily="2" charset="77"/>
                <a:cs typeface="ADLaM Display" panose="02010000000000000000" pitchFamily="2" charset="77"/>
              </a:rPr>
              <a:t>GET 2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Skärmavbild 2025-07-30 kl. 23.21.55.png" descr="Skärmavbild 2025-07-30 kl. 23.21.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804" y="1876801"/>
            <a:ext cx="8637686" cy="4618609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65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366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Neutron-antineutron oscillation</a:t>
            </a:r>
          </a:p>
        </p:txBody>
      </p:sp>
      <p:sp>
        <p:nvSpPr>
          <p:cNvPr id="367" name="Baryon number violation is a key condition for explaining the matter-antimatter asymmetry."/>
          <p:cNvSpPr txBox="1">
            <a:spLocks noGrp="1"/>
          </p:cNvSpPr>
          <p:nvPr>
            <p:ph type="body" sz="quarter" idx="1"/>
          </p:nvPr>
        </p:nvSpPr>
        <p:spPr>
          <a:xfrm>
            <a:off x="790842" y="1259131"/>
            <a:ext cx="10551791" cy="945810"/>
          </a:xfrm>
          <a:prstGeom prst="rect">
            <a:avLst/>
          </a:prstGeom>
        </p:spPr>
        <p:txBody>
          <a:bodyPr lIns="50800" tIns="50800" rIns="50800" bIns="50800"/>
          <a:lstStyle>
            <a:lvl1pPr marL="260684" indent="-260684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lvl1pPr>
          </a:lstStyle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Baryon number violation is a key condition for explaining the matter-antimatter asymmetry.</a:t>
            </a:r>
          </a:p>
        </p:txBody>
      </p:sp>
      <p:pic>
        <p:nvPicPr>
          <p:cNvPr id="368" name="inklistrad-film.png" descr="inklistrad-fil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400" y="2160906"/>
            <a:ext cx="1731275" cy="638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inklistrad-film.png" descr="inklistrad-fil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0458" y="2504637"/>
            <a:ext cx="2379078" cy="6384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inklistrad-film.png" descr="inklistrad-fil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4934" y="2152588"/>
            <a:ext cx="2782907" cy="228377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Linje"/>
          <p:cNvSpPr/>
          <p:nvPr/>
        </p:nvSpPr>
        <p:spPr>
          <a:xfrm>
            <a:off x="662755" y="6495641"/>
            <a:ext cx="6968201" cy="1"/>
          </a:xfrm>
          <a:prstGeom prst="line">
            <a:avLst/>
          </a:prstGeom>
          <a:ln w="12700">
            <a:solidFill>
              <a:srgbClr val="535353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72" name="Further reading: V. Santoro et al. J. Phys. G: Nucl. Part. Phys. 52 040501 (2025)."/>
          <p:cNvSpPr txBox="1"/>
          <p:nvPr/>
        </p:nvSpPr>
        <p:spPr>
          <a:xfrm>
            <a:off x="641401" y="6551324"/>
            <a:ext cx="6998068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90000"/>
              </a:lnSpc>
              <a:defRPr sz="1500"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Further reading: V. Santoro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J. Phys. G: </a:t>
            </a:r>
            <a:r>
              <a:rPr i="1" dirty="0" err="1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. Part. Phys.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52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 040501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(2025).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77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378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Annihilation detector</a:t>
            </a:r>
          </a:p>
        </p:txBody>
      </p:sp>
      <p:sp>
        <p:nvSpPr>
          <p:cNvPr id="379" name="To claim a discovery, we need full background rejection.…"/>
          <p:cNvSpPr txBox="1">
            <a:spLocks noGrp="1"/>
          </p:cNvSpPr>
          <p:nvPr>
            <p:ph type="body" idx="1"/>
          </p:nvPr>
        </p:nvSpPr>
        <p:spPr>
          <a:xfrm>
            <a:off x="790842" y="1361378"/>
            <a:ext cx="10610316" cy="3415061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260684" indent="-260684" defTabSz="904875">
              <a:lnSpc>
                <a:spcPct val="13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 claim a discovery, we need full background rejection.</a:t>
            </a:r>
          </a:p>
          <a:p>
            <a:pPr marL="260684" indent="-260684" defTabSz="904875">
              <a:lnSpc>
                <a:spcPct val="13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Detector combines tracking, calorimetry and cosmic veto.</a:t>
            </a:r>
          </a:p>
        </p:txBody>
      </p:sp>
      <p:pic>
        <p:nvPicPr>
          <p:cNvPr id="380" name="Skärmavbild 2026-09-07 kl. 00.36.11.png" descr="Skärmavbild 2026-09-07 kl. 00.36.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186" y="2605832"/>
            <a:ext cx="8003324" cy="39586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85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386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Prototype and simulation work in Sweden</a:t>
            </a:r>
          </a:p>
        </p:txBody>
      </p:sp>
      <p:sp>
        <p:nvSpPr>
          <p:cNvPr id="387" name="LU: TPC prototype, tracking algorithm, background characterisation and simulation.…"/>
          <p:cNvSpPr txBox="1">
            <a:spLocks noGrp="1"/>
          </p:cNvSpPr>
          <p:nvPr>
            <p:ph type="body" sz="half" idx="1"/>
          </p:nvPr>
        </p:nvSpPr>
        <p:spPr>
          <a:xfrm>
            <a:off x="678659" y="1373822"/>
            <a:ext cx="6996065" cy="2768678"/>
          </a:xfrm>
          <a:prstGeom prst="rect">
            <a:avLst/>
          </a:prstGeom>
        </p:spPr>
        <p:txBody>
          <a:bodyPr lIns="50800" tIns="50800" rIns="50800" bIns="50800">
            <a:noAutofit/>
          </a:bodyPr>
          <a:lstStyle/>
          <a:p>
            <a:pPr marL="226795" indent="-226795" defTabSz="787241">
              <a:lnSpc>
                <a:spcPct val="130000"/>
              </a:lnSpc>
              <a:spcBef>
                <a:spcPts val="800"/>
              </a:spcBef>
              <a:buClrTx/>
              <a:buFontTx/>
              <a:defRPr sz="1914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LU: TPC prototype, tracking algorithm, background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and simulation.</a:t>
            </a:r>
          </a:p>
          <a:p>
            <a:pPr marL="226795" indent="-226795" defTabSz="787241">
              <a:lnSpc>
                <a:spcPct val="130000"/>
              </a:lnSpc>
              <a:spcBef>
                <a:spcPts val="800"/>
              </a:spcBef>
              <a:buClrTx/>
              <a:buFontTx/>
              <a:defRPr sz="1914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SU: HRD/LEC prototypes, front-end electronics, vertexing algorithms (see A. Burgman’s talk today at 14:45).</a:t>
            </a:r>
          </a:p>
          <a:p>
            <a:pPr marL="226795" indent="-226795" defTabSz="787241">
              <a:lnSpc>
                <a:spcPct val="130000"/>
              </a:lnSpc>
              <a:spcBef>
                <a:spcPts val="800"/>
              </a:spcBef>
              <a:buClrTx/>
              <a:buFontTx/>
              <a:defRPr sz="1914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UU: WASA crystal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with furbished light guides.</a:t>
            </a:r>
          </a:p>
        </p:txBody>
      </p:sp>
      <p:pic>
        <p:nvPicPr>
          <p:cNvPr id="388" name="Bild" descr="Bild"/>
          <p:cNvPicPr>
            <a:picLocks noChangeAspect="1"/>
          </p:cNvPicPr>
          <p:nvPr/>
        </p:nvPicPr>
        <p:blipFill>
          <a:blip r:embed="rId3"/>
          <a:srcRect t="20403" b="8662"/>
          <a:stretch>
            <a:fillRect/>
          </a:stretch>
        </p:blipFill>
        <p:spPr>
          <a:xfrm>
            <a:off x="7913854" y="1204884"/>
            <a:ext cx="3318378" cy="3138483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TPC"/>
          <p:cNvSpPr txBox="1"/>
          <p:nvPr/>
        </p:nvSpPr>
        <p:spPr>
          <a:xfrm>
            <a:off x="8922656" y="2026030"/>
            <a:ext cx="561341" cy="350663"/>
          </a:xfrm>
          <a:prstGeom prst="rect">
            <a:avLst/>
          </a:prstGeom>
          <a:solidFill>
            <a:srgbClr val="FFFFFF">
              <a:alpha val="70093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TPC</a:t>
            </a:r>
          </a:p>
        </p:txBody>
      </p:sp>
      <p:sp>
        <p:nvSpPr>
          <p:cNvPr id="390" name="HRD"/>
          <p:cNvSpPr txBox="1"/>
          <p:nvPr/>
        </p:nvSpPr>
        <p:spPr>
          <a:xfrm>
            <a:off x="10393698" y="2297644"/>
            <a:ext cx="599404" cy="350662"/>
          </a:xfrm>
          <a:prstGeom prst="rect">
            <a:avLst/>
          </a:prstGeom>
          <a:solidFill>
            <a:srgbClr val="FFFFFF">
              <a:alpha val="70093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HRD</a:t>
            </a:r>
          </a:p>
        </p:txBody>
      </p:sp>
      <p:sp>
        <p:nvSpPr>
          <p:cNvPr id="391" name="Prototype test at CCB, Dec. 2025"/>
          <p:cNvSpPr txBox="1"/>
          <p:nvPr/>
        </p:nvSpPr>
        <p:spPr>
          <a:xfrm>
            <a:off x="7821282" y="4339609"/>
            <a:ext cx="350352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Prototype test at CCB, Dec. 2025</a:t>
            </a:r>
          </a:p>
        </p:txBody>
      </p:sp>
      <p:pic>
        <p:nvPicPr>
          <p:cNvPr id="392" name="Bild" descr="Bil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280" y="5133133"/>
            <a:ext cx="2522468" cy="1681645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TPC track reconstruction"/>
          <p:cNvSpPr txBox="1"/>
          <p:nvPr/>
        </p:nvSpPr>
        <p:spPr>
          <a:xfrm>
            <a:off x="7529644" y="4862968"/>
            <a:ext cx="263148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TPC track reconstruction</a:t>
            </a:r>
          </a:p>
        </p:txBody>
      </p:sp>
      <p:pic>
        <p:nvPicPr>
          <p:cNvPr id="394" name="Skärmavbild 2026-09-14 kl. 18.39.09.png" descr="Skärmavbild 2026-09-14 kl. 18.39.0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92" y="4517650"/>
            <a:ext cx="3970756" cy="2218953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WASA crystal characterisation setup"/>
          <p:cNvSpPr txBox="1"/>
          <p:nvPr/>
        </p:nvSpPr>
        <p:spPr>
          <a:xfrm>
            <a:off x="262690" y="4154943"/>
            <a:ext cx="3824122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WASA crystal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setup</a:t>
            </a:r>
          </a:p>
        </p:txBody>
      </p:sp>
      <p:pic>
        <p:nvPicPr>
          <p:cNvPr id="396" name="Skärmavbild 2026-09-14 kl. 18.48.01.png" descr="Skärmavbild 2026-09-14 kl. 18.48.0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424" y="4517650"/>
            <a:ext cx="2497522" cy="2218953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Geant4 detector simulation"/>
          <p:cNvSpPr txBox="1"/>
          <p:nvPr/>
        </p:nvSpPr>
        <p:spPr>
          <a:xfrm>
            <a:off x="4537339" y="4128497"/>
            <a:ext cx="421517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Geant4 detector simulation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2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413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Sterile neutron oscillation</a:t>
            </a:r>
          </a:p>
        </p:txBody>
      </p:sp>
      <p:sp>
        <p:nvSpPr>
          <p:cNvPr id="414" name="What if the dark sector is a copy of the Standard Model?…"/>
          <p:cNvSpPr txBox="1">
            <a:spLocks noGrp="1"/>
          </p:cNvSpPr>
          <p:nvPr>
            <p:ph type="body" sz="half" idx="1"/>
          </p:nvPr>
        </p:nvSpPr>
        <p:spPr>
          <a:xfrm>
            <a:off x="790842" y="1361378"/>
            <a:ext cx="10610316" cy="1883159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260684" indent="-260684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What if the dark sector is a copy of the Standard Model?</a:t>
            </a:r>
          </a:p>
          <a:p>
            <a:pPr marL="260684" indent="-260684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Can search for sterile neutrons by disappearance or regeneration experiments.</a:t>
            </a:r>
          </a:p>
        </p:txBody>
      </p:sp>
      <p:sp>
        <p:nvSpPr>
          <p:cNvPr id="415" name="Linje"/>
          <p:cNvSpPr/>
          <p:nvPr/>
        </p:nvSpPr>
        <p:spPr>
          <a:xfrm>
            <a:off x="662755" y="6530912"/>
            <a:ext cx="6968201" cy="1"/>
          </a:xfrm>
          <a:prstGeom prst="line">
            <a:avLst/>
          </a:prstGeom>
          <a:ln w="12700">
            <a:solidFill>
              <a:srgbClr val="535353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16" name="Further reading: J. Rogers et al. arXiv:2608.21120 (2026)."/>
          <p:cNvSpPr txBox="1"/>
          <p:nvPr/>
        </p:nvSpPr>
        <p:spPr>
          <a:xfrm>
            <a:off x="641401" y="6574838"/>
            <a:ext cx="6728862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1500">
                <a:solidFill>
                  <a:srgbClr val="535353"/>
                </a:solidFill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Further reading: J. Rogers </a:t>
            </a:r>
            <a:r>
              <a:rPr i="1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. arXiv:2608.21120 (2026).</a:t>
            </a:r>
          </a:p>
        </p:txBody>
      </p:sp>
      <p:pic>
        <p:nvPicPr>
          <p:cNvPr id="2" name="video3_low">
            <a:hlinkClick r:id="" action="ppaction://media"/>
            <a:extLst>
              <a:ext uri="{FF2B5EF4-FFF2-40B4-BE49-F238E27FC236}">
                <a16:creationId xmlns:a16="http://schemas.microsoft.com/office/drawing/2014/main" id="{C1EBD347-A11F-4BFB-C238-F2BF4003E9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9250" y="2284293"/>
            <a:ext cx="9913499" cy="412029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21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422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 fontScale="92500"/>
          </a:bodyPr>
          <a:lstStyle>
            <a:lvl1pPr defTabSz="886777">
              <a:defRPr sz="392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200" dirty="0">
                <a:latin typeface="Georgia" panose="02040502050405020303" pitchFamily="18" charset="0"/>
              </a:rPr>
              <a:t>Search for neutron electric dipole moment (</a:t>
            </a:r>
            <a:r>
              <a:rPr sz="3200" dirty="0" err="1">
                <a:latin typeface="Georgia" panose="02040502050405020303" pitchFamily="18" charset="0"/>
              </a:rPr>
              <a:t>nEDM</a:t>
            </a:r>
            <a:r>
              <a:rPr sz="3200" dirty="0"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423" name="A non-zero nEDM is T-violating and thus CP-violating. The known CP-violation is insufficient to explain the matter-antimatter asymmetry.…"/>
          <p:cNvSpPr txBox="1">
            <a:spLocks noGrp="1"/>
          </p:cNvSpPr>
          <p:nvPr>
            <p:ph type="body" sz="half" idx="1"/>
          </p:nvPr>
        </p:nvSpPr>
        <p:spPr>
          <a:xfrm>
            <a:off x="755572" y="1368147"/>
            <a:ext cx="5050112" cy="5529463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260684" indent="-260684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 non-zero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nEDM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is T-violating and thus CP-violating. The known CP-violation is insufficient to explain the matter-antimatter asymmetry.</a:t>
            </a:r>
          </a:p>
          <a:p>
            <a:pPr marL="260684" indent="-260684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0684" indent="-260684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Superfluid ⁴He converts 8.9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neutrons to UCN, which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precess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in strong electric and controlled magnetic fields.</a:t>
            </a:r>
          </a:p>
          <a:p>
            <a:pPr marL="260684" indent="-260684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0684" indent="-260684" defTabSz="904875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Equipment designed for the cancelled SNS experiment could be transferred to ESS.</a:t>
            </a:r>
          </a:p>
        </p:txBody>
      </p:sp>
      <p:pic>
        <p:nvPicPr>
          <p:cNvPr id="424" name="Skärmavbild 2026-09-11 kl. 00.47.37.png" descr="Skärmavbild 2026-09-11 kl. 00.47.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77" y="1134797"/>
            <a:ext cx="4773997" cy="308533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Skärmavbild 2026-09-11 kl. 00.50.58.png" descr="Skärmavbild 2026-09-11 kl. 00.50.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105" y="4248337"/>
            <a:ext cx="4579572" cy="2140398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Linje"/>
          <p:cNvSpPr/>
          <p:nvPr/>
        </p:nvSpPr>
        <p:spPr>
          <a:xfrm>
            <a:off x="755571" y="6366200"/>
            <a:ext cx="5254377" cy="1"/>
          </a:xfrm>
          <a:prstGeom prst="line">
            <a:avLst/>
          </a:prstGeom>
          <a:ln w="12700">
            <a:solidFill>
              <a:srgbClr val="535353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27" name="Further reading: M.W. Ahmed et al. JINST 14 P11017 (2019)."/>
          <p:cNvSpPr txBox="1"/>
          <p:nvPr/>
        </p:nvSpPr>
        <p:spPr>
          <a:xfrm>
            <a:off x="641401" y="6453504"/>
            <a:ext cx="6728862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1500"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Further reading: M.W. Ahmed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JINST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14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 P11017 (2019).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32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433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Axion-like particle search</a:t>
            </a:r>
          </a:p>
        </p:txBody>
      </p:sp>
      <p:sp>
        <p:nvSpPr>
          <p:cNvPr id="434" name="Ultralight axion-like particles interact with neutron spins as a pseudo-magnetic field.…"/>
          <p:cNvSpPr txBox="1">
            <a:spLocks noGrp="1"/>
          </p:cNvSpPr>
          <p:nvPr>
            <p:ph type="body" sz="quarter" idx="1"/>
          </p:nvPr>
        </p:nvSpPr>
        <p:spPr>
          <a:xfrm>
            <a:off x="790842" y="1330214"/>
            <a:ext cx="10610316" cy="1240064"/>
          </a:xfrm>
          <a:prstGeom prst="rect">
            <a:avLst/>
          </a:prstGeom>
        </p:spPr>
        <p:txBody>
          <a:bodyPr lIns="50800" tIns="50800" rIns="50800" bIns="50800"/>
          <a:lstStyle/>
          <a:p>
            <a:pPr marL="260684" indent="-260684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Ultralight axion-like particles interact with neutron spins as a pseudo-magnetic field.</a:t>
            </a:r>
          </a:p>
          <a:p>
            <a:pPr marL="260684" indent="-260684" defTabSz="904875">
              <a:lnSpc>
                <a:spcPct val="100000"/>
              </a:lnSpc>
              <a:spcBef>
                <a:spcPts val="100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Measurable phase shift through Ramsey interferometry.</a:t>
            </a:r>
          </a:p>
        </p:txBody>
      </p:sp>
      <p:pic>
        <p:nvPicPr>
          <p:cNvPr id="435" name="Skärmavbild 2025-06-02 kl. 15.20.21.png" descr="Skärmavbild 2025-06-02 kl. 15.20.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675" y="2940795"/>
            <a:ext cx="2844801" cy="2098099"/>
          </a:xfrm>
          <a:prstGeom prst="rect">
            <a:avLst/>
          </a:prstGeom>
          <a:ln w="12700">
            <a:miter lim="400000"/>
          </a:ln>
        </p:spPr>
      </p:pic>
      <p:sp>
        <p:nvSpPr>
          <p:cNvPr id="436" name="Rundad rektangel"/>
          <p:cNvSpPr/>
          <p:nvPr/>
        </p:nvSpPr>
        <p:spPr>
          <a:xfrm>
            <a:off x="7350849" y="2519071"/>
            <a:ext cx="1526048" cy="3435968"/>
          </a:xfrm>
          <a:prstGeom prst="roundRect">
            <a:avLst>
              <a:gd name="adj" fmla="val 16076"/>
            </a:avLst>
          </a:pr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437" name="inklistrad-film.png" descr="inklistrad-fil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735" y="3708338"/>
            <a:ext cx="338950" cy="304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inklistrad-film.png" descr="inklistrad-fil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9845" y="5093592"/>
            <a:ext cx="1324041" cy="239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Ramsey.png" descr="Ramse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41" y="2606666"/>
            <a:ext cx="8549304" cy="4224828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Linje"/>
          <p:cNvSpPr/>
          <p:nvPr/>
        </p:nvSpPr>
        <p:spPr>
          <a:xfrm flipV="1">
            <a:off x="3710437" y="4017194"/>
            <a:ext cx="1" cy="239182"/>
          </a:xfrm>
          <a:prstGeom prst="line">
            <a:avLst/>
          </a:prstGeom>
          <a:ln w="25400">
            <a:solidFill>
              <a:srgbClr val="00F900"/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441" name="inklistrad-film.png" descr="inklistrad-fil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4436" y="3600567"/>
            <a:ext cx="552004" cy="304086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Linje"/>
          <p:cNvSpPr/>
          <p:nvPr/>
        </p:nvSpPr>
        <p:spPr>
          <a:xfrm>
            <a:off x="10015116" y="3297454"/>
            <a:ext cx="228900" cy="1"/>
          </a:xfrm>
          <a:prstGeom prst="line">
            <a:avLst/>
          </a:prstGeom>
          <a:ln w="25400">
            <a:solidFill>
              <a:srgbClr val="00F900"/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43" name="Linje"/>
          <p:cNvSpPr/>
          <p:nvPr/>
        </p:nvSpPr>
        <p:spPr>
          <a:xfrm>
            <a:off x="10200785" y="3757829"/>
            <a:ext cx="228900" cy="1"/>
          </a:xfrm>
          <a:prstGeom prst="line">
            <a:avLst/>
          </a:prstGeom>
          <a:ln w="25400">
            <a:solidFill>
              <a:srgbClr val="00F900"/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44" name="Linje"/>
          <p:cNvSpPr/>
          <p:nvPr/>
        </p:nvSpPr>
        <p:spPr>
          <a:xfrm>
            <a:off x="10400810" y="4312888"/>
            <a:ext cx="228900" cy="1"/>
          </a:xfrm>
          <a:prstGeom prst="line">
            <a:avLst/>
          </a:prstGeom>
          <a:ln w="25400">
            <a:solidFill>
              <a:srgbClr val="00F900"/>
            </a:solidFill>
            <a:miter/>
            <a:tailEnd type="triangle"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445" name="inklistrad-film.png" descr="inklistrad-film.png"/>
          <p:cNvPicPr>
            <a:picLocks noChangeAspect="1"/>
          </p:cNvPicPr>
          <p:nvPr/>
        </p:nvPicPr>
        <p:blipFill>
          <a:blip r:embed="rId8"/>
          <a:srcRect r="8644"/>
          <a:stretch>
            <a:fillRect/>
          </a:stretch>
        </p:blipFill>
        <p:spPr>
          <a:xfrm rot="21595952">
            <a:off x="9634181" y="3045026"/>
            <a:ext cx="2328734" cy="1709357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Linje"/>
          <p:cNvSpPr/>
          <p:nvPr/>
        </p:nvSpPr>
        <p:spPr>
          <a:xfrm>
            <a:off x="662755" y="6530912"/>
            <a:ext cx="5252449" cy="1"/>
          </a:xfrm>
          <a:prstGeom prst="line">
            <a:avLst/>
          </a:prstGeom>
          <a:ln w="12700">
            <a:solidFill>
              <a:srgbClr val="535353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47" name="Further reading: L.B. Persson et al. JINST 21 P08004 (2026)."/>
          <p:cNvSpPr txBox="1"/>
          <p:nvPr/>
        </p:nvSpPr>
        <p:spPr>
          <a:xfrm>
            <a:off x="641401" y="6574838"/>
            <a:ext cx="6728862" cy="30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1500">
                <a:solidFill>
                  <a:srgbClr val="535353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Further reading: L.B. Persson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i="1" dirty="0">
                <a:latin typeface="Arial" panose="020B0604020202020204" pitchFamily="34" charset="0"/>
                <a:cs typeface="Arial" panose="020B0604020202020204" pitchFamily="34" charset="0"/>
              </a:rPr>
              <a:t>JINST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ea typeface="Frutiger LT Std 65 Bold"/>
                <a:cs typeface="Arial" panose="020B0604020202020204" pitchFamily="34" charset="0"/>
                <a:sym typeface="Frutiger LT Std 65 Bold"/>
              </a:rPr>
              <a:t>21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 P08004 (2026).</a:t>
            </a:r>
          </a:p>
        </p:txBody>
      </p:sp>
      <p:pic>
        <p:nvPicPr>
          <p:cNvPr id="448" name="Skärmavbild 2026-09-14 kl. 18.34.52.png" descr="Skärmavbild 2026-09-14 kl. 18.34.5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9129" y="2956789"/>
            <a:ext cx="3279892" cy="2370215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Simulated in RamseyProp"/>
          <p:cNvSpPr txBox="1"/>
          <p:nvPr/>
        </p:nvSpPr>
        <p:spPr>
          <a:xfrm>
            <a:off x="9363226" y="2586626"/>
            <a:ext cx="275972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Simulated in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RamseyProp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3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7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8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9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1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1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" grpId="4" animBg="1" advAuto="0"/>
      <p:bldP spid="436" grpId="1" animBg="1" advAuto="0"/>
      <p:bldP spid="437" grpId="2" animBg="1" advAuto="0"/>
      <p:bldP spid="438" grpId="3" animBg="1" advAuto="0"/>
      <p:bldP spid="440" grpId="9" animBg="1" advAuto="0"/>
      <p:bldP spid="441" grpId="7" animBg="1" advAuto="0"/>
      <p:bldP spid="442" grpId="6" animBg="1" advAuto="0"/>
      <p:bldP spid="443" grpId="8" animBg="1" advAuto="0"/>
      <p:bldP spid="444" grpId="10" animBg="1" advAuto="0"/>
      <p:bldP spid="445" grpId="5" animBg="1" advAuto="0"/>
      <p:bldP spid="448" grpId="12" animBg="1" advAuto="0"/>
      <p:bldP spid="449" grpId="1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54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151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455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Short FINESSE</a:t>
            </a:r>
          </a:p>
        </p:txBody>
      </p:sp>
      <p:pic>
        <p:nvPicPr>
          <p:cNvPr id="456" name="Skärmavbild 2026-05-01 kl. 15.59.18.png" descr="Skärmavbild 2026-05-01 kl. 15.59.18.png"/>
          <p:cNvPicPr>
            <a:picLocks noChangeAspect="1"/>
          </p:cNvPicPr>
          <p:nvPr/>
        </p:nvPicPr>
        <p:blipFill>
          <a:blip r:embed="rId3"/>
          <a:srcRect r="9119" b="20187"/>
          <a:stretch>
            <a:fillRect/>
          </a:stretch>
        </p:blipFill>
        <p:spPr>
          <a:xfrm>
            <a:off x="698340" y="3879391"/>
            <a:ext cx="5470700" cy="269594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59" name="Gruppera"/>
          <p:cNvGrpSpPr/>
          <p:nvPr/>
        </p:nvGrpSpPr>
        <p:grpSpPr>
          <a:xfrm>
            <a:off x="6287482" y="3868876"/>
            <a:ext cx="4523414" cy="3017860"/>
            <a:chOff x="0" y="0"/>
            <a:chExt cx="4523413" cy="3017859"/>
          </a:xfrm>
        </p:grpSpPr>
        <p:pic>
          <p:nvPicPr>
            <p:cNvPr id="457" name="Skärmavbild 2026-05-01 kl. 22.39.52.png" descr="Skärmavbild 2026-05-01 kl. 22.39.52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523414" cy="30178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8" name="FINESSE (50 m)"/>
            <p:cNvSpPr txBox="1"/>
            <p:nvPr/>
          </p:nvSpPr>
          <p:spPr>
            <a:xfrm>
              <a:off x="984418" y="1715502"/>
              <a:ext cx="1240302" cy="26009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>
                <a:defRPr sz="11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FINESSE (50 m)</a:t>
              </a:r>
            </a:p>
          </p:txBody>
        </p:sp>
      </p:grpSp>
      <p:sp>
        <p:nvSpPr>
          <p:cNvPr id="460" name="The axion experiment can be performed at a 10-meter version of the beamline.…"/>
          <p:cNvSpPr txBox="1">
            <a:spLocks noGrp="1"/>
          </p:cNvSpPr>
          <p:nvPr>
            <p:ph type="body" idx="1"/>
          </p:nvPr>
        </p:nvSpPr>
        <p:spPr>
          <a:xfrm>
            <a:off x="820104" y="1419017"/>
            <a:ext cx="10551792" cy="5119231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220578" indent="-220578">
              <a:lnSpc>
                <a:spcPct val="100000"/>
              </a:lnSpc>
              <a:spcBef>
                <a:spcPts val="0"/>
              </a:spcBef>
              <a:buClrTx/>
              <a:buFontTx/>
              <a:defRPr sz="2000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The axion experiment can be performed at a 10-meter version of the beamline.</a:t>
            </a:r>
          </a:p>
          <a:p>
            <a:pPr marL="220578" indent="-220578">
              <a:lnSpc>
                <a:spcPct val="100000"/>
              </a:lnSpc>
              <a:spcBef>
                <a:spcPts val="0"/>
              </a:spcBef>
              <a:buClrTx/>
              <a:buFontTx/>
              <a:defRPr sz="2000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0578" indent="-220578">
              <a:lnSpc>
                <a:spcPct val="100000"/>
              </a:lnSpc>
              <a:spcBef>
                <a:spcPts val="0"/>
              </a:spcBef>
              <a:buClrTx/>
              <a:buFontTx/>
              <a:defRPr sz="2000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Funded by the Swedish Foundation for Strategic Research (15 MSEK) and Swedish Research Council (4.7 MSEK).</a:t>
            </a:r>
          </a:p>
          <a:p>
            <a:pPr marL="220578" indent="-220578">
              <a:lnSpc>
                <a:spcPct val="100000"/>
              </a:lnSpc>
              <a:spcBef>
                <a:spcPts val="0"/>
              </a:spcBef>
              <a:buClrTx/>
              <a:buFontTx/>
              <a:defRPr sz="2000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0578" indent="-220578">
              <a:lnSpc>
                <a:spcPct val="100000"/>
              </a:lnSpc>
              <a:spcBef>
                <a:spcPts val="0"/>
              </a:spcBef>
              <a:buClrTx/>
              <a:buFontTx/>
              <a:defRPr sz="2000"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>
                <a:latin typeface="Arial" panose="020B0604020202020204" pitchFamily="34" charset="0"/>
                <a:cs typeface="Arial" panose="020B0604020202020204" pitchFamily="34" charset="0"/>
              </a:rPr>
              <a:t>A 10-meter magnetic shield prototype soon to be procured and tested in Lund.</a:t>
            </a:r>
          </a:p>
        </p:txBody>
      </p:sp>
      <p:sp>
        <p:nvSpPr>
          <p:cNvPr id="461" name="Rektangel"/>
          <p:cNvSpPr/>
          <p:nvPr/>
        </p:nvSpPr>
        <p:spPr>
          <a:xfrm>
            <a:off x="7918211" y="5611634"/>
            <a:ext cx="500836" cy="3683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66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024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467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The FINESSE proposal</a:t>
            </a:r>
          </a:p>
        </p:txBody>
      </p:sp>
      <p:sp>
        <p:nvSpPr>
          <p:cNvPr id="468" name="Pil"/>
          <p:cNvSpPr/>
          <p:nvPr/>
        </p:nvSpPr>
        <p:spPr>
          <a:xfrm rot="7341538">
            <a:off x="4508431" y="1499859"/>
            <a:ext cx="415427" cy="117814"/>
          </a:xfrm>
          <a:prstGeom prst="rightArrow">
            <a:avLst>
              <a:gd name="adj1" fmla="val 25162"/>
              <a:gd name="adj2" fmla="val 5779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469" name="eb9_SrVzTzICgyMR--d4qr6LtNKjrcBALsH3mSWU2_FwwyZYsv3D3r8GUB7zixnzuNUSg1L_cg7uybw5J_pehDOrUEkoYne6S1mu_g9mlaIypXSqAnmMQwgBHYFX1tJVUkfURl5_IITZlvCUZ5EE2g=s2048.png" descr="eb9_SrVzTzICgyMR--d4qr6LtNKjrcBALsH3mSWU2_FwwyZYsv3D3r8GUB7zixnzuNUSg1L_cg7uybw5J_pehDOrUEkoYne6S1mu_g9mlaIypXSqAnmMQwgBHYFX1tJVUkfURl5_IITZlvCUZ5EE2g=s20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723" y="2662178"/>
            <a:ext cx="2368554" cy="701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70" name="kI5NW0Q2-HRwgqVm607RAiPYABLlqlW0_1sXe2-YFfGz7m8oD-po_oloZxA77WSNB-liOy0oQt6brQh78ST_2KazlU41eccoOOELg8nTnvyhse7nZiTFiZVx7OBrI_1xycSxO4r4ttrs-94_lpmPZw=s2048.png" descr="kI5NW0Q2-HRwgqVm607RAiPYABLlqlW0_1sXe2-YFfGz7m8oD-po_oloZxA77WSNB-liOy0oQt6brQh78ST_2KazlU41eccoOOELg8nTnvyhse7nZiTFiZVx7OBrI_1xycSxO4r4ttrs-94_lpmPZw=s20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" y="2662178"/>
            <a:ext cx="2275402" cy="803084"/>
          </a:xfrm>
          <a:prstGeom prst="rect">
            <a:avLst/>
          </a:prstGeom>
          <a:ln w="12700">
            <a:miter lim="400000"/>
          </a:ln>
        </p:spPr>
      </p:pic>
      <p:pic>
        <p:nvPicPr>
          <p:cNvPr id="471" name="qNcntxvO_mr4mPHZYFMc5JjdW23SrBECUDMHY_o-0RPV0Tk6vtj8oIrwh2q1GDW604ZLI576EhrOWxTs28u3lyV6I3_lZFLTMAQ9G8MBEXhCoApDEq74iiDBV073UI5xMIElsUDzxyMIApyjsoU16g=s2048.png" descr="qNcntxvO_mr4mPHZYFMc5JjdW23SrBECUDMHY_o-0RPV0Tk6vtj8oIrwh2q1GDW604ZLI576EhrOWxTs28u3lyV6I3_lZFLTMAQ9G8MBEXhCoApDEq74iiDBV073UI5xMIElsUDzxyMIApyjsoU16g=s2048.png"/>
          <p:cNvPicPr>
            <a:picLocks noChangeAspect="1"/>
          </p:cNvPicPr>
          <p:nvPr/>
        </p:nvPicPr>
        <p:blipFill>
          <a:blip r:embed="rId5"/>
          <a:srcRect l="18382" t="33823" r="18382" b="33823"/>
          <a:stretch>
            <a:fillRect/>
          </a:stretch>
        </p:blipFill>
        <p:spPr>
          <a:xfrm>
            <a:off x="6239734" y="1623838"/>
            <a:ext cx="1086407" cy="555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45" y="8959"/>
                </a:moveTo>
                <a:lnTo>
                  <a:pt x="8414" y="17918"/>
                </a:lnTo>
                <a:lnTo>
                  <a:pt x="10674" y="17918"/>
                </a:lnTo>
                <a:lnTo>
                  <a:pt x="10743" y="8959"/>
                </a:lnTo>
                <a:lnTo>
                  <a:pt x="10811" y="0"/>
                </a:lnTo>
                <a:lnTo>
                  <a:pt x="21600" y="0"/>
                </a:lnTo>
                <a:lnTo>
                  <a:pt x="21600" y="21600"/>
                </a:lnTo>
                <a:lnTo>
                  <a:pt x="19602" y="21600"/>
                </a:lnTo>
                <a:lnTo>
                  <a:pt x="19534" y="12641"/>
                </a:lnTo>
                <a:lnTo>
                  <a:pt x="19465" y="3682"/>
                </a:lnTo>
                <a:lnTo>
                  <a:pt x="17205" y="3682"/>
                </a:lnTo>
                <a:lnTo>
                  <a:pt x="17136" y="12641"/>
                </a:lnTo>
                <a:lnTo>
                  <a:pt x="17068" y="21600"/>
                </a:lnTo>
                <a:lnTo>
                  <a:pt x="15332" y="21600"/>
                </a:lnTo>
                <a:lnTo>
                  <a:pt x="15264" y="12641"/>
                </a:lnTo>
                <a:lnTo>
                  <a:pt x="15195" y="3682"/>
                </a:lnTo>
                <a:lnTo>
                  <a:pt x="12935" y="3682"/>
                </a:lnTo>
                <a:lnTo>
                  <a:pt x="12866" y="12641"/>
                </a:lnTo>
                <a:lnTo>
                  <a:pt x="12798" y="21600"/>
                </a:lnTo>
                <a:lnTo>
                  <a:pt x="6542" y="21600"/>
                </a:lnTo>
                <a:lnTo>
                  <a:pt x="6473" y="12641"/>
                </a:lnTo>
                <a:lnTo>
                  <a:pt x="6405" y="3682"/>
                </a:lnTo>
                <a:lnTo>
                  <a:pt x="4144" y="3682"/>
                </a:lnTo>
                <a:lnTo>
                  <a:pt x="4076" y="12641"/>
                </a:lnTo>
                <a:lnTo>
                  <a:pt x="4007" y="21600"/>
                </a:lnTo>
                <a:lnTo>
                  <a:pt x="2272" y="21600"/>
                </a:lnTo>
                <a:lnTo>
                  <a:pt x="2203" y="12641"/>
                </a:lnTo>
                <a:lnTo>
                  <a:pt x="2135" y="3682"/>
                </a:lnTo>
                <a:lnTo>
                  <a:pt x="1067" y="3531"/>
                </a:lnTo>
                <a:cubicBezTo>
                  <a:pt x="33" y="3385"/>
                  <a:pt x="0" y="3327"/>
                  <a:pt x="0" y="1690"/>
                </a:cubicBezTo>
                <a:lnTo>
                  <a:pt x="0" y="0"/>
                </a:lnTo>
                <a:lnTo>
                  <a:pt x="8277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472" name="bvg39kfl_l519Rzh3ne46CPuNVVlfIRwN7tRRERJS6PQbnAe3vw6j5s6QH0SrcqHgIC-3Ni9SSaw1usDBxRb56yd7MYqfpzHV6p9U3JRf5fbWAUWJfXXCRaeMOtW-IhICQTYEGx30aq4cTYu2jjCeg=s2048.png" descr="bvg39kfl_l519Rzh3ne46CPuNVVlfIRwN7tRRERJS6PQbnAe3vw6j5s6QH0SrcqHgIC-3Ni9SSaw1usDBxRb56yd7MYqfpzHV6p9U3JRf5fbWAUWJfXXCRaeMOtW-IhICQTYEGx30aq4cTYu2jjCeg=s204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994" y="1285766"/>
            <a:ext cx="1022391" cy="123198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JmUPUCyN09GG6f1hrIsgx9DO02jMXhKMSANECV638n1dzwpPF-Mncz2-wuCqgoiV1WiSMQ5Na-8ed65DIIVs--btfdIMYkG_Nlq3Llae9KKGvklkDpSzKA2Kz08zl1ul_vn-2zJvoEu4RP5gMQGiyQ=s2048.png" descr="JmUPUCyN09GG6f1hrIsgx9DO02jMXhKMSANECV638n1dzwpPF-Mncz2-wuCqgoiV1WiSMQ5Na-8ed65DIIVs--btfdIMYkG_Nlq3Llae9KKGvklkDpSzKA2Kz08zl1ul_vn-2zJvoEu4RP5gMQGiyQ=s2048.png"/>
          <p:cNvPicPr>
            <a:picLocks noChangeAspect="1"/>
          </p:cNvPicPr>
          <p:nvPr/>
        </p:nvPicPr>
        <p:blipFill>
          <a:blip r:embed="rId7"/>
          <a:srcRect t="9592"/>
          <a:stretch>
            <a:fillRect/>
          </a:stretch>
        </p:blipFill>
        <p:spPr>
          <a:xfrm>
            <a:off x="3515030" y="1282587"/>
            <a:ext cx="1547122" cy="1398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RJETpMrp-lTHZvLJd3hrWwxfk3AGvgjHL8DMV8D-sIEXnLcd3wZBRd16IxTRpUjQXL1sXHMv-Fh54C_w8bWkeMa1atsTwCniLLrkdJW4Bggd2YEX9h3nWVug6R1lG-pHpmZi-0w-8bioVa7C8XLLLg=s2048.png" descr="RJETpMrp-lTHZvLJd3hrWwxfk3AGvgjHL8DMV8D-sIEXnLcd3wZBRd16IxTRpUjQXL1sXHMv-Fh54C_w8bWkeMa1atsTwCniLLrkdJW4Bggd2YEX9h3nWVug6R1lG-pHpmZi-0w-8bioVa7C8XLLLg=s204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477" y="1328023"/>
            <a:ext cx="1092201" cy="95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5" name="IvUyFTQc2XiIIiIuTM3MuC6yydmpWuTr4js3EfgwK6v2-oXBPE1obVQBhGMHhJQOVgQ4pE6nONSg5IUw7x55a3CR6e2jDNB4h_AtLc7lWHegeRGITn0yx4pG03RcCYwWEtLhqnNZQfidVfZiehZYRg=s2048.jpg" descr="IvUyFTQc2XiIIiIuTM3MuC6yydmpWuTr4js3EfgwK6v2-oXBPE1obVQBhGMHhJQOVgQ4pE6nONSg5IUw7x55a3CR6e2jDNB4h_AtLc7lWHegeRGITn0yx4pG03RcCYwWEtLhqnNZQfidVfZiehZYRg=s2048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4786" y="2473088"/>
            <a:ext cx="1906309" cy="1156218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+ many more…"/>
          <p:cNvSpPr txBox="1"/>
          <p:nvPr/>
        </p:nvSpPr>
        <p:spPr>
          <a:xfrm>
            <a:off x="9682195" y="2724871"/>
            <a:ext cx="148422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+ many more…</a:t>
            </a:r>
          </a:p>
        </p:txBody>
      </p:sp>
      <p:pic>
        <p:nvPicPr>
          <p:cNvPr id="477" name="Indiana_Hoosiers_logo.svg" descr="Indiana_Hoosiers_logo.sv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8561" y="1395291"/>
            <a:ext cx="715631" cy="903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8" name="Formal_Seal_of_Chalmers_tekniska_högskola,_Göteborg,_Västra_Götalands_län,_Sverige.svg.png" descr="Formal_Seal_of_Chalmers_tekniska_högskola,_Göteborg,_Västra_Götalands_län,_Sverige.sv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3653" y="1449848"/>
            <a:ext cx="970975" cy="903816"/>
          </a:xfrm>
          <a:prstGeom prst="rect">
            <a:avLst/>
          </a:prstGeom>
          <a:ln w="12700">
            <a:miter lim="400000"/>
          </a:ln>
        </p:spPr>
      </p:pic>
      <p:sp>
        <p:nvSpPr>
          <p:cNvPr id="479" name="95 scientists from 51 institutions signed a proposal on 27 March for the ESS Instrument Roadmap.…"/>
          <p:cNvSpPr txBox="1">
            <a:spLocks noGrp="1"/>
          </p:cNvSpPr>
          <p:nvPr>
            <p:ph type="body" sz="half" idx="1"/>
          </p:nvPr>
        </p:nvSpPr>
        <p:spPr>
          <a:xfrm>
            <a:off x="720109" y="4033205"/>
            <a:ext cx="10369479" cy="2597028"/>
          </a:xfrm>
          <a:prstGeom prst="rect">
            <a:avLst/>
          </a:prstGeom>
        </p:spPr>
        <p:txBody>
          <a:bodyPr/>
          <a:lstStyle/>
          <a:p>
            <a:pPr marL="200526" indent="-200526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95 scientists from 51 institutions signed a proposal on 27 March for the ESS Instrument Roadmap.</a:t>
            </a:r>
          </a:p>
          <a:p>
            <a:pPr marL="200526" indent="-200526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526" indent="-200526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Currently being evaluated by external committees, first step to become an approved instrument.</a:t>
            </a:r>
          </a:p>
          <a:p>
            <a:pPr marL="200526" indent="-200526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526" indent="-200526">
              <a:lnSpc>
                <a:spcPct val="100000"/>
              </a:lnSpc>
              <a:spcBef>
                <a:spcPts val="0"/>
              </a:spcBef>
              <a:buClrTx/>
              <a:buFontTx/>
              <a:defRPr>
                <a:latin typeface="Frutiger LT Std 55 Roman"/>
                <a:ea typeface="Frutiger LT Std 55 Roman"/>
                <a:cs typeface="Frutiger LT Std 55 Roman"/>
                <a:sym typeface="Frutiger LT Std 55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New collaborators are welcome!</a:t>
            </a:r>
          </a:p>
        </p:txBody>
      </p:sp>
      <p:pic>
        <p:nvPicPr>
          <p:cNvPr id="480" name="North_Carolina_State_University_seal.svg.png" descr="North_Carolina_State_University_seal.svg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81870" y="1296721"/>
            <a:ext cx="1086248" cy="11009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1" name="USydLogo-1.jpg" descr="USydLogo-1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11355" y="2418510"/>
            <a:ext cx="2364524" cy="9458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2" name="unnamed.png" descr="unnam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45078" y="1374294"/>
            <a:ext cx="1254545" cy="9458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Rak 10"/>
          <p:cNvSpPr/>
          <p:nvPr/>
        </p:nvSpPr>
        <p:spPr>
          <a:xfrm>
            <a:off x="743724" y="1073878"/>
            <a:ext cx="10322249" cy="1"/>
          </a:xfrm>
          <a:prstGeom prst="line">
            <a:avLst/>
          </a:prstGeom>
          <a:solidFill>
            <a:srgbClr val="4F81BD"/>
          </a:solidFill>
          <a:ln>
            <a:solidFill>
              <a:srgbClr val="9C6114"/>
            </a:solidFill>
          </a:ln>
        </p:spPr>
        <p:txBody>
          <a:bodyPr lIns="45719" rIns="45719"/>
          <a:lstStyle/>
          <a:p>
            <a:pPr>
              <a:defRPr b="1">
                <a:solidFill>
                  <a:srgbClr val="9C6114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87" name="Diabilds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9271000" y="6502400"/>
            <a:ext cx="2844800" cy="368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488" name="Rubrik 7"/>
          <p:cNvSpPr txBox="1"/>
          <p:nvPr/>
        </p:nvSpPr>
        <p:spPr>
          <a:xfrm>
            <a:off x="820104" y="497005"/>
            <a:ext cx="10551792" cy="638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904875">
              <a:defRPr sz="4000" b="1">
                <a:solidFill>
                  <a:srgbClr val="9C6114"/>
                </a:solidFill>
                <a:latin typeface="Adobe Garamond Pro Bold"/>
                <a:ea typeface="Adobe Garamond Pro Bold"/>
                <a:cs typeface="Adobe Garamond Pro Bold"/>
                <a:sym typeface="Adobe Garamond Pro"/>
              </a:defRPr>
            </a:lvl1pPr>
          </a:lstStyle>
          <a:p>
            <a:r>
              <a:rPr sz="3600" dirty="0">
                <a:latin typeface="Georgia" panose="02040502050405020303" pitchFamily="18" charset="0"/>
              </a:rPr>
              <a:t>Summary</a:t>
            </a:r>
          </a:p>
        </p:txBody>
      </p:sp>
      <p:sp>
        <p:nvSpPr>
          <p:cNvPr id="489" name="Pil"/>
          <p:cNvSpPr/>
          <p:nvPr/>
        </p:nvSpPr>
        <p:spPr>
          <a:xfrm rot="7341538">
            <a:off x="4508431" y="1499859"/>
            <a:ext cx="415427" cy="117814"/>
          </a:xfrm>
          <a:prstGeom prst="rightArrow">
            <a:avLst>
              <a:gd name="adj1" fmla="val 25162"/>
              <a:gd name="adj2" fmla="val 57793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0" name="FINESSE is a proposed particle physics beamline at ESS with two operating modes, one for high flux and one for low background.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720109" y="1430504"/>
                <a:ext cx="10651787" cy="4776850"/>
              </a:xfrm>
              <a:prstGeom prst="rect">
                <a:avLst/>
              </a:prstGeom>
            </p:spPr>
            <p:txBody>
              <a:bodyPr/>
              <a:lstStyle/>
              <a:p>
                <a:pPr marL="200526" indent="-200526">
                  <a:lnSpc>
                    <a:spcPct val="100000"/>
                  </a:lnSpc>
                  <a:spcBef>
                    <a:spcPts val="0"/>
                  </a:spcBef>
                  <a:buClrTx/>
                  <a:buFontTx/>
                  <a:defRPr>
                    <a:latin typeface="Frutiger LT Std 55 Roman"/>
                    <a:ea typeface="Frutiger LT Std 55 Roman"/>
                    <a:cs typeface="Frutiger LT Std 55 Roman"/>
                    <a:sym typeface="Frutiger LT Std 55 Roman"/>
                  </a:defRPr>
                </a:pPr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FINESSE is a proposed particle physics beamline at ESS with two operating modes, one for high flux and one for low background.</a:t>
                </a:r>
              </a:p>
              <a:p>
                <a:pPr marL="200526" indent="-200526">
                  <a:lnSpc>
                    <a:spcPct val="100000"/>
                  </a:lnSpc>
                  <a:spcBef>
                    <a:spcPts val="0"/>
                  </a:spcBef>
                  <a:buClrTx/>
                  <a:buFontTx/>
                  <a:defRPr>
                    <a:latin typeface="Frutiger LT Std 55 Roman"/>
                    <a:ea typeface="Frutiger LT Std 55 Roman"/>
                    <a:cs typeface="Frutiger LT Std 55 Roman"/>
                    <a:sym typeface="Frutiger LT Std 55 Roman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00526" indent="-200526">
                  <a:lnSpc>
                    <a:spcPct val="100000"/>
                  </a:lnSpc>
                  <a:spcBef>
                    <a:spcPts val="0"/>
                  </a:spcBef>
                  <a:buClrTx/>
                  <a:buFontTx/>
                  <a:defRPr>
                    <a:latin typeface="Frutiger LT Std 55 Roman"/>
                    <a:ea typeface="Frutiger LT Std 55 Roman"/>
                    <a:cs typeface="Frutiger LT Std 55 Roman"/>
                    <a:sym typeface="Frutiger LT Std 55 Roman"/>
                  </a:defRPr>
                </a:pPr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The high-flux configuration allows searches for neutron oscillation (</a:t>
                </a:r>
                <a14:m>
                  <m:oMath xmlns:m="http://schemas.openxmlformats.org/officeDocument/2006/math">
                    <m:r>
                      <a:rPr sz="2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sz="2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bar>
                      <m:barPr>
                        <m:pos m:val="top"/>
                        <m:ctrlP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</m:oMath>
                </a14:m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sz="2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sz="2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sz="2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), axion-like particles and rare neutron decays.</a:t>
                </a:r>
              </a:p>
              <a:p>
                <a:pPr marL="200526" indent="-200526">
                  <a:lnSpc>
                    <a:spcPct val="100000"/>
                  </a:lnSpc>
                  <a:spcBef>
                    <a:spcPts val="0"/>
                  </a:spcBef>
                  <a:buClrTx/>
                  <a:buFontTx/>
                  <a:defRPr>
                    <a:latin typeface="Frutiger LT Std 55 Roman"/>
                    <a:ea typeface="Frutiger LT Std 55 Roman"/>
                    <a:cs typeface="Frutiger LT Std 55 Roman"/>
                    <a:sym typeface="Frutiger LT Std 55 Roman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00526" indent="-200526">
                  <a:lnSpc>
                    <a:spcPct val="100000"/>
                  </a:lnSpc>
                  <a:spcBef>
                    <a:spcPts val="0"/>
                  </a:spcBef>
                  <a:buClrTx/>
                  <a:buFontTx/>
                  <a:defRPr>
                    <a:latin typeface="Frutiger LT Std 55 Roman"/>
                    <a:ea typeface="Frutiger LT Std 55 Roman"/>
                    <a:cs typeface="Frutiger LT Std 55 Roman"/>
                    <a:sym typeface="Frutiger LT Std 55 Roman"/>
                  </a:defRPr>
                </a:pPr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The low-background allows searches for the neutron EDM, hadronic parity violation and neutron beta decay experiments.</a:t>
                </a:r>
              </a:p>
              <a:p>
                <a:pPr marL="200526" indent="-200526">
                  <a:lnSpc>
                    <a:spcPct val="100000"/>
                  </a:lnSpc>
                  <a:spcBef>
                    <a:spcPts val="0"/>
                  </a:spcBef>
                  <a:buClrTx/>
                  <a:buFontTx/>
                  <a:defRPr>
                    <a:latin typeface="Frutiger LT Std 55 Roman"/>
                    <a:ea typeface="Frutiger LT Std 55 Roman"/>
                    <a:cs typeface="Frutiger LT Std 55 Roman"/>
                    <a:sym typeface="Frutiger LT Std 55 Roman"/>
                  </a:defRPr>
                </a:pPr>
                <a:endParaRPr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00526" indent="-200526">
                  <a:lnSpc>
                    <a:spcPct val="100000"/>
                  </a:lnSpc>
                  <a:spcBef>
                    <a:spcPts val="0"/>
                  </a:spcBef>
                  <a:buClrTx/>
                  <a:buFontTx/>
                  <a:defRPr>
                    <a:latin typeface="Frutiger LT Std 55 Roman"/>
                    <a:ea typeface="Frutiger LT Std 55 Roman"/>
                    <a:cs typeface="Frutiger LT Std 55 Roman"/>
                    <a:sym typeface="Frutiger LT Std 55 Roman"/>
                  </a:defRPr>
                </a:pPr>
                <a:r>
                  <a:rPr dirty="0">
                    <a:latin typeface="Arial" panose="020B0604020202020204" pitchFamily="34" charset="0"/>
                    <a:cs typeface="Arial" panose="020B0604020202020204" pitchFamily="34" charset="0"/>
                  </a:rPr>
                  <a:t>With a single (Swedish-led) beamline, we can address fundamental issues including the matter-antimatter asymmetry, dark matter and the nature of the weak interaction.</a:t>
                </a:r>
              </a:p>
            </p:txBody>
          </p:sp>
        </mc:Choice>
        <mc:Fallback>
          <p:sp>
            <p:nvSpPr>
              <p:cNvPr id="490" name="FINESSE is a proposed particle physics beamline at ESS with two operating modes, one for high flux and one for low background.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20109" y="1430504"/>
                <a:ext cx="10651787" cy="4776850"/>
              </a:xfrm>
              <a:prstGeom prst="rect">
                <a:avLst/>
              </a:prstGeom>
              <a:blipFill>
                <a:blip r:embed="rId3"/>
                <a:stretch>
                  <a:fillRect l="-1429" t="-1592" r="-2024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LU-template 16:9">
  <a:themeElements>
    <a:clrScheme name="LU-template 16: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94E11"/>
      </a:accent1>
      <a:accent2>
        <a:srgbClr val="E3B6BB"/>
      </a:accent2>
      <a:accent3>
        <a:srgbClr val="ABC9D4"/>
      </a:accent3>
      <a:accent4>
        <a:srgbClr val="9EC0AA"/>
      </a:accent4>
      <a:accent5>
        <a:srgbClr val="D0CCB6"/>
      </a:accent5>
      <a:accent6>
        <a:srgbClr val="B1AA9F"/>
      </a:accent6>
      <a:hlink>
        <a:srgbClr val="0000FF"/>
      </a:hlink>
      <a:folHlink>
        <a:srgbClr val="FF00FF"/>
      </a:folHlink>
    </a:clrScheme>
    <a:fontScheme name="LU-template 16:9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LU-template 16: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utiger LT Std 55 Roman"/>
            <a:ea typeface="Frutiger LT Std 55 Roman"/>
            <a:cs typeface="Frutiger LT Std 55 Roman"/>
            <a:sym typeface="Frutiger LT Std 55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LU-template 16:9">
  <a:themeElements>
    <a:clrScheme name="LU-template 16:9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94E11"/>
      </a:accent1>
      <a:accent2>
        <a:srgbClr val="E3B6BB"/>
      </a:accent2>
      <a:accent3>
        <a:srgbClr val="ABC9D4"/>
      </a:accent3>
      <a:accent4>
        <a:srgbClr val="9EC0AA"/>
      </a:accent4>
      <a:accent5>
        <a:srgbClr val="D0CCB6"/>
      </a:accent5>
      <a:accent6>
        <a:srgbClr val="B1AA9F"/>
      </a:accent6>
      <a:hlink>
        <a:srgbClr val="0000FF"/>
      </a:hlink>
      <a:folHlink>
        <a:srgbClr val="FF00FF"/>
      </a:folHlink>
    </a:clrScheme>
    <a:fontScheme name="LU-template 16:9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LU-template 16: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Frutiger LT Std 55 Roman"/>
            <a:ea typeface="Frutiger LT Std 55 Roman"/>
            <a:cs typeface="Frutiger LT Std 55 Roman"/>
            <a:sym typeface="Frutiger LT Std 55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739</Words>
  <Application>Microsoft Macintosh PowerPoint</Application>
  <PresentationFormat>Bredbild</PresentationFormat>
  <Paragraphs>105</Paragraphs>
  <Slides>16</Slides>
  <Notes>16</Notes>
  <HiddenSlides>0</HiddenSlides>
  <MMClips>1</MMClips>
  <ScaleCrop>false</ScaleCrop>
  <HeadingPairs>
    <vt:vector size="6" baseType="variant">
      <vt:variant>
        <vt:lpstr>Använt teckensnitt</vt:lpstr>
      </vt:variant>
      <vt:variant>
        <vt:i4>11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8" baseType="lpstr">
      <vt:lpstr>Abadi</vt:lpstr>
      <vt:lpstr>Adobe Garamond Pro Bold</vt:lpstr>
      <vt:lpstr>Arial</vt:lpstr>
      <vt:lpstr>Calibri</vt:lpstr>
      <vt:lpstr>Cambria Math</vt:lpstr>
      <vt:lpstr>Frutiger LT Std 55 Roman</vt:lpstr>
      <vt:lpstr>Georgia</vt:lpstr>
      <vt:lpstr>Segoe UI</vt:lpstr>
      <vt:lpstr>Segoe UI Light</vt:lpstr>
      <vt:lpstr>Times New Roman</vt:lpstr>
      <vt:lpstr>Verdana</vt:lpstr>
      <vt:lpstr>LU-template 16:9</vt:lpstr>
      <vt:lpstr>The FINESSE beamline at ESS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Linus Persson</cp:lastModifiedBy>
  <cp:revision>3</cp:revision>
  <dcterms:modified xsi:type="dcterms:W3CDTF">2026-09-16T14:52:28Z</dcterms:modified>
</cp:coreProperties>
</file>