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442" r:id="rId1"/>
  </p:sldMasterIdLst>
  <p:notesMasterIdLst>
    <p:notesMasterId r:id="rId29"/>
  </p:notesMasterIdLst>
  <p:handoutMasterIdLst>
    <p:handoutMasterId r:id="rId30"/>
  </p:handoutMasterIdLst>
  <p:sldIdLst>
    <p:sldId id="256" r:id="rId2"/>
    <p:sldId id="294" r:id="rId3"/>
    <p:sldId id="300" r:id="rId4"/>
    <p:sldId id="290" r:id="rId5"/>
    <p:sldId id="288" r:id="rId6"/>
    <p:sldId id="297" r:id="rId7"/>
    <p:sldId id="292" r:id="rId8"/>
    <p:sldId id="259" r:id="rId9"/>
    <p:sldId id="268" r:id="rId10"/>
    <p:sldId id="269" r:id="rId11"/>
    <p:sldId id="296" r:id="rId12"/>
    <p:sldId id="260" r:id="rId13"/>
    <p:sldId id="267" r:id="rId14"/>
    <p:sldId id="271" r:id="rId15"/>
    <p:sldId id="270" r:id="rId16"/>
    <p:sldId id="265" r:id="rId17"/>
    <p:sldId id="264" r:id="rId18"/>
    <p:sldId id="266" r:id="rId19"/>
    <p:sldId id="272" r:id="rId20"/>
    <p:sldId id="293" r:id="rId21"/>
    <p:sldId id="284" r:id="rId22"/>
    <p:sldId id="286" r:id="rId23"/>
    <p:sldId id="289" r:id="rId24"/>
    <p:sldId id="262" r:id="rId25"/>
    <p:sldId id="287" r:id="rId26"/>
    <p:sldId id="301" r:id="rId27"/>
    <p:sldId id="263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>
        <p:scale>
          <a:sx n="114" d="100"/>
          <a:sy n="114" d="100"/>
        </p:scale>
        <p:origin x="1016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SimpleTimelineDefaultColorVariant">
  <dgm:title val="Simple Timeline Default Color Variant"/>
  <dgm:desc val="Simple Timeline Default Color Variant"/>
  <dgm:catLst>
    <dgm:cat type="Other" pri="2"/>
  </dgm:catLst>
  <dgm:styleLbl name="node0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>
        <a:alpha val="0"/>
      </a:schemeClr>
    </dgm:fillClrLst>
    <dgm:linClrLst meth="repeat">
      <a:schemeClr val="accent1">
        <a:alpha val="0"/>
      </a:schemeClr>
    </dgm:linClrLst>
    <dgm:effectClrLst/>
    <dgm:txLinClrLst/>
    <dgm:txFillClrLst meth="repeat">
      <a:schemeClr val="accent1"/>
    </dgm:txFillClrLst>
    <dgm:txEffectClrLst/>
  </dgm:styleLbl>
  <dgm:styleLbl name="node1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 meth="repeat">
      <a:schemeClr val="accent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2">
        <a:alpha val="9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D822A7-83BB-BA4F-B5CB-71DEA88EDEEF}" type="doc">
      <dgm:prSet loTypeId="urn:microsoft.com/office/officeart/2024/3/layout/BulletTimelineDefaultVariant" loCatId="Timeline" qsTypeId="urn:microsoft.com/office/officeart/2005/8/quickstyle/3d3" qsCatId="3D" csTypeId="urn:microsoft.com/office/officeart/2005/8/colors/SimpleTimelineDefaultColorVariant" csCatId="other" phldr="1"/>
      <dgm:spPr/>
      <dgm:t>
        <a:bodyPr/>
        <a:lstStyle/>
        <a:p>
          <a:endParaRPr lang="en-US"/>
        </a:p>
      </dgm:t>
    </dgm:pt>
    <dgm:pt modelId="{EFA37DC2-5390-0F43-93FC-3B660FB57B7F}">
      <dgm:prSet/>
      <dgm:spPr/>
      <dgm:t>
        <a:bodyPr/>
        <a:lstStyle/>
        <a:p>
          <a:pPr>
            <a:defRPr b="1"/>
          </a:pPr>
          <a:r>
            <a:rPr lang="en-US" dirty="0"/>
            <a:t>Spiral Dark Photon Run: 2026</a:t>
          </a:r>
        </a:p>
      </dgm:t>
    </dgm:pt>
    <dgm:pt modelId="{C96BDA34-1B4D-574C-9DD3-00EF0218701E}" type="parTrans" cxnId="{61417A97-9438-4948-BB77-BA7E2DDB227A}">
      <dgm:prSet/>
      <dgm:spPr/>
      <dgm:t>
        <a:bodyPr/>
        <a:lstStyle/>
        <a:p>
          <a:endParaRPr lang="en-US"/>
        </a:p>
      </dgm:t>
    </dgm:pt>
    <dgm:pt modelId="{D2253CD8-8EF9-1747-A4EE-156AD2B6AFBD}" type="sibTrans" cxnId="{61417A97-9438-4948-BB77-BA7E2DDB227A}">
      <dgm:prSet/>
      <dgm:spPr/>
      <dgm:t>
        <a:bodyPr/>
        <a:lstStyle/>
        <a:p>
          <a:endParaRPr lang="en-US"/>
        </a:p>
      </dgm:t>
    </dgm:pt>
    <dgm:pt modelId="{685285E8-C84E-424D-9270-7B01CE9A535D}">
      <dgm:prSet/>
      <dgm:spPr/>
      <dgm:t>
        <a:bodyPr/>
        <a:lstStyle/>
        <a:p>
          <a:pPr>
            <a:defRPr b="1"/>
          </a:pPr>
          <a:r>
            <a:rPr lang="en-US" dirty="0"/>
            <a:t>Magnet Delivery:  2027 </a:t>
          </a:r>
        </a:p>
      </dgm:t>
    </dgm:pt>
    <dgm:pt modelId="{15897301-FF03-C84C-B3D2-938035BA94FB}" type="parTrans" cxnId="{C7DBB3DD-933F-8E47-95BC-4B5607EB69C4}">
      <dgm:prSet/>
      <dgm:spPr/>
      <dgm:t>
        <a:bodyPr/>
        <a:lstStyle/>
        <a:p>
          <a:endParaRPr lang="en-US"/>
        </a:p>
      </dgm:t>
    </dgm:pt>
    <dgm:pt modelId="{4AB028D7-BE7D-FA49-A260-EB71740CF622}" type="sibTrans" cxnId="{C7DBB3DD-933F-8E47-95BC-4B5607EB69C4}">
      <dgm:prSet/>
      <dgm:spPr/>
      <dgm:t>
        <a:bodyPr/>
        <a:lstStyle/>
        <a:p>
          <a:endParaRPr lang="en-US"/>
        </a:p>
      </dgm:t>
    </dgm:pt>
    <dgm:pt modelId="{BAAE5339-D045-D948-B126-1657505E5B71}">
      <dgm:prSet phldrT="[Text]"/>
      <dgm:spPr/>
      <dgm:t>
        <a:bodyPr/>
        <a:lstStyle/>
        <a:p>
          <a:pPr>
            <a:defRPr b="1"/>
          </a:pPr>
          <a:r>
            <a:rPr lang="en-US" dirty="0"/>
            <a:t>First Axion Science Run: 2028-</a:t>
          </a:r>
        </a:p>
      </dgm:t>
    </dgm:pt>
    <dgm:pt modelId="{1F8BF337-99AE-B548-9444-D02944CF255E}" type="parTrans" cxnId="{DA3BDE8C-98FE-F043-B35F-98FFEA5EFC25}">
      <dgm:prSet/>
      <dgm:spPr/>
      <dgm:t>
        <a:bodyPr/>
        <a:lstStyle/>
        <a:p>
          <a:endParaRPr lang="en-US"/>
        </a:p>
      </dgm:t>
    </dgm:pt>
    <dgm:pt modelId="{C1C5E634-57E1-854F-80DE-52E58B7A16C8}" type="sibTrans" cxnId="{DA3BDE8C-98FE-F043-B35F-98FFEA5EFC25}">
      <dgm:prSet/>
      <dgm:spPr/>
      <dgm:t>
        <a:bodyPr/>
        <a:lstStyle/>
        <a:p>
          <a:endParaRPr lang="en-US"/>
        </a:p>
      </dgm:t>
    </dgm:pt>
    <dgm:pt modelId="{3095D665-3BD4-C947-8D47-6CA8D616A515}" type="pres">
      <dgm:prSet presAssocID="{B6D822A7-83BB-BA4F-B5CB-71DEA88EDEEF}" presName="root" presStyleCnt="0">
        <dgm:presLayoutVars>
          <dgm:chMax/>
          <dgm:chPref/>
          <dgm:animLvl val="lvl"/>
        </dgm:presLayoutVars>
      </dgm:prSet>
      <dgm:spPr/>
    </dgm:pt>
    <dgm:pt modelId="{84C5FB99-FD6A-974E-897D-07B3362A9DFE}" type="pres">
      <dgm:prSet presAssocID="{B6D822A7-83BB-BA4F-B5CB-71DEA88EDEEF}" presName="divider" presStyleLbl="fgAcc1" presStyleIdx="0" presStyleCnt="1"/>
      <dgm:spPr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>
          <a:solidFill>
            <a:schemeClr val="lt1">
              <a:hueOff val="0"/>
              <a:satOff val="0"/>
              <a:lumOff val="0"/>
              <a:alphaOff val="0"/>
            </a:schemeClr>
          </a:solidFill>
          <a:tailEnd type="triangle" w="lg" len="lg"/>
        </a:ln>
        <a:effectLst/>
      </dgm:spPr>
    </dgm:pt>
    <dgm:pt modelId="{E5C06637-5902-9449-8010-592E45ECA17B}" type="pres">
      <dgm:prSet presAssocID="{B6D822A7-83BB-BA4F-B5CB-71DEA88EDEEF}" presName="nodes" presStyleCnt="0">
        <dgm:presLayoutVars>
          <dgm:chMax/>
          <dgm:chPref/>
          <dgm:animLvl val="lvl"/>
        </dgm:presLayoutVars>
      </dgm:prSet>
      <dgm:spPr/>
    </dgm:pt>
    <dgm:pt modelId="{96307D18-DB3B-B940-9F6B-F13EBE15C07B}" type="pres">
      <dgm:prSet presAssocID="{EFA37DC2-5390-0F43-93FC-3B660FB57B7F}" presName="composite" presStyleCnt="0"/>
      <dgm:spPr/>
    </dgm:pt>
    <dgm:pt modelId="{F45D0916-6AC6-2C43-AD77-72779A380F65}" type="pres">
      <dgm:prSet presAssocID="{EFA37DC2-5390-0F43-93FC-3B660FB57B7F}" presName="ConnectorPoint" presStyleLbl="lnNode1" presStyleIdx="0" presStyleCnt="3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>
          <a:noFill/>
        </a:ln>
        <a:effectLst/>
      </dgm:spPr>
    </dgm:pt>
    <dgm:pt modelId="{9F56A6D4-6A4F-3047-9AF1-B9327A1FF499}" type="pres">
      <dgm:prSet presAssocID="{EFA37DC2-5390-0F43-93FC-3B660FB57B7F}" presName="DropPinPlaceHolder" presStyleCnt="0"/>
      <dgm:spPr/>
    </dgm:pt>
    <dgm:pt modelId="{DCB92158-E32B-3949-B9F5-8C25422551E2}" type="pres">
      <dgm:prSet presAssocID="{EFA37DC2-5390-0F43-93FC-3B660FB57B7F}" presName="DropPin" presStyleLbl="revTx" presStyleIdx="0" presStyleCnt="9"/>
      <dgm:spPr/>
    </dgm:pt>
    <dgm:pt modelId="{16267FF1-24F9-3242-B214-D57685258C8A}" type="pres">
      <dgm:prSet presAssocID="{EFA37DC2-5390-0F43-93FC-3B660FB57B7F}" presName="Ellipse" presStyleLbl="node2" presStyleIdx="0" presStyleCnt="3"/>
      <dgm:spPr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gm:spPr>
    </dgm:pt>
    <dgm:pt modelId="{1B7CDB27-193D-9A48-AA33-02B905166942}" type="pres">
      <dgm:prSet presAssocID="{EFA37DC2-5390-0F43-93FC-3B660FB57B7F}" presName="L2TextContainer" presStyleLbl="revTx" presStyleIdx="1" presStyleCnt="9">
        <dgm:presLayoutVars>
          <dgm:bulletEnabled val="1"/>
        </dgm:presLayoutVars>
      </dgm:prSet>
      <dgm:spPr/>
    </dgm:pt>
    <dgm:pt modelId="{5D07CFB4-6825-BB40-BB36-2F8482D705B4}" type="pres">
      <dgm:prSet presAssocID="{EFA37DC2-5390-0F43-93FC-3B660FB57B7F}" presName="L1TextContainer" presStyleLbl="revTx" presStyleIdx="2" presStyleCnt="9">
        <dgm:presLayoutVars>
          <dgm:chMax val="1"/>
          <dgm:chPref val="1"/>
          <dgm:bulletEnabled val="1"/>
        </dgm:presLayoutVars>
      </dgm:prSet>
      <dgm:spPr/>
    </dgm:pt>
    <dgm:pt modelId="{DCC52BDD-98C3-2440-B27A-8F5E9C76B143}" type="pres">
      <dgm:prSet presAssocID="{EFA37DC2-5390-0F43-93FC-3B660FB57B7F}" presName="ConnectLine" presStyleLbl="sibTrans1D1" presStyleIdx="0" presStyleCnt="3"/>
      <dgm:spPr/>
    </dgm:pt>
    <dgm:pt modelId="{9846E5E5-3175-2F4E-B688-0D1824206455}" type="pres">
      <dgm:prSet presAssocID="{EFA37DC2-5390-0F43-93FC-3B660FB57B7F}" presName="EmptyPlaceHolder" presStyleCnt="0"/>
      <dgm:spPr/>
    </dgm:pt>
    <dgm:pt modelId="{790635F2-791B-4F4A-B6FE-FBE36C75BB84}" type="pres">
      <dgm:prSet presAssocID="{D2253CD8-8EF9-1747-A4EE-156AD2B6AFBD}" presName="spaceBetweenRectangles" presStyleCnt="0"/>
      <dgm:spPr/>
    </dgm:pt>
    <dgm:pt modelId="{2ED56189-1857-9A4B-B1EF-6ACE9846B3B2}" type="pres">
      <dgm:prSet presAssocID="{685285E8-C84E-424D-9270-7B01CE9A535D}" presName="composite" presStyleCnt="0"/>
      <dgm:spPr/>
    </dgm:pt>
    <dgm:pt modelId="{FCB074C9-EBBC-604B-AB8C-9DF7A85CAB98}" type="pres">
      <dgm:prSet presAssocID="{685285E8-C84E-424D-9270-7B01CE9A535D}" presName="ConnectorPoint" presStyleLbl="lnNode1" presStyleIdx="1" presStyleCnt="3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>
          <a:noFill/>
        </a:ln>
        <a:effectLst/>
      </dgm:spPr>
    </dgm:pt>
    <dgm:pt modelId="{A00B10E8-5DF8-314B-96AB-017C397F02AE}" type="pres">
      <dgm:prSet presAssocID="{685285E8-C84E-424D-9270-7B01CE9A535D}" presName="DropPinPlaceHolder" presStyleCnt="0"/>
      <dgm:spPr/>
    </dgm:pt>
    <dgm:pt modelId="{4AB8E75D-4E5E-DB42-83CC-13173A13C97C}" type="pres">
      <dgm:prSet presAssocID="{685285E8-C84E-424D-9270-7B01CE9A535D}" presName="DropPin" presStyleLbl="revTx" presStyleIdx="3" presStyleCnt="9"/>
      <dgm:spPr/>
    </dgm:pt>
    <dgm:pt modelId="{224F73B6-3DE7-4543-A518-CE85C98DBF24}" type="pres">
      <dgm:prSet presAssocID="{685285E8-C84E-424D-9270-7B01CE9A535D}" presName="Ellipse" presStyleLbl="node2" presStyleIdx="1" presStyleCnt="3"/>
      <dgm:spPr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gm:spPr>
    </dgm:pt>
    <dgm:pt modelId="{1EDA0139-153D-BC49-AE4E-9E959C412C62}" type="pres">
      <dgm:prSet presAssocID="{685285E8-C84E-424D-9270-7B01CE9A535D}" presName="L2TextContainer" presStyleLbl="revTx" presStyleIdx="4" presStyleCnt="9">
        <dgm:presLayoutVars>
          <dgm:bulletEnabled val="1"/>
        </dgm:presLayoutVars>
      </dgm:prSet>
      <dgm:spPr/>
    </dgm:pt>
    <dgm:pt modelId="{B0BA6516-B4ED-FB4D-A5D2-87A042D0C7F2}" type="pres">
      <dgm:prSet presAssocID="{685285E8-C84E-424D-9270-7B01CE9A535D}" presName="L1TextContainer" presStyleLbl="revTx" presStyleIdx="5" presStyleCnt="9" custLinFactY="65833" custLinFactNeighborX="1061" custLinFactNeighborY="100000">
        <dgm:presLayoutVars>
          <dgm:chMax val="1"/>
          <dgm:chPref val="1"/>
          <dgm:bulletEnabled val="1"/>
        </dgm:presLayoutVars>
      </dgm:prSet>
      <dgm:spPr/>
    </dgm:pt>
    <dgm:pt modelId="{EEA9320A-40C5-5E4C-8B62-A2C8184C98C0}" type="pres">
      <dgm:prSet presAssocID="{685285E8-C84E-424D-9270-7B01CE9A535D}" presName="ConnectLine" presStyleLbl="sibTrans1D1" presStyleIdx="1" presStyleCnt="3"/>
      <dgm:spPr/>
    </dgm:pt>
    <dgm:pt modelId="{78C8B4D1-B6AE-FA49-AB60-66B1E791FF6D}" type="pres">
      <dgm:prSet presAssocID="{685285E8-C84E-424D-9270-7B01CE9A535D}" presName="EmptyPlaceHolder" presStyleCnt="0"/>
      <dgm:spPr/>
    </dgm:pt>
    <dgm:pt modelId="{2B975142-6680-0742-8A6A-2102C569C3C7}" type="pres">
      <dgm:prSet presAssocID="{4AB028D7-BE7D-FA49-A260-EB71740CF622}" presName="spaceBetweenRectangles" presStyleCnt="0"/>
      <dgm:spPr/>
    </dgm:pt>
    <dgm:pt modelId="{94358CC8-0D2A-0F40-B389-CEF928C4A6B0}" type="pres">
      <dgm:prSet presAssocID="{BAAE5339-D045-D948-B126-1657505E5B71}" presName="composite" presStyleCnt="0"/>
      <dgm:spPr/>
    </dgm:pt>
    <dgm:pt modelId="{1FBB8363-3A4D-F74C-81D9-00D62FF95B5C}" type="pres">
      <dgm:prSet presAssocID="{BAAE5339-D045-D948-B126-1657505E5B71}" presName="ConnectorPoint" presStyleLbl="lnNode1" presStyleIdx="2" presStyleCnt="3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>
          <a:noFill/>
        </a:ln>
        <a:effectLst/>
      </dgm:spPr>
    </dgm:pt>
    <dgm:pt modelId="{4E22332C-A534-BC4F-AA63-C2E0F1304FE3}" type="pres">
      <dgm:prSet presAssocID="{BAAE5339-D045-D948-B126-1657505E5B71}" presName="DropPinPlaceHolder" presStyleCnt="0"/>
      <dgm:spPr/>
    </dgm:pt>
    <dgm:pt modelId="{C344A751-D4F3-AE4A-9CC9-6310ADBAA679}" type="pres">
      <dgm:prSet presAssocID="{BAAE5339-D045-D948-B126-1657505E5B71}" presName="DropPin" presStyleLbl="revTx" presStyleIdx="6" presStyleCnt="9"/>
      <dgm:spPr/>
    </dgm:pt>
    <dgm:pt modelId="{FFA2F6FB-CCD9-2647-A8AB-6ACED6B990E4}" type="pres">
      <dgm:prSet presAssocID="{BAAE5339-D045-D948-B126-1657505E5B71}" presName="Ellipse" presStyleLbl="node2" presStyleIdx="2" presStyleCnt="3"/>
      <dgm:spPr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gm:spPr>
    </dgm:pt>
    <dgm:pt modelId="{8939A423-86C9-7941-8EC0-28373CFF6959}" type="pres">
      <dgm:prSet presAssocID="{BAAE5339-D045-D948-B126-1657505E5B71}" presName="L2TextContainer" presStyleLbl="revTx" presStyleIdx="7" presStyleCnt="9">
        <dgm:presLayoutVars>
          <dgm:bulletEnabled val="1"/>
        </dgm:presLayoutVars>
      </dgm:prSet>
      <dgm:spPr/>
    </dgm:pt>
    <dgm:pt modelId="{0553E48E-323D-984F-B743-ECCF9FB1137E}" type="pres">
      <dgm:prSet presAssocID="{BAAE5339-D045-D948-B126-1657505E5B71}" presName="L1TextContainer" presStyleLbl="revTx" presStyleIdx="8" presStyleCnt="9">
        <dgm:presLayoutVars>
          <dgm:chMax val="1"/>
          <dgm:chPref val="1"/>
          <dgm:bulletEnabled val="1"/>
        </dgm:presLayoutVars>
      </dgm:prSet>
      <dgm:spPr/>
    </dgm:pt>
    <dgm:pt modelId="{93873989-7A9A-5743-B6C4-151A5455BCE8}" type="pres">
      <dgm:prSet presAssocID="{BAAE5339-D045-D948-B126-1657505E5B71}" presName="ConnectLine" presStyleLbl="sibTrans1D1" presStyleIdx="2" presStyleCnt="3"/>
      <dgm:spPr/>
    </dgm:pt>
    <dgm:pt modelId="{779C60AB-B672-1249-AC90-C26F54554141}" type="pres">
      <dgm:prSet presAssocID="{BAAE5339-D045-D948-B126-1657505E5B71}" presName="EmptyPlaceHolder" presStyleCnt="0"/>
      <dgm:spPr/>
    </dgm:pt>
  </dgm:ptLst>
  <dgm:cxnLst>
    <dgm:cxn modelId="{4777246A-B393-C24A-9980-2BAD3AA8961D}" type="presOf" srcId="{BAAE5339-D045-D948-B126-1657505E5B71}" destId="{0553E48E-323D-984F-B743-ECCF9FB1137E}" srcOrd="0" destOrd="0" presId="urn:microsoft.com/office/officeart/2024/3/layout/BulletTimelineDefaultVariant"/>
    <dgm:cxn modelId="{95D74370-2359-8D4E-A63E-118AD51F90CF}" type="presOf" srcId="{685285E8-C84E-424D-9270-7B01CE9A535D}" destId="{B0BA6516-B4ED-FB4D-A5D2-87A042D0C7F2}" srcOrd="0" destOrd="0" presId="urn:microsoft.com/office/officeart/2024/3/layout/BulletTimelineDefaultVariant"/>
    <dgm:cxn modelId="{DA3BDE8C-98FE-F043-B35F-98FFEA5EFC25}" srcId="{B6D822A7-83BB-BA4F-B5CB-71DEA88EDEEF}" destId="{BAAE5339-D045-D948-B126-1657505E5B71}" srcOrd="2" destOrd="0" parTransId="{1F8BF337-99AE-B548-9444-D02944CF255E}" sibTransId="{C1C5E634-57E1-854F-80DE-52E58B7A16C8}"/>
    <dgm:cxn modelId="{61417A97-9438-4948-BB77-BA7E2DDB227A}" srcId="{B6D822A7-83BB-BA4F-B5CB-71DEA88EDEEF}" destId="{EFA37DC2-5390-0F43-93FC-3B660FB57B7F}" srcOrd="0" destOrd="0" parTransId="{C96BDA34-1B4D-574C-9DD3-00EF0218701E}" sibTransId="{D2253CD8-8EF9-1747-A4EE-156AD2B6AFBD}"/>
    <dgm:cxn modelId="{9F2288B9-B900-BC41-837B-CADDC57F1256}" type="presOf" srcId="{EFA37DC2-5390-0F43-93FC-3B660FB57B7F}" destId="{5D07CFB4-6825-BB40-BB36-2F8482D705B4}" srcOrd="0" destOrd="0" presId="urn:microsoft.com/office/officeart/2024/3/layout/BulletTimelineDefaultVariant"/>
    <dgm:cxn modelId="{7290BEC2-D053-CC4D-8685-3D3F2E343AF6}" type="presOf" srcId="{B6D822A7-83BB-BA4F-B5CB-71DEA88EDEEF}" destId="{3095D665-3BD4-C947-8D47-6CA8D616A515}" srcOrd="0" destOrd="0" presId="urn:microsoft.com/office/officeart/2024/3/layout/BulletTimelineDefaultVariant"/>
    <dgm:cxn modelId="{C7DBB3DD-933F-8E47-95BC-4B5607EB69C4}" srcId="{B6D822A7-83BB-BA4F-B5CB-71DEA88EDEEF}" destId="{685285E8-C84E-424D-9270-7B01CE9A535D}" srcOrd="1" destOrd="0" parTransId="{15897301-FF03-C84C-B3D2-938035BA94FB}" sibTransId="{4AB028D7-BE7D-FA49-A260-EB71740CF622}"/>
    <dgm:cxn modelId="{8B3BCE4F-F36E-B846-96D5-E15101F0935C}" type="presParOf" srcId="{3095D665-3BD4-C947-8D47-6CA8D616A515}" destId="{84C5FB99-FD6A-974E-897D-07B3362A9DFE}" srcOrd="0" destOrd="0" presId="urn:microsoft.com/office/officeart/2024/3/layout/BulletTimelineDefaultVariant"/>
    <dgm:cxn modelId="{B28A4E17-EB97-5F4F-BCAD-52C21026B533}" type="presParOf" srcId="{3095D665-3BD4-C947-8D47-6CA8D616A515}" destId="{E5C06637-5902-9449-8010-592E45ECA17B}" srcOrd="1" destOrd="0" presId="urn:microsoft.com/office/officeart/2024/3/layout/BulletTimelineDefaultVariant"/>
    <dgm:cxn modelId="{8A83F9EE-1EE2-6D47-B05C-58004D10F3FC}" type="presParOf" srcId="{E5C06637-5902-9449-8010-592E45ECA17B}" destId="{96307D18-DB3B-B940-9F6B-F13EBE15C07B}" srcOrd="0" destOrd="0" presId="urn:microsoft.com/office/officeart/2024/3/layout/BulletTimelineDefaultVariant"/>
    <dgm:cxn modelId="{D0764738-3DF0-6940-A8BE-82FC399AE587}" type="presParOf" srcId="{96307D18-DB3B-B940-9F6B-F13EBE15C07B}" destId="{F45D0916-6AC6-2C43-AD77-72779A380F65}" srcOrd="0" destOrd="0" presId="urn:microsoft.com/office/officeart/2024/3/layout/BulletTimelineDefaultVariant"/>
    <dgm:cxn modelId="{DFD92B40-7ADE-5F49-9E64-A1AA2827104F}" type="presParOf" srcId="{96307D18-DB3B-B940-9F6B-F13EBE15C07B}" destId="{9F56A6D4-6A4F-3047-9AF1-B9327A1FF499}" srcOrd="1" destOrd="0" presId="urn:microsoft.com/office/officeart/2024/3/layout/BulletTimelineDefaultVariant"/>
    <dgm:cxn modelId="{B2D54E52-00D6-AB4C-B925-57ED897DAFEF}" type="presParOf" srcId="{9F56A6D4-6A4F-3047-9AF1-B9327A1FF499}" destId="{DCB92158-E32B-3949-B9F5-8C25422551E2}" srcOrd="0" destOrd="0" presId="urn:microsoft.com/office/officeart/2024/3/layout/BulletTimelineDefaultVariant"/>
    <dgm:cxn modelId="{F1CEA387-5115-B04C-BACE-D50547C721CD}" type="presParOf" srcId="{9F56A6D4-6A4F-3047-9AF1-B9327A1FF499}" destId="{16267FF1-24F9-3242-B214-D57685258C8A}" srcOrd="1" destOrd="0" presId="urn:microsoft.com/office/officeart/2024/3/layout/BulletTimelineDefaultVariant"/>
    <dgm:cxn modelId="{37882366-CA3A-5C4B-A320-63DDBF3834CA}" type="presParOf" srcId="{96307D18-DB3B-B940-9F6B-F13EBE15C07B}" destId="{1B7CDB27-193D-9A48-AA33-02B905166942}" srcOrd="2" destOrd="0" presId="urn:microsoft.com/office/officeart/2024/3/layout/BulletTimelineDefaultVariant"/>
    <dgm:cxn modelId="{6CDCB7F7-D787-CF46-9960-40C08D5CFAA6}" type="presParOf" srcId="{96307D18-DB3B-B940-9F6B-F13EBE15C07B}" destId="{5D07CFB4-6825-BB40-BB36-2F8482D705B4}" srcOrd="3" destOrd="0" presId="urn:microsoft.com/office/officeart/2024/3/layout/BulletTimelineDefaultVariant"/>
    <dgm:cxn modelId="{421B9116-1509-844A-9000-52417FEAF84A}" type="presParOf" srcId="{96307D18-DB3B-B940-9F6B-F13EBE15C07B}" destId="{DCC52BDD-98C3-2440-B27A-8F5E9C76B143}" srcOrd="4" destOrd="0" presId="urn:microsoft.com/office/officeart/2024/3/layout/BulletTimelineDefaultVariant"/>
    <dgm:cxn modelId="{86ACCEA4-E9A0-8B43-BDE0-5AC8BBD472A0}" type="presParOf" srcId="{96307D18-DB3B-B940-9F6B-F13EBE15C07B}" destId="{9846E5E5-3175-2F4E-B688-0D1824206455}" srcOrd="5" destOrd="0" presId="urn:microsoft.com/office/officeart/2024/3/layout/BulletTimelineDefaultVariant"/>
    <dgm:cxn modelId="{8767C823-1704-3A43-B655-F103465C7338}" type="presParOf" srcId="{E5C06637-5902-9449-8010-592E45ECA17B}" destId="{790635F2-791B-4F4A-B6FE-FBE36C75BB84}" srcOrd="1" destOrd="0" presId="urn:microsoft.com/office/officeart/2024/3/layout/BulletTimelineDefaultVariant"/>
    <dgm:cxn modelId="{D4336D8E-A66C-0643-8CF2-A81F2FF6E880}" type="presParOf" srcId="{E5C06637-5902-9449-8010-592E45ECA17B}" destId="{2ED56189-1857-9A4B-B1EF-6ACE9846B3B2}" srcOrd="2" destOrd="0" presId="urn:microsoft.com/office/officeart/2024/3/layout/BulletTimelineDefaultVariant"/>
    <dgm:cxn modelId="{18F1F8E8-F07D-B344-ADBE-E36E1512BB29}" type="presParOf" srcId="{2ED56189-1857-9A4B-B1EF-6ACE9846B3B2}" destId="{FCB074C9-EBBC-604B-AB8C-9DF7A85CAB98}" srcOrd="0" destOrd="0" presId="urn:microsoft.com/office/officeart/2024/3/layout/BulletTimelineDefaultVariant"/>
    <dgm:cxn modelId="{AA8B62F1-4E66-D84D-A34F-62A681DEBB9F}" type="presParOf" srcId="{2ED56189-1857-9A4B-B1EF-6ACE9846B3B2}" destId="{A00B10E8-5DF8-314B-96AB-017C397F02AE}" srcOrd="1" destOrd="0" presId="urn:microsoft.com/office/officeart/2024/3/layout/BulletTimelineDefaultVariant"/>
    <dgm:cxn modelId="{D20B833E-1886-4941-BD13-984091C6FABA}" type="presParOf" srcId="{A00B10E8-5DF8-314B-96AB-017C397F02AE}" destId="{4AB8E75D-4E5E-DB42-83CC-13173A13C97C}" srcOrd="0" destOrd="0" presId="urn:microsoft.com/office/officeart/2024/3/layout/BulletTimelineDefaultVariant"/>
    <dgm:cxn modelId="{40FA6CCE-1A80-D542-B2F1-58C41412A312}" type="presParOf" srcId="{A00B10E8-5DF8-314B-96AB-017C397F02AE}" destId="{224F73B6-3DE7-4543-A518-CE85C98DBF24}" srcOrd="1" destOrd="0" presId="urn:microsoft.com/office/officeart/2024/3/layout/BulletTimelineDefaultVariant"/>
    <dgm:cxn modelId="{F432AC15-FCA0-F243-908D-315CC172DB2D}" type="presParOf" srcId="{2ED56189-1857-9A4B-B1EF-6ACE9846B3B2}" destId="{1EDA0139-153D-BC49-AE4E-9E959C412C62}" srcOrd="2" destOrd="0" presId="urn:microsoft.com/office/officeart/2024/3/layout/BulletTimelineDefaultVariant"/>
    <dgm:cxn modelId="{B083A394-05E0-EF40-B36F-92689981DD6A}" type="presParOf" srcId="{2ED56189-1857-9A4B-B1EF-6ACE9846B3B2}" destId="{B0BA6516-B4ED-FB4D-A5D2-87A042D0C7F2}" srcOrd="3" destOrd="0" presId="urn:microsoft.com/office/officeart/2024/3/layout/BulletTimelineDefaultVariant"/>
    <dgm:cxn modelId="{34B180C7-1E0B-9644-B365-853B6BCC20BE}" type="presParOf" srcId="{2ED56189-1857-9A4B-B1EF-6ACE9846B3B2}" destId="{EEA9320A-40C5-5E4C-8B62-A2C8184C98C0}" srcOrd="4" destOrd="0" presId="urn:microsoft.com/office/officeart/2024/3/layout/BulletTimelineDefaultVariant"/>
    <dgm:cxn modelId="{58CD00BF-1673-7C43-9A69-BB30E776236F}" type="presParOf" srcId="{2ED56189-1857-9A4B-B1EF-6ACE9846B3B2}" destId="{78C8B4D1-B6AE-FA49-AB60-66B1E791FF6D}" srcOrd="5" destOrd="0" presId="urn:microsoft.com/office/officeart/2024/3/layout/BulletTimelineDefaultVariant"/>
    <dgm:cxn modelId="{98AAF539-DD98-644D-A93C-00809F78F527}" type="presParOf" srcId="{E5C06637-5902-9449-8010-592E45ECA17B}" destId="{2B975142-6680-0742-8A6A-2102C569C3C7}" srcOrd="3" destOrd="0" presId="urn:microsoft.com/office/officeart/2024/3/layout/BulletTimelineDefaultVariant"/>
    <dgm:cxn modelId="{BBE4F0A7-C556-8C4A-8BAE-3098B41703B4}" type="presParOf" srcId="{E5C06637-5902-9449-8010-592E45ECA17B}" destId="{94358CC8-0D2A-0F40-B389-CEF928C4A6B0}" srcOrd="4" destOrd="0" presId="urn:microsoft.com/office/officeart/2024/3/layout/BulletTimelineDefaultVariant"/>
    <dgm:cxn modelId="{48D8A203-BBE8-1740-9632-3088BAD71BEB}" type="presParOf" srcId="{94358CC8-0D2A-0F40-B389-CEF928C4A6B0}" destId="{1FBB8363-3A4D-F74C-81D9-00D62FF95B5C}" srcOrd="0" destOrd="0" presId="urn:microsoft.com/office/officeart/2024/3/layout/BulletTimelineDefaultVariant"/>
    <dgm:cxn modelId="{5216E8D5-5084-ED4E-B541-399E846FC418}" type="presParOf" srcId="{94358CC8-0D2A-0F40-B389-CEF928C4A6B0}" destId="{4E22332C-A534-BC4F-AA63-C2E0F1304FE3}" srcOrd="1" destOrd="0" presId="urn:microsoft.com/office/officeart/2024/3/layout/BulletTimelineDefaultVariant"/>
    <dgm:cxn modelId="{DB309AE4-9920-CB42-A144-0A889B7A886E}" type="presParOf" srcId="{4E22332C-A534-BC4F-AA63-C2E0F1304FE3}" destId="{C344A751-D4F3-AE4A-9CC9-6310ADBAA679}" srcOrd="0" destOrd="0" presId="urn:microsoft.com/office/officeart/2024/3/layout/BulletTimelineDefaultVariant"/>
    <dgm:cxn modelId="{E570BE1B-F2A6-A34D-BB17-7E967F477750}" type="presParOf" srcId="{4E22332C-A534-BC4F-AA63-C2E0F1304FE3}" destId="{FFA2F6FB-CCD9-2647-A8AB-6ACED6B990E4}" srcOrd="1" destOrd="0" presId="urn:microsoft.com/office/officeart/2024/3/layout/BulletTimelineDefaultVariant"/>
    <dgm:cxn modelId="{D8959ECC-F3E1-4746-8F65-E17650A4D5E1}" type="presParOf" srcId="{94358CC8-0D2A-0F40-B389-CEF928C4A6B0}" destId="{8939A423-86C9-7941-8EC0-28373CFF6959}" srcOrd="2" destOrd="0" presId="urn:microsoft.com/office/officeart/2024/3/layout/BulletTimelineDefaultVariant"/>
    <dgm:cxn modelId="{D96593EE-BBF7-F942-8ACD-75100AE838B3}" type="presParOf" srcId="{94358CC8-0D2A-0F40-B389-CEF928C4A6B0}" destId="{0553E48E-323D-984F-B743-ECCF9FB1137E}" srcOrd="3" destOrd="0" presId="urn:microsoft.com/office/officeart/2024/3/layout/BulletTimelineDefaultVariant"/>
    <dgm:cxn modelId="{D3FF9A1D-B332-1342-BEF1-A3004F08DEAE}" type="presParOf" srcId="{94358CC8-0D2A-0F40-B389-CEF928C4A6B0}" destId="{93873989-7A9A-5743-B6C4-151A5455BCE8}" srcOrd="4" destOrd="0" presId="urn:microsoft.com/office/officeart/2024/3/layout/BulletTimelineDefaultVariant"/>
    <dgm:cxn modelId="{DB82261E-F168-7C45-8570-9324C2BE75C4}" type="presParOf" srcId="{94358CC8-0D2A-0F40-B389-CEF928C4A6B0}" destId="{779C60AB-B672-1249-AC90-C26F54554141}" srcOrd="5" destOrd="0" presId="urn:microsoft.com/office/officeart/2024/3/layout/BulletTimelineDefaultVarian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C5FB99-FD6A-974E-897D-07B3362A9DFE}">
      <dsp:nvSpPr>
        <dsp:cNvPr id="0" name=""/>
        <dsp:cNvSpPr/>
      </dsp:nvSpPr>
      <dsp:spPr>
        <a:xfrm>
          <a:off x="0" y="1622125"/>
          <a:ext cx="10100133" cy="0"/>
        </a:xfrm>
        <a:prstGeom prst="line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>
          <a:solidFill>
            <a:schemeClr val="lt1">
              <a:hueOff val="0"/>
              <a:satOff val="0"/>
              <a:lumOff val="0"/>
              <a:alphaOff val="0"/>
            </a:schemeClr>
          </a:solidFill>
          <a:tailEnd type="triangle" w="lg" len="lg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B92158-E32B-3949-B9F5-8C25422551E2}">
      <dsp:nvSpPr>
        <dsp:cNvPr id="0" name=""/>
        <dsp:cNvSpPr/>
      </dsp:nvSpPr>
      <dsp:spPr>
        <a:xfrm rot="8100000">
          <a:off x="52479" y="373836"/>
          <a:ext cx="238579" cy="238579"/>
        </a:xfrm>
        <a:prstGeom prst="teardrop">
          <a:avLst>
            <a:gd name="adj" fmla="val 115000"/>
          </a:avLst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267FF1-24F9-3242-B214-D57685258C8A}">
      <dsp:nvSpPr>
        <dsp:cNvPr id="0" name=""/>
        <dsp:cNvSpPr/>
      </dsp:nvSpPr>
      <dsp:spPr>
        <a:xfrm>
          <a:off x="104288" y="425645"/>
          <a:ext cx="134960" cy="134960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7CDB27-193D-9A48-AA33-02B905166942}">
      <dsp:nvSpPr>
        <dsp:cNvPr id="0" name=""/>
        <dsp:cNvSpPr/>
      </dsp:nvSpPr>
      <dsp:spPr>
        <a:xfrm>
          <a:off x="340470" y="786406"/>
          <a:ext cx="4195315" cy="835719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07CFB4-6825-BB40-BB36-2F8482D705B4}">
      <dsp:nvSpPr>
        <dsp:cNvPr id="0" name=""/>
        <dsp:cNvSpPr/>
      </dsp:nvSpPr>
      <dsp:spPr>
        <a:xfrm>
          <a:off x="340470" y="324425"/>
          <a:ext cx="4195315" cy="461981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Spiral Dark Photon Run: 2026</a:t>
          </a:r>
        </a:p>
      </dsp:txBody>
      <dsp:txXfrm>
        <a:off x="340470" y="324425"/>
        <a:ext cx="4195315" cy="461981"/>
      </dsp:txXfrm>
    </dsp:sp>
    <dsp:sp modelId="{DCC52BDD-98C3-2440-B27A-8F5E9C76B143}">
      <dsp:nvSpPr>
        <dsp:cNvPr id="0" name=""/>
        <dsp:cNvSpPr/>
      </dsp:nvSpPr>
      <dsp:spPr>
        <a:xfrm>
          <a:off x="171769" y="594346"/>
          <a:ext cx="0" cy="1027778"/>
        </a:xfrm>
        <a:prstGeom prst="line">
          <a:avLst/>
        </a:pr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5D0916-6AC6-2C43-AD77-72779A380F65}">
      <dsp:nvSpPr>
        <dsp:cNvPr id="0" name=""/>
        <dsp:cNvSpPr/>
      </dsp:nvSpPr>
      <dsp:spPr>
        <a:xfrm>
          <a:off x="140897" y="1591759"/>
          <a:ext cx="60732" cy="607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AB8E75D-4E5E-DB42-83CC-13173A13C97C}">
      <dsp:nvSpPr>
        <dsp:cNvPr id="0" name=""/>
        <dsp:cNvSpPr/>
      </dsp:nvSpPr>
      <dsp:spPr>
        <a:xfrm rot="18900000">
          <a:off x="2572179" y="2631835"/>
          <a:ext cx="238579" cy="238579"/>
        </a:xfrm>
        <a:prstGeom prst="teardrop">
          <a:avLst>
            <a:gd name="adj" fmla="val 115000"/>
          </a:avLst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F73B6-3DE7-4543-A518-CE85C98DBF24}">
      <dsp:nvSpPr>
        <dsp:cNvPr id="0" name=""/>
        <dsp:cNvSpPr/>
      </dsp:nvSpPr>
      <dsp:spPr>
        <a:xfrm>
          <a:off x="2623988" y="2683644"/>
          <a:ext cx="134960" cy="134960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EDA0139-153D-BC49-AE4E-9E959C412C62}">
      <dsp:nvSpPr>
        <dsp:cNvPr id="0" name=""/>
        <dsp:cNvSpPr/>
      </dsp:nvSpPr>
      <dsp:spPr>
        <a:xfrm>
          <a:off x="2904682" y="2979994"/>
          <a:ext cx="4195315" cy="705949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BA6516-B4ED-FB4D-A5D2-87A042D0C7F2}">
      <dsp:nvSpPr>
        <dsp:cNvPr id="0" name=""/>
        <dsp:cNvSpPr/>
      </dsp:nvSpPr>
      <dsp:spPr>
        <a:xfrm>
          <a:off x="2904682" y="2518013"/>
          <a:ext cx="4195315" cy="461981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Magnet Delivery:  2027 </a:t>
          </a:r>
        </a:p>
      </dsp:txBody>
      <dsp:txXfrm>
        <a:off x="2904682" y="2518013"/>
        <a:ext cx="4195315" cy="461981"/>
      </dsp:txXfrm>
    </dsp:sp>
    <dsp:sp modelId="{EEA9320A-40C5-5E4C-8B62-A2C8184C98C0}">
      <dsp:nvSpPr>
        <dsp:cNvPr id="0" name=""/>
        <dsp:cNvSpPr/>
      </dsp:nvSpPr>
      <dsp:spPr>
        <a:xfrm>
          <a:off x="2691469" y="1622125"/>
          <a:ext cx="0" cy="1012206"/>
        </a:xfrm>
        <a:prstGeom prst="line">
          <a:avLst/>
        </a:pr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B074C9-EBBC-604B-AB8C-9DF7A85CAB98}">
      <dsp:nvSpPr>
        <dsp:cNvPr id="0" name=""/>
        <dsp:cNvSpPr/>
      </dsp:nvSpPr>
      <dsp:spPr>
        <a:xfrm>
          <a:off x="2660597" y="1591759"/>
          <a:ext cx="60732" cy="607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344A751-D4F3-AE4A-9CC9-6310ADBAA679}">
      <dsp:nvSpPr>
        <dsp:cNvPr id="0" name=""/>
        <dsp:cNvSpPr/>
      </dsp:nvSpPr>
      <dsp:spPr>
        <a:xfrm rot="8100000">
          <a:off x="5091879" y="373836"/>
          <a:ext cx="238579" cy="238579"/>
        </a:xfrm>
        <a:prstGeom prst="teardrop">
          <a:avLst>
            <a:gd name="adj" fmla="val 115000"/>
          </a:avLst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A2F6FB-CCD9-2647-A8AB-6ACED6B990E4}">
      <dsp:nvSpPr>
        <dsp:cNvPr id="0" name=""/>
        <dsp:cNvSpPr/>
      </dsp:nvSpPr>
      <dsp:spPr>
        <a:xfrm>
          <a:off x="5143688" y="425645"/>
          <a:ext cx="134960" cy="134960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939A423-86C9-7941-8EC0-28373CFF6959}">
      <dsp:nvSpPr>
        <dsp:cNvPr id="0" name=""/>
        <dsp:cNvSpPr/>
      </dsp:nvSpPr>
      <dsp:spPr>
        <a:xfrm>
          <a:off x="5379870" y="786406"/>
          <a:ext cx="4195315" cy="835719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53E48E-323D-984F-B743-ECCF9FB1137E}">
      <dsp:nvSpPr>
        <dsp:cNvPr id="0" name=""/>
        <dsp:cNvSpPr/>
      </dsp:nvSpPr>
      <dsp:spPr>
        <a:xfrm>
          <a:off x="5379870" y="324425"/>
          <a:ext cx="4195315" cy="461981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First Axion Science Run: 2028-</a:t>
          </a:r>
        </a:p>
      </dsp:txBody>
      <dsp:txXfrm>
        <a:off x="5379870" y="324425"/>
        <a:ext cx="4195315" cy="461981"/>
      </dsp:txXfrm>
    </dsp:sp>
    <dsp:sp modelId="{93873989-7A9A-5743-B6C4-151A5455BCE8}">
      <dsp:nvSpPr>
        <dsp:cNvPr id="0" name=""/>
        <dsp:cNvSpPr/>
      </dsp:nvSpPr>
      <dsp:spPr>
        <a:xfrm>
          <a:off x="5211169" y="594346"/>
          <a:ext cx="0" cy="1027778"/>
        </a:xfrm>
        <a:prstGeom prst="line">
          <a:avLst/>
        </a:pr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BB8363-3A4D-F74C-81D9-00D62FF95B5C}">
      <dsp:nvSpPr>
        <dsp:cNvPr id="0" name=""/>
        <dsp:cNvSpPr/>
      </dsp:nvSpPr>
      <dsp:spPr>
        <a:xfrm>
          <a:off x="5180297" y="1591759"/>
          <a:ext cx="60732" cy="607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4/3/layout/BulletTimelineDefaultVariant">
  <dgm:title val="Bullet Timeline"/>
  <dgm:desc val="Displays bulleted events in chronological order. Each event should have a date or name up to medium length and the option to add a description that can be medium or a bit longer in length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270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h" fact="0.178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h" fact="0.178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 fact="0.8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t" for="ch" forName="L1TextContainer1" refType="h" fact="0.55"/>
                        <dgm:constr type="b" for="ch" forName="L1TextContainer1" refType="h" fact="0.728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b" refFor="ch" refForName="DropPinPlaceHolder1"/>
                        <dgm:constr type="t" for="ch" forName="L2TextContainer1" refType="h" fact="0.728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b" refFor="ch" refForName="DropPinPlaceHolder1" fact="0.89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h" fact="0.178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h" fact="0.178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 fact="0.8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t" for="ch" forName="L1TextContainer1" refType="h" fact="0.55"/>
                        <dgm:constr type="b" for="ch" forName="L1TextContainer1" refType="h" fact="0.728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b" refFor="ch" refForName="DropPinPlaceHolder1"/>
                        <dgm:constr type="t" for="ch" forName="L2TextContainer1" refType="h" fact="0.728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b" refFor="ch" refForName="DropPinPlaceHolder1" fact="0.89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4"/>
                  <dgm:constr type="h" for="ch" forName="Ellipse1" refType="w" refFor="ch" refForName="DropPin1" fact="0.4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revTx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node2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5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h" fact="0.178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h" fact="0.178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 fact="0.8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t" for="ch" forName="L1TextContainer" refType="h" fact="0.55"/>
                        <dgm:constr type="b" for="ch" forName="L1TextContainer" refType="h" fact="0.728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b" refFor="ch" refForName="DropPinPlaceHolder"/>
                        <dgm:constr type="t" for="ch" forName="L2TextContainer" refType="h" fact="0.728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b" refFor="ch" refForName="DropPinPlaceHolder" fact="0.89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h" fact="0.178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h" fact="0.178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 fact="0.8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t" for="ch" forName="L1TextContainer" refType="h" fact="0.55"/>
                        <dgm:constr type="b" for="ch" forName="L1TextContainer" refType="h" fact="0.728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b" refFor="ch" refForName="DropPinPlaceHolder"/>
                        <dgm:constr type="t" for="ch" forName="L2TextContainer" refType="h" fact="0.728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b" refFor="ch" refForName="DropPinPlaceHolder" fact="0.89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4"/>
                  <dgm:constr type="h" for="ch" forName="Ellipse" refType="w" refFor="ch" refForName="DropPin" fact="0.4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revTx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node2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5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DDC3BE6-C077-316D-C584-49F7B00485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1781D6-1C3B-C678-190D-7752C54830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97A87A-0014-1F49-85F4-0885B726FD18}" type="datetimeFigureOut">
              <a:rPr lang="en-US" smtClean="0"/>
              <a:t>9/16/26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ACB1DD-6953-90C3-B153-2B1535C8CDB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3747B2-DFB1-C03E-5B21-C4452B7E36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1A8AF7-E0AA-0740-962F-C14D05CE46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415683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C3DA4E-6C26-BF4B-A71E-4819A658139D}" type="datetimeFigureOut">
              <a:rPr lang="en-US" smtClean="0"/>
              <a:t>9/10/26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3BDD59-9C6D-784C-A9A5-0B5665570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92528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3BDD59-9C6D-784C-A9A5-0B5665570E56}" type="slidenum">
              <a:rPr lang="en-US" smtClean="0"/>
              <a:t>7</a:t>
            </a:fld>
            <a:endParaRPr lang="en-US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8A77A516-0877-E3EC-5C2F-E6A0FB208E81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41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3BDD59-9C6D-784C-A9A5-0B5665570E56}" type="slidenum">
              <a:rPr lang="en-US" smtClean="0"/>
              <a:t>9</a:t>
            </a:fld>
            <a:endParaRPr lang="en-US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E749F537-275C-D1DA-C90B-E649431BE203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449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EB3CD-D117-9F46-9518-B17D807A82A6}" type="datetime1">
              <a:rPr lang="en-US" smtClean="0"/>
              <a:t>9/16/26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64F1-BC29-9E42-9B05-897BD5314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264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5D2AF-A2E4-DD44-BFA0-AC7EBDC16DA8}" type="datetime1">
              <a:rPr lang="en-US" smtClean="0"/>
              <a:t>9/16/26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64F1-BC29-9E42-9B05-897BD5314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998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42F3C-ED92-D248-B9EB-2F6D3897DA58}" type="datetime1">
              <a:rPr lang="en-US" smtClean="0"/>
              <a:t>9/16/26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64F1-BC29-9E42-9B05-897BD5314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2660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A19A8-8DA0-1147-8050-865F90392C05}" type="datetime1">
              <a:rPr lang="en-US" smtClean="0"/>
              <a:t>9/16/26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64F1-BC29-9E42-9B05-897BD5314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6966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C27E2-3DBD-FC4A-A773-BF84817066E3}" type="datetime1">
              <a:rPr lang="en-US" smtClean="0"/>
              <a:t>9/16/26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64F1-BC29-9E42-9B05-897BD5314EB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811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FCA43-CFE2-6041-B898-FF82ACB3912C}" type="datetime1">
              <a:rPr lang="en-US" smtClean="0"/>
              <a:t>9/16/26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64F1-BC29-9E42-9B05-897BD5314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353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7815-09EF-4740-9454-570C022CCFFF}" type="datetime1">
              <a:rPr lang="en-US" smtClean="0"/>
              <a:t>9/16/26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64F1-BC29-9E42-9B05-897BD5314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531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3804B-1E74-3A40-B35B-2AF321DBCF52}" type="datetime1">
              <a:rPr lang="en-US" smtClean="0"/>
              <a:t>9/16/26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64F1-BC29-9E42-9B05-897BD5314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4477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43125A86-326B-F442-8A66-7E1A6A64675E}" type="datetime1">
              <a:rPr lang="en-US" smtClean="0"/>
              <a:t>9/16/26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64F1-BC29-9E42-9B05-897BD5314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252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B9958-B097-264D-8F8C-A1DDD955A7DD}" type="datetime1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64F1-BC29-9E42-9B05-897BD5314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439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2982D-09FD-8646-BD2A-FA5666AE49B7}" type="datetime1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64F1-BC29-9E42-9B05-897BD5314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30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47134EB4-60AF-8B4E-8195-3A3AD6DEDC19}" type="datetime1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60E264F1-BC29-9E42-9B05-897BD5314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005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3" r:id="rId1"/>
    <p:sldLayoutId id="2147484444" r:id="rId2"/>
    <p:sldLayoutId id="2147484445" r:id="rId3"/>
    <p:sldLayoutId id="2147484446" r:id="rId4"/>
    <p:sldLayoutId id="2147484447" r:id="rId5"/>
    <p:sldLayoutId id="2147484448" r:id="rId6"/>
    <p:sldLayoutId id="2147484449" r:id="rId7"/>
    <p:sldLayoutId id="2147484450" r:id="rId8"/>
    <p:sldLayoutId id="2147484451" r:id="rId9"/>
    <p:sldLayoutId id="2147484452" r:id="rId10"/>
    <p:sldLayoutId id="2147484453" r:id="rId11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3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rxiv.org/pdf/2608.10292" TargetMode="External"/><Relationship Id="rId4" Type="http://schemas.openxmlformats.org/officeDocument/2006/relationships/hyperlink" Target="https://arxiv.org/abs/2608.10292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43.jp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31B57-2B33-24B9-9777-3F74E4C79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8071" y="505713"/>
            <a:ext cx="11355858" cy="2608834"/>
          </a:xfrm>
        </p:spPr>
        <p:txBody>
          <a:bodyPr>
            <a:normAutofit/>
          </a:bodyPr>
          <a:lstStyle/>
          <a:p>
            <a:r>
              <a:rPr lang="en-US"/>
              <a:t>ALPHA Status and Resonator Development at Stockholm University</a:t>
            </a:r>
            <a:br>
              <a:rPr lang="en-US"/>
            </a:br>
            <a:br>
              <a:rPr lang="en-US"/>
            </a:br>
            <a:r>
              <a:rPr lang="en-US" sz="2700"/>
              <a:t>Jacob Lindahl, Stockholm University</a:t>
            </a:r>
            <a:endParaRPr lang="en-US" sz="2700" dirty="0"/>
          </a:p>
        </p:txBody>
      </p:sp>
      <p:pic>
        <p:nvPicPr>
          <p:cNvPr id="5" name="Picture 4" descr="Stockholm University - Wikipedia">
            <a:extLst>
              <a:ext uri="{FF2B5EF4-FFF2-40B4-BE49-F238E27FC236}">
                <a16:creationId xmlns:a16="http://schemas.microsoft.com/office/drawing/2014/main" id="{25126D8F-3E85-E15F-39E2-B57788A7551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248991" y="3851096"/>
            <a:ext cx="2427245" cy="2608834"/>
          </a:xfrm>
          <a:prstGeom prst="rect">
            <a:avLst/>
          </a:prstGeom>
          <a:ln w="0">
            <a:noFill/>
          </a:ln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94CD9BCA-9F82-CC31-04DF-BD7C7C99E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082" y="3851095"/>
            <a:ext cx="2608833" cy="2608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CE39A60-5511-AC43-912D-5FB64C44A3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071" y="3429000"/>
            <a:ext cx="3989108" cy="3383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979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A graph of a number of models&#10;&#10;Description automatically generated with medium confidence">
            <a:extLst>
              <a:ext uri="{FF2B5EF4-FFF2-40B4-BE49-F238E27FC236}">
                <a16:creationId xmlns:a16="http://schemas.microsoft.com/office/drawing/2014/main" id="{6DB2E6C9-4E63-C677-EC2B-8CCF8A5FE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115" y="2290256"/>
            <a:ext cx="4823993" cy="33801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D7F32B-A4C0-3AA7-A714-A1B6C1BC84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290256"/>
            <a:ext cx="5475372" cy="3380145"/>
          </a:xfrm>
          <a:prstGeom prst="rect">
            <a:avLst/>
          </a:prstGeom>
          <a:ln w="9525">
            <a:solidFill>
              <a:schemeClr val="accent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7D1D402-6FEB-5F3B-FEFC-0C3290378F04}"/>
              </a:ext>
            </a:extLst>
          </p:cNvPr>
          <p:cNvSpPr txBox="1"/>
          <p:nvPr/>
        </p:nvSpPr>
        <p:spPr>
          <a:xfrm>
            <a:off x="1747031" y="1920924"/>
            <a:ext cx="1986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Strong CP Problem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8F6466-7336-23A9-32BB-1A5FCC7B5F01}"/>
              </a:ext>
            </a:extLst>
          </p:cNvPr>
          <p:cNvSpPr txBox="1"/>
          <p:nvPr/>
        </p:nvSpPr>
        <p:spPr>
          <a:xfrm>
            <a:off x="7907919" y="1920924"/>
            <a:ext cx="2768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Peccei Quinn Mechanism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3F66A9B-2169-4BEF-D3B3-8B0A8323E59F}"/>
              </a:ext>
            </a:extLst>
          </p:cNvPr>
          <p:cNvSpPr txBox="1">
            <a:spLocks/>
          </p:cNvSpPr>
          <p:nvPr/>
        </p:nvSpPr>
        <p:spPr>
          <a:xfrm>
            <a:off x="0" y="372482"/>
            <a:ext cx="38862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Why the axion?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EB42A6-17C7-AA1B-94BA-B09B1D10E424}"/>
              </a:ext>
            </a:extLst>
          </p:cNvPr>
          <p:cNvSpPr txBox="1"/>
          <p:nvPr/>
        </p:nvSpPr>
        <p:spPr>
          <a:xfrm>
            <a:off x="351190" y="5817029"/>
            <a:ext cx="5301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Credit: </a:t>
            </a:r>
            <a:r>
              <a:rPr lang="en-US" dirty="0" err="1"/>
              <a:t>nEDM</a:t>
            </a:r>
            <a:r>
              <a:rPr lang="en-US" dirty="0"/>
              <a:t> Search Collaboration at PSI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678CEFD-AF13-EAB3-271A-0662ADC2411E}"/>
              </a:ext>
            </a:extLst>
          </p:cNvPr>
          <p:cNvSpPr txBox="1"/>
          <p:nvPr/>
        </p:nvSpPr>
        <p:spPr>
          <a:xfrm>
            <a:off x="5920938" y="5817029"/>
            <a:ext cx="5825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j-lt"/>
              </a:rPr>
              <a:t>Peccei-Quinn Field showing spontaneous symmetry breaking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20E2E056-C1D1-D0D0-8C55-733DBAE7E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64F1-BC29-9E42-9B05-897BD5314EB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470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45C50-073A-C49E-A2D2-F82582F5E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C6742B9-2127-8E14-0050-16C2FCEB8471}"/>
              </a:ext>
            </a:extLst>
          </p:cNvPr>
          <p:cNvSpPr txBox="1"/>
          <p:nvPr/>
        </p:nvSpPr>
        <p:spPr>
          <a:xfrm>
            <a:off x="4264497" y="634092"/>
            <a:ext cx="4000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Cold Dark Matter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EB3F33F-0917-7C6F-E7D4-8DB07ACC3FBB}"/>
              </a:ext>
            </a:extLst>
          </p:cNvPr>
          <p:cNvSpPr txBox="1">
            <a:spLocks/>
          </p:cNvSpPr>
          <p:nvPr/>
        </p:nvSpPr>
        <p:spPr>
          <a:xfrm>
            <a:off x="0" y="372482"/>
            <a:ext cx="38862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Why the axion?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91CAFED-64E2-589D-CBB1-21E75A3BA9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422" y="1115739"/>
            <a:ext cx="7020861" cy="507062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C5202B1-1CC8-D69E-C29C-C4A9E028F701}"/>
              </a:ext>
            </a:extLst>
          </p:cNvPr>
          <p:cNvSpPr txBox="1"/>
          <p:nvPr/>
        </p:nvSpPr>
        <p:spPr>
          <a:xfrm>
            <a:off x="1911873" y="6340249"/>
            <a:ext cx="8018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Bullet Cluster with hot </a:t>
            </a:r>
            <a:r>
              <a:rPr lang="en-US" dirty="0" err="1"/>
              <a:t>intracluster</a:t>
            </a:r>
            <a:r>
              <a:rPr lang="en-US" dirty="0"/>
              <a:t> gas marked in pink and dark matter in blue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0BC5BFE-3B82-9441-01E2-A499EEBFE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64F1-BC29-9E42-9B05-897BD5314EB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408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0AD81-F5CC-2E0B-23F5-2586B4BE4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62647"/>
            <a:ext cx="7729728" cy="789968"/>
          </a:xfrm>
        </p:spPr>
        <p:txBody>
          <a:bodyPr/>
          <a:lstStyle/>
          <a:p>
            <a:r>
              <a:rPr lang="en-US" dirty="0"/>
              <a:t>Axion Parameter Space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9EF421-B150-CBAD-19FE-D6787A2ECEE5}"/>
              </a:ext>
            </a:extLst>
          </p:cNvPr>
          <p:cNvSpPr txBox="1"/>
          <p:nvPr/>
        </p:nvSpPr>
        <p:spPr>
          <a:xfrm>
            <a:off x="1782397" y="6456799"/>
            <a:ext cx="99070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Credit: Ciaran O’Hare. </a:t>
            </a:r>
            <a:r>
              <a:rPr lang="en-US" sz="1600" dirty="0" err="1"/>
              <a:t>cajohare</a:t>
            </a:r>
            <a:r>
              <a:rPr lang="en-US" sz="1600" dirty="0"/>
              <a:t>/</a:t>
            </a:r>
            <a:r>
              <a:rPr lang="en-US" sz="1600" dirty="0" err="1"/>
              <a:t>axionlimits</a:t>
            </a:r>
            <a:r>
              <a:rPr lang="en-US" sz="1600" dirty="0"/>
              <a:t>: </a:t>
            </a:r>
            <a:r>
              <a:rPr lang="en-US" sz="1600" dirty="0" err="1"/>
              <a:t>Axionlimits</a:t>
            </a:r>
            <a:r>
              <a:rPr lang="en-US" sz="1600" dirty="0"/>
              <a:t>. https://</a:t>
            </a:r>
            <a:r>
              <a:rPr lang="en-US" sz="1600" dirty="0" err="1"/>
              <a:t>cajohare.github.io</a:t>
            </a:r>
            <a:r>
              <a:rPr lang="en-US" sz="1600" dirty="0"/>
              <a:t>/</a:t>
            </a:r>
            <a:r>
              <a:rPr lang="en-US" sz="1600" dirty="0" err="1"/>
              <a:t>AxionLimits</a:t>
            </a:r>
            <a:r>
              <a:rPr lang="en-US" sz="1600" dirty="0"/>
              <a:t>/, September 2026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1EB9BB-3334-F715-13AA-EACACEBC8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6697" y="975359"/>
            <a:ext cx="8010773" cy="5481439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13A2060-74F2-639F-DC8B-434903B84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64F1-BC29-9E42-9B05-897BD5314EB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198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D4732-2026-CC97-A79A-4B695327B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3A445-D0DB-2C7B-21FA-D211215F5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27801"/>
            <a:ext cx="7729728" cy="1188720"/>
          </a:xfrm>
        </p:spPr>
        <p:txBody>
          <a:bodyPr/>
          <a:lstStyle/>
          <a:p>
            <a:r>
              <a:rPr lang="en-US" dirty="0"/>
              <a:t>Post-Inflation Axion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12B35E-4123-09AA-0075-878B03A335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screenshot of a graph&#10;&#10;Description automatically generated">
            <a:extLst>
              <a:ext uri="{FF2B5EF4-FFF2-40B4-BE49-F238E27FC236}">
                <a16:creationId xmlns:a16="http://schemas.microsoft.com/office/drawing/2014/main" id="{5D03E793-BEA0-5DE3-7410-CEB0068B42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394" y="1792095"/>
            <a:ext cx="10155212" cy="43235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EA2D3FD-109F-706E-E62E-577963D94946}"/>
              </a:ext>
            </a:extLst>
          </p:cNvPr>
          <p:cNvSpPr txBox="1"/>
          <p:nvPr/>
        </p:nvSpPr>
        <p:spPr>
          <a:xfrm>
            <a:off x="2231136" y="6168009"/>
            <a:ext cx="9630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Credit: Ciaran O’Hare. </a:t>
            </a:r>
            <a:r>
              <a:rPr lang="en-US" dirty="0" err="1"/>
              <a:t>cajohare</a:t>
            </a:r>
            <a:r>
              <a:rPr lang="en-US" dirty="0"/>
              <a:t>/</a:t>
            </a:r>
            <a:r>
              <a:rPr lang="en-US" dirty="0" err="1"/>
              <a:t>axionlimits</a:t>
            </a:r>
            <a:r>
              <a:rPr lang="en-US" dirty="0"/>
              <a:t>: </a:t>
            </a:r>
            <a:r>
              <a:rPr lang="en-US" dirty="0" err="1"/>
              <a:t>Axionlimits</a:t>
            </a:r>
            <a:r>
              <a:rPr lang="en-US" dirty="0"/>
              <a:t>. https://</a:t>
            </a:r>
            <a:r>
              <a:rPr lang="en-US" dirty="0" err="1"/>
              <a:t>cajohare.github.io</a:t>
            </a:r>
            <a:r>
              <a:rPr lang="en-US" dirty="0"/>
              <a:t>/</a:t>
            </a:r>
          </a:p>
          <a:p>
            <a:r>
              <a:rPr lang="en-US" dirty="0" err="1"/>
              <a:t>AxionLimits</a:t>
            </a:r>
            <a:r>
              <a:rPr lang="en-US" dirty="0"/>
              <a:t>/, September 2026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37C6FA-7D71-03F0-DB05-41FE208C6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64F1-BC29-9E42-9B05-897BD5314EB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194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45965-887B-B5BC-7E34-E9EED70CD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6721" y="78669"/>
            <a:ext cx="7729728" cy="1188720"/>
          </a:xfrm>
        </p:spPr>
        <p:txBody>
          <a:bodyPr/>
          <a:lstStyle/>
          <a:p>
            <a:r>
              <a:rPr lang="en-US" dirty="0"/>
              <a:t>Cavity </a:t>
            </a:r>
            <a:r>
              <a:rPr lang="en-US" dirty="0" err="1"/>
              <a:t>Haloscope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AC8EB4B-969E-D574-9A97-9C7B0B5139FE}"/>
              </a:ext>
            </a:extLst>
          </p:cNvPr>
          <p:cNvSpPr txBox="1"/>
          <p:nvPr/>
        </p:nvSpPr>
        <p:spPr>
          <a:xfrm>
            <a:off x="3321565" y="6233730"/>
            <a:ext cx="414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Example </a:t>
            </a:r>
            <a:r>
              <a:rPr lang="en-US" dirty="0" err="1"/>
              <a:t>Haloscope</a:t>
            </a:r>
            <a:r>
              <a:rPr lang="en-US" dirty="0"/>
              <a:t> Inside Magnet Bore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0DB4E2F-216F-520F-7149-68557BF0A371}"/>
                  </a:ext>
                </a:extLst>
              </p:cNvPr>
              <p:cNvSpPr txBox="1"/>
              <p:nvPr/>
            </p:nvSpPr>
            <p:spPr>
              <a:xfrm>
                <a:off x="7468146" y="2119632"/>
                <a:ext cx="4623904" cy="32618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700" dirty="0">
                    <a:solidFill>
                      <a:schemeClr val="tx1"/>
                    </a:solidFill>
                  </a:rPr>
                  <a:t>Signal Power </a:t>
                </a:r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7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7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∝</m:t>
                    </m:r>
                    <m:r>
                      <a:rPr lang="en-US" sz="27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sSup>
                      <m:sSupPr>
                        <m:ctrlPr>
                          <a:rPr lang="en-US" sz="27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7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sz="27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7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𝐶𝑄</m:t>
                    </m:r>
                  </m:oMath>
                </a14:m>
                <a:r>
                  <a:rPr lang="en-US" sz="2700" dirty="0">
                    <a:solidFill>
                      <a:schemeClr val="tx1"/>
                    </a:solidFill>
                  </a:rPr>
                  <a:t>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700" dirty="0">
                    <a:solidFill>
                      <a:schemeClr val="tx1"/>
                    </a:solidFill>
                  </a:rPr>
                  <a:t>Scanning Rate</a:t>
                </a:r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7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7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7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7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7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27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US" sz="27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7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sz="27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sSup>
                      <m:sSupPr>
                        <m:ctrlPr>
                          <a:rPr lang="en-US" sz="27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7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27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27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7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27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7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sz="2700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700" dirty="0">
                    <a:solidFill>
                      <a:schemeClr val="tx1"/>
                    </a:solidFill>
                  </a:rPr>
                  <a:t>Form Factor </a:t>
                </a:r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nary>
                                  <m:naryPr>
                                    <m:limLoc m:val="undOvr"/>
                                    <m:subHide m:val="on"/>
                                    <m:supHide m:val="on"/>
                                    <m:ctrlPr>
                                      <a:rPr lang="en-US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sz="28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E </m:t>
                                    </m:r>
                                    <m: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⋅</m:t>
                                    </m:r>
                                    <m:sSub>
                                      <m:sSubPr>
                                        <m:ctrlPr>
                                          <a:rPr lang="en-US" sz="28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𝑩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sz="2800" b="0" i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ext</m:t>
                                        </m:r>
                                      </m:sub>
                                    </m:sSub>
                                    <m:r>
                                      <a:rPr lang="en-US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𝑑</m:t>
                                    </m:r>
                                    <m:sSub>
                                      <m:sSubPr>
                                        <m:ctrlPr>
                                          <a:rPr lang="en-US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e>
                                      <m:sub>
                                        <m:r>
                                          <a:rPr lang="en-US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</m:sSub>
                                  </m:e>
                                </m:nary>
                              </m:e>
                            </m:d>
                          </m:e>
                          <m:sup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  <m:sSup>
                              <m:sSupPr>
                                <m:ctrlPr>
                                  <a:rPr lang="en-US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sz="28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𝐄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sz="28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  <m:sSub>
                              <m:sSubPr>
                                <m:ctrlPr>
                                  <a:rPr lang="en-US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  <m:nary>
                              <m:naryPr>
                                <m:limLoc m:val="undOvr"/>
                                <m:subHide m:val="on"/>
                                <m:supHide m:val="on"/>
                                <m:ctrlPr>
                                  <a:rPr lang="en-US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sSup>
                                  <m:sSupPr>
                                    <m:ctrlPr>
                                      <a:rPr lang="en-US" sz="2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|"/>
                                        <m:endChr m:val="|"/>
                                        <m:ctrlPr>
                                          <a:rPr lang="en-US" sz="28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800" b="1" i="0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800" b="1" i="0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𝐁</m:t>
                                            </m:r>
                                          </m:e>
                                          <m:sub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2800" b="0" i="0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ext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US" sz="28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𝑑</m:t>
                                </m:r>
                                <m:sSub>
                                  <m:sSubPr>
                                    <m:ctrlPr>
                                      <a:rPr lang="en-US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e>
                            </m:nary>
                          </m:e>
                        </m:nary>
                      </m:den>
                    </m:f>
                  </m:oMath>
                </a14:m>
                <a:endParaRPr lang="en-US" sz="27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0DB4E2F-216F-520F-7149-68557BF0A3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8146" y="2119632"/>
                <a:ext cx="4623904" cy="3261855"/>
              </a:xfrm>
              <a:prstGeom prst="rect">
                <a:avLst/>
              </a:prstGeom>
              <a:blipFill>
                <a:blip r:embed="rId2"/>
                <a:stretch>
                  <a:fillRect l="-2466" t="-1946" b="-268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A88EC903-1B64-8B87-DB06-DEC6D4B3E2AE}"/>
              </a:ext>
            </a:extLst>
          </p:cNvPr>
          <p:cNvCxnSpPr>
            <a:cxnSpLocks/>
          </p:cNvCxnSpPr>
          <p:nvPr/>
        </p:nvCxnSpPr>
        <p:spPr>
          <a:xfrm>
            <a:off x="459512" y="3532619"/>
            <a:ext cx="714566" cy="0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A835101E-3C15-9598-25B5-FB78D5DAC21C}"/>
              </a:ext>
            </a:extLst>
          </p:cNvPr>
          <p:cNvCxnSpPr>
            <a:cxnSpLocks/>
          </p:cNvCxnSpPr>
          <p:nvPr/>
        </p:nvCxnSpPr>
        <p:spPr>
          <a:xfrm>
            <a:off x="1174078" y="3532619"/>
            <a:ext cx="640080" cy="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Freeform 61">
            <a:extLst>
              <a:ext uri="{FF2B5EF4-FFF2-40B4-BE49-F238E27FC236}">
                <a16:creationId xmlns:a16="http://schemas.microsoft.com/office/drawing/2014/main" id="{2D6A4FF9-D0D7-7936-2E7B-40E10572DBC7}"/>
              </a:ext>
            </a:extLst>
          </p:cNvPr>
          <p:cNvSpPr/>
          <p:nvPr/>
        </p:nvSpPr>
        <p:spPr>
          <a:xfrm>
            <a:off x="1883834" y="3495315"/>
            <a:ext cx="1200579" cy="132937"/>
          </a:xfrm>
          <a:custGeom>
            <a:avLst/>
            <a:gdLst>
              <a:gd name="csX0" fmla="*/ 0 w 10067236"/>
              <a:gd name="csY0" fmla="*/ 904893 h 952526"/>
              <a:gd name="csX1" fmla="*/ 904875 w 10067236"/>
              <a:gd name="csY1" fmla="*/ 19068 h 952526"/>
              <a:gd name="csX2" fmla="*/ 1828800 w 10067236"/>
              <a:gd name="csY2" fmla="*/ 952518 h 952526"/>
              <a:gd name="csX3" fmla="*/ 2752725 w 10067236"/>
              <a:gd name="csY3" fmla="*/ 18 h 952526"/>
              <a:gd name="csX4" fmla="*/ 3676650 w 10067236"/>
              <a:gd name="csY4" fmla="*/ 952518 h 952526"/>
              <a:gd name="csX5" fmla="*/ 4581525 w 10067236"/>
              <a:gd name="csY5" fmla="*/ 18 h 952526"/>
              <a:gd name="csX6" fmla="*/ 5495925 w 10067236"/>
              <a:gd name="csY6" fmla="*/ 923943 h 952526"/>
              <a:gd name="csX7" fmla="*/ 6410325 w 10067236"/>
              <a:gd name="csY7" fmla="*/ 18 h 952526"/>
              <a:gd name="csX8" fmla="*/ 7315200 w 10067236"/>
              <a:gd name="csY8" fmla="*/ 952518 h 952526"/>
              <a:gd name="csX9" fmla="*/ 8220075 w 10067236"/>
              <a:gd name="csY9" fmla="*/ 9543 h 952526"/>
              <a:gd name="csX10" fmla="*/ 9144000 w 10067236"/>
              <a:gd name="csY10" fmla="*/ 942993 h 952526"/>
              <a:gd name="csX11" fmla="*/ 10067236 w 10067236"/>
              <a:gd name="csY11" fmla="*/ 381362 h 952526"/>
              <a:gd name="csX12" fmla="*/ 10067236 w 10067236"/>
              <a:gd name="csY12" fmla="*/ 381362 h 9525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0067236" h="952526">
                <a:moveTo>
                  <a:pt x="0" y="904893"/>
                </a:moveTo>
                <a:cubicBezTo>
                  <a:pt x="300037" y="458011"/>
                  <a:pt x="600075" y="11130"/>
                  <a:pt x="904875" y="19068"/>
                </a:cubicBezTo>
                <a:cubicBezTo>
                  <a:pt x="1209675" y="27005"/>
                  <a:pt x="1520825" y="955693"/>
                  <a:pt x="1828800" y="952518"/>
                </a:cubicBezTo>
                <a:cubicBezTo>
                  <a:pt x="2136775" y="949343"/>
                  <a:pt x="2444750" y="18"/>
                  <a:pt x="2752725" y="18"/>
                </a:cubicBezTo>
                <a:cubicBezTo>
                  <a:pt x="3060700" y="18"/>
                  <a:pt x="3371850" y="952518"/>
                  <a:pt x="3676650" y="952518"/>
                </a:cubicBezTo>
                <a:cubicBezTo>
                  <a:pt x="3981450" y="952518"/>
                  <a:pt x="4278313" y="4780"/>
                  <a:pt x="4581525" y="18"/>
                </a:cubicBezTo>
                <a:cubicBezTo>
                  <a:pt x="4884737" y="-4744"/>
                  <a:pt x="5191125" y="923943"/>
                  <a:pt x="5495925" y="923943"/>
                </a:cubicBezTo>
                <a:cubicBezTo>
                  <a:pt x="5800725" y="923943"/>
                  <a:pt x="6107113" y="-4744"/>
                  <a:pt x="6410325" y="18"/>
                </a:cubicBezTo>
                <a:cubicBezTo>
                  <a:pt x="6713537" y="4780"/>
                  <a:pt x="7013575" y="950931"/>
                  <a:pt x="7315200" y="952518"/>
                </a:cubicBezTo>
                <a:cubicBezTo>
                  <a:pt x="7616825" y="954105"/>
                  <a:pt x="7915275" y="11130"/>
                  <a:pt x="8220075" y="9543"/>
                </a:cubicBezTo>
                <a:cubicBezTo>
                  <a:pt x="8524875" y="7955"/>
                  <a:pt x="8836140" y="881023"/>
                  <a:pt x="9144000" y="942993"/>
                </a:cubicBezTo>
                <a:cubicBezTo>
                  <a:pt x="9451860" y="1004963"/>
                  <a:pt x="10067236" y="381362"/>
                  <a:pt x="10067236" y="381362"/>
                </a:cubicBezTo>
                <a:lnTo>
                  <a:pt x="10067236" y="381362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265E8AFF-1E8F-2C21-4EFC-BBD4635B9CBD}"/>
              </a:ext>
            </a:extLst>
          </p:cNvPr>
          <p:cNvSpPr/>
          <p:nvPr/>
        </p:nvSpPr>
        <p:spPr>
          <a:xfrm rot="5400000">
            <a:off x="1338490" y="4026460"/>
            <a:ext cx="1112829" cy="216236"/>
          </a:xfrm>
          <a:custGeom>
            <a:avLst/>
            <a:gdLst>
              <a:gd name="csX0" fmla="*/ 0 w 10067236"/>
              <a:gd name="csY0" fmla="*/ 904893 h 952526"/>
              <a:gd name="csX1" fmla="*/ 904875 w 10067236"/>
              <a:gd name="csY1" fmla="*/ 19068 h 952526"/>
              <a:gd name="csX2" fmla="*/ 1828800 w 10067236"/>
              <a:gd name="csY2" fmla="*/ 952518 h 952526"/>
              <a:gd name="csX3" fmla="*/ 2752725 w 10067236"/>
              <a:gd name="csY3" fmla="*/ 18 h 952526"/>
              <a:gd name="csX4" fmla="*/ 3676650 w 10067236"/>
              <a:gd name="csY4" fmla="*/ 952518 h 952526"/>
              <a:gd name="csX5" fmla="*/ 4581525 w 10067236"/>
              <a:gd name="csY5" fmla="*/ 18 h 952526"/>
              <a:gd name="csX6" fmla="*/ 5495925 w 10067236"/>
              <a:gd name="csY6" fmla="*/ 923943 h 952526"/>
              <a:gd name="csX7" fmla="*/ 6410325 w 10067236"/>
              <a:gd name="csY7" fmla="*/ 18 h 952526"/>
              <a:gd name="csX8" fmla="*/ 7315200 w 10067236"/>
              <a:gd name="csY8" fmla="*/ 952518 h 952526"/>
              <a:gd name="csX9" fmla="*/ 8220075 w 10067236"/>
              <a:gd name="csY9" fmla="*/ 9543 h 952526"/>
              <a:gd name="csX10" fmla="*/ 9144000 w 10067236"/>
              <a:gd name="csY10" fmla="*/ 942993 h 952526"/>
              <a:gd name="csX11" fmla="*/ 10067236 w 10067236"/>
              <a:gd name="csY11" fmla="*/ 381362 h 952526"/>
              <a:gd name="csX12" fmla="*/ 10067236 w 10067236"/>
              <a:gd name="csY12" fmla="*/ 381362 h 9525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0067236" h="952526">
                <a:moveTo>
                  <a:pt x="0" y="904893"/>
                </a:moveTo>
                <a:cubicBezTo>
                  <a:pt x="300037" y="458011"/>
                  <a:pt x="600075" y="11130"/>
                  <a:pt x="904875" y="19068"/>
                </a:cubicBezTo>
                <a:cubicBezTo>
                  <a:pt x="1209675" y="27005"/>
                  <a:pt x="1520825" y="955693"/>
                  <a:pt x="1828800" y="952518"/>
                </a:cubicBezTo>
                <a:cubicBezTo>
                  <a:pt x="2136775" y="949343"/>
                  <a:pt x="2444750" y="18"/>
                  <a:pt x="2752725" y="18"/>
                </a:cubicBezTo>
                <a:cubicBezTo>
                  <a:pt x="3060700" y="18"/>
                  <a:pt x="3371850" y="952518"/>
                  <a:pt x="3676650" y="952518"/>
                </a:cubicBezTo>
                <a:cubicBezTo>
                  <a:pt x="3981450" y="952518"/>
                  <a:pt x="4278313" y="4780"/>
                  <a:pt x="4581525" y="18"/>
                </a:cubicBezTo>
                <a:cubicBezTo>
                  <a:pt x="4884737" y="-4744"/>
                  <a:pt x="5191125" y="923943"/>
                  <a:pt x="5495925" y="923943"/>
                </a:cubicBezTo>
                <a:cubicBezTo>
                  <a:pt x="5800725" y="923943"/>
                  <a:pt x="6107113" y="-4744"/>
                  <a:pt x="6410325" y="18"/>
                </a:cubicBezTo>
                <a:cubicBezTo>
                  <a:pt x="6713537" y="4780"/>
                  <a:pt x="7013575" y="950931"/>
                  <a:pt x="7315200" y="952518"/>
                </a:cubicBezTo>
                <a:cubicBezTo>
                  <a:pt x="7616825" y="954105"/>
                  <a:pt x="7915275" y="11130"/>
                  <a:pt x="8220075" y="9543"/>
                </a:cubicBezTo>
                <a:cubicBezTo>
                  <a:pt x="8524875" y="7955"/>
                  <a:pt x="8836140" y="881023"/>
                  <a:pt x="9144000" y="942993"/>
                </a:cubicBezTo>
                <a:cubicBezTo>
                  <a:pt x="9451860" y="1004963"/>
                  <a:pt x="10067236" y="381362"/>
                  <a:pt x="10067236" y="381362"/>
                </a:cubicBezTo>
                <a:lnTo>
                  <a:pt x="10067236" y="381362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Multiply 63">
            <a:extLst>
              <a:ext uri="{FF2B5EF4-FFF2-40B4-BE49-F238E27FC236}">
                <a16:creationId xmlns:a16="http://schemas.microsoft.com/office/drawing/2014/main" id="{E9F72345-E952-3CDB-C76F-5D549CD7C00A}"/>
              </a:ext>
            </a:extLst>
          </p:cNvPr>
          <p:cNvSpPr/>
          <p:nvPr/>
        </p:nvSpPr>
        <p:spPr>
          <a:xfrm>
            <a:off x="1717112" y="3405920"/>
            <a:ext cx="285912" cy="298943"/>
          </a:xfrm>
          <a:prstGeom prst="mathMultiply">
            <a:avLst/>
          </a:prstGeom>
          <a:solidFill>
            <a:schemeClr val="tx1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470F5D0-B5E9-57DA-A3FC-9718DAF4D832}"/>
                  </a:ext>
                </a:extLst>
              </p:cNvPr>
              <p:cNvSpPr txBox="1"/>
              <p:nvPr/>
            </p:nvSpPr>
            <p:spPr>
              <a:xfrm>
                <a:off x="976075" y="3127724"/>
                <a:ext cx="19800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470F5D0-B5E9-57DA-A3FC-9718DAF4D8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075" y="3127724"/>
                <a:ext cx="198003" cy="276999"/>
              </a:xfrm>
              <a:prstGeom prst="rect">
                <a:avLst/>
              </a:prstGeom>
              <a:blipFill>
                <a:blip r:embed="rId3"/>
                <a:stretch>
                  <a:fillRect l="-11765" r="-1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0EC112DB-94BE-DA63-5E12-B94B87654CD8}"/>
                  </a:ext>
                </a:extLst>
              </p:cNvPr>
              <p:cNvSpPr txBox="1"/>
              <p:nvPr/>
            </p:nvSpPr>
            <p:spPr>
              <a:xfrm>
                <a:off x="1625879" y="3120703"/>
                <a:ext cx="515910" cy="2991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0EC112DB-94BE-DA63-5E12-B94B87654C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5879" y="3120703"/>
                <a:ext cx="515910" cy="299184"/>
              </a:xfrm>
              <a:prstGeom prst="rect">
                <a:avLst/>
              </a:prstGeom>
              <a:blipFill>
                <a:blip r:embed="rId4"/>
                <a:stretch>
                  <a:fillRect l="-12195" r="-2439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3C2344DF-E9A8-1448-6815-96E511F95E88}"/>
                  </a:ext>
                </a:extLst>
              </p:cNvPr>
              <p:cNvSpPr txBox="1"/>
              <p:nvPr/>
            </p:nvSpPr>
            <p:spPr>
              <a:xfrm>
                <a:off x="2891359" y="3141705"/>
                <a:ext cx="19216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3C2344DF-E9A8-1448-6815-96E511F95E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1359" y="3141705"/>
                <a:ext cx="192167" cy="276999"/>
              </a:xfrm>
              <a:prstGeom prst="rect">
                <a:avLst/>
              </a:prstGeom>
              <a:blipFill>
                <a:blip r:embed="rId5"/>
                <a:stretch>
                  <a:fillRect l="-25000" r="-25000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TextBox 68">
            <a:extLst>
              <a:ext uri="{FF2B5EF4-FFF2-40B4-BE49-F238E27FC236}">
                <a16:creationId xmlns:a16="http://schemas.microsoft.com/office/drawing/2014/main" id="{AFBAB886-C8C2-104A-0776-89B18663F382}"/>
              </a:ext>
            </a:extLst>
          </p:cNvPr>
          <p:cNvSpPr txBox="1"/>
          <p:nvPr/>
        </p:nvSpPr>
        <p:spPr>
          <a:xfrm>
            <a:off x="358345" y="5231100"/>
            <a:ext cx="3289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Inverse </a:t>
            </a:r>
            <a:r>
              <a:rPr lang="en-US" dirty="0" err="1"/>
              <a:t>Primakoff</a:t>
            </a:r>
            <a:r>
              <a:rPr lang="en-US" dirty="0"/>
              <a:t> Effect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D91A21E1-DC84-D27C-EC83-ED0F3159C687}"/>
                  </a:ext>
                </a:extLst>
              </p:cNvPr>
              <p:cNvSpPr txBox="1"/>
              <p:nvPr/>
            </p:nvSpPr>
            <p:spPr>
              <a:xfrm>
                <a:off x="2081328" y="4168359"/>
                <a:ext cx="29078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D91A21E1-DC84-D27C-EC83-ED0F3159C6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1328" y="4168359"/>
                <a:ext cx="290785" cy="276999"/>
              </a:xfrm>
              <a:prstGeom prst="rect">
                <a:avLst/>
              </a:prstGeom>
              <a:blipFill>
                <a:blip r:embed="rId6"/>
                <a:stretch>
                  <a:fillRect l="-16667" r="-4167" b="-3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2" name="Picture 71">
            <a:extLst>
              <a:ext uri="{FF2B5EF4-FFF2-40B4-BE49-F238E27FC236}">
                <a16:creationId xmlns:a16="http://schemas.microsoft.com/office/drawing/2014/main" id="{A8DA3FAB-81F3-CFBF-8412-18C4CC7F0C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0734" y="1513961"/>
            <a:ext cx="2408245" cy="4657863"/>
          </a:xfrm>
          <a:prstGeom prst="rect">
            <a:avLst/>
          </a:prstGeom>
        </p:spPr>
      </p:pic>
      <p:sp>
        <p:nvSpPr>
          <p:cNvPr id="73" name="Slide Number Placeholder 72">
            <a:extLst>
              <a:ext uri="{FF2B5EF4-FFF2-40B4-BE49-F238E27FC236}">
                <a16:creationId xmlns:a16="http://schemas.microsoft.com/office/drawing/2014/main" id="{A741FE99-5137-F04E-855B-A49F75201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64F1-BC29-9E42-9B05-897BD5314EBB}" type="slidenum">
              <a:rPr lang="en-US" smtClean="0"/>
              <a:t>6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4B63121B-76AF-581C-2493-F72F40E94511}"/>
                  </a:ext>
                </a:extLst>
              </p:cNvPr>
              <p:cNvSpPr txBox="1"/>
              <p:nvPr/>
            </p:nvSpPr>
            <p:spPr>
              <a:xfrm>
                <a:off x="1768418" y="4730642"/>
                <a:ext cx="2308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4B63121B-76AF-581C-2493-F72F40E945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8418" y="4730642"/>
                <a:ext cx="230832" cy="276999"/>
              </a:xfrm>
              <a:prstGeom prst="rect">
                <a:avLst/>
              </a:prstGeom>
              <a:blipFill>
                <a:blip r:embed="rId8"/>
                <a:stretch>
                  <a:fillRect l="-21053" r="-21053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2042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7A3E2-C0D8-C3A5-0689-1AAECABB4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9847"/>
            <a:ext cx="7729728" cy="1188720"/>
          </a:xfrm>
        </p:spPr>
        <p:txBody>
          <a:bodyPr/>
          <a:lstStyle/>
          <a:p>
            <a:r>
              <a:rPr lang="en-US" dirty="0">
                <a:latin typeface="+mn-lt"/>
              </a:rPr>
              <a:t>Plasma </a:t>
            </a:r>
            <a:r>
              <a:rPr lang="en-US" dirty="0" err="1">
                <a:latin typeface="+mn-lt"/>
              </a:rPr>
              <a:t>Haloscopes</a:t>
            </a:r>
            <a:endParaRPr lang="en-US" dirty="0"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0B791C-4562-E8BA-0155-DA03AD5C88F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5800" y="1476665"/>
                <a:ext cx="6900248" cy="5281488"/>
              </a:xfrm>
            </p:spPr>
            <p:txBody>
              <a:bodyPr>
                <a:normAutofit fontScale="92500"/>
              </a:bodyPr>
              <a:lstStyle/>
              <a:p>
                <a:r>
                  <a:rPr lang="en-US" sz="3400" dirty="0">
                    <a:solidFill>
                      <a:schemeClr val="tx1"/>
                    </a:solidFill>
                  </a:rPr>
                  <a:t>Traditional </a:t>
                </a:r>
                <a:r>
                  <a:rPr lang="en-US" sz="3400" dirty="0" err="1">
                    <a:solidFill>
                      <a:schemeClr val="tx1"/>
                    </a:solidFill>
                  </a:rPr>
                  <a:t>Haloscope</a:t>
                </a:r>
                <a:r>
                  <a:rPr lang="en-US" sz="3400" dirty="0">
                    <a:solidFill>
                      <a:schemeClr val="tx1"/>
                    </a:solidFill>
                  </a:rPr>
                  <a:t>: </a:t>
                </a:r>
              </a:p>
              <a:p>
                <a:pPr lvl="5"/>
                <a14:m>
                  <m:oMath xmlns:m="http://schemas.openxmlformats.org/officeDocument/2006/math">
                    <m:sSub>
                      <m:sSub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𝑐𝑎𝑣𝑖𝑡𝑦</m:t>
                        </m:r>
                      </m:sub>
                    </m:sSub>
                    <m:r>
                      <a:rPr lang="en-US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endParaRPr lang="en-US" sz="3200" dirty="0">
                  <a:solidFill>
                    <a:schemeClr val="tx1"/>
                  </a:solidFill>
                </a:endParaRPr>
              </a:p>
              <a:p>
                <a:r>
                  <a:rPr lang="en-US" sz="3400" dirty="0">
                    <a:solidFill>
                      <a:schemeClr val="tx1"/>
                    </a:solidFill>
                  </a:rPr>
                  <a:t>Lawson, Millar, Wilczek et al (2019)</a:t>
                </a:r>
              </a:p>
              <a:p>
                <a:r>
                  <a:rPr lang="en-US" sz="3400" dirty="0">
                    <a:solidFill>
                      <a:schemeClr val="tx1"/>
                    </a:solidFill>
                  </a:rPr>
                  <a:t>Wire Metamaterial </a:t>
                </a:r>
                <a:r>
                  <a:rPr lang="en-US" sz="3400" dirty="0">
                    <a:solidFill>
                      <a:schemeClr val="tx1"/>
                    </a:solidFill>
                    <a:sym typeface="Wingdings" pitchFamily="2" charset="2"/>
                  </a:rPr>
                  <a:t> Artificial Plasma </a:t>
                </a:r>
              </a:p>
              <a:p>
                <a:r>
                  <a:rPr lang="en-US" sz="3400" dirty="0">
                    <a:solidFill>
                      <a:schemeClr val="tx1"/>
                    </a:solidFill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3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bSupPr>
                      <m:e>
                        <m:r>
                          <a:rPr lang="en-US" sz="3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𝜔</m:t>
                        </m:r>
                      </m:e>
                      <m:sub>
                        <m:r>
                          <a:rPr lang="en-US" sz="3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𝑝</m:t>
                        </m:r>
                      </m:sub>
                      <m:sup>
                        <m:r>
                          <a:rPr lang="en-US" sz="3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2</m:t>
                        </m:r>
                      </m:sup>
                    </m:sSubSup>
                    <m:r>
                      <a:rPr lang="en-US" sz="3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= </m:t>
                    </m:r>
                    <m:f>
                      <m:fPr>
                        <m:ctrlPr>
                          <a:rPr lang="en-US" sz="3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3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2</m:t>
                        </m:r>
                        <m:r>
                          <a:rPr lang="en-US" sz="3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𝜋</m:t>
                        </m:r>
                      </m:num>
                      <m:den>
                        <m:sSup>
                          <m:sSupPr>
                            <m:ctrlPr>
                              <a:rPr lang="en-US" sz="3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pPr>
                          <m:e>
                            <m:r>
                              <a:rPr lang="en-US" sz="3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𝑠</m:t>
                            </m:r>
                          </m:e>
                          <m:sup>
                            <m:r>
                              <a:rPr lang="en-US" sz="3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US" sz="340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log</m:t>
                        </m:r>
                        <m:r>
                          <a:rPr lang="en-US" sz="3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⁡(</m:t>
                        </m:r>
                        <m:r>
                          <a:rPr lang="en-US" sz="3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𝑠</m:t>
                        </m:r>
                        <m:r>
                          <a:rPr lang="en-US" sz="3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/</m:t>
                        </m:r>
                        <m:r>
                          <a:rPr lang="en-US" sz="3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𝑑</m:t>
                        </m:r>
                        <m:r>
                          <a:rPr lang="en-US" sz="3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)</m:t>
                        </m:r>
                      </m:den>
                    </m:f>
                  </m:oMath>
                </a14:m>
                <a:endParaRPr lang="en-US" sz="3400" dirty="0">
                  <a:solidFill>
                    <a:schemeClr val="tx1"/>
                  </a:solidFill>
                  <a:sym typeface="Wingdings" pitchFamily="2" charset="2"/>
                </a:endParaRPr>
              </a:p>
              <a:p>
                <a:pPr lvl="4"/>
                <a:r>
                  <a:rPr lang="en-US" sz="3400" i="1" dirty="0">
                    <a:solidFill>
                      <a:schemeClr val="tx1"/>
                    </a:solidFill>
                  </a:rPr>
                  <a:t>s</a:t>
                </a:r>
                <a:r>
                  <a:rPr lang="en-US" sz="3400" dirty="0">
                    <a:solidFill>
                      <a:schemeClr val="tx1"/>
                    </a:solidFill>
                  </a:rPr>
                  <a:t>: spacing</a:t>
                </a:r>
              </a:p>
              <a:p>
                <a:pPr lvl="4"/>
                <a:r>
                  <a:rPr lang="en-US" sz="3400" i="1" dirty="0">
                    <a:solidFill>
                      <a:schemeClr val="tx1"/>
                    </a:solidFill>
                  </a:rPr>
                  <a:t>d</a:t>
                </a:r>
                <a:r>
                  <a:rPr lang="en-US" sz="3400" dirty="0">
                    <a:solidFill>
                      <a:schemeClr val="tx1"/>
                    </a:solidFill>
                  </a:rPr>
                  <a:t>: diameter</a:t>
                </a:r>
              </a:p>
              <a:p>
                <a:r>
                  <a:rPr lang="en-US" sz="3400" dirty="0"/>
                  <a:t>How to reduce mechanical complexity? 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0B791C-4562-E8BA-0155-DA03AD5C88F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5800" y="1476665"/>
                <a:ext cx="6900248" cy="5281488"/>
              </a:xfrm>
              <a:blipFill>
                <a:blip r:embed="rId3"/>
                <a:stretch>
                  <a:fillRect l="-2022" t="-1439" r="-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3533F6FA-C48A-05DC-77C9-70010CB229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7333" y="1450919"/>
            <a:ext cx="3956162" cy="39561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E76A01A-5770-5849-914E-37AF23272C8B}"/>
              </a:ext>
            </a:extLst>
          </p:cNvPr>
          <p:cNvSpPr txBox="1"/>
          <p:nvPr/>
        </p:nvSpPr>
        <p:spPr>
          <a:xfrm>
            <a:off x="7364628" y="5407081"/>
            <a:ext cx="45215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Electrical Field of TM010 mode inside a wire metamaterial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046536-115A-D088-A06A-C7CD48C1B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64F1-BC29-9E42-9B05-897BD5314EB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650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D7411-A93D-5F7B-D32A-2D13991C7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800" y="118440"/>
            <a:ext cx="8838527" cy="1188720"/>
          </a:xfrm>
        </p:spPr>
        <p:txBody>
          <a:bodyPr/>
          <a:lstStyle/>
          <a:p>
            <a:r>
              <a:rPr lang="en-US" dirty="0"/>
              <a:t>ALPHA: Axion Longitudinal Plasma </a:t>
            </a:r>
            <a:r>
              <a:rPr lang="en-US" dirty="0" err="1"/>
              <a:t>Haloscope</a:t>
            </a:r>
            <a:r>
              <a:rPr lang="en-US" dirty="0"/>
              <a:t>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7778008-BC68-BC44-C560-23C66A81C5D3}"/>
                  </a:ext>
                </a:extLst>
              </p:cNvPr>
              <p:cNvSpPr txBox="1"/>
              <p:nvPr/>
            </p:nvSpPr>
            <p:spPr>
              <a:xfrm>
                <a:off x="222347" y="1325961"/>
                <a:ext cx="3361203" cy="59862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100" dirty="0">
                    <a:solidFill>
                      <a:schemeClr val="tx1"/>
                    </a:solidFill>
                  </a:rPr>
                  <a:t> </a:t>
                </a:r>
                <a:r>
                  <a:rPr lang="en-US" sz="1900" dirty="0">
                    <a:solidFill>
                      <a:schemeClr val="tx1"/>
                    </a:solidFill>
                  </a:rPr>
                  <a:t>Collaborating Institutes: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900" dirty="0">
                    <a:solidFill>
                      <a:schemeClr val="tx1"/>
                    </a:solidFill>
                  </a:rPr>
                  <a:t>Yale University (Host University)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900" dirty="0">
                    <a:solidFill>
                      <a:schemeClr val="tx1"/>
                    </a:solidFill>
                  </a:rPr>
                  <a:t>Arizona State University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900" dirty="0">
                    <a:solidFill>
                      <a:schemeClr val="tx1"/>
                    </a:solidFill>
                  </a:rPr>
                  <a:t>University of California, Berkley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900" dirty="0">
                    <a:solidFill>
                      <a:schemeClr val="tx1"/>
                    </a:solidFill>
                  </a:rPr>
                  <a:t>Cambridge University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900" dirty="0">
                    <a:solidFill>
                      <a:schemeClr val="tx1"/>
                    </a:solidFill>
                  </a:rPr>
                  <a:t>Colorado University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900" dirty="0">
                    <a:solidFill>
                      <a:schemeClr val="tx1"/>
                    </a:solidFill>
                  </a:rPr>
                  <a:t>University of Iceland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900" dirty="0">
                    <a:solidFill>
                      <a:schemeClr val="tx1"/>
                    </a:solidFill>
                  </a:rPr>
                  <a:t>John Hopkins University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900" dirty="0">
                    <a:solidFill>
                      <a:schemeClr val="tx1"/>
                    </a:solidFill>
                  </a:rPr>
                  <a:t>Massachusetts Institute of Technology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900" dirty="0">
                    <a:solidFill>
                      <a:schemeClr val="tx1"/>
                    </a:solidFill>
                  </a:rPr>
                  <a:t>Oak Ridge National Laboratory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900" dirty="0">
                    <a:solidFill>
                      <a:schemeClr val="tx1"/>
                    </a:solidFill>
                  </a:rPr>
                  <a:t>Stockholm University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900" dirty="0">
                    <a:solidFill>
                      <a:schemeClr val="tx1"/>
                    </a:solidFill>
                  </a:rPr>
                  <a:t>Wellesley College  </a:t>
                </a:r>
              </a:p>
              <a:p>
                <a14:m>
                  <m:oMath xmlns:m="http://schemas.openxmlformats.org/officeDocument/2006/math">
                    <m:r>
                      <a:rPr lang="en-US" sz="1900" i="1">
                        <a:ea typeface="Cambria Math" panose="02040503050406030204" pitchFamily="18" charset="0"/>
                      </a:rPr>
                      <m:t>&gt;</m:t>
                    </m:r>
                    <m:r>
                      <a:rPr lang="en-US" sz="1900" b="0" i="1" smtClean="0">
                        <a:ea typeface="Cambria Math" panose="02040503050406030204" pitchFamily="18" charset="0"/>
                      </a:rPr>
                      <m:t>50</m:t>
                    </m:r>
                  </m:oMath>
                </a14:m>
                <a:r>
                  <a:rPr lang="en-US" sz="1900" dirty="0">
                    <a:solidFill>
                      <a:schemeClr val="tx1"/>
                    </a:solidFill>
                  </a:rPr>
                  <a:t> collaborators </a:t>
                </a:r>
              </a:p>
              <a:p>
                <a:endParaRPr lang="en-US" sz="2200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7778008-BC68-BC44-C560-23C66A81C5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347" y="1325961"/>
                <a:ext cx="3361203" cy="5986254"/>
              </a:xfrm>
              <a:prstGeom prst="rect">
                <a:avLst/>
              </a:prstGeom>
              <a:blipFill>
                <a:blip r:embed="rId2"/>
                <a:stretch>
                  <a:fillRect l="-15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B9DD78F2-E4F7-F2A4-9621-7BEC5CD1A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1686" y="1558409"/>
            <a:ext cx="6604830" cy="4953624"/>
          </a:xfrm>
          <a:prstGeom prst="rect">
            <a:avLst/>
          </a:prstGeom>
        </p:spPr>
      </p:pic>
      <p:pic>
        <p:nvPicPr>
          <p:cNvPr id="8" name="Google Shape;472;p41">
            <a:extLst>
              <a:ext uri="{FF2B5EF4-FFF2-40B4-BE49-F238E27FC236}">
                <a16:creationId xmlns:a16="http://schemas.microsoft.com/office/drawing/2014/main" id="{DB9FA9F6-725D-C663-C22B-219ED8E2883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1534" y="4939205"/>
            <a:ext cx="1524198" cy="752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473;p41">
            <a:extLst>
              <a:ext uri="{FF2B5EF4-FFF2-40B4-BE49-F238E27FC236}">
                <a16:creationId xmlns:a16="http://schemas.microsoft.com/office/drawing/2014/main" id="{EDB4FC19-3413-2B84-FD11-9D630A25D17A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24910" y="2793253"/>
            <a:ext cx="1524198" cy="511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474;p41">
            <a:extLst>
              <a:ext uri="{FF2B5EF4-FFF2-40B4-BE49-F238E27FC236}">
                <a16:creationId xmlns:a16="http://schemas.microsoft.com/office/drawing/2014/main" id="{FBFABA9D-DFFC-46C9-AAF4-E80C56645DBC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98285" y="1872632"/>
            <a:ext cx="1577447" cy="787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476;p41">
            <a:extLst>
              <a:ext uri="{FF2B5EF4-FFF2-40B4-BE49-F238E27FC236}">
                <a16:creationId xmlns:a16="http://schemas.microsoft.com/office/drawing/2014/main" id="{5133A2E1-B959-32B8-63BE-A907023AA269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76414" y="4065124"/>
            <a:ext cx="1397950" cy="767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D2E03038-F373-B30C-A491-F3473E8CB4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9254" y="5930348"/>
            <a:ext cx="1892861" cy="537069"/>
          </a:xfrm>
          <a:prstGeom prst="rect">
            <a:avLst/>
          </a:prstGeom>
        </p:spPr>
      </p:pic>
      <p:pic>
        <p:nvPicPr>
          <p:cNvPr id="13" name="Picture 12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02D92C14-FFE9-44A5-0969-B1DD54BD13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15509" y="3131472"/>
            <a:ext cx="1143000" cy="1143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979482B-4262-D5B9-594D-FA1E51C14AFF}"/>
              </a:ext>
            </a:extLst>
          </p:cNvPr>
          <p:cNvSpPr txBox="1"/>
          <p:nvPr/>
        </p:nvSpPr>
        <p:spPr>
          <a:xfrm>
            <a:off x="3260598" y="1378807"/>
            <a:ext cx="2347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Supported by: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1AE2538-FDC9-F2AB-9604-0B558223102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33034" y="-33353"/>
            <a:ext cx="2051775" cy="1740501"/>
          </a:xfrm>
          <a:prstGeom prst="rect">
            <a:avLst/>
          </a:prstGeom>
        </p:spPr>
      </p:pic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DFD1088C-3F8C-3539-F0CE-882284DD1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64F1-BC29-9E42-9B05-897BD5314EB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137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EAE4263-7F6E-8CF1-2E30-EF3DFB00382D}"/>
              </a:ext>
            </a:extLst>
          </p:cNvPr>
          <p:cNvSpPr/>
          <p:nvPr/>
        </p:nvSpPr>
        <p:spPr>
          <a:xfrm>
            <a:off x="5189835" y="1594022"/>
            <a:ext cx="6907427" cy="43344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39CCAA-F5EA-C1EA-D823-80B4C9E6E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30755"/>
            <a:ext cx="7729728" cy="1188720"/>
          </a:xfrm>
        </p:spPr>
        <p:txBody>
          <a:bodyPr/>
          <a:lstStyle/>
          <a:p>
            <a:r>
              <a:rPr lang="en-US" dirty="0"/>
              <a:t>ALPHA: Phase 1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827DCA9-6004-B900-EF0B-FED3F04840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297113" y="1692856"/>
            <a:ext cx="6350991" cy="41400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50A21B-EC9D-3D4D-37C3-EA3EF76C2EEF}"/>
              </a:ext>
            </a:extLst>
          </p:cNvPr>
          <p:cNvSpPr txBox="1"/>
          <p:nvPr/>
        </p:nvSpPr>
        <p:spPr>
          <a:xfrm>
            <a:off x="188222" y="1868419"/>
            <a:ext cx="500161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Hosted at Yale Wright Lab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Frequency Range: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10 - 20GHz (40-80 </a:t>
            </a:r>
            <a:r>
              <a:rPr lang="en-US" sz="2400" dirty="0" err="1"/>
              <a:t>ueV</a:t>
            </a:r>
            <a:r>
              <a:rPr lang="en-US" sz="24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Readout: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Quantum limited readout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KSVZ sensitivity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Magnet: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9T / Φ</a:t>
            </a:r>
            <a:r>
              <a:rPr lang="en-US" sz="2400" dirty="0">
                <a:ea typeface="Times New Roman"/>
                <a:cs typeface="Times New Roman"/>
                <a:sym typeface="Times New Roman"/>
              </a:rPr>
              <a:t>202.4x1000 mm</a:t>
            </a: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CE495A-03D5-49A4-B677-86DCE11F3C47}"/>
              </a:ext>
            </a:extLst>
          </p:cNvPr>
          <p:cNvSpPr txBox="1"/>
          <p:nvPr/>
        </p:nvSpPr>
        <p:spPr>
          <a:xfrm>
            <a:off x="5934310" y="6024063"/>
            <a:ext cx="6094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ALPHA Phase 1 sensitivity projection from 10-20GHz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EB1553-0784-8775-81A2-4306D15A940B}"/>
              </a:ext>
            </a:extLst>
          </p:cNvPr>
          <p:cNvSpPr txBox="1"/>
          <p:nvPr/>
        </p:nvSpPr>
        <p:spPr>
          <a:xfrm>
            <a:off x="183" y="6108080"/>
            <a:ext cx="52969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solidFill>
                  <a:srgbClr val="000000"/>
                </a:solidFill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Phase I Design Paper:  </a:t>
            </a:r>
            <a:r>
              <a:rPr lang="en-US" sz="2400" u="sng" dirty="0">
                <a:solidFill>
                  <a:srgbClr val="000000"/>
                </a:solidFill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arXiv:2608.10292</a:t>
            </a:r>
            <a:endParaRPr lang="en-US" sz="2400" dirty="0">
              <a:solidFill>
                <a:srgbClr val="000000"/>
              </a:solidFill>
              <a:ea typeface="Arial"/>
              <a:cs typeface="Arial"/>
              <a:sym typeface="Arial"/>
            </a:endParaRPr>
          </a:p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701264-1FF4-C7C0-0D0D-87DEC0B75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64F1-BC29-9E42-9B05-897BD5314EB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924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F7B5C-8FE3-186F-9CA7-64A16B664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2CBC9-30CC-0681-1959-4049BA729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4382" y="154409"/>
            <a:ext cx="7657448" cy="654187"/>
          </a:xfrm>
        </p:spPr>
        <p:txBody>
          <a:bodyPr>
            <a:normAutofit fontScale="90000"/>
          </a:bodyPr>
          <a:lstStyle/>
          <a:p>
            <a:r>
              <a:rPr lang="en-US" dirty="0"/>
              <a:t>ALPHA: Phase 1Resonator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2B3808-E816-9492-641E-12AF650A4955}"/>
              </a:ext>
            </a:extLst>
          </p:cNvPr>
          <p:cNvSpPr txBox="1"/>
          <p:nvPr/>
        </p:nvSpPr>
        <p:spPr>
          <a:xfrm>
            <a:off x="6457397" y="6376497"/>
            <a:ext cx="5338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Symmetric Lattice Design (Berkley University Group)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C75D08C-75ED-1F29-AB0E-38F7091ED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635" y="976184"/>
            <a:ext cx="4545885" cy="54003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55AF7DE-5BDB-E89C-008D-7B84255B0F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258" y="976184"/>
            <a:ext cx="4545885" cy="528472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EC2C50C-6F99-F577-B3E7-5B66EFC286FA}"/>
              </a:ext>
            </a:extLst>
          </p:cNvPr>
          <p:cNvSpPr txBox="1"/>
          <p:nvPr/>
        </p:nvSpPr>
        <p:spPr>
          <a:xfrm>
            <a:off x="931817" y="6376497"/>
            <a:ext cx="5338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Rinnegan</a:t>
            </a:r>
            <a:r>
              <a:rPr lang="en-US" dirty="0"/>
              <a:t> Design (</a:t>
            </a:r>
            <a:r>
              <a:rPr lang="en-US" dirty="0">
                <a:solidFill>
                  <a:srgbClr val="0070C0"/>
                </a:solidFill>
              </a:rPr>
              <a:t>Stockholm University Group</a:t>
            </a:r>
            <a:r>
              <a:rPr lang="en-US" dirty="0"/>
              <a:t>)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5E52B110-40EC-8BF0-2159-F3C8E7D1F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64F1-BC29-9E42-9B05-897BD5314EB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102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B0BF2-4BDA-6830-EA9F-E70581F97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94DBF-5C56-AFAE-9C17-D182CB8D7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5" y="77333"/>
            <a:ext cx="7691341" cy="898851"/>
          </a:xfrm>
        </p:spPr>
        <p:txBody>
          <a:bodyPr/>
          <a:lstStyle/>
          <a:p>
            <a:r>
              <a:rPr lang="en-US" dirty="0"/>
              <a:t>ALPHA: Phase 1 Experiment Setup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B3BD219-746D-9AAA-F564-792BF97E4D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1256" y="1213483"/>
            <a:ext cx="9104344" cy="50025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9E52FEC-7D2F-9D99-5C49-D46EEA3A735E}"/>
              </a:ext>
            </a:extLst>
          </p:cNvPr>
          <p:cNvSpPr txBox="1"/>
          <p:nvPr/>
        </p:nvSpPr>
        <p:spPr>
          <a:xfrm>
            <a:off x="4110441" y="6268638"/>
            <a:ext cx="3971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Experimental setup for ALPHA Phase 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E5C985-0851-CEBD-E294-D6C514747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64F1-BC29-9E42-9B05-897BD5314EB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171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715F8-1621-A5E4-BF25-E18BE63CB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</p:spPr>
        <p:txBody>
          <a:bodyPr>
            <a:normAutofit/>
          </a:bodyPr>
          <a:lstStyle/>
          <a:p>
            <a:r>
              <a:rPr lang="en-US" dirty="0"/>
              <a:t>Major Upcoming Milestones </a:t>
            </a:r>
          </a:p>
        </p:txBody>
      </p:sp>
      <p:graphicFrame>
        <p:nvGraphicFramePr>
          <p:cNvPr id="5" name="Content Placeholder 4" descr="Basic Timeline">
            <a:extLst>
              <a:ext uri="{FF2B5EF4-FFF2-40B4-BE49-F238E27FC236}">
                <a16:creationId xmlns:a16="http://schemas.microsoft.com/office/drawing/2014/main" id="{D61B56FD-C0C5-E940-A1DF-216A0B8B8F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9256261"/>
              </p:ext>
              <p:ext uri="{E7BDC344-281C-4309-B0C6-D0EE65EED2A8}">
                <p202:designPr xmlns:p202="http://schemas.microsoft.com/office/powerpoint/2020/02/main">
                  <p202:designTagLst>
                    <p202:designTag name="ARCH:1:CLS" val="SmartArt"/>
                    <p202:designTag name="ARCH:1:VSVAR" val="Timeline"/>
                  </p202:designTagLst>
                </p202:designPr>
              </p:ext>
            </p:extLst>
          </p:nvPr>
        </p:nvGraphicFramePr>
        <p:xfrm>
          <a:off x="1398630" y="2649057"/>
          <a:ext cx="10100133" cy="3244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84B67-A353-9289-C7B0-7C797404C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64F1-BC29-9E42-9B05-897BD5314EB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433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BC6BC-571F-A98B-46AD-94C63573B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698" y="111902"/>
            <a:ext cx="6446588" cy="1012046"/>
          </a:xfrm>
        </p:spPr>
        <p:txBody>
          <a:bodyPr/>
          <a:lstStyle/>
          <a:p>
            <a:r>
              <a:rPr lang="en-US" dirty="0"/>
              <a:t>ALPHA: Stockholm University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E6B9BE-B6F0-6A97-A48B-AA4977112CE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0" y="1148316"/>
            <a:ext cx="6688286" cy="4134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Resonator: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tx1"/>
                </a:solidFill>
              </a:rPr>
              <a:t>Junu</a:t>
            </a:r>
            <a:r>
              <a:rPr lang="en-US" sz="2000" dirty="0">
                <a:solidFill>
                  <a:schemeClr val="tx1"/>
                </a:solidFill>
              </a:rPr>
              <a:t> Jeong (</a:t>
            </a:r>
            <a:r>
              <a:rPr lang="en-US" sz="2000" dirty="0">
                <a:solidFill>
                  <a:srgbClr val="0070C0"/>
                </a:solidFill>
              </a:rPr>
              <a:t>Resonator co-lead</a:t>
            </a:r>
            <a:r>
              <a:rPr lang="en-US" sz="2000" dirty="0">
                <a:solidFill>
                  <a:schemeClr val="tx1"/>
                </a:solidFill>
              </a:rPr>
              <a:t>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Jon E. Gudmundsson [</a:t>
            </a:r>
            <a:r>
              <a:rPr lang="en-US" sz="2000" dirty="0">
                <a:solidFill>
                  <a:srgbClr val="0070C0"/>
                </a:solidFill>
              </a:rPr>
              <a:t>former spokesperson</a:t>
            </a:r>
            <a:r>
              <a:rPr lang="en-US" sz="2000" dirty="0">
                <a:solidFill>
                  <a:schemeClr val="tx1"/>
                </a:solidFill>
              </a:rPr>
              <a:t>] (U of Iceland)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Rustam </a:t>
            </a:r>
            <a:r>
              <a:rPr lang="en-US" sz="2000" dirty="0" err="1">
                <a:solidFill>
                  <a:schemeClr val="tx1"/>
                </a:solidFill>
              </a:rPr>
              <a:t>Balafendiev</a:t>
            </a:r>
            <a:r>
              <a:rPr lang="en-US" sz="2000" dirty="0">
                <a:solidFill>
                  <a:schemeClr val="tx1"/>
                </a:solidFill>
              </a:rPr>
              <a:t> (U of Iceland)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Gagandeep Kaur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Jianyang Qi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432FF"/>
                </a:solidFill>
              </a:rPr>
              <a:t>Jacob Lindahl 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D3C8E6-9364-C3F5-F4F4-27DFED605FFB}"/>
              </a:ext>
            </a:extLst>
          </p:cNvPr>
          <p:cNvSpPr txBox="1"/>
          <p:nvPr/>
        </p:nvSpPr>
        <p:spPr>
          <a:xfrm>
            <a:off x="0" y="4526040"/>
            <a:ext cx="6096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Analysis: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Jan Conrad (</a:t>
            </a:r>
            <a:r>
              <a:rPr lang="en-US" sz="2000" dirty="0">
                <a:solidFill>
                  <a:srgbClr val="0070C0"/>
                </a:solidFill>
              </a:rPr>
              <a:t>Deputy Spokesperson</a:t>
            </a:r>
            <a:r>
              <a:rPr lang="en-US" sz="2000" dirty="0"/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Andrea Gallo Rosso (</a:t>
            </a:r>
            <a:r>
              <a:rPr lang="en-US" sz="2000" dirty="0">
                <a:solidFill>
                  <a:srgbClr val="0070C0"/>
                </a:solidFill>
              </a:rPr>
              <a:t>Analysis co-lead</a:t>
            </a:r>
            <a:r>
              <a:rPr lang="en-US" sz="2000" dirty="0"/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432FF"/>
                </a:solidFill>
              </a:rPr>
              <a:t>Andy Meyer (See his talk for analysis overview!) </a:t>
            </a:r>
            <a:endParaRPr lang="en-US" dirty="0">
              <a:solidFill>
                <a:srgbClr val="0432FF"/>
              </a:solidFill>
            </a:endParaRPr>
          </a:p>
        </p:txBody>
      </p:sp>
      <p:pic>
        <p:nvPicPr>
          <p:cNvPr id="8" name="Picture 7" descr="Stockholm University - Wikipedia">
            <a:extLst>
              <a:ext uri="{FF2B5EF4-FFF2-40B4-BE49-F238E27FC236}">
                <a16:creationId xmlns:a16="http://schemas.microsoft.com/office/drawing/2014/main" id="{87168648-6BAC-FF4D-11A9-710AA998D30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7209325" y="112922"/>
            <a:ext cx="2070600" cy="1803079"/>
          </a:xfrm>
          <a:prstGeom prst="rect">
            <a:avLst/>
          </a:prstGeom>
          <a:ln w="0">
            <a:noFill/>
          </a:ln>
        </p:spPr>
      </p:pic>
      <p:pic>
        <p:nvPicPr>
          <p:cNvPr id="9" name="Picture 8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CFD0B1A3-019F-FB72-CD55-3F620B564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968" y="2199047"/>
            <a:ext cx="5769108" cy="43268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365E113-E807-0DCD-B444-6259F32C47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7892" y="-96820"/>
            <a:ext cx="2878184" cy="2441536"/>
          </a:xfrm>
          <a:prstGeom prst="rect">
            <a:avLst/>
          </a:prstGeom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E13BF15-61D6-E3D9-7DE6-CDF9885DB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64F1-BC29-9E42-9B05-897BD5314EB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1844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E916D-D551-F2C3-08E7-5C91A9410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10930"/>
            <a:ext cx="7729728" cy="1188720"/>
          </a:xfrm>
        </p:spPr>
        <p:txBody>
          <a:bodyPr/>
          <a:lstStyle/>
          <a:p>
            <a:r>
              <a:rPr lang="en-US" dirty="0"/>
              <a:t>Spiral Tuning Method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D1CA7C-503A-B2EB-BA4B-784C1D3953A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757513" y="2004653"/>
                <a:ext cx="4190573" cy="2889044"/>
              </a:xfrm>
            </p:spPr>
            <p:txBody>
              <a:bodyPr>
                <a:noAutofit/>
              </a:bodyPr>
              <a:lstStyle/>
              <a:p>
                <a:pPr marL="285750" indent="-285750"/>
                <a:r>
                  <a:rPr lang="en-US" sz="24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One central rotation </a:t>
                </a:r>
              </a:p>
              <a:p>
                <a:pPr marL="285750" indent="-285750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i="0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rPr>
                          <m:t>spiral</m:t>
                        </m:r>
                      </m:sub>
                    </m:sSub>
                    <m:r>
                      <a:rPr lang="en-US" sz="2400" i="1">
                        <a:solidFill>
                          <a:schemeClr val="tx1"/>
                        </a:solidFill>
                        <a:ea typeface="Cambria Math" panose="02040503050406030204" pitchFamily="18" charset="0"/>
                      </a:rPr>
                      <m:t>~ 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i="0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rPr>
                          <m:t>radial</m:t>
                        </m:r>
                      </m:sub>
                    </m:sSub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 marL="285750" indent="-285750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</a:rPr>
                      <m:t>𝑓</m:t>
                    </m:r>
                    <m:r>
                      <a:rPr lang="en-US" sz="2400" i="1">
                        <a:solidFill>
                          <a:schemeClr val="tx1"/>
                        </a:solidFill>
                        <a:ea typeface="Cambria Math" panose="02040503050406030204" pitchFamily="18" charset="0"/>
                      </a:rPr>
                      <m:t>∝</m:t>
                    </m:r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ea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ea typeface="Cambria Math" panose="02040503050406030204" pitchFamily="18" charset="0"/>
                              </a:rPr>
                              <m:t>× </m:t>
                            </m:r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ea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chemeClr val="tx1"/>
                                </a:solidFill>
                                <a:ea typeface="Cambria Math" panose="02040503050406030204" pitchFamily="18" charset="0"/>
                              </a:rPr>
                              <m:t>Cross</m:t>
                            </m:r>
                            <m:r>
                              <a:rPr lang="en-US" sz="2400">
                                <a:solidFill>
                                  <a:schemeClr val="tx1"/>
                                </a:solidFill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chemeClr val="tx1"/>
                                </a:solidFill>
                                <a:ea typeface="Cambria Math" panose="02040503050406030204" pitchFamily="18" charset="0"/>
                              </a:rPr>
                              <m:t>sectional</m:t>
                            </m:r>
                            <m:r>
                              <a:rPr lang="en-US" sz="2400">
                                <a:solidFill>
                                  <a:schemeClr val="tx1"/>
                                </a:solidFill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chemeClr val="tx1"/>
                                </a:solidFill>
                                <a:ea typeface="Cambria Math" panose="02040503050406030204" pitchFamily="18" charset="0"/>
                              </a:rPr>
                              <m:t>Area</m:t>
                            </m:r>
                          </m:den>
                        </m:f>
                      </m:e>
                    </m:rad>
                  </m:oMath>
                </a14:m>
                <a:endParaRPr lang="en-US" sz="2400" dirty="0"/>
              </a:p>
              <a:p>
                <a:r>
                  <a:rPr lang="en-US" sz="2400" dirty="0"/>
                  <a:t>arxiv.2508.18145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D1CA7C-503A-B2EB-BA4B-784C1D3953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57513" y="2004653"/>
                <a:ext cx="4190573" cy="2889044"/>
              </a:xfrm>
              <a:blipFill>
                <a:blip r:embed="rId2"/>
                <a:stretch>
                  <a:fillRect l="-2115" t="-1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A diagram of a mathematical equation&#10;&#10;Description automatically generated">
            <a:extLst>
              <a:ext uri="{FF2B5EF4-FFF2-40B4-BE49-F238E27FC236}">
                <a16:creationId xmlns:a16="http://schemas.microsoft.com/office/drawing/2014/main" id="{B67E2E4A-5DF9-C15D-3789-161904206D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92" t="7638" r="5092" b="7638"/>
          <a:stretch/>
        </p:blipFill>
        <p:spPr>
          <a:xfrm>
            <a:off x="206321" y="1661169"/>
            <a:ext cx="6306169" cy="380051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70D41C7-E2AD-6EA7-73CC-C2289EEDDA65}"/>
              </a:ext>
            </a:extLst>
          </p:cNvPr>
          <p:cNvSpPr txBox="1"/>
          <p:nvPr/>
        </p:nvSpPr>
        <p:spPr>
          <a:xfrm>
            <a:off x="206321" y="5723205"/>
            <a:ext cx="6923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j-lt"/>
              </a:rPr>
              <a:t> Spiral bundle geometry for wire positioning. Red and blue dots are locations of wires corresponding to one spiral.</a:t>
            </a:r>
            <a:endParaRPr lang="en-US" dirty="0"/>
          </a:p>
        </p:txBody>
      </p:sp>
      <p:pic>
        <p:nvPicPr>
          <p:cNvPr id="6" name="Picture 5" descr="A close-up of several spiraled objects&#10;&#10;Description automatically generated">
            <a:extLst>
              <a:ext uri="{FF2B5EF4-FFF2-40B4-BE49-F238E27FC236}">
                <a16:creationId xmlns:a16="http://schemas.microsoft.com/office/drawing/2014/main" id="{080D191F-0198-7BEC-B2CE-02CAD6230C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6254" y="4675990"/>
            <a:ext cx="4534555" cy="1957254"/>
          </a:xfrm>
          <a:prstGeom prst="rect">
            <a:avLst/>
          </a:prstGeom>
          <a:ln w="9525"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6DAED4-37D5-A1B7-60D4-C75C1DA54F2B}"/>
              </a:ext>
            </a:extLst>
          </p:cNvPr>
          <p:cNvSpPr txBox="1"/>
          <p:nvPr/>
        </p:nvSpPr>
        <p:spPr>
          <a:xfrm>
            <a:off x="391886" y="1771985"/>
            <a:ext cx="130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Fixed arm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1AD505-FAE5-91E9-0CED-E7AC473A8032}"/>
              </a:ext>
            </a:extLst>
          </p:cNvPr>
          <p:cNvSpPr txBox="1"/>
          <p:nvPr/>
        </p:nvSpPr>
        <p:spPr>
          <a:xfrm>
            <a:off x="3850605" y="1934775"/>
            <a:ext cx="146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Tunable arm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F4B6467-766D-D35E-5D25-93DEFA281A58}"/>
              </a:ext>
            </a:extLst>
          </p:cNvPr>
          <p:cNvCxnSpPr/>
          <p:nvPr/>
        </p:nvCxnSpPr>
        <p:spPr>
          <a:xfrm>
            <a:off x="613954" y="2141317"/>
            <a:ext cx="130629" cy="26224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6972C2D-5B79-F616-C040-5752AFA0862F}"/>
              </a:ext>
            </a:extLst>
          </p:cNvPr>
          <p:cNvCxnSpPr>
            <a:cxnSpLocks/>
          </p:cNvCxnSpPr>
          <p:nvPr/>
        </p:nvCxnSpPr>
        <p:spPr>
          <a:xfrm flipH="1">
            <a:off x="4336869" y="2272441"/>
            <a:ext cx="339634" cy="392382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A933A71-B195-0AE5-2886-154BF21BD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64F1-BC29-9E42-9B05-897BD5314EB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4205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2F2DC-2243-B0F2-DA67-B3CDE8352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44786"/>
            <a:ext cx="7729728" cy="1188720"/>
          </a:xfrm>
        </p:spPr>
        <p:txBody>
          <a:bodyPr/>
          <a:lstStyle/>
          <a:p>
            <a:r>
              <a:rPr lang="en-US" dirty="0"/>
              <a:t>Dark Photon Cavity</a:t>
            </a:r>
          </a:p>
        </p:txBody>
      </p:sp>
      <p:pic>
        <p:nvPicPr>
          <p:cNvPr id="7" name="Picture 6" descr="A spiral object with copper colored rods&#10;&#10;Description automatically generated with medium confidence">
            <a:extLst>
              <a:ext uri="{FF2B5EF4-FFF2-40B4-BE49-F238E27FC236}">
                <a16:creationId xmlns:a16="http://schemas.microsoft.com/office/drawing/2014/main" id="{F82ADBD3-AB0C-FDB4-A053-3A64250A2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360" y="1726849"/>
            <a:ext cx="4201783" cy="38217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62865D2-AC43-44DC-311A-773241EF8339}"/>
              </a:ext>
            </a:extLst>
          </p:cNvPr>
          <p:cNvSpPr txBox="1"/>
          <p:nvPr/>
        </p:nvSpPr>
        <p:spPr>
          <a:xfrm>
            <a:off x="1886878" y="5609885"/>
            <a:ext cx="2111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PEEK Support Spiral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FABF4C62-03A0-6925-589B-657EDF761773}"/>
              </a:ext>
            </a:extLst>
          </p:cNvPr>
          <p:cNvSpPr/>
          <p:nvPr/>
        </p:nvSpPr>
        <p:spPr>
          <a:xfrm>
            <a:off x="5544403" y="3312439"/>
            <a:ext cx="1103192" cy="93616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gloved hand holding a spiral shaped object&#10;&#10;Description automatically generated">
            <a:extLst>
              <a:ext uri="{FF2B5EF4-FFF2-40B4-BE49-F238E27FC236}">
                <a16:creationId xmlns:a16="http://schemas.microsoft.com/office/drawing/2014/main" id="{4585275E-9270-EFE4-638A-F3A7DA2824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4421" y="1695175"/>
            <a:ext cx="3875648" cy="384794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AB3C81C-85B3-6B16-A08A-7FCF06D16752}"/>
              </a:ext>
            </a:extLst>
          </p:cNvPr>
          <p:cNvSpPr txBox="1"/>
          <p:nvPr/>
        </p:nvSpPr>
        <p:spPr>
          <a:xfrm>
            <a:off x="7858306" y="5620121"/>
            <a:ext cx="2771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Copper Support Spiral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8DE1AC-6A41-0A94-AC0C-CB5FFE493A8D}"/>
              </a:ext>
            </a:extLst>
          </p:cNvPr>
          <p:cNvSpPr txBox="1"/>
          <p:nvPr/>
        </p:nvSpPr>
        <p:spPr>
          <a:xfrm>
            <a:off x="750050" y="6252293"/>
            <a:ext cx="10691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Wire Diameter changed from </a:t>
            </a:r>
            <a:r>
              <a:rPr lang="en-US" sz="2400" dirty="0">
                <a:sym typeface="Wingdings" pitchFamily="2" charset="2"/>
              </a:rPr>
              <a:t>3.175mm to 2.5mm and focused on 10.5-11GHz</a:t>
            </a:r>
            <a:r>
              <a:rPr lang="en-US" sz="2400" dirty="0"/>
              <a:t>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A50695-FF43-BA7C-E183-D26B24B79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64F1-BC29-9E42-9B05-897BD5314EB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58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E9778-1EFA-1626-5B07-E1A72772B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50977"/>
            <a:ext cx="7729728" cy="1188720"/>
          </a:xfrm>
        </p:spPr>
        <p:txBody>
          <a:bodyPr/>
          <a:lstStyle/>
          <a:p>
            <a:r>
              <a:rPr lang="en-US" dirty="0"/>
              <a:t>Dark Photon Cavity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C35DF0-2A1A-DBEA-B750-12D41F0776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954" t="24941" r="32536" b="22511"/>
          <a:stretch/>
        </p:blipFill>
        <p:spPr>
          <a:xfrm>
            <a:off x="192194" y="2246384"/>
            <a:ext cx="3169312" cy="3917783"/>
          </a:xfrm>
          <a:prstGeom prst="rect">
            <a:avLst/>
          </a:prstGeom>
        </p:spPr>
      </p:pic>
      <p:pic>
        <p:nvPicPr>
          <p:cNvPr id="5" name="Content Placeholder 4" descr="A machine with wires and cables&#10;&#10;Description automatically generated">
            <a:extLst>
              <a:ext uri="{FF2B5EF4-FFF2-40B4-BE49-F238E27FC236}">
                <a16:creationId xmlns:a16="http://schemas.microsoft.com/office/drawing/2014/main" id="{3BBF3EBA-EC1E-A902-F81E-322F974F1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4465" y="2403060"/>
            <a:ext cx="4924195" cy="3693145"/>
          </a:xfrm>
          <a:prstGeom prst="rect">
            <a:avLst/>
          </a:prstGeom>
          <a:ln>
            <a:noFill/>
          </a:ln>
        </p:spPr>
      </p:pic>
      <p:pic>
        <p:nvPicPr>
          <p:cNvPr id="6" name="Picture 5" descr="A copper spiral object on a white surface&#10;&#10;Description automatically generated">
            <a:extLst>
              <a:ext uri="{FF2B5EF4-FFF2-40B4-BE49-F238E27FC236}">
                <a16:creationId xmlns:a16="http://schemas.microsoft.com/office/drawing/2014/main" id="{09D9BA7F-D74E-DC72-6A41-E90F324686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9658" y="2403060"/>
            <a:ext cx="2837801" cy="3602324"/>
          </a:xfrm>
          <a:prstGeom prst="rect">
            <a:avLst/>
          </a:prstGeom>
          <a:ln w="9525"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0B4B5FF-812F-78FA-B757-09419079832D}"/>
              </a:ext>
            </a:extLst>
          </p:cNvPr>
          <p:cNvSpPr txBox="1"/>
          <p:nvPr/>
        </p:nvSpPr>
        <p:spPr>
          <a:xfrm>
            <a:off x="105931" y="6060692"/>
            <a:ext cx="3660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Electrical field profile under rotation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AB51F2-31F7-3A22-35F9-CCA8C9D516A3}"/>
              </a:ext>
            </a:extLst>
          </p:cNvPr>
          <p:cNvSpPr txBox="1"/>
          <p:nvPr/>
        </p:nvSpPr>
        <p:spPr>
          <a:xfrm>
            <a:off x="4237810" y="6091377"/>
            <a:ext cx="3341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Half-assembled cavity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83EBEB-428A-3D5D-1FF0-6003E0784A06}"/>
              </a:ext>
            </a:extLst>
          </p:cNvPr>
          <p:cNvSpPr txBox="1"/>
          <p:nvPr/>
        </p:nvSpPr>
        <p:spPr>
          <a:xfrm>
            <a:off x="7141495" y="6113758"/>
            <a:ext cx="4944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Cavity mounted inside ALPHA fridge 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6C813004-409C-778F-12C6-5987D5454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64F1-BC29-9E42-9B05-897BD5314EB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7848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73E01-ECFB-413F-3DD3-0344D1958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5" y="200069"/>
            <a:ext cx="7729728" cy="1188720"/>
          </a:xfrm>
        </p:spPr>
        <p:txBody>
          <a:bodyPr/>
          <a:lstStyle/>
          <a:p>
            <a:r>
              <a:rPr lang="en-US" dirty="0"/>
              <a:t>ALPHA DP Run Projection </a:t>
            </a:r>
          </a:p>
        </p:txBody>
      </p:sp>
      <p:pic>
        <p:nvPicPr>
          <p:cNvPr id="4" name="Picture 3" descr="A graph of a dark phase&#10;&#10;Description automatically generated with medium confidence">
            <a:extLst>
              <a:ext uri="{FF2B5EF4-FFF2-40B4-BE49-F238E27FC236}">
                <a16:creationId xmlns:a16="http://schemas.microsoft.com/office/drawing/2014/main" id="{41088485-7716-36C7-AD7A-3D66B285F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415" y="1572588"/>
            <a:ext cx="9597169" cy="4490983"/>
          </a:xfrm>
          <a:prstGeom prst="rect">
            <a:avLst/>
          </a:prstGeom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BD3C6E-1400-9ED6-5E0D-DF81A8ABA97F}"/>
              </a:ext>
            </a:extLst>
          </p:cNvPr>
          <p:cNvSpPr txBox="1"/>
          <p:nvPr/>
        </p:nvSpPr>
        <p:spPr>
          <a:xfrm>
            <a:off x="1297415" y="6063571"/>
            <a:ext cx="9597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ALPHA Spiral Run projected sensitivity of 10.5-11GHz for 40 days integration time compared with other limits with data collection starting this year!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05892D6-16DC-67DA-9266-BDDA50DFD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64F1-BC29-9E42-9B05-897BD5314EB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9666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46C7C-A783-BFF3-4759-C67851127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54" y="95792"/>
            <a:ext cx="7729728" cy="1188720"/>
          </a:xfrm>
        </p:spPr>
        <p:txBody>
          <a:bodyPr/>
          <a:lstStyle/>
          <a:p>
            <a:r>
              <a:rPr lang="en-US" dirty="0"/>
              <a:t>Ring Nested Group Rotation</a:t>
            </a:r>
            <a:br>
              <a:rPr lang="en-US" dirty="0"/>
            </a:br>
            <a:r>
              <a:rPr lang="en-US" dirty="0"/>
              <a:t>(RINNEGAN)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BB6D4-7015-C20E-19E0-69A520A4C1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916" y="2286918"/>
            <a:ext cx="4083165" cy="3489292"/>
          </a:xfrm>
        </p:spPr>
        <p:txBody>
          <a:bodyPr>
            <a:normAutofit/>
          </a:bodyPr>
          <a:lstStyle/>
          <a:p>
            <a:r>
              <a:rPr lang="en-US" sz="2800" dirty="0"/>
              <a:t>One central rotation</a:t>
            </a:r>
          </a:p>
          <a:p>
            <a:r>
              <a:rPr lang="en-US" sz="2800" dirty="0"/>
              <a:t>Spiral distributed across series of concentric rings </a:t>
            </a:r>
          </a:p>
          <a:p>
            <a:r>
              <a:rPr lang="en-US" sz="2800" dirty="0"/>
              <a:t>Flush surface </a:t>
            </a:r>
          </a:p>
          <a:p>
            <a:pPr lvl="1"/>
            <a:r>
              <a:rPr lang="en-US" sz="2600" dirty="0"/>
              <a:t>No longitudinal symmetry breaking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27EED4-240E-2F1A-1D07-0642A5006A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1710" y="2286918"/>
            <a:ext cx="3274854" cy="328855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364D23C-6EDD-4BC8-0BFA-48BD7CF56C67}"/>
              </a:ext>
            </a:extLst>
          </p:cNvPr>
          <p:cNvSpPr txBox="1"/>
          <p:nvPr/>
        </p:nvSpPr>
        <p:spPr>
          <a:xfrm>
            <a:off x="4892242" y="5884210"/>
            <a:ext cx="2773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Wires spread across 8 rings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3C371B-2FD3-4752-BCD8-050469489805}"/>
              </a:ext>
            </a:extLst>
          </p:cNvPr>
          <p:cNvSpPr txBox="1"/>
          <p:nvPr/>
        </p:nvSpPr>
        <p:spPr>
          <a:xfrm>
            <a:off x="8282486" y="5884210"/>
            <a:ext cx="3583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2D simulation of tuning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BD831B2-B0EA-2BA7-5181-0E8EACD424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4953" y="1583567"/>
            <a:ext cx="4695258" cy="4695258"/>
          </a:xfrm>
          <a:prstGeom prst="rect">
            <a:avLst/>
          </a:prstGeom>
        </p:spPr>
      </p:pic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241B9148-2A1A-EBDE-89D1-660487958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64F1-BC29-9E42-9B05-897BD5314EB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6784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02696-DFDC-0DED-8D07-2B77F582C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5" y="85486"/>
            <a:ext cx="7729728" cy="1188720"/>
          </a:xfrm>
        </p:spPr>
        <p:txBody>
          <a:bodyPr/>
          <a:lstStyle/>
          <a:p>
            <a:r>
              <a:rPr lang="en-US" dirty="0" err="1"/>
              <a:t>Rinnegan</a:t>
            </a:r>
            <a:r>
              <a:rPr lang="en-US" dirty="0"/>
              <a:t> Prototype</a:t>
            </a:r>
          </a:p>
        </p:txBody>
      </p:sp>
      <p:pic>
        <p:nvPicPr>
          <p:cNvPr id="4" name="80588361656__95C92D89-2CF1-4C92-AF90-79415E93D4F5">
            <a:hlinkClick r:id="" action="ppaction://media"/>
            <a:extLst>
              <a:ext uri="{FF2B5EF4-FFF2-40B4-BE49-F238E27FC236}">
                <a16:creationId xmlns:a16="http://schemas.microsoft.com/office/drawing/2014/main" id="{27F8B9D2-8768-CC75-BF80-CAFD464E8BD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976869" y="2098134"/>
            <a:ext cx="2238261" cy="3979582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3250FA7-ED78-6417-30C7-194F85F0EA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1467" y="2085777"/>
            <a:ext cx="2978703" cy="397160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71AEB2F-5D25-0C0D-AF60-0DB7C1A01041}"/>
              </a:ext>
            </a:extLst>
          </p:cNvPr>
          <p:cNvSpPr txBox="1"/>
          <p:nvPr/>
        </p:nvSpPr>
        <p:spPr>
          <a:xfrm>
            <a:off x="8094059" y="6165061"/>
            <a:ext cx="3355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Assembled </a:t>
            </a:r>
            <a:r>
              <a:rPr lang="en-US" dirty="0" err="1"/>
              <a:t>Rinnegan</a:t>
            </a:r>
            <a:r>
              <a:rPr lang="en-US" dirty="0"/>
              <a:t> Prototype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30BD84-88D5-280F-F5A5-E6CD36A1BBB4}"/>
              </a:ext>
            </a:extLst>
          </p:cNvPr>
          <p:cNvSpPr txBox="1"/>
          <p:nvPr/>
        </p:nvSpPr>
        <p:spPr>
          <a:xfrm>
            <a:off x="4789340" y="6089112"/>
            <a:ext cx="295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Rotation test of protype rings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D42C47D-DE0F-FD1C-A1E5-411A3C863CA3}"/>
              </a:ext>
            </a:extLst>
          </p:cNvPr>
          <p:cNvSpPr txBox="1"/>
          <p:nvPr/>
        </p:nvSpPr>
        <p:spPr>
          <a:xfrm>
            <a:off x="182497" y="2301864"/>
            <a:ext cx="460684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Confirmed rotation of rings in cryogenics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Prototype Measurements happening now!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Will be used for simultaneous Dark Photon search at Stockholm University!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1BDE364E-8C64-EF5A-5E24-34837AD54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64F1-BC29-9E42-9B05-897BD5314EB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86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D3439-E593-2F0F-7C9D-4B1192DC6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8859"/>
            <a:ext cx="7729728" cy="1188720"/>
          </a:xfrm>
        </p:spPr>
        <p:txBody>
          <a:bodyPr/>
          <a:lstStyle/>
          <a:p>
            <a:r>
              <a:rPr lang="en-US" dirty="0" err="1"/>
              <a:t>Rinnegan</a:t>
            </a:r>
            <a:r>
              <a:rPr lang="en-US" dirty="0"/>
              <a:t> </a:t>
            </a:r>
            <a:r>
              <a:rPr lang="en-US" dirty="0" err="1"/>
              <a:t>Modemap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976DB9-16CD-C9CD-72B5-92509F9BE1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11929" y="2382584"/>
            <a:ext cx="5938054" cy="37285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258883-2C21-4F30-803B-05B006469EE6}"/>
              </a:ext>
            </a:extLst>
          </p:cNvPr>
          <p:cNvSpPr txBox="1"/>
          <p:nvPr/>
        </p:nvSpPr>
        <p:spPr>
          <a:xfrm>
            <a:off x="7668981" y="1861737"/>
            <a:ext cx="2623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3D Simulated </a:t>
            </a:r>
            <a:r>
              <a:rPr lang="en-US" dirty="0" err="1"/>
              <a:t>Modemap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165943-FF86-E5E3-B721-8CE377CDDC76}"/>
              </a:ext>
            </a:extLst>
          </p:cNvPr>
          <p:cNvSpPr/>
          <p:nvPr/>
        </p:nvSpPr>
        <p:spPr>
          <a:xfrm>
            <a:off x="8348732" y="4652595"/>
            <a:ext cx="322426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Preliminary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1AA514D-FE0F-3257-BAC4-B1C1C5EA57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377" y="2343317"/>
            <a:ext cx="5651720" cy="376781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3671F32-D18D-C774-816E-0E2B7CD70297}"/>
              </a:ext>
            </a:extLst>
          </p:cNvPr>
          <p:cNvSpPr/>
          <p:nvPr/>
        </p:nvSpPr>
        <p:spPr>
          <a:xfrm>
            <a:off x="2410678" y="4844184"/>
            <a:ext cx="322426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Preliminary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90769D-04A2-80F7-8CDA-97D79E01318F}"/>
              </a:ext>
            </a:extLst>
          </p:cNvPr>
          <p:cNvSpPr txBox="1"/>
          <p:nvPr/>
        </p:nvSpPr>
        <p:spPr>
          <a:xfrm>
            <a:off x="1703262" y="1861737"/>
            <a:ext cx="2623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Measured </a:t>
            </a:r>
            <a:r>
              <a:rPr lang="en-US" dirty="0" err="1"/>
              <a:t>Modemap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42F3960-FA2F-91E1-C8BA-6643EBF64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64F1-BC29-9E42-9B05-897BD5314EB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5043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9A156-E7BC-2153-F23B-AB8506EC5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692" y="291959"/>
            <a:ext cx="6789297" cy="1188720"/>
          </a:xfrm>
        </p:spPr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8258F-B163-200E-47D6-8CBBA0F69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692" y="2071185"/>
            <a:ext cx="6344454" cy="4096389"/>
          </a:xfrm>
        </p:spPr>
        <p:txBody>
          <a:bodyPr>
            <a:noAutofit/>
          </a:bodyPr>
          <a:lstStyle/>
          <a:p>
            <a:r>
              <a:rPr lang="en-US" sz="2400" dirty="0"/>
              <a:t>ALPHA Phase I will scan 10-20 GHz at KSVZ sensitivity  </a:t>
            </a:r>
          </a:p>
          <a:p>
            <a:r>
              <a:rPr lang="en-US" sz="2400" dirty="0"/>
              <a:t>First dark photon science run in 2026 </a:t>
            </a:r>
          </a:p>
          <a:p>
            <a:r>
              <a:rPr lang="en-US" sz="2400" dirty="0"/>
              <a:t>Spiral design will be used for the 10.5 - 11 GHz dark photon run</a:t>
            </a:r>
          </a:p>
          <a:p>
            <a:r>
              <a:rPr lang="en-US" sz="2400" dirty="0" err="1"/>
              <a:t>Rinnegan</a:t>
            </a:r>
            <a:r>
              <a:rPr lang="en-US" sz="2400" dirty="0"/>
              <a:t> prototype is being tested </a:t>
            </a:r>
          </a:p>
          <a:p>
            <a:r>
              <a:rPr lang="en-US" sz="2400" dirty="0"/>
              <a:t>Simultaneous Dark Photon search 10.5-11 GHz at SU</a:t>
            </a:r>
          </a:p>
        </p:txBody>
      </p:sp>
      <p:pic>
        <p:nvPicPr>
          <p:cNvPr id="4" name="Picture 3" descr="A colorful circle with dots&#10;&#10;Description automatically generated">
            <a:extLst>
              <a:ext uri="{FF2B5EF4-FFF2-40B4-BE49-F238E27FC236}">
                <a16:creationId xmlns:a16="http://schemas.microsoft.com/office/drawing/2014/main" id="{6CF92677-5199-361F-B7B4-6A202406E1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1189" y="2530922"/>
            <a:ext cx="3543084" cy="35430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52A03C-9B07-AFC6-47E8-01D89C3001F6}"/>
              </a:ext>
            </a:extLst>
          </p:cNvPr>
          <p:cNvSpPr txBox="1"/>
          <p:nvPr/>
        </p:nvSpPr>
        <p:spPr>
          <a:xfrm>
            <a:off x="7661189" y="6074006"/>
            <a:ext cx="4386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2D 6-arm simulated Electrical field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247082-33DC-EB81-2166-9B00411C1E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0314" y="-259004"/>
            <a:ext cx="3584833" cy="3040979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5622244-EC8D-0AF6-4A5C-26BA064FB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64F1-BC29-9E42-9B05-897BD5314EB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5711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CF583-5F87-94EC-3A2F-02AE71B84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2282" y="939979"/>
            <a:ext cx="7729728" cy="5201330"/>
          </a:xfrm>
        </p:spPr>
        <p:txBody>
          <a:bodyPr>
            <a:normAutofit/>
          </a:bodyPr>
          <a:lstStyle/>
          <a:p>
            <a:r>
              <a:rPr lang="en-US" sz="5400" dirty="0"/>
              <a:t>Backup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C5CB2-62DD-61FB-F3FC-11F4723B9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64F1-BC29-9E42-9B05-897BD5314EB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7882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E6FC9-0F29-60A6-C65E-75EB4F336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5" y="128016"/>
            <a:ext cx="7729728" cy="1188720"/>
          </a:xfrm>
        </p:spPr>
        <p:txBody>
          <a:bodyPr/>
          <a:lstStyle/>
          <a:p>
            <a:r>
              <a:rPr lang="en-US" dirty="0"/>
              <a:t>Post-inflation Axion</a:t>
            </a:r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1755DBA1-D5A8-B1E8-2C37-5A7F5CF68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2787987" y="1594861"/>
            <a:ext cx="6081135" cy="4054089"/>
          </a:xfrm>
          <a:prstGeom prst="rect">
            <a:avLst/>
          </a:prstGeom>
          <a:ln w="9525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283F47-9002-B6CA-40B7-45DD68BB87BE}"/>
              </a:ext>
            </a:extLst>
          </p:cNvPr>
          <p:cNvSpPr txBox="1"/>
          <p:nvPr/>
        </p:nvSpPr>
        <p:spPr>
          <a:xfrm>
            <a:off x="3077362" y="5806653"/>
            <a:ext cx="10147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u="none" strike="noStrike" dirty="0">
                <a:solidFill>
                  <a:srgbClr val="002547"/>
                </a:solidFill>
                <a:effectLst/>
              </a:rPr>
              <a:t>Simulation of early universe axion energy density </a:t>
            </a:r>
          </a:p>
          <a:p>
            <a:r>
              <a:rPr lang="en-US" b="0" u="none" strike="noStrike" dirty="0">
                <a:solidFill>
                  <a:srgbClr val="002547"/>
                </a:solidFill>
                <a:effectLst/>
              </a:rPr>
              <a:t>Credit: Malte </a:t>
            </a:r>
            <a:r>
              <a:rPr lang="en-US" b="0" u="none" strike="noStrike" dirty="0" err="1">
                <a:solidFill>
                  <a:srgbClr val="002547"/>
                </a:solidFill>
                <a:effectLst/>
              </a:rPr>
              <a:t>Buschmann</a:t>
            </a:r>
            <a:r>
              <a:rPr lang="en-US" b="0" u="none" strike="noStrike" dirty="0">
                <a:solidFill>
                  <a:srgbClr val="002547"/>
                </a:solidFill>
                <a:effectLst/>
              </a:rPr>
              <a:t>, Princeton University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AF25D9-08CE-B718-F7B4-B9818363C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64F1-BC29-9E42-9B05-897BD5314EB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4139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54DC7-AFB4-2F21-8EF6-E67B02522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4906"/>
            <a:ext cx="7729728" cy="1188720"/>
          </a:xfrm>
        </p:spPr>
        <p:txBody>
          <a:bodyPr/>
          <a:lstStyle/>
          <a:p>
            <a:r>
              <a:rPr lang="en-US" dirty="0"/>
              <a:t>DP Cavity Quality Factor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70AFE-EF6F-81AC-A537-3FCF7CCFA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6600" y="1529163"/>
            <a:ext cx="4448908" cy="3545758"/>
          </a:xfrm>
        </p:spPr>
        <p:txBody>
          <a:bodyPr>
            <a:normAutofit/>
          </a:bodyPr>
          <a:lstStyle/>
          <a:p>
            <a:r>
              <a:rPr lang="en-US" sz="2800" dirty="0"/>
              <a:t>Factors Affecting the Q</a:t>
            </a:r>
          </a:p>
          <a:p>
            <a:pPr lvl="1"/>
            <a:r>
              <a:rPr lang="en-US" sz="2600" dirty="0"/>
              <a:t>Contact Resistance </a:t>
            </a:r>
          </a:p>
          <a:p>
            <a:pPr lvl="1"/>
            <a:r>
              <a:rPr lang="en-US" sz="2600" dirty="0"/>
              <a:t>Surface Roughness </a:t>
            </a:r>
          </a:p>
        </p:txBody>
      </p:sp>
      <p:pic>
        <p:nvPicPr>
          <p:cNvPr id="4" name="Picture 3" descr="A graph with red and blue dots&#10;&#10;Description automatically generated">
            <a:extLst>
              <a:ext uri="{FF2B5EF4-FFF2-40B4-BE49-F238E27FC236}">
                <a16:creationId xmlns:a16="http://schemas.microsoft.com/office/drawing/2014/main" id="{D666641F-7F72-ABE2-7CE2-25014F97EA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744" y="1344587"/>
            <a:ext cx="6165747" cy="493259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B8C5FB-2082-3FD2-EA28-8CC6CE02C4EA}"/>
              </a:ext>
            </a:extLst>
          </p:cNvPr>
          <p:cNvSpPr txBox="1"/>
          <p:nvPr/>
        </p:nvSpPr>
        <p:spPr>
          <a:xfrm>
            <a:off x="110836" y="6277184"/>
            <a:ext cx="6301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Measured and 3D simulated quality factor at 100 </a:t>
            </a:r>
            <a:r>
              <a:rPr lang="en-US" sz="1800" dirty="0" err="1"/>
              <a:t>mK</a:t>
            </a:r>
            <a:endParaRPr lang="en-US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55869BA7-1A58-0099-41A0-C88DA66E5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4099" y="4059576"/>
            <a:ext cx="2353942" cy="203069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F89972-72E1-8EE2-0B8A-6519E7608EF8}"/>
              </a:ext>
            </a:extLst>
          </p:cNvPr>
          <p:cNvSpPr txBox="1"/>
          <p:nvPr/>
        </p:nvSpPr>
        <p:spPr>
          <a:xfrm>
            <a:off x="7342337" y="6246406"/>
            <a:ext cx="402305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Contact Resistance Test Cavity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4FF5C8-F763-E8AA-8AE0-16B6F6098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64F1-BC29-9E42-9B05-897BD5314EB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4186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3099C-7CB8-A800-DEDB-24D3F5877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57648"/>
            <a:ext cx="7729728" cy="1188720"/>
          </a:xfrm>
        </p:spPr>
        <p:txBody>
          <a:bodyPr/>
          <a:lstStyle/>
          <a:p>
            <a:r>
              <a:rPr lang="en-US" dirty="0"/>
              <a:t>Scanning Rate comparison</a:t>
            </a:r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F8552494-3A66-84DF-507E-BFE18F5FF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8182" y="1437117"/>
            <a:ext cx="8040232" cy="463117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BAA33A0-7B67-4908-4815-342F747A1BA7}"/>
              </a:ext>
            </a:extLst>
          </p:cNvPr>
          <p:cNvSpPr txBox="1"/>
          <p:nvPr/>
        </p:nvSpPr>
        <p:spPr>
          <a:xfrm>
            <a:off x="2078182" y="6068291"/>
            <a:ext cx="8548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Scanning rate comparison for an 8-arm spiral cavity with dominant contribution from spiral packing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9AAC516-4563-2531-AD68-2EEFF9AB9B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CBFD579-1DBF-363E-83E1-78A8638CB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64F1-BC29-9E42-9B05-897BD5314EB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1354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8F870-6A02-DE28-5F16-EF9E59484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7947" y="145956"/>
            <a:ext cx="8902302" cy="877330"/>
          </a:xfrm>
        </p:spPr>
        <p:txBody>
          <a:bodyPr/>
          <a:lstStyle/>
          <a:p>
            <a:r>
              <a:rPr lang="en-US" dirty="0"/>
              <a:t>Resonator Scanning Rate Comparison</a:t>
            </a:r>
          </a:p>
        </p:txBody>
      </p:sp>
      <p:pic>
        <p:nvPicPr>
          <p:cNvPr id="4" name="Content Placeholder 6">
            <a:extLst>
              <a:ext uri="{FF2B5EF4-FFF2-40B4-BE49-F238E27FC236}">
                <a16:creationId xmlns:a16="http://schemas.microsoft.com/office/drawing/2014/main" id="{319508B6-CC27-75C3-4024-A79ED93A44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5219" y="1159210"/>
            <a:ext cx="7907757" cy="5160853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7D5B63-E806-5D49-E46C-0313C4001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64F1-BC29-9E42-9B05-897BD5314EB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761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E1E93-7603-842D-6BCB-5C2CC6D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09244"/>
            <a:ext cx="7729728" cy="1188720"/>
          </a:xfrm>
        </p:spPr>
        <p:txBody>
          <a:bodyPr/>
          <a:lstStyle/>
          <a:p>
            <a:r>
              <a:rPr lang="en-US" dirty="0"/>
              <a:t>Dark Photon Cavity </a:t>
            </a:r>
            <a:r>
              <a:rPr lang="en-US" dirty="0" err="1"/>
              <a:t>Modemap</a:t>
            </a:r>
            <a:endParaRPr lang="en-US" dirty="0"/>
          </a:p>
        </p:txBody>
      </p:sp>
      <p:pic>
        <p:nvPicPr>
          <p:cNvPr id="4" name="Picture 3" descr="A blue graph with orange and purple lines&#10;&#10;Description automatically generated">
            <a:extLst>
              <a:ext uri="{FF2B5EF4-FFF2-40B4-BE49-F238E27FC236}">
                <a16:creationId xmlns:a16="http://schemas.microsoft.com/office/drawing/2014/main" id="{B30A484C-7FCE-8608-BC4F-AC5AA0208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234668"/>
            <a:ext cx="5926972" cy="3704359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A colorful lines and lines in a grid&#10;&#10;Description automatically generated with medium confidence">
            <a:extLst>
              <a:ext uri="{FF2B5EF4-FFF2-40B4-BE49-F238E27FC236}">
                <a16:creationId xmlns:a16="http://schemas.microsoft.com/office/drawing/2014/main" id="{C298FD90-1994-168F-7099-AAE53BB552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621" y="2234668"/>
            <a:ext cx="5556539" cy="3704359"/>
          </a:xfrm>
          <a:prstGeom prst="rect">
            <a:avLst/>
          </a:prstGeom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082E549-81DF-2065-3369-BA8761DD77A1}"/>
              </a:ext>
            </a:extLst>
          </p:cNvPr>
          <p:cNvSpPr txBox="1"/>
          <p:nvPr/>
        </p:nvSpPr>
        <p:spPr>
          <a:xfrm>
            <a:off x="2410998" y="1772082"/>
            <a:ext cx="2328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Measured </a:t>
            </a:r>
            <a:r>
              <a:rPr lang="en-US" dirty="0" err="1"/>
              <a:t>Modemap</a:t>
            </a:r>
            <a:r>
              <a:rPr lang="en-US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042FAF-FB61-7E0D-ABCC-09CCF9A0AA3B}"/>
              </a:ext>
            </a:extLst>
          </p:cNvPr>
          <p:cNvSpPr txBox="1"/>
          <p:nvPr/>
        </p:nvSpPr>
        <p:spPr>
          <a:xfrm>
            <a:off x="7765361" y="1791564"/>
            <a:ext cx="2588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3D Simulated </a:t>
            </a:r>
            <a:r>
              <a:rPr lang="en-US" dirty="0" err="1"/>
              <a:t>Modemap</a:t>
            </a:r>
            <a:r>
              <a:rPr lang="en-US" dirty="0"/>
              <a:t> 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DC001C6-9CD1-A292-29E9-E0BB85217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64F1-BC29-9E42-9B05-897BD5314EB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609991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10620</TotalTime>
  <Words>733</Words>
  <Application>Microsoft Macintosh PowerPoint</Application>
  <PresentationFormat>Widescreen</PresentationFormat>
  <Paragraphs>173</Paragraphs>
  <Slides>27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Aptos</vt:lpstr>
      <vt:lpstr>Arial</vt:lpstr>
      <vt:lpstr>Cambria Math</vt:lpstr>
      <vt:lpstr>Gill Sans MT</vt:lpstr>
      <vt:lpstr>Times New Roman</vt:lpstr>
      <vt:lpstr>Wingdings</vt:lpstr>
      <vt:lpstr>Parcel</vt:lpstr>
      <vt:lpstr>ALPHA Status and Resonator Development at Stockholm University  Jacob Lindahl, Stockholm University</vt:lpstr>
      <vt:lpstr>PowerPoint Presentation</vt:lpstr>
      <vt:lpstr>PowerPoint Presentation</vt:lpstr>
      <vt:lpstr>Axion Parameter Space </vt:lpstr>
      <vt:lpstr>Post-Inflation Axion</vt:lpstr>
      <vt:lpstr>Cavity Haloscope</vt:lpstr>
      <vt:lpstr>Plasma Haloscopes</vt:lpstr>
      <vt:lpstr>ALPHA: Axion Longitudinal Plasma Haloscope </vt:lpstr>
      <vt:lpstr>ALPHA: Phase 1</vt:lpstr>
      <vt:lpstr>ALPHA: Phase 1Resonator</vt:lpstr>
      <vt:lpstr>ALPHA: Phase 1 Experiment Setup</vt:lpstr>
      <vt:lpstr>Major Upcoming Milestones </vt:lpstr>
      <vt:lpstr>ALPHA: Stockholm University</vt:lpstr>
      <vt:lpstr>Spiral Tuning Method</vt:lpstr>
      <vt:lpstr>Dark Photon Cavity</vt:lpstr>
      <vt:lpstr>Dark Photon Cavity </vt:lpstr>
      <vt:lpstr>ALPHA DP Run Projection </vt:lpstr>
      <vt:lpstr>Ring Nested Group Rotation (RINNEGAN)</vt:lpstr>
      <vt:lpstr>Rinnegan Prototype</vt:lpstr>
      <vt:lpstr>Rinnegan Modemap</vt:lpstr>
      <vt:lpstr>Conclusions</vt:lpstr>
      <vt:lpstr>Backup Slides</vt:lpstr>
      <vt:lpstr>Post-inflation Axion</vt:lpstr>
      <vt:lpstr>DP Cavity Quality Factor </vt:lpstr>
      <vt:lpstr>Scanning Rate comparison</vt:lpstr>
      <vt:lpstr>Resonator Scanning Rate Comparison</vt:lpstr>
      <vt:lpstr>Dark Photon Cavity Modemap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Leif Lindahl</dc:creator>
  <cp:lastModifiedBy>Leif Lindahl</cp:lastModifiedBy>
  <cp:revision>17</cp:revision>
  <dcterms:created xsi:type="dcterms:W3CDTF">2026-09-09T09:07:04Z</dcterms:created>
  <dcterms:modified xsi:type="dcterms:W3CDTF">2026-09-16T18:07:39Z</dcterms:modified>
</cp:coreProperties>
</file>