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9"/>
  </p:notesMasterIdLst>
  <p:sldIdLst>
    <p:sldId id="324" r:id="rId2"/>
    <p:sldId id="437" r:id="rId3"/>
    <p:sldId id="623" r:id="rId4"/>
    <p:sldId id="1262" r:id="rId5"/>
    <p:sldId id="1223" r:id="rId6"/>
    <p:sldId id="1239" r:id="rId7"/>
    <p:sldId id="1277" r:id="rId8"/>
    <p:sldId id="1278" r:id="rId9"/>
    <p:sldId id="633" r:id="rId10"/>
    <p:sldId id="1270" r:id="rId11"/>
    <p:sldId id="1271" r:id="rId12"/>
    <p:sldId id="1272" r:id="rId13"/>
    <p:sldId id="266" r:id="rId14"/>
    <p:sldId id="260" r:id="rId15"/>
    <p:sldId id="1254" r:id="rId16"/>
    <p:sldId id="1255" r:id="rId17"/>
    <p:sldId id="262" r:id="rId18"/>
    <p:sldId id="1225" r:id="rId19"/>
    <p:sldId id="370" r:id="rId20"/>
    <p:sldId id="1274" r:id="rId21"/>
    <p:sldId id="1235" r:id="rId22"/>
    <p:sldId id="1236" r:id="rId23"/>
    <p:sldId id="314" r:id="rId24"/>
    <p:sldId id="1231" r:id="rId25"/>
    <p:sldId id="1232" r:id="rId26"/>
    <p:sldId id="315" r:id="rId27"/>
    <p:sldId id="270" r:id="rId28"/>
    <p:sldId id="1233" r:id="rId29"/>
    <p:sldId id="1276" r:id="rId30"/>
    <p:sldId id="1265" r:id="rId31"/>
    <p:sldId id="1257" r:id="rId32"/>
    <p:sldId id="1269" r:id="rId33"/>
    <p:sldId id="1275" r:id="rId34"/>
    <p:sldId id="1229" r:id="rId35"/>
    <p:sldId id="268" r:id="rId36"/>
    <p:sldId id="1245" r:id="rId37"/>
    <p:sldId id="1211" r:id="rId38"/>
    <p:sldId id="1220" r:id="rId39"/>
    <p:sldId id="1260" r:id="rId40"/>
    <p:sldId id="1256" r:id="rId41"/>
    <p:sldId id="1261" r:id="rId42"/>
    <p:sldId id="1234" r:id="rId43"/>
    <p:sldId id="271" r:id="rId44"/>
    <p:sldId id="273" r:id="rId45"/>
    <p:sldId id="274" r:id="rId46"/>
    <p:sldId id="284" r:id="rId47"/>
    <p:sldId id="323" r:id="rId4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93"/>
    <a:srgbClr val="4E8F00"/>
    <a:srgbClr val="945200"/>
    <a:srgbClr val="00B0FE"/>
    <a:srgbClr val="76D6FF"/>
    <a:srgbClr val="929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3986" autoAdjust="0"/>
  </p:normalViewPr>
  <p:slideViewPr>
    <p:cSldViewPr snapToGrid="0">
      <p:cViewPr varScale="1">
        <p:scale>
          <a:sx n="49" d="100"/>
          <a:sy n="49" d="100"/>
        </p:scale>
        <p:origin x="200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9" name="Shape 1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285794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main idea of HERON is to exploit the Earth-Skimming channel for the detection of UHE tau neutrinos </a:t>
            </a:r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605689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776A5-1F5C-FC75-9EDB-0E6C57966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68F058-490A-D3E0-991E-D8B30C251F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2705E9-7E09-672C-798C-201AD28F79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2733044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6F335-3F82-7972-A37F-5336CC89F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52FFB3-2356-3EC7-04FB-E983F34672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8E5874-EABA-79B2-8BC9-9D86D443A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5457420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Shape 13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42" name="Shape 13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HERON builds on two very powerful proofs of concept offered through the BEACON and GRAND prototype</a:t>
            </a:r>
            <a:r>
              <a:rPr lang="en-US" dirty="0"/>
              <a:t>.</a:t>
            </a: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--------------------------------</a:t>
            </a:r>
            <a:endParaRPr dirty="0"/>
          </a:p>
          <a:p>
            <a:r>
              <a:rPr dirty="0"/>
              <a:t>We demonstrated with the BEACON prototype that we could employ phasing at the trigger level with low thresholds. We also deployed antennas on a rocky, elevated mountain. With a small array, we observed 5 cosmic ray events with our radio-only trigger</a:t>
            </a:r>
            <a:r>
              <a:rPr lang="en-US" dirty="0"/>
              <a:t>.</a:t>
            </a:r>
          </a:p>
          <a:p>
            <a:r>
              <a:rPr dirty="0"/>
              <a:t>--------------------------------</a:t>
            </a:r>
          </a:p>
          <a:p>
            <a:r>
              <a:rPr dirty="0"/>
              <a:t>At a larger standalone array with 300 antennas, the GRAND prototype observed dozens of events with a radio-only trigger.  These events nicely map out the expected Cherenkov cone, confirming the events and showing how we can identify neutrino signals. </a:t>
            </a:r>
            <a:endParaRPr lang="en-US" dirty="0"/>
          </a:p>
          <a:p>
            <a:r>
              <a:rPr dirty="0"/>
              <a:t>--------------------------------</a:t>
            </a:r>
          </a:p>
          <a:p>
            <a:r>
              <a:rPr lang="en-US" dirty="0"/>
              <a:t>Both the BEACON and GRAND cosmic ray candidates were bolstered by events observed using other detection techniques</a:t>
            </a:r>
            <a:endParaRPr dirty="0"/>
          </a:p>
          <a:p>
            <a:endParaRPr dirty="0"/>
          </a:p>
          <a:p>
            <a:r>
              <a:rPr dirty="0"/>
              <a:t>---------------------------------</a:t>
            </a:r>
          </a:p>
          <a:p>
            <a:r>
              <a:rPr dirty="0"/>
              <a:t>I lead the BEACON experiment and Olivier &amp; Kumiko lead the GRAND experiment. Jaime contributes substantially to both projects</a:t>
            </a:r>
            <a:r>
              <a:rPr lang="en-US" dirty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75514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4" name="Shape 29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Launch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ultra-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high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-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energy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neutrino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astronomy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. Observe UHE neutrinos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for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the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first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time in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clear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association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with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a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bursting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or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transient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source</a:t>
            </a: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1BF9B-BBFB-ECA7-ED82-AE853B15E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>
            <a:extLst>
              <a:ext uri="{FF2B5EF4-FFF2-40B4-BE49-F238E27FC236}">
                <a16:creationId xmlns:a16="http://schemas.microsoft.com/office/drawing/2014/main" id="{C20DCAE5-ACB2-75B6-B107-0415052A34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4" name="Shape 294">
            <a:extLst>
              <a:ext uri="{FF2B5EF4-FFF2-40B4-BE49-F238E27FC236}">
                <a16:creationId xmlns:a16="http://schemas.microsoft.com/office/drawing/2014/main" id="{CE8FD0F6-5F69-3F7A-EEC9-4515D2527CAF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Launch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ultra-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high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-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energy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neutrino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astronomy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. Observe UHE neutrinos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for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the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first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time in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clear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association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with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a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bursting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or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transient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source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05405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360F3-308F-1823-8388-9F8531AFA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>
            <a:extLst>
              <a:ext uri="{FF2B5EF4-FFF2-40B4-BE49-F238E27FC236}">
                <a16:creationId xmlns:a16="http://schemas.microsoft.com/office/drawing/2014/main" id="{4EFAE0F7-4D34-0C81-4B82-0061F56D9C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4" name="Shape 294">
            <a:extLst>
              <a:ext uri="{FF2B5EF4-FFF2-40B4-BE49-F238E27FC236}">
                <a16:creationId xmlns:a16="http://schemas.microsoft.com/office/drawing/2014/main" id="{DFBF6895-DE3F-7703-66F3-6C2F8A8855B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Launch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ultra-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high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-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energy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neutrino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astronomy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. Observe UHE neutrinos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for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the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first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time in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clear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association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with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a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bursting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or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transient</a:t>
            </a:r>
            <a:r>
              <a:rPr lang="es-ES" b="0" dirty="0">
                <a:solidFill>
                  <a:srgbClr val="212121"/>
                </a:solidFill>
                <a:latin typeface="Avenir Next" panose="020B0503020202020204" pitchFamily="34" charset="0"/>
              </a:rPr>
              <a:t> </a:t>
            </a:r>
            <a:r>
              <a:rPr lang="es-ES" b="0" dirty="0" err="1">
                <a:solidFill>
                  <a:srgbClr val="212121"/>
                </a:solidFill>
                <a:latin typeface="Avenir Next" panose="020B0503020202020204" pitchFamily="34" charset="0"/>
              </a:rPr>
              <a:t>source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27898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2" name="Shape 49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FED45-3DA9-76F6-2639-32283A04E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Marcador de imagen de diapositiva 1">
            <a:extLst>
              <a:ext uri="{FF2B5EF4-FFF2-40B4-BE49-F238E27FC236}">
                <a16:creationId xmlns:a16="http://schemas.microsoft.com/office/drawing/2014/main" id="{5328E1AF-F187-59BA-1390-4B18D8F0E8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0" name="Marcador de notas 2">
            <a:extLst>
              <a:ext uri="{FF2B5EF4-FFF2-40B4-BE49-F238E27FC236}">
                <a16:creationId xmlns:a16="http://schemas.microsoft.com/office/drawing/2014/main" id="{98ADC69C-E590-40D3-4503-0269DACBF9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dirty="0">
                <a:ea typeface="ＭＳ Ｐゴシック" panose="020B0600070205080204" pitchFamily="34" charset="-128"/>
              </a:rPr>
              <a:t>Reduce </a:t>
            </a:r>
            <a:r>
              <a:rPr lang="es-ES" altLang="es-ES" dirty="0" err="1">
                <a:ea typeface="ＭＳ Ｐゴシック" panose="020B0600070205080204" pitchFamily="34" charset="-128"/>
              </a:rPr>
              <a:t>text</a:t>
            </a:r>
            <a:endParaRPr lang="es-ES" altLang="es-ES" dirty="0">
              <a:ea typeface="ＭＳ Ｐゴシック" panose="020B0600070205080204" pitchFamily="34" charset="-128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C323E97-C670-FE3A-259C-54C6A4164F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893C159-9F42-8C4B-9019-ACAC922A0065}" type="slidenum">
              <a:rPr lang="es-ES" altLang="es-ES" sz="1200"/>
              <a:pPr eaLnBrk="1" hangingPunct="1"/>
              <a:t>18</a:t>
            </a:fld>
            <a:endParaRPr lang="es-ES" altLang="es-ES" sz="1200"/>
          </a:p>
        </p:txBody>
      </p:sp>
    </p:spTree>
    <p:extLst>
      <p:ext uri="{BB962C8B-B14F-4D97-AF65-F5344CB8AC3E}">
        <p14:creationId xmlns:p14="http://schemas.microsoft.com/office/powerpoint/2010/main" val="20868691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Wait until source is below horizon (same in Auger and </a:t>
            </a:r>
            <a:r>
              <a:rPr lang="en-US" dirty="0" err="1"/>
              <a:t>IceCube</a:t>
            </a:r>
            <a:r>
              <a:rPr lang="en-US" dirty="0"/>
              <a:t>) and the sensitivity starts to grow as tau neutrino interaction probability with topography grows.</a:t>
            </a:r>
          </a:p>
          <a:p>
            <a:r>
              <a:rPr lang="en-US" dirty="0"/>
              <a:t>Optical telescopes have to wait for the night, we wait for the set of the source below horizon.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27998F-B7FA-44E2-BCA7-660E509034C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281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i="0" dirty="0">
                <a:solidFill>
                  <a:schemeClr val="tx1"/>
                </a:solidFill>
                <a:latin typeface="Avenir Next" panose="020B0503020202020204" pitchFamily="34" charset="0"/>
              </a:rPr>
              <a:t>The modern approach to study these sources is through multi-messenger Astronomy, consisting in the exploration of Universe through the combination of information from </a:t>
            </a:r>
            <a:r>
              <a:rPr lang="en-US" sz="2000" b="1" i="0" dirty="0">
                <a:solidFill>
                  <a:schemeClr val="tx1"/>
                </a:solidFill>
                <a:latin typeface="Avenir Next" panose="020B0503020202020204" pitchFamily="34" charset="0"/>
              </a:rPr>
              <a:t>different cosmic messengers</a:t>
            </a:r>
            <a:r>
              <a:rPr lang="en-US" sz="2000" i="0" dirty="0">
                <a:solidFill>
                  <a:schemeClr val="tx1"/>
                </a:solidFill>
                <a:latin typeface="Avenir Next" panose="020B0503020202020204" pitchFamily="34" charset="0"/>
              </a:rPr>
              <a:t>: Electromagnetic radiation (radio, infrared, optical, UV, X-rays, </a:t>
            </a:r>
            <a:r>
              <a:rPr lang="en-US" sz="2000" i="0" dirty="0">
                <a:solidFill>
                  <a:schemeClr val="tx1"/>
                </a:solidFill>
                <a:latin typeface="Symbol" pitchFamily="2" charset="2"/>
              </a:rPr>
              <a:t>g</a:t>
            </a:r>
            <a:r>
              <a:rPr lang="en-US" sz="2000" i="0" dirty="0">
                <a:solidFill>
                  <a:schemeClr val="tx1"/>
                </a:solidFill>
                <a:latin typeface="Avenir Next" panose="020B0503020202020204" pitchFamily="34" charset="0"/>
              </a:rPr>
              <a:t>-rays). Cosmic Rays. Neutrinos. Gravitational Waves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dirty="0" err="1">
                <a:solidFill>
                  <a:schemeClr val="tx1"/>
                </a:solidFill>
                <a:latin typeface="Avenir Next" panose="020B0503020202020204" pitchFamily="34" charset="0"/>
              </a:rPr>
              <a:t>Messengers</a:t>
            </a:r>
            <a:r>
              <a:rPr lang="es-ES" dirty="0">
                <a:solidFill>
                  <a:schemeClr val="tx1"/>
                </a:solidFill>
                <a:latin typeface="Avenir Next" panose="020B0503020202020204" pitchFamily="34" charset="0"/>
              </a:rPr>
              <a:t> are </a:t>
            </a:r>
            <a:r>
              <a:rPr lang="es-ES" dirty="0" err="1">
                <a:solidFill>
                  <a:schemeClr val="tx1"/>
                </a:solidFill>
                <a:latin typeface="Avenir Next" panose="020B0503020202020204" pitchFamily="34" charset="0"/>
              </a:rPr>
              <a:t>created</a:t>
            </a:r>
            <a:r>
              <a:rPr lang="es-ES" dirty="0">
                <a:solidFill>
                  <a:schemeClr val="tx1"/>
                </a:solidFill>
                <a:latin typeface="Avenir Next" panose="020B0503020202020204" pitchFamily="34" charset="0"/>
              </a:rPr>
              <a:t> </a:t>
            </a:r>
            <a:r>
              <a:rPr lang="es-ES" dirty="0" err="1">
                <a:solidFill>
                  <a:schemeClr val="tx1"/>
                </a:solidFill>
                <a:latin typeface="Avenir Next" panose="020B0503020202020204" pitchFamily="34" charset="0"/>
              </a:rPr>
              <a:t>by</a:t>
            </a:r>
            <a:r>
              <a:rPr lang="es-ES" dirty="0">
                <a:solidFill>
                  <a:schemeClr val="tx1"/>
                </a:solidFill>
                <a:latin typeface="Avenir Next" panose="020B0503020202020204" pitchFamily="34" charset="0"/>
              </a:rPr>
              <a:t> </a:t>
            </a:r>
            <a:r>
              <a:rPr lang="es-ES" dirty="0" err="1">
                <a:solidFill>
                  <a:schemeClr val="tx1"/>
                </a:solidFill>
                <a:latin typeface="Avenir Next" panose="020B0503020202020204" pitchFamily="34" charset="0"/>
              </a:rPr>
              <a:t>different</a:t>
            </a:r>
            <a:r>
              <a:rPr lang="es-ES" dirty="0">
                <a:solidFill>
                  <a:schemeClr val="tx1"/>
                </a:solidFill>
                <a:latin typeface="Avenir Next" panose="020B0503020202020204" pitchFamily="34" charset="0"/>
              </a:rPr>
              <a:t> </a:t>
            </a:r>
            <a:r>
              <a:rPr lang="es-ES" dirty="0" err="1">
                <a:solidFill>
                  <a:schemeClr val="tx1"/>
                </a:solidFill>
                <a:latin typeface="Avenir Next" panose="020B0503020202020204" pitchFamily="34" charset="0"/>
              </a:rPr>
              <a:t>astrophysical</a:t>
            </a:r>
            <a:r>
              <a:rPr lang="es-ES" dirty="0">
                <a:solidFill>
                  <a:schemeClr val="tx1"/>
                </a:solidFill>
                <a:latin typeface="Avenir Next" panose="020B0503020202020204" pitchFamily="34" charset="0"/>
              </a:rPr>
              <a:t> </a:t>
            </a:r>
            <a:r>
              <a:rPr lang="es-ES" dirty="0" err="1">
                <a:solidFill>
                  <a:schemeClr val="tx1"/>
                </a:solidFill>
                <a:latin typeface="Avenir Next" panose="020B0503020202020204" pitchFamily="34" charset="0"/>
              </a:rPr>
              <a:t>processes</a:t>
            </a:r>
            <a:r>
              <a:rPr lang="es-ES" dirty="0">
                <a:solidFill>
                  <a:schemeClr val="tx1"/>
                </a:solidFill>
                <a:latin typeface="Avenir Next" panose="020B0503020202020204" pitchFamily="34" charset="0"/>
              </a:rPr>
              <a:t>, and </a:t>
            </a:r>
            <a:r>
              <a:rPr lang="es-ES" dirty="0" err="1">
                <a:solidFill>
                  <a:schemeClr val="tx1"/>
                </a:solidFill>
                <a:latin typeface="Avenir Next" panose="020B0503020202020204" pitchFamily="34" charset="0"/>
              </a:rPr>
              <a:t>thus</a:t>
            </a:r>
            <a:r>
              <a:rPr lang="es-ES" dirty="0">
                <a:solidFill>
                  <a:schemeClr val="tx1"/>
                </a:solidFill>
                <a:latin typeface="Avenir Next" panose="020B0503020202020204" pitchFamily="34" charset="0"/>
              </a:rPr>
              <a:t> </a:t>
            </a:r>
            <a:r>
              <a:rPr lang="es-ES" dirty="0" err="1">
                <a:solidFill>
                  <a:schemeClr val="tx1"/>
                </a:solidFill>
                <a:latin typeface="Avenir Next" panose="020B0503020202020204" pitchFamily="34" charset="0"/>
              </a:rPr>
              <a:t>reveal</a:t>
            </a:r>
            <a:r>
              <a:rPr lang="es-ES" dirty="0">
                <a:solidFill>
                  <a:schemeClr val="tx1"/>
                </a:solidFill>
                <a:latin typeface="Avenir Next" panose="020B0503020202020204" pitchFamily="34" charset="0"/>
              </a:rPr>
              <a:t> </a:t>
            </a:r>
            <a:r>
              <a:rPr lang="es-ES" b="1" dirty="0" err="1">
                <a:solidFill>
                  <a:schemeClr val="tx1"/>
                </a:solidFill>
                <a:latin typeface="Avenir Next" panose="020B0503020202020204" pitchFamily="34" charset="0"/>
              </a:rPr>
              <a:t>different</a:t>
            </a:r>
            <a:r>
              <a:rPr lang="es-ES" b="1" dirty="0">
                <a:solidFill>
                  <a:schemeClr val="tx1"/>
                </a:solidFill>
                <a:latin typeface="Avenir Next" panose="020B0503020202020204" pitchFamily="34" charset="0"/>
              </a:rPr>
              <a:t> &amp; </a:t>
            </a:r>
            <a:r>
              <a:rPr lang="es-ES" b="1" dirty="0" err="1">
                <a:solidFill>
                  <a:schemeClr val="tx1"/>
                </a:solidFill>
                <a:latin typeface="Avenir Next" panose="020B0503020202020204" pitchFamily="34" charset="0"/>
              </a:rPr>
              <a:t>complementary</a:t>
            </a:r>
            <a:r>
              <a:rPr lang="es-ES" b="1" dirty="0">
                <a:solidFill>
                  <a:schemeClr val="tx1"/>
                </a:solidFill>
                <a:latin typeface="Avenir Next" panose="020B0503020202020204" pitchFamily="34" charset="0"/>
              </a:rPr>
              <a:t> </a:t>
            </a:r>
            <a:r>
              <a:rPr lang="es-ES" b="1" dirty="0" err="1">
                <a:solidFill>
                  <a:schemeClr val="tx1"/>
                </a:solidFill>
                <a:latin typeface="Avenir Next" panose="020B0503020202020204" pitchFamily="34" charset="0"/>
              </a:rPr>
              <a:t>information</a:t>
            </a:r>
            <a:r>
              <a:rPr lang="es-ES" b="1" dirty="0">
                <a:solidFill>
                  <a:schemeClr val="tx1"/>
                </a:solidFill>
                <a:latin typeface="Avenir Next" panose="020B0503020202020204" pitchFamily="34" charset="0"/>
              </a:rPr>
              <a:t> </a:t>
            </a:r>
            <a:r>
              <a:rPr lang="es-ES" dirty="0" err="1">
                <a:solidFill>
                  <a:schemeClr val="tx1"/>
                </a:solidFill>
                <a:latin typeface="Avenir Next" panose="020B0503020202020204" pitchFamily="34" charset="0"/>
              </a:rPr>
              <a:t>about</a:t>
            </a:r>
            <a:r>
              <a:rPr lang="es-ES" dirty="0">
                <a:solidFill>
                  <a:schemeClr val="tx1"/>
                </a:solidFill>
                <a:latin typeface="Avenir Next" panose="020B0503020202020204" pitchFamily="34" charset="0"/>
              </a:rPr>
              <a:t> </a:t>
            </a:r>
            <a:r>
              <a:rPr lang="es-ES" dirty="0" err="1">
                <a:solidFill>
                  <a:schemeClr val="tx1"/>
                </a:solidFill>
                <a:latin typeface="Avenir Next" panose="020B0503020202020204" pitchFamily="34" charset="0"/>
              </a:rPr>
              <a:t>their</a:t>
            </a:r>
            <a:r>
              <a:rPr lang="es-ES" dirty="0">
                <a:solidFill>
                  <a:schemeClr val="tx1"/>
                </a:solidFill>
                <a:latin typeface="Avenir Next" panose="020B0503020202020204" pitchFamily="34" charset="0"/>
              </a:rPr>
              <a:t> </a:t>
            </a:r>
            <a:r>
              <a:rPr lang="es-ES" dirty="0" err="1">
                <a:solidFill>
                  <a:schemeClr val="tx1"/>
                </a:solidFill>
                <a:latin typeface="Avenir Next" panose="020B0503020202020204" pitchFamily="34" charset="0"/>
              </a:rPr>
              <a:t>sources</a:t>
            </a:r>
            <a:r>
              <a:rPr lang="es-ES" dirty="0">
                <a:solidFill>
                  <a:schemeClr val="tx1"/>
                </a:solidFill>
                <a:latin typeface="Avenir Next" panose="020B0503020202020204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chemeClr val="tx1"/>
                </a:solidFill>
                <a:latin typeface="Avenir Next" panose="020B0503020202020204" pitchFamily="34" charset="0"/>
              </a:rPr>
              <a:t>MM Astronomy </a:t>
            </a:r>
            <a:r>
              <a:rPr lang="en-US" dirty="0">
                <a:solidFill>
                  <a:schemeClr val="tx1"/>
                </a:solidFill>
                <a:latin typeface="Avenir Next" panose="020B0503020202020204" pitchFamily="34" charset="0"/>
              </a:rPr>
              <a:t>is the natural extension of the traditional (optical photons) &amp; multi-wavelength astronomy.</a:t>
            </a:r>
            <a:endParaRPr lang="es-ES" dirty="0">
              <a:solidFill>
                <a:schemeClr val="tx1"/>
              </a:solidFill>
              <a:latin typeface="Avenir Next" panose="020B0503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02041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5E3C2-FF97-10BD-753E-EB3C3B830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Shape 973">
            <a:extLst>
              <a:ext uri="{FF2B5EF4-FFF2-40B4-BE49-F238E27FC236}">
                <a16:creationId xmlns:a16="http://schemas.microsoft.com/office/drawing/2014/main" id="{4BA96ED1-7013-808E-6D25-F0D509CF96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74" name="Shape 974">
            <a:extLst>
              <a:ext uri="{FF2B5EF4-FFF2-40B4-BE49-F238E27FC236}">
                <a16:creationId xmlns:a16="http://schemas.microsoft.com/office/drawing/2014/main" id="{5804FA44-E5D7-26C9-DBB1-325BFDF060DF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The core concept is </a:t>
            </a:r>
            <a:r>
              <a:rPr lang="en-US" b="1" dirty="0"/>
              <a:t>beamforming or phasing, </a:t>
            </a:r>
            <a:r>
              <a:rPr lang="en-US" dirty="0"/>
              <a:t>which consists in summing the signals of individual antennas after adding specific time delays to them.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6363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CF1CE-63FD-E35D-0EDE-AD7CF76D4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Shape 973">
            <a:extLst>
              <a:ext uri="{FF2B5EF4-FFF2-40B4-BE49-F238E27FC236}">
                <a16:creationId xmlns:a16="http://schemas.microsoft.com/office/drawing/2014/main" id="{23EC94AA-1853-9C7C-0DF8-7F984DD5B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74" name="Shape 974">
            <a:extLst>
              <a:ext uri="{FF2B5EF4-FFF2-40B4-BE49-F238E27FC236}">
                <a16:creationId xmlns:a16="http://schemas.microsoft.com/office/drawing/2014/main" id="{110D7480-1D61-FD1A-6CC6-A2F494D9D9B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The core concept is </a:t>
            </a:r>
            <a:r>
              <a:rPr lang="en-US" b="1" dirty="0"/>
              <a:t>beamforming or phasing, </a:t>
            </a:r>
            <a:r>
              <a:rPr lang="en-US" dirty="0"/>
              <a:t>which consists in summing the signals of individual antennas after adding specific time delays to them.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8105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Shape 9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74" name="Shape 97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r-FR" dirty="0" err="1"/>
              <a:t>We</a:t>
            </a:r>
            <a:r>
              <a:rPr lang="fr-FR" dirty="0"/>
              <a:t> have </a:t>
            </a:r>
            <a:r>
              <a:rPr lang="fr-FR" dirty="0" err="1"/>
              <a:t>also</a:t>
            </a:r>
            <a:r>
              <a:rPr lang="fr-FR" dirty="0"/>
              <a:t> been </a:t>
            </a:r>
            <a:r>
              <a:rPr lang="fr-FR" dirty="0" err="1"/>
              <a:t>thinking</a:t>
            </a:r>
            <a:r>
              <a:rPr lang="fr-FR" dirty="0"/>
              <a:t> a lot about the </a:t>
            </a:r>
            <a:r>
              <a:rPr lang="fr-FR" dirty="0" err="1"/>
              <a:t>observational</a:t>
            </a:r>
            <a:r>
              <a:rPr lang="fr-FR" dirty="0"/>
              <a:t> </a:t>
            </a:r>
            <a:r>
              <a:rPr lang="fr-FR" dirty="0" err="1"/>
              <a:t>strategy</a:t>
            </a:r>
            <a:r>
              <a:rPr lang="fr-FR" dirty="0"/>
              <a:t>.</a:t>
            </a:r>
          </a:p>
          <a:p>
            <a:r>
              <a:rPr lang="fr-FR" dirty="0"/>
              <a:t>The </a:t>
            </a:r>
            <a:r>
              <a:rPr lang="fr-FR" dirty="0" err="1"/>
              <a:t>idea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to use the </a:t>
            </a:r>
            <a:r>
              <a:rPr lang="fr-FR" dirty="0" err="1"/>
              <a:t>phased</a:t>
            </a:r>
            <a:r>
              <a:rPr lang="fr-FR" dirty="0"/>
              <a:t> </a:t>
            </a:r>
            <a:r>
              <a:rPr lang="fr-FR" dirty="0" err="1"/>
              <a:t>array</a:t>
            </a:r>
            <a:r>
              <a:rPr lang="fr-FR" dirty="0"/>
              <a:t> and program in the FPGA a set of </a:t>
            </a:r>
            <a:r>
              <a:rPr lang="fr-FR" dirty="0" err="1"/>
              <a:t>specific</a:t>
            </a:r>
            <a:r>
              <a:rPr lang="fr-FR" dirty="0"/>
              <a:t> sets of </a:t>
            </a:r>
            <a:r>
              <a:rPr lang="fr-FR" dirty="0" err="1"/>
              <a:t>delays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</a:t>
            </a:r>
            <a:r>
              <a:rPr lang="fr-FR" dirty="0" err="1"/>
              <a:t>antennas</a:t>
            </a:r>
            <a:r>
              <a:rPr lang="fr-FR" dirty="0"/>
              <a:t> to </a:t>
            </a:r>
            <a:r>
              <a:rPr lang="fr-FR" b="1" dirty="0" err="1"/>
              <a:t>digitally</a:t>
            </a:r>
            <a:r>
              <a:rPr lang="fr-FR" b="1" dirty="0"/>
              <a:t> </a:t>
            </a:r>
            <a:r>
              <a:rPr lang="fr-FR" b="1" dirty="0" err="1"/>
              <a:t>synthetise</a:t>
            </a:r>
            <a:r>
              <a:rPr lang="fr-FR" b="1" dirty="0"/>
              <a:t> observation </a:t>
            </a:r>
            <a:r>
              <a:rPr lang="fr-FR" b="1" dirty="0" err="1"/>
              <a:t>beams</a:t>
            </a:r>
            <a:r>
              <a:rPr lang="fr-FR" b="1" dirty="0"/>
              <a:t> </a:t>
            </a:r>
            <a:r>
              <a:rPr lang="fr-FR" dirty="0" err="1"/>
              <a:t>which</a:t>
            </a:r>
            <a:r>
              <a:rPr lang="fr-FR" dirty="0"/>
              <a:t> cover a </a:t>
            </a:r>
            <a:r>
              <a:rPr lang="fr-FR" dirty="0" err="1"/>
              <a:t>gigantic</a:t>
            </a:r>
            <a:r>
              <a:rPr lang="fr-FR" dirty="0"/>
              <a:t> area in the </a:t>
            </a:r>
            <a:r>
              <a:rPr lang="fr-FR" dirty="0" err="1"/>
              <a:t>valley</a:t>
            </a:r>
            <a:r>
              <a:rPr lang="fr-FR" dirty="0"/>
              <a:t> </a:t>
            </a:r>
            <a:r>
              <a:rPr lang="fr-FR" dirty="0" err="1"/>
              <a:t>facing</a:t>
            </a:r>
            <a:r>
              <a:rPr lang="fr-FR" dirty="0"/>
              <a:t> the HERON site. </a:t>
            </a:r>
            <a:r>
              <a:rPr lang="fr-FR" dirty="0" err="1"/>
              <a:t>Any</a:t>
            </a:r>
            <a:r>
              <a:rPr lang="fr-FR" dirty="0"/>
              <a:t> radio signal </a:t>
            </a:r>
            <a:r>
              <a:rPr lang="fr-FR" dirty="0" err="1"/>
              <a:t>observed</a:t>
            </a:r>
            <a:r>
              <a:rPr lang="fr-FR" dirty="0"/>
              <a:t> in the direction of </a:t>
            </a:r>
            <a:r>
              <a:rPr lang="fr-FR" dirty="0" err="1"/>
              <a:t>these</a:t>
            </a:r>
            <a:r>
              <a:rPr lang="fr-FR" dirty="0"/>
              <a:t> </a:t>
            </a:r>
            <a:r>
              <a:rPr lang="fr-FR" dirty="0" err="1"/>
              <a:t>beams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see</a:t>
            </a:r>
            <a:r>
              <a:rPr lang="fr-FR" dirty="0"/>
              <a:t> </a:t>
            </a:r>
            <a:r>
              <a:rPr lang="fr-FR" dirty="0" err="1"/>
              <a:t>its</a:t>
            </a:r>
            <a:r>
              <a:rPr lang="fr-FR" dirty="0"/>
              <a:t> </a:t>
            </a:r>
            <a:r>
              <a:rPr lang="en-US" b="1" dirty="0"/>
              <a:t>signal-over-noise ratio boosted by a factor sqrt(24), and its chance of detection increased accordingly. 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C9894-2A1A-C870-7F36-80B069FB5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Shape 973">
            <a:extLst>
              <a:ext uri="{FF2B5EF4-FFF2-40B4-BE49-F238E27FC236}">
                <a16:creationId xmlns:a16="http://schemas.microsoft.com/office/drawing/2014/main" id="{2AB3EDC5-82FD-6CBF-AC1A-1C3CD2EA50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74" name="Shape 974">
            <a:extLst>
              <a:ext uri="{FF2B5EF4-FFF2-40B4-BE49-F238E27FC236}">
                <a16:creationId xmlns:a16="http://schemas.microsoft.com/office/drawing/2014/main" id="{A27020D5-DC9A-68DB-5D63-9A9A4F6E3385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174800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Shape 1304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05" name="Shape 130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real novelty of the HERON detector </a:t>
            </a:r>
            <a:r>
              <a:rPr lang="en-US" dirty="0"/>
              <a:t>is that this very efficient and low-threshold trigger is then </a:t>
            </a:r>
            <a:r>
              <a:rPr dirty="0"/>
              <a:t>distributed to the neighboring autonomous antennas</a:t>
            </a:r>
            <a:r>
              <a:rPr lang="en-US" dirty="0"/>
              <a:t>. These then </a:t>
            </a:r>
            <a:r>
              <a:rPr dirty="0"/>
              <a:t>record µs-long </a:t>
            </a:r>
            <a:r>
              <a:rPr lang="en-US" dirty="0" err="1"/>
              <a:t>timetraces</a:t>
            </a:r>
            <a:r>
              <a:rPr lang="en-US" dirty="0"/>
              <a:t> around the time when the radio wave is expected to hit them.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Shape 1304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05" name="Shape 130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Beamforming is then performed on these signals, but </a:t>
            </a:r>
            <a:r>
              <a:rPr lang="en-US" b="1" dirty="0"/>
              <a:t>offline this time</a:t>
            </a:r>
            <a:r>
              <a:rPr lang="en-US" dirty="0"/>
              <a:t>. And </a:t>
            </a:r>
            <a:r>
              <a:rPr lang="en-US" sz="1800" dirty="0"/>
              <a:t>thanks</a:t>
            </a:r>
            <a:r>
              <a:rPr lang="en-US" dirty="0"/>
              <a:t> to the 500m </a:t>
            </a:r>
            <a:r>
              <a:rPr lang="en-US" dirty="0" err="1"/>
              <a:t>stepsize</a:t>
            </a:r>
            <a:r>
              <a:rPr lang="en-US" dirty="0"/>
              <a:t> of the autonomous array, this treatment produces </a:t>
            </a:r>
            <a:r>
              <a:rPr lang="en-US" b="1" dirty="0"/>
              <a:t>a 3D map</a:t>
            </a:r>
            <a:r>
              <a:rPr b="1" dirty="0"/>
              <a:t> of the air shower</a:t>
            </a:r>
            <a:r>
              <a:rPr dirty="0"/>
              <a:t> </a:t>
            </a:r>
            <a:r>
              <a:rPr lang="en-US" dirty="0"/>
              <a:t>(</a:t>
            </a:r>
            <a:r>
              <a:rPr dirty="0"/>
              <a:t>as illustrated in this example shown from above)</a:t>
            </a:r>
            <a:endParaRPr lang="en-US" dirty="0"/>
          </a:p>
          <a:p>
            <a:r>
              <a:rPr lang="en-US" dirty="0"/>
              <a:t>It is </a:t>
            </a:r>
            <a:r>
              <a:rPr dirty="0"/>
              <a:t>both an excellent tool to identify air showers from background pulses, </a:t>
            </a:r>
            <a:r>
              <a:rPr b="1" dirty="0"/>
              <a:t>and a key ingredient to perform neutrino astronomy</a:t>
            </a:r>
            <a:r>
              <a:rPr lang="en-US" b="0" dirty="0"/>
              <a:t>, as its </a:t>
            </a:r>
            <a:r>
              <a:rPr lang="en-US" dirty="0"/>
              <a:t>incoming direction can be reconstructed with a resolution better than 0.4°. </a:t>
            </a:r>
            <a:endParaRPr b="1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There</a:t>
            </a:r>
            <a:r>
              <a:rPr lang="es-ES" dirty="0"/>
              <a:t> has </a:t>
            </a:r>
            <a:r>
              <a:rPr lang="es-ES" dirty="0" err="1"/>
              <a:t>been</a:t>
            </a:r>
            <a:r>
              <a:rPr lang="es-ES" dirty="0"/>
              <a:t> a </a:t>
            </a:r>
            <a:r>
              <a:rPr lang="es-ES" dirty="0" err="1"/>
              <a:t>lot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progress</a:t>
            </a:r>
            <a:r>
              <a:rPr lang="es-ES" dirty="0"/>
              <a:t> in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simulations</a:t>
            </a:r>
            <a:r>
              <a:rPr lang="es-ES" dirty="0"/>
              <a:t> and </a:t>
            </a:r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will</a:t>
            </a:r>
            <a:r>
              <a:rPr lang="es-ES" dirty="0"/>
              <a:t> be </a:t>
            </a:r>
            <a:r>
              <a:rPr lang="es-ES" dirty="0" err="1"/>
              <a:t>reported</a:t>
            </a:r>
            <a:r>
              <a:rPr lang="es-ES" dirty="0"/>
              <a:t> in Andrew </a:t>
            </a:r>
            <a:r>
              <a:rPr lang="es-ES" dirty="0" err="1"/>
              <a:t>Zeolla´s</a:t>
            </a:r>
            <a:r>
              <a:rPr lang="es-ES" dirty="0"/>
              <a:t> </a:t>
            </a:r>
            <a:r>
              <a:rPr lang="es-ES" dirty="0" err="1"/>
              <a:t>talk</a:t>
            </a:r>
            <a:r>
              <a:rPr lang="es-ES" dirty="0"/>
              <a:t> </a:t>
            </a:r>
            <a:r>
              <a:rPr lang="es-ES" dirty="0" err="1"/>
              <a:t>next</a:t>
            </a:r>
            <a:r>
              <a:rPr lang="es-ES" dirty="0"/>
              <a:t>. Here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an</a:t>
            </a:r>
            <a:r>
              <a:rPr lang="es-ES" dirty="0"/>
              <a:t> </a:t>
            </a:r>
            <a:r>
              <a:rPr lang="es-ES" dirty="0" err="1"/>
              <a:t>example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a </a:t>
            </a:r>
            <a:r>
              <a:rPr lang="es-ES" dirty="0" err="1"/>
              <a:t>simulated</a:t>
            </a:r>
            <a:r>
              <a:rPr lang="es-ES" dirty="0"/>
              <a:t> </a:t>
            </a:r>
            <a:r>
              <a:rPr lang="es-ES" dirty="0" err="1"/>
              <a:t>event</a:t>
            </a:r>
            <a:r>
              <a:rPr lang="es-ES" dirty="0"/>
              <a:t>… One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most</a:t>
            </a:r>
            <a:r>
              <a:rPr lang="es-ES" dirty="0"/>
              <a:t> </a:t>
            </a:r>
            <a:r>
              <a:rPr lang="es-ES" dirty="0" err="1"/>
              <a:t>difficult</a:t>
            </a:r>
            <a:r>
              <a:rPr lang="es-ES" dirty="0"/>
              <a:t> </a:t>
            </a:r>
            <a:r>
              <a:rPr lang="es-ES" dirty="0" err="1"/>
              <a:t>things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take</a:t>
            </a:r>
            <a:r>
              <a:rPr lang="es-ES" dirty="0"/>
              <a:t> </a:t>
            </a:r>
            <a:r>
              <a:rPr lang="es-ES" dirty="0" err="1"/>
              <a:t>into</a:t>
            </a:r>
            <a:r>
              <a:rPr lang="es-ES" dirty="0"/>
              <a:t> </a:t>
            </a:r>
            <a:r>
              <a:rPr lang="es-ES" dirty="0" err="1"/>
              <a:t>account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topography</a:t>
            </a:r>
            <a:r>
              <a:rPr lang="es-ES" dirty="0"/>
              <a:t> in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simulations</a:t>
            </a:r>
            <a:r>
              <a:rPr lang="es-ES" dirty="0"/>
              <a:t> </a:t>
            </a:r>
            <a:r>
              <a:rPr lang="es-ES" dirty="0" err="1"/>
              <a:t>which</a:t>
            </a:r>
            <a:r>
              <a:rPr lang="es-ES" dirty="0"/>
              <a:t> </a:t>
            </a:r>
            <a:r>
              <a:rPr lang="es-ES" dirty="0" err="1"/>
              <a:t>we</a:t>
            </a:r>
            <a:r>
              <a:rPr lang="es-ES" dirty="0"/>
              <a:t> do as a </a:t>
            </a:r>
            <a:r>
              <a:rPr lang="es-ES" dirty="0" err="1"/>
              <a:t>function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emergence</a:t>
            </a:r>
            <a:r>
              <a:rPr lang="es-ES" dirty="0"/>
              <a:t> angle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events</a:t>
            </a:r>
            <a:r>
              <a:rPr lang="es-ES" dirty="0"/>
              <a:t> and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declination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source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79447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A87E0-B151-240F-5138-6519C1728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AE0B686-E1C4-688E-3EDA-F9187E7983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42BABDC-0073-1D11-BB00-04D790906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272318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260207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35278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Most complete </a:t>
            </a:r>
            <a:r>
              <a:rPr lang="es-ES" dirty="0" err="1"/>
              <a:t>plot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diffuse</a:t>
            </a:r>
            <a:r>
              <a:rPr lang="es-ES" dirty="0"/>
              <a:t> </a:t>
            </a:r>
            <a:r>
              <a:rPr lang="es-ES" dirty="0" err="1"/>
              <a:t>fluxes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CR, </a:t>
            </a:r>
            <a:r>
              <a:rPr lang="es-ES" dirty="0" err="1"/>
              <a:t>cosmic</a:t>
            </a:r>
            <a:r>
              <a:rPr lang="es-ES" dirty="0"/>
              <a:t> </a:t>
            </a:r>
            <a:r>
              <a:rPr lang="es-ES" dirty="0" err="1"/>
              <a:t>photons</a:t>
            </a:r>
            <a:r>
              <a:rPr lang="es-ES" dirty="0"/>
              <a:t> and </a:t>
            </a:r>
            <a:r>
              <a:rPr lang="es-ES" dirty="0" err="1"/>
              <a:t>cosmic</a:t>
            </a:r>
            <a:r>
              <a:rPr lang="es-ES" dirty="0"/>
              <a:t> neutrinos </a:t>
            </a:r>
            <a:r>
              <a:rPr lang="es-ES" dirty="0" err="1"/>
              <a:t>Including</a:t>
            </a:r>
            <a:r>
              <a:rPr lang="es-ES" dirty="0"/>
              <a:t> KM3NeT 220 </a:t>
            </a:r>
            <a:r>
              <a:rPr lang="es-ES" dirty="0" err="1"/>
              <a:t>PeV</a:t>
            </a:r>
            <a:r>
              <a:rPr lang="es-ES" dirty="0"/>
              <a:t> neutrino candidate.</a:t>
            </a:r>
          </a:p>
          <a:p>
            <a:pPr marL="342900" indent="-342900">
              <a:buFontTx/>
              <a:buChar char="-"/>
            </a:pPr>
            <a:r>
              <a:rPr lang="es-ES" dirty="0"/>
              <a:t>Set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energy</a:t>
            </a:r>
            <a:r>
              <a:rPr lang="es-ES" dirty="0"/>
              <a:t> </a:t>
            </a:r>
            <a:r>
              <a:rPr lang="es-ES" dirty="0" err="1"/>
              <a:t>scale</a:t>
            </a:r>
            <a:r>
              <a:rPr lang="es-ES" dirty="0"/>
              <a:t>: 1e17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above</a:t>
            </a:r>
            <a:r>
              <a:rPr lang="es-ES" dirty="0"/>
              <a:t> 1e20 eV </a:t>
            </a:r>
            <a:r>
              <a:rPr lang="es-ES" dirty="0" err="1"/>
              <a:t>corresponding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sqrt</a:t>
            </a:r>
            <a:r>
              <a:rPr lang="es-ES" dirty="0"/>
              <a:t>(s) ~ 14 </a:t>
            </a:r>
            <a:r>
              <a:rPr lang="es-ES" dirty="0" err="1"/>
              <a:t>to</a:t>
            </a:r>
            <a:r>
              <a:rPr lang="es-ES" dirty="0"/>
              <a:t> 450 TeV CM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ED8CA-41F7-B646-B61A-2BDAF53847A9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66018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6D43A-0D44-665F-00C3-8CF5BF3F2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Marcador de imagen de diapositiva 1">
            <a:extLst>
              <a:ext uri="{FF2B5EF4-FFF2-40B4-BE49-F238E27FC236}">
                <a16:creationId xmlns:a16="http://schemas.microsoft.com/office/drawing/2014/main" id="{C05C4FEB-F2E3-F9A2-4174-92DB8B0519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Marcador de notas 2">
            <a:extLst>
              <a:ext uri="{FF2B5EF4-FFF2-40B4-BE49-F238E27FC236}">
                <a16:creationId xmlns:a16="http://schemas.microsoft.com/office/drawing/2014/main" id="{DFFE55E0-69E8-F227-C75C-EA8662521C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dirty="0" err="1">
                <a:ea typeface="ＭＳ Ｐゴシック" panose="020B0600070205080204" pitchFamily="34" charset="-128"/>
              </a:rPr>
              <a:t>This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is</a:t>
            </a:r>
            <a:r>
              <a:rPr lang="es-ES" altLang="es-ES" dirty="0">
                <a:ea typeface="ＭＳ Ｐゴシック" panose="020B0600070205080204" pitchFamily="34" charset="-128"/>
              </a:rPr>
              <a:t> a </a:t>
            </a:r>
            <a:r>
              <a:rPr lang="es-ES" altLang="es-ES" dirty="0" err="1">
                <a:ea typeface="ＭＳ Ｐゴシック" panose="020B0600070205080204" pitchFamily="34" charset="-128"/>
              </a:rPr>
              <a:t>topic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of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research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that</a:t>
            </a:r>
            <a:r>
              <a:rPr lang="es-ES" altLang="es-ES" dirty="0">
                <a:ea typeface="ＭＳ Ｐゴシック" panose="020B0600070205080204" pitchFamily="34" charset="-128"/>
              </a:rPr>
              <a:t> links </a:t>
            </a:r>
            <a:r>
              <a:rPr lang="es-ES" altLang="es-ES" dirty="0" err="1">
                <a:ea typeface="ＭＳ Ｐゴシック" panose="020B0600070205080204" pitchFamily="34" charset="-128"/>
              </a:rPr>
              <a:t>together</a:t>
            </a:r>
            <a:endParaRPr lang="es-ES" altLang="es-ES" dirty="0">
              <a:ea typeface="ＭＳ Ｐゴシック" panose="020B0600070205080204" pitchFamily="34" charset="-128"/>
            </a:endParaRPr>
          </a:p>
        </p:txBody>
      </p:sp>
      <p:sp>
        <p:nvSpPr>
          <p:cNvPr id="18435" name="Marcador de número de diapositiva 3">
            <a:extLst>
              <a:ext uri="{FF2B5EF4-FFF2-40B4-BE49-F238E27FC236}">
                <a16:creationId xmlns:a16="http://schemas.microsoft.com/office/drawing/2014/main" id="{A6ADC278-9296-894B-6771-9CA469A04D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1891000B-0508-D346-9FE1-C1C4986CF9AD}" type="slidenum">
              <a:rPr lang="es-ES" altLang="es-ES" sz="1200">
                <a:latin typeface="Calibri" panose="020F0502020204030204" pitchFamily="34" charset="0"/>
              </a:rPr>
              <a:pPr eaLnBrk="1" hangingPunct="1"/>
              <a:t>36</a:t>
            </a:fld>
            <a:endParaRPr lang="es-ES" altLang="es-E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8402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50F9E-6E8B-E9B8-CAB6-0FA1D0B50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Marcador de imagen de diapositiva 1">
            <a:extLst>
              <a:ext uri="{FF2B5EF4-FFF2-40B4-BE49-F238E27FC236}">
                <a16:creationId xmlns:a16="http://schemas.microsoft.com/office/drawing/2014/main" id="{EFA5AEE4-7E2D-7847-06E4-2CDC794D9F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Marcador de notas 2">
            <a:extLst>
              <a:ext uri="{FF2B5EF4-FFF2-40B4-BE49-F238E27FC236}">
                <a16:creationId xmlns:a16="http://schemas.microsoft.com/office/drawing/2014/main" id="{00B814CC-2D09-8515-4094-1442937B4E0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dirty="0">
                <a:ea typeface="ＭＳ Ｐゴシック" panose="020B0600070205080204" pitchFamily="34" charset="-128"/>
              </a:rPr>
              <a:t>Neutrinos are </a:t>
            </a:r>
            <a:r>
              <a:rPr lang="es-ES" altLang="es-ES" dirty="0" err="1">
                <a:ea typeface="ＭＳ Ｐゴシック" panose="020B0600070205080204" pitchFamily="34" charset="-128"/>
              </a:rPr>
              <a:t>also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the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best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messenger</a:t>
            </a:r>
            <a:r>
              <a:rPr lang="es-ES" altLang="es-ES" dirty="0">
                <a:ea typeface="ＭＳ Ｐゴシック" panose="020B0600070205080204" pitchFamily="34" charset="-128"/>
              </a:rPr>
              <a:t> at </a:t>
            </a:r>
            <a:r>
              <a:rPr lang="es-ES" altLang="es-ES" dirty="0" err="1">
                <a:ea typeface="ＭＳ Ｐゴシック" panose="020B0600070205080204" pitchFamily="34" charset="-128"/>
              </a:rPr>
              <a:t>EeV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energies</a:t>
            </a:r>
            <a:r>
              <a:rPr lang="es-ES" altLang="es-ES" dirty="0"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32771" name="Marcador de número de diapositiva 3">
            <a:extLst>
              <a:ext uri="{FF2B5EF4-FFF2-40B4-BE49-F238E27FC236}">
                <a16:creationId xmlns:a16="http://schemas.microsoft.com/office/drawing/2014/main" id="{4627B281-2B4C-EE5B-82B6-69025DCB8D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3B1E2FE-4B95-5049-83EB-1EB28F25AA06}" type="slidenum">
              <a:rPr lang="es-ES" altLang="es-ES" sz="1200">
                <a:latin typeface="Calibri" panose="020F0502020204030204" pitchFamily="34" charset="0"/>
              </a:rPr>
              <a:pPr eaLnBrk="1" hangingPunct="1"/>
              <a:t>37</a:t>
            </a:fld>
            <a:endParaRPr lang="es-ES" altLang="es-E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5269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F846F-B02A-A349-773A-1AFEE8D50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DB43626-53AE-7A15-ABF3-928F3FAEB3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9117B76-FA1D-401D-059A-0AD7B54939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dirty="0">
                <a:latin typeface="Century Gothic"/>
                <a:cs typeface="Century Gothic"/>
              </a:rPr>
              <a:t>A</a:t>
            </a:r>
            <a:r>
              <a:rPr lang="fr-FR" sz="1200" baseline="0" dirty="0">
                <a:latin typeface="Century Gothic"/>
                <a:cs typeface="Century Gothic"/>
              </a:rPr>
              <a:t> </a:t>
            </a:r>
            <a:r>
              <a:rPr lang="fr-FR" sz="1200" baseline="0" dirty="0" err="1">
                <a:latin typeface="Century Gothic"/>
                <a:cs typeface="Century Gothic"/>
              </a:rPr>
              <a:t>very</a:t>
            </a:r>
            <a:r>
              <a:rPr lang="fr-FR" sz="1200" baseline="0" dirty="0">
                <a:latin typeface="Century Gothic"/>
                <a:cs typeface="Century Gothic"/>
              </a:rPr>
              <a:t> </a:t>
            </a:r>
            <a:r>
              <a:rPr lang="fr-FR" sz="1200" baseline="0" dirty="0" err="1">
                <a:latin typeface="Century Gothic"/>
                <a:cs typeface="Century Gothic"/>
              </a:rPr>
              <a:t>promising</a:t>
            </a:r>
            <a:r>
              <a:rPr lang="fr-FR" sz="1200" baseline="0" dirty="0">
                <a:latin typeface="Century Gothic"/>
                <a:cs typeface="Century Gothic"/>
              </a:rPr>
              <a:t> </a:t>
            </a:r>
            <a:r>
              <a:rPr lang="fr-FR" sz="1200" baseline="0" dirty="0" err="1">
                <a:latin typeface="Century Gothic"/>
                <a:cs typeface="Century Gothic"/>
              </a:rPr>
              <a:t>channel</a:t>
            </a:r>
            <a:r>
              <a:rPr lang="fr-FR" sz="1200" baseline="0" dirty="0">
                <a:latin typeface="Century Gothic"/>
                <a:cs typeface="Century Gothic"/>
              </a:rPr>
              <a:t> for neutrino </a:t>
            </a:r>
            <a:r>
              <a:rPr lang="fr-FR" sz="1200" baseline="0" dirty="0" err="1">
                <a:latin typeface="Century Gothic"/>
                <a:cs typeface="Century Gothic"/>
              </a:rPr>
              <a:t>detection</a:t>
            </a:r>
            <a:r>
              <a:rPr lang="fr-FR" sz="1200" baseline="0" dirty="0">
                <a:latin typeface="Century Gothic"/>
                <a:cs typeface="Century Gothic"/>
              </a:rPr>
              <a:t>. </a:t>
            </a:r>
            <a:r>
              <a:rPr lang="fr-FR" sz="1200" baseline="0" dirty="0" err="1">
                <a:latin typeface="Century Gothic"/>
                <a:cs typeface="Century Gothic"/>
              </a:rPr>
              <a:t>Offers</a:t>
            </a:r>
            <a:r>
              <a:rPr lang="fr-FR" sz="1200" baseline="0" dirty="0">
                <a:latin typeface="Century Gothic"/>
                <a:cs typeface="Century Gothic"/>
              </a:rPr>
              <a:t> </a:t>
            </a:r>
            <a:r>
              <a:rPr lang="fr-FR" sz="1200" baseline="0" dirty="0" err="1">
                <a:latin typeface="Century Gothic"/>
                <a:cs typeface="Century Gothic"/>
              </a:rPr>
              <a:t>many</a:t>
            </a:r>
            <a:r>
              <a:rPr lang="fr-FR" sz="1200" baseline="0" dirty="0">
                <a:latin typeface="Century Gothic"/>
                <a:cs typeface="Century Gothic"/>
              </a:rPr>
              <a:t> </a:t>
            </a:r>
            <a:r>
              <a:rPr lang="fr-FR" sz="1200" baseline="0" dirty="0" err="1">
                <a:latin typeface="Century Gothic"/>
                <a:cs typeface="Century Gothic"/>
              </a:rPr>
              <a:t>possibilities</a:t>
            </a:r>
            <a:r>
              <a:rPr lang="fr-FR" sz="1200" baseline="0" dirty="0">
                <a:latin typeface="Century Gothic"/>
                <a:cs typeface="Century Gothic"/>
              </a:rPr>
              <a:t> for </a:t>
            </a:r>
            <a:r>
              <a:rPr lang="fr-FR" sz="1200" baseline="0" dirty="0" err="1">
                <a:latin typeface="Century Gothic"/>
                <a:cs typeface="Century Gothic"/>
              </a:rPr>
              <a:t>detection</a:t>
            </a:r>
            <a:endParaRPr lang="fr-FR" sz="1200" baseline="0" dirty="0">
              <a:latin typeface="Century Gothic"/>
              <a:cs typeface="Century Gothic"/>
            </a:endParaRPr>
          </a:p>
          <a:p>
            <a:r>
              <a:rPr lang="fr-FR" sz="1200" dirty="0">
                <a:latin typeface="Century Gothic"/>
                <a:cs typeface="Century Gothic"/>
              </a:rPr>
              <a:t>Tau neutrino </a:t>
            </a:r>
            <a:r>
              <a:rPr lang="fr-FR" sz="1200" dirty="0" err="1">
                <a:latin typeface="Century Gothic"/>
                <a:cs typeface="Century Gothic"/>
              </a:rPr>
              <a:t>interacts</a:t>
            </a:r>
            <a:r>
              <a:rPr lang="fr-FR" sz="1200" dirty="0">
                <a:latin typeface="Century Gothic"/>
                <a:cs typeface="Century Gothic"/>
              </a:rPr>
              <a:t> </a:t>
            </a:r>
            <a:r>
              <a:rPr lang="mr-IN" sz="1200" dirty="0">
                <a:latin typeface="Century Gothic"/>
                <a:cs typeface="Century Gothic"/>
              </a:rPr>
              <a:t>–</a:t>
            </a:r>
            <a:r>
              <a:rPr lang="fr-FR" sz="1200" dirty="0">
                <a:latin typeface="Century Gothic"/>
                <a:cs typeface="Century Gothic"/>
              </a:rPr>
              <a:t> Tau </a:t>
            </a:r>
            <a:r>
              <a:rPr lang="fr-FR" sz="1200" dirty="0" err="1">
                <a:latin typeface="Century Gothic"/>
                <a:cs typeface="Century Gothic"/>
              </a:rPr>
              <a:t>generated</a:t>
            </a:r>
            <a:r>
              <a:rPr lang="fr-FR" sz="1200" dirty="0">
                <a:latin typeface="Century Gothic"/>
                <a:cs typeface="Century Gothic"/>
              </a:rPr>
              <a:t> range of tau ~ 5 km </a:t>
            </a:r>
            <a:r>
              <a:rPr lang="fr-FR" sz="1200" dirty="0" err="1">
                <a:latin typeface="Century Gothic"/>
                <a:cs typeface="Century Gothic"/>
              </a:rPr>
              <a:t>at</a:t>
            </a:r>
            <a:r>
              <a:rPr lang="fr-FR" sz="1200" dirty="0">
                <a:latin typeface="Century Gothic"/>
                <a:cs typeface="Century Gothic"/>
              </a:rPr>
              <a:t> 1e17</a:t>
            </a:r>
            <a:r>
              <a:rPr lang="fr-FR" sz="1200" baseline="0" dirty="0">
                <a:latin typeface="Century Gothic"/>
                <a:cs typeface="Century Gothic"/>
              </a:rPr>
              <a:t> eV (20 km </a:t>
            </a:r>
            <a:r>
              <a:rPr lang="fr-FR" sz="1200" baseline="0" dirty="0" err="1">
                <a:latin typeface="Century Gothic"/>
                <a:cs typeface="Century Gothic"/>
              </a:rPr>
              <a:t>at</a:t>
            </a:r>
            <a:r>
              <a:rPr lang="fr-FR" sz="1200" baseline="0" dirty="0">
                <a:latin typeface="Century Gothic"/>
                <a:cs typeface="Century Gothic"/>
              </a:rPr>
              <a:t> 1e18 eV) </a:t>
            </a:r>
            <a:r>
              <a:rPr lang="mr-IN" sz="1200" dirty="0">
                <a:latin typeface="Century Gothic"/>
                <a:cs typeface="Century Gothic"/>
              </a:rPr>
              <a:t>- Exits Earth – Tau decays – Shower</a:t>
            </a:r>
          </a:p>
          <a:p>
            <a:r>
              <a:rPr lang="mr-IN" sz="1200" dirty="0">
                <a:latin typeface="Century Gothic"/>
                <a:cs typeface="Century Gothic"/>
              </a:rPr>
              <a:t>Channel also exploited in Auger. </a:t>
            </a:r>
            <a:r>
              <a:rPr lang="mr-IN" sz="1200" baseline="0" dirty="0">
                <a:latin typeface="Century Gothic"/>
                <a:cs typeface="Century Gothic"/>
              </a:rPr>
              <a:t> </a:t>
            </a:r>
            <a:r>
              <a:rPr lang="mr-IN" sz="1200" dirty="0">
                <a:latin typeface="Century Gothic"/>
                <a:cs typeface="Century Gothic"/>
              </a:rPr>
              <a:t>At &lt;</a:t>
            </a:r>
            <a:r>
              <a:rPr lang="mr-IN" sz="1200" baseline="0" dirty="0">
                <a:latin typeface="Century Gothic"/>
                <a:cs typeface="Century Gothic"/>
              </a:rPr>
              <a:t> 3</a:t>
            </a:r>
            <a:r>
              <a:rPr lang="mr-IN" sz="1200" dirty="0">
                <a:latin typeface="Century Gothic"/>
                <a:cs typeface="Century Gothic"/>
              </a:rPr>
              <a:t> deg. below</a:t>
            </a:r>
            <a:r>
              <a:rPr lang="mr-IN" sz="1200" baseline="0" dirty="0">
                <a:latin typeface="Century Gothic"/>
                <a:cs typeface="Century Gothic"/>
              </a:rPr>
              <a:t> horizon a 1e20 eV (1e18 eV) nutau has a 10% (1%) probability of conversion </a:t>
            </a:r>
            <a:endParaRPr lang="fr-FR" sz="1200" dirty="0">
              <a:latin typeface="Century Gothic"/>
              <a:cs typeface="Century Gothic"/>
            </a:endParaRPr>
          </a:p>
          <a:p>
            <a:r>
              <a:rPr lang="fr-FR" sz="1200" dirty="0" err="1">
                <a:latin typeface="Century Gothic"/>
                <a:cs typeface="Century Gothic"/>
              </a:rPr>
              <a:t>Beamed</a:t>
            </a:r>
            <a:r>
              <a:rPr lang="fr-FR" sz="1200" dirty="0">
                <a:latin typeface="Century Gothic"/>
                <a:cs typeface="Century Gothic"/>
              </a:rPr>
              <a:t> radio </a:t>
            </a:r>
            <a:r>
              <a:rPr lang="fr-FR" sz="1200" dirty="0" err="1">
                <a:latin typeface="Century Gothic"/>
                <a:cs typeface="Century Gothic"/>
              </a:rPr>
              <a:t>emission</a:t>
            </a:r>
            <a:r>
              <a:rPr lang="fr-FR" sz="1200" dirty="0">
                <a:latin typeface="Century Gothic"/>
                <a:cs typeface="Century Gothic"/>
              </a:rPr>
              <a:t> (~1°) </a:t>
            </a:r>
            <a:r>
              <a:rPr lang="fr-FR" sz="1200" dirty="0" err="1">
                <a:latin typeface="Century Gothic"/>
                <a:cs typeface="Century Gothic"/>
              </a:rPr>
              <a:t>Geomagnetic</a:t>
            </a:r>
            <a:r>
              <a:rPr lang="fr-FR" sz="1200" dirty="0">
                <a:latin typeface="Century Gothic"/>
                <a:cs typeface="Century Gothic"/>
              </a:rPr>
              <a:t> radio </a:t>
            </a:r>
            <a:r>
              <a:rPr lang="fr-FR" sz="1200" dirty="0" err="1">
                <a:latin typeface="Century Gothic"/>
                <a:cs typeface="Century Gothic"/>
              </a:rPr>
              <a:t>emission</a:t>
            </a:r>
            <a:r>
              <a:rPr lang="fr-FR" sz="1200" dirty="0">
                <a:latin typeface="Century Gothic"/>
                <a:cs typeface="Century Gothic"/>
              </a:rPr>
              <a:t> in the B-</a:t>
            </a:r>
            <a:r>
              <a:rPr lang="fr-FR" sz="1200" dirty="0" err="1">
                <a:latin typeface="Century Gothic"/>
                <a:cs typeface="Century Gothic"/>
              </a:rPr>
              <a:t>field</a:t>
            </a:r>
            <a:r>
              <a:rPr lang="fr-FR" sz="1200" dirty="0">
                <a:latin typeface="Century Gothic"/>
                <a:cs typeface="Century Gothic"/>
              </a:rPr>
              <a:t> of the </a:t>
            </a:r>
            <a:r>
              <a:rPr lang="fr-FR" sz="1200" dirty="0" err="1">
                <a:latin typeface="Century Gothic"/>
                <a:cs typeface="Century Gothic"/>
              </a:rPr>
              <a:t>Earth</a:t>
            </a:r>
            <a:endParaRPr lang="fr-FR" sz="1200" dirty="0">
              <a:latin typeface="Century Gothic"/>
              <a:cs typeface="Century Gothic"/>
            </a:endParaRPr>
          </a:p>
          <a:p>
            <a:r>
              <a:rPr lang="fr-FR" sz="1200" dirty="0">
                <a:latin typeface="Century Gothic"/>
                <a:cs typeface="Century Gothic"/>
                <a:sym typeface="Wingdings" panose="05000000000000000000" pitchFamily="2" charset="2"/>
              </a:rPr>
              <a:t>Signal </a:t>
            </a:r>
            <a:r>
              <a:rPr lang="fr-FR" sz="1200" dirty="0" err="1">
                <a:latin typeface="Century Gothic"/>
                <a:cs typeface="Century Gothic"/>
                <a:sym typeface="Wingdings" panose="05000000000000000000" pitchFamily="2" charset="2"/>
              </a:rPr>
              <a:t>detectable</a:t>
            </a:r>
            <a:r>
              <a:rPr lang="fr-FR" sz="1200" dirty="0">
                <a:latin typeface="Century Gothic"/>
                <a:cs typeface="Century Gothic"/>
                <a:sym typeface="Wingdings" panose="05000000000000000000" pitchFamily="2" charset="2"/>
              </a:rPr>
              <a:t> ~100 km </a:t>
            </a:r>
            <a:r>
              <a:rPr lang="fr-FR" sz="1200" dirty="0" err="1">
                <a:latin typeface="Century Gothic"/>
                <a:cs typeface="Century Gothic"/>
                <a:sym typeface="Wingdings" panose="05000000000000000000" pitchFamily="2" charset="2"/>
              </a:rPr>
              <a:t>away</a:t>
            </a:r>
            <a:r>
              <a:rPr lang="fr-FR" sz="1200" dirty="0">
                <a:latin typeface="Century Gothic"/>
                <a:cs typeface="Century Gothic"/>
                <a:sym typeface="Wingdings" panose="05000000000000000000" pitchFamily="2" charset="2"/>
              </a:rPr>
              <a:t> </a:t>
            </a:r>
            <a:r>
              <a:rPr lang="fr-FR" sz="1200" dirty="0" err="1">
                <a:latin typeface="Century Gothic"/>
                <a:cs typeface="Century Gothic"/>
                <a:sym typeface="Wingdings" panose="05000000000000000000" pitchFamily="2" charset="2"/>
              </a:rPr>
              <a:t>from</a:t>
            </a:r>
            <a:r>
              <a:rPr lang="fr-FR" sz="1200" dirty="0">
                <a:latin typeface="Century Gothic"/>
                <a:cs typeface="Century Gothic"/>
                <a:sym typeface="Wingdings" panose="05000000000000000000" pitchFamily="2" charset="2"/>
              </a:rPr>
              <a:t> tau </a:t>
            </a:r>
            <a:r>
              <a:rPr lang="fr-FR" sz="1200" dirty="0" err="1">
                <a:latin typeface="Century Gothic"/>
                <a:cs typeface="Century Gothic"/>
                <a:sym typeface="Wingdings" panose="05000000000000000000" pitchFamily="2" charset="2"/>
              </a:rPr>
              <a:t>decay</a:t>
            </a:r>
            <a:r>
              <a:rPr lang="fr-FR" sz="1200" dirty="0">
                <a:latin typeface="Century Gothic"/>
                <a:cs typeface="Century Gothic"/>
                <a:sym typeface="Wingdings" panose="05000000000000000000" pitchFamily="2" charset="2"/>
              </a:rPr>
              <a:t> point for </a:t>
            </a:r>
            <a:r>
              <a:rPr lang="fr-FR" sz="1200" dirty="0" err="1">
                <a:latin typeface="Century Gothic"/>
                <a:cs typeface="Century Gothic"/>
                <a:sym typeface="Wingdings" panose="05000000000000000000" pitchFamily="2" charset="2"/>
              </a:rPr>
              <a:t>E</a:t>
            </a:r>
            <a:r>
              <a:rPr lang="fr-FR" sz="1200" baseline="-25000" dirty="0" err="1">
                <a:latin typeface="Century Gothic"/>
                <a:cs typeface="Century Gothic"/>
                <a:sym typeface="Wingdings" panose="05000000000000000000" pitchFamily="2" charset="2"/>
              </a:rPr>
              <a:t>sh</a:t>
            </a:r>
            <a:r>
              <a:rPr lang="fr-FR" sz="1200" dirty="0">
                <a:latin typeface="Century Gothic"/>
                <a:cs typeface="Century Gothic"/>
                <a:sym typeface="Wingdings" panose="05000000000000000000" pitchFamily="2" charset="2"/>
              </a:rPr>
              <a:t>&gt;5 10</a:t>
            </a:r>
            <a:r>
              <a:rPr lang="fr-FR" sz="1200" baseline="30000" dirty="0">
                <a:latin typeface="Century Gothic"/>
                <a:cs typeface="Century Gothic"/>
                <a:sym typeface="Wingdings" panose="05000000000000000000" pitchFamily="2" charset="2"/>
              </a:rPr>
              <a:t>17</a:t>
            </a:r>
            <a:r>
              <a:rPr lang="fr-FR" sz="1200" dirty="0">
                <a:latin typeface="Century Gothic"/>
                <a:cs typeface="Century Gothic"/>
                <a:sym typeface="Wingdings" panose="05000000000000000000" pitchFamily="2" charset="2"/>
              </a:rPr>
              <a:t>eV.</a:t>
            </a:r>
            <a:endParaRPr lang="fr-FR" sz="1200" dirty="0">
              <a:latin typeface="Century Gothic"/>
              <a:cs typeface="Century Gothic"/>
            </a:endParaRPr>
          </a:p>
          <a:p>
            <a:r>
              <a:rPr lang="fr-FR" sz="1200" dirty="0">
                <a:latin typeface="Century Gothic"/>
                <a:cs typeface="Century Gothic"/>
              </a:rPr>
              <a:t>Use </a:t>
            </a:r>
            <a:r>
              <a:rPr lang="fr-FR" sz="1200" dirty="0" err="1">
                <a:latin typeface="Century Gothic"/>
                <a:cs typeface="Century Gothic"/>
              </a:rPr>
              <a:t>mountain</a:t>
            </a:r>
            <a:r>
              <a:rPr lang="fr-FR" sz="1200" dirty="0">
                <a:latin typeface="Century Gothic"/>
                <a:cs typeface="Century Gothic"/>
              </a:rPr>
              <a:t> </a:t>
            </a:r>
            <a:r>
              <a:rPr lang="fr-FR" sz="1200" dirty="0" err="1">
                <a:latin typeface="Century Gothic"/>
                <a:cs typeface="Century Gothic"/>
              </a:rPr>
              <a:t>slopes</a:t>
            </a:r>
            <a:r>
              <a:rPr lang="fr-FR" sz="1200" dirty="0">
                <a:latin typeface="Century Gothic"/>
                <a:cs typeface="Century Gothic"/>
              </a:rPr>
              <a:t> + </a:t>
            </a:r>
            <a:r>
              <a:rPr lang="fr-FR" sz="1200" dirty="0" err="1">
                <a:latin typeface="Century Gothic"/>
                <a:cs typeface="Century Gothic"/>
              </a:rPr>
              <a:t>antenna</a:t>
            </a:r>
            <a:r>
              <a:rPr lang="fr-FR" sz="1200" dirty="0">
                <a:latin typeface="Century Gothic"/>
                <a:cs typeface="Century Gothic"/>
              </a:rPr>
              <a:t> </a:t>
            </a:r>
            <a:r>
              <a:rPr lang="fr-FR" sz="1200" dirty="0" err="1">
                <a:latin typeface="Century Gothic"/>
                <a:cs typeface="Century Gothic"/>
              </a:rPr>
              <a:t>array</a:t>
            </a:r>
            <a:r>
              <a:rPr lang="fr-FR" sz="1200" dirty="0">
                <a:latin typeface="Century Gothic"/>
                <a:cs typeface="Century Gothic"/>
              </a:rPr>
              <a:t> or </a:t>
            </a:r>
            <a:r>
              <a:rPr lang="fr-FR" sz="1200" dirty="0" err="1">
                <a:latin typeface="Century Gothic"/>
                <a:cs typeface="Century Gothic"/>
              </a:rPr>
              <a:t>balloon</a:t>
            </a:r>
            <a:r>
              <a:rPr lang="fr-FR" sz="1200" dirty="0">
                <a:latin typeface="Century Gothic"/>
                <a:cs typeface="Century Gothic"/>
              </a:rPr>
              <a:t> or satellite</a:t>
            </a:r>
            <a:endParaRPr lang="en-US" sz="1200" dirty="0">
              <a:latin typeface="Century Gothic"/>
              <a:cs typeface="Century Gothic"/>
            </a:endParaRP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FBFAB0C-C09A-6442-9029-AC4D92C381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520A5-1540-F74C-A017-50F38054BFBA}" type="slidenum">
              <a:rPr lang="es-ES" smtClean="0"/>
              <a:pPr>
                <a:defRPr/>
              </a:pPr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92559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62577-108B-F2E7-3A54-95A911D73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>
            <a:extLst>
              <a:ext uri="{FF2B5EF4-FFF2-40B4-BE49-F238E27FC236}">
                <a16:creationId xmlns:a16="http://schemas.microsoft.com/office/drawing/2014/main" id="{D5039D7C-F711-EE2E-CF89-E6D4E79843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2" name="Shape 492">
            <a:extLst>
              <a:ext uri="{FF2B5EF4-FFF2-40B4-BE49-F238E27FC236}">
                <a16:creationId xmlns:a16="http://schemas.microsoft.com/office/drawing/2014/main" id="{E36FBFC6-6783-D637-5126-582177D1276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31353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2209B-47F9-8E61-0DF1-5B67BF47B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>
            <a:extLst>
              <a:ext uri="{FF2B5EF4-FFF2-40B4-BE49-F238E27FC236}">
                <a16:creationId xmlns:a16="http://schemas.microsoft.com/office/drawing/2014/main" id="{288D6AE4-9A49-7981-8615-930371E844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2" name="Shape 492">
            <a:extLst>
              <a:ext uri="{FF2B5EF4-FFF2-40B4-BE49-F238E27FC236}">
                <a16:creationId xmlns:a16="http://schemas.microsoft.com/office/drawing/2014/main" id="{7CF81995-7D1E-C361-55E9-89D06DEB91F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89657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16565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86407-CC0A-5145-077C-68736EA24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Marcador de imagen de diapositiva 1">
            <a:extLst>
              <a:ext uri="{FF2B5EF4-FFF2-40B4-BE49-F238E27FC236}">
                <a16:creationId xmlns:a16="http://schemas.microsoft.com/office/drawing/2014/main" id="{A4C460F8-C736-56F7-6A19-3830E8FB8D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6" name="Marcador de notas 2">
            <a:extLst>
              <a:ext uri="{FF2B5EF4-FFF2-40B4-BE49-F238E27FC236}">
                <a16:creationId xmlns:a16="http://schemas.microsoft.com/office/drawing/2014/main" id="{84564582-E331-2513-C799-EA3467344F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dirty="0" err="1">
                <a:ea typeface="ＭＳ Ｐゴシック" panose="020B0600070205080204" pitchFamily="34" charset="-128"/>
              </a:rPr>
              <a:t>If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these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sources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accelerate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cosmic-rays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above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EeV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energies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then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most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likely</a:t>
            </a:r>
            <a:r>
              <a:rPr lang="es-ES" altLang="es-ES" dirty="0">
                <a:ea typeface="ＭＳ Ｐゴシック" panose="020B0600070205080204" pitchFamily="34" charset="-128"/>
              </a:rPr>
              <a:t> UHE neutrinos are </a:t>
            </a:r>
            <a:r>
              <a:rPr lang="es-ES" altLang="es-ES" dirty="0" err="1">
                <a:ea typeface="ＭＳ Ｐゴシック" panose="020B0600070205080204" pitchFamily="34" charset="-128"/>
              </a:rPr>
              <a:t>also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produced</a:t>
            </a:r>
            <a:r>
              <a:rPr lang="es-ES" altLang="es-ES" dirty="0">
                <a:ea typeface="ＭＳ Ｐゴシック" panose="020B0600070205080204" pitchFamily="34" charset="-128"/>
              </a:rPr>
              <a:t>.</a:t>
            </a:r>
          </a:p>
          <a:p>
            <a:r>
              <a:rPr lang="es-ES" altLang="es-ES" dirty="0">
                <a:ea typeface="ＭＳ Ｐゴシック" panose="020B0600070205080204" pitchFamily="34" charset="-128"/>
              </a:rPr>
              <a:t>Just </a:t>
            </a:r>
            <a:r>
              <a:rPr lang="es-ES" altLang="es-ES" dirty="0" err="1">
                <a:ea typeface="ＭＳ Ｐゴシック" panose="020B0600070205080204" pitchFamily="34" charset="-128"/>
              </a:rPr>
              <a:t>like</a:t>
            </a:r>
            <a:r>
              <a:rPr lang="es-ES" altLang="es-ES" dirty="0">
                <a:ea typeface="ＭＳ Ｐゴシック" panose="020B0600070205080204" pitchFamily="34" charset="-128"/>
              </a:rPr>
              <a:t> in </a:t>
            </a:r>
            <a:r>
              <a:rPr lang="es-ES" altLang="es-ES" dirty="0" err="1">
                <a:ea typeface="ＭＳ Ｐゴシック" panose="020B0600070205080204" pitchFamily="34" charset="-128"/>
              </a:rPr>
              <a:t>terrestrial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accelerators</a:t>
            </a:r>
            <a:r>
              <a:rPr lang="es-ES" altLang="es-ES" dirty="0">
                <a:ea typeface="ＭＳ Ｐゴシック" panose="020B0600070205080204" pitchFamily="34" charset="-128"/>
              </a:rPr>
              <a:t>, Nature can produce neutrinos in </a:t>
            </a:r>
            <a:r>
              <a:rPr lang="es-ES" altLang="es-ES" dirty="0" err="1">
                <a:ea typeface="ＭＳ Ｐゴシック" panose="020B0600070205080204" pitchFamily="34" charset="-128"/>
              </a:rPr>
              <a:t>astrophysical</a:t>
            </a:r>
            <a:r>
              <a:rPr lang="es-ES" altLang="es-ES" dirty="0">
                <a:ea typeface="ＭＳ Ｐゴシック" panose="020B0600070205080204" pitchFamily="34" charset="-128"/>
              </a:rPr>
              <a:t> </a:t>
            </a:r>
            <a:r>
              <a:rPr lang="es-ES" altLang="es-ES" dirty="0" err="1">
                <a:ea typeface="ＭＳ Ｐゴシック" panose="020B0600070205080204" pitchFamily="34" charset="-128"/>
              </a:rPr>
              <a:t>sources</a:t>
            </a:r>
            <a:r>
              <a:rPr lang="es-ES" altLang="es-ES" dirty="0">
                <a:ea typeface="ＭＳ Ｐゴシック" panose="020B0600070205080204" pitchFamily="34" charset="-128"/>
              </a:rPr>
              <a:t>.</a:t>
            </a:r>
          </a:p>
          <a:p>
            <a:r>
              <a:rPr lang="es-ES" altLang="es-ES" dirty="0">
                <a:ea typeface="ＭＳ Ｐゴシック" panose="020B0600070205080204" pitchFamily="34" charset="-128"/>
              </a:rPr>
              <a:t>In </a:t>
            </a:r>
            <a:r>
              <a:rPr lang="es-ES" altLang="es-ES" dirty="0" err="1">
                <a:ea typeface="ＭＳ Ｐゴシック" panose="020B0600070205080204" pitchFamily="34" charset="-128"/>
              </a:rPr>
              <a:t>the</a:t>
            </a:r>
            <a:r>
              <a:rPr lang="es-ES" altLang="es-ES" dirty="0">
                <a:ea typeface="ＭＳ Ｐゴシック" panose="020B0600070205080204" pitchFamily="34" charset="-128"/>
              </a:rPr>
              <a:t> “</a:t>
            </a:r>
            <a:r>
              <a:rPr lang="es-ES" altLang="ja-JP" dirty="0">
                <a:ea typeface="ＭＳ Ｐゴシック" panose="020B0600070205080204" pitchFamily="34" charset="-128"/>
              </a:rPr>
              <a:t>standard </a:t>
            </a:r>
            <a:r>
              <a:rPr lang="es-ES" altLang="ja-JP" dirty="0" err="1">
                <a:ea typeface="ＭＳ Ｐゴシック" panose="020B0600070205080204" pitchFamily="34" charset="-128"/>
              </a:rPr>
              <a:t>model</a:t>
            </a:r>
            <a:r>
              <a:rPr lang="es-ES" altLang="es-ES" dirty="0">
                <a:ea typeface="ＭＳ Ｐゴシック" panose="020B0600070205080204" pitchFamily="34" charset="-128"/>
              </a:rPr>
              <a:t>”</a:t>
            </a:r>
            <a:r>
              <a:rPr lang="es-ES" altLang="ja-JP" dirty="0">
                <a:ea typeface="ＭＳ Ｐゴシック" panose="020B0600070205080204" pitchFamily="34" charset="-128"/>
              </a:rPr>
              <a:t> </a:t>
            </a:r>
            <a:r>
              <a:rPr lang="es-ES" altLang="ja-JP" dirty="0" err="1">
                <a:ea typeface="ＭＳ Ｐゴシック" panose="020B0600070205080204" pitchFamily="34" charset="-128"/>
              </a:rPr>
              <a:t>of</a:t>
            </a:r>
            <a:r>
              <a:rPr lang="es-ES" altLang="ja-JP" dirty="0">
                <a:ea typeface="ＭＳ Ｐゴシック" panose="020B0600070205080204" pitchFamily="34" charset="-128"/>
              </a:rPr>
              <a:t> neutrino </a:t>
            </a:r>
            <a:r>
              <a:rPr lang="es-ES" altLang="ja-JP" dirty="0" err="1">
                <a:ea typeface="ＭＳ Ｐゴシック" panose="020B0600070205080204" pitchFamily="34" charset="-128"/>
              </a:rPr>
              <a:t>production</a:t>
            </a:r>
            <a:r>
              <a:rPr lang="es-ES" altLang="ja-JP" dirty="0">
                <a:ea typeface="ＭＳ Ｐゴシック" panose="020B0600070205080204" pitchFamily="34" charset="-128"/>
              </a:rPr>
              <a:t> </a:t>
            </a:r>
            <a:r>
              <a:rPr lang="es-ES" altLang="ja-JP" dirty="0" err="1">
                <a:ea typeface="ＭＳ Ｐゴシック" panose="020B0600070205080204" pitchFamily="34" charset="-128"/>
              </a:rPr>
              <a:t>cosmic-rays</a:t>
            </a:r>
            <a:r>
              <a:rPr lang="es-ES" altLang="ja-JP" dirty="0">
                <a:ea typeface="ＭＳ Ｐゴシック" panose="020B0600070205080204" pitchFamily="34" charset="-128"/>
              </a:rPr>
              <a:t> are </a:t>
            </a:r>
            <a:r>
              <a:rPr lang="es-ES" altLang="ja-JP" dirty="0" err="1">
                <a:ea typeface="ＭＳ Ｐゴシック" panose="020B0600070205080204" pitchFamily="34" charset="-128"/>
              </a:rPr>
              <a:t>accelerated</a:t>
            </a:r>
            <a:r>
              <a:rPr lang="es-ES" altLang="ja-JP" dirty="0">
                <a:ea typeface="ＭＳ Ｐゴシック" panose="020B0600070205080204" pitchFamily="34" charset="-128"/>
              </a:rPr>
              <a:t> in </a:t>
            </a:r>
            <a:r>
              <a:rPr lang="es-ES" altLang="ja-JP" dirty="0" err="1">
                <a:ea typeface="ＭＳ Ｐゴシック" panose="020B0600070205080204" pitchFamily="34" charset="-128"/>
              </a:rPr>
              <a:t>the</a:t>
            </a:r>
            <a:r>
              <a:rPr lang="es-ES" altLang="ja-JP" dirty="0">
                <a:ea typeface="ＭＳ Ｐゴシック" panose="020B0600070205080204" pitchFamily="34" charset="-128"/>
              </a:rPr>
              <a:t> </a:t>
            </a:r>
            <a:r>
              <a:rPr lang="es-ES" altLang="ja-JP" dirty="0" err="1">
                <a:ea typeface="ＭＳ Ｐゴシック" panose="020B0600070205080204" pitchFamily="34" charset="-128"/>
              </a:rPr>
              <a:t>sources</a:t>
            </a:r>
            <a:r>
              <a:rPr lang="es-ES" altLang="ja-JP" dirty="0">
                <a:ea typeface="ＭＳ Ｐゴシック" panose="020B0600070205080204" pitchFamily="34" charset="-128"/>
              </a:rPr>
              <a:t>…</a:t>
            </a:r>
            <a:endParaRPr lang="es-ES" altLang="es-ES" dirty="0">
              <a:ea typeface="ＭＳ Ｐゴシック" panose="020B0600070205080204" pitchFamily="34" charset="-128"/>
            </a:endParaRPr>
          </a:p>
        </p:txBody>
      </p:sp>
      <p:sp>
        <p:nvSpPr>
          <p:cNvPr id="26627" name="Marcador de número de diapositiva 3">
            <a:extLst>
              <a:ext uri="{FF2B5EF4-FFF2-40B4-BE49-F238E27FC236}">
                <a16:creationId xmlns:a16="http://schemas.microsoft.com/office/drawing/2014/main" id="{55B829A4-2D18-59F9-6540-4F222E2A40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E2285FAF-F8EC-1045-AB1E-587164DEEF51}" type="slidenum">
              <a:rPr lang="es-ES" altLang="es-ES" sz="1200">
                <a:latin typeface="Calibri" panose="020F0502020204030204" pitchFamily="34" charset="0"/>
              </a:rPr>
              <a:pPr eaLnBrk="1" hangingPunct="1"/>
              <a:t>4</a:t>
            </a:fld>
            <a:endParaRPr lang="es-ES" altLang="es-E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366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B9095-4A3D-9D61-919B-E6DB229E9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AD64C99-4EC2-279D-7165-EF3B658B9E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14A730F-0762-8C79-7A58-81DC456EFF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plot</a:t>
            </a:r>
            <a:r>
              <a:rPr lang="es-ES" dirty="0"/>
              <a:t> </a:t>
            </a:r>
            <a:r>
              <a:rPr lang="es-ES" dirty="0" err="1"/>
              <a:t>gives</a:t>
            </a:r>
            <a:r>
              <a:rPr lang="es-ES" dirty="0"/>
              <a:t> </a:t>
            </a:r>
            <a:r>
              <a:rPr lang="es-ES" dirty="0" err="1"/>
              <a:t>an</a:t>
            </a:r>
            <a:r>
              <a:rPr lang="es-ES" dirty="0"/>
              <a:t> </a:t>
            </a:r>
            <a:r>
              <a:rPr lang="es-ES" dirty="0" err="1"/>
              <a:t>overview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status </a:t>
            </a:r>
            <a:r>
              <a:rPr lang="es-ES" dirty="0" err="1"/>
              <a:t>of</a:t>
            </a:r>
            <a:r>
              <a:rPr lang="es-ES" dirty="0"/>
              <a:t> experimental </a:t>
            </a:r>
            <a:r>
              <a:rPr lang="es-ES" dirty="0" err="1"/>
              <a:t>observations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diffuse</a:t>
            </a:r>
            <a:r>
              <a:rPr lang="es-ES" dirty="0"/>
              <a:t> </a:t>
            </a:r>
            <a:r>
              <a:rPr lang="es-ES" dirty="0" err="1"/>
              <a:t>fluxes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neutrinos.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47E3ABE-F1E3-C386-744F-4607A7BE95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ED8CA-41F7-B646-B61A-2BDAF53847A9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6160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82C54-2102-FE68-A5C3-7D233D1CA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1236CF5-AEC3-9C69-877D-CC72274C19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D813643-6C58-8881-F9A1-DA6E20B8B7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2200" b="0" i="0" dirty="0">
              <a:effectLst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C43F304-017F-3C16-B41C-46E0AF2161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ED8CA-41F7-B646-B61A-2BDAF53847A9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6745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A67C8-56BE-A94B-39EA-E9D48E3C2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B2A878E-9242-D723-291F-AD15AF4570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90B45E2-31D3-6D9B-1241-907006694C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2200" b="0" i="0" dirty="0">
              <a:effectLst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82F4B83-7304-FC1A-16D4-78131C63AB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ED8CA-41F7-B646-B61A-2BDAF53847A9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3510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0B157-B264-2A08-EB6A-203F2229A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1498D21-FB47-6EBA-11D1-D087B12DBF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A222CB6-A0DB-AB10-E8A8-4371AF6DAB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2200" b="0" i="0" dirty="0">
              <a:effectLst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7B26536-178A-317C-EC17-B578A27E48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ED8CA-41F7-B646-B61A-2BDAF53847A9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77070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111C6-7BF8-99D7-6455-9A44D4803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EC4185D-FFEE-A743-0888-BA95B04F45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E117BE7-4279-8403-6948-6ECCB1C29A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Identification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sources</a:t>
            </a:r>
            <a:r>
              <a:rPr lang="es-ES" dirty="0"/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should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help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electrodynamics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magneto-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hydrodynamics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extraordinarily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energetic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must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produce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them</a:t>
            </a:r>
            <a:endParaRPr lang="es-E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typical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deflection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UHECR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rigidity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 := E/(e Z) = 10 EV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Galactic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Magnetic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Field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30 </a:t>
            </a:r>
            <a:r>
              <a:rPr lang="es-E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degrees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E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CD8F776-B0D1-2B98-8CF6-5A0E42FE7D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ED8CA-41F7-B646-B61A-2BDAF53847A9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8304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8"/>
            <a:ext cx="14716127" cy="4643439"/>
          </a:xfrm>
          <a:prstGeom prst="rect">
            <a:avLst/>
          </a:prstGeom>
        </p:spPr>
        <p:txBody>
          <a:bodyPr lIns="71436" tIns="71436" rIns="71436" bIns="71436" anchor="b"/>
          <a:lstStyle>
            <a:lvl1pPr defTabSz="821530"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5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72311"/>
            <a:ext cx="14716127" cy="1589486"/>
          </a:xfrm>
          <a:prstGeom prst="rect">
            <a:avLst/>
          </a:prstGeom>
        </p:spPr>
        <p:txBody>
          <a:bodyPr lIns="71436" tIns="71436" rIns="71436" bIns="71436" anchor="t"/>
          <a:lstStyle>
            <a:lvl1pPr marL="0" indent="0" algn="ctr" defTabSz="821530"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0" algn="ctr" defTabSz="821530"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0" algn="ctr" defTabSz="821530"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0" algn="ctr" defTabSz="821530"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0" algn="ctr" defTabSz="821530">
              <a:spcBef>
                <a:spcPts val="0"/>
              </a:spcBef>
              <a:buSz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300815" y="13010554"/>
            <a:ext cx="494512" cy="511175"/>
          </a:xfrm>
          <a:prstGeom prst="rect">
            <a:avLst/>
          </a:prstGeom>
        </p:spPr>
        <p:txBody>
          <a:bodyPr lIns="71436" tIns="71436" rIns="71436" bIns="71436"/>
          <a:lstStyle>
            <a:lvl1pPr defTabSz="821530"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7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238243-B58B-BE2C-38A6-11DECBC6C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>
            <a:normAutofit/>
          </a:bodyPr>
          <a:lstStyle>
            <a:lvl1pPr algn="ctr">
              <a:defRPr sz="10800">
                <a:solidFill>
                  <a:srgbClr val="0070C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A39B6AC-30FF-703F-EBB7-039D9FA0C0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87894D-72CB-1CFB-9A88-7D0087E23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1D30-3FDF-9C44-AED4-34DA67786CC0}" type="datetime1">
              <a:rPr lang="es-ES" smtClean="0"/>
              <a:t>22/6/26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E10C38-B92E-5948-21AF-053FECAF3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838F54-D875-6825-9721-AA987D3FC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49854" y="12985751"/>
            <a:ext cx="581891" cy="471924"/>
          </a:xfrm>
        </p:spPr>
        <p:txBody>
          <a:bodyPr/>
          <a:lstStyle/>
          <a:p>
            <a:fld id="{AFE05BC1-FC57-7B4B-A2CC-93AEECB826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97237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41063C-2682-56CE-4164-001276E69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22263"/>
            <a:ext cx="21031200" cy="2651126"/>
          </a:xfrm>
        </p:spPr>
        <p:txBody>
          <a:bodyPr>
            <a:normAutofit/>
          </a:bodyPr>
          <a:lstStyle>
            <a:lvl1pPr algn="l">
              <a:defRPr sz="6400">
                <a:solidFill>
                  <a:srgbClr val="0070C0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2CA5F0-C473-48C0-E0C1-A195F37F2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4987429"/>
            <a:ext cx="21031200" cy="3385542"/>
          </a:xfrm>
        </p:spPr>
        <p:txBody>
          <a:bodyPr tIns="0" bIns="0">
            <a:spAutoFit/>
          </a:bodyPr>
          <a:lstStyle>
            <a:lvl1pPr>
              <a:spcBef>
                <a:spcPts val="0"/>
              </a:spcBef>
              <a:defRPr sz="4800">
                <a:latin typeface="Avenir Next" panose="020B0503020202020204" pitchFamily="34" charset="0"/>
              </a:defRPr>
            </a:lvl1pPr>
            <a:lvl2pPr>
              <a:spcBef>
                <a:spcPts val="0"/>
              </a:spcBef>
              <a:defRPr sz="4000">
                <a:latin typeface="Avenir Next" panose="020B0503020202020204" pitchFamily="34" charset="0"/>
              </a:defRPr>
            </a:lvl2pPr>
            <a:lvl3pPr>
              <a:spcBef>
                <a:spcPts val="0"/>
              </a:spcBef>
              <a:defRPr sz="3600">
                <a:latin typeface="Avenir Next" panose="020B0503020202020204" pitchFamily="34" charset="0"/>
              </a:defRPr>
            </a:lvl3pPr>
            <a:lvl4pPr>
              <a:spcBef>
                <a:spcPts val="0"/>
              </a:spcBef>
              <a:defRPr>
                <a:latin typeface="Avenir Next" panose="020B0503020202020204" pitchFamily="34" charset="0"/>
              </a:defRPr>
            </a:lvl4pPr>
            <a:lvl5pPr>
              <a:spcBef>
                <a:spcPts val="0"/>
              </a:spcBef>
              <a:defRPr>
                <a:latin typeface="Avenir Next" panose="020B0503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1B991D-EA58-5978-8FF7-1D2601AA8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A48EF-2A72-AA4F-9BC8-5F59CC5385B7}" type="datetime1">
              <a:rPr lang="es-ES" smtClean="0"/>
              <a:t>22/6/26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E338B7-7152-CE6B-9898-D469A0EE5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13D37B-2331-B0B3-2EC4-B45393A21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244786" y="12847321"/>
            <a:ext cx="825547" cy="595035"/>
          </a:xfrm>
        </p:spPr>
        <p:txBody>
          <a:bodyPr/>
          <a:lstStyle>
            <a:lvl1pPr>
              <a:defRPr sz="3200" b="1">
                <a:latin typeface="Avenir Book" panose="02000503020000020003" pitchFamily="2" charset="0"/>
              </a:defRPr>
            </a:lvl1pPr>
          </a:lstStyle>
          <a:p>
            <a:fld id="{AFE05BC1-FC57-7B4B-A2CC-93AEECB82691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96392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andy path between two hills leading to the oce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andy path between two hills leading to the oce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3" name="Heron flying low over a beach with a short fence in the foreground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4" name="View of beach and sea from a grassy sand dune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  <a:lvl2pPr marL="1025769" indent="-390769" algn="ctr">
              <a:spcBef>
                <a:spcPts val="0"/>
              </a:spcBef>
              <a:defRPr sz="3200" i="1"/>
            </a:lvl2pPr>
            <a:lvl3pPr marL="1660769" indent="-390769" algn="ctr">
              <a:spcBef>
                <a:spcPts val="0"/>
              </a:spcBef>
              <a:defRPr sz="3200" i="1"/>
            </a:lvl3pPr>
            <a:lvl4pPr marL="2295769" indent="-390769" algn="ctr">
              <a:spcBef>
                <a:spcPts val="0"/>
              </a:spcBef>
              <a:defRPr sz="3200" i="1"/>
            </a:lvl4pPr>
            <a:lvl5pPr marL="2930769" indent="-390769" algn="ctr">
              <a:spcBef>
                <a:spcPts val="0"/>
              </a:spcBef>
              <a:defRPr sz="3200" i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“Type a quote here.”"/>
          <p:cNvSpPr txBox="1">
            <a:spLocks noGrp="1"/>
          </p:cNvSpPr>
          <p:nvPr>
            <p:ph type="body" sz="quarter" idx="21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280069" y="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456131" y="4001888"/>
            <a:ext cx="21005800" cy="3795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539433" y="13030200"/>
            <a:ext cx="660437" cy="47192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 b="1">
                <a:latin typeface="Avenir Next" panose="020B0503020202020204" pitchFamily="34" charset="0"/>
                <a:ea typeface="Helvetica Neue Light"/>
                <a:cs typeface="Avenir Next" panose="020B0503020202020204" pitchFamily="34" charset="0"/>
                <a:sym typeface="Helvetica Neue Light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 b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5" r:id="rId11"/>
    <p:sldLayoutId id="2147483667" r:id="rId12"/>
    <p:sldLayoutId id="2147483668" r:id="rId13"/>
    <p:sldLayoutId id="2147483669" r:id="rId14"/>
  </p:sldLayoutIdLst>
  <p:transition spd="med"/>
  <p:txStyles>
    <p:title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1" i="0" u="none" strike="noStrike" cap="none" spc="0" baseline="0">
          <a:solidFill>
            <a:srgbClr val="0070C0"/>
          </a:solidFill>
          <a:uFillTx/>
          <a:latin typeface="Avenir Next" panose="020B0503020202020204" pitchFamily="34" charset="0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Avenir Next" panose="020B0503020202020204" pitchFamily="34" charset="0"/>
          <a:ea typeface="+mj-ea"/>
          <a:cs typeface="+mj-cs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Avenir Next" panose="020B0503020202020204" pitchFamily="34" charset="0"/>
          <a:ea typeface="+mj-ea"/>
          <a:cs typeface="+mj-cs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Avenir Next" panose="020B0503020202020204" pitchFamily="34" charset="0"/>
          <a:ea typeface="+mj-ea"/>
          <a:cs typeface="+mj-cs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Avenir Next" panose="020B0503020202020204" pitchFamily="34" charset="0"/>
          <a:ea typeface="+mj-ea"/>
          <a:cs typeface="+mj-cs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Avenir Next" panose="020B0503020202020204" pitchFamily="34" charset="0"/>
          <a:ea typeface="+mj-ea"/>
          <a:cs typeface="+mj-cs"/>
          <a:sym typeface="Helvetica Neue"/>
        </a:defRPr>
      </a:lvl5pPr>
      <a:lvl6pPr marL="3761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396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5031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666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4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openxmlformats.org/officeDocument/2006/relationships/image" Target="../media/image4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4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0.png"/><Relationship Id="rId5" Type="http://schemas.openxmlformats.org/officeDocument/2006/relationships/image" Target="../media/image45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.png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4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2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8.png"/><Relationship Id="rId7" Type="http://schemas.openxmlformats.org/officeDocument/2006/relationships/image" Target="../media/image60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9.png"/><Relationship Id="rId5" Type="http://schemas.openxmlformats.org/officeDocument/2006/relationships/image" Target="../media/image4.png"/><Relationship Id="rId4" Type="http://schemas.openxmlformats.org/officeDocument/2006/relationships/image" Target="../media/image1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jpe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7.png"/><Relationship Id="rId4" Type="http://schemas.openxmlformats.org/officeDocument/2006/relationships/image" Target="../media/image8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99.png"/><Relationship Id="rId4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89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jpeg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9A650C-EF60-6158-F53A-3E47DCC9D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5372" y="1661042"/>
            <a:ext cx="22576968" cy="2318583"/>
          </a:xfrm>
        </p:spPr>
        <p:txBody>
          <a:bodyPr>
            <a:spAutoFit/>
          </a:bodyPr>
          <a:lstStyle/>
          <a:p>
            <a:r>
              <a:rPr lang="es-ES" sz="7200" b="1" dirty="0">
                <a:solidFill>
                  <a:srgbClr val="007A93"/>
                </a:solidFill>
                <a:latin typeface="Avenir Next" panose="020B0503020202020204" pitchFamily="34" charset="0"/>
              </a:rPr>
              <a:t>HERON</a:t>
            </a:r>
            <a:br>
              <a:rPr lang="es-ES" sz="7200" b="1" i="1" dirty="0">
                <a:solidFill>
                  <a:srgbClr val="007A93"/>
                </a:solidFill>
                <a:latin typeface="Avenir Next" panose="020B0503020202020204" pitchFamily="34" charset="0"/>
              </a:rPr>
            </a:br>
            <a:r>
              <a:rPr lang="es-ES" sz="7200" b="1" i="1" dirty="0">
                <a:solidFill>
                  <a:srgbClr val="007A93"/>
                </a:solidFill>
                <a:latin typeface="Avenir Next" panose="020B0503020202020204" pitchFamily="34" charset="0"/>
              </a:rPr>
              <a:t>Hybrid </a:t>
            </a:r>
            <a:r>
              <a:rPr lang="es-ES" sz="7200" b="1" i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Elevated</a:t>
            </a:r>
            <a:r>
              <a:rPr lang="es-ES" sz="7200" b="1" i="1" dirty="0">
                <a:solidFill>
                  <a:srgbClr val="007A93"/>
                </a:solidFill>
                <a:latin typeface="Avenir Next" panose="020B0503020202020204" pitchFamily="34" charset="0"/>
              </a:rPr>
              <a:t> Radio </a:t>
            </a:r>
            <a:r>
              <a:rPr lang="es-ES" sz="7200" b="1" i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Observatory</a:t>
            </a:r>
            <a:r>
              <a:rPr lang="es-ES" sz="7200" b="1" i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lang="es-ES" sz="7200" b="1" i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for</a:t>
            </a:r>
            <a:r>
              <a:rPr lang="es-ES" sz="7200" b="1" i="1" dirty="0">
                <a:solidFill>
                  <a:srgbClr val="007A93"/>
                </a:solidFill>
                <a:latin typeface="Avenir Next" panose="020B0503020202020204" pitchFamily="34" charset="0"/>
              </a:rPr>
              <a:t> Neutrinos</a:t>
            </a:r>
            <a:endParaRPr lang="es-ES" sz="7200" b="1" dirty="0">
              <a:solidFill>
                <a:srgbClr val="007A93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6848C55-5BB3-39D9-64E6-EA96371873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7997" y="4078931"/>
            <a:ext cx="18288000" cy="3311524"/>
          </a:xfrm>
        </p:spPr>
        <p:txBody>
          <a:bodyPr>
            <a:normAutofit/>
          </a:bodyPr>
          <a:lstStyle/>
          <a:p>
            <a:r>
              <a:rPr lang="es-ES" b="1" dirty="0">
                <a:latin typeface="Avenir Next" panose="020B0503020202020204" pitchFamily="34" charset="0"/>
              </a:rPr>
              <a:t>Jaime </a:t>
            </a:r>
            <a:r>
              <a:rPr lang="es-ES" b="1" dirty="0" err="1">
                <a:latin typeface="Avenir Next" panose="020B0503020202020204" pitchFamily="34" charset="0"/>
              </a:rPr>
              <a:t>Alvarez</a:t>
            </a:r>
            <a:r>
              <a:rPr lang="es-ES" b="1" dirty="0">
                <a:latin typeface="Avenir Next" panose="020B0503020202020204" pitchFamily="34" charset="0"/>
              </a:rPr>
              <a:t>-Muñiz</a:t>
            </a:r>
          </a:p>
          <a:p>
            <a:endParaRPr lang="es-ES" sz="4000" dirty="0"/>
          </a:p>
          <a:p>
            <a:endParaRPr lang="es-ES" sz="4000" dirty="0"/>
          </a:p>
        </p:txBody>
      </p:sp>
      <p:pic>
        <p:nvPicPr>
          <p:cNvPr id="5" name="Picture 4" descr="Texto&#10;&#10;Descripción generada automáticamente">
            <a:extLst>
              <a:ext uri="{FF2B5EF4-FFF2-40B4-BE49-F238E27FC236}">
                <a16:creationId xmlns:a16="http://schemas.microsoft.com/office/drawing/2014/main" id="{402DEB2A-E303-3C64-830A-1BBF60F10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137" y="5904447"/>
            <a:ext cx="13500000" cy="179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87DFFD-29C9-A7C9-E26B-03207A292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3743" y="12985751"/>
            <a:ext cx="274113" cy="471924"/>
          </a:xfrm>
        </p:spPr>
        <p:txBody>
          <a:bodyPr/>
          <a:lstStyle/>
          <a:p>
            <a:fld id="{AFE05BC1-FC57-7B4B-A2CC-93AEECB82691}" type="slidenum">
              <a:rPr lang="es-ES" smtClean="0"/>
              <a:t>1</a:t>
            </a:fld>
            <a:endParaRPr lang="es-ES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3924EA13-4CB1-EA91-8854-170B112A9F9A}"/>
              </a:ext>
            </a:extLst>
          </p:cNvPr>
          <p:cNvSpPr txBox="1">
            <a:spLocks/>
          </p:cNvSpPr>
          <p:nvPr/>
        </p:nvSpPr>
        <p:spPr>
          <a:xfrm>
            <a:off x="3489856" y="8820541"/>
            <a:ext cx="18288000" cy="1436291"/>
          </a:xfrm>
          <a:prstGeom prst="rect">
            <a:avLst/>
          </a:prstGeom>
        </p:spPr>
        <p:txBody>
          <a:bodyPr vert="horz" lIns="182880" tIns="91440" rIns="182880" bIns="9144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000" dirty="0">
                <a:solidFill>
                  <a:srgbClr val="0070C0"/>
                </a:solidFill>
                <a:latin typeface="Avenir Next" panose="020B0503020202020204" pitchFamily="34" charset="0"/>
              </a:rPr>
              <a:t>IGFAE </a:t>
            </a:r>
            <a:r>
              <a:rPr lang="es-ES" sz="4000" dirty="0" err="1">
                <a:solidFill>
                  <a:srgbClr val="0070C0"/>
                </a:solidFill>
                <a:latin typeface="Avenir Next" panose="020B0503020202020204" pitchFamily="34" charset="0"/>
              </a:rPr>
              <a:t>Retreat</a:t>
            </a:r>
            <a:endParaRPr lang="es-ES" sz="4000" dirty="0">
              <a:solidFill>
                <a:srgbClr val="0070C0"/>
              </a:solidFill>
              <a:latin typeface="Avenir Next" panose="020B0503020202020204" pitchFamily="34" charset="0"/>
            </a:endParaRPr>
          </a:p>
          <a:p>
            <a:r>
              <a:rPr lang="es-ES" sz="4000" dirty="0">
                <a:solidFill>
                  <a:srgbClr val="0070C0"/>
                </a:solidFill>
                <a:latin typeface="Avenir Next" panose="020B0503020202020204" pitchFamily="34" charset="0"/>
              </a:rPr>
              <a:t>June 22, 2026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5CB9709-AB44-C11D-7B78-039B4ADB61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47" y="12206369"/>
            <a:ext cx="23937701" cy="1152000"/>
          </a:xfrm>
          <a:prstGeom prst="rect">
            <a:avLst/>
          </a:prstGeom>
          <a:noFill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EA52DF1-AE17-EBD0-8EC1-B632E94DE8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02" y="8913454"/>
            <a:ext cx="2422691" cy="2338505"/>
          </a:xfrm>
          <a:prstGeom prst="rect">
            <a:avLst/>
          </a:prstGeom>
        </p:spPr>
      </p:pic>
      <p:pic>
        <p:nvPicPr>
          <p:cNvPr id="12" name="heron_logo.png" descr="heron_logo.png">
            <a:extLst>
              <a:ext uri="{FF2B5EF4-FFF2-40B4-BE49-F238E27FC236}">
                <a16:creationId xmlns:a16="http://schemas.microsoft.com/office/drawing/2014/main" id="{805BEDB2-A7BA-CDA8-F928-E884309A1A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57747" y="8913454"/>
            <a:ext cx="2356501" cy="211852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78016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unknown.png" descr="unknow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1300" y="-104265"/>
            <a:ext cx="21590000" cy="15266625"/>
          </a:xfrm>
          <a:prstGeom prst="rect">
            <a:avLst/>
          </a:prstGeom>
          <a:ln w="12700">
            <a:miter lim="400000"/>
          </a:ln>
        </p:spPr>
      </p:pic>
      <p:sp>
        <p:nvSpPr>
          <p:cNvPr id="297" name="τ"/>
          <p:cNvSpPr txBox="1"/>
          <p:nvPr/>
        </p:nvSpPr>
        <p:spPr>
          <a:xfrm>
            <a:off x="6476736" y="8387759"/>
            <a:ext cx="412886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defTabSz="904129">
              <a:spcBef>
                <a:spcPts val="0"/>
              </a:spcBef>
              <a:defRPr sz="7000">
                <a:latin typeface="Symbol"/>
                <a:ea typeface="Symbol"/>
                <a:cs typeface="Symbol"/>
                <a:sym typeface="Symbol"/>
              </a:defRPr>
            </a:lvl1pPr>
          </a:lstStyle>
          <a:p>
            <a:r>
              <a:t>t</a:t>
            </a:r>
          </a:p>
        </p:txBody>
      </p:sp>
      <p:sp>
        <p:nvSpPr>
          <p:cNvPr id="298" name="Line"/>
          <p:cNvSpPr/>
          <p:nvPr/>
        </p:nvSpPr>
        <p:spPr>
          <a:xfrm flipV="1">
            <a:off x="2356076" y="8892493"/>
            <a:ext cx="1794956" cy="408509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99" name="Line"/>
          <p:cNvSpPr/>
          <p:nvPr/>
        </p:nvSpPr>
        <p:spPr>
          <a:xfrm flipV="1">
            <a:off x="6716130" y="7411515"/>
            <a:ext cx="3872515" cy="919265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00" name="Line"/>
          <p:cNvSpPr/>
          <p:nvPr/>
        </p:nvSpPr>
        <p:spPr>
          <a:xfrm flipV="1">
            <a:off x="4469805" y="8336426"/>
            <a:ext cx="2219193" cy="512538"/>
          </a:xfrm>
          <a:prstGeom prst="line">
            <a:avLst/>
          </a:prstGeom>
          <a:ln w="381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444" name="vídeo-pegado.png" descr="vídeo-pegado.png"/>
          <p:cNvPicPr>
            <a:picLocks noChangeAspect="1"/>
          </p:cNvPicPr>
          <p:nvPr/>
        </p:nvPicPr>
        <p:blipFill>
          <a:blip r:embed="rId4"/>
          <a:srcRect r="299"/>
          <a:stretch>
            <a:fillRect/>
          </a:stretch>
        </p:blipFill>
        <p:spPr>
          <a:xfrm>
            <a:off x="-130725" y="8578667"/>
            <a:ext cx="2921010" cy="2385929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Cosmic…"/>
          <p:cNvSpPr txBox="1"/>
          <p:nvPr/>
        </p:nvSpPr>
        <p:spPr>
          <a:xfrm>
            <a:off x="-464039" y="7261647"/>
            <a:ext cx="361303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4000" b="1">
                <a:solidFill>
                  <a:srgbClr val="79797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Cosmic </a:t>
            </a:r>
          </a:p>
          <a:p>
            <a:pPr algn="ctr">
              <a:spcBef>
                <a:spcPts val="0"/>
              </a:spcBef>
              <a:defRPr sz="4000" b="1">
                <a:solidFill>
                  <a:srgbClr val="79797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Source</a:t>
            </a:r>
          </a:p>
        </p:txBody>
      </p:sp>
      <p:grpSp>
        <p:nvGrpSpPr>
          <p:cNvPr id="456" name="Grupo 6"/>
          <p:cNvGrpSpPr/>
          <p:nvPr/>
        </p:nvGrpSpPr>
        <p:grpSpPr>
          <a:xfrm>
            <a:off x="3209324" y="9415182"/>
            <a:ext cx="922588" cy="324966"/>
            <a:chOff x="0" y="444499"/>
            <a:chExt cx="922587" cy="324965"/>
          </a:xfrm>
        </p:grpSpPr>
        <p:sp>
          <p:nvSpPr>
            <p:cNvPr id="454" name="ν"/>
            <p:cNvSpPr/>
            <p:nvPr/>
          </p:nvSpPr>
          <p:spPr>
            <a:xfrm>
              <a:off x="0" y="444499"/>
              <a:ext cx="922588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904129">
                <a:spcBef>
                  <a:spcPts val="0"/>
                </a:spcBef>
                <a:defRPr sz="7000">
                  <a:latin typeface="Symbol"/>
                  <a:ea typeface="Symbol"/>
                  <a:cs typeface="Symbol"/>
                  <a:sym typeface="Symbol"/>
                </a:defRPr>
              </a:lvl1pPr>
            </a:lstStyle>
            <a:p>
              <a:r>
                <a:t>n</a:t>
              </a:r>
            </a:p>
          </p:txBody>
        </p:sp>
        <p:sp>
          <p:nvSpPr>
            <p:cNvPr id="455" name="τ"/>
            <p:cNvSpPr/>
            <p:nvPr/>
          </p:nvSpPr>
          <p:spPr>
            <a:xfrm>
              <a:off x="427809" y="769465"/>
              <a:ext cx="412887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904129">
                <a:spcBef>
                  <a:spcPts val="0"/>
                </a:spcBef>
                <a:defRPr sz="5000">
                  <a:latin typeface="Symbol"/>
                  <a:ea typeface="Symbol"/>
                  <a:cs typeface="Symbol"/>
                  <a:sym typeface="Symbol"/>
                </a:defRPr>
              </a:lvl1pPr>
            </a:lstStyle>
            <a:p>
              <a:r>
                <a:t>t</a:t>
              </a:r>
            </a:p>
          </p:txBody>
        </p:sp>
      </p:grpSp>
      <p:sp>
        <p:nvSpPr>
          <p:cNvPr id="457" name="Slide Number Placeholder 1"/>
          <p:cNvSpPr>
            <a:spLocks noGrp="1"/>
          </p:cNvSpPr>
          <p:nvPr>
            <p:ph type="sldNum" sz="quarter" idx="2"/>
          </p:nvPr>
        </p:nvSpPr>
        <p:spPr>
          <a:xfrm>
            <a:off x="11548071" y="13020422"/>
            <a:ext cx="1270001" cy="1270001"/>
          </a:xfrm>
          <a:prstGeom prst="line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 dirty="0"/>
          </a:p>
        </p:txBody>
      </p:sp>
      <p:pic>
        <p:nvPicPr>
          <p:cNvPr id="458" name="heron_logo.png" descr="heron_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29018" y="269067"/>
            <a:ext cx="1728343" cy="155380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Opening a New Window on the Violent Universe…">
            <a:extLst>
              <a:ext uri="{FF2B5EF4-FFF2-40B4-BE49-F238E27FC236}">
                <a16:creationId xmlns:a16="http://schemas.microsoft.com/office/drawing/2014/main" id="{399FC09D-4F32-63D6-E17D-E927A3D3001D}"/>
              </a:ext>
            </a:extLst>
          </p:cNvPr>
          <p:cNvSpPr txBox="1"/>
          <p:nvPr/>
        </p:nvSpPr>
        <p:spPr>
          <a:xfrm>
            <a:off x="466584" y="388467"/>
            <a:ext cx="22120668" cy="9752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>
              <a:spcBef>
                <a:spcPts val="0"/>
              </a:spcBef>
              <a:defRPr sz="5400"/>
            </a:pPr>
            <a:r>
              <a:rPr b="1" dirty="0">
                <a:solidFill>
                  <a:srgbClr val="007A93"/>
                </a:solidFill>
                <a:latin typeface="Avenir Next" panose="020B0503020202020204" pitchFamily="34" charset="0"/>
              </a:rPr>
              <a:t>Hybrid Elevated Radio Observatory for Neutrinos</a:t>
            </a:r>
            <a:r>
              <a:rPr lang="en-US" b="1" dirty="0">
                <a:solidFill>
                  <a:srgbClr val="007A93"/>
                </a:solidFill>
                <a:latin typeface="Avenir Next" panose="020B0503020202020204" pitchFamily="34" charset="0"/>
              </a:rPr>
              <a:t> (HERON)</a:t>
            </a:r>
            <a:endParaRPr b="1" dirty="0">
              <a:solidFill>
                <a:srgbClr val="007A93"/>
              </a:solidFill>
              <a:latin typeface="Avenir Next" panose="020B0503020202020204" pitchFamily="34" charset="0"/>
            </a:endParaRPr>
          </a:p>
        </p:txBody>
      </p:sp>
      <p:sp>
        <p:nvSpPr>
          <p:cNvPr id="10" name="Jaime Alvarez-Muñiz (USC) Kumiko Kotera (IAP) Olivier Martineau (LPNHE)  Stephanie Wissel (PSU)">
            <a:extLst>
              <a:ext uri="{FF2B5EF4-FFF2-40B4-BE49-F238E27FC236}">
                <a16:creationId xmlns:a16="http://schemas.microsoft.com/office/drawing/2014/main" id="{60AE77BC-4314-14F5-08B6-579CD72872DE}"/>
              </a:ext>
            </a:extLst>
          </p:cNvPr>
          <p:cNvSpPr txBox="1"/>
          <p:nvPr/>
        </p:nvSpPr>
        <p:spPr>
          <a:xfrm>
            <a:off x="326639" y="1529888"/>
            <a:ext cx="15603172" cy="2914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6" tIns="71436" rIns="71436" bIns="71436" anchor="ctr">
            <a:spAutoFit/>
          </a:bodyPr>
          <a:lstStyle/>
          <a:p>
            <a:pPr defTabSz="584200">
              <a:spcBef>
                <a:spcPts val="0"/>
              </a:spcBef>
              <a:defRPr sz="400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fr-FR" sz="3600" b="1" dirty="0">
                <a:latin typeface="Avenir Next" panose="020B0503020202020204" pitchFamily="34" charset="0"/>
              </a:rPr>
              <a:t>Kumiko Kotera </a:t>
            </a:r>
            <a:r>
              <a:rPr lang="fr-FR" sz="3600" dirty="0">
                <a:latin typeface="Avenir Next" panose="020B0503020202020204" pitchFamily="34" charset="0"/>
              </a:rPr>
              <a:t>(IAP, CNRS, France)</a:t>
            </a:r>
          </a:p>
          <a:p>
            <a:pPr defTabSz="584200">
              <a:spcBef>
                <a:spcPts val="0"/>
              </a:spcBef>
              <a:defRPr sz="400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3600" b="1" dirty="0">
                <a:latin typeface="Avenir Next" panose="020B0503020202020204" pitchFamily="34" charset="0"/>
              </a:rPr>
              <a:t>Stephanie Wissel </a:t>
            </a:r>
            <a:r>
              <a:rPr lang="es-ES" sz="3600" dirty="0">
                <a:latin typeface="Avenir Next" panose="020B0503020202020204" pitchFamily="34" charset="0"/>
              </a:rPr>
              <a:t>(Pennsylvania State University, USA)</a:t>
            </a:r>
            <a:br>
              <a:rPr lang="fr-FR" sz="3600" dirty="0">
                <a:latin typeface="Avenir Next" panose="020B0503020202020204" pitchFamily="34" charset="0"/>
              </a:rPr>
            </a:br>
            <a:r>
              <a:rPr sz="3600" b="1" dirty="0">
                <a:latin typeface="Avenir Next" panose="020B0503020202020204" pitchFamily="34" charset="0"/>
              </a:rPr>
              <a:t>Olivier Martineau </a:t>
            </a:r>
            <a:r>
              <a:rPr sz="3600" dirty="0">
                <a:latin typeface="Avenir Next" panose="020B0503020202020204" pitchFamily="34" charset="0"/>
              </a:rPr>
              <a:t>(</a:t>
            </a:r>
            <a:r>
              <a:rPr lang="en-US" sz="3600" dirty="0">
                <a:latin typeface="Avenir Next" panose="020B0503020202020204" pitchFamily="34" charset="0"/>
              </a:rPr>
              <a:t>Sorbonne Université, France</a:t>
            </a:r>
            <a:r>
              <a:rPr sz="3600" dirty="0">
                <a:latin typeface="Avenir Next" panose="020B0503020202020204" pitchFamily="34" charset="0"/>
              </a:rPr>
              <a:t>) </a:t>
            </a:r>
            <a:br>
              <a:rPr sz="3600" dirty="0">
                <a:latin typeface="Avenir Next" panose="020B0503020202020204" pitchFamily="34" charset="0"/>
              </a:rPr>
            </a:br>
            <a:r>
              <a:rPr lang="es-ES" sz="3600" b="1" dirty="0">
                <a:latin typeface="Avenir Next" panose="020B0503020202020204" pitchFamily="34" charset="0"/>
              </a:rPr>
              <a:t>Jaime </a:t>
            </a:r>
            <a:r>
              <a:rPr lang="es-ES" sz="3600" b="1" dirty="0" err="1">
                <a:latin typeface="Avenir Next" panose="020B0503020202020204" pitchFamily="34" charset="0"/>
              </a:rPr>
              <a:t>Alvarez</a:t>
            </a:r>
            <a:r>
              <a:rPr lang="es-ES" sz="3600" b="1" dirty="0">
                <a:latin typeface="Avenir Next" panose="020B0503020202020204" pitchFamily="34" charset="0"/>
              </a:rPr>
              <a:t>-Muñiz </a:t>
            </a:r>
            <a:r>
              <a:rPr lang="es-ES" sz="3600" dirty="0">
                <a:latin typeface="Avenir Next" panose="020B0503020202020204" pitchFamily="34" charset="0"/>
              </a:rPr>
              <a:t>(IGFAE, Univ. de Santiago de Compostela, España)</a:t>
            </a:r>
            <a:endParaRPr lang="en-US" sz="3600" dirty="0">
              <a:latin typeface="Avenir Next" panose="020B0503020202020204" pitchFamily="34" charset="0"/>
            </a:endParaRPr>
          </a:p>
          <a:p>
            <a:pPr defTabSz="584200">
              <a:spcBef>
                <a:spcPts val="0"/>
              </a:spcBef>
              <a:defRPr sz="400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3600" dirty="0">
                <a:latin typeface="Avenir Next" panose="020B0503020202020204" pitchFamily="34" charset="0"/>
              </a:rPr>
              <a:t>+ </a:t>
            </a:r>
            <a:r>
              <a:rPr lang="es-ES" sz="3600" b="1" dirty="0">
                <a:latin typeface="Avenir Next" panose="020B0503020202020204" pitchFamily="34" charset="0"/>
              </a:rPr>
              <a:t>Ingo Allekotte &amp; Federico </a:t>
            </a:r>
            <a:r>
              <a:rPr lang="es-ES" sz="3600" b="1" dirty="0" err="1">
                <a:latin typeface="Avenir Next" panose="020B0503020202020204" pitchFamily="34" charset="0"/>
              </a:rPr>
              <a:t>Sanchez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dirty="0">
                <a:latin typeface="Avenir Next" panose="020B0503020202020204" pitchFamily="34" charset="0"/>
              </a:rPr>
              <a:t>(</a:t>
            </a:r>
            <a:r>
              <a:rPr lang="es-ES" sz="3600" dirty="0" err="1">
                <a:latin typeface="Avenir Next" panose="020B0503020202020204" pitchFamily="34" charset="0"/>
              </a:rPr>
              <a:t>partners</a:t>
            </a:r>
            <a:r>
              <a:rPr lang="es-ES" sz="3600" dirty="0">
                <a:latin typeface="Avenir Next" panose="020B0503020202020204" pitchFamily="34" charset="0"/>
              </a:rPr>
              <a:t> in CNEA, Argentina) </a:t>
            </a:r>
            <a:endParaRPr sz="3600" dirty="0">
              <a:latin typeface="Avenir Next" panose="020B0503020202020204" pitchFamily="34" charset="0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E0420470-D557-5F87-4AF2-8AF98C67C0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8647" y="269067"/>
            <a:ext cx="1566432" cy="1512000"/>
          </a:xfrm>
          <a:prstGeom prst="rect">
            <a:avLst/>
          </a:prstGeom>
        </p:spPr>
      </p:pic>
      <p:sp>
        <p:nvSpPr>
          <p:cNvPr id="2" name="Air-shower">
            <a:extLst>
              <a:ext uri="{FF2B5EF4-FFF2-40B4-BE49-F238E27FC236}">
                <a16:creationId xmlns:a16="http://schemas.microsoft.com/office/drawing/2014/main" id="{5B497C12-1DF3-AF6F-1A5F-21726D94C0CA}"/>
              </a:ext>
            </a:extLst>
          </p:cNvPr>
          <p:cNvSpPr txBox="1"/>
          <p:nvPr/>
        </p:nvSpPr>
        <p:spPr>
          <a:xfrm>
            <a:off x="8402667" y="6140729"/>
            <a:ext cx="3613030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0"/>
              </a:spcBef>
              <a:defRPr sz="40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/>
              <a:t>Air-shower</a:t>
            </a:r>
          </a:p>
        </p:txBody>
      </p:sp>
      <p:sp>
        <p:nvSpPr>
          <p:cNvPr id="3" name="Radio…">
            <a:extLst>
              <a:ext uri="{FF2B5EF4-FFF2-40B4-BE49-F238E27FC236}">
                <a16:creationId xmlns:a16="http://schemas.microsoft.com/office/drawing/2014/main" id="{038D578F-01E4-8582-2897-91F32EF6FFC5}"/>
              </a:ext>
            </a:extLst>
          </p:cNvPr>
          <p:cNvSpPr txBox="1"/>
          <p:nvPr/>
        </p:nvSpPr>
        <p:spPr>
          <a:xfrm>
            <a:off x="10972399" y="4920743"/>
            <a:ext cx="279181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4000" b="1">
                <a:solidFill>
                  <a:srgbClr val="9F674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Radio </a:t>
            </a:r>
          </a:p>
          <a:p>
            <a:pPr algn="ctr">
              <a:spcBef>
                <a:spcPts val="0"/>
              </a:spcBef>
              <a:defRPr sz="4000" b="1">
                <a:solidFill>
                  <a:srgbClr val="9F674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emission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0FC1C-4A25-12A2-4ABA-C6D747EA0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unknown.png" descr="unknown.png">
            <a:extLst>
              <a:ext uri="{FF2B5EF4-FFF2-40B4-BE49-F238E27FC236}">
                <a16:creationId xmlns:a16="http://schemas.microsoft.com/office/drawing/2014/main" id="{33B52B80-A555-7ADB-4CBA-43B81172B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1300" y="-78865"/>
            <a:ext cx="21590000" cy="15266625"/>
          </a:xfrm>
          <a:prstGeom prst="rect">
            <a:avLst/>
          </a:prstGeom>
          <a:ln w="12700">
            <a:miter lim="400000"/>
          </a:ln>
        </p:spPr>
      </p:pic>
      <p:sp>
        <p:nvSpPr>
          <p:cNvPr id="297" name="τ">
            <a:extLst>
              <a:ext uri="{FF2B5EF4-FFF2-40B4-BE49-F238E27FC236}">
                <a16:creationId xmlns:a16="http://schemas.microsoft.com/office/drawing/2014/main" id="{42F1585C-9503-29BF-8603-8EFC7E9A9AD0}"/>
              </a:ext>
            </a:extLst>
          </p:cNvPr>
          <p:cNvSpPr txBox="1"/>
          <p:nvPr/>
        </p:nvSpPr>
        <p:spPr>
          <a:xfrm>
            <a:off x="6476736" y="8387759"/>
            <a:ext cx="412886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04129">
              <a:spcBef>
                <a:spcPts val="0"/>
              </a:spcBef>
              <a:defRPr sz="7000">
                <a:latin typeface="Symbol"/>
                <a:ea typeface="Symbol"/>
                <a:cs typeface="Symbol"/>
                <a:sym typeface="Symbol"/>
              </a:defRPr>
            </a:lvl1pPr>
          </a:lstStyle>
          <a:p>
            <a:r>
              <a:t>t</a:t>
            </a:r>
          </a:p>
        </p:txBody>
      </p:sp>
      <p:sp>
        <p:nvSpPr>
          <p:cNvPr id="298" name="Line">
            <a:extLst>
              <a:ext uri="{FF2B5EF4-FFF2-40B4-BE49-F238E27FC236}">
                <a16:creationId xmlns:a16="http://schemas.microsoft.com/office/drawing/2014/main" id="{BD708B7C-CEEB-E830-7B31-B563559EECDD}"/>
              </a:ext>
            </a:extLst>
          </p:cNvPr>
          <p:cNvSpPr/>
          <p:nvPr/>
        </p:nvSpPr>
        <p:spPr>
          <a:xfrm flipV="1">
            <a:off x="2356076" y="8892493"/>
            <a:ext cx="1794956" cy="408509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99" name="Line">
            <a:extLst>
              <a:ext uri="{FF2B5EF4-FFF2-40B4-BE49-F238E27FC236}">
                <a16:creationId xmlns:a16="http://schemas.microsoft.com/office/drawing/2014/main" id="{52681A22-75B2-4671-D944-09FF23909B19}"/>
              </a:ext>
            </a:extLst>
          </p:cNvPr>
          <p:cNvSpPr/>
          <p:nvPr/>
        </p:nvSpPr>
        <p:spPr>
          <a:xfrm flipV="1">
            <a:off x="6716130" y="7411515"/>
            <a:ext cx="3872515" cy="919265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00" name="Line">
            <a:extLst>
              <a:ext uri="{FF2B5EF4-FFF2-40B4-BE49-F238E27FC236}">
                <a16:creationId xmlns:a16="http://schemas.microsoft.com/office/drawing/2014/main" id="{1B78F88A-BDF7-FB93-0789-C0A9EB69E223}"/>
              </a:ext>
            </a:extLst>
          </p:cNvPr>
          <p:cNvSpPr/>
          <p:nvPr/>
        </p:nvSpPr>
        <p:spPr>
          <a:xfrm flipV="1">
            <a:off x="4469805" y="8336426"/>
            <a:ext cx="2219193" cy="512538"/>
          </a:xfrm>
          <a:prstGeom prst="line">
            <a:avLst/>
          </a:prstGeom>
          <a:ln w="381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grpSp>
        <p:nvGrpSpPr>
          <p:cNvPr id="308" name="Group">
            <a:extLst>
              <a:ext uri="{FF2B5EF4-FFF2-40B4-BE49-F238E27FC236}">
                <a16:creationId xmlns:a16="http://schemas.microsoft.com/office/drawing/2014/main" id="{FA956738-1018-E2D5-D4D2-40E62F35B320}"/>
              </a:ext>
            </a:extLst>
          </p:cNvPr>
          <p:cNvGrpSpPr/>
          <p:nvPr/>
        </p:nvGrpSpPr>
        <p:grpSpPr>
          <a:xfrm>
            <a:off x="11012527" y="4984646"/>
            <a:ext cx="12483601" cy="7216099"/>
            <a:chOff x="-195941" y="0"/>
            <a:chExt cx="12483600" cy="7216097"/>
          </a:xfrm>
        </p:grpSpPr>
        <p:sp>
          <p:nvSpPr>
            <p:cNvPr id="301" name="Oval">
              <a:extLst>
                <a:ext uri="{FF2B5EF4-FFF2-40B4-BE49-F238E27FC236}">
                  <a16:creationId xmlns:a16="http://schemas.microsoft.com/office/drawing/2014/main" id="{12CE36AD-2BE9-6498-FCE7-2FE1E91BA697}"/>
                </a:ext>
              </a:extLst>
            </p:cNvPr>
            <p:cNvSpPr/>
            <p:nvPr/>
          </p:nvSpPr>
          <p:spPr>
            <a:xfrm>
              <a:off x="11569838" y="388393"/>
              <a:ext cx="717821" cy="740707"/>
            </a:xfrm>
            <a:prstGeom prst="ellipse">
              <a:avLst/>
            </a:prstGeom>
            <a:solidFill>
              <a:srgbClr val="009193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2" name="Oval">
              <a:extLst>
                <a:ext uri="{FF2B5EF4-FFF2-40B4-BE49-F238E27FC236}">
                  <a16:creationId xmlns:a16="http://schemas.microsoft.com/office/drawing/2014/main" id="{F1E5B519-7532-0441-F7D4-8D911CF3E264}"/>
                </a:ext>
              </a:extLst>
            </p:cNvPr>
            <p:cNvSpPr/>
            <p:nvPr/>
          </p:nvSpPr>
          <p:spPr>
            <a:xfrm>
              <a:off x="9580040" y="388393"/>
              <a:ext cx="717821" cy="740707"/>
            </a:xfrm>
            <a:prstGeom prst="ellipse">
              <a:avLst/>
            </a:prstGeom>
            <a:solidFill>
              <a:srgbClr val="009193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3" name="Oval">
              <a:extLst>
                <a:ext uri="{FF2B5EF4-FFF2-40B4-BE49-F238E27FC236}">
                  <a16:creationId xmlns:a16="http://schemas.microsoft.com/office/drawing/2014/main" id="{26BB2446-44F0-6C5F-AFE5-7EEE0716D9A0}"/>
                </a:ext>
              </a:extLst>
            </p:cNvPr>
            <p:cNvSpPr/>
            <p:nvPr/>
          </p:nvSpPr>
          <p:spPr>
            <a:xfrm>
              <a:off x="7590243" y="388393"/>
              <a:ext cx="717821" cy="740707"/>
            </a:xfrm>
            <a:prstGeom prst="ellipse">
              <a:avLst/>
            </a:prstGeom>
            <a:solidFill>
              <a:srgbClr val="009193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4" name="Oval">
              <a:extLst>
                <a:ext uri="{FF2B5EF4-FFF2-40B4-BE49-F238E27FC236}">
                  <a16:creationId xmlns:a16="http://schemas.microsoft.com/office/drawing/2014/main" id="{314740C0-6EAE-F849-1EE7-23F14A085F85}"/>
                </a:ext>
              </a:extLst>
            </p:cNvPr>
            <p:cNvSpPr/>
            <p:nvPr/>
          </p:nvSpPr>
          <p:spPr>
            <a:xfrm>
              <a:off x="-195941" y="4195998"/>
              <a:ext cx="5092193" cy="3020099"/>
            </a:xfrm>
            <a:prstGeom prst="ellipse">
              <a:avLst/>
            </a:prstGeom>
            <a:solidFill>
              <a:srgbClr val="79ABA8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>
              <a:outerShdw blurRad="50800" dist="25400" dir="3600000" rotWithShape="0">
                <a:srgbClr val="000000">
                  <a:alpha val="7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5" name="Line">
              <a:extLst>
                <a:ext uri="{FF2B5EF4-FFF2-40B4-BE49-F238E27FC236}">
                  <a16:creationId xmlns:a16="http://schemas.microsoft.com/office/drawing/2014/main" id="{81BFBCE5-1EA5-B0EE-3AA4-94822135E9C6}"/>
                </a:ext>
              </a:extLst>
            </p:cNvPr>
            <p:cNvSpPr/>
            <p:nvPr/>
          </p:nvSpPr>
          <p:spPr>
            <a:xfrm flipV="1">
              <a:off x="3927765" y="685049"/>
              <a:ext cx="1892727" cy="3787806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306" name="24 phased antenna stations…">
              <a:extLst>
                <a:ext uri="{FF2B5EF4-FFF2-40B4-BE49-F238E27FC236}">
                  <a16:creationId xmlns:a16="http://schemas.microsoft.com/office/drawing/2014/main" id="{F30E2E5C-A3BF-7B3F-E75E-0D6667442413}"/>
                </a:ext>
              </a:extLst>
            </p:cNvPr>
            <p:cNvSpPr txBox="1"/>
            <p:nvPr/>
          </p:nvSpPr>
          <p:spPr>
            <a:xfrm>
              <a:off x="292363" y="4551776"/>
              <a:ext cx="4083244" cy="23185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ctr">
                <a:spcBef>
                  <a:spcPts val="0"/>
                </a:spcBef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dirty="0">
                  <a:latin typeface="Avenir Next" panose="020B0503020202020204" pitchFamily="34" charset="0"/>
                </a:rPr>
                <a:t>24 phased antenna stations</a:t>
              </a:r>
            </a:p>
            <a:p>
              <a:pPr algn="ctr">
                <a:spcBef>
                  <a:spcPts val="0"/>
                </a:spcBef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dirty="0">
                  <a:latin typeface="Avenir Next" panose="020B0503020202020204" pitchFamily="34" charset="0"/>
                </a:rPr>
                <a:t>(</a:t>
              </a:r>
              <a:r>
                <a:rPr dirty="0">
                  <a:latin typeface="Avenir Next" panose="020B0503020202020204" pitchFamily="34" charset="0"/>
                </a:rPr>
                <a:t>24 antennas each</a:t>
              </a:r>
              <a:r>
                <a:rPr lang="en-US" dirty="0">
                  <a:latin typeface="Avenir Next" panose="020B0503020202020204" pitchFamily="34" charset="0"/>
                </a:rPr>
                <a:t>)</a:t>
              </a:r>
              <a:r>
                <a:rPr dirty="0">
                  <a:latin typeface="Avenir Next" panose="020B0503020202020204" pitchFamily="34" charset="0"/>
                </a:rPr>
                <a:t> </a:t>
              </a:r>
            </a:p>
            <a:p>
              <a:pPr algn="ctr">
                <a:spcBef>
                  <a:spcPts val="0"/>
                </a:spcBef>
                <a:defRPr sz="3600" b="1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s-ES" dirty="0">
                  <a:latin typeface="Avenir Next" panose="020B0503020202020204" pitchFamily="34" charset="0"/>
                </a:rPr>
                <a:t>BEACON-</a:t>
              </a:r>
              <a:r>
                <a:rPr lang="es-ES" dirty="0" err="1">
                  <a:latin typeface="Avenir Next" panose="020B0503020202020204" pitchFamily="34" charset="0"/>
                </a:rPr>
                <a:t>type</a:t>
              </a:r>
              <a:endParaRPr dirty="0">
                <a:latin typeface="Avenir Next" panose="020B0503020202020204" pitchFamily="34" charset="0"/>
              </a:endParaRPr>
            </a:p>
          </p:txBody>
        </p:sp>
        <p:sp>
          <p:nvSpPr>
            <p:cNvPr id="307" name="Oval">
              <a:extLst>
                <a:ext uri="{FF2B5EF4-FFF2-40B4-BE49-F238E27FC236}">
                  <a16:creationId xmlns:a16="http://schemas.microsoft.com/office/drawing/2014/main" id="{74A661DD-2B72-D027-1158-E74CC2A5E632}"/>
                </a:ext>
              </a:extLst>
            </p:cNvPr>
            <p:cNvSpPr/>
            <p:nvPr/>
          </p:nvSpPr>
          <p:spPr>
            <a:xfrm>
              <a:off x="5600446" y="0"/>
              <a:ext cx="717821" cy="740707"/>
            </a:xfrm>
            <a:prstGeom prst="ellipse">
              <a:avLst/>
            </a:prstGeom>
            <a:solidFill>
              <a:srgbClr val="009193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grpSp>
        <p:nvGrpSpPr>
          <p:cNvPr id="439" name="Group">
            <a:extLst>
              <a:ext uri="{FF2B5EF4-FFF2-40B4-BE49-F238E27FC236}">
                <a16:creationId xmlns:a16="http://schemas.microsoft.com/office/drawing/2014/main" id="{F1119E31-846C-0364-AFD3-FA744F49B95F}"/>
              </a:ext>
            </a:extLst>
          </p:cNvPr>
          <p:cNvGrpSpPr/>
          <p:nvPr/>
        </p:nvGrpSpPr>
        <p:grpSpPr>
          <a:xfrm>
            <a:off x="14565568" y="3754789"/>
            <a:ext cx="8290861" cy="8346482"/>
            <a:chOff x="-2" y="-1"/>
            <a:chExt cx="8290860" cy="8346480"/>
          </a:xfrm>
        </p:grpSpPr>
        <p:grpSp>
          <p:nvGrpSpPr>
            <p:cNvPr id="313" name="Group">
              <a:extLst>
                <a:ext uri="{FF2B5EF4-FFF2-40B4-BE49-F238E27FC236}">
                  <a16:creationId xmlns:a16="http://schemas.microsoft.com/office/drawing/2014/main" id="{C580933C-30EC-7382-43FE-6B60B1915848}"/>
                </a:ext>
              </a:extLst>
            </p:cNvPr>
            <p:cNvGrpSpPr/>
            <p:nvPr/>
          </p:nvGrpSpPr>
          <p:grpSpPr>
            <a:xfrm>
              <a:off x="2170454" y="2980497"/>
              <a:ext cx="381004" cy="392139"/>
              <a:chOff x="0" y="0"/>
              <a:chExt cx="381002" cy="392138"/>
            </a:xfrm>
          </p:grpSpPr>
          <p:sp>
            <p:nvSpPr>
              <p:cNvPr id="309" name="Triangle">
                <a:extLst>
                  <a:ext uri="{FF2B5EF4-FFF2-40B4-BE49-F238E27FC236}">
                    <a16:creationId xmlns:a16="http://schemas.microsoft.com/office/drawing/2014/main" id="{F551BACF-EF1B-8CAE-86C8-42C4E82D3364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10" name="Triangle">
                <a:extLst>
                  <a:ext uri="{FF2B5EF4-FFF2-40B4-BE49-F238E27FC236}">
                    <a16:creationId xmlns:a16="http://schemas.microsoft.com/office/drawing/2014/main" id="{92D0CCDC-CFB9-A584-E758-C1602CC9916A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11" name="Triangle">
                <a:extLst>
                  <a:ext uri="{FF2B5EF4-FFF2-40B4-BE49-F238E27FC236}">
                    <a16:creationId xmlns:a16="http://schemas.microsoft.com/office/drawing/2014/main" id="{8A0DF710-9B22-7D47-9D77-20B51A291F7D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12" name="Triangle">
                <a:extLst>
                  <a:ext uri="{FF2B5EF4-FFF2-40B4-BE49-F238E27FC236}">
                    <a16:creationId xmlns:a16="http://schemas.microsoft.com/office/drawing/2014/main" id="{3E25172A-91E8-8A58-BC72-E2E6CAE104F9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18" name="Group">
              <a:extLst>
                <a:ext uri="{FF2B5EF4-FFF2-40B4-BE49-F238E27FC236}">
                  <a16:creationId xmlns:a16="http://schemas.microsoft.com/office/drawing/2014/main" id="{23C1F943-8A03-A1FD-5B56-EF3B598C1BD2}"/>
                </a:ext>
              </a:extLst>
            </p:cNvPr>
            <p:cNvGrpSpPr/>
            <p:nvPr/>
          </p:nvGrpSpPr>
          <p:grpSpPr>
            <a:xfrm>
              <a:off x="3255680" y="3199917"/>
              <a:ext cx="381004" cy="392139"/>
              <a:chOff x="0" y="0"/>
              <a:chExt cx="381002" cy="392138"/>
            </a:xfrm>
          </p:grpSpPr>
          <p:sp>
            <p:nvSpPr>
              <p:cNvPr id="314" name="Triangle">
                <a:extLst>
                  <a:ext uri="{FF2B5EF4-FFF2-40B4-BE49-F238E27FC236}">
                    <a16:creationId xmlns:a16="http://schemas.microsoft.com/office/drawing/2014/main" id="{8D8AA187-9201-E348-6C12-FA4F00E8614E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15" name="Triangle">
                <a:extLst>
                  <a:ext uri="{FF2B5EF4-FFF2-40B4-BE49-F238E27FC236}">
                    <a16:creationId xmlns:a16="http://schemas.microsoft.com/office/drawing/2014/main" id="{ADABD82A-484B-04C8-EDD3-809FFD4C6755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16" name="Triangle">
                <a:extLst>
                  <a:ext uri="{FF2B5EF4-FFF2-40B4-BE49-F238E27FC236}">
                    <a16:creationId xmlns:a16="http://schemas.microsoft.com/office/drawing/2014/main" id="{E6750014-8BD7-43CA-E73B-2364F6898C63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17" name="Triangle">
                <a:extLst>
                  <a:ext uri="{FF2B5EF4-FFF2-40B4-BE49-F238E27FC236}">
                    <a16:creationId xmlns:a16="http://schemas.microsoft.com/office/drawing/2014/main" id="{382E966C-64BB-D72A-9D69-FA76624F6763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23" name="Group">
              <a:extLst>
                <a:ext uri="{FF2B5EF4-FFF2-40B4-BE49-F238E27FC236}">
                  <a16:creationId xmlns:a16="http://schemas.microsoft.com/office/drawing/2014/main" id="{EF9395BB-5A4B-89DE-0049-C5337CA5058B}"/>
                </a:ext>
              </a:extLst>
            </p:cNvPr>
            <p:cNvGrpSpPr/>
            <p:nvPr/>
          </p:nvGrpSpPr>
          <p:grpSpPr>
            <a:xfrm>
              <a:off x="2944904" y="2229066"/>
              <a:ext cx="381004" cy="392139"/>
              <a:chOff x="0" y="0"/>
              <a:chExt cx="381002" cy="392138"/>
            </a:xfrm>
          </p:grpSpPr>
          <p:sp>
            <p:nvSpPr>
              <p:cNvPr id="319" name="Triangle">
                <a:extLst>
                  <a:ext uri="{FF2B5EF4-FFF2-40B4-BE49-F238E27FC236}">
                    <a16:creationId xmlns:a16="http://schemas.microsoft.com/office/drawing/2014/main" id="{C8C34287-3099-59CA-6215-83E1AFC85EA8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20" name="Triangle">
                <a:extLst>
                  <a:ext uri="{FF2B5EF4-FFF2-40B4-BE49-F238E27FC236}">
                    <a16:creationId xmlns:a16="http://schemas.microsoft.com/office/drawing/2014/main" id="{A0B72BE2-5D73-9023-CE72-6144ADA83B6F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21" name="Triangle">
                <a:extLst>
                  <a:ext uri="{FF2B5EF4-FFF2-40B4-BE49-F238E27FC236}">
                    <a16:creationId xmlns:a16="http://schemas.microsoft.com/office/drawing/2014/main" id="{A047ACA7-F8D1-C8E5-7E95-9A3B70BD148C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22" name="Triangle">
                <a:extLst>
                  <a:ext uri="{FF2B5EF4-FFF2-40B4-BE49-F238E27FC236}">
                    <a16:creationId xmlns:a16="http://schemas.microsoft.com/office/drawing/2014/main" id="{64A8E5FA-388D-4BEF-FAB3-EA40104BAA1E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28" name="Group">
              <a:extLst>
                <a:ext uri="{FF2B5EF4-FFF2-40B4-BE49-F238E27FC236}">
                  <a16:creationId xmlns:a16="http://schemas.microsoft.com/office/drawing/2014/main" id="{C4F8DCD6-B985-26E7-D431-7185178251E9}"/>
                </a:ext>
              </a:extLst>
            </p:cNvPr>
            <p:cNvGrpSpPr/>
            <p:nvPr/>
          </p:nvGrpSpPr>
          <p:grpSpPr>
            <a:xfrm>
              <a:off x="-2" y="2868938"/>
              <a:ext cx="381003" cy="392139"/>
              <a:chOff x="0" y="0"/>
              <a:chExt cx="381002" cy="392138"/>
            </a:xfrm>
          </p:grpSpPr>
          <p:sp>
            <p:nvSpPr>
              <p:cNvPr id="324" name="Triangle">
                <a:extLst>
                  <a:ext uri="{FF2B5EF4-FFF2-40B4-BE49-F238E27FC236}">
                    <a16:creationId xmlns:a16="http://schemas.microsoft.com/office/drawing/2014/main" id="{929E1115-EC92-BED1-99CE-930A576FF0F7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25" name="Triangle">
                <a:extLst>
                  <a:ext uri="{FF2B5EF4-FFF2-40B4-BE49-F238E27FC236}">
                    <a16:creationId xmlns:a16="http://schemas.microsoft.com/office/drawing/2014/main" id="{BACAC008-88EF-AC90-2A3F-F1148064061C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26" name="Triangle">
                <a:extLst>
                  <a:ext uri="{FF2B5EF4-FFF2-40B4-BE49-F238E27FC236}">
                    <a16:creationId xmlns:a16="http://schemas.microsoft.com/office/drawing/2014/main" id="{69736F9B-4DD2-D20E-BE0B-FF28A2106F81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27" name="Triangle">
                <a:extLst>
                  <a:ext uri="{FF2B5EF4-FFF2-40B4-BE49-F238E27FC236}">
                    <a16:creationId xmlns:a16="http://schemas.microsoft.com/office/drawing/2014/main" id="{DCE5BF16-825D-A71F-2B5A-E06A8A863DA6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33" name="Group">
              <a:extLst>
                <a:ext uri="{FF2B5EF4-FFF2-40B4-BE49-F238E27FC236}">
                  <a16:creationId xmlns:a16="http://schemas.microsoft.com/office/drawing/2014/main" id="{F0ABC3B5-4865-5D72-2402-CE4B4123CBD7}"/>
                </a:ext>
              </a:extLst>
            </p:cNvPr>
            <p:cNvGrpSpPr/>
            <p:nvPr/>
          </p:nvGrpSpPr>
          <p:grpSpPr>
            <a:xfrm>
              <a:off x="1085225" y="3088358"/>
              <a:ext cx="381003" cy="392139"/>
              <a:chOff x="0" y="0"/>
              <a:chExt cx="381002" cy="392138"/>
            </a:xfrm>
          </p:grpSpPr>
          <p:sp>
            <p:nvSpPr>
              <p:cNvPr id="329" name="Triangle">
                <a:extLst>
                  <a:ext uri="{FF2B5EF4-FFF2-40B4-BE49-F238E27FC236}">
                    <a16:creationId xmlns:a16="http://schemas.microsoft.com/office/drawing/2014/main" id="{B8B5E1F3-A325-6A94-DE05-E9C32842A61F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30" name="Triangle">
                <a:extLst>
                  <a:ext uri="{FF2B5EF4-FFF2-40B4-BE49-F238E27FC236}">
                    <a16:creationId xmlns:a16="http://schemas.microsoft.com/office/drawing/2014/main" id="{93D02C65-431C-E6D8-6F8C-69C082204E62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31" name="Triangle">
                <a:extLst>
                  <a:ext uri="{FF2B5EF4-FFF2-40B4-BE49-F238E27FC236}">
                    <a16:creationId xmlns:a16="http://schemas.microsoft.com/office/drawing/2014/main" id="{20318C7E-E7EE-F34A-7AFC-1C23EBA4B0BB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32" name="Triangle">
                <a:extLst>
                  <a:ext uri="{FF2B5EF4-FFF2-40B4-BE49-F238E27FC236}">
                    <a16:creationId xmlns:a16="http://schemas.microsoft.com/office/drawing/2014/main" id="{88A46600-AFBE-13A1-7B6A-DE247696E943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38" name="Group">
              <a:extLst>
                <a:ext uri="{FF2B5EF4-FFF2-40B4-BE49-F238E27FC236}">
                  <a16:creationId xmlns:a16="http://schemas.microsoft.com/office/drawing/2014/main" id="{742EE32B-ED95-EB07-9934-9CE3CB4F7ADB}"/>
                </a:ext>
              </a:extLst>
            </p:cNvPr>
            <p:cNvGrpSpPr/>
            <p:nvPr/>
          </p:nvGrpSpPr>
          <p:grpSpPr>
            <a:xfrm>
              <a:off x="1334151" y="2229066"/>
              <a:ext cx="381003" cy="392139"/>
              <a:chOff x="0" y="0"/>
              <a:chExt cx="381002" cy="392138"/>
            </a:xfrm>
          </p:grpSpPr>
          <p:sp>
            <p:nvSpPr>
              <p:cNvPr id="334" name="Triangle">
                <a:extLst>
                  <a:ext uri="{FF2B5EF4-FFF2-40B4-BE49-F238E27FC236}">
                    <a16:creationId xmlns:a16="http://schemas.microsoft.com/office/drawing/2014/main" id="{9162ECB4-5AA7-B01E-A01A-DC7F24C6650A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35" name="Triangle">
                <a:extLst>
                  <a:ext uri="{FF2B5EF4-FFF2-40B4-BE49-F238E27FC236}">
                    <a16:creationId xmlns:a16="http://schemas.microsoft.com/office/drawing/2014/main" id="{966EF6BC-43B5-0A62-CA79-E620C0E496EF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36" name="Triangle">
                <a:extLst>
                  <a:ext uri="{FF2B5EF4-FFF2-40B4-BE49-F238E27FC236}">
                    <a16:creationId xmlns:a16="http://schemas.microsoft.com/office/drawing/2014/main" id="{F780AE7B-D5E7-1367-1F06-C0CBF10AB04A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37" name="Triangle">
                <a:extLst>
                  <a:ext uri="{FF2B5EF4-FFF2-40B4-BE49-F238E27FC236}">
                    <a16:creationId xmlns:a16="http://schemas.microsoft.com/office/drawing/2014/main" id="{2E14C403-570A-7583-A935-EE1C486389B0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43" name="Group">
              <a:extLst>
                <a:ext uri="{FF2B5EF4-FFF2-40B4-BE49-F238E27FC236}">
                  <a16:creationId xmlns:a16="http://schemas.microsoft.com/office/drawing/2014/main" id="{1705C6C7-C25E-2FDD-B9BC-9BC1A8FD163A}"/>
                </a:ext>
              </a:extLst>
            </p:cNvPr>
            <p:cNvGrpSpPr/>
            <p:nvPr/>
          </p:nvGrpSpPr>
          <p:grpSpPr>
            <a:xfrm>
              <a:off x="2713067" y="828090"/>
              <a:ext cx="381004" cy="392139"/>
              <a:chOff x="0" y="0"/>
              <a:chExt cx="381002" cy="392138"/>
            </a:xfrm>
          </p:grpSpPr>
          <p:sp>
            <p:nvSpPr>
              <p:cNvPr id="339" name="Triangle">
                <a:extLst>
                  <a:ext uri="{FF2B5EF4-FFF2-40B4-BE49-F238E27FC236}">
                    <a16:creationId xmlns:a16="http://schemas.microsoft.com/office/drawing/2014/main" id="{40473D73-97E6-5284-4E53-B1B5D2CEBFBB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40" name="Triangle">
                <a:extLst>
                  <a:ext uri="{FF2B5EF4-FFF2-40B4-BE49-F238E27FC236}">
                    <a16:creationId xmlns:a16="http://schemas.microsoft.com/office/drawing/2014/main" id="{A677702C-CF90-A3C7-8D24-E0FE29CD0A29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41" name="Triangle">
                <a:extLst>
                  <a:ext uri="{FF2B5EF4-FFF2-40B4-BE49-F238E27FC236}">
                    <a16:creationId xmlns:a16="http://schemas.microsoft.com/office/drawing/2014/main" id="{91AF89C4-3A54-007F-B438-DB715387E6D2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42" name="Triangle">
                <a:extLst>
                  <a:ext uri="{FF2B5EF4-FFF2-40B4-BE49-F238E27FC236}">
                    <a16:creationId xmlns:a16="http://schemas.microsoft.com/office/drawing/2014/main" id="{DE073057-B955-FABB-2EFF-4ED57BE75FF3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48" name="Group">
              <a:extLst>
                <a:ext uri="{FF2B5EF4-FFF2-40B4-BE49-F238E27FC236}">
                  <a16:creationId xmlns:a16="http://schemas.microsoft.com/office/drawing/2014/main" id="{83C7CB88-BE5C-8FA3-9C49-FC49232B72DF}"/>
                </a:ext>
              </a:extLst>
            </p:cNvPr>
            <p:cNvGrpSpPr/>
            <p:nvPr/>
          </p:nvGrpSpPr>
          <p:grpSpPr>
            <a:xfrm>
              <a:off x="3798294" y="1047508"/>
              <a:ext cx="381004" cy="392139"/>
              <a:chOff x="0" y="0"/>
              <a:chExt cx="381002" cy="392138"/>
            </a:xfrm>
          </p:grpSpPr>
          <p:sp>
            <p:nvSpPr>
              <p:cNvPr id="344" name="Triangle">
                <a:extLst>
                  <a:ext uri="{FF2B5EF4-FFF2-40B4-BE49-F238E27FC236}">
                    <a16:creationId xmlns:a16="http://schemas.microsoft.com/office/drawing/2014/main" id="{012F0CDF-A04D-DC21-3C0F-436EDEBF33D4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45" name="Triangle">
                <a:extLst>
                  <a:ext uri="{FF2B5EF4-FFF2-40B4-BE49-F238E27FC236}">
                    <a16:creationId xmlns:a16="http://schemas.microsoft.com/office/drawing/2014/main" id="{83D80664-E8C4-6105-A22E-7F48F25D804B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46" name="Triangle">
                <a:extLst>
                  <a:ext uri="{FF2B5EF4-FFF2-40B4-BE49-F238E27FC236}">
                    <a16:creationId xmlns:a16="http://schemas.microsoft.com/office/drawing/2014/main" id="{1219F86F-0CC0-A1C5-E4D6-1F9203A4E8BC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47" name="Triangle">
                <a:extLst>
                  <a:ext uri="{FF2B5EF4-FFF2-40B4-BE49-F238E27FC236}">
                    <a16:creationId xmlns:a16="http://schemas.microsoft.com/office/drawing/2014/main" id="{0D5301B8-B411-5C23-48CE-E1DE56A7FB6F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53" name="Group">
              <a:extLst>
                <a:ext uri="{FF2B5EF4-FFF2-40B4-BE49-F238E27FC236}">
                  <a16:creationId xmlns:a16="http://schemas.microsoft.com/office/drawing/2014/main" id="{37932362-F7E0-54CB-317B-00F9F0104D9D}"/>
                </a:ext>
              </a:extLst>
            </p:cNvPr>
            <p:cNvGrpSpPr/>
            <p:nvPr/>
          </p:nvGrpSpPr>
          <p:grpSpPr>
            <a:xfrm>
              <a:off x="3487517" y="76659"/>
              <a:ext cx="381004" cy="392139"/>
              <a:chOff x="0" y="0"/>
              <a:chExt cx="381002" cy="392138"/>
            </a:xfrm>
          </p:grpSpPr>
          <p:sp>
            <p:nvSpPr>
              <p:cNvPr id="349" name="Triangle">
                <a:extLst>
                  <a:ext uri="{FF2B5EF4-FFF2-40B4-BE49-F238E27FC236}">
                    <a16:creationId xmlns:a16="http://schemas.microsoft.com/office/drawing/2014/main" id="{08A663B5-B305-E3B2-B5FE-3E55A0C0C432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50" name="Triangle">
                <a:extLst>
                  <a:ext uri="{FF2B5EF4-FFF2-40B4-BE49-F238E27FC236}">
                    <a16:creationId xmlns:a16="http://schemas.microsoft.com/office/drawing/2014/main" id="{EB1C9AC4-9245-FD41-9042-AC9E485E1112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51" name="Triangle">
                <a:extLst>
                  <a:ext uri="{FF2B5EF4-FFF2-40B4-BE49-F238E27FC236}">
                    <a16:creationId xmlns:a16="http://schemas.microsoft.com/office/drawing/2014/main" id="{EA0BA778-CA2A-AEBC-8C7D-27FA1C4D01A2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52" name="Triangle">
                <a:extLst>
                  <a:ext uri="{FF2B5EF4-FFF2-40B4-BE49-F238E27FC236}">
                    <a16:creationId xmlns:a16="http://schemas.microsoft.com/office/drawing/2014/main" id="{B1D6C750-096C-8169-02E7-447C07F6048D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58" name="Group">
              <a:extLst>
                <a:ext uri="{FF2B5EF4-FFF2-40B4-BE49-F238E27FC236}">
                  <a16:creationId xmlns:a16="http://schemas.microsoft.com/office/drawing/2014/main" id="{FBDCA10F-D8E7-019B-1CB1-3E1FB12F63FE}"/>
                </a:ext>
              </a:extLst>
            </p:cNvPr>
            <p:cNvGrpSpPr/>
            <p:nvPr/>
          </p:nvGrpSpPr>
          <p:grpSpPr>
            <a:xfrm>
              <a:off x="1054350" y="1452004"/>
              <a:ext cx="381003" cy="392139"/>
              <a:chOff x="0" y="0"/>
              <a:chExt cx="381002" cy="392138"/>
            </a:xfrm>
          </p:grpSpPr>
          <p:sp>
            <p:nvSpPr>
              <p:cNvPr id="354" name="Triangle">
                <a:extLst>
                  <a:ext uri="{FF2B5EF4-FFF2-40B4-BE49-F238E27FC236}">
                    <a16:creationId xmlns:a16="http://schemas.microsoft.com/office/drawing/2014/main" id="{9963F481-F949-8DD0-315D-6A77C8156BF7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55" name="Triangle">
                <a:extLst>
                  <a:ext uri="{FF2B5EF4-FFF2-40B4-BE49-F238E27FC236}">
                    <a16:creationId xmlns:a16="http://schemas.microsoft.com/office/drawing/2014/main" id="{B3CD54FC-8C6B-6653-B3AE-9292211046E6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56" name="Triangle">
                <a:extLst>
                  <a:ext uri="{FF2B5EF4-FFF2-40B4-BE49-F238E27FC236}">
                    <a16:creationId xmlns:a16="http://schemas.microsoft.com/office/drawing/2014/main" id="{759DEEB2-000C-D18B-6BB2-CD8F14B31850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57" name="Triangle">
                <a:extLst>
                  <a:ext uri="{FF2B5EF4-FFF2-40B4-BE49-F238E27FC236}">
                    <a16:creationId xmlns:a16="http://schemas.microsoft.com/office/drawing/2014/main" id="{7A185D91-BDDC-5ED6-9893-33B156F44D26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63" name="Group">
              <a:extLst>
                <a:ext uri="{FF2B5EF4-FFF2-40B4-BE49-F238E27FC236}">
                  <a16:creationId xmlns:a16="http://schemas.microsoft.com/office/drawing/2014/main" id="{8AF0CA2C-5F6E-FBD8-DF98-C118B179DA9A}"/>
                </a:ext>
              </a:extLst>
            </p:cNvPr>
            <p:cNvGrpSpPr/>
            <p:nvPr/>
          </p:nvGrpSpPr>
          <p:grpSpPr>
            <a:xfrm>
              <a:off x="4988358" y="3674719"/>
              <a:ext cx="381004" cy="392139"/>
              <a:chOff x="0" y="0"/>
              <a:chExt cx="381002" cy="392138"/>
            </a:xfrm>
          </p:grpSpPr>
          <p:sp>
            <p:nvSpPr>
              <p:cNvPr id="359" name="Triangle">
                <a:extLst>
                  <a:ext uri="{FF2B5EF4-FFF2-40B4-BE49-F238E27FC236}">
                    <a16:creationId xmlns:a16="http://schemas.microsoft.com/office/drawing/2014/main" id="{A0E85EB8-8441-39ED-87B5-699B51248963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60" name="Triangle">
                <a:extLst>
                  <a:ext uri="{FF2B5EF4-FFF2-40B4-BE49-F238E27FC236}">
                    <a16:creationId xmlns:a16="http://schemas.microsoft.com/office/drawing/2014/main" id="{58F91326-5436-7DF3-3922-FC7ED298C5E2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61" name="Triangle">
                <a:extLst>
                  <a:ext uri="{FF2B5EF4-FFF2-40B4-BE49-F238E27FC236}">
                    <a16:creationId xmlns:a16="http://schemas.microsoft.com/office/drawing/2014/main" id="{4F3275B2-4B4C-BDB5-A04D-A861B8114A6D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62" name="Triangle">
                <a:extLst>
                  <a:ext uri="{FF2B5EF4-FFF2-40B4-BE49-F238E27FC236}">
                    <a16:creationId xmlns:a16="http://schemas.microsoft.com/office/drawing/2014/main" id="{3C792555-ECE9-E5E4-6AB6-8D98ADC50207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68" name="Group">
              <a:extLst>
                <a:ext uri="{FF2B5EF4-FFF2-40B4-BE49-F238E27FC236}">
                  <a16:creationId xmlns:a16="http://schemas.microsoft.com/office/drawing/2014/main" id="{BB32D035-9F74-6E87-5C24-A03652E35E65}"/>
                </a:ext>
              </a:extLst>
            </p:cNvPr>
            <p:cNvGrpSpPr/>
            <p:nvPr/>
          </p:nvGrpSpPr>
          <p:grpSpPr>
            <a:xfrm>
              <a:off x="1828800" y="700572"/>
              <a:ext cx="381004" cy="392139"/>
              <a:chOff x="0" y="0"/>
              <a:chExt cx="381002" cy="392138"/>
            </a:xfrm>
          </p:grpSpPr>
          <p:sp>
            <p:nvSpPr>
              <p:cNvPr id="364" name="Triangle">
                <a:extLst>
                  <a:ext uri="{FF2B5EF4-FFF2-40B4-BE49-F238E27FC236}">
                    <a16:creationId xmlns:a16="http://schemas.microsoft.com/office/drawing/2014/main" id="{6FA53435-4E99-F879-F4E3-21BDFC56A933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65" name="Triangle">
                <a:extLst>
                  <a:ext uri="{FF2B5EF4-FFF2-40B4-BE49-F238E27FC236}">
                    <a16:creationId xmlns:a16="http://schemas.microsoft.com/office/drawing/2014/main" id="{3A0D13B1-CD28-F3F7-D943-EFA748815446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66" name="Triangle">
                <a:extLst>
                  <a:ext uri="{FF2B5EF4-FFF2-40B4-BE49-F238E27FC236}">
                    <a16:creationId xmlns:a16="http://schemas.microsoft.com/office/drawing/2014/main" id="{F3078D74-F024-D957-FF9E-9094687498F1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67" name="Triangle">
                <a:extLst>
                  <a:ext uri="{FF2B5EF4-FFF2-40B4-BE49-F238E27FC236}">
                    <a16:creationId xmlns:a16="http://schemas.microsoft.com/office/drawing/2014/main" id="{5EA5F469-95E4-CDCD-E06F-CA3D2CFF61AA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73" name="Group">
              <a:extLst>
                <a:ext uri="{FF2B5EF4-FFF2-40B4-BE49-F238E27FC236}">
                  <a16:creationId xmlns:a16="http://schemas.microsoft.com/office/drawing/2014/main" id="{F4A8AF09-7EEC-1114-1A1E-02D98B918D5C}"/>
                </a:ext>
              </a:extLst>
            </p:cNvPr>
            <p:cNvGrpSpPr/>
            <p:nvPr/>
          </p:nvGrpSpPr>
          <p:grpSpPr>
            <a:xfrm>
              <a:off x="4160250" y="2980497"/>
              <a:ext cx="381004" cy="392139"/>
              <a:chOff x="0" y="0"/>
              <a:chExt cx="381002" cy="392138"/>
            </a:xfrm>
          </p:grpSpPr>
          <p:sp>
            <p:nvSpPr>
              <p:cNvPr id="369" name="Triangle">
                <a:extLst>
                  <a:ext uri="{FF2B5EF4-FFF2-40B4-BE49-F238E27FC236}">
                    <a16:creationId xmlns:a16="http://schemas.microsoft.com/office/drawing/2014/main" id="{F0C8E601-6DA3-1134-5DCE-BC5B16A35F0A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70" name="Triangle">
                <a:extLst>
                  <a:ext uri="{FF2B5EF4-FFF2-40B4-BE49-F238E27FC236}">
                    <a16:creationId xmlns:a16="http://schemas.microsoft.com/office/drawing/2014/main" id="{0BAECF50-992B-A385-6441-3841BF04A405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71" name="Triangle">
                <a:extLst>
                  <a:ext uri="{FF2B5EF4-FFF2-40B4-BE49-F238E27FC236}">
                    <a16:creationId xmlns:a16="http://schemas.microsoft.com/office/drawing/2014/main" id="{4C61ED6A-0F35-6952-0CC2-55CE24C832C3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72" name="Triangle">
                <a:extLst>
                  <a:ext uri="{FF2B5EF4-FFF2-40B4-BE49-F238E27FC236}">
                    <a16:creationId xmlns:a16="http://schemas.microsoft.com/office/drawing/2014/main" id="{421C5AB3-8394-188F-9394-40DD6E5B8004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78" name="Group">
              <a:extLst>
                <a:ext uri="{FF2B5EF4-FFF2-40B4-BE49-F238E27FC236}">
                  <a16:creationId xmlns:a16="http://schemas.microsoft.com/office/drawing/2014/main" id="{E293C669-84DC-0A72-8D20-B5C12AD7ED69}"/>
                </a:ext>
              </a:extLst>
            </p:cNvPr>
            <p:cNvGrpSpPr/>
            <p:nvPr/>
          </p:nvGrpSpPr>
          <p:grpSpPr>
            <a:xfrm>
              <a:off x="5697762" y="2912548"/>
              <a:ext cx="381004" cy="392139"/>
              <a:chOff x="0" y="0"/>
              <a:chExt cx="381002" cy="392138"/>
            </a:xfrm>
          </p:grpSpPr>
          <p:sp>
            <p:nvSpPr>
              <p:cNvPr id="374" name="Triangle">
                <a:extLst>
                  <a:ext uri="{FF2B5EF4-FFF2-40B4-BE49-F238E27FC236}">
                    <a16:creationId xmlns:a16="http://schemas.microsoft.com/office/drawing/2014/main" id="{DC207E5C-3DE5-670C-0B13-5AECDA073BBF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75" name="Triangle">
                <a:extLst>
                  <a:ext uri="{FF2B5EF4-FFF2-40B4-BE49-F238E27FC236}">
                    <a16:creationId xmlns:a16="http://schemas.microsoft.com/office/drawing/2014/main" id="{E3D8A0D0-DCBA-B95F-8EBA-3BB48E20BF0C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76" name="Triangle">
                <a:extLst>
                  <a:ext uri="{FF2B5EF4-FFF2-40B4-BE49-F238E27FC236}">
                    <a16:creationId xmlns:a16="http://schemas.microsoft.com/office/drawing/2014/main" id="{00599A86-78C1-DAC4-FCB6-56DCF73E77C7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77" name="Triangle">
                <a:extLst>
                  <a:ext uri="{FF2B5EF4-FFF2-40B4-BE49-F238E27FC236}">
                    <a16:creationId xmlns:a16="http://schemas.microsoft.com/office/drawing/2014/main" id="{D9DF4233-DDD9-69DB-62AF-0BBAE61A5E1E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83" name="Group">
              <a:extLst>
                <a:ext uri="{FF2B5EF4-FFF2-40B4-BE49-F238E27FC236}">
                  <a16:creationId xmlns:a16="http://schemas.microsoft.com/office/drawing/2014/main" id="{87F8D1F3-7230-C01A-0020-56A7D2FF5E18}"/>
                </a:ext>
              </a:extLst>
            </p:cNvPr>
            <p:cNvGrpSpPr/>
            <p:nvPr/>
          </p:nvGrpSpPr>
          <p:grpSpPr>
            <a:xfrm>
              <a:off x="5386986" y="1941698"/>
              <a:ext cx="381004" cy="392139"/>
              <a:chOff x="0" y="0"/>
              <a:chExt cx="381002" cy="392138"/>
            </a:xfrm>
          </p:grpSpPr>
          <p:sp>
            <p:nvSpPr>
              <p:cNvPr id="379" name="Triangle">
                <a:extLst>
                  <a:ext uri="{FF2B5EF4-FFF2-40B4-BE49-F238E27FC236}">
                    <a16:creationId xmlns:a16="http://schemas.microsoft.com/office/drawing/2014/main" id="{82FE5881-226C-1785-1DC9-568DBF1C1251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80" name="Triangle">
                <a:extLst>
                  <a:ext uri="{FF2B5EF4-FFF2-40B4-BE49-F238E27FC236}">
                    <a16:creationId xmlns:a16="http://schemas.microsoft.com/office/drawing/2014/main" id="{91A0DDE5-1FF1-5C56-F188-BE8DB28B93F1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81" name="Triangle">
                <a:extLst>
                  <a:ext uri="{FF2B5EF4-FFF2-40B4-BE49-F238E27FC236}">
                    <a16:creationId xmlns:a16="http://schemas.microsoft.com/office/drawing/2014/main" id="{1A3A970F-6E99-2C9C-33EC-7816316726E8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82" name="Triangle">
                <a:extLst>
                  <a:ext uri="{FF2B5EF4-FFF2-40B4-BE49-F238E27FC236}">
                    <a16:creationId xmlns:a16="http://schemas.microsoft.com/office/drawing/2014/main" id="{A5638C0C-20E8-2AC2-AFF1-CC0797E75F68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88" name="Group">
              <a:extLst>
                <a:ext uri="{FF2B5EF4-FFF2-40B4-BE49-F238E27FC236}">
                  <a16:creationId xmlns:a16="http://schemas.microsoft.com/office/drawing/2014/main" id="{99F3D715-2FCE-7DBF-3EC4-21A1FFC24CAA}"/>
                </a:ext>
              </a:extLst>
            </p:cNvPr>
            <p:cNvGrpSpPr/>
            <p:nvPr/>
          </p:nvGrpSpPr>
          <p:grpSpPr>
            <a:xfrm>
              <a:off x="4654173" y="751430"/>
              <a:ext cx="381004" cy="392139"/>
              <a:chOff x="0" y="0"/>
              <a:chExt cx="381002" cy="392138"/>
            </a:xfrm>
          </p:grpSpPr>
          <p:sp>
            <p:nvSpPr>
              <p:cNvPr id="384" name="Triangle">
                <a:extLst>
                  <a:ext uri="{FF2B5EF4-FFF2-40B4-BE49-F238E27FC236}">
                    <a16:creationId xmlns:a16="http://schemas.microsoft.com/office/drawing/2014/main" id="{489607D8-A03E-9F98-8579-D22BCBA4A133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85" name="Triangle">
                <a:extLst>
                  <a:ext uri="{FF2B5EF4-FFF2-40B4-BE49-F238E27FC236}">
                    <a16:creationId xmlns:a16="http://schemas.microsoft.com/office/drawing/2014/main" id="{10A1FFC4-F004-A411-087C-B3FE0927426F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86" name="Triangle">
                <a:extLst>
                  <a:ext uri="{FF2B5EF4-FFF2-40B4-BE49-F238E27FC236}">
                    <a16:creationId xmlns:a16="http://schemas.microsoft.com/office/drawing/2014/main" id="{92BD65A7-EFC0-3FA2-0C8F-5693E03FD6A2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87" name="Triangle">
                <a:extLst>
                  <a:ext uri="{FF2B5EF4-FFF2-40B4-BE49-F238E27FC236}">
                    <a16:creationId xmlns:a16="http://schemas.microsoft.com/office/drawing/2014/main" id="{3CBAFE58-D9B5-EEFD-5CDB-94DD20BB46E6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93" name="Group">
              <a:extLst>
                <a:ext uri="{FF2B5EF4-FFF2-40B4-BE49-F238E27FC236}">
                  <a16:creationId xmlns:a16="http://schemas.microsoft.com/office/drawing/2014/main" id="{5810B17E-6D26-A46C-705A-773CEF142F0E}"/>
                </a:ext>
              </a:extLst>
            </p:cNvPr>
            <p:cNvGrpSpPr/>
            <p:nvPr/>
          </p:nvGrpSpPr>
          <p:grpSpPr>
            <a:xfrm>
              <a:off x="5739400" y="970849"/>
              <a:ext cx="381004" cy="392139"/>
              <a:chOff x="0" y="0"/>
              <a:chExt cx="381002" cy="392138"/>
            </a:xfrm>
          </p:grpSpPr>
          <p:sp>
            <p:nvSpPr>
              <p:cNvPr id="389" name="Triangle">
                <a:extLst>
                  <a:ext uri="{FF2B5EF4-FFF2-40B4-BE49-F238E27FC236}">
                    <a16:creationId xmlns:a16="http://schemas.microsoft.com/office/drawing/2014/main" id="{B7E578E3-BEE8-A40C-5478-156BD72EB56B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90" name="Triangle">
                <a:extLst>
                  <a:ext uri="{FF2B5EF4-FFF2-40B4-BE49-F238E27FC236}">
                    <a16:creationId xmlns:a16="http://schemas.microsoft.com/office/drawing/2014/main" id="{3AF2B6FB-4CCD-DC34-DCED-F3EB1E82B2F5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91" name="Triangle">
                <a:extLst>
                  <a:ext uri="{FF2B5EF4-FFF2-40B4-BE49-F238E27FC236}">
                    <a16:creationId xmlns:a16="http://schemas.microsoft.com/office/drawing/2014/main" id="{88496CFD-3EC1-EB7C-257C-F80AE0EB914D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92" name="Triangle">
                <a:extLst>
                  <a:ext uri="{FF2B5EF4-FFF2-40B4-BE49-F238E27FC236}">
                    <a16:creationId xmlns:a16="http://schemas.microsoft.com/office/drawing/2014/main" id="{63FEF43E-D501-8447-0440-498460FE1675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98" name="Group">
              <a:extLst>
                <a:ext uri="{FF2B5EF4-FFF2-40B4-BE49-F238E27FC236}">
                  <a16:creationId xmlns:a16="http://schemas.microsoft.com/office/drawing/2014/main" id="{2A3D7504-8E07-2D2D-DEE4-BB777C6C0C3A}"/>
                </a:ext>
              </a:extLst>
            </p:cNvPr>
            <p:cNvGrpSpPr/>
            <p:nvPr/>
          </p:nvGrpSpPr>
          <p:grpSpPr>
            <a:xfrm>
              <a:off x="5428624" y="-1"/>
              <a:ext cx="381004" cy="392139"/>
              <a:chOff x="0" y="0"/>
              <a:chExt cx="381002" cy="392138"/>
            </a:xfrm>
          </p:grpSpPr>
          <p:sp>
            <p:nvSpPr>
              <p:cNvPr id="394" name="Triangle">
                <a:extLst>
                  <a:ext uri="{FF2B5EF4-FFF2-40B4-BE49-F238E27FC236}">
                    <a16:creationId xmlns:a16="http://schemas.microsoft.com/office/drawing/2014/main" id="{0A93EAF4-1ABD-ED43-6E28-91F67C7AD41B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95" name="Triangle">
                <a:extLst>
                  <a:ext uri="{FF2B5EF4-FFF2-40B4-BE49-F238E27FC236}">
                    <a16:creationId xmlns:a16="http://schemas.microsoft.com/office/drawing/2014/main" id="{C40A1FED-3EC7-926C-DB17-2D5D53F0F8EC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96" name="Triangle">
                <a:extLst>
                  <a:ext uri="{FF2B5EF4-FFF2-40B4-BE49-F238E27FC236}">
                    <a16:creationId xmlns:a16="http://schemas.microsoft.com/office/drawing/2014/main" id="{83264D51-9F83-5D29-8ED1-4288FBC8A8D2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97" name="Triangle">
                <a:extLst>
                  <a:ext uri="{FF2B5EF4-FFF2-40B4-BE49-F238E27FC236}">
                    <a16:creationId xmlns:a16="http://schemas.microsoft.com/office/drawing/2014/main" id="{F21241CB-D0ED-8BC8-0C76-42E6B6572080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403" name="Group">
              <a:extLst>
                <a:ext uri="{FF2B5EF4-FFF2-40B4-BE49-F238E27FC236}">
                  <a16:creationId xmlns:a16="http://schemas.microsoft.com/office/drawing/2014/main" id="{31E91C2D-0C85-D791-1CB3-A9549A3EC586}"/>
                </a:ext>
              </a:extLst>
            </p:cNvPr>
            <p:cNvGrpSpPr/>
            <p:nvPr/>
          </p:nvGrpSpPr>
          <p:grpSpPr>
            <a:xfrm>
              <a:off x="6824627" y="756717"/>
              <a:ext cx="381004" cy="392139"/>
              <a:chOff x="0" y="0"/>
              <a:chExt cx="381002" cy="392138"/>
            </a:xfrm>
          </p:grpSpPr>
          <p:sp>
            <p:nvSpPr>
              <p:cNvPr id="399" name="Triangle">
                <a:extLst>
                  <a:ext uri="{FF2B5EF4-FFF2-40B4-BE49-F238E27FC236}">
                    <a16:creationId xmlns:a16="http://schemas.microsoft.com/office/drawing/2014/main" id="{5E689AFA-3996-DE7A-8B2F-B4AABF13E49F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00" name="Triangle">
                <a:extLst>
                  <a:ext uri="{FF2B5EF4-FFF2-40B4-BE49-F238E27FC236}">
                    <a16:creationId xmlns:a16="http://schemas.microsoft.com/office/drawing/2014/main" id="{CBB93BF0-18E6-A297-C07B-1988BC4FF365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01" name="Triangle">
                <a:extLst>
                  <a:ext uri="{FF2B5EF4-FFF2-40B4-BE49-F238E27FC236}">
                    <a16:creationId xmlns:a16="http://schemas.microsoft.com/office/drawing/2014/main" id="{07BD57BC-9730-B72C-B301-F24916ED9D1F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02" name="Triangle">
                <a:extLst>
                  <a:ext uri="{FF2B5EF4-FFF2-40B4-BE49-F238E27FC236}">
                    <a16:creationId xmlns:a16="http://schemas.microsoft.com/office/drawing/2014/main" id="{AA59C9D6-F491-D7B7-DBA0-33DD4DD5459F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408" name="Group">
              <a:extLst>
                <a:ext uri="{FF2B5EF4-FFF2-40B4-BE49-F238E27FC236}">
                  <a16:creationId xmlns:a16="http://schemas.microsoft.com/office/drawing/2014/main" id="{66A44144-78A2-2599-5AC9-2572B07007F0}"/>
                </a:ext>
              </a:extLst>
            </p:cNvPr>
            <p:cNvGrpSpPr/>
            <p:nvPr/>
          </p:nvGrpSpPr>
          <p:grpSpPr>
            <a:xfrm>
              <a:off x="7909855" y="976135"/>
              <a:ext cx="381003" cy="392139"/>
              <a:chOff x="0" y="0"/>
              <a:chExt cx="381002" cy="392138"/>
            </a:xfrm>
          </p:grpSpPr>
          <p:sp>
            <p:nvSpPr>
              <p:cNvPr id="404" name="Triangle">
                <a:extLst>
                  <a:ext uri="{FF2B5EF4-FFF2-40B4-BE49-F238E27FC236}">
                    <a16:creationId xmlns:a16="http://schemas.microsoft.com/office/drawing/2014/main" id="{AD338577-6281-50E4-6CC8-E26A0CA0811C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05" name="Triangle">
                <a:extLst>
                  <a:ext uri="{FF2B5EF4-FFF2-40B4-BE49-F238E27FC236}">
                    <a16:creationId xmlns:a16="http://schemas.microsoft.com/office/drawing/2014/main" id="{97EF1A9E-7370-3204-637B-E25A034B8868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06" name="Triangle">
                <a:extLst>
                  <a:ext uri="{FF2B5EF4-FFF2-40B4-BE49-F238E27FC236}">
                    <a16:creationId xmlns:a16="http://schemas.microsoft.com/office/drawing/2014/main" id="{17E41BA2-3777-5871-6603-0B52D075AD20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07" name="Triangle">
                <a:extLst>
                  <a:ext uri="{FF2B5EF4-FFF2-40B4-BE49-F238E27FC236}">
                    <a16:creationId xmlns:a16="http://schemas.microsoft.com/office/drawing/2014/main" id="{BAE94E66-F2D4-0F32-6714-BDE043DAA1F3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413" name="Group">
              <a:extLst>
                <a:ext uri="{FF2B5EF4-FFF2-40B4-BE49-F238E27FC236}">
                  <a16:creationId xmlns:a16="http://schemas.microsoft.com/office/drawing/2014/main" id="{63FCB4C6-84AC-026E-59A6-99F77971AC42}"/>
                </a:ext>
              </a:extLst>
            </p:cNvPr>
            <p:cNvGrpSpPr/>
            <p:nvPr/>
          </p:nvGrpSpPr>
          <p:grpSpPr>
            <a:xfrm>
              <a:off x="7599078" y="5285"/>
              <a:ext cx="381003" cy="392139"/>
              <a:chOff x="0" y="0"/>
              <a:chExt cx="381002" cy="392138"/>
            </a:xfrm>
          </p:grpSpPr>
          <p:sp>
            <p:nvSpPr>
              <p:cNvPr id="409" name="Triangle">
                <a:extLst>
                  <a:ext uri="{FF2B5EF4-FFF2-40B4-BE49-F238E27FC236}">
                    <a16:creationId xmlns:a16="http://schemas.microsoft.com/office/drawing/2014/main" id="{19766449-8F61-84A9-CFA7-D334ADCD6BFE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10" name="Triangle">
                <a:extLst>
                  <a:ext uri="{FF2B5EF4-FFF2-40B4-BE49-F238E27FC236}">
                    <a16:creationId xmlns:a16="http://schemas.microsoft.com/office/drawing/2014/main" id="{97DA88F3-9691-8950-6F11-67EEED4BD3EA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11" name="Triangle">
                <a:extLst>
                  <a:ext uri="{FF2B5EF4-FFF2-40B4-BE49-F238E27FC236}">
                    <a16:creationId xmlns:a16="http://schemas.microsoft.com/office/drawing/2014/main" id="{5A043C20-4F27-62DA-D096-F59720184D00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12" name="Triangle">
                <a:extLst>
                  <a:ext uri="{FF2B5EF4-FFF2-40B4-BE49-F238E27FC236}">
                    <a16:creationId xmlns:a16="http://schemas.microsoft.com/office/drawing/2014/main" id="{4306F5AA-0DDA-63C0-F7A8-515865D5FB69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418" name="Group">
              <a:extLst>
                <a:ext uri="{FF2B5EF4-FFF2-40B4-BE49-F238E27FC236}">
                  <a16:creationId xmlns:a16="http://schemas.microsoft.com/office/drawing/2014/main" id="{2971E598-089A-1417-808B-C49CEE202EE1}"/>
                </a:ext>
              </a:extLst>
            </p:cNvPr>
            <p:cNvGrpSpPr/>
            <p:nvPr/>
          </p:nvGrpSpPr>
          <p:grpSpPr>
            <a:xfrm>
              <a:off x="6620515" y="2687955"/>
              <a:ext cx="381004" cy="392139"/>
              <a:chOff x="0" y="0"/>
              <a:chExt cx="381002" cy="392138"/>
            </a:xfrm>
          </p:grpSpPr>
          <p:sp>
            <p:nvSpPr>
              <p:cNvPr id="414" name="Triangle">
                <a:extLst>
                  <a:ext uri="{FF2B5EF4-FFF2-40B4-BE49-F238E27FC236}">
                    <a16:creationId xmlns:a16="http://schemas.microsoft.com/office/drawing/2014/main" id="{B6F5447B-C840-1FB5-D91D-9FFB20F8E197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15" name="Triangle">
                <a:extLst>
                  <a:ext uri="{FF2B5EF4-FFF2-40B4-BE49-F238E27FC236}">
                    <a16:creationId xmlns:a16="http://schemas.microsoft.com/office/drawing/2014/main" id="{C21FF3D8-CD2E-2426-39F1-C6EC8043E94E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16" name="Triangle">
                <a:extLst>
                  <a:ext uri="{FF2B5EF4-FFF2-40B4-BE49-F238E27FC236}">
                    <a16:creationId xmlns:a16="http://schemas.microsoft.com/office/drawing/2014/main" id="{3C1B03C2-9B90-0303-AE31-5F187C5ABA77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17" name="Triangle">
                <a:extLst>
                  <a:ext uri="{FF2B5EF4-FFF2-40B4-BE49-F238E27FC236}">
                    <a16:creationId xmlns:a16="http://schemas.microsoft.com/office/drawing/2014/main" id="{A130ED0E-9826-C2A4-5280-8D553B33C610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423" name="Group">
              <a:extLst>
                <a:ext uri="{FF2B5EF4-FFF2-40B4-BE49-F238E27FC236}">
                  <a16:creationId xmlns:a16="http://schemas.microsoft.com/office/drawing/2014/main" id="{083D4417-2B77-84F2-D3F2-5477473AF802}"/>
                </a:ext>
              </a:extLst>
            </p:cNvPr>
            <p:cNvGrpSpPr/>
            <p:nvPr/>
          </p:nvGrpSpPr>
          <p:grpSpPr>
            <a:xfrm>
              <a:off x="7705743" y="2907375"/>
              <a:ext cx="381003" cy="392139"/>
              <a:chOff x="0" y="0"/>
              <a:chExt cx="381002" cy="392138"/>
            </a:xfrm>
          </p:grpSpPr>
          <p:sp>
            <p:nvSpPr>
              <p:cNvPr id="419" name="Triangle">
                <a:extLst>
                  <a:ext uri="{FF2B5EF4-FFF2-40B4-BE49-F238E27FC236}">
                    <a16:creationId xmlns:a16="http://schemas.microsoft.com/office/drawing/2014/main" id="{74AA611E-1EDA-9A46-02D1-40ABBA036820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20" name="Triangle">
                <a:extLst>
                  <a:ext uri="{FF2B5EF4-FFF2-40B4-BE49-F238E27FC236}">
                    <a16:creationId xmlns:a16="http://schemas.microsoft.com/office/drawing/2014/main" id="{A8450326-140A-702F-3036-A865E0903F2C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21" name="Triangle">
                <a:extLst>
                  <a:ext uri="{FF2B5EF4-FFF2-40B4-BE49-F238E27FC236}">
                    <a16:creationId xmlns:a16="http://schemas.microsoft.com/office/drawing/2014/main" id="{FD35C552-AE6F-2BBD-83D7-7CC8E6C2ECF3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22" name="Triangle">
                <a:extLst>
                  <a:ext uri="{FF2B5EF4-FFF2-40B4-BE49-F238E27FC236}">
                    <a16:creationId xmlns:a16="http://schemas.microsoft.com/office/drawing/2014/main" id="{FBD9E17A-7447-695F-4994-03092A5BB142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428" name="Group">
              <a:extLst>
                <a:ext uri="{FF2B5EF4-FFF2-40B4-BE49-F238E27FC236}">
                  <a16:creationId xmlns:a16="http://schemas.microsoft.com/office/drawing/2014/main" id="{53BE7A07-0C87-E24E-DFE6-4F2DCA1906AA}"/>
                </a:ext>
              </a:extLst>
            </p:cNvPr>
            <p:cNvGrpSpPr/>
            <p:nvPr/>
          </p:nvGrpSpPr>
          <p:grpSpPr>
            <a:xfrm>
              <a:off x="7394966" y="1936524"/>
              <a:ext cx="381004" cy="392140"/>
              <a:chOff x="0" y="0"/>
              <a:chExt cx="381002" cy="392138"/>
            </a:xfrm>
          </p:grpSpPr>
          <p:sp>
            <p:nvSpPr>
              <p:cNvPr id="424" name="Triangle">
                <a:extLst>
                  <a:ext uri="{FF2B5EF4-FFF2-40B4-BE49-F238E27FC236}">
                    <a16:creationId xmlns:a16="http://schemas.microsoft.com/office/drawing/2014/main" id="{A4D57E53-E714-E8CF-15E9-4CEDC3EA5057}"/>
                  </a:ext>
                </a:extLst>
              </p:cNvPr>
              <p:cNvSpPr/>
              <p:nvPr/>
            </p:nvSpPr>
            <p:spPr>
              <a:xfrm rot="786350">
                <a:off x="93760" y="197070"/>
                <a:ext cx="151190" cy="1802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25" name="Triangle">
                <a:extLst>
                  <a:ext uri="{FF2B5EF4-FFF2-40B4-BE49-F238E27FC236}">
                    <a16:creationId xmlns:a16="http://schemas.microsoft.com/office/drawing/2014/main" id="{178DF35C-02DD-C485-41DE-4B6A6A9BD2CD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26" name="Triangle">
                <a:extLst>
                  <a:ext uri="{FF2B5EF4-FFF2-40B4-BE49-F238E27FC236}">
                    <a16:creationId xmlns:a16="http://schemas.microsoft.com/office/drawing/2014/main" id="{ADF16254-62A2-9DEF-DE04-B76371E1CB11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9" cy="1740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27" name="Triangle">
                <a:extLst>
                  <a:ext uri="{FF2B5EF4-FFF2-40B4-BE49-F238E27FC236}">
                    <a16:creationId xmlns:a16="http://schemas.microsoft.com/office/drawing/2014/main" id="{9C785CD7-1AD2-C475-390C-0CA466AD8EB5}"/>
                  </a:ext>
                </a:extLst>
              </p:cNvPr>
              <p:cNvSpPr/>
              <p:nvPr/>
            </p:nvSpPr>
            <p:spPr>
              <a:xfrm rot="16986341">
                <a:off x="27043" y="90589"/>
                <a:ext cx="154519" cy="1782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433" name="Group">
              <a:extLst>
                <a:ext uri="{FF2B5EF4-FFF2-40B4-BE49-F238E27FC236}">
                  <a16:creationId xmlns:a16="http://schemas.microsoft.com/office/drawing/2014/main" id="{62A3E463-0643-3EA5-74D1-607055E6A398}"/>
                </a:ext>
              </a:extLst>
            </p:cNvPr>
            <p:cNvGrpSpPr/>
            <p:nvPr/>
          </p:nvGrpSpPr>
          <p:grpSpPr>
            <a:xfrm>
              <a:off x="7056464" y="3534716"/>
              <a:ext cx="381004" cy="392139"/>
              <a:chOff x="0" y="0"/>
              <a:chExt cx="381002" cy="392138"/>
            </a:xfrm>
          </p:grpSpPr>
          <p:sp>
            <p:nvSpPr>
              <p:cNvPr id="429" name="Triangle">
                <a:extLst>
                  <a:ext uri="{FF2B5EF4-FFF2-40B4-BE49-F238E27FC236}">
                    <a16:creationId xmlns:a16="http://schemas.microsoft.com/office/drawing/2014/main" id="{EE7E3247-A707-C6A9-53B8-3AD6529DFA06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30" name="Triangle">
                <a:extLst>
                  <a:ext uri="{FF2B5EF4-FFF2-40B4-BE49-F238E27FC236}">
                    <a16:creationId xmlns:a16="http://schemas.microsoft.com/office/drawing/2014/main" id="{5415C35D-AA16-3A60-BF79-C733C18CDF64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31" name="Triangle">
                <a:extLst>
                  <a:ext uri="{FF2B5EF4-FFF2-40B4-BE49-F238E27FC236}">
                    <a16:creationId xmlns:a16="http://schemas.microsoft.com/office/drawing/2014/main" id="{EE5F18B1-899B-89A9-088B-FFCFFEB51D11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32" name="Triangle">
                <a:extLst>
                  <a:ext uri="{FF2B5EF4-FFF2-40B4-BE49-F238E27FC236}">
                    <a16:creationId xmlns:a16="http://schemas.microsoft.com/office/drawing/2014/main" id="{DA7865ED-D6EC-7F63-BFE0-702D32FA6DB0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sp>
          <p:nvSpPr>
            <p:cNvPr id="434" name="Line">
              <a:extLst>
                <a:ext uri="{FF2B5EF4-FFF2-40B4-BE49-F238E27FC236}">
                  <a16:creationId xmlns:a16="http://schemas.microsoft.com/office/drawing/2014/main" id="{5192F245-7162-CFE8-9555-3B93B8B73539}"/>
                </a:ext>
              </a:extLst>
            </p:cNvPr>
            <p:cNvSpPr/>
            <p:nvPr/>
          </p:nvSpPr>
          <p:spPr>
            <a:xfrm flipH="1" flipV="1">
              <a:off x="4350750" y="3458580"/>
              <a:ext cx="362628" cy="2730603"/>
            </a:xfrm>
            <a:prstGeom prst="line">
              <a:avLst/>
            </a:prstGeom>
            <a:noFill/>
            <a:ln w="50800" cap="flat">
              <a:solidFill>
                <a:srgbClr val="53DCE7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35" name="Line">
              <a:extLst>
                <a:ext uri="{FF2B5EF4-FFF2-40B4-BE49-F238E27FC236}">
                  <a16:creationId xmlns:a16="http://schemas.microsoft.com/office/drawing/2014/main" id="{998ACFAD-9F9F-56C9-611B-7FA4D171B79B}"/>
                </a:ext>
              </a:extLst>
            </p:cNvPr>
            <p:cNvSpPr/>
            <p:nvPr/>
          </p:nvSpPr>
          <p:spPr>
            <a:xfrm flipH="1" flipV="1">
              <a:off x="3584360" y="3627748"/>
              <a:ext cx="867294" cy="2561435"/>
            </a:xfrm>
            <a:prstGeom prst="line">
              <a:avLst/>
            </a:prstGeom>
            <a:noFill/>
            <a:ln w="50800" cap="flat">
              <a:solidFill>
                <a:srgbClr val="81E7DF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36" name="Line">
              <a:extLst>
                <a:ext uri="{FF2B5EF4-FFF2-40B4-BE49-F238E27FC236}">
                  <a16:creationId xmlns:a16="http://schemas.microsoft.com/office/drawing/2014/main" id="{9A7FCE51-152C-CF15-5FA9-C786AF0D6C6A}"/>
                </a:ext>
              </a:extLst>
            </p:cNvPr>
            <p:cNvSpPr/>
            <p:nvPr/>
          </p:nvSpPr>
          <p:spPr>
            <a:xfrm flipV="1">
              <a:off x="5202989" y="4098545"/>
              <a:ext cx="2" cy="1450673"/>
            </a:xfrm>
            <a:prstGeom prst="line">
              <a:avLst/>
            </a:prstGeom>
            <a:noFill/>
            <a:ln w="50800" cap="flat">
              <a:solidFill>
                <a:srgbClr val="56E7E5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37" name="Parallelogram">
              <a:extLst>
                <a:ext uri="{FF2B5EF4-FFF2-40B4-BE49-F238E27FC236}">
                  <a16:creationId xmlns:a16="http://schemas.microsoft.com/office/drawing/2014/main" id="{68EFF432-4BE2-60E6-FE45-498A936872DD}"/>
                </a:ext>
              </a:extLst>
            </p:cNvPr>
            <p:cNvSpPr/>
            <p:nvPr/>
          </p:nvSpPr>
          <p:spPr>
            <a:xfrm rot="10800000" flipH="1">
              <a:off x="1317755" y="5495104"/>
              <a:ext cx="6008820" cy="28513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39" y="0"/>
                  </a:moveTo>
                  <a:lnTo>
                    <a:pt x="0" y="21600"/>
                  </a:lnTo>
                  <a:lnTo>
                    <a:pt x="16961" y="21600"/>
                  </a:lnTo>
                  <a:lnTo>
                    <a:pt x="21600" y="0"/>
                  </a:lnTo>
                  <a:lnTo>
                    <a:pt x="4639" y="0"/>
                  </a:lnTo>
                  <a:close/>
                </a:path>
              </a:pathLst>
            </a:custGeom>
            <a:solidFill>
              <a:srgbClr val="81D2D7"/>
            </a:solidFill>
            <a:ln w="12700" cap="flat">
              <a:noFill/>
              <a:miter lim="400000"/>
            </a:ln>
            <a:effectLst>
              <a:outerShdw blurRad="50800" dist="25400" dir="3600000" rotWithShape="0">
                <a:srgbClr val="000000">
                  <a:alpha val="7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defTabSz="457200">
                <a:spcBef>
                  <a:spcPts val="0"/>
                </a:spcBef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438" name="15 standalone antennas  per station…">
              <a:extLst>
                <a:ext uri="{FF2B5EF4-FFF2-40B4-BE49-F238E27FC236}">
                  <a16:creationId xmlns:a16="http://schemas.microsoft.com/office/drawing/2014/main" id="{0EC4FB8B-218A-708B-03D8-7EAA02058A48}"/>
                </a:ext>
              </a:extLst>
            </p:cNvPr>
            <p:cNvSpPr txBox="1"/>
            <p:nvPr/>
          </p:nvSpPr>
          <p:spPr>
            <a:xfrm>
              <a:off x="1620617" y="5708360"/>
              <a:ext cx="4706687" cy="23185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ctr">
                <a:spcBef>
                  <a:spcPts val="0"/>
                </a:spcBef>
                <a:defRPr sz="3600" b="1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dirty="0"/>
                <a:t> </a:t>
              </a:r>
              <a:r>
                <a:rPr b="0" dirty="0">
                  <a:latin typeface="Avenir Next" panose="020B0503020202020204" pitchFamily="34" charset="0"/>
                </a:rPr>
                <a:t>15 </a:t>
              </a:r>
              <a:r>
                <a:rPr lang="en-US" b="0" dirty="0">
                  <a:latin typeface="Avenir Next" panose="020B0503020202020204" pitchFamily="34" charset="0"/>
                </a:rPr>
                <a:t>sparse </a:t>
              </a:r>
              <a:r>
                <a:rPr b="0" dirty="0">
                  <a:latin typeface="Avenir Next" panose="020B0503020202020204" pitchFamily="34" charset="0"/>
                </a:rPr>
                <a:t>standalone </a:t>
              </a:r>
              <a:r>
                <a:rPr lang="es-ES" b="0" dirty="0">
                  <a:latin typeface="Avenir Next" panose="020B0503020202020204" pitchFamily="34" charset="0"/>
                </a:rPr>
                <a:t>   </a:t>
              </a:r>
              <a:r>
                <a:rPr b="0" dirty="0">
                  <a:latin typeface="Avenir Next" panose="020B0503020202020204" pitchFamily="34" charset="0"/>
                </a:rPr>
                <a:t>antenna</a:t>
              </a:r>
              <a:r>
                <a:rPr lang="en-US" b="0" dirty="0">
                  <a:latin typeface="Avenir Next" panose="020B0503020202020204" pitchFamily="34" charset="0"/>
                </a:rPr>
                <a:t>s per</a:t>
              </a:r>
              <a:r>
                <a:rPr b="0" dirty="0">
                  <a:latin typeface="Avenir Next" panose="020B0503020202020204" pitchFamily="34" charset="0"/>
                </a:rPr>
                <a:t> </a:t>
              </a:r>
              <a:r>
                <a:rPr lang="en-US" b="0" dirty="0">
                  <a:latin typeface="Avenir Next" panose="020B0503020202020204" pitchFamily="34" charset="0"/>
                </a:rPr>
                <a:t> </a:t>
              </a:r>
            </a:p>
            <a:p>
              <a:pPr algn="ctr">
                <a:spcBef>
                  <a:spcPts val="0"/>
                </a:spcBef>
                <a:defRPr sz="3600" b="1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b="0" dirty="0">
                  <a:latin typeface="Avenir Next" panose="020B0503020202020204" pitchFamily="34" charset="0"/>
                </a:rPr>
                <a:t>        phased station</a:t>
              </a:r>
            </a:p>
            <a:p>
              <a:pPr algn="ctr">
                <a:spcBef>
                  <a:spcPts val="0"/>
                </a:spcBef>
                <a:defRPr sz="3600" b="1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dirty="0">
                  <a:latin typeface="Avenir Next" panose="020B0503020202020204" pitchFamily="34" charset="0"/>
                </a:rPr>
                <a:t>             GRAND-type</a:t>
              </a:r>
              <a:endParaRPr lang="en-US" b="0" dirty="0">
                <a:latin typeface="Avenir Next" panose="020B0503020202020204" pitchFamily="34" charset="0"/>
              </a:endParaRPr>
            </a:p>
          </p:txBody>
        </p:sp>
      </p:grpSp>
      <p:sp>
        <p:nvSpPr>
          <p:cNvPr id="441" name="Air-shower">
            <a:extLst>
              <a:ext uri="{FF2B5EF4-FFF2-40B4-BE49-F238E27FC236}">
                <a16:creationId xmlns:a16="http://schemas.microsoft.com/office/drawing/2014/main" id="{3BF2F635-8321-1BE7-74F1-D6369CD8BB9F}"/>
              </a:ext>
            </a:extLst>
          </p:cNvPr>
          <p:cNvSpPr txBox="1"/>
          <p:nvPr/>
        </p:nvSpPr>
        <p:spPr>
          <a:xfrm>
            <a:off x="8402667" y="6140729"/>
            <a:ext cx="3613030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0"/>
              </a:spcBef>
              <a:defRPr sz="40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/>
              <a:t>Air-shower</a:t>
            </a:r>
          </a:p>
        </p:txBody>
      </p:sp>
      <p:pic>
        <p:nvPicPr>
          <p:cNvPr id="444" name="vídeo-pegado.png" descr="vídeo-pegado.png">
            <a:extLst>
              <a:ext uri="{FF2B5EF4-FFF2-40B4-BE49-F238E27FC236}">
                <a16:creationId xmlns:a16="http://schemas.microsoft.com/office/drawing/2014/main" id="{2E02BBFA-C902-9A74-B9DA-A2945A9D99B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99"/>
          <a:stretch>
            <a:fillRect/>
          </a:stretch>
        </p:blipFill>
        <p:spPr>
          <a:xfrm>
            <a:off x="-130725" y="8578667"/>
            <a:ext cx="2921010" cy="2385929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Cosmic…">
            <a:extLst>
              <a:ext uri="{FF2B5EF4-FFF2-40B4-BE49-F238E27FC236}">
                <a16:creationId xmlns:a16="http://schemas.microsoft.com/office/drawing/2014/main" id="{14BFD5DB-7141-C917-6659-F547FD2DB8E4}"/>
              </a:ext>
            </a:extLst>
          </p:cNvPr>
          <p:cNvSpPr txBox="1"/>
          <p:nvPr/>
        </p:nvSpPr>
        <p:spPr>
          <a:xfrm>
            <a:off x="-464039" y="7261647"/>
            <a:ext cx="361303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4000" b="1">
                <a:solidFill>
                  <a:srgbClr val="79797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Cosmic </a:t>
            </a:r>
          </a:p>
          <a:p>
            <a:pPr algn="ctr">
              <a:spcBef>
                <a:spcPts val="0"/>
              </a:spcBef>
              <a:defRPr sz="4000" b="1">
                <a:solidFill>
                  <a:srgbClr val="79797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Source</a:t>
            </a:r>
          </a:p>
        </p:txBody>
      </p:sp>
      <p:grpSp>
        <p:nvGrpSpPr>
          <p:cNvPr id="453" name="Group">
            <a:extLst>
              <a:ext uri="{FF2B5EF4-FFF2-40B4-BE49-F238E27FC236}">
                <a16:creationId xmlns:a16="http://schemas.microsoft.com/office/drawing/2014/main" id="{E136D46C-EDD5-1251-B054-01A1163B02E8}"/>
              </a:ext>
            </a:extLst>
          </p:cNvPr>
          <p:cNvGrpSpPr/>
          <p:nvPr/>
        </p:nvGrpSpPr>
        <p:grpSpPr>
          <a:xfrm>
            <a:off x="13731713" y="4254822"/>
            <a:ext cx="10566914" cy="4789604"/>
            <a:chOff x="0" y="25389"/>
            <a:chExt cx="10566912" cy="4789602"/>
          </a:xfrm>
        </p:grpSpPr>
        <p:pic>
          <p:nvPicPr>
            <p:cNvPr id="449" name="Line Line" descr="Line Line">
              <a:extLst>
                <a:ext uri="{FF2B5EF4-FFF2-40B4-BE49-F238E27FC236}">
                  <a16:creationId xmlns:a16="http://schemas.microsoft.com/office/drawing/2014/main" id="{5439AB8E-1D9A-E1CB-086F-3AC0E410C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 rot="16200000">
              <a:off x="8536275" y="1525208"/>
              <a:ext cx="3427386" cy="4277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50" name="1-2 km">
              <a:extLst>
                <a:ext uri="{FF2B5EF4-FFF2-40B4-BE49-F238E27FC236}">
                  <a16:creationId xmlns:a16="http://schemas.microsoft.com/office/drawing/2014/main" id="{768AC268-CC74-D09E-37BD-D0C299BA294F}"/>
                </a:ext>
              </a:extLst>
            </p:cNvPr>
            <p:cNvSpPr txBox="1"/>
            <p:nvPr/>
          </p:nvSpPr>
          <p:spPr>
            <a:xfrm>
              <a:off x="8838391" y="3323423"/>
              <a:ext cx="1728522" cy="5729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100" b="1">
                  <a:solidFill>
                    <a:srgbClr val="9411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 Neue"/>
                </a:rPr>
                <a:t>~</a:t>
              </a:r>
              <a:r>
                <a:t> 1-2 km</a:t>
              </a:r>
            </a:p>
          </p:txBody>
        </p:sp>
        <p:pic>
          <p:nvPicPr>
            <p:cNvPr id="451" name="Line Line" descr="Line Line">
              <a:extLst>
                <a:ext uri="{FF2B5EF4-FFF2-40B4-BE49-F238E27FC236}">
                  <a16:creationId xmlns:a16="http://schemas.microsoft.com/office/drawing/2014/main" id="{DE6FB1D0-C416-BAD7-EA22-802CC6CC19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3972737"/>
              <a:ext cx="10420666" cy="4277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52" name="70 km">
              <a:extLst>
                <a:ext uri="{FF2B5EF4-FFF2-40B4-BE49-F238E27FC236}">
                  <a16:creationId xmlns:a16="http://schemas.microsoft.com/office/drawing/2014/main" id="{C650EDF8-36B3-B220-0EA9-B5ABF517BAB4}"/>
                </a:ext>
              </a:extLst>
            </p:cNvPr>
            <p:cNvSpPr txBox="1"/>
            <p:nvPr/>
          </p:nvSpPr>
          <p:spPr>
            <a:xfrm>
              <a:off x="7876285" y="4241995"/>
              <a:ext cx="1728521" cy="5729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100" b="1">
                  <a:solidFill>
                    <a:srgbClr val="9411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dirty="0">
                  <a:latin typeface="+mj-lt"/>
                  <a:ea typeface="+mj-ea"/>
                  <a:cs typeface="+mj-cs"/>
                  <a:sym typeface="Helvetica Neue"/>
                </a:rPr>
                <a:t>~</a:t>
              </a:r>
              <a:r>
                <a:rPr dirty="0"/>
                <a:t> 70 km</a:t>
              </a:r>
            </a:p>
          </p:txBody>
        </p:sp>
      </p:grpSp>
      <p:grpSp>
        <p:nvGrpSpPr>
          <p:cNvPr id="456" name="Grupo 6">
            <a:extLst>
              <a:ext uri="{FF2B5EF4-FFF2-40B4-BE49-F238E27FC236}">
                <a16:creationId xmlns:a16="http://schemas.microsoft.com/office/drawing/2014/main" id="{205D19AB-590C-CC05-0B86-E31E956DB4B7}"/>
              </a:ext>
            </a:extLst>
          </p:cNvPr>
          <p:cNvGrpSpPr/>
          <p:nvPr/>
        </p:nvGrpSpPr>
        <p:grpSpPr>
          <a:xfrm>
            <a:off x="3209324" y="9415182"/>
            <a:ext cx="922588" cy="324966"/>
            <a:chOff x="0" y="444499"/>
            <a:chExt cx="922587" cy="324965"/>
          </a:xfrm>
        </p:grpSpPr>
        <p:sp>
          <p:nvSpPr>
            <p:cNvPr id="454" name="ν">
              <a:extLst>
                <a:ext uri="{FF2B5EF4-FFF2-40B4-BE49-F238E27FC236}">
                  <a16:creationId xmlns:a16="http://schemas.microsoft.com/office/drawing/2014/main" id="{F8EA8D24-9530-9FED-23BD-8F84A13B30D2}"/>
                </a:ext>
              </a:extLst>
            </p:cNvPr>
            <p:cNvSpPr/>
            <p:nvPr/>
          </p:nvSpPr>
          <p:spPr>
            <a:xfrm>
              <a:off x="0" y="444499"/>
              <a:ext cx="922588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904129">
                <a:spcBef>
                  <a:spcPts val="0"/>
                </a:spcBef>
                <a:defRPr sz="7000">
                  <a:latin typeface="Symbol"/>
                  <a:ea typeface="Symbol"/>
                  <a:cs typeface="Symbol"/>
                  <a:sym typeface="Symbol"/>
                </a:defRPr>
              </a:lvl1pPr>
            </a:lstStyle>
            <a:p>
              <a:r>
                <a:t>n</a:t>
              </a:r>
            </a:p>
          </p:txBody>
        </p:sp>
        <p:sp>
          <p:nvSpPr>
            <p:cNvPr id="455" name="τ">
              <a:extLst>
                <a:ext uri="{FF2B5EF4-FFF2-40B4-BE49-F238E27FC236}">
                  <a16:creationId xmlns:a16="http://schemas.microsoft.com/office/drawing/2014/main" id="{8F07FBC0-B868-BDA2-9EE6-018EA55EFA61}"/>
                </a:ext>
              </a:extLst>
            </p:cNvPr>
            <p:cNvSpPr/>
            <p:nvPr/>
          </p:nvSpPr>
          <p:spPr>
            <a:xfrm>
              <a:off x="427809" y="769465"/>
              <a:ext cx="412887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904129">
                <a:spcBef>
                  <a:spcPts val="0"/>
                </a:spcBef>
                <a:defRPr sz="5000">
                  <a:latin typeface="Symbol"/>
                  <a:ea typeface="Symbol"/>
                  <a:cs typeface="Symbol"/>
                  <a:sym typeface="Symbol"/>
                </a:defRPr>
              </a:lvl1pPr>
            </a:lstStyle>
            <a:p>
              <a:r>
                <a:t>t</a:t>
              </a:r>
            </a:p>
          </p:txBody>
        </p:sp>
      </p:grpSp>
      <p:sp>
        <p:nvSpPr>
          <p:cNvPr id="457" name="Slide Number Placeholder 1">
            <a:extLst>
              <a:ext uri="{FF2B5EF4-FFF2-40B4-BE49-F238E27FC236}">
                <a16:creationId xmlns:a16="http://schemas.microsoft.com/office/drawing/2014/main" id="{466CCFA9-5B46-16A3-5EF7-F2848206A5B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548071" y="13020422"/>
            <a:ext cx="1270001" cy="1270001"/>
          </a:xfrm>
          <a:prstGeom prst="line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 dirty="0"/>
          </a:p>
        </p:txBody>
      </p:sp>
      <p:pic>
        <p:nvPicPr>
          <p:cNvPr id="458" name="heron_logo.png" descr="heron_logo.png">
            <a:extLst>
              <a:ext uri="{FF2B5EF4-FFF2-40B4-BE49-F238E27FC236}">
                <a16:creationId xmlns:a16="http://schemas.microsoft.com/office/drawing/2014/main" id="{A0B5D5C1-6560-EEB6-8015-3CD45C9981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29018" y="269067"/>
            <a:ext cx="1728343" cy="155380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Opening a New Window on the Violent Universe…">
            <a:extLst>
              <a:ext uri="{FF2B5EF4-FFF2-40B4-BE49-F238E27FC236}">
                <a16:creationId xmlns:a16="http://schemas.microsoft.com/office/drawing/2014/main" id="{A19DA851-C94B-B475-8DEB-0B672C824FC9}"/>
              </a:ext>
            </a:extLst>
          </p:cNvPr>
          <p:cNvSpPr txBox="1"/>
          <p:nvPr/>
        </p:nvSpPr>
        <p:spPr>
          <a:xfrm>
            <a:off x="212970" y="482614"/>
            <a:ext cx="20291749" cy="3468254"/>
          </a:xfrm>
          <a:prstGeom prst="rect">
            <a:avLst/>
          </a:prstGeom>
          <a:noFill/>
          <a:ln w="381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6" tIns="71436" rIns="71436" bIns="71436" anchor="ctr">
            <a:spAutoFit/>
          </a:bodyPr>
          <a:lstStyle/>
          <a:p>
            <a:pPr>
              <a:spcBef>
                <a:spcPts val="0"/>
              </a:spcBef>
              <a:defRPr sz="5400"/>
            </a:pPr>
            <a:r>
              <a:rPr lang="en-U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H</a:t>
            </a:r>
            <a:r>
              <a:rPr sz="5400" dirty="0">
                <a:solidFill>
                  <a:srgbClr val="007A93"/>
                </a:solidFill>
                <a:latin typeface="Avenir Next" panose="020B0503020202020204" pitchFamily="34" charset="0"/>
              </a:rPr>
              <a:t>ybrid</a:t>
            </a:r>
            <a:r>
              <a:rPr lang="en-US" sz="5400" dirty="0">
                <a:solidFill>
                  <a:srgbClr val="007A93"/>
                </a:solidFill>
                <a:latin typeface="Avenir Next" panose="020B0503020202020204" pitchFamily="34" charset="0"/>
              </a:rPr>
              <a:t>: </a:t>
            </a:r>
            <a:r>
              <a:rPr lang="en-US" sz="4000" dirty="0">
                <a:solidFill>
                  <a:schemeClr val="tx1"/>
                </a:solidFill>
                <a:latin typeface="Avenir Next" panose="020B0503020202020204" pitchFamily="34" charset="0"/>
              </a:rPr>
              <a:t>phased antenna arrays + standalone antennas</a:t>
            </a:r>
          </a:p>
          <a:p>
            <a:pPr>
              <a:spcBef>
                <a:spcPts val="0"/>
              </a:spcBef>
              <a:defRPr sz="5400"/>
            </a:pPr>
            <a:r>
              <a:rPr lang="en-U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E</a:t>
            </a:r>
            <a:r>
              <a:rPr sz="5400" dirty="0">
                <a:solidFill>
                  <a:srgbClr val="007A93"/>
                </a:solidFill>
                <a:latin typeface="Avenir Next" panose="020B0503020202020204" pitchFamily="34" charset="0"/>
              </a:rPr>
              <a:t>levated</a:t>
            </a:r>
            <a:r>
              <a:rPr lang="en-US" sz="5400" dirty="0">
                <a:solidFill>
                  <a:srgbClr val="007A93"/>
                </a:solidFill>
                <a:latin typeface="Avenir Next" panose="020B0503020202020204" pitchFamily="34" charset="0"/>
              </a:rPr>
              <a:t>: </a:t>
            </a:r>
            <a:r>
              <a:rPr lang="en-US" sz="4000" dirty="0">
                <a:solidFill>
                  <a:schemeClr val="tx1"/>
                </a:solidFill>
                <a:latin typeface="Avenir Next" panose="020B0503020202020204" pitchFamily="34" charset="0"/>
              </a:rPr>
              <a:t>altitude &amp; large extension enable broad viewing area for </a:t>
            </a:r>
            <a:r>
              <a:rPr lang="en-US" sz="4000" dirty="0" err="1">
                <a:solidFill>
                  <a:schemeClr val="tx1"/>
                </a:solidFill>
                <a:latin typeface="Symbol" pitchFamily="2" charset="2"/>
              </a:rPr>
              <a:t>n</a:t>
            </a:r>
            <a:r>
              <a:rPr lang="en-US" sz="4000" baseline="-25000" dirty="0" err="1">
                <a:solidFill>
                  <a:schemeClr val="tx1"/>
                </a:solidFill>
                <a:latin typeface="Symbol" pitchFamily="2" charset="2"/>
              </a:rPr>
              <a:t>t</a:t>
            </a:r>
            <a:r>
              <a:rPr lang="en-US" sz="4000" dirty="0">
                <a:solidFill>
                  <a:schemeClr val="tx1"/>
                </a:solidFill>
                <a:latin typeface="Avenir Next" panose="020B0503020202020204" pitchFamily="34" charset="0"/>
              </a:rPr>
              <a:t> interactions</a:t>
            </a:r>
          </a:p>
          <a:p>
            <a:pPr>
              <a:spcBef>
                <a:spcPts val="0"/>
              </a:spcBef>
              <a:defRPr sz="5400"/>
            </a:pPr>
            <a:r>
              <a:rPr lang="en-U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R</a:t>
            </a:r>
            <a:r>
              <a:rPr sz="5400" dirty="0">
                <a:solidFill>
                  <a:srgbClr val="007A93"/>
                </a:solidFill>
                <a:latin typeface="Avenir Next" panose="020B0503020202020204" pitchFamily="34" charset="0"/>
              </a:rPr>
              <a:t>adio </a:t>
            </a:r>
            <a:r>
              <a:rPr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O</a:t>
            </a:r>
            <a:r>
              <a:rPr sz="5400" dirty="0">
                <a:solidFill>
                  <a:srgbClr val="007A93"/>
                </a:solidFill>
                <a:latin typeface="Avenir Next" panose="020B0503020202020204" pitchFamily="34" charset="0"/>
              </a:rPr>
              <a:t>bservatory</a:t>
            </a:r>
            <a:r>
              <a:rPr lang="en-US" sz="5400" dirty="0">
                <a:solidFill>
                  <a:srgbClr val="007A93"/>
                </a:solidFill>
                <a:latin typeface="Avenir Next" panose="020B0503020202020204" pitchFamily="34" charset="0"/>
              </a:rPr>
              <a:t>: </a:t>
            </a:r>
            <a:r>
              <a:rPr lang="en-US" sz="4000" dirty="0">
                <a:solidFill>
                  <a:schemeClr val="tx1"/>
                </a:solidFill>
                <a:latin typeface="Avenir Next" panose="020B0503020202020204" pitchFamily="34" charset="0"/>
              </a:rPr>
              <a:t>≅100% duty cycle, cost-efficient, robust, scalable </a:t>
            </a:r>
          </a:p>
          <a:p>
            <a:pPr>
              <a:spcBef>
                <a:spcPts val="0"/>
              </a:spcBef>
              <a:defRPr sz="5400"/>
            </a:pPr>
            <a:r>
              <a:rPr lang="en-U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N</a:t>
            </a:r>
            <a:r>
              <a:rPr sz="5400" dirty="0">
                <a:solidFill>
                  <a:srgbClr val="007A93"/>
                </a:solidFill>
                <a:latin typeface="Avenir Next" panose="020B0503020202020204" pitchFamily="34" charset="0"/>
              </a:rPr>
              <a:t>eutrinos</a:t>
            </a:r>
            <a:r>
              <a:rPr lang="en-US" sz="5400" dirty="0">
                <a:solidFill>
                  <a:srgbClr val="007A93"/>
                </a:solidFill>
                <a:latin typeface="Avenir Next" panose="020B0503020202020204" pitchFamily="34" charset="0"/>
              </a:rPr>
              <a:t>: </a:t>
            </a:r>
            <a:r>
              <a:rPr lang="en-US" sz="4000" dirty="0">
                <a:solidFill>
                  <a:schemeClr val="tx1"/>
                </a:solidFill>
                <a:latin typeface="Avenir Next" panose="020B0503020202020204" pitchFamily="34" charset="0"/>
              </a:rPr>
              <a:t>the next frontier of </a:t>
            </a:r>
            <a:r>
              <a:rPr lang="en-US" sz="4000" dirty="0" err="1">
                <a:solidFill>
                  <a:schemeClr val="tx1"/>
                </a:solidFill>
                <a:latin typeface="Avenir Next" panose="020B0503020202020204" pitchFamily="34" charset="0"/>
              </a:rPr>
              <a:t>Multimessenger</a:t>
            </a:r>
            <a:r>
              <a:rPr lang="en-US" sz="4000" dirty="0">
                <a:solidFill>
                  <a:schemeClr val="tx1"/>
                </a:solidFill>
                <a:latin typeface="Avenir Next" panose="020B0503020202020204" pitchFamily="34" charset="0"/>
              </a:rPr>
              <a:t> Astronomy</a:t>
            </a:r>
            <a:endParaRPr sz="40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2" name="TextBox 21">
            <a:extLst>
              <a:ext uri="{FF2B5EF4-FFF2-40B4-BE49-F238E27FC236}">
                <a16:creationId xmlns:a16="http://schemas.microsoft.com/office/drawing/2014/main" id="{7E7F537A-8E6E-A80D-CEA5-C3F44D23C3EF}"/>
              </a:ext>
            </a:extLst>
          </p:cNvPr>
          <p:cNvSpPr txBox="1"/>
          <p:nvPr/>
        </p:nvSpPr>
        <p:spPr>
          <a:xfrm>
            <a:off x="13558623" y="12466674"/>
            <a:ext cx="6728038" cy="707886"/>
          </a:xfrm>
          <a:prstGeom prst="rect">
            <a:avLst/>
          </a:prstGeom>
          <a:solidFill>
            <a:schemeClr val="bg1"/>
          </a:solidFill>
          <a:ln w="63500">
            <a:solidFill>
              <a:srgbClr val="007A93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4000" b="1" dirty="0">
                <a:latin typeface="Avenir Next" panose="020B0503020202020204" pitchFamily="34" charset="0"/>
                <a:sym typeface="Wingdings" panose="05000000000000000000" pitchFamily="2" charset="2"/>
              </a:rPr>
              <a:t>936 total antennas</a:t>
            </a:r>
            <a:endParaRPr lang="en-US" sz="4000" dirty="0">
              <a:latin typeface="Avenir Next" panose="020B0503020202020204" pitchFamily="34" charset="0"/>
            </a:endParaRPr>
          </a:p>
        </p:txBody>
      </p:sp>
      <p:pic>
        <p:nvPicPr>
          <p:cNvPr id="5" name="Line Line" descr="Line Line">
            <a:extLst>
              <a:ext uri="{FF2B5EF4-FFF2-40B4-BE49-F238E27FC236}">
                <a16:creationId xmlns:a16="http://schemas.microsoft.com/office/drawing/2014/main" id="{880994D7-938E-C032-7671-53D657D51953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 rot="704557">
            <a:off x="17067937" y="5358330"/>
            <a:ext cx="2142000" cy="427749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6" name="70 km">
            <a:extLst>
              <a:ext uri="{FF2B5EF4-FFF2-40B4-BE49-F238E27FC236}">
                <a16:creationId xmlns:a16="http://schemas.microsoft.com/office/drawing/2014/main" id="{52BE4B73-7D2E-85D2-7B99-D81C455FE957}"/>
              </a:ext>
            </a:extLst>
          </p:cNvPr>
          <p:cNvSpPr txBox="1"/>
          <p:nvPr/>
        </p:nvSpPr>
        <p:spPr>
          <a:xfrm rot="650258">
            <a:off x="17314528" y="4997765"/>
            <a:ext cx="1728521" cy="572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spcBef>
                <a:spcPts val="0"/>
              </a:spcBef>
              <a:defRPr sz="3100" b="1">
                <a:solidFill>
                  <a:srgbClr val="9411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latin typeface="+mj-lt"/>
                <a:ea typeface="+mj-ea"/>
                <a:cs typeface="+mj-cs"/>
                <a:sym typeface="Helvetica Neue"/>
              </a:rPr>
              <a:t>~</a:t>
            </a:r>
            <a:r>
              <a:rPr dirty="0"/>
              <a:t> </a:t>
            </a:r>
            <a:r>
              <a:rPr lang="es-ES" dirty="0"/>
              <a:t>3</a:t>
            </a:r>
            <a:r>
              <a:rPr dirty="0"/>
              <a:t> km</a:t>
            </a:r>
          </a:p>
        </p:txBody>
      </p:sp>
      <p:sp>
        <p:nvSpPr>
          <p:cNvPr id="8" name="70 km">
            <a:extLst>
              <a:ext uri="{FF2B5EF4-FFF2-40B4-BE49-F238E27FC236}">
                <a16:creationId xmlns:a16="http://schemas.microsoft.com/office/drawing/2014/main" id="{712A32A4-C734-01A3-3FFF-183C5916E958}"/>
              </a:ext>
            </a:extLst>
          </p:cNvPr>
          <p:cNvSpPr txBox="1"/>
          <p:nvPr/>
        </p:nvSpPr>
        <p:spPr>
          <a:xfrm>
            <a:off x="20147063" y="4866386"/>
            <a:ext cx="1728521" cy="572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spcBef>
                <a:spcPts val="0"/>
              </a:spcBef>
              <a:defRPr sz="3100" b="1">
                <a:solidFill>
                  <a:srgbClr val="9411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latin typeface="+mj-lt"/>
                <a:ea typeface="+mj-ea"/>
                <a:cs typeface="+mj-cs"/>
                <a:sym typeface="Helvetica Neue"/>
              </a:rPr>
              <a:t>~</a:t>
            </a:r>
            <a:r>
              <a:rPr dirty="0"/>
              <a:t> </a:t>
            </a:r>
            <a:r>
              <a:rPr lang="es-ES" dirty="0"/>
              <a:t>100 </a:t>
            </a:r>
            <a:r>
              <a:rPr dirty="0"/>
              <a:t>m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49B0895-6E6A-7908-594B-5282ACF66B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8647" y="269067"/>
            <a:ext cx="1566432" cy="1512000"/>
          </a:xfrm>
          <a:prstGeom prst="rect">
            <a:avLst/>
          </a:prstGeom>
        </p:spPr>
      </p:pic>
      <p:sp>
        <p:nvSpPr>
          <p:cNvPr id="4" name="Radio…">
            <a:extLst>
              <a:ext uri="{FF2B5EF4-FFF2-40B4-BE49-F238E27FC236}">
                <a16:creationId xmlns:a16="http://schemas.microsoft.com/office/drawing/2014/main" id="{83216D29-72FE-B166-0D68-65C8E9B73FA4}"/>
              </a:ext>
            </a:extLst>
          </p:cNvPr>
          <p:cNvSpPr txBox="1"/>
          <p:nvPr/>
        </p:nvSpPr>
        <p:spPr>
          <a:xfrm>
            <a:off x="10972399" y="4920743"/>
            <a:ext cx="279181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4000" b="1">
                <a:solidFill>
                  <a:srgbClr val="9F674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Radio </a:t>
            </a:r>
          </a:p>
          <a:p>
            <a:pPr algn="ctr">
              <a:spcBef>
                <a:spcPts val="0"/>
              </a:spcBef>
              <a:defRPr sz="4000" b="1">
                <a:solidFill>
                  <a:srgbClr val="9F674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emission</a:t>
            </a:r>
          </a:p>
        </p:txBody>
      </p:sp>
    </p:spTree>
    <p:extLst>
      <p:ext uri="{BB962C8B-B14F-4D97-AF65-F5344CB8AC3E}">
        <p14:creationId xmlns:p14="http://schemas.microsoft.com/office/powerpoint/2010/main" val="353201593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19856-CB81-F894-B98B-658CF6980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unknown.png" descr="unknown.png">
            <a:extLst>
              <a:ext uri="{FF2B5EF4-FFF2-40B4-BE49-F238E27FC236}">
                <a16:creationId xmlns:a16="http://schemas.microsoft.com/office/drawing/2014/main" id="{1AAEEB2C-0A27-6BF1-042D-5B4198DD6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1300" y="-104265"/>
            <a:ext cx="21590000" cy="15266625"/>
          </a:xfrm>
          <a:prstGeom prst="rect">
            <a:avLst/>
          </a:prstGeom>
          <a:ln w="12700">
            <a:miter lim="400000"/>
          </a:ln>
        </p:spPr>
      </p:pic>
      <p:sp>
        <p:nvSpPr>
          <p:cNvPr id="297" name="τ">
            <a:extLst>
              <a:ext uri="{FF2B5EF4-FFF2-40B4-BE49-F238E27FC236}">
                <a16:creationId xmlns:a16="http://schemas.microsoft.com/office/drawing/2014/main" id="{5B822BFF-3C33-048E-7015-9D645732EF93}"/>
              </a:ext>
            </a:extLst>
          </p:cNvPr>
          <p:cNvSpPr txBox="1"/>
          <p:nvPr/>
        </p:nvSpPr>
        <p:spPr>
          <a:xfrm>
            <a:off x="6476736" y="8387759"/>
            <a:ext cx="412886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04129">
              <a:spcBef>
                <a:spcPts val="0"/>
              </a:spcBef>
              <a:defRPr sz="7000">
                <a:latin typeface="Symbol"/>
                <a:ea typeface="Symbol"/>
                <a:cs typeface="Symbol"/>
                <a:sym typeface="Symbol"/>
              </a:defRPr>
            </a:lvl1pPr>
          </a:lstStyle>
          <a:p>
            <a:r>
              <a:t>t</a:t>
            </a:r>
          </a:p>
        </p:txBody>
      </p:sp>
      <p:sp>
        <p:nvSpPr>
          <p:cNvPr id="298" name="Line">
            <a:extLst>
              <a:ext uri="{FF2B5EF4-FFF2-40B4-BE49-F238E27FC236}">
                <a16:creationId xmlns:a16="http://schemas.microsoft.com/office/drawing/2014/main" id="{9CE78C03-C78C-7DBF-7E44-8BF6C90855EA}"/>
              </a:ext>
            </a:extLst>
          </p:cNvPr>
          <p:cNvSpPr/>
          <p:nvPr/>
        </p:nvSpPr>
        <p:spPr>
          <a:xfrm flipV="1">
            <a:off x="2356076" y="8892493"/>
            <a:ext cx="1794956" cy="408509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99" name="Line">
            <a:extLst>
              <a:ext uri="{FF2B5EF4-FFF2-40B4-BE49-F238E27FC236}">
                <a16:creationId xmlns:a16="http://schemas.microsoft.com/office/drawing/2014/main" id="{755DB56A-E2AB-D7D9-CDA5-A2CA2780F5AE}"/>
              </a:ext>
            </a:extLst>
          </p:cNvPr>
          <p:cNvSpPr/>
          <p:nvPr/>
        </p:nvSpPr>
        <p:spPr>
          <a:xfrm flipV="1">
            <a:off x="6716130" y="7411515"/>
            <a:ext cx="3872515" cy="919265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00" name="Line">
            <a:extLst>
              <a:ext uri="{FF2B5EF4-FFF2-40B4-BE49-F238E27FC236}">
                <a16:creationId xmlns:a16="http://schemas.microsoft.com/office/drawing/2014/main" id="{4983E9EB-A869-B79D-2ED2-6D9D1A71F61D}"/>
              </a:ext>
            </a:extLst>
          </p:cNvPr>
          <p:cNvSpPr/>
          <p:nvPr/>
        </p:nvSpPr>
        <p:spPr>
          <a:xfrm flipV="1">
            <a:off x="4469805" y="8336426"/>
            <a:ext cx="2219193" cy="512538"/>
          </a:xfrm>
          <a:prstGeom prst="line">
            <a:avLst/>
          </a:prstGeom>
          <a:ln w="381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grpSp>
        <p:nvGrpSpPr>
          <p:cNvPr id="308" name="Group">
            <a:extLst>
              <a:ext uri="{FF2B5EF4-FFF2-40B4-BE49-F238E27FC236}">
                <a16:creationId xmlns:a16="http://schemas.microsoft.com/office/drawing/2014/main" id="{74A187CE-D7F6-1021-5230-911F72EAD8F2}"/>
              </a:ext>
            </a:extLst>
          </p:cNvPr>
          <p:cNvGrpSpPr/>
          <p:nvPr/>
        </p:nvGrpSpPr>
        <p:grpSpPr>
          <a:xfrm>
            <a:off x="11012527" y="4984646"/>
            <a:ext cx="12483601" cy="7216099"/>
            <a:chOff x="-195941" y="0"/>
            <a:chExt cx="12483600" cy="7216097"/>
          </a:xfrm>
        </p:grpSpPr>
        <p:sp>
          <p:nvSpPr>
            <p:cNvPr id="301" name="Oval">
              <a:extLst>
                <a:ext uri="{FF2B5EF4-FFF2-40B4-BE49-F238E27FC236}">
                  <a16:creationId xmlns:a16="http://schemas.microsoft.com/office/drawing/2014/main" id="{8B02FF7A-7C42-68AA-444E-99D5EA89CDDC}"/>
                </a:ext>
              </a:extLst>
            </p:cNvPr>
            <p:cNvSpPr/>
            <p:nvPr/>
          </p:nvSpPr>
          <p:spPr>
            <a:xfrm>
              <a:off x="11569838" y="388393"/>
              <a:ext cx="717821" cy="740707"/>
            </a:xfrm>
            <a:prstGeom prst="ellipse">
              <a:avLst/>
            </a:prstGeom>
            <a:solidFill>
              <a:srgbClr val="009193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2" name="Oval">
              <a:extLst>
                <a:ext uri="{FF2B5EF4-FFF2-40B4-BE49-F238E27FC236}">
                  <a16:creationId xmlns:a16="http://schemas.microsoft.com/office/drawing/2014/main" id="{EAC1CE95-CEEA-1E56-1716-F19547B150D1}"/>
                </a:ext>
              </a:extLst>
            </p:cNvPr>
            <p:cNvSpPr/>
            <p:nvPr/>
          </p:nvSpPr>
          <p:spPr>
            <a:xfrm>
              <a:off x="9580040" y="388393"/>
              <a:ext cx="717821" cy="740707"/>
            </a:xfrm>
            <a:prstGeom prst="ellipse">
              <a:avLst/>
            </a:prstGeom>
            <a:solidFill>
              <a:srgbClr val="009193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3" name="Oval">
              <a:extLst>
                <a:ext uri="{FF2B5EF4-FFF2-40B4-BE49-F238E27FC236}">
                  <a16:creationId xmlns:a16="http://schemas.microsoft.com/office/drawing/2014/main" id="{F0E39714-B59B-2410-72FA-56CCE9427D10}"/>
                </a:ext>
              </a:extLst>
            </p:cNvPr>
            <p:cNvSpPr/>
            <p:nvPr/>
          </p:nvSpPr>
          <p:spPr>
            <a:xfrm>
              <a:off x="7590243" y="388393"/>
              <a:ext cx="717821" cy="740707"/>
            </a:xfrm>
            <a:prstGeom prst="ellipse">
              <a:avLst/>
            </a:prstGeom>
            <a:solidFill>
              <a:srgbClr val="009193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4" name="Oval">
              <a:extLst>
                <a:ext uri="{FF2B5EF4-FFF2-40B4-BE49-F238E27FC236}">
                  <a16:creationId xmlns:a16="http://schemas.microsoft.com/office/drawing/2014/main" id="{6110892C-AAE8-D12C-276A-CF871B9D0E3E}"/>
                </a:ext>
              </a:extLst>
            </p:cNvPr>
            <p:cNvSpPr/>
            <p:nvPr/>
          </p:nvSpPr>
          <p:spPr>
            <a:xfrm>
              <a:off x="-195941" y="4195998"/>
              <a:ext cx="5092193" cy="3020099"/>
            </a:xfrm>
            <a:prstGeom prst="ellipse">
              <a:avLst/>
            </a:prstGeom>
            <a:solidFill>
              <a:srgbClr val="79ABA8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>
              <a:outerShdw blurRad="50800" dist="25400" dir="3600000" rotWithShape="0">
                <a:srgbClr val="000000">
                  <a:alpha val="7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5" name="Line">
              <a:extLst>
                <a:ext uri="{FF2B5EF4-FFF2-40B4-BE49-F238E27FC236}">
                  <a16:creationId xmlns:a16="http://schemas.microsoft.com/office/drawing/2014/main" id="{49449A92-8B0A-B9B0-4C00-10E81038C076}"/>
                </a:ext>
              </a:extLst>
            </p:cNvPr>
            <p:cNvSpPr/>
            <p:nvPr/>
          </p:nvSpPr>
          <p:spPr>
            <a:xfrm flipV="1">
              <a:off x="3927765" y="685049"/>
              <a:ext cx="1892727" cy="3787806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306" name="24 phased antenna stations…">
              <a:extLst>
                <a:ext uri="{FF2B5EF4-FFF2-40B4-BE49-F238E27FC236}">
                  <a16:creationId xmlns:a16="http://schemas.microsoft.com/office/drawing/2014/main" id="{DCCC8526-30F5-FEDD-B211-F200DEAA2EC8}"/>
                </a:ext>
              </a:extLst>
            </p:cNvPr>
            <p:cNvSpPr txBox="1"/>
            <p:nvPr/>
          </p:nvSpPr>
          <p:spPr>
            <a:xfrm>
              <a:off x="292363" y="4551776"/>
              <a:ext cx="4083244" cy="23185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ctr">
                <a:spcBef>
                  <a:spcPts val="0"/>
                </a:spcBef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dirty="0">
                  <a:latin typeface="Avenir Next" panose="020B0503020202020204" pitchFamily="34" charset="0"/>
                </a:rPr>
                <a:t>24 phased antenna stations</a:t>
              </a:r>
            </a:p>
            <a:p>
              <a:pPr algn="ctr">
                <a:spcBef>
                  <a:spcPts val="0"/>
                </a:spcBef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dirty="0">
                  <a:latin typeface="Avenir Next" panose="020B0503020202020204" pitchFamily="34" charset="0"/>
                </a:rPr>
                <a:t>(</a:t>
              </a:r>
              <a:r>
                <a:rPr dirty="0">
                  <a:latin typeface="Avenir Next" panose="020B0503020202020204" pitchFamily="34" charset="0"/>
                </a:rPr>
                <a:t>24 antennas each</a:t>
              </a:r>
              <a:r>
                <a:rPr lang="en-US" dirty="0">
                  <a:latin typeface="Avenir Next" panose="020B0503020202020204" pitchFamily="34" charset="0"/>
                </a:rPr>
                <a:t>)</a:t>
              </a:r>
              <a:r>
                <a:rPr dirty="0">
                  <a:latin typeface="Avenir Next" panose="020B0503020202020204" pitchFamily="34" charset="0"/>
                </a:rPr>
                <a:t> </a:t>
              </a:r>
            </a:p>
            <a:p>
              <a:pPr algn="ctr">
                <a:spcBef>
                  <a:spcPts val="0"/>
                </a:spcBef>
                <a:defRPr sz="3600" b="1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s-ES" dirty="0">
                  <a:latin typeface="Avenir Next" panose="020B0503020202020204" pitchFamily="34" charset="0"/>
                </a:rPr>
                <a:t>BEACON-</a:t>
              </a:r>
              <a:r>
                <a:rPr lang="es-ES" dirty="0" err="1">
                  <a:latin typeface="Avenir Next" panose="020B0503020202020204" pitchFamily="34" charset="0"/>
                </a:rPr>
                <a:t>type</a:t>
              </a:r>
              <a:endParaRPr dirty="0">
                <a:latin typeface="Avenir Next" panose="020B0503020202020204" pitchFamily="34" charset="0"/>
              </a:endParaRPr>
            </a:p>
          </p:txBody>
        </p:sp>
        <p:sp>
          <p:nvSpPr>
            <p:cNvPr id="307" name="Oval">
              <a:extLst>
                <a:ext uri="{FF2B5EF4-FFF2-40B4-BE49-F238E27FC236}">
                  <a16:creationId xmlns:a16="http://schemas.microsoft.com/office/drawing/2014/main" id="{CA0F83C4-C487-E9E8-CC9F-A59F1DD8DEF7}"/>
                </a:ext>
              </a:extLst>
            </p:cNvPr>
            <p:cNvSpPr/>
            <p:nvPr/>
          </p:nvSpPr>
          <p:spPr>
            <a:xfrm>
              <a:off x="5600446" y="0"/>
              <a:ext cx="717821" cy="740707"/>
            </a:xfrm>
            <a:prstGeom prst="ellipse">
              <a:avLst/>
            </a:prstGeom>
            <a:solidFill>
              <a:srgbClr val="009193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grpSp>
        <p:nvGrpSpPr>
          <p:cNvPr id="439" name="Group">
            <a:extLst>
              <a:ext uri="{FF2B5EF4-FFF2-40B4-BE49-F238E27FC236}">
                <a16:creationId xmlns:a16="http://schemas.microsoft.com/office/drawing/2014/main" id="{7448276D-C4EF-1A5B-0F73-98509ED2D102}"/>
              </a:ext>
            </a:extLst>
          </p:cNvPr>
          <p:cNvGrpSpPr/>
          <p:nvPr/>
        </p:nvGrpSpPr>
        <p:grpSpPr>
          <a:xfrm>
            <a:off x="14565568" y="3754789"/>
            <a:ext cx="8290861" cy="8346482"/>
            <a:chOff x="-2" y="-1"/>
            <a:chExt cx="8290860" cy="8346480"/>
          </a:xfrm>
        </p:grpSpPr>
        <p:grpSp>
          <p:nvGrpSpPr>
            <p:cNvPr id="313" name="Group">
              <a:extLst>
                <a:ext uri="{FF2B5EF4-FFF2-40B4-BE49-F238E27FC236}">
                  <a16:creationId xmlns:a16="http://schemas.microsoft.com/office/drawing/2014/main" id="{D106578E-AD3F-C04E-000B-724FDC10E46B}"/>
                </a:ext>
              </a:extLst>
            </p:cNvPr>
            <p:cNvGrpSpPr/>
            <p:nvPr/>
          </p:nvGrpSpPr>
          <p:grpSpPr>
            <a:xfrm>
              <a:off x="2170454" y="2980497"/>
              <a:ext cx="381004" cy="392139"/>
              <a:chOff x="0" y="0"/>
              <a:chExt cx="381002" cy="392138"/>
            </a:xfrm>
          </p:grpSpPr>
          <p:sp>
            <p:nvSpPr>
              <p:cNvPr id="309" name="Triangle">
                <a:extLst>
                  <a:ext uri="{FF2B5EF4-FFF2-40B4-BE49-F238E27FC236}">
                    <a16:creationId xmlns:a16="http://schemas.microsoft.com/office/drawing/2014/main" id="{EC10830F-7EFB-740C-C52B-57C57A3339F6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10" name="Triangle">
                <a:extLst>
                  <a:ext uri="{FF2B5EF4-FFF2-40B4-BE49-F238E27FC236}">
                    <a16:creationId xmlns:a16="http://schemas.microsoft.com/office/drawing/2014/main" id="{08BC32EF-9A67-FFF6-033C-896A8E4EF97C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11" name="Triangle">
                <a:extLst>
                  <a:ext uri="{FF2B5EF4-FFF2-40B4-BE49-F238E27FC236}">
                    <a16:creationId xmlns:a16="http://schemas.microsoft.com/office/drawing/2014/main" id="{A2AB2A23-91C7-CA78-4E4D-3267B1EE9E75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12" name="Triangle">
                <a:extLst>
                  <a:ext uri="{FF2B5EF4-FFF2-40B4-BE49-F238E27FC236}">
                    <a16:creationId xmlns:a16="http://schemas.microsoft.com/office/drawing/2014/main" id="{4053FD29-6DD5-9FB6-526B-EFD6538E9FC6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18" name="Group">
              <a:extLst>
                <a:ext uri="{FF2B5EF4-FFF2-40B4-BE49-F238E27FC236}">
                  <a16:creationId xmlns:a16="http://schemas.microsoft.com/office/drawing/2014/main" id="{2B4D5140-ADE8-9605-B51A-F7B441E224DD}"/>
                </a:ext>
              </a:extLst>
            </p:cNvPr>
            <p:cNvGrpSpPr/>
            <p:nvPr/>
          </p:nvGrpSpPr>
          <p:grpSpPr>
            <a:xfrm>
              <a:off x="3255680" y="3199917"/>
              <a:ext cx="381004" cy="392139"/>
              <a:chOff x="0" y="0"/>
              <a:chExt cx="381002" cy="392138"/>
            </a:xfrm>
          </p:grpSpPr>
          <p:sp>
            <p:nvSpPr>
              <p:cNvPr id="314" name="Triangle">
                <a:extLst>
                  <a:ext uri="{FF2B5EF4-FFF2-40B4-BE49-F238E27FC236}">
                    <a16:creationId xmlns:a16="http://schemas.microsoft.com/office/drawing/2014/main" id="{6D3BEC0E-9985-B4C4-A34A-0483ABA8E14A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15" name="Triangle">
                <a:extLst>
                  <a:ext uri="{FF2B5EF4-FFF2-40B4-BE49-F238E27FC236}">
                    <a16:creationId xmlns:a16="http://schemas.microsoft.com/office/drawing/2014/main" id="{94ABE73C-DA1F-2DA2-6347-06D170E09B3E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16" name="Triangle">
                <a:extLst>
                  <a:ext uri="{FF2B5EF4-FFF2-40B4-BE49-F238E27FC236}">
                    <a16:creationId xmlns:a16="http://schemas.microsoft.com/office/drawing/2014/main" id="{E566FA8C-411A-7932-9137-7A501AE83289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17" name="Triangle">
                <a:extLst>
                  <a:ext uri="{FF2B5EF4-FFF2-40B4-BE49-F238E27FC236}">
                    <a16:creationId xmlns:a16="http://schemas.microsoft.com/office/drawing/2014/main" id="{C9F1DD87-8B76-1513-7664-4285008BAE4C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23" name="Group">
              <a:extLst>
                <a:ext uri="{FF2B5EF4-FFF2-40B4-BE49-F238E27FC236}">
                  <a16:creationId xmlns:a16="http://schemas.microsoft.com/office/drawing/2014/main" id="{8986F7F1-5795-D6ED-636B-A579B1EDEDAB}"/>
                </a:ext>
              </a:extLst>
            </p:cNvPr>
            <p:cNvGrpSpPr/>
            <p:nvPr/>
          </p:nvGrpSpPr>
          <p:grpSpPr>
            <a:xfrm>
              <a:off x="2944904" y="2229066"/>
              <a:ext cx="381004" cy="392139"/>
              <a:chOff x="0" y="0"/>
              <a:chExt cx="381002" cy="392138"/>
            </a:xfrm>
          </p:grpSpPr>
          <p:sp>
            <p:nvSpPr>
              <p:cNvPr id="319" name="Triangle">
                <a:extLst>
                  <a:ext uri="{FF2B5EF4-FFF2-40B4-BE49-F238E27FC236}">
                    <a16:creationId xmlns:a16="http://schemas.microsoft.com/office/drawing/2014/main" id="{BADE17FA-04A7-B321-526A-AAB4FAC6E53C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20" name="Triangle">
                <a:extLst>
                  <a:ext uri="{FF2B5EF4-FFF2-40B4-BE49-F238E27FC236}">
                    <a16:creationId xmlns:a16="http://schemas.microsoft.com/office/drawing/2014/main" id="{C7145769-A60A-6045-5A60-CD7D8046C1C0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21" name="Triangle">
                <a:extLst>
                  <a:ext uri="{FF2B5EF4-FFF2-40B4-BE49-F238E27FC236}">
                    <a16:creationId xmlns:a16="http://schemas.microsoft.com/office/drawing/2014/main" id="{83232207-5C44-58AA-262F-6A89E10D7F5A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22" name="Triangle">
                <a:extLst>
                  <a:ext uri="{FF2B5EF4-FFF2-40B4-BE49-F238E27FC236}">
                    <a16:creationId xmlns:a16="http://schemas.microsoft.com/office/drawing/2014/main" id="{4055541E-822B-4C42-C963-3759A46D0A2D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28" name="Group">
              <a:extLst>
                <a:ext uri="{FF2B5EF4-FFF2-40B4-BE49-F238E27FC236}">
                  <a16:creationId xmlns:a16="http://schemas.microsoft.com/office/drawing/2014/main" id="{F978D059-D2BB-90D4-D93D-5AE9D82F9CC8}"/>
                </a:ext>
              </a:extLst>
            </p:cNvPr>
            <p:cNvGrpSpPr/>
            <p:nvPr/>
          </p:nvGrpSpPr>
          <p:grpSpPr>
            <a:xfrm>
              <a:off x="-2" y="2868938"/>
              <a:ext cx="381003" cy="392139"/>
              <a:chOff x="0" y="0"/>
              <a:chExt cx="381002" cy="392138"/>
            </a:xfrm>
          </p:grpSpPr>
          <p:sp>
            <p:nvSpPr>
              <p:cNvPr id="324" name="Triangle">
                <a:extLst>
                  <a:ext uri="{FF2B5EF4-FFF2-40B4-BE49-F238E27FC236}">
                    <a16:creationId xmlns:a16="http://schemas.microsoft.com/office/drawing/2014/main" id="{F7107CE9-4841-B84E-B82C-9EFE0CC825E2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25" name="Triangle">
                <a:extLst>
                  <a:ext uri="{FF2B5EF4-FFF2-40B4-BE49-F238E27FC236}">
                    <a16:creationId xmlns:a16="http://schemas.microsoft.com/office/drawing/2014/main" id="{F0446ABD-8CB2-40ED-9C91-9917414FDC3D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26" name="Triangle">
                <a:extLst>
                  <a:ext uri="{FF2B5EF4-FFF2-40B4-BE49-F238E27FC236}">
                    <a16:creationId xmlns:a16="http://schemas.microsoft.com/office/drawing/2014/main" id="{6E7C92E9-0AD9-6C62-1DED-0359683894CC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27" name="Triangle">
                <a:extLst>
                  <a:ext uri="{FF2B5EF4-FFF2-40B4-BE49-F238E27FC236}">
                    <a16:creationId xmlns:a16="http://schemas.microsoft.com/office/drawing/2014/main" id="{1DF218CF-C8C7-5541-A9B5-525C14E755A9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33" name="Group">
              <a:extLst>
                <a:ext uri="{FF2B5EF4-FFF2-40B4-BE49-F238E27FC236}">
                  <a16:creationId xmlns:a16="http://schemas.microsoft.com/office/drawing/2014/main" id="{186D6687-AC8C-122A-C5E5-896AD8B421BE}"/>
                </a:ext>
              </a:extLst>
            </p:cNvPr>
            <p:cNvGrpSpPr/>
            <p:nvPr/>
          </p:nvGrpSpPr>
          <p:grpSpPr>
            <a:xfrm>
              <a:off x="1085225" y="3088358"/>
              <a:ext cx="381003" cy="392139"/>
              <a:chOff x="0" y="0"/>
              <a:chExt cx="381002" cy="392138"/>
            </a:xfrm>
          </p:grpSpPr>
          <p:sp>
            <p:nvSpPr>
              <p:cNvPr id="329" name="Triangle">
                <a:extLst>
                  <a:ext uri="{FF2B5EF4-FFF2-40B4-BE49-F238E27FC236}">
                    <a16:creationId xmlns:a16="http://schemas.microsoft.com/office/drawing/2014/main" id="{3A20AFA0-F420-8745-2A43-D387112A0571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30" name="Triangle">
                <a:extLst>
                  <a:ext uri="{FF2B5EF4-FFF2-40B4-BE49-F238E27FC236}">
                    <a16:creationId xmlns:a16="http://schemas.microsoft.com/office/drawing/2014/main" id="{59E7A69C-7F01-60F1-8A1D-3F35931ECD0C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31" name="Triangle">
                <a:extLst>
                  <a:ext uri="{FF2B5EF4-FFF2-40B4-BE49-F238E27FC236}">
                    <a16:creationId xmlns:a16="http://schemas.microsoft.com/office/drawing/2014/main" id="{9B37D6E8-70BC-8380-7A64-6AFCF120AE88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32" name="Triangle">
                <a:extLst>
                  <a:ext uri="{FF2B5EF4-FFF2-40B4-BE49-F238E27FC236}">
                    <a16:creationId xmlns:a16="http://schemas.microsoft.com/office/drawing/2014/main" id="{4482B8F9-CFE5-737D-B636-7A1EC39B4959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38" name="Group">
              <a:extLst>
                <a:ext uri="{FF2B5EF4-FFF2-40B4-BE49-F238E27FC236}">
                  <a16:creationId xmlns:a16="http://schemas.microsoft.com/office/drawing/2014/main" id="{368A170E-A82B-C1D6-8B5E-9A493627809F}"/>
                </a:ext>
              </a:extLst>
            </p:cNvPr>
            <p:cNvGrpSpPr/>
            <p:nvPr/>
          </p:nvGrpSpPr>
          <p:grpSpPr>
            <a:xfrm>
              <a:off x="1334151" y="2229066"/>
              <a:ext cx="381003" cy="392139"/>
              <a:chOff x="0" y="0"/>
              <a:chExt cx="381002" cy="392138"/>
            </a:xfrm>
          </p:grpSpPr>
          <p:sp>
            <p:nvSpPr>
              <p:cNvPr id="334" name="Triangle">
                <a:extLst>
                  <a:ext uri="{FF2B5EF4-FFF2-40B4-BE49-F238E27FC236}">
                    <a16:creationId xmlns:a16="http://schemas.microsoft.com/office/drawing/2014/main" id="{E419CEAC-AB24-67C4-91C9-209DF55D764E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35" name="Triangle">
                <a:extLst>
                  <a:ext uri="{FF2B5EF4-FFF2-40B4-BE49-F238E27FC236}">
                    <a16:creationId xmlns:a16="http://schemas.microsoft.com/office/drawing/2014/main" id="{7533E9C5-7A04-BE5E-C4C0-BD0795981FDF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36" name="Triangle">
                <a:extLst>
                  <a:ext uri="{FF2B5EF4-FFF2-40B4-BE49-F238E27FC236}">
                    <a16:creationId xmlns:a16="http://schemas.microsoft.com/office/drawing/2014/main" id="{C12B285E-318E-1000-14B3-094FDB99C767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37" name="Triangle">
                <a:extLst>
                  <a:ext uri="{FF2B5EF4-FFF2-40B4-BE49-F238E27FC236}">
                    <a16:creationId xmlns:a16="http://schemas.microsoft.com/office/drawing/2014/main" id="{EA3E55DF-68DF-E3A4-10BC-FA47A0D83834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43" name="Group">
              <a:extLst>
                <a:ext uri="{FF2B5EF4-FFF2-40B4-BE49-F238E27FC236}">
                  <a16:creationId xmlns:a16="http://schemas.microsoft.com/office/drawing/2014/main" id="{4D30BCBE-C26F-9C27-6185-28E61EDC4BC9}"/>
                </a:ext>
              </a:extLst>
            </p:cNvPr>
            <p:cNvGrpSpPr/>
            <p:nvPr/>
          </p:nvGrpSpPr>
          <p:grpSpPr>
            <a:xfrm>
              <a:off x="2713067" y="828090"/>
              <a:ext cx="381004" cy="392139"/>
              <a:chOff x="0" y="0"/>
              <a:chExt cx="381002" cy="392138"/>
            </a:xfrm>
          </p:grpSpPr>
          <p:sp>
            <p:nvSpPr>
              <p:cNvPr id="339" name="Triangle">
                <a:extLst>
                  <a:ext uri="{FF2B5EF4-FFF2-40B4-BE49-F238E27FC236}">
                    <a16:creationId xmlns:a16="http://schemas.microsoft.com/office/drawing/2014/main" id="{2298D8AC-0473-1418-D74D-ECA4703748F4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40" name="Triangle">
                <a:extLst>
                  <a:ext uri="{FF2B5EF4-FFF2-40B4-BE49-F238E27FC236}">
                    <a16:creationId xmlns:a16="http://schemas.microsoft.com/office/drawing/2014/main" id="{320B4E43-D946-6EB0-814F-E905957B966B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41" name="Triangle">
                <a:extLst>
                  <a:ext uri="{FF2B5EF4-FFF2-40B4-BE49-F238E27FC236}">
                    <a16:creationId xmlns:a16="http://schemas.microsoft.com/office/drawing/2014/main" id="{389C20B8-70FA-17CF-AD07-B2D8CAADEB50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42" name="Triangle">
                <a:extLst>
                  <a:ext uri="{FF2B5EF4-FFF2-40B4-BE49-F238E27FC236}">
                    <a16:creationId xmlns:a16="http://schemas.microsoft.com/office/drawing/2014/main" id="{A977198F-F93D-9552-046F-02000CD59E4F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48" name="Group">
              <a:extLst>
                <a:ext uri="{FF2B5EF4-FFF2-40B4-BE49-F238E27FC236}">
                  <a16:creationId xmlns:a16="http://schemas.microsoft.com/office/drawing/2014/main" id="{EBE20C0E-820C-D860-386A-402FC652B862}"/>
                </a:ext>
              </a:extLst>
            </p:cNvPr>
            <p:cNvGrpSpPr/>
            <p:nvPr/>
          </p:nvGrpSpPr>
          <p:grpSpPr>
            <a:xfrm>
              <a:off x="3798294" y="1047508"/>
              <a:ext cx="381004" cy="392139"/>
              <a:chOff x="0" y="0"/>
              <a:chExt cx="381002" cy="392138"/>
            </a:xfrm>
          </p:grpSpPr>
          <p:sp>
            <p:nvSpPr>
              <p:cNvPr id="344" name="Triangle">
                <a:extLst>
                  <a:ext uri="{FF2B5EF4-FFF2-40B4-BE49-F238E27FC236}">
                    <a16:creationId xmlns:a16="http://schemas.microsoft.com/office/drawing/2014/main" id="{2BA7DCB6-3B78-BDF6-E6DA-33AA9785517F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45" name="Triangle">
                <a:extLst>
                  <a:ext uri="{FF2B5EF4-FFF2-40B4-BE49-F238E27FC236}">
                    <a16:creationId xmlns:a16="http://schemas.microsoft.com/office/drawing/2014/main" id="{78E4FF01-8A05-72BC-4F9A-6D0109D750D1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46" name="Triangle">
                <a:extLst>
                  <a:ext uri="{FF2B5EF4-FFF2-40B4-BE49-F238E27FC236}">
                    <a16:creationId xmlns:a16="http://schemas.microsoft.com/office/drawing/2014/main" id="{C64F7F73-86E8-1FB0-EA77-A8D078897C0B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47" name="Triangle">
                <a:extLst>
                  <a:ext uri="{FF2B5EF4-FFF2-40B4-BE49-F238E27FC236}">
                    <a16:creationId xmlns:a16="http://schemas.microsoft.com/office/drawing/2014/main" id="{4D588E5C-D59D-9EAE-825D-41DAE85478B0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53" name="Group">
              <a:extLst>
                <a:ext uri="{FF2B5EF4-FFF2-40B4-BE49-F238E27FC236}">
                  <a16:creationId xmlns:a16="http://schemas.microsoft.com/office/drawing/2014/main" id="{93DC9D6C-BA4C-AEF4-6815-9285AF1690FC}"/>
                </a:ext>
              </a:extLst>
            </p:cNvPr>
            <p:cNvGrpSpPr/>
            <p:nvPr/>
          </p:nvGrpSpPr>
          <p:grpSpPr>
            <a:xfrm>
              <a:off x="3487517" y="76659"/>
              <a:ext cx="381004" cy="392139"/>
              <a:chOff x="0" y="0"/>
              <a:chExt cx="381002" cy="392138"/>
            </a:xfrm>
          </p:grpSpPr>
          <p:sp>
            <p:nvSpPr>
              <p:cNvPr id="349" name="Triangle">
                <a:extLst>
                  <a:ext uri="{FF2B5EF4-FFF2-40B4-BE49-F238E27FC236}">
                    <a16:creationId xmlns:a16="http://schemas.microsoft.com/office/drawing/2014/main" id="{064944B3-70B5-1F2F-A856-1F8638FB162A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50" name="Triangle">
                <a:extLst>
                  <a:ext uri="{FF2B5EF4-FFF2-40B4-BE49-F238E27FC236}">
                    <a16:creationId xmlns:a16="http://schemas.microsoft.com/office/drawing/2014/main" id="{6BA19F97-B678-B416-B198-FC01D9A828F9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51" name="Triangle">
                <a:extLst>
                  <a:ext uri="{FF2B5EF4-FFF2-40B4-BE49-F238E27FC236}">
                    <a16:creationId xmlns:a16="http://schemas.microsoft.com/office/drawing/2014/main" id="{FB82B224-25F1-E85D-D75E-014AFD42E177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52" name="Triangle">
                <a:extLst>
                  <a:ext uri="{FF2B5EF4-FFF2-40B4-BE49-F238E27FC236}">
                    <a16:creationId xmlns:a16="http://schemas.microsoft.com/office/drawing/2014/main" id="{8092990F-D5A8-629F-90D2-D785A45E01BF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58" name="Group">
              <a:extLst>
                <a:ext uri="{FF2B5EF4-FFF2-40B4-BE49-F238E27FC236}">
                  <a16:creationId xmlns:a16="http://schemas.microsoft.com/office/drawing/2014/main" id="{50278E89-8B65-F684-AE39-B6E2751B963F}"/>
                </a:ext>
              </a:extLst>
            </p:cNvPr>
            <p:cNvGrpSpPr/>
            <p:nvPr/>
          </p:nvGrpSpPr>
          <p:grpSpPr>
            <a:xfrm>
              <a:off x="1054350" y="1452004"/>
              <a:ext cx="381003" cy="392139"/>
              <a:chOff x="0" y="0"/>
              <a:chExt cx="381002" cy="392138"/>
            </a:xfrm>
          </p:grpSpPr>
          <p:sp>
            <p:nvSpPr>
              <p:cNvPr id="354" name="Triangle">
                <a:extLst>
                  <a:ext uri="{FF2B5EF4-FFF2-40B4-BE49-F238E27FC236}">
                    <a16:creationId xmlns:a16="http://schemas.microsoft.com/office/drawing/2014/main" id="{DC5539F9-A958-3A1E-B8A6-B824F2D5C602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55" name="Triangle">
                <a:extLst>
                  <a:ext uri="{FF2B5EF4-FFF2-40B4-BE49-F238E27FC236}">
                    <a16:creationId xmlns:a16="http://schemas.microsoft.com/office/drawing/2014/main" id="{656DFECE-B9D9-F345-1A3B-7645C11E17EB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56" name="Triangle">
                <a:extLst>
                  <a:ext uri="{FF2B5EF4-FFF2-40B4-BE49-F238E27FC236}">
                    <a16:creationId xmlns:a16="http://schemas.microsoft.com/office/drawing/2014/main" id="{C7492966-E051-7210-9D41-3E4F3AD16CCA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57" name="Triangle">
                <a:extLst>
                  <a:ext uri="{FF2B5EF4-FFF2-40B4-BE49-F238E27FC236}">
                    <a16:creationId xmlns:a16="http://schemas.microsoft.com/office/drawing/2014/main" id="{A6846C70-4704-25A1-2413-6204C0A6E79C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63" name="Group">
              <a:extLst>
                <a:ext uri="{FF2B5EF4-FFF2-40B4-BE49-F238E27FC236}">
                  <a16:creationId xmlns:a16="http://schemas.microsoft.com/office/drawing/2014/main" id="{7217423D-54C6-6E4B-7720-C359304A6B62}"/>
                </a:ext>
              </a:extLst>
            </p:cNvPr>
            <p:cNvGrpSpPr/>
            <p:nvPr/>
          </p:nvGrpSpPr>
          <p:grpSpPr>
            <a:xfrm>
              <a:off x="4988358" y="3674719"/>
              <a:ext cx="381004" cy="392139"/>
              <a:chOff x="0" y="0"/>
              <a:chExt cx="381002" cy="392138"/>
            </a:xfrm>
          </p:grpSpPr>
          <p:sp>
            <p:nvSpPr>
              <p:cNvPr id="359" name="Triangle">
                <a:extLst>
                  <a:ext uri="{FF2B5EF4-FFF2-40B4-BE49-F238E27FC236}">
                    <a16:creationId xmlns:a16="http://schemas.microsoft.com/office/drawing/2014/main" id="{F5B98B2E-8860-8EA4-E42D-7C2779E32E33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60" name="Triangle">
                <a:extLst>
                  <a:ext uri="{FF2B5EF4-FFF2-40B4-BE49-F238E27FC236}">
                    <a16:creationId xmlns:a16="http://schemas.microsoft.com/office/drawing/2014/main" id="{0C0E79A9-0C77-5171-7562-3616622DAF4A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61" name="Triangle">
                <a:extLst>
                  <a:ext uri="{FF2B5EF4-FFF2-40B4-BE49-F238E27FC236}">
                    <a16:creationId xmlns:a16="http://schemas.microsoft.com/office/drawing/2014/main" id="{51E31F90-2EF5-2DB2-D6E4-3C3142EA4522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62" name="Triangle">
                <a:extLst>
                  <a:ext uri="{FF2B5EF4-FFF2-40B4-BE49-F238E27FC236}">
                    <a16:creationId xmlns:a16="http://schemas.microsoft.com/office/drawing/2014/main" id="{508F8DBA-99BF-BE89-FAC4-C442CB380957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68" name="Group">
              <a:extLst>
                <a:ext uri="{FF2B5EF4-FFF2-40B4-BE49-F238E27FC236}">
                  <a16:creationId xmlns:a16="http://schemas.microsoft.com/office/drawing/2014/main" id="{A200FAD7-B860-DAA2-62B4-F31FE8F01D2C}"/>
                </a:ext>
              </a:extLst>
            </p:cNvPr>
            <p:cNvGrpSpPr/>
            <p:nvPr/>
          </p:nvGrpSpPr>
          <p:grpSpPr>
            <a:xfrm>
              <a:off x="1828800" y="700572"/>
              <a:ext cx="381004" cy="392139"/>
              <a:chOff x="0" y="0"/>
              <a:chExt cx="381002" cy="392138"/>
            </a:xfrm>
          </p:grpSpPr>
          <p:sp>
            <p:nvSpPr>
              <p:cNvPr id="364" name="Triangle">
                <a:extLst>
                  <a:ext uri="{FF2B5EF4-FFF2-40B4-BE49-F238E27FC236}">
                    <a16:creationId xmlns:a16="http://schemas.microsoft.com/office/drawing/2014/main" id="{7D23C639-4B16-AF15-F78F-B31391802E7F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65" name="Triangle">
                <a:extLst>
                  <a:ext uri="{FF2B5EF4-FFF2-40B4-BE49-F238E27FC236}">
                    <a16:creationId xmlns:a16="http://schemas.microsoft.com/office/drawing/2014/main" id="{B9F2C2A5-5438-86B5-DD2A-B0BA233AC4D0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66" name="Triangle">
                <a:extLst>
                  <a:ext uri="{FF2B5EF4-FFF2-40B4-BE49-F238E27FC236}">
                    <a16:creationId xmlns:a16="http://schemas.microsoft.com/office/drawing/2014/main" id="{4D24FFBA-CFB0-CBF4-8327-DA88DDDE6735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67" name="Triangle">
                <a:extLst>
                  <a:ext uri="{FF2B5EF4-FFF2-40B4-BE49-F238E27FC236}">
                    <a16:creationId xmlns:a16="http://schemas.microsoft.com/office/drawing/2014/main" id="{733EA97E-6B84-AAA9-2D06-5231B5AD3148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73" name="Group">
              <a:extLst>
                <a:ext uri="{FF2B5EF4-FFF2-40B4-BE49-F238E27FC236}">
                  <a16:creationId xmlns:a16="http://schemas.microsoft.com/office/drawing/2014/main" id="{C6F2F01B-3A9B-506D-D775-007392F397C6}"/>
                </a:ext>
              </a:extLst>
            </p:cNvPr>
            <p:cNvGrpSpPr/>
            <p:nvPr/>
          </p:nvGrpSpPr>
          <p:grpSpPr>
            <a:xfrm>
              <a:off x="4160250" y="2980497"/>
              <a:ext cx="381004" cy="392139"/>
              <a:chOff x="0" y="0"/>
              <a:chExt cx="381002" cy="392138"/>
            </a:xfrm>
          </p:grpSpPr>
          <p:sp>
            <p:nvSpPr>
              <p:cNvPr id="369" name="Triangle">
                <a:extLst>
                  <a:ext uri="{FF2B5EF4-FFF2-40B4-BE49-F238E27FC236}">
                    <a16:creationId xmlns:a16="http://schemas.microsoft.com/office/drawing/2014/main" id="{5B98A038-BD02-8AE5-B91D-E3B0D2B3EE79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70" name="Triangle">
                <a:extLst>
                  <a:ext uri="{FF2B5EF4-FFF2-40B4-BE49-F238E27FC236}">
                    <a16:creationId xmlns:a16="http://schemas.microsoft.com/office/drawing/2014/main" id="{AAB01107-38B1-E0D6-994B-B680C723DAEA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71" name="Triangle">
                <a:extLst>
                  <a:ext uri="{FF2B5EF4-FFF2-40B4-BE49-F238E27FC236}">
                    <a16:creationId xmlns:a16="http://schemas.microsoft.com/office/drawing/2014/main" id="{2D4F5DBB-05CD-A1C0-254B-0A78D15C37A7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72" name="Triangle">
                <a:extLst>
                  <a:ext uri="{FF2B5EF4-FFF2-40B4-BE49-F238E27FC236}">
                    <a16:creationId xmlns:a16="http://schemas.microsoft.com/office/drawing/2014/main" id="{BDB7060D-7F36-622F-9B57-A9D650C1937B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78" name="Group">
              <a:extLst>
                <a:ext uri="{FF2B5EF4-FFF2-40B4-BE49-F238E27FC236}">
                  <a16:creationId xmlns:a16="http://schemas.microsoft.com/office/drawing/2014/main" id="{9AF852C6-1C25-854A-9368-E1B92FD72BEF}"/>
                </a:ext>
              </a:extLst>
            </p:cNvPr>
            <p:cNvGrpSpPr/>
            <p:nvPr/>
          </p:nvGrpSpPr>
          <p:grpSpPr>
            <a:xfrm>
              <a:off x="5697762" y="2912548"/>
              <a:ext cx="381004" cy="392139"/>
              <a:chOff x="0" y="0"/>
              <a:chExt cx="381002" cy="392138"/>
            </a:xfrm>
          </p:grpSpPr>
          <p:sp>
            <p:nvSpPr>
              <p:cNvPr id="374" name="Triangle">
                <a:extLst>
                  <a:ext uri="{FF2B5EF4-FFF2-40B4-BE49-F238E27FC236}">
                    <a16:creationId xmlns:a16="http://schemas.microsoft.com/office/drawing/2014/main" id="{4C322DDD-30D8-EFD4-5250-DA4CD77E31AB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75" name="Triangle">
                <a:extLst>
                  <a:ext uri="{FF2B5EF4-FFF2-40B4-BE49-F238E27FC236}">
                    <a16:creationId xmlns:a16="http://schemas.microsoft.com/office/drawing/2014/main" id="{839C81BF-2A1B-82EA-32F1-897D61BCCB57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76" name="Triangle">
                <a:extLst>
                  <a:ext uri="{FF2B5EF4-FFF2-40B4-BE49-F238E27FC236}">
                    <a16:creationId xmlns:a16="http://schemas.microsoft.com/office/drawing/2014/main" id="{AA3A6602-7134-CCCF-E00C-4B31217795D1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77" name="Triangle">
                <a:extLst>
                  <a:ext uri="{FF2B5EF4-FFF2-40B4-BE49-F238E27FC236}">
                    <a16:creationId xmlns:a16="http://schemas.microsoft.com/office/drawing/2014/main" id="{7B56BD03-0182-96FC-7AFA-022284B6647F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83" name="Group">
              <a:extLst>
                <a:ext uri="{FF2B5EF4-FFF2-40B4-BE49-F238E27FC236}">
                  <a16:creationId xmlns:a16="http://schemas.microsoft.com/office/drawing/2014/main" id="{B4C9611C-0EEA-745C-6D14-47826B760F0B}"/>
                </a:ext>
              </a:extLst>
            </p:cNvPr>
            <p:cNvGrpSpPr/>
            <p:nvPr/>
          </p:nvGrpSpPr>
          <p:grpSpPr>
            <a:xfrm>
              <a:off x="5386986" y="1941698"/>
              <a:ext cx="381004" cy="392139"/>
              <a:chOff x="0" y="0"/>
              <a:chExt cx="381002" cy="392138"/>
            </a:xfrm>
          </p:grpSpPr>
          <p:sp>
            <p:nvSpPr>
              <p:cNvPr id="379" name="Triangle">
                <a:extLst>
                  <a:ext uri="{FF2B5EF4-FFF2-40B4-BE49-F238E27FC236}">
                    <a16:creationId xmlns:a16="http://schemas.microsoft.com/office/drawing/2014/main" id="{620DC20A-88F0-646C-E045-9B157496AAAD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80" name="Triangle">
                <a:extLst>
                  <a:ext uri="{FF2B5EF4-FFF2-40B4-BE49-F238E27FC236}">
                    <a16:creationId xmlns:a16="http://schemas.microsoft.com/office/drawing/2014/main" id="{1712BC10-4399-7FA4-DF00-85B1BF0B60C7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81" name="Triangle">
                <a:extLst>
                  <a:ext uri="{FF2B5EF4-FFF2-40B4-BE49-F238E27FC236}">
                    <a16:creationId xmlns:a16="http://schemas.microsoft.com/office/drawing/2014/main" id="{3E4E83EA-3F5F-1ADE-385E-29F0BED5645F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82" name="Triangle">
                <a:extLst>
                  <a:ext uri="{FF2B5EF4-FFF2-40B4-BE49-F238E27FC236}">
                    <a16:creationId xmlns:a16="http://schemas.microsoft.com/office/drawing/2014/main" id="{E384C73B-C815-937A-93B4-DD82349BD0AB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88" name="Group">
              <a:extLst>
                <a:ext uri="{FF2B5EF4-FFF2-40B4-BE49-F238E27FC236}">
                  <a16:creationId xmlns:a16="http://schemas.microsoft.com/office/drawing/2014/main" id="{9F7CB769-69F4-E8C7-5C33-25D34C900AB0}"/>
                </a:ext>
              </a:extLst>
            </p:cNvPr>
            <p:cNvGrpSpPr/>
            <p:nvPr/>
          </p:nvGrpSpPr>
          <p:grpSpPr>
            <a:xfrm>
              <a:off x="4654173" y="751430"/>
              <a:ext cx="381004" cy="392139"/>
              <a:chOff x="0" y="0"/>
              <a:chExt cx="381002" cy="392138"/>
            </a:xfrm>
          </p:grpSpPr>
          <p:sp>
            <p:nvSpPr>
              <p:cNvPr id="384" name="Triangle">
                <a:extLst>
                  <a:ext uri="{FF2B5EF4-FFF2-40B4-BE49-F238E27FC236}">
                    <a16:creationId xmlns:a16="http://schemas.microsoft.com/office/drawing/2014/main" id="{7BC96047-3303-BBF2-F96E-D9908BF628D2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85" name="Triangle">
                <a:extLst>
                  <a:ext uri="{FF2B5EF4-FFF2-40B4-BE49-F238E27FC236}">
                    <a16:creationId xmlns:a16="http://schemas.microsoft.com/office/drawing/2014/main" id="{806966E8-8761-882E-D8C1-15937D41943C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86" name="Triangle">
                <a:extLst>
                  <a:ext uri="{FF2B5EF4-FFF2-40B4-BE49-F238E27FC236}">
                    <a16:creationId xmlns:a16="http://schemas.microsoft.com/office/drawing/2014/main" id="{11EA936A-864B-9DAA-D6F3-3B775C6A71C1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87" name="Triangle">
                <a:extLst>
                  <a:ext uri="{FF2B5EF4-FFF2-40B4-BE49-F238E27FC236}">
                    <a16:creationId xmlns:a16="http://schemas.microsoft.com/office/drawing/2014/main" id="{5A5F55C9-3CEB-50E4-B80F-4142A51B75DB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93" name="Group">
              <a:extLst>
                <a:ext uri="{FF2B5EF4-FFF2-40B4-BE49-F238E27FC236}">
                  <a16:creationId xmlns:a16="http://schemas.microsoft.com/office/drawing/2014/main" id="{8FC34615-88D1-2504-40C0-3F2304BCB2BD}"/>
                </a:ext>
              </a:extLst>
            </p:cNvPr>
            <p:cNvGrpSpPr/>
            <p:nvPr/>
          </p:nvGrpSpPr>
          <p:grpSpPr>
            <a:xfrm>
              <a:off x="5739400" y="970849"/>
              <a:ext cx="381004" cy="392139"/>
              <a:chOff x="0" y="0"/>
              <a:chExt cx="381002" cy="392138"/>
            </a:xfrm>
          </p:grpSpPr>
          <p:sp>
            <p:nvSpPr>
              <p:cNvPr id="389" name="Triangle">
                <a:extLst>
                  <a:ext uri="{FF2B5EF4-FFF2-40B4-BE49-F238E27FC236}">
                    <a16:creationId xmlns:a16="http://schemas.microsoft.com/office/drawing/2014/main" id="{9AB2C7F7-FB61-AECF-699D-C5B437B2EDC1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90" name="Triangle">
                <a:extLst>
                  <a:ext uri="{FF2B5EF4-FFF2-40B4-BE49-F238E27FC236}">
                    <a16:creationId xmlns:a16="http://schemas.microsoft.com/office/drawing/2014/main" id="{1002885D-3F56-DC16-A616-81630FCE3E3D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91" name="Triangle">
                <a:extLst>
                  <a:ext uri="{FF2B5EF4-FFF2-40B4-BE49-F238E27FC236}">
                    <a16:creationId xmlns:a16="http://schemas.microsoft.com/office/drawing/2014/main" id="{D923A036-39D3-2F50-8D3B-967D083E7B45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92" name="Triangle">
                <a:extLst>
                  <a:ext uri="{FF2B5EF4-FFF2-40B4-BE49-F238E27FC236}">
                    <a16:creationId xmlns:a16="http://schemas.microsoft.com/office/drawing/2014/main" id="{D55332D4-9977-393C-381B-BED899EE0981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398" name="Group">
              <a:extLst>
                <a:ext uri="{FF2B5EF4-FFF2-40B4-BE49-F238E27FC236}">
                  <a16:creationId xmlns:a16="http://schemas.microsoft.com/office/drawing/2014/main" id="{21288AE6-86C6-806E-C678-0DDD3C6D2D33}"/>
                </a:ext>
              </a:extLst>
            </p:cNvPr>
            <p:cNvGrpSpPr/>
            <p:nvPr/>
          </p:nvGrpSpPr>
          <p:grpSpPr>
            <a:xfrm>
              <a:off x="5428624" y="-1"/>
              <a:ext cx="381004" cy="392139"/>
              <a:chOff x="0" y="0"/>
              <a:chExt cx="381002" cy="392138"/>
            </a:xfrm>
          </p:grpSpPr>
          <p:sp>
            <p:nvSpPr>
              <p:cNvPr id="394" name="Triangle">
                <a:extLst>
                  <a:ext uri="{FF2B5EF4-FFF2-40B4-BE49-F238E27FC236}">
                    <a16:creationId xmlns:a16="http://schemas.microsoft.com/office/drawing/2014/main" id="{5A0277AE-E1F2-A22D-B70C-1FE306EB03F6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95" name="Triangle">
                <a:extLst>
                  <a:ext uri="{FF2B5EF4-FFF2-40B4-BE49-F238E27FC236}">
                    <a16:creationId xmlns:a16="http://schemas.microsoft.com/office/drawing/2014/main" id="{085BA7E7-669E-90D4-DB33-083657648C1A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96" name="Triangle">
                <a:extLst>
                  <a:ext uri="{FF2B5EF4-FFF2-40B4-BE49-F238E27FC236}">
                    <a16:creationId xmlns:a16="http://schemas.microsoft.com/office/drawing/2014/main" id="{33A01AD3-AB77-49B8-34CA-0A082FC98FA9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397" name="Triangle">
                <a:extLst>
                  <a:ext uri="{FF2B5EF4-FFF2-40B4-BE49-F238E27FC236}">
                    <a16:creationId xmlns:a16="http://schemas.microsoft.com/office/drawing/2014/main" id="{B3EC067A-A4EA-D729-AE52-55288F281236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403" name="Group">
              <a:extLst>
                <a:ext uri="{FF2B5EF4-FFF2-40B4-BE49-F238E27FC236}">
                  <a16:creationId xmlns:a16="http://schemas.microsoft.com/office/drawing/2014/main" id="{4D07E9A0-18DB-F41E-879C-27595D764C1C}"/>
                </a:ext>
              </a:extLst>
            </p:cNvPr>
            <p:cNvGrpSpPr/>
            <p:nvPr/>
          </p:nvGrpSpPr>
          <p:grpSpPr>
            <a:xfrm>
              <a:off x="6824627" y="756717"/>
              <a:ext cx="381004" cy="392139"/>
              <a:chOff x="0" y="0"/>
              <a:chExt cx="381002" cy="392138"/>
            </a:xfrm>
          </p:grpSpPr>
          <p:sp>
            <p:nvSpPr>
              <p:cNvPr id="399" name="Triangle">
                <a:extLst>
                  <a:ext uri="{FF2B5EF4-FFF2-40B4-BE49-F238E27FC236}">
                    <a16:creationId xmlns:a16="http://schemas.microsoft.com/office/drawing/2014/main" id="{0CF2DECC-DC34-A4B4-B948-4BF1C21BB7AA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00" name="Triangle">
                <a:extLst>
                  <a:ext uri="{FF2B5EF4-FFF2-40B4-BE49-F238E27FC236}">
                    <a16:creationId xmlns:a16="http://schemas.microsoft.com/office/drawing/2014/main" id="{B71216AB-5852-239C-87BC-7AEA0D890FB0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01" name="Triangle">
                <a:extLst>
                  <a:ext uri="{FF2B5EF4-FFF2-40B4-BE49-F238E27FC236}">
                    <a16:creationId xmlns:a16="http://schemas.microsoft.com/office/drawing/2014/main" id="{FDA09CB3-C976-2A3E-48E6-F9004D64D0B1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02" name="Triangle">
                <a:extLst>
                  <a:ext uri="{FF2B5EF4-FFF2-40B4-BE49-F238E27FC236}">
                    <a16:creationId xmlns:a16="http://schemas.microsoft.com/office/drawing/2014/main" id="{17BF1E64-DE88-FE65-BF89-8BF524E9A618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408" name="Group">
              <a:extLst>
                <a:ext uri="{FF2B5EF4-FFF2-40B4-BE49-F238E27FC236}">
                  <a16:creationId xmlns:a16="http://schemas.microsoft.com/office/drawing/2014/main" id="{8C6B30F1-B64C-EED7-A8E7-6B1662816C3B}"/>
                </a:ext>
              </a:extLst>
            </p:cNvPr>
            <p:cNvGrpSpPr/>
            <p:nvPr/>
          </p:nvGrpSpPr>
          <p:grpSpPr>
            <a:xfrm>
              <a:off x="7909855" y="976135"/>
              <a:ext cx="381003" cy="392139"/>
              <a:chOff x="0" y="0"/>
              <a:chExt cx="381002" cy="392138"/>
            </a:xfrm>
          </p:grpSpPr>
          <p:sp>
            <p:nvSpPr>
              <p:cNvPr id="404" name="Triangle">
                <a:extLst>
                  <a:ext uri="{FF2B5EF4-FFF2-40B4-BE49-F238E27FC236}">
                    <a16:creationId xmlns:a16="http://schemas.microsoft.com/office/drawing/2014/main" id="{A69F8F34-021A-AC24-AEE9-3CFBE8CDCC7E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05" name="Triangle">
                <a:extLst>
                  <a:ext uri="{FF2B5EF4-FFF2-40B4-BE49-F238E27FC236}">
                    <a16:creationId xmlns:a16="http://schemas.microsoft.com/office/drawing/2014/main" id="{95C20D3D-67AE-43CA-AADD-1859F4D1A274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06" name="Triangle">
                <a:extLst>
                  <a:ext uri="{FF2B5EF4-FFF2-40B4-BE49-F238E27FC236}">
                    <a16:creationId xmlns:a16="http://schemas.microsoft.com/office/drawing/2014/main" id="{C71221FB-F8CB-A5CA-CB8C-BBD1FC2C04A3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07" name="Triangle">
                <a:extLst>
                  <a:ext uri="{FF2B5EF4-FFF2-40B4-BE49-F238E27FC236}">
                    <a16:creationId xmlns:a16="http://schemas.microsoft.com/office/drawing/2014/main" id="{900CF76F-FFA6-B961-833E-6FBDAAD41BC2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413" name="Group">
              <a:extLst>
                <a:ext uri="{FF2B5EF4-FFF2-40B4-BE49-F238E27FC236}">
                  <a16:creationId xmlns:a16="http://schemas.microsoft.com/office/drawing/2014/main" id="{44462C7D-46B9-9A70-AE0F-9C9E6F7145D0}"/>
                </a:ext>
              </a:extLst>
            </p:cNvPr>
            <p:cNvGrpSpPr/>
            <p:nvPr/>
          </p:nvGrpSpPr>
          <p:grpSpPr>
            <a:xfrm>
              <a:off x="7599078" y="5285"/>
              <a:ext cx="381003" cy="392139"/>
              <a:chOff x="0" y="0"/>
              <a:chExt cx="381002" cy="392138"/>
            </a:xfrm>
          </p:grpSpPr>
          <p:sp>
            <p:nvSpPr>
              <p:cNvPr id="409" name="Triangle">
                <a:extLst>
                  <a:ext uri="{FF2B5EF4-FFF2-40B4-BE49-F238E27FC236}">
                    <a16:creationId xmlns:a16="http://schemas.microsoft.com/office/drawing/2014/main" id="{9E49C865-3863-EC2C-BBAF-FA6C4F5D30CF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10" name="Triangle">
                <a:extLst>
                  <a:ext uri="{FF2B5EF4-FFF2-40B4-BE49-F238E27FC236}">
                    <a16:creationId xmlns:a16="http://schemas.microsoft.com/office/drawing/2014/main" id="{B362CD0A-FA32-E209-A943-C7038A4ED579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11" name="Triangle">
                <a:extLst>
                  <a:ext uri="{FF2B5EF4-FFF2-40B4-BE49-F238E27FC236}">
                    <a16:creationId xmlns:a16="http://schemas.microsoft.com/office/drawing/2014/main" id="{6B565F59-05F4-664A-7B0D-D3B96F4066A8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12" name="Triangle">
                <a:extLst>
                  <a:ext uri="{FF2B5EF4-FFF2-40B4-BE49-F238E27FC236}">
                    <a16:creationId xmlns:a16="http://schemas.microsoft.com/office/drawing/2014/main" id="{8A86588E-9CAA-CF71-D79C-0F4D80D8EDDB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418" name="Group">
              <a:extLst>
                <a:ext uri="{FF2B5EF4-FFF2-40B4-BE49-F238E27FC236}">
                  <a16:creationId xmlns:a16="http://schemas.microsoft.com/office/drawing/2014/main" id="{F4078B40-3832-13F9-FC59-33B7A3608422}"/>
                </a:ext>
              </a:extLst>
            </p:cNvPr>
            <p:cNvGrpSpPr/>
            <p:nvPr/>
          </p:nvGrpSpPr>
          <p:grpSpPr>
            <a:xfrm>
              <a:off x="6620515" y="2687955"/>
              <a:ext cx="381004" cy="392139"/>
              <a:chOff x="0" y="0"/>
              <a:chExt cx="381002" cy="392138"/>
            </a:xfrm>
          </p:grpSpPr>
          <p:sp>
            <p:nvSpPr>
              <p:cNvPr id="414" name="Triangle">
                <a:extLst>
                  <a:ext uri="{FF2B5EF4-FFF2-40B4-BE49-F238E27FC236}">
                    <a16:creationId xmlns:a16="http://schemas.microsoft.com/office/drawing/2014/main" id="{596959D5-03ED-F4F7-4618-ADB7F508430E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15" name="Triangle">
                <a:extLst>
                  <a:ext uri="{FF2B5EF4-FFF2-40B4-BE49-F238E27FC236}">
                    <a16:creationId xmlns:a16="http://schemas.microsoft.com/office/drawing/2014/main" id="{18E8EDDD-2B00-7AE7-8A1D-D57B6DD8EA16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16" name="Triangle">
                <a:extLst>
                  <a:ext uri="{FF2B5EF4-FFF2-40B4-BE49-F238E27FC236}">
                    <a16:creationId xmlns:a16="http://schemas.microsoft.com/office/drawing/2014/main" id="{CBC66DEE-5E85-BAE9-BC01-F855FFA0A980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17" name="Triangle">
                <a:extLst>
                  <a:ext uri="{FF2B5EF4-FFF2-40B4-BE49-F238E27FC236}">
                    <a16:creationId xmlns:a16="http://schemas.microsoft.com/office/drawing/2014/main" id="{F9E3A476-DFCB-3853-F93A-E9CF4EA39C47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423" name="Group">
              <a:extLst>
                <a:ext uri="{FF2B5EF4-FFF2-40B4-BE49-F238E27FC236}">
                  <a16:creationId xmlns:a16="http://schemas.microsoft.com/office/drawing/2014/main" id="{6012E101-53C1-5921-06D3-C57242D27FFC}"/>
                </a:ext>
              </a:extLst>
            </p:cNvPr>
            <p:cNvGrpSpPr/>
            <p:nvPr/>
          </p:nvGrpSpPr>
          <p:grpSpPr>
            <a:xfrm>
              <a:off x="7705743" y="2907375"/>
              <a:ext cx="381003" cy="392139"/>
              <a:chOff x="0" y="0"/>
              <a:chExt cx="381002" cy="392138"/>
            </a:xfrm>
          </p:grpSpPr>
          <p:sp>
            <p:nvSpPr>
              <p:cNvPr id="419" name="Triangle">
                <a:extLst>
                  <a:ext uri="{FF2B5EF4-FFF2-40B4-BE49-F238E27FC236}">
                    <a16:creationId xmlns:a16="http://schemas.microsoft.com/office/drawing/2014/main" id="{EBE22B89-AD08-818F-F55A-DFBB6366C6F7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20" name="Triangle">
                <a:extLst>
                  <a:ext uri="{FF2B5EF4-FFF2-40B4-BE49-F238E27FC236}">
                    <a16:creationId xmlns:a16="http://schemas.microsoft.com/office/drawing/2014/main" id="{C50AA85C-F2EB-CE7F-4A54-5E1235920C6E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21" name="Triangle">
                <a:extLst>
                  <a:ext uri="{FF2B5EF4-FFF2-40B4-BE49-F238E27FC236}">
                    <a16:creationId xmlns:a16="http://schemas.microsoft.com/office/drawing/2014/main" id="{6321B537-D7B8-C0BB-C2F9-AA3B1BEE0E7D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22" name="Triangle">
                <a:extLst>
                  <a:ext uri="{FF2B5EF4-FFF2-40B4-BE49-F238E27FC236}">
                    <a16:creationId xmlns:a16="http://schemas.microsoft.com/office/drawing/2014/main" id="{D87214C2-F33A-534C-768C-31EE80EFA5E5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428" name="Group">
              <a:extLst>
                <a:ext uri="{FF2B5EF4-FFF2-40B4-BE49-F238E27FC236}">
                  <a16:creationId xmlns:a16="http://schemas.microsoft.com/office/drawing/2014/main" id="{9AC21B01-56A0-C838-1137-426E11ABDAC0}"/>
                </a:ext>
              </a:extLst>
            </p:cNvPr>
            <p:cNvGrpSpPr/>
            <p:nvPr/>
          </p:nvGrpSpPr>
          <p:grpSpPr>
            <a:xfrm>
              <a:off x="7394966" y="1936524"/>
              <a:ext cx="381004" cy="392140"/>
              <a:chOff x="0" y="0"/>
              <a:chExt cx="381002" cy="392138"/>
            </a:xfrm>
          </p:grpSpPr>
          <p:sp>
            <p:nvSpPr>
              <p:cNvPr id="424" name="Triangle">
                <a:extLst>
                  <a:ext uri="{FF2B5EF4-FFF2-40B4-BE49-F238E27FC236}">
                    <a16:creationId xmlns:a16="http://schemas.microsoft.com/office/drawing/2014/main" id="{EABBE826-81E5-A52C-5895-8306C71390B8}"/>
                  </a:ext>
                </a:extLst>
              </p:cNvPr>
              <p:cNvSpPr/>
              <p:nvPr/>
            </p:nvSpPr>
            <p:spPr>
              <a:xfrm rot="786350">
                <a:off x="93760" y="197070"/>
                <a:ext cx="151190" cy="1802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25" name="Triangle">
                <a:extLst>
                  <a:ext uri="{FF2B5EF4-FFF2-40B4-BE49-F238E27FC236}">
                    <a16:creationId xmlns:a16="http://schemas.microsoft.com/office/drawing/2014/main" id="{CEC8761A-B12C-5367-4485-C06D99E6701B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26" name="Triangle">
                <a:extLst>
                  <a:ext uri="{FF2B5EF4-FFF2-40B4-BE49-F238E27FC236}">
                    <a16:creationId xmlns:a16="http://schemas.microsoft.com/office/drawing/2014/main" id="{B4A5E837-614C-CBD7-20A2-F30FF61FFF89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9" cy="1740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27" name="Triangle">
                <a:extLst>
                  <a:ext uri="{FF2B5EF4-FFF2-40B4-BE49-F238E27FC236}">
                    <a16:creationId xmlns:a16="http://schemas.microsoft.com/office/drawing/2014/main" id="{5090B355-EE6A-80C4-D698-10D09E9496AD}"/>
                  </a:ext>
                </a:extLst>
              </p:cNvPr>
              <p:cNvSpPr/>
              <p:nvPr/>
            </p:nvSpPr>
            <p:spPr>
              <a:xfrm rot="16986341">
                <a:off x="27043" y="90589"/>
                <a:ext cx="154519" cy="1782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433" name="Group">
              <a:extLst>
                <a:ext uri="{FF2B5EF4-FFF2-40B4-BE49-F238E27FC236}">
                  <a16:creationId xmlns:a16="http://schemas.microsoft.com/office/drawing/2014/main" id="{AB19B3A8-B2EC-D84B-A16B-8B1C9E85911E}"/>
                </a:ext>
              </a:extLst>
            </p:cNvPr>
            <p:cNvGrpSpPr/>
            <p:nvPr/>
          </p:nvGrpSpPr>
          <p:grpSpPr>
            <a:xfrm>
              <a:off x="7056464" y="3534716"/>
              <a:ext cx="381004" cy="392139"/>
              <a:chOff x="0" y="0"/>
              <a:chExt cx="381002" cy="392138"/>
            </a:xfrm>
          </p:grpSpPr>
          <p:sp>
            <p:nvSpPr>
              <p:cNvPr id="429" name="Triangle">
                <a:extLst>
                  <a:ext uri="{FF2B5EF4-FFF2-40B4-BE49-F238E27FC236}">
                    <a16:creationId xmlns:a16="http://schemas.microsoft.com/office/drawing/2014/main" id="{9F11D6B5-4F61-2291-E1BF-DA32B318FBC5}"/>
                  </a:ext>
                </a:extLst>
              </p:cNvPr>
              <p:cNvSpPr/>
              <p:nvPr/>
            </p:nvSpPr>
            <p:spPr>
              <a:xfrm rot="786350">
                <a:off x="93760" y="197069"/>
                <a:ext cx="151190" cy="180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345"/>
                    </a:lnTo>
                    <a:lnTo>
                      <a:pt x="11010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30" name="Triangle">
                <a:extLst>
                  <a:ext uri="{FF2B5EF4-FFF2-40B4-BE49-F238E27FC236}">
                    <a16:creationId xmlns:a16="http://schemas.microsoft.com/office/drawing/2014/main" id="{D39E1A37-4330-944C-9BDB-5EFE70007A0A}"/>
                  </a:ext>
                </a:extLst>
              </p:cNvPr>
              <p:cNvSpPr/>
              <p:nvPr/>
            </p:nvSpPr>
            <p:spPr>
              <a:xfrm rot="786350">
                <a:off x="138923" y="14693"/>
                <a:ext cx="151190" cy="18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0"/>
                    </a:moveTo>
                    <a:lnTo>
                      <a:pt x="21600" y="0"/>
                    </a:lnTo>
                    <a:lnTo>
                      <a:pt x="10597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31" name="Triangle">
                <a:extLst>
                  <a:ext uri="{FF2B5EF4-FFF2-40B4-BE49-F238E27FC236}">
                    <a16:creationId xmlns:a16="http://schemas.microsoft.com/office/drawing/2014/main" id="{9AEAA808-681A-A4A0-FE9C-08B11B1077EF}"/>
                  </a:ext>
                </a:extLst>
              </p:cNvPr>
              <p:cNvSpPr/>
              <p:nvPr/>
            </p:nvSpPr>
            <p:spPr>
              <a:xfrm rot="16986341">
                <a:off x="201474" y="129401"/>
                <a:ext cx="154518" cy="174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348"/>
                    </a:moveTo>
                    <a:lnTo>
                      <a:pt x="21600" y="21600"/>
                    </a:lnTo>
                    <a:lnTo>
                      <a:pt x="10585" y="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  <p:sp>
            <p:nvSpPr>
              <p:cNvPr id="432" name="Triangle">
                <a:extLst>
                  <a:ext uri="{FF2B5EF4-FFF2-40B4-BE49-F238E27FC236}">
                    <a16:creationId xmlns:a16="http://schemas.microsoft.com/office/drawing/2014/main" id="{61CD77C2-165A-EA4D-5942-354AF6D86DB0}"/>
                  </a:ext>
                </a:extLst>
              </p:cNvPr>
              <p:cNvSpPr/>
              <p:nvPr/>
            </p:nvSpPr>
            <p:spPr>
              <a:xfrm rot="16986341">
                <a:off x="27044" y="90589"/>
                <a:ext cx="154518" cy="178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55"/>
                    </a:lnTo>
                    <a:lnTo>
                      <a:pt x="11011" y="21600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63D5D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1530">
                  <a:spcBef>
                    <a:spcPts val="0"/>
                  </a:spcBef>
                  <a:defRPr sz="56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/>
              </a:p>
            </p:txBody>
          </p:sp>
        </p:grpSp>
        <p:sp>
          <p:nvSpPr>
            <p:cNvPr id="434" name="Line">
              <a:extLst>
                <a:ext uri="{FF2B5EF4-FFF2-40B4-BE49-F238E27FC236}">
                  <a16:creationId xmlns:a16="http://schemas.microsoft.com/office/drawing/2014/main" id="{36EE80D6-26A4-DB4B-88D5-93A7ED553308}"/>
                </a:ext>
              </a:extLst>
            </p:cNvPr>
            <p:cNvSpPr/>
            <p:nvPr/>
          </p:nvSpPr>
          <p:spPr>
            <a:xfrm flipH="1" flipV="1">
              <a:off x="4350750" y="3458580"/>
              <a:ext cx="362628" cy="2730603"/>
            </a:xfrm>
            <a:prstGeom prst="line">
              <a:avLst/>
            </a:prstGeom>
            <a:noFill/>
            <a:ln w="50800" cap="flat">
              <a:solidFill>
                <a:srgbClr val="53DCE7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35" name="Line">
              <a:extLst>
                <a:ext uri="{FF2B5EF4-FFF2-40B4-BE49-F238E27FC236}">
                  <a16:creationId xmlns:a16="http://schemas.microsoft.com/office/drawing/2014/main" id="{52F5A30D-81DD-E0EA-4E34-163CD21EC70F}"/>
                </a:ext>
              </a:extLst>
            </p:cNvPr>
            <p:cNvSpPr/>
            <p:nvPr/>
          </p:nvSpPr>
          <p:spPr>
            <a:xfrm flipH="1" flipV="1">
              <a:off x="3584360" y="3627748"/>
              <a:ext cx="867294" cy="2561435"/>
            </a:xfrm>
            <a:prstGeom prst="line">
              <a:avLst/>
            </a:prstGeom>
            <a:noFill/>
            <a:ln w="50800" cap="flat">
              <a:solidFill>
                <a:srgbClr val="81E7DF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36" name="Line">
              <a:extLst>
                <a:ext uri="{FF2B5EF4-FFF2-40B4-BE49-F238E27FC236}">
                  <a16:creationId xmlns:a16="http://schemas.microsoft.com/office/drawing/2014/main" id="{7E6B9A3F-A2BC-FFA8-9932-2F1ABFE957D8}"/>
                </a:ext>
              </a:extLst>
            </p:cNvPr>
            <p:cNvSpPr/>
            <p:nvPr/>
          </p:nvSpPr>
          <p:spPr>
            <a:xfrm flipV="1">
              <a:off x="5202989" y="4098545"/>
              <a:ext cx="2" cy="1450673"/>
            </a:xfrm>
            <a:prstGeom prst="line">
              <a:avLst/>
            </a:prstGeom>
            <a:noFill/>
            <a:ln w="50800" cap="flat">
              <a:solidFill>
                <a:srgbClr val="56E7E5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37" name="Parallelogram">
              <a:extLst>
                <a:ext uri="{FF2B5EF4-FFF2-40B4-BE49-F238E27FC236}">
                  <a16:creationId xmlns:a16="http://schemas.microsoft.com/office/drawing/2014/main" id="{CB0F233E-7F97-4B5A-553B-6A6FB24B5A4E}"/>
                </a:ext>
              </a:extLst>
            </p:cNvPr>
            <p:cNvSpPr/>
            <p:nvPr/>
          </p:nvSpPr>
          <p:spPr>
            <a:xfrm rot="10800000" flipH="1">
              <a:off x="1317755" y="5495104"/>
              <a:ext cx="6008820" cy="28513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39" y="0"/>
                  </a:moveTo>
                  <a:lnTo>
                    <a:pt x="0" y="21600"/>
                  </a:lnTo>
                  <a:lnTo>
                    <a:pt x="16961" y="21600"/>
                  </a:lnTo>
                  <a:lnTo>
                    <a:pt x="21600" y="0"/>
                  </a:lnTo>
                  <a:lnTo>
                    <a:pt x="4639" y="0"/>
                  </a:lnTo>
                  <a:close/>
                </a:path>
              </a:pathLst>
            </a:custGeom>
            <a:solidFill>
              <a:srgbClr val="81D2D7"/>
            </a:solidFill>
            <a:ln w="12700" cap="flat">
              <a:noFill/>
              <a:miter lim="400000"/>
            </a:ln>
            <a:effectLst>
              <a:outerShdw blurRad="50800" dist="25400" dir="3600000" rotWithShape="0">
                <a:srgbClr val="000000">
                  <a:alpha val="7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defTabSz="457200">
                <a:spcBef>
                  <a:spcPts val="0"/>
                </a:spcBef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438" name="15 standalone antennas  per station…">
              <a:extLst>
                <a:ext uri="{FF2B5EF4-FFF2-40B4-BE49-F238E27FC236}">
                  <a16:creationId xmlns:a16="http://schemas.microsoft.com/office/drawing/2014/main" id="{5B77BA48-639B-4980-B7CA-C4FDC37AA572}"/>
                </a:ext>
              </a:extLst>
            </p:cNvPr>
            <p:cNvSpPr txBox="1"/>
            <p:nvPr/>
          </p:nvSpPr>
          <p:spPr>
            <a:xfrm>
              <a:off x="1620617" y="5708360"/>
              <a:ext cx="4706687" cy="23185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ctr">
                <a:spcBef>
                  <a:spcPts val="0"/>
                </a:spcBef>
                <a:defRPr sz="3600" b="1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dirty="0"/>
                <a:t> </a:t>
              </a:r>
              <a:r>
                <a:rPr b="0" dirty="0">
                  <a:latin typeface="Avenir Next" panose="020B0503020202020204" pitchFamily="34" charset="0"/>
                </a:rPr>
                <a:t>15 </a:t>
              </a:r>
              <a:r>
                <a:rPr lang="en-US" b="0" dirty="0">
                  <a:latin typeface="Avenir Next" panose="020B0503020202020204" pitchFamily="34" charset="0"/>
                </a:rPr>
                <a:t>sparse </a:t>
              </a:r>
              <a:r>
                <a:rPr b="0" dirty="0">
                  <a:latin typeface="Avenir Next" panose="020B0503020202020204" pitchFamily="34" charset="0"/>
                </a:rPr>
                <a:t>standalone </a:t>
              </a:r>
              <a:r>
                <a:rPr lang="es-ES" b="0" dirty="0">
                  <a:latin typeface="Avenir Next" panose="020B0503020202020204" pitchFamily="34" charset="0"/>
                </a:rPr>
                <a:t>   </a:t>
              </a:r>
              <a:r>
                <a:rPr b="0" dirty="0">
                  <a:latin typeface="Avenir Next" panose="020B0503020202020204" pitchFamily="34" charset="0"/>
                </a:rPr>
                <a:t>antenna</a:t>
              </a:r>
              <a:r>
                <a:rPr lang="en-US" b="0" dirty="0">
                  <a:latin typeface="Avenir Next" panose="020B0503020202020204" pitchFamily="34" charset="0"/>
                </a:rPr>
                <a:t>s per</a:t>
              </a:r>
              <a:r>
                <a:rPr b="0" dirty="0">
                  <a:latin typeface="Avenir Next" panose="020B0503020202020204" pitchFamily="34" charset="0"/>
                </a:rPr>
                <a:t> </a:t>
              </a:r>
              <a:r>
                <a:rPr lang="en-US" b="0" dirty="0">
                  <a:latin typeface="Avenir Next" panose="020B0503020202020204" pitchFamily="34" charset="0"/>
                </a:rPr>
                <a:t> </a:t>
              </a:r>
            </a:p>
            <a:p>
              <a:pPr algn="ctr">
                <a:spcBef>
                  <a:spcPts val="0"/>
                </a:spcBef>
                <a:defRPr sz="3600" b="1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b="0" dirty="0">
                  <a:latin typeface="Avenir Next" panose="020B0503020202020204" pitchFamily="34" charset="0"/>
                </a:rPr>
                <a:t>        phased station</a:t>
              </a:r>
            </a:p>
            <a:p>
              <a:pPr algn="ctr">
                <a:spcBef>
                  <a:spcPts val="0"/>
                </a:spcBef>
                <a:defRPr sz="3600" b="1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dirty="0">
                  <a:latin typeface="Avenir Next" panose="020B0503020202020204" pitchFamily="34" charset="0"/>
                </a:rPr>
                <a:t>             GRAND-type</a:t>
              </a:r>
              <a:endParaRPr lang="en-US" b="0" dirty="0">
                <a:latin typeface="Avenir Next" panose="020B0503020202020204" pitchFamily="34" charset="0"/>
              </a:endParaRPr>
            </a:p>
          </p:txBody>
        </p:sp>
      </p:grpSp>
      <p:sp>
        <p:nvSpPr>
          <p:cNvPr id="441" name="Air-shower">
            <a:extLst>
              <a:ext uri="{FF2B5EF4-FFF2-40B4-BE49-F238E27FC236}">
                <a16:creationId xmlns:a16="http://schemas.microsoft.com/office/drawing/2014/main" id="{DB5C695D-5ABA-97A7-8487-65561A814FDC}"/>
              </a:ext>
            </a:extLst>
          </p:cNvPr>
          <p:cNvSpPr txBox="1"/>
          <p:nvPr/>
        </p:nvSpPr>
        <p:spPr>
          <a:xfrm>
            <a:off x="8402667" y="6140729"/>
            <a:ext cx="3613030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spcBef>
                <a:spcPts val="0"/>
              </a:spcBef>
              <a:defRPr sz="40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/>
              <a:t>Air-shower</a:t>
            </a:r>
          </a:p>
        </p:txBody>
      </p:sp>
      <p:sp>
        <p:nvSpPr>
          <p:cNvPr id="442" name="Radio…">
            <a:extLst>
              <a:ext uri="{FF2B5EF4-FFF2-40B4-BE49-F238E27FC236}">
                <a16:creationId xmlns:a16="http://schemas.microsoft.com/office/drawing/2014/main" id="{4DA04205-5173-E96A-E19A-D2E07F934191}"/>
              </a:ext>
            </a:extLst>
          </p:cNvPr>
          <p:cNvSpPr txBox="1"/>
          <p:nvPr/>
        </p:nvSpPr>
        <p:spPr>
          <a:xfrm>
            <a:off x="11354589" y="4595691"/>
            <a:ext cx="279181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4000" b="1">
                <a:solidFill>
                  <a:srgbClr val="9F674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Radio </a:t>
            </a:r>
          </a:p>
          <a:p>
            <a:pPr algn="ctr">
              <a:spcBef>
                <a:spcPts val="0"/>
              </a:spcBef>
              <a:defRPr sz="4000" b="1">
                <a:solidFill>
                  <a:srgbClr val="9F674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emission</a:t>
            </a:r>
          </a:p>
        </p:txBody>
      </p:sp>
      <p:pic>
        <p:nvPicPr>
          <p:cNvPr id="444" name="vídeo-pegado.png" descr="vídeo-pegado.png">
            <a:extLst>
              <a:ext uri="{FF2B5EF4-FFF2-40B4-BE49-F238E27FC236}">
                <a16:creationId xmlns:a16="http://schemas.microsoft.com/office/drawing/2014/main" id="{A56241A3-9480-BE7A-0CDD-A86C768477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99"/>
          <a:stretch>
            <a:fillRect/>
          </a:stretch>
        </p:blipFill>
        <p:spPr>
          <a:xfrm>
            <a:off x="-130725" y="8578667"/>
            <a:ext cx="2921010" cy="2385929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Cosmic…">
            <a:extLst>
              <a:ext uri="{FF2B5EF4-FFF2-40B4-BE49-F238E27FC236}">
                <a16:creationId xmlns:a16="http://schemas.microsoft.com/office/drawing/2014/main" id="{933AEA5D-ED16-BC00-94CB-F9D892E7DD61}"/>
              </a:ext>
            </a:extLst>
          </p:cNvPr>
          <p:cNvSpPr txBox="1"/>
          <p:nvPr/>
        </p:nvSpPr>
        <p:spPr>
          <a:xfrm>
            <a:off x="-464039" y="7261647"/>
            <a:ext cx="3613031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4000" b="1">
                <a:solidFill>
                  <a:srgbClr val="79797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Cosmic </a:t>
            </a:r>
          </a:p>
          <a:p>
            <a:pPr algn="ctr">
              <a:spcBef>
                <a:spcPts val="0"/>
              </a:spcBef>
              <a:defRPr sz="4000" b="1">
                <a:solidFill>
                  <a:srgbClr val="79797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Source</a:t>
            </a:r>
          </a:p>
        </p:txBody>
      </p:sp>
      <p:grpSp>
        <p:nvGrpSpPr>
          <p:cNvPr id="453" name="Group">
            <a:extLst>
              <a:ext uri="{FF2B5EF4-FFF2-40B4-BE49-F238E27FC236}">
                <a16:creationId xmlns:a16="http://schemas.microsoft.com/office/drawing/2014/main" id="{A6A0FED7-431F-525D-FB2B-8CF35DA7D4F4}"/>
              </a:ext>
            </a:extLst>
          </p:cNvPr>
          <p:cNvGrpSpPr/>
          <p:nvPr/>
        </p:nvGrpSpPr>
        <p:grpSpPr>
          <a:xfrm>
            <a:off x="13731713" y="4254822"/>
            <a:ext cx="10566914" cy="4789604"/>
            <a:chOff x="0" y="25389"/>
            <a:chExt cx="10566912" cy="4789602"/>
          </a:xfrm>
        </p:grpSpPr>
        <p:pic>
          <p:nvPicPr>
            <p:cNvPr id="449" name="Line Line" descr="Line Line">
              <a:extLst>
                <a:ext uri="{FF2B5EF4-FFF2-40B4-BE49-F238E27FC236}">
                  <a16:creationId xmlns:a16="http://schemas.microsoft.com/office/drawing/2014/main" id="{C671C013-B66E-1189-7BEE-1C9A1D8E6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 rot="16200000">
              <a:off x="8536275" y="1525208"/>
              <a:ext cx="3427386" cy="4277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50" name="1-2 km">
              <a:extLst>
                <a:ext uri="{FF2B5EF4-FFF2-40B4-BE49-F238E27FC236}">
                  <a16:creationId xmlns:a16="http://schemas.microsoft.com/office/drawing/2014/main" id="{EA09BA8B-B8C4-4951-C79B-025564BDB335}"/>
                </a:ext>
              </a:extLst>
            </p:cNvPr>
            <p:cNvSpPr txBox="1"/>
            <p:nvPr/>
          </p:nvSpPr>
          <p:spPr>
            <a:xfrm>
              <a:off x="8838391" y="3323423"/>
              <a:ext cx="1728522" cy="5729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100" b="1">
                  <a:solidFill>
                    <a:srgbClr val="9411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 Neue"/>
                </a:rPr>
                <a:t>~</a:t>
              </a:r>
              <a:r>
                <a:t> 1-2 km</a:t>
              </a:r>
            </a:p>
          </p:txBody>
        </p:sp>
        <p:pic>
          <p:nvPicPr>
            <p:cNvPr id="451" name="Line Line" descr="Line Line">
              <a:extLst>
                <a:ext uri="{FF2B5EF4-FFF2-40B4-BE49-F238E27FC236}">
                  <a16:creationId xmlns:a16="http://schemas.microsoft.com/office/drawing/2014/main" id="{428F759B-66C0-8BD2-8DE6-673DD1EDE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3972737"/>
              <a:ext cx="10420666" cy="4277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52" name="70 km">
              <a:extLst>
                <a:ext uri="{FF2B5EF4-FFF2-40B4-BE49-F238E27FC236}">
                  <a16:creationId xmlns:a16="http://schemas.microsoft.com/office/drawing/2014/main" id="{BC015FE0-0AD8-E434-24C9-BBD2DABA3080}"/>
                </a:ext>
              </a:extLst>
            </p:cNvPr>
            <p:cNvSpPr txBox="1"/>
            <p:nvPr/>
          </p:nvSpPr>
          <p:spPr>
            <a:xfrm>
              <a:off x="7876285" y="4241995"/>
              <a:ext cx="1728521" cy="5729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100" b="1">
                  <a:solidFill>
                    <a:srgbClr val="9411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dirty="0">
                  <a:latin typeface="+mj-lt"/>
                  <a:ea typeface="+mj-ea"/>
                  <a:cs typeface="+mj-cs"/>
                  <a:sym typeface="Helvetica Neue"/>
                </a:rPr>
                <a:t>~</a:t>
              </a:r>
              <a:r>
                <a:rPr dirty="0"/>
                <a:t> 70 km</a:t>
              </a:r>
            </a:p>
          </p:txBody>
        </p:sp>
      </p:grpSp>
      <p:grpSp>
        <p:nvGrpSpPr>
          <p:cNvPr id="456" name="Grupo 6">
            <a:extLst>
              <a:ext uri="{FF2B5EF4-FFF2-40B4-BE49-F238E27FC236}">
                <a16:creationId xmlns:a16="http://schemas.microsoft.com/office/drawing/2014/main" id="{088AB84C-83FF-25D5-CBB3-23D50F267EA8}"/>
              </a:ext>
            </a:extLst>
          </p:cNvPr>
          <p:cNvGrpSpPr/>
          <p:nvPr/>
        </p:nvGrpSpPr>
        <p:grpSpPr>
          <a:xfrm>
            <a:off x="3209324" y="9415182"/>
            <a:ext cx="922588" cy="324966"/>
            <a:chOff x="0" y="444499"/>
            <a:chExt cx="922587" cy="324965"/>
          </a:xfrm>
        </p:grpSpPr>
        <p:sp>
          <p:nvSpPr>
            <p:cNvPr id="454" name="ν">
              <a:extLst>
                <a:ext uri="{FF2B5EF4-FFF2-40B4-BE49-F238E27FC236}">
                  <a16:creationId xmlns:a16="http://schemas.microsoft.com/office/drawing/2014/main" id="{E1489FB3-B95A-65FC-CEE8-F3D2F4EFCAEF}"/>
                </a:ext>
              </a:extLst>
            </p:cNvPr>
            <p:cNvSpPr/>
            <p:nvPr/>
          </p:nvSpPr>
          <p:spPr>
            <a:xfrm>
              <a:off x="0" y="444499"/>
              <a:ext cx="922588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904129">
                <a:spcBef>
                  <a:spcPts val="0"/>
                </a:spcBef>
                <a:defRPr sz="7000">
                  <a:latin typeface="Symbol"/>
                  <a:ea typeface="Symbol"/>
                  <a:cs typeface="Symbol"/>
                  <a:sym typeface="Symbol"/>
                </a:defRPr>
              </a:lvl1pPr>
            </a:lstStyle>
            <a:p>
              <a:r>
                <a:t>n</a:t>
              </a:r>
            </a:p>
          </p:txBody>
        </p:sp>
        <p:sp>
          <p:nvSpPr>
            <p:cNvPr id="455" name="τ">
              <a:extLst>
                <a:ext uri="{FF2B5EF4-FFF2-40B4-BE49-F238E27FC236}">
                  <a16:creationId xmlns:a16="http://schemas.microsoft.com/office/drawing/2014/main" id="{FD7F7B1C-D5EB-AF5A-7B72-B99A3EB59088}"/>
                </a:ext>
              </a:extLst>
            </p:cNvPr>
            <p:cNvSpPr/>
            <p:nvPr/>
          </p:nvSpPr>
          <p:spPr>
            <a:xfrm>
              <a:off x="427809" y="769465"/>
              <a:ext cx="412887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904129">
                <a:spcBef>
                  <a:spcPts val="0"/>
                </a:spcBef>
                <a:defRPr sz="5000">
                  <a:latin typeface="Symbol"/>
                  <a:ea typeface="Symbol"/>
                  <a:cs typeface="Symbol"/>
                  <a:sym typeface="Symbol"/>
                </a:defRPr>
              </a:lvl1pPr>
            </a:lstStyle>
            <a:p>
              <a:r>
                <a:t>t</a:t>
              </a:r>
            </a:p>
          </p:txBody>
        </p:sp>
      </p:grpSp>
      <p:sp>
        <p:nvSpPr>
          <p:cNvPr id="457" name="Slide Number Placeholder 1">
            <a:extLst>
              <a:ext uri="{FF2B5EF4-FFF2-40B4-BE49-F238E27FC236}">
                <a16:creationId xmlns:a16="http://schemas.microsoft.com/office/drawing/2014/main" id="{619BDAFB-87B6-1054-1D81-24666E97AD5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548071" y="13020422"/>
            <a:ext cx="1270001" cy="1270001"/>
          </a:xfrm>
          <a:prstGeom prst="line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 dirty="0"/>
          </a:p>
        </p:txBody>
      </p:sp>
      <p:pic>
        <p:nvPicPr>
          <p:cNvPr id="458" name="heron_logo.png" descr="heron_logo.png">
            <a:extLst>
              <a:ext uri="{FF2B5EF4-FFF2-40B4-BE49-F238E27FC236}">
                <a16:creationId xmlns:a16="http://schemas.microsoft.com/office/drawing/2014/main" id="{A21AE372-CE6E-A065-633F-B9198BE23F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29018" y="269067"/>
            <a:ext cx="1728343" cy="155380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21">
            <a:extLst>
              <a:ext uri="{FF2B5EF4-FFF2-40B4-BE49-F238E27FC236}">
                <a16:creationId xmlns:a16="http://schemas.microsoft.com/office/drawing/2014/main" id="{A1AE3906-7C38-3191-71FF-5BE9289E9546}"/>
              </a:ext>
            </a:extLst>
          </p:cNvPr>
          <p:cNvSpPr txBox="1"/>
          <p:nvPr/>
        </p:nvSpPr>
        <p:spPr>
          <a:xfrm>
            <a:off x="13558623" y="12466674"/>
            <a:ext cx="6728038" cy="707886"/>
          </a:xfrm>
          <a:prstGeom prst="rect">
            <a:avLst/>
          </a:prstGeom>
          <a:solidFill>
            <a:schemeClr val="bg1"/>
          </a:solidFill>
          <a:ln w="63500">
            <a:solidFill>
              <a:srgbClr val="007A93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4000" b="1" dirty="0">
                <a:latin typeface="Avenir Next" panose="020B0503020202020204" pitchFamily="34" charset="0"/>
                <a:sym typeface="Wingdings" panose="05000000000000000000" pitchFamily="2" charset="2"/>
              </a:rPr>
              <a:t>936 total antennas</a:t>
            </a:r>
            <a:endParaRPr lang="en-US" sz="4000" dirty="0">
              <a:latin typeface="Avenir Next" panose="020B0503020202020204" pitchFamily="34" charset="0"/>
            </a:endParaRPr>
          </a:p>
        </p:txBody>
      </p:sp>
      <p:pic>
        <p:nvPicPr>
          <p:cNvPr id="5" name="Line Line" descr="Line Line">
            <a:extLst>
              <a:ext uri="{FF2B5EF4-FFF2-40B4-BE49-F238E27FC236}">
                <a16:creationId xmlns:a16="http://schemas.microsoft.com/office/drawing/2014/main" id="{4B53FFB4-A07F-1585-0797-ABAB479F4A49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 rot="704557">
            <a:off x="17067937" y="5358330"/>
            <a:ext cx="2142000" cy="427749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6" name="70 km">
            <a:extLst>
              <a:ext uri="{FF2B5EF4-FFF2-40B4-BE49-F238E27FC236}">
                <a16:creationId xmlns:a16="http://schemas.microsoft.com/office/drawing/2014/main" id="{F7E73C59-0405-94C1-C421-E9B289042AF1}"/>
              </a:ext>
            </a:extLst>
          </p:cNvPr>
          <p:cNvSpPr txBox="1"/>
          <p:nvPr/>
        </p:nvSpPr>
        <p:spPr>
          <a:xfrm rot="650258">
            <a:off x="17314528" y="4997765"/>
            <a:ext cx="1728521" cy="572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spcBef>
                <a:spcPts val="0"/>
              </a:spcBef>
              <a:defRPr sz="3100" b="1">
                <a:solidFill>
                  <a:srgbClr val="9411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latin typeface="+mj-lt"/>
                <a:ea typeface="+mj-ea"/>
                <a:cs typeface="+mj-cs"/>
                <a:sym typeface="Helvetica Neue"/>
              </a:rPr>
              <a:t>~</a:t>
            </a:r>
            <a:r>
              <a:rPr dirty="0"/>
              <a:t> </a:t>
            </a:r>
            <a:r>
              <a:rPr lang="es-ES" dirty="0"/>
              <a:t>3</a:t>
            </a:r>
            <a:r>
              <a:rPr dirty="0"/>
              <a:t> km</a:t>
            </a:r>
          </a:p>
        </p:txBody>
      </p:sp>
      <p:sp>
        <p:nvSpPr>
          <p:cNvPr id="8" name="70 km">
            <a:extLst>
              <a:ext uri="{FF2B5EF4-FFF2-40B4-BE49-F238E27FC236}">
                <a16:creationId xmlns:a16="http://schemas.microsoft.com/office/drawing/2014/main" id="{C357F930-F2CF-E9B9-94D2-0162CE7C2934}"/>
              </a:ext>
            </a:extLst>
          </p:cNvPr>
          <p:cNvSpPr txBox="1"/>
          <p:nvPr/>
        </p:nvSpPr>
        <p:spPr>
          <a:xfrm>
            <a:off x="20147063" y="4866386"/>
            <a:ext cx="1728521" cy="572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spcBef>
                <a:spcPts val="0"/>
              </a:spcBef>
              <a:defRPr sz="3100" b="1">
                <a:solidFill>
                  <a:srgbClr val="9411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latin typeface="+mj-lt"/>
                <a:ea typeface="+mj-ea"/>
                <a:cs typeface="+mj-cs"/>
                <a:sym typeface="Helvetica Neue"/>
              </a:rPr>
              <a:t>~</a:t>
            </a:r>
            <a:r>
              <a:rPr dirty="0"/>
              <a:t> </a:t>
            </a:r>
            <a:r>
              <a:rPr lang="es-ES" dirty="0"/>
              <a:t>100 </a:t>
            </a:r>
            <a:r>
              <a:rPr dirty="0"/>
              <a:t>m</a:t>
            </a:r>
          </a:p>
        </p:txBody>
      </p:sp>
      <p:sp>
        <p:nvSpPr>
          <p:cNvPr id="4" name="Opening a New Window on the Violent Universe…">
            <a:extLst>
              <a:ext uri="{FF2B5EF4-FFF2-40B4-BE49-F238E27FC236}">
                <a16:creationId xmlns:a16="http://schemas.microsoft.com/office/drawing/2014/main" id="{066B5457-DF0F-1697-FCC9-1F5557B1368E}"/>
              </a:ext>
            </a:extLst>
          </p:cNvPr>
          <p:cNvSpPr txBox="1"/>
          <p:nvPr/>
        </p:nvSpPr>
        <p:spPr>
          <a:xfrm rot="20936928">
            <a:off x="-830935" y="1908823"/>
            <a:ext cx="21688720" cy="1375373"/>
          </a:xfrm>
          <a:prstGeom prst="rect">
            <a:avLst/>
          </a:prstGeom>
          <a:noFill/>
          <a:ln w="381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6" tIns="71436" rIns="71436" bIns="71436" anchor="ctr">
            <a:spAutoFit/>
          </a:bodyPr>
          <a:lstStyle/>
          <a:p>
            <a:pPr algn="ctr"/>
            <a:r>
              <a:rPr lang="es-ES" sz="8000" b="1" dirty="0">
                <a:solidFill>
                  <a:srgbClr val="007A93"/>
                </a:solidFill>
                <a:latin typeface="Avenir Next" panose="020B0503020202020204" pitchFamily="34" charset="0"/>
              </a:rPr>
              <a:t>A </a:t>
            </a:r>
            <a:r>
              <a:rPr lang="es-ES" sz="80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first-of-its-kind</a:t>
            </a:r>
            <a:r>
              <a:rPr lang="es-ES" sz="8000" b="1" dirty="0">
                <a:solidFill>
                  <a:srgbClr val="007A93"/>
                </a:solidFill>
                <a:latin typeface="Avenir Next" panose="020B0503020202020204" pitchFamily="34" charset="0"/>
              </a:rPr>
              <a:t> experimental concept</a:t>
            </a:r>
            <a:endParaRPr lang="es-ES" sz="8000" dirty="0">
              <a:solidFill>
                <a:srgbClr val="007A93"/>
              </a:solidFill>
              <a:latin typeface="Avenir Next" panose="020B0503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511745D-BDB3-BA18-74F2-6D92767A1B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8647" y="269067"/>
            <a:ext cx="1566432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547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HERON’s Proofs-of-Concept"/>
          <p:cNvSpPr txBox="1">
            <a:spLocks noGrp="1"/>
          </p:cNvSpPr>
          <p:nvPr>
            <p:ph type="title"/>
          </p:nvPr>
        </p:nvSpPr>
        <p:spPr>
          <a:xfrm>
            <a:off x="536789" y="221919"/>
            <a:ext cx="16248337" cy="1559287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r>
              <a:rPr dirty="0">
                <a:solidFill>
                  <a:srgbClr val="007A93"/>
                </a:solidFill>
              </a:rPr>
              <a:t>HERON’s Proofs-of-Concept</a:t>
            </a:r>
          </a:p>
        </p:txBody>
      </p:sp>
      <p:sp>
        <p:nvSpPr>
          <p:cNvPr id="1314" name="BEACON Prototype"/>
          <p:cNvSpPr txBox="1"/>
          <p:nvPr/>
        </p:nvSpPr>
        <p:spPr>
          <a:xfrm>
            <a:off x="7410309" y="5837098"/>
            <a:ext cx="2002458" cy="1260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 defTabSz="821530">
              <a:spcBef>
                <a:spcPts val="0"/>
              </a:spcBef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BEACON</a:t>
            </a:r>
            <a:br/>
            <a:r>
              <a:t>Prototype</a:t>
            </a:r>
          </a:p>
        </p:txBody>
      </p:sp>
      <p:sp>
        <p:nvSpPr>
          <p:cNvPr id="1315" name="Rectangle"/>
          <p:cNvSpPr/>
          <p:nvPr/>
        </p:nvSpPr>
        <p:spPr>
          <a:xfrm>
            <a:off x="12852570" y="3283397"/>
            <a:ext cx="11192427" cy="85241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316" name="Rectangle Rectangle" descr="Rectangle Rectangl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2421995" y="1841303"/>
            <a:ext cx="11838903" cy="10756320"/>
          </a:xfrm>
          <a:prstGeom prst="rect">
            <a:avLst/>
          </a:prstGeom>
          <a:ln w="12700">
            <a:miter lim="400000"/>
          </a:ln>
        </p:spPr>
      </p:pic>
      <p:sp>
        <p:nvSpPr>
          <p:cNvPr id="1317" name="GRAND@Auger: 1 coincident candidate GRAND+Auger"/>
          <p:cNvSpPr txBox="1"/>
          <p:nvPr/>
        </p:nvSpPr>
        <p:spPr>
          <a:xfrm>
            <a:off x="12739177" y="11532133"/>
            <a:ext cx="11760501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635000" indent="-635000" defTabSz="1828800">
              <a:spcBef>
                <a:spcPts val="1600"/>
              </a:spcBef>
              <a:buSzPct val="125000"/>
              <a:buFont typeface="Calibri"/>
              <a:buChar char="✦"/>
              <a:defRPr sz="3400" b="1">
                <a:solidFill>
                  <a:srgbClr val="009093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/>
              <a:t>GRAND@Auger</a:t>
            </a:r>
            <a:r>
              <a:rPr dirty="0"/>
              <a:t>: 1 coincident candidate </a:t>
            </a:r>
            <a:r>
              <a:rPr dirty="0" err="1"/>
              <a:t>GRAND+Auger</a:t>
            </a:r>
            <a:endParaRPr dirty="0"/>
          </a:p>
        </p:txBody>
      </p:sp>
      <p:sp>
        <p:nvSpPr>
          <p:cNvPr id="1318" name="GP300: 41 cosmic ray candidates"/>
          <p:cNvSpPr txBox="1"/>
          <p:nvPr/>
        </p:nvSpPr>
        <p:spPr>
          <a:xfrm>
            <a:off x="12863479" y="3554689"/>
            <a:ext cx="11080642" cy="625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marL="635000" indent="-635000" defTabSz="1828800">
              <a:spcBef>
                <a:spcPts val="1600"/>
              </a:spcBef>
              <a:buSzPct val="115000"/>
              <a:buFont typeface="Calibri"/>
              <a:buChar char="✦"/>
              <a:defRPr sz="3400" b="1">
                <a:solidFill>
                  <a:srgbClr val="009093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/>
              <a:t>G</a:t>
            </a:r>
            <a:r>
              <a:rPr lang="en-US" dirty="0"/>
              <a:t>RAND </a:t>
            </a:r>
            <a:r>
              <a:rPr dirty="0"/>
              <a:t>P</a:t>
            </a:r>
            <a:r>
              <a:rPr lang="en-US" dirty="0"/>
              <a:t>roto </a:t>
            </a:r>
            <a:r>
              <a:rPr dirty="0"/>
              <a:t>300: </a:t>
            </a:r>
            <a:r>
              <a:rPr lang="es-ES" dirty="0"/>
              <a:t>73</a:t>
            </a:r>
            <a:r>
              <a:rPr dirty="0"/>
              <a:t> cosmic ray candidates </a:t>
            </a:r>
          </a:p>
        </p:txBody>
      </p:sp>
      <p:pic>
        <p:nvPicPr>
          <p:cNvPr id="1319" name="Group" descr="Group"/>
          <p:cNvPicPr>
            <a:picLocks/>
          </p:cNvPicPr>
          <p:nvPr/>
        </p:nvPicPr>
        <p:blipFill>
          <a:blip r:embed="rId4"/>
          <a:srcRect l="52332"/>
          <a:stretch>
            <a:fillRect/>
          </a:stretch>
        </p:blipFill>
        <p:spPr>
          <a:xfrm>
            <a:off x="12959797" y="4615149"/>
            <a:ext cx="4350500" cy="6337806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635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1320" name="Large area, precision pointing"/>
          <p:cNvSpPr txBox="1"/>
          <p:nvPr/>
        </p:nvSpPr>
        <p:spPr>
          <a:xfrm>
            <a:off x="12764239" y="2769226"/>
            <a:ext cx="11080641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0"/>
              </a:spcBef>
              <a:defRPr sz="3600">
                <a:solidFill>
                  <a:srgbClr val="79797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Large area, precision pointing</a:t>
            </a:r>
          </a:p>
        </p:txBody>
      </p:sp>
      <p:pic>
        <p:nvPicPr>
          <p:cNvPr id="1321" name="Image 7" descr="Image 7"/>
          <p:cNvPicPr>
            <a:picLocks/>
          </p:cNvPicPr>
          <p:nvPr/>
        </p:nvPicPr>
        <p:blipFill>
          <a:blip r:embed="rId5"/>
          <a:srcRect b="2989"/>
          <a:stretch>
            <a:fillRect/>
          </a:stretch>
        </p:blipFill>
        <p:spPr>
          <a:xfrm>
            <a:off x="18473469" y="4286906"/>
            <a:ext cx="4558377" cy="34971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2" name="Image 9" descr="Image 9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8448783" y="7643156"/>
            <a:ext cx="4607751" cy="3455813"/>
          </a:xfrm>
          <a:prstGeom prst="rect">
            <a:avLst/>
          </a:prstGeom>
          <a:ln w="12700">
            <a:miter lim="400000"/>
          </a:ln>
        </p:spPr>
      </p:pic>
      <p:sp>
        <p:nvSpPr>
          <p:cNvPr id="1323" name="ZoneTexte 5"/>
          <p:cNvSpPr txBox="1"/>
          <p:nvPr/>
        </p:nvSpPr>
        <p:spPr>
          <a:xfrm>
            <a:off x="12956291" y="10964625"/>
            <a:ext cx="3462486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spcBef>
                <a:spcPts val="0"/>
              </a:spcBef>
              <a:defRPr sz="2200">
                <a:solidFill>
                  <a:srgbClr val="34789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en-US" dirty="0"/>
              <a:t>GRAND collab (</a:t>
            </a:r>
            <a:r>
              <a:rPr dirty="0"/>
              <a:t>ICRC2025</a:t>
            </a:r>
            <a:r>
              <a:rPr lang="en-US" dirty="0"/>
              <a:t>)</a:t>
            </a:r>
            <a:endParaRPr dirty="0"/>
          </a:p>
        </p:txBody>
      </p:sp>
      <p:grpSp>
        <p:nvGrpSpPr>
          <p:cNvPr id="1326" name="Rectangle"/>
          <p:cNvGrpSpPr/>
          <p:nvPr/>
        </p:nvGrpSpPr>
        <p:grpSpPr>
          <a:xfrm>
            <a:off x="380753" y="1869697"/>
            <a:ext cx="11833752" cy="10699531"/>
            <a:chOff x="0" y="0"/>
            <a:chExt cx="11833751" cy="10699529"/>
          </a:xfrm>
        </p:grpSpPr>
        <p:sp>
          <p:nvSpPr>
            <p:cNvPr id="1324" name="Rectangle"/>
            <p:cNvSpPr/>
            <p:nvPr/>
          </p:nvSpPr>
          <p:spPr>
            <a:xfrm>
              <a:off x="219330" y="164228"/>
              <a:ext cx="11395092" cy="1004261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1325" name="Rectangle Rectangle" descr="Rectangle Rectangle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" y="-1"/>
              <a:ext cx="11833753" cy="106995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328" name="5 radio-only; 10 coincindent radio + scintillator events"/>
          <p:cNvSpPr txBox="1"/>
          <p:nvPr/>
        </p:nvSpPr>
        <p:spPr>
          <a:xfrm>
            <a:off x="673544" y="3536335"/>
            <a:ext cx="11248170" cy="978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marL="553830" indent="-541130" defTabSz="1828800">
              <a:spcBef>
                <a:spcPts val="1600"/>
              </a:spcBef>
              <a:buClr>
                <a:srgbClr val="3F8E92"/>
              </a:buClr>
              <a:buSzPct val="145000"/>
              <a:buFont typeface="Calibri"/>
              <a:buChar char="✦"/>
              <a:defRPr sz="3400" b="1">
                <a:solidFill>
                  <a:srgbClr val="3F8E92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spcBef>
                <a:spcPts val="0"/>
              </a:spcBef>
            </a:pPr>
            <a:r>
              <a:rPr lang="es-ES" dirty="0"/>
              <a:t>BEACON: </a:t>
            </a:r>
            <a:r>
              <a:rPr lang="es-ES" dirty="0" err="1"/>
              <a:t>cosmic-ray</a:t>
            </a:r>
            <a:r>
              <a:rPr lang="es-ES" dirty="0"/>
              <a:t> candidates </a:t>
            </a:r>
          </a:p>
          <a:p>
            <a:pPr marL="12700" indent="0">
              <a:spcBef>
                <a:spcPts val="0"/>
              </a:spcBef>
              <a:buNone/>
            </a:pPr>
            <a:r>
              <a:rPr dirty="0"/>
              <a:t>5 radio-only; 10 coincident radio + scintillator</a:t>
            </a:r>
          </a:p>
        </p:txBody>
      </p:sp>
      <p:pic>
        <p:nvPicPr>
          <p:cNvPr id="1329" name="Picture 9" descr="Picture 9"/>
          <p:cNvPicPr>
            <a:picLocks noChangeAspect="1"/>
          </p:cNvPicPr>
          <p:nvPr/>
        </p:nvPicPr>
        <p:blipFill>
          <a:blip r:embed="rId8"/>
          <a:srcRect t="17407" r="30612" b="15698"/>
          <a:stretch>
            <a:fillRect/>
          </a:stretch>
        </p:blipFill>
        <p:spPr>
          <a:xfrm rot="5400000">
            <a:off x="75725" y="5720025"/>
            <a:ext cx="6337518" cy="4582326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1330" name="Sensitivity at 1 EeV with minimal instrumentation"/>
          <p:cNvSpPr txBox="1"/>
          <p:nvPr/>
        </p:nvSpPr>
        <p:spPr>
          <a:xfrm>
            <a:off x="47619" y="2769226"/>
            <a:ext cx="10762165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3600">
                <a:solidFill>
                  <a:srgbClr val="79797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Sensitivity at 10</a:t>
            </a:r>
            <a:r>
              <a:rPr baseline="31999" dirty="0"/>
              <a:t>18</a:t>
            </a:r>
            <a:r>
              <a:rPr dirty="0"/>
              <a:t> eV with </a:t>
            </a:r>
            <a:r>
              <a:rPr lang="en-US" dirty="0"/>
              <a:t>a handful of antennas</a:t>
            </a:r>
            <a:endParaRPr dirty="0"/>
          </a:p>
        </p:txBody>
      </p:sp>
      <p:pic>
        <p:nvPicPr>
          <p:cNvPr id="1331" name="pasted-movie.png" descr="pasted-movie.png"/>
          <p:cNvPicPr>
            <a:picLocks noChangeAspect="1"/>
          </p:cNvPicPr>
          <p:nvPr/>
        </p:nvPicPr>
        <p:blipFill>
          <a:blip r:embed="rId9"/>
          <a:srcRect r="2534"/>
          <a:stretch>
            <a:fillRect/>
          </a:stretch>
        </p:blipFill>
        <p:spPr>
          <a:xfrm>
            <a:off x="6076790" y="4598726"/>
            <a:ext cx="6006903" cy="4262967"/>
          </a:xfrm>
          <a:prstGeom prst="rect">
            <a:avLst/>
          </a:prstGeom>
          <a:ln w="12700">
            <a:miter lim="400000"/>
          </a:ln>
        </p:spPr>
      </p:pic>
      <p:sp>
        <p:nvSpPr>
          <p:cNvPr id="1332" name="Rectangle 10"/>
          <p:cNvSpPr txBox="1"/>
          <p:nvPr/>
        </p:nvSpPr>
        <p:spPr>
          <a:xfrm>
            <a:off x="953321" y="11253690"/>
            <a:ext cx="5657139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0"/>
              </a:spcBef>
              <a:defRPr sz="2200">
                <a:solidFill>
                  <a:srgbClr val="34789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dirty="0"/>
              <a:t>BEACON collab</a:t>
            </a:r>
            <a:r>
              <a:rPr lang="en-US" dirty="0"/>
              <a:t> (</a:t>
            </a:r>
            <a:r>
              <a:rPr dirty="0"/>
              <a:t>ICRC2025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1333" name="Slide Number Placeholder 1"/>
          <p:cNvSpPr txBox="1">
            <a:spLocks noGrp="1"/>
          </p:cNvSpPr>
          <p:nvPr>
            <p:ph type="sldNum" sz="quarter" idx="2"/>
          </p:nvPr>
        </p:nvSpPr>
        <p:spPr>
          <a:xfrm>
            <a:off x="23820970" y="13267810"/>
            <a:ext cx="453239" cy="46106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  <p:pic>
        <p:nvPicPr>
          <p:cNvPr id="1336" name="heron_logo.png" descr="heron_logo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329018" y="269067"/>
            <a:ext cx="1728343" cy="1553806"/>
          </a:xfrm>
          <a:prstGeom prst="rect">
            <a:avLst/>
          </a:prstGeom>
          <a:ln w="12700">
            <a:miter lim="400000"/>
          </a:ln>
        </p:spPr>
      </p:pic>
      <p:sp>
        <p:nvSpPr>
          <p:cNvPr id="1337" name="Rectangle"/>
          <p:cNvSpPr/>
          <p:nvPr/>
        </p:nvSpPr>
        <p:spPr>
          <a:xfrm>
            <a:off x="430984" y="1897783"/>
            <a:ext cx="11733290" cy="833046"/>
          </a:xfrm>
          <a:prstGeom prst="rect">
            <a:avLst/>
          </a:prstGeom>
          <a:solidFill>
            <a:srgbClr val="84AAA8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38" name="BEACON: Elevated phased arrays"/>
          <p:cNvSpPr txBox="1"/>
          <p:nvPr/>
        </p:nvSpPr>
        <p:spPr>
          <a:xfrm>
            <a:off x="617635" y="1985331"/>
            <a:ext cx="10918311" cy="759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>
            <a:lvl1pPr defTabSz="821530">
              <a:spcBef>
                <a:spcPts val="0"/>
              </a:spcBef>
              <a:defRPr sz="44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4000" dirty="0">
                <a:latin typeface="Avenir Next" panose="020B0503020202020204" pitchFamily="34" charset="0"/>
              </a:rPr>
              <a:t>BEACON: Elevated phased arrays</a:t>
            </a:r>
          </a:p>
        </p:txBody>
      </p:sp>
      <p:sp>
        <p:nvSpPr>
          <p:cNvPr id="1339" name="Rectangle"/>
          <p:cNvSpPr/>
          <p:nvPr/>
        </p:nvSpPr>
        <p:spPr>
          <a:xfrm>
            <a:off x="12479130" y="1904483"/>
            <a:ext cx="11724632" cy="850901"/>
          </a:xfrm>
          <a:prstGeom prst="rect">
            <a:avLst/>
          </a:prstGeom>
          <a:solidFill>
            <a:srgbClr val="94D0D6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40" name="GRAND: Autonomous standalone antennas"/>
          <p:cNvSpPr txBox="1"/>
          <p:nvPr/>
        </p:nvSpPr>
        <p:spPr>
          <a:xfrm>
            <a:off x="12763249" y="1985332"/>
            <a:ext cx="11838903" cy="759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6" tIns="71436" rIns="71436" bIns="71436" anchor="ctr">
            <a:spAutoFit/>
          </a:bodyPr>
          <a:lstStyle>
            <a:lvl1pPr defTabSz="821530">
              <a:spcBef>
                <a:spcPts val="0"/>
              </a:spcBef>
              <a:defRPr sz="44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4000" dirty="0">
                <a:latin typeface="Avenir Next" panose="020B0503020202020204" pitchFamily="34" charset="0"/>
              </a:rPr>
              <a:t>GRAND: Autonomous standalone antennas</a:t>
            </a:r>
          </a:p>
        </p:txBody>
      </p:sp>
      <p:sp>
        <p:nvSpPr>
          <p:cNvPr id="2" name="GP300: 41 cosmic ray candidates">
            <a:extLst>
              <a:ext uri="{FF2B5EF4-FFF2-40B4-BE49-F238E27FC236}">
                <a16:creationId xmlns:a16="http://schemas.microsoft.com/office/drawing/2014/main" id="{2D19B4AD-7B5B-2D80-2D99-A1D6633EC8B1}"/>
              </a:ext>
            </a:extLst>
          </p:cNvPr>
          <p:cNvSpPr txBox="1"/>
          <p:nvPr/>
        </p:nvSpPr>
        <p:spPr>
          <a:xfrm>
            <a:off x="13020421" y="4711012"/>
            <a:ext cx="4067429" cy="1149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marL="635000" indent="-635000" defTabSz="1828800">
              <a:spcBef>
                <a:spcPts val="1600"/>
              </a:spcBef>
              <a:buSzPct val="115000"/>
              <a:buFont typeface="Calibri"/>
              <a:buChar char="✦"/>
              <a:defRPr sz="3400" b="1">
                <a:solidFill>
                  <a:srgbClr val="009093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indent="0">
              <a:spcBef>
                <a:spcPts val="0"/>
              </a:spcBef>
              <a:buNone/>
            </a:pPr>
            <a:r>
              <a:rPr dirty="0">
                <a:solidFill>
                  <a:schemeClr val="tx1"/>
                </a:solidFill>
              </a:rPr>
              <a:t>G</a:t>
            </a:r>
            <a:r>
              <a:rPr lang="en-US" dirty="0">
                <a:solidFill>
                  <a:schemeClr val="tx1"/>
                </a:solidFill>
              </a:rPr>
              <a:t>RAND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s-ES" dirty="0">
                <a:solidFill>
                  <a:schemeClr val="tx1"/>
                </a:solidFill>
              </a:rPr>
              <a:t>Gobi </a:t>
            </a:r>
            <a:r>
              <a:rPr lang="es-ES" dirty="0" err="1">
                <a:solidFill>
                  <a:schemeClr val="tx1"/>
                </a:solidFill>
              </a:rPr>
              <a:t>dessert</a:t>
            </a:r>
            <a:r>
              <a:rPr lang="es-ES" dirty="0">
                <a:solidFill>
                  <a:schemeClr val="tx1"/>
                </a:solidFill>
              </a:rPr>
              <a:t> (China)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" name="GP300: 41 cosmic ray candidates">
            <a:extLst>
              <a:ext uri="{FF2B5EF4-FFF2-40B4-BE49-F238E27FC236}">
                <a16:creationId xmlns:a16="http://schemas.microsoft.com/office/drawing/2014/main" id="{19877741-28B8-3F29-F5F3-E8433660E30E}"/>
              </a:ext>
            </a:extLst>
          </p:cNvPr>
          <p:cNvSpPr txBox="1"/>
          <p:nvPr/>
        </p:nvSpPr>
        <p:spPr>
          <a:xfrm>
            <a:off x="1088038" y="4942990"/>
            <a:ext cx="1984996" cy="3241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marL="635000" indent="-635000" defTabSz="1828800">
              <a:spcBef>
                <a:spcPts val="1600"/>
              </a:spcBef>
              <a:buSzPct val="115000"/>
              <a:buFont typeface="Calibri"/>
              <a:buChar char="✦"/>
              <a:defRPr sz="3400" b="1">
                <a:solidFill>
                  <a:srgbClr val="009093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1"/>
                </a:solidFill>
              </a:rPr>
              <a:t>BEACON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1"/>
                </a:solidFill>
              </a:rPr>
              <a:t>White Mountain Research Station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1"/>
                </a:solidFill>
              </a:rPr>
              <a:t>(USA)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56EC0EB-BB69-8B3E-5E34-B5F995A98D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37715" y="9462179"/>
            <a:ext cx="6083999" cy="2728803"/>
          </a:xfrm>
          <a:prstGeom prst="rect">
            <a:avLst/>
          </a:prstGeom>
        </p:spPr>
      </p:pic>
      <p:sp>
        <p:nvSpPr>
          <p:cNvPr id="6" name="5 radio-only; 10 coincindent radio + scintillator events">
            <a:extLst>
              <a:ext uri="{FF2B5EF4-FFF2-40B4-BE49-F238E27FC236}">
                <a16:creationId xmlns:a16="http://schemas.microsoft.com/office/drawing/2014/main" id="{58C9F99F-C7D2-D5D7-B850-49FA36F60740}"/>
              </a:ext>
            </a:extLst>
          </p:cNvPr>
          <p:cNvSpPr txBox="1"/>
          <p:nvPr/>
        </p:nvSpPr>
        <p:spPr>
          <a:xfrm>
            <a:off x="5627482" y="8690602"/>
            <a:ext cx="6920104" cy="978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marL="553830" indent="-541130" defTabSz="1828800">
              <a:spcBef>
                <a:spcPts val="1600"/>
              </a:spcBef>
              <a:buClr>
                <a:srgbClr val="3F8E92"/>
              </a:buClr>
              <a:buSzPct val="145000"/>
              <a:buFont typeface="Calibri"/>
              <a:buChar char="✦"/>
              <a:defRPr sz="3400" b="1">
                <a:solidFill>
                  <a:srgbClr val="3F8E92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spcBef>
                <a:spcPts val="0"/>
              </a:spcBef>
            </a:pPr>
            <a:r>
              <a:rPr lang="es-ES" dirty="0"/>
              <a:t>BEACON</a:t>
            </a:r>
            <a:r>
              <a:rPr lang="en-US" dirty="0"/>
              <a:t> validated beamforming</a:t>
            </a:r>
            <a:endParaRPr dirty="0"/>
          </a:p>
        </p:txBody>
      </p:sp>
      <p:pic>
        <p:nvPicPr>
          <p:cNvPr id="4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CFE184F1-95E8-0226-F653-4EBFC5B63B4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2955" y="3093292"/>
            <a:ext cx="1075112" cy="944953"/>
          </a:xfrm>
          <a:prstGeom prst="rect">
            <a:avLst/>
          </a:prstGeom>
        </p:spPr>
      </p:pic>
      <p:pic>
        <p:nvPicPr>
          <p:cNvPr id="7" name="Picture 27">
            <a:extLst>
              <a:ext uri="{FF2B5EF4-FFF2-40B4-BE49-F238E27FC236}">
                <a16:creationId xmlns:a16="http://schemas.microsoft.com/office/drawing/2014/main" id="{281CB934-F120-E5DF-433F-411FF8D3C8C6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215826" y="2969016"/>
            <a:ext cx="1477133" cy="102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28909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al: Launch UHE neutrino astronomy  &amp; probe the most extreme phenomena in the Universe"/>
          <p:cNvSpPr txBox="1"/>
          <p:nvPr/>
        </p:nvSpPr>
        <p:spPr>
          <a:xfrm>
            <a:off x="765662" y="1913970"/>
            <a:ext cx="9741450" cy="46576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defTabSz="584200">
              <a:spcBef>
                <a:spcPts val="0"/>
              </a:spcBef>
              <a:defRPr sz="4000" b="1">
                <a:solidFill>
                  <a:srgbClr val="34789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4400" dirty="0">
                <a:latin typeface="Avenir Next" panose="020B0503020202020204" pitchFamily="34" charset="0"/>
              </a:rPr>
              <a:t>What? (goals)</a:t>
            </a:r>
            <a:r>
              <a:rPr sz="4400" dirty="0">
                <a:latin typeface="Avenir Next" panose="020B0503020202020204" pitchFamily="34" charset="0"/>
              </a:rPr>
              <a:t> </a:t>
            </a:r>
            <a:endParaRPr lang="en-US" sz="4400" dirty="0">
              <a:latin typeface="Avenir Next" panose="020B0503020202020204" pitchFamily="34" charset="0"/>
            </a:endParaRPr>
          </a:p>
          <a:p>
            <a:pPr marL="571500" indent="-571500" defTabSz="584200">
              <a:spcBef>
                <a:spcPts val="0"/>
              </a:spcBef>
              <a:buFont typeface="Wingdings" pitchFamily="2" charset="2"/>
              <a:buChar char="q"/>
              <a:defRPr sz="4000" b="1">
                <a:solidFill>
                  <a:srgbClr val="34789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600" b="0" dirty="0">
                <a:solidFill>
                  <a:srgbClr val="212121"/>
                </a:solidFill>
                <a:latin typeface="Avenir Next" panose="020B0503020202020204" pitchFamily="34" charset="0"/>
              </a:rPr>
              <a:t>la</a:t>
            </a:r>
            <a:r>
              <a:rPr sz="3600" b="0" dirty="0">
                <a:solidFill>
                  <a:srgbClr val="212121"/>
                </a:solidFill>
                <a:latin typeface="Avenir Next" panose="020B0503020202020204" pitchFamily="34" charset="0"/>
              </a:rPr>
              <a:t>unch ultra-high-energy neutrino astronomy </a:t>
            </a:r>
            <a:endParaRPr lang="en-US" sz="3600" b="0" dirty="0">
              <a:solidFill>
                <a:srgbClr val="212121"/>
              </a:solidFill>
              <a:latin typeface="Avenir Next" panose="020B0503020202020204" pitchFamily="34" charset="0"/>
            </a:endParaRPr>
          </a:p>
          <a:p>
            <a:pPr marL="571500" indent="-571500" defTabSz="584200">
              <a:spcBef>
                <a:spcPts val="0"/>
              </a:spcBef>
              <a:buFont typeface="Wingdings" pitchFamily="2" charset="2"/>
              <a:buChar char="q"/>
              <a:defRPr sz="4000" b="1">
                <a:solidFill>
                  <a:srgbClr val="34789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3600" b="0" dirty="0">
                <a:solidFill>
                  <a:srgbClr val="212121"/>
                </a:solidFill>
                <a:latin typeface="Avenir Next" panose="020B0503020202020204" pitchFamily="34" charset="0"/>
              </a:rPr>
              <a:t>probe the most extreme phenomena in the Universe</a:t>
            </a:r>
            <a:r>
              <a:rPr lang="en-US" sz="3600" b="0" dirty="0">
                <a:solidFill>
                  <a:srgbClr val="212121"/>
                </a:solidFill>
                <a:latin typeface="Avenir Next" panose="020B0503020202020204" pitchFamily="34" charset="0"/>
              </a:rPr>
              <a:t> in an uncharted energy range with neutrinos </a:t>
            </a:r>
          </a:p>
          <a:p>
            <a:pPr marL="571500" indent="-571500" defTabSz="584200">
              <a:spcBef>
                <a:spcPts val="0"/>
              </a:spcBef>
              <a:buFont typeface="Wingdings" pitchFamily="2" charset="2"/>
              <a:buChar char="q"/>
              <a:defRPr sz="4000" b="1">
                <a:solidFill>
                  <a:srgbClr val="34789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600" b="0" dirty="0">
                <a:solidFill>
                  <a:srgbClr val="212121"/>
                </a:solidFill>
                <a:latin typeface="Avenir Next" panose="020B0503020202020204" pitchFamily="34" charset="0"/>
              </a:rPr>
              <a:t>find the sources of the highest energy particles</a:t>
            </a:r>
          </a:p>
        </p:txBody>
      </p:sp>
      <p:sp>
        <p:nvSpPr>
          <p:cNvPr id="27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908638" y="13080999"/>
            <a:ext cx="283770" cy="4610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14</a:t>
            </a:fld>
            <a:endParaRPr dirty="0"/>
          </a:p>
        </p:txBody>
      </p:sp>
      <p:sp>
        <p:nvSpPr>
          <p:cNvPr id="279" name="Neutrinos: the New Frontier in Astrophysics"/>
          <p:cNvSpPr txBox="1"/>
          <p:nvPr/>
        </p:nvSpPr>
        <p:spPr>
          <a:xfrm>
            <a:off x="540557" y="515684"/>
            <a:ext cx="16066056" cy="10605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6" tIns="71436" rIns="71436" bIns="71436" anchor="ctr">
            <a:spAutoFit/>
          </a:bodyPr>
          <a:lstStyle>
            <a:lvl1pPr algn="ctr" defTabSz="821530">
              <a:spcBef>
                <a:spcPts val="0"/>
              </a:spcBef>
              <a:defRPr sz="6000"/>
            </a:lvl1pPr>
          </a:lstStyle>
          <a:p>
            <a:r>
              <a:rPr lang="en-US" b="1" dirty="0">
                <a:solidFill>
                  <a:srgbClr val="007A93"/>
                </a:solidFill>
                <a:latin typeface="Avenir Next" panose="020B0503020202020204" pitchFamily="34" charset="0"/>
              </a:rPr>
              <a:t>HERON: a transformative discovery project</a:t>
            </a:r>
            <a:endParaRPr b="1" dirty="0">
              <a:solidFill>
                <a:srgbClr val="007A93"/>
              </a:solidFill>
              <a:latin typeface="Avenir Next" panose="020B0503020202020204" pitchFamily="34" charset="0"/>
            </a:endParaRPr>
          </a:p>
        </p:txBody>
      </p:sp>
      <p:pic>
        <p:nvPicPr>
          <p:cNvPr id="292" name="heron_logo.png" descr="heron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9018" y="269067"/>
            <a:ext cx="1728343" cy="1553806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85B3E40-8388-615E-C765-C61EE0A71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8647" y="269067"/>
            <a:ext cx="1566432" cy="1512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4C839-3295-AC66-ACEA-C08C0D5AD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roup">
            <a:extLst>
              <a:ext uri="{FF2B5EF4-FFF2-40B4-BE49-F238E27FC236}">
                <a16:creationId xmlns:a16="http://schemas.microsoft.com/office/drawing/2014/main" id="{2B9EBCB9-200C-463F-A72C-CE5A4C0F890F}"/>
              </a:ext>
            </a:extLst>
          </p:cNvPr>
          <p:cNvGrpSpPr/>
          <p:nvPr/>
        </p:nvGrpSpPr>
        <p:grpSpPr>
          <a:xfrm>
            <a:off x="765663" y="6978876"/>
            <a:ext cx="9101878" cy="3884677"/>
            <a:chOff x="0" y="-335677"/>
            <a:chExt cx="9101876" cy="3884676"/>
          </a:xfrm>
        </p:grpSpPr>
        <p:sp>
          <p:nvSpPr>
            <p:cNvPr id="275" name="Aim for UHE Neutrinos (&gt; 1017 eV)…">
              <a:extLst>
                <a:ext uri="{FF2B5EF4-FFF2-40B4-BE49-F238E27FC236}">
                  <a16:creationId xmlns:a16="http://schemas.microsoft.com/office/drawing/2014/main" id="{F4271C81-61DF-D677-113B-E450D95862ED}"/>
                </a:ext>
              </a:extLst>
            </p:cNvPr>
            <p:cNvSpPr txBox="1"/>
            <p:nvPr/>
          </p:nvSpPr>
          <p:spPr>
            <a:xfrm>
              <a:off x="428960" y="984195"/>
              <a:ext cx="8672916" cy="25648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marL="457200" indent="-457200" defTabSz="584200">
                <a:spcBef>
                  <a:spcPts val="0"/>
                </a:spcBef>
                <a:buSzPct val="100000"/>
                <a:buFont typeface="Wingdings" pitchFamily="2" charset="2"/>
                <a:buChar char="q"/>
                <a:defRPr sz="4000">
                  <a:solidFill>
                    <a:srgbClr val="212121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sz="3200" dirty="0">
                  <a:latin typeface="Avenir Next" panose="020B0503020202020204" pitchFamily="34" charset="0"/>
                </a:rPr>
                <a:t> a</a:t>
              </a:r>
              <a:r>
                <a:rPr sz="3200" dirty="0">
                  <a:latin typeface="Avenir Next" panose="020B0503020202020204" pitchFamily="34" charset="0"/>
                </a:rPr>
                <a:t>im for </a:t>
              </a:r>
              <a:r>
                <a:rPr lang="en-US" sz="3200" dirty="0">
                  <a:latin typeface="Avenir Next" panose="020B0503020202020204" pitchFamily="34" charset="0"/>
                </a:rPr>
                <a:t>n</a:t>
              </a:r>
              <a:r>
                <a:rPr sz="3200" dirty="0">
                  <a:latin typeface="Avenir Next" panose="020B0503020202020204" pitchFamily="34" charset="0"/>
                </a:rPr>
                <a:t>eutrinos </a:t>
              </a:r>
              <a:r>
                <a:rPr lang="en-US" sz="3200" dirty="0">
                  <a:latin typeface="Avenir Next" panose="020B0503020202020204" pitchFamily="34" charset="0"/>
                </a:rPr>
                <a:t>E ⪆</a:t>
              </a:r>
              <a:r>
                <a:rPr sz="3200" dirty="0">
                  <a:latin typeface="Avenir Next" panose="020B0503020202020204" pitchFamily="34" charset="0"/>
                </a:rPr>
                <a:t> 10</a:t>
              </a:r>
              <a:r>
                <a:rPr sz="3200" baseline="31999" dirty="0">
                  <a:latin typeface="Avenir Next" panose="020B0503020202020204" pitchFamily="34" charset="0"/>
                </a:rPr>
                <a:t>17</a:t>
              </a:r>
              <a:r>
                <a:rPr sz="3200" dirty="0">
                  <a:latin typeface="Avenir Next" panose="020B0503020202020204" pitchFamily="34" charset="0"/>
                </a:rPr>
                <a:t> eV</a:t>
              </a:r>
            </a:p>
            <a:p>
              <a:pPr marL="457200" indent="-457200" defTabSz="584200">
                <a:spcBef>
                  <a:spcPts val="0"/>
                </a:spcBef>
                <a:buSzPct val="100000"/>
                <a:buFont typeface="Wingdings" pitchFamily="2" charset="2"/>
                <a:buChar char="q"/>
                <a:defRPr sz="4000">
                  <a:solidFill>
                    <a:srgbClr val="212121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sz="3200" dirty="0">
                  <a:latin typeface="Avenir Next" panose="020B0503020202020204" pitchFamily="34" charset="0"/>
                </a:rPr>
                <a:t>10 x sensitivity of current experiments  </a:t>
              </a:r>
            </a:p>
            <a:p>
              <a:pPr marL="457200" indent="-457200" defTabSz="584200">
                <a:spcBef>
                  <a:spcPts val="0"/>
                </a:spcBef>
                <a:buSzPct val="100000"/>
                <a:buFont typeface="Wingdings" pitchFamily="2" charset="2"/>
                <a:buChar char="q"/>
                <a:defRPr sz="4000">
                  <a:solidFill>
                    <a:srgbClr val="212121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sz="3200" dirty="0">
                  <a:latin typeface="Avenir Next" panose="020B0503020202020204" pitchFamily="34" charset="0"/>
                </a:rPr>
                <a:t>s</a:t>
              </a:r>
              <a:r>
                <a:rPr sz="3200" dirty="0">
                  <a:latin typeface="Avenir Next" panose="020B0503020202020204" pitchFamily="34" charset="0"/>
                </a:rPr>
                <a:t>ub-degree angular resolution</a:t>
              </a:r>
            </a:p>
            <a:p>
              <a:pPr marL="457200" indent="-457200" defTabSz="584200">
                <a:spcBef>
                  <a:spcPts val="0"/>
                </a:spcBef>
                <a:buSzPct val="100000"/>
                <a:buFont typeface="Wingdings" pitchFamily="2" charset="2"/>
                <a:buChar char="q"/>
                <a:defRPr sz="4000">
                  <a:solidFill>
                    <a:srgbClr val="212121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sz="3200" dirty="0">
                  <a:latin typeface="Avenir Next" panose="020B0503020202020204" pitchFamily="34" charset="0"/>
                </a:rPr>
                <a:t>focus on likely neutrino sources (transients) </a:t>
              </a:r>
            </a:p>
            <a:p>
              <a:pPr marL="457200" indent="-457200" defTabSz="584200">
                <a:spcBef>
                  <a:spcPts val="0"/>
                </a:spcBef>
                <a:buSzPct val="100000"/>
                <a:buFont typeface="Wingdings" pitchFamily="2" charset="2"/>
                <a:buChar char="q"/>
                <a:defRPr sz="4000">
                  <a:solidFill>
                    <a:srgbClr val="212121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sz="3200" dirty="0">
                  <a:latin typeface="Avenir Next" panose="020B0503020202020204" pitchFamily="34" charset="0"/>
                </a:rPr>
                <a:t> “d</a:t>
              </a:r>
              <a:r>
                <a:rPr sz="3200" dirty="0">
                  <a:latin typeface="Avenir Next" panose="020B0503020202020204" pitchFamily="34" charset="0"/>
                </a:rPr>
                <a:t>eep</a:t>
              </a:r>
              <a:r>
                <a:rPr lang="en-US" sz="3200" dirty="0">
                  <a:latin typeface="Avenir Next" panose="020B0503020202020204" pitchFamily="34" charset="0"/>
                </a:rPr>
                <a:t>"</a:t>
              </a:r>
              <a:r>
                <a:rPr sz="3200" dirty="0">
                  <a:latin typeface="Avenir Next" panose="020B0503020202020204" pitchFamily="34" charset="0"/>
                </a:rPr>
                <a:t> </a:t>
              </a:r>
              <a:r>
                <a:rPr lang="en-US" sz="3200" dirty="0">
                  <a:latin typeface="Avenir Next" panose="020B0503020202020204" pitchFamily="34" charset="0"/>
                </a:rPr>
                <a:t>v</a:t>
              </a:r>
              <a:r>
                <a:rPr sz="3200" dirty="0">
                  <a:latin typeface="Avenir Next" panose="020B0503020202020204" pitchFamily="34" charset="0"/>
                </a:rPr>
                <a:t>iew of the Universe</a:t>
              </a:r>
            </a:p>
          </p:txBody>
        </p:sp>
        <p:sp>
          <p:nvSpPr>
            <p:cNvPr id="276" name="How?: Design, build and operate HERON">
              <a:extLst>
                <a:ext uri="{FF2B5EF4-FFF2-40B4-BE49-F238E27FC236}">
                  <a16:creationId xmlns:a16="http://schemas.microsoft.com/office/drawing/2014/main" id="{D9E03F93-4B9D-9812-AEC4-5E5DA360C1C5}"/>
                </a:ext>
              </a:extLst>
            </p:cNvPr>
            <p:cNvSpPr txBox="1"/>
            <p:nvPr/>
          </p:nvSpPr>
          <p:spPr>
            <a:xfrm>
              <a:off x="0" y="-335677"/>
              <a:ext cx="8170504" cy="13952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defTabSz="584200">
                <a:spcBef>
                  <a:spcPts val="0"/>
                </a:spcBef>
                <a:defRPr sz="4000" b="1">
                  <a:solidFill>
                    <a:srgbClr val="34789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4400" dirty="0">
                  <a:latin typeface="Avenir Next" panose="020B0503020202020204" pitchFamily="34" charset="0"/>
                </a:rPr>
                <a:t>How? </a:t>
              </a:r>
              <a:endParaRPr lang="en-US" sz="4400" dirty="0">
                <a:latin typeface="Avenir Next" panose="020B0503020202020204" pitchFamily="34" charset="0"/>
              </a:endParaRPr>
            </a:p>
            <a:p>
              <a:pPr defTabSz="584200">
                <a:spcBef>
                  <a:spcPts val="0"/>
                </a:spcBef>
                <a:defRPr sz="4000" b="1">
                  <a:solidFill>
                    <a:srgbClr val="34789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b="0" dirty="0">
                  <a:solidFill>
                    <a:srgbClr val="212121"/>
                  </a:solidFill>
                  <a:latin typeface="Avenir Next" panose="020B0503020202020204" pitchFamily="34" charset="0"/>
                </a:rPr>
                <a:t>Design, build and operate </a:t>
              </a:r>
              <a:r>
                <a:rPr b="1" dirty="0">
                  <a:solidFill>
                    <a:srgbClr val="007A93"/>
                  </a:solidFill>
                  <a:latin typeface="Avenir Next" panose="020B0503020202020204" pitchFamily="34" charset="0"/>
                </a:rPr>
                <a:t>HERON</a:t>
              </a:r>
            </a:p>
          </p:txBody>
        </p:sp>
      </p:grpSp>
      <p:sp>
        <p:nvSpPr>
          <p:cNvPr id="278" name="Slide Number">
            <a:extLst>
              <a:ext uri="{FF2B5EF4-FFF2-40B4-BE49-F238E27FC236}">
                <a16:creationId xmlns:a16="http://schemas.microsoft.com/office/drawing/2014/main" id="{49E58C26-1B8A-9751-4669-536D429C7693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908638" y="13080999"/>
            <a:ext cx="283770" cy="4610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15</a:t>
            </a:fld>
            <a:endParaRPr dirty="0"/>
          </a:p>
        </p:txBody>
      </p:sp>
      <p:sp>
        <p:nvSpPr>
          <p:cNvPr id="279" name="Neutrinos: the New Frontier in Astrophysics">
            <a:extLst>
              <a:ext uri="{FF2B5EF4-FFF2-40B4-BE49-F238E27FC236}">
                <a16:creationId xmlns:a16="http://schemas.microsoft.com/office/drawing/2014/main" id="{BC5E4467-DE81-48EB-FA33-242A7D71F0BC}"/>
              </a:ext>
            </a:extLst>
          </p:cNvPr>
          <p:cNvSpPr txBox="1"/>
          <p:nvPr/>
        </p:nvSpPr>
        <p:spPr>
          <a:xfrm>
            <a:off x="540557" y="515684"/>
            <a:ext cx="16066056" cy="10605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6" tIns="71436" rIns="71436" bIns="71436" anchor="ctr">
            <a:spAutoFit/>
          </a:bodyPr>
          <a:lstStyle>
            <a:lvl1pPr algn="ctr" defTabSz="821530">
              <a:spcBef>
                <a:spcPts val="0"/>
              </a:spcBef>
              <a:defRPr sz="6000"/>
            </a:lvl1pPr>
          </a:lstStyle>
          <a:p>
            <a:r>
              <a:rPr lang="en-US" b="1" dirty="0">
                <a:solidFill>
                  <a:srgbClr val="007A93"/>
                </a:solidFill>
                <a:latin typeface="Avenir Next" panose="020B0503020202020204" pitchFamily="34" charset="0"/>
              </a:rPr>
              <a:t>HERON: a transformative discovery project</a:t>
            </a:r>
            <a:endParaRPr b="1" dirty="0">
              <a:solidFill>
                <a:srgbClr val="007A93"/>
              </a:solidFill>
              <a:latin typeface="Avenir Next" panose="020B0503020202020204" pitchFamily="34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211032FA-1916-6512-D4BE-9AA9BF397F33}"/>
              </a:ext>
            </a:extLst>
          </p:cNvPr>
          <p:cNvGrpSpPr/>
          <p:nvPr/>
        </p:nvGrpSpPr>
        <p:grpSpPr>
          <a:xfrm>
            <a:off x="11219052" y="2544191"/>
            <a:ext cx="13311709" cy="9220496"/>
            <a:chOff x="11040636" y="2901028"/>
            <a:chExt cx="13311709" cy="9220496"/>
          </a:xfrm>
        </p:grpSpPr>
        <p:pic>
          <p:nvPicPr>
            <p:cNvPr id="272" name="Picture 6" descr="Picture 6">
              <a:extLst>
                <a:ext uri="{FF2B5EF4-FFF2-40B4-BE49-F238E27FC236}">
                  <a16:creationId xmlns:a16="http://schemas.microsoft.com/office/drawing/2014/main" id="{F1FB6DAB-5038-E455-1CC3-E140C4BD9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38484" y="2901028"/>
              <a:ext cx="12913861" cy="9220496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282" name="ZoneTexte 6">
              <a:extLst>
                <a:ext uri="{FF2B5EF4-FFF2-40B4-BE49-F238E27FC236}">
                  <a16:creationId xmlns:a16="http://schemas.microsoft.com/office/drawing/2014/main" id="{0403D8C7-6BD7-0FE3-B69A-091264656A33}"/>
                </a:ext>
              </a:extLst>
            </p:cNvPr>
            <p:cNvGrpSpPr/>
            <p:nvPr/>
          </p:nvGrpSpPr>
          <p:grpSpPr>
            <a:xfrm>
              <a:off x="11040636" y="3007499"/>
              <a:ext cx="607545" cy="8518609"/>
              <a:chOff x="0" y="0"/>
              <a:chExt cx="607543" cy="8518608"/>
            </a:xfrm>
          </p:grpSpPr>
          <p:sp>
            <p:nvSpPr>
              <p:cNvPr id="280" name="Rectangle">
                <a:extLst>
                  <a:ext uri="{FF2B5EF4-FFF2-40B4-BE49-F238E27FC236}">
                    <a16:creationId xmlns:a16="http://schemas.microsoft.com/office/drawing/2014/main" id="{DFD96668-386C-C81B-1FBF-408D3AAA1076}"/>
                  </a:ext>
                </a:extLst>
              </p:cNvPr>
              <p:cNvSpPr/>
              <p:nvPr/>
            </p:nvSpPr>
            <p:spPr>
              <a:xfrm rot="16200000">
                <a:off x="-3955533" y="3955532"/>
                <a:ext cx="8518609" cy="60754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ctr" defTabSz="914400">
                  <a:spcBef>
                    <a:spcPts val="0"/>
                  </a:spcBef>
                  <a:defRPr sz="3300" b="1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281" name="Neutrino fluxes &amp; Instrument sensitivity">
                <a:extLst>
                  <a:ext uri="{FF2B5EF4-FFF2-40B4-BE49-F238E27FC236}">
                    <a16:creationId xmlns:a16="http://schemas.microsoft.com/office/drawing/2014/main" id="{84ECDA2C-D399-874C-2443-CE58DD576F7B}"/>
                  </a:ext>
                </a:extLst>
              </p:cNvPr>
              <p:cNvSpPr txBox="1"/>
              <p:nvPr/>
            </p:nvSpPr>
            <p:spPr>
              <a:xfrm rot="16200000">
                <a:off x="-4005305" y="4005304"/>
                <a:ext cx="8518610" cy="5080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/>
              <a:p>
                <a:pPr algn="ctr" defTabSz="914400">
                  <a:spcBef>
                    <a:spcPts val="0"/>
                  </a:spcBef>
                  <a:defRPr sz="3300" b="1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rPr dirty="0">
                    <a:solidFill>
                      <a:srgbClr val="D23827"/>
                    </a:solidFill>
                    <a:latin typeface="Avenir Next" panose="020B0503020202020204" pitchFamily="34" charset="0"/>
                  </a:rPr>
                  <a:t>Neutrino fluxes</a:t>
                </a:r>
                <a:r>
                  <a:rPr dirty="0">
                    <a:latin typeface="Avenir Next" panose="020B0503020202020204" pitchFamily="34" charset="0"/>
                  </a:rPr>
                  <a:t> </a:t>
                </a:r>
                <a:r>
                  <a:rPr b="0" dirty="0">
                    <a:solidFill>
                      <a:srgbClr val="000000"/>
                    </a:solidFill>
                    <a:latin typeface="Avenir Next" panose="020B0503020202020204" pitchFamily="34" charset="0"/>
                  </a:rPr>
                  <a:t>&amp;</a:t>
                </a:r>
                <a:r>
                  <a:rPr dirty="0">
                    <a:latin typeface="Avenir Next" panose="020B0503020202020204" pitchFamily="34" charset="0"/>
                  </a:rPr>
                  <a:t> </a:t>
                </a:r>
                <a:r>
                  <a:rPr dirty="0">
                    <a:solidFill>
                      <a:srgbClr val="009093"/>
                    </a:solidFill>
                    <a:latin typeface="Avenir Next" panose="020B0503020202020204" pitchFamily="34" charset="0"/>
                  </a:rPr>
                  <a:t>Instrument sensitivity </a:t>
                </a:r>
              </a:p>
            </p:txBody>
          </p:sp>
        </p:grpSp>
      </p:grpSp>
      <p:sp>
        <p:nvSpPr>
          <p:cNvPr id="288" name="TextBox 4">
            <a:extLst>
              <a:ext uri="{FF2B5EF4-FFF2-40B4-BE49-F238E27FC236}">
                <a16:creationId xmlns:a16="http://schemas.microsoft.com/office/drawing/2014/main" id="{6E63EA55-E59C-805C-5A7B-E93BE8FD90AB}"/>
              </a:ext>
            </a:extLst>
          </p:cNvPr>
          <p:cNvSpPr txBox="1"/>
          <p:nvPr/>
        </p:nvSpPr>
        <p:spPr>
          <a:xfrm>
            <a:off x="17450850" y="4422841"/>
            <a:ext cx="2755159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b="0" i="1" dirty="0"/>
              <a:t>present limits</a:t>
            </a:r>
          </a:p>
        </p:txBody>
      </p:sp>
      <p:pic>
        <p:nvPicPr>
          <p:cNvPr id="292" name="heron_logo.png" descr="heron_logo.png">
            <a:extLst>
              <a:ext uri="{FF2B5EF4-FFF2-40B4-BE49-F238E27FC236}">
                <a16:creationId xmlns:a16="http://schemas.microsoft.com/office/drawing/2014/main" id="{15B7E4E8-05C8-EEED-7293-8B3667C054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29018" y="269067"/>
            <a:ext cx="1728343" cy="155380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Goal: Launch UHE neutrino astronomy  &amp; probe the most extreme phenomena in the Universe">
            <a:extLst>
              <a:ext uri="{FF2B5EF4-FFF2-40B4-BE49-F238E27FC236}">
                <a16:creationId xmlns:a16="http://schemas.microsoft.com/office/drawing/2014/main" id="{A8394830-8B53-A8D3-3C59-A5A1146F179E}"/>
              </a:ext>
            </a:extLst>
          </p:cNvPr>
          <p:cNvSpPr txBox="1"/>
          <p:nvPr/>
        </p:nvSpPr>
        <p:spPr>
          <a:xfrm>
            <a:off x="765662" y="1913970"/>
            <a:ext cx="9741450" cy="46576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defTabSz="584200">
              <a:spcBef>
                <a:spcPts val="0"/>
              </a:spcBef>
              <a:defRPr sz="4000" b="1">
                <a:solidFill>
                  <a:srgbClr val="34789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4400" dirty="0">
                <a:latin typeface="Avenir Next" panose="020B0503020202020204" pitchFamily="34" charset="0"/>
              </a:rPr>
              <a:t>What? (goals)</a:t>
            </a:r>
            <a:r>
              <a:rPr sz="4400" dirty="0">
                <a:latin typeface="Avenir Next" panose="020B0503020202020204" pitchFamily="34" charset="0"/>
              </a:rPr>
              <a:t> </a:t>
            </a:r>
            <a:endParaRPr lang="en-US" sz="4400" dirty="0">
              <a:latin typeface="Avenir Next" panose="020B0503020202020204" pitchFamily="34" charset="0"/>
            </a:endParaRPr>
          </a:p>
          <a:p>
            <a:pPr marL="571500" indent="-571500" defTabSz="584200">
              <a:spcBef>
                <a:spcPts val="0"/>
              </a:spcBef>
              <a:buFont typeface="Wingdings" pitchFamily="2" charset="2"/>
              <a:buChar char="q"/>
              <a:defRPr sz="4000" b="1">
                <a:solidFill>
                  <a:srgbClr val="34789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600" b="0" dirty="0">
                <a:solidFill>
                  <a:srgbClr val="212121"/>
                </a:solidFill>
                <a:latin typeface="Avenir Next" panose="020B0503020202020204" pitchFamily="34" charset="0"/>
              </a:rPr>
              <a:t>la</a:t>
            </a:r>
            <a:r>
              <a:rPr sz="3600" b="0" dirty="0">
                <a:solidFill>
                  <a:srgbClr val="212121"/>
                </a:solidFill>
                <a:latin typeface="Avenir Next" panose="020B0503020202020204" pitchFamily="34" charset="0"/>
              </a:rPr>
              <a:t>unch ultra-high-energy neutrino astronomy </a:t>
            </a:r>
            <a:endParaRPr lang="en-US" sz="3600" b="0" dirty="0">
              <a:solidFill>
                <a:srgbClr val="212121"/>
              </a:solidFill>
              <a:latin typeface="Avenir Next" panose="020B0503020202020204" pitchFamily="34" charset="0"/>
            </a:endParaRPr>
          </a:p>
          <a:p>
            <a:pPr marL="571500" indent="-571500" defTabSz="584200">
              <a:spcBef>
                <a:spcPts val="0"/>
              </a:spcBef>
              <a:buFont typeface="Wingdings" pitchFamily="2" charset="2"/>
              <a:buChar char="q"/>
              <a:defRPr sz="4000" b="1">
                <a:solidFill>
                  <a:srgbClr val="34789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3600" b="0" dirty="0">
                <a:solidFill>
                  <a:srgbClr val="212121"/>
                </a:solidFill>
                <a:latin typeface="Avenir Next" panose="020B0503020202020204" pitchFamily="34" charset="0"/>
              </a:rPr>
              <a:t>probe the most extreme phenomena in the Universe</a:t>
            </a:r>
            <a:r>
              <a:rPr lang="en-US" sz="3600" b="0" dirty="0">
                <a:solidFill>
                  <a:srgbClr val="212121"/>
                </a:solidFill>
                <a:latin typeface="Avenir Next" panose="020B0503020202020204" pitchFamily="34" charset="0"/>
              </a:rPr>
              <a:t> in an uncharted energy range with neutrinos </a:t>
            </a:r>
          </a:p>
          <a:p>
            <a:pPr marL="571500" indent="-571500" defTabSz="584200">
              <a:spcBef>
                <a:spcPts val="0"/>
              </a:spcBef>
              <a:buFont typeface="Wingdings" pitchFamily="2" charset="2"/>
              <a:buChar char="q"/>
              <a:defRPr sz="4000" b="1">
                <a:solidFill>
                  <a:srgbClr val="34789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600" b="0" dirty="0">
                <a:solidFill>
                  <a:srgbClr val="212121"/>
                </a:solidFill>
                <a:latin typeface="Avenir Next" panose="020B0503020202020204" pitchFamily="34" charset="0"/>
              </a:rPr>
              <a:t>find the sources of the highest energy particles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6442B5-82E9-133B-75E4-DD5C8BD4B4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8647" y="269067"/>
            <a:ext cx="1566432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69120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7C8D2-411D-D548-18B5-FD97F2B4A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lide Number">
            <a:extLst>
              <a:ext uri="{FF2B5EF4-FFF2-40B4-BE49-F238E27FC236}">
                <a16:creationId xmlns:a16="http://schemas.microsoft.com/office/drawing/2014/main" id="{5AD1210A-4EED-F430-3C5C-628174E98C5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908638" y="13080999"/>
            <a:ext cx="283770" cy="4610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16</a:t>
            </a:fld>
            <a:endParaRPr dirty="0"/>
          </a:p>
        </p:txBody>
      </p:sp>
      <p:sp>
        <p:nvSpPr>
          <p:cNvPr id="279" name="Neutrinos: the New Frontier in Astrophysics">
            <a:extLst>
              <a:ext uri="{FF2B5EF4-FFF2-40B4-BE49-F238E27FC236}">
                <a16:creationId xmlns:a16="http://schemas.microsoft.com/office/drawing/2014/main" id="{0032F3DB-3294-087B-B11F-547E361FDFA0}"/>
              </a:ext>
            </a:extLst>
          </p:cNvPr>
          <p:cNvSpPr txBox="1"/>
          <p:nvPr/>
        </p:nvSpPr>
        <p:spPr>
          <a:xfrm>
            <a:off x="540557" y="515684"/>
            <a:ext cx="16066056" cy="10605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6" tIns="71436" rIns="71436" bIns="71436" anchor="ctr">
            <a:spAutoFit/>
          </a:bodyPr>
          <a:lstStyle>
            <a:lvl1pPr algn="ctr" defTabSz="821530">
              <a:spcBef>
                <a:spcPts val="0"/>
              </a:spcBef>
              <a:defRPr sz="6000"/>
            </a:lvl1pPr>
          </a:lstStyle>
          <a:p>
            <a:r>
              <a:rPr lang="en-US" b="1" dirty="0">
                <a:solidFill>
                  <a:srgbClr val="007A93"/>
                </a:solidFill>
                <a:latin typeface="Avenir Next" panose="020B0503020202020204" pitchFamily="34" charset="0"/>
              </a:rPr>
              <a:t>HERON: a transformative discovery project</a:t>
            </a:r>
            <a:endParaRPr b="1" dirty="0">
              <a:solidFill>
                <a:srgbClr val="007A93"/>
              </a:solidFill>
              <a:latin typeface="Avenir Next" panose="020B0503020202020204" pitchFamily="34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D5DAB7F9-EAFC-7C31-BDF7-669B11D803BA}"/>
              </a:ext>
            </a:extLst>
          </p:cNvPr>
          <p:cNvGrpSpPr/>
          <p:nvPr/>
        </p:nvGrpSpPr>
        <p:grpSpPr>
          <a:xfrm>
            <a:off x="11219052" y="2544191"/>
            <a:ext cx="13311709" cy="9220496"/>
            <a:chOff x="11040636" y="2901028"/>
            <a:chExt cx="13311709" cy="9220496"/>
          </a:xfrm>
        </p:grpSpPr>
        <p:pic>
          <p:nvPicPr>
            <p:cNvPr id="272" name="Picture 6" descr="Picture 6">
              <a:extLst>
                <a:ext uri="{FF2B5EF4-FFF2-40B4-BE49-F238E27FC236}">
                  <a16:creationId xmlns:a16="http://schemas.microsoft.com/office/drawing/2014/main" id="{07E3EE93-B01B-669B-5BCB-DD4CF65E5E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38484" y="2901028"/>
              <a:ext cx="12913861" cy="9220496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282" name="ZoneTexte 6">
              <a:extLst>
                <a:ext uri="{FF2B5EF4-FFF2-40B4-BE49-F238E27FC236}">
                  <a16:creationId xmlns:a16="http://schemas.microsoft.com/office/drawing/2014/main" id="{94221076-E319-B1BF-2B82-90CA61EA9750}"/>
                </a:ext>
              </a:extLst>
            </p:cNvPr>
            <p:cNvGrpSpPr/>
            <p:nvPr/>
          </p:nvGrpSpPr>
          <p:grpSpPr>
            <a:xfrm>
              <a:off x="11040636" y="3007499"/>
              <a:ext cx="607545" cy="8518609"/>
              <a:chOff x="0" y="0"/>
              <a:chExt cx="607543" cy="8518608"/>
            </a:xfrm>
          </p:grpSpPr>
          <p:sp>
            <p:nvSpPr>
              <p:cNvPr id="280" name="Rectangle">
                <a:extLst>
                  <a:ext uri="{FF2B5EF4-FFF2-40B4-BE49-F238E27FC236}">
                    <a16:creationId xmlns:a16="http://schemas.microsoft.com/office/drawing/2014/main" id="{81871E50-911E-34E3-E700-0906FB35D790}"/>
                  </a:ext>
                </a:extLst>
              </p:cNvPr>
              <p:cNvSpPr/>
              <p:nvPr/>
            </p:nvSpPr>
            <p:spPr>
              <a:xfrm rot="16200000">
                <a:off x="-3955533" y="3955532"/>
                <a:ext cx="8518609" cy="607544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ctr" defTabSz="914400">
                  <a:spcBef>
                    <a:spcPts val="0"/>
                  </a:spcBef>
                  <a:defRPr sz="3300" b="1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281" name="Neutrino fluxes &amp; Instrument sensitivity">
                <a:extLst>
                  <a:ext uri="{FF2B5EF4-FFF2-40B4-BE49-F238E27FC236}">
                    <a16:creationId xmlns:a16="http://schemas.microsoft.com/office/drawing/2014/main" id="{034E7457-A118-8E8B-D288-6B9FE0C6D376}"/>
                  </a:ext>
                </a:extLst>
              </p:cNvPr>
              <p:cNvSpPr txBox="1"/>
              <p:nvPr/>
            </p:nvSpPr>
            <p:spPr>
              <a:xfrm rot="16200000">
                <a:off x="-4005305" y="4005304"/>
                <a:ext cx="8518610" cy="5080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/>
              <a:p>
                <a:pPr algn="ctr" defTabSz="914400">
                  <a:spcBef>
                    <a:spcPts val="0"/>
                  </a:spcBef>
                  <a:defRPr sz="3300" b="1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rPr dirty="0">
                    <a:solidFill>
                      <a:srgbClr val="D23827"/>
                    </a:solidFill>
                    <a:latin typeface="Avenir Next" panose="020B0503020202020204" pitchFamily="34" charset="0"/>
                  </a:rPr>
                  <a:t>Neutrino fluxes</a:t>
                </a:r>
                <a:r>
                  <a:rPr dirty="0">
                    <a:latin typeface="Avenir Next" panose="020B0503020202020204" pitchFamily="34" charset="0"/>
                  </a:rPr>
                  <a:t> </a:t>
                </a:r>
                <a:r>
                  <a:rPr b="0" dirty="0">
                    <a:solidFill>
                      <a:srgbClr val="000000"/>
                    </a:solidFill>
                    <a:latin typeface="Avenir Next" panose="020B0503020202020204" pitchFamily="34" charset="0"/>
                  </a:rPr>
                  <a:t>&amp;</a:t>
                </a:r>
                <a:r>
                  <a:rPr dirty="0">
                    <a:latin typeface="Avenir Next" panose="020B0503020202020204" pitchFamily="34" charset="0"/>
                  </a:rPr>
                  <a:t> </a:t>
                </a:r>
                <a:r>
                  <a:rPr dirty="0">
                    <a:solidFill>
                      <a:srgbClr val="009093"/>
                    </a:solidFill>
                    <a:latin typeface="Avenir Next" panose="020B0503020202020204" pitchFamily="34" charset="0"/>
                  </a:rPr>
                  <a:t>Instrument sensitivity </a:t>
                </a:r>
              </a:p>
            </p:txBody>
          </p:sp>
        </p:grpSp>
      </p:grpSp>
      <p:sp>
        <p:nvSpPr>
          <p:cNvPr id="288" name="TextBox 4">
            <a:extLst>
              <a:ext uri="{FF2B5EF4-FFF2-40B4-BE49-F238E27FC236}">
                <a16:creationId xmlns:a16="http://schemas.microsoft.com/office/drawing/2014/main" id="{2A767B60-B2B3-BE30-09CE-50C54E6DF69F}"/>
              </a:ext>
            </a:extLst>
          </p:cNvPr>
          <p:cNvSpPr txBox="1"/>
          <p:nvPr/>
        </p:nvSpPr>
        <p:spPr>
          <a:xfrm>
            <a:off x="17450850" y="4422841"/>
            <a:ext cx="2755159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b="0" i="1" dirty="0"/>
              <a:t>present limits</a:t>
            </a:r>
          </a:p>
        </p:txBody>
      </p:sp>
      <p:pic>
        <p:nvPicPr>
          <p:cNvPr id="292" name="heron_logo.png" descr="heron_logo.png">
            <a:extLst>
              <a:ext uri="{FF2B5EF4-FFF2-40B4-BE49-F238E27FC236}">
                <a16:creationId xmlns:a16="http://schemas.microsoft.com/office/drawing/2014/main" id="{02BECF3C-7675-AA9A-25DB-E456F95200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29018" y="269067"/>
            <a:ext cx="1728343" cy="155380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Question: What are the sources of the highest energy particles?">
            <a:extLst>
              <a:ext uri="{FF2B5EF4-FFF2-40B4-BE49-F238E27FC236}">
                <a16:creationId xmlns:a16="http://schemas.microsoft.com/office/drawing/2014/main" id="{C8DC5E22-7498-7DA4-7F9E-2A5687B2CFD9}"/>
              </a:ext>
            </a:extLst>
          </p:cNvPr>
          <p:cNvSpPr txBox="1"/>
          <p:nvPr/>
        </p:nvSpPr>
        <p:spPr>
          <a:xfrm>
            <a:off x="765661" y="11495330"/>
            <a:ext cx="22139946" cy="1887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defTabSz="584200">
              <a:spcBef>
                <a:spcPts val="0"/>
              </a:spcBef>
              <a:defRPr sz="4000" b="1">
                <a:solidFill>
                  <a:srgbClr val="34789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4400" dirty="0">
                <a:latin typeface="Avenir Next" panose="020B0503020202020204" pitchFamily="34" charset="0"/>
              </a:rPr>
              <a:t>Why now?</a:t>
            </a:r>
            <a:r>
              <a:rPr sz="4400" dirty="0">
                <a:latin typeface="Avenir Next" panose="020B0503020202020204" pitchFamily="34" charset="0"/>
              </a:rPr>
              <a:t> </a:t>
            </a:r>
            <a:endParaRPr lang="en-US" sz="4400" dirty="0">
              <a:latin typeface="Avenir Next" panose="020B0503020202020204" pitchFamily="34" charset="0"/>
            </a:endParaRPr>
          </a:p>
          <a:p>
            <a:pPr marL="457200" indent="-457200" defTabSz="584200">
              <a:spcBef>
                <a:spcPts val="0"/>
              </a:spcBef>
              <a:buFont typeface="Wingdings" pitchFamily="2" charset="2"/>
              <a:buChar char="q"/>
              <a:defRPr sz="4000" b="1">
                <a:solidFill>
                  <a:srgbClr val="34789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600" b="0" dirty="0">
                <a:solidFill>
                  <a:srgbClr val="212121"/>
                </a:solidFill>
                <a:latin typeface="Avenir Next" panose="020B0503020202020204" pitchFamily="34" charset="0"/>
              </a:rPr>
              <a:t> MM astronomy eagerly awaits UHE neutrinos, but current experiments are too small</a:t>
            </a:r>
          </a:p>
          <a:p>
            <a:pPr marL="457200" indent="-457200" defTabSz="584200">
              <a:spcBef>
                <a:spcPts val="0"/>
              </a:spcBef>
              <a:buFont typeface="Wingdings" pitchFamily="2" charset="2"/>
              <a:buChar char="q"/>
              <a:defRPr sz="4000" b="1">
                <a:solidFill>
                  <a:srgbClr val="34789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600" b="0" dirty="0">
                <a:solidFill>
                  <a:srgbClr val="212121"/>
                </a:solidFill>
                <a:latin typeface="Avenir Next" panose="020B0503020202020204" pitchFamily="34" charset="0"/>
              </a:rPr>
              <a:t> no short-term plan for a more sensitive experiment (GRAND 200k, IceCube-Gen2 Radio, in 10+ years)</a:t>
            </a:r>
          </a:p>
        </p:txBody>
      </p:sp>
      <p:sp>
        <p:nvSpPr>
          <p:cNvPr id="4" name="Goal: Launch UHE neutrino astronomy  &amp; probe the most extreme phenomena in the Universe">
            <a:extLst>
              <a:ext uri="{FF2B5EF4-FFF2-40B4-BE49-F238E27FC236}">
                <a16:creationId xmlns:a16="http://schemas.microsoft.com/office/drawing/2014/main" id="{217F4609-848E-24BD-7C8F-7050186408F4}"/>
              </a:ext>
            </a:extLst>
          </p:cNvPr>
          <p:cNvSpPr txBox="1"/>
          <p:nvPr/>
        </p:nvSpPr>
        <p:spPr>
          <a:xfrm>
            <a:off x="765662" y="1913970"/>
            <a:ext cx="9741450" cy="46576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defTabSz="584200">
              <a:spcBef>
                <a:spcPts val="0"/>
              </a:spcBef>
              <a:defRPr sz="4000" b="1">
                <a:solidFill>
                  <a:srgbClr val="34789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4400" dirty="0">
                <a:latin typeface="Avenir Next" panose="020B0503020202020204" pitchFamily="34" charset="0"/>
              </a:rPr>
              <a:t>What? (goals)</a:t>
            </a:r>
            <a:r>
              <a:rPr sz="4400" dirty="0">
                <a:latin typeface="Avenir Next" panose="020B0503020202020204" pitchFamily="34" charset="0"/>
              </a:rPr>
              <a:t> </a:t>
            </a:r>
            <a:endParaRPr lang="en-US" sz="4400" dirty="0">
              <a:latin typeface="Avenir Next" panose="020B0503020202020204" pitchFamily="34" charset="0"/>
            </a:endParaRPr>
          </a:p>
          <a:p>
            <a:pPr marL="571500" indent="-571500" defTabSz="584200">
              <a:spcBef>
                <a:spcPts val="0"/>
              </a:spcBef>
              <a:buFont typeface="Wingdings" pitchFamily="2" charset="2"/>
              <a:buChar char="q"/>
              <a:defRPr sz="4000" b="1">
                <a:solidFill>
                  <a:srgbClr val="34789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600" b="0" dirty="0">
                <a:solidFill>
                  <a:srgbClr val="212121"/>
                </a:solidFill>
                <a:latin typeface="Avenir Next" panose="020B0503020202020204" pitchFamily="34" charset="0"/>
              </a:rPr>
              <a:t>la</a:t>
            </a:r>
            <a:r>
              <a:rPr sz="3600" b="0" dirty="0">
                <a:solidFill>
                  <a:srgbClr val="212121"/>
                </a:solidFill>
                <a:latin typeface="Avenir Next" panose="020B0503020202020204" pitchFamily="34" charset="0"/>
              </a:rPr>
              <a:t>unch ultra-high-energy neutrino astronomy </a:t>
            </a:r>
            <a:endParaRPr lang="en-US" sz="3600" b="0" dirty="0">
              <a:solidFill>
                <a:srgbClr val="212121"/>
              </a:solidFill>
              <a:latin typeface="Avenir Next" panose="020B0503020202020204" pitchFamily="34" charset="0"/>
            </a:endParaRPr>
          </a:p>
          <a:p>
            <a:pPr marL="571500" indent="-571500" defTabSz="584200">
              <a:spcBef>
                <a:spcPts val="0"/>
              </a:spcBef>
              <a:buFont typeface="Wingdings" pitchFamily="2" charset="2"/>
              <a:buChar char="q"/>
              <a:defRPr sz="4000" b="1">
                <a:solidFill>
                  <a:srgbClr val="34789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3600" b="0" dirty="0">
                <a:solidFill>
                  <a:srgbClr val="212121"/>
                </a:solidFill>
                <a:latin typeface="Avenir Next" panose="020B0503020202020204" pitchFamily="34" charset="0"/>
              </a:rPr>
              <a:t>probe the most extreme phenomena in the Universe</a:t>
            </a:r>
            <a:r>
              <a:rPr lang="en-US" sz="3600" b="0" dirty="0">
                <a:solidFill>
                  <a:srgbClr val="212121"/>
                </a:solidFill>
                <a:latin typeface="Avenir Next" panose="020B0503020202020204" pitchFamily="34" charset="0"/>
              </a:rPr>
              <a:t> in an uncharted energy range with neutrinos </a:t>
            </a:r>
          </a:p>
          <a:p>
            <a:pPr marL="571500" indent="-571500" defTabSz="584200">
              <a:spcBef>
                <a:spcPts val="0"/>
              </a:spcBef>
              <a:buFont typeface="Wingdings" pitchFamily="2" charset="2"/>
              <a:buChar char="q"/>
              <a:defRPr sz="4000" b="1">
                <a:solidFill>
                  <a:srgbClr val="34789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600" b="0" dirty="0">
                <a:solidFill>
                  <a:srgbClr val="212121"/>
                </a:solidFill>
                <a:latin typeface="Avenir Next" panose="020B0503020202020204" pitchFamily="34" charset="0"/>
              </a:rPr>
              <a:t>find the sources of the highest energy particles</a:t>
            </a:r>
          </a:p>
        </p:txBody>
      </p:sp>
      <p:grpSp>
        <p:nvGrpSpPr>
          <p:cNvPr id="5" name="Group">
            <a:extLst>
              <a:ext uri="{FF2B5EF4-FFF2-40B4-BE49-F238E27FC236}">
                <a16:creationId xmlns:a16="http://schemas.microsoft.com/office/drawing/2014/main" id="{77CAE04A-1550-982D-D589-88E5B8A57747}"/>
              </a:ext>
            </a:extLst>
          </p:cNvPr>
          <p:cNvGrpSpPr/>
          <p:nvPr/>
        </p:nvGrpSpPr>
        <p:grpSpPr>
          <a:xfrm>
            <a:off x="765663" y="6978876"/>
            <a:ext cx="9101878" cy="3884677"/>
            <a:chOff x="0" y="-335677"/>
            <a:chExt cx="9101876" cy="3884676"/>
          </a:xfrm>
        </p:grpSpPr>
        <p:sp>
          <p:nvSpPr>
            <p:cNvPr id="6" name="Aim for UHE Neutrinos (&gt; 1017 eV)…">
              <a:extLst>
                <a:ext uri="{FF2B5EF4-FFF2-40B4-BE49-F238E27FC236}">
                  <a16:creationId xmlns:a16="http://schemas.microsoft.com/office/drawing/2014/main" id="{BC35BB2A-8EAA-0C62-9AA4-47AC64308C93}"/>
                </a:ext>
              </a:extLst>
            </p:cNvPr>
            <p:cNvSpPr txBox="1"/>
            <p:nvPr/>
          </p:nvSpPr>
          <p:spPr>
            <a:xfrm>
              <a:off x="428960" y="984195"/>
              <a:ext cx="8672916" cy="25648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marL="457200" indent="-457200" defTabSz="584200">
                <a:spcBef>
                  <a:spcPts val="0"/>
                </a:spcBef>
                <a:buSzPct val="100000"/>
                <a:buFont typeface="Wingdings" pitchFamily="2" charset="2"/>
                <a:buChar char="q"/>
                <a:defRPr sz="4000">
                  <a:solidFill>
                    <a:srgbClr val="212121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sz="3200" dirty="0">
                  <a:latin typeface="Avenir Next" panose="020B0503020202020204" pitchFamily="34" charset="0"/>
                </a:rPr>
                <a:t> a</a:t>
              </a:r>
              <a:r>
                <a:rPr sz="3200" dirty="0">
                  <a:latin typeface="Avenir Next" panose="020B0503020202020204" pitchFamily="34" charset="0"/>
                </a:rPr>
                <a:t>im for </a:t>
              </a:r>
              <a:r>
                <a:rPr lang="en-US" sz="3200" dirty="0">
                  <a:latin typeface="Avenir Next" panose="020B0503020202020204" pitchFamily="34" charset="0"/>
                </a:rPr>
                <a:t>n</a:t>
              </a:r>
              <a:r>
                <a:rPr sz="3200" dirty="0">
                  <a:latin typeface="Avenir Next" panose="020B0503020202020204" pitchFamily="34" charset="0"/>
                </a:rPr>
                <a:t>eutrinos </a:t>
              </a:r>
              <a:r>
                <a:rPr lang="en-US" sz="3200" dirty="0">
                  <a:latin typeface="Avenir Next" panose="020B0503020202020204" pitchFamily="34" charset="0"/>
                </a:rPr>
                <a:t>E ⪆</a:t>
              </a:r>
              <a:r>
                <a:rPr sz="3200" dirty="0">
                  <a:latin typeface="Avenir Next" panose="020B0503020202020204" pitchFamily="34" charset="0"/>
                </a:rPr>
                <a:t> 10</a:t>
              </a:r>
              <a:r>
                <a:rPr sz="3200" baseline="31999" dirty="0">
                  <a:latin typeface="Avenir Next" panose="020B0503020202020204" pitchFamily="34" charset="0"/>
                </a:rPr>
                <a:t>17</a:t>
              </a:r>
              <a:r>
                <a:rPr sz="3200" dirty="0">
                  <a:latin typeface="Avenir Next" panose="020B0503020202020204" pitchFamily="34" charset="0"/>
                </a:rPr>
                <a:t> eV</a:t>
              </a:r>
            </a:p>
            <a:p>
              <a:pPr marL="457200" indent="-457200" defTabSz="584200">
                <a:spcBef>
                  <a:spcPts val="0"/>
                </a:spcBef>
                <a:buSzPct val="100000"/>
                <a:buFont typeface="Wingdings" pitchFamily="2" charset="2"/>
                <a:buChar char="q"/>
                <a:defRPr sz="4000">
                  <a:solidFill>
                    <a:srgbClr val="212121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sz="3200" dirty="0">
                  <a:latin typeface="Avenir Next" panose="020B0503020202020204" pitchFamily="34" charset="0"/>
                </a:rPr>
                <a:t>10 x sensitivity of current experiments  </a:t>
              </a:r>
            </a:p>
            <a:p>
              <a:pPr marL="457200" indent="-457200" defTabSz="584200">
                <a:spcBef>
                  <a:spcPts val="0"/>
                </a:spcBef>
                <a:buSzPct val="100000"/>
                <a:buFont typeface="Wingdings" pitchFamily="2" charset="2"/>
                <a:buChar char="q"/>
                <a:defRPr sz="4000">
                  <a:solidFill>
                    <a:srgbClr val="212121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sz="3200" dirty="0">
                  <a:latin typeface="Avenir Next" panose="020B0503020202020204" pitchFamily="34" charset="0"/>
                </a:rPr>
                <a:t>s</a:t>
              </a:r>
              <a:r>
                <a:rPr sz="3200" dirty="0">
                  <a:latin typeface="Avenir Next" panose="020B0503020202020204" pitchFamily="34" charset="0"/>
                </a:rPr>
                <a:t>ub-degree angular resolution</a:t>
              </a:r>
            </a:p>
            <a:p>
              <a:pPr marL="457200" indent="-457200" defTabSz="584200">
                <a:spcBef>
                  <a:spcPts val="0"/>
                </a:spcBef>
                <a:buSzPct val="100000"/>
                <a:buFont typeface="Wingdings" pitchFamily="2" charset="2"/>
                <a:buChar char="q"/>
                <a:defRPr sz="4000">
                  <a:solidFill>
                    <a:srgbClr val="212121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sz="3200" dirty="0">
                  <a:latin typeface="Avenir Next" panose="020B0503020202020204" pitchFamily="34" charset="0"/>
                </a:rPr>
                <a:t>focus on likely neutrino sources (transients) </a:t>
              </a:r>
            </a:p>
            <a:p>
              <a:pPr marL="457200" indent="-457200" defTabSz="584200">
                <a:spcBef>
                  <a:spcPts val="0"/>
                </a:spcBef>
                <a:buSzPct val="100000"/>
                <a:buFont typeface="Wingdings" pitchFamily="2" charset="2"/>
                <a:buChar char="q"/>
                <a:defRPr sz="4000">
                  <a:solidFill>
                    <a:srgbClr val="212121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sz="3200" dirty="0">
                  <a:latin typeface="Avenir Next" panose="020B0503020202020204" pitchFamily="34" charset="0"/>
                </a:rPr>
                <a:t> “d</a:t>
              </a:r>
              <a:r>
                <a:rPr sz="3200" dirty="0">
                  <a:latin typeface="Avenir Next" panose="020B0503020202020204" pitchFamily="34" charset="0"/>
                </a:rPr>
                <a:t>eep</a:t>
              </a:r>
              <a:r>
                <a:rPr lang="en-US" sz="3200" dirty="0">
                  <a:latin typeface="Avenir Next" panose="020B0503020202020204" pitchFamily="34" charset="0"/>
                </a:rPr>
                <a:t>"</a:t>
              </a:r>
              <a:r>
                <a:rPr sz="3200" dirty="0">
                  <a:latin typeface="Avenir Next" panose="020B0503020202020204" pitchFamily="34" charset="0"/>
                </a:rPr>
                <a:t> </a:t>
              </a:r>
              <a:r>
                <a:rPr lang="en-US" sz="3200" dirty="0">
                  <a:latin typeface="Avenir Next" panose="020B0503020202020204" pitchFamily="34" charset="0"/>
                </a:rPr>
                <a:t>v</a:t>
              </a:r>
              <a:r>
                <a:rPr sz="3200" dirty="0">
                  <a:latin typeface="Avenir Next" panose="020B0503020202020204" pitchFamily="34" charset="0"/>
                </a:rPr>
                <a:t>iew of the Universe</a:t>
              </a:r>
            </a:p>
          </p:txBody>
        </p:sp>
        <p:sp>
          <p:nvSpPr>
            <p:cNvPr id="7" name="How?: Design, build and operate HERON">
              <a:extLst>
                <a:ext uri="{FF2B5EF4-FFF2-40B4-BE49-F238E27FC236}">
                  <a16:creationId xmlns:a16="http://schemas.microsoft.com/office/drawing/2014/main" id="{0682D56B-767E-CDA9-AA88-F7399494ECB3}"/>
                </a:ext>
              </a:extLst>
            </p:cNvPr>
            <p:cNvSpPr txBox="1"/>
            <p:nvPr/>
          </p:nvSpPr>
          <p:spPr>
            <a:xfrm>
              <a:off x="0" y="-335677"/>
              <a:ext cx="8170504" cy="13952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defTabSz="584200">
                <a:spcBef>
                  <a:spcPts val="0"/>
                </a:spcBef>
                <a:defRPr sz="4000" b="1">
                  <a:solidFill>
                    <a:srgbClr val="34789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4400" dirty="0">
                  <a:latin typeface="Avenir Next" panose="020B0503020202020204" pitchFamily="34" charset="0"/>
                </a:rPr>
                <a:t>How? </a:t>
              </a:r>
              <a:endParaRPr lang="en-US" sz="4400" dirty="0">
                <a:latin typeface="Avenir Next" panose="020B0503020202020204" pitchFamily="34" charset="0"/>
              </a:endParaRPr>
            </a:p>
            <a:p>
              <a:pPr defTabSz="584200">
                <a:spcBef>
                  <a:spcPts val="0"/>
                </a:spcBef>
                <a:defRPr sz="4000" b="1">
                  <a:solidFill>
                    <a:srgbClr val="34789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b="0" dirty="0">
                  <a:solidFill>
                    <a:srgbClr val="212121"/>
                  </a:solidFill>
                  <a:latin typeface="Avenir Next" panose="020B0503020202020204" pitchFamily="34" charset="0"/>
                </a:rPr>
                <a:t>Design, build and operate </a:t>
              </a:r>
              <a:r>
                <a:rPr b="1" dirty="0">
                  <a:solidFill>
                    <a:srgbClr val="007A93"/>
                  </a:solidFill>
                  <a:latin typeface="Avenir Next" panose="020B0503020202020204" pitchFamily="34" charset="0"/>
                </a:rPr>
                <a:t>HERON</a:t>
              </a:r>
            </a:p>
          </p:txBody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FB0AB917-018C-6998-5662-0980AAF0FD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8647" y="269067"/>
            <a:ext cx="1566432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02787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>
            <a:extLst>
              <a:ext uri="{FF2B5EF4-FFF2-40B4-BE49-F238E27FC236}">
                <a16:creationId xmlns:a16="http://schemas.microsoft.com/office/drawing/2014/main" id="{5C73D4BF-B9C5-B66C-84F0-65CB702F7F67}"/>
              </a:ext>
            </a:extLst>
          </p:cNvPr>
          <p:cNvGrpSpPr/>
          <p:nvPr/>
        </p:nvGrpSpPr>
        <p:grpSpPr>
          <a:xfrm>
            <a:off x="695965" y="1786872"/>
            <a:ext cx="12513535" cy="11371949"/>
            <a:chOff x="630677" y="1808511"/>
            <a:chExt cx="12513535" cy="11371949"/>
          </a:xfrm>
        </p:grpSpPr>
        <p:grpSp>
          <p:nvGrpSpPr>
            <p:cNvPr id="464" name="Group"/>
            <p:cNvGrpSpPr/>
            <p:nvPr/>
          </p:nvGrpSpPr>
          <p:grpSpPr>
            <a:xfrm>
              <a:off x="630677" y="1808511"/>
              <a:ext cx="12513535" cy="11371949"/>
              <a:chOff x="-10619373" y="-84843"/>
              <a:chExt cx="12513533" cy="11371948"/>
            </a:xfrm>
          </p:grpSpPr>
          <p:pic>
            <p:nvPicPr>
              <p:cNvPr id="460" name="vídeo-pegado.png" descr="vídeo-pegado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0619373" y="-84843"/>
                <a:ext cx="12513533" cy="11371948"/>
              </a:xfrm>
              <a:prstGeom prst="rect">
                <a:avLst/>
              </a:prstGeom>
              <a:ln w="190500" cap="sq">
                <a:solidFill>
                  <a:srgbClr val="007A93"/>
                </a:solidFill>
                <a:prstDash val="solid"/>
                <a:miter lim="800000"/>
              </a:ln>
              <a:effectLst>
                <a:outerShdw blurRad="254000" algn="bl" rotWithShape="0">
                  <a:srgbClr val="000000">
                    <a:alpha val="43000"/>
                  </a:srgbClr>
                </a:outerShdw>
              </a:effectLst>
              <a:scene3d>
                <a:camera prst="perspectiveFront" fov="5400000"/>
                <a:lightRig rig="threePt" dir="t">
                  <a:rot lat="0" lon="0" rev="2100000"/>
                </a:lightRig>
              </a:scene3d>
              <a:sp3d extrusionH="25400">
                <a:bevelT w="304800" h="152400" prst="hardEdge"/>
                <a:extrusionClr>
                  <a:srgbClr val="000000"/>
                </a:extrusionClr>
              </a:sp3d>
            </p:spPr>
          </p:pic>
          <p:sp>
            <p:nvSpPr>
              <p:cNvPr id="461" name="San José de Jachal"/>
              <p:cNvSpPr txBox="1"/>
              <p:nvPr/>
            </p:nvSpPr>
            <p:spPr>
              <a:xfrm>
                <a:off x="-6564110" y="929474"/>
                <a:ext cx="1709422" cy="81432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 algn="ctr">
                  <a:defRPr sz="2400"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r>
                  <a:rPr dirty="0"/>
                  <a:t>San José de </a:t>
                </a:r>
                <a:r>
                  <a:rPr dirty="0" err="1"/>
                  <a:t>Jachal</a:t>
                </a:r>
                <a:endParaRPr dirty="0"/>
              </a:p>
            </p:txBody>
          </p:sp>
          <p:sp>
            <p:nvSpPr>
              <p:cNvPr id="462" name="San Juan"/>
              <p:cNvSpPr txBox="1"/>
              <p:nvPr/>
            </p:nvSpPr>
            <p:spPr>
              <a:xfrm>
                <a:off x="-5060472" y="8037588"/>
                <a:ext cx="1709422" cy="452837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 algn="ctr">
                  <a:defRPr sz="2400"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r>
                  <a:rPr dirty="0"/>
                  <a:t>San Juan</a:t>
                </a:r>
              </a:p>
            </p:txBody>
          </p:sp>
          <p:sp>
            <p:nvSpPr>
              <p:cNvPr id="463" name="Route 40"/>
              <p:cNvSpPr txBox="1"/>
              <p:nvPr/>
            </p:nvSpPr>
            <p:spPr>
              <a:xfrm>
                <a:off x="-6491032" y="3981152"/>
                <a:ext cx="1709422" cy="452838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 algn="ctr">
                  <a:defRPr sz="2400">
                    <a:latin typeface="+mj-lt"/>
                    <a:ea typeface="+mj-ea"/>
                    <a:cs typeface="+mj-cs"/>
                    <a:sym typeface="Helvetica Neue"/>
                  </a:defRPr>
                </a:lvl1pPr>
              </a:lstStyle>
              <a:p>
                <a:r>
                  <a:rPr dirty="0"/>
                  <a:t>Route 40</a:t>
                </a:r>
              </a:p>
            </p:txBody>
          </p:sp>
        </p:grpSp>
        <p:sp>
          <p:nvSpPr>
            <p:cNvPr id="4" name="San José de Jachal">
              <a:extLst>
                <a:ext uri="{FF2B5EF4-FFF2-40B4-BE49-F238E27FC236}">
                  <a16:creationId xmlns:a16="http://schemas.microsoft.com/office/drawing/2014/main" id="{F03AF4F4-4B9F-9238-45C8-00C1F85D8823}"/>
                </a:ext>
              </a:extLst>
            </p:cNvPr>
            <p:cNvSpPr txBox="1"/>
            <p:nvPr/>
          </p:nvSpPr>
          <p:spPr>
            <a:xfrm rot="16200000">
              <a:off x="470688" y="4841404"/>
              <a:ext cx="1709422" cy="67973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>
                <a:defRPr sz="2400"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r>
                <a:rPr lang="en-US" dirty="0"/>
                <a:t>Andes</a:t>
              </a:r>
              <a:endParaRPr dirty="0"/>
            </a:p>
          </p:txBody>
        </p:sp>
      </p:grpSp>
      <p:sp>
        <p:nvSpPr>
          <p:cNvPr id="4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872656" y="13158821"/>
            <a:ext cx="283770" cy="4610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17</a:t>
            </a:fld>
            <a:endParaRPr/>
          </a:p>
        </p:txBody>
      </p:sp>
      <p:grpSp>
        <p:nvGrpSpPr>
          <p:cNvPr id="476" name="Group"/>
          <p:cNvGrpSpPr/>
          <p:nvPr/>
        </p:nvGrpSpPr>
        <p:grpSpPr>
          <a:xfrm>
            <a:off x="4245448" y="6467089"/>
            <a:ext cx="6421974" cy="1692481"/>
            <a:chOff x="-1" y="-1"/>
            <a:chExt cx="6421972" cy="1692479"/>
          </a:xfrm>
        </p:grpSpPr>
        <p:pic>
          <p:nvPicPr>
            <p:cNvPr id="474" name="Line Line" descr="Line Lin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071353">
              <a:off x="17668" y="484861"/>
              <a:ext cx="6386634" cy="7227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75" name="~ 100 km"/>
            <p:cNvSpPr txBox="1"/>
            <p:nvPr/>
          </p:nvSpPr>
          <p:spPr>
            <a:xfrm>
              <a:off x="2084892" y="34752"/>
              <a:ext cx="2603753" cy="6836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sz="3700" b="1">
                  <a:solidFill>
                    <a:srgbClr val="941100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rPr lang="es-ES" dirty="0"/>
                <a:t>~</a:t>
              </a:r>
              <a:r>
                <a:rPr dirty="0"/>
                <a:t> </a:t>
              </a:r>
              <a:r>
                <a:rPr dirty="0">
                  <a:latin typeface="Calibri"/>
                  <a:ea typeface="Calibri"/>
                  <a:cs typeface="Calibri"/>
                  <a:sym typeface="Calibri"/>
                </a:rPr>
                <a:t>100 km</a:t>
              </a:r>
            </a:p>
          </p:txBody>
        </p:sp>
      </p:grpSp>
      <p:grpSp>
        <p:nvGrpSpPr>
          <p:cNvPr id="480" name="Group"/>
          <p:cNvGrpSpPr/>
          <p:nvPr/>
        </p:nvGrpSpPr>
        <p:grpSpPr>
          <a:xfrm>
            <a:off x="8906865" y="2794498"/>
            <a:ext cx="4285881" cy="6086134"/>
            <a:chOff x="0" y="-1"/>
            <a:chExt cx="4285879" cy="6086132"/>
          </a:xfrm>
        </p:grpSpPr>
        <p:sp>
          <p:nvSpPr>
            <p:cNvPr id="477" name="Oval"/>
            <p:cNvSpPr/>
            <p:nvPr/>
          </p:nvSpPr>
          <p:spPr>
            <a:xfrm rot="20220000">
              <a:off x="1162455" y="17878"/>
              <a:ext cx="907529" cy="6134797"/>
            </a:xfrm>
            <a:prstGeom prst="ellipse">
              <a:avLst/>
            </a:prstGeom>
            <a:solidFill>
              <a:srgbClr val="941100">
                <a:alpha val="4679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78" name="~ 100 km"/>
            <p:cNvSpPr txBox="1"/>
            <p:nvPr/>
          </p:nvSpPr>
          <p:spPr>
            <a:xfrm>
              <a:off x="1682127" y="536122"/>
              <a:ext cx="2603753" cy="6836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sz="3700" b="1">
                  <a:solidFill>
                    <a:srgbClr val="941100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~ </a:t>
              </a:r>
              <a:r>
                <a:rPr>
                  <a:latin typeface="Calibri"/>
                  <a:ea typeface="Calibri"/>
                  <a:cs typeface="Calibri"/>
                  <a:sym typeface="Calibri"/>
                </a:rPr>
                <a:t>100 km</a:t>
              </a:r>
            </a:p>
          </p:txBody>
        </p:sp>
        <p:pic>
          <p:nvPicPr>
            <p:cNvPr id="479" name="Line Line" descr="Line Line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3869973">
              <a:off x="-568069" y="2361208"/>
              <a:ext cx="5669825" cy="6937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86" name="Group"/>
          <p:cNvGrpSpPr/>
          <p:nvPr/>
        </p:nvGrpSpPr>
        <p:grpSpPr>
          <a:xfrm>
            <a:off x="3418746" y="10901237"/>
            <a:ext cx="9298384" cy="2028808"/>
            <a:chOff x="0" y="0"/>
            <a:chExt cx="9298383" cy="2028806"/>
          </a:xfrm>
        </p:grpSpPr>
        <p:grpSp>
          <p:nvGrpSpPr>
            <p:cNvPr id="484" name="Group"/>
            <p:cNvGrpSpPr/>
            <p:nvPr/>
          </p:nvGrpSpPr>
          <p:grpSpPr>
            <a:xfrm>
              <a:off x="575839" y="0"/>
              <a:ext cx="8722545" cy="2028808"/>
              <a:chOff x="0" y="0"/>
              <a:chExt cx="8722543" cy="2028806"/>
            </a:xfrm>
          </p:grpSpPr>
          <p:pic>
            <p:nvPicPr>
              <p:cNvPr id="481" name="Image" descr="Image"/>
              <p:cNvPicPr>
                <a:picLocks noChangeAspect="1"/>
              </p:cNvPicPr>
              <p:nvPr/>
            </p:nvPicPr>
            <p:blipFill>
              <a:blip r:embed="rId6"/>
              <a:srcRect l="3896" t="62548" r="25467" b="8201"/>
              <a:stretch>
                <a:fillRect/>
              </a:stretch>
            </p:blipFill>
            <p:spPr>
              <a:xfrm>
                <a:off x="-1" y="0"/>
                <a:ext cx="8722545" cy="202880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82" name="Line Line" descr="Line Line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5358" y="674405"/>
                <a:ext cx="7429375" cy="50048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483" name="~ 100 km"/>
              <p:cNvSpPr/>
              <p:nvPr/>
            </p:nvSpPr>
            <p:spPr>
              <a:xfrm>
                <a:off x="3253988" y="574441"/>
                <a:ext cx="2214548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/>
              <a:p>
                <a:pPr>
                  <a:defRPr sz="3700" b="1">
                    <a:solidFill>
                      <a:srgbClr val="941100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  <a:r>
                  <a:t>~ </a:t>
                </a:r>
                <a:r>
                  <a:rPr>
                    <a:latin typeface="Calibri"/>
                    <a:ea typeface="Calibri"/>
                    <a:cs typeface="Calibri"/>
                    <a:sym typeface="Calibri"/>
                  </a:rPr>
                  <a:t>100 km</a:t>
                </a:r>
              </a:p>
            </p:txBody>
          </p:sp>
        </p:grpSp>
        <p:sp>
          <p:nvSpPr>
            <p:cNvPr id="485" name="1.8 km…"/>
            <p:cNvSpPr/>
            <p:nvPr/>
          </p:nvSpPr>
          <p:spPr>
            <a:xfrm>
              <a:off x="0" y="1013598"/>
              <a:ext cx="860553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ctr">
                <a:lnSpc>
                  <a:spcPct val="20000"/>
                </a:lnSpc>
                <a:defRPr sz="1900"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1.8 km</a:t>
              </a:r>
            </a:p>
            <a:p>
              <a:pPr algn="ctr">
                <a:lnSpc>
                  <a:spcPct val="20000"/>
                </a:lnSpc>
                <a:defRPr sz="1900"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1.3 km</a:t>
              </a:r>
            </a:p>
            <a:p>
              <a:pPr algn="ctr">
                <a:lnSpc>
                  <a:spcPct val="20000"/>
                </a:lnSpc>
                <a:defRPr sz="1900"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0.8 km</a:t>
              </a:r>
            </a:p>
          </p:txBody>
        </p:sp>
      </p:grpSp>
      <p:pic>
        <p:nvPicPr>
          <p:cNvPr id="490" name="heron_logo.png" descr="heron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267888" y="238817"/>
            <a:ext cx="1728343" cy="155380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1.8 km…">
            <a:extLst>
              <a:ext uri="{FF2B5EF4-FFF2-40B4-BE49-F238E27FC236}">
                <a16:creationId xmlns:a16="http://schemas.microsoft.com/office/drawing/2014/main" id="{9927BF62-D063-2722-0776-269B74865BF9}"/>
              </a:ext>
            </a:extLst>
          </p:cNvPr>
          <p:cNvSpPr txBox="1"/>
          <p:nvPr/>
        </p:nvSpPr>
        <p:spPr>
          <a:xfrm>
            <a:off x="3312658" y="10938435"/>
            <a:ext cx="900152" cy="1946815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/>
          <a:p>
            <a:pPr algn="ctr">
              <a:lnSpc>
                <a:spcPct val="20000"/>
              </a:lnSpc>
              <a:defRPr sz="1900"/>
            </a:pPr>
            <a:r>
              <a:rPr lang="es-ES" dirty="0"/>
              <a:t>                      	</a:t>
            </a:r>
            <a:r>
              <a:rPr dirty="0"/>
              <a:t>1.8 km</a:t>
            </a:r>
          </a:p>
          <a:p>
            <a:pPr algn="ctr">
              <a:lnSpc>
                <a:spcPct val="20000"/>
              </a:lnSpc>
              <a:defRPr sz="1900"/>
            </a:pPr>
            <a:r>
              <a:rPr dirty="0"/>
              <a:t>1.3 km</a:t>
            </a:r>
          </a:p>
          <a:p>
            <a:pPr algn="ctr">
              <a:lnSpc>
                <a:spcPct val="20000"/>
              </a:lnSpc>
              <a:defRPr sz="1900"/>
            </a:pPr>
            <a:r>
              <a:rPr dirty="0"/>
              <a:t>0.8 km</a:t>
            </a:r>
          </a:p>
        </p:txBody>
      </p:sp>
      <p:sp>
        <p:nvSpPr>
          <p:cNvPr id="3" name="Marcador de contenido 28">
            <a:extLst>
              <a:ext uri="{FF2B5EF4-FFF2-40B4-BE49-F238E27FC236}">
                <a16:creationId xmlns:a16="http://schemas.microsoft.com/office/drawing/2014/main" id="{A856E16C-7044-EF9A-5480-8A1E4B9CEA78}"/>
              </a:ext>
            </a:extLst>
          </p:cNvPr>
          <p:cNvSpPr txBox="1">
            <a:spLocks/>
          </p:cNvSpPr>
          <p:nvPr/>
        </p:nvSpPr>
        <p:spPr>
          <a:xfrm>
            <a:off x="14492913" y="1516916"/>
            <a:ext cx="9503318" cy="53410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s-ES" sz="4000" b="1" dirty="0">
                <a:latin typeface="Avenir Next" panose="020B0503020202020204" pitchFamily="34" charset="0"/>
              </a:rPr>
              <a:t>Jáchal </a:t>
            </a:r>
            <a:r>
              <a:rPr lang="es-ES" sz="4000" b="1" dirty="0" err="1">
                <a:latin typeface="Avenir Next" panose="020B0503020202020204" pitchFamily="34" charset="0"/>
              </a:rPr>
              <a:t>Department</a:t>
            </a:r>
            <a:r>
              <a:rPr lang="es-ES" sz="4000" b="1" dirty="0">
                <a:latin typeface="Avenir Next" panose="020B0503020202020204" pitchFamily="34" charset="0"/>
              </a:rPr>
              <a:t>, </a:t>
            </a:r>
          </a:p>
          <a:p>
            <a:pPr>
              <a:buFont typeface="Arial" panose="020B0604020202020204" pitchFamily="34" charset="0"/>
              <a:buNone/>
            </a:pPr>
            <a:r>
              <a:rPr lang="es-ES" sz="4000" b="1" dirty="0">
                <a:latin typeface="Avenir Next" panose="020B0503020202020204" pitchFamily="34" charset="0"/>
              </a:rPr>
              <a:t>San Juan </a:t>
            </a:r>
            <a:r>
              <a:rPr lang="es-ES" sz="4000" b="1" dirty="0" err="1">
                <a:latin typeface="Avenir Next" panose="020B0503020202020204" pitchFamily="34" charset="0"/>
              </a:rPr>
              <a:t>province</a:t>
            </a:r>
            <a:r>
              <a:rPr lang="es-ES" sz="4000" b="1" dirty="0">
                <a:latin typeface="Avenir Next" panose="020B0503020202020204" pitchFamily="34" charset="0"/>
              </a:rPr>
              <a:t>, Argentina</a:t>
            </a:r>
          </a:p>
          <a:p>
            <a:pPr>
              <a:buFont typeface="Arial" panose="020B0604020202020204" pitchFamily="34" charset="0"/>
              <a:buNone/>
            </a:pPr>
            <a:r>
              <a:rPr lang="es-ES" sz="3600" dirty="0" err="1">
                <a:latin typeface="Avenir Next" panose="020B0503020202020204" pitchFamily="34" charset="0"/>
              </a:rPr>
              <a:t>Latitude</a:t>
            </a:r>
            <a:r>
              <a:rPr lang="es-ES" sz="3600" dirty="0">
                <a:latin typeface="Avenir Next" panose="020B0503020202020204" pitchFamily="34" charset="0"/>
              </a:rPr>
              <a:t> -30.5º </a:t>
            </a:r>
          </a:p>
          <a:p>
            <a:pPr algn="just">
              <a:buFont typeface="Arial" panose="020B0604020202020204" pitchFamily="34" charset="0"/>
              <a:buNone/>
            </a:pPr>
            <a:endParaRPr lang="es-ES" sz="3600" b="1" dirty="0">
              <a:latin typeface="Avenir Next" panose="020B0503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s-ES" sz="36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Leveraging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 a </a:t>
            </a:r>
            <a:r>
              <a:rPr lang="es-ES" sz="36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unique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topography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</a:p>
          <a:p>
            <a:pPr>
              <a:buFont typeface="Wingdings" pitchFamily="2" charset="2"/>
              <a:buChar char="q"/>
            </a:pP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valley</a:t>
            </a:r>
            <a:r>
              <a:rPr lang="es-ES" sz="3600" dirty="0">
                <a:latin typeface="Avenir Next" panose="020B0503020202020204" pitchFamily="34" charset="0"/>
              </a:rPr>
              <a:t> at 0.8 km </a:t>
            </a:r>
            <a:r>
              <a:rPr lang="es-ES" sz="3600" dirty="0" err="1">
                <a:latin typeface="Avenir Next" panose="020B0503020202020204" pitchFamily="34" charset="0"/>
              </a:rPr>
              <a:t>above</a:t>
            </a:r>
            <a:r>
              <a:rPr lang="es-ES" sz="3600" dirty="0">
                <a:latin typeface="Avenir Next" panose="020B0503020202020204" pitchFamily="34" charset="0"/>
              </a:rPr>
              <a:t>-sea-</a:t>
            </a:r>
            <a:r>
              <a:rPr lang="es-ES" sz="3600" dirty="0" err="1">
                <a:latin typeface="Avenir Next" panose="020B0503020202020204" pitchFamily="34" charset="0"/>
              </a:rPr>
              <a:t>level</a:t>
            </a:r>
            <a:r>
              <a:rPr lang="es-ES" sz="3600" dirty="0">
                <a:latin typeface="Avenir Next" panose="020B0503020202020204" pitchFamily="34" charset="0"/>
              </a:rPr>
              <a:t>, ~ 100 km </a:t>
            </a:r>
            <a:r>
              <a:rPr lang="es-ES" sz="3600" dirty="0" err="1">
                <a:latin typeface="Avenir Next" panose="020B0503020202020204" pitchFamily="34" charset="0"/>
              </a:rPr>
              <a:t>wide</a:t>
            </a:r>
            <a:r>
              <a:rPr lang="es-ES" sz="3600" dirty="0">
                <a:latin typeface="Avenir Next" panose="020B0503020202020204" pitchFamily="34" charset="0"/>
              </a:rPr>
              <a:t>, </a:t>
            </a:r>
            <a:r>
              <a:rPr lang="es-ES" sz="3600" dirty="0" err="1">
                <a:latin typeface="Avenir Next" panose="020B0503020202020204" pitchFamily="34" charset="0"/>
              </a:rPr>
              <a:t>between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two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ridges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extending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over</a:t>
            </a:r>
            <a:r>
              <a:rPr lang="es-ES" sz="3600" dirty="0">
                <a:latin typeface="Avenir Next" panose="020B0503020202020204" pitchFamily="34" charset="0"/>
              </a:rPr>
              <a:t> ~100 km </a:t>
            </a:r>
            <a:r>
              <a:rPr lang="es-ES" sz="3600" dirty="0" err="1">
                <a:latin typeface="Avenir Next" panose="020B0503020202020204" pitchFamily="34" charset="0"/>
              </a:rPr>
              <a:t>north-south</a:t>
            </a:r>
            <a:endParaRPr lang="es-ES" sz="3600" dirty="0">
              <a:latin typeface="Avenir Next" panose="020B0503020202020204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largely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unpopulated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area</a:t>
            </a:r>
            <a:r>
              <a:rPr lang="es-ES" sz="3600" dirty="0">
                <a:latin typeface="Avenir Next" panose="020B0503020202020204" pitchFamily="34" charset="0"/>
              </a:rPr>
              <a:t>, </a:t>
            </a:r>
            <a:r>
              <a:rPr lang="es-ES" sz="3600" dirty="0" err="1">
                <a:latin typeface="Avenir Next" panose="020B0503020202020204" pitchFamily="34" charset="0"/>
              </a:rPr>
              <a:t>low</a:t>
            </a:r>
            <a:r>
              <a:rPr lang="es-ES" sz="3600" dirty="0">
                <a:latin typeface="Avenir Next" panose="020B0503020202020204" pitchFamily="34" charset="0"/>
              </a:rPr>
              <a:t> radio </a:t>
            </a:r>
            <a:r>
              <a:rPr lang="es-ES" sz="3600" dirty="0" err="1">
                <a:latin typeface="Avenir Next" panose="020B0503020202020204" pitchFamily="34" charset="0"/>
              </a:rPr>
              <a:t>noise</a:t>
            </a:r>
            <a:endParaRPr lang="es-ES" sz="3600" dirty="0">
              <a:latin typeface="Avenir Next" panose="020B0503020202020204" pitchFamily="34" charset="0"/>
            </a:endParaRPr>
          </a:p>
        </p:txBody>
      </p:sp>
      <p:sp>
        <p:nvSpPr>
          <p:cNvPr id="5" name="Site: San Juan Province, Argentina">
            <a:extLst>
              <a:ext uri="{FF2B5EF4-FFF2-40B4-BE49-F238E27FC236}">
                <a16:creationId xmlns:a16="http://schemas.microsoft.com/office/drawing/2014/main" id="{876D8B00-7301-B420-61EF-83A7244B50C2}"/>
              </a:ext>
            </a:extLst>
          </p:cNvPr>
          <p:cNvSpPr txBox="1"/>
          <p:nvPr/>
        </p:nvSpPr>
        <p:spPr>
          <a:xfrm>
            <a:off x="695965" y="428003"/>
            <a:ext cx="14988533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spcBef>
                <a:spcPts val="0"/>
              </a:spcBef>
              <a:defRPr sz="6000"/>
            </a:lvl1pPr>
          </a:lstStyle>
          <a:p>
            <a:pPr algn="l"/>
            <a:r>
              <a:rPr lang="en-US" b="1" dirty="0">
                <a:solidFill>
                  <a:srgbClr val="007A93"/>
                </a:solidFill>
                <a:latin typeface="Avenir Next" panose="020B0503020202020204" pitchFamily="34" charset="0"/>
              </a:rPr>
              <a:t>Where? Preliminary preferred site </a:t>
            </a:r>
            <a:endParaRPr b="1" dirty="0">
              <a:solidFill>
                <a:srgbClr val="007A93"/>
              </a:solidFill>
              <a:latin typeface="Avenir Next" panose="020B0503020202020204" pitchFamily="34" charset="0"/>
            </a:endParaRPr>
          </a:p>
        </p:txBody>
      </p:sp>
      <p:pic>
        <p:nvPicPr>
          <p:cNvPr id="6" name="Picture 2" descr="Province de San Juan">
            <a:extLst>
              <a:ext uri="{FF2B5EF4-FFF2-40B4-BE49-F238E27FC236}">
                <a16:creationId xmlns:a16="http://schemas.microsoft.com/office/drawing/2014/main" id="{4D773DDC-FF1F-7B71-602A-90D25F5FD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7748" y="7313330"/>
            <a:ext cx="3601308" cy="607009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Line Line" descr="Line Line">
            <a:extLst>
              <a:ext uri="{FF2B5EF4-FFF2-40B4-BE49-F238E27FC236}">
                <a16:creationId xmlns:a16="http://schemas.microsoft.com/office/drawing/2014/main" id="{3C7E6CA8-1717-6949-8117-9922243749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60102">
            <a:off x="12980991" y="7897557"/>
            <a:ext cx="4996066" cy="56941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2054B32-E18A-4E93-6E21-5BF13EA1D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>
            <a:extLst>
              <a:ext uri="{FF2B5EF4-FFF2-40B4-BE49-F238E27FC236}">
                <a16:creationId xmlns:a16="http://schemas.microsoft.com/office/drawing/2014/main" id="{DE00A7D7-E65A-7452-5926-3E1F90A57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6023" y="4455246"/>
            <a:ext cx="6715139" cy="5040000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32EC9A94-EFD8-B14D-40D5-1A32E739A6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89536" y="4455246"/>
            <a:ext cx="6715139" cy="5040000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A411CF5-699C-6509-C418-93F224DB3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282077" y="25694642"/>
            <a:ext cx="258084" cy="471924"/>
          </a:xfrm>
        </p:spPr>
        <p:txBody>
          <a:bodyPr/>
          <a:lstStyle>
            <a:lvl1pPr eaLnBrk="0" hangingPunct="0">
              <a:defRPr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1485900" indent="-571500" eaLnBrk="0" hangingPunct="0">
              <a:defRPr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2286000" indent="-457200" eaLnBrk="0" hangingPunct="0">
              <a:defRPr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3200400" indent="-457200" eaLnBrk="0" hangingPunct="0">
              <a:defRPr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4114800" indent="-457200" eaLnBrk="0" hangingPunct="0">
              <a:defRPr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5029200" indent="-457200" defTabSz="9144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5943600" indent="-457200" defTabSz="9144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6858000" indent="-457200" defTabSz="9144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7772400" indent="-457200" defTabSz="9144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1A9D526-0363-6540-92B4-E276E6C8B834}" type="slidenum">
              <a:rPr lang="es-ES" altLang="es-ES" sz="2400">
                <a:solidFill>
                  <a:srgbClr val="898989"/>
                </a:solidFill>
              </a:rPr>
              <a:pPr eaLnBrk="1" hangingPunct="1"/>
              <a:t>18</a:t>
            </a:fld>
            <a:endParaRPr lang="es-ES" altLang="es-ES" sz="2400">
              <a:solidFill>
                <a:srgbClr val="898989"/>
              </a:solidFill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668273AA-FAF0-5541-4B1C-3C63FA52B88C}"/>
              </a:ext>
            </a:extLst>
          </p:cNvPr>
          <p:cNvSpPr txBox="1"/>
          <p:nvPr/>
        </p:nvSpPr>
        <p:spPr>
          <a:xfrm>
            <a:off x="10153578" y="2700920"/>
            <a:ext cx="5477943" cy="175432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Bipolar pulses </a:t>
            </a:r>
            <a:r>
              <a:rPr lang="es-ES" sz="3600" b="1" dirty="0" err="1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with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 </a:t>
            </a:r>
            <a:r>
              <a:rPr lang="es-ES" sz="3600" b="1" dirty="0" err="1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durations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 </a:t>
            </a:r>
            <a:r>
              <a:rPr lang="es-ES" sz="3600" b="1" dirty="0" err="1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of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 </a:t>
            </a:r>
            <a:r>
              <a:rPr lang="es-ES" sz="3600" b="1" dirty="0" err="1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tens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 </a:t>
            </a:r>
            <a:r>
              <a:rPr lang="es-ES" sz="3600" b="1" dirty="0" err="1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of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 </a:t>
            </a:r>
            <a:r>
              <a:rPr lang="es-ES" sz="3600" b="1" dirty="0" err="1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nanoseconds</a:t>
            </a:r>
            <a:endParaRPr lang="es-ES" sz="3600" b="1" dirty="0">
              <a:solidFill>
                <a:srgbClr val="007A93"/>
              </a:solidFill>
              <a:latin typeface="Avenir Next" panose="020B0503020202020204" pitchFamily="34" charset="0"/>
              <a:cs typeface="Century Gothic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073193E-C4DB-A59E-11BF-D49BFDCD7E3C}"/>
              </a:ext>
            </a:extLst>
          </p:cNvPr>
          <p:cNvSpPr txBox="1"/>
          <p:nvPr/>
        </p:nvSpPr>
        <p:spPr>
          <a:xfrm>
            <a:off x="17699330" y="2802454"/>
            <a:ext cx="500569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Broad-band </a:t>
            </a:r>
            <a:r>
              <a:rPr lang="es-ES" sz="3600" b="1" dirty="0" err="1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frequency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 </a:t>
            </a:r>
            <a:r>
              <a:rPr lang="es-ES" sz="3600" b="1" dirty="0" err="1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spectrum</a:t>
            </a:r>
            <a:endParaRPr lang="es-ES" sz="3600" b="1" dirty="0">
              <a:solidFill>
                <a:srgbClr val="007A93"/>
              </a:solidFill>
              <a:latin typeface="Avenir Next" panose="020B0503020202020204" pitchFamily="34" charset="0"/>
              <a:cs typeface="Century Gothic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0ED5392-66B6-CBE1-9C2F-E62313853A8A}"/>
              </a:ext>
            </a:extLst>
          </p:cNvPr>
          <p:cNvSpPr txBox="1"/>
          <p:nvPr/>
        </p:nvSpPr>
        <p:spPr>
          <a:xfrm>
            <a:off x="2113754" y="2944189"/>
            <a:ext cx="4815250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s-ES" sz="3600" b="1" dirty="0" err="1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Radiation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 </a:t>
            </a:r>
            <a:r>
              <a:rPr lang="es-ES" sz="3600" b="1" dirty="0" err="1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beamed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 at Cherenkov angle </a:t>
            </a:r>
            <a:r>
              <a:rPr lang="es-ES" sz="3600" b="1" dirty="0" err="1">
                <a:solidFill>
                  <a:srgbClr val="007A93"/>
                </a:solidFill>
                <a:latin typeface="Symbol" pitchFamily="2" charset="2"/>
                <a:cs typeface="Century Gothic"/>
              </a:rPr>
              <a:t>y</a:t>
            </a:r>
            <a:r>
              <a:rPr lang="es-ES" sz="3600" b="1" baseline="-25000" dirty="0" err="1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c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  <a:cs typeface="Century Gothic"/>
              </a:rPr>
              <a:t>~ 1º in air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56C4DDB3-175F-18A4-0D40-DE5F265031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82841"/>
            <a:ext cx="9086023" cy="41400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E37F164-B9FD-1264-0242-86E4C21D7416}"/>
              </a:ext>
            </a:extLst>
          </p:cNvPr>
          <p:cNvSpPr txBox="1"/>
          <p:nvPr/>
        </p:nvSpPr>
        <p:spPr>
          <a:xfrm>
            <a:off x="690215" y="10509256"/>
            <a:ext cx="18218271" cy="2695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latin typeface="Avenir Next" panose="020B0503020202020204" pitchFamily="34" charset="0"/>
              </a:rPr>
              <a:t>▶︎ </a:t>
            </a:r>
            <a:r>
              <a:rPr lang="es-ES" sz="4000" dirty="0" err="1">
                <a:latin typeface="Avenir Next" panose="020B0503020202020204" pitchFamily="34" charset="0"/>
              </a:rPr>
              <a:t>Properties</a:t>
            </a:r>
            <a:r>
              <a:rPr lang="es-ES" sz="4000" dirty="0">
                <a:latin typeface="Avenir Next" panose="020B0503020202020204" pitchFamily="34" charset="0"/>
              </a:rPr>
              <a:t> </a:t>
            </a:r>
            <a:r>
              <a:rPr lang="es-ES" sz="4000" dirty="0" err="1">
                <a:latin typeface="Avenir Next" panose="020B0503020202020204" pitchFamily="34" charset="0"/>
              </a:rPr>
              <a:t>of</a:t>
            </a:r>
            <a:r>
              <a:rPr lang="es-ES" sz="4000" dirty="0">
                <a:latin typeface="Avenir Next" panose="020B0503020202020204" pitchFamily="34" charset="0"/>
              </a:rPr>
              <a:t> radio </a:t>
            </a:r>
            <a:r>
              <a:rPr lang="es-ES" sz="4000" dirty="0" err="1">
                <a:latin typeface="Avenir Next" panose="020B0503020202020204" pitchFamily="34" charset="0"/>
              </a:rPr>
              <a:t>signal</a:t>
            </a:r>
            <a:r>
              <a:rPr lang="es-ES" sz="4000" dirty="0">
                <a:latin typeface="Avenir Next" panose="020B0503020202020204" pitchFamily="34" charset="0"/>
              </a:rPr>
              <a:t> </a:t>
            </a:r>
            <a:r>
              <a:rPr lang="es-ES" sz="4000" b="1" dirty="0" err="1">
                <a:latin typeface="Avenir Next" panose="020B0503020202020204" pitchFamily="34" charset="0"/>
              </a:rPr>
              <a:t>experimentally</a:t>
            </a:r>
            <a:r>
              <a:rPr lang="es-ES" sz="4000" b="1" dirty="0">
                <a:latin typeface="Avenir Next" panose="020B0503020202020204" pitchFamily="34" charset="0"/>
              </a:rPr>
              <a:t> </a:t>
            </a:r>
            <a:r>
              <a:rPr lang="es-ES" sz="4000" b="1" dirty="0" err="1">
                <a:latin typeface="Avenir Next" panose="020B0503020202020204" pitchFamily="34" charset="0"/>
              </a:rPr>
              <a:t>confirmed</a:t>
            </a:r>
            <a:r>
              <a:rPr lang="es-ES" sz="4000" b="1" dirty="0">
                <a:latin typeface="Avenir Next" panose="020B0503020202020204" pitchFamily="34" charset="0"/>
              </a:rPr>
              <a:t> </a:t>
            </a:r>
            <a:r>
              <a:rPr lang="es-ES" sz="4000" dirty="0" err="1">
                <a:latin typeface="Avenir Next" panose="020B0503020202020204" pitchFamily="34" charset="0"/>
              </a:rPr>
              <a:t>through</a:t>
            </a:r>
            <a:r>
              <a:rPr lang="es-ES" sz="4000" dirty="0">
                <a:latin typeface="Avenir Next" panose="020B0503020202020204" pitchFamily="34" charset="0"/>
              </a:rPr>
              <a:t> </a:t>
            </a:r>
            <a:r>
              <a:rPr lang="es-ES" sz="4000" dirty="0" err="1">
                <a:latin typeface="Avenir Next" panose="020B0503020202020204" pitchFamily="34" charset="0"/>
              </a:rPr>
              <a:t>cosmic-ray</a:t>
            </a:r>
            <a:r>
              <a:rPr lang="es-ES" sz="4000" dirty="0">
                <a:latin typeface="Avenir Next" panose="020B0503020202020204" pitchFamily="34" charset="0"/>
              </a:rPr>
              <a:t> </a:t>
            </a:r>
            <a:r>
              <a:rPr lang="es-ES" sz="4000" dirty="0" err="1">
                <a:latin typeface="Avenir Next" panose="020B0503020202020204" pitchFamily="34" charset="0"/>
              </a:rPr>
              <a:t>observations</a:t>
            </a:r>
            <a:r>
              <a:rPr lang="es-ES" sz="4000" dirty="0">
                <a:latin typeface="Avenir Next" panose="020B0503020202020204" pitchFamily="34" charset="0"/>
              </a:rPr>
              <a:t> </a:t>
            </a:r>
            <a:r>
              <a:rPr lang="es-ES" sz="4000" dirty="0" err="1">
                <a:latin typeface="Avenir Next" panose="020B0503020202020204" pitchFamily="34" charset="0"/>
              </a:rPr>
              <a:t>with</a:t>
            </a:r>
            <a:r>
              <a:rPr lang="es-ES" sz="4000" dirty="0">
                <a:latin typeface="Avenir Next" panose="020B0503020202020204" pitchFamily="34" charset="0"/>
              </a:rPr>
              <a:t> </a:t>
            </a:r>
            <a:r>
              <a:rPr lang="es-ES" sz="4000" dirty="0" err="1">
                <a:latin typeface="Avenir Next" panose="020B0503020202020204" pitchFamily="34" charset="0"/>
              </a:rPr>
              <a:t>ground-based</a:t>
            </a:r>
            <a:r>
              <a:rPr lang="es-ES" sz="4000" dirty="0">
                <a:latin typeface="Avenir Next" panose="020B0503020202020204" pitchFamily="34" charset="0"/>
              </a:rPr>
              <a:t> </a:t>
            </a:r>
            <a:r>
              <a:rPr lang="es-ES" sz="4000" dirty="0" err="1">
                <a:latin typeface="Avenir Next" panose="020B0503020202020204" pitchFamily="34" charset="0"/>
              </a:rPr>
              <a:t>antenna</a:t>
            </a:r>
            <a:r>
              <a:rPr lang="es-ES" sz="4000" dirty="0">
                <a:latin typeface="Avenir Next" panose="020B0503020202020204" pitchFamily="34" charset="0"/>
              </a:rPr>
              <a:t> detector </a:t>
            </a:r>
            <a:r>
              <a:rPr lang="es-ES" sz="4000" dirty="0" err="1">
                <a:latin typeface="Avenir Next" panose="020B0503020202020204" pitchFamily="34" charset="0"/>
              </a:rPr>
              <a:t>arrays</a:t>
            </a:r>
            <a:r>
              <a:rPr lang="es-ES" sz="4000" dirty="0">
                <a:latin typeface="Avenir Next" panose="020B0503020202020204" pitchFamily="34" charset="0"/>
              </a:rPr>
              <a:t> </a:t>
            </a:r>
          </a:p>
          <a:p>
            <a:r>
              <a:rPr lang="es-ES" sz="4000" b="1" dirty="0">
                <a:latin typeface="Avenir Next" panose="020B0503020202020204" pitchFamily="34" charset="0"/>
              </a:rPr>
              <a:t>▶︎ </a:t>
            </a:r>
            <a:r>
              <a:rPr lang="es-ES" sz="4000" dirty="0">
                <a:latin typeface="Avenir Next" panose="020B0503020202020204" pitchFamily="34" charset="0"/>
              </a:rPr>
              <a:t>Similar </a:t>
            </a:r>
            <a:r>
              <a:rPr lang="es-ES" sz="4000" dirty="0" err="1">
                <a:latin typeface="Avenir Next" panose="020B0503020202020204" pitchFamily="34" charset="0"/>
              </a:rPr>
              <a:t>to</a:t>
            </a:r>
            <a:r>
              <a:rPr lang="es-ES" sz="4000" dirty="0">
                <a:latin typeface="Avenir Next" panose="020B0503020202020204" pitchFamily="34" charset="0"/>
              </a:rPr>
              <a:t> </a:t>
            </a:r>
            <a:r>
              <a:rPr lang="es-ES" sz="4000" dirty="0" err="1">
                <a:latin typeface="Avenir Next" panose="020B0503020202020204" pitchFamily="34" charset="0"/>
              </a:rPr>
              <a:t>those</a:t>
            </a:r>
            <a:r>
              <a:rPr lang="es-ES" sz="4000" dirty="0">
                <a:latin typeface="Avenir Next" panose="020B0503020202020204" pitchFamily="34" charset="0"/>
              </a:rPr>
              <a:t> </a:t>
            </a:r>
            <a:r>
              <a:rPr lang="es-ES" sz="4000" b="1" dirty="0" err="1">
                <a:latin typeface="Avenir Next" panose="020B0503020202020204" pitchFamily="34" charset="0"/>
              </a:rPr>
              <a:t>expected</a:t>
            </a:r>
            <a:r>
              <a:rPr lang="es-ES" sz="4000" b="1" dirty="0">
                <a:latin typeface="Avenir Next" panose="020B0503020202020204" pitchFamily="34" charset="0"/>
              </a:rPr>
              <a:t> </a:t>
            </a:r>
            <a:r>
              <a:rPr lang="es-ES" sz="4000" b="1" dirty="0" err="1">
                <a:latin typeface="Avenir Next" panose="020B0503020202020204" pitchFamily="34" charset="0"/>
              </a:rPr>
              <a:t>from</a:t>
            </a:r>
            <a:r>
              <a:rPr lang="es-ES" sz="4000" b="1" dirty="0">
                <a:latin typeface="Avenir Next" panose="020B0503020202020204" pitchFamily="34" charset="0"/>
              </a:rPr>
              <a:t> neutrino-</a:t>
            </a:r>
            <a:r>
              <a:rPr lang="es-ES" sz="4000" b="1" dirty="0" err="1">
                <a:latin typeface="Avenir Next" panose="020B0503020202020204" pitchFamily="34" charset="0"/>
              </a:rPr>
              <a:t>induced</a:t>
            </a:r>
            <a:r>
              <a:rPr lang="es-ES" sz="4000" b="1" dirty="0">
                <a:latin typeface="Avenir Next" panose="020B0503020202020204" pitchFamily="34" charset="0"/>
              </a:rPr>
              <a:t> </a:t>
            </a:r>
            <a:r>
              <a:rPr lang="es-ES" sz="4000" b="1" dirty="0" err="1">
                <a:latin typeface="Avenir Next" panose="020B0503020202020204" pitchFamily="34" charset="0"/>
              </a:rPr>
              <a:t>showers</a:t>
            </a:r>
            <a:endParaRPr lang="es-ES" sz="4000" dirty="0">
              <a:latin typeface="Avenir Next" panose="020B0503020202020204" pitchFamily="34" charset="0"/>
            </a:endParaRPr>
          </a:p>
        </p:txBody>
      </p:sp>
      <p:sp>
        <p:nvSpPr>
          <p:cNvPr id="35" name="Título 1">
            <a:extLst>
              <a:ext uri="{FF2B5EF4-FFF2-40B4-BE49-F238E27FC236}">
                <a16:creationId xmlns:a16="http://schemas.microsoft.com/office/drawing/2014/main" id="{DE7F7052-BDEF-9A45-19DC-2E823D648659}"/>
              </a:ext>
            </a:extLst>
          </p:cNvPr>
          <p:cNvSpPr txBox="1">
            <a:spLocks/>
          </p:cNvSpPr>
          <p:nvPr/>
        </p:nvSpPr>
        <p:spPr>
          <a:xfrm>
            <a:off x="690215" y="0"/>
            <a:ext cx="164592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1" i="0" u="none" strike="noStrike" cap="none" spc="0" baseline="0">
                <a:solidFill>
                  <a:srgbClr val="0070C0"/>
                </a:solidFill>
                <a:uFillTx/>
                <a:latin typeface="Avenir Next" panose="020B0503020202020204" pitchFamily="34" charset="0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hangingPunct="1"/>
            <a:r>
              <a:rPr lang="es-ES" altLang="es-ES" sz="5400" dirty="0" err="1">
                <a:solidFill>
                  <a:srgbClr val="007A93"/>
                </a:solidFill>
                <a:ea typeface="ＭＳ Ｐゴシック" panose="020B0600070205080204" pitchFamily="34" charset="-128"/>
              </a:rPr>
              <a:t>Properties</a:t>
            </a:r>
            <a:r>
              <a:rPr lang="es-ES" altLang="es-ES" sz="5400" dirty="0">
                <a:solidFill>
                  <a:srgbClr val="007A93"/>
                </a:solidFill>
                <a:ea typeface="ＭＳ Ｐゴシック" panose="020B0600070205080204" pitchFamily="34" charset="-128"/>
              </a:rPr>
              <a:t> </a:t>
            </a:r>
            <a:r>
              <a:rPr lang="es-ES" altLang="es-ES" sz="5400" dirty="0" err="1">
                <a:solidFill>
                  <a:srgbClr val="007A93"/>
                </a:solidFill>
                <a:ea typeface="ＭＳ Ｐゴシック" panose="020B0600070205080204" pitchFamily="34" charset="-128"/>
              </a:rPr>
              <a:t>of</a:t>
            </a:r>
            <a:r>
              <a:rPr lang="es-ES" altLang="es-ES" sz="5400" dirty="0">
                <a:solidFill>
                  <a:srgbClr val="007A93"/>
                </a:solidFill>
                <a:ea typeface="ＭＳ Ｐゴシック" panose="020B0600070205080204" pitchFamily="34" charset="-128"/>
              </a:rPr>
              <a:t> </a:t>
            </a:r>
            <a:r>
              <a:rPr lang="es-ES" altLang="es-ES" sz="5400" dirty="0" err="1">
                <a:solidFill>
                  <a:srgbClr val="007A93"/>
                </a:solidFill>
                <a:ea typeface="ＭＳ Ｐゴシック" panose="020B0600070205080204" pitchFamily="34" charset="-128"/>
              </a:rPr>
              <a:t>the</a:t>
            </a:r>
            <a:r>
              <a:rPr lang="es-ES" altLang="es-ES" sz="5400" dirty="0">
                <a:solidFill>
                  <a:srgbClr val="007A93"/>
                </a:solidFill>
                <a:ea typeface="ＭＳ Ｐゴシック" panose="020B0600070205080204" pitchFamily="34" charset="-128"/>
              </a:rPr>
              <a:t> radio </a:t>
            </a:r>
            <a:r>
              <a:rPr lang="es-ES" altLang="es-ES" sz="5400" dirty="0" err="1">
                <a:solidFill>
                  <a:srgbClr val="007A93"/>
                </a:solidFill>
                <a:ea typeface="ＭＳ Ｐゴシック" panose="020B0600070205080204" pitchFamily="34" charset="-128"/>
              </a:rPr>
              <a:t>signal</a:t>
            </a:r>
            <a:endParaRPr lang="es-ES" altLang="es-ES" sz="5400" dirty="0">
              <a:solidFill>
                <a:srgbClr val="007A93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3" name="Rectangle 325">
            <a:extLst>
              <a:ext uri="{FF2B5EF4-FFF2-40B4-BE49-F238E27FC236}">
                <a16:creationId xmlns:a16="http://schemas.microsoft.com/office/drawing/2014/main" id="{5AE6819E-EE79-F351-E632-02EA34013FBD}"/>
              </a:ext>
            </a:extLst>
          </p:cNvPr>
          <p:cNvSpPr txBox="1"/>
          <p:nvPr/>
        </p:nvSpPr>
        <p:spPr>
          <a:xfrm>
            <a:off x="13622448" y="1445709"/>
            <a:ext cx="6579727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spcBef>
                <a:spcPts val="0"/>
              </a:spcBef>
              <a:defRPr sz="4400" b="1">
                <a:solidFill>
                  <a:srgbClr val="47474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sz="2400" b="0" dirty="0">
                <a:latin typeface="Avenir Next" panose="020B0503020202020204" pitchFamily="34" charset="0"/>
              </a:rPr>
              <a:t>credit: Sergio Cabana-Freire, IGFAE-USC</a:t>
            </a:r>
            <a:endParaRPr sz="2400" b="0" dirty="0">
              <a:latin typeface="Avenir Next" panose="020B050302020202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2E2B9C8-FEFE-6F36-5937-555E5B0F93B9}"/>
              </a:ext>
            </a:extLst>
          </p:cNvPr>
          <p:cNvSpPr/>
          <p:nvPr/>
        </p:nvSpPr>
        <p:spPr>
          <a:xfrm>
            <a:off x="20202175" y="4635556"/>
            <a:ext cx="1263365" cy="4032000"/>
          </a:xfrm>
          <a:prstGeom prst="rect">
            <a:avLst/>
          </a:prstGeom>
          <a:solidFill>
            <a:srgbClr val="0070C0">
              <a:alpha val="50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83C7AD2-111A-2575-6C38-7C84B6E9EB40}"/>
              </a:ext>
            </a:extLst>
          </p:cNvPr>
          <p:cNvSpPr txBox="1"/>
          <p:nvPr/>
        </p:nvSpPr>
        <p:spPr>
          <a:xfrm>
            <a:off x="19354801" y="10036383"/>
            <a:ext cx="4958546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s-ES" sz="3600" b="1" dirty="0">
                <a:solidFill>
                  <a:srgbClr val="0070C0"/>
                </a:solidFill>
                <a:latin typeface="Avenir Next" panose="020B0503020202020204" pitchFamily="34" charset="0"/>
                <a:cs typeface="Century Gothic"/>
              </a:rPr>
              <a:t>HERON </a:t>
            </a:r>
            <a:r>
              <a:rPr lang="es-ES" sz="3600" b="1" dirty="0" err="1">
                <a:solidFill>
                  <a:srgbClr val="0070C0"/>
                </a:solidFill>
                <a:latin typeface="Avenir Next" panose="020B0503020202020204" pitchFamily="34" charset="0"/>
                <a:cs typeface="Century Gothic"/>
              </a:rPr>
              <a:t>antennas</a:t>
            </a:r>
            <a:endParaRPr lang="es-ES" sz="3600" b="1" dirty="0">
              <a:solidFill>
                <a:srgbClr val="0070C0"/>
              </a:solidFill>
              <a:latin typeface="Avenir Next" panose="020B0503020202020204" pitchFamily="34" charset="0"/>
              <a:cs typeface="Century Gothic"/>
            </a:endParaRPr>
          </a:p>
          <a:p>
            <a:pPr algn="ctr">
              <a:spcBef>
                <a:spcPts val="0"/>
              </a:spcBef>
            </a:pPr>
            <a:r>
              <a:rPr lang="es-ES" sz="3600" b="1" dirty="0" err="1">
                <a:solidFill>
                  <a:srgbClr val="0070C0"/>
                </a:solidFill>
                <a:latin typeface="Avenir Next" panose="020B0503020202020204" pitchFamily="34" charset="0"/>
                <a:cs typeface="Century Gothic"/>
              </a:rPr>
              <a:t>frequency</a:t>
            </a:r>
            <a:r>
              <a:rPr lang="es-ES" sz="3600" b="1" dirty="0">
                <a:solidFill>
                  <a:srgbClr val="0070C0"/>
                </a:solidFill>
                <a:latin typeface="Avenir Next" panose="020B0503020202020204" pitchFamily="34" charset="0"/>
                <a:cs typeface="Century Gothic"/>
              </a:rPr>
              <a:t> band</a:t>
            </a:r>
          </a:p>
          <a:p>
            <a:pPr algn="ctr">
              <a:spcBef>
                <a:spcPts val="0"/>
              </a:spcBef>
            </a:pPr>
            <a:r>
              <a:rPr lang="es-ES" sz="3600" b="1" dirty="0">
                <a:solidFill>
                  <a:srgbClr val="0070C0"/>
                </a:solidFill>
                <a:latin typeface="Avenir Next" panose="020B0503020202020204" pitchFamily="34" charset="0"/>
                <a:cs typeface="Century Gothic"/>
              </a:rPr>
              <a:t>30 – 200 MHz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32E33A87-0F4A-181D-6393-3A1E9F79E003}"/>
              </a:ext>
            </a:extLst>
          </p:cNvPr>
          <p:cNvCxnSpPr>
            <a:cxnSpLocks/>
          </p:cNvCxnSpPr>
          <p:nvPr/>
        </p:nvCxnSpPr>
        <p:spPr>
          <a:xfrm>
            <a:off x="20833857" y="7805057"/>
            <a:ext cx="979403" cy="2142652"/>
          </a:xfrm>
          <a:prstGeom prst="straightConnector1">
            <a:avLst/>
          </a:prstGeom>
          <a:noFill/>
          <a:ln w="38100" cap="flat">
            <a:solidFill>
              <a:srgbClr val="0070C0"/>
            </a:solidFill>
            <a:prstDash val="solid"/>
            <a:round/>
            <a:tailEnd type="triangl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301212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animation_5 (1)">
            <a:hlinkClick r:id="" action="ppaction://media"/>
            <a:extLst>
              <a:ext uri="{FF2B5EF4-FFF2-40B4-BE49-F238E27FC236}">
                <a16:creationId xmlns:a16="http://schemas.microsoft.com/office/drawing/2014/main" id="{766F8046-CB14-D23D-ACDC-B8B7B5CADA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199" y="2924177"/>
            <a:ext cx="21774150" cy="1005069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CE1F6-8118-6E1A-74A5-EFA32A636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532308-BA08-153E-9123-CEF0CE96F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494053" y="12847321"/>
            <a:ext cx="327013" cy="595035"/>
          </a:xfrm>
        </p:spPr>
        <p:txBody>
          <a:bodyPr/>
          <a:lstStyle/>
          <a:p>
            <a:fld id="{DF29B4ED-61E9-40F6-9454-015CE1E0A728}" type="slidenum">
              <a:rPr lang="en-US" smtClean="0"/>
              <a:t>19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F31A12F-BD3E-BD2F-36A5-4D4FCB4C6887}"/>
                  </a:ext>
                </a:extLst>
              </p:cNvPr>
              <p:cNvSpPr txBox="1"/>
              <p:nvPr/>
            </p:nvSpPr>
            <p:spPr>
              <a:xfrm>
                <a:off x="3476624" y="2812627"/>
                <a:ext cx="9267826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𝝂</m:t>
                    </m:r>
                  </m:oMath>
                </a14:m>
                <a:r>
                  <a:rPr lang="en-US" sz="4000" b="1" dirty="0">
                    <a:latin typeface="Avenir Next" panose="020B0503020202020204" pitchFamily="34" charset="0"/>
                  </a:rPr>
                  <a:t> source:</a:t>
                </a:r>
                <a:endParaRPr lang="en-US" sz="4000" b="1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𝐝</m:t>
                      </m:r>
                      <m:r>
                        <a:rPr lang="en-US" sz="4000" b="1">
                          <a:latin typeface="Cambria Math" panose="02040503050406030204" pitchFamily="18" charset="0"/>
                        </a:rPr>
                        <m:t>𝐞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𝐜𝐥𝐢𝐧𝐚𝐭𝐢𝐨𝐧</m:t>
                      </m:r>
                      <m:r>
                        <a:rPr lang="en-US" sz="4000" b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  <m:r>
                        <a:rPr lang="en-US" sz="4000" b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4000" b="1">
                          <a:latin typeface="Cambria Math" panose="02040503050406030204" pitchFamily="18" charset="0"/>
                        </a:rPr>
                        <m:t>𝐑𝐢𝐠𝐡𝐭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𝐬𝐜𝐞𝐧𝐬𝐢𝐨𝐧</m:t>
                      </m:r>
                      <m:r>
                        <a:rPr lang="en-US" sz="4000" b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endParaRPr lang="en-US" sz="4000" b="1" dirty="0">
                  <a:latin typeface="Avenir Next" panose="020B0503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F31A12F-BD3E-BD2F-36A5-4D4FCB4C6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624" y="2812627"/>
                <a:ext cx="9267826" cy="1323439"/>
              </a:xfrm>
              <a:prstGeom prst="rect">
                <a:avLst/>
              </a:prstGeom>
              <a:blipFill>
                <a:blip r:embed="rId6"/>
                <a:stretch>
                  <a:fillRect l="-821" t="-7619" b="-1238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28C31F6-45C9-C990-A420-41B9B4A2AD90}"/>
                  </a:ext>
                </a:extLst>
              </p:cNvPr>
              <p:cNvSpPr txBox="1"/>
              <p:nvPr/>
            </p:nvSpPr>
            <p:spPr>
              <a:xfrm>
                <a:off x="2307751" y="11253488"/>
                <a:ext cx="10925649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US" sz="3200" b="1" dirty="0">
                    <a:solidFill>
                      <a:srgbClr val="FF0000"/>
                    </a:solidFill>
                    <a:latin typeface="Avenir Next" panose="020B0503020202020204" pitchFamily="34" charset="0"/>
                  </a:rPr>
                  <a:t>Red</a:t>
                </a:r>
                <a:r>
                  <a:rPr lang="en-US" sz="3200" dirty="0">
                    <a:latin typeface="Avenir Next" panose="020B0503020202020204" pitchFamily="34" charset="0"/>
                  </a:rPr>
                  <a:t> = Area from which we expect tau leptons to emerge </a:t>
                </a:r>
              </a:p>
              <a:p>
                <a:pPr>
                  <a:spcBef>
                    <a:spcPts val="0"/>
                  </a:spcBef>
                </a:pPr>
                <a:r>
                  <a:rPr lang="en-US" sz="3200" dirty="0">
                    <a:latin typeface="Avenir Next" panose="020B0503020202020204" pitchFamily="34" charset="0"/>
                  </a:rPr>
                  <a:t>(within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3200" dirty="0">
                    <a:latin typeface="Avenir Next" panose="020B0503020202020204" pitchFamily="34" charset="0"/>
                  </a:rPr>
                  <a:t> cone extended toward targeted source)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28C31F6-45C9-C990-A420-41B9B4A2A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7751" y="11253488"/>
                <a:ext cx="10925649" cy="1077218"/>
              </a:xfrm>
              <a:prstGeom prst="rect">
                <a:avLst/>
              </a:prstGeom>
              <a:blipFill>
                <a:blip r:embed="rId7"/>
                <a:stretch>
                  <a:fillRect l="-1392" t="-8140" b="-16279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heron_logo.png" descr="heron_logo.png">
            <a:extLst>
              <a:ext uri="{FF2B5EF4-FFF2-40B4-BE49-F238E27FC236}">
                <a16:creationId xmlns:a16="http://schemas.microsoft.com/office/drawing/2014/main" id="{6D18F430-373C-9332-9614-63D9AB9865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29018" y="269069"/>
            <a:ext cx="1728344" cy="155380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Ingredient #1: Enhanced Trigger">
            <a:extLst>
              <a:ext uri="{FF2B5EF4-FFF2-40B4-BE49-F238E27FC236}">
                <a16:creationId xmlns:a16="http://schemas.microsoft.com/office/drawing/2014/main" id="{0EA2F60A-A24E-B5D8-B739-246E4BF9793A}"/>
              </a:ext>
            </a:extLst>
          </p:cNvPr>
          <p:cNvSpPr txBox="1">
            <a:spLocks/>
          </p:cNvSpPr>
          <p:nvPr/>
        </p:nvSpPr>
        <p:spPr>
          <a:xfrm>
            <a:off x="457199" y="382185"/>
            <a:ext cx="19408826" cy="1270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0" baseline="0">
                <a:solidFill>
                  <a:srgbClr val="0070C0"/>
                </a:solidFill>
                <a:uFillTx/>
                <a:latin typeface="Avenir Next" panose="020B0503020202020204" pitchFamily="34" charset="0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hangingPunct="1"/>
            <a:r>
              <a:rPr lang="es-ES" sz="7200" dirty="0" err="1">
                <a:solidFill>
                  <a:srgbClr val="007A93"/>
                </a:solidFill>
              </a:rPr>
              <a:t>Observational</a:t>
            </a:r>
            <a:r>
              <a:rPr lang="es-ES" sz="7200" dirty="0">
                <a:solidFill>
                  <a:srgbClr val="007A93"/>
                </a:solidFill>
              </a:rPr>
              <a:t> </a:t>
            </a:r>
            <a:r>
              <a:rPr lang="es-ES" sz="7200" dirty="0" err="1">
                <a:solidFill>
                  <a:srgbClr val="007A93"/>
                </a:solidFill>
              </a:rPr>
              <a:t>strategy</a:t>
            </a:r>
            <a:r>
              <a:rPr lang="es-ES" sz="7200" dirty="0">
                <a:solidFill>
                  <a:srgbClr val="007A93"/>
                </a:solidFill>
              </a:rPr>
              <a:t>:</a:t>
            </a:r>
          </a:p>
        </p:txBody>
      </p:sp>
      <p:sp>
        <p:nvSpPr>
          <p:cNvPr id="8" name="Rectangle 325">
            <a:extLst>
              <a:ext uri="{FF2B5EF4-FFF2-40B4-BE49-F238E27FC236}">
                <a16:creationId xmlns:a16="http://schemas.microsoft.com/office/drawing/2014/main" id="{60366030-6CBB-CBEC-63F0-47BCEC688E05}"/>
              </a:ext>
            </a:extLst>
          </p:cNvPr>
          <p:cNvSpPr txBox="1"/>
          <p:nvPr/>
        </p:nvSpPr>
        <p:spPr>
          <a:xfrm>
            <a:off x="7422023" y="2462512"/>
            <a:ext cx="7236086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spcBef>
                <a:spcPts val="0"/>
              </a:spcBef>
              <a:defRPr sz="4400" b="1">
                <a:solidFill>
                  <a:srgbClr val="47474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sz="3600" b="0" dirty="0">
                <a:latin typeface="Avenir Next" panose="020B0503020202020204" pitchFamily="34" charset="0"/>
              </a:rPr>
              <a:t>credit: Andrew Zeolla, IAP-Paris</a:t>
            </a:r>
            <a:endParaRPr sz="3600" b="0" dirty="0">
              <a:latin typeface="Avenir Next" panose="020B0503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E156551-25A4-EEAB-C02F-9150B3C5E7AE}"/>
              </a:ext>
            </a:extLst>
          </p:cNvPr>
          <p:cNvSpPr txBox="1"/>
          <p:nvPr/>
        </p:nvSpPr>
        <p:spPr>
          <a:xfrm>
            <a:off x="11596522" y="529133"/>
            <a:ext cx="10984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i="1" dirty="0">
                <a:latin typeface="Avenir Next" panose="020B0503020202020204" pitchFamily="34" charset="0"/>
              </a:rPr>
              <a:t>use </a:t>
            </a:r>
            <a:r>
              <a:rPr lang="es-ES" sz="3200" b="1" i="1" dirty="0" err="1">
                <a:latin typeface="Avenir Next" panose="020B0503020202020204" pitchFamily="34" charset="0"/>
              </a:rPr>
              <a:t>astrophysical</a:t>
            </a:r>
            <a:r>
              <a:rPr lang="es-ES" sz="3200" b="1" i="1" dirty="0">
                <a:latin typeface="Avenir Next" panose="020B0503020202020204" pitchFamily="34" charset="0"/>
              </a:rPr>
              <a:t> &amp; </a:t>
            </a:r>
            <a:r>
              <a:rPr lang="es-ES" sz="3200" b="1" i="1" dirty="0" err="1">
                <a:latin typeface="Avenir Next" panose="020B0503020202020204" pitchFamily="34" charset="0"/>
              </a:rPr>
              <a:t>multimessenger</a:t>
            </a:r>
            <a:r>
              <a:rPr lang="es-ES" sz="3200" b="1" i="1" dirty="0">
                <a:latin typeface="Avenir Next" panose="020B0503020202020204" pitchFamily="34" charset="0"/>
              </a:rPr>
              <a:t> </a:t>
            </a:r>
            <a:r>
              <a:rPr lang="es-ES" sz="3200" b="1" i="1" dirty="0" err="1">
                <a:latin typeface="Avenir Next" panose="020B0503020202020204" pitchFamily="34" charset="0"/>
              </a:rPr>
              <a:t>information</a:t>
            </a:r>
            <a:r>
              <a:rPr lang="es-ES" sz="3200" b="1" i="1" dirty="0">
                <a:latin typeface="Avenir Next" panose="020B0503020202020204" pitchFamily="34" charset="0"/>
              </a:rPr>
              <a:t> </a:t>
            </a:r>
            <a:r>
              <a:rPr lang="es-ES" sz="3200" i="1" dirty="0" err="1">
                <a:latin typeface="Avenir Next" panose="020B0503020202020204" pitchFamily="34" charset="0"/>
              </a:rPr>
              <a:t>to</a:t>
            </a:r>
            <a:r>
              <a:rPr lang="es-ES" sz="3200" i="1" dirty="0">
                <a:latin typeface="Avenir Next" panose="020B0503020202020204" pitchFamily="34" charset="0"/>
              </a:rPr>
              <a:t> target </a:t>
            </a:r>
            <a:r>
              <a:rPr lang="es-ES" sz="3200" i="1" dirty="0" err="1">
                <a:latin typeface="Avenir Next" panose="020B0503020202020204" pitchFamily="34" charset="0"/>
              </a:rPr>
              <a:t>likely</a:t>
            </a:r>
            <a:r>
              <a:rPr lang="es-ES" sz="3200" i="1" dirty="0">
                <a:latin typeface="Avenir Next" panose="020B0503020202020204" pitchFamily="34" charset="0"/>
              </a:rPr>
              <a:t> neutrino </a:t>
            </a:r>
            <a:r>
              <a:rPr lang="es-ES" sz="3200" i="1" dirty="0" err="1">
                <a:latin typeface="Avenir Next" panose="020B0503020202020204" pitchFamily="34" charset="0"/>
              </a:rPr>
              <a:t>sources</a:t>
            </a:r>
            <a:r>
              <a:rPr lang="es-ES" sz="3200" i="1" dirty="0">
                <a:latin typeface="Avenir Next" panose="020B0503020202020204" pitchFamily="34" charset="0"/>
              </a:rPr>
              <a:t> as </a:t>
            </a:r>
            <a:r>
              <a:rPr lang="es-ES" sz="3200" i="1" dirty="0" err="1">
                <a:latin typeface="Avenir Next" panose="020B0503020202020204" pitchFamily="34" charset="0"/>
              </a:rPr>
              <a:t>they</a:t>
            </a:r>
            <a:r>
              <a:rPr lang="es-ES" sz="3200" i="1" dirty="0">
                <a:latin typeface="Avenir Next" panose="020B0503020202020204" pitchFamily="34" charset="0"/>
              </a:rPr>
              <a:t> set </a:t>
            </a:r>
            <a:r>
              <a:rPr lang="es-ES" sz="3200" i="1" dirty="0" err="1">
                <a:latin typeface="Avenir Next" panose="020B0503020202020204" pitchFamily="34" charset="0"/>
              </a:rPr>
              <a:t>below</a:t>
            </a:r>
            <a:r>
              <a:rPr lang="es-ES" sz="3200" i="1" dirty="0">
                <a:latin typeface="Avenir Next" panose="020B0503020202020204" pitchFamily="34" charset="0"/>
              </a:rPr>
              <a:t> </a:t>
            </a:r>
            <a:r>
              <a:rPr lang="es-ES" sz="3200" i="1" dirty="0" err="1">
                <a:latin typeface="Avenir Next" panose="020B0503020202020204" pitchFamily="34" charset="0"/>
              </a:rPr>
              <a:t>horizon</a:t>
            </a:r>
            <a:endParaRPr lang="es-ES" sz="3200" i="1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9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0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633D395-3594-264E-B6FA-D544C5C4E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788" y="0"/>
            <a:ext cx="24407136" cy="1396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799EDAD-5688-0049-8547-3B6EDB6CB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6583" y="432129"/>
            <a:ext cx="13117234" cy="2780248"/>
          </a:xfrm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HERON S</a:t>
            </a:r>
            <a:r>
              <a:rPr lang="en-US" sz="6600" b="1" dirty="0">
                <a:solidFill>
                  <a:schemeClr val="bg1"/>
                </a:solidFill>
              </a:rPr>
              <a:t>cience </a:t>
            </a:r>
            <a:r>
              <a:rPr lang="en-US" sz="6600" dirty="0">
                <a:solidFill>
                  <a:schemeClr val="bg1"/>
                </a:solidFill>
              </a:rPr>
              <a:t>C</a:t>
            </a:r>
            <a:r>
              <a:rPr lang="en-US" sz="6600" b="1" dirty="0">
                <a:solidFill>
                  <a:schemeClr val="bg1"/>
                </a:solidFill>
              </a:rPr>
              <a:t>ase: </a:t>
            </a:r>
            <a:br>
              <a:rPr lang="en-US" sz="6600" b="1" dirty="0">
                <a:solidFill>
                  <a:schemeClr val="bg1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Enhance </a:t>
            </a:r>
            <a:r>
              <a:rPr lang="en-US" sz="5400" b="1" dirty="0" err="1">
                <a:solidFill>
                  <a:schemeClr val="bg1"/>
                </a:solidFill>
              </a:rPr>
              <a:t>Multimessenger</a:t>
            </a:r>
            <a:r>
              <a:rPr lang="en-US" sz="5400" b="1" dirty="0">
                <a:solidFill>
                  <a:schemeClr val="bg1"/>
                </a:solidFill>
              </a:rPr>
              <a:t> Astronomy </a:t>
            </a:r>
            <a:r>
              <a:rPr lang="en-US" sz="5400" dirty="0">
                <a:solidFill>
                  <a:schemeClr val="bg1"/>
                </a:solidFill>
              </a:rPr>
              <a:t>at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" panose="020B0503020202020204" pitchFamily="34" charset="0"/>
                <a:ea typeface="Helvetica Neue Medium"/>
                <a:cs typeface="Helvetica Neue Medium"/>
                <a:sym typeface="Helvetica Neue Medium"/>
              </a:rPr>
              <a:t>Ultra-High Energy with neutrinos</a:t>
            </a:r>
            <a:endParaRPr lang="es-ES" sz="4800" b="0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578CF80-90D8-9748-9C47-4047FD251CCC}"/>
              </a:ext>
            </a:extLst>
          </p:cNvPr>
          <p:cNvSpPr txBox="1"/>
          <p:nvPr/>
        </p:nvSpPr>
        <p:spPr>
          <a:xfrm>
            <a:off x="13490445" y="4714545"/>
            <a:ext cx="5416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venir Next" panose="020B0503020202020204" pitchFamily="34" charset="0"/>
                <a:cs typeface="Arial" panose="020B0604020202020204" pitchFamily="34" charset="0"/>
              </a:rPr>
              <a:t>+Gravitational Waves</a:t>
            </a:r>
            <a:endParaRPr lang="es-ES" sz="4000" dirty="0">
              <a:solidFill>
                <a:schemeClr val="bg1"/>
              </a:solidFill>
              <a:latin typeface="Avenir Next" panose="020B0503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BC4347D-232E-7440-9491-D4E68F336912}"/>
              </a:ext>
            </a:extLst>
          </p:cNvPr>
          <p:cNvSpPr txBox="1"/>
          <p:nvPr/>
        </p:nvSpPr>
        <p:spPr>
          <a:xfrm>
            <a:off x="238507" y="210071"/>
            <a:ext cx="2784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venir Next" panose="020B0503020202020204" pitchFamily="34" charset="0"/>
              </a:rPr>
              <a:t>Image credit: DESY</a:t>
            </a:r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6ADD1CAB-5953-824F-8AEB-7C8562981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284253" y="12745721"/>
            <a:ext cx="327013" cy="595035"/>
          </a:xfrm>
        </p:spPr>
        <p:txBody>
          <a:bodyPr/>
          <a:lstStyle/>
          <a:p>
            <a:fld id="{A83DBF5B-51F2-EC45-A810-0491C0CC9965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219B417-0AA2-777D-ED49-93C787E83766}"/>
              </a:ext>
            </a:extLst>
          </p:cNvPr>
          <p:cNvSpPr txBox="1"/>
          <p:nvPr/>
        </p:nvSpPr>
        <p:spPr>
          <a:xfrm>
            <a:off x="238507" y="11656975"/>
            <a:ext cx="10991850" cy="20590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3600" i="1" dirty="0" err="1">
                <a:solidFill>
                  <a:schemeClr val="bg1"/>
                </a:solidFill>
                <a:latin typeface="Avenir Next" panose="020B0503020202020204" pitchFamily="34" charset="0"/>
              </a:rPr>
              <a:t>Messengers</a:t>
            </a:r>
            <a:r>
              <a:rPr lang="es-ES" sz="3600" i="1" dirty="0">
                <a:solidFill>
                  <a:schemeClr val="bg1"/>
                </a:solidFill>
                <a:latin typeface="Avenir Next" panose="020B0503020202020204" pitchFamily="34" charset="0"/>
              </a:rPr>
              <a:t> are </a:t>
            </a:r>
            <a:r>
              <a:rPr lang="es-ES" sz="3600" i="1" dirty="0" err="1">
                <a:solidFill>
                  <a:schemeClr val="bg1"/>
                </a:solidFill>
                <a:latin typeface="Avenir Next" panose="020B0503020202020204" pitchFamily="34" charset="0"/>
              </a:rPr>
              <a:t>created</a:t>
            </a:r>
            <a:r>
              <a:rPr lang="es-ES" sz="3600" i="1" dirty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es-ES" sz="3600" i="1" dirty="0" err="1">
                <a:solidFill>
                  <a:schemeClr val="bg1"/>
                </a:solidFill>
                <a:latin typeface="Avenir Next" panose="020B0503020202020204" pitchFamily="34" charset="0"/>
              </a:rPr>
              <a:t>by</a:t>
            </a:r>
            <a:r>
              <a:rPr lang="es-ES" sz="3600" i="1" dirty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es-ES" sz="3600" i="1" dirty="0" err="1">
                <a:solidFill>
                  <a:schemeClr val="bg1"/>
                </a:solidFill>
                <a:latin typeface="Avenir Next" panose="020B0503020202020204" pitchFamily="34" charset="0"/>
              </a:rPr>
              <a:t>different</a:t>
            </a:r>
            <a:r>
              <a:rPr lang="es-ES" sz="3600" i="1" dirty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es-ES" sz="3600" i="1" dirty="0" err="1">
                <a:solidFill>
                  <a:schemeClr val="bg1"/>
                </a:solidFill>
                <a:latin typeface="Avenir Next" panose="020B0503020202020204" pitchFamily="34" charset="0"/>
              </a:rPr>
              <a:t>astrophysical</a:t>
            </a:r>
            <a:r>
              <a:rPr lang="es-ES" sz="3600" i="1" dirty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es-ES" sz="3600" i="1" dirty="0" err="1">
                <a:solidFill>
                  <a:schemeClr val="bg1"/>
                </a:solidFill>
                <a:latin typeface="Avenir Next" panose="020B0503020202020204" pitchFamily="34" charset="0"/>
              </a:rPr>
              <a:t>processes</a:t>
            </a:r>
            <a:r>
              <a:rPr lang="es-ES" sz="3600" i="1" dirty="0">
                <a:solidFill>
                  <a:schemeClr val="bg1"/>
                </a:solidFill>
                <a:latin typeface="Avenir Next" panose="020B0503020202020204" pitchFamily="34" charset="0"/>
              </a:rPr>
              <a:t>, and </a:t>
            </a:r>
            <a:r>
              <a:rPr lang="es-ES" sz="3600" i="1" dirty="0" err="1">
                <a:solidFill>
                  <a:schemeClr val="bg1"/>
                </a:solidFill>
                <a:latin typeface="Avenir Next" panose="020B0503020202020204" pitchFamily="34" charset="0"/>
              </a:rPr>
              <a:t>reveal</a:t>
            </a:r>
            <a:r>
              <a:rPr lang="es-ES" sz="3600" i="1" dirty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es-ES" sz="3600" b="1" i="1" dirty="0" err="1">
                <a:solidFill>
                  <a:schemeClr val="bg1"/>
                </a:solidFill>
                <a:latin typeface="Avenir Next" panose="020B0503020202020204" pitchFamily="34" charset="0"/>
              </a:rPr>
              <a:t>different</a:t>
            </a:r>
            <a:r>
              <a:rPr lang="es-ES" sz="3600" b="1" i="1" dirty="0">
                <a:solidFill>
                  <a:schemeClr val="bg1"/>
                </a:solidFill>
                <a:latin typeface="Avenir Next" panose="020B0503020202020204" pitchFamily="34" charset="0"/>
              </a:rPr>
              <a:t> &amp; </a:t>
            </a:r>
            <a:r>
              <a:rPr lang="es-ES" sz="3600" b="1" i="1" dirty="0" err="1">
                <a:solidFill>
                  <a:schemeClr val="bg1"/>
                </a:solidFill>
                <a:latin typeface="Avenir Next" panose="020B0503020202020204" pitchFamily="34" charset="0"/>
              </a:rPr>
              <a:t>complementary</a:t>
            </a:r>
            <a:r>
              <a:rPr lang="es-ES" sz="3600" b="1" i="1" dirty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es-ES" sz="3600" b="1" i="1" dirty="0" err="1">
                <a:solidFill>
                  <a:schemeClr val="bg1"/>
                </a:solidFill>
                <a:latin typeface="Avenir Next" panose="020B0503020202020204" pitchFamily="34" charset="0"/>
              </a:rPr>
              <a:t>information</a:t>
            </a:r>
            <a:r>
              <a:rPr lang="es-ES" sz="3600" b="1" i="1" dirty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es-ES" sz="3600" i="1" dirty="0" err="1">
                <a:solidFill>
                  <a:schemeClr val="bg1"/>
                </a:solidFill>
                <a:latin typeface="Avenir Next" panose="020B0503020202020204" pitchFamily="34" charset="0"/>
              </a:rPr>
              <a:t>about</a:t>
            </a:r>
            <a:r>
              <a:rPr lang="es-ES" sz="3600" i="1" dirty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es-ES" sz="3600" i="1" dirty="0" err="1">
                <a:solidFill>
                  <a:schemeClr val="bg1"/>
                </a:solidFill>
                <a:latin typeface="Avenir Next" panose="020B0503020202020204" pitchFamily="34" charset="0"/>
              </a:rPr>
              <a:t>their</a:t>
            </a:r>
            <a:r>
              <a:rPr lang="es-ES" sz="3600" i="1" dirty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es-ES" sz="3600" i="1" dirty="0" err="1">
                <a:solidFill>
                  <a:schemeClr val="bg1"/>
                </a:solidFill>
                <a:latin typeface="Avenir Next" panose="020B0503020202020204" pitchFamily="34" charset="0"/>
              </a:rPr>
              <a:t>sources</a:t>
            </a:r>
            <a:r>
              <a:rPr lang="es-ES" sz="3600" i="1" dirty="0">
                <a:solidFill>
                  <a:schemeClr val="bg1"/>
                </a:solidFill>
                <a:latin typeface="Avenir Next" panose="020B0503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116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4000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AB184C0-EAEA-8844-C69C-16D0A4890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29" b="6155"/>
          <a:stretch>
            <a:fillRect/>
          </a:stretch>
        </p:blipFill>
        <p:spPr>
          <a:xfrm>
            <a:off x="20" y="10"/>
            <a:ext cx="24383978" cy="10972790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972804"/>
            <a:ext cx="24384000" cy="2743196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ngredient #1: Enhanced Trigger">
            <a:extLst>
              <a:ext uri="{FF2B5EF4-FFF2-40B4-BE49-F238E27FC236}">
                <a16:creationId xmlns:a16="http://schemas.microsoft.com/office/drawing/2014/main" id="{F43F6D9B-E983-FFFC-ECC1-3A14F1556855}"/>
              </a:ext>
            </a:extLst>
          </p:cNvPr>
          <p:cNvSpPr txBox="1">
            <a:spLocks/>
          </p:cNvSpPr>
          <p:nvPr/>
        </p:nvSpPr>
        <p:spPr>
          <a:xfrm>
            <a:off x="6959426" y="11492142"/>
            <a:ext cx="10577460" cy="17045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0" baseline="0">
                <a:solidFill>
                  <a:srgbClr val="0070C0"/>
                </a:solidFill>
                <a:uFillTx/>
                <a:latin typeface="Avenir Next" panose="020B0503020202020204" pitchFamily="34" charset="0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defTabSz="91440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kern="1200" dirty="0">
                <a:solidFill>
                  <a:srgbClr val="007A93"/>
                </a:solidFill>
                <a:latin typeface="+mj-lt"/>
                <a:ea typeface="+mj-ea"/>
                <a:cs typeface="+mj-cs"/>
              </a:rPr>
              <a:t>Observational strategy</a:t>
            </a:r>
          </a:p>
        </p:txBody>
      </p:sp>
    </p:spTree>
    <p:extLst>
      <p:ext uri="{BB962C8B-B14F-4D97-AF65-F5344CB8AC3E}">
        <p14:creationId xmlns:p14="http://schemas.microsoft.com/office/powerpoint/2010/main" val="2969174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34E72-1E4F-1884-EFF1-5107EB0A7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Slide Number Placeholder 1">
            <a:extLst>
              <a:ext uri="{FF2B5EF4-FFF2-40B4-BE49-F238E27FC236}">
                <a16:creationId xmlns:a16="http://schemas.microsoft.com/office/drawing/2014/main" id="{1FE41BF0-D6B8-435F-E799-077986AC0DFE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584697" y="13173584"/>
            <a:ext cx="301366" cy="47192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21</a:t>
            </a:fld>
            <a:endParaRPr/>
          </a:p>
        </p:txBody>
      </p:sp>
      <p:sp>
        <p:nvSpPr>
          <p:cNvPr id="15" name="Ingredient #1: Enhanced Trigger">
            <a:extLst>
              <a:ext uri="{FF2B5EF4-FFF2-40B4-BE49-F238E27FC236}">
                <a16:creationId xmlns:a16="http://schemas.microsoft.com/office/drawing/2014/main" id="{2C41C5E4-B75D-E133-9FDB-350DA397D2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7888" y="271810"/>
            <a:ext cx="19408826" cy="12701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/>
            </a:lvl1pPr>
          </a:lstStyle>
          <a:p>
            <a:pPr algn="l"/>
            <a:r>
              <a:rPr lang="es-ES" sz="7200" dirty="0">
                <a:solidFill>
                  <a:srgbClr val="007A93"/>
                </a:solidFill>
              </a:rPr>
              <a:t>The concept </a:t>
            </a:r>
            <a:r>
              <a:rPr lang="es-ES" sz="7200" dirty="0" err="1">
                <a:solidFill>
                  <a:srgbClr val="007A93"/>
                </a:solidFill>
              </a:rPr>
              <a:t>of</a:t>
            </a:r>
            <a:r>
              <a:rPr lang="es-ES" sz="7200" dirty="0">
                <a:solidFill>
                  <a:srgbClr val="007A93"/>
                </a:solidFill>
              </a:rPr>
              <a:t> a </a:t>
            </a:r>
            <a:r>
              <a:rPr lang="es-ES" sz="7200" dirty="0" err="1">
                <a:solidFill>
                  <a:srgbClr val="007A93"/>
                </a:solidFill>
              </a:rPr>
              <a:t>phased</a:t>
            </a:r>
            <a:r>
              <a:rPr lang="es-ES" sz="7200" dirty="0">
                <a:solidFill>
                  <a:srgbClr val="007A93"/>
                </a:solidFill>
              </a:rPr>
              <a:t> array:</a:t>
            </a:r>
            <a:endParaRPr sz="7200" dirty="0">
              <a:solidFill>
                <a:srgbClr val="007A93"/>
              </a:solidFill>
            </a:endParaRPr>
          </a:p>
        </p:txBody>
      </p:sp>
      <p:pic>
        <p:nvPicPr>
          <p:cNvPr id="966" name="heron_logo.png" descr="heron_logo.png">
            <a:extLst>
              <a:ext uri="{FF2B5EF4-FFF2-40B4-BE49-F238E27FC236}">
                <a16:creationId xmlns:a16="http://schemas.microsoft.com/office/drawing/2014/main" id="{C8DEE5D7-EC2D-F430-5185-AAF05AA0A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9018" y="269069"/>
            <a:ext cx="1728344" cy="15538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C17AECB-BFE9-33B5-5F3C-9BC66A61BC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017" y="1430136"/>
            <a:ext cx="20853001" cy="1191600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C96D7A15-4F7C-F6AB-E258-68A87E74BDDC}"/>
              </a:ext>
            </a:extLst>
          </p:cNvPr>
          <p:cNvSpPr/>
          <p:nvPr/>
        </p:nvSpPr>
        <p:spPr>
          <a:xfrm>
            <a:off x="11329639" y="6556418"/>
            <a:ext cx="12077508" cy="72000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18776A7-338F-46F9-DF74-FAA7AEDAE4BE}"/>
              </a:ext>
            </a:extLst>
          </p:cNvPr>
          <p:cNvSpPr txBox="1"/>
          <p:nvPr/>
        </p:nvSpPr>
        <p:spPr>
          <a:xfrm>
            <a:off x="3374225" y="1493864"/>
            <a:ext cx="1259351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2800" b="1" dirty="0" err="1">
                <a:latin typeface="Avenir Next" panose="020B0503020202020204" pitchFamily="34" charset="0"/>
              </a:rPr>
              <a:t>Phased</a:t>
            </a:r>
            <a:r>
              <a:rPr lang="es-ES" sz="2800" b="1" dirty="0">
                <a:latin typeface="Avenir Next" panose="020B0503020202020204" pitchFamily="34" charset="0"/>
              </a:rPr>
              <a:t>-Array Receiver: 2 </a:t>
            </a:r>
            <a:r>
              <a:rPr lang="es-ES" sz="2800" b="1" dirty="0" err="1">
                <a:latin typeface="Avenir Next" panose="020B0503020202020204" pitchFamily="34" charset="0"/>
              </a:rPr>
              <a:t>antennas</a:t>
            </a:r>
            <a:r>
              <a:rPr lang="es-ES" sz="2800" b="1" dirty="0">
                <a:latin typeface="Avenir Next" panose="020B0503020202020204" pitchFamily="34" charset="0"/>
              </a:rPr>
              <a:t> d=10m. Plane wave </a:t>
            </a:r>
            <a:r>
              <a:rPr lang="es-ES" sz="2800" b="1" dirty="0" err="1">
                <a:latin typeface="Avenir Next" panose="020B0503020202020204" pitchFamily="34" charset="0"/>
              </a:rPr>
              <a:t>arriving</a:t>
            </a:r>
            <a:r>
              <a:rPr lang="es-ES" sz="2800" b="1" dirty="0">
                <a:latin typeface="Avenir Next" panose="020B0503020202020204" pitchFamily="34" charset="0"/>
              </a:rPr>
              <a:t> at 45º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9834825-7150-D3D8-6B6E-9F7F1C48E607}"/>
              </a:ext>
            </a:extLst>
          </p:cNvPr>
          <p:cNvSpPr txBox="1"/>
          <p:nvPr/>
        </p:nvSpPr>
        <p:spPr>
          <a:xfrm>
            <a:off x="1711751" y="3307689"/>
            <a:ext cx="33249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latin typeface="Avenir Next" panose="020B0503020202020204" pitchFamily="34" charset="0"/>
              </a:rPr>
              <a:t>Powered </a:t>
            </a:r>
            <a:r>
              <a:rPr lang="es-ES" sz="2400" dirty="0" err="1">
                <a:latin typeface="Avenir Next" panose="020B0503020202020204" pitchFamily="34" charset="0"/>
              </a:rPr>
              <a:t>by</a:t>
            </a:r>
            <a:r>
              <a:rPr lang="es-ES" sz="2400" dirty="0">
                <a:latin typeface="Avenir Next" panose="020B0503020202020204" pitchFamily="34" charset="0"/>
              </a:rPr>
              <a:t> Claude AI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B8445E7-6213-E6FD-11CB-A9D830301F96}"/>
              </a:ext>
            </a:extLst>
          </p:cNvPr>
          <p:cNvSpPr txBox="1"/>
          <p:nvPr/>
        </p:nvSpPr>
        <p:spPr>
          <a:xfrm>
            <a:off x="4447301" y="4317524"/>
            <a:ext cx="459132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28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Arrival</a:t>
            </a:r>
            <a:r>
              <a:rPr lang="es-ES" sz="2800" b="1" dirty="0">
                <a:solidFill>
                  <a:srgbClr val="0070C0"/>
                </a:solidFill>
                <a:latin typeface="Avenir Next" panose="020B0503020202020204" pitchFamily="34" charset="0"/>
              </a:rPr>
              <a:t> </a:t>
            </a:r>
            <a:r>
              <a:rPr lang="es-ES" sz="28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direction</a:t>
            </a:r>
            <a:r>
              <a:rPr lang="es-ES" sz="2800" b="1" dirty="0">
                <a:solidFill>
                  <a:srgbClr val="0070C0"/>
                </a:solidFill>
                <a:latin typeface="Avenir Next" panose="020B0503020202020204" pitchFamily="34" charset="0"/>
              </a:rPr>
              <a:t> </a:t>
            </a:r>
            <a:r>
              <a:rPr lang="es-ES" sz="28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of</a:t>
            </a:r>
            <a:r>
              <a:rPr lang="es-ES" sz="2800" b="1" dirty="0">
                <a:solidFill>
                  <a:srgbClr val="0070C0"/>
                </a:solidFill>
                <a:latin typeface="Avenir Next" panose="020B0503020202020204" pitchFamily="34" charset="0"/>
              </a:rPr>
              <a:t> </a:t>
            </a:r>
            <a:r>
              <a:rPr lang="es-ES" sz="28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signal</a:t>
            </a:r>
            <a:endParaRPr lang="es-ES" sz="2800" b="1" dirty="0">
              <a:solidFill>
                <a:srgbClr val="0070C0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254606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46FB7-8730-EDA6-C6DB-79899399C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Slide Number Placeholder 1">
            <a:extLst>
              <a:ext uri="{FF2B5EF4-FFF2-40B4-BE49-F238E27FC236}">
                <a16:creationId xmlns:a16="http://schemas.microsoft.com/office/drawing/2014/main" id="{CAD2C9F6-9A34-AD16-307C-E957AECE53EE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584697" y="13173584"/>
            <a:ext cx="301366" cy="4719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22</a:t>
            </a:fld>
            <a:endParaRPr/>
          </a:p>
        </p:txBody>
      </p:sp>
      <p:sp>
        <p:nvSpPr>
          <p:cNvPr id="15" name="Ingredient #1: Enhanced Trigger">
            <a:extLst>
              <a:ext uri="{FF2B5EF4-FFF2-40B4-BE49-F238E27FC236}">
                <a16:creationId xmlns:a16="http://schemas.microsoft.com/office/drawing/2014/main" id="{0119AEEA-7192-BBC8-3F6B-B199CEE432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7888" y="271810"/>
            <a:ext cx="19408826" cy="12701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/>
            </a:lvl1pPr>
          </a:lstStyle>
          <a:p>
            <a:pPr algn="l"/>
            <a:r>
              <a:rPr lang="es-ES" sz="7200" dirty="0">
                <a:solidFill>
                  <a:srgbClr val="007A93"/>
                </a:solidFill>
              </a:rPr>
              <a:t>The concept </a:t>
            </a:r>
            <a:r>
              <a:rPr lang="es-ES" sz="7200" dirty="0" err="1">
                <a:solidFill>
                  <a:srgbClr val="007A93"/>
                </a:solidFill>
              </a:rPr>
              <a:t>of</a:t>
            </a:r>
            <a:r>
              <a:rPr lang="es-ES" sz="7200" dirty="0">
                <a:solidFill>
                  <a:srgbClr val="007A93"/>
                </a:solidFill>
              </a:rPr>
              <a:t> a </a:t>
            </a:r>
            <a:r>
              <a:rPr lang="es-ES" sz="7200" dirty="0" err="1">
                <a:solidFill>
                  <a:srgbClr val="007A93"/>
                </a:solidFill>
              </a:rPr>
              <a:t>phased</a:t>
            </a:r>
            <a:r>
              <a:rPr lang="es-ES" sz="7200" dirty="0">
                <a:solidFill>
                  <a:srgbClr val="007A93"/>
                </a:solidFill>
              </a:rPr>
              <a:t> array:</a:t>
            </a:r>
            <a:endParaRPr sz="7200" dirty="0">
              <a:solidFill>
                <a:srgbClr val="007A93"/>
              </a:solidFill>
            </a:endParaRPr>
          </a:p>
        </p:txBody>
      </p:sp>
      <p:pic>
        <p:nvPicPr>
          <p:cNvPr id="966" name="heron_logo.png" descr="heron_logo.png">
            <a:extLst>
              <a:ext uri="{FF2B5EF4-FFF2-40B4-BE49-F238E27FC236}">
                <a16:creationId xmlns:a16="http://schemas.microsoft.com/office/drawing/2014/main" id="{1C96D4D6-ED04-BAF8-5278-37C718DCB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9018" y="269069"/>
            <a:ext cx="1728344" cy="15538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5E4D99B-37AF-39FA-19FD-743982DBA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017" y="1408935"/>
            <a:ext cx="20853001" cy="11916000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76F892EA-6A3C-F8D3-6EE8-E78E6BA72138}"/>
              </a:ext>
            </a:extLst>
          </p:cNvPr>
          <p:cNvSpPr txBox="1"/>
          <p:nvPr/>
        </p:nvSpPr>
        <p:spPr>
          <a:xfrm>
            <a:off x="1711751" y="3307689"/>
            <a:ext cx="33249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latin typeface="Avenir Next" panose="020B0503020202020204" pitchFamily="34" charset="0"/>
              </a:rPr>
              <a:t>Powered </a:t>
            </a:r>
            <a:r>
              <a:rPr lang="es-ES" sz="2400" dirty="0" err="1">
                <a:latin typeface="Avenir Next" panose="020B0503020202020204" pitchFamily="34" charset="0"/>
              </a:rPr>
              <a:t>by</a:t>
            </a:r>
            <a:r>
              <a:rPr lang="es-ES" sz="2400" dirty="0">
                <a:latin typeface="Avenir Next" panose="020B0503020202020204" pitchFamily="34" charset="0"/>
              </a:rPr>
              <a:t> Claude AI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A9FC5FE-180F-B142-06B2-014BB10D8701}"/>
              </a:ext>
            </a:extLst>
          </p:cNvPr>
          <p:cNvSpPr/>
          <p:nvPr/>
        </p:nvSpPr>
        <p:spPr>
          <a:xfrm>
            <a:off x="11482039" y="6441193"/>
            <a:ext cx="1319561" cy="72000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BD72EBE-C894-3CA2-2397-31425A9C7A58}"/>
              </a:ext>
            </a:extLst>
          </p:cNvPr>
          <p:cNvSpPr txBox="1"/>
          <p:nvPr/>
        </p:nvSpPr>
        <p:spPr>
          <a:xfrm>
            <a:off x="3382505" y="1481060"/>
            <a:ext cx="1259351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2800" b="1" dirty="0" err="1">
                <a:latin typeface="Avenir Next" panose="020B0503020202020204" pitchFamily="34" charset="0"/>
              </a:rPr>
              <a:t>Phased</a:t>
            </a:r>
            <a:r>
              <a:rPr lang="es-ES" sz="2800" b="1" dirty="0">
                <a:latin typeface="Avenir Next" panose="020B0503020202020204" pitchFamily="34" charset="0"/>
              </a:rPr>
              <a:t>-Array Receiver: 2 </a:t>
            </a:r>
            <a:r>
              <a:rPr lang="es-ES" sz="2800" b="1" dirty="0" err="1">
                <a:latin typeface="Avenir Next" panose="020B0503020202020204" pitchFamily="34" charset="0"/>
              </a:rPr>
              <a:t>antennas</a:t>
            </a:r>
            <a:r>
              <a:rPr lang="es-ES" sz="2800" b="1" dirty="0">
                <a:latin typeface="Avenir Next" panose="020B0503020202020204" pitchFamily="34" charset="0"/>
              </a:rPr>
              <a:t> d=10m. Plane wave </a:t>
            </a:r>
            <a:r>
              <a:rPr lang="es-ES" sz="2800" b="1" dirty="0" err="1">
                <a:latin typeface="Avenir Next" panose="020B0503020202020204" pitchFamily="34" charset="0"/>
              </a:rPr>
              <a:t>arriving</a:t>
            </a:r>
            <a:r>
              <a:rPr lang="es-ES" sz="2800" b="1" dirty="0">
                <a:latin typeface="Avenir Next" panose="020B0503020202020204" pitchFamily="34" charset="0"/>
              </a:rPr>
              <a:t> at 45º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99E870-4502-B673-3573-D6E748F489B0}"/>
              </a:ext>
            </a:extLst>
          </p:cNvPr>
          <p:cNvSpPr txBox="1"/>
          <p:nvPr/>
        </p:nvSpPr>
        <p:spPr>
          <a:xfrm>
            <a:off x="1163196" y="12360919"/>
            <a:ext cx="12215920" cy="1077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es-ES" sz="3200" dirty="0" err="1">
                <a:latin typeface="Avenir Next" panose="020B0503020202020204" pitchFamily="34" charset="0"/>
              </a:rPr>
              <a:t>waves</a:t>
            </a:r>
            <a:r>
              <a:rPr lang="es-ES" sz="3200" dirty="0">
                <a:latin typeface="Avenir Next" panose="020B0503020202020204" pitchFamily="34" charset="0"/>
              </a:rPr>
              <a:t> </a:t>
            </a:r>
            <a:r>
              <a:rPr lang="es-ES" sz="3200" b="1" dirty="0" err="1">
                <a:latin typeface="Avenir Next" panose="020B0503020202020204" pitchFamily="34" charset="0"/>
              </a:rPr>
              <a:t>add</a:t>
            </a:r>
            <a:r>
              <a:rPr lang="es-ES" sz="3200" b="1" dirty="0">
                <a:latin typeface="Avenir Next" panose="020B0503020202020204" pitchFamily="34" charset="0"/>
              </a:rPr>
              <a:t> </a:t>
            </a:r>
            <a:r>
              <a:rPr lang="es-ES" sz="3200" b="1" dirty="0" err="1">
                <a:latin typeface="Avenir Next" panose="020B0503020202020204" pitchFamily="34" charset="0"/>
              </a:rPr>
              <a:t>constructively</a:t>
            </a:r>
            <a:r>
              <a:rPr lang="es-ES" sz="3200" b="1" dirty="0">
                <a:latin typeface="Avenir Next" panose="020B0503020202020204" pitchFamily="34" charset="0"/>
              </a:rPr>
              <a:t> in one </a:t>
            </a:r>
            <a:r>
              <a:rPr lang="es-ES" sz="3200" b="1" dirty="0" err="1">
                <a:latin typeface="Avenir Next" panose="020B0503020202020204" pitchFamily="34" charset="0"/>
              </a:rPr>
              <a:t>direction</a:t>
            </a:r>
            <a:r>
              <a:rPr lang="es-ES" sz="3200" b="1" dirty="0">
                <a:latin typeface="Avenir Next" panose="020B0503020202020204" pitchFamily="34" charset="0"/>
              </a:rPr>
              <a:t> after time-</a:t>
            </a:r>
            <a:r>
              <a:rPr lang="es-ES" sz="3200" b="1" dirty="0" err="1">
                <a:latin typeface="Avenir Next" panose="020B0503020202020204" pitchFamily="34" charset="0"/>
              </a:rPr>
              <a:t>delaying</a:t>
            </a:r>
            <a:endParaRPr lang="es-ES" sz="3200" b="1" dirty="0">
              <a:latin typeface="Avenir Next" panose="020B0503020202020204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es-ES" sz="3200" b="1" dirty="0">
                <a:solidFill>
                  <a:srgbClr val="0070C0"/>
                </a:solidFill>
                <a:latin typeface="Avenir Next" panose="020B0503020202020204" pitchFamily="34" charset="0"/>
              </a:rPr>
              <a:t>a ”</a:t>
            </a:r>
            <a:r>
              <a:rPr lang="es-ES" sz="32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beam</a:t>
            </a:r>
            <a:r>
              <a:rPr lang="es-ES" sz="3200" b="1" dirty="0">
                <a:solidFill>
                  <a:srgbClr val="0070C0"/>
                </a:solidFill>
                <a:latin typeface="Avenir Next" panose="020B0503020202020204" pitchFamily="34" charset="0"/>
              </a:rPr>
              <a:t>” has </a:t>
            </a:r>
            <a:r>
              <a:rPr lang="es-ES" sz="32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been</a:t>
            </a:r>
            <a:r>
              <a:rPr lang="es-ES" sz="3200" b="1" dirty="0">
                <a:solidFill>
                  <a:srgbClr val="0070C0"/>
                </a:solidFill>
                <a:latin typeface="Avenir Next" panose="020B0503020202020204" pitchFamily="34" charset="0"/>
              </a:rPr>
              <a:t> </a:t>
            </a:r>
            <a:r>
              <a:rPr lang="es-ES" sz="32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formed</a:t>
            </a:r>
            <a:r>
              <a:rPr lang="es-ES" sz="3200" b="1" dirty="0">
                <a:solidFill>
                  <a:srgbClr val="0070C0"/>
                </a:solidFill>
                <a:latin typeface="Avenir Next" panose="020B0503020202020204" pitchFamily="34" charset="0"/>
              </a:rPr>
              <a:t> </a:t>
            </a:r>
            <a:r>
              <a:rPr lang="es-ES" sz="3200" dirty="0">
                <a:solidFill>
                  <a:srgbClr val="0070C0"/>
                </a:solidFill>
                <a:latin typeface="Avenir Next" panose="020B0503020202020204" pitchFamily="34" charset="0"/>
              </a:rPr>
              <a:t>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BB0AB1D-8C3E-76C5-DA6E-E5D68E577478}"/>
              </a:ext>
            </a:extLst>
          </p:cNvPr>
          <p:cNvSpPr txBox="1"/>
          <p:nvPr/>
        </p:nvSpPr>
        <p:spPr>
          <a:xfrm>
            <a:off x="4447301" y="4317524"/>
            <a:ext cx="459132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28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Arrival</a:t>
            </a:r>
            <a:r>
              <a:rPr lang="es-ES" sz="2800" b="1" dirty="0">
                <a:solidFill>
                  <a:srgbClr val="0070C0"/>
                </a:solidFill>
                <a:latin typeface="Avenir Next" panose="020B0503020202020204" pitchFamily="34" charset="0"/>
              </a:rPr>
              <a:t> </a:t>
            </a:r>
            <a:r>
              <a:rPr lang="es-ES" sz="28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direction</a:t>
            </a:r>
            <a:r>
              <a:rPr lang="es-ES" sz="2800" b="1" dirty="0">
                <a:solidFill>
                  <a:srgbClr val="0070C0"/>
                </a:solidFill>
                <a:latin typeface="Avenir Next" panose="020B0503020202020204" pitchFamily="34" charset="0"/>
              </a:rPr>
              <a:t> </a:t>
            </a:r>
            <a:r>
              <a:rPr lang="es-ES" sz="28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of</a:t>
            </a:r>
            <a:r>
              <a:rPr lang="es-ES" sz="2800" b="1" dirty="0">
                <a:solidFill>
                  <a:srgbClr val="0070C0"/>
                </a:solidFill>
                <a:latin typeface="Avenir Next" panose="020B0503020202020204" pitchFamily="34" charset="0"/>
              </a:rPr>
              <a:t> </a:t>
            </a:r>
            <a:r>
              <a:rPr lang="es-ES" sz="28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signal</a:t>
            </a:r>
            <a:endParaRPr lang="es-ES" sz="2800" b="1" dirty="0">
              <a:solidFill>
                <a:srgbClr val="0070C0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687377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Picture 3" descr="Picture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22722" y="8642661"/>
            <a:ext cx="11201046" cy="4667103"/>
          </a:xfrm>
          <a:prstGeom prst="rect">
            <a:avLst/>
          </a:prstGeom>
          <a:ln w="12700">
            <a:miter lim="400000"/>
          </a:ln>
        </p:spPr>
      </p:pic>
      <p:sp>
        <p:nvSpPr>
          <p:cNvPr id="802" name="24 phased stations (&quot;BEACON-type&quot;) : 72 km linear along mountain each station contains: 24 compact radio antennas (3 m high, 1 m2 of footprint on ground) station surface: ~100 m2 each altitude 1000 m  separation between stations: ~ 3 km…"/>
          <p:cNvSpPr txBox="1"/>
          <p:nvPr/>
        </p:nvSpPr>
        <p:spPr>
          <a:xfrm>
            <a:off x="26405535" y="-177280"/>
            <a:ext cx="14486317" cy="3375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08000" indent="-508000" algn="just" defTabSz="449580">
              <a:lnSpc>
                <a:spcPct val="115000"/>
              </a:lnSpc>
              <a:spcBef>
                <a:spcPts val="500"/>
              </a:spcBef>
              <a:buSzPct val="100000"/>
              <a:buFont typeface="Calibri"/>
              <a:buChar char="✓"/>
              <a:defRPr sz="2600" b="1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24 phased stations</a:t>
            </a:r>
            <a:r>
              <a:rPr b="0"/>
              <a:t> ("BEACON-type") : </a:t>
            </a:r>
            <a:r>
              <a:t>72 km linear along mountain</a:t>
            </a:r>
            <a:br/>
            <a:r>
              <a:rPr b="0"/>
              <a:t>each station contains: 24 compact radio antennas (3 m high, 1 m</a:t>
            </a:r>
            <a:r>
              <a:rPr b="0" baseline="31999"/>
              <a:t>2</a:t>
            </a:r>
            <a:r>
              <a:rPr b="0"/>
              <a:t> of footprint on ground)</a:t>
            </a:r>
            <a:br>
              <a:rPr b="0"/>
            </a:br>
            <a:r>
              <a:rPr b="0"/>
              <a:t>station surface: ~100 m</a:t>
            </a:r>
            <a:r>
              <a:rPr b="0" baseline="31999"/>
              <a:t>2 </a:t>
            </a:r>
            <a:r>
              <a:rPr b="0"/>
              <a:t>each</a:t>
            </a:r>
            <a:br>
              <a:rPr b="0"/>
            </a:br>
            <a:r>
              <a:rPr b="0"/>
              <a:t>altitude 1000 m </a:t>
            </a:r>
            <a:br>
              <a:rPr b="0"/>
            </a:br>
            <a:r>
              <a:rPr b="0"/>
              <a:t>separation between stations: ~ 3 km</a:t>
            </a:r>
          </a:p>
          <a:p>
            <a:pPr marL="508000" indent="-508000" algn="just" defTabSz="449580">
              <a:lnSpc>
                <a:spcPct val="115000"/>
              </a:lnSpc>
              <a:spcBef>
                <a:spcPts val="500"/>
              </a:spcBef>
              <a:buSzPct val="100000"/>
              <a:buFont typeface="Calibri"/>
              <a:buChar char="✓"/>
              <a:defRPr sz="2600" b="1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360 standalone antennas</a:t>
            </a:r>
            <a:r>
              <a:rPr b="0"/>
              <a:t> ("GRAND-type") </a:t>
            </a:r>
            <a:r>
              <a:t>at altitudes between 500 m and 1500</a:t>
            </a:r>
            <a:br/>
            <a:r>
              <a:rPr b="0"/>
              <a:t>3m high, 1 m</a:t>
            </a:r>
            <a:r>
              <a:rPr b="0" baseline="31999"/>
              <a:t>2</a:t>
            </a:r>
            <a:r>
              <a:rPr b="0"/>
              <a:t> of footprint on ground</a:t>
            </a:r>
          </a:p>
        </p:txBody>
      </p:sp>
      <p:sp>
        <p:nvSpPr>
          <p:cNvPr id="961" name="Slide Number Placeholder 1"/>
          <p:cNvSpPr txBox="1">
            <a:spLocks noGrp="1"/>
          </p:cNvSpPr>
          <p:nvPr>
            <p:ph type="sldNum" sz="quarter" idx="2"/>
          </p:nvPr>
        </p:nvSpPr>
        <p:spPr>
          <a:xfrm>
            <a:off x="23593494" y="13173583"/>
            <a:ext cx="283770" cy="46106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23</a:t>
            </a:fld>
            <a:endParaRPr/>
          </a:p>
        </p:txBody>
      </p:sp>
      <p:grpSp>
        <p:nvGrpSpPr>
          <p:cNvPr id="310" name="Group">
            <a:extLst>
              <a:ext uri="{FF2B5EF4-FFF2-40B4-BE49-F238E27FC236}">
                <a16:creationId xmlns:a16="http://schemas.microsoft.com/office/drawing/2014/main" id="{51AF9BD8-8783-4BE9-B470-D73BB92CC027}"/>
              </a:ext>
            </a:extLst>
          </p:cNvPr>
          <p:cNvGrpSpPr/>
          <p:nvPr/>
        </p:nvGrpSpPr>
        <p:grpSpPr>
          <a:xfrm>
            <a:off x="13710689" y="1263263"/>
            <a:ext cx="9070689" cy="4035847"/>
            <a:chOff x="0" y="0"/>
            <a:chExt cx="9070688" cy="4035846"/>
          </a:xfrm>
        </p:grpSpPr>
        <p:pic>
          <p:nvPicPr>
            <p:cNvPr id="311" name="unknown.png" descr="unknown.png">
              <a:extLst>
                <a:ext uri="{FF2B5EF4-FFF2-40B4-BE49-F238E27FC236}">
                  <a16:creationId xmlns:a16="http://schemas.microsoft.com/office/drawing/2014/main" id="{7BE5A3FC-546C-4937-9061-21FBC9A5E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35838"/>
            <a:stretch>
              <a:fillRect/>
            </a:stretch>
          </p:blipFill>
          <p:spPr>
            <a:xfrm>
              <a:off x="175199" y="0"/>
              <a:ext cx="8895489" cy="40358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312" name="Group">
              <a:extLst>
                <a:ext uri="{FF2B5EF4-FFF2-40B4-BE49-F238E27FC236}">
                  <a16:creationId xmlns:a16="http://schemas.microsoft.com/office/drawing/2014/main" id="{0FE61CCD-B108-4048-A459-BD8A4F1B2AD7}"/>
                </a:ext>
              </a:extLst>
            </p:cNvPr>
            <p:cNvGrpSpPr/>
            <p:nvPr/>
          </p:nvGrpSpPr>
          <p:grpSpPr>
            <a:xfrm>
              <a:off x="-1" y="3108058"/>
              <a:ext cx="3391975" cy="778507"/>
              <a:chOff x="-1" y="0"/>
              <a:chExt cx="3391973" cy="778506"/>
            </a:xfrm>
          </p:grpSpPr>
          <p:sp>
            <p:nvSpPr>
              <p:cNvPr id="443" name="Line">
                <a:extLst>
                  <a:ext uri="{FF2B5EF4-FFF2-40B4-BE49-F238E27FC236}">
                    <a16:creationId xmlns:a16="http://schemas.microsoft.com/office/drawing/2014/main" id="{E7718982-BB03-4532-A3C7-9CCF9B5B6CE4}"/>
                  </a:ext>
                </a:extLst>
              </p:cNvPr>
              <p:cNvSpPr/>
              <p:nvPr/>
            </p:nvSpPr>
            <p:spPr>
              <a:xfrm flipV="1">
                <a:off x="-2" y="610192"/>
                <a:ext cx="739557" cy="168315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444" name="Line">
                <a:extLst>
                  <a:ext uri="{FF2B5EF4-FFF2-40B4-BE49-F238E27FC236}">
                    <a16:creationId xmlns:a16="http://schemas.microsoft.com/office/drawing/2014/main" id="{70AF2250-8359-4018-A87D-0546378C6E0E}"/>
                  </a:ext>
                </a:extLst>
              </p:cNvPr>
              <p:cNvSpPr/>
              <p:nvPr/>
            </p:nvSpPr>
            <p:spPr>
              <a:xfrm flipV="1">
                <a:off x="1796423" y="0"/>
                <a:ext cx="1595550" cy="378756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445" name="Line">
                <a:extLst>
                  <a:ext uri="{FF2B5EF4-FFF2-40B4-BE49-F238E27FC236}">
                    <a16:creationId xmlns:a16="http://schemas.microsoft.com/office/drawing/2014/main" id="{14E1298F-E80E-4387-BF84-37DDA03E8E45}"/>
                  </a:ext>
                </a:extLst>
              </p:cNvPr>
              <p:cNvSpPr/>
              <p:nvPr/>
            </p:nvSpPr>
            <p:spPr>
              <a:xfrm flipV="1">
                <a:off x="870896" y="287115"/>
                <a:ext cx="1300639" cy="305142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custDash>
                  <a:ds d="200000" sp="200000"/>
                </a:custDash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313" name="Group">
              <a:extLst>
                <a:ext uri="{FF2B5EF4-FFF2-40B4-BE49-F238E27FC236}">
                  <a16:creationId xmlns:a16="http://schemas.microsoft.com/office/drawing/2014/main" id="{F8632981-9217-475A-9E84-22037BFEBE11}"/>
                </a:ext>
              </a:extLst>
            </p:cNvPr>
            <p:cNvGrpSpPr/>
            <p:nvPr/>
          </p:nvGrpSpPr>
          <p:grpSpPr>
            <a:xfrm>
              <a:off x="5200972" y="1601417"/>
              <a:ext cx="3616768" cy="1675627"/>
              <a:chOff x="0" y="-2"/>
              <a:chExt cx="3616767" cy="1675626"/>
            </a:xfrm>
          </p:grpSpPr>
          <p:sp>
            <p:nvSpPr>
              <p:cNvPr id="314" name="Oval">
                <a:extLst>
                  <a:ext uri="{FF2B5EF4-FFF2-40B4-BE49-F238E27FC236}">
                    <a16:creationId xmlns:a16="http://schemas.microsoft.com/office/drawing/2014/main" id="{2229D533-590A-45A8-ADDA-2FC7C309E786}"/>
                  </a:ext>
                </a:extLst>
              </p:cNvPr>
              <p:cNvSpPr/>
              <p:nvPr/>
            </p:nvSpPr>
            <p:spPr>
              <a:xfrm>
                <a:off x="3321010" y="666748"/>
                <a:ext cx="295757" cy="305187"/>
              </a:xfrm>
              <a:prstGeom prst="ellipse">
                <a:avLst/>
              </a:prstGeom>
              <a:solidFill>
                <a:srgbClr val="009193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5" name="Oval">
                <a:extLst>
                  <a:ext uri="{FF2B5EF4-FFF2-40B4-BE49-F238E27FC236}">
                    <a16:creationId xmlns:a16="http://schemas.microsoft.com/office/drawing/2014/main" id="{6E82AD95-80B2-4355-A47B-05970CAABBC3}"/>
                  </a:ext>
                </a:extLst>
              </p:cNvPr>
              <p:cNvSpPr/>
              <p:nvPr/>
            </p:nvSpPr>
            <p:spPr>
              <a:xfrm>
                <a:off x="2501176" y="666748"/>
                <a:ext cx="295757" cy="305187"/>
              </a:xfrm>
              <a:prstGeom prst="ellipse">
                <a:avLst/>
              </a:prstGeom>
              <a:solidFill>
                <a:srgbClr val="009193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6" name="Oval">
                <a:extLst>
                  <a:ext uri="{FF2B5EF4-FFF2-40B4-BE49-F238E27FC236}">
                    <a16:creationId xmlns:a16="http://schemas.microsoft.com/office/drawing/2014/main" id="{A28E2635-5656-4D4D-B6D5-F3B053005BBA}"/>
                  </a:ext>
                </a:extLst>
              </p:cNvPr>
              <p:cNvSpPr/>
              <p:nvPr/>
            </p:nvSpPr>
            <p:spPr>
              <a:xfrm>
                <a:off x="1681341" y="666748"/>
                <a:ext cx="295757" cy="305187"/>
              </a:xfrm>
              <a:prstGeom prst="ellipse">
                <a:avLst/>
              </a:prstGeom>
              <a:solidFill>
                <a:srgbClr val="009193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7" name="Oval">
                <a:extLst>
                  <a:ext uri="{FF2B5EF4-FFF2-40B4-BE49-F238E27FC236}">
                    <a16:creationId xmlns:a16="http://schemas.microsoft.com/office/drawing/2014/main" id="{A2EDF6F7-91E8-473D-81C9-ECA99DF86F64}"/>
                  </a:ext>
                </a:extLst>
              </p:cNvPr>
              <p:cNvSpPr/>
              <p:nvPr/>
            </p:nvSpPr>
            <p:spPr>
              <a:xfrm>
                <a:off x="861508" y="506723"/>
                <a:ext cx="295757" cy="305187"/>
              </a:xfrm>
              <a:prstGeom prst="ellipse">
                <a:avLst/>
              </a:prstGeom>
              <a:solidFill>
                <a:srgbClr val="009193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grpSp>
            <p:nvGrpSpPr>
              <p:cNvPr id="318" name="Group">
                <a:extLst>
                  <a:ext uri="{FF2B5EF4-FFF2-40B4-BE49-F238E27FC236}">
                    <a16:creationId xmlns:a16="http://schemas.microsoft.com/office/drawing/2014/main" id="{B2FF8B19-990E-4B8F-8558-5D9A4C3B19A6}"/>
                  </a:ext>
                </a:extLst>
              </p:cNvPr>
              <p:cNvGrpSpPr/>
              <p:nvPr/>
            </p:nvGrpSpPr>
            <p:grpSpPr>
              <a:xfrm>
                <a:off x="894267" y="1228021"/>
                <a:ext cx="156982" cy="161572"/>
                <a:chOff x="0" y="-1"/>
                <a:chExt cx="156981" cy="161570"/>
              </a:xfrm>
            </p:grpSpPr>
            <p:sp>
              <p:nvSpPr>
                <p:cNvPr id="439" name="Triangle">
                  <a:extLst>
                    <a:ext uri="{FF2B5EF4-FFF2-40B4-BE49-F238E27FC236}">
                      <a16:creationId xmlns:a16="http://schemas.microsoft.com/office/drawing/2014/main" id="{C0368962-F86C-4F41-966B-3810D5BDAB0F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40" name="Triangle">
                  <a:extLst>
                    <a:ext uri="{FF2B5EF4-FFF2-40B4-BE49-F238E27FC236}">
                      <a16:creationId xmlns:a16="http://schemas.microsoft.com/office/drawing/2014/main" id="{E88AD93C-968A-4149-BD40-A7DC092BC3F7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41" name="Triangle">
                  <a:extLst>
                    <a:ext uri="{FF2B5EF4-FFF2-40B4-BE49-F238E27FC236}">
                      <a16:creationId xmlns:a16="http://schemas.microsoft.com/office/drawing/2014/main" id="{5FD8FE44-310C-49DA-85D9-F013270EE206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42" name="Triangle">
                  <a:extLst>
                    <a:ext uri="{FF2B5EF4-FFF2-40B4-BE49-F238E27FC236}">
                      <a16:creationId xmlns:a16="http://schemas.microsoft.com/office/drawing/2014/main" id="{FA4E6601-44FC-4156-BE4C-3250E38966A4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19" name="Group">
                <a:extLst>
                  <a:ext uri="{FF2B5EF4-FFF2-40B4-BE49-F238E27FC236}">
                    <a16:creationId xmlns:a16="http://schemas.microsoft.com/office/drawing/2014/main" id="{7F0CD5C0-4924-4870-B317-EA028819D63C}"/>
                  </a:ext>
                </a:extLst>
              </p:cNvPr>
              <p:cNvGrpSpPr/>
              <p:nvPr/>
            </p:nvGrpSpPr>
            <p:grpSpPr>
              <a:xfrm>
                <a:off x="1341400" y="1318426"/>
                <a:ext cx="156984" cy="161572"/>
                <a:chOff x="0" y="-1"/>
                <a:chExt cx="156982" cy="161570"/>
              </a:xfrm>
            </p:grpSpPr>
            <p:sp>
              <p:nvSpPr>
                <p:cNvPr id="435" name="Triangle">
                  <a:extLst>
                    <a:ext uri="{FF2B5EF4-FFF2-40B4-BE49-F238E27FC236}">
                      <a16:creationId xmlns:a16="http://schemas.microsoft.com/office/drawing/2014/main" id="{3CAE6163-A55A-4C90-ABCD-F9B7956BE7C1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36" name="Triangle">
                  <a:extLst>
                    <a:ext uri="{FF2B5EF4-FFF2-40B4-BE49-F238E27FC236}">
                      <a16:creationId xmlns:a16="http://schemas.microsoft.com/office/drawing/2014/main" id="{65D79B24-3581-416F-BE9C-F96AAB2710C3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5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37" name="Triangle">
                  <a:extLst>
                    <a:ext uri="{FF2B5EF4-FFF2-40B4-BE49-F238E27FC236}">
                      <a16:creationId xmlns:a16="http://schemas.microsoft.com/office/drawing/2014/main" id="{01A1D9F6-4288-472C-9C43-A2B0533A1150}"/>
                    </a:ext>
                  </a:extLst>
                </p:cNvPr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38" name="Triangle">
                  <a:extLst>
                    <a:ext uri="{FF2B5EF4-FFF2-40B4-BE49-F238E27FC236}">
                      <a16:creationId xmlns:a16="http://schemas.microsoft.com/office/drawing/2014/main" id="{946F1CED-FB35-4C4A-88DA-0EDFED64F841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20" name="Group">
                <a:extLst>
                  <a:ext uri="{FF2B5EF4-FFF2-40B4-BE49-F238E27FC236}">
                    <a16:creationId xmlns:a16="http://schemas.microsoft.com/office/drawing/2014/main" id="{43AABE47-83E9-4E3C-ABED-7AA7E229D13C}"/>
                  </a:ext>
                </a:extLst>
              </p:cNvPr>
              <p:cNvGrpSpPr/>
              <p:nvPr/>
            </p:nvGrpSpPr>
            <p:grpSpPr>
              <a:xfrm>
                <a:off x="1213355" y="918417"/>
                <a:ext cx="156983" cy="161572"/>
                <a:chOff x="0" y="-1"/>
                <a:chExt cx="156981" cy="161571"/>
              </a:xfrm>
            </p:grpSpPr>
            <p:sp>
              <p:nvSpPr>
                <p:cNvPr id="431" name="Triangle">
                  <a:extLst>
                    <a:ext uri="{FF2B5EF4-FFF2-40B4-BE49-F238E27FC236}">
                      <a16:creationId xmlns:a16="http://schemas.microsoft.com/office/drawing/2014/main" id="{CFE28B0D-1AF5-48E9-823E-A79C1261CC25}"/>
                    </a:ext>
                  </a:extLst>
                </p:cNvPr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32" name="Triangle">
                  <a:extLst>
                    <a:ext uri="{FF2B5EF4-FFF2-40B4-BE49-F238E27FC236}">
                      <a16:creationId xmlns:a16="http://schemas.microsoft.com/office/drawing/2014/main" id="{6FFB7E65-F83E-4F72-8AA4-DABC913C7EAD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33" name="Triangle">
                  <a:extLst>
                    <a:ext uri="{FF2B5EF4-FFF2-40B4-BE49-F238E27FC236}">
                      <a16:creationId xmlns:a16="http://schemas.microsoft.com/office/drawing/2014/main" id="{F90A7E67-A643-403F-8D83-84AADE70DC4B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34" name="Triangle">
                  <a:extLst>
                    <a:ext uri="{FF2B5EF4-FFF2-40B4-BE49-F238E27FC236}">
                      <a16:creationId xmlns:a16="http://schemas.microsoft.com/office/drawing/2014/main" id="{2F2A6BB5-32DF-4E6F-A6E7-62674655A752}"/>
                    </a:ext>
                  </a:extLst>
                </p:cNvPr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21" name="Group">
                <a:extLst>
                  <a:ext uri="{FF2B5EF4-FFF2-40B4-BE49-F238E27FC236}">
                    <a16:creationId xmlns:a16="http://schemas.microsoft.com/office/drawing/2014/main" id="{931E342C-C67D-4D2E-A82D-9CA277760A6A}"/>
                  </a:ext>
                </a:extLst>
              </p:cNvPr>
              <p:cNvGrpSpPr/>
              <p:nvPr/>
            </p:nvGrpSpPr>
            <p:grpSpPr>
              <a:xfrm>
                <a:off x="-1" y="1182056"/>
                <a:ext cx="156982" cy="161573"/>
                <a:chOff x="0" y="-1"/>
                <a:chExt cx="156981" cy="161571"/>
              </a:xfrm>
            </p:grpSpPr>
            <p:sp>
              <p:nvSpPr>
                <p:cNvPr id="427" name="Triangle">
                  <a:extLst>
                    <a:ext uri="{FF2B5EF4-FFF2-40B4-BE49-F238E27FC236}">
                      <a16:creationId xmlns:a16="http://schemas.microsoft.com/office/drawing/2014/main" id="{B961B5D2-35B1-4D9B-922A-7CB6709C12BC}"/>
                    </a:ext>
                  </a:extLst>
                </p:cNvPr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28" name="Triangle">
                  <a:extLst>
                    <a:ext uri="{FF2B5EF4-FFF2-40B4-BE49-F238E27FC236}">
                      <a16:creationId xmlns:a16="http://schemas.microsoft.com/office/drawing/2014/main" id="{341C5277-D775-4C9B-AF54-07A2842C56AE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29" name="Triangle">
                  <a:extLst>
                    <a:ext uri="{FF2B5EF4-FFF2-40B4-BE49-F238E27FC236}">
                      <a16:creationId xmlns:a16="http://schemas.microsoft.com/office/drawing/2014/main" id="{838D5AB2-4A20-48D6-874A-633365D9E704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30" name="Triangle">
                  <a:extLst>
                    <a:ext uri="{FF2B5EF4-FFF2-40B4-BE49-F238E27FC236}">
                      <a16:creationId xmlns:a16="http://schemas.microsoft.com/office/drawing/2014/main" id="{CA95DC47-9098-474B-AB20-061361CAE3E0}"/>
                    </a:ext>
                  </a:extLst>
                </p:cNvPr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22" name="Group">
                <a:extLst>
                  <a:ext uri="{FF2B5EF4-FFF2-40B4-BE49-F238E27FC236}">
                    <a16:creationId xmlns:a16="http://schemas.microsoft.com/office/drawing/2014/main" id="{70DFD93E-7175-4907-AFBE-033654B4A0A3}"/>
                  </a:ext>
                </a:extLst>
              </p:cNvPr>
              <p:cNvGrpSpPr/>
              <p:nvPr/>
            </p:nvGrpSpPr>
            <p:grpSpPr>
              <a:xfrm>
                <a:off x="447132" y="1272461"/>
                <a:ext cx="156982" cy="161572"/>
                <a:chOff x="0" y="-1"/>
                <a:chExt cx="156981" cy="161570"/>
              </a:xfrm>
            </p:grpSpPr>
            <p:sp>
              <p:nvSpPr>
                <p:cNvPr id="423" name="Triangle">
                  <a:extLst>
                    <a:ext uri="{FF2B5EF4-FFF2-40B4-BE49-F238E27FC236}">
                      <a16:creationId xmlns:a16="http://schemas.microsoft.com/office/drawing/2014/main" id="{2F8622FD-6418-49B5-902B-00D252779BDE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24" name="Triangle">
                  <a:extLst>
                    <a:ext uri="{FF2B5EF4-FFF2-40B4-BE49-F238E27FC236}">
                      <a16:creationId xmlns:a16="http://schemas.microsoft.com/office/drawing/2014/main" id="{330AF6FE-30E1-4C80-9D63-A5C38BB3B1B2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25" name="Triangle">
                  <a:extLst>
                    <a:ext uri="{FF2B5EF4-FFF2-40B4-BE49-F238E27FC236}">
                      <a16:creationId xmlns:a16="http://schemas.microsoft.com/office/drawing/2014/main" id="{54C526C5-0E04-43C6-9E86-CBF000D69855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26" name="Triangle">
                  <a:extLst>
                    <a:ext uri="{FF2B5EF4-FFF2-40B4-BE49-F238E27FC236}">
                      <a16:creationId xmlns:a16="http://schemas.microsoft.com/office/drawing/2014/main" id="{340DEA68-9663-4C41-BC9F-20C621D48701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23" name="Group">
                <a:extLst>
                  <a:ext uri="{FF2B5EF4-FFF2-40B4-BE49-F238E27FC236}">
                    <a16:creationId xmlns:a16="http://schemas.microsoft.com/office/drawing/2014/main" id="{2B77E8B3-C203-4874-8200-C3B3F20D1585}"/>
                  </a:ext>
                </a:extLst>
              </p:cNvPr>
              <p:cNvGrpSpPr/>
              <p:nvPr/>
            </p:nvGrpSpPr>
            <p:grpSpPr>
              <a:xfrm>
                <a:off x="549694" y="918417"/>
                <a:ext cx="156983" cy="161572"/>
                <a:chOff x="0" y="-1"/>
                <a:chExt cx="156982" cy="161571"/>
              </a:xfrm>
            </p:grpSpPr>
            <p:sp>
              <p:nvSpPr>
                <p:cNvPr id="419" name="Triangle">
                  <a:extLst>
                    <a:ext uri="{FF2B5EF4-FFF2-40B4-BE49-F238E27FC236}">
                      <a16:creationId xmlns:a16="http://schemas.microsoft.com/office/drawing/2014/main" id="{01408428-E6DA-4F5C-83E4-3CB872843DCA}"/>
                    </a:ext>
                  </a:extLst>
                </p:cNvPr>
                <p:cNvSpPr/>
                <p:nvPr/>
              </p:nvSpPr>
              <p:spPr>
                <a:xfrm rot="786350">
                  <a:off x="38630" y="81197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20" name="Triangle">
                  <a:extLst>
                    <a:ext uri="{FF2B5EF4-FFF2-40B4-BE49-F238E27FC236}">
                      <a16:creationId xmlns:a16="http://schemas.microsoft.com/office/drawing/2014/main" id="{29E4F804-16E0-4E4E-A08D-83514E13D7B8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5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21" name="Triangle">
                  <a:extLst>
                    <a:ext uri="{FF2B5EF4-FFF2-40B4-BE49-F238E27FC236}">
                      <a16:creationId xmlns:a16="http://schemas.microsoft.com/office/drawing/2014/main" id="{8216A35A-CBE1-4CEC-9410-893CAC2034F1}"/>
                    </a:ext>
                  </a:extLst>
                </p:cNvPr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22" name="Triangle">
                  <a:extLst>
                    <a:ext uri="{FF2B5EF4-FFF2-40B4-BE49-F238E27FC236}">
                      <a16:creationId xmlns:a16="http://schemas.microsoft.com/office/drawing/2014/main" id="{9B553A9C-66E1-4830-910F-026853E06E16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24" name="Group">
                <a:extLst>
                  <a:ext uri="{FF2B5EF4-FFF2-40B4-BE49-F238E27FC236}">
                    <a16:creationId xmlns:a16="http://schemas.microsoft.com/office/drawing/2014/main" id="{31806B32-FDF6-4999-81B9-8EAE7BF2410C}"/>
                  </a:ext>
                </a:extLst>
              </p:cNvPr>
              <p:cNvGrpSpPr/>
              <p:nvPr/>
            </p:nvGrpSpPr>
            <p:grpSpPr>
              <a:xfrm>
                <a:off x="1117834" y="341188"/>
                <a:ext cx="156983" cy="161571"/>
                <a:chOff x="0" y="-1"/>
                <a:chExt cx="156981" cy="161570"/>
              </a:xfrm>
            </p:grpSpPr>
            <p:sp>
              <p:nvSpPr>
                <p:cNvPr id="415" name="Triangle">
                  <a:extLst>
                    <a:ext uri="{FF2B5EF4-FFF2-40B4-BE49-F238E27FC236}">
                      <a16:creationId xmlns:a16="http://schemas.microsoft.com/office/drawing/2014/main" id="{00C13703-4B0E-4EF3-B4C5-4BA249273858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16" name="Triangle">
                  <a:extLst>
                    <a:ext uri="{FF2B5EF4-FFF2-40B4-BE49-F238E27FC236}">
                      <a16:creationId xmlns:a16="http://schemas.microsoft.com/office/drawing/2014/main" id="{B0E13D8E-ECF9-4F8A-B880-0041A77C2E7B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17" name="Triangle">
                  <a:extLst>
                    <a:ext uri="{FF2B5EF4-FFF2-40B4-BE49-F238E27FC236}">
                      <a16:creationId xmlns:a16="http://schemas.microsoft.com/office/drawing/2014/main" id="{4901E55E-6820-4EE6-B332-7ACE72A00205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18" name="Triangle">
                  <a:extLst>
                    <a:ext uri="{FF2B5EF4-FFF2-40B4-BE49-F238E27FC236}">
                      <a16:creationId xmlns:a16="http://schemas.microsoft.com/office/drawing/2014/main" id="{EAC7BB3C-B9E9-458E-935F-2653BF117829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25" name="Group">
                <a:extLst>
                  <a:ext uri="{FF2B5EF4-FFF2-40B4-BE49-F238E27FC236}">
                    <a16:creationId xmlns:a16="http://schemas.microsoft.com/office/drawing/2014/main" id="{FAE63C1B-8A12-4847-881C-66FCD415D786}"/>
                  </a:ext>
                </a:extLst>
              </p:cNvPr>
              <p:cNvGrpSpPr/>
              <p:nvPr/>
            </p:nvGrpSpPr>
            <p:grpSpPr>
              <a:xfrm>
                <a:off x="1564967" y="431592"/>
                <a:ext cx="156983" cy="161573"/>
                <a:chOff x="0" y="-1"/>
                <a:chExt cx="156981" cy="161571"/>
              </a:xfrm>
            </p:grpSpPr>
            <p:sp>
              <p:nvSpPr>
                <p:cNvPr id="411" name="Triangle">
                  <a:extLst>
                    <a:ext uri="{FF2B5EF4-FFF2-40B4-BE49-F238E27FC236}">
                      <a16:creationId xmlns:a16="http://schemas.microsoft.com/office/drawing/2014/main" id="{D8F1132E-290F-4EF4-B3BB-DB7856F33C56}"/>
                    </a:ext>
                  </a:extLst>
                </p:cNvPr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12" name="Triangle">
                  <a:extLst>
                    <a:ext uri="{FF2B5EF4-FFF2-40B4-BE49-F238E27FC236}">
                      <a16:creationId xmlns:a16="http://schemas.microsoft.com/office/drawing/2014/main" id="{8F13ACA9-872F-4A64-9B17-C49CFBE37661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13" name="Triangle">
                  <a:extLst>
                    <a:ext uri="{FF2B5EF4-FFF2-40B4-BE49-F238E27FC236}">
                      <a16:creationId xmlns:a16="http://schemas.microsoft.com/office/drawing/2014/main" id="{9768F331-C7F0-410B-9AAC-1D20D3E377A0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14" name="Triangle">
                  <a:extLst>
                    <a:ext uri="{FF2B5EF4-FFF2-40B4-BE49-F238E27FC236}">
                      <a16:creationId xmlns:a16="http://schemas.microsoft.com/office/drawing/2014/main" id="{5DB76F1F-E2FA-4EC1-B8C4-82967CCD5E95}"/>
                    </a:ext>
                  </a:extLst>
                </p:cNvPr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26" name="Group">
                <a:extLst>
                  <a:ext uri="{FF2B5EF4-FFF2-40B4-BE49-F238E27FC236}">
                    <a16:creationId xmlns:a16="http://schemas.microsoft.com/office/drawing/2014/main" id="{B8D49F20-633A-4406-A470-164D383F3D4B}"/>
                  </a:ext>
                </a:extLst>
              </p:cNvPr>
              <p:cNvGrpSpPr/>
              <p:nvPr/>
            </p:nvGrpSpPr>
            <p:grpSpPr>
              <a:xfrm>
                <a:off x="1436922" y="31583"/>
                <a:ext cx="156983" cy="161572"/>
                <a:chOff x="0" y="-1"/>
                <a:chExt cx="156981" cy="161570"/>
              </a:xfrm>
            </p:grpSpPr>
            <p:sp>
              <p:nvSpPr>
                <p:cNvPr id="407" name="Triangle">
                  <a:extLst>
                    <a:ext uri="{FF2B5EF4-FFF2-40B4-BE49-F238E27FC236}">
                      <a16:creationId xmlns:a16="http://schemas.microsoft.com/office/drawing/2014/main" id="{B1CC2F8F-8CAA-4DA9-83A6-A61D6B1A727E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08" name="Triangle">
                  <a:extLst>
                    <a:ext uri="{FF2B5EF4-FFF2-40B4-BE49-F238E27FC236}">
                      <a16:creationId xmlns:a16="http://schemas.microsoft.com/office/drawing/2014/main" id="{F6760BC6-C328-4619-B465-A240CCE49E5F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09" name="Triangle">
                  <a:extLst>
                    <a:ext uri="{FF2B5EF4-FFF2-40B4-BE49-F238E27FC236}">
                      <a16:creationId xmlns:a16="http://schemas.microsoft.com/office/drawing/2014/main" id="{88086392-029E-46CB-AC1F-34786AE820C3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10" name="Triangle">
                  <a:extLst>
                    <a:ext uri="{FF2B5EF4-FFF2-40B4-BE49-F238E27FC236}">
                      <a16:creationId xmlns:a16="http://schemas.microsoft.com/office/drawing/2014/main" id="{10B05B56-43F2-47C0-B8D1-96F9C9E09144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27" name="Group">
                <a:extLst>
                  <a:ext uri="{FF2B5EF4-FFF2-40B4-BE49-F238E27FC236}">
                    <a16:creationId xmlns:a16="http://schemas.microsoft.com/office/drawing/2014/main" id="{2D138744-E6A5-4775-AFB2-763E29E3A04A}"/>
                  </a:ext>
                </a:extLst>
              </p:cNvPr>
              <p:cNvGrpSpPr/>
              <p:nvPr/>
            </p:nvGrpSpPr>
            <p:grpSpPr>
              <a:xfrm>
                <a:off x="434411" y="598252"/>
                <a:ext cx="156982" cy="161572"/>
                <a:chOff x="0" y="-1"/>
                <a:chExt cx="156981" cy="161570"/>
              </a:xfrm>
            </p:grpSpPr>
            <p:sp>
              <p:nvSpPr>
                <p:cNvPr id="403" name="Triangle">
                  <a:extLst>
                    <a:ext uri="{FF2B5EF4-FFF2-40B4-BE49-F238E27FC236}">
                      <a16:creationId xmlns:a16="http://schemas.microsoft.com/office/drawing/2014/main" id="{9129FCB0-777C-4C13-8640-5B1BFC77D22E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04" name="Triangle">
                  <a:extLst>
                    <a:ext uri="{FF2B5EF4-FFF2-40B4-BE49-F238E27FC236}">
                      <a16:creationId xmlns:a16="http://schemas.microsoft.com/office/drawing/2014/main" id="{CCB98381-F41C-4B8F-979E-F01AC69A8948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05" name="Triangle">
                  <a:extLst>
                    <a:ext uri="{FF2B5EF4-FFF2-40B4-BE49-F238E27FC236}">
                      <a16:creationId xmlns:a16="http://schemas.microsoft.com/office/drawing/2014/main" id="{1E46D019-9E25-496E-97F9-CCBD0F879040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06" name="Triangle">
                  <a:extLst>
                    <a:ext uri="{FF2B5EF4-FFF2-40B4-BE49-F238E27FC236}">
                      <a16:creationId xmlns:a16="http://schemas.microsoft.com/office/drawing/2014/main" id="{19CC1C30-5AE6-4AC7-B7D0-7E023AD8F5CE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28" name="Group">
                <a:extLst>
                  <a:ext uri="{FF2B5EF4-FFF2-40B4-BE49-F238E27FC236}">
                    <a16:creationId xmlns:a16="http://schemas.microsoft.com/office/drawing/2014/main" id="{55F7908B-30AA-4F10-9A83-5CA9BD1DEA6A}"/>
                  </a:ext>
                </a:extLst>
              </p:cNvPr>
              <p:cNvGrpSpPr/>
              <p:nvPr/>
            </p:nvGrpSpPr>
            <p:grpSpPr>
              <a:xfrm>
                <a:off x="2055297" y="1514054"/>
                <a:ext cx="156982" cy="161571"/>
                <a:chOff x="0" y="-1"/>
                <a:chExt cx="156981" cy="161570"/>
              </a:xfrm>
            </p:grpSpPr>
            <p:sp>
              <p:nvSpPr>
                <p:cNvPr id="399" name="Triangle">
                  <a:extLst>
                    <a:ext uri="{FF2B5EF4-FFF2-40B4-BE49-F238E27FC236}">
                      <a16:creationId xmlns:a16="http://schemas.microsoft.com/office/drawing/2014/main" id="{8339A45C-E0C9-4A78-95B8-53FEEC667E2B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00" name="Triangle">
                  <a:extLst>
                    <a:ext uri="{FF2B5EF4-FFF2-40B4-BE49-F238E27FC236}">
                      <a16:creationId xmlns:a16="http://schemas.microsoft.com/office/drawing/2014/main" id="{6118EE72-7E94-4DD7-BB59-C0E0F2E2E5CD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01" name="Triangle">
                  <a:extLst>
                    <a:ext uri="{FF2B5EF4-FFF2-40B4-BE49-F238E27FC236}">
                      <a16:creationId xmlns:a16="http://schemas.microsoft.com/office/drawing/2014/main" id="{662A5B66-5C79-4B9B-9819-E91E71E16C58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402" name="Triangle">
                  <a:extLst>
                    <a:ext uri="{FF2B5EF4-FFF2-40B4-BE49-F238E27FC236}">
                      <a16:creationId xmlns:a16="http://schemas.microsoft.com/office/drawing/2014/main" id="{0B17954B-0ECC-4780-90CA-F092D92145D5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29" name="Group">
                <a:extLst>
                  <a:ext uri="{FF2B5EF4-FFF2-40B4-BE49-F238E27FC236}">
                    <a16:creationId xmlns:a16="http://schemas.microsoft.com/office/drawing/2014/main" id="{E53D9D1A-482E-4FE2-9991-CDD26B7DE2E0}"/>
                  </a:ext>
                </a:extLst>
              </p:cNvPr>
              <p:cNvGrpSpPr/>
              <p:nvPr/>
            </p:nvGrpSpPr>
            <p:grpSpPr>
              <a:xfrm>
                <a:off x="753499" y="288648"/>
                <a:ext cx="156982" cy="161571"/>
                <a:chOff x="0" y="-1"/>
                <a:chExt cx="156981" cy="161570"/>
              </a:xfrm>
            </p:grpSpPr>
            <p:sp>
              <p:nvSpPr>
                <p:cNvPr id="395" name="Triangle">
                  <a:extLst>
                    <a:ext uri="{FF2B5EF4-FFF2-40B4-BE49-F238E27FC236}">
                      <a16:creationId xmlns:a16="http://schemas.microsoft.com/office/drawing/2014/main" id="{C7AA791C-14C1-44AE-A3B5-0334557F81D9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96" name="Triangle">
                  <a:extLst>
                    <a:ext uri="{FF2B5EF4-FFF2-40B4-BE49-F238E27FC236}">
                      <a16:creationId xmlns:a16="http://schemas.microsoft.com/office/drawing/2014/main" id="{4973DFDE-F614-4BDE-87BF-CC0F65E5BCB0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97" name="Triangle">
                  <a:extLst>
                    <a:ext uri="{FF2B5EF4-FFF2-40B4-BE49-F238E27FC236}">
                      <a16:creationId xmlns:a16="http://schemas.microsoft.com/office/drawing/2014/main" id="{AD4667C4-9868-41A4-ABA4-46DD1D4060BA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98" name="Triangle">
                  <a:extLst>
                    <a:ext uri="{FF2B5EF4-FFF2-40B4-BE49-F238E27FC236}">
                      <a16:creationId xmlns:a16="http://schemas.microsoft.com/office/drawing/2014/main" id="{4396D8B9-5262-4781-9C75-CA0C3FE1B2B6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30" name="Group">
                <a:extLst>
                  <a:ext uri="{FF2B5EF4-FFF2-40B4-BE49-F238E27FC236}">
                    <a16:creationId xmlns:a16="http://schemas.microsoft.com/office/drawing/2014/main" id="{59365005-502F-4412-A42E-5B34CAB08B64}"/>
                  </a:ext>
                </a:extLst>
              </p:cNvPr>
              <p:cNvGrpSpPr/>
              <p:nvPr/>
            </p:nvGrpSpPr>
            <p:grpSpPr>
              <a:xfrm>
                <a:off x="1714101" y="1228021"/>
                <a:ext cx="156982" cy="161572"/>
                <a:chOff x="0" y="-1"/>
                <a:chExt cx="156981" cy="161570"/>
              </a:xfrm>
            </p:grpSpPr>
            <p:sp>
              <p:nvSpPr>
                <p:cNvPr id="391" name="Triangle">
                  <a:extLst>
                    <a:ext uri="{FF2B5EF4-FFF2-40B4-BE49-F238E27FC236}">
                      <a16:creationId xmlns:a16="http://schemas.microsoft.com/office/drawing/2014/main" id="{97806D29-B5B1-4CBB-AB15-D5CAF97465F0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92" name="Triangle">
                  <a:extLst>
                    <a:ext uri="{FF2B5EF4-FFF2-40B4-BE49-F238E27FC236}">
                      <a16:creationId xmlns:a16="http://schemas.microsoft.com/office/drawing/2014/main" id="{DC8F884A-847D-4E4C-8F3E-B0C99240DF88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93" name="Triangle">
                  <a:extLst>
                    <a:ext uri="{FF2B5EF4-FFF2-40B4-BE49-F238E27FC236}">
                      <a16:creationId xmlns:a16="http://schemas.microsoft.com/office/drawing/2014/main" id="{537AE5C8-6CB5-497C-BB00-B14B9C612666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94" name="Triangle">
                  <a:extLst>
                    <a:ext uri="{FF2B5EF4-FFF2-40B4-BE49-F238E27FC236}">
                      <a16:creationId xmlns:a16="http://schemas.microsoft.com/office/drawing/2014/main" id="{2D45F1D0-35E8-4EE2-B884-57BF62A0AE23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31" name="Group">
                <a:extLst>
                  <a:ext uri="{FF2B5EF4-FFF2-40B4-BE49-F238E27FC236}">
                    <a16:creationId xmlns:a16="http://schemas.microsoft.com/office/drawing/2014/main" id="{5003CA01-A03C-482B-B7EE-68C2094AFA96}"/>
                  </a:ext>
                </a:extLst>
              </p:cNvPr>
              <p:cNvGrpSpPr/>
              <p:nvPr/>
            </p:nvGrpSpPr>
            <p:grpSpPr>
              <a:xfrm>
                <a:off x="2347585" y="1200024"/>
                <a:ext cx="156982" cy="161573"/>
                <a:chOff x="0" y="-1"/>
                <a:chExt cx="156981" cy="161571"/>
              </a:xfrm>
            </p:grpSpPr>
            <p:sp>
              <p:nvSpPr>
                <p:cNvPr id="387" name="Triangle">
                  <a:extLst>
                    <a:ext uri="{FF2B5EF4-FFF2-40B4-BE49-F238E27FC236}">
                      <a16:creationId xmlns:a16="http://schemas.microsoft.com/office/drawing/2014/main" id="{F83699CF-5FAC-4F91-9D3D-955457CDB9C5}"/>
                    </a:ext>
                  </a:extLst>
                </p:cNvPr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88" name="Triangle">
                  <a:extLst>
                    <a:ext uri="{FF2B5EF4-FFF2-40B4-BE49-F238E27FC236}">
                      <a16:creationId xmlns:a16="http://schemas.microsoft.com/office/drawing/2014/main" id="{42672A23-CAE6-4272-8BC5-26A5F0C7152B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89" name="Triangle">
                  <a:extLst>
                    <a:ext uri="{FF2B5EF4-FFF2-40B4-BE49-F238E27FC236}">
                      <a16:creationId xmlns:a16="http://schemas.microsoft.com/office/drawing/2014/main" id="{56DFD016-02C2-4DE0-9AEB-FD6C5AC5A542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90" name="Triangle">
                  <a:extLst>
                    <a:ext uri="{FF2B5EF4-FFF2-40B4-BE49-F238E27FC236}">
                      <a16:creationId xmlns:a16="http://schemas.microsoft.com/office/drawing/2014/main" id="{FC68733F-F36A-4185-8A49-843979C27811}"/>
                    </a:ext>
                  </a:extLst>
                </p:cNvPr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32" name="Group">
                <a:extLst>
                  <a:ext uri="{FF2B5EF4-FFF2-40B4-BE49-F238E27FC236}">
                    <a16:creationId xmlns:a16="http://schemas.microsoft.com/office/drawing/2014/main" id="{77480D4D-EF44-458F-B1A0-D82A4D22E151}"/>
                  </a:ext>
                </a:extLst>
              </p:cNvPr>
              <p:cNvGrpSpPr/>
              <p:nvPr/>
            </p:nvGrpSpPr>
            <p:grpSpPr>
              <a:xfrm>
                <a:off x="2219539" y="800016"/>
                <a:ext cx="156982" cy="161571"/>
                <a:chOff x="0" y="-1"/>
                <a:chExt cx="156981" cy="161570"/>
              </a:xfrm>
            </p:grpSpPr>
            <p:sp>
              <p:nvSpPr>
                <p:cNvPr id="383" name="Triangle">
                  <a:extLst>
                    <a:ext uri="{FF2B5EF4-FFF2-40B4-BE49-F238E27FC236}">
                      <a16:creationId xmlns:a16="http://schemas.microsoft.com/office/drawing/2014/main" id="{BF3A9BD7-822F-4B19-8868-157435FD1F40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84" name="Triangle">
                  <a:extLst>
                    <a:ext uri="{FF2B5EF4-FFF2-40B4-BE49-F238E27FC236}">
                      <a16:creationId xmlns:a16="http://schemas.microsoft.com/office/drawing/2014/main" id="{D9A4E0F2-0C27-4196-A459-8FE66AE2C6BC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85" name="Triangle">
                  <a:extLst>
                    <a:ext uri="{FF2B5EF4-FFF2-40B4-BE49-F238E27FC236}">
                      <a16:creationId xmlns:a16="http://schemas.microsoft.com/office/drawing/2014/main" id="{F868F099-2713-4058-919C-91F830EA5BFC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86" name="Triangle">
                  <a:extLst>
                    <a:ext uri="{FF2B5EF4-FFF2-40B4-BE49-F238E27FC236}">
                      <a16:creationId xmlns:a16="http://schemas.microsoft.com/office/drawing/2014/main" id="{FF0018E3-8A79-4A66-A812-E3887B978E18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33" name="Group">
                <a:extLst>
                  <a:ext uri="{FF2B5EF4-FFF2-40B4-BE49-F238E27FC236}">
                    <a16:creationId xmlns:a16="http://schemas.microsoft.com/office/drawing/2014/main" id="{46A11C8E-5F2A-4246-9774-EA3B5B74E30A}"/>
                  </a:ext>
                </a:extLst>
              </p:cNvPr>
              <p:cNvGrpSpPr/>
              <p:nvPr/>
            </p:nvGrpSpPr>
            <p:grpSpPr>
              <a:xfrm>
                <a:off x="1917607" y="309602"/>
                <a:ext cx="156982" cy="161572"/>
                <a:chOff x="0" y="-1"/>
                <a:chExt cx="156981" cy="161571"/>
              </a:xfrm>
            </p:grpSpPr>
            <p:sp>
              <p:nvSpPr>
                <p:cNvPr id="379" name="Triangle">
                  <a:extLst>
                    <a:ext uri="{FF2B5EF4-FFF2-40B4-BE49-F238E27FC236}">
                      <a16:creationId xmlns:a16="http://schemas.microsoft.com/office/drawing/2014/main" id="{96BE9BA2-4B40-4FC1-827B-1DDE1008EBC4}"/>
                    </a:ext>
                  </a:extLst>
                </p:cNvPr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80" name="Triangle">
                  <a:extLst>
                    <a:ext uri="{FF2B5EF4-FFF2-40B4-BE49-F238E27FC236}">
                      <a16:creationId xmlns:a16="http://schemas.microsoft.com/office/drawing/2014/main" id="{F50CFD4A-727F-470B-A401-A554D73F3CCD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81" name="Triangle">
                  <a:extLst>
                    <a:ext uri="{FF2B5EF4-FFF2-40B4-BE49-F238E27FC236}">
                      <a16:creationId xmlns:a16="http://schemas.microsoft.com/office/drawing/2014/main" id="{75A5FD96-F516-4055-9272-DD4C9EE33438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82" name="Triangle">
                  <a:extLst>
                    <a:ext uri="{FF2B5EF4-FFF2-40B4-BE49-F238E27FC236}">
                      <a16:creationId xmlns:a16="http://schemas.microsoft.com/office/drawing/2014/main" id="{5FD3EE75-5F82-4750-8F16-051596FE87F4}"/>
                    </a:ext>
                  </a:extLst>
                </p:cNvPr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34" name="Group">
                <a:extLst>
                  <a:ext uri="{FF2B5EF4-FFF2-40B4-BE49-F238E27FC236}">
                    <a16:creationId xmlns:a16="http://schemas.microsoft.com/office/drawing/2014/main" id="{B6FE8239-4857-4908-9EB9-863D0DADE5CA}"/>
                  </a:ext>
                </a:extLst>
              </p:cNvPr>
              <p:cNvGrpSpPr/>
              <p:nvPr/>
            </p:nvGrpSpPr>
            <p:grpSpPr>
              <a:xfrm>
                <a:off x="2364740" y="400007"/>
                <a:ext cx="156983" cy="161572"/>
                <a:chOff x="0" y="-1"/>
                <a:chExt cx="156982" cy="161570"/>
              </a:xfrm>
            </p:grpSpPr>
            <p:sp>
              <p:nvSpPr>
                <p:cNvPr id="375" name="Triangle">
                  <a:extLst>
                    <a:ext uri="{FF2B5EF4-FFF2-40B4-BE49-F238E27FC236}">
                      <a16:creationId xmlns:a16="http://schemas.microsoft.com/office/drawing/2014/main" id="{B142043F-F9F1-4971-BBF6-A3ACB698FE0B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76" name="Triangle">
                  <a:extLst>
                    <a:ext uri="{FF2B5EF4-FFF2-40B4-BE49-F238E27FC236}">
                      <a16:creationId xmlns:a16="http://schemas.microsoft.com/office/drawing/2014/main" id="{E6AB08A8-7F27-440F-BCE6-8DB97D46415E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5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77" name="Triangle">
                  <a:extLst>
                    <a:ext uri="{FF2B5EF4-FFF2-40B4-BE49-F238E27FC236}">
                      <a16:creationId xmlns:a16="http://schemas.microsoft.com/office/drawing/2014/main" id="{C8C409D7-8C0A-4C1B-BA94-78BD2B2AA64A}"/>
                    </a:ext>
                  </a:extLst>
                </p:cNvPr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78" name="Triangle">
                  <a:extLst>
                    <a:ext uri="{FF2B5EF4-FFF2-40B4-BE49-F238E27FC236}">
                      <a16:creationId xmlns:a16="http://schemas.microsoft.com/office/drawing/2014/main" id="{A3DC7D58-1FE3-406C-97F1-D5A7C1E13FAE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35" name="Group">
                <a:extLst>
                  <a:ext uri="{FF2B5EF4-FFF2-40B4-BE49-F238E27FC236}">
                    <a16:creationId xmlns:a16="http://schemas.microsoft.com/office/drawing/2014/main" id="{C789DC43-97DF-4558-8818-4F8B28FC2B9B}"/>
                  </a:ext>
                </a:extLst>
              </p:cNvPr>
              <p:cNvGrpSpPr/>
              <p:nvPr/>
            </p:nvGrpSpPr>
            <p:grpSpPr>
              <a:xfrm>
                <a:off x="2236695" y="-3"/>
                <a:ext cx="156982" cy="161573"/>
                <a:chOff x="0" y="-1"/>
                <a:chExt cx="156981" cy="161571"/>
              </a:xfrm>
            </p:grpSpPr>
            <p:sp>
              <p:nvSpPr>
                <p:cNvPr id="371" name="Triangle">
                  <a:extLst>
                    <a:ext uri="{FF2B5EF4-FFF2-40B4-BE49-F238E27FC236}">
                      <a16:creationId xmlns:a16="http://schemas.microsoft.com/office/drawing/2014/main" id="{1EEC9192-5B37-4E9D-894F-A33E3A6336CF}"/>
                    </a:ext>
                  </a:extLst>
                </p:cNvPr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72" name="Triangle">
                  <a:extLst>
                    <a:ext uri="{FF2B5EF4-FFF2-40B4-BE49-F238E27FC236}">
                      <a16:creationId xmlns:a16="http://schemas.microsoft.com/office/drawing/2014/main" id="{A41BD42A-A7AC-4D29-B1FA-5907043FF6DB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73" name="Triangle">
                  <a:extLst>
                    <a:ext uri="{FF2B5EF4-FFF2-40B4-BE49-F238E27FC236}">
                      <a16:creationId xmlns:a16="http://schemas.microsoft.com/office/drawing/2014/main" id="{677C9F46-F701-4E35-839D-5FD0504CEAF5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74" name="Triangle">
                  <a:extLst>
                    <a:ext uri="{FF2B5EF4-FFF2-40B4-BE49-F238E27FC236}">
                      <a16:creationId xmlns:a16="http://schemas.microsoft.com/office/drawing/2014/main" id="{C0B09B00-20A1-41A8-A869-8FE0EF943957}"/>
                    </a:ext>
                  </a:extLst>
                </p:cNvPr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36" name="Group">
                <a:extLst>
                  <a:ext uri="{FF2B5EF4-FFF2-40B4-BE49-F238E27FC236}">
                    <a16:creationId xmlns:a16="http://schemas.microsoft.com/office/drawing/2014/main" id="{D12220F4-545D-4419-A7F8-AF50F3A1FE17}"/>
                  </a:ext>
                </a:extLst>
              </p:cNvPr>
              <p:cNvGrpSpPr/>
              <p:nvPr/>
            </p:nvGrpSpPr>
            <p:grpSpPr>
              <a:xfrm>
                <a:off x="2811874" y="311781"/>
                <a:ext cx="156982" cy="161571"/>
                <a:chOff x="0" y="-1"/>
                <a:chExt cx="156981" cy="161570"/>
              </a:xfrm>
            </p:grpSpPr>
            <p:sp>
              <p:nvSpPr>
                <p:cNvPr id="367" name="Triangle">
                  <a:extLst>
                    <a:ext uri="{FF2B5EF4-FFF2-40B4-BE49-F238E27FC236}">
                      <a16:creationId xmlns:a16="http://schemas.microsoft.com/office/drawing/2014/main" id="{4779507C-E945-4D25-95A6-1D812CA65E5C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68" name="Triangle">
                  <a:extLst>
                    <a:ext uri="{FF2B5EF4-FFF2-40B4-BE49-F238E27FC236}">
                      <a16:creationId xmlns:a16="http://schemas.microsoft.com/office/drawing/2014/main" id="{B0A806E0-387A-46BF-A8A8-5B76CC15D6E0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69" name="Triangle">
                  <a:extLst>
                    <a:ext uri="{FF2B5EF4-FFF2-40B4-BE49-F238E27FC236}">
                      <a16:creationId xmlns:a16="http://schemas.microsoft.com/office/drawing/2014/main" id="{EC28DCD1-8FA5-4749-A532-FFD220DD0F6A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70" name="Triangle">
                  <a:extLst>
                    <a:ext uri="{FF2B5EF4-FFF2-40B4-BE49-F238E27FC236}">
                      <a16:creationId xmlns:a16="http://schemas.microsoft.com/office/drawing/2014/main" id="{23ECB8EF-33A9-4963-B972-00EFEB69F66D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37" name="Group">
                <a:extLst>
                  <a:ext uri="{FF2B5EF4-FFF2-40B4-BE49-F238E27FC236}">
                    <a16:creationId xmlns:a16="http://schemas.microsoft.com/office/drawing/2014/main" id="{537CFE22-9900-4686-97BB-7B7C981044D0}"/>
                  </a:ext>
                </a:extLst>
              </p:cNvPr>
              <p:cNvGrpSpPr/>
              <p:nvPr/>
            </p:nvGrpSpPr>
            <p:grpSpPr>
              <a:xfrm>
                <a:off x="3259008" y="402185"/>
                <a:ext cx="156983" cy="161572"/>
                <a:chOff x="0" y="-1"/>
                <a:chExt cx="156981" cy="161570"/>
              </a:xfrm>
            </p:grpSpPr>
            <p:sp>
              <p:nvSpPr>
                <p:cNvPr id="363" name="Triangle">
                  <a:extLst>
                    <a:ext uri="{FF2B5EF4-FFF2-40B4-BE49-F238E27FC236}">
                      <a16:creationId xmlns:a16="http://schemas.microsoft.com/office/drawing/2014/main" id="{065BBBEE-5D13-4978-B30F-2F94A415A01D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64" name="Triangle">
                  <a:extLst>
                    <a:ext uri="{FF2B5EF4-FFF2-40B4-BE49-F238E27FC236}">
                      <a16:creationId xmlns:a16="http://schemas.microsoft.com/office/drawing/2014/main" id="{1EBA0B31-5E1C-4D9A-B5E1-603BA3D5CB0A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65" name="Triangle">
                  <a:extLst>
                    <a:ext uri="{FF2B5EF4-FFF2-40B4-BE49-F238E27FC236}">
                      <a16:creationId xmlns:a16="http://schemas.microsoft.com/office/drawing/2014/main" id="{287AD45C-21AB-40B8-B6B0-5B374A08E5B3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66" name="Triangle">
                  <a:extLst>
                    <a:ext uri="{FF2B5EF4-FFF2-40B4-BE49-F238E27FC236}">
                      <a16:creationId xmlns:a16="http://schemas.microsoft.com/office/drawing/2014/main" id="{F39B909D-7C35-4D92-8DCF-841A76A3D0AF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38" name="Group">
                <a:extLst>
                  <a:ext uri="{FF2B5EF4-FFF2-40B4-BE49-F238E27FC236}">
                    <a16:creationId xmlns:a16="http://schemas.microsoft.com/office/drawing/2014/main" id="{0A360C44-5AF8-46AC-AB7C-3D198C95C05B}"/>
                  </a:ext>
                </a:extLst>
              </p:cNvPr>
              <p:cNvGrpSpPr/>
              <p:nvPr/>
            </p:nvGrpSpPr>
            <p:grpSpPr>
              <a:xfrm>
                <a:off x="3130962" y="2176"/>
                <a:ext cx="156983" cy="161572"/>
                <a:chOff x="0" y="-1"/>
                <a:chExt cx="156981" cy="161570"/>
              </a:xfrm>
            </p:grpSpPr>
            <p:sp>
              <p:nvSpPr>
                <p:cNvPr id="359" name="Triangle">
                  <a:extLst>
                    <a:ext uri="{FF2B5EF4-FFF2-40B4-BE49-F238E27FC236}">
                      <a16:creationId xmlns:a16="http://schemas.microsoft.com/office/drawing/2014/main" id="{8059232E-A9E4-4D8D-899B-C1B9777C5AF6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60" name="Triangle">
                  <a:extLst>
                    <a:ext uri="{FF2B5EF4-FFF2-40B4-BE49-F238E27FC236}">
                      <a16:creationId xmlns:a16="http://schemas.microsoft.com/office/drawing/2014/main" id="{927477BB-81A1-4A47-A25D-3C1BA8F8FECB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61" name="Triangle">
                  <a:extLst>
                    <a:ext uri="{FF2B5EF4-FFF2-40B4-BE49-F238E27FC236}">
                      <a16:creationId xmlns:a16="http://schemas.microsoft.com/office/drawing/2014/main" id="{BA887DB5-0A09-42E9-908C-6E17DE76F700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62" name="Triangle">
                  <a:extLst>
                    <a:ext uri="{FF2B5EF4-FFF2-40B4-BE49-F238E27FC236}">
                      <a16:creationId xmlns:a16="http://schemas.microsoft.com/office/drawing/2014/main" id="{9C2291F2-9D20-4118-8D1F-6D140AAECC90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39" name="Group">
                <a:extLst>
                  <a:ext uri="{FF2B5EF4-FFF2-40B4-BE49-F238E27FC236}">
                    <a16:creationId xmlns:a16="http://schemas.microsoft.com/office/drawing/2014/main" id="{3B556A83-2321-47C6-9469-3B82C54F2ED3}"/>
                  </a:ext>
                </a:extLst>
              </p:cNvPr>
              <p:cNvGrpSpPr/>
              <p:nvPr/>
            </p:nvGrpSpPr>
            <p:grpSpPr>
              <a:xfrm>
                <a:off x="2727776" y="1107488"/>
                <a:ext cx="156983" cy="161572"/>
                <a:chOff x="0" y="-1"/>
                <a:chExt cx="156982" cy="161570"/>
              </a:xfrm>
            </p:grpSpPr>
            <p:sp>
              <p:nvSpPr>
                <p:cNvPr id="355" name="Triangle">
                  <a:extLst>
                    <a:ext uri="{FF2B5EF4-FFF2-40B4-BE49-F238E27FC236}">
                      <a16:creationId xmlns:a16="http://schemas.microsoft.com/office/drawing/2014/main" id="{96188E59-2B7F-4942-B68F-90C3C6844242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56" name="Triangle">
                  <a:extLst>
                    <a:ext uri="{FF2B5EF4-FFF2-40B4-BE49-F238E27FC236}">
                      <a16:creationId xmlns:a16="http://schemas.microsoft.com/office/drawing/2014/main" id="{8F0928CF-89D9-407F-A5F2-ED151CDFD636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5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57" name="Triangle">
                  <a:extLst>
                    <a:ext uri="{FF2B5EF4-FFF2-40B4-BE49-F238E27FC236}">
                      <a16:creationId xmlns:a16="http://schemas.microsoft.com/office/drawing/2014/main" id="{33CEBB73-3427-42C0-A031-5DEDC63ADD78}"/>
                    </a:ext>
                  </a:extLst>
                </p:cNvPr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58" name="Triangle">
                  <a:extLst>
                    <a:ext uri="{FF2B5EF4-FFF2-40B4-BE49-F238E27FC236}">
                      <a16:creationId xmlns:a16="http://schemas.microsoft.com/office/drawing/2014/main" id="{6C5A22B3-E01B-432A-93B9-DD8C292AD349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40" name="Group">
                <a:extLst>
                  <a:ext uri="{FF2B5EF4-FFF2-40B4-BE49-F238E27FC236}">
                    <a16:creationId xmlns:a16="http://schemas.microsoft.com/office/drawing/2014/main" id="{DBB59501-81A3-4967-B22B-3B0EFC99E43F}"/>
                  </a:ext>
                </a:extLst>
              </p:cNvPr>
              <p:cNvGrpSpPr/>
              <p:nvPr/>
            </p:nvGrpSpPr>
            <p:grpSpPr>
              <a:xfrm>
                <a:off x="3174910" y="1197893"/>
                <a:ext cx="156983" cy="161572"/>
                <a:chOff x="0" y="-1"/>
                <a:chExt cx="156981" cy="161570"/>
              </a:xfrm>
            </p:grpSpPr>
            <p:sp>
              <p:nvSpPr>
                <p:cNvPr id="351" name="Triangle">
                  <a:extLst>
                    <a:ext uri="{FF2B5EF4-FFF2-40B4-BE49-F238E27FC236}">
                      <a16:creationId xmlns:a16="http://schemas.microsoft.com/office/drawing/2014/main" id="{C4417463-9BF9-49C6-81EE-FC3591B677F6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52" name="Triangle">
                  <a:extLst>
                    <a:ext uri="{FF2B5EF4-FFF2-40B4-BE49-F238E27FC236}">
                      <a16:creationId xmlns:a16="http://schemas.microsoft.com/office/drawing/2014/main" id="{2E702B66-18A1-4ECA-A744-04E1F7CA936A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53" name="Triangle">
                  <a:extLst>
                    <a:ext uri="{FF2B5EF4-FFF2-40B4-BE49-F238E27FC236}">
                      <a16:creationId xmlns:a16="http://schemas.microsoft.com/office/drawing/2014/main" id="{FF248890-9327-4D8E-8227-EE6DE7E5DD3F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54" name="Triangle">
                  <a:extLst>
                    <a:ext uri="{FF2B5EF4-FFF2-40B4-BE49-F238E27FC236}">
                      <a16:creationId xmlns:a16="http://schemas.microsoft.com/office/drawing/2014/main" id="{AB551C14-39C6-40D1-A893-1446A52C7246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41" name="Group">
                <a:extLst>
                  <a:ext uri="{FF2B5EF4-FFF2-40B4-BE49-F238E27FC236}">
                    <a16:creationId xmlns:a16="http://schemas.microsoft.com/office/drawing/2014/main" id="{C5395296-2784-41DA-9C2D-D3DB9DC28B97}"/>
                  </a:ext>
                </a:extLst>
              </p:cNvPr>
              <p:cNvGrpSpPr/>
              <p:nvPr/>
            </p:nvGrpSpPr>
            <p:grpSpPr>
              <a:xfrm>
                <a:off x="3046865" y="797884"/>
                <a:ext cx="156983" cy="161572"/>
                <a:chOff x="0" y="-1"/>
                <a:chExt cx="156981" cy="161571"/>
              </a:xfrm>
            </p:grpSpPr>
            <p:sp>
              <p:nvSpPr>
                <p:cNvPr id="347" name="Triangle">
                  <a:extLst>
                    <a:ext uri="{FF2B5EF4-FFF2-40B4-BE49-F238E27FC236}">
                      <a16:creationId xmlns:a16="http://schemas.microsoft.com/office/drawing/2014/main" id="{D3768454-36ED-4B2E-8F0E-8F626DFE1C23}"/>
                    </a:ext>
                  </a:extLst>
                </p:cNvPr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48" name="Triangle">
                  <a:extLst>
                    <a:ext uri="{FF2B5EF4-FFF2-40B4-BE49-F238E27FC236}">
                      <a16:creationId xmlns:a16="http://schemas.microsoft.com/office/drawing/2014/main" id="{A538E627-CE80-41BF-8F20-98B57DF8F1ED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49" name="Triangle">
                  <a:extLst>
                    <a:ext uri="{FF2B5EF4-FFF2-40B4-BE49-F238E27FC236}">
                      <a16:creationId xmlns:a16="http://schemas.microsoft.com/office/drawing/2014/main" id="{A11A6143-A157-4F6A-9921-C52302A43B79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50" name="Triangle">
                  <a:extLst>
                    <a:ext uri="{FF2B5EF4-FFF2-40B4-BE49-F238E27FC236}">
                      <a16:creationId xmlns:a16="http://schemas.microsoft.com/office/drawing/2014/main" id="{434C6DF2-7C87-46FD-A23A-38B5684E8D8B}"/>
                    </a:ext>
                  </a:extLst>
                </p:cNvPr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342" name="Group">
                <a:extLst>
                  <a:ext uri="{FF2B5EF4-FFF2-40B4-BE49-F238E27FC236}">
                    <a16:creationId xmlns:a16="http://schemas.microsoft.com/office/drawing/2014/main" id="{E8748401-79DF-4EAA-84B5-F6BAD5DE294F}"/>
                  </a:ext>
                </a:extLst>
              </p:cNvPr>
              <p:cNvGrpSpPr/>
              <p:nvPr/>
            </p:nvGrpSpPr>
            <p:grpSpPr>
              <a:xfrm>
                <a:off x="2907395" y="1456369"/>
                <a:ext cx="156983" cy="161572"/>
                <a:chOff x="0" y="-1"/>
                <a:chExt cx="156982" cy="161570"/>
              </a:xfrm>
            </p:grpSpPr>
            <p:sp>
              <p:nvSpPr>
                <p:cNvPr id="343" name="Triangle">
                  <a:extLst>
                    <a:ext uri="{FF2B5EF4-FFF2-40B4-BE49-F238E27FC236}">
                      <a16:creationId xmlns:a16="http://schemas.microsoft.com/office/drawing/2014/main" id="{D718701A-8A51-46CB-A0F5-0AE6C866C60E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44" name="Triangle">
                  <a:extLst>
                    <a:ext uri="{FF2B5EF4-FFF2-40B4-BE49-F238E27FC236}">
                      <a16:creationId xmlns:a16="http://schemas.microsoft.com/office/drawing/2014/main" id="{9F2623DA-104C-4D0E-82C0-298EEC1583F4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5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45" name="Triangle">
                  <a:extLst>
                    <a:ext uri="{FF2B5EF4-FFF2-40B4-BE49-F238E27FC236}">
                      <a16:creationId xmlns:a16="http://schemas.microsoft.com/office/drawing/2014/main" id="{96BCA79B-D502-49A4-ACDA-EDC963F5FC82}"/>
                    </a:ext>
                  </a:extLst>
                </p:cNvPr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346" name="Triangle">
                  <a:extLst>
                    <a:ext uri="{FF2B5EF4-FFF2-40B4-BE49-F238E27FC236}">
                      <a16:creationId xmlns:a16="http://schemas.microsoft.com/office/drawing/2014/main" id="{8D7213E7-65CF-4697-B5DA-563434EA50BD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</p:grpSp>
      </p:grpSp>
      <p:sp>
        <p:nvSpPr>
          <p:cNvPr id="153" name="Oval">
            <a:extLst>
              <a:ext uri="{FF2B5EF4-FFF2-40B4-BE49-F238E27FC236}">
                <a16:creationId xmlns:a16="http://schemas.microsoft.com/office/drawing/2014/main" id="{7888CCE6-3131-4686-B3F7-B4167A7F5445}"/>
              </a:ext>
            </a:extLst>
          </p:cNvPr>
          <p:cNvSpPr/>
          <p:nvPr/>
        </p:nvSpPr>
        <p:spPr>
          <a:xfrm>
            <a:off x="3973953" y="2861174"/>
            <a:ext cx="3184239" cy="3009395"/>
          </a:xfrm>
          <a:prstGeom prst="ellipse">
            <a:avLst/>
          </a:prstGeom>
          <a:gradFill>
            <a:gsLst>
              <a:gs pos="0">
                <a:srgbClr val="E2D2B9"/>
              </a:gs>
              <a:gs pos="100000">
                <a:srgbClr val="977B5D"/>
              </a:gs>
            </a:gsLst>
            <a:lin ang="5400000"/>
          </a:gradFill>
          <a:ln w="152400">
            <a:solidFill>
              <a:srgbClr val="3E8E9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54" name="Group">
            <a:extLst>
              <a:ext uri="{FF2B5EF4-FFF2-40B4-BE49-F238E27FC236}">
                <a16:creationId xmlns:a16="http://schemas.microsoft.com/office/drawing/2014/main" id="{C323AC55-978B-49C1-AB8A-A64CA6354B68}"/>
              </a:ext>
            </a:extLst>
          </p:cNvPr>
          <p:cNvGrpSpPr/>
          <p:nvPr/>
        </p:nvGrpSpPr>
        <p:grpSpPr>
          <a:xfrm>
            <a:off x="3980614" y="2793703"/>
            <a:ext cx="3027397" cy="2873233"/>
            <a:chOff x="0" y="0"/>
            <a:chExt cx="3027395" cy="2873231"/>
          </a:xfrm>
        </p:grpSpPr>
        <p:grpSp>
          <p:nvGrpSpPr>
            <p:cNvPr id="155" name="Group">
              <a:extLst>
                <a:ext uri="{FF2B5EF4-FFF2-40B4-BE49-F238E27FC236}">
                  <a16:creationId xmlns:a16="http://schemas.microsoft.com/office/drawing/2014/main" id="{B6ACE211-1D4F-4B7A-AD31-BF2F855A5F7C}"/>
                </a:ext>
              </a:extLst>
            </p:cNvPr>
            <p:cNvGrpSpPr/>
            <p:nvPr/>
          </p:nvGrpSpPr>
          <p:grpSpPr>
            <a:xfrm>
              <a:off x="702605" y="0"/>
              <a:ext cx="2324791" cy="1381597"/>
              <a:chOff x="0" y="0"/>
              <a:chExt cx="2324790" cy="1381596"/>
            </a:xfrm>
          </p:grpSpPr>
          <p:grpSp>
            <p:nvGrpSpPr>
              <p:cNvPr id="267" name="Group">
                <a:extLst>
                  <a:ext uri="{FF2B5EF4-FFF2-40B4-BE49-F238E27FC236}">
                    <a16:creationId xmlns:a16="http://schemas.microsoft.com/office/drawing/2014/main" id="{9959C1A1-F015-4928-8F8B-E6310AE3ED80}"/>
                  </a:ext>
                </a:extLst>
              </p:cNvPr>
              <p:cNvGrpSpPr/>
              <p:nvPr/>
            </p:nvGrpSpPr>
            <p:grpSpPr>
              <a:xfrm>
                <a:off x="0" y="-1"/>
                <a:ext cx="210244" cy="573162"/>
                <a:chOff x="0" y="0"/>
                <a:chExt cx="210243" cy="573160"/>
              </a:xfrm>
            </p:grpSpPr>
            <p:sp>
              <p:nvSpPr>
                <p:cNvPr id="298" name="Rectangle">
                  <a:extLst>
                    <a:ext uri="{FF2B5EF4-FFF2-40B4-BE49-F238E27FC236}">
                      <a16:creationId xmlns:a16="http://schemas.microsoft.com/office/drawing/2014/main" id="{EC6995A5-0760-41F5-8750-62C3F1C7FCD2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99" name="Rectangle">
                  <a:extLst>
                    <a:ext uri="{FF2B5EF4-FFF2-40B4-BE49-F238E27FC236}">
                      <a16:creationId xmlns:a16="http://schemas.microsoft.com/office/drawing/2014/main" id="{AD44F6CF-F877-4E55-AFDB-DD1E6D80C345}"/>
                    </a:ext>
                  </a:extLst>
                </p:cNvPr>
                <p:cNvSpPr/>
                <p:nvPr/>
              </p:nvSpPr>
              <p:spPr>
                <a:xfrm>
                  <a:off x="97343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00" name="Shape">
                  <a:extLst>
                    <a:ext uri="{FF2B5EF4-FFF2-40B4-BE49-F238E27FC236}">
                      <a16:creationId xmlns:a16="http://schemas.microsoft.com/office/drawing/2014/main" id="{0F65C385-9F27-4A90-A85D-170E071F0DEE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01" name="Line">
                  <a:extLst>
                    <a:ext uri="{FF2B5EF4-FFF2-40B4-BE49-F238E27FC236}">
                      <a16:creationId xmlns:a16="http://schemas.microsoft.com/office/drawing/2014/main" id="{801B1C71-81B8-42AB-9FA6-BE413B90608C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02" name="Line">
                  <a:extLst>
                    <a:ext uri="{FF2B5EF4-FFF2-40B4-BE49-F238E27FC236}">
                      <a16:creationId xmlns:a16="http://schemas.microsoft.com/office/drawing/2014/main" id="{93AA0F94-ABBF-478B-9C4C-5026669FE3D3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268" name="Group">
                <a:extLst>
                  <a:ext uri="{FF2B5EF4-FFF2-40B4-BE49-F238E27FC236}">
                    <a16:creationId xmlns:a16="http://schemas.microsoft.com/office/drawing/2014/main" id="{EE7A59A0-ADC3-4A19-B31D-608999647431}"/>
                  </a:ext>
                </a:extLst>
              </p:cNvPr>
              <p:cNvGrpSpPr/>
              <p:nvPr/>
            </p:nvGrpSpPr>
            <p:grpSpPr>
              <a:xfrm>
                <a:off x="412432" y="165927"/>
                <a:ext cx="210245" cy="573162"/>
                <a:chOff x="0" y="0"/>
                <a:chExt cx="210243" cy="573160"/>
              </a:xfrm>
            </p:grpSpPr>
            <p:sp>
              <p:nvSpPr>
                <p:cNvPr id="293" name="Rectangle">
                  <a:extLst>
                    <a:ext uri="{FF2B5EF4-FFF2-40B4-BE49-F238E27FC236}">
                      <a16:creationId xmlns:a16="http://schemas.microsoft.com/office/drawing/2014/main" id="{A6D56E3D-7DAA-466E-A49E-68B4CBA30F23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94" name="Rectangle">
                  <a:extLst>
                    <a:ext uri="{FF2B5EF4-FFF2-40B4-BE49-F238E27FC236}">
                      <a16:creationId xmlns:a16="http://schemas.microsoft.com/office/drawing/2014/main" id="{B6D53B3D-B24E-4092-AFF1-870A8DA58933}"/>
                    </a:ext>
                  </a:extLst>
                </p:cNvPr>
                <p:cNvSpPr/>
                <p:nvPr/>
              </p:nvSpPr>
              <p:spPr>
                <a:xfrm>
                  <a:off x="97343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95" name="Shape">
                  <a:extLst>
                    <a:ext uri="{FF2B5EF4-FFF2-40B4-BE49-F238E27FC236}">
                      <a16:creationId xmlns:a16="http://schemas.microsoft.com/office/drawing/2014/main" id="{6A118490-4A28-4211-BCE1-4EEC6B2F460B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96" name="Line">
                  <a:extLst>
                    <a:ext uri="{FF2B5EF4-FFF2-40B4-BE49-F238E27FC236}">
                      <a16:creationId xmlns:a16="http://schemas.microsoft.com/office/drawing/2014/main" id="{F5981D06-F7FB-42F1-A74D-BA70720F506E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97" name="Line">
                  <a:extLst>
                    <a:ext uri="{FF2B5EF4-FFF2-40B4-BE49-F238E27FC236}">
                      <a16:creationId xmlns:a16="http://schemas.microsoft.com/office/drawing/2014/main" id="{7C25A519-D572-4A22-BF48-7A134F72F0EF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269" name="Group">
                <a:extLst>
                  <a:ext uri="{FF2B5EF4-FFF2-40B4-BE49-F238E27FC236}">
                    <a16:creationId xmlns:a16="http://schemas.microsoft.com/office/drawing/2014/main" id="{67C14A70-9FAE-44F7-9110-EC66EAD03E57}"/>
                  </a:ext>
                </a:extLst>
              </p:cNvPr>
              <p:cNvGrpSpPr/>
              <p:nvPr/>
            </p:nvGrpSpPr>
            <p:grpSpPr>
              <a:xfrm>
                <a:off x="824865" y="303688"/>
                <a:ext cx="210245" cy="573161"/>
                <a:chOff x="0" y="0"/>
                <a:chExt cx="210243" cy="573160"/>
              </a:xfrm>
            </p:grpSpPr>
            <p:sp>
              <p:nvSpPr>
                <p:cNvPr id="288" name="Rectangle">
                  <a:extLst>
                    <a:ext uri="{FF2B5EF4-FFF2-40B4-BE49-F238E27FC236}">
                      <a16:creationId xmlns:a16="http://schemas.microsoft.com/office/drawing/2014/main" id="{FCD9782F-67A1-4E6E-8667-7D24594581EA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89" name="Rectangle">
                  <a:extLst>
                    <a:ext uri="{FF2B5EF4-FFF2-40B4-BE49-F238E27FC236}">
                      <a16:creationId xmlns:a16="http://schemas.microsoft.com/office/drawing/2014/main" id="{65561D34-36F3-4000-B79A-2E800407D098}"/>
                    </a:ext>
                  </a:extLst>
                </p:cNvPr>
                <p:cNvSpPr/>
                <p:nvPr/>
              </p:nvSpPr>
              <p:spPr>
                <a:xfrm>
                  <a:off x="97343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90" name="Shape">
                  <a:extLst>
                    <a:ext uri="{FF2B5EF4-FFF2-40B4-BE49-F238E27FC236}">
                      <a16:creationId xmlns:a16="http://schemas.microsoft.com/office/drawing/2014/main" id="{9FFCD739-604B-4096-9737-C63A3FFFBDC7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91" name="Line">
                  <a:extLst>
                    <a:ext uri="{FF2B5EF4-FFF2-40B4-BE49-F238E27FC236}">
                      <a16:creationId xmlns:a16="http://schemas.microsoft.com/office/drawing/2014/main" id="{ABD39B6A-5A03-43E1-8BDA-70024B9E10D4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92" name="Line">
                  <a:extLst>
                    <a:ext uri="{FF2B5EF4-FFF2-40B4-BE49-F238E27FC236}">
                      <a16:creationId xmlns:a16="http://schemas.microsoft.com/office/drawing/2014/main" id="{280FE86E-D956-425C-BA98-F2B6AF17C36B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270" name="Group">
                <a:extLst>
                  <a:ext uri="{FF2B5EF4-FFF2-40B4-BE49-F238E27FC236}">
                    <a16:creationId xmlns:a16="http://schemas.microsoft.com/office/drawing/2014/main" id="{FEEAFC1D-C281-4A89-A38D-3810BBF044A1}"/>
                  </a:ext>
                </a:extLst>
              </p:cNvPr>
              <p:cNvGrpSpPr/>
              <p:nvPr/>
            </p:nvGrpSpPr>
            <p:grpSpPr>
              <a:xfrm>
                <a:off x="1263489" y="485242"/>
                <a:ext cx="210245" cy="573161"/>
                <a:chOff x="0" y="0"/>
                <a:chExt cx="210243" cy="573160"/>
              </a:xfrm>
            </p:grpSpPr>
            <p:sp>
              <p:nvSpPr>
                <p:cNvPr id="283" name="Rectangle">
                  <a:extLst>
                    <a:ext uri="{FF2B5EF4-FFF2-40B4-BE49-F238E27FC236}">
                      <a16:creationId xmlns:a16="http://schemas.microsoft.com/office/drawing/2014/main" id="{6D100422-AFDD-4246-A832-43025554A5D4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84" name="Rectangle">
                  <a:extLst>
                    <a:ext uri="{FF2B5EF4-FFF2-40B4-BE49-F238E27FC236}">
                      <a16:creationId xmlns:a16="http://schemas.microsoft.com/office/drawing/2014/main" id="{0A6FDA3B-9725-4D66-8CDD-43DCC0403DE9}"/>
                    </a:ext>
                  </a:extLst>
                </p:cNvPr>
                <p:cNvSpPr/>
                <p:nvPr/>
              </p:nvSpPr>
              <p:spPr>
                <a:xfrm>
                  <a:off x="97343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85" name="Shape">
                  <a:extLst>
                    <a:ext uri="{FF2B5EF4-FFF2-40B4-BE49-F238E27FC236}">
                      <a16:creationId xmlns:a16="http://schemas.microsoft.com/office/drawing/2014/main" id="{C304241E-DEFD-4D48-B6BE-01305B4DD024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86" name="Line">
                  <a:extLst>
                    <a:ext uri="{FF2B5EF4-FFF2-40B4-BE49-F238E27FC236}">
                      <a16:creationId xmlns:a16="http://schemas.microsoft.com/office/drawing/2014/main" id="{0268DEFD-8EE2-41C6-A024-040EFDD936C6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87" name="Line">
                  <a:extLst>
                    <a:ext uri="{FF2B5EF4-FFF2-40B4-BE49-F238E27FC236}">
                      <a16:creationId xmlns:a16="http://schemas.microsoft.com/office/drawing/2014/main" id="{C1B263E5-78D4-4C9D-B32C-DA1E92145A06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271" name="Group">
                <a:extLst>
                  <a:ext uri="{FF2B5EF4-FFF2-40B4-BE49-F238E27FC236}">
                    <a16:creationId xmlns:a16="http://schemas.microsoft.com/office/drawing/2014/main" id="{78FB2682-E1CD-4AD4-A794-9913867B2323}"/>
                  </a:ext>
                </a:extLst>
              </p:cNvPr>
              <p:cNvGrpSpPr/>
              <p:nvPr/>
            </p:nvGrpSpPr>
            <p:grpSpPr>
              <a:xfrm>
                <a:off x="1694028" y="628740"/>
                <a:ext cx="210245" cy="573161"/>
                <a:chOff x="0" y="0"/>
                <a:chExt cx="210243" cy="573160"/>
              </a:xfrm>
            </p:grpSpPr>
            <p:sp>
              <p:nvSpPr>
                <p:cNvPr id="278" name="Rectangle">
                  <a:extLst>
                    <a:ext uri="{FF2B5EF4-FFF2-40B4-BE49-F238E27FC236}">
                      <a16:creationId xmlns:a16="http://schemas.microsoft.com/office/drawing/2014/main" id="{D537207B-AD8A-4BE4-B6B7-ED91EB902E8B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79" name="Rectangle">
                  <a:extLst>
                    <a:ext uri="{FF2B5EF4-FFF2-40B4-BE49-F238E27FC236}">
                      <a16:creationId xmlns:a16="http://schemas.microsoft.com/office/drawing/2014/main" id="{0BFFAD29-6F60-407E-829F-E700260EFA7B}"/>
                    </a:ext>
                  </a:extLst>
                </p:cNvPr>
                <p:cNvSpPr/>
                <p:nvPr/>
              </p:nvSpPr>
              <p:spPr>
                <a:xfrm>
                  <a:off x="97343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80" name="Shape">
                  <a:extLst>
                    <a:ext uri="{FF2B5EF4-FFF2-40B4-BE49-F238E27FC236}">
                      <a16:creationId xmlns:a16="http://schemas.microsoft.com/office/drawing/2014/main" id="{AA5DFF37-27C5-484D-A03C-6141FB1FB384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81" name="Line">
                  <a:extLst>
                    <a:ext uri="{FF2B5EF4-FFF2-40B4-BE49-F238E27FC236}">
                      <a16:creationId xmlns:a16="http://schemas.microsoft.com/office/drawing/2014/main" id="{C28EA92C-9A74-45C9-8D29-B373B9A013A4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82" name="Line">
                  <a:extLst>
                    <a:ext uri="{FF2B5EF4-FFF2-40B4-BE49-F238E27FC236}">
                      <a16:creationId xmlns:a16="http://schemas.microsoft.com/office/drawing/2014/main" id="{75DCAB33-3451-47AD-B456-031EDFE6284E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272" name="Group">
                <a:extLst>
                  <a:ext uri="{FF2B5EF4-FFF2-40B4-BE49-F238E27FC236}">
                    <a16:creationId xmlns:a16="http://schemas.microsoft.com/office/drawing/2014/main" id="{EC95C126-1B93-4A6A-9168-E0FF467F7CF6}"/>
                  </a:ext>
                </a:extLst>
              </p:cNvPr>
              <p:cNvGrpSpPr/>
              <p:nvPr/>
            </p:nvGrpSpPr>
            <p:grpSpPr>
              <a:xfrm>
                <a:off x="2114546" y="808436"/>
                <a:ext cx="210245" cy="573161"/>
                <a:chOff x="0" y="0"/>
                <a:chExt cx="210243" cy="573160"/>
              </a:xfrm>
            </p:grpSpPr>
            <p:sp>
              <p:nvSpPr>
                <p:cNvPr id="273" name="Rectangle">
                  <a:extLst>
                    <a:ext uri="{FF2B5EF4-FFF2-40B4-BE49-F238E27FC236}">
                      <a16:creationId xmlns:a16="http://schemas.microsoft.com/office/drawing/2014/main" id="{8454E170-FC8D-4BA2-86F4-5A15E2A3752C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74" name="Rectangle">
                  <a:extLst>
                    <a:ext uri="{FF2B5EF4-FFF2-40B4-BE49-F238E27FC236}">
                      <a16:creationId xmlns:a16="http://schemas.microsoft.com/office/drawing/2014/main" id="{D9C8FA41-81BF-4978-879D-27AF23A88461}"/>
                    </a:ext>
                  </a:extLst>
                </p:cNvPr>
                <p:cNvSpPr/>
                <p:nvPr/>
              </p:nvSpPr>
              <p:spPr>
                <a:xfrm>
                  <a:off x="97343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75" name="Shape">
                  <a:extLst>
                    <a:ext uri="{FF2B5EF4-FFF2-40B4-BE49-F238E27FC236}">
                      <a16:creationId xmlns:a16="http://schemas.microsoft.com/office/drawing/2014/main" id="{11035BB7-76B8-43E2-83DC-E790D7FDA4A1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76" name="Line">
                  <a:extLst>
                    <a:ext uri="{FF2B5EF4-FFF2-40B4-BE49-F238E27FC236}">
                      <a16:creationId xmlns:a16="http://schemas.microsoft.com/office/drawing/2014/main" id="{B64266D7-64C6-431F-BA70-124235B1A459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77" name="Line">
                  <a:extLst>
                    <a:ext uri="{FF2B5EF4-FFF2-40B4-BE49-F238E27FC236}">
                      <a16:creationId xmlns:a16="http://schemas.microsoft.com/office/drawing/2014/main" id="{6EF2B7BB-7AF7-4754-A6CB-8BE61F570A47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56" name="Group">
              <a:extLst>
                <a:ext uri="{FF2B5EF4-FFF2-40B4-BE49-F238E27FC236}">
                  <a16:creationId xmlns:a16="http://schemas.microsoft.com/office/drawing/2014/main" id="{2F902C5C-B60C-40B8-ABCD-0BABDC998839}"/>
                </a:ext>
              </a:extLst>
            </p:cNvPr>
            <p:cNvGrpSpPr/>
            <p:nvPr/>
          </p:nvGrpSpPr>
          <p:grpSpPr>
            <a:xfrm>
              <a:off x="356410" y="414292"/>
              <a:ext cx="2335533" cy="1381598"/>
              <a:chOff x="0" y="0"/>
              <a:chExt cx="2335532" cy="1381596"/>
            </a:xfrm>
          </p:grpSpPr>
          <p:grpSp>
            <p:nvGrpSpPr>
              <p:cNvPr id="231" name="Group">
                <a:extLst>
                  <a:ext uri="{FF2B5EF4-FFF2-40B4-BE49-F238E27FC236}">
                    <a16:creationId xmlns:a16="http://schemas.microsoft.com/office/drawing/2014/main" id="{B665A305-03C2-4876-98D5-1F53B48ACC92}"/>
                  </a:ext>
                </a:extLst>
              </p:cNvPr>
              <p:cNvGrpSpPr/>
              <p:nvPr/>
            </p:nvGrpSpPr>
            <p:grpSpPr>
              <a:xfrm>
                <a:off x="0" y="0"/>
                <a:ext cx="210244" cy="573161"/>
                <a:chOff x="0" y="0"/>
                <a:chExt cx="210243" cy="573160"/>
              </a:xfrm>
            </p:grpSpPr>
            <p:sp>
              <p:nvSpPr>
                <p:cNvPr id="262" name="Rectangle">
                  <a:extLst>
                    <a:ext uri="{FF2B5EF4-FFF2-40B4-BE49-F238E27FC236}">
                      <a16:creationId xmlns:a16="http://schemas.microsoft.com/office/drawing/2014/main" id="{2ED54C19-C28D-4B59-BA09-9D5667E3E546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63" name="Rectangle">
                  <a:extLst>
                    <a:ext uri="{FF2B5EF4-FFF2-40B4-BE49-F238E27FC236}">
                      <a16:creationId xmlns:a16="http://schemas.microsoft.com/office/drawing/2014/main" id="{994F9637-895B-4DEB-BAD4-6487D68784B2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64" name="Shape">
                  <a:extLst>
                    <a:ext uri="{FF2B5EF4-FFF2-40B4-BE49-F238E27FC236}">
                      <a16:creationId xmlns:a16="http://schemas.microsoft.com/office/drawing/2014/main" id="{0C26CF91-7AC5-49B8-9BFB-68AD97FC8630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65" name="Line">
                  <a:extLst>
                    <a:ext uri="{FF2B5EF4-FFF2-40B4-BE49-F238E27FC236}">
                      <a16:creationId xmlns:a16="http://schemas.microsoft.com/office/drawing/2014/main" id="{C3C9C48C-3114-4A54-A7AE-D9B63888F359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66" name="Line">
                  <a:extLst>
                    <a:ext uri="{FF2B5EF4-FFF2-40B4-BE49-F238E27FC236}">
                      <a16:creationId xmlns:a16="http://schemas.microsoft.com/office/drawing/2014/main" id="{0D5FF376-9436-43D6-9088-5EDA07F71B20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232" name="Group">
                <a:extLst>
                  <a:ext uri="{FF2B5EF4-FFF2-40B4-BE49-F238E27FC236}">
                    <a16:creationId xmlns:a16="http://schemas.microsoft.com/office/drawing/2014/main" id="{3C5FE65A-3DFE-4C8A-88BC-CDEBE487584D}"/>
                  </a:ext>
                </a:extLst>
              </p:cNvPr>
              <p:cNvGrpSpPr/>
              <p:nvPr/>
            </p:nvGrpSpPr>
            <p:grpSpPr>
              <a:xfrm>
                <a:off x="412432" y="165927"/>
                <a:ext cx="210245" cy="573162"/>
                <a:chOff x="0" y="0"/>
                <a:chExt cx="210243" cy="573160"/>
              </a:xfrm>
            </p:grpSpPr>
            <p:sp>
              <p:nvSpPr>
                <p:cNvPr id="257" name="Rectangle">
                  <a:extLst>
                    <a:ext uri="{FF2B5EF4-FFF2-40B4-BE49-F238E27FC236}">
                      <a16:creationId xmlns:a16="http://schemas.microsoft.com/office/drawing/2014/main" id="{A8E31DF3-3A68-4DF6-A9CA-73E789D58C6B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58" name="Rectangle">
                  <a:extLst>
                    <a:ext uri="{FF2B5EF4-FFF2-40B4-BE49-F238E27FC236}">
                      <a16:creationId xmlns:a16="http://schemas.microsoft.com/office/drawing/2014/main" id="{F83CA918-9B64-465E-8D87-EAE6699C43F3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59" name="Shape">
                  <a:extLst>
                    <a:ext uri="{FF2B5EF4-FFF2-40B4-BE49-F238E27FC236}">
                      <a16:creationId xmlns:a16="http://schemas.microsoft.com/office/drawing/2014/main" id="{8A4303E5-4B9B-439B-9610-35B09F33E13E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60" name="Line">
                  <a:extLst>
                    <a:ext uri="{FF2B5EF4-FFF2-40B4-BE49-F238E27FC236}">
                      <a16:creationId xmlns:a16="http://schemas.microsoft.com/office/drawing/2014/main" id="{DAFC016B-A64E-4379-BC43-44D180CAEEFA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61" name="Line">
                  <a:extLst>
                    <a:ext uri="{FF2B5EF4-FFF2-40B4-BE49-F238E27FC236}">
                      <a16:creationId xmlns:a16="http://schemas.microsoft.com/office/drawing/2014/main" id="{8CB0E749-F544-470E-B752-B0EE56D1585A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233" name="Group">
                <a:extLst>
                  <a:ext uri="{FF2B5EF4-FFF2-40B4-BE49-F238E27FC236}">
                    <a16:creationId xmlns:a16="http://schemas.microsoft.com/office/drawing/2014/main" id="{EDA1CC8B-06B5-43DB-9FD4-549BC7DC4839}"/>
                  </a:ext>
                </a:extLst>
              </p:cNvPr>
              <p:cNvGrpSpPr/>
              <p:nvPr/>
            </p:nvGrpSpPr>
            <p:grpSpPr>
              <a:xfrm>
                <a:off x="824865" y="303688"/>
                <a:ext cx="210245" cy="573162"/>
                <a:chOff x="0" y="0"/>
                <a:chExt cx="210243" cy="573160"/>
              </a:xfrm>
            </p:grpSpPr>
            <p:sp>
              <p:nvSpPr>
                <p:cNvPr id="252" name="Rectangle">
                  <a:extLst>
                    <a:ext uri="{FF2B5EF4-FFF2-40B4-BE49-F238E27FC236}">
                      <a16:creationId xmlns:a16="http://schemas.microsoft.com/office/drawing/2014/main" id="{0DDA36AD-22E7-4E93-ACED-AD9F3040A774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53" name="Rectangle">
                  <a:extLst>
                    <a:ext uri="{FF2B5EF4-FFF2-40B4-BE49-F238E27FC236}">
                      <a16:creationId xmlns:a16="http://schemas.microsoft.com/office/drawing/2014/main" id="{E317B868-3AEA-417C-8C6F-2A74A804DF0F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54" name="Shape">
                  <a:extLst>
                    <a:ext uri="{FF2B5EF4-FFF2-40B4-BE49-F238E27FC236}">
                      <a16:creationId xmlns:a16="http://schemas.microsoft.com/office/drawing/2014/main" id="{4DA10A8B-5DD2-4B76-A0C0-F6D4C02186E9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55" name="Line">
                  <a:extLst>
                    <a:ext uri="{FF2B5EF4-FFF2-40B4-BE49-F238E27FC236}">
                      <a16:creationId xmlns:a16="http://schemas.microsoft.com/office/drawing/2014/main" id="{4BC3F480-66BB-47CA-A1C6-5C46BB274588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56" name="Line">
                  <a:extLst>
                    <a:ext uri="{FF2B5EF4-FFF2-40B4-BE49-F238E27FC236}">
                      <a16:creationId xmlns:a16="http://schemas.microsoft.com/office/drawing/2014/main" id="{ACC831DD-0391-406C-BFD2-C675ECAEA3AF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234" name="Group">
                <a:extLst>
                  <a:ext uri="{FF2B5EF4-FFF2-40B4-BE49-F238E27FC236}">
                    <a16:creationId xmlns:a16="http://schemas.microsoft.com/office/drawing/2014/main" id="{3273DD01-9FA7-49D7-A36B-F7DA5C750E5F}"/>
                  </a:ext>
                </a:extLst>
              </p:cNvPr>
              <p:cNvGrpSpPr/>
              <p:nvPr/>
            </p:nvGrpSpPr>
            <p:grpSpPr>
              <a:xfrm>
                <a:off x="1263489" y="485242"/>
                <a:ext cx="210245" cy="573161"/>
                <a:chOff x="0" y="0"/>
                <a:chExt cx="210243" cy="573160"/>
              </a:xfrm>
            </p:grpSpPr>
            <p:sp>
              <p:nvSpPr>
                <p:cNvPr id="247" name="Rectangle">
                  <a:extLst>
                    <a:ext uri="{FF2B5EF4-FFF2-40B4-BE49-F238E27FC236}">
                      <a16:creationId xmlns:a16="http://schemas.microsoft.com/office/drawing/2014/main" id="{EADBCBC2-F047-420C-939B-7B8104BA107B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48" name="Rectangle">
                  <a:extLst>
                    <a:ext uri="{FF2B5EF4-FFF2-40B4-BE49-F238E27FC236}">
                      <a16:creationId xmlns:a16="http://schemas.microsoft.com/office/drawing/2014/main" id="{A1459354-5B9C-4888-B909-E7985D8B259E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49" name="Shape">
                  <a:extLst>
                    <a:ext uri="{FF2B5EF4-FFF2-40B4-BE49-F238E27FC236}">
                      <a16:creationId xmlns:a16="http://schemas.microsoft.com/office/drawing/2014/main" id="{128F19E3-FC4E-41FB-9EB3-433E9075D785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50" name="Line">
                  <a:extLst>
                    <a:ext uri="{FF2B5EF4-FFF2-40B4-BE49-F238E27FC236}">
                      <a16:creationId xmlns:a16="http://schemas.microsoft.com/office/drawing/2014/main" id="{2B857D02-FCFB-4F03-9499-BFC8803838E9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51" name="Line">
                  <a:extLst>
                    <a:ext uri="{FF2B5EF4-FFF2-40B4-BE49-F238E27FC236}">
                      <a16:creationId xmlns:a16="http://schemas.microsoft.com/office/drawing/2014/main" id="{F9BABE5C-861C-43F4-AE4E-31124C2CA814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235" name="Group">
                <a:extLst>
                  <a:ext uri="{FF2B5EF4-FFF2-40B4-BE49-F238E27FC236}">
                    <a16:creationId xmlns:a16="http://schemas.microsoft.com/office/drawing/2014/main" id="{96433D77-3FE3-4D3A-B16C-C02AA20AB67C}"/>
                  </a:ext>
                </a:extLst>
              </p:cNvPr>
              <p:cNvGrpSpPr/>
              <p:nvPr/>
            </p:nvGrpSpPr>
            <p:grpSpPr>
              <a:xfrm>
                <a:off x="1694028" y="628740"/>
                <a:ext cx="210245" cy="573161"/>
                <a:chOff x="0" y="0"/>
                <a:chExt cx="210243" cy="573160"/>
              </a:xfrm>
            </p:grpSpPr>
            <p:sp>
              <p:nvSpPr>
                <p:cNvPr id="242" name="Rectangle">
                  <a:extLst>
                    <a:ext uri="{FF2B5EF4-FFF2-40B4-BE49-F238E27FC236}">
                      <a16:creationId xmlns:a16="http://schemas.microsoft.com/office/drawing/2014/main" id="{F8199DC8-2DDE-43C2-BE67-B2C59CB7F12A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43" name="Rectangle">
                  <a:extLst>
                    <a:ext uri="{FF2B5EF4-FFF2-40B4-BE49-F238E27FC236}">
                      <a16:creationId xmlns:a16="http://schemas.microsoft.com/office/drawing/2014/main" id="{5A46C764-217A-422E-8D72-84366F20D588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44" name="Shape">
                  <a:extLst>
                    <a:ext uri="{FF2B5EF4-FFF2-40B4-BE49-F238E27FC236}">
                      <a16:creationId xmlns:a16="http://schemas.microsoft.com/office/drawing/2014/main" id="{33B588F5-D4AC-48F8-AA5D-331A60D359B3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45" name="Line">
                  <a:extLst>
                    <a:ext uri="{FF2B5EF4-FFF2-40B4-BE49-F238E27FC236}">
                      <a16:creationId xmlns:a16="http://schemas.microsoft.com/office/drawing/2014/main" id="{A3EB5D75-5637-46BB-85ED-C007603A75A5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46" name="Line">
                  <a:extLst>
                    <a:ext uri="{FF2B5EF4-FFF2-40B4-BE49-F238E27FC236}">
                      <a16:creationId xmlns:a16="http://schemas.microsoft.com/office/drawing/2014/main" id="{E8121E5D-B6BE-4064-89E4-4F969DBEDF51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236" name="Group">
                <a:extLst>
                  <a:ext uri="{FF2B5EF4-FFF2-40B4-BE49-F238E27FC236}">
                    <a16:creationId xmlns:a16="http://schemas.microsoft.com/office/drawing/2014/main" id="{52BE4D05-A0CB-4567-9B8F-35FA45846430}"/>
                  </a:ext>
                </a:extLst>
              </p:cNvPr>
              <p:cNvGrpSpPr/>
              <p:nvPr/>
            </p:nvGrpSpPr>
            <p:grpSpPr>
              <a:xfrm>
                <a:off x="2125289" y="808436"/>
                <a:ext cx="210244" cy="573161"/>
                <a:chOff x="0" y="0"/>
                <a:chExt cx="210243" cy="573160"/>
              </a:xfrm>
            </p:grpSpPr>
            <p:sp>
              <p:nvSpPr>
                <p:cNvPr id="237" name="Rectangle">
                  <a:extLst>
                    <a:ext uri="{FF2B5EF4-FFF2-40B4-BE49-F238E27FC236}">
                      <a16:creationId xmlns:a16="http://schemas.microsoft.com/office/drawing/2014/main" id="{8EA1A802-23B0-4B6E-81B7-DC3AE9987E19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38" name="Rectangle">
                  <a:extLst>
                    <a:ext uri="{FF2B5EF4-FFF2-40B4-BE49-F238E27FC236}">
                      <a16:creationId xmlns:a16="http://schemas.microsoft.com/office/drawing/2014/main" id="{1FFB7759-4630-4186-A83F-B9698670D55F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39" name="Shape">
                  <a:extLst>
                    <a:ext uri="{FF2B5EF4-FFF2-40B4-BE49-F238E27FC236}">
                      <a16:creationId xmlns:a16="http://schemas.microsoft.com/office/drawing/2014/main" id="{3EDC24C8-69BC-4E60-A803-A72E22B41111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40" name="Line">
                  <a:extLst>
                    <a:ext uri="{FF2B5EF4-FFF2-40B4-BE49-F238E27FC236}">
                      <a16:creationId xmlns:a16="http://schemas.microsoft.com/office/drawing/2014/main" id="{26AED68C-6A28-4C69-AB73-F361E59F70F1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41" name="Line">
                  <a:extLst>
                    <a:ext uri="{FF2B5EF4-FFF2-40B4-BE49-F238E27FC236}">
                      <a16:creationId xmlns:a16="http://schemas.microsoft.com/office/drawing/2014/main" id="{CB7C619F-490E-4145-8FCF-0B4438ACDBB3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57" name="Group">
              <a:extLst>
                <a:ext uri="{FF2B5EF4-FFF2-40B4-BE49-F238E27FC236}">
                  <a16:creationId xmlns:a16="http://schemas.microsoft.com/office/drawing/2014/main" id="{BA94CDCC-65F1-46DB-9FFA-D70847ECC052}"/>
                </a:ext>
              </a:extLst>
            </p:cNvPr>
            <p:cNvGrpSpPr/>
            <p:nvPr/>
          </p:nvGrpSpPr>
          <p:grpSpPr>
            <a:xfrm>
              <a:off x="248602" y="1003879"/>
              <a:ext cx="2335533" cy="1381598"/>
              <a:chOff x="0" y="0"/>
              <a:chExt cx="2335532" cy="1381596"/>
            </a:xfrm>
          </p:grpSpPr>
          <p:grpSp>
            <p:nvGrpSpPr>
              <p:cNvPr id="195" name="Group">
                <a:extLst>
                  <a:ext uri="{FF2B5EF4-FFF2-40B4-BE49-F238E27FC236}">
                    <a16:creationId xmlns:a16="http://schemas.microsoft.com/office/drawing/2014/main" id="{A067880F-9E79-4043-9371-C6891AF3A264}"/>
                  </a:ext>
                </a:extLst>
              </p:cNvPr>
              <p:cNvGrpSpPr/>
              <p:nvPr/>
            </p:nvGrpSpPr>
            <p:grpSpPr>
              <a:xfrm>
                <a:off x="0" y="0"/>
                <a:ext cx="210244" cy="573161"/>
                <a:chOff x="0" y="0"/>
                <a:chExt cx="210243" cy="573160"/>
              </a:xfrm>
            </p:grpSpPr>
            <p:sp>
              <p:nvSpPr>
                <p:cNvPr id="226" name="Rectangle">
                  <a:extLst>
                    <a:ext uri="{FF2B5EF4-FFF2-40B4-BE49-F238E27FC236}">
                      <a16:creationId xmlns:a16="http://schemas.microsoft.com/office/drawing/2014/main" id="{D0D6AD0A-66DE-41EB-863F-E739891F0DAC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27" name="Rectangle">
                  <a:extLst>
                    <a:ext uri="{FF2B5EF4-FFF2-40B4-BE49-F238E27FC236}">
                      <a16:creationId xmlns:a16="http://schemas.microsoft.com/office/drawing/2014/main" id="{79D6BEC5-84A7-4827-86C0-20311FA02DE5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28" name="Shape">
                  <a:extLst>
                    <a:ext uri="{FF2B5EF4-FFF2-40B4-BE49-F238E27FC236}">
                      <a16:creationId xmlns:a16="http://schemas.microsoft.com/office/drawing/2014/main" id="{D1F6D103-08C6-4C7F-99BD-8A3E7CB8F71E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29" name="Line">
                  <a:extLst>
                    <a:ext uri="{FF2B5EF4-FFF2-40B4-BE49-F238E27FC236}">
                      <a16:creationId xmlns:a16="http://schemas.microsoft.com/office/drawing/2014/main" id="{A9D70D5E-29DC-44F5-8BF5-64F52CA7F520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30" name="Line">
                  <a:extLst>
                    <a:ext uri="{FF2B5EF4-FFF2-40B4-BE49-F238E27FC236}">
                      <a16:creationId xmlns:a16="http://schemas.microsoft.com/office/drawing/2014/main" id="{DDB61EC8-C086-4651-8BD6-8EAC47B5D935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96" name="Group">
                <a:extLst>
                  <a:ext uri="{FF2B5EF4-FFF2-40B4-BE49-F238E27FC236}">
                    <a16:creationId xmlns:a16="http://schemas.microsoft.com/office/drawing/2014/main" id="{3A1758D1-C8D6-4448-ABA7-B9E36DA12F91}"/>
                  </a:ext>
                </a:extLst>
              </p:cNvPr>
              <p:cNvGrpSpPr/>
              <p:nvPr/>
            </p:nvGrpSpPr>
            <p:grpSpPr>
              <a:xfrm>
                <a:off x="412432" y="165927"/>
                <a:ext cx="210245" cy="573162"/>
                <a:chOff x="0" y="0"/>
                <a:chExt cx="210243" cy="573160"/>
              </a:xfrm>
            </p:grpSpPr>
            <p:sp>
              <p:nvSpPr>
                <p:cNvPr id="221" name="Rectangle">
                  <a:extLst>
                    <a:ext uri="{FF2B5EF4-FFF2-40B4-BE49-F238E27FC236}">
                      <a16:creationId xmlns:a16="http://schemas.microsoft.com/office/drawing/2014/main" id="{5A43C4B2-D3B9-4893-9E92-A7E69B59B1F2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22" name="Rectangle">
                  <a:extLst>
                    <a:ext uri="{FF2B5EF4-FFF2-40B4-BE49-F238E27FC236}">
                      <a16:creationId xmlns:a16="http://schemas.microsoft.com/office/drawing/2014/main" id="{D9A51C53-1F3E-49FA-A4E4-C4A6C95D8265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23" name="Shape">
                  <a:extLst>
                    <a:ext uri="{FF2B5EF4-FFF2-40B4-BE49-F238E27FC236}">
                      <a16:creationId xmlns:a16="http://schemas.microsoft.com/office/drawing/2014/main" id="{A76418AE-8520-4B0D-8DDA-1EF2E88A3E31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24" name="Line">
                  <a:extLst>
                    <a:ext uri="{FF2B5EF4-FFF2-40B4-BE49-F238E27FC236}">
                      <a16:creationId xmlns:a16="http://schemas.microsoft.com/office/drawing/2014/main" id="{1AC3DF57-EC1B-4E6A-8FA4-F5A43CA6F378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25" name="Line">
                  <a:extLst>
                    <a:ext uri="{FF2B5EF4-FFF2-40B4-BE49-F238E27FC236}">
                      <a16:creationId xmlns:a16="http://schemas.microsoft.com/office/drawing/2014/main" id="{35CB61E0-2008-4052-B81B-F39934D3B075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97" name="Group">
                <a:extLst>
                  <a:ext uri="{FF2B5EF4-FFF2-40B4-BE49-F238E27FC236}">
                    <a16:creationId xmlns:a16="http://schemas.microsoft.com/office/drawing/2014/main" id="{BABBBE57-1940-4AD3-9798-63D95D42903F}"/>
                  </a:ext>
                </a:extLst>
              </p:cNvPr>
              <p:cNvGrpSpPr/>
              <p:nvPr/>
            </p:nvGrpSpPr>
            <p:grpSpPr>
              <a:xfrm>
                <a:off x="824865" y="303688"/>
                <a:ext cx="210245" cy="573162"/>
                <a:chOff x="0" y="0"/>
                <a:chExt cx="210243" cy="573160"/>
              </a:xfrm>
            </p:grpSpPr>
            <p:sp>
              <p:nvSpPr>
                <p:cNvPr id="216" name="Rectangle">
                  <a:extLst>
                    <a:ext uri="{FF2B5EF4-FFF2-40B4-BE49-F238E27FC236}">
                      <a16:creationId xmlns:a16="http://schemas.microsoft.com/office/drawing/2014/main" id="{4AAD55EE-8500-4C2F-BB11-ACB700EB339E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17" name="Rectangle">
                  <a:extLst>
                    <a:ext uri="{FF2B5EF4-FFF2-40B4-BE49-F238E27FC236}">
                      <a16:creationId xmlns:a16="http://schemas.microsoft.com/office/drawing/2014/main" id="{BD944D99-068F-4955-B80F-8E86D5F5DB64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18" name="Shape">
                  <a:extLst>
                    <a:ext uri="{FF2B5EF4-FFF2-40B4-BE49-F238E27FC236}">
                      <a16:creationId xmlns:a16="http://schemas.microsoft.com/office/drawing/2014/main" id="{514B8913-000F-4F7C-8931-9E4560352EBD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19" name="Line">
                  <a:extLst>
                    <a:ext uri="{FF2B5EF4-FFF2-40B4-BE49-F238E27FC236}">
                      <a16:creationId xmlns:a16="http://schemas.microsoft.com/office/drawing/2014/main" id="{7AB0726A-0549-41B0-B868-BB45BCEFC897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20" name="Line">
                  <a:extLst>
                    <a:ext uri="{FF2B5EF4-FFF2-40B4-BE49-F238E27FC236}">
                      <a16:creationId xmlns:a16="http://schemas.microsoft.com/office/drawing/2014/main" id="{87874CD1-EDCE-459A-97F1-CF808E906AEA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98" name="Group">
                <a:extLst>
                  <a:ext uri="{FF2B5EF4-FFF2-40B4-BE49-F238E27FC236}">
                    <a16:creationId xmlns:a16="http://schemas.microsoft.com/office/drawing/2014/main" id="{A7BC71E1-0251-4E09-85E1-059F4C96F57E}"/>
                  </a:ext>
                </a:extLst>
              </p:cNvPr>
              <p:cNvGrpSpPr/>
              <p:nvPr/>
            </p:nvGrpSpPr>
            <p:grpSpPr>
              <a:xfrm>
                <a:off x="1263489" y="485242"/>
                <a:ext cx="210245" cy="573161"/>
                <a:chOff x="0" y="0"/>
                <a:chExt cx="210243" cy="573160"/>
              </a:xfrm>
            </p:grpSpPr>
            <p:sp>
              <p:nvSpPr>
                <p:cNvPr id="211" name="Rectangle">
                  <a:extLst>
                    <a:ext uri="{FF2B5EF4-FFF2-40B4-BE49-F238E27FC236}">
                      <a16:creationId xmlns:a16="http://schemas.microsoft.com/office/drawing/2014/main" id="{46A71884-872C-4DF6-9582-AF50C8455FB3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12" name="Rectangle">
                  <a:extLst>
                    <a:ext uri="{FF2B5EF4-FFF2-40B4-BE49-F238E27FC236}">
                      <a16:creationId xmlns:a16="http://schemas.microsoft.com/office/drawing/2014/main" id="{4B0482E2-A206-470F-9062-A73D023CC65A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13" name="Shape">
                  <a:extLst>
                    <a:ext uri="{FF2B5EF4-FFF2-40B4-BE49-F238E27FC236}">
                      <a16:creationId xmlns:a16="http://schemas.microsoft.com/office/drawing/2014/main" id="{E976D3F9-7075-4A56-A3B5-05CAB32020F7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14" name="Line">
                  <a:extLst>
                    <a:ext uri="{FF2B5EF4-FFF2-40B4-BE49-F238E27FC236}">
                      <a16:creationId xmlns:a16="http://schemas.microsoft.com/office/drawing/2014/main" id="{44D9245C-18B0-4DD7-A941-1F1F6B892BDB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15" name="Line">
                  <a:extLst>
                    <a:ext uri="{FF2B5EF4-FFF2-40B4-BE49-F238E27FC236}">
                      <a16:creationId xmlns:a16="http://schemas.microsoft.com/office/drawing/2014/main" id="{6A72E543-C435-4D02-B0F8-5FC7D07177A2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99" name="Group">
                <a:extLst>
                  <a:ext uri="{FF2B5EF4-FFF2-40B4-BE49-F238E27FC236}">
                    <a16:creationId xmlns:a16="http://schemas.microsoft.com/office/drawing/2014/main" id="{C12471CD-9529-45F4-84CC-4BED5B06D8F8}"/>
                  </a:ext>
                </a:extLst>
              </p:cNvPr>
              <p:cNvGrpSpPr/>
              <p:nvPr/>
            </p:nvGrpSpPr>
            <p:grpSpPr>
              <a:xfrm>
                <a:off x="1694028" y="628740"/>
                <a:ext cx="210245" cy="573161"/>
                <a:chOff x="0" y="0"/>
                <a:chExt cx="210243" cy="573160"/>
              </a:xfrm>
            </p:grpSpPr>
            <p:sp>
              <p:nvSpPr>
                <p:cNvPr id="206" name="Rectangle">
                  <a:extLst>
                    <a:ext uri="{FF2B5EF4-FFF2-40B4-BE49-F238E27FC236}">
                      <a16:creationId xmlns:a16="http://schemas.microsoft.com/office/drawing/2014/main" id="{5A05D727-ED1E-497C-B53A-DABB29298000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07" name="Rectangle">
                  <a:extLst>
                    <a:ext uri="{FF2B5EF4-FFF2-40B4-BE49-F238E27FC236}">
                      <a16:creationId xmlns:a16="http://schemas.microsoft.com/office/drawing/2014/main" id="{F9C8398C-39E1-4686-9CC1-686CE42F5506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08" name="Shape">
                  <a:extLst>
                    <a:ext uri="{FF2B5EF4-FFF2-40B4-BE49-F238E27FC236}">
                      <a16:creationId xmlns:a16="http://schemas.microsoft.com/office/drawing/2014/main" id="{E17E5DB2-5ECA-4DF2-89C1-C2F24B6E1E62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09" name="Line">
                  <a:extLst>
                    <a:ext uri="{FF2B5EF4-FFF2-40B4-BE49-F238E27FC236}">
                      <a16:creationId xmlns:a16="http://schemas.microsoft.com/office/drawing/2014/main" id="{73AF8C01-5540-4E6A-AD76-ED34F29B7117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10" name="Line">
                  <a:extLst>
                    <a:ext uri="{FF2B5EF4-FFF2-40B4-BE49-F238E27FC236}">
                      <a16:creationId xmlns:a16="http://schemas.microsoft.com/office/drawing/2014/main" id="{2A46998B-88E8-4A26-8F9A-EE78EF1F2D68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200" name="Group">
                <a:extLst>
                  <a:ext uri="{FF2B5EF4-FFF2-40B4-BE49-F238E27FC236}">
                    <a16:creationId xmlns:a16="http://schemas.microsoft.com/office/drawing/2014/main" id="{DA7C4DE2-5C36-4A16-9A22-4E70F222DC8C}"/>
                  </a:ext>
                </a:extLst>
              </p:cNvPr>
              <p:cNvGrpSpPr/>
              <p:nvPr/>
            </p:nvGrpSpPr>
            <p:grpSpPr>
              <a:xfrm>
                <a:off x="2125289" y="808436"/>
                <a:ext cx="210244" cy="573161"/>
                <a:chOff x="0" y="0"/>
                <a:chExt cx="210243" cy="573160"/>
              </a:xfrm>
            </p:grpSpPr>
            <p:sp>
              <p:nvSpPr>
                <p:cNvPr id="201" name="Rectangle">
                  <a:extLst>
                    <a:ext uri="{FF2B5EF4-FFF2-40B4-BE49-F238E27FC236}">
                      <a16:creationId xmlns:a16="http://schemas.microsoft.com/office/drawing/2014/main" id="{C09729FD-87CE-4A89-96C5-313EB41A5F13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02" name="Rectangle">
                  <a:extLst>
                    <a:ext uri="{FF2B5EF4-FFF2-40B4-BE49-F238E27FC236}">
                      <a16:creationId xmlns:a16="http://schemas.microsoft.com/office/drawing/2014/main" id="{137205C3-9850-4C57-B676-A09542350971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03" name="Shape">
                  <a:extLst>
                    <a:ext uri="{FF2B5EF4-FFF2-40B4-BE49-F238E27FC236}">
                      <a16:creationId xmlns:a16="http://schemas.microsoft.com/office/drawing/2014/main" id="{9311A254-FB36-494C-BEC3-3982B6BDCA38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04" name="Line">
                  <a:extLst>
                    <a:ext uri="{FF2B5EF4-FFF2-40B4-BE49-F238E27FC236}">
                      <a16:creationId xmlns:a16="http://schemas.microsoft.com/office/drawing/2014/main" id="{2D044B59-0F21-4906-97E0-632A06F68925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05" name="Line">
                  <a:extLst>
                    <a:ext uri="{FF2B5EF4-FFF2-40B4-BE49-F238E27FC236}">
                      <a16:creationId xmlns:a16="http://schemas.microsoft.com/office/drawing/2014/main" id="{523EBD0D-7C9C-48B4-9B64-95D1A9E0EBC4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58" name="Group">
              <a:extLst>
                <a:ext uri="{FF2B5EF4-FFF2-40B4-BE49-F238E27FC236}">
                  <a16:creationId xmlns:a16="http://schemas.microsoft.com/office/drawing/2014/main" id="{E77C4454-FC4B-4296-8014-B5449B0A15B5}"/>
                </a:ext>
              </a:extLst>
            </p:cNvPr>
            <p:cNvGrpSpPr/>
            <p:nvPr/>
          </p:nvGrpSpPr>
          <p:grpSpPr>
            <a:xfrm>
              <a:off x="0" y="1491634"/>
              <a:ext cx="2335533" cy="1381598"/>
              <a:chOff x="0" y="0"/>
              <a:chExt cx="2335532" cy="1381596"/>
            </a:xfrm>
          </p:grpSpPr>
          <p:grpSp>
            <p:nvGrpSpPr>
              <p:cNvPr id="159" name="Group">
                <a:extLst>
                  <a:ext uri="{FF2B5EF4-FFF2-40B4-BE49-F238E27FC236}">
                    <a16:creationId xmlns:a16="http://schemas.microsoft.com/office/drawing/2014/main" id="{5562535E-B1DD-4E0F-87D0-DF242C488673}"/>
                  </a:ext>
                </a:extLst>
              </p:cNvPr>
              <p:cNvGrpSpPr/>
              <p:nvPr/>
            </p:nvGrpSpPr>
            <p:grpSpPr>
              <a:xfrm>
                <a:off x="0" y="0"/>
                <a:ext cx="210244" cy="573161"/>
                <a:chOff x="0" y="0"/>
                <a:chExt cx="210243" cy="573160"/>
              </a:xfrm>
            </p:grpSpPr>
            <p:sp>
              <p:nvSpPr>
                <p:cNvPr id="190" name="Rectangle">
                  <a:extLst>
                    <a:ext uri="{FF2B5EF4-FFF2-40B4-BE49-F238E27FC236}">
                      <a16:creationId xmlns:a16="http://schemas.microsoft.com/office/drawing/2014/main" id="{BA308C29-BF29-4B1B-91EE-FC9211D19CCF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91" name="Rectangle">
                  <a:extLst>
                    <a:ext uri="{FF2B5EF4-FFF2-40B4-BE49-F238E27FC236}">
                      <a16:creationId xmlns:a16="http://schemas.microsoft.com/office/drawing/2014/main" id="{D5CC85E2-6FB9-42A3-875F-66B8FF0E0B29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92" name="Shape">
                  <a:extLst>
                    <a:ext uri="{FF2B5EF4-FFF2-40B4-BE49-F238E27FC236}">
                      <a16:creationId xmlns:a16="http://schemas.microsoft.com/office/drawing/2014/main" id="{BF7438B9-B4F3-423F-8FA9-9EA5E0F37B2E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93" name="Line">
                  <a:extLst>
                    <a:ext uri="{FF2B5EF4-FFF2-40B4-BE49-F238E27FC236}">
                      <a16:creationId xmlns:a16="http://schemas.microsoft.com/office/drawing/2014/main" id="{10A8234F-6C79-4A32-A0D3-7FAE1F68EF7C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94" name="Line">
                  <a:extLst>
                    <a:ext uri="{FF2B5EF4-FFF2-40B4-BE49-F238E27FC236}">
                      <a16:creationId xmlns:a16="http://schemas.microsoft.com/office/drawing/2014/main" id="{BEF2F18C-0661-428A-BD2C-50C448852E04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60" name="Group">
                <a:extLst>
                  <a:ext uri="{FF2B5EF4-FFF2-40B4-BE49-F238E27FC236}">
                    <a16:creationId xmlns:a16="http://schemas.microsoft.com/office/drawing/2014/main" id="{38564C8B-BA88-46FE-BD95-54AE6765AD05}"/>
                  </a:ext>
                </a:extLst>
              </p:cNvPr>
              <p:cNvGrpSpPr/>
              <p:nvPr/>
            </p:nvGrpSpPr>
            <p:grpSpPr>
              <a:xfrm>
                <a:off x="412432" y="165927"/>
                <a:ext cx="210245" cy="573162"/>
                <a:chOff x="0" y="0"/>
                <a:chExt cx="210243" cy="573160"/>
              </a:xfrm>
            </p:grpSpPr>
            <p:sp>
              <p:nvSpPr>
                <p:cNvPr id="185" name="Rectangle">
                  <a:extLst>
                    <a:ext uri="{FF2B5EF4-FFF2-40B4-BE49-F238E27FC236}">
                      <a16:creationId xmlns:a16="http://schemas.microsoft.com/office/drawing/2014/main" id="{CB0100D4-F38F-4552-BDE6-575CD0BA6355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86" name="Rectangle">
                  <a:extLst>
                    <a:ext uri="{FF2B5EF4-FFF2-40B4-BE49-F238E27FC236}">
                      <a16:creationId xmlns:a16="http://schemas.microsoft.com/office/drawing/2014/main" id="{055C4EC6-5FD9-42FC-B179-2656A18A3B96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87" name="Shape">
                  <a:extLst>
                    <a:ext uri="{FF2B5EF4-FFF2-40B4-BE49-F238E27FC236}">
                      <a16:creationId xmlns:a16="http://schemas.microsoft.com/office/drawing/2014/main" id="{785D4E6B-C081-4FE4-B552-54A93156BD70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88" name="Line">
                  <a:extLst>
                    <a:ext uri="{FF2B5EF4-FFF2-40B4-BE49-F238E27FC236}">
                      <a16:creationId xmlns:a16="http://schemas.microsoft.com/office/drawing/2014/main" id="{F8134605-7E1F-4695-9180-5103686EC424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89" name="Line">
                  <a:extLst>
                    <a:ext uri="{FF2B5EF4-FFF2-40B4-BE49-F238E27FC236}">
                      <a16:creationId xmlns:a16="http://schemas.microsoft.com/office/drawing/2014/main" id="{3E8DB010-A644-4A42-B0C5-9265F375F6FA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61" name="Group">
                <a:extLst>
                  <a:ext uri="{FF2B5EF4-FFF2-40B4-BE49-F238E27FC236}">
                    <a16:creationId xmlns:a16="http://schemas.microsoft.com/office/drawing/2014/main" id="{C91355B5-0979-4E06-B355-6667CA4C6107}"/>
                  </a:ext>
                </a:extLst>
              </p:cNvPr>
              <p:cNvGrpSpPr/>
              <p:nvPr/>
            </p:nvGrpSpPr>
            <p:grpSpPr>
              <a:xfrm>
                <a:off x="824865" y="303688"/>
                <a:ext cx="210245" cy="573162"/>
                <a:chOff x="0" y="0"/>
                <a:chExt cx="210243" cy="573160"/>
              </a:xfrm>
            </p:grpSpPr>
            <p:sp>
              <p:nvSpPr>
                <p:cNvPr id="180" name="Rectangle">
                  <a:extLst>
                    <a:ext uri="{FF2B5EF4-FFF2-40B4-BE49-F238E27FC236}">
                      <a16:creationId xmlns:a16="http://schemas.microsoft.com/office/drawing/2014/main" id="{AB389F68-59EB-41C1-AA07-417E89CC23F7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81" name="Rectangle">
                  <a:extLst>
                    <a:ext uri="{FF2B5EF4-FFF2-40B4-BE49-F238E27FC236}">
                      <a16:creationId xmlns:a16="http://schemas.microsoft.com/office/drawing/2014/main" id="{A3CE0499-7B84-4A8B-A106-69024B9923D4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82" name="Shape">
                  <a:extLst>
                    <a:ext uri="{FF2B5EF4-FFF2-40B4-BE49-F238E27FC236}">
                      <a16:creationId xmlns:a16="http://schemas.microsoft.com/office/drawing/2014/main" id="{CF20CF28-57D7-4D6C-9AD2-FAC8CF41C248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83" name="Line">
                  <a:extLst>
                    <a:ext uri="{FF2B5EF4-FFF2-40B4-BE49-F238E27FC236}">
                      <a16:creationId xmlns:a16="http://schemas.microsoft.com/office/drawing/2014/main" id="{3537CA75-1C27-4D8D-AC12-35F9B3567741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84" name="Line">
                  <a:extLst>
                    <a:ext uri="{FF2B5EF4-FFF2-40B4-BE49-F238E27FC236}">
                      <a16:creationId xmlns:a16="http://schemas.microsoft.com/office/drawing/2014/main" id="{B5B6418E-6920-43B0-9C78-438C0F359902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62" name="Group">
                <a:extLst>
                  <a:ext uri="{FF2B5EF4-FFF2-40B4-BE49-F238E27FC236}">
                    <a16:creationId xmlns:a16="http://schemas.microsoft.com/office/drawing/2014/main" id="{F0623946-38A3-4AA3-9A82-7313E2DB290C}"/>
                  </a:ext>
                </a:extLst>
              </p:cNvPr>
              <p:cNvGrpSpPr/>
              <p:nvPr/>
            </p:nvGrpSpPr>
            <p:grpSpPr>
              <a:xfrm>
                <a:off x="1263489" y="485242"/>
                <a:ext cx="210245" cy="573161"/>
                <a:chOff x="0" y="0"/>
                <a:chExt cx="210243" cy="573160"/>
              </a:xfrm>
            </p:grpSpPr>
            <p:sp>
              <p:nvSpPr>
                <p:cNvPr id="175" name="Rectangle">
                  <a:extLst>
                    <a:ext uri="{FF2B5EF4-FFF2-40B4-BE49-F238E27FC236}">
                      <a16:creationId xmlns:a16="http://schemas.microsoft.com/office/drawing/2014/main" id="{FA1E8435-6147-42BE-BC26-A0849F73BB86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76" name="Rectangle">
                  <a:extLst>
                    <a:ext uri="{FF2B5EF4-FFF2-40B4-BE49-F238E27FC236}">
                      <a16:creationId xmlns:a16="http://schemas.microsoft.com/office/drawing/2014/main" id="{1CB74978-E431-4CE5-9CCF-C1CCFBB37849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77" name="Shape">
                  <a:extLst>
                    <a:ext uri="{FF2B5EF4-FFF2-40B4-BE49-F238E27FC236}">
                      <a16:creationId xmlns:a16="http://schemas.microsoft.com/office/drawing/2014/main" id="{DF9663C3-3B26-4F7D-AC57-4A07BF7449CA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78" name="Line">
                  <a:extLst>
                    <a:ext uri="{FF2B5EF4-FFF2-40B4-BE49-F238E27FC236}">
                      <a16:creationId xmlns:a16="http://schemas.microsoft.com/office/drawing/2014/main" id="{F819E488-DD6E-4E46-9EF9-9F7D5CCEE3F7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79" name="Line">
                  <a:extLst>
                    <a:ext uri="{FF2B5EF4-FFF2-40B4-BE49-F238E27FC236}">
                      <a16:creationId xmlns:a16="http://schemas.microsoft.com/office/drawing/2014/main" id="{7E4B1967-1965-4E35-B38F-2CD4A81F379D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63" name="Group">
                <a:extLst>
                  <a:ext uri="{FF2B5EF4-FFF2-40B4-BE49-F238E27FC236}">
                    <a16:creationId xmlns:a16="http://schemas.microsoft.com/office/drawing/2014/main" id="{450D2C5C-63BA-45C4-AD26-5E1E1B8D7C0D}"/>
                  </a:ext>
                </a:extLst>
              </p:cNvPr>
              <p:cNvGrpSpPr/>
              <p:nvPr/>
            </p:nvGrpSpPr>
            <p:grpSpPr>
              <a:xfrm>
                <a:off x="1694028" y="628740"/>
                <a:ext cx="210245" cy="573161"/>
                <a:chOff x="0" y="0"/>
                <a:chExt cx="210243" cy="573160"/>
              </a:xfrm>
            </p:grpSpPr>
            <p:sp>
              <p:nvSpPr>
                <p:cNvPr id="170" name="Rectangle">
                  <a:extLst>
                    <a:ext uri="{FF2B5EF4-FFF2-40B4-BE49-F238E27FC236}">
                      <a16:creationId xmlns:a16="http://schemas.microsoft.com/office/drawing/2014/main" id="{D602696B-6F15-46E3-92E4-7BC52F2E951C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71" name="Rectangle">
                  <a:extLst>
                    <a:ext uri="{FF2B5EF4-FFF2-40B4-BE49-F238E27FC236}">
                      <a16:creationId xmlns:a16="http://schemas.microsoft.com/office/drawing/2014/main" id="{142D4531-A5E6-4CF4-A9A9-B625D8C6E2D7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72" name="Shape">
                  <a:extLst>
                    <a:ext uri="{FF2B5EF4-FFF2-40B4-BE49-F238E27FC236}">
                      <a16:creationId xmlns:a16="http://schemas.microsoft.com/office/drawing/2014/main" id="{260F4FD0-C9D6-4FD3-AF0F-7CA68E738868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73" name="Line">
                  <a:extLst>
                    <a:ext uri="{FF2B5EF4-FFF2-40B4-BE49-F238E27FC236}">
                      <a16:creationId xmlns:a16="http://schemas.microsoft.com/office/drawing/2014/main" id="{21B7A2A3-CDC3-4A3C-BD3E-75F499F8D2BB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74" name="Line">
                  <a:extLst>
                    <a:ext uri="{FF2B5EF4-FFF2-40B4-BE49-F238E27FC236}">
                      <a16:creationId xmlns:a16="http://schemas.microsoft.com/office/drawing/2014/main" id="{342F5646-3587-4F17-B402-CAF5EC39DDE7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64" name="Group">
                <a:extLst>
                  <a:ext uri="{FF2B5EF4-FFF2-40B4-BE49-F238E27FC236}">
                    <a16:creationId xmlns:a16="http://schemas.microsoft.com/office/drawing/2014/main" id="{2FE5814F-BEE2-4E11-BD31-F5892CFB70F8}"/>
                  </a:ext>
                </a:extLst>
              </p:cNvPr>
              <p:cNvGrpSpPr/>
              <p:nvPr/>
            </p:nvGrpSpPr>
            <p:grpSpPr>
              <a:xfrm>
                <a:off x="2125289" y="808436"/>
                <a:ext cx="210244" cy="573161"/>
                <a:chOff x="0" y="0"/>
                <a:chExt cx="210243" cy="573160"/>
              </a:xfrm>
            </p:grpSpPr>
            <p:sp>
              <p:nvSpPr>
                <p:cNvPr id="165" name="Rectangle">
                  <a:extLst>
                    <a:ext uri="{FF2B5EF4-FFF2-40B4-BE49-F238E27FC236}">
                      <a16:creationId xmlns:a16="http://schemas.microsoft.com/office/drawing/2014/main" id="{BA02A116-F4AD-4BD6-9A1D-5254628E5162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66" name="Rectangle">
                  <a:extLst>
                    <a:ext uri="{FF2B5EF4-FFF2-40B4-BE49-F238E27FC236}">
                      <a16:creationId xmlns:a16="http://schemas.microsoft.com/office/drawing/2014/main" id="{3D6A95A7-9EAA-4980-9728-9527AF7C2FFC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67" name="Shape">
                  <a:extLst>
                    <a:ext uri="{FF2B5EF4-FFF2-40B4-BE49-F238E27FC236}">
                      <a16:creationId xmlns:a16="http://schemas.microsoft.com/office/drawing/2014/main" id="{744595A1-9EF2-44DD-AADF-8CA0836AEDBC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68" name="Line">
                  <a:extLst>
                    <a:ext uri="{FF2B5EF4-FFF2-40B4-BE49-F238E27FC236}">
                      <a16:creationId xmlns:a16="http://schemas.microsoft.com/office/drawing/2014/main" id="{E58793CE-C7C0-47A9-93E6-9D480751895C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69" name="Line">
                  <a:extLst>
                    <a:ext uri="{FF2B5EF4-FFF2-40B4-BE49-F238E27FC236}">
                      <a16:creationId xmlns:a16="http://schemas.microsoft.com/office/drawing/2014/main" id="{B06F1D07-92D0-4DFE-8E45-A7167A233DB4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/>
                </a:p>
              </p:txBody>
            </p:sp>
          </p:grpSp>
        </p:grpSp>
      </p:grpSp>
      <p:sp>
        <p:nvSpPr>
          <p:cNvPr id="303" name="Line">
            <a:extLst>
              <a:ext uri="{FF2B5EF4-FFF2-40B4-BE49-F238E27FC236}">
                <a16:creationId xmlns:a16="http://schemas.microsoft.com/office/drawing/2014/main" id="{D83BE4EC-F945-43D6-B13A-8F95E13B807E}"/>
              </a:ext>
            </a:extLst>
          </p:cNvPr>
          <p:cNvSpPr/>
          <p:nvPr/>
        </p:nvSpPr>
        <p:spPr>
          <a:xfrm>
            <a:off x="4946949" y="2940192"/>
            <a:ext cx="375892" cy="116548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diamond"/>
            <a:tailEnd type="diamond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04" name="10 m">
            <a:extLst>
              <a:ext uri="{FF2B5EF4-FFF2-40B4-BE49-F238E27FC236}">
                <a16:creationId xmlns:a16="http://schemas.microsoft.com/office/drawing/2014/main" id="{4B198144-8D6F-4880-9FD4-8D561CBC68C7}"/>
              </a:ext>
            </a:extLst>
          </p:cNvPr>
          <p:cNvSpPr txBox="1"/>
          <p:nvPr/>
        </p:nvSpPr>
        <p:spPr>
          <a:xfrm>
            <a:off x="4771035" y="2150189"/>
            <a:ext cx="1188292" cy="634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6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10 m</a:t>
            </a:r>
          </a:p>
        </p:txBody>
      </p:sp>
      <p:sp>
        <p:nvSpPr>
          <p:cNvPr id="305" name="Line">
            <a:extLst>
              <a:ext uri="{FF2B5EF4-FFF2-40B4-BE49-F238E27FC236}">
                <a16:creationId xmlns:a16="http://schemas.microsoft.com/office/drawing/2014/main" id="{497F4C06-049D-471F-8D4E-0528C56B8285}"/>
              </a:ext>
            </a:extLst>
          </p:cNvPr>
          <p:cNvSpPr/>
          <p:nvPr/>
        </p:nvSpPr>
        <p:spPr>
          <a:xfrm flipH="1">
            <a:off x="1799802" y="5223865"/>
            <a:ext cx="3070626" cy="6243934"/>
          </a:xfrm>
          <a:prstGeom prst="line">
            <a:avLst/>
          </a:prstGeom>
          <a:ln w="25400">
            <a:solidFill>
              <a:srgbClr val="5E5FF6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06" name="Line">
            <a:extLst>
              <a:ext uri="{FF2B5EF4-FFF2-40B4-BE49-F238E27FC236}">
                <a16:creationId xmlns:a16="http://schemas.microsoft.com/office/drawing/2014/main" id="{C63D5952-B43C-4B05-B4A6-AE7688BB27CD}"/>
              </a:ext>
            </a:extLst>
          </p:cNvPr>
          <p:cNvSpPr/>
          <p:nvPr/>
        </p:nvSpPr>
        <p:spPr>
          <a:xfrm flipH="1">
            <a:off x="4047943" y="5693423"/>
            <a:ext cx="2124194" cy="4143170"/>
          </a:xfrm>
          <a:prstGeom prst="line">
            <a:avLst/>
          </a:prstGeom>
          <a:ln w="25400">
            <a:solidFill>
              <a:srgbClr val="5E5FF6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07" name="Line">
            <a:extLst>
              <a:ext uri="{FF2B5EF4-FFF2-40B4-BE49-F238E27FC236}">
                <a16:creationId xmlns:a16="http://schemas.microsoft.com/office/drawing/2014/main" id="{4485DE7F-4C0D-4253-87F0-7CF41E0887B1}"/>
              </a:ext>
            </a:extLst>
          </p:cNvPr>
          <p:cNvSpPr/>
          <p:nvPr/>
        </p:nvSpPr>
        <p:spPr>
          <a:xfrm flipH="1">
            <a:off x="3164122" y="5502486"/>
            <a:ext cx="2596926" cy="4923637"/>
          </a:xfrm>
          <a:prstGeom prst="line">
            <a:avLst/>
          </a:prstGeom>
          <a:ln w="25400">
            <a:solidFill>
              <a:srgbClr val="5E5FF6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08" name="Line">
            <a:extLst>
              <a:ext uri="{FF2B5EF4-FFF2-40B4-BE49-F238E27FC236}">
                <a16:creationId xmlns:a16="http://schemas.microsoft.com/office/drawing/2014/main" id="{18AD81A2-6804-448E-A1F8-27B28581D120}"/>
              </a:ext>
            </a:extLst>
          </p:cNvPr>
          <p:cNvSpPr/>
          <p:nvPr/>
        </p:nvSpPr>
        <p:spPr>
          <a:xfrm flipH="1">
            <a:off x="1008249" y="5115415"/>
            <a:ext cx="3486490" cy="6954040"/>
          </a:xfrm>
          <a:prstGeom prst="line">
            <a:avLst/>
          </a:prstGeom>
          <a:ln w="25400">
            <a:solidFill>
              <a:srgbClr val="5E5FF6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46" name="Line">
            <a:extLst>
              <a:ext uri="{FF2B5EF4-FFF2-40B4-BE49-F238E27FC236}">
                <a16:creationId xmlns:a16="http://schemas.microsoft.com/office/drawing/2014/main" id="{CB432CDD-6649-42DA-8F2C-45D93350307D}"/>
              </a:ext>
            </a:extLst>
          </p:cNvPr>
          <p:cNvSpPr/>
          <p:nvPr/>
        </p:nvSpPr>
        <p:spPr>
          <a:xfrm flipH="1">
            <a:off x="2478739" y="5370228"/>
            <a:ext cx="2803574" cy="5559989"/>
          </a:xfrm>
          <a:prstGeom prst="line">
            <a:avLst/>
          </a:prstGeom>
          <a:ln w="25400">
            <a:solidFill>
              <a:srgbClr val="5E5FF6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2" name="Picture 5" descr="Picture 5">
            <a:extLst>
              <a:ext uri="{FF2B5EF4-FFF2-40B4-BE49-F238E27FC236}">
                <a16:creationId xmlns:a16="http://schemas.microsoft.com/office/drawing/2014/main" id="{DC7A6D41-EFE9-1B60-C7FA-60C1700AE4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649" y="8666498"/>
            <a:ext cx="11219476" cy="4674783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3B9BC682-18B9-4C69-8D8F-1D52495C88BF}"/>
              </a:ext>
            </a:extLst>
          </p:cNvPr>
          <p:cNvCxnSpPr>
            <a:cxnSpLocks/>
            <a:stCxn id="317" idx="0"/>
            <a:endCxn id="153" idx="0"/>
          </p:cNvCxnSpPr>
          <p:nvPr/>
        </p:nvCxnSpPr>
        <p:spPr>
          <a:xfrm flipH="1" flipV="1">
            <a:off x="5566073" y="2861174"/>
            <a:ext cx="14354976" cy="510231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50" name="Connecteur droit 449">
            <a:extLst>
              <a:ext uri="{FF2B5EF4-FFF2-40B4-BE49-F238E27FC236}">
                <a16:creationId xmlns:a16="http://schemas.microsoft.com/office/drawing/2014/main" id="{F2193222-3CC9-44D0-B0D9-3EEEAF07E5BE}"/>
              </a:ext>
            </a:extLst>
          </p:cNvPr>
          <p:cNvCxnSpPr>
            <a:cxnSpLocks/>
          </p:cNvCxnSpPr>
          <p:nvPr/>
        </p:nvCxnSpPr>
        <p:spPr>
          <a:xfrm flipH="1">
            <a:off x="6172137" y="3689292"/>
            <a:ext cx="13748912" cy="2016831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8" name="Groupe 7">
            <a:extLst>
              <a:ext uri="{FF2B5EF4-FFF2-40B4-BE49-F238E27FC236}">
                <a16:creationId xmlns:a16="http://schemas.microsoft.com/office/drawing/2014/main" id="{6B09099A-5918-4799-A506-9D2EDB8C043E}"/>
              </a:ext>
            </a:extLst>
          </p:cNvPr>
          <p:cNvGrpSpPr/>
          <p:nvPr/>
        </p:nvGrpSpPr>
        <p:grpSpPr>
          <a:xfrm>
            <a:off x="1035952" y="1599928"/>
            <a:ext cx="9948895" cy="7051715"/>
            <a:chOff x="903793" y="1540036"/>
            <a:chExt cx="9948895" cy="7051715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D5FEAD04-D5F9-4506-B34D-6BAF52E3EEA9}"/>
                </a:ext>
              </a:extLst>
            </p:cNvPr>
            <p:cNvGrpSpPr/>
            <p:nvPr/>
          </p:nvGrpSpPr>
          <p:grpSpPr>
            <a:xfrm>
              <a:off x="903793" y="1540036"/>
              <a:ext cx="9948895" cy="7051715"/>
              <a:chOff x="903793" y="1540036"/>
              <a:chExt cx="9948895" cy="7051715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E3B44AF4-54CC-439B-B900-289C31783248}"/>
                  </a:ext>
                </a:extLst>
              </p:cNvPr>
              <p:cNvGrpSpPr/>
              <p:nvPr/>
            </p:nvGrpSpPr>
            <p:grpSpPr>
              <a:xfrm>
                <a:off x="903793" y="1540036"/>
                <a:ext cx="9948895" cy="7051715"/>
                <a:chOff x="903793" y="1540036"/>
                <a:chExt cx="9948895" cy="7051715"/>
              </a:xfrm>
            </p:grpSpPr>
            <p:grpSp>
              <p:nvGrpSpPr>
                <p:cNvPr id="4" name="Groupe 3">
                  <a:extLst>
                    <a:ext uri="{FF2B5EF4-FFF2-40B4-BE49-F238E27FC236}">
                      <a16:creationId xmlns:a16="http://schemas.microsoft.com/office/drawing/2014/main" id="{6831861F-968D-4E71-9D30-2E1F344F9B61}"/>
                    </a:ext>
                  </a:extLst>
                </p:cNvPr>
                <p:cNvGrpSpPr/>
                <p:nvPr/>
              </p:nvGrpSpPr>
              <p:grpSpPr>
                <a:xfrm>
                  <a:off x="903793" y="1540036"/>
                  <a:ext cx="9948895" cy="7051715"/>
                  <a:chOff x="1316425" y="6377657"/>
                  <a:chExt cx="9948895" cy="7051715"/>
                </a:xfrm>
              </p:grpSpPr>
              <p:pic>
                <p:nvPicPr>
                  <p:cNvPr id="309" name="Picture 2" descr="Picture 2">
                    <a:extLst>
                      <a:ext uri="{FF2B5EF4-FFF2-40B4-BE49-F238E27FC236}">
                        <a16:creationId xmlns:a16="http://schemas.microsoft.com/office/drawing/2014/main" id="{C8588BB4-0BD6-4075-BBF0-C23809B7009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/>
                  <a:srcRect r="15349"/>
                  <a:stretch>
                    <a:fillRect/>
                  </a:stretch>
                </p:blipFill>
                <p:spPr>
                  <a:xfrm>
                    <a:off x="1316425" y="6377657"/>
                    <a:ext cx="9948895" cy="7051715"/>
                  </a:xfrm>
                  <a:prstGeom prst="rect">
                    <a:avLst/>
                  </a:prstGeom>
                  <a:ln w="12700">
                    <a:miter lim="400000"/>
                  </a:ln>
                </p:spPr>
              </p:pic>
              <p:sp>
                <p:nvSpPr>
                  <p:cNvPr id="3" name="ZoneTexte 2">
                    <a:extLst>
                      <a:ext uri="{FF2B5EF4-FFF2-40B4-BE49-F238E27FC236}">
                        <a16:creationId xmlns:a16="http://schemas.microsoft.com/office/drawing/2014/main" id="{4C08CEDA-1854-440A-8C8B-98A26DC9F0CC}"/>
                      </a:ext>
                    </a:extLst>
                  </p:cNvPr>
                  <p:cNvSpPr txBox="1"/>
                  <p:nvPr/>
                </p:nvSpPr>
                <p:spPr>
                  <a:xfrm>
                    <a:off x="4058927" y="6630400"/>
                    <a:ext cx="6000040" cy="595035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none" lIns="50800" tIns="50800" rIns="50800" bIns="50800" numCol="1" spcCol="38100" rtlCol="0" anchor="ctr">
                    <a:spAutoFit/>
                  </a:bodyPr>
                  <a:lstStyle/>
                  <a:p>
                    <a:pPr marL="0" marR="0" indent="0" algn="l" defTabSz="8255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3200" b="0" i="0" u="none" strike="noStrike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Helvetica Neue Medium"/>
                        <a:ea typeface="Helvetica Neue Medium"/>
                        <a:cs typeface="Helvetica Neue Medium"/>
                        <a:sym typeface="Helvetica Neue Medium"/>
                      </a:rPr>
                      <a:t>HERON site San Juan Province</a:t>
                    </a:r>
                  </a:p>
                </p:txBody>
              </p:sp>
            </p:grpSp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BFDC3BA2-F2B4-4EF9-897F-616D53682A8C}"/>
                    </a:ext>
                  </a:extLst>
                </p:cNvPr>
                <p:cNvSpPr txBox="1"/>
                <p:nvPr/>
              </p:nvSpPr>
              <p:spPr>
                <a:xfrm rot="21363475">
                  <a:off x="4187060" y="3792346"/>
                  <a:ext cx="1282402" cy="53347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50800" tIns="50800" rIns="50800" bIns="50800" numCol="1" spcCol="38100" rtlCol="0" anchor="ctr">
                  <a:spAutoFit/>
                </a:bodyPr>
                <a:lstStyle/>
                <a:p>
                  <a:pPr marL="0" marR="0" indent="0" algn="l" defTabSz="8255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fr-FR" sz="2800" i="1" dirty="0" err="1"/>
                    <a:t>b</a:t>
                  </a:r>
                  <a:r>
                    <a:rPr kumimoji="0" lang="fr-FR" sz="2800" b="0" i="1" u="none" strike="noStrike" cap="none" spc="0" normalizeH="0" baseline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rPr>
                    <a:t>eam</a:t>
                  </a:r>
                  <a:r>
                    <a:rPr kumimoji="0" lang="fr-FR" sz="2800" b="0" i="1" u="none" strike="noStrike" cap="none" spc="0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rPr>
                    <a:t> k</a:t>
                  </a:r>
                </a:p>
              </p:txBody>
            </p:sp>
          </p:grpSp>
          <p:sp>
            <p:nvSpPr>
              <p:cNvPr id="447" name="ZoneTexte 446">
                <a:extLst>
                  <a:ext uri="{FF2B5EF4-FFF2-40B4-BE49-F238E27FC236}">
                    <a16:creationId xmlns:a16="http://schemas.microsoft.com/office/drawing/2014/main" id="{A811A5D3-BBFD-48F2-A0D4-030E25DC92E0}"/>
                  </a:ext>
                </a:extLst>
              </p:cNvPr>
              <p:cNvSpPr txBox="1"/>
              <p:nvPr/>
            </p:nvSpPr>
            <p:spPr>
              <a:xfrm rot="20814145">
                <a:off x="4186628" y="4336655"/>
                <a:ext cx="1402628" cy="53347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50800" tIns="50800" rIns="50800" bIns="50800" numCol="1" spcCol="38100" rtlCol="0" anchor="ctr">
                <a:spAutoFit/>
              </a:bodyPr>
              <a:lstStyle/>
              <a:p>
                <a:pPr marL="0" marR="0" indent="0" algn="l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2800" i="1" dirty="0" err="1"/>
                  <a:t>b</a:t>
                </a:r>
                <a:r>
                  <a:rPr kumimoji="0" lang="fr-FR" sz="2800" b="0" i="1" u="none" strike="noStrike" cap="none" spc="0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 Medium"/>
                    <a:ea typeface="Helvetica Neue Medium"/>
                    <a:cs typeface="Helvetica Neue Medium"/>
                    <a:sym typeface="Helvetica Neue Medium"/>
                  </a:rPr>
                  <a:t>eam</a:t>
                </a:r>
                <a:r>
                  <a:rPr kumimoji="0" lang="fr-FR" sz="2800" b="0" i="1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elvetica Neue Medium"/>
                    <a:ea typeface="Helvetica Neue Medium"/>
                    <a:cs typeface="Helvetica Neue Medium"/>
                    <a:sym typeface="Helvetica Neue Medium"/>
                  </a:rPr>
                  <a:t> m</a:t>
                </a:r>
              </a:p>
            </p:txBody>
          </p:sp>
        </p:grpSp>
        <p:sp>
          <p:nvSpPr>
            <p:cNvPr id="448" name="ZoneTexte 447">
              <a:extLst>
                <a:ext uri="{FF2B5EF4-FFF2-40B4-BE49-F238E27FC236}">
                  <a16:creationId xmlns:a16="http://schemas.microsoft.com/office/drawing/2014/main" id="{62AEAD43-8B95-4483-BB1F-A1E92F064DF9}"/>
                </a:ext>
              </a:extLst>
            </p:cNvPr>
            <p:cNvSpPr txBox="1"/>
            <p:nvPr/>
          </p:nvSpPr>
          <p:spPr>
            <a:xfrm rot="19899948">
              <a:off x="4464772" y="5270486"/>
              <a:ext cx="1303242" cy="5334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fr-FR" sz="2800" i="1" dirty="0" err="1"/>
                <a:t>b</a:t>
              </a:r>
              <a:r>
                <a:rPr kumimoji="0" lang="fr-FR" sz="2800" b="0" i="1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eam</a:t>
              </a:r>
              <a:r>
                <a:rPr kumimoji="0" lang="fr-FR" sz="2800" b="0" i="1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 p</a:t>
              </a:r>
            </a:p>
          </p:txBody>
        </p:sp>
        <p:sp>
          <p:nvSpPr>
            <p:cNvPr id="449" name="ZoneTexte 448">
              <a:extLst>
                <a:ext uri="{FF2B5EF4-FFF2-40B4-BE49-F238E27FC236}">
                  <a16:creationId xmlns:a16="http://schemas.microsoft.com/office/drawing/2014/main" id="{33867483-4305-4CD7-B997-519C71AF83B6}"/>
                </a:ext>
              </a:extLst>
            </p:cNvPr>
            <p:cNvSpPr txBox="1"/>
            <p:nvPr/>
          </p:nvSpPr>
          <p:spPr>
            <a:xfrm rot="19899948">
              <a:off x="4722957" y="5703651"/>
              <a:ext cx="643175" cy="5334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fr-FR" sz="2800" i="1" dirty="0"/>
                <a:t>…</a:t>
              </a:r>
              <a:endParaRPr kumimoji="0" lang="fr-FR" sz="28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sp>
        <p:nvSpPr>
          <p:cNvPr id="9" name="Rectangle 325">
            <a:extLst>
              <a:ext uri="{FF2B5EF4-FFF2-40B4-BE49-F238E27FC236}">
                <a16:creationId xmlns:a16="http://schemas.microsoft.com/office/drawing/2014/main" id="{EE53B7A8-F6C2-DC15-E01A-F902ED097D6C}"/>
              </a:ext>
            </a:extLst>
          </p:cNvPr>
          <p:cNvSpPr txBox="1"/>
          <p:nvPr/>
        </p:nvSpPr>
        <p:spPr>
          <a:xfrm>
            <a:off x="-407590" y="13328152"/>
            <a:ext cx="6579727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spcBef>
                <a:spcPts val="0"/>
              </a:spcBef>
              <a:defRPr sz="4400" b="1">
                <a:solidFill>
                  <a:srgbClr val="47474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sz="2400" b="0" dirty="0">
                <a:latin typeface="Avenir Next" panose="020B0503020202020204" pitchFamily="34" charset="0"/>
              </a:rPr>
              <a:t>credit: Sergio Cabana-Freire, IGFAE-USC</a:t>
            </a:r>
            <a:endParaRPr sz="2400" b="0" dirty="0">
              <a:latin typeface="Avenir Next" panose="020B0503020202020204" pitchFamily="34" charset="0"/>
            </a:endParaRPr>
          </a:p>
        </p:txBody>
      </p:sp>
      <p:sp>
        <p:nvSpPr>
          <p:cNvPr id="13" name="Ingredient #1: Enhanced Trigger">
            <a:extLst>
              <a:ext uri="{FF2B5EF4-FFF2-40B4-BE49-F238E27FC236}">
                <a16:creationId xmlns:a16="http://schemas.microsoft.com/office/drawing/2014/main" id="{27F210A7-D737-655C-FD4E-12FC44BF19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7888" y="271810"/>
            <a:ext cx="19408826" cy="12701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/>
            </a:lvl1pPr>
          </a:lstStyle>
          <a:p>
            <a:pPr algn="l"/>
            <a:r>
              <a:rPr lang="es-ES" sz="7200" dirty="0" err="1">
                <a:solidFill>
                  <a:srgbClr val="007A93"/>
                </a:solidFill>
              </a:rPr>
              <a:t>Observational</a:t>
            </a:r>
            <a:r>
              <a:rPr lang="es-ES" sz="7200" dirty="0">
                <a:solidFill>
                  <a:srgbClr val="007A93"/>
                </a:solidFill>
              </a:rPr>
              <a:t> </a:t>
            </a:r>
            <a:r>
              <a:rPr lang="es-ES" sz="7200" dirty="0" err="1">
                <a:solidFill>
                  <a:srgbClr val="007A93"/>
                </a:solidFill>
              </a:rPr>
              <a:t>strategy</a:t>
            </a:r>
            <a:r>
              <a:rPr lang="es-ES" sz="7200" dirty="0">
                <a:solidFill>
                  <a:srgbClr val="007A93"/>
                </a:solidFill>
              </a:rPr>
              <a:t>:</a:t>
            </a:r>
            <a:endParaRPr sz="7200" dirty="0">
              <a:solidFill>
                <a:srgbClr val="007A93"/>
              </a:solidFill>
            </a:endParaRPr>
          </a:p>
        </p:txBody>
      </p:sp>
      <p:pic>
        <p:nvPicPr>
          <p:cNvPr id="966" name="heron_logo.png" descr="heron_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29018" y="269067"/>
            <a:ext cx="1728343" cy="1553806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Rectangle 325">
            <a:extLst>
              <a:ext uri="{FF2B5EF4-FFF2-40B4-BE49-F238E27FC236}">
                <a16:creationId xmlns:a16="http://schemas.microsoft.com/office/drawing/2014/main" id="{25265F23-F21E-7099-FEFE-7D3D827DA10A}"/>
              </a:ext>
            </a:extLst>
          </p:cNvPr>
          <p:cNvSpPr txBox="1"/>
          <p:nvPr/>
        </p:nvSpPr>
        <p:spPr>
          <a:xfrm>
            <a:off x="13229052" y="5616998"/>
            <a:ext cx="10364442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20" rIns="45720">
            <a:spAutoFit/>
          </a:bodyPr>
          <a:lstStyle>
            <a:lvl1pPr algn="ctr">
              <a:spcBef>
                <a:spcPts val="0"/>
              </a:spcBef>
              <a:defRPr sz="4400" b="1">
                <a:solidFill>
                  <a:srgbClr val="47474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dirty="0"/>
              <a:t>Beamforming for triggering </a:t>
            </a:r>
          </a:p>
          <a:p>
            <a:r>
              <a:rPr lang="en-US" dirty="0"/>
              <a:t>of transient radio signals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AFD99A7-5F26-743C-30B3-ECA94F4A9D02}"/>
              </a:ext>
            </a:extLst>
          </p:cNvPr>
          <p:cNvSpPr txBox="1"/>
          <p:nvPr/>
        </p:nvSpPr>
        <p:spPr>
          <a:xfrm>
            <a:off x="11520006" y="267827"/>
            <a:ext cx="101885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0"/>
              </a:spcBef>
              <a:buFont typeface="Wingdings" pitchFamily="2" charset="2"/>
              <a:buChar char="q"/>
            </a:pPr>
            <a:r>
              <a:rPr lang="es-ES" sz="3200" i="1" dirty="0" err="1">
                <a:latin typeface="Avenir Next" panose="020B0503020202020204" pitchFamily="34" charset="0"/>
              </a:rPr>
              <a:t>Digitally</a:t>
            </a:r>
            <a:r>
              <a:rPr lang="es-ES" sz="3200" i="1" dirty="0">
                <a:latin typeface="Avenir Next" panose="020B0503020202020204" pitchFamily="34" charset="0"/>
              </a:rPr>
              <a:t> </a:t>
            </a:r>
            <a:r>
              <a:rPr lang="es-ES" sz="3200" b="1" i="1" dirty="0" err="1">
                <a:latin typeface="Avenir Next" panose="020B0503020202020204" pitchFamily="34" charset="0"/>
              </a:rPr>
              <a:t>synthesize</a:t>
            </a:r>
            <a:r>
              <a:rPr lang="es-ES" sz="3200" b="1" i="1" dirty="0">
                <a:latin typeface="Avenir Next" panose="020B0503020202020204" pitchFamily="34" charset="0"/>
              </a:rPr>
              <a:t> </a:t>
            </a:r>
            <a:r>
              <a:rPr lang="es-ES" sz="3200" b="1" i="1" dirty="0" err="1">
                <a:latin typeface="Avenir Next" panose="020B0503020202020204" pitchFamily="34" charset="0"/>
              </a:rPr>
              <a:t>observation</a:t>
            </a:r>
            <a:r>
              <a:rPr lang="es-ES" sz="3200" b="1" i="1" dirty="0">
                <a:latin typeface="Avenir Next" panose="020B0503020202020204" pitchFamily="34" charset="0"/>
              </a:rPr>
              <a:t> </a:t>
            </a:r>
            <a:r>
              <a:rPr lang="es-ES" sz="3200" b="1" i="1" dirty="0" err="1">
                <a:latin typeface="Avenir Next" panose="020B0503020202020204" pitchFamily="34" charset="0"/>
              </a:rPr>
              <a:t>beams</a:t>
            </a:r>
            <a:r>
              <a:rPr lang="es-ES" sz="3200" b="1" i="1" dirty="0">
                <a:latin typeface="Avenir Next" panose="020B0503020202020204" pitchFamily="34" charset="0"/>
              </a:rPr>
              <a:t> </a:t>
            </a:r>
            <a:r>
              <a:rPr lang="es-ES" sz="3200" i="1" dirty="0" err="1">
                <a:latin typeface="Avenir Next" panose="020B0503020202020204" pitchFamily="34" charset="0"/>
              </a:rPr>
              <a:t>which</a:t>
            </a:r>
            <a:r>
              <a:rPr lang="es-ES" sz="3200" i="1" dirty="0">
                <a:latin typeface="Avenir Next" panose="020B0503020202020204" pitchFamily="34" charset="0"/>
              </a:rPr>
              <a:t> </a:t>
            </a:r>
            <a:r>
              <a:rPr lang="es-ES" sz="3200" i="1" dirty="0" err="1">
                <a:latin typeface="Avenir Next" panose="020B0503020202020204" pitchFamily="34" charset="0"/>
              </a:rPr>
              <a:t>cover</a:t>
            </a:r>
            <a:r>
              <a:rPr lang="es-ES" sz="3200" i="1" dirty="0">
                <a:latin typeface="Avenir Next" panose="020B0503020202020204" pitchFamily="34" charset="0"/>
              </a:rPr>
              <a:t> a </a:t>
            </a:r>
            <a:r>
              <a:rPr lang="es-ES" sz="3200" i="1" dirty="0" err="1">
                <a:latin typeface="Avenir Next" panose="020B0503020202020204" pitchFamily="34" charset="0"/>
              </a:rPr>
              <a:t>gigantic</a:t>
            </a:r>
            <a:r>
              <a:rPr lang="es-ES" sz="3200" i="1" dirty="0">
                <a:latin typeface="Avenir Next" panose="020B0503020202020204" pitchFamily="34" charset="0"/>
              </a:rPr>
              <a:t> </a:t>
            </a:r>
            <a:r>
              <a:rPr lang="es-ES" sz="3200" i="1" dirty="0" err="1">
                <a:latin typeface="Avenir Next" panose="020B0503020202020204" pitchFamily="34" charset="0"/>
              </a:rPr>
              <a:t>area</a:t>
            </a:r>
            <a:r>
              <a:rPr lang="es-ES" sz="3200" i="1" dirty="0">
                <a:latin typeface="Avenir Next" panose="020B0503020202020204" pitchFamily="34" charset="0"/>
              </a:rPr>
              <a:t> in </a:t>
            </a:r>
            <a:r>
              <a:rPr lang="es-ES" sz="3200" i="1" dirty="0" err="1">
                <a:latin typeface="Avenir Next" panose="020B0503020202020204" pitchFamily="34" charset="0"/>
              </a:rPr>
              <a:t>the</a:t>
            </a:r>
            <a:r>
              <a:rPr lang="es-ES" sz="3200" i="1" dirty="0">
                <a:latin typeface="Avenir Next" panose="020B0503020202020204" pitchFamily="34" charset="0"/>
              </a:rPr>
              <a:t> </a:t>
            </a:r>
            <a:r>
              <a:rPr lang="es-ES" sz="3200" i="1" dirty="0" err="1">
                <a:latin typeface="Avenir Next" panose="020B0503020202020204" pitchFamily="34" charset="0"/>
              </a:rPr>
              <a:t>mountains</a:t>
            </a:r>
            <a:r>
              <a:rPr lang="es-ES" sz="3200" i="1" dirty="0">
                <a:latin typeface="Avenir Next" panose="020B0503020202020204" pitchFamily="34" charset="0"/>
              </a:rPr>
              <a:t> and </a:t>
            </a:r>
            <a:r>
              <a:rPr lang="es-ES" sz="3200" i="1" dirty="0" err="1">
                <a:latin typeface="Avenir Next" panose="020B0503020202020204" pitchFamily="34" charset="0"/>
              </a:rPr>
              <a:t>valley</a:t>
            </a:r>
            <a:r>
              <a:rPr lang="es-ES" sz="3200" i="1" dirty="0">
                <a:latin typeface="Avenir Next" panose="020B0503020202020204" pitchFamily="34" charset="0"/>
              </a:rPr>
              <a:t> </a:t>
            </a:r>
            <a:r>
              <a:rPr lang="es-ES" sz="3200" i="1" dirty="0" err="1">
                <a:latin typeface="Avenir Next" panose="020B0503020202020204" pitchFamily="34" charset="0"/>
              </a:rPr>
              <a:t>where</a:t>
            </a:r>
            <a:r>
              <a:rPr lang="es-ES" sz="3200" i="1" dirty="0">
                <a:latin typeface="Avenir Next" panose="020B0503020202020204" pitchFamily="34" charset="0"/>
              </a:rPr>
              <a:t> tau </a:t>
            </a:r>
            <a:r>
              <a:rPr lang="es-ES" sz="3200" i="1" dirty="0" err="1">
                <a:latin typeface="Avenir Next" panose="020B0503020202020204" pitchFamily="34" charset="0"/>
              </a:rPr>
              <a:t>leptons</a:t>
            </a:r>
            <a:r>
              <a:rPr lang="es-ES" sz="3200" i="1" dirty="0">
                <a:latin typeface="Avenir Next" panose="020B0503020202020204" pitchFamily="34" charset="0"/>
              </a:rPr>
              <a:t> are more </a:t>
            </a:r>
            <a:r>
              <a:rPr lang="es-ES" sz="3200" i="1" dirty="0" err="1">
                <a:latin typeface="Avenir Next" panose="020B0503020202020204" pitchFamily="34" charset="0"/>
              </a:rPr>
              <a:t>likely</a:t>
            </a:r>
            <a:r>
              <a:rPr lang="es-ES" sz="3200" i="1" dirty="0">
                <a:latin typeface="Avenir Next" panose="020B0503020202020204" pitchFamily="34" charset="0"/>
              </a:rPr>
              <a:t> </a:t>
            </a:r>
            <a:r>
              <a:rPr lang="es-ES" sz="3200" i="1" dirty="0" err="1">
                <a:latin typeface="Avenir Next" panose="020B0503020202020204" pitchFamily="34" charset="0"/>
              </a:rPr>
              <a:t>to</a:t>
            </a:r>
            <a:r>
              <a:rPr lang="es-ES" sz="3200" i="1" dirty="0">
                <a:latin typeface="Avenir Next" panose="020B0503020202020204" pitchFamily="34" charset="0"/>
              </a:rPr>
              <a:t> emerge</a:t>
            </a:r>
          </a:p>
        </p:txBody>
      </p:sp>
      <p:grpSp>
        <p:nvGrpSpPr>
          <p:cNvPr id="16" name="Group">
            <a:extLst>
              <a:ext uri="{FF2B5EF4-FFF2-40B4-BE49-F238E27FC236}">
                <a16:creationId xmlns:a16="http://schemas.microsoft.com/office/drawing/2014/main" id="{F7ADACF1-DB00-E776-146C-2B0CA3483175}"/>
              </a:ext>
            </a:extLst>
          </p:cNvPr>
          <p:cNvGrpSpPr/>
          <p:nvPr/>
        </p:nvGrpSpPr>
        <p:grpSpPr>
          <a:xfrm>
            <a:off x="13133959" y="7179217"/>
            <a:ext cx="10824854" cy="3045896"/>
            <a:chOff x="0" y="0"/>
            <a:chExt cx="10824853" cy="3045893"/>
          </a:xfrm>
        </p:grpSpPr>
        <p:sp>
          <p:nvSpPr>
            <p:cNvPr id="18" name="Rectangle">
              <a:extLst>
                <a:ext uri="{FF2B5EF4-FFF2-40B4-BE49-F238E27FC236}">
                  <a16:creationId xmlns:a16="http://schemas.microsoft.com/office/drawing/2014/main" id="{F9BF75AB-47E3-CA3D-72E8-0A194F4C8111}"/>
                </a:ext>
              </a:extLst>
            </p:cNvPr>
            <p:cNvSpPr/>
            <p:nvPr/>
          </p:nvSpPr>
          <p:spPr>
            <a:xfrm>
              <a:off x="0" y="0"/>
              <a:ext cx="10824853" cy="3045893"/>
            </a:xfrm>
            <a:prstGeom prst="rect">
              <a:avLst/>
            </a:prstGeom>
            <a:solidFill>
              <a:srgbClr val="84AAA8">
                <a:alpha val="37400"/>
              </a:srgbClr>
            </a:solidFill>
            <a:ln w="12700" cap="flat">
              <a:noFill/>
              <a:miter lim="400000"/>
            </a:ln>
            <a:effectLst>
              <a:outerShdw blurRad="50800" dist="25400" dir="3600000" rotWithShape="0">
                <a:srgbClr val="000000">
                  <a:alpha val="7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endParaRPr sz="1800"/>
            </a:p>
          </p:txBody>
        </p:sp>
        <p:sp>
          <p:nvSpPr>
            <p:cNvPr id="19" name="ZoneTexte 2">
              <a:extLst>
                <a:ext uri="{FF2B5EF4-FFF2-40B4-BE49-F238E27FC236}">
                  <a16:creationId xmlns:a16="http://schemas.microsoft.com/office/drawing/2014/main" id="{15AB3235-C2F6-24B6-C6CE-437FA69E759A}"/>
                </a:ext>
              </a:extLst>
            </p:cNvPr>
            <p:cNvSpPr txBox="1"/>
            <p:nvPr/>
          </p:nvSpPr>
          <p:spPr>
            <a:xfrm>
              <a:off x="345312" y="9712"/>
              <a:ext cx="9931813" cy="30264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spcBef>
                  <a:spcPts val="0"/>
                </a:spcBef>
                <a:defRPr sz="3800">
                  <a:solidFill>
                    <a:srgbClr val="0090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s-ES" sz="3800" b="1" dirty="0">
                  <a:solidFill>
                    <a:srgbClr val="007A93"/>
                  </a:solidFill>
                  <a:latin typeface="Avenir Next" panose="020B0503020202020204" pitchFamily="34" charset="0"/>
                </a:rPr>
                <a:t>P</a:t>
              </a:r>
              <a:r>
                <a:rPr sz="3800" b="1" dirty="0" err="1">
                  <a:solidFill>
                    <a:srgbClr val="007A93"/>
                  </a:solidFill>
                  <a:latin typeface="Avenir Next" panose="020B0503020202020204" pitchFamily="34" charset="0"/>
                </a:rPr>
                <a:t>hased</a:t>
              </a:r>
              <a:r>
                <a:rPr sz="3800" b="1" dirty="0">
                  <a:solidFill>
                    <a:srgbClr val="007A93"/>
                  </a:solidFill>
                  <a:latin typeface="Avenir Next" panose="020B0503020202020204" pitchFamily="34" charset="0"/>
                </a:rPr>
                <a:t> arrays:</a:t>
              </a:r>
              <a:r>
                <a:rPr sz="3800" dirty="0">
                  <a:solidFill>
                    <a:srgbClr val="007A93"/>
                  </a:solidFill>
                  <a:latin typeface="Avenir Next" panose="020B0503020202020204" pitchFamily="34" charset="0"/>
                </a:rPr>
                <a:t> </a:t>
              </a:r>
              <a:endParaRPr lang="en-US" sz="3800" dirty="0">
                <a:solidFill>
                  <a:srgbClr val="007A93"/>
                </a:solidFill>
                <a:latin typeface="Avenir Next" panose="020B0503020202020204" pitchFamily="34" charset="0"/>
              </a:endParaRPr>
            </a:p>
            <a:p>
              <a:pPr marL="571500" indent="-571500">
                <a:spcBef>
                  <a:spcPts val="0"/>
                </a:spcBef>
                <a:buFont typeface="Wingdings" pitchFamily="2" charset="2"/>
                <a:buChar char="q"/>
                <a:defRPr sz="3800">
                  <a:solidFill>
                    <a:srgbClr val="0090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pt-BR" sz="3800" dirty="0" err="1">
                  <a:solidFill>
                    <a:schemeClr val="tx1"/>
                  </a:solidFill>
                  <a:latin typeface="Avenir Next" panose="020B0503020202020204" pitchFamily="34" charset="0"/>
                </a:rPr>
                <a:t>signal</a:t>
              </a:r>
              <a:r>
                <a:rPr lang="pt-BR" sz="3800" dirty="0">
                  <a:solidFill>
                    <a:schemeClr val="tx1"/>
                  </a:solidFill>
                  <a:latin typeface="Avenir Next" panose="020B0503020202020204" pitchFamily="34" charset="0"/>
                </a:rPr>
                <a:t> to noise </a:t>
              </a:r>
              <a:r>
                <a:rPr lang="fr-FR" sz="3800" dirty="0">
                  <a:solidFill>
                    <a:schemeClr val="tx1"/>
                  </a:solidFill>
                  <a:latin typeface="Avenir Next" panose="020B0503020202020204" pitchFamily="34" charset="0"/>
                  <a:sym typeface="Helvetica Neue"/>
                </a:rPr>
                <a:t>~</a:t>
              </a:r>
              <a:r>
                <a:rPr lang="pt-BR" sz="3800" dirty="0">
                  <a:solidFill>
                    <a:schemeClr val="tx1"/>
                  </a:solidFill>
                  <a:latin typeface="Avenir Next" panose="020B0503020202020204" pitchFamily="34" charset="0"/>
                  <a:sym typeface="Helvetica Neue"/>
                </a:rPr>
                <a:t> </a:t>
              </a:r>
              <a:r>
                <a:rPr lang="pt-BR" sz="3800" dirty="0">
                  <a:solidFill>
                    <a:schemeClr val="tx1"/>
                  </a:solidFill>
                  <a:latin typeface="Avenir Next" panose="020B0503020202020204" pitchFamily="34" charset="0"/>
                  <a:ea typeface="Algerian"/>
                  <a:cs typeface="Algerian"/>
                  <a:sym typeface="Algerian"/>
                </a:rPr>
                <a:t>√</a:t>
              </a:r>
              <a:r>
                <a:rPr lang="pt-BR" sz="3800" dirty="0">
                  <a:solidFill>
                    <a:schemeClr val="tx1"/>
                  </a:solidFill>
                  <a:latin typeface="Avenir Next" panose="020B0503020202020204" pitchFamily="34" charset="0"/>
                </a:rPr>
                <a:t>N   (N = 24 antennas) </a:t>
              </a:r>
              <a:endParaRPr lang="pt-BR" sz="3800" dirty="0">
                <a:solidFill>
                  <a:schemeClr val="tx1"/>
                </a:solidFill>
                <a:latin typeface="Avenir Next" panose="020B0503020202020204" pitchFamily="34" charset="0"/>
                <a:sym typeface="Helvetica Neue"/>
              </a:endParaRPr>
            </a:p>
            <a:p>
              <a:pPr marL="571500" indent="-571500">
                <a:spcBef>
                  <a:spcPts val="0"/>
                </a:spcBef>
                <a:buFont typeface="Wingdings" pitchFamily="2" charset="2"/>
                <a:buChar char="q"/>
                <a:defRPr sz="3800" i="1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sz="3800" dirty="0">
                  <a:latin typeface="Avenir Next" panose="020B0503020202020204" pitchFamily="34" charset="0"/>
                </a:rPr>
                <a:t>low-energy threshold</a:t>
              </a:r>
            </a:p>
            <a:p>
              <a:pPr marL="571500" indent="-571500">
                <a:spcBef>
                  <a:spcPts val="0"/>
                </a:spcBef>
                <a:buFont typeface="Wingdings" pitchFamily="2" charset="2"/>
                <a:buChar char="q"/>
                <a:defRPr sz="3800" i="1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sz="3800" dirty="0">
                  <a:latin typeface="Avenir Next" panose="020B0503020202020204" pitchFamily="34" charset="0"/>
                </a:rPr>
                <a:t>dynamic beamforming suppresses noisy regions &amp; enhances directional sensitivity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11A5ED-1F00-F24A-FCA1-AE7796BFA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Slide Number Placeholder 1">
            <a:extLst>
              <a:ext uri="{FF2B5EF4-FFF2-40B4-BE49-F238E27FC236}">
                <a16:creationId xmlns:a16="http://schemas.microsoft.com/office/drawing/2014/main" id="{4344FE25-E328-0220-D895-7F29F91449B5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584697" y="13173584"/>
            <a:ext cx="301366" cy="47192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24</a:t>
            </a:fld>
            <a:endParaRPr/>
          </a:p>
        </p:txBody>
      </p:sp>
      <p:grpSp>
        <p:nvGrpSpPr>
          <p:cNvPr id="310" name="Group">
            <a:extLst>
              <a:ext uri="{FF2B5EF4-FFF2-40B4-BE49-F238E27FC236}">
                <a16:creationId xmlns:a16="http://schemas.microsoft.com/office/drawing/2014/main" id="{34F1FBED-16D7-45A2-7DBA-14E779777791}"/>
              </a:ext>
            </a:extLst>
          </p:cNvPr>
          <p:cNvGrpSpPr/>
          <p:nvPr/>
        </p:nvGrpSpPr>
        <p:grpSpPr>
          <a:xfrm>
            <a:off x="13710691" y="1263264"/>
            <a:ext cx="9070690" cy="4035848"/>
            <a:chOff x="0" y="0"/>
            <a:chExt cx="9070688" cy="4035846"/>
          </a:xfrm>
        </p:grpSpPr>
        <p:pic>
          <p:nvPicPr>
            <p:cNvPr id="311" name="unknown.png" descr="unknown.png">
              <a:extLst>
                <a:ext uri="{FF2B5EF4-FFF2-40B4-BE49-F238E27FC236}">
                  <a16:creationId xmlns:a16="http://schemas.microsoft.com/office/drawing/2014/main" id="{0AD4C758-CC73-4A8D-34D6-40A596071D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35838"/>
            <a:stretch>
              <a:fillRect/>
            </a:stretch>
          </p:blipFill>
          <p:spPr>
            <a:xfrm>
              <a:off x="175199" y="0"/>
              <a:ext cx="8895489" cy="40358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312" name="Group">
              <a:extLst>
                <a:ext uri="{FF2B5EF4-FFF2-40B4-BE49-F238E27FC236}">
                  <a16:creationId xmlns:a16="http://schemas.microsoft.com/office/drawing/2014/main" id="{5310A870-2856-7839-5BBB-052F6F4C233C}"/>
                </a:ext>
              </a:extLst>
            </p:cNvPr>
            <p:cNvGrpSpPr/>
            <p:nvPr/>
          </p:nvGrpSpPr>
          <p:grpSpPr>
            <a:xfrm>
              <a:off x="-1" y="3108058"/>
              <a:ext cx="3391975" cy="778507"/>
              <a:chOff x="-1" y="0"/>
              <a:chExt cx="3391973" cy="778506"/>
            </a:xfrm>
          </p:grpSpPr>
          <p:sp>
            <p:nvSpPr>
              <p:cNvPr id="443" name="Line">
                <a:extLst>
                  <a:ext uri="{FF2B5EF4-FFF2-40B4-BE49-F238E27FC236}">
                    <a16:creationId xmlns:a16="http://schemas.microsoft.com/office/drawing/2014/main" id="{BDFA221B-CB35-54D0-7CE6-A9833EB06850}"/>
                  </a:ext>
                </a:extLst>
              </p:cNvPr>
              <p:cNvSpPr/>
              <p:nvPr/>
            </p:nvSpPr>
            <p:spPr>
              <a:xfrm flipV="1">
                <a:off x="-2" y="610192"/>
                <a:ext cx="739557" cy="168315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 sz="1800"/>
              </a:p>
            </p:txBody>
          </p:sp>
          <p:sp>
            <p:nvSpPr>
              <p:cNvPr id="444" name="Line">
                <a:extLst>
                  <a:ext uri="{FF2B5EF4-FFF2-40B4-BE49-F238E27FC236}">
                    <a16:creationId xmlns:a16="http://schemas.microsoft.com/office/drawing/2014/main" id="{EFA69753-FFC3-9648-9644-88744E496586}"/>
                  </a:ext>
                </a:extLst>
              </p:cNvPr>
              <p:cNvSpPr/>
              <p:nvPr/>
            </p:nvSpPr>
            <p:spPr>
              <a:xfrm flipV="1">
                <a:off x="1796423" y="0"/>
                <a:ext cx="1595550" cy="378756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 sz="1800"/>
              </a:p>
            </p:txBody>
          </p:sp>
          <p:sp>
            <p:nvSpPr>
              <p:cNvPr id="445" name="Line">
                <a:extLst>
                  <a:ext uri="{FF2B5EF4-FFF2-40B4-BE49-F238E27FC236}">
                    <a16:creationId xmlns:a16="http://schemas.microsoft.com/office/drawing/2014/main" id="{EF7DA106-D790-D348-B19D-8B031382ADE6}"/>
                  </a:ext>
                </a:extLst>
              </p:cNvPr>
              <p:cNvSpPr/>
              <p:nvPr/>
            </p:nvSpPr>
            <p:spPr>
              <a:xfrm flipV="1">
                <a:off x="870896" y="287115"/>
                <a:ext cx="1300639" cy="305142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custDash>
                  <a:ds d="200000" sp="200000"/>
                </a:custDash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 sz="1800"/>
              </a:p>
            </p:txBody>
          </p:sp>
        </p:grpSp>
        <p:grpSp>
          <p:nvGrpSpPr>
            <p:cNvPr id="313" name="Group">
              <a:extLst>
                <a:ext uri="{FF2B5EF4-FFF2-40B4-BE49-F238E27FC236}">
                  <a16:creationId xmlns:a16="http://schemas.microsoft.com/office/drawing/2014/main" id="{9297B49B-2C28-9346-6C0B-C55A3958A6E1}"/>
                </a:ext>
              </a:extLst>
            </p:cNvPr>
            <p:cNvGrpSpPr/>
            <p:nvPr/>
          </p:nvGrpSpPr>
          <p:grpSpPr>
            <a:xfrm>
              <a:off x="5200972" y="1601417"/>
              <a:ext cx="3616768" cy="1675627"/>
              <a:chOff x="0" y="-2"/>
              <a:chExt cx="3616767" cy="1675626"/>
            </a:xfrm>
          </p:grpSpPr>
          <p:sp>
            <p:nvSpPr>
              <p:cNvPr id="314" name="Oval">
                <a:extLst>
                  <a:ext uri="{FF2B5EF4-FFF2-40B4-BE49-F238E27FC236}">
                    <a16:creationId xmlns:a16="http://schemas.microsoft.com/office/drawing/2014/main" id="{3304E74C-9588-1074-7C66-0B03FF73D9AC}"/>
                  </a:ext>
                </a:extLst>
              </p:cNvPr>
              <p:cNvSpPr/>
              <p:nvPr/>
            </p:nvSpPr>
            <p:spPr>
              <a:xfrm>
                <a:off x="3321010" y="666748"/>
                <a:ext cx="295757" cy="305187"/>
              </a:xfrm>
              <a:prstGeom prst="ellipse">
                <a:avLst/>
              </a:prstGeom>
              <a:solidFill>
                <a:srgbClr val="009193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3200">
                    <a:solidFill>
                      <a:srgbClr val="FFFFFF"/>
                    </a:solidFill>
                  </a:defRPr>
                </a:pPr>
                <a:endParaRPr sz="3200"/>
              </a:p>
            </p:txBody>
          </p:sp>
          <p:sp>
            <p:nvSpPr>
              <p:cNvPr id="315" name="Oval">
                <a:extLst>
                  <a:ext uri="{FF2B5EF4-FFF2-40B4-BE49-F238E27FC236}">
                    <a16:creationId xmlns:a16="http://schemas.microsoft.com/office/drawing/2014/main" id="{FD1435AA-76DD-9E84-AF71-3D7341C83759}"/>
                  </a:ext>
                </a:extLst>
              </p:cNvPr>
              <p:cNvSpPr/>
              <p:nvPr/>
            </p:nvSpPr>
            <p:spPr>
              <a:xfrm>
                <a:off x="2501176" y="666748"/>
                <a:ext cx="295757" cy="305187"/>
              </a:xfrm>
              <a:prstGeom prst="ellipse">
                <a:avLst/>
              </a:prstGeom>
              <a:solidFill>
                <a:srgbClr val="009193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3200">
                    <a:solidFill>
                      <a:srgbClr val="FFFFFF"/>
                    </a:solidFill>
                  </a:defRPr>
                </a:pPr>
                <a:endParaRPr sz="3200"/>
              </a:p>
            </p:txBody>
          </p:sp>
          <p:sp>
            <p:nvSpPr>
              <p:cNvPr id="316" name="Oval">
                <a:extLst>
                  <a:ext uri="{FF2B5EF4-FFF2-40B4-BE49-F238E27FC236}">
                    <a16:creationId xmlns:a16="http://schemas.microsoft.com/office/drawing/2014/main" id="{B1B1E1C3-3F07-7C32-EBFE-80B2E26C77CD}"/>
                  </a:ext>
                </a:extLst>
              </p:cNvPr>
              <p:cNvSpPr/>
              <p:nvPr/>
            </p:nvSpPr>
            <p:spPr>
              <a:xfrm>
                <a:off x="1681341" y="666748"/>
                <a:ext cx="295757" cy="305187"/>
              </a:xfrm>
              <a:prstGeom prst="ellipse">
                <a:avLst/>
              </a:prstGeom>
              <a:solidFill>
                <a:srgbClr val="009193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3200">
                    <a:solidFill>
                      <a:srgbClr val="FFFFFF"/>
                    </a:solidFill>
                  </a:defRPr>
                </a:pPr>
                <a:endParaRPr sz="3200"/>
              </a:p>
            </p:txBody>
          </p:sp>
          <p:sp>
            <p:nvSpPr>
              <p:cNvPr id="317" name="Oval">
                <a:extLst>
                  <a:ext uri="{FF2B5EF4-FFF2-40B4-BE49-F238E27FC236}">
                    <a16:creationId xmlns:a16="http://schemas.microsoft.com/office/drawing/2014/main" id="{2710DD64-865D-C3C8-0DB2-28D4D9FA901C}"/>
                  </a:ext>
                </a:extLst>
              </p:cNvPr>
              <p:cNvSpPr/>
              <p:nvPr/>
            </p:nvSpPr>
            <p:spPr>
              <a:xfrm>
                <a:off x="861508" y="506723"/>
                <a:ext cx="295757" cy="305187"/>
              </a:xfrm>
              <a:prstGeom prst="ellipse">
                <a:avLst/>
              </a:prstGeom>
              <a:solidFill>
                <a:srgbClr val="009193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3200">
                    <a:solidFill>
                      <a:srgbClr val="FFFFFF"/>
                    </a:solidFill>
                  </a:defRPr>
                </a:pPr>
                <a:endParaRPr sz="3200"/>
              </a:p>
            </p:txBody>
          </p:sp>
          <p:grpSp>
            <p:nvGrpSpPr>
              <p:cNvPr id="318" name="Group">
                <a:extLst>
                  <a:ext uri="{FF2B5EF4-FFF2-40B4-BE49-F238E27FC236}">
                    <a16:creationId xmlns:a16="http://schemas.microsoft.com/office/drawing/2014/main" id="{829F4B05-D701-812B-1CCA-B8BED237EA8F}"/>
                  </a:ext>
                </a:extLst>
              </p:cNvPr>
              <p:cNvGrpSpPr/>
              <p:nvPr/>
            </p:nvGrpSpPr>
            <p:grpSpPr>
              <a:xfrm>
                <a:off x="894267" y="1228021"/>
                <a:ext cx="156982" cy="161572"/>
                <a:chOff x="0" y="-1"/>
                <a:chExt cx="156981" cy="161570"/>
              </a:xfrm>
            </p:grpSpPr>
            <p:sp>
              <p:nvSpPr>
                <p:cNvPr id="439" name="Triangle">
                  <a:extLst>
                    <a:ext uri="{FF2B5EF4-FFF2-40B4-BE49-F238E27FC236}">
                      <a16:creationId xmlns:a16="http://schemas.microsoft.com/office/drawing/2014/main" id="{0E47D86E-0E0F-1B4D-CD89-E9F18C8599AA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40" name="Triangle">
                  <a:extLst>
                    <a:ext uri="{FF2B5EF4-FFF2-40B4-BE49-F238E27FC236}">
                      <a16:creationId xmlns:a16="http://schemas.microsoft.com/office/drawing/2014/main" id="{F4472297-4237-565E-9B69-03115E96DF38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41" name="Triangle">
                  <a:extLst>
                    <a:ext uri="{FF2B5EF4-FFF2-40B4-BE49-F238E27FC236}">
                      <a16:creationId xmlns:a16="http://schemas.microsoft.com/office/drawing/2014/main" id="{3FF07817-5406-60DB-3CA7-9C40FF8ECE1D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42" name="Triangle">
                  <a:extLst>
                    <a:ext uri="{FF2B5EF4-FFF2-40B4-BE49-F238E27FC236}">
                      <a16:creationId xmlns:a16="http://schemas.microsoft.com/office/drawing/2014/main" id="{EF34ADE3-F404-793C-4A8A-08896E0942A7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19" name="Group">
                <a:extLst>
                  <a:ext uri="{FF2B5EF4-FFF2-40B4-BE49-F238E27FC236}">
                    <a16:creationId xmlns:a16="http://schemas.microsoft.com/office/drawing/2014/main" id="{26964085-9472-4B59-0C00-2633E5A9D3A7}"/>
                  </a:ext>
                </a:extLst>
              </p:cNvPr>
              <p:cNvGrpSpPr/>
              <p:nvPr/>
            </p:nvGrpSpPr>
            <p:grpSpPr>
              <a:xfrm>
                <a:off x="1341400" y="1318426"/>
                <a:ext cx="156984" cy="161572"/>
                <a:chOff x="0" y="-1"/>
                <a:chExt cx="156982" cy="161570"/>
              </a:xfrm>
            </p:grpSpPr>
            <p:sp>
              <p:nvSpPr>
                <p:cNvPr id="435" name="Triangle">
                  <a:extLst>
                    <a:ext uri="{FF2B5EF4-FFF2-40B4-BE49-F238E27FC236}">
                      <a16:creationId xmlns:a16="http://schemas.microsoft.com/office/drawing/2014/main" id="{DCAD6BFB-18D9-7B86-FDC5-28167A2CA85E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36" name="Triangle">
                  <a:extLst>
                    <a:ext uri="{FF2B5EF4-FFF2-40B4-BE49-F238E27FC236}">
                      <a16:creationId xmlns:a16="http://schemas.microsoft.com/office/drawing/2014/main" id="{6D686311-9075-CF44-E4E2-48DBA8E674AF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5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37" name="Triangle">
                  <a:extLst>
                    <a:ext uri="{FF2B5EF4-FFF2-40B4-BE49-F238E27FC236}">
                      <a16:creationId xmlns:a16="http://schemas.microsoft.com/office/drawing/2014/main" id="{456531E6-4FEF-FB2E-4566-975767169858}"/>
                    </a:ext>
                  </a:extLst>
                </p:cNvPr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38" name="Triangle">
                  <a:extLst>
                    <a:ext uri="{FF2B5EF4-FFF2-40B4-BE49-F238E27FC236}">
                      <a16:creationId xmlns:a16="http://schemas.microsoft.com/office/drawing/2014/main" id="{F4F815E4-1B57-D9E4-6543-2F921FE796B8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20" name="Group">
                <a:extLst>
                  <a:ext uri="{FF2B5EF4-FFF2-40B4-BE49-F238E27FC236}">
                    <a16:creationId xmlns:a16="http://schemas.microsoft.com/office/drawing/2014/main" id="{6AE0710A-4A8A-5920-D8B3-B5FBD92458B7}"/>
                  </a:ext>
                </a:extLst>
              </p:cNvPr>
              <p:cNvGrpSpPr/>
              <p:nvPr/>
            </p:nvGrpSpPr>
            <p:grpSpPr>
              <a:xfrm>
                <a:off x="1213355" y="918417"/>
                <a:ext cx="156983" cy="161572"/>
                <a:chOff x="0" y="-1"/>
                <a:chExt cx="156981" cy="161571"/>
              </a:xfrm>
            </p:grpSpPr>
            <p:sp>
              <p:nvSpPr>
                <p:cNvPr id="431" name="Triangle">
                  <a:extLst>
                    <a:ext uri="{FF2B5EF4-FFF2-40B4-BE49-F238E27FC236}">
                      <a16:creationId xmlns:a16="http://schemas.microsoft.com/office/drawing/2014/main" id="{8F907709-ECE1-9F8F-20E1-46479D23EF5B}"/>
                    </a:ext>
                  </a:extLst>
                </p:cNvPr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32" name="Triangle">
                  <a:extLst>
                    <a:ext uri="{FF2B5EF4-FFF2-40B4-BE49-F238E27FC236}">
                      <a16:creationId xmlns:a16="http://schemas.microsoft.com/office/drawing/2014/main" id="{571F513C-1BDA-8E12-59E1-893E138FB1A4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33" name="Triangle">
                  <a:extLst>
                    <a:ext uri="{FF2B5EF4-FFF2-40B4-BE49-F238E27FC236}">
                      <a16:creationId xmlns:a16="http://schemas.microsoft.com/office/drawing/2014/main" id="{DC40C074-223A-E6FE-252E-AF2BEE6D6E19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34" name="Triangle">
                  <a:extLst>
                    <a:ext uri="{FF2B5EF4-FFF2-40B4-BE49-F238E27FC236}">
                      <a16:creationId xmlns:a16="http://schemas.microsoft.com/office/drawing/2014/main" id="{86575F4F-E6C2-8BED-4691-6ECC14D685EC}"/>
                    </a:ext>
                  </a:extLst>
                </p:cNvPr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21" name="Group">
                <a:extLst>
                  <a:ext uri="{FF2B5EF4-FFF2-40B4-BE49-F238E27FC236}">
                    <a16:creationId xmlns:a16="http://schemas.microsoft.com/office/drawing/2014/main" id="{55356481-FF60-9860-2080-E5C65328BE7C}"/>
                  </a:ext>
                </a:extLst>
              </p:cNvPr>
              <p:cNvGrpSpPr/>
              <p:nvPr/>
            </p:nvGrpSpPr>
            <p:grpSpPr>
              <a:xfrm>
                <a:off x="-1" y="1182056"/>
                <a:ext cx="156982" cy="161573"/>
                <a:chOff x="0" y="-1"/>
                <a:chExt cx="156981" cy="161571"/>
              </a:xfrm>
            </p:grpSpPr>
            <p:sp>
              <p:nvSpPr>
                <p:cNvPr id="427" name="Triangle">
                  <a:extLst>
                    <a:ext uri="{FF2B5EF4-FFF2-40B4-BE49-F238E27FC236}">
                      <a16:creationId xmlns:a16="http://schemas.microsoft.com/office/drawing/2014/main" id="{DA6A8563-F966-79F2-F2C7-80BD37878841}"/>
                    </a:ext>
                  </a:extLst>
                </p:cNvPr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28" name="Triangle">
                  <a:extLst>
                    <a:ext uri="{FF2B5EF4-FFF2-40B4-BE49-F238E27FC236}">
                      <a16:creationId xmlns:a16="http://schemas.microsoft.com/office/drawing/2014/main" id="{F8D734EC-6348-1720-EEE3-2245CD72FEFD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29" name="Triangle">
                  <a:extLst>
                    <a:ext uri="{FF2B5EF4-FFF2-40B4-BE49-F238E27FC236}">
                      <a16:creationId xmlns:a16="http://schemas.microsoft.com/office/drawing/2014/main" id="{4BEED532-2FC9-9EFF-FB3E-C31D4AE9F971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30" name="Triangle">
                  <a:extLst>
                    <a:ext uri="{FF2B5EF4-FFF2-40B4-BE49-F238E27FC236}">
                      <a16:creationId xmlns:a16="http://schemas.microsoft.com/office/drawing/2014/main" id="{689B08BE-0D6C-188E-FE8D-D7CEDD6D8DFC}"/>
                    </a:ext>
                  </a:extLst>
                </p:cNvPr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22" name="Group">
                <a:extLst>
                  <a:ext uri="{FF2B5EF4-FFF2-40B4-BE49-F238E27FC236}">
                    <a16:creationId xmlns:a16="http://schemas.microsoft.com/office/drawing/2014/main" id="{005134A0-0B65-32CF-425B-50F6682ADB92}"/>
                  </a:ext>
                </a:extLst>
              </p:cNvPr>
              <p:cNvGrpSpPr/>
              <p:nvPr/>
            </p:nvGrpSpPr>
            <p:grpSpPr>
              <a:xfrm>
                <a:off x="447132" y="1272461"/>
                <a:ext cx="156982" cy="161572"/>
                <a:chOff x="0" y="-1"/>
                <a:chExt cx="156981" cy="161570"/>
              </a:xfrm>
            </p:grpSpPr>
            <p:sp>
              <p:nvSpPr>
                <p:cNvPr id="423" name="Triangle">
                  <a:extLst>
                    <a:ext uri="{FF2B5EF4-FFF2-40B4-BE49-F238E27FC236}">
                      <a16:creationId xmlns:a16="http://schemas.microsoft.com/office/drawing/2014/main" id="{A5E93FF9-863C-30B3-5AFA-05CB8AC9075E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24" name="Triangle">
                  <a:extLst>
                    <a:ext uri="{FF2B5EF4-FFF2-40B4-BE49-F238E27FC236}">
                      <a16:creationId xmlns:a16="http://schemas.microsoft.com/office/drawing/2014/main" id="{34906277-3DCA-0539-D2E8-4494DC32C93B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25" name="Triangle">
                  <a:extLst>
                    <a:ext uri="{FF2B5EF4-FFF2-40B4-BE49-F238E27FC236}">
                      <a16:creationId xmlns:a16="http://schemas.microsoft.com/office/drawing/2014/main" id="{260A96C5-87F1-2608-78BD-6094141B5C7F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26" name="Triangle">
                  <a:extLst>
                    <a:ext uri="{FF2B5EF4-FFF2-40B4-BE49-F238E27FC236}">
                      <a16:creationId xmlns:a16="http://schemas.microsoft.com/office/drawing/2014/main" id="{F440B7EB-84E7-57B0-011B-CD31398B2ACB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23" name="Group">
                <a:extLst>
                  <a:ext uri="{FF2B5EF4-FFF2-40B4-BE49-F238E27FC236}">
                    <a16:creationId xmlns:a16="http://schemas.microsoft.com/office/drawing/2014/main" id="{9ABF3D23-AB51-DD51-8CD4-B7C351DEE098}"/>
                  </a:ext>
                </a:extLst>
              </p:cNvPr>
              <p:cNvGrpSpPr/>
              <p:nvPr/>
            </p:nvGrpSpPr>
            <p:grpSpPr>
              <a:xfrm>
                <a:off x="549694" y="918417"/>
                <a:ext cx="156983" cy="161572"/>
                <a:chOff x="0" y="-1"/>
                <a:chExt cx="156982" cy="161571"/>
              </a:xfrm>
            </p:grpSpPr>
            <p:sp>
              <p:nvSpPr>
                <p:cNvPr id="419" name="Triangle">
                  <a:extLst>
                    <a:ext uri="{FF2B5EF4-FFF2-40B4-BE49-F238E27FC236}">
                      <a16:creationId xmlns:a16="http://schemas.microsoft.com/office/drawing/2014/main" id="{B23F7785-52F9-85A9-CE89-8C9E18E44801}"/>
                    </a:ext>
                  </a:extLst>
                </p:cNvPr>
                <p:cNvSpPr/>
                <p:nvPr/>
              </p:nvSpPr>
              <p:spPr>
                <a:xfrm rot="786350">
                  <a:off x="38630" y="81197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20" name="Triangle">
                  <a:extLst>
                    <a:ext uri="{FF2B5EF4-FFF2-40B4-BE49-F238E27FC236}">
                      <a16:creationId xmlns:a16="http://schemas.microsoft.com/office/drawing/2014/main" id="{6C382881-E2CC-2811-FC22-BA087B6C847E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5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21" name="Triangle">
                  <a:extLst>
                    <a:ext uri="{FF2B5EF4-FFF2-40B4-BE49-F238E27FC236}">
                      <a16:creationId xmlns:a16="http://schemas.microsoft.com/office/drawing/2014/main" id="{750370D2-9079-39A8-5D45-B79E12711A54}"/>
                    </a:ext>
                  </a:extLst>
                </p:cNvPr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22" name="Triangle">
                  <a:extLst>
                    <a:ext uri="{FF2B5EF4-FFF2-40B4-BE49-F238E27FC236}">
                      <a16:creationId xmlns:a16="http://schemas.microsoft.com/office/drawing/2014/main" id="{2865A482-0528-07D0-BA62-CDA19BF29E9F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24" name="Group">
                <a:extLst>
                  <a:ext uri="{FF2B5EF4-FFF2-40B4-BE49-F238E27FC236}">
                    <a16:creationId xmlns:a16="http://schemas.microsoft.com/office/drawing/2014/main" id="{438F6084-1259-80D7-4AEA-79B1ED6DA6FB}"/>
                  </a:ext>
                </a:extLst>
              </p:cNvPr>
              <p:cNvGrpSpPr/>
              <p:nvPr/>
            </p:nvGrpSpPr>
            <p:grpSpPr>
              <a:xfrm>
                <a:off x="1117834" y="341188"/>
                <a:ext cx="156983" cy="161571"/>
                <a:chOff x="0" y="-1"/>
                <a:chExt cx="156981" cy="161570"/>
              </a:xfrm>
            </p:grpSpPr>
            <p:sp>
              <p:nvSpPr>
                <p:cNvPr id="415" name="Triangle">
                  <a:extLst>
                    <a:ext uri="{FF2B5EF4-FFF2-40B4-BE49-F238E27FC236}">
                      <a16:creationId xmlns:a16="http://schemas.microsoft.com/office/drawing/2014/main" id="{93CC3ADE-4658-D8ED-6BF2-B41522E8FFE4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16" name="Triangle">
                  <a:extLst>
                    <a:ext uri="{FF2B5EF4-FFF2-40B4-BE49-F238E27FC236}">
                      <a16:creationId xmlns:a16="http://schemas.microsoft.com/office/drawing/2014/main" id="{21C9D3A5-27D8-936D-A35A-2656DB45886E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17" name="Triangle">
                  <a:extLst>
                    <a:ext uri="{FF2B5EF4-FFF2-40B4-BE49-F238E27FC236}">
                      <a16:creationId xmlns:a16="http://schemas.microsoft.com/office/drawing/2014/main" id="{A67595EB-7F4A-CA75-AD1D-5E04B0A845EA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18" name="Triangle">
                  <a:extLst>
                    <a:ext uri="{FF2B5EF4-FFF2-40B4-BE49-F238E27FC236}">
                      <a16:creationId xmlns:a16="http://schemas.microsoft.com/office/drawing/2014/main" id="{107B99B7-5BC0-E9E7-712F-207B69D3D447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25" name="Group">
                <a:extLst>
                  <a:ext uri="{FF2B5EF4-FFF2-40B4-BE49-F238E27FC236}">
                    <a16:creationId xmlns:a16="http://schemas.microsoft.com/office/drawing/2014/main" id="{114A3CD0-2051-BA1D-C0CA-06EFF011EAD0}"/>
                  </a:ext>
                </a:extLst>
              </p:cNvPr>
              <p:cNvGrpSpPr/>
              <p:nvPr/>
            </p:nvGrpSpPr>
            <p:grpSpPr>
              <a:xfrm>
                <a:off x="1564967" y="431592"/>
                <a:ext cx="156983" cy="161573"/>
                <a:chOff x="0" y="-1"/>
                <a:chExt cx="156981" cy="161571"/>
              </a:xfrm>
            </p:grpSpPr>
            <p:sp>
              <p:nvSpPr>
                <p:cNvPr id="411" name="Triangle">
                  <a:extLst>
                    <a:ext uri="{FF2B5EF4-FFF2-40B4-BE49-F238E27FC236}">
                      <a16:creationId xmlns:a16="http://schemas.microsoft.com/office/drawing/2014/main" id="{972965D1-5BAF-69C3-7107-18F249B1D3D6}"/>
                    </a:ext>
                  </a:extLst>
                </p:cNvPr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12" name="Triangle">
                  <a:extLst>
                    <a:ext uri="{FF2B5EF4-FFF2-40B4-BE49-F238E27FC236}">
                      <a16:creationId xmlns:a16="http://schemas.microsoft.com/office/drawing/2014/main" id="{6DFD4D8C-2B73-827B-DFEE-558E45CEAC2E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13" name="Triangle">
                  <a:extLst>
                    <a:ext uri="{FF2B5EF4-FFF2-40B4-BE49-F238E27FC236}">
                      <a16:creationId xmlns:a16="http://schemas.microsoft.com/office/drawing/2014/main" id="{24C71B0B-2222-75AC-890A-08A0C972F856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14" name="Triangle">
                  <a:extLst>
                    <a:ext uri="{FF2B5EF4-FFF2-40B4-BE49-F238E27FC236}">
                      <a16:creationId xmlns:a16="http://schemas.microsoft.com/office/drawing/2014/main" id="{33F5CCBF-8E3C-CB72-E3BF-BA4FD9A3F082}"/>
                    </a:ext>
                  </a:extLst>
                </p:cNvPr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26" name="Group">
                <a:extLst>
                  <a:ext uri="{FF2B5EF4-FFF2-40B4-BE49-F238E27FC236}">
                    <a16:creationId xmlns:a16="http://schemas.microsoft.com/office/drawing/2014/main" id="{B4670BF1-E35C-92D9-1DFA-5E13FF0B2D88}"/>
                  </a:ext>
                </a:extLst>
              </p:cNvPr>
              <p:cNvGrpSpPr/>
              <p:nvPr/>
            </p:nvGrpSpPr>
            <p:grpSpPr>
              <a:xfrm>
                <a:off x="1436922" y="31583"/>
                <a:ext cx="156983" cy="161572"/>
                <a:chOff x="0" y="-1"/>
                <a:chExt cx="156981" cy="161570"/>
              </a:xfrm>
            </p:grpSpPr>
            <p:sp>
              <p:nvSpPr>
                <p:cNvPr id="407" name="Triangle">
                  <a:extLst>
                    <a:ext uri="{FF2B5EF4-FFF2-40B4-BE49-F238E27FC236}">
                      <a16:creationId xmlns:a16="http://schemas.microsoft.com/office/drawing/2014/main" id="{B9BD8539-0708-8FF4-6A38-BF538DE6A344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08" name="Triangle">
                  <a:extLst>
                    <a:ext uri="{FF2B5EF4-FFF2-40B4-BE49-F238E27FC236}">
                      <a16:creationId xmlns:a16="http://schemas.microsoft.com/office/drawing/2014/main" id="{09B095EC-7138-AA3D-4E3E-0BAFB1779488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09" name="Triangle">
                  <a:extLst>
                    <a:ext uri="{FF2B5EF4-FFF2-40B4-BE49-F238E27FC236}">
                      <a16:creationId xmlns:a16="http://schemas.microsoft.com/office/drawing/2014/main" id="{5DA65ED6-4376-315E-D81D-2A96B5C6A630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10" name="Triangle">
                  <a:extLst>
                    <a:ext uri="{FF2B5EF4-FFF2-40B4-BE49-F238E27FC236}">
                      <a16:creationId xmlns:a16="http://schemas.microsoft.com/office/drawing/2014/main" id="{4D91D8AB-527C-4BF6-B8EB-414FD69F60C4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27" name="Group">
                <a:extLst>
                  <a:ext uri="{FF2B5EF4-FFF2-40B4-BE49-F238E27FC236}">
                    <a16:creationId xmlns:a16="http://schemas.microsoft.com/office/drawing/2014/main" id="{49065CC4-6EFD-441D-6331-3E53A5593404}"/>
                  </a:ext>
                </a:extLst>
              </p:cNvPr>
              <p:cNvGrpSpPr/>
              <p:nvPr/>
            </p:nvGrpSpPr>
            <p:grpSpPr>
              <a:xfrm>
                <a:off x="434411" y="598252"/>
                <a:ext cx="156982" cy="161572"/>
                <a:chOff x="0" y="-1"/>
                <a:chExt cx="156981" cy="161570"/>
              </a:xfrm>
            </p:grpSpPr>
            <p:sp>
              <p:nvSpPr>
                <p:cNvPr id="403" name="Triangle">
                  <a:extLst>
                    <a:ext uri="{FF2B5EF4-FFF2-40B4-BE49-F238E27FC236}">
                      <a16:creationId xmlns:a16="http://schemas.microsoft.com/office/drawing/2014/main" id="{7310BB7E-698A-2363-81FA-AC1082F0F82C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04" name="Triangle">
                  <a:extLst>
                    <a:ext uri="{FF2B5EF4-FFF2-40B4-BE49-F238E27FC236}">
                      <a16:creationId xmlns:a16="http://schemas.microsoft.com/office/drawing/2014/main" id="{5169CB37-065E-6411-70F1-55A7412D11E4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05" name="Triangle">
                  <a:extLst>
                    <a:ext uri="{FF2B5EF4-FFF2-40B4-BE49-F238E27FC236}">
                      <a16:creationId xmlns:a16="http://schemas.microsoft.com/office/drawing/2014/main" id="{9960C023-4ED9-A646-59AD-1CA04E307FF7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06" name="Triangle">
                  <a:extLst>
                    <a:ext uri="{FF2B5EF4-FFF2-40B4-BE49-F238E27FC236}">
                      <a16:creationId xmlns:a16="http://schemas.microsoft.com/office/drawing/2014/main" id="{C73E1F89-D9C6-F7AA-C941-795E56A8A85F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28" name="Group">
                <a:extLst>
                  <a:ext uri="{FF2B5EF4-FFF2-40B4-BE49-F238E27FC236}">
                    <a16:creationId xmlns:a16="http://schemas.microsoft.com/office/drawing/2014/main" id="{AE24779F-0FAF-7979-7D04-7D2A61855A31}"/>
                  </a:ext>
                </a:extLst>
              </p:cNvPr>
              <p:cNvGrpSpPr/>
              <p:nvPr/>
            </p:nvGrpSpPr>
            <p:grpSpPr>
              <a:xfrm>
                <a:off x="2055297" y="1514054"/>
                <a:ext cx="156982" cy="161571"/>
                <a:chOff x="0" y="-1"/>
                <a:chExt cx="156981" cy="161570"/>
              </a:xfrm>
            </p:grpSpPr>
            <p:sp>
              <p:nvSpPr>
                <p:cNvPr id="399" name="Triangle">
                  <a:extLst>
                    <a:ext uri="{FF2B5EF4-FFF2-40B4-BE49-F238E27FC236}">
                      <a16:creationId xmlns:a16="http://schemas.microsoft.com/office/drawing/2014/main" id="{2B839EA7-CD15-568C-B104-F0760069A2C4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00" name="Triangle">
                  <a:extLst>
                    <a:ext uri="{FF2B5EF4-FFF2-40B4-BE49-F238E27FC236}">
                      <a16:creationId xmlns:a16="http://schemas.microsoft.com/office/drawing/2014/main" id="{47E6B255-605B-B1CD-9221-14CD474147D4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01" name="Triangle">
                  <a:extLst>
                    <a:ext uri="{FF2B5EF4-FFF2-40B4-BE49-F238E27FC236}">
                      <a16:creationId xmlns:a16="http://schemas.microsoft.com/office/drawing/2014/main" id="{B964A191-E086-1C4C-2DF5-861564F0B654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402" name="Triangle">
                  <a:extLst>
                    <a:ext uri="{FF2B5EF4-FFF2-40B4-BE49-F238E27FC236}">
                      <a16:creationId xmlns:a16="http://schemas.microsoft.com/office/drawing/2014/main" id="{33489714-5606-BBB9-F17E-9FC91F31F374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29" name="Group">
                <a:extLst>
                  <a:ext uri="{FF2B5EF4-FFF2-40B4-BE49-F238E27FC236}">
                    <a16:creationId xmlns:a16="http://schemas.microsoft.com/office/drawing/2014/main" id="{73FFB522-A497-85DA-546D-A87E0CE95978}"/>
                  </a:ext>
                </a:extLst>
              </p:cNvPr>
              <p:cNvGrpSpPr/>
              <p:nvPr/>
            </p:nvGrpSpPr>
            <p:grpSpPr>
              <a:xfrm>
                <a:off x="753499" y="288648"/>
                <a:ext cx="156982" cy="161571"/>
                <a:chOff x="0" y="-1"/>
                <a:chExt cx="156981" cy="161570"/>
              </a:xfrm>
            </p:grpSpPr>
            <p:sp>
              <p:nvSpPr>
                <p:cNvPr id="395" name="Triangle">
                  <a:extLst>
                    <a:ext uri="{FF2B5EF4-FFF2-40B4-BE49-F238E27FC236}">
                      <a16:creationId xmlns:a16="http://schemas.microsoft.com/office/drawing/2014/main" id="{0FE79641-6AD8-8E7B-6A8A-2E64C34B91B4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96" name="Triangle">
                  <a:extLst>
                    <a:ext uri="{FF2B5EF4-FFF2-40B4-BE49-F238E27FC236}">
                      <a16:creationId xmlns:a16="http://schemas.microsoft.com/office/drawing/2014/main" id="{B8F9E9A7-1970-4C8F-745B-B1F8CFD64CC3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97" name="Triangle">
                  <a:extLst>
                    <a:ext uri="{FF2B5EF4-FFF2-40B4-BE49-F238E27FC236}">
                      <a16:creationId xmlns:a16="http://schemas.microsoft.com/office/drawing/2014/main" id="{B4D02200-A145-A3E3-B436-92D45F442C4E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98" name="Triangle">
                  <a:extLst>
                    <a:ext uri="{FF2B5EF4-FFF2-40B4-BE49-F238E27FC236}">
                      <a16:creationId xmlns:a16="http://schemas.microsoft.com/office/drawing/2014/main" id="{8F8009E9-6D97-A616-7C33-71C64F1E210B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30" name="Group">
                <a:extLst>
                  <a:ext uri="{FF2B5EF4-FFF2-40B4-BE49-F238E27FC236}">
                    <a16:creationId xmlns:a16="http://schemas.microsoft.com/office/drawing/2014/main" id="{54427EFD-4E2B-1CEB-D430-98BCC6D684BE}"/>
                  </a:ext>
                </a:extLst>
              </p:cNvPr>
              <p:cNvGrpSpPr/>
              <p:nvPr/>
            </p:nvGrpSpPr>
            <p:grpSpPr>
              <a:xfrm>
                <a:off x="1714101" y="1228021"/>
                <a:ext cx="156982" cy="161572"/>
                <a:chOff x="0" y="-1"/>
                <a:chExt cx="156981" cy="161570"/>
              </a:xfrm>
            </p:grpSpPr>
            <p:sp>
              <p:nvSpPr>
                <p:cNvPr id="391" name="Triangle">
                  <a:extLst>
                    <a:ext uri="{FF2B5EF4-FFF2-40B4-BE49-F238E27FC236}">
                      <a16:creationId xmlns:a16="http://schemas.microsoft.com/office/drawing/2014/main" id="{A939829C-E81E-547A-D07D-D9D48DBA82D4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92" name="Triangle">
                  <a:extLst>
                    <a:ext uri="{FF2B5EF4-FFF2-40B4-BE49-F238E27FC236}">
                      <a16:creationId xmlns:a16="http://schemas.microsoft.com/office/drawing/2014/main" id="{31FAF316-74C6-E008-183C-F80260149118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93" name="Triangle">
                  <a:extLst>
                    <a:ext uri="{FF2B5EF4-FFF2-40B4-BE49-F238E27FC236}">
                      <a16:creationId xmlns:a16="http://schemas.microsoft.com/office/drawing/2014/main" id="{9F0D9105-DF99-C7A4-3ECC-A332FCE74F26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94" name="Triangle">
                  <a:extLst>
                    <a:ext uri="{FF2B5EF4-FFF2-40B4-BE49-F238E27FC236}">
                      <a16:creationId xmlns:a16="http://schemas.microsoft.com/office/drawing/2014/main" id="{3C9053E7-688F-591E-600B-57337F83D5A8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31" name="Group">
                <a:extLst>
                  <a:ext uri="{FF2B5EF4-FFF2-40B4-BE49-F238E27FC236}">
                    <a16:creationId xmlns:a16="http://schemas.microsoft.com/office/drawing/2014/main" id="{42772910-DBEF-AFB6-366B-545F579184DF}"/>
                  </a:ext>
                </a:extLst>
              </p:cNvPr>
              <p:cNvGrpSpPr/>
              <p:nvPr/>
            </p:nvGrpSpPr>
            <p:grpSpPr>
              <a:xfrm>
                <a:off x="2347585" y="1200024"/>
                <a:ext cx="156982" cy="161573"/>
                <a:chOff x="0" y="-1"/>
                <a:chExt cx="156981" cy="161571"/>
              </a:xfrm>
            </p:grpSpPr>
            <p:sp>
              <p:nvSpPr>
                <p:cNvPr id="387" name="Triangle">
                  <a:extLst>
                    <a:ext uri="{FF2B5EF4-FFF2-40B4-BE49-F238E27FC236}">
                      <a16:creationId xmlns:a16="http://schemas.microsoft.com/office/drawing/2014/main" id="{337C9025-684E-2ADC-6D70-2DA4C94CB0BB}"/>
                    </a:ext>
                  </a:extLst>
                </p:cNvPr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88" name="Triangle">
                  <a:extLst>
                    <a:ext uri="{FF2B5EF4-FFF2-40B4-BE49-F238E27FC236}">
                      <a16:creationId xmlns:a16="http://schemas.microsoft.com/office/drawing/2014/main" id="{321BE406-4417-072B-85A5-63B6F53DEF43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89" name="Triangle">
                  <a:extLst>
                    <a:ext uri="{FF2B5EF4-FFF2-40B4-BE49-F238E27FC236}">
                      <a16:creationId xmlns:a16="http://schemas.microsoft.com/office/drawing/2014/main" id="{0B51F435-C470-3841-1DBF-CB7091BA9D87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90" name="Triangle">
                  <a:extLst>
                    <a:ext uri="{FF2B5EF4-FFF2-40B4-BE49-F238E27FC236}">
                      <a16:creationId xmlns:a16="http://schemas.microsoft.com/office/drawing/2014/main" id="{C350B49C-1720-BCD4-DF7C-662BDEC4215A}"/>
                    </a:ext>
                  </a:extLst>
                </p:cNvPr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32" name="Group">
                <a:extLst>
                  <a:ext uri="{FF2B5EF4-FFF2-40B4-BE49-F238E27FC236}">
                    <a16:creationId xmlns:a16="http://schemas.microsoft.com/office/drawing/2014/main" id="{455698B0-22B1-3132-A3CE-A4C9E3AFFFDC}"/>
                  </a:ext>
                </a:extLst>
              </p:cNvPr>
              <p:cNvGrpSpPr/>
              <p:nvPr/>
            </p:nvGrpSpPr>
            <p:grpSpPr>
              <a:xfrm>
                <a:off x="2219539" y="800016"/>
                <a:ext cx="156982" cy="161571"/>
                <a:chOff x="0" y="-1"/>
                <a:chExt cx="156981" cy="161570"/>
              </a:xfrm>
            </p:grpSpPr>
            <p:sp>
              <p:nvSpPr>
                <p:cNvPr id="383" name="Triangle">
                  <a:extLst>
                    <a:ext uri="{FF2B5EF4-FFF2-40B4-BE49-F238E27FC236}">
                      <a16:creationId xmlns:a16="http://schemas.microsoft.com/office/drawing/2014/main" id="{AB061342-49A4-EFB5-6FFB-AF4484B3F231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84" name="Triangle">
                  <a:extLst>
                    <a:ext uri="{FF2B5EF4-FFF2-40B4-BE49-F238E27FC236}">
                      <a16:creationId xmlns:a16="http://schemas.microsoft.com/office/drawing/2014/main" id="{F1BB4DA9-0EF8-88FC-5FD4-581696EC262A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85" name="Triangle">
                  <a:extLst>
                    <a:ext uri="{FF2B5EF4-FFF2-40B4-BE49-F238E27FC236}">
                      <a16:creationId xmlns:a16="http://schemas.microsoft.com/office/drawing/2014/main" id="{93C7DFF1-1234-C038-E7E4-FA7B19B4D430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86" name="Triangle">
                  <a:extLst>
                    <a:ext uri="{FF2B5EF4-FFF2-40B4-BE49-F238E27FC236}">
                      <a16:creationId xmlns:a16="http://schemas.microsoft.com/office/drawing/2014/main" id="{5149E6ED-9E4F-E4F0-EA58-107E825777C0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33" name="Group">
                <a:extLst>
                  <a:ext uri="{FF2B5EF4-FFF2-40B4-BE49-F238E27FC236}">
                    <a16:creationId xmlns:a16="http://schemas.microsoft.com/office/drawing/2014/main" id="{B6EB76DE-5F87-EDA5-662F-A3C67BCCF4C1}"/>
                  </a:ext>
                </a:extLst>
              </p:cNvPr>
              <p:cNvGrpSpPr/>
              <p:nvPr/>
            </p:nvGrpSpPr>
            <p:grpSpPr>
              <a:xfrm>
                <a:off x="1917607" y="309602"/>
                <a:ext cx="156982" cy="161572"/>
                <a:chOff x="0" y="-1"/>
                <a:chExt cx="156981" cy="161571"/>
              </a:xfrm>
            </p:grpSpPr>
            <p:sp>
              <p:nvSpPr>
                <p:cNvPr id="379" name="Triangle">
                  <a:extLst>
                    <a:ext uri="{FF2B5EF4-FFF2-40B4-BE49-F238E27FC236}">
                      <a16:creationId xmlns:a16="http://schemas.microsoft.com/office/drawing/2014/main" id="{408D5F81-8EA2-D88D-2D00-57FA8D41798C}"/>
                    </a:ext>
                  </a:extLst>
                </p:cNvPr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80" name="Triangle">
                  <a:extLst>
                    <a:ext uri="{FF2B5EF4-FFF2-40B4-BE49-F238E27FC236}">
                      <a16:creationId xmlns:a16="http://schemas.microsoft.com/office/drawing/2014/main" id="{166498CA-7DD5-24FA-F94E-724A2F8DF95C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81" name="Triangle">
                  <a:extLst>
                    <a:ext uri="{FF2B5EF4-FFF2-40B4-BE49-F238E27FC236}">
                      <a16:creationId xmlns:a16="http://schemas.microsoft.com/office/drawing/2014/main" id="{64A41574-4226-023B-A7A3-560F6DF312FA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82" name="Triangle">
                  <a:extLst>
                    <a:ext uri="{FF2B5EF4-FFF2-40B4-BE49-F238E27FC236}">
                      <a16:creationId xmlns:a16="http://schemas.microsoft.com/office/drawing/2014/main" id="{E252216B-74B7-BA6A-27FE-2A9B7E7256BB}"/>
                    </a:ext>
                  </a:extLst>
                </p:cNvPr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34" name="Group">
                <a:extLst>
                  <a:ext uri="{FF2B5EF4-FFF2-40B4-BE49-F238E27FC236}">
                    <a16:creationId xmlns:a16="http://schemas.microsoft.com/office/drawing/2014/main" id="{F95E7A2D-15C0-4918-815A-4D374EA7CF19}"/>
                  </a:ext>
                </a:extLst>
              </p:cNvPr>
              <p:cNvGrpSpPr/>
              <p:nvPr/>
            </p:nvGrpSpPr>
            <p:grpSpPr>
              <a:xfrm>
                <a:off x="2364740" y="400007"/>
                <a:ext cx="156983" cy="161572"/>
                <a:chOff x="0" y="-1"/>
                <a:chExt cx="156982" cy="161570"/>
              </a:xfrm>
            </p:grpSpPr>
            <p:sp>
              <p:nvSpPr>
                <p:cNvPr id="375" name="Triangle">
                  <a:extLst>
                    <a:ext uri="{FF2B5EF4-FFF2-40B4-BE49-F238E27FC236}">
                      <a16:creationId xmlns:a16="http://schemas.microsoft.com/office/drawing/2014/main" id="{3060277F-8A91-391D-882C-64367BD9A31C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76" name="Triangle">
                  <a:extLst>
                    <a:ext uri="{FF2B5EF4-FFF2-40B4-BE49-F238E27FC236}">
                      <a16:creationId xmlns:a16="http://schemas.microsoft.com/office/drawing/2014/main" id="{B76A051B-1A6C-DD3F-FDEF-80D72EF2847F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5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77" name="Triangle">
                  <a:extLst>
                    <a:ext uri="{FF2B5EF4-FFF2-40B4-BE49-F238E27FC236}">
                      <a16:creationId xmlns:a16="http://schemas.microsoft.com/office/drawing/2014/main" id="{B6398C58-6FC6-FF39-1CD4-0C570FC30D7B}"/>
                    </a:ext>
                  </a:extLst>
                </p:cNvPr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78" name="Triangle">
                  <a:extLst>
                    <a:ext uri="{FF2B5EF4-FFF2-40B4-BE49-F238E27FC236}">
                      <a16:creationId xmlns:a16="http://schemas.microsoft.com/office/drawing/2014/main" id="{E6B11F6B-0EBD-E50D-7A34-7EA6BB5FC5D1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35" name="Group">
                <a:extLst>
                  <a:ext uri="{FF2B5EF4-FFF2-40B4-BE49-F238E27FC236}">
                    <a16:creationId xmlns:a16="http://schemas.microsoft.com/office/drawing/2014/main" id="{D0770169-C9E7-67D7-C39E-1677B0D1A53F}"/>
                  </a:ext>
                </a:extLst>
              </p:cNvPr>
              <p:cNvGrpSpPr/>
              <p:nvPr/>
            </p:nvGrpSpPr>
            <p:grpSpPr>
              <a:xfrm>
                <a:off x="2236695" y="-3"/>
                <a:ext cx="156982" cy="161573"/>
                <a:chOff x="0" y="-1"/>
                <a:chExt cx="156981" cy="161571"/>
              </a:xfrm>
            </p:grpSpPr>
            <p:sp>
              <p:nvSpPr>
                <p:cNvPr id="371" name="Triangle">
                  <a:extLst>
                    <a:ext uri="{FF2B5EF4-FFF2-40B4-BE49-F238E27FC236}">
                      <a16:creationId xmlns:a16="http://schemas.microsoft.com/office/drawing/2014/main" id="{E3575D05-CAE3-C0E3-3B2B-B5378D58B93B}"/>
                    </a:ext>
                  </a:extLst>
                </p:cNvPr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72" name="Triangle">
                  <a:extLst>
                    <a:ext uri="{FF2B5EF4-FFF2-40B4-BE49-F238E27FC236}">
                      <a16:creationId xmlns:a16="http://schemas.microsoft.com/office/drawing/2014/main" id="{2C5DE23B-0307-EAA5-6833-C89125C48737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73" name="Triangle">
                  <a:extLst>
                    <a:ext uri="{FF2B5EF4-FFF2-40B4-BE49-F238E27FC236}">
                      <a16:creationId xmlns:a16="http://schemas.microsoft.com/office/drawing/2014/main" id="{58BADC77-8017-AC0B-822D-5239C3884E53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74" name="Triangle">
                  <a:extLst>
                    <a:ext uri="{FF2B5EF4-FFF2-40B4-BE49-F238E27FC236}">
                      <a16:creationId xmlns:a16="http://schemas.microsoft.com/office/drawing/2014/main" id="{3FD74936-3D39-E232-1E91-605D14B1B8DA}"/>
                    </a:ext>
                  </a:extLst>
                </p:cNvPr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36" name="Group">
                <a:extLst>
                  <a:ext uri="{FF2B5EF4-FFF2-40B4-BE49-F238E27FC236}">
                    <a16:creationId xmlns:a16="http://schemas.microsoft.com/office/drawing/2014/main" id="{037D78D8-3FEA-1485-2792-46B68F539CC0}"/>
                  </a:ext>
                </a:extLst>
              </p:cNvPr>
              <p:cNvGrpSpPr/>
              <p:nvPr/>
            </p:nvGrpSpPr>
            <p:grpSpPr>
              <a:xfrm>
                <a:off x="2811874" y="311781"/>
                <a:ext cx="156982" cy="161571"/>
                <a:chOff x="0" y="-1"/>
                <a:chExt cx="156981" cy="161570"/>
              </a:xfrm>
            </p:grpSpPr>
            <p:sp>
              <p:nvSpPr>
                <p:cNvPr id="367" name="Triangle">
                  <a:extLst>
                    <a:ext uri="{FF2B5EF4-FFF2-40B4-BE49-F238E27FC236}">
                      <a16:creationId xmlns:a16="http://schemas.microsoft.com/office/drawing/2014/main" id="{6C4EB732-5ED6-E23A-9AD8-31CF1D55EE9A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68" name="Triangle">
                  <a:extLst>
                    <a:ext uri="{FF2B5EF4-FFF2-40B4-BE49-F238E27FC236}">
                      <a16:creationId xmlns:a16="http://schemas.microsoft.com/office/drawing/2014/main" id="{7EC370FE-A542-7E71-B828-0DCE4C96D853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69" name="Triangle">
                  <a:extLst>
                    <a:ext uri="{FF2B5EF4-FFF2-40B4-BE49-F238E27FC236}">
                      <a16:creationId xmlns:a16="http://schemas.microsoft.com/office/drawing/2014/main" id="{2F69ADE5-01FA-5526-1C59-1E4DEAB61020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70" name="Triangle">
                  <a:extLst>
                    <a:ext uri="{FF2B5EF4-FFF2-40B4-BE49-F238E27FC236}">
                      <a16:creationId xmlns:a16="http://schemas.microsoft.com/office/drawing/2014/main" id="{85CE8663-CDA6-6848-32F7-CFCA94FA4220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37" name="Group">
                <a:extLst>
                  <a:ext uri="{FF2B5EF4-FFF2-40B4-BE49-F238E27FC236}">
                    <a16:creationId xmlns:a16="http://schemas.microsoft.com/office/drawing/2014/main" id="{8C8313B8-811A-10E7-F1C3-D068C59843B6}"/>
                  </a:ext>
                </a:extLst>
              </p:cNvPr>
              <p:cNvGrpSpPr/>
              <p:nvPr/>
            </p:nvGrpSpPr>
            <p:grpSpPr>
              <a:xfrm>
                <a:off x="3259008" y="402185"/>
                <a:ext cx="156983" cy="161572"/>
                <a:chOff x="0" y="-1"/>
                <a:chExt cx="156981" cy="161570"/>
              </a:xfrm>
            </p:grpSpPr>
            <p:sp>
              <p:nvSpPr>
                <p:cNvPr id="363" name="Triangle">
                  <a:extLst>
                    <a:ext uri="{FF2B5EF4-FFF2-40B4-BE49-F238E27FC236}">
                      <a16:creationId xmlns:a16="http://schemas.microsoft.com/office/drawing/2014/main" id="{FF139EDA-9595-0F80-188B-2082D3E9245B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64" name="Triangle">
                  <a:extLst>
                    <a:ext uri="{FF2B5EF4-FFF2-40B4-BE49-F238E27FC236}">
                      <a16:creationId xmlns:a16="http://schemas.microsoft.com/office/drawing/2014/main" id="{B49125C4-1EA1-1530-923B-7E89B06077BB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65" name="Triangle">
                  <a:extLst>
                    <a:ext uri="{FF2B5EF4-FFF2-40B4-BE49-F238E27FC236}">
                      <a16:creationId xmlns:a16="http://schemas.microsoft.com/office/drawing/2014/main" id="{08009406-F907-E050-3583-2FA2E11963F9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66" name="Triangle">
                  <a:extLst>
                    <a:ext uri="{FF2B5EF4-FFF2-40B4-BE49-F238E27FC236}">
                      <a16:creationId xmlns:a16="http://schemas.microsoft.com/office/drawing/2014/main" id="{52617AB2-911C-8704-9529-4B7496397AE0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38" name="Group">
                <a:extLst>
                  <a:ext uri="{FF2B5EF4-FFF2-40B4-BE49-F238E27FC236}">
                    <a16:creationId xmlns:a16="http://schemas.microsoft.com/office/drawing/2014/main" id="{448626C8-8064-DCFB-29CC-2AA78F6769ED}"/>
                  </a:ext>
                </a:extLst>
              </p:cNvPr>
              <p:cNvGrpSpPr/>
              <p:nvPr/>
            </p:nvGrpSpPr>
            <p:grpSpPr>
              <a:xfrm>
                <a:off x="3130962" y="2176"/>
                <a:ext cx="156983" cy="161572"/>
                <a:chOff x="0" y="-1"/>
                <a:chExt cx="156981" cy="161570"/>
              </a:xfrm>
            </p:grpSpPr>
            <p:sp>
              <p:nvSpPr>
                <p:cNvPr id="359" name="Triangle">
                  <a:extLst>
                    <a:ext uri="{FF2B5EF4-FFF2-40B4-BE49-F238E27FC236}">
                      <a16:creationId xmlns:a16="http://schemas.microsoft.com/office/drawing/2014/main" id="{C8BA0E4E-4A3A-8591-54F6-A8E39B72AB62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60" name="Triangle">
                  <a:extLst>
                    <a:ext uri="{FF2B5EF4-FFF2-40B4-BE49-F238E27FC236}">
                      <a16:creationId xmlns:a16="http://schemas.microsoft.com/office/drawing/2014/main" id="{AAD52050-E926-13D2-6071-F061539E6E1A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61" name="Triangle">
                  <a:extLst>
                    <a:ext uri="{FF2B5EF4-FFF2-40B4-BE49-F238E27FC236}">
                      <a16:creationId xmlns:a16="http://schemas.microsoft.com/office/drawing/2014/main" id="{D1066B16-AF00-C246-8891-00970C4AECFB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62" name="Triangle">
                  <a:extLst>
                    <a:ext uri="{FF2B5EF4-FFF2-40B4-BE49-F238E27FC236}">
                      <a16:creationId xmlns:a16="http://schemas.microsoft.com/office/drawing/2014/main" id="{11CB2758-58B0-ECCE-1A48-45410F53FCEE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39" name="Group">
                <a:extLst>
                  <a:ext uri="{FF2B5EF4-FFF2-40B4-BE49-F238E27FC236}">
                    <a16:creationId xmlns:a16="http://schemas.microsoft.com/office/drawing/2014/main" id="{6F61775E-DA6A-25A7-339A-CCA227C6749D}"/>
                  </a:ext>
                </a:extLst>
              </p:cNvPr>
              <p:cNvGrpSpPr/>
              <p:nvPr/>
            </p:nvGrpSpPr>
            <p:grpSpPr>
              <a:xfrm>
                <a:off x="2727776" y="1107488"/>
                <a:ext cx="156983" cy="161572"/>
                <a:chOff x="0" y="-1"/>
                <a:chExt cx="156982" cy="161570"/>
              </a:xfrm>
            </p:grpSpPr>
            <p:sp>
              <p:nvSpPr>
                <p:cNvPr id="355" name="Triangle">
                  <a:extLst>
                    <a:ext uri="{FF2B5EF4-FFF2-40B4-BE49-F238E27FC236}">
                      <a16:creationId xmlns:a16="http://schemas.microsoft.com/office/drawing/2014/main" id="{4A5C6499-389D-72D8-4034-C7F7E2B78C36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56" name="Triangle">
                  <a:extLst>
                    <a:ext uri="{FF2B5EF4-FFF2-40B4-BE49-F238E27FC236}">
                      <a16:creationId xmlns:a16="http://schemas.microsoft.com/office/drawing/2014/main" id="{B0C9E829-92AB-E690-21C7-558D17C4F07C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5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57" name="Triangle">
                  <a:extLst>
                    <a:ext uri="{FF2B5EF4-FFF2-40B4-BE49-F238E27FC236}">
                      <a16:creationId xmlns:a16="http://schemas.microsoft.com/office/drawing/2014/main" id="{5FE7B7D7-75D7-86E1-199D-B070C06ADE85}"/>
                    </a:ext>
                  </a:extLst>
                </p:cNvPr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58" name="Triangle">
                  <a:extLst>
                    <a:ext uri="{FF2B5EF4-FFF2-40B4-BE49-F238E27FC236}">
                      <a16:creationId xmlns:a16="http://schemas.microsoft.com/office/drawing/2014/main" id="{AC35C43B-6EBC-2248-2A7E-D1216F3106D5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40" name="Group">
                <a:extLst>
                  <a:ext uri="{FF2B5EF4-FFF2-40B4-BE49-F238E27FC236}">
                    <a16:creationId xmlns:a16="http://schemas.microsoft.com/office/drawing/2014/main" id="{2931D154-04E9-0D31-A5CC-19129415F85D}"/>
                  </a:ext>
                </a:extLst>
              </p:cNvPr>
              <p:cNvGrpSpPr/>
              <p:nvPr/>
            </p:nvGrpSpPr>
            <p:grpSpPr>
              <a:xfrm>
                <a:off x="3174910" y="1197893"/>
                <a:ext cx="156983" cy="161572"/>
                <a:chOff x="0" y="-1"/>
                <a:chExt cx="156981" cy="161570"/>
              </a:xfrm>
            </p:grpSpPr>
            <p:sp>
              <p:nvSpPr>
                <p:cNvPr id="351" name="Triangle">
                  <a:extLst>
                    <a:ext uri="{FF2B5EF4-FFF2-40B4-BE49-F238E27FC236}">
                      <a16:creationId xmlns:a16="http://schemas.microsoft.com/office/drawing/2014/main" id="{918DEF33-FD3A-574C-2E79-CE0DD7EA3225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52" name="Triangle">
                  <a:extLst>
                    <a:ext uri="{FF2B5EF4-FFF2-40B4-BE49-F238E27FC236}">
                      <a16:creationId xmlns:a16="http://schemas.microsoft.com/office/drawing/2014/main" id="{1C53DBD5-861C-C6BC-D774-67A3003F4F1D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53" name="Triangle">
                  <a:extLst>
                    <a:ext uri="{FF2B5EF4-FFF2-40B4-BE49-F238E27FC236}">
                      <a16:creationId xmlns:a16="http://schemas.microsoft.com/office/drawing/2014/main" id="{C5169418-12FC-26F1-F57D-1AC89F4E4D6A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54" name="Triangle">
                  <a:extLst>
                    <a:ext uri="{FF2B5EF4-FFF2-40B4-BE49-F238E27FC236}">
                      <a16:creationId xmlns:a16="http://schemas.microsoft.com/office/drawing/2014/main" id="{7509BE0E-3668-0385-6159-934EBF64A210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41" name="Group">
                <a:extLst>
                  <a:ext uri="{FF2B5EF4-FFF2-40B4-BE49-F238E27FC236}">
                    <a16:creationId xmlns:a16="http://schemas.microsoft.com/office/drawing/2014/main" id="{E4FD6785-D248-2628-E883-2148A27768F0}"/>
                  </a:ext>
                </a:extLst>
              </p:cNvPr>
              <p:cNvGrpSpPr/>
              <p:nvPr/>
            </p:nvGrpSpPr>
            <p:grpSpPr>
              <a:xfrm>
                <a:off x="3046865" y="797884"/>
                <a:ext cx="156983" cy="161572"/>
                <a:chOff x="0" y="-1"/>
                <a:chExt cx="156981" cy="161571"/>
              </a:xfrm>
            </p:grpSpPr>
            <p:sp>
              <p:nvSpPr>
                <p:cNvPr id="347" name="Triangle">
                  <a:extLst>
                    <a:ext uri="{FF2B5EF4-FFF2-40B4-BE49-F238E27FC236}">
                      <a16:creationId xmlns:a16="http://schemas.microsoft.com/office/drawing/2014/main" id="{1AF6EBC3-0683-6798-951D-C32A812A6908}"/>
                    </a:ext>
                  </a:extLst>
                </p:cNvPr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48" name="Triangle">
                  <a:extLst>
                    <a:ext uri="{FF2B5EF4-FFF2-40B4-BE49-F238E27FC236}">
                      <a16:creationId xmlns:a16="http://schemas.microsoft.com/office/drawing/2014/main" id="{894549BC-EF01-801A-44A9-BE64EAD1A319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49" name="Triangle">
                  <a:extLst>
                    <a:ext uri="{FF2B5EF4-FFF2-40B4-BE49-F238E27FC236}">
                      <a16:creationId xmlns:a16="http://schemas.microsoft.com/office/drawing/2014/main" id="{E567EDC9-B0F4-9C61-5AAB-7E1CF82552C8}"/>
                    </a:ext>
                  </a:extLst>
                </p:cNvPr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50" name="Triangle">
                  <a:extLst>
                    <a:ext uri="{FF2B5EF4-FFF2-40B4-BE49-F238E27FC236}">
                      <a16:creationId xmlns:a16="http://schemas.microsoft.com/office/drawing/2014/main" id="{145F286E-EE94-7A60-3473-1384AAF4B446}"/>
                    </a:ext>
                  </a:extLst>
                </p:cNvPr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342" name="Group">
                <a:extLst>
                  <a:ext uri="{FF2B5EF4-FFF2-40B4-BE49-F238E27FC236}">
                    <a16:creationId xmlns:a16="http://schemas.microsoft.com/office/drawing/2014/main" id="{9494E09B-E0B8-87E4-2B1F-55D6F07DFE5A}"/>
                  </a:ext>
                </a:extLst>
              </p:cNvPr>
              <p:cNvGrpSpPr/>
              <p:nvPr/>
            </p:nvGrpSpPr>
            <p:grpSpPr>
              <a:xfrm>
                <a:off x="2907395" y="1456369"/>
                <a:ext cx="156983" cy="161572"/>
                <a:chOff x="0" y="-1"/>
                <a:chExt cx="156982" cy="161570"/>
              </a:xfrm>
            </p:grpSpPr>
            <p:sp>
              <p:nvSpPr>
                <p:cNvPr id="343" name="Triangle">
                  <a:extLst>
                    <a:ext uri="{FF2B5EF4-FFF2-40B4-BE49-F238E27FC236}">
                      <a16:creationId xmlns:a16="http://schemas.microsoft.com/office/drawing/2014/main" id="{F8CC196A-EF2F-41C7-B76F-0C9EC49B3025}"/>
                    </a:ext>
                  </a:extLst>
                </p:cNvPr>
                <p:cNvSpPr/>
                <p:nvPr/>
              </p:nvSpPr>
              <p:spPr>
                <a:xfrm rot="786350">
                  <a:off x="38630" y="81196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44" name="Triangle">
                  <a:extLst>
                    <a:ext uri="{FF2B5EF4-FFF2-40B4-BE49-F238E27FC236}">
                      <a16:creationId xmlns:a16="http://schemas.microsoft.com/office/drawing/2014/main" id="{55B7C7B2-4992-4FC6-F380-D6033F24E24F}"/>
                    </a:ext>
                  </a:extLst>
                </p:cNvPr>
                <p:cNvSpPr/>
                <p:nvPr/>
              </p:nvSpPr>
              <p:spPr>
                <a:xfrm rot="786350">
                  <a:off x="57239" y="6053"/>
                  <a:ext cx="62295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45" name="Triangle">
                  <a:extLst>
                    <a:ext uri="{FF2B5EF4-FFF2-40B4-BE49-F238E27FC236}">
                      <a16:creationId xmlns:a16="http://schemas.microsoft.com/office/drawing/2014/main" id="{0232C067-A49D-C3C1-6E16-316A2BA4B6C5}"/>
                    </a:ext>
                  </a:extLst>
                </p:cNvPr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346" name="Triangle">
                  <a:extLst>
                    <a:ext uri="{FF2B5EF4-FFF2-40B4-BE49-F238E27FC236}">
                      <a16:creationId xmlns:a16="http://schemas.microsoft.com/office/drawing/2014/main" id="{06DC5039-8C10-A804-FDFD-774C49C3BFF5}"/>
                    </a:ext>
                  </a:extLst>
                </p:cNvPr>
                <p:cNvSpPr/>
                <p:nvPr/>
              </p:nvSpPr>
              <p:spPr>
                <a:xfrm rot="16986341">
                  <a:off x="11142" y="37324"/>
                  <a:ext cx="63666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</p:grpSp>
      </p:grpSp>
      <p:sp>
        <p:nvSpPr>
          <p:cNvPr id="153" name="Oval">
            <a:extLst>
              <a:ext uri="{FF2B5EF4-FFF2-40B4-BE49-F238E27FC236}">
                <a16:creationId xmlns:a16="http://schemas.microsoft.com/office/drawing/2014/main" id="{D81E9673-40FD-FC0B-61F6-2E63F1B354E0}"/>
              </a:ext>
            </a:extLst>
          </p:cNvPr>
          <p:cNvSpPr/>
          <p:nvPr/>
        </p:nvSpPr>
        <p:spPr>
          <a:xfrm>
            <a:off x="3973954" y="2861174"/>
            <a:ext cx="3184240" cy="3009396"/>
          </a:xfrm>
          <a:prstGeom prst="ellipse">
            <a:avLst/>
          </a:prstGeom>
          <a:gradFill>
            <a:gsLst>
              <a:gs pos="0">
                <a:srgbClr val="E2D2B9"/>
              </a:gs>
              <a:gs pos="100000">
                <a:srgbClr val="977B5D"/>
              </a:gs>
            </a:gsLst>
            <a:lin ang="5400000"/>
          </a:gradFill>
          <a:ln w="152400">
            <a:solidFill>
              <a:srgbClr val="3E8E91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3200"/>
          </a:p>
        </p:txBody>
      </p:sp>
      <p:grpSp>
        <p:nvGrpSpPr>
          <p:cNvPr id="154" name="Group">
            <a:extLst>
              <a:ext uri="{FF2B5EF4-FFF2-40B4-BE49-F238E27FC236}">
                <a16:creationId xmlns:a16="http://schemas.microsoft.com/office/drawing/2014/main" id="{075631CA-DD2F-B7A6-F690-52499C395258}"/>
              </a:ext>
            </a:extLst>
          </p:cNvPr>
          <p:cNvGrpSpPr/>
          <p:nvPr/>
        </p:nvGrpSpPr>
        <p:grpSpPr>
          <a:xfrm>
            <a:off x="3980615" y="2793705"/>
            <a:ext cx="3027398" cy="2873234"/>
            <a:chOff x="0" y="0"/>
            <a:chExt cx="3027395" cy="2873231"/>
          </a:xfrm>
        </p:grpSpPr>
        <p:grpSp>
          <p:nvGrpSpPr>
            <p:cNvPr id="155" name="Group">
              <a:extLst>
                <a:ext uri="{FF2B5EF4-FFF2-40B4-BE49-F238E27FC236}">
                  <a16:creationId xmlns:a16="http://schemas.microsoft.com/office/drawing/2014/main" id="{5994A608-3E61-8393-F873-47E0420F274D}"/>
                </a:ext>
              </a:extLst>
            </p:cNvPr>
            <p:cNvGrpSpPr/>
            <p:nvPr/>
          </p:nvGrpSpPr>
          <p:grpSpPr>
            <a:xfrm>
              <a:off x="702605" y="0"/>
              <a:ext cx="2324791" cy="1381597"/>
              <a:chOff x="0" y="0"/>
              <a:chExt cx="2324790" cy="1381596"/>
            </a:xfrm>
          </p:grpSpPr>
          <p:grpSp>
            <p:nvGrpSpPr>
              <p:cNvPr id="267" name="Group">
                <a:extLst>
                  <a:ext uri="{FF2B5EF4-FFF2-40B4-BE49-F238E27FC236}">
                    <a16:creationId xmlns:a16="http://schemas.microsoft.com/office/drawing/2014/main" id="{8C5413F8-96C2-009E-7A3A-8BD9D4734EE9}"/>
                  </a:ext>
                </a:extLst>
              </p:cNvPr>
              <p:cNvGrpSpPr/>
              <p:nvPr/>
            </p:nvGrpSpPr>
            <p:grpSpPr>
              <a:xfrm>
                <a:off x="0" y="-1"/>
                <a:ext cx="210244" cy="573162"/>
                <a:chOff x="0" y="0"/>
                <a:chExt cx="210243" cy="573160"/>
              </a:xfrm>
            </p:grpSpPr>
            <p:sp>
              <p:nvSpPr>
                <p:cNvPr id="298" name="Rectangle">
                  <a:extLst>
                    <a:ext uri="{FF2B5EF4-FFF2-40B4-BE49-F238E27FC236}">
                      <a16:creationId xmlns:a16="http://schemas.microsoft.com/office/drawing/2014/main" id="{B50D15AC-E4A6-9E65-E7DC-1996446BF873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99" name="Rectangle">
                  <a:extLst>
                    <a:ext uri="{FF2B5EF4-FFF2-40B4-BE49-F238E27FC236}">
                      <a16:creationId xmlns:a16="http://schemas.microsoft.com/office/drawing/2014/main" id="{08F78EEC-423D-48E1-1FA6-54797A258D18}"/>
                    </a:ext>
                  </a:extLst>
                </p:cNvPr>
                <p:cNvSpPr/>
                <p:nvPr/>
              </p:nvSpPr>
              <p:spPr>
                <a:xfrm>
                  <a:off x="97343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300" name="Shape">
                  <a:extLst>
                    <a:ext uri="{FF2B5EF4-FFF2-40B4-BE49-F238E27FC236}">
                      <a16:creationId xmlns:a16="http://schemas.microsoft.com/office/drawing/2014/main" id="{1A3BD328-259B-B7CF-DC8B-A0E16495F1F4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301" name="Line">
                  <a:extLst>
                    <a:ext uri="{FF2B5EF4-FFF2-40B4-BE49-F238E27FC236}">
                      <a16:creationId xmlns:a16="http://schemas.microsoft.com/office/drawing/2014/main" id="{D5A0546B-F462-CB5C-408B-3641B5B77B75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302" name="Line">
                  <a:extLst>
                    <a:ext uri="{FF2B5EF4-FFF2-40B4-BE49-F238E27FC236}">
                      <a16:creationId xmlns:a16="http://schemas.microsoft.com/office/drawing/2014/main" id="{8E8BF59B-8DD5-D469-10D8-213B5A0A58B6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268" name="Group">
                <a:extLst>
                  <a:ext uri="{FF2B5EF4-FFF2-40B4-BE49-F238E27FC236}">
                    <a16:creationId xmlns:a16="http://schemas.microsoft.com/office/drawing/2014/main" id="{2568077F-9008-35FE-7BEF-CBF0E9D121C5}"/>
                  </a:ext>
                </a:extLst>
              </p:cNvPr>
              <p:cNvGrpSpPr/>
              <p:nvPr/>
            </p:nvGrpSpPr>
            <p:grpSpPr>
              <a:xfrm>
                <a:off x="412432" y="165927"/>
                <a:ext cx="210245" cy="573162"/>
                <a:chOff x="0" y="0"/>
                <a:chExt cx="210243" cy="573160"/>
              </a:xfrm>
            </p:grpSpPr>
            <p:sp>
              <p:nvSpPr>
                <p:cNvPr id="293" name="Rectangle">
                  <a:extLst>
                    <a:ext uri="{FF2B5EF4-FFF2-40B4-BE49-F238E27FC236}">
                      <a16:creationId xmlns:a16="http://schemas.microsoft.com/office/drawing/2014/main" id="{E4C4771C-3DF3-8FCF-4F82-313FA218144F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94" name="Rectangle">
                  <a:extLst>
                    <a:ext uri="{FF2B5EF4-FFF2-40B4-BE49-F238E27FC236}">
                      <a16:creationId xmlns:a16="http://schemas.microsoft.com/office/drawing/2014/main" id="{6BB29C09-FED0-B869-12EE-671D1C1E62EC}"/>
                    </a:ext>
                  </a:extLst>
                </p:cNvPr>
                <p:cNvSpPr/>
                <p:nvPr/>
              </p:nvSpPr>
              <p:spPr>
                <a:xfrm>
                  <a:off x="97343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95" name="Shape">
                  <a:extLst>
                    <a:ext uri="{FF2B5EF4-FFF2-40B4-BE49-F238E27FC236}">
                      <a16:creationId xmlns:a16="http://schemas.microsoft.com/office/drawing/2014/main" id="{C99F7D78-DC58-5736-043B-E3D3E6844DA9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96" name="Line">
                  <a:extLst>
                    <a:ext uri="{FF2B5EF4-FFF2-40B4-BE49-F238E27FC236}">
                      <a16:creationId xmlns:a16="http://schemas.microsoft.com/office/drawing/2014/main" id="{E70B20B0-CE7F-BD7E-10F2-925315A3C668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297" name="Line">
                  <a:extLst>
                    <a:ext uri="{FF2B5EF4-FFF2-40B4-BE49-F238E27FC236}">
                      <a16:creationId xmlns:a16="http://schemas.microsoft.com/office/drawing/2014/main" id="{E71035DF-E283-2A59-3615-FD816827E67F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269" name="Group">
                <a:extLst>
                  <a:ext uri="{FF2B5EF4-FFF2-40B4-BE49-F238E27FC236}">
                    <a16:creationId xmlns:a16="http://schemas.microsoft.com/office/drawing/2014/main" id="{64FC5B17-D137-9B7B-DF6F-4B97FA6B708E}"/>
                  </a:ext>
                </a:extLst>
              </p:cNvPr>
              <p:cNvGrpSpPr/>
              <p:nvPr/>
            </p:nvGrpSpPr>
            <p:grpSpPr>
              <a:xfrm>
                <a:off x="824865" y="303688"/>
                <a:ext cx="210245" cy="573161"/>
                <a:chOff x="0" y="0"/>
                <a:chExt cx="210243" cy="573160"/>
              </a:xfrm>
            </p:grpSpPr>
            <p:sp>
              <p:nvSpPr>
                <p:cNvPr id="288" name="Rectangle">
                  <a:extLst>
                    <a:ext uri="{FF2B5EF4-FFF2-40B4-BE49-F238E27FC236}">
                      <a16:creationId xmlns:a16="http://schemas.microsoft.com/office/drawing/2014/main" id="{4DFF3958-B7AA-78BD-1BA7-0FA8AC99FC0C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89" name="Rectangle">
                  <a:extLst>
                    <a:ext uri="{FF2B5EF4-FFF2-40B4-BE49-F238E27FC236}">
                      <a16:creationId xmlns:a16="http://schemas.microsoft.com/office/drawing/2014/main" id="{75D7F1ED-D25B-EBCC-4552-34D01959C8C3}"/>
                    </a:ext>
                  </a:extLst>
                </p:cNvPr>
                <p:cNvSpPr/>
                <p:nvPr/>
              </p:nvSpPr>
              <p:spPr>
                <a:xfrm>
                  <a:off x="97343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90" name="Shape">
                  <a:extLst>
                    <a:ext uri="{FF2B5EF4-FFF2-40B4-BE49-F238E27FC236}">
                      <a16:creationId xmlns:a16="http://schemas.microsoft.com/office/drawing/2014/main" id="{1D61EC76-0828-03C2-DE54-4A9DD1887148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91" name="Line">
                  <a:extLst>
                    <a:ext uri="{FF2B5EF4-FFF2-40B4-BE49-F238E27FC236}">
                      <a16:creationId xmlns:a16="http://schemas.microsoft.com/office/drawing/2014/main" id="{8436EFEF-EF3A-21D8-B536-373FDF5905B0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292" name="Line">
                  <a:extLst>
                    <a:ext uri="{FF2B5EF4-FFF2-40B4-BE49-F238E27FC236}">
                      <a16:creationId xmlns:a16="http://schemas.microsoft.com/office/drawing/2014/main" id="{CE5A271C-4B19-2C39-B16A-72758C27E71D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270" name="Group">
                <a:extLst>
                  <a:ext uri="{FF2B5EF4-FFF2-40B4-BE49-F238E27FC236}">
                    <a16:creationId xmlns:a16="http://schemas.microsoft.com/office/drawing/2014/main" id="{96607ABE-8168-0142-40E5-9E40033A468C}"/>
                  </a:ext>
                </a:extLst>
              </p:cNvPr>
              <p:cNvGrpSpPr/>
              <p:nvPr/>
            </p:nvGrpSpPr>
            <p:grpSpPr>
              <a:xfrm>
                <a:off x="1263489" y="485242"/>
                <a:ext cx="210245" cy="573161"/>
                <a:chOff x="0" y="0"/>
                <a:chExt cx="210243" cy="573160"/>
              </a:xfrm>
            </p:grpSpPr>
            <p:sp>
              <p:nvSpPr>
                <p:cNvPr id="283" name="Rectangle">
                  <a:extLst>
                    <a:ext uri="{FF2B5EF4-FFF2-40B4-BE49-F238E27FC236}">
                      <a16:creationId xmlns:a16="http://schemas.microsoft.com/office/drawing/2014/main" id="{9CC9412D-B5AE-A6A8-3832-3E238420A2E1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84" name="Rectangle">
                  <a:extLst>
                    <a:ext uri="{FF2B5EF4-FFF2-40B4-BE49-F238E27FC236}">
                      <a16:creationId xmlns:a16="http://schemas.microsoft.com/office/drawing/2014/main" id="{F585D3EA-EE7F-5C04-868E-4917EFB76D4B}"/>
                    </a:ext>
                  </a:extLst>
                </p:cNvPr>
                <p:cNvSpPr/>
                <p:nvPr/>
              </p:nvSpPr>
              <p:spPr>
                <a:xfrm>
                  <a:off x="97343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85" name="Shape">
                  <a:extLst>
                    <a:ext uri="{FF2B5EF4-FFF2-40B4-BE49-F238E27FC236}">
                      <a16:creationId xmlns:a16="http://schemas.microsoft.com/office/drawing/2014/main" id="{84D680C6-45ED-6A6A-79DF-07B7F39B0B99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86" name="Line">
                  <a:extLst>
                    <a:ext uri="{FF2B5EF4-FFF2-40B4-BE49-F238E27FC236}">
                      <a16:creationId xmlns:a16="http://schemas.microsoft.com/office/drawing/2014/main" id="{618B3BA3-CB05-3966-DBB1-1C708A1F7643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287" name="Line">
                  <a:extLst>
                    <a:ext uri="{FF2B5EF4-FFF2-40B4-BE49-F238E27FC236}">
                      <a16:creationId xmlns:a16="http://schemas.microsoft.com/office/drawing/2014/main" id="{1D5B016C-633B-522F-5B7B-FAA063D9AE94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271" name="Group">
                <a:extLst>
                  <a:ext uri="{FF2B5EF4-FFF2-40B4-BE49-F238E27FC236}">
                    <a16:creationId xmlns:a16="http://schemas.microsoft.com/office/drawing/2014/main" id="{9FA25736-89DD-A50A-AB62-F9B00F529607}"/>
                  </a:ext>
                </a:extLst>
              </p:cNvPr>
              <p:cNvGrpSpPr/>
              <p:nvPr/>
            </p:nvGrpSpPr>
            <p:grpSpPr>
              <a:xfrm>
                <a:off x="1694028" y="628740"/>
                <a:ext cx="210245" cy="573161"/>
                <a:chOff x="0" y="0"/>
                <a:chExt cx="210243" cy="573160"/>
              </a:xfrm>
            </p:grpSpPr>
            <p:sp>
              <p:nvSpPr>
                <p:cNvPr id="278" name="Rectangle">
                  <a:extLst>
                    <a:ext uri="{FF2B5EF4-FFF2-40B4-BE49-F238E27FC236}">
                      <a16:creationId xmlns:a16="http://schemas.microsoft.com/office/drawing/2014/main" id="{1EDC3F54-FBFF-0E74-E3EF-D36D4EBD0A89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79" name="Rectangle">
                  <a:extLst>
                    <a:ext uri="{FF2B5EF4-FFF2-40B4-BE49-F238E27FC236}">
                      <a16:creationId xmlns:a16="http://schemas.microsoft.com/office/drawing/2014/main" id="{EAC5456C-3842-49D2-42B3-D5479736E8FA}"/>
                    </a:ext>
                  </a:extLst>
                </p:cNvPr>
                <p:cNvSpPr/>
                <p:nvPr/>
              </p:nvSpPr>
              <p:spPr>
                <a:xfrm>
                  <a:off x="97343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80" name="Shape">
                  <a:extLst>
                    <a:ext uri="{FF2B5EF4-FFF2-40B4-BE49-F238E27FC236}">
                      <a16:creationId xmlns:a16="http://schemas.microsoft.com/office/drawing/2014/main" id="{0276C867-2877-5C7E-A417-6ACC2FFEA908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81" name="Line">
                  <a:extLst>
                    <a:ext uri="{FF2B5EF4-FFF2-40B4-BE49-F238E27FC236}">
                      <a16:creationId xmlns:a16="http://schemas.microsoft.com/office/drawing/2014/main" id="{30C06515-6B72-F64E-EAAC-BD479FC7AC2B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282" name="Line">
                  <a:extLst>
                    <a:ext uri="{FF2B5EF4-FFF2-40B4-BE49-F238E27FC236}">
                      <a16:creationId xmlns:a16="http://schemas.microsoft.com/office/drawing/2014/main" id="{173248BC-060A-A9B7-2FBC-E6FACE660CFD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272" name="Group">
                <a:extLst>
                  <a:ext uri="{FF2B5EF4-FFF2-40B4-BE49-F238E27FC236}">
                    <a16:creationId xmlns:a16="http://schemas.microsoft.com/office/drawing/2014/main" id="{6A3FAB31-0C63-35AC-5C76-A90D40DFFA4E}"/>
                  </a:ext>
                </a:extLst>
              </p:cNvPr>
              <p:cNvGrpSpPr/>
              <p:nvPr/>
            </p:nvGrpSpPr>
            <p:grpSpPr>
              <a:xfrm>
                <a:off x="2114546" y="808436"/>
                <a:ext cx="210245" cy="573161"/>
                <a:chOff x="0" y="0"/>
                <a:chExt cx="210243" cy="573160"/>
              </a:xfrm>
            </p:grpSpPr>
            <p:sp>
              <p:nvSpPr>
                <p:cNvPr id="273" name="Rectangle">
                  <a:extLst>
                    <a:ext uri="{FF2B5EF4-FFF2-40B4-BE49-F238E27FC236}">
                      <a16:creationId xmlns:a16="http://schemas.microsoft.com/office/drawing/2014/main" id="{AA9E58E2-D91D-72CC-83AB-EA71BF18D055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74" name="Rectangle">
                  <a:extLst>
                    <a:ext uri="{FF2B5EF4-FFF2-40B4-BE49-F238E27FC236}">
                      <a16:creationId xmlns:a16="http://schemas.microsoft.com/office/drawing/2014/main" id="{0A3C6AFE-61D8-3987-459A-29252D3636ED}"/>
                    </a:ext>
                  </a:extLst>
                </p:cNvPr>
                <p:cNvSpPr/>
                <p:nvPr/>
              </p:nvSpPr>
              <p:spPr>
                <a:xfrm>
                  <a:off x="97343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75" name="Shape">
                  <a:extLst>
                    <a:ext uri="{FF2B5EF4-FFF2-40B4-BE49-F238E27FC236}">
                      <a16:creationId xmlns:a16="http://schemas.microsoft.com/office/drawing/2014/main" id="{9F00BD9D-5B1D-E4D8-583F-DD754066A3DF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76" name="Line">
                  <a:extLst>
                    <a:ext uri="{FF2B5EF4-FFF2-40B4-BE49-F238E27FC236}">
                      <a16:creationId xmlns:a16="http://schemas.microsoft.com/office/drawing/2014/main" id="{DEAC5424-B431-C16D-6815-606B4AAA5EF2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277" name="Line">
                  <a:extLst>
                    <a:ext uri="{FF2B5EF4-FFF2-40B4-BE49-F238E27FC236}">
                      <a16:creationId xmlns:a16="http://schemas.microsoft.com/office/drawing/2014/main" id="{DF5768B0-5B31-FCCF-484F-8228E219FEE2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</p:grpSp>
        <p:grpSp>
          <p:nvGrpSpPr>
            <p:cNvPr id="156" name="Group">
              <a:extLst>
                <a:ext uri="{FF2B5EF4-FFF2-40B4-BE49-F238E27FC236}">
                  <a16:creationId xmlns:a16="http://schemas.microsoft.com/office/drawing/2014/main" id="{69BC0325-5186-C577-66E1-BAC6B671D19A}"/>
                </a:ext>
              </a:extLst>
            </p:cNvPr>
            <p:cNvGrpSpPr/>
            <p:nvPr/>
          </p:nvGrpSpPr>
          <p:grpSpPr>
            <a:xfrm>
              <a:off x="356410" y="414292"/>
              <a:ext cx="2335533" cy="1381598"/>
              <a:chOff x="0" y="0"/>
              <a:chExt cx="2335532" cy="1381596"/>
            </a:xfrm>
          </p:grpSpPr>
          <p:grpSp>
            <p:nvGrpSpPr>
              <p:cNvPr id="231" name="Group">
                <a:extLst>
                  <a:ext uri="{FF2B5EF4-FFF2-40B4-BE49-F238E27FC236}">
                    <a16:creationId xmlns:a16="http://schemas.microsoft.com/office/drawing/2014/main" id="{7CD46787-EE93-4223-51FB-5A3464BC5714}"/>
                  </a:ext>
                </a:extLst>
              </p:cNvPr>
              <p:cNvGrpSpPr/>
              <p:nvPr/>
            </p:nvGrpSpPr>
            <p:grpSpPr>
              <a:xfrm>
                <a:off x="0" y="0"/>
                <a:ext cx="210244" cy="573161"/>
                <a:chOff x="0" y="0"/>
                <a:chExt cx="210243" cy="573160"/>
              </a:xfrm>
            </p:grpSpPr>
            <p:sp>
              <p:nvSpPr>
                <p:cNvPr id="262" name="Rectangle">
                  <a:extLst>
                    <a:ext uri="{FF2B5EF4-FFF2-40B4-BE49-F238E27FC236}">
                      <a16:creationId xmlns:a16="http://schemas.microsoft.com/office/drawing/2014/main" id="{2B3D44DF-A239-DA2D-BACD-441D11D9878E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63" name="Rectangle">
                  <a:extLst>
                    <a:ext uri="{FF2B5EF4-FFF2-40B4-BE49-F238E27FC236}">
                      <a16:creationId xmlns:a16="http://schemas.microsoft.com/office/drawing/2014/main" id="{80BB95AC-EF8F-C407-7D68-54240ABB2AAC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64" name="Shape">
                  <a:extLst>
                    <a:ext uri="{FF2B5EF4-FFF2-40B4-BE49-F238E27FC236}">
                      <a16:creationId xmlns:a16="http://schemas.microsoft.com/office/drawing/2014/main" id="{0148CA66-0091-2F37-F21E-7593F8D8FFF7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65" name="Line">
                  <a:extLst>
                    <a:ext uri="{FF2B5EF4-FFF2-40B4-BE49-F238E27FC236}">
                      <a16:creationId xmlns:a16="http://schemas.microsoft.com/office/drawing/2014/main" id="{81EB3D25-92CB-E40F-AE2E-516A5C156668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266" name="Line">
                  <a:extLst>
                    <a:ext uri="{FF2B5EF4-FFF2-40B4-BE49-F238E27FC236}">
                      <a16:creationId xmlns:a16="http://schemas.microsoft.com/office/drawing/2014/main" id="{43986376-AA9B-0777-78C7-4974F6F813FE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232" name="Group">
                <a:extLst>
                  <a:ext uri="{FF2B5EF4-FFF2-40B4-BE49-F238E27FC236}">
                    <a16:creationId xmlns:a16="http://schemas.microsoft.com/office/drawing/2014/main" id="{60760818-841D-5766-B06B-EEE8864E311B}"/>
                  </a:ext>
                </a:extLst>
              </p:cNvPr>
              <p:cNvGrpSpPr/>
              <p:nvPr/>
            </p:nvGrpSpPr>
            <p:grpSpPr>
              <a:xfrm>
                <a:off x="412432" y="165927"/>
                <a:ext cx="210245" cy="573162"/>
                <a:chOff x="0" y="0"/>
                <a:chExt cx="210243" cy="573160"/>
              </a:xfrm>
            </p:grpSpPr>
            <p:sp>
              <p:nvSpPr>
                <p:cNvPr id="257" name="Rectangle">
                  <a:extLst>
                    <a:ext uri="{FF2B5EF4-FFF2-40B4-BE49-F238E27FC236}">
                      <a16:creationId xmlns:a16="http://schemas.microsoft.com/office/drawing/2014/main" id="{9747BDE1-7CFB-2EE3-6E5F-AAF6989F6BE0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58" name="Rectangle">
                  <a:extLst>
                    <a:ext uri="{FF2B5EF4-FFF2-40B4-BE49-F238E27FC236}">
                      <a16:creationId xmlns:a16="http://schemas.microsoft.com/office/drawing/2014/main" id="{2965005A-AFFF-FE51-EDD9-7585457B3C05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59" name="Shape">
                  <a:extLst>
                    <a:ext uri="{FF2B5EF4-FFF2-40B4-BE49-F238E27FC236}">
                      <a16:creationId xmlns:a16="http://schemas.microsoft.com/office/drawing/2014/main" id="{7CC25041-6CF4-8849-DFCD-9FD32FA12B6A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60" name="Line">
                  <a:extLst>
                    <a:ext uri="{FF2B5EF4-FFF2-40B4-BE49-F238E27FC236}">
                      <a16:creationId xmlns:a16="http://schemas.microsoft.com/office/drawing/2014/main" id="{A4E414CC-0AB1-E990-4AF7-0F321E532408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261" name="Line">
                  <a:extLst>
                    <a:ext uri="{FF2B5EF4-FFF2-40B4-BE49-F238E27FC236}">
                      <a16:creationId xmlns:a16="http://schemas.microsoft.com/office/drawing/2014/main" id="{7C6BFD98-7212-C2A5-05C5-2580879DD4BD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233" name="Group">
                <a:extLst>
                  <a:ext uri="{FF2B5EF4-FFF2-40B4-BE49-F238E27FC236}">
                    <a16:creationId xmlns:a16="http://schemas.microsoft.com/office/drawing/2014/main" id="{7B891358-3B4C-CDA1-1309-8131C9DAD576}"/>
                  </a:ext>
                </a:extLst>
              </p:cNvPr>
              <p:cNvGrpSpPr/>
              <p:nvPr/>
            </p:nvGrpSpPr>
            <p:grpSpPr>
              <a:xfrm>
                <a:off x="824865" y="303688"/>
                <a:ext cx="210245" cy="573162"/>
                <a:chOff x="0" y="0"/>
                <a:chExt cx="210243" cy="573160"/>
              </a:xfrm>
            </p:grpSpPr>
            <p:sp>
              <p:nvSpPr>
                <p:cNvPr id="252" name="Rectangle">
                  <a:extLst>
                    <a:ext uri="{FF2B5EF4-FFF2-40B4-BE49-F238E27FC236}">
                      <a16:creationId xmlns:a16="http://schemas.microsoft.com/office/drawing/2014/main" id="{EC869BED-2FA1-5FEF-71D6-F3A2C4F81513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53" name="Rectangle">
                  <a:extLst>
                    <a:ext uri="{FF2B5EF4-FFF2-40B4-BE49-F238E27FC236}">
                      <a16:creationId xmlns:a16="http://schemas.microsoft.com/office/drawing/2014/main" id="{3F27BB4C-FCAC-BBEF-2637-3C68BB594165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54" name="Shape">
                  <a:extLst>
                    <a:ext uri="{FF2B5EF4-FFF2-40B4-BE49-F238E27FC236}">
                      <a16:creationId xmlns:a16="http://schemas.microsoft.com/office/drawing/2014/main" id="{F4AD25E2-F7AB-4561-A207-A4314C2E1AEC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55" name="Line">
                  <a:extLst>
                    <a:ext uri="{FF2B5EF4-FFF2-40B4-BE49-F238E27FC236}">
                      <a16:creationId xmlns:a16="http://schemas.microsoft.com/office/drawing/2014/main" id="{00E4108C-412D-ECBC-CAC3-181056AD39C8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256" name="Line">
                  <a:extLst>
                    <a:ext uri="{FF2B5EF4-FFF2-40B4-BE49-F238E27FC236}">
                      <a16:creationId xmlns:a16="http://schemas.microsoft.com/office/drawing/2014/main" id="{C06E4308-C114-AEFB-61D4-D36A9B843438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234" name="Group">
                <a:extLst>
                  <a:ext uri="{FF2B5EF4-FFF2-40B4-BE49-F238E27FC236}">
                    <a16:creationId xmlns:a16="http://schemas.microsoft.com/office/drawing/2014/main" id="{262C8F23-F2E1-09AD-B7E2-116690F1EC22}"/>
                  </a:ext>
                </a:extLst>
              </p:cNvPr>
              <p:cNvGrpSpPr/>
              <p:nvPr/>
            </p:nvGrpSpPr>
            <p:grpSpPr>
              <a:xfrm>
                <a:off x="1263489" y="485242"/>
                <a:ext cx="210245" cy="573161"/>
                <a:chOff x="0" y="0"/>
                <a:chExt cx="210243" cy="573160"/>
              </a:xfrm>
            </p:grpSpPr>
            <p:sp>
              <p:nvSpPr>
                <p:cNvPr id="247" name="Rectangle">
                  <a:extLst>
                    <a:ext uri="{FF2B5EF4-FFF2-40B4-BE49-F238E27FC236}">
                      <a16:creationId xmlns:a16="http://schemas.microsoft.com/office/drawing/2014/main" id="{9A11BB73-0291-8FC7-EECB-4CA0B96C29F9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48" name="Rectangle">
                  <a:extLst>
                    <a:ext uri="{FF2B5EF4-FFF2-40B4-BE49-F238E27FC236}">
                      <a16:creationId xmlns:a16="http://schemas.microsoft.com/office/drawing/2014/main" id="{E84A32CC-3872-8EED-1BF3-E04BDA86800A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49" name="Shape">
                  <a:extLst>
                    <a:ext uri="{FF2B5EF4-FFF2-40B4-BE49-F238E27FC236}">
                      <a16:creationId xmlns:a16="http://schemas.microsoft.com/office/drawing/2014/main" id="{85568366-000B-A289-CBC9-014649C3A5FB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50" name="Line">
                  <a:extLst>
                    <a:ext uri="{FF2B5EF4-FFF2-40B4-BE49-F238E27FC236}">
                      <a16:creationId xmlns:a16="http://schemas.microsoft.com/office/drawing/2014/main" id="{561101B8-663B-AC5B-FE27-9046F13ADE40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251" name="Line">
                  <a:extLst>
                    <a:ext uri="{FF2B5EF4-FFF2-40B4-BE49-F238E27FC236}">
                      <a16:creationId xmlns:a16="http://schemas.microsoft.com/office/drawing/2014/main" id="{A88A18B3-23C7-01F0-75A4-C667F72FC9F7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235" name="Group">
                <a:extLst>
                  <a:ext uri="{FF2B5EF4-FFF2-40B4-BE49-F238E27FC236}">
                    <a16:creationId xmlns:a16="http://schemas.microsoft.com/office/drawing/2014/main" id="{0B9DE052-402A-923C-7AF8-1E0FD42A8AF8}"/>
                  </a:ext>
                </a:extLst>
              </p:cNvPr>
              <p:cNvGrpSpPr/>
              <p:nvPr/>
            </p:nvGrpSpPr>
            <p:grpSpPr>
              <a:xfrm>
                <a:off x="1694028" y="628740"/>
                <a:ext cx="210245" cy="573161"/>
                <a:chOff x="0" y="0"/>
                <a:chExt cx="210243" cy="573160"/>
              </a:xfrm>
            </p:grpSpPr>
            <p:sp>
              <p:nvSpPr>
                <p:cNvPr id="242" name="Rectangle">
                  <a:extLst>
                    <a:ext uri="{FF2B5EF4-FFF2-40B4-BE49-F238E27FC236}">
                      <a16:creationId xmlns:a16="http://schemas.microsoft.com/office/drawing/2014/main" id="{1DEF0C42-333B-0D09-1CFD-A6707F952F6F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43" name="Rectangle">
                  <a:extLst>
                    <a:ext uri="{FF2B5EF4-FFF2-40B4-BE49-F238E27FC236}">
                      <a16:creationId xmlns:a16="http://schemas.microsoft.com/office/drawing/2014/main" id="{06245D5E-B3D9-D45C-EF4A-E92F955E5F36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44" name="Shape">
                  <a:extLst>
                    <a:ext uri="{FF2B5EF4-FFF2-40B4-BE49-F238E27FC236}">
                      <a16:creationId xmlns:a16="http://schemas.microsoft.com/office/drawing/2014/main" id="{1EB47CB1-0501-3CDD-8390-783A7BEFA5EB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45" name="Line">
                  <a:extLst>
                    <a:ext uri="{FF2B5EF4-FFF2-40B4-BE49-F238E27FC236}">
                      <a16:creationId xmlns:a16="http://schemas.microsoft.com/office/drawing/2014/main" id="{ABF64847-7398-3104-EB53-7A142A66DF4C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246" name="Line">
                  <a:extLst>
                    <a:ext uri="{FF2B5EF4-FFF2-40B4-BE49-F238E27FC236}">
                      <a16:creationId xmlns:a16="http://schemas.microsoft.com/office/drawing/2014/main" id="{75B60E5D-5EDC-E166-B19F-C476323BD6C7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236" name="Group">
                <a:extLst>
                  <a:ext uri="{FF2B5EF4-FFF2-40B4-BE49-F238E27FC236}">
                    <a16:creationId xmlns:a16="http://schemas.microsoft.com/office/drawing/2014/main" id="{216C190E-436E-5E6D-6041-4E9ABF95A6A1}"/>
                  </a:ext>
                </a:extLst>
              </p:cNvPr>
              <p:cNvGrpSpPr/>
              <p:nvPr/>
            </p:nvGrpSpPr>
            <p:grpSpPr>
              <a:xfrm>
                <a:off x="2125289" y="808436"/>
                <a:ext cx="210244" cy="573161"/>
                <a:chOff x="0" y="0"/>
                <a:chExt cx="210243" cy="573160"/>
              </a:xfrm>
            </p:grpSpPr>
            <p:sp>
              <p:nvSpPr>
                <p:cNvPr id="237" name="Rectangle">
                  <a:extLst>
                    <a:ext uri="{FF2B5EF4-FFF2-40B4-BE49-F238E27FC236}">
                      <a16:creationId xmlns:a16="http://schemas.microsoft.com/office/drawing/2014/main" id="{9CDE49F8-38A8-2764-4533-F9109F903425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38" name="Rectangle">
                  <a:extLst>
                    <a:ext uri="{FF2B5EF4-FFF2-40B4-BE49-F238E27FC236}">
                      <a16:creationId xmlns:a16="http://schemas.microsoft.com/office/drawing/2014/main" id="{C4D6FEE8-DA05-C0FC-636A-DDF0F06E51F7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39" name="Shape">
                  <a:extLst>
                    <a:ext uri="{FF2B5EF4-FFF2-40B4-BE49-F238E27FC236}">
                      <a16:creationId xmlns:a16="http://schemas.microsoft.com/office/drawing/2014/main" id="{CA70C3DC-816A-838C-742A-C1898814B5AD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40" name="Line">
                  <a:extLst>
                    <a:ext uri="{FF2B5EF4-FFF2-40B4-BE49-F238E27FC236}">
                      <a16:creationId xmlns:a16="http://schemas.microsoft.com/office/drawing/2014/main" id="{E6B17EC8-F290-74D8-1FB0-EFD6313D2EC5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241" name="Line">
                  <a:extLst>
                    <a:ext uri="{FF2B5EF4-FFF2-40B4-BE49-F238E27FC236}">
                      <a16:creationId xmlns:a16="http://schemas.microsoft.com/office/drawing/2014/main" id="{BD9BF5D0-EE4F-B553-74C9-D54851195B1D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</p:grpSp>
        <p:grpSp>
          <p:nvGrpSpPr>
            <p:cNvPr id="157" name="Group">
              <a:extLst>
                <a:ext uri="{FF2B5EF4-FFF2-40B4-BE49-F238E27FC236}">
                  <a16:creationId xmlns:a16="http://schemas.microsoft.com/office/drawing/2014/main" id="{FA7C72A7-BE8C-3A0B-35E1-07B09E20ACC5}"/>
                </a:ext>
              </a:extLst>
            </p:cNvPr>
            <p:cNvGrpSpPr/>
            <p:nvPr/>
          </p:nvGrpSpPr>
          <p:grpSpPr>
            <a:xfrm>
              <a:off x="248602" y="1003879"/>
              <a:ext cx="2335533" cy="1381598"/>
              <a:chOff x="0" y="0"/>
              <a:chExt cx="2335532" cy="1381596"/>
            </a:xfrm>
          </p:grpSpPr>
          <p:grpSp>
            <p:nvGrpSpPr>
              <p:cNvPr id="195" name="Group">
                <a:extLst>
                  <a:ext uri="{FF2B5EF4-FFF2-40B4-BE49-F238E27FC236}">
                    <a16:creationId xmlns:a16="http://schemas.microsoft.com/office/drawing/2014/main" id="{5946E2C4-508A-8B19-86BE-4A96C6341167}"/>
                  </a:ext>
                </a:extLst>
              </p:cNvPr>
              <p:cNvGrpSpPr/>
              <p:nvPr/>
            </p:nvGrpSpPr>
            <p:grpSpPr>
              <a:xfrm>
                <a:off x="0" y="0"/>
                <a:ext cx="210244" cy="573161"/>
                <a:chOff x="0" y="0"/>
                <a:chExt cx="210243" cy="573160"/>
              </a:xfrm>
            </p:grpSpPr>
            <p:sp>
              <p:nvSpPr>
                <p:cNvPr id="226" name="Rectangle">
                  <a:extLst>
                    <a:ext uri="{FF2B5EF4-FFF2-40B4-BE49-F238E27FC236}">
                      <a16:creationId xmlns:a16="http://schemas.microsoft.com/office/drawing/2014/main" id="{7FD43956-DB20-333A-5F97-CBF6624040BA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27" name="Rectangle">
                  <a:extLst>
                    <a:ext uri="{FF2B5EF4-FFF2-40B4-BE49-F238E27FC236}">
                      <a16:creationId xmlns:a16="http://schemas.microsoft.com/office/drawing/2014/main" id="{8430F8E6-5508-63AA-95E8-766ECD800885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28" name="Shape">
                  <a:extLst>
                    <a:ext uri="{FF2B5EF4-FFF2-40B4-BE49-F238E27FC236}">
                      <a16:creationId xmlns:a16="http://schemas.microsoft.com/office/drawing/2014/main" id="{2384AF98-826F-2078-9299-2E390F9C543A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29" name="Line">
                  <a:extLst>
                    <a:ext uri="{FF2B5EF4-FFF2-40B4-BE49-F238E27FC236}">
                      <a16:creationId xmlns:a16="http://schemas.microsoft.com/office/drawing/2014/main" id="{6A80E1E4-87D9-FCA4-426E-CE7FCFA315C5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230" name="Line">
                  <a:extLst>
                    <a:ext uri="{FF2B5EF4-FFF2-40B4-BE49-F238E27FC236}">
                      <a16:creationId xmlns:a16="http://schemas.microsoft.com/office/drawing/2014/main" id="{339495F9-F3D1-0A9F-E16D-E4AAC4DD6F4D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196" name="Group">
                <a:extLst>
                  <a:ext uri="{FF2B5EF4-FFF2-40B4-BE49-F238E27FC236}">
                    <a16:creationId xmlns:a16="http://schemas.microsoft.com/office/drawing/2014/main" id="{24C9F3FA-CEF5-2FBD-392A-DB65571EF3E9}"/>
                  </a:ext>
                </a:extLst>
              </p:cNvPr>
              <p:cNvGrpSpPr/>
              <p:nvPr/>
            </p:nvGrpSpPr>
            <p:grpSpPr>
              <a:xfrm>
                <a:off x="412432" y="165927"/>
                <a:ext cx="210245" cy="573162"/>
                <a:chOff x="0" y="0"/>
                <a:chExt cx="210243" cy="573160"/>
              </a:xfrm>
            </p:grpSpPr>
            <p:sp>
              <p:nvSpPr>
                <p:cNvPr id="221" name="Rectangle">
                  <a:extLst>
                    <a:ext uri="{FF2B5EF4-FFF2-40B4-BE49-F238E27FC236}">
                      <a16:creationId xmlns:a16="http://schemas.microsoft.com/office/drawing/2014/main" id="{06C30C3A-76B1-550F-01CC-B04FD429F1F3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22" name="Rectangle">
                  <a:extLst>
                    <a:ext uri="{FF2B5EF4-FFF2-40B4-BE49-F238E27FC236}">
                      <a16:creationId xmlns:a16="http://schemas.microsoft.com/office/drawing/2014/main" id="{C2050F4C-3E50-959C-2CBF-0CAA94EC3AEC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23" name="Shape">
                  <a:extLst>
                    <a:ext uri="{FF2B5EF4-FFF2-40B4-BE49-F238E27FC236}">
                      <a16:creationId xmlns:a16="http://schemas.microsoft.com/office/drawing/2014/main" id="{9B0DF1A8-5307-E7B0-AC38-5E6C27082107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24" name="Line">
                  <a:extLst>
                    <a:ext uri="{FF2B5EF4-FFF2-40B4-BE49-F238E27FC236}">
                      <a16:creationId xmlns:a16="http://schemas.microsoft.com/office/drawing/2014/main" id="{56F71320-5A94-9126-D29E-D545DC4E7B5F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225" name="Line">
                  <a:extLst>
                    <a:ext uri="{FF2B5EF4-FFF2-40B4-BE49-F238E27FC236}">
                      <a16:creationId xmlns:a16="http://schemas.microsoft.com/office/drawing/2014/main" id="{E061555E-DAD0-DAA1-BE00-3180182E3BC9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197" name="Group">
                <a:extLst>
                  <a:ext uri="{FF2B5EF4-FFF2-40B4-BE49-F238E27FC236}">
                    <a16:creationId xmlns:a16="http://schemas.microsoft.com/office/drawing/2014/main" id="{604BDA83-78BF-DD22-4394-82ECC3253A7B}"/>
                  </a:ext>
                </a:extLst>
              </p:cNvPr>
              <p:cNvGrpSpPr/>
              <p:nvPr/>
            </p:nvGrpSpPr>
            <p:grpSpPr>
              <a:xfrm>
                <a:off x="824865" y="303688"/>
                <a:ext cx="210245" cy="573162"/>
                <a:chOff x="0" y="0"/>
                <a:chExt cx="210243" cy="573160"/>
              </a:xfrm>
            </p:grpSpPr>
            <p:sp>
              <p:nvSpPr>
                <p:cNvPr id="216" name="Rectangle">
                  <a:extLst>
                    <a:ext uri="{FF2B5EF4-FFF2-40B4-BE49-F238E27FC236}">
                      <a16:creationId xmlns:a16="http://schemas.microsoft.com/office/drawing/2014/main" id="{8552E7BA-140B-FAE1-D9FA-56CADA9B0288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17" name="Rectangle">
                  <a:extLst>
                    <a:ext uri="{FF2B5EF4-FFF2-40B4-BE49-F238E27FC236}">
                      <a16:creationId xmlns:a16="http://schemas.microsoft.com/office/drawing/2014/main" id="{284552C2-BC51-F6B3-BAD1-C7A84A7C3DF8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18" name="Shape">
                  <a:extLst>
                    <a:ext uri="{FF2B5EF4-FFF2-40B4-BE49-F238E27FC236}">
                      <a16:creationId xmlns:a16="http://schemas.microsoft.com/office/drawing/2014/main" id="{379D079B-74FD-6B4B-0F78-D07A28EB30FA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19" name="Line">
                  <a:extLst>
                    <a:ext uri="{FF2B5EF4-FFF2-40B4-BE49-F238E27FC236}">
                      <a16:creationId xmlns:a16="http://schemas.microsoft.com/office/drawing/2014/main" id="{C59F9EDA-C46F-241D-B97A-FC107A96F1F4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220" name="Line">
                  <a:extLst>
                    <a:ext uri="{FF2B5EF4-FFF2-40B4-BE49-F238E27FC236}">
                      <a16:creationId xmlns:a16="http://schemas.microsoft.com/office/drawing/2014/main" id="{4B776124-7B63-C39C-30FC-8EE73EDA6D1B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198" name="Group">
                <a:extLst>
                  <a:ext uri="{FF2B5EF4-FFF2-40B4-BE49-F238E27FC236}">
                    <a16:creationId xmlns:a16="http://schemas.microsoft.com/office/drawing/2014/main" id="{D040663C-DAE4-C894-8BB3-9266C68FF93F}"/>
                  </a:ext>
                </a:extLst>
              </p:cNvPr>
              <p:cNvGrpSpPr/>
              <p:nvPr/>
            </p:nvGrpSpPr>
            <p:grpSpPr>
              <a:xfrm>
                <a:off x="1263489" y="485242"/>
                <a:ext cx="210245" cy="573161"/>
                <a:chOff x="0" y="0"/>
                <a:chExt cx="210243" cy="573160"/>
              </a:xfrm>
            </p:grpSpPr>
            <p:sp>
              <p:nvSpPr>
                <p:cNvPr id="211" name="Rectangle">
                  <a:extLst>
                    <a:ext uri="{FF2B5EF4-FFF2-40B4-BE49-F238E27FC236}">
                      <a16:creationId xmlns:a16="http://schemas.microsoft.com/office/drawing/2014/main" id="{416F34BC-EF7C-453F-06CF-C572FD40F0C6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12" name="Rectangle">
                  <a:extLst>
                    <a:ext uri="{FF2B5EF4-FFF2-40B4-BE49-F238E27FC236}">
                      <a16:creationId xmlns:a16="http://schemas.microsoft.com/office/drawing/2014/main" id="{8BD40858-5123-7EF6-E15F-21BFE7AF89EE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13" name="Shape">
                  <a:extLst>
                    <a:ext uri="{FF2B5EF4-FFF2-40B4-BE49-F238E27FC236}">
                      <a16:creationId xmlns:a16="http://schemas.microsoft.com/office/drawing/2014/main" id="{104D38C8-761C-32B8-689D-18156DA02BC6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14" name="Line">
                  <a:extLst>
                    <a:ext uri="{FF2B5EF4-FFF2-40B4-BE49-F238E27FC236}">
                      <a16:creationId xmlns:a16="http://schemas.microsoft.com/office/drawing/2014/main" id="{FC7107B1-46BB-200F-158F-4770AC0229CB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215" name="Line">
                  <a:extLst>
                    <a:ext uri="{FF2B5EF4-FFF2-40B4-BE49-F238E27FC236}">
                      <a16:creationId xmlns:a16="http://schemas.microsoft.com/office/drawing/2014/main" id="{8A4ED0FD-9CEC-D6A7-A72D-CD3428644E1C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199" name="Group">
                <a:extLst>
                  <a:ext uri="{FF2B5EF4-FFF2-40B4-BE49-F238E27FC236}">
                    <a16:creationId xmlns:a16="http://schemas.microsoft.com/office/drawing/2014/main" id="{BD09527F-1D8C-443C-7B9A-B9F11D16EE66}"/>
                  </a:ext>
                </a:extLst>
              </p:cNvPr>
              <p:cNvGrpSpPr/>
              <p:nvPr/>
            </p:nvGrpSpPr>
            <p:grpSpPr>
              <a:xfrm>
                <a:off x="1694028" y="628740"/>
                <a:ext cx="210245" cy="573161"/>
                <a:chOff x="0" y="0"/>
                <a:chExt cx="210243" cy="573160"/>
              </a:xfrm>
            </p:grpSpPr>
            <p:sp>
              <p:nvSpPr>
                <p:cNvPr id="206" name="Rectangle">
                  <a:extLst>
                    <a:ext uri="{FF2B5EF4-FFF2-40B4-BE49-F238E27FC236}">
                      <a16:creationId xmlns:a16="http://schemas.microsoft.com/office/drawing/2014/main" id="{EA7829FF-8B3C-60AD-D0B8-82F02165EF78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07" name="Rectangle">
                  <a:extLst>
                    <a:ext uri="{FF2B5EF4-FFF2-40B4-BE49-F238E27FC236}">
                      <a16:creationId xmlns:a16="http://schemas.microsoft.com/office/drawing/2014/main" id="{EDAF1390-8247-2D92-D843-6BF7203894D1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08" name="Shape">
                  <a:extLst>
                    <a:ext uri="{FF2B5EF4-FFF2-40B4-BE49-F238E27FC236}">
                      <a16:creationId xmlns:a16="http://schemas.microsoft.com/office/drawing/2014/main" id="{E0ECBBA6-A273-2553-900F-F7F28E20A953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09" name="Line">
                  <a:extLst>
                    <a:ext uri="{FF2B5EF4-FFF2-40B4-BE49-F238E27FC236}">
                      <a16:creationId xmlns:a16="http://schemas.microsoft.com/office/drawing/2014/main" id="{FC7037B5-43F1-AD33-28C3-54BB06478B5D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210" name="Line">
                  <a:extLst>
                    <a:ext uri="{FF2B5EF4-FFF2-40B4-BE49-F238E27FC236}">
                      <a16:creationId xmlns:a16="http://schemas.microsoft.com/office/drawing/2014/main" id="{80D2E56E-CFAA-7C8C-F565-053049224931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200" name="Group">
                <a:extLst>
                  <a:ext uri="{FF2B5EF4-FFF2-40B4-BE49-F238E27FC236}">
                    <a16:creationId xmlns:a16="http://schemas.microsoft.com/office/drawing/2014/main" id="{13090D06-BB4F-358B-260A-10739E1213A0}"/>
                  </a:ext>
                </a:extLst>
              </p:cNvPr>
              <p:cNvGrpSpPr/>
              <p:nvPr/>
            </p:nvGrpSpPr>
            <p:grpSpPr>
              <a:xfrm>
                <a:off x="2125289" y="808436"/>
                <a:ext cx="210244" cy="573161"/>
                <a:chOff x="0" y="0"/>
                <a:chExt cx="210243" cy="573160"/>
              </a:xfrm>
            </p:grpSpPr>
            <p:sp>
              <p:nvSpPr>
                <p:cNvPr id="201" name="Rectangle">
                  <a:extLst>
                    <a:ext uri="{FF2B5EF4-FFF2-40B4-BE49-F238E27FC236}">
                      <a16:creationId xmlns:a16="http://schemas.microsoft.com/office/drawing/2014/main" id="{90952B3B-ADAB-3408-11E6-8F926639FEF1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02" name="Rectangle">
                  <a:extLst>
                    <a:ext uri="{FF2B5EF4-FFF2-40B4-BE49-F238E27FC236}">
                      <a16:creationId xmlns:a16="http://schemas.microsoft.com/office/drawing/2014/main" id="{CAF28FD1-5F1D-B220-0D40-B6582A0750D9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03" name="Shape">
                  <a:extLst>
                    <a:ext uri="{FF2B5EF4-FFF2-40B4-BE49-F238E27FC236}">
                      <a16:creationId xmlns:a16="http://schemas.microsoft.com/office/drawing/2014/main" id="{5576E924-5BFE-41C9-3577-7D40FDF5AAFA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204" name="Line">
                  <a:extLst>
                    <a:ext uri="{FF2B5EF4-FFF2-40B4-BE49-F238E27FC236}">
                      <a16:creationId xmlns:a16="http://schemas.microsoft.com/office/drawing/2014/main" id="{C8CD1D54-F438-EE43-5D81-6B36017A4AD3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205" name="Line">
                  <a:extLst>
                    <a:ext uri="{FF2B5EF4-FFF2-40B4-BE49-F238E27FC236}">
                      <a16:creationId xmlns:a16="http://schemas.microsoft.com/office/drawing/2014/main" id="{C0B40E82-247C-F737-CC51-B2AE2A949D68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</p:grpSp>
        <p:grpSp>
          <p:nvGrpSpPr>
            <p:cNvPr id="158" name="Group">
              <a:extLst>
                <a:ext uri="{FF2B5EF4-FFF2-40B4-BE49-F238E27FC236}">
                  <a16:creationId xmlns:a16="http://schemas.microsoft.com/office/drawing/2014/main" id="{CAA87ADD-DEB1-FABD-FC57-80D52848D49F}"/>
                </a:ext>
              </a:extLst>
            </p:cNvPr>
            <p:cNvGrpSpPr/>
            <p:nvPr/>
          </p:nvGrpSpPr>
          <p:grpSpPr>
            <a:xfrm>
              <a:off x="0" y="1491634"/>
              <a:ext cx="2335533" cy="1381598"/>
              <a:chOff x="0" y="0"/>
              <a:chExt cx="2335532" cy="1381596"/>
            </a:xfrm>
          </p:grpSpPr>
          <p:grpSp>
            <p:nvGrpSpPr>
              <p:cNvPr id="159" name="Group">
                <a:extLst>
                  <a:ext uri="{FF2B5EF4-FFF2-40B4-BE49-F238E27FC236}">
                    <a16:creationId xmlns:a16="http://schemas.microsoft.com/office/drawing/2014/main" id="{F8F218EE-5E71-1B3A-E4F1-0A50852E630C}"/>
                  </a:ext>
                </a:extLst>
              </p:cNvPr>
              <p:cNvGrpSpPr/>
              <p:nvPr/>
            </p:nvGrpSpPr>
            <p:grpSpPr>
              <a:xfrm>
                <a:off x="0" y="0"/>
                <a:ext cx="210244" cy="573161"/>
                <a:chOff x="0" y="0"/>
                <a:chExt cx="210243" cy="573160"/>
              </a:xfrm>
            </p:grpSpPr>
            <p:sp>
              <p:nvSpPr>
                <p:cNvPr id="190" name="Rectangle">
                  <a:extLst>
                    <a:ext uri="{FF2B5EF4-FFF2-40B4-BE49-F238E27FC236}">
                      <a16:creationId xmlns:a16="http://schemas.microsoft.com/office/drawing/2014/main" id="{3FC35123-8058-7B90-EB6A-0C9A57C3EE1A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91" name="Rectangle">
                  <a:extLst>
                    <a:ext uri="{FF2B5EF4-FFF2-40B4-BE49-F238E27FC236}">
                      <a16:creationId xmlns:a16="http://schemas.microsoft.com/office/drawing/2014/main" id="{9AB45261-13B1-A0D0-016B-E83A71A28057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92" name="Shape">
                  <a:extLst>
                    <a:ext uri="{FF2B5EF4-FFF2-40B4-BE49-F238E27FC236}">
                      <a16:creationId xmlns:a16="http://schemas.microsoft.com/office/drawing/2014/main" id="{63589853-3CB1-2F4D-F5A3-FEDE3DCE0B64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93" name="Line">
                  <a:extLst>
                    <a:ext uri="{FF2B5EF4-FFF2-40B4-BE49-F238E27FC236}">
                      <a16:creationId xmlns:a16="http://schemas.microsoft.com/office/drawing/2014/main" id="{7F912918-16EA-F542-BE95-C8127A698621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194" name="Line">
                  <a:extLst>
                    <a:ext uri="{FF2B5EF4-FFF2-40B4-BE49-F238E27FC236}">
                      <a16:creationId xmlns:a16="http://schemas.microsoft.com/office/drawing/2014/main" id="{211DA6DE-5A5D-2C8C-554A-1B481923E6C4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160" name="Group">
                <a:extLst>
                  <a:ext uri="{FF2B5EF4-FFF2-40B4-BE49-F238E27FC236}">
                    <a16:creationId xmlns:a16="http://schemas.microsoft.com/office/drawing/2014/main" id="{8AD7DDBA-E240-FD9E-6E08-FBDCFA4505A7}"/>
                  </a:ext>
                </a:extLst>
              </p:cNvPr>
              <p:cNvGrpSpPr/>
              <p:nvPr/>
            </p:nvGrpSpPr>
            <p:grpSpPr>
              <a:xfrm>
                <a:off x="412432" y="165927"/>
                <a:ext cx="210245" cy="573162"/>
                <a:chOff x="0" y="0"/>
                <a:chExt cx="210243" cy="573160"/>
              </a:xfrm>
            </p:grpSpPr>
            <p:sp>
              <p:nvSpPr>
                <p:cNvPr id="185" name="Rectangle">
                  <a:extLst>
                    <a:ext uri="{FF2B5EF4-FFF2-40B4-BE49-F238E27FC236}">
                      <a16:creationId xmlns:a16="http://schemas.microsoft.com/office/drawing/2014/main" id="{2CCA014A-97B6-DC8B-8753-D338C0478150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86" name="Rectangle">
                  <a:extLst>
                    <a:ext uri="{FF2B5EF4-FFF2-40B4-BE49-F238E27FC236}">
                      <a16:creationId xmlns:a16="http://schemas.microsoft.com/office/drawing/2014/main" id="{533C73E2-992E-D4CA-2286-638B39DED924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87" name="Shape">
                  <a:extLst>
                    <a:ext uri="{FF2B5EF4-FFF2-40B4-BE49-F238E27FC236}">
                      <a16:creationId xmlns:a16="http://schemas.microsoft.com/office/drawing/2014/main" id="{E73D85BE-75F5-4149-9084-EE080F7BE977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88" name="Line">
                  <a:extLst>
                    <a:ext uri="{FF2B5EF4-FFF2-40B4-BE49-F238E27FC236}">
                      <a16:creationId xmlns:a16="http://schemas.microsoft.com/office/drawing/2014/main" id="{A8B746BA-525D-451F-7D28-10DC1B11860F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189" name="Line">
                  <a:extLst>
                    <a:ext uri="{FF2B5EF4-FFF2-40B4-BE49-F238E27FC236}">
                      <a16:creationId xmlns:a16="http://schemas.microsoft.com/office/drawing/2014/main" id="{5B162D23-1DF9-D39B-3E95-DBCFF7E51319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161" name="Group">
                <a:extLst>
                  <a:ext uri="{FF2B5EF4-FFF2-40B4-BE49-F238E27FC236}">
                    <a16:creationId xmlns:a16="http://schemas.microsoft.com/office/drawing/2014/main" id="{0B08A314-0F3A-F0BF-F4BE-B544E4F33071}"/>
                  </a:ext>
                </a:extLst>
              </p:cNvPr>
              <p:cNvGrpSpPr/>
              <p:nvPr/>
            </p:nvGrpSpPr>
            <p:grpSpPr>
              <a:xfrm>
                <a:off x="824865" y="303688"/>
                <a:ext cx="210245" cy="573162"/>
                <a:chOff x="0" y="0"/>
                <a:chExt cx="210243" cy="573160"/>
              </a:xfrm>
            </p:grpSpPr>
            <p:sp>
              <p:nvSpPr>
                <p:cNvPr id="180" name="Rectangle">
                  <a:extLst>
                    <a:ext uri="{FF2B5EF4-FFF2-40B4-BE49-F238E27FC236}">
                      <a16:creationId xmlns:a16="http://schemas.microsoft.com/office/drawing/2014/main" id="{D3CFD39E-1771-DD98-32C2-AF87EE5588AB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81" name="Rectangle">
                  <a:extLst>
                    <a:ext uri="{FF2B5EF4-FFF2-40B4-BE49-F238E27FC236}">
                      <a16:creationId xmlns:a16="http://schemas.microsoft.com/office/drawing/2014/main" id="{F0181D36-353B-98ED-468B-7E3C4C7AFE42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82" name="Shape">
                  <a:extLst>
                    <a:ext uri="{FF2B5EF4-FFF2-40B4-BE49-F238E27FC236}">
                      <a16:creationId xmlns:a16="http://schemas.microsoft.com/office/drawing/2014/main" id="{B9DFCE8C-8CA2-11B9-1C44-BE60520AA30E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83" name="Line">
                  <a:extLst>
                    <a:ext uri="{FF2B5EF4-FFF2-40B4-BE49-F238E27FC236}">
                      <a16:creationId xmlns:a16="http://schemas.microsoft.com/office/drawing/2014/main" id="{D46E24CF-6F6E-7E3E-3DE1-B5684242CFA7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184" name="Line">
                  <a:extLst>
                    <a:ext uri="{FF2B5EF4-FFF2-40B4-BE49-F238E27FC236}">
                      <a16:creationId xmlns:a16="http://schemas.microsoft.com/office/drawing/2014/main" id="{D3EF7CF6-41B8-95A3-B46B-67238ED62104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162" name="Group">
                <a:extLst>
                  <a:ext uri="{FF2B5EF4-FFF2-40B4-BE49-F238E27FC236}">
                    <a16:creationId xmlns:a16="http://schemas.microsoft.com/office/drawing/2014/main" id="{392461D4-1FC0-6CBF-BD1A-5986520A88E0}"/>
                  </a:ext>
                </a:extLst>
              </p:cNvPr>
              <p:cNvGrpSpPr/>
              <p:nvPr/>
            </p:nvGrpSpPr>
            <p:grpSpPr>
              <a:xfrm>
                <a:off x="1263489" y="485242"/>
                <a:ext cx="210245" cy="573161"/>
                <a:chOff x="0" y="0"/>
                <a:chExt cx="210243" cy="573160"/>
              </a:xfrm>
            </p:grpSpPr>
            <p:sp>
              <p:nvSpPr>
                <p:cNvPr id="175" name="Rectangle">
                  <a:extLst>
                    <a:ext uri="{FF2B5EF4-FFF2-40B4-BE49-F238E27FC236}">
                      <a16:creationId xmlns:a16="http://schemas.microsoft.com/office/drawing/2014/main" id="{C6973021-AD34-713F-BAC5-834A0F48D412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76" name="Rectangle">
                  <a:extLst>
                    <a:ext uri="{FF2B5EF4-FFF2-40B4-BE49-F238E27FC236}">
                      <a16:creationId xmlns:a16="http://schemas.microsoft.com/office/drawing/2014/main" id="{ECC75C19-2023-7C4B-E501-99FE8C63878D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77" name="Shape">
                  <a:extLst>
                    <a:ext uri="{FF2B5EF4-FFF2-40B4-BE49-F238E27FC236}">
                      <a16:creationId xmlns:a16="http://schemas.microsoft.com/office/drawing/2014/main" id="{32B26323-2B86-14C7-F487-0CEC7AE9C88A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78" name="Line">
                  <a:extLst>
                    <a:ext uri="{FF2B5EF4-FFF2-40B4-BE49-F238E27FC236}">
                      <a16:creationId xmlns:a16="http://schemas.microsoft.com/office/drawing/2014/main" id="{32511F41-6793-A63D-1B89-FA6A6FCC98D2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179" name="Line">
                  <a:extLst>
                    <a:ext uri="{FF2B5EF4-FFF2-40B4-BE49-F238E27FC236}">
                      <a16:creationId xmlns:a16="http://schemas.microsoft.com/office/drawing/2014/main" id="{D8825106-4ACC-2375-6FA0-FF71DD530140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163" name="Group">
                <a:extLst>
                  <a:ext uri="{FF2B5EF4-FFF2-40B4-BE49-F238E27FC236}">
                    <a16:creationId xmlns:a16="http://schemas.microsoft.com/office/drawing/2014/main" id="{D161291C-54F5-6B39-F27C-D961098E68DB}"/>
                  </a:ext>
                </a:extLst>
              </p:cNvPr>
              <p:cNvGrpSpPr/>
              <p:nvPr/>
            </p:nvGrpSpPr>
            <p:grpSpPr>
              <a:xfrm>
                <a:off x="1694028" y="628740"/>
                <a:ext cx="210245" cy="573161"/>
                <a:chOff x="0" y="0"/>
                <a:chExt cx="210243" cy="573160"/>
              </a:xfrm>
            </p:grpSpPr>
            <p:sp>
              <p:nvSpPr>
                <p:cNvPr id="170" name="Rectangle">
                  <a:extLst>
                    <a:ext uri="{FF2B5EF4-FFF2-40B4-BE49-F238E27FC236}">
                      <a16:creationId xmlns:a16="http://schemas.microsoft.com/office/drawing/2014/main" id="{4440A105-DBA3-6C37-3D4F-A0565892C80D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71" name="Rectangle">
                  <a:extLst>
                    <a:ext uri="{FF2B5EF4-FFF2-40B4-BE49-F238E27FC236}">
                      <a16:creationId xmlns:a16="http://schemas.microsoft.com/office/drawing/2014/main" id="{91E49059-351C-82C5-C7A6-965F8ACEEB96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72" name="Shape">
                  <a:extLst>
                    <a:ext uri="{FF2B5EF4-FFF2-40B4-BE49-F238E27FC236}">
                      <a16:creationId xmlns:a16="http://schemas.microsoft.com/office/drawing/2014/main" id="{9EAFB8E7-061C-61A9-557D-74032852D50F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73" name="Line">
                  <a:extLst>
                    <a:ext uri="{FF2B5EF4-FFF2-40B4-BE49-F238E27FC236}">
                      <a16:creationId xmlns:a16="http://schemas.microsoft.com/office/drawing/2014/main" id="{BAAAABE1-AAC3-C0B7-9408-17907A73031F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174" name="Line">
                  <a:extLst>
                    <a:ext uri="{FF2B5EF4-FFF2-40B4-BE49-F238E27FC236}">
                      <a16:creationId xmlns:a16="http://schemas.microsoft.com/office/drawing/2014/main" id="{BAB1978D-0DCA-10A7-A259-9C72A713EEED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  <p:grpSp>
            <p:nvGrpSpPr>
              <p:cNvPr id="164" name="Group">
                <a:extLst>
                  <a:ext uri="{FF2B5EF4-FFF2-40B4-BE49-F238E27FC236}">
                    <a16:creationId xmlns:a16="http://schemas.microsoft.com/office/drawing/2014/main" id="{2E562861-504D-6477-129D-27239FC5AB5A}"/>
                  </a:ext>
                </a:extLst>
              </p:cNvPr>
              <p:cNvGrpSpPr/>
              <p:nvPr/>
            </p:nvGrpSpPr>
            <p:grpSpPr>
              <a:xfrm>
                <a:off x="2125289" y="808436"/>
                <a:ext cx="210244" cy="573161"/>
                <a:chOff x="0" y="0"/>
                <a:chExt cx="210243" cy="573160"/>
              </a:xfrm>
            </p:grpSpPr>
            <p:sp>
              <p:nvSpPr>
                <p:cNvPr id="165" name="Rectangle">
                  <a:extLst>
                    <a:ext uri="{FF2B5EF4-FFF2-40B4-BE49-F238E27FC236}">
                      <a16:creationId xmlns:a16="http://schemas.microsoft.com/office/drawing/2014/main" id="{96E6FE0E-1440-4279-6011-A3B4792D2396}"/>
                    </a:ext>
                  </a:extLst>
                </p:cNvPr>
                <p:cNvSpPr/>
                <p:nvPr/>
              </p:nvSpPr>
              <p:spPr>
                <a:xfrm>
                  <a:off x="117331" y="118852"/>
                  <a:ext cx="15556" cy="45430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66" name="Rectangle">
                  <a:extLst>
                    <a:ext uri="{FF2B5EF4-FFF2-40B4-BE49-F238E27FC236}">
                      <a16:creationId xmlns:a16="http://schemas.microsoft.com/office/drawing/2014/main" id="{0913A375-B479-B40C-30B1-C653B3BA32FD}"/>
                    </a:ext>
                  </a:extLst>
                </p:cNvPr>
                <p:cNvSpPr/>
                <p:nvPr/>
              </p:nvSpPr>
              <p:spPr>
                <a:xfrm>
                  <a:off x="97344" y="0"/>
                  <a:ext cx="15556" cy="285106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67" name="Shape">
                  <a:extLst>
                    <a:ext uri="{FF2B5EF4-FFF2-40B4-BE49-F238E27FC236}">
                      <a16:creationId xmlns:a16="http://schemas.microsoft.com/office/drawing/2014/main" id="{A3E9525B-F203-9F7C-E57F-F56F0511F08A}"/>
                    </a:ext>
                  </a:extLst>
                </p:cNvPr>
                <p:cNvSpPr/>
                <p:nvPr/>
              </p:nvSpPr>
              <p:spPr>
                <a:xfrm rot="6774023">
                  <a:off x="89543" y="35017"/>
                  <a:ext cx="31158" cy="2150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150" y="74"/>
                      </a:moveTo>
                      <a:lnTo>
                        <a:pt x="0" y="0"/>
                      </a:lnTo>
                      <a:lnTo>
                        <a:pt x="9450" y="21526"/>
                      </a:lnTo>
                      <a:lnTo>
                        <a:pt x="21600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EBEBEB"/>
                    </a:gs>
                    <a:gs pos="100000">
                      <a:srgbClr val="5E5E5E"/>
                    </a:gs>
                  </a:gsLst>
                  <a:lin ang="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defRPr sz="3200">
                      <a:solidFill>
                        <a:srgbClr val="FFFFFF"/>
                      </a:solidFill>
                    </a:defRPr>
                  </a:pPr>
                  <a:endParaRPr sz="3200"/>
                </a:p>
              </p:txBody>
            </p:sp>
            <p:sp>
              <p:nvSpPr>
                <p:cNvPr id="168" name="Line">
                  <a:extLst>
                    <a:ext uri="{FF2B5EF4-FFF2-40B4-BE49-F238E27FC236}">
                      <a16:creationId xmlns:a16="http://schemas.microsoft.com/office/drawing/2014/main" id="{2858CAAF-B5B1-11DE-C77B-387ACBF3B755}"/>
                    </a:ext>
                  </a:extLst>
                </p:cNvPr>
                <p:cNvSpPr/>
                <p:nvPr/>
              </p:nvSpPr>
              <p:spPr>
                <a:xfrm>
                  <a:off x="125923" y="357085"/>
                  <a:ext cx="77672" cy="203393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  <p:sp>
              <p:nvSpPr>
                <p:cNvPr id="169" name="Line">
                  <a:extLst>
                    <a:ext uri="{FF2B5EF4-FFF2-40B4-BE49-F238E27FC236}">
                      <a16:creationId xmlns:a16="http://schemas.microsoft.com/office/drawing/2014/main" id="{1E7DA1EC-64F1-2CC5-6FCA-DA9E2B6625CB}"/>
                    </a:ext>
                  </a:extLst>
                </p:cNvPr>
                <p:cNvSpPr/>
                <p:nvPr/>
              </p:nvSpPr>
              <p:spPr>
                <a:xfrm flipV="1">
                  <a:off x="67329" y="366379"/>
                  <a:ext cx="53095" cy="203556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endParaRPr sz="1800"/>
                </a:p>
              </p:txBody>
            </p:sp>
          </p:grpSp>
        </p:grpSp>
      </p:grpSp>
      <p:sp>
        <p:nvSpPr>
          <p:cNvPr id="303" name="Line">
            <a:extLst>
              <a:ext uri="{FF2B5EF4-FFF2-40B4-BE49-F238E27FC236}">
                <a16:creationId xmlns:a16="http://schemas.microsoft.com/office/drawing/2014/main" id="{45208675-9C8D-4F6A-E670-FA7549B1A4FB}"/>
              </a:ext>
            </a:extLst>
          </p:cNvPr>
          <p:cNvSpPr/>
          <p:nvPr/>
        </p:nvSpPr>
        <p:spPr>
          <a:xfrm>
            <a:off x="4946950" y="2940192"/>
            <a:ext cx="375892" cy="116548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diamond"/>
            <a:tailEnd type="diamond"/>
          </a:ln>
        </p:spPr>
        <p:txBody>
          <a:bodyPr lIns="45718" tIns="45718" rIns="45718" bIns="45718"/>
          <a:lstStyle/>
          <a:p>
            <a:endParaRPr sz="1800"/>
          </a:p>
        </p:txBody>
      </p:sp>
      <p:sp>
        <p:nvSpPr>
          <p:cNvPr id="304" name="10 m">
            <a:extLst>
              <a:ext uri="{FF2B5EF4-FFF2-40B4-BE49-F238E27FC236}">
                <a16:creationId xmlns:a16="http://schemas.microsoft.com/office/drawing/2014/main" id="{BB5B9765-34B1-BEDC-7E5B-3E5D0CCCEA27}"/>
              </a:ext>
            </a:extLst>
          </p:cNvPr>
          <p:cNvSpPr txBox="1"/>
          <p:nvPr/>
        </p:nvSpPr>
        <p:spPr>
          <a:xfrm>
            <a:off x="4771036" y="2139347"/>
            <a:ext cx="1188292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6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10 m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6D47025C-710E-8FB9-0884-0873DB9E9303}"/>
              </a:ext>
            </a:extLst>
          </p:cNvPr>
          <p:cNvCxnSpPr>
            <a:cxnSpLocks/>
            <a:stCxn id="317" idx="0"/>
            <a:endCxn id="153" idx="0"/>
          </p:cNvCxnSpPr>
          <p:nvPr/>
        </p:nvCxnSpPr>
        <p:spPr>
          <a:xfrm flipH="1" flipV="1">
            <a:off x="5566074" y="2861174"/>
            <a:ext cx="14354976" cy="510232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50" name="Connecteur droit 449">
            <a:extLst>
              <a:ext uri="{FF2B5EF4-FFF2-40B4-BE49-F238E27FC236}">
                <a16:creationId xmlns:a16="http://schemas.microsoft.com/office/drawing/2014/main" id="{716AC61E-DE39-4EE9-71EB-F58210EF5801}"/>
              </a:ext>
            </a:extLst>
          </p:cNvPr>
          <p:cNvCxnSpPr>
            <a:cxnSpLocks/>
          </p:cNvCxnSpPr>
          <p:nvPr/>
        </p:nvCxnSpPr>
        <p:spPr>
          <a:xfrm flipH="1">
            <a:off x="6172138" y="3689292"/>
            <a:ext cx="13748912" cy="2016832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4" name="Imagen 13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F5DF90C7-63BB-EFDD-0E47-C3992F393F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0" y="1382808"/>
            <a:ext cx="11800148" cy="7272000"/>
          </a:xfrm>
          <a:prstGeom prst="rect">
            <a:avLst/>
          </a:prstGeom>
        </p:spPr>
      </p:pic>
      <p:pic>
        <p:nvPicPr>
          <p:cNvPr id="966" name="heron_logo.png" descr="heron_logo.png">
            <a:extLst>
              <a:ext uri="{FF2B5EF4-FFF2-40B4-BE49-F238E27FC236}">
                <a16:creationId xmlns:a16="http://schemas.microsoft.com/office/drawing/2014/main" id="{B44A3042-546B-BB45-D2E8-A0B9DA8132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29018" y="269069"/>
            <a:ext cx="1728344" cy="155380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F00F833-D2C5-13D7-918A-225514C98824}"/>
              </a:ext>
            </a:extLst>
          </p:cNvPr>
          <p:cNvSpPr txBox="1"/>
          <p:nvPr/>
        </p:nvSpPr>
        <p:spPr>
          <a:xfrm>
            <a:off x="3055889" y="2137186"/>
            <a:ext cx="32351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s-ES" sz="2800" b="1" dirty="0">
                <a:latin typeface="Avenir Next" panose="020B0503020202020204" pitchFamily="34" charset="0"/>
              </a:rPr>
              <a:t>NGC 1068</a:t>
            </a:r>
          </a:p>
          <a:p>
            <a:pPr algn="l">
              <a:spcBef>
                <a:spcPts val="0"/>
              </a:spcBef>
            </a:pPr>
            <a:r>
              <a:rPr lang="es-ES" sz="2800" b="1" dirty="0" err="1">
                <a:latin typeface="Avenir Next" panose="020B0503020202020204" pitchFamily="34" charset="0"/>
              </a:rPr>
              <a:t>declination</a:t>
            </a:r>
            <a:r>
              <a:rPr lang="es-ES" sz="2800" b="1" dirty="0">
                <a:latin typeface="Avenir Next" panose="020B0503020202020204" pitchFamily="34" charset="0"/>
              </a:rPr>
              <a:t> </a:t>
            </a:r>
            <a:r>
              <a:rPr lang="es-ES" sz="2800" b="1" dirty="0">
                <a:latin typeface="Symbol" pitchFamily="2" charset="2"/>
              </a:rPr>
              <a:t>d</a:t>
            </a:r>
            <a:r>
              <a:rPr lang="es-ES" sz="2800" b="1" dirty="0">
                <a:latin typeface="Avenir Next" panose="020B0503020202020204" pitchFamily="34" charset="0"/>
              </a:rPr>
              <a:t> ≅ 0</a:t>
            </a:r>
            <a:r>
              <a:rPr lang="es-ES" sz="2800" b="1" baseline="30000" dirty="0">
                <a:latin typeface="Avenir Next" panose="020B0503020202020204" pitchFamily="34" charset="0"/>
              </a:rPr>
              <a:t>o</a:t>
            </a:r>
          </a:p>
        </p:txBody>
      </p:sp>
      <p:sp>
        <p:nvSpPr>
          <p:cNvPr id="7" name="Ingredient #1: Enhanced Trigger">
            <a:extLst>
              <a:ext uri="{FF2B5EF4-FFF2-40B4-BE49-F238E27FC236}">
                <a16:creationId xmlns:a16="http://schemas.microsoft.com/office/drawing/2014/main" id="{46CD5B2A-19BE-91A9-1C66-1C34D506FD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7888" y="271810"/>
            <a:ext cx="19408826" cy="12701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/>
            </a:lvl1pPr>
          </a:lstStyle>
          <a:p>
            <a:pPr algn="l"/>
            <a:r>
              <a:rPr lang="es-ES" sz="7200" dirty="0" err="1">
                <a:solidFill>
                  <a:srgbClr val="007A93"/>
                </a:solidFill>
              </a:rPr>
              <a:t>Observational</a:t>
            </a:r>
            <a:r>
              <a:rPr lang="es-ES" sz="7200" dirty="0">
                <a:solidFill>
                  <a:srgbClr val="007A93"/>
                </a:solidFill>
              </a:rPr>
              <a:t> </a:t>
            </a:r>
            <a:r>
              <a:rPr lang="es-ES" sz="7200" dirty="0" err="1">
                <a:solidFill>
                  <a:srgbClr val="007A93"/>
                </a:solidFill>
              </a:rPr>
              <a:t>strategy</a:t>
            </a:r>
            <a:r>
              <a:rPr lang="es-ES" sz="7200" dirty="0">
                <a:solidFill>
                  <a:srgbClr val="007A93"/>
                </a:solidFill>
              </a:rPr>
              <a:t>:</a:t>
            </a:r>
            <a:endParaRPr sz="7200" dirty="0">
              <a:solidFill>
                <a:srgbClr val="007A93"/>
              </a:solidFill>
            </a:endParaRPr>
          </a:p>
        </p:txBody>
      </p:sp>
      <p:sp>
        <p:nvSpPr>
          <p:cNvPr id="5" name="Rectangle 325">
            <a:extLst>
              <a:ext uri="{FF2B5EF4-FFF2-40B4-BE49-F238E27FC236}">
                <a16:creationId xmlns:a16="http://schemas.microsoft.com/office/drawing/2014/main" id="{79E73DE1-042F-5349-E489-BEF0D8E0A8C4}"/>
              </a:ext>
            </a:extLst>
          </p:cNvPr>
          <p:cNvSpPr txBox="1"/>
          <p:nvPr/>
        </p:nvSpPr>
        <p:spPr>
          <a:xfrm>
            <a:off x="13229052" y="5616998"/>
            <a:ext cx="10364442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20" rIns="45720">
            <a:spAutoFit/>
          </a:bodyPr>
          <a:lstStyle>
            <a:lvl1pPr algn="ctr">
              <a:spcBef>
                <a:spcPts val="0"/>
              </a:spcBef>
              <a:defRPr sz="4400" b="1">
                <a:solidFill>
                  <a:srgbClr val="47474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dirty="0"/>
              <a:t>Beamforming for triggering </a:t>
            </a:r>
          </a:p>
          <a:p>
            <a:r>
              <a:rPr lang="en-US" dirty="0"/>
              <a:t>of transient radio signals</a:t>
            </a:r>
          </a:p>
        </p:txBody>
      </p:sp>
      <p:sp>
        <p:nvSpPr>
          <p:cNvPr id="6" name="Rectangle 325">
            <a:extLst>
              <a:ext uri="{FF2B5EF4-FFF2-40B4-BE49-F238E27FC236}">
                <a16:creationId xmlns:a16="http://schemas.microsoft.com/office/drawing/2014/main" id="{18791FEA-E648-0BA3-F076-A4952DBAE3B0}"/>
              </a:ext>
            </a:extLst>
          </p:cNvPr>
          <p:cNvSpPr txBox="1"/>
          <p:nvPr/>
        </p:nvSpPr>
        <p:spPr>
          <a:xfrm>
            <a:off x="-407590" y="13328152"/>
            <a:ext cx="6579727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spcBef>
                <a:spcPts val="0"/>
              </a:spcBef>
              <a:defRPr sz="4400" b="1">
                <a:solidFill>
                  <a:srgbClr val="47474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sz="2400" b="0" dirty="0">
                <a:latin typeface="Avenir Next" panose="020B0503020202020204" pitchFamily="34" charset="0"/>
              </a:rPr>
              <a:t>credit: Sergio Cabana-Freire, IGFAE-USC</a:t>
            </a:r>
            <a:endParaRPr sz="2400" b="0" dirty="0">
              <a:latin typeface="Avenir Next" panose="020B0503020202020204" pitchFamily="34" charset="0"/>
            </a:endParaRPr>
          </a:p>
        </p:txBody>
      </p:sp>
      <p:pic>
        <p:nvPicPr>
          <p:cNvPr id="8" name="Picture 5" descr="Picture 5">
            <a:extLst>
              <a:ext uri="{FF2B5EF4-FFF2-40B4-BE49-F238E27FC236}">
                <a16:creationId xmlns:a16="http://schemas.microsoft.com/office/drawing/2014/main" id="{E01C102E-761C-32D2-6946-D151E31845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49" y="8666498"/>
            <a:ext cx="11219476" cy="467478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Group">
            <a:extLst>
              <a:ext uri="{FF2B5EF4-FFF2-40B4-BE49-F238E27FC236}">
                <a16:creationId xmlns:a16="http://schemas.microsoft.com/office/drawing/2014/main" id="{1386A5A0-4971-7C08-19DD-969B0CD98D54}"/>
              </a:ext>
            </a:extLst>
          </p:cNvPr>
          <p:cNvGrpSpPr/>
          <p:nvPr/>
        </p:nvGrpSpPr>
        <p:grpSpPr>
          <a:xfrm>
            <a:off x="13133959" y="7179217"/>
            <a:ext cx="10824854" cy="3045896"/>
            <a:chOff x="0" y="0"/>
            <a:chExt cx="10824853" cy="3045893"/>
          </a:xfrm>
        </p:grpSpPr>
        <p:sp>
          <p:nvSpPr>
            <p:cNvPr id="13" name="Rectangle">
              <a:extLst>
                <a:ext uri="{FF2B5EF4-FFF2-40B4-BE49-F238E27FC236}">
                  <a16:creationId xmlns:a16="http://schemas.microsoft.com/office/drawing/2014/main" id="{DCD38BFB-25DC-EEF5-3099-A36870A2A758}"/>
                </a:ext>
              </a:extLst>
            </p:cNvPr>
            <p:cNvSpPr/>
            <p:nvPr/>
          </p:nvSpPr>
          <p:spPr>
            <a:xfrm>
              <a:off x="0" y="0"/>
              <a:ext cx="10824853" cy="3045893"/>
            </a:xfrm>
            <a:prstGeom prst="rect">
              <a:avLst/>
            </a:prstGeom>
            <a:solidFill>
              <a:srgbClr val="84AAA8">
                <a:alpha val="37400"/>
              </a:srgbClr>
            </a:solidFill>
            <a:ln w="12700" cap="flat">
              <a:noFill/>
              <a:miter lim="400000"/>
            </a:ln>
            <a:effectLst>
              <a:outerShdw blurRad="50800" dist="25400" dir="3600000" rotWithShape="0">
                <a:srgbClr val="000000">
                  <a:alpha val="7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endParaRPr sz="1800"/>
            </a:p>
          </p:txBody>
        </p:sp>
        <p:sp>
          <p:nvSpPr>
            <p:cNvPr id="15" name="ZoneTexte 2">
              <a:extLst>
                <a:ext uri="{FF2B5EF4-FFF2-40B4-BE49-F238E27FC236}">
                  <a16:creationId xmlns:a16="http://schemas.microsoft.com/office/drawing/2014/main" id="{F8E3B959-2AF5-9F63-75A1-087735811048}"/>
                </a:ext>
              </a:extLst>
            </p:cNvPr>
            <p:cNvSpPr txBox="1"/>
            <p:nvPr/>
          </p:nvSpPr>
          <p:spPr>
            <a:xfrm>
              <a:off x="345312" y="9712"/>
              <a:ext cx="9931813" cy="30264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spcBef>
                  <a:spcPts val="0"/>
                </a:spcBef>
                <a:defRPr sz="3800">
                  <a:solidFill>
                    <a:srgbClr val="0090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s-ES" sz="3800" b="1" dirty="0">
                  <a:solidFill>
                    <a:srgbClr val="007A93"/>
                  </a:solidFill>
                  <a:latin typeface="Avenir Next" panose="020B0503020202020204" pitchFamily="34" charset="0"/>
                </a:rPr>
                <a:t>P</a:t>
              </a:r>
              <a:r>
                <a:rPr sz="3800" b="1" dirty="0" err="1">
                  <a:solidFill>
                    <a:srgbClr val="007A93"/>
                  </a:solidFill>
                  <a:latin typeface="Avenir Next" panose="020B0503020202020204" pitchFamily="34" charset="0"/>
                </a:rPr>
                <a:t>hased</a:t>
              </a:r>
              <a:r>
                <a:rPr sz="3800" b="1" dirty="0">
                  <a:solidFill>
                    <a:srgbClr val="007A93"/>
                  </a:solidFill>
                  <a:latin typeface="Avenir Next" panose="020B0503020202020204" pitchFamily="34" charset="0"/>
                </a:rPr>
                <a:t> arrays:</a:t>
              </a:r>
              <a:r>
                <a:rPr sz="3800" dirty="0">
                  <a:solidFill>
                    <a:srgbClr val="007A93"/>
                  </a:solidFill>
                  <a:latin typeface="Avenir Next" panose="020B0503020202020204" pitchFamily="34" charset="0"/>
                </a:rPr>
                <a:t> </a:t>
              </a:r>
              <a:endParaRPr lang="en-US" sz="3800" dirty="0">
                <a:solidFill>
                  <a:srgbClr val="007A93"/>
                </a:solidFill>
                <a:latin typeface="Avenir Next" panose="020B0503020202020204" pitchFamily="34" charset="0"/>
              </a:endParaRPr>
            </a:p>
            <a:p>
              <a:pPr marL="571500" indent="-571500">
                <a:spcBef>
                  <a:spcPts val="0"/>
                </a:spcBef>
                <a:buFont typeface="Wingdings" pitchFamily="2" charset="2"/>
                <a:buChar char="q"/>
                <a:defRPr sz="3800">
                  <a:solidFill>
                    <a:srgbClr val="0090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pt-BR" sz="3800" dirty="0" err="1">
                  <a:solidFill>
                    <a:schemeClr val="tx1"/>
                  </a:solidFill>
                  <a:latin typeface="Avenir Next" panose="020B0503020202020204" pitchFamily="34" charset="0"/>
                </a:rPr>
                <a:t>signal</a:t>
              </a:r>
              <a:r>
                <a:rPr lang="pt-BR" sz="3800" dirty="0">
                  <a:solidFill>
                    <a:schemeClr val="tx1"/>
                  </a:solidFill>
                  <a:latin typeface="Avenir Next" panose="020B0503020202020204" pitchFamily="34" charset="0"/>
                </a:rPr>
                <a:t> to noise </a:t>
              </a:r>
              <a:r>
                <a:rPr lang="fr-FR" sz="3800" dirty="0">
                  <a:solidFill>
                    <a:schemeClr val="tx1"/>
                  </a:solidFill>
                  <a:latin typeface="Avenir Next" panose="020B0503020202020204" pitchFamily="34" charset="0"/>
                  <a:sym typeface="Helvetica Neue"/>
                </a:rPr>
                <a:t>~</a:t>
              </a:r>
              <a:r>
                <a:rPr lang="pt-BR" sz="3800" dirty="0">
                  <a:solidFill>
                    <a:schemeClr val="tx1"/>
                  </a:solidFill>
                  <a:latin typeface="Avenir Next" panose="020B0503020202020204" pitchFamily="34" charset="0"/>
                  <a:sym typeface="Helvetica Neue"/>
                </a:rPr>
                <a:t> </a:t>
              </a:r>
              <a:r>
                <a:rPr lang="pt-BR" sz="3800" dirty="0">
                  <a:solidFill>
                    <a:schemeClr val="tx1"/>
                  </a:solidFill>
                  <a:latin typeface="Avenir Next" panose="020B0503020202020204" pitchFamily="34" charset="0"/>
                  <a:ea typeface="Algerian"/>
                  <a:cs typeface="Algerian"/>
                  <a:sym typeface="Algerian"/>
                </a:rPr>
                <a:t>√</a:t>
              </a:r>
              <a:r>
                <a:rPr lang="pt-BR" sz="3800" dirty="0">
                  <a:solidFill>
                    <a:schemeClr val="tx1"/>
                  </a:solidFill>
                  <a:latin typeface="Avenir Next" panose="020B0503020202020204" pitchFamily="34" charset="0"/>
                </a:rPr>
                <a:t>N   (N = 24 antennas) </a:t>
              </a:r>
              <a:endParaRPr lang="pt-BR" sz="3800" dirty="0">
                <a:solidFill>
                  <a:schemeClr val="tx1"/>
                </a:solidFill>
                <a:latin typeface="Avenir Next" panose="020B0503020202020204" pitchFamily="34" charset="0"/>
                <a:sym typeface="Helvetica Neue"/>
              </a:endParaRPr>
            </a:p>
            <a:p>
              <a:pPr marL="571500" indent="-571500">
                <a:spcBef>
                  <a:spcPts val="0"/>
                </a:spcBef>
                <a:buFont typeface="Wingdings" pitchFamily="2" charset="2"/>
                <a:buChar char="q"/>
                <a:defRPr sz="3800" i="1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sz="3800" dirty="0">
                  <a:latin typeface="Avenir Next" panose="020B0503020202020204" pitchFamily="34" charset="0"/>
                </a:rPr>
                <a:t>low-energy threshold</a:t>
              </a:r>
            </a:p>
            <a:p>
              <a:pPr marL="571500" indent="-571500">
                <a:spcBef>
                  <a:spcPts val="0"/>
                </a:spcBef>
                <a:buFont typeface="Wingdings" pitchFamily="2" charset="2"/>
                <a:buChar char="q"/>
                <a:defRPr sz="3800" i="1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en-US" sz="3800" dirty="0">
                  <a:latin typeface="Avenir Next" panose="020B0503020202020204" pitchFamily="34" charset="0"/>
                </a:rPr>
                <a:t>dynamic beamforming suppresses noisy regions &amp; enhances directional sensitivity</a:t>
              </a:r>
            </a:p>
          </p:txBody>
        </p: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1677F52E-101A-FD6E-00C0-FF14BBEE48F1}"/>
              </a:ext>
            </a:extLst>
          </p:cNvPr>
          <p:cNvSpPr txBox="1"/>
          <p:nvPr/>
        </p:nvSpPr>
        <p:spPr>
          <a:xfrm>
            <a:off x="11520006" y="267827"/>
            <a:ext cx="101885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0"/>
              </a:spcBef>
              <a:buFont typeface="Wingdings" pitchFamily="2" charset="2"/>
              <a:buChar char="q"/>
            </a:pPr>
            <a:r>
              <a:rPr lang="es-ES" sz="3200" i="1" dirty="0" err="1">
                <a:latin typeface="Avenir Next" panose="020B0503020202020204" pitchFamily="34" charset="0"/>
              </a:rPr>
              <a:t>Digitally</a:t>
            </a:r>
            <a:r>
              <a:rPr lang="es-ES" sz="3200" i="1" dirty="0">
                <a:latin typeface="Avenir Next" panose="020B0503020202020204" pitchFamily="34" charset="0"/>
              </a:rPr>
              <a:t> </a:t>
            </a:r>
            <a:r>
              <a:rPr lang="es-ES" sz="3200" b="1" i="1" dirty="0" err="1">
                <a:latin typeface="Avenir Next" panose="020B0503020202020204" pitchFamily="34" charset="0"/>
              </a:rPr>
              <a:t>synthesize</a:t>
            </a:r>
            <a:r>
              <a:rPr lang="es-ES" sz="3200" b="1" i="1" dirty="0">
                <a:latin typeface="Avenir Next" panose="020B0503020202020204" pitchFamily="34" charset="0"/>
              </a:rPr>
              <a:t> </a:t>
            </a:r>
            <a:r>
              <a:rPr lang="es-ES" sz="3200" b="1" i="1" dirty="0" err="1">
                <a:latin typeface="Avenir Next" panose="020B0503020202020204" pitchFamily="34" charset="0"/>
              </a:rPr>
              <a:t>observation</a:t>
            </a:r>
            <a:r>
              <a:rPr lang="es-ES" sz="3200" b="1" i="1" dirty="0">
                <a:latin typeface="Avenir Next" panose="020B0503020202020204" pitchFamily="34" charset="0"/>
              </a:rPr>
              <a:t> </a:t>
            </a:r>
            <a:r>
              <a:rPr lang="es-ES" sz="3200" b="1" i="1" dirty="0" err="1">
                <a:latin typeface="Avenir Next" panose="020B0503020202020204" pitchFamily="34" charset="0"/>
              </a:rPr>
              <a:t>beams</a:t>
            </a:r>
            <a:r>
              <a:rPr lang="es-ES" sz="3200" b="1" i="1" dirty="0">
                <a:latin typeface="Avenir Next" panose="020B0503020202020204" pitchFamily="34" charset="0"/>
              </a:rPr>
              <a:t> </a:t>
            </a:r>
            <a:r>
              <a:rPr lang="es-ES" sz="3200" i="1" dirty="0" err="1">
                <a:latin typeface="Avenir Next" panose="020B0503020202020204" pitchFamily="34" charset="0"/>
              </a:rPr>
              <a:t>which</a:t>
            </a:r>
            <a:r>
              <a:rPr lang="es-ES" sz="3200" i="1" dirty="0">
                <a:latin typeface="Avenir Next" panose="020B0503020202020204" pitchFamily="34" charset="0"/>
              </a:rPr>
              <a:t> </a:t>
            </a:r>
            <a:r>
              <a:rPr lang="es-ES" sz="3200" i="1" dirty="0" err="1">
                <a:latin typeface="Avenir Next" panose="020B0503020202020204" pitchFamily="34" charset="0"/>
              </a:rPr>
              <a:t>cover</a:t>
            </a:r>
            <a:r>
              <a:rPr lang="es-ES" sz="3200" i="1" dirty="0">
                <a:latin typeface="Avenir Next" panose="020B0503020202020204" pitchFamily="34" charset="0"/>
              </a:rPr>
              <a:t> a </a:t>
            </a:r>
            <a:r>
              <a:rPr lang="es-ES" sz="3200" i="1" dirty="0" err="1">
                <a:latin typeface="Avenir Next" panose="020B0503020202020204" pitchFamily="34" charset="0"/>
              </a:rPr>
              <a:t>gigantic</a:t>
            </a:r>
            <a:r>
              <a:rPr lang="es-ES" sz="3200" i="1" dirty="0">
                <a:latin typeface="Avenir Next" panose="020B0503020202020204" pitchFamily="34" charset="0"/>
              </a:rPr>
              <a:t> </a:t>
            </a:r>
            <a:r>
              <a:rPr lang="es-ES" sz="3200" i="1" dirty="0" err="1">
                <a:latin typeface="Avenir Next" panose="020B0503020202020204" pitchFamily="34" charset="0"/>
              </a:rPr>
              <a:t>area</a:t>
            </a:r>
            <a:r>
              <a:rPr lang="es-ES" sz="3200" i="1" dirty="0">
                <a:latin typeface="Avenir Next" panose="020B0503020202020204" pitchFamily="34" charset="0"/>
              </a:rPr>
              <a:t> in </a:t>
            </a:r>
            <a:r>
              <a:rPr lang="es-ES" sz="3200" i="1" dirty="0" err="1">
                <a:latin typeface="Avenir Next" panose="020B0503020202020204" pitchFamily="34" charset="0"/>
              </a:rPr>
              <a:t>the</a:t>
            </a:r>
            <a:r>
              <a:rPr lang="es-ES" sz="3200" i="1" dirty="0">
                <a:latin typeface="Avenir Next" panose="020B0503020202020204" pitchFamily="34" charset="0"/>
              </a:rPr>
              <a:t> </a:t>
            </a:r>
            <a:r>
              <a:rPr lang="es-ES" sz="3200" i="1" dirty="0" err="1">
                <a:latin typeface="Avenir Next" panose="020B0503020202020204" pitchFamily="34" charset="0"/>
              </a:rPr>
              <a:t>mountains</a:t>
            </a:r>
            <a:r>
              <a:rPr lang="es-ES" sz="3200" i="1" dirty="0">
                <a:latin typeface="Avenir Next" panose="020B0503020202020204" pitchFamily="34" charset="0"/>
              </a:rPr>
              <a:t> and </a:t>
            </a:r>
            <a:r>
              <a:rPr lang="es-ES" sz="3200" i="1" dirty="0" err="1">
                <a:latin typeface="Avenir Next" panose="020B0503020202020204" pitchFamily="34" charset="0"/>
              </a:rPr>
              <a:t>valley</a:t>
            </a:r>
            <a:r>
              <a:rPr lang="es-ES" sz="3200" i="1" dirty="0">
                <a:latin typeface="Avenir Next" panose="020B0503020202020204" pitchFamily="34" charset="0"/>
              </a:rPr>
              <a:t> </a:t>
            </a:r>
            <a:r>
              <a:rPr lang="es-ES" sz="3200" i="1" dirty="0" err="1">
                <a:latin typeface="Avenir Next" panose="020B0503020202020204" pitchFamily="34" charset="0"/>
              </a:rPr>
              <a:t>where</a:t>
            </a:r>
            <a:r>
              <a:rPr lang="es-ES" sz="3200" i="1" dirty="0">
                <a:latin typeface="Avenir Next" panose="020B0503020202020204" pitchFamily="34" charset="0"/>
              </a:rPr>
              <a:t> tau </a:t>
            </a:r>
            <a:r>
              <a:rPr lang="es-ES" sz="3200" i="1" dirty="0" err="1">
                <a:latin typeface="Avenir Next" panose="020B0503020202020204" pitchFamily="34" charset="0"/>
              </a:rPr>
              <a:t>leptons</a:t>
            </a:r>
            <a:r>
              <a:rPr lang="es-ES" sz="3200" i="1" dirty="0">
                <a:latin typeface="Avenir Next" panose="020B0503020202020204" pitchFamily="34" charset="0"/>
              </a:rPr>
              <a:t> are more </a:t>
            </a:r>
            <a:r>
              <a:rPr lang="es-ES" sz="3200" i="1" dirty="0" err="1">
                <a:latin typeface="Avenir Next" panose="020B0503020202020204" pitchFamily="34" charset="0"/>
              </a:rPr>
              <a:t>likely</a:t>
            </a:r>
            <a:r>
              <a:rPr lang="es-ES" sz="3200" i="1" dirty="0">
                <a:latin typeface="Avenir Next" panose="020B0503020202020204" pitchFamily="34" charset="0"/>
              </a:rPr>
              <a:t> </a:t>
            </a:r>
            <a:r>
              <a:rPr lang="es-ES" sz="3200" i="1" dirty="0" err="1">
                <a:latin typeface="Avenir Next" panose="020B0503020202020204" pitchFamily="34" charset="0"/>
              </a:rPr>
              <a:t>to</a:t>
            </a:r>
            <a:r>
              <a:rPr lang="es-ES" sz="3200" i="1" dirty="0">
                <a:latin typeface="Avenir Next" panose="020B0503020202020204" pitchFamily="34" charset="0"/>
              </a:rPr>
              <a:t> emerge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Char char="q"/>
            </a:pPr>
            <a:r>
              <a:rPr lang="es-ES" sz="3200" i="1" dirty="0">
                <a:latin typeface="Avenir Next" panose="020B0503020202020204" pitchFamily="34" charset="0"/>
              </a:rPr>
              <a:t>Target </a:t>
            </a:r>
            <a:r>
              <a:rPr lang="es-ES" sz="3200" b="1" i="1" dirty="0" err="1">
                <a:latin typeface="Avenir Next" panose="020B0503020202020204" pitchFamily="34" charset="0"/>
              </a:rPr>
              <a:t>transient</a:t>
            </a:r>
            <a:r>
              <a:rPr lang="es-ES" sz="3200" b="1" i="1" dirty="0">
                <a:latin typeface="Avenir Next" panose="020B0503020202020204" pitchFamily="34" charset="0"/>
              </a:rPr>
              <a:t> </a:t>
            </a:r>
            <a:r>
              <a:rPr lang="es-ES" sz="3200" b="1" i="1" dirty="0" err="1">
                <a:latin typeface="Avenir Next" panose="020B0503020202020204" pitchFamily="34" charset="0"/>
              </a:rPr>
              <a:t>sources</a:t>
            </a:r>
            <a:r>
              <a:rPr lang="es-ES" sz="3200" b="1" i="1" dirty="0">
                <a:latin typeface="Avenir Next" panose="020B0503020202020204" pitchFamily="34" charset="0"/>
              </a:rPr>
              <a:t> </a:t>
            </a:r>
            <a:r>
              <a:rPr lang="es-ES" sz="3200" i="1" dirty="0">
                <a:latin typeface="Avenir Next" panose="020B0503020202020204" pitchFamily="34" charset="0"/>
              </a:rPr>
              <a:t>as </a:t>
            </a:r>
            <a:r>
              <a:rPr lang="es-ES" sz="3200" i="1" dirty="0" err="1">
                <a:latin typeface="Avenir Next" panose="020B0503020202020204" pitchFamily="34" charset="0"/>
              </a:rPr>
              <a:t>they</a:t>
            </a:r>
            <a:r>
              <a:rPr lang="es-ES" sz="3200" i="1" dirty="0">
                <a:latin typeface="Avenir Next" panose="020B0503020202020204" pitchFamily="34" charset="0"/>
              </a:rPr>
              <a:t> set </a:t>
            </a:r>
            <a:r>
              <a:rPr lang="es-ES" sz="3200" i="1" dirty="0" err="1">
                <a:latin typeface="Avenir Next" panose="020B0503020202020204" pitchFamily="34" charset="0"/>
              </a:rPr>
              <a:t>below</a:t>
            </a:r>
            <a:r>
              <a:rPr lang="es-ES" sz="3200" i="1" dirty="0">
                <a:latin typeface="Avenir Next" panose="020B0503020202020204" pitchFamily="34" charset="0"/>
              </a:rPr>
              <a:t> </a:t>
            </a:r>
            <a:r>
              <a:rPr lang="es-ES" sz="3200" i="1" dirty="0" err="1">
                <a:latin typeface="Avenir Next" panose="020B0503020202020204" pitchFamily="34" charset="0"/>
              </a:rPr>
              <a:t>horizon</a:t>
            </a:r>
            <a:r>
              <a:rPr lang="es-ES" sz="3200" i="1" dirty="0">
                <a:latin typeface="Avenir Next" panose="020B0503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0723922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Rectangle"/>
          <p:cNvSpPr/>
          <p:nvPr/>
        </p:nvSpPr>
        <p:spPr>
          <a:xfrm>
            <a:off x="13133959" y="7057131"/>
            <a:ext cx="10824854" cy="3045894"/>
          </a:xfrm>
          <a:prstGeom prst="rect">
            <a:avLst/>
          </a:prstGeom>
          <a:solidFill>
            <a:srgbClr val="94D0D6"/>
          </a:solidFill>
          <a:ln w="12700"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  <p:txBody>
          <a:bodyPr lIns="0" tIns="0" rIns="0" bIns="0" anchor="ctr"/>
          <a:lstStyle/>
          <a:p>
            <a:endParaRPr sz="1800"/>
          </a:p>
        </p:txBody>
      </p:sp>
      <p:grpSp>
        <p:nvGrpSpPr>
          <p:cNvPr id="1112" name="Group"/>
          <p:cNvGrpSpPr/>
          <p:nvPr/>
        </p:nvGrpSpPr>
        <p:grpSpPr>
          <a:xfrm>
            <a:off x="13710691" y="1263264"/>
            <a:ext cx="9070690" cy="4035848"/>
            <a:chOff x="0" y="0"/>
            <a:chExt cx="9070688" cy="4035846"/>
          </a:xfrm>
        </p:grpSpPr>
        <p:pic>
          <p:nvPicPr>
            <p:cNvPr id="977" name="unknown.png" descr="unknown.png"/>
            <p:cNvPicPr>
              <a:picLocks noChangeAspect="1"/>
            </p:cNvPicPr>
            <p:nvPr/>
          </p:nvPicPr>
          <p:blipFill>
            <a:blip r:embed="rId3"/>
            <a:srcRect b="35838"/>
            <a:stretch>
              <a:fillRect/>
            </a:stretch>
          </p:blipFill>
          <p:spPr>
            <a:xfrm>
              <a:off x="175199" y="0"/>
              <a:ext cx="8895489" cy="40358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981" name="Group"/>
            <p:cNvGrpSpPr/>
            <p:nvPr/>
          </p:nvGrpSpPr>
          <p:grpSpPr>
            <a:xfrm>
              <a:off x="-1" y="3108058"/>
              <a:ext cx="3391975" cy="778507"/>
              <a:chOff x="-1" y="0"/>
              <a:chExt cx="3391973" cy="778506"/>
            </a:xfrm>
          </p:grpSpPr>
          <p:sp>
            <p:nvSpPr>
              <p:cNvPr id="978" name="Line"/>
              <p:cNvSpPr/>
              <p:nvPr/>
            </p:nvSpPr>
            <p:spPr>
              <a:xfrm flipV="1">
                <a:off x="-2" y="610192"/>
                <a:ext cx="739557" cy="168315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 sz="1800"/>
              </a:p>
            </p:txBody>
          </p:sp>
          <p:sp>
            <p:nvSpPr>
              <p:cNvPr id="979" name="Line"/>
              <p:cNvSpPr/>
              <p:nvPr/>
            </p:nvSpPr>
            <p:spPr>
              <a:xfrm flipV="1">
                <a:off x="1796423" y="0"/>
                <a:ext cx="1595550" cy="378756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 sz="1800"/>
              </a:p>
            </p:txBody>
          </p:sp>
          <p:sp>
            <p:nvSpPr>
              <p:cNvPr id="980" name="Line"/>
              <p:cNvSpPr/>
              <p:nvPr/>
            </p:nvSpPr>
            <p:spPr>
              <a:xfrm flipV="1">
                <a:off x="870896" y="287115"/>
                <a:ext cx="1300639" cy="305142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custDash>
                  <a:ds d="200000" sp="200000"/>
                </a:custDash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 sz="1800"/>
              </a:p>
            </p:txBody>
          </p:sp>
        </p:grpSp>
        <p:grpSp>
          <p:nvGrpSpPr>
            <p:cNvPr id="1111" name="Group"/>
            <p:cNvGrpSpPr/>
            <p:nvPr/>
          </p:nvGrpSpPr>
          <p:grpSpPr>
            <a:xfrm>
              <a:off x="5200972" y="1601417"/>
              <a:ext cx="3616768" cy="1675627"/>
              <a:chOff x="0" y="-2"/>
              <a:chExt cx="3616767" cy="1675626"/>
            </a:xfrm>
          </p:grpSpPr>
          <p:sp>
            <p:nvSpPr>
              <p:cNvPr id="982" name="Oval"/>
              <p:cNvSpPr/>
              <p:nvPr/>
            </p:nvSpPr>
            <p:spPr>
              <a:xfrm>
                <a:off x="3321010" y="666748"/>
                <a:ext cx="295757" cy="305187"/>
              </a:xfrm>
              <a:prstGeom prst="ellipse">
                <a:avLst/>
              </a:prstGeom>
              <a:solidFill>
                <a:srgbClr val="009193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3200">
                    <a:solidFill>
                      <a:srgbClr val="FFFFFF"/>
                    </a:solidFill>
                  </a:defRPr>
                </a:pPr>
                <a:endParaRPr sz="3200"/>
              </a:p>
            </p:txBody>
          </p:sp>
          <p:sp>
            <p:nvSpPr>
              <p:cNvPr id="983" name="Oval"/>
              <p:cNvSpPr/>
              <p:nvPr/>
            </p:nvSpPr>
            <p:spPr>
              <a:xfrm>
                <a:off x="2501176" y="666748"/>
                <a:ext cx="295757" cy="305187"/>
              </a:xfrm>
              <a:prstGeom prst="ellipse">
                <a:avLst/>
              </a:prstGeom>
              <a:solidFill>
                <a:srgbClr val="009193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3200">
                    <a:solidFill>
                      <a:srgbClr val="FFFFFF"/>
                    </a:solidFill>
                  </a:defRPr>
                </a:pPr>
                <a:endParaRPr sz="3200"/>
              </a:p>
            </p:txBody>
          </p:sp>
          <p:sp>
            <p:nvSpPr>
              <p:cNvPr id="984" name="Oval"/>
              <p:cNvSpPr/>
              <p:nvPr/>
            </p:nvSpPr>
            <p:spPr>
              <a:xfrm>
                <a:off x="1681341" y="666748"/>
                <a:ext cx="295757" cy="305187"/>
              </a:xfrm>
              <a:prstGeom prst="ellipse">
                <a:avLst/>
              </a:prstGeom>
              <a:solidFill>
                <a:srgbClr val="009193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3200">
                    <a:solidFill>
                      <a:srgbClr val="FFFFFF"/>
                    </a:solidFill>
                  </a:defRPr>
                </a:pPr>
                <a:endParaRPr sz="3200"/>
              </a:p>
            </p:txBody>
          </p:sp>
          <p:sp>
            <p:nvSpPr>
              <p:cNvPr id="985" name="Oval"/>
              <p:cNvSpPr/>
              <p:nvPr/>
            </p:nvSpPr>
            <p:spPr>
              <a:xfrm>
                <a:off x="861508" y="506723"/>
                <a:ext cx="295757" cy="305187"/>
              </a:xfrm>
              <a:prstGeom prst="ellipse">
                <a:avLst/>
              </a:prstGeom>
              <a:solidFill>
                <a:srgbClr val="009193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3200">
                    <a:solidFill>
                      <a:srgbClr val="FFFFFF"/>
                    </a:solidFill>
                  </a:defRPr>
                </a:pPr>
                <a:endParaRPr sz="3200"/>
              </a:p>
            </p:txBody>
          </p:sp>
          <p:grpSp>
            <p:nvGrpSpPr>
              <p:cNvPr id="990" name="Group"/>
              <p:cNvGrpSpPr/>
              <p:nvPr/>
            </p:nvGrpSpPr>
            <p:grpSpPr>
              <a:xfrm>
                <a:off x="894267" y="1228021"/>
                <a:ext cx="156982" cy="161572"/>
                <a:chOff x="0" y="-1"/>
                <a:chExt cx="156981" cy="161570"/>
              </a:xfrm>
            </p:grpSpPr>
            <p:sp>
              <p:nvSpPr>
                <p:cNvPr id="98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98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98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98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995" name="Group"/>
              <p:cNvGrpSpPr/>
              <p:nvPr/>
            </p:nvGrpSpPr>
            <p:grpSpPr>
              <a:xfrm>
                <a:off x="1341400" y="1318426"/>
                <a:ext cx="156984" cy="161572"/>
                <a:chOff x="0" y="-1"/>
                <a:chExt cx="156982" cy="161570"/>
              </a:xfrm>
            </p:grpSpPr>
            <p:sp>
              <p:nvSpPr>
                <p:cNvPr id="991" name="Triangle"/>
                <p:cNvSpPr/>
                <p:nvPr/>
              </p:nvSpPr>
              <p:spPr>
                <a:xfrm rot="786350">
                  <a:off x="38630" y="81196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992" name="Triangle"/>
                <p:cNvSpPr/>
                <p:nvPr/>
              </p:nvSpPr>
              <p:spPr>
                <a:xfrm rot="786350">
                  <a:off x="57239" y="6053"/>
                  <a:ext cx="62295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993" name="Triangle"/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994" name="Triangle"/>
                <p:cNvSpPr/>
                <p:nvPr/>
              </p:nvSpPr>
              <p:spPr>
                <a:xfrm rot="16986341">
                  <a:off x="11142" y="37324"/>
                  <a:ext cx="63666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00" name="Group"/>
              <p:cNvGrpSpPr/>
              <p:nvPr/>
            </p:nvGrpSpPr>
            <p:grpSpPr>
              <a:xfrm>
                <a:off x="1213355" y="918417"/>
                <a:ext cx="156983" cy="161572"/>
                <a:chOff x="0" y="-1"/>
                <a:chExt cx="156981" cy="161571"/>
              </a:xfrm>
            </p:grpSpPr>
            <p:sp>
              <p:nvSpPr>
                <p:cNvPr id="996" name="Triangle"/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997" name="Triangle"/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998" name="Triangle"/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999" name="Triangle"/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05" name="Group"/>
              <p:cNvGrpSpPr/>
              <p:nvPr/>
            </p:nvGrpSpPr>
            <p:grpSpPr>
              <a:xfrm>
                <a:off x="-1" y="1182056"/>
                <a:ext cx="156982" cy="161573"/>
                <a:chOff x="0" y="-1"/>
                <a:chExt cx="156981" cy="161571"/>
              </a:xfrm>
            </p:grpSpPr>
            <p:sp>
              <p:nvSpPr>
                <p:cNvPr id="1001" name="Triangle"/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02" name="Triangle"/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03" name="Triangle"/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04" name="Triangle"/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10" name="Group"/>
              <p:cNvGrpSpPr/>
              <p:nvPr/>
            </p:nvGrpSpPr>
            <p:grpSpPr>
              <a:xfrm>
                <a:off x="447132" y="1272461"/>
                <a:ext cx="156982" cy="161572"/>
                <a:chOff x="0" y="-1"/>
                <a:chExt cx="156981" cy="161570"/>
              </a:xfrm>
            </p:grpSpPr>
            <p:sp>
              <p:nvSpPr>
                <p:cNvPr id="100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0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0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0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15" name="Group"/>
              <p:cNvGrpSpPr/>
              <p:nvPr/>
            </p:nvGrpSpPr>
            <p:grpSpPr>
              <a:xfrm>
                <a:off x="549694" y="918417"/>
                <a:ext cx="156983" cy="161572"/>
                <a:chOff x="0" y="-1"/>
                <a:chExt cx="156982" cy="161571"/>
              </a:xfrm>
            </p:grpSpPr>
            <p:sp>
              <p:nvSpPr>
                <p:cNvPr id="1011" name="Triangle"/>
                <p:cNvSpPr/>
                <p:nvPr/>
              </p:nvSpPr>
              <p:spPr>
                <a:xfrm rot="786350">
                  <a:off x="38630" y="81197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12" name="Triangle"/>
                <p:cNvSpPr/>
                <p:nvPr/>
              </p:nvSpPr>
              <p:spPr>
                <a:xfrm rot="786350">
                  <a:off x="57239" y="6053"/>
                  <a:ext cx="62295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13" name="Triangle"/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14" name="Triangle"/>
                <p:cNvSpPr/>
                <p:nvPr/>
              </p:nvSpPr>
              <p:spPr>
                <a:xfrm rot="16986341">
                  <a:off x="11142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20" name="Group"/>
              <p:cNvGrpSpPr/>
              <p:nvPr/>
            </p:nvGrpSpPr>
            <p:grpSpPr>
              <a:xfrm>
                <a:off x="1117834" y="341188"/>
                <a:ext cx="156983" cy="161571"/>
                <a:chOff x="0" y="-1"/>
                <a:chExt cx="156981" cy="161570"/>
              </a:xfrm>
            </p:grpSpPr>
            <p:sp>
              <p:nvSpPr>
                <p:cNvPr id="101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1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1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1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25" name="Group"/>
              <p:cNvGrpSpPr/>
              <p:nvPr/>
            </p:nvGrpSpPr>
            <p:grpSpPr>
              <a:xfrm>
                <a:off x="1564967" y="431592"/>
                <a:ext cx="156983" cy="161573"/>
                <a:chOff x="0" y="-1"/>
                <a:chExt cx="156981" cy="161571"/>
              </a:xfrm>
            </p:grpSpPr>
            <p:sp>
              <p:nvSpPr>
                <p:cNvPr id="1021" name="Triangle"/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22" name="Triangle"/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23" name="Triangle"/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24" name="Triangle"/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30" name="Group"/>
              <p:cNvGrpSpPr/>
              <p:nvPr/>
            </p:nvGrpSpPr>
            <p:grpSpPr>
              <a:xfrm>
                <a:off x="1436922" y="31583"/>
                <a:ext cx="156983" cy="161572"/>
                <a:chOff x="0" y="-1"/>
                <a:chExt cx="156981" cy="161570"/>
              </a:xfrm>
            </p:grpSpPr>
            <p:sp>
              <p:nvSpPr>
                <p:cNvPr id="102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2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2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2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35" name="Group"/>
              <p:cNvGrpSpPr/>
              <p:nvPr/>
            </p:nvGrpSpPr>
            <p:grpSpPr>
              <a:xfrm>
                <a:off x="434411" y="598252"/>
                <a:ext cx="156982" cy="161572"/>
                <a:chOff x="0" y="-1"/>
                <a:chExt cx="156981" cy="161570"/>
              </a:xfrm>
            </p:grpSpPr>
            <p:sp>
              <p:nvSpPr>
                <p:cNvPr id="1031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32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33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34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40" name="Group"/>
              <p:cNvGrpSpPr/>
              <p:nvPr/>
            </p:nvGrpSpPr>
            <p:grpSpPr>
              <a:xfrm>
                <a:off x="2055297" y="1514054"/>
                <a:ext cx="156982" cy="161571"/>
                <a:chOff x="0" y="-1"/>
                <a:chExt cx="156981" cy="161570"/>
              </a:xfrm>
            </p:grpSpPr>
            <p:sp>
              <p:nvSpPr>
                <p:cNvPr id="103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3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3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3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45" name="Group"/>
              <p:cNvGrpSpPr/>
              <p:nvPr/>
            </p:nvGrpSpPr>
            <p:grpSpPr>
              <a:xfrm>
                <a:off x="753499" y="288648"/>
                <a:ext cx="156982" cy="161571"/>
                <a:chOff x="0" y="-1"/>
                <a:chExt cx="156981" cy="161570"/>
              </a:xfrm>
            </p:grpSpPr>
            <p:sp>
              <p:nvSpPr>
                <p:cNvPr id="1041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42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43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44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50" name="Group"/>
              <p:cNvGrpSpPr/>
              <p:nvPr/>
            </p:nvGrpSpPr>
            <p:grpSpPr>
              <a:xfrm>
                <a:off x="1714101" y="1228021"/>
                <a:ext cx="156982" cy="161572"/>
                <a:chOff x="0" y="-1"/>
                <a:chExt cx="156981" cy="161570"/>
              </a:xfrm>
            </p:grpSpPr>
            <p:sp>
              <p:nvSpPr>
                <p:cNvPr id="104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4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4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4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55" name="Group"/>
              <p:cNvGrpSpPr/>
              <p:nvPr/>
            </p:nvGrpSpPr>
            <p:grpSpPr>
              <a:xfrm>
                <a:off x="2347585" y="1200024"/>
                <a:ext cx="156982" cy="161573"/>
                <a:chOff x="0" y="-1"/>
                <a:chExt cx="156981" cy="161571"/>
              </a:xfrm>
            </p:grpSpPr>
            <p:sp>
              <p:nvSpPr>
                <p:cNvPr id="1051" name="Triangle"/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52" name="Triangle"/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53" name="Triangle"/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54" name="Triangle"/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60" name="Group"/>
              <p:cNvGrpSpPr/>
              <p:nvPr/>
            </p:nvGrpSpPr>
            <p:grpSpPr>
              <a:xfrm>
                <a:off x="2219539" y="800016"/>
                <a:ext cx="156982" cy="161571"/>
                <a:chOff x="0" y="-1"/>
                <a:chExt cx="156981" cy="161570"/>
              </a:xfrm>
            </p:grpSpPr>
            <p:sp>
              <p:nvSpPr>
                <p:cNvPr id="105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5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5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5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65" name="Group"/>
              <p:cNvGrpSpPr/>
              <p:nvPr/>
            </p:nvGrpSpPr>
            <p:grpSpPr>
              <a:xfrm>
                <a:off x="1917607" y="309602"/>
                <a:ext cx="156982" cy="161572"/>
                <a:chOff x="0" y="-1"/>
                <a:chExt cx="156981" cy="161571"/>
              </a:xfrm>
            </p:grpSpPr>
            <p:sp>
              <p:nvSpPr>
                <p:cNvPr id="1061" name="Triangle"/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62" name="Triangle"/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63" name="Triangle"/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64" name="Triangle"/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70" name="Group"/>
              <p:cNvGrpSpPr/>
              <p:nvPr/>
            </p:nvGrpSpPr>
            <p:grpSpPr>
              <a:xfrm>
                <a:off x="2364740" y="400007"/>
                <a:ext cx="156983" cy="161572"/>
                <a:chOff x="0" y="-1"/>
                <a:chExt cx="156982" cy="161570"/>
              </a:xfrm>
            </p:grpSpPr>
            <p:sp>
              <p:nvSpPr>
                <p:cNvPr id="1066" name="Triangle"/>
                <p:cNvSpPr/>
                <p:nvPr/>
              </p:nvSpPr>
              <p:spPr>
                <a:xfrm rot="786350">
                  <a:off x="38630" y="81196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67" name="Triangle"/>
                <p:cNvSpPr/>
                <p:nvPr/>
              </p:nvSpPr>
              <p:spPr>
                <a:xfrm rot="786350">
                  <a:off x="57239" y="6053"/>
                  <a:ext cx="62295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68" name="Triangle"/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69" name="Triangle"/>
                <p:cNvSpPr/>
                <p:nvPr/>
              </p:nvSpPr>
              <p:spPr>
                <a:xfrm rot="16986341">
                  <a:off x="11142" y="37324"/>
                  <a:ext cx="63666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75" name="Group"/>
              <p:cNvGrpSpPr/>
              <p:nvPr/>
            </p:nvGrpSpPr>
            <p:grpSpPr>
              <a:xfrm>
                <a:off x="2236695" y="-3"/>
                <a:ext cx="156982" cy="161573"/>
                <a:chOff x="0" y="-1"/>
                <a:chExt cx="156981" cy="161571"/>
              </a:xfrm>
            </p:grpSpPr>
            <p:sp>
              <p:nvSpPr>
                <p:cNvPr id="1071" name="Triangle"/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72" name="Triangle"/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73" name="Triangle"/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74" name="Triangle"/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80" name="Group"/>
              <p:cNvGrpSpPr/>
              <p:nvPr/>
            </p:nvGrpSpPr>
            <p:grpSpPr>
              <a:xfrm>
                <a:off x="2811874" y="311781"/>
                <a:ext cx="156982" cy="161571"/>
                <a:chOff x="0" y="-1"/>
                <a:chExt cx="156981" cy="161570"/>
              </a:xfrm>
            </p:grpSpPr>
            <p:sp>
              <p:nvSpPr>
                <p:cNvPr id="107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7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7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7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85" name="Group"/>
              <p:cNvGrpSpPr/>
              <p:nvPr/>
            </p:nvGrpSpPr>
            <p:grpSpPr>
              <a:xfrm>
                <a:off x="3259008" y="402185"/>
                <a:ext cx="156983" cy="161572"/>
                <a:chOff x="0" y="-1"/>
                <a:chExt cx="156981" cy="161570"/>
              </a:xfrm>
            </p:grpSpPr>
            <p:sp>
              <p:nvSpPr>
                <p:cNvPr id="1081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82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83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84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90" name="Group"/>
              <p:cNvGrpSpPr/>
              <p:nvPr/>
            </p:nvGrpSpPr>
            <p:grpSpPr>
              <a:xfrm>
                <a:off x="3130962" y="2176"/>
                <a:ext cx="156983" cy="161572"/>
                <a:chOff x="0" y="-1"/>
                <a:chExt cx="156981" cy="161570"/>
              </a:xfrm>
            </p:grpSpPr>
            <p:sp>
              <p:nvSpPr>
                <p:cNvPr id="108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8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8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8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095" name="Group"/>
              <p:cNvGrpSpPr/>
              <p:nvPr/>
            </p:nvGrpSpPr>
            <p:grpSpPr>
              <a:xfrm>
                <a:off x="2727776" y="1107488"/>
                <a:ext cx="156983" cy="161572"/>
                <a:chOff x="0" y="-1"/>
                <a:chExt cx="156982" cy="161570"/>
              </a:xfrm>
            </p:grpSpPr>
            <p:sp>
              <p:nvSpPr>
                <p:cNvPr id="1091" name="Triangle"/>
                <p:cNvSpPr/>
                <p:nvPr/>
              </p:nvSpPr>
              <p:spPr>
                <a:xfrm rot="786350">
                  <a:off x="38630" y="81196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92" name="Triangle"/>
                <p:cNvSpPr/>
                <p:nvPr/>
              </p:nvSpPr>
              <p:spPr>
                <a:xfrm rot="786350">
                  <a:off x="57239" y="6053"/>
                  <a:ext cx="62295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93" name="Triangle"/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94" name="Triangle"/>
                <p:cNvSpPr/>
                <p:nvPr/>
              </p:nvSpPr>
              <p:spPr>
                <a:xfrm rot="16986341">
                  <a:off x="11142" y="37324"/>
                  <a:ext cx="63666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100" name="Group"/>
              <p:cNvGrpSpPr/>
              <p:nvPr/>
            </p:nvGrpSpPr>
            <p:grpSpPr>
              <a:xfrm>
                <a:off x="3174910" y="1197893"/>
                <a:ext cx="156983" cy="161572"/>
                <a:chOff x="0" y="-1"/>
                <a:chExt cx="156981" cy="161570"/>
              </a:xfrm>
            </p:grpSpPr>
            <p:sp>
              <p:nvSpPr>
                <p:cNvPr id="109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9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9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09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105" name="Group"/>
              <p:cNvGrpSpPr/>
              <p:nvPr/>
            </p:nvGrpSpPr>
            <p:grpSpPr>
              <a:xfrm>
                <a:off x="3046865" y="797884"/>
                <a:ext cx="156983" cy="161572"/>
                <a:chOff x="0" y="-1"/>
                <a:chExt cx="156981" cy="161571"/>
              </a:xfrm>
            </p:grpSpPr>
            <p:sp>
              <p:nvSpPr>
                <p:cNvPr id="1101" name="Triangle"/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102" name="Triangle"/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103" name="Triangle"/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104" name="Triangle"/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  <p:grpSp>
            <p:nvGrpSpPr>
              <p:cNvPr id="1110" name="Group"/>
              <p:cNvGrpSpPr/>
              <p:nvPr/>
            </p:nvGrpSpPr>
            <p:grpSpPr>
              <a:xfrm>
                <a:off x="2907395" y="1456369"/>
                <a:ext cx="156983" cy="161572"/>
                <a:chOff x="0" y="-1"/>
                <a:chExt cx="156982" cy="161570"/>
              </a:xfrm>
            </p:grpSpPr>
            <p:sp>
              <p:nvSpPr>
                <p:cNvPr id="1106" name="Triangle"/>
                <p:cNvSpPr/>
                <p:nvPr/>
              </p:nvSpPr>
              <p:spPr>
                <a:xfrm rot="786350">
                  <a:off x="38630" y="81196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107" name="Triangle"/>
                <p:cNvSpPr/>
                <p:nvPr/>
              </p:nvSpPr>
              <p:spPr>
                <a:xfrm rot="786350">
                  <a:off x="57239" y="6053"/>
                  <a:ext cx="62295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108" name="Triangle"/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  <p:sp>
              <p:nvSpPr>
                <p:cNvPr id="1109" name="Triangle"/>
                <p:cNvSpPr/>
                <p:nvPr/>
              </p:nvSpPr>
              <p:spPr>
                <a:xfrm rot="16986341">
                  <a:off x="11142" y="37324"/>
                  <a:ext cx="63666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5600"/>
                </a:p>
              </p:txBody>
            </p:sp>
          </p:grpSp>
        </p:grpSp>
      </p:grpSp>
      <p:sp>
        <p:nvSpPr>
          <p:cNvPr id="1113" name="Line"/>
          <p:cNvSpPr/>
          <p:nvPr/>
        </p:nvSpPr>
        <p:spPr>
          <a:xfrm flipV="1">
            <a:off x="1662061" y="3535208"/>
            <a:ext cx="17652842" cy="4727660"/>
          </a:xfrm>
          <a:prstGeom prst="line">
            <a:avLst/>
          </a:prstGeom>
          <a:ln w="25400">
            <a:solidFill>
              <a:srgbClr val="3E8E92"/>
            </a:solidFill>
            <a:miter lim="400000"/>
          </a:ln>
        </p:spPr>
        <p:txBody>
          <a:bodyPr lIns="45718" tIns="45718" rIns="45718" bIns="45718"/>
          <a:lstStyle/>
          <a:p>
            <a:endParaRPr sz="1800"/>
          </a:p>
        </p:txBody>
      </p:sp>
      <p:sp>
        <p:nvSpPr>
          <p:cNvPr id="1114" name="ZoneTexte 2"/>
          <p:cNvSpPr txBox="1"/>
          <p:nvPr/>
        </p:nvSpPr>
        <p:spPr>
          <a:xfrm>
            <a:off x="13353929" y="7075687"/>
            <a:ext cx="10481986" cy="3026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Bef>
                <a:spcPts val="0"/>
              </a:spcBef>
              <a:defRPr sz="3800">
                <a:solidFill>
                  <a:srgbClr val="63D5D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3800" b="1" dirty="0">
                <a:solidFill>
                  <a:srgbClr val="007A93"/>
                </a:solidFill>
                <a:latin typeface="Avenir Next" panose="020B0503020202020204" pitchFamily="34" charset="0"/>
              </a:rPr>
              <a:t>S</a:t>
            </a:r>
            <a:r>
              <a:rPr sz="38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tandalone</a:t>
            </a:r>
            <a:r>
              <a:rPr sz="3800" b="1" dirty="0">
                <a:solidFill>
                  <a:srgbClr val="007A93"/>
                </a:solidFill>
                <a:latin typeface="Avenir Next" panose="020B0503020202020204" pitchFamily="34" charset="0"/>
              </a:rPr>
              <a:t> antennas: </a:t>
            </a:r>
            <a:endParaRPr lang="es-ES" sz="3800" b="1" dirty="0">
              <a:solidFill>
                <a:srgbClr val="007A93"/>
              </a:solidFill>
              <a:latin typeface="Avenir Next" panose="020B0503020202020204" pitchFamily="34" charset="0"/>
            </a:endParaRPr>
          </a:p>
          <a:p>
            <a:pPr marL="571500" indent="-571500">
              <a:spcBef>
                <a:spcPts val="0"/>
              </a:spcBef>
              <a:buFont typeface="Wingdings" pitchFamily="2" charset="2"/>
              <a:buChar char="q"/>
              <a:defRPr sz="3800">
                <a:solidFill>
                  <a:srgbClr val="63D5D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800" dirty="0">
                <a:solidFill>
                  <a:schemeClr val="tx1"/>
                </a:solidFill>
                <a:latin typeface="Avenir Next" panose="020B0503020202020204" pitchFamily="34" charset="0"/>
                <a:sym typeface="Helvetica Neue"/>
              </a:rPr>
              <a:t>receive triggers from phased arrays to find signals otherwise not detectable </a:t>
            </a:r>
          </a:p>
          <a:p>
            <a:pPr marL="571500" indent="-571500">
              <a:spcBef>
                <a:spcPts val="0"/>
              </a:spcBef>
              <a:buFont typeface="Wingdings" pitchFamily="2" charset="2"/>
              <a:buChar char="q"/>
              <a:defRPr sz="3800">
                <a:solidFill>
                  <a:srgbClr val="63D5D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800" dirty="0">
                <a:solidFill>
                  <a:schemeClr val="tx1"/>
                </a:solidFill>
                <a:latin typeface="Avenir Next" panose="020B0503020202020204" pitchFamily="34" charset="0"/>
                <a:sym typeface="Helvetica Neue"/>
              </a:rPr>
              <a:t>can also self-trigger</a:t>
            </a:r>
          </a:p>
          <a:p>
            <a:pPr marL="571500" indent="-571500">
              <a:spcBef>
                <a:spcPts val="0"/>
              </a:spcBef>
              <a:buFont typeface="Wingdings" pitchFamily="2" charset="2"/>
              <a:buChar char="q"/>
              <a:defRPr sz="3800">
                <a:solidFill>
                  <a:srgbClr val="63D5D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800" dirty="0">
                <a:solidFill>
                  <a:schemeClr val="tx1"/>
                </a:solidFill>
                <a:latin typeface="Avenir Next" panose="020B0503020202020204" pitchFamily="34" charset="0"/>
                <a:sym typeface="Helvetica Neue"/>
              </a:rPr>
              <a:t>veto noise (Radio Freq. Interference, RFI)</a:t>
            </a:r>
          </a:p>
        </p:txBody>
      </p:sp>
      <p:sp>
        <p:nvSpPr>
          <p:cNvPr id="1116" name="Line"/>
          <p:cNvSpPr/>
          <p:nvPr/>
        </p:nvSpPr>
        <p:spPr>
          <a:xfrm flipV="1">
            <a:off x="3171294" y="3241575"/>
            <a:ext cx="16452320" cy="874850"/>
          </a:xfrm>
          <a:prstGeom prst="line">
            <a:avLst/>
          </a:prstGeom>
          <a:ln w="25400">
            <a:solidFill>
              <a:srgbClr val="3E8E92"/>
            </a:solidFill>
            <a:miter lim="400000"/>
          </a:ln>
        </p:spPr>
        <p:txBody>
          <a:bodyPr lIns="45718" tIns="45718" rIns="45718" bIns="45718"/>
          <a:lstStyle/>
          <a:p>
            <a:endParaRPr sz="180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EA8F6F9D-2624-A408-AD87-67700B02E451}"/>
              </a:ext>
            </a:extLst>
          </p:cNvPr>
          <p:cNvGrpSpPr/>
          <p:nvPr/>
        </p:nvGrpSpPr>
        <p:grpSpPr>
          <a:xfrm>
            <a:off x="3767942" y="4027893"/>
            <a:ext cx="3184240" cy="3076866"/>
            <a:chOff x="3767942" y="4027891"/>
            <a:chExt cx="3184239" cy="3076866"/>
          </a:xfrm>
        </p:grpSpPr>
        <p:sp>
          <p:nvSpPr>
            <p:cNvPr id="1117" name="Oval"/>
            <p:cNvSpPr/>
            <p:nvPr/>
          </p:nvSpPr>
          <p:spPr>
            <a:xfrm>
              <a:off x="3767942" y="4095362"/>
              <a:ext cx="3184239" cy="3009395"/>
            </a:xfrm>
            <a:prstGeom prst="ellipse">
              <a:avLst/>
            </a:prstGeom>
            <a:gradFill>
              <a:gsLst>
                <a:gs pos="0">
                  <a:srgbClr val="E2D2B9"/>
                </a:gs>
                <a:gs pos="100000">
                  <a:srgbClr val="977B5D"/>
                </a:gs>
              </a:gsLst>
              <a:lin ang="5400000"/>
            </a:gradFill>
            <a:ln w="152400">
              <a:solidFill>
                <a:srgbClr val="3E8E91"/>
              </a:solidFill>
              <a:miter lim="400000"/>
            </a:ln>
          </p:spPr>
          <p:txBody>
            <a:bodyPr lIns="0" tIns="0" rIns="0" bIns="0" anchor="ctr"/>
            <a:lstStyle/>
            <a:p>
              <a:pPr algn="ctr">
                <a:defRPr sz="3200">
                  <a:solidFill>
                    <a:srgbClr val="FFFFFF"/>
                  </a:solidFill>
                </a:defRPr>
              </a:pPr>
              <a:endParaRPr sz="3200"/>
            </a:p>
          </p:txBody>
        </p:sp>
        <p:grpSp>
          <p:nvGrpSpPr>
            <p:cNvPr id="1266" name="Group"/>
            <p:cNvGrpSpPr/>
            <p:nvPr/>
          </p:nvGrpSpPr>
          <p:grpSpPr>
            <a:xfrm>
              <a:off x="3774603" y="4027891"/>
              <a:ext cx="3027397" cy="2873233"/>
              <a:chOff x="0" y="0"/>
              <a:chExt cx="3027395" cy="2873231"/>
            </a:xfrm>
          </p:grpSpPr>
          <p:grpSp>
            <p:nvGrpSpPr>
              <p:cNvPr id="1154" name="Group"/>
              <p:cNvGrpSpPr/>
              <p:nvPr/>
            </p:nvGrpSpPr>
            <p:grpSpPr>
              <a:xfrm>
                <a:off x="702605" y="0"/>
                <a:ext cx="2324791" cy="1381597"/>
                <a:chOff x="0" y="0"/>
                <a:chExt cx="2324790" cy="1381596"/>
              </a:xfrm>
            </p:grpSpPr>
            <p:grpSp>
              <p:nvGrpSpPr>
                <p:cNvPr id="1123" name="Group"/>
                <p:cNvGrpSpPr/>
                <p:nvPr/>
              </p:nvGrpSpPr>
              <p:grpSpPr>
                <a:xfrm>
                  <a:off x="0" y="-1"/>
                  <a:ext cx="210244" cy="573162"/>
                  <a:chOff x="0" y="0"/>
                  <a:chExt cx="210243" cy="573160"/>
                </a:xfrm>
              </p:grpSpPr>
              <p:sp>
                <p:nvSpPr>
                  <p:cNvPr id="1118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19" name="Rectangle"/>
                  <p:cNvSpPr/>
                  <p:nvPr/>
                </p:nvSpPr>
                <p:spPr>
                  <a:xfrm>
                    <a:off x="97343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20" name="Shape"/>
                  <p:cNvSpPr/>
                  <p:nvPr/>
                </p:nvSpPr>
                <p:spPr>
                  <a:xfrm rot="6774023">
                    <a:off x="89543" y="35017"/>
                    <a:ext cx="31158" cy="215071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21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122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129" name="Group"/>
                <p:cNvGrpSpPr/>
                <p:nvPr/>
              </p:nvGrpSpPr>
              <p:grpSpPr>
                <a:xfrm>
                  <a:off x="412432" y="165927"/>
                  <a:ext cx="210245" cy="573162"/>
                  <a:chOff x="0" y="0"/>
                  <a:chExt cx="210243" cy="573160"/>
                </a:xfrm>
              </p:grpSpPr>
              <p:sp>
                <p:nvSpPr>
                  <p:cNvPr id="1124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25" name="Rectangle"/>
                  <p:cNvSpPr/>
                  <p:nvPr/>
                </p:nvSpPr>
                <p:spPr>
                  <a:xfrm>
                    <a:off x="97343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26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27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128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135" name="Group"/>
                <p:cNvGrpSpPr/>
                <p:nvPr/>
              </p:nvGrpSpPr>
              <p:grpSpPr>
                <a:xfrm>
                  <a:off x="824865" y="303688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130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31" name="Rectangle"/>
                  <p:cNvSpPr/>
                  <p:nvPr/>
                </p:nvSpPr>
                <p:spPr>
                  <a:xfrm>
                    <a:off x="97343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32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33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134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141" name="Group"/>
                <p:cNvGrpSpPr/>
                <p:nvPr/>
              </p:nvGrpSpPr>
              <p:grpSpPr>
                <a:xfrm>
                  <a:off x="1263489" y="485242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136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37" name="Rectangle"/>
                  <p:cNvSpPr/>
                  <p:nvPr/>
                </p:nvSpPr>
                <p:spPr>
                  <a:xfrm>
                    <a:off x="97343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38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39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140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147" name="Group"/>
                <p:cNvGrpSpPr/>
                <p:nvPr/>
              </p:nvGrpSpPr>
              <p:grpSpPr>
                <a:xfrm>
                  <a:off x="1694028" y="628740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142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43" name="Rectangle"/>
                  <p:cNvSpPr/>
                  <p:nvPr/>
                </p:nvSpPr>
                <p:spPr>
                  <a:xfrm>
                    <a:off x="97343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44" name="Shape"/>
                  <p:cNvSpPr/>
                  <p:nvPr/>
                </p:nvSpPr>
                <p:spPr>
                  <a:xfrm rot="6774023">
                    <a:off x="89543" y="35017"/>
                    <a:ext cx="31158" cy="215071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45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146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153" name="Group"/>
                <p:cNvGrpSpPr/>
                <p:nvPr/>
              </p:nvGrpSpPr>
              <p:grpSpPr>
                <a:xfrm>
                  <a:off x="2114546" y="808436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148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49" name="Rectangle"/>
                  <p:cNvSpPr/>
                  <p:nvPr/>
                </p:nvSpPr>
                <p:spPr>
                  <a:xfrm>
                    <a:off x="97343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50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51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152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</p:grpSp>
          <p:grpSp>
            <p:nvGrpSpPr>
              <p:cNvPr id="1191" name="Group"/>
              <p:cNvGrpSpPr/>
              <p:nvPr/>
            </p:nvGrpSpPr>
            <p:grpSpPr>
              <a:xfrm>
                <a:off x="356410" y="414292"/>
                <a:ext cx="2335533" cy="1381598"/>
                <a:chOff x="0" y="0"/>
                <a:chExt cx="2335532" cy="1381596"/>
              </a:xfrm>
            </p:grpSpPr>
            <p:grpSp>
              <p:nvGrpSpPr>
                <p:cNvPr id="1160" name="Group"/>
                <p:cNvGrpSpPr/>
                <p:nvPr/>
              </p:nvGrpSpPr>
              <p:grpSpPr>
                <a:xfrm>
                  <a:off x="0" y="0"/>
                  <a:ext cx="210244" cy="573161"/>
                  <a:chOff x="0" y="0"/>
                  <a:chExt cx="210243" cy="573160"/>
                </a:xfrm>
              </p:grpSpPr>
              <p:sp>
                <p:nvSpPr>
                  <p:cNvPr id="1155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56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57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58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159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166" name="Group"/>
                <p:cNvGrpSpPr/>
                <p:nvPr/>
              </p:nvGrpSpPr>
              <p:grpSpPr>
                <a:xfrm>
                  <a:off x="412432" y="165927"/>
                  <a:ext cx="210245" cy="573162"/>
                  <a:chOff x="0" y="0"/>
                  <a:chExt cx="210243" cy="573160"/>
                </a:xfrm>
              </p:grpSpPr>
              <p:sp>
                <p:nvSpPr>
                  <p:cNvPr id="1161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62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63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64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165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172" name="Group"/>
                <p:cNvGrpSpPr/>
                <p:nvPr/>
              </p:nvGrpSpPr>
              <p:grpSpPr>
                <a:xfrm>
                  <a:off x="824865" y="303688"/>
                  <a:ext cx="210245" cy="573162"/>
                  <a:chOff x="0" y="0"/>
                  <a:chExt cx="210243" cy="573160"/>
                </a:xfrm>
              </p:grpSpPr>
              <p:sp>
                <p:nvSpPr>
                  <p:cNvPr id="1167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68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69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70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171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178" name="Group"/>
                <p:cNvGrpSpPr/>
                <p:nvPr/>
              </p:nvGrpSpPr>
              <p:grpSpPr>
                <a:xfrm>
                  <a:off x="1263489" y="485242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173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74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75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76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177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184" name="Group"/>
                <p:cNvGrpSpPr/>
                <p:nvPr/>
              </p:nvGrpSpPr>
              <p:grpSpPr>
                <a:xfrm>
                  <a:off x="1694028" y="628740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179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80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81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82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183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190" name="Group"/>
                <p:cNvGrpSpPr/>
                <p:nvPr/>
              </p:nvGrpSpPr>
              <p:grpSpPr>
                <a:xfrm>
                  <a:off x="2125289" y="808436"/>
                  <a:ext cx="210244" cy="573161"/>
                  <a:chOff x="0" y="0"/>
                  <a:chExt cx="210243" cy="573160"/>
                </a:xfrm>
              </p:grpSpPr>
              <p:sp>
                <p:nvSpPr>
                  <p:cNvPr id="1185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86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87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88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189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</p:grpSp>
          <p:grpSp>
            <p:nvGrpSpPr>
              <p:cNvPr id="1228" name="Group"/>
              <p:cNvGrpSpPr/>
              <p:nvPr/>
            </p:nvGrpSpPr>
            <p:grpSpPr>
              <a:xfrm>
                <a:off x="248602" y="1003879"/>
                <a:ext cx="2335533" cy="1381598"/>
                <a:chOff x="0" y="0"/>
                <a:chExt cx="2335532" cy="1381596"/>
              </a:xfrm>
            </p:grpSpPr>
            <p:grpSp>
              <p:nvGrpSpPr>
                <p:cNvPr id="1197" name="Group"/>
                <p:cNvGrpSpPr/>
                <p:nvPr/>
              </p:nvGrpSpPr>
              <p:grpSpPr>
                <a:xfrm>
                  <a:off x="0" y="0"/>
                  <a:ext cx="210244" cy="573161"/>
                  <a:chOff x="0" y="0"/>
                  <a:chExt cx="210243" cy="573160"/>
                </a:xfrm>
              </p:grpSpPr>
              <p:sp>
                <p:nvSpPr>
                  <p:cNvPr id="1192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93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94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95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196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203" name="Group"/>
                <p:cNvGrpSpPr/>
                <p:nvPr/>
              </p:nvGrpSpPr>
              <p:grpSpPr>
                <a:xfrm>
                  <a:off x="412432" y="165927"/>
                  <a:ext cx="210245" cy="573162"/>
                  <a:chOff x="0" y="0"/>
                  <a:chExt cx="210243" cy="573160"/>
                </a:xfrm>
              </p:grpSpPr>
              <p:sp>
                <p:nvSpPr>
                  <p:cNvPr id="1198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199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00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01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202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209" name="Group"/>
                <p:cNvGrpSpPr/>
                <p:nvPr/>
              </p:nvGrpSpPr>
              <p:grpSpPr>
                <a:xfrm>
                  <a:off x="824865" y="303688"/>
                  <a:ext cx="210245" cy="573162"/>
                  <a:chOff x="0" y="0"/>
                  <a:chExt cx="210243" cy="573160"/>
                </a:xfrm>
              </p:grpSpPr>
              <p:sp>
                <p:nvSpPr>
                  <p:cNvPr id="1204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05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06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07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208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215" name="Group"/>
                <p:cNvGrpSpPr/>
                <p:nvPr/>
              </p:nvGrpSpPr>
              <p:grpSpPr>
                <a:xfrm>
                  <a:off x="1263489" y="485242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210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11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12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13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214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221" name="Group"/>
                <p:cNvGrpSpPr/>
                <p:nvPr/>
              </p:nvGrpSpPr>
              <p:grpSpPr>
                <a:xfrm>
                  <a:off x="1694028" y="628740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216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17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18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19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220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227" name="Group"/>
                <p:cNvGrpSpPr/>
                <p:nvPr/>
              </p:nvGrpSpPr>
              <p:grpSpPr>
                <a:xfrm>
                  <a:off x="2125289" y="808436"/>
                  <a:ext cx="210244" cy="573161"/>
                  <a:chOff x="0" y="0"/>
                  <a:chExt cx="210243" cy="573160"/>
                </a:xfrm>
              </p:grpSpPr>
              <p:sp>
                <p:nvSpPr>
                  <p:cNvPr id="1222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23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24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25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226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</p:grpSp>
          <p:grpSp>
            <p:nvGrpSpPr>
              <p:cNvPr id="1265" name="Group"/>
              <p:cNvGrpSpPr/>
              <p:nvPr/>
            </p:nvGrpSpPr>
            <p:grpSpPr>
              <a:xfrm>
                <a:off x="0" y="1491634"/>
                <a:ext cx="2335533" cy="1381598"/>
                <a:chOff x="0" y="0"/>
                <a:chExt cx="2335532" cy="1381596"/>
              </a:xfrm>
            </p:grpSpPr>
            <p:grpSp>
              <p:nvGrpSpPr>
                <p:cNvPr id="1234" name="Group"/>
                <p:cNvGrpSpPr/>
                <p:nvPr/>
              </p:nvGrpSpPr>
              <p:grpSpPr>
                <a:xfrm>
                  <a:off x="0" y="0"/>
                  <a:ext cx="210244" cy="573161"/>
                  <a:chOff x="0" y="0"/>
                  <a:chExt cx="210243" cy="573160"/>
                </a:xfrm>
              </p:grpSpPr>
              <p:sp>
                <p:nvSpPr>
                  <p:cNvPr id="1229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30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31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32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233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240" name="Group"/>
                <p:cNvGrpSpPr/>
                <p:nvPr/>
              </p:nvGrpSpPr>
              <p:grpSpPr>
                <a:xfrm>
                  <a:off x="412432" y="165927"/>
                  <a:ext cx="210245" cy="573162"/>
                  <a:chOff x="0" y="0"/>
                  <a:chExt cx="210243" cy="573160"/>
                </a:xfrm>
              </p:grpSpPr>
              <p:sp>
                <p:nvSpPr>
                  <p:cNvPr id="1235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36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37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38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239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246" name="Group"/>
                <p:cNvGrpSpPr/>
                <p:nvPr/>
              </p:nvGrpSpPr>
              <p:grpSpPr>
                <a:xfrm>
                  <a:off x="824865" y="303688"/>
                  <a:ext cx="210245" cy="573162"/>
                  <a:chOff x="0" y="0"/>
                  <a:chExt cx="210243" cy="573160"/>
                </a:xfrm>
              </p:grpSpPr>
              <p:sp>
                <p:nvSpPr>
                  <p:cNvPr id="1241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42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43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44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245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252" name="Group"/>
                <p:cNvGrpSpPr/>
                <p:nvPr/>
              </p:nvGrpSpPr>
              <p:grpSpPr>
                <a:xfrm>
                  <a:off x="1263489" y="485242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247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48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49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50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251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258" name="Group"/>
                <p:cNvGrpSpPr/>
                <p:nvPr/>
              </p:nvGrpSpPr>
              <p:grpSpPr>
                <a:xfrm>
                  <a:off x="1694028" y="628740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253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54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55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56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257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  <p:grpSp>
              <p:nvGrpSpPr>
                <p:cNvPr id="1264" name="Group"/>
                <p:cNvGrpSpPr/>
                <p:nvPr/>
              </p:nvGrpSpPr>
              <p:grpSpPr>
                <a:xfrm>
                  <a:off x="2125289" y="808436"/>
                  <a:ext cx="210244" cy="573161"/>
                  <a:chOff x="0" y="0"/>
                  <a:chExt cx="210243" cy="573160"/>
                </a:xfrm>
              </p:grpSpPr>
              <p:sp>
                <p:nvSpPr>
                  <p:cNvPr id="1259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60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61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defRPr sz="3200">
                        <a:solidFill>
                          <a:srgbClr val="FFFFFF"/>
                        </a:solidFill>
                      </a:defRPr>
                    </a:pPr>
                    <a:endParaRPr sz="3200"/>
                  </a:p>
                </p:txBody>
              </p:sp>
              <p:sp>
                <p:nvSpPr>
                  <p:cNvPr id="1262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  <p:sp>
                <p:nvSpPr>
                  <p:cNvPr id="1263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 sz="1800"/>
                  </a:p>
                </p:txBody>
              </p:sp>
            </p:grpSp>
          </p:grpSp>
        </p:grpSp>
      </p:grpSp>
      <p:sp>
        <p:nvSpPr>
          <p:cNvPr id="1268" name="~500 m"/>
          <p:cNvSpPr txBox="1"/>
          <p:nvPr/>
        </p:nvSpPr>
        <p:spPr>
          <a:xfrm rot="17262856">
            <a:off x="1191124" y="4593275"/>
            <a:ext cx="1506823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828800"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~500 m</a:t>
            </a:r>
          </a:p>
        </p:txBody>
      </p:sp>
      <p:grpSp>
        <p:nvGrpSpPr>
          <p:cNvPr id="1273" name="Groupe 12"/>
          <p:cNvGrpSpPr/>
          <p:nvPr/>
        </p:nvGrpSpPr>
        <p:grpSpPr>
          <a:xfrm>
            <a:off x="415834" y="5512911"/>
            <a:ext cx="2161752" cy="2742842"/>
            <a:chOff x="0" y="-1"/>
            <a:chExt cx="2161750" cy="2742841"/>
          </a:xfrm>
        </p:grpSpPr>
        <p:grpSp>
          <p:nvGrpSpPr>
            <p:cNvPr id="1271" name="Groupe 9"/>
            <p:cNvGrpSpPr/>
            <p:nvPr/>
          </p:nvGrpSpPr>
          <p:grpSpPr>
            <a:xfrm>
              <a:off x="0" y="-2"/>
              <a:ext cx="2161752" cy="2707340"/>
              <a:chOff x="0" y="0"/>
              <a:chExt cx="2161750" cy="2707338"/>
            </a:xfrm>
          </p:grpSpPr>
          <p:pic>
            <p:nvPicPr>
              <p:cNvPr id="1269" name="Image 1" descr="Image 1"/>
              <p:cNvPicPr>
                <a:picLocks noChangeAspect="1"/>
              </p:cNvPicPr>
              <p:nvPr/>
            </p:nvPicPr>
            <p:blipFill>
              <a:blip r:embed="rId4"/>
              <a:srcRect b="53537"/>
              <a:stretch>
                <a:fillRect/>
              </a:stretch>
            </p:blipFill>
            <p:spPr>
              <a:xfrm>
                <a:off x="0" y="0"/>
                <a:ext cx="2161752" cy="119761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270" name="Connecteur droit 5"/>
              <p:cNvSpPr/>
              <p:nvPr/>
            </p:nvSpPr>
            <p:spPr>
              <a:xfrm flipH="1" flipV="1">
                <a:off x="1095797" y="1188535"/>
                <a:ext cx="14762" cy="1518805"/>
              </a:xfrm>
              <a:prstGeom prst="line">
                <a:avLst/>
              </a:prstGeom>
              <a:noFill/>
              <a:ln w="1143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 sz="1800"/>
              </a:p>
            </p:txBody>
          </p:sp>
        </p:grpSp>
        <p:sp>
          <p:nvSpPr>
            <p:cNvPr id="1272" name="Connecteur droit 11"/>
            <p:cNvSpPr/>
            <p:nvPr/>
          </p:nvSpPr>
          <p:spPr>
            <a:xfrm>
              <a:off x="695259" y="2742839"/>
              <a:ext cx="948906" cy="2"/>
            </a:xfrm>
            <a:prstGeom prst="line">
              <a:avLst/>
            </a:prstGeom>
            <a:noFill/>
            <a:ln w="1143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 sz="1800"/>
            </a:p>
          </p:txBody>
        </p:sp>
      </p:grpSp>
      <p:grpSp>
        <p:nvGrpSpPr>
          <p:cNvPr id="1278" name="Groupe 81"/>
          <p:cNvGrpSpPr/>
          <p:nvPr/>
        </p:nvGrpSpPr>
        <p:grpSpPr>
          <a:xfrm>
            <a:off x="1918827" y="1452852"/>
            <a:ext cx="2161754" cy="2742844"/>
            <a:chOff x="0" y="-1"/>
            <a:chExt cx="2161751" cy="2742841"/>
          </a:xfrm>
        </p:grpSpPr>
        <p:grpSp>
          <p:nvGrpSpPr>
            <p:cNvPr id="1276" name="Groupe 82"/>
            <p:cNvGrpSpPr/>
            <p:nvPr/>
          </p:nvGrpSpPr>
          <p:grpSpPr>
            <a:xfrm>
              <a:off x="0" y="-2"/>
              <a:ext cx="2161752" cy="2707340"/>
              <a:chOff x="0" y="0"/>
              <a:chExt cx="2161751" cy="2707338"/>
            </a:xfrm>
          </p:grpSpPr>
          <p:pic>
            <p:nvPicPr>
              <p:cNvPr id="1274" name="Image 84" descr="Image 84"/>
              <p:cNvPicPr>
                <a:picLocks noChangeAspect="1"/>
              </p:cNvPicPr>
              <p:nvPr/>
            </p:nvPicPr>
            <p:blipFill>
              <a:blip r:embed="rId4"/>
              <a:srcRect b="53537"/>
              <a:stretch>
                <a:fillRect/>
              </a:stretch>
            </p:blipFill>
            <p:spPr>
              <a:xfrm>
                <a:off x="0" y="0"/>
                <a:ext cx="2161752" cy="119761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275" name="Connecteur droit 85"/>
              <p:cNvSpPr/>
              <p:nvPr/>
            </p:nvSpPr>
            <p:spPr>
              <a:xfrm flipH="1" flipV="1">
                <a:off x="1113050" y="1188535"/>
                <a:ext cx="14762" cy="1518805"/>
              </a:xfrm>
              <a:prstGeom prst="line">
                <a:avLst/>
              </a:prstGeom>
              <a:noFill/>
              <a:ln w="1143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 sz="1800"/>
              </a:p>
            </p:txBody>
          </p:sp>
        </p:grpSp>
        <p:sp>
          <p:nvSpPr>
            <p:cNvPr id="1277" name="Connecteur droit 83"/>
            <p:cNvSpPr/>
            <p:nvPr/>
          </p:nvSpPr>
          <p:spPr>
            <a:xfrm>
              <a:off x="695259" y="2742839"/>
              <a:ext cx="948906" cy="2"/>
            </a:xfrm>
            <a:prstGeom prst="line">
              <a:avLst/>
            </a:prstGeom>
            <a:noFill/>
            <a:ln w="1143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 sz="1800"/>
            </a:p>
          </p:txBody>
        </p:sp>
      </p:grpSp>
      <p:grpSp>
        <p:nvGrpSpPr>
          <p:cNvPr id="1283" name="Groupe 86"/>
          <p:cNvGrpSpPr/>
          <p:nvPr/>
        </p:nvGrpSpPr>
        <p:grpSpPr>
          <a:xfrm>
            <a:off x="7255970" y="2247756"/>
            <a:ext cx="2161752" cy="2742844"/>
            <a:chOff x="0" y="-1"/>
            <a:chExt cx="2161750" cy="2742841"/>
          </a:xfrm>
        </p:grpSpPr>
        <p:grpSp>
          <p:nvGrpSpPr>
            <p:cNvPr id="1281" name="Groupe 87"/>
            <p:cNvGrpSpPr/>
            <p:nvPr/>
          </p:nvGrpSpPr>
          <p:grpSpPr>
            <a:xfrm>
              <a:off x="0" y="-2"/>
              <a:ext cx="2161752" cy="2707340"/>
              <a:chOff x="0" y="0"/>
              <a:chExt cx="2161750" cy="2707338"/>
            </a:xfrm>
          </p:grpSpPr>
          <p:pic>
            <p:nvPicPr>
              <p:cNvPr id="1279" name="Image 89" descr="Image 89"/>
              <p:cNvPicPr>
                <a:picLocks noChangeAspect="1"/>
              </p:cNvPicPr>
              <p:nvPr/>
            </p:nvPicPr>
            <p:blipFill>
              <a:blip r:embed="rId4"/>
              <a:srcRect b="53537"/>
              <a:stretch>
                <a:fillRect/>
              </a:stretch>
            </p:blipFill>
            <p:spPr>
              <a:xfrm>
                <a:off x="0" y="0"/>
                <a:ext cx="2161752" cy="119761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280" name="Connecteur droit 90"/>
              <p:cNvSpPr/>
              <p:nvPr/>
            </p:nvSpPr>
            <p:spPr>
              <a:xfrm flipH="1" flipV="1">
                <a:off x="1113050" y="1188535"/>
                <a:ext cx="14762" cy="1518805"/>
              </a:xfrm>
              <a:prstGeom prst="line">
                <a:avLst/>
              </a:prstGeom>
              <a:noFill/>
              <a:ln w="1143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 sz="1800"/>
              </a:p>
            </p:txBody>
          </p:sp>
        </p:grpSp>
        <p:sp>
          <p:nvSpPr>
            <p:cNvPr id="1282" name="Connecteur droit 88"/>
            <p:cNvSpPr/>
            <p:nvPr/>
          </p:nvSpPr>
          <p:spPr>
            <a:xfrm>
              <a:off x="695259" y="2742839"/>
              <a:ext cx="948906" cy="2"/>
            </a:xfrm>
            <a:prstGeom prst="line">
              <a:avLst/>
            </a:prstGeom>
            <a:noFill/>
            <a:ln w="1143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 sz="1800"/>
            </a:p>
          </p:txBody>
        </p:sp>
      </p:grpSp>
      <p:sp>
        <p:nvSpPr>
          <p:cNvPr id="1284" name="Line"/>
          <p:cNvSpPr/>
          <p:nvPr/>
        </p:nvSpPr>
        <p:spPr>
          <a:xfrm flipV="1">
            <a:off x="8520258" y="3315287"/>
            <a:ext cx="11555580" cy="1585798"/>
          </a:xfrm>
          <a:prstGeom prst="line">
            <a:avLst/>
          </a:prstGeom>
          <a:ln w="25400">
            <a:solidFill>
              <a:srgbClr val="3F8E92"/>
            </a:solidFill>
            <a:miter lim="400000"/>
          </a:ln>
        </p:spPr>
        <p:txBody>
          <a:bodyPr lIns="45718" tIns="45718" rIns="45718" bIns="45718"/>
          <a:lstStyle/>
          <a:p>
            <a:endParaRPr sz="1800"/>
          </a:p>
        </p:txBody>
      </p:sp>
      <p:sp>
        <p:nvSpPr>
          <p:cNvPr id="1288" name="Connecteur droit avec flèche 7"/>
          <p:cNvSpPr/>
          <p:nvPr/>
        </p:nvSpPr>
        <p:spPr>
          <a:xfrm flipH="1">
            <a:off x="1711237" y="4481478"/>
            <a:ext cx="1211666" cy="3738772"/>
          </a:xfrm>
          <a:prstGeom prst="line">
            <a:avLst/>
          </a:prstGeom>
          <a:ln w="5715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45718" tIns="45718" rIns="45718" bIns="45718"/>
          <a:lstStyle/>
          <a:p>
            <a:endParaRPr sz="1800"/>
          </a:p>
        </p:txBody>
      </p:sp>
      <p:sp>
        <p:nvSpPr>
          <p:cNvPr id="1290" name="Flèche : virage 328"/>
          <p:cNvSpPr/>
          <p:nvPr/>
        </p:nvSpPr>
        <p:spPr>
          <a:xfrm rot="7734171" flipH="1">
            <a:off x="6016829" y="4987739"/>
            <a:ext cx="2791534" cy="19707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12150"/>
                </a:lnTo>
                <a:cubicBezTo>
                  <a:pt x="0" y="6931"/>
                  <a:pt x="2987" y="2700"/>
                  <a:pt x="6671" y="2700"/>
                </a:cubicBezTo>
                <a:lnTo>
                  <a:pt x="17788" y="2700"/>
                </a:lnTo>
                <a:lnTo>
                  <a:pt x="17788" y="0"/>
                </a:lnTo>
                <a:lnTo>
                  <a:pt x="21600" y="5400"/>
                </a:lnTo>
                <a:lnTo>
                  <a:pt x="17788" y="10800"/>
                </a:lnTo>
                <a:lnTo>
                  <a:pt x="17788" y="8100"/>
                </a:lnTo>
                <a:lnTo>
                  <a:pt x="6671" y="8100"/>
                </a:lnTo>
                <a:cubicBezTo>
                  <a:pt x="5092" y="8100"/>
                  <a:pt x="3812" y="9913"/>
                  <a:pt x="3812" y="12150"/>
                </a:cubicBezTo>
                <a:lnTo>
                  <a:pt x="3812" y="21600"/>
                </a:lnTo>
                <a:close/>
              </a:path>
            </a:pathLst>
          </a:custGeom>
          <a:solidFill>
            <a:srgbClr val="81D3D8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3200"/>
          </a:p>
        </p:txBody>
      </p:sp>
      <p:sp>
        <p:nvSpPr>
          <p:cNvPr id="1291" name="Flèche : virage 329"/>
          <p:cNvSpPr/>
          <p:nvPr/>
        </p:nvSpPr>
        <p:spPr>
          <a:xfrm rot="1292679" flipH="1">
            <a:off x="3212597" y="3276593"/>
            <a:ext cx="2540002" cy="1793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12150"/>
                </a:lnTo>
                <a:cubicBezTo>
                  <a:pt x="0" y="6931"/>
                  <a:pt x="2987" y="2700"/>
                  <a:pt x="6671" y="2700"/>
                </a:cubicBezTo>
                <a:lnTo>
                  <a:pt x="17788" y="2700"/>
                </a:lnTo>
                <a:lnTo>
                  <a:pt x="17788" y="0"/>
                </a:lnTo>
                <a:lnTo>
                  <a:pt x="21600" y="5400"/>
                </a:lnTo>
                <a:lnTo>
                  <a:pt x="17788" y="10800"/>
                </a:lnTo>
                <a:lnTo>
                  <a:pt x="17788" y="8100"/>
                </a:lnTo>
                <a:lnTo>
                  <a:pt x="6671" y="8100"/>
                </a:lnTo>
                <a:cubicBezTo>
                  <a:pt x="5092" y="8100"/>
                  <a:pt x="3812" y="9913"/>
                  <a:pt x="3812" y="12150"/>
                </a:cubicBezTo>
                <a:lnTo>
                  <a:pt x="3812" y="21600"/>
                </a:lnTo>
                <a:close/>
              </a:path>
            </a:pathLst>
          </a:custGeom>
          <a:solidFill>
            <a:srgbClr val="81D3D8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3200"/>
          </a:p>
        </p:txBody>
      </p:sp>
      <p:sp>
        <p:nvSpPr>
          <p:cNvPr id="1292" name="ZoneTexte 11"/>
          <p:cNvSpPr txBox="1"/>
          <p:nvPr/>
        </p:nvSpPr>
        <p:spPr>
          <a:xfrm>
            <a:off x="8809788" y="5247885"/>
            <a:ext cx="1609624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spcBef>
                <a:spcPts val="0"/>
              </a:spcBef>
              <a:defRPr b="1">
                <a:solidFill>
                  <a:srgbClr val="009093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2400" dirty="0">
                <a:latin typeface="Avenir Next" panose="020B0503020202020204" pitchFamily="34" charset="0"/>
              </a:rPr>
              <a:t>TRIGGER</a:t>
            </a:r>
          </a:p>
        </p:txBody>
      </p:sp>
      <p:sp>
        <p:nvSpPr>
          <p:cNvPr id="1293" name="Rectangle 325"/>
          <p:cNvSpPr txBox="1"/>
          <p:nvPr/>
        </p:nvSpPr>
        <p:spPr>
          <a:xfrm>
            <a:off x="13262957" y="5539385"/>
            <a:ext cx="10364442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20" rIns="45720">
            <a:spAutoFit/>
          </a:bodyPr>
          <a:lstStyle>
            <a:lvl1pPr algn="ctr">
              <a:spcBef>
                <a:spcPts val="0"/>
              </a:spcBef>
              <a:defRPr sz="4400" b="1">
                <a:solidFill>
                  <a:srgbClr val="47474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dirty="0"/>
              <a:t>Beamforming for reconstruction </a:t>
            </a:r>
          </a:p>
          <a:p>
            <a:r>
              <a:rPr lang="en-US" dirty="0"/>
              <a:t>of transient radio signals</a:t>
            </a:r>
          </a:p>
        </p:txBody>
      </p:sp>
      <p:pic>
        <p:nvPicPr>
          <p:cNvPr id="1298" name="heron_logo.png" descr="heron_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29018" y="269069"/>
            <a:ext cx="1728344" cy="1553806"/>
          </a:xfrm>
          <a:prstGeom prst="rect">
            <a:avLst/>
          </a:prstGeom>
          <a:ln w="12700">
            <a:miter lim="400000"/>
          </a:ln>
        </p:spPr>
      </p:pic>
      <p:sp>
        <p:nvSpPr>
          <p:cNvPr id="1289" name="Flèche : virage 10"/>
          <p:cNvSpPr/>
          <p:nvPr/>
        </p:nvSpPr>
        <p:spPr>
          <a:xfrm rot="10449758">
            <a:off x="2472715" y="6402583"/>
            <a:ext cx="2791534" cy="19707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12150"/>
                </a:lnTo>
                <a:cubicBezTo>
                  <a:pt x="0" y="6931"/>
                  <a:pt x="2987" y="2700"/>
                  <a:pt x="6671" y="2700"/>
                </a:cubicBezTo>
                <a:lnTo>
                  <a:pt x="17788" y="2700"/>
                </a:lnTo>
                <a:lnTo>
                  <a:pt x="17788" y="0"/>
                </a:lnTo>
                <a:lnTo>
                  <a:pt x="21600" y="5400"/>
                </a:lnTo>
                <a:lnTo>
                  <a:pt x="17788" y="10800"/>
                </a:lnTo>
                <a:lnTo>
                  <a:pt x="17788" y="8100"/>
                </a:lnTo>
                <a:lnTo>
                  <a:pt x="6671" y="8100"/>
                </a:lnTo>
                <a:cubicBezTo>
                  <a:pt x="5092" y="8100"/>
                  <a:pt x="3812" y="9913"/>
                  <a:pt x="3812" y="12150"/>
                </a:cubicBezTo>
                <a:lnTo>
                  <a:pt x="3812" y="21600"/>
                </a:lnTo>
                <a:close/>
              </a:path>
            </a:pathLst>
          </a:custGeom>
          <a:solidFill>
            <a:srgbClr val="81D3D8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3200"/>
          </a:p>
        </p:txBody>
      </p:sp>
      <p:sp>
        <p:nvSpPr>
          <p:cNvPr id="6" name="Ingredient #1: Enhanced Trigger">
            <a:extLst>
              <a:ext uri="{FF2B5EF4-FFF2-40B4-BE49-F238E27FC236}">
                <a16:creationId xmlns:a16="http://schemas.microsoft.com/office/drawing/2014/main" id="{CD45AD37-2858-ED5A-E261-78EFBF15DE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7631" y="294340"/>
            <a:ext cx="19408826" cy="12701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/>
            </a:lvl1pPr>
          </a:lstStyle>
          <a:p>
            <a:pPr algn="l"/>
            <a:r>
              <a:rPr lang="es-ES" sz="7200" dirty="0" err="1">
                <a:solidFill>
                  <a:srgbClr val="007A93"/>
                </a:solidFill>
              </a:rPr>
              <a:t>Observational</a:t>
            </a:r>
            <a:r>
              <a:rPr lang="es-ES" sz="7200" dirty="0">
                <a:solidFill>
                  <a:srgbClr val="007A93"/>
                </a:solidFill>
              </a:rPr>
              <a:t> </a:t>
            </a:r>
            <a:r>
              <a:rPr lang="es-ES" sz="7200" dirty="0" err="1">
                <a:solidFill>
                  <a:srgbClr val="007A93"/>
                </a:solidFill>
              </a:rPr>
              <a:t>strategy</a:t>
            </a:r>
            <a:r>
              <a:rPr lang="es-ES" sz="7200" dirty="0">
                <a:solidFill>
                  <a:srgbClr val="007A93"/>
                </a:solidFill>
              </a:rPr>
              <a:t>:</a:t>
            </a:r>
            <a:endParaRPr sz="7200" dirty="0">
              <a:solidFill>
                <a:srgbClr val="007A93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F83A917-E2AF-B9F6-84DE-62EF3E210FD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23718969" y="13030200"/>
            <a:ext cx="301365" cy="471924"/>
          </a:xfrm>
        </p:spPr>
        <p:txBody>
          <a:bodyPr/>
          <a:lstStyle/>
          <a:p>
            <a:fld id="{86CB4B4D-7CA3-9044-876B-883B54F8677D}" type="slidenum">
              <a:rPr lang="es-ES" smtClean="0"/>
              <a:t>25</a:t>
            </a:fld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F9863BE-74CA-A54E-922E-D0FE7F324D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149" y="8774464"/>
            <a:ext cx="6485630" cy="4864223"/>
          </a:xfrm>
          <a:prstGeom prst="rect">
            <a:avLst/>
          </a:prstGeom>
        </p:spPr>
      </p:pic>
      <p:sp>
        <p:nvSpPr>
          <p:cNvPr id="12" name="ZoneTexte 2">
            <a:extLst>
              <a:ext uri="{FF2B5EF4-FFF2-40B4-BE49-F238E27FC236}">
                <a16:creationId xmlns:a16="http://schemas.microsoft.com/office/drawing/2014/main" id="{5DBF657F-08CE-022A-3500-EE972B0B946B}"/>
              </a:ext>
            </a:extLst>
          </p:cNvPr>
          <p:cNvSpPr txBox="1"/>
          <p:nvPr/>
        </p:nvSpPr>
        <p:spPr>
          <a:xfrm>
            <a:off x="4329633" y="8632527"/>
            <a:ext cx="5678595" cy="595035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Bef>
                <a:spcPts val="0"/>
              </a:spcBef>
              <a:defRPr sz="3800">
                <a:solidFill>
                  <a:srgbClr val="63D5D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dirty="0">
                <a:solidFill>
                  <a:schemeClr val="tx1"/>
                </a:solidFill>
                <a:latin typeface="Avenir Next" panose="020B0503020202020204" pitchFamily="34" charset="0"/>
                <a:sym typeface="Helvetica Neue"/>
              </a:rPr>
              <a:t>standalone individual signals                 </a:t>
            </a:r>
          </a:p>
        </p:txBody>
      </p:sp>
      <p:sp>
        <p:nvSpPr>
          <p:cNvPr id="3" name="ZoneTexte 11">
            <a:extLst>
              <a:ext uri="{FF2B5EF4-FFF2-40B4-BE49-F238E27FC236}">
                <a16:creationId xmlns:a16="http://schemas.microsoft.com/office/drawing/2014/main" id="{6B39F260-63EF-1F3E-02FA-EB70105F0814}"/>
              </a:ext>
            </a:extLst>
          </p:cNvPr>
          <p:cNvSpPr txBox="1"/>
          <p:nvPr/>
        </p:nvSpPr>
        <p:spPr>
          <a:xfrm>
            <a:off x="3275771" y="2574013"/>
            <a:ext cx="1609624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spcBef>
                <a:spcPts val="0"/>
              </a:spcBef>
              <a:defRPr b="1">
                <a:solidFill>
                  <a:srgbClr val="009093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2400" dirty="0">
                <a:latin typeface="Avenir Next" panose="020B0503020202020204" pitchFamily="34" charset="0"/>
              </a:rPr>
              <a:t>TRIGGER</a:t>
            </a:r>
          </a:p>
        </p:txBody>
      </p:sp>
      <p:sp>
        <p:nvSpPr>
          <p:cNvPr id="4" name="ZoneTexte 11">
            <a:extLst>
              <a:ext uri="{FF2B5EF4-FFF2-40B4-BE49-F238E27FC236}">
                <a16:creationId xmlns:a16="http://schemas.microsoft.com/office/drawing/2014/main" id="{0E2E4846-D332-A45F-E876-65C9D18B9CA8}"/>
              </a:ext>
            </a:extLst>
          </p:cNvPr>
          <p:cNvSpPr txBox="1"/>
          <p:nvPr/>
        </p:nvSpPr>
        <p:spPr>
          <a:xfrm>
            <a:off x="2301986" y="7051483"/>
            <a:ext cx="1609624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spcBef>
                <a:spcPts val="0"/>
              </a:spcBef>
              <a:defRPr b="1">
                <a:solidFill>
                  <a:srgbClr val="009093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2400" dirty="0">
                <a:latin typeface="Avenir Next" panose="020B0503020202020204" pitchFamily="34" charset="0"/>
              </a:rPr>
              <a:t>TRIGGER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B9E4481-5CA1-DD93-59EA-5C6C6023E05B}"/>
              </a:ext>
            </a:extLst>
          </p:cNvPr>
          <p:cNvSpPr txBox="1"/>
          <p:nvPr/>
        </p:nvSpPr>
        <p:spPr>
          <a:xfrm>
            <a:off x="12009982" y="490884"/>
            <a:ext cx="7693916" cy="23878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Bef>
                <a:spcPts val="1100"/>
              </a:spcBef>
            </a:pPr>
            <a:r>
              <a:rPr lang="en-US" sz="4400" b="1" i="1" dirty="0">
                <a:solidFill>
                  <a:srgbClr val="FF0000"/>
                </a:solidFill>
                <a:latin typeface="Avenir Next" panose="020B0503020202020204" pitchFamily="34" charset="0"/>
              </a:rPr>
              <a:t>Real novelty of HERON:</a:t>
            </a:r>
          </a:p>
          <a:p>
            <a:pPr>
              <a:spcBef>
                <a:spcPts val="1100"/>
              </a:spcBef>
            </a:pPr>
            <a:r>
              <a:rPr lang="en-US" sz="3200" i="1" dirty="0">
                <a:latin typeface="Avenir Next" panose="020B0503020202020204" pitchFamily="34" charset="0"/>
              </a:rPr>
              <a:t>The low-threshold </a:t>
            </a:r>
            <a:r>
              <a:rPr lang="en-US" sz="3200" b="1" i="1" dirty="0">
                <a:latin typeface="Avenir Next" panose="020B0503020202020204" pitchFamily="34" charset="0"/>
              </a:rPr>
              <a:t>trigger</a:t>
            </a:r>
            <a:r>
              <a:rPr lang="en-US" sz="3200" i="1" dirty="0">
                <a:latin typeface="Avenir Next" panose="020B0503020202020204" pitchFamily="34" charset="0"/>
              </a:rPr>
              <a:t> provided by the phased array is then </a:t>
            </a:r>
            <a:r>
              <a:rPr lang="en-US" sz="3200" b="1" i="1" dirty="0">
                <a:latin typeface="Avenir Next" panose="020B0503020202020204" pitchFamily="34" charset="0"/>
              </a:rPr>
              <a:t>distributed</a:t>
            </a:r>
            <a:r>
              <a:rPr lang="en-US" sz="3200" i="1" dirty="0">
                <a:latin typeface="Avenir Next" panose="020B0503020202020204" pitchFamily="34" charset="0"/>
              </a:rPr>
              <a:t> to the neighboring autonomous antennas.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192D7B4-D2B4-E609-9362-8C4D8EDB4F3E}"/>
              </a:ext>
            </a:extLst>
          </p:cNvPr>
          <p:cNvSpPr txBox="1"/>
          <p:nvPr/>
        </p:nvSpPr>
        <p:spPr>
          <a:xfrm>
            <a:off x="10089567" y="11375518"/>
            <a:ext cx="10833284" cy="1077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200" i="1" dirty="0">
                <a:latin typeface="Avenir Next" panose="020B0503020202020204" pitchFamily="34" charset="0"/>
              </a:rPr>
              <a:t>Standalone antennas record µs-long time traces around the </a:t>
            </a:r>
            <a:r>
              <a:rPr lang="en-US" sz="3200" b="1" i="1" dirty="0">
                <a:latin typeface="Avenir Next" panose="020B0503020202020204" pitchFamily="34" charset="0"/>
              </a:rPr>
              <a:t>time when the radio wave is expected to hit them</a:t>
            </a:r>
            <a:r>
              <a:rPr lang="en-US" sz="3200" i="1" dirty="0">
                <a:latin typeface="Avenir Next" panose="020B0503020202020204" pitchFamily="34" charset="0"/>
              </a:rPr>
              <a:t>.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78A94F1D-877F-F5C4-1FF4-C2C9705674E8}"/>
              </a:ext>
            </a:extLst>
          </p:cNvPr>
          <p:cNvCxnSpPr>
            <a:cxnSpLocks/>
          </p:cNvCxnSpPr>
          <p:nvPr/>
        </p:nvCxnSpPr>
        <p:spPr>
          <a:xfrm flipV="1">
            <a:off x="8496092" y="10002984"/>
            <a:ext cx="0" cy="401454"/>
          </a:xfrm>
          <a:prstGeom prst="straightConnector1">
            <a:avLst/>
          </a:prstGeom>
          <a:noFill/>
          <a:ln w="50800" cap="flat">
            <a:solidFill>
              <a:schemeClr val="tx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4906F21A-A61E-BA5A-B277-22D79D8C5299}"/>
              </a:ext>
            </a:extLst>
          </p:cNvPr>
          <p:cNvCxnSpPr>
            <a:cxnSpLocks/>
          </p:cNvCxnSpPr>
          <p:nvPr/>
        </p:nvCxnSpPr>
        <p:spPr>
          <a:xfrm flipV="1">
            <a:off x="7318458" y="10931236"/>
            <a:ext cx="0" cy="401454"/>
          </a:xfrm>
          <a:prstGeom prst="straightConnector1">
            <a:avLst/>
          </a:prstGeom>
          <a:noFill/>
          <a:ln w="50800" cap="flat">
            <a:solidFill>
              <a:schemeClr val="tx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0BECB65B-2465-A36C-5265-FA050D890111}"/>
              </a:ext>
            </a:extLst>
          </p:cNvPr>
          <p:cNvCxnSpPr>
            <a:cxnSpLocks/>
          </p:cNvCxnSpPr>
          <p:nvPr/>
        </p:nvCxnSpPr>
        <p:spPr>
          <a:xfrm flipV="1">
            <a:off x="6251662" y="11914906"/>
            <a:ext cx="0" cy="401454"/>
          </a:xfrm>
          <a:prstGeom prst="straightConnector1">
            <a:avLst/>
          </a:prstGeom>
          <a:noFill/>
          <a:ln w="50800" cap="flat">
            <a:solidFill>
              <a:schemeClr val="tx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51C3C79A-F51F-0741-CB9F-ED6DF5B18F0F}"/>
              </a:ext>
            </a:extLst>
          </p:cNvPr>
          <p:cNvCxnSpPr>
            <a:cxnSpLocks/>
          </p:cNvCxnSpPr>
          <p:nvPr/>
        </p:nvCxnSpPr>
        <p:spPr>
          <a:xfrm flipV="1">
            <a:off x="5323409" y="12898576"/>
            <a:ext cx="0" cy="401454"/>
          </a:xfrm>
          <a:prstGeom prst="straightConnector1">
            <a:avLst/>
          </a:prstGeom>
          <a:noFill/>
          <a:ln w="50800" cap="flat">
            <a:solidFill>
              <a:schemeClr val="tx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931FE61-D54C-4330-BEF2-DAB1718B5C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7" t="8405" r="65391" b="2762"/>
          <a:stretch/>
        </p:blipFill>
        <p:spPr>
          <a:xfrm>
            <a:off x="5316992" y="6808965"/>
            <a:ext cx="6573477" cy="6926258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80274E4F-0D79-420F-B787-3177DCE43CB7}"/>
              </a:ext>
            </a:extLst>
          </p:cNvPr>
          <p:cNvGrpSpPr/>
          <p:nvPr/>
        </p:nvGrpSpPr>
        <p:grpSpPr>
          <a:xfrm>
            <a:off x="1386145" y="8600951"/>
            <a:ext cx="10740744" cy="4225895"/>
            <a:chOff x="373955" y="8705382"/>
            <a:chExt cx="10740744" cy="4225895"/>
          </a:xfrm>
        </p:grpSpPr>
        <p:sp>
          <p:nvSpPr>
            <p:cNvPr id="1286" name="ZoneTexte 38"/>
            <p:cNvSpPr txBox="1"/>
            <p:nvPr/>
          </p:nvSpPr>
          <p:spPr>
            <a:xfrm>
              <a:off x="373955" y="10918267"/>
              <a:ext cx="4439874" cy="123098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38" tIns="91438" rIns="91438" bIns="91438" numCol="1" anchor="t">
              <a:noAutofit/>
            </a:bodyPr>
            <a:lstStyle/>
            <a:p>
              <a:pPr algn="r" defTabSz="1828800">
                <a:spcBef>
                  <a:spcPts val="0"/>
                </a:spcBef>
                <a:defRPr sz="3200" b="1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dirty="0">
                  <a:solidFill>
                    <a:schemeClr val="tx1"/>
                  </a:solidFill>
                  <a:latin typeface="Avenir Next" panose="020B0503020202020204" pitchFamily="34" charset="0"/>
                </a:rPr>
                <a:t>HERON simulation</a:t>
              </a:r>
              <a:endParaRPr lang="en-US" dirty="0">
                <a:solidFill>
                  <a:schemeClr val="tx1"/>
                </a:solidFill>
                <a:latin typeface="Avenir Next" panose="020B0503020202020204" pitchFamily="34" charset="0"/>
              </a:endParaRPr>
            </a:p>
            <a:p>
              <a:pPr algn="r" defTabSz="1828800">
                <a:spcBef>
                  <a:spcPts val="0"/>
                </a:spcBef>
                <a:defRPr sz="2800"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fr-FR" dirty="0">
                  <a:solidFill>
                    <a:schemeClr val="tx1"/>
                  </a:solidFill>
                  <a:latin typeface="Avenir Next" panose="020B0503020202020204" pitchFamily="34" charset="0"/>
                </a:rPr>
                <a:t>of a 10</a:t>
              </a:r>
              <a:r>
                <a:rPr lang="fr-FR" baseline="30000" dirty="0">
                  <a:solidFill>
                    <a:schemeClr val="tx1"/>
                  </a:solidFill>
                  <a:latin typeface="Avenir Next" panose="020B0503020202020204" pitchFamily="34" charset="0"/>
                </a:rPr>
                <a:t>18 </a:t>
              </a:r>
              <a:r>
                <a:rPr lang="fr-FR" dirty="0">
                  <a:solidFill>
                    <a:schemeClr val="tx1"/>
                  </a:solidFill>
                  <a:latin typeface="Avenir Next" panose="020B0503020202020204" pitchFamily="34" charset="0"/>
                </a:rPr>
                <a:t>eV neutrino</a:t>
              </a:r>
              <a:endParaRPr dirty="0">
                <a:solidFill>
                  <a:schemeClr val="tx1"/>
                </a:solidFill>
                <a:latin typeface="Avenir Next" panose="020B0503020202020204" pitchFamily="34" charset="0"/>
              </a:endParaRPr>
            </a:p>
          </p:txBody>
        </p:sp>
        <p:cxnSp>
          <p:nvCxnSpPr>
            <p:cNvPr id="11" name="Connecteur droit avec flèche 10">
              <a:extLst>
                <a:ext uri="{FF2B5EF4-FFF2-40B4-BE49-F238E27FC236}">
                  <a16:creationId xmlns:a16="http://schemas.microsoft.com/office/drawing/2014/main" id="{7F0D4D30-78A4-4838-AE4C-AB2163534BF1}"/>
                </a:ext>
              </a:extLst>
            </p:cNvPr>
            <p:cNvCxnSpPr>
              <a:cxnSpLocks/>
            </p:cNvCxnSpPr>
            <p:nvPr/>
          </p:nvCxnSpPr>
          <p:spPr>
            <a:xfrm>
              <a:off x="8369022" y="11793426"/>
              <a:ext cx="440765" cy="931974"/>
            </a:xfrm>
            <a:prstGeom prst="straightConnector1">
              <a:avLst/>
            </a:prstGeom>
            <a:noFill/>
            <a:ln w="38100" cap="flat">
              <a:solidFill>
                <a:srgbClr val="002060"/>
              </a:solidFill>
              <a:prstDash val="solid"/>
              <a:round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3013EDD7-451C-40A9-8859-759136FA0983}"/>
                </a:ext>
              </a:extLst>
            </p:cNvPr>
            <p:cNvSpPr txBox="1"/>
            <p:nvPr/>
          </p:nvSpPr>
          <p:spPr>
            <a:xfrm>
              <a:off x="6902676" y="12520908"/>
              <a:ext cx="1771319" cy="4103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Neutrino </a:t>
              </a:r>
              <a:r>
                <a:rPr kumimoji="0" lang="fr-FR" sz="2000" b="0" i="0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origin</a:t>
              </a:r>
              <a:endParaRPr kumimoji="0" lang="fr-FR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342" name="Rectangle 341">
              <a:extLst>
                <a:ext uri="{FF2B5EF4-FFF2-40B4-BE49-F238E27FC236}">
                  <a16:creationId xmlns:a16="http://schemas.microsoft.com/office/drawing/2014/main" id="{53C4FAD9-5D3C-43C6-B776-BABE2A690097}"/>
                </a:ext>
              </a:extLst>
            </p:cNvPr>
            <p:cNvSpPr/>
            <p:nvPr/>
          </p:nvSpPr>
          <p:spPr>
            <a:xfrm rot="16200000">
              <a:off x="9542150" y="9785488"/>
              <a:ext cx="2652655" cy="492443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32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Helvetica Neue Medium"/>
                </a:rPr>
                <a:t>Signal (µV/m)</a:t>
              </a:r>
            </a:p>
          </p:txBody>
        </p:sp>
      </p:grpSp>
      <p:sp>
        <p:nvSpPr>
          <p:cNvPr id="976" name="Rectangle"/>
          <p:cNvSpPr/>
          <p:nvPr/>
        </p:nvSpPr>
        <p:spPr>
          <a:xfrm>
            <a:off x="13133958" y="10401903"/>
            <a:ext cx="10824853" cy="3045894"/>
          </a:xfrm>
          <a:prstGeom prst="rect">
            <a:avLst/>
          </a:prstGeom>
          <a:solidFill>
            <a:srgbClr val="94D0D6"/>
          </a:solidFill>
          <a:ln w="12700"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  <p:txBody>
          <a:bodyPr lIns="0" tIns="0" rIns="0" bIns="0" anchor="ctr"/>
          <a:lstStyle/>
          <a:p>
            <a:endParaRPr/>
          </a:p>
        </p:txBody>
      </p:sp>
      <p:grpSp>
        <p:nvGrpSpPr>
          <p:cNvPr id="1112" name="Group"/>
          <p:cNvGrpSpPr/>
          <p:nvPr/>
        </p:nvGrpSpPr>
        <p:grpSpPr>
          <a:xfrm>
            <a:off x="13710689" y="1263263"/>
            <a:ext cx="9070689" cy="4035847"/>
            <a:chOff x="0" y="0"/>
            <a:chExt cx="9070688" cy="4035846"/>
          </a:xfrm>
        </p:grpSpPr>
        <p:pic>
          <p:nvPicPr>
            <p:cNvPr id="977" name="unknown.png" descr="unknown.png"/>
            <p:cNvPicPr>
              <a:picLocks noChangeAspect="1"/>
            </p:cNvPicPr>
            <p:nvPr/>
          </p:nvPicPr>
          <p:blipFill>
            <a:blip r:embed="rId4"/>
            <a:srcRect b="35838"/>
            <a:stretch>
              <a:fillRect/>
            </a:stretch>
          </p:blipFill>
          <p:spPr>
            <a:xfrm>
              <a:off x="175199" y="0"/>
              <a:ext cx="8895489" cy="40358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981" name="Group"/>
            <p:cNvGrpSpPr/>
            <p:nvPr/>
          </p:nvGrpSpPr>
          <p:grpSpPr>
            <a:xfrm>
              <a:off x="-1" y="3108058"/>
              <a:ext cx="3391975" cy="778507"/>
              <a:chOff x="-1" y="0"/>
              <a:chExt cx="3391973" cy="778506"/>
            </a:xfrm>
          </p:grpSpPr>
          <p:sp>
            <p:nvSpPr>
              <p:cNvPr id="978" name="Line"/>
              <p:cNvSpPr/>
              <p:nvPr/>
            </p:nvSpPr>
            <p:spPr>
              <a:xfrm flipV="1">
                <a:off x="-2" y="610192"/>
                <a:ext cx="739557" cy="168315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979" name="Line"/>
              <p:cNvSpPr/>
              <p:nvPr/>
            </p:nvSpPr>
            <p:spPr>
              <a:xfrm flipV="1">
                <a:off x="1796423" y="0"/>
                <a:ext cx="1595550" cy="378756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980" name="Line"/>
              <p:cNvSpPr/>
              <p:nvPr/>
            </p:nvSpPr>
            <p:spPr>
              <a:xfrm flipV="1">
                <a:off x="870896" y="287115"/>
                <a:ext cx="1300639" cy="305142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custDash>
                  <a:ds d="200000" sp="200000"/>
                </a:custDash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1111" name="Group"/>
            <p:cNvGrpSpPr/>
            <p:nvPr/>
          </p:nvGrpSpPr>
          <p:grpSpPr>
            <a:xfrm>
              <a:off x="5200972" y="1601417"/>
              <a:ext cx="3616768" cy="1675627"/>
              <a:chOff x="0" y="-2"/>
              <a:chExt cx="3616767" cy="1675626"/>
            </a:xfrm>
          </p:grpSpPr>
          <p:sp>
            <p:nvSpPr>
              <p:cNvPr id="982" name="Oval"/>
              <p:cNvSpPr/>
              <p:nvPr/>
            </p:nvSpPr>
            <p:spPr>
              <a:xfrm>
                <a:off x="3321010" y="666748"/>
                <a:ext cx="295757" cy="305187"/>
              </a:xfrm>
              <a:prstGeom prst="ellipse">
                <a:avLst/>
              </a:prstGeom>
              <a:solidFill>
                <a:srgbClr val="009193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83" name="Oval"/>
              <p:cNvSpPr/>
              <p:nvPr/>
            </p:nvSpPr>
            <p:spPr>
              <a:xfrm>
                <a:off x="2501176" y="666748"/>
                <a:ext cx="295757" cy="305187"/>
              </a:xfrm>
              <a:prstGeom prst="ellipse">
                <a:avLst/>
              </a:prstGeom>
              <a:solidFill>
                <a:srgbClr val="009193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84" name="Oval"/>
              <p:cNvSpPr/>
              <p:nvPr/>
            </p:nvSpPr>
            <p:spPr>
              <a:xfrm>
                <a:off x="1681341" y="666748"/>
                <a:ext cx="295757" cy="305187"/>
              </a:xfrm>
              <a:prstGeom prst="ellipse">
                <a:avLst/>
              </a:prstGeom>
              <a:solidFill>
                <a:srgbClr val="009193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85" name="Oval"/>
              <p:cNvSpPr/>
              <p:nvPr/>
            </p:nvSpPr>
            <p:spPr>
              <a:xfrm>
                <a:off x="861508" y="506723"/>
                <a:ext cx="295757" cy="305187"/>
              </a:xfrm>
              <a:prstGeom prst="ellipse">
                <a:avLst/>
              </a:prstGeom>
              <a:solidFill>
                <a:srgbClr val="009193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grpSp>
            <p:nvGrpSpPr>
              <p:cNvPr id="990" name="Group"/>
              <p:cNvGrpSpPr/>
              <p:nvPr/>
            </p:nvGrpSpPr>
            <p:grpSpPr>
              <a:xfrm>
                <a:off x="894267" y="1228021"/>
                <a:ext cx="156982" cy="161572"/>
                <a:chOff x="0" y="-1"/>
                <a:chExt cx="156981" cy="161570"/>
              </a:xfrm>
            </p:grpSpPr>
            <p:sp>
              <p:nvSpPr>
                <p:cNvPr id="98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8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8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8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995" name="Group"/>
              <p:cNvGrpSpPr/>
              <p:nvPr/>
            </p:nvGrpSpPr>
            <p:grpSpPr>
              <a:xfrm>
                <a:off x="1341400" y="1318426"/>
                <a:ext cx="156984" cy="161572"/>
                <a:chOff x="0" y="-1"/>
                <a:chExt cx="156982" cy="161570"/>
              </a:xfrm>
            </p:grpSpPr>
            <p:sp>
              <p:nvSpPr>
                <p:cNvPr id="991" name="Triangle"/>
                <p:cNvSpPr/>
                <p:nvPr/>
              </p:nvSpPr>
              <p:spPr>
                <a:xfrm rot="786350">
                  <a:off x="38630" y="81196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92" name="Triangle"/>
                <p:cNvSpPr/>
                <p:nvPr/>
              </p:nvSpPr>
              <p:spPr>
                <a:xfrm rot="786350">
                  <a:off x="57239" y="6053"/>
                  <a:ext cx="62295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93" name="Triangle"/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94" name="Triangle"/>
                <p:cNvSpPr/>
                <p:nvPr/>
              </p:nvSpPr>
              <p:spPr>
                <a:xfrm rot="16986341">
                  <a:off x="11142" y="37324"/>
                  <a:ext cx="63666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00" name="Group"/>
              <p:cNvGrpSpPr/>
              <p:nvPr/>
            </p:nvGrpSpPr>
            <p:grpSpPr>
              <a:xfrm>
                <a:off x="1213355" y="918417"/>
                <a:ext cx="156983" cy="161572"/>
                <a:chOff x="0" y="-1"/>
                <a:chExt cx="156981" cy="161571"/>
              </a:xfrm>
            </p:grpSpPr>
            <p:sp>
              <p:nvSpPr>
                <p:cNvPr id="996" name="Triangle"/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97" name="Triangle"/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98" name="Triangle"/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99" name="Triangle"/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05" name="Group"/>
              <p:cNvGrpSpPr/>
              <p:nvPr/>
            </p:nvGrpSpPr>
            <p:grpSpPr>
              <a:xfrm>
                <a:off x="-1" y="1182056"/>
                <a:ext cx="156982" cy="161573"/>
                <a:chOff x="0" y="-1"/>
                <a:chExt cx="156981" cy="161571"/>
              </a:xfrm>
            </p:grpSpPr>
            <p:sp>
              <p:nvSpPr>
                <p:cNvPr id="1001" name="Triangle"/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02" name="Triangle"/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03" name="Triangle"/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04" name="Triangle"/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10" name="Group"/>
              <p:cNvGrpSpPr/>
              <p:nvPr/>
            </p:nvGrpSpPr>
            <p:grpSpPr>
              <a:xfrm>
                <a:off x="447132" y="1272461"/>
                <a:ext cx="156982" cy="161572"/>
                <a:chOff x="0" y="-1"/>
                <a:chExt cx="156981" cy="161570"/>
              </a:xfrm>
            </p:grpSpPr>
            <p:sp>
              <p:nvSpPr>
                <p:cNvPr id="100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0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0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0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15" name="Group"/>
              <p:cNvGrpSpPr/>
              <p:nvPr/>
            </p:nvGrpSpPr>
            <p:grpSpPr>
              <a:xfrm>
                <a:off x="549694" y="918417"/>
                <a:ext cx="156983" cy="161572"/>
                <a:chOff x="0" y="-1"/>
                <a:chExt cx="156982" cy="161571"/>
              </a:xfrm>
            </p:grpSpPr>
            <p:sp>
              <p:nvSpPr>
                <p:cNvPr id="1011" name="Triangle"/>
                <p:cNvSpPr/>
                <p:nvPr/>
              </p:nvSpPr>
              <p:spPr>
                <a:xfrm rot="786350">
                  <a:off x="38630" y="81197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12" name="Triangle"/>
                <p:cNvSpPr/>
                <p:nvPr/>
              </p:nvSpPr>
              <p:spPr>
                <a:xfrm rot="786350">
                  <a:off x="57239" y="6053"/>
                  <a:ext cx="62295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13" name="Triangle"/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14" name="Triangle"/>
                <p:cNvSpPr/>
                <p:nvPr/>
              </p:nvSpPr>
              <p:spPr>
                <a:xfrm rot="16986341">
                  <a:off x="11142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20" name="Group"/>
              <p:cNvGrpSpPr/>
              <p:nvPr/>
            </p:nvGrpSpPr>
            <p:grpSpPr>
              <a:xfrm>
                <a:off x="1117834" y="341188"/>
                <a:ext cx="156983" cy="161571"/>
                <a:chOff x="0" y="-1"/>
                <a:chExt cx="156981" cy="161570"/>
              </a:xfrm>
            </p:grpSpPr>
            <p:sp>
              <p:nvSpPr>
                <p:cNvPr id="101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1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1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1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25" name="Group"/>
              <p:cNvGrpSpPr/>
              <p:nvPr/>
            </p:nvGrpSpPr>
            <p:grpSpPr>
              <a:xfrm>
                <a:off x="1564967" y="431592"/>
                <a:ext cx="156983" cy="161573"/>
                <a:chOff x="0" y="-1"/>
                <a:chExt cx="156981" cy="161571"/>
              </a:xfrm>
            </p:grpSpPr>
            <p:sp>
              <p:nvSpPr>
                <p:cNvPr id="1021" name="Triangle"/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22" name="Triangle"/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23" name="Triangle"/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24" name="Triangle"/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30" name="Group"/>
              <p:cNvGrpSpPr/>
              <p:nvPr/>
            </p:nvGrpSpPr>
            <p:grpSpPr>
              <a:xfrm>
                <a:off x="1436922" y="31583"/>
                <a:ext cx="156983" cy="161572"/>
                <a:chOff x="0" y="-1"/>
                <a:chExt cx="156981" cy="161570"/>
              </a:xfrm>
            </p:grpSpPr>
            <p:sp>
              <p:nvSpPr>
                <p:cNvPr id="102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2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2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2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35" name="Group"/>
              <p:cNvGrpSpPr/>
              <p:nvPr/>
            </p:nvGrpSpPr>
            <p:grpSpPr>
              <a:xfrm>
                <a:off x="434411" y="598252"/>
                <a:ext cx="156982" cy="161572"/>
                <a:chOff x="0" y="-1"/>
                <a:chExt cx="156981" cy="161570"/>
              </a:xfrm>
            </p:grpSpPr>
            <p:sp>
              <p:nvSpPr>
                <p:cNvPr id="1031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32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33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34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40" name="Group"/>
              <p:cNvGrpSpPr/>
              <p:nvPr/>
            </p:nvGrpSpPr>
            <p:grpSpPr>
              <a:xfrm>
                <a:off x="2055297" y="1514054"/>
                <a:ext cx="156982" cy="161571"/>
                <a:chOff x="0" y="-1"/>
                <a:chExt cx="156981" cy="161570"/>
              </a:xfrm>
            </p:grpSpPr>
            <p:sp>
              <p:nvSpPr>
                <p:cNvPr id="103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3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3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3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45" name="Group"/>
              <p:cNvGrpSpPr/>
              <p:nvPr/>
            </p:nvGrpSpPr>
            <p:grpSpPr>
              <a:xfrm>
                <a:off x="753499" y="288648"/>
                <a:ext cx="156982" cy="161571"/>
                <a:chOff x="0" y="-1"/>
                <a:chExt cx="156981" cy="161570"/>
              </a:xfrm>
            </p:grpSpPr>
            <p:sp>
              <p:nvSpPr>
                <p:cNvPr id="1041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42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43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44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50" name="Group"/>
              <p:cNvGrpSpPr/>
              <p:nvPr/>
            </p:nvGrpSpPr>
            <p:grpSpPr>
              <a:xfrm>
                <a:off x="1714101" y="1228021"/>
                <a:ext cx="156982" cy="161572"/>
                <a:chOff x="0" y="-1"/>
                <a:chExt cx="156981" cy="161570"/>
              </a:xfrm>
            </p:grpSpPr>
            <p:sp>
              <p:nvSpPr>
                <p:cNvPr id="104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4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4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4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55" name="Group"/>
              <p:cNvGrpSpPr/>
              <p:nvPr/>
            </p:nvGrpSpPr>
            <p:grpSpPr>
              <a:xfrm>
                <a:off x="2347585" y="1200024"/>
                <a:ext cx="156982" cy="161573"/>
                <a:chOff x="0" y="-1"/>
                <a:chExt cx="156981" cy="161571"/>
              </a:xfrm>
            </p:grpSpPr>
            <p:sp>
              <p:nvSpPr>
                <p:cNvPr id="1051" name="Triangle"/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52" name="Triangle"/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53" name="Triangle"/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54" name="Triangle"/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60" name="Group"/>
              <p:cNvGrpSpPr/>
              <p:nvPr/>
            </p:nvGrpSpPr>
            <p:grpSpPr>
              <a:xfrm>
                <a:off x="2219539" y="800016"/>
                <a:ext cx="156982" cy="161571"/>
                <a:chOff x="0" y="-1"/>
                <a:chExt cx="156981" cy="161570"/>
              </a:xfrm>
            </p:grpSpPr>
            <p:sp>
              <p:nvSpPr>
                <p:cNvPr id="105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5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5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5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65" name="Group"/>
              <p:cNvGrpSpPr/>
              <p:nvPr/>
            </p:nvGrpSpPr>
            <p:grpSpPr>
              <a:xfrm>
                <a:off x="1917607" y="309602"/>
                <a:ext cx="156982" cy="161572"/>
                <a:chOff x="0" y="-1"/>
                <a:chExt cx="156981" cy="161571"/>
              </a:xfrm>
            </p:grpSpPr>
            <p:sp>
              <p:nvSpPr>
                <p:cNvPr id="1061" name="Triangle"/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62" name="Triangle"/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63" name="Triangle"/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64" name="Triangle"/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70" name="Group"/>
              <p:cNvGrpSpPr/>
              <p:nvPr/>
            </p:nvGrpSpPr>
            <p:grpSpPr>
              <a:xfrm>
                <a:off x="2364740" y="400007"/>
                <a:ext cx="156983" cy="161572"/>
                <a:chOff x="0" y="-1"/>
                <a:chExt cx="156982" cy="161570"/>
              </a:xfrm>
            </p:grpSpPr>
            <p:sp>
              <p:nvSpPr>
                <p:cNvPr id="1066" name="Triangle"/>
                <p:cNvSpPr/>
                <p:nvPr/>
              </p:nvSpPr>
              <p:spPr>
                <a:xfrm rot="786350">
                  <a:off x="38630" y="81196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67" name="Triangle"/>
                <p:cNvSpPr/>
                <p:nvPr/>
              </p:nvSpPr>
              <p:spPr>
                <a:xfrm rot="786350">
                  <a:off x="57239" y="6053"/>
                  <a:ext cx="62295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68" name="Triangle"/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69" name="Triangle"/>
                <p:cNvSpPr/>
                <p:nvPr/>
              </p:nvSpPr>
              <p:spPr>
                <a:xfrm rot="16986341">
                  <a:off x="11142" y="37324"/>
                  <a:ext cx="63666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75" name="Group"/>
              <p:cNvGrpSpPr/>
              <p:nvPr/>
            </p:nvGrpSpPr>
            <p:grpSpPr>
              <a:xfrm>
                <a:off x="2236695" y="-3"/>
                <a:ext cx="156982" cy="161573"/>
                <a:chOff x="0" y="-1"/>
                <a:chExt cx="156981" cy="161571"/>
              </a:xfrm>
            </p:grpSpPr>
            <p:sp>
              <p:nvSpPr>
                <p:cNvPr id="1071" name="Triangle"/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72" name="Triangle"/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73" name="Triangle"/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74" name="Triangle"/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80" name="Group"/>
              <p:cNvGrpSpPr/>
              <p:nvPr/>
            </p:nvGrpSpPr>
            <p:grpSpPr>
              <a:xfrm>
                <a:off x="2811874" y="311781"/>
                <a:ext cx="156982" cy="161571"/>
                <a:chOff x="0" y="-1"/>
                <a:chExt cx="156981" cy="161570"/>
              </a:xfrm>
            </p:grpSpPr>
            <p:sp>
              <p:nvSpPr>
                <p:cNvPr id="107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7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7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7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85" name="Group"/>
              <p:cNvGrpSpPr/>
              <p:nvPr/>
            </p:nvGrpSpPr>
            <p:grpSpPr>
              <a:xfrm>
                <a:off x="3259008" y="402185"/>
                <a:ext cx="156983" cy="161572"/>
                <a:chOff x="0" y="-1"/>
                <a:chExt cx="156981" cy="161570"/>
              </a:xfrm>
            </p:grpSpPr>
            <p:sp>
              <p:nvSpPr>
                <p:cNvPr id="1081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82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83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84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90" name="Group"/>
              <p:cNvGrpSpPr/>
              <p:nvPr/>
            </p:nvGrpSpPr>
            <p:grpSpPr>
              <a:xfrm>
                <a:off x="3130962" y="2176"/>
                <a:ext cx="156983" cy="161572"/>
                <a:chOff x="0" y="-1"/>
                <a:chExt cx="156981" cy="161570"/>
              </a:xfrm>
            </p:grpSpPr>
            <p:sp>
              <p:nvSpPr>
                <p:cNvPr id="108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8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8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8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095" name="Group"/>
              <p:cNvGrpSpPr/>
              <p:nvPr/>
            </p:nvGrpSpPr>
            <p:grpSpPr>
              <a:xfrm>
                <a:off x="2727776" y="1107488"/>
                <a:ext cx="156983" cy="161572"/>
                <a:chOff x="0" y="-1"/>
                <a:chExt cx="156982" cy="161570"/>
              </a:xfrm>
            </p:grpSpPr>
            <p:sp>
              <p:nvSpPr>
                <p:cNvPr id="1091" name="Triangle"/>
                <p:cNvSpPr/>
                <p:nvPr/>
              </p:nvSpPr>
              <p:spPr>
                <a:xfrm rot="786350">
                  <a:off x="38630" y="81196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92" name="Triangle"/>
                <p:cNvSpPr/>
                <p:nvPr/>
              </p:nvSpPr>
              <p:spPr>
                <a:xfrm rot="786350">
                  <a:off x="57239" y="6053"/>
                  <a:ext cx="62295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93" name="Triangle"/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94" name="Triangle"/>
                <p:cNvSpPr/>
                <p:nvPr/>
              </p:nvSpPr>
              <p:spPr>
                <a:xfrm rot="16986341">
                  <a:off x="11142" y="37324"/>
                  <a:ext cx="63666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100" name="Group"/>
              <p:cNvGrpSpPr/>
              <p:nvPr/>
            </p:nvGrpSpPr>
            <p:grpSpPr>
              <a:xfrm>
                <a:off x="3174910" y="1197893"/>
                <a:ext cx="156983" cy="161572"/>
                <a:chOff x="0" y="-1"/>
                <a:chExt cx="156981" cy="161570"/>
              </a:xfrm>
            </p:grpSpPr>
            <p:sp>
              <p:nvSpPr>
                <p:cNvPr id="1096" name="Triangle"/>
                <p:cNvSpPr/>
                <p:nvPr/>
              </p:nvSpPr>
              <p:spPr>
                <a:xfrm rot="786350">
                  <a:off x="38630" y="81196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97" name="Triangle"/>
                <p:cNvSpPr/>
                <p:nvPr/>
              </p:nvSpPr>
              <p:spPr>
                <a:xfrm rot="786350">
                  <a:off x="57239" y="6053"/>
                  <a:ext cx="62294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98" name="Triangle"/>
                <p:cNvSpPr/>
                <p:nvPr/>
              </p:nvSpPr>
              <p:spPr>
                <a:xfrm rot="16986341">
                  <a:off x="83011" y="53316"/>
                  <a:ext cx="63666" cy="717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99" name="Triangle"/>
                <p:cNvSpPr/>
                <p:nvPr/>
              </p:nvSpPr>
              <p:spPr>
                <a:xfrm rot="16986341">
                  <a:off x="11142" y="37324"/>
                  <a:ext cx="63666" cy="734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105" name="Group"/>
              <p:cNvGrpSpPr/>
              <p:nvPr/>
            </p:nvGrpSpPr>
            <p:grpSpPr>
              <a:xfrm>
                <a:off x="3046865" y="797884"/>
                <a:ext cx="156983" cy="161572"/>
                <a:chOff x="0" y="-1"/>
                <a:chExt cx="156981" cy="161571"/>
              </a:xfrm>
            </p:grpSpPr>
            <p:sp>
              <p:nvSpPr>
                <p:cNvPr id="1101" name="Triangle"/>
                <p:cNvSpPr/>
                <p:nvPr/>
              </p:nvSpPr>
              <p:spPr>
                <a:xfrm rot="786350">
                  <a:off x="38630" y="81197"/>
                  <a:ext cx="62295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102" name="Triangle"/>
                <p:cNvSpPr/>
                <p:nvPr/>
              </p:nvSpPr>
              <p:spPr>
                <a:xfrm rot="786350">
                  <a:off x="57239" y="6053"/>
                  <a:ext cx="62294" cy="774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103" name="Triangle"/>
                <p:cNvSpPr/>
                <p:nvPr/>
              </p:nvSpPr>
              <p:spPr>
                <a:xfrm rot="16986341">
                  <a:off x="83011" y="53316"/>
                  <a:ext cx="63666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104" name="Triangle"/>
                <p:cNvSpPr/>
                <p:nvPr/>
              </p:nvSpPr>
              <p:spPr>
                <a:xfrm rot="16986341">
                  <a:off x="11141" y="37324"/>
                  <a:ext cx="63667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110" name="Group"/>
              <p:cNvGrpSpPr/>
              <p:nvPr/>
            </p:nvGrpSpPr>
            <p:grpSpPr>
              <a:xfrm>
                <a:off x="2907395" y="1456369"/>
                <a:ext cx="156983" cy="161572"/>
                <a:chOff x="0" y="-1"/>
                <a:chExt cx="156982" cy="161570"/>
              </a:xfrm>
            </p:grpSpPr>
            <p:sp>
              <p:nvSpPr>
                <p:cNvPr id="1106" name="Triangle"/>
                <p:cNvSpPr/>
                <p:nvPr/>
              </p:nvSpPr>
              <p:spPr>
                <a:xfrm rot="786350">
                  <a:off x="38630" y="81196"/>
                  <a:ext cx="62296" cy="7427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345"/>
                      </a:lnTo>
                      <a:lnTo>
                        <a:pt x="11010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107" name="Triangle"/>
                <p:cNvSpPr/>
                <p:nvPr/>
              </p:nvSpPr>
              <p:spPr>
                <a:xfrm rot="786350">
                  <a:off x="57239" y="6053"/>
                  <a:ext cx="62295" cy="77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60"/>
                      </a:moveTo>
                      <a:lnTo>
                        <a:pt x="21600" y="0"/>
                      </a:lnTo>
                      <a:lnTo>
                        <a:pt x="10597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108" name="Triangle"/>
                <p:cNvSpPr/>
                <p:nvPr/>
              </p:nvSpPr>
              <p:spPr>
                <a:xfrm rot="16986341">
                  <a:off x="83012" y="53316"/>
                  <a:ext cx="63665" cy="717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348"/>
                      </a:moveTo>
                      <a:lnTo>
                        <a:pt x="21600" y="21600"/>
                      </a:lnTo>
                      <a:lnTo>
                        <a:pt x="10585" y="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109" name="Triangle"/>
                <p:cNvSpPr/>
                <p:nvPr/>
              </p:nvSpPr>
              <p:spPr>
                <a:xfrm rot="16986341">
                  <a:off x="11142" y="37324"/>
                  <a:ext cx="63666" cy="734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55"/>
                      </a:lnTo>
                      <a:lnTo>
                        <a:pt x="11011" y="21600"/>
                      </a:lnTo>
                      <a:close/>
                    </a:path>
                  </a:pathLst>
                </a:custGeom>
                <a:noFill/>
                <a:ln w="50800" cap="flat">
                  <a:solidFill>
                    <a:srgbClr val="63D5D9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1530">
                    <a:spcBef>
                      <a:spcPts val="0"/>
                    </a:spcBef>
                    <a:defRPr sz="56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/>
                </a:p>
              </p:txBody>
            </p:sp>
          </p:grpSp>
        </p:grpSp>
      </p:grpSp>
      <p:sp>
        <p:nvSpPr>
          <p:cNvPr id="1113" name="Line"/>
          <p:cNvSpPr/>
          <p:nvPr/>
        </p:nvSpPr>
        <p:spPr>
          <a:xfrm flipV="1">
            <a:off x="1662060" y="3535207"/>
            <a:ext cx="17652842" cy="4727659"/>
          </a:xfrm>
          <a:prstGeom prst="line">
            <a:avLst/>
          </a:prstGeom>
          <a:ln w="25400">
            <a:solidFill>
              <a:srgbClr val="3E8E92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14" name="ZoneTexte 2"/>
          <p:cNvSpPr txBox="1"/>
          <p:nvPr/>
        </p:nvSpPr>
        <p:spPr>
          <a:xfrm>
            <a:off x="13476825" y="10365449"/>
            <a:ext cx="10481986" cy="3118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Bef>
                <a:spcPts val="0"/>
              </a:spcBef>
              <a:defRPr sz="3800">
                <a:solidFill>
                  <a:srgbClr val="63D5D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38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Standalone</a:t>
            </a:r>
            <a:r>
              <a:rPr lang="es-ES" sz="38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lang="es-ES" sz="38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antennas</a:t>
            </a:r>
            <a:r>
              <a:rPr lang="es-ES" sz="3800" b="1" dirty="0">
                <a:solidFill>
                  <a:srgbClr val="007A93"/>
                </a:solidFill>
                <a:latin typeface="Avenir Next" panose="020B0503020202020204" pitchFamily="34" charset="0"/>
              </a:rPr>
              <a:t> (offline): </a:t>
            </a:r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  <a:p>
            <a:pPr marL="571500" indent="-571500">
              <a:spcBef>
                <a:spcPts val="0"/>
              </a:spcBef>
              <a:buFont typeface="Wingdings" pitchFamily="2" charset="2"/>
              <a:buChar char="q"/>
              <a:defRPr sz="3800">
                <a:solidFill>
                  <a:srgbClr val="63D5D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dirty="0">
                <a:solidFill>
                  <a:schemeClr val="tx1"/>
                </a:solidFill>
                <a:latin typeface="Avenir Next" panose="020B0503020202020204" pitchFamily="34" charset="0"/>
              </a:rPr>
              <a:t>3D interferometric map of the air shower</a:t>
            </a:r>
            <a:endParaRPr dirty="0">
              <a:solidFill>
                <a:schemeClr val="tx1"/>
              </a:solidFill>
              <a:latin typeface="Avenir Next" panose="020B0503020202020204" pitchFamily="34" charset="0"/>
              <a:ea typeface="+mj-ea"/>
              <a:cs typeface="+mj-cs"/>
              <a:sym typeface="Helvetica Neue"/>
            </a:endParaRPr>
          </a:p>
          <a:p>
            <a:pPr marL="571500" indent="-571500">
              <a:spcBef>
                <a:spcPts val="0"/>
              </a:spcBef>
              <a:buFont typeface="Wingdings" pitchFamily="2" charset="2"/>
              <a:buChar char="q"/>
              <a:defRPr sz="3800" i="1"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latin typeface="Avenir Next" panose="020B0503020202020204" pitchFamily="34" charset="0"/>
              </a:rPr>
              <a:t>excellent direction reconstruction (</a:t>
            </a:r>
            <a:r>
              <a:rPr dirty="0">
                <a:latin typeface="Symbol" pitchFamily="2" charset="2"/>
                <a:ea typeface="Symbol"/>
                <a:cs typeface="Symbol"/>
                <a:sym typeface="Symbol"/>
              </a:rPr>
              <a:t>s</a:t>
            </a:r>
            <a:r>
              <a:rPr dirty="0">
                <a:latin typeface="Avenir Next" panose="020B0503020202020204" pitchFamily="34" charset="0"/>
              </a:rPr>
              <a:t> </a:t>
            </a:r>
            <a:r>
              <a:rPr lang="en-US" dirty="0">
                <a:latin typeface="Avenir Next" panose="020B0503020202020204" pitchFamily="34" charset="0"/>
                <a:ea typeface="+mj-ea"/>
                <a:cs typeface="+mj-cs"/>
                <a:sym typeface="Helvetica Neue"/>
              </a:rPr>
              <a:t>&lt;</a:t>
            </a:r>
            <a:r>
              <a:rPr dirty="0">
                <a:latin typeface="Avenir Next" panose="020B0503020202020204" pitchFamily="34" charset="0"/>
              </a:rPr>
              <a:t> 0.</a:t>
            </a:r>
            <a:r>
              <a:rPr lang="en-US" dirty="0">
                <a:latin typeface="Avenir Next" panose="020B0503020202020204" pitchFamily="34" charset="0"/>
              </a:rPr>
              <a:t>4</a:t>
            </a:r>
            <a:r>
              <a:rPr dirty="0">
                <a:latin typeface="Avenir Next" panose="020B0503020202020204" pitchFamily="34" charset="0"/>
              </a:rPr>
              <a:t>°)</a:t>
            </a:r>
            <a:endParaRPr lang="en-US" dirty="0">
              <a:latin typeface="Avenir Next" panose="020B0503020202020204" pitchFamily="34" charset="0"/>
            </a:endParaRPr>
          </a:p>
          <a:p>
            <a:pPr marL="571500" indent="-571500">
              <a:spcBef>
                <a:spcPts val="0"/>
              </a:spcBef>
              <a:buFont typeface="Wingdings" pitchFamily="2" charset="2"/>
              <a:buChar char="q"/>
              <a:defRPr sz="3800" i="1">
                <a:latin typeface="Calibri"/>
                <a:ea typeface="Calibri"/>
                <a:cs typeface="Calibri"/>
                <a:sym typeface="Calibri"/>
              </a:defRPr>
            </a:pPr>
            <a:r>
              <a:rPr lang="es-ES" dirty="0" err="1">
                <a:latin typeface="Avenir Next" panose="020B0503020202020204" pitchFamily="34" charset="0"/>
              </a:rPr>
              <a:t>reconstruction</a:t>
            </a:r>
            <a:r>
              <a:rPr lang="es-ES" dirty="0">
                <a:latin typeface="Avenir Next" panose="020B0503020202020204" pitchFamily="34" charset="0"/>
              </a:rPr>
              <a:t> </a:t>
            </a:r>
            <a:r>
              <a:rPr lang="es-ES" dirty="0" err="1">
                <a:latin typeface="Avenir Next" panose="020B0503020202020204" pitchFamily="34" charset="0"/>
              </a:rPr>
              <a:t>of</a:t>
            </a:r>
            <a:r>
              <a:rPr lang="es-ES" dirty="0">
                <a:latin typeface="Avenir Next" panose="020B0503020202020204" pitchFamily="34" charset="0"/>
              </a:rPr>
              <a:t> </a:t>
            </a:r>
            <a:r>
              <a:rPr lang="es-ES" dirty="0" err="1">
                <a:latin typeface="Avenir Next" panose="020B0503020202020204" pitchFamily="34" charset="0"/>
              </a:rPr>
              <a:t>distance</a:t>
            </a:r>
            <a:r>
              <a:rPr lang="es-ES" dirty="0">
                <a:latin typeface="Avenir Next" panose="020B0503020202020204" pitchFamily="34" charset="0"/>
              </a:rPr>
              <a:t> </a:t>
            </a:r>
            <a:r>
              <a:rPr lang="es-ES" dirty="0" err="1">
                <a:latin typeface="Avenir Next" panose="020B0503020202020204" pitchFamily="34" charset="0"/>
              </a:rPr>
              <a:t>to</a:t>
            </a:r>
            <a:r>
              <a:rPr lang="es-ES" dirty="0">
                <a:latin typeface="Avenir Next" panose="020B0503020202020204" pitchFamily="34" charset="0"/>
              </a:rPr>
              <a:t> </a:t>
            </a:r>
            <a:r>
              <a:rPr lang="es-ES" dirty="0" err="1">
                <a:latin typeface="Avenir Next" panose="020B0503020202020204" pitchFamily="34" charset="0"/>
              </a:rPr>
              <a:t>shower</a:t>
            </a:r>
            <a:endParaRPr lang="en-US" dirty="0">
              <a:latin typeface="Avenir Next" panose="020B0503020202020204" pitchFamily="34" charset="0"/>
            </a:endParaRPr>
          </a:p>
          <a:p>
            <a:pPr>
              <a:spcBef>
                <a:spcPts val="0"/>
              </a:spcBef>
              <a:defRPr sz="3800" i="1">
                <a:latin typeface="Calibri"/>
                <a:ea typeface="Calibri"/>
                <a:cs typeface="Calibri"/>
                <a:sym typeface="Calibri"/>
              </a:defRPr>
            </a:pPr>
            <a:r>
              <a:rPr lang="fr-FR" sz="4400" dirty="0">
                <a:solidFill>
                  <a:srgbClr val="C00000"/>
                </a:solidFill>
                <a:latin typeface="Avenir Next" panose="020B0503020202020204" pitchFamily="34" charset="0"/>
                <a:sym typeface="Wingdings" panose="05000000000000000000" pitchFamily="2" charset="2"/>
              </a:rPr>
              <a:t>		⇒</a:t>
            </a:r>
            <a:r>
              <a:rPr lang="fr-FR" dirty="0">
                <a:solidFill>
                  <a:srgbClr val="C00000"/>
                </a:solidFill>
                <a:latin typeface="Avenir Next" panose="020B0503020202020204" pitchFamily="34" charset="0"/>
                <a:sym typeface="Wingdings" panose="05000000000000000000" pitchFamily="2" charset="2"/>
              </a:rPr>
              <a:t> </a:t>
            </a:r>
            <a:r>
              <a:rPr lang="fr-FR" b="1" dirty="0">
                <a:solidFill>
                  <a:srgbClr val="C00000"/>
                </a:solidFill>
                <a:latin typeface="Avenir Next" panose="020B0503020202020204" pitchFamily="34" charset="0"/>
                <a:sym typeface="Wingdings" panose="05000000000000000000" pitchFamily="2" charset="2"/>
              </a:rPr>
              <a:t>Neutrino </a:t>
            </a:r>
            <a:r>
              <a:rPr lang="fr-FR" b="1" dirty="0" err="1">
                <a:solidFill>
                  <a:srgbClr val="C00000"/>
                </a:solidFill>
                <a:latin typeface="Avenir Next" panose="020B0503020202020204" pitchFamily="34" charset="0"/>
                <a:sym typeface="Wingdings" panose="05000000000000000000" pitchFamily="2" charset="2"/>
              </a:rPr>
              <a:t>astronomy</a:t>
            </a:r>
            <a:endParaRPr b="1" dirty="0">
              <a:solidFill>
                <a:srgbClr val="C00000"/>
              </a:solidFill>
              <a:latin typeface="Avenir Next" panose="020B0503020202020204" pitchFamily="34" charset="0"/>
            </a:endParaRPr>
          </a:p>
        </p:txBody>
      </p:sp>
      <p:sp>
        <p:nvSpPr>
          <p:cNvPr id="1115" name="24 phased stations (&quot;BEACON-type&quot;) : 72 km linear along mountain each station contains: 24 compact radio antennas (3 m high, 1 m2 of footprint on ground) station surface: ~100 m2 each altitude 1000 m  separation between stations: ~ 3 km…"/>
          <p:cNvSpPr txBox="1"/>
          <p:nvPr/>
        </p:nvSpPr>
        <p:spPr>
          <a:xfrm>
            <a:off x="26405535" y="-177280"/>
            <a:ext cx="14486317" cy="3375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08000" indent="-508000" algn="just" defTabSz="449580">
              <a:lnSpc>
                <a:spcPct val="115000"/>
              </a:lnSpc>
              <a:spcBef>
                <a:spcPts val="500"/>
              </a:spcBef>
              <a:buSzPct val="100000"/>
              <a:buFont typeface="Calibri"/>
              <a:buChar char="✓"/>
              <a:defRPr sz="2600" b="1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24 phased stations</a:t>
            </a:r>
            <a:r>
              <a:rPr b="0"/>
              <a:t> ("BEACON-type") : </a:t>
            </a:r>
            <a:r>
              <a:t>72 km linear along mountain</a:t>
            </a:r>
            <a:br/>
            <a:r>
              <a:rPr b="0"/>
              <a:t>each station contains: 24 compact radio antennas (3 m high, 1 m</a:t>
            </a:r>
            <a:r>
              <a:rPr b="0" baseline="31999"/>
              <a:t>2</a:t>
            </a:r>
            <a:r>
              <a:rPr b="0"/>
              <a:t> of footprint on ground)</a:t>
            </a:r>
            <a:br>
              <a:rPr b="0"/>
            </a:br>
            <a:r>
              <a:rPr b="0"/>
              <a:t>station surface: ~100 m</a:t>
            </a:r>
            <a:r>
              <a:rPr b="0" baseline="31999"/>
              <a:t>2 </a:t>
            </a:r>
            <a:r>
              <a:rPr b="0"/>
              <a:t>each</a:t>
            </a:r>
            <a:br>
              <a:rPr b="0"/>
            </a:br>
            <a:r>
              <a:rPr b="0"/>
              <a:t>altitude 1000 m </a:t>
            </a:r>
            <a:br>
              <a:rPr b="0"/>
            </a:br>
            <a:r>
              <a:rPr b="0"/>
              <a:t>separation between stations: ~ 3 km</a:t>
            </a:r>
          </a:p>
          <a:p>
            <a:pPr marL="508000" indent="-508000" algn="just" defTabSz="449580">
              <a:lnSpc>
                <a:spcPct val="115000"/>
              </a:lnSpc>
              <a:spcBef>
                <a:spcPts val="500"/>
              </a:spcBef>
              <a:buSzPct val="100000"/>
              <a:buFont typeface="Calibri"/>
              <a:buChar char="✓"/>
              <a:defRPr sz="2600" b="1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360 standalone antennas</a:t>
            </a:r>
            <a:r>
              <a:rPr b="0"/>
              <a:t> ("GRAND-type") </a:t>
            </a:r>
            <a:r>
              <a:t>at altitudes between 500 m and 1500</a:t>
            </a:r>
            <a:br/>
            <a:r>
              <a:rPr b="0"/>
              <a:t>3m high, 1 m</a:t>
            </a:r>
            <a:r>
              <a:rPr b="0" baseline="31999"/>
              <a:t>2</a:t>
            </a:r>
            <a:r>
              <a:rPr b="0"/>
              <a:t> of footprint on ground</a:t>
            </a:r>
          </a:p>
        </p:txBody>
      </p:sp>
      <p:sp>
        <p:nvSpPr>
          <p:cNvPr id="1116" name="Line"/>
          <p:cNvSpPr/>
          <p:nvPr/>
        </p:nvSpPr>
        <p:spPr>
          <a:xfrm flipV="1">
            <a:off x="3171294" y="3241574"/>
            <a:ext cx="16452319" cy="874850"/>
          </a:xfrm>
          <a:prstGeom prst="line">
            <a:avLst/>
          </a:prstGeom>
          <a:ln w="25400">
            <a:solidFill>
              <a:srgbClr val="3E8E92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EA8F6F9D-2624-A408-AD87-67700B02E451}"/>
              </a:ext>
            </a:extLst>
          </p:cNvPr>
          <p:cNvGrpSpPr/>
          <p:nvPr/>
        </p:nvGrpSpPr>
        <p:grpSpPr>
          <a:xfrm>
            <a:off x="3767942" y="4027891"/>
            <a:ext cx="3184239" cy="3076866"/>
            <a:chOff x="3767942" y="4027891"/>
            <a:chExt cx="3184239" cy="3076866"/>
          </a:xfrm>
        </p:grpSpPr>
        <p:sp>
          <p:nvSpPr>
            <p:cNvPr id="1117" name="Oval"/>
            <p:cNvSpPr/>
            <p:nvPr/>
          </p:nvSpPr>
          <p:spPr>
            <a:xfrm>
              <a:off x="3767942" y="4095362"/>
              <a:ext cx="3184239" cy="3009395"/>
            </a:xfrm>
            <a:prstGeom prst="ellipse">
              <a:avLst/>
            </a:prstGeom>
            <a:gradFill>
              <a:gsLst>
                <a:gs pos="0">
                  <a:srgbClr val="E2D2B9"/>
                </a:gs>
                <a:gs pos="100000">
                  <a:srgbClr val="977B5D"/>
                </a:gs>
              </a:gsLst>
              <a:lin ang="5400000"/>
            </a:gradFill>
            <a:ln w="152400">
              <a:solidFill>
                <a:srgbClr val="3E8E91"/>
              </a:solidFill>
              <a:miter lim="400000"/>
            </a:ln>
          </p:spPr>
          <p:txBody>
            <a:bodyPr lIns="0" tIns="0" rIns="0" bIns="0" anchor="ctr"/>
            <a:lstStyle/>
            <a:p>
              <a: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1266" name="Group"/>
            <p:cNvGrpSpPr/>
            <p:nvPr/>
          </p:nvGrpSpPr>
          <p:grpSpPr>
            <a:xfrm>
              <a:off x="3774603" y="4027891"/>
              <a:ext cx="3027397" cy="2873233"/>
              <a:chOff x="0" y="0"/>
              <a:chExt cx="3027395" cy="2873231"/>
            </a:xfrm>
          </p:grpSpPr>
          <p:grpSp>
            <p:nvGrpSpPr>
              <p:cNvPr id="1154" name="Group"/>
              <p:cNvGrpSpPr/>
              <p:nvPr/>
            </p:nvGrpSpPr>
            <p:grpSpPr>
              <a:xfrm>
                <a:off x="702605" y="0"/>
                <a:ext cx="2324791" cy="1381597"/>
                <a:chOff x="0" y="0"/>
                <a:chExt cx="2324790" cy="1381596"/>
              </a:xfrm>
            </p:grpSpPr>
            <p:grpSp>
              <p:nvGrpSpPr>
                <p:cNvPr id="1123" name="Group"/>
                <p:cNvGrpSpPr/>
                <p:nvPr/>
              </p:nvGrpSpPr>
              <p:grpSpPr>
                <a:xfrm>
                  <a:off x="0" y="-1"/>
                  <a:ext cx="210244" cy="573162"/>
                  <a:chOff x="0" y="0"/>
                  <a:chExt cx="210243" cy="573160"/>
                </a:xfrm>
              </p:grpSpPr>
              <p:sp>
                <p:nvSpPr>
                  <p:cNvPr id="1118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19" name="Rectangle"/>
                  <p:cNvSpPr/>
                  <p:nvPr/>
                </p:nvSpPr>
                <p:spPr>
                  <a:xfrm>
                    <a:off x="97343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20" name="Shape"/>
                  <p:cNvSpPr/>
                  <p:nvPr/>
                </p:nvSpPr>
                <p:spPr>
                  <a:xfrm rot="6774023">
                    <a:off x="89543" y="35017"/>
                    <a:ext cx="31158" cy="215071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21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22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129" name="Group"/>
                <p:cNvGrpSpPr/>
                <p:nvPr/>
              </p:nvGrpSpPr>
              <p:grpSpPr>
                <a:xfrm>
                  <a:off x="412432" y="165927"/>
                  <a:ext cx="210245" cy="573162"/>
                  <a:chOff x="0" y="0"/>
                  <a:chExt cx="210243" cy="573160"/>
                </a:xfrm>
              </p:grpSpPr>
              <p:sp>
                <p:nvSpPr>
                  <p:cNvPr id="1124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25" name="Rectangle"/>
                  <p:cNvSpPr/>
                  <p:nvPr/>
                </p:nvSpPr>
                <p:spPr>
                  <a:xfrm>
                    <a:off x="97343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26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27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28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135" name="Group"/>
                <p:cNvGrpSpPr/>
                <p:nvPr/>
              </p:nvGrpSpPr>
              <p:grpSpPr>
                <a:xfrm>
                  <a:off x="824865" y="303688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130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31" name="Rectangle"/>
                  <p:cNvSpPr/>
                  <p:nvPr/>
                </p:nvSpPr>
                <p:spPr>
                  <a:xfrm>
                    <a:off x="97343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32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33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34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141" name="Group"/>
                <p:cNvGrpSpPr/>
                <p:nvPr/>
              </p:nvGrpSpPr>
              <p:grpSpPr>
                <a:xfrm>
                  <a:off x="1263489" y="485242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136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37" name="Rectangle"/>
                  <p:cNvSpPr/>
                  <p:nvPr/>
                </p:nvSpPr>
                <p:spPr>
                  <a:xfrm>
                    <a:off x="97343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38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39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40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147" name="Group"/>
                <p:cNvGrpSpPr/>
                <p:nvPr/>
              </p:nvGrpSpPr>
              <p:grpSpPr>
                <a:xfrm>
                  <a:off x="1694028" y="628740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142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43" name="Rectangle"/>
                  <p:cNvSpPr/>
                  <p:nvPr/>
                </p:nvSpPr>
                <p:spPr>
                  <a:xfrm>
                    <a:off x="97343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44" name="Shape"/>
                  <p:cNvSpPr/>
                  <p:nvPr/>
                </p:nvSpPr>
                <p:spPr>
                  <a:xfrm rot="6774023">
                    <a:off x="89543" y="35017"/>
                    <a:ext cx="31158" cy="215071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45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46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153" name="Group"/>
                <p:cNvGrpSpPr/>
                <p:nvPr/>
              </p:nvGrpSpPr>
              <p:grpSpPr>
                <a:xfrm>
                  <a:off x="2114546" y="808436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148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49" name="Rectangle"/>
                  <p:cNvSpPr/>
                  <p:nvPr/>
                </p:nvSpPr>
                <p:spPr>
                  <a:xfrm>
                    <a:off x="97343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50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51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52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  <p:grpSp>
            <p:nvGrpSpPr>
              <p:cNvPr id="1191" name="Group"/>
              <p:cNvGrpSpPr/>
              <p:nvPr/>
            </p:nvGrpSpPr>
            <p:grpSpPr>
              <a:xfrm>
                <a:off x="356410" y="414292"/>
                <a:ext cx="2335533" cy="1381598"/>
                <a:chOff x="0" y="0"/>
                <a:chExt cx="2335532" cy="1381596"/>
              </a:xfrm>
            </p:grpSpPr>
            <p:grpSp>
              <p:nvGrpSpPr>
                <p:cNvPr id="1160" name="Group"/>
                <p:cNvGrpSpPr/>
                <p:nvPr/>
              </p:nvGrpSpPr>
              <p:grpSpPr>
                <a:xfrm>
                  <a:off x="0" y="0"/>
                  <a:ext cx="210244" cy="573161"/>
                  <a:chOff x="0" y="0"/>
                  <a:chExt cx="210243" cy="573160"/>
                </a:xfrm>
              </p:grpSpPr>
              <p:sp>
                <p:nvSpPr>
                  <p:cNvPr id="1155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56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57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58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59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166" name="Group"/>
                <p:cNvGrpSpPr/>
                <p:nvPr/>
              </p:nvGrpSpPr>
              <p:grpSpPr>
                <a:xfrm>
                  <a:off x="412432" y="165927"/>
                  <a:ext cx="210245" cy="573162"/>
                  <a:chOff x="0" y="0"/>
                  <a:chExt cx="210243" cy="573160"/>
                </a:xfrm>
              </p:grpSpPr>
              <p:sp>
                <p:nvSpPr>
                  <p:cNvPr id="1161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62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63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64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65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172" name="Group"/>
                <p:cNvGrpSpPr/>
                <p:nvPr/>
              </p:nvGrpSpPr>
              <p:grpSpPr>
                <a:xfrm>
                  <a:off x="824865" y="303688"/>
                  <a:ext cx="210245" cy="573162"/>
                  <a:chOff x="0" y="0"/>
                  <a:chExt cx="210243" cy="573160"/>
                </a:xfrm>
              </p:grpSpPr>
              <p:sp>
                <p:nvSpPr>
                  <p:cNvPr id="1167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68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69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70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71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178" name="Group"/>
                <p:cNvGrpSpPr/>
                <p:nvPr/>
              </p:nvGrpSpPr>
              <p:grpSpPr>
                <a:xfrm>
                  <a:off x="1263489" y="485242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173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74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75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76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77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184" name="Group"/>
                <p:cNvGrpSpPr/>
                <p:nvPr/>
              </p:nvGrpSpPr>
              <p:grpSpPr>
                <a:xfrm>
                  <a:off x="1694028" y="628740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179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80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81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82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83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190" name="Group"/>
                <p:cNvGrpSpPr/>
                <p:nvPr/>
              </p:nvGrpSpPr>
              <p:grpSpPr>
                <a:xfrm>
                  <a:off x="2125289" y="808436"/>
                  <a:ext cx="210244" cy="573161"/>
                  <a:chOff x="0" y="0"/>
                  <a:chExt cx="210243" cy="573160"/>
                </a:xfrm>
              </p:grpSpPr>
              <p:sp>
                <p:nvSpPr>
                  <p:cNvPr id="1185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86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87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88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89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  <p:grpSp>
            <p:nvGrpSpPr>
              <p:cNvPr id="1228" name="Group"/>
              <p:cNvGrpSpPr/>
              <p:nvPr/>
            </p:nvGrpSpPr>
            <p:grpSpPr>
              <a:xfrm>
                <a:off x="248602" y="1003879"/>
                <a:ext cx="2335533" cy="1381598"/>
                <a:chOff x="0" y="0"/>
                <a:chExt cx="2335532" cy="1381596"/>
              </a:xfrm>
            </p:grpSpPr>
            <p:grpSp>
              <p:nvGrpSpPr>
                <p:cNvPr id="1197" name="Group"/>
                <p:cNvGrpSpPr/>
                <p:nvPr/>
              </p:nvGrpSpPr>
              <p:grpSpPr>
                <a:xfrm>
                  <a:off x="0" y="0"/>
                  <a:ext cx="210244" cy="573161"/>
                  <a:chOff x="0" y="0"/>
                  <a:chExt cx="210243" cy="573160"/>
                </a:xfrm>
              </p:grpSpPr>
              <p:sp>
                <p:nvSpPr>
                  <p:cNvPr id="1192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93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94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95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196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203" name="Group"/>
                <p:cNvGrpSpPr/>
                <p:nvPr/>
              </p:nvGrpSpPr>
              <p:grpSpPr>
                <a:xfrm>
                  <a:off x="412432" y="165927"/>
                  <a:ext cx="210245" cy="573162"/>
                  <a:chOff x="0" y="0"/>
                  <a:chExt cx="210243" cy="573160"/>
                </a:xfrm>
              </p:grpSpPr>
              <p:sp>
                <p:nvSpPr>
                  <p:cNvPr id="1198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199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00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01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02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209" name="Group"/>
                <p:cNvGrpSpPr/>
                <p:nvPr/>
              </p:nvGrpSpPr>
              <p:grpSpPr>
                <a:xfrm>
                  <a:off x="824865" y="303688"/>
                  <a:ext cx="210245" cy="573162"/>
                  <a:chOff x="0" y="0"/>
                  <a:chExt cx="210243" cy="573160"/>
                </a:xfrm>
              </p:grpSpPr>
              <p:sp>
                <p:nvSpPr>
                  <p:cNvPr id="1204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05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06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07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08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215" name="Group"/>
                <p:cNvGrpSpPr/>
                <p:nvPr/>
              </p:nvGrpSpPr>
              <p:grpSpPr>
                <a:xfrm>
                  <a:off x="1263489" y="485242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210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11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12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13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14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221" name="Group"/>
                <p:cNvGrpSpPr/>
                <p:nvPr/>
              </p:nvGrpSpPr>
              <p:grpSpPr>
                <a:xfrm>
                  <a:off x="1694028" y="628740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216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17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18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19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20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227" name="Group"/>
                <p:cNvGrpSpPr/>
                <p:nvPr/>
              </p:nvGrpSpPr>
              <p:grpSpPr>
                <a:xfrm>
                  <a:off x="2125289" y="808436"/>
                  <a:ext cx="210244" cy="573161"/>
                  <a:chOff x="0" y="0"/>
                  <a:chExt cx="210243" cy="573160"/>
                </a:xfrm>
              </p:grpSpPr>
              <p:sp>
                <p:nvSpPr>
                  <p:cNvPr id="1222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23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24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25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26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  <p:grpSp>
            <p:nvGrpSpPr>
              <p:cNvPr id="1265" name="Group"/>
              <p:cNvGrpSpPr/>
              <p:nvPr/>
            </p:nvGrpSpPr>
            <p:grpSpPr>
              <a:xfrm>
                <a:off x="0" y="1491634"/>
                <a:ext cx="2335533" cy="1381598"/>
                <a:chOff x="0" y="0"/>
                <a:chExt cx="2335532" cy="1381596"/>
              </a:xfrm>
            </p:grpSpPr>
            <p:grpSp>
              <p:nvGrpSpPr>
                <p:cNvPr id="1234" name="Group"/>
                <p:cNvGrpSpPr/>
                <p:nvPr/>
              </p:nvGrpSpPr>
              <p:grpSpPr>
                <a:xfrm>
                  <a:off x="0" y="0"/>
                  <a:ext cx="210244" cy="573161"/>
                  <a:chOff x="0" y="0"/>
                  <a:chExt cx="210243" cy="573160"/>
                </a:xfrm>
              </p:grpSpPr>
              <p:sp>
                <p:nvSpPr>
                  <p:cNvPr id="1229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30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31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32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33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240" name="Group"/>
                <p:cNvGrpSpPr/>
                <p:nvPr/>
              </p:nvGrpSpPr>
              <p:grpSpPr>
                <a:xfrm>
                  <a:off x="412432" y="165927"/>
                  <a:ext cx="210245" cy="573162"/>
                  <a:chOff x="0" y="0"/>
                  <a:chExt cx="210243" cy="573160"/>
                </a:xfrm>
              </p:grpSpPr>
              <p:sp>
                <p:nvSpPr>
                  <p:cNvPr id="1235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36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37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38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39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246" name="Group"/>
                <p:cNvGrpSpPr/>
                <p:nvPr/>
              </p:nvGrpSpPr>
              <p:grpSpPr>
                <a:xfrm>
                  <a:off x="824865" y="303688"/>
                  <a:ext cx="210245" cy="573162"/>
                  <a:chOff x="0" y="0"/>
                  <a:chExt cx="210243" cy="573160"/>
                </a:xfrm>
              </p:grpSpPr>
              <p:sp>
                <p:nvSpPr>
                  <p:cNvPr id="1241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42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43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44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45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252" name="Group"/>
                <p:cNvGrpSpPr/>
                <p:nvPr/>
              </p:nvGrpSpPr>
              <p:grpSpPr>
                <a:xfrm>
                  <a:off x="1263489" y="485242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247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48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49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50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51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258" name="Group"/>
                <p:cNvGrpSpPr/>
                <p:nvPr/>
              </p:nvGrpSpPr>
              <p:grpSpPr>
                <a:xfrm>
                  <a:off x="1694028" y="628740"/>
                  <a:ext cx="210245" cy="573161"/>
                  <a:chOff x="0" y="0"/>
                  <a:chExt cx="210243" cy="573160"/>
                </a:xfrm>
              </p:grpSpPr>
              <p:sp>
                <p:nvSpPr>
                  <p:cNvPr id="1253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54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55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56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57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264" name="Group"/>
                <p:cNvGrpSpPr/>
                <p:nvPr/>
              </p:nvGrpSpPr>
              <p:grpSpPr>
                <a:xfrm>
                  <a:off x="2125289" y="808436"/>
                  <a:ext cx="210244" cy="573161"/>
                  <a:chOff x="0" y="0"/>
                  <a:chExt cx="210243" cy="573160"/>
                </a:xfrm>
              </p:grpSpPr>
              <p:sp>
                <p:nvSpPr>
                  <p:cNvPr id="1259" name="Rectangle"/>
                  <p:cNvSpPr/>
                  <p:nvPr/>
                </p:nvSpPr>
                <p:spPr>
                  <a:xfrm>
                    <a:off x="117331" y="118852"/>
                    <a:ext cx="15556" cy="454309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60" name="Rectangle"/>
                  <p:cNvSpPr/>
                  <p:nvPr/>
                </p:nvSpPr>
                <p:spPr>
                  <a:xfrm>
                    <a:off x="97344" y="0"/>
                    <a:ext cx="15556" cy="285106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61" name="Shape"/>
                  <p:cNvSpPr/>
                  <p:nvPr/>
                </p:nvSpPr>
                <p:spPr>
                  <a:xfrm rot="6774023">
                    <a:off x="89543" y="35017"/>
                    <a:ext cx="31158" cy="2150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2150" y="74"/>
                        </a:moveTo>
                        <a:lnTo>
                          <a:pt x="0" y="0"/>
                        </a:lnTo>
                        <a:lnTo>
                          <a:pt x="9450" y="21526"/>
                        </a:lnTo>
                        <a:lnTo>
                          <a:pt x="21600" y="2160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EBEBEB"/>
                      </a:gs>
                      <a:gs pos="100000">
                        <a:srgbClr val="5E5E5E"/>
                      </a:gs>
                    </a:gsLst>
                    <a:lin ang="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algn="ctr">
                      <a:spcBef>
                        <a:spcPts val="0"/>
                      </a:spcBef>
                      <a:defRPr sz="32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1262" name="Line"/>
                  <p:cNvSpPr/>
                  <p:nvPr/>
                </p:nvSpPr>
                <p:spPr>
                  <a:xfrm>
                    <a:off x="125923" y="357085"/>
                    <a:ext cx="77672" cy="203393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63" name="Line"/>
                  <p:cNvSpPr/>
                  <p:nvPr/>
                </p:nvSpPr>
                <p:spPr>
                  <a:xfrm flipV="1">
                    <a:off x="67329" y="366379"/>
                    <a:ext cx="53095" cy="203556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</p:grpSp>
          </p:grpSp>
        </p:grpSp>
      </p:grpSp>
      <p:sp>
        <p:nvSpPr>
          <p:cNvPr id="1267" name="Slide Number Placeholder 1"/>
          <p:cNvSpPr txBox="1">
            <a:spLocks noGrp="1"/>
          </p:cNvSpPr>
          <p:nvPr>
            <p:ph type="sldNum" sz="quarter" idx="2"/>
          </p:nvPr>
        </p:nvSpPr>
        <p:spPr>
          <a:xfrm>
            <a:off x="11965381" y="13081666"/>
            <a:ext cx="453238" cy="46106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26</a:t>
            </a:fld>
            <a:endParaRPr/>
          </a:p>
        </p:txBody>
      </p:sp>
      <p:sp>
        <p:nvSpPr>
          <p:cNvPr id="1268" name="~500 m"/>
          <p:cNvSpPr txBox="1"/>
          <p:nvPr/>
        </p:nvSpPr>
        <p:spPr>
          <a:xfrm rot="17262856">
            <a:off x="1191648" y="4591367"/>
            <a:ext cx="1505770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828800"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~500 m</a:t>
            </a:r>
          </a:p>
        </p:txBody>
      </p:sp>
      <p:grpSp>
        <p:nvGrpSpPr>
          <p:cNvPr id="1273" name="Groupe 12"/>
          <p:cNvGrpSpPr/>
          <p:nvPr/>
        </p:nvGrpSpPr>
        <p:grpSpPr>
          <a:xfrm>
            <a:off x="415833" y="5512910"/>
            <a:ext cx="2161752" cy="2742842"/>
            <a:chOff x="0" y="-1"/>
            <a:chExt cx="2161750" cy="2742841"/>
          </a:xfrm>
        </p:grpSpPr>
        <p:grpSp>
          <p:nvGrpSpPr>
            <p:cNvPr id="1271" name="Groupe 9"/>
            <p:cNvGrpSpPr/>
            <p:nvPr/>
          </p:nvGrpSpPr>
          <p:grpSpPr>
            <a:xfrm>
              <a:off x="0" y="-2"/>
              <a:ext cx="2161752" cy="2707340"/>
              <a:chOff x="0" y="0"/>
              <a:chExt cx="2161750" cy="2707338"/>
            </a:xfrm>
          </p:grpSpPr>
          <p:pic>
            <p:nvPicPr>
              <p:cNvPr id="1269" name="Image 1" descr="Image 1"/>
              <p:cNvPicPr>
                <a:picLocks noChangeAspect="1"/>
              </p:cNvPicPr>
              <p:nvPr/>
            </p:nvPicPr>
            <p:blipFill>
              <a:blip r:embed="rId5"/>
              <a:srcRect b="53537"/>
              <a:stretch>
                <a:fillRect/>
              </a:stretch>
            </p:blipFill>
            <p:spPr>
              <a:xfrm>
                <a:off x="0" y="0"/>
                <a:ext cx="2161752" cy="119761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270" name="Connecteur droit 5"/>
              <p:cNvSpPr/>
              <p:nvPr/>
            </p:nvSpPr>
            <p:spPr>
              <a:xfrm flipH="1" flipV="1">
                <a:off x="1095797" y="1188535"/>
                <a:ext cx="14762" cy="1518805"/>
              </a:xfrm>
              <a:prstGeom prst="line">
                <a:avLst/>
              </a:prstGeom>
              <a:noFill/>
              <a:ln w="1143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1272" name="Connecteur droit 11"/>
            <p:cNvSpPr/>
            <p:nvPr/>
          </p:nvSpPr>
          <p:spPr>
            <a:xfrm>
              <a:off x="695259" y="2742839"/>
              <a:ext cx="948906" cy="2"/>
            </a:xfrm>
            <a:prstGeom prst="line">
              <a:avLst/>
            </a:prstGeom>
            <a:noFill/>
            <a:ln w="1143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1278" name="Groupe 81"/>
          <p:cNvGrpSpPr/>
          <p:nvPr/>
        </p:nvGrpSpPr>
        <p:grpSpPr>
          <a:xfrm>
            <a:off x="1918826" y="1452852"/>
            <a:ext cx="2161753" cy="2742843"/>
            <a:chOff x="0" y="-1"/>
            <a:chExt cx="2161751" cy="2742841"/>
          </a:xfrm>
        </p:grpSpPr>
        <p:grpSp>
          <p:nvGrpSpPr>
            <p:cNvPr id="1276" name="Groupe 82"/>
            <p:cNvGrpSpPr/>
            <p:nvPr/>
          </p:nvGrpSpPr>
          <p:grpSpPr>
            <a:xfrm>
              <a:off x="0" y="-2"/>
              <a:ext cx="2161752" cy="2707340"/>
              <a:chOff x="0" y="0"/>
              <a:chExt cx="2161751" cy="2707338"/>
            </a:xfrm>
          </p:grpSpPr>
          <p:pic>
            <p:nvPicPr>
              <p:cNvPr id="1274" name="Image 84" descr="Image 84"/>
              <p:cNvPicPr>
                <a:picLocks noChangeAspect="1"/>
              </p:cNvPicPr>
              <p:nvPr/>
            </p:nvPicPr>
            <p:blipFill>
              <a:blip r:embed="rId5"/>
              <a:srcRect b="53537"/>
              <a:stretch>
                <a:fillRect/>
              </a:stretch>
            </p:blipFill>
            <p:spPr>
              <a:xfrm>
                <a:off x="0" y="0"/>
                <a:ext cx="2161752" cy="119761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275" name="Connecteur droit 85"/>
              <p:cNvSpPr/>
              <p:nvPr/>
            </p:nvSpPr>
            <p:spPr>
              <a:xfrm flipH="1" flipV="1">
                <a:off x="1113050" y="1188535"/>
                <a:ext cx="14762" cy="1518805"/>
              </a:xfrm>
              <a:prstGeom prst="line">
                <a:avLst/>
              </a:prstGeom>
              <a:noFill/>
              <a:ln w="1143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1277" name="Connecteur droit 83"/>
            <p:cNvSpPr/>
            <p:nvPr/>
          </p:nvSpPr>
          <p:spPr>
            <a:xfrm>
              <a:off x="695259" y="2742839"/>
              <a:ext cx="948906" cy="2"/>
            </a:xfrm>
            <a:prstGeom prst="line">
              <a:avLst/>
            </a:prstGeom>
            <a:noFill/>
            <a:ln w="1143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1283" name="Groupe 86"/>
          <p:cNvGrpSpPr/>
          <p:nvPr/>
        </p:nvGrpSpPr>
        <p:grpSpPr>
          <a:xfrm>
            <a:off x="7255970" y="2247756"/>
            <a:ext cx="2161752" cy="2742843"/>
            <a:chOff x="0" y="-1"/>
            <a:chExt cx="2161750" cy="2742841"/>
          </a:xfrm>
        </p:grpSpPr>
        <p:grpSp>
          <p:nvGrpSpPr>
            <p:cNvPr id="1281" name="Groupe 87"/>
            <p:cNvGrpSpPr/>
            <p:nvPr/>
          </p:nvGrpSpPr>
          <p:grpSpPr>
            <a:xfrm>
              <a:off x="0" y="-2"/>
              <a:ext cx="2161752" cy="2707340"/>
              <a:chOff x="0" y="0"/>
              <a:chExt cx="2161750" cy="2707338"/>
            </a:xfrm>
          </p:grpSpPr>
          <p:pic>
            <p:nvPicPr>
              <p:cNvPr id="1279" name="Image 89" descr="Image 89"/>
              <p:cNvPicPr>
                <a:picLocks noChangeAspect="1"/>
              </p:cNvPicPr>
              <p:nvPr/>
            </p:nvPicPr>
            <p:blipFill>
              <a:blip r:embed="rId5"/>
              <a:srcRect b="53537"/>
              <a:stretch>
                <a:fillRect/>
              </a:stretch>
            </p:blipFill>
            <p:spPr>
              <a:xfrm>
                <a:off x="0" y="0"/>
                <a:ext cx="2161752" cy="119761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280" name="Connecteur droit 90"/>
              <p:cNvSpPr/>
              <p:nvPr/>
            </p:nvSpPr>
            <p:spPr>
              <a:xfrm flipH="1" flipV="1">
                <a:off x="1113050" y="1188535"/>
                <a:ext cx="14762" cy="1518805"/>
              </a:xfrm>
              <a:prstGeom prst="line">
                <a:avLst/>
              </a:prstGeom>
              <a:noFill/>
              <a:ln w="1143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1282" name="Connecteur droit 88"/>
            <p:cNvSpPr/>
            <p:nvPr/>
          </p:nvSpPr>
          <p:spPr>
            <a:xfrm>
              <a:off x="695259" y="2742839"/>
              <a:ext cx="948906" cy="2"/>
            </a:xfrm>
            <a:prstGeom prst="line">
              <a:avLst/>
            </a:prstGeom>
            <a:noFill/>
            <a:ln w="1143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1284" name="Line"/>
          <p:cNvSpPr/>
          <p:nvPr/>
        </p:nvSpPr>
        <p:spPr>
          <a:xfrm flipV="1">
            <a:off x="8520258" y="3315286"/>
            <a:ext cx="11555580" cy="1585797"/>
          </a:xfrm>
          <a:prstGeom prst="line">
            <a:avLst/>
          </a:prstGeom>
          <a:ln w="25400">
            <a:solidFill>
              <a:srgbClr val="3F8E92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88" name="Connecteur droit avec flèche 7"/>
          <p:cNvSpPr/>
          <p:nvPr/>
        </p:nvSpPr>
        <p:spPr>
          <a:xfrm flipH="1">
            <a:off x="1711235" y="4481478"/>
            <a:ext cx="1211665" cy="3738772"/>
          </a:xfrm>
          <a:prstGeom prst="line">
            <a:avLst/>
          </a:prstGeom>
          <a:ln w="5715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90" name="Flèche : virage 328"/>
          <p:cNvSpPr/>
          <p:nvPr/>
        </p:nvSpPr>
        <p:spPr>
          <a:xfrm rot="7734171" flipH="1">
            <a:off x="6016828" y="4987738"/>
            <a:ext cx="2791533" cy="19707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12150"/>
                </a:lnTo>
                <a:cubicBezTo>
                  <a:pt x="0" y="6931"/>
                  <a:pt x="2987" y="2700"/>
                  <a:pt x="6671" y="2700"/>
                </a:cubicBezTo>
                <a:lnTo>
                  <a:pt x="17788" y="2700"/>
                </a:lnTo>
                <a:lnTo>
                  <a:pt x="17788" y="0"/>
                </a:lnTo>
                <a:lnTo>
                  <a:pt x="21600" y="5400"/>
                </a:lnTo>
                <a:lnTo>
                  <a:pt x="17788" y="10800"/>
                </a:lnTo>
                <a:lnTo>
                  <a:pt x="17788" y="8100"/>
                </a:lnTo>
                <a:lnTo>
                  <a:pt x="6671" y="8100"/>
                </a:lnTo>
                <a:cubicBezTo>
                  <a:pt x="5092" y="8100"/>
                  <a:pt x="3812" y="9913"/>
                  <a:pt x="3812" y="12150"/>
                </a:cubicBezTo>
                <a:lnTo>
                  <a:pt x="3812" y="21600"/>
                </a:lnTo>
                <a:close/>
              </a:path>
            </a:pathLst>
          </a:custGeom>
          <a:solidFill>
            <a:srgbClr val="81D3D8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91" name="Flèche : virage 329"/>
          <p:cNvSpPr/>
          <p:nvPr/>
        </p:nvSpPr>
        <p:spPr>
          <a:xfrm rot="1292679" flipH="1">
            <a:off x="3212596" y="3276592"/>
            <a:ext cx="2540001" cy="1793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12150"/>
                </a:lnTo>
                <a:cubicBezTo>
                  <a:pt x="0" y="6931"/>
                  <a:pt x="2987" y="2700"/>
                  <a:pt x="6671" y="2700"/>
                </a:cubicBezTo>
                <a:lnTo>
                  <a:pt x="17788" y="2700"/>
                </a:lnTo>
                <a:lnTo>
                  <a:pt x="17788" y="0"/>
                </a:lnTo>
                <a:lnTo>
                  <a:pt x="21600" y="5400"/>
                </a:lnTo>
                <a:lnTo>
                  <a:pt x="17788" y="10800"/>
                </a:lnTo>
                <a:lnTo>
                  <a:pt x="17788" y="8100"/>
                </a:lnTo>
                <a:lnTo>
                  <a:pt x="6671" y="8100"/>
                </a:lnTo>
                <a:cubicBezTo>
                  <a:pt x="5092" y="8100"/>
                  <a:pt x="3812" y="9913"/>
                  <a:pt x="3812" y="12150"/>
                </a:cubicBezTo>
                <a:lnTo>
                  <a:pt x="3812" y="21600"/>
                </a:lnTo>
                <a:close/>
              </a:path>
            </a:pathLst>
          </a:custGeom>
          <a:solidFill>
            <a:srgbClr val="81D3D8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92" name="ZoneTexte 11"/>
          <p:cNvSpPr txBox="1"/>
          <p:nvPr/>
        </p:nvSpPr>
        <p:spPr>
          <a:xfrm>
            <a:off x="8809787" y="5039057"/>
            <a:ext cx="3391152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0"/>
              </a:spcBef>
              <a:defRPr b="1">
                <a:solidFill>
                  <a:srgbClr val="009093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TRIGGER</a:t>
            </a:r>
          </a:p>
        </p:txBody>
      </p:sp>
      <p:pic>
        <p:nvPicPr>
          <p:cNvPr id="1298" name="heron_logo.png" descr="heron_log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9018" y="269067"/>
            <a:ext cx="1728343" cy="1553806"/>
          </a:xfrm>
          <a:prstGeom prst="rect">
            <a:avLst/>
          </a:prstGeom>
          <a:ln w="12700">
            <a:miter lim="400000"/>
          </a:ln>
        </p:spPr>
      </p:pic>
      <p:sp>
        <p:nvSpPr>
          <p:cNvPr id="1289" name="Flèche : virage 10"/>
          <p:cNvSpPr/>
          <p:nvPr/>
        </p:nvSpPr>
        <p:spPr>
          <a:xfrm rot="10449758">
            <a:off x="2472713" y="6402581"/>
            <a:ext cx="2791534" cy="19707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12150"/>
                </a:lnTo>
                <a:cubicBezTo>
                  <a:pt x="0" y="6931"/>
                  <a:pt x="2987" y="2700"/>
                  <a:pt x="6671" y="2700"/>
                </a:cubicBezTo>
                <a:lnTo>
                  <a:pt x="17788" y="2700"/>
                </a:lnTo>
                <a:lnTo>
                  <a:pt x="17788" y="0"/>
                </a:lnTo>
                <a:lnTo>
                  <a:pt x="21600" y="5400"/>
                </a:lnTo>
                <a:lnTo>
                  <a:pt x="17788" y="10800"/>
                </a:lnTo>
                <a:lnTo>
                  <a:pt x="17788" y="8100"/>
                </a:lnTo>
                <a:lnTo>
                  <a:pt x="6671" y="8100"/>
                </a:lnTo>
                <a:cubicBezTo>
                  <a:pt x="5092" y="8100"/>
                  <a:pt x="3812" y="9913"/>
                  <a:pt x="3812" y="12150"/>
                </a:cubicBezTo>
                <a:lnTo>
                  <a:pt x="3812" y="21600"/>
                </a:lnTo>
                <a:close/>
              </a:path>
            </a:pathLst>
          </a:custGeom>
          <a:solidFill>
            <a:srgbClr val="81D3D8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Rectangle 325">
            <a:extLst>
              <a:ext uri="{FF2B5EF4-FFF2-40B4-BE49-F238E27FC236}">
                <a16:creationId xmlns:a16="http://schemas.microsoft.com/office/drawing/2014/main" id="{10E35C57-5792-FFB5-A41F-3F2712BCF901}"/>
              </a:ext>
            </a:extLst>
          </p:cNvPr>
          <p:cNvSpPr txBox="1"/>
          <p:nvPr/>
        </p:nvSpPr>
        <p:spPr>
          <a:xfrm>
            <a:off x="13262957" y="5539385"/>
            <a:ext cx="10364442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20" rIns="45720">
            <a:spAutoFit/>
          </a:bodyPr>
          <a:lstStyle>
            <a:lvl1pPr algn="ctr">
              <a:spcBef>
                <a:spcPts val="0"/>
              </a:spcBef>
              <a:defRPr sz="4400" b="1">
                <a:solidFill>
                  <a:srgbClr val="47474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dirty="0"/>
              <a:t>Beamforming for reconstruction </a:t>
            </a:r>
          </a:p>
          <a:p>
            <a:r>
              <a:rPr lang="en-US" dirty="0"/>
              <a:t>of transient radio signals</a:t>
            </a:r>
          </a:p>
        </p:txBody>
      </p:sp>
      <p:sp>
        <p:nvSpPr>
          <p:cNvPr id="8" name="Rectangle">
            <a:extLst>
              <a:ext uri="{FF2B5EF4-FFF2-40B4-BE49-F238E27FC236}">
                <a16:creationId xmlns:a16="http://schemas.microsoft.com/office/drawing/2014/main" id="{441E0A5A-FFBB-8E46-D32E-D4DAB49B695B}"/>
              </a:ext>
            </a:extLst>
          </p:cNvPr>
          <p:cNvSpPr/>
          <p:nvPr/>
        </p:nvSpPr>
        <p:spPr>
          <a:xfrm>
            <a:off x="13133959" y="7057131"/>
            <a:ext cx="10824854" cy="3045894"/>
          </a:xfrm>
          <a:prstGeom prst="rect">
            <a:avLst/>
          </a:prstGeom>
          <a:solidFill>
            <a:srgbClr val="94D0D6"/>
          </a:solidFill>
          <a:ln w="12700"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  <p:txBody>
          <a:bodyPr lIns="0" tIns="0" rIns="0" bIns="0" anchor="ctr"/>
          <a:lstStyle/>
          <a:p>
            <a:endParaRPr sz="1800"/>
          </a:p>
        </p:txBody>
      </p:sp>
      <p:sp>
        <p:nvSpPr>
          <p:cNvPr id="9" name="ZoneTexte 2">
            <a:extLst>
              <a:ext uri="{FF2B5EF4-FFF2-40B4-BE49-F238E27FC236}">
                <a16:creationId xmlns:a16="http://schemas.microsoft.com/office/drawing/2014/main" id="{9DB38AD3-E72E-9D0B-10E4-8DE6F7DEE380}"/>
              </a:ext>
            </a:extLst>
          </p:cNvPr>
          <p:cNvSpPr txBox="1"/>
          <p:nvPr/>
        </p:nvSpPr>
        <p:spPr>
          <a:xfrm>
            <a:off x="13353929" y="7075687"/>
            <a:ext cx="10481986" cy="3026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Bef>
                <a:spcPts val="0"/>
              </a:spcBef>
              <a:defRPr sz="3800">
                <a:solidFill>
                  <a:srgbClr val="63D5D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3800" b="1" dirty="0">
                <a:solidFill>
                  <a:srgbClr val="007A93"/>
                </a:solidFill>
                <a:latin typeface="Avenir Next" panose="020B0503020202020204" pitchFamily="34" charset="0"/>
              </a:rPr>
              <a:t>S</a:t>
            </a:r>
            <a:r>
              <a:rPr sz="38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tandalone</a:t>
            </a:r>
            <a:r>
              <a:rPr sz="3800" b="1" dirty="0">
                <a:solidFill>
                  <a:srgbClr val="007A93"/>
                </a:solidFill>
                <a:latin typeface="Avenir Next" panose="020B0503020202020204" pitchFamily="34" charset="0"/>
              </a:rPr>
              <a:t> antennas: </a:t>
            </a:r>
            <a:endParaRPr lang="es-ES" sz="3800" b="1" dirty="0">
              <a:solidFill>
                <a:srgbClr val="007A93"/>
              </a:solidFill>
              <a:latin typeface="Avenir Next" panose="020B0503020202020204" pitchFamily="34" charset="0"/>
            </a:endParaRPr>
          </a:p>
          <a:p>
            <a:pPr marL="571500" indent="-571500">
              <a:spcBef>
                <a:spcPts val="0"/>
              </a:spcBef>
              <a:buFont typeface="Wingdings" pitchFamily="2" charset="2"/>
              <a:buChar char="q"/>
              <a:defRPr sz="3800">
                <a:solidFill>
                  <a:srgbClr val="63D5D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800" dirty="0">
                <a:solidFill>
                  <a:schemeClr val="tx1"/>
                </a:solidFill>
                <a:latin typeface="Avenir Next" panose="020B0503020202020204" pitchFamily="34" charset="0"/>
                <a:sym typeface="Helvetica Neue"/>
              </a:rPr>
              <a:t>receive triggers from phased arrays to find signals otherwise not detectable</a:t>
            </a:r>
          </a:p>
          <a:p>
            <a:pPr marL="571500" indent="-571500">
              <a:spcBef>
                <a:spcPts val="0"/>
              </a:spcBef>
              <a:buFont typeface="Wingdings" pitchFamily="2" charset="2"/>
              <a:buChar char="q"/>
              <a:defRPr sz="3800">
                <a:solidFill>
                  <a:srgbClr val="63D5D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800" dirty="0">
                <a:solidFill>
                  <a:schemeClr val="tx1"/>
                </a:solidFill>
                <a:latin typeface="Avenir Next" panose="020B0503020202020204" pitchFamily="34" charset="0"/>
                <a:sym typeface="Helvetica Neue"/>
              </a:rPr>
              <a:t>can also self-trigger</a:t>
            </a:r>
          </a:p>
          <a:p>
            <a:pPr marL="571500" indent="-571500">
              <a:spcBef>
                <a:spcPts val="0"/>
              </a:spcBef>
              <a:buFont typeface="Wingdings" pitchFamily="2" charset="2"/>
              <a:buChar char="q"/>
              <a:defRPr sz="3800">
                <a:solidFill>
                  <a:srgbClr val="63D5D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800" dirty="0">
                <a:solidFill>
                  <a:schemeClr val="tx1"/>
                </a:solidFill>
                <a:latin typeface="Avenir Next" panose="020B0503020202020204" pitchFamily="34" charset="0"/>
                <a:sym typeface="Helvetica Neue"/>
              </a:rPr>
              <a:t>veto noise (Radio Freq. Interference, RFI)</a:t>
            </a:r>
          </a:p>
        </p:txBody>
      </p:sp>
      <p:sp>
        <p:nvSpPr>
          <p:cNvPr id="3" name="Ingredient #1: Enhanced Trigger">
            <a:extLst>
              <a:ext uri="{FF2B5EF4-FFF2-40B4-BE49-F238E27FC236}">
                <a16:creationId xmlns:a16="http://schemas.microsoft.com/office/drawing/2014/main" id="{5D7690D6-4345-63EA-0AC8-5375E3362A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7631" y="294340"/>
            <a:ext cx="19408826" cy="12701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/>
            </a:lvl1pPr>
          </a:lstStyle>
          <a:p>
            <a:pPr algn="l"/>
            <a:r>
              <a:rPr lang="es-ES" sz="7200" dirty="0" err="1">
                <a:solidFill>
                  <a:srgbClr val="007A93"/>
                </a:solidFill>
              </a:rPr>
              <a:t>Observational</a:t>
            </a:r>
            <a:r>
              <a:rPr lang="es-ES" sz="7200" dirty="0">
                <a:solidFill>
                  <a:srgbClr val="007A93"/>
                </a:solidFill>
              </a:rPr>
              <a:t> </a:t>
            </a:r>
            <a:r>
              <a:rPr lang="es-ES" sz="7200" dirty="0" err="1">
                <a:solidFill>
                  <a:srgbClr val="007A93"/>
                </a:solidFill>
              </a:rPr>
              <a:t>strategy</a:t>
            </a:r>
            <a:r>
              <a:rPr lang="es-ES" sz="7200" dirty="0">
                <a:solidFill>
                  <a:srgbClr val="007A93"/>
                </a:solidFill>
              </a:rPr>
              <a:t>:</a:t>
            </a:r>
            <a:endParaRPr sz="7200" dirty="0">
              <a:solidFill>
                <a:srgbClr val="007A9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518061D-1BD1-B445-B5DF-79EEAD96098B}"/>
              </a:ext>
            </a:extLst>
          </p:cNvPr>
          <p:cNvSpPr txBox="1"/>
          <p:nvPr/>
        </p:nvSpPr>
        <p:spPr>
          <a:xfrm>
            <a:off x="12009982" y="490884"/>
            <a:ext cx="7693916" cy="22031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Bef>
                <a:spcPts val="1100"/>
              </a:spcBef>
            </a:pPr>
            <a:r>
              <a:rPr lang="en-US" sz="3200" b="1" i="1" dirty="0">
                <a:latin typeface="Avenir Next" panose="020B0503020202020204" pitchFamily="34" charset="0"/>
              </a:rPr>
              <a:t>Real novelty of HERON:</a:t>
            </a:r>
          </a:p>
          <a:p>
            <a:pPr>
              <a:spcBef>
                <a:spcPts val="1100"/>
              </a:spcBef>
            </a:pPr>
            <a:r>
              <a:rPr lang="en-US" sz="3200" i="1" dirty="0">
                <a:latin typeface="Avenir Next" panose="020B0503020202020204" pitchFamily="34" charset="0"/>
              </a:rPr>
              <a:t>The low-threshold </a:t>
            </a:r>
            <a:r>
              <a:rPr lang="en-US" sz="3200" b="1" i="1" dirty="0">
                <a:latin typeface="Avenir Next" panose="020B0503020202020204" pitchFamily="34" charset="0"/>
              </a:rPr>
              <a:t>trigger</a:t>
            </a:r>
            <a:r>
              <a:rPr lang="en-US" sz="3200" i="1" dirty="0">
                <a:latin typeface="Avenir Next" panose="020B0503020202020204" pitchFamily="34" charset="0"/>
              </a:rPr>
              <a:t> provided by the phased array is then </a:t>
            </a:r>
            <a:r>
              <a:rPr lang="en-US" sz="3200" b="1" i="1" dirty="0">
                <a:latin typeface="Avenir Next" panose="020B0503020202020204" pitchFamily="34" charset="0"/>
              </a:rPr>
              <a:t>distributed</a:t>
            </a:r>
            <a:r>
              <a:rPr lang="en-US" sz="3200" i="1" dirty="0">
                <a:latin typeface="Avenir Next" panose="020B0503020202020204" pitchFamily="34" charset="0"/>
              </a:rPr>
              <a:t> to the neighboring autonomous antennas. </a:t>
            </a:r>
          </a:p>
        </p:txBody>
      </p:sp>
      <p:sp>
        <p:nvSpPr>
          <p:cNvPr id="6" name="Rectangle 325">
            <a:extLst>
              <a:ext uri="{FF2B5EF4-FFF2-40B4-BE49-F238E27FC236}">
                <a16:creationId xmlns:a16="http://schemas.microsoft.com/office/drawing/2014/main" id="{C368DEA2-0007-3839-7EDE-FB46E7F011C6}"/>
              </a:ext>
            </a:extLst>
          </p:cNvPr>
          <p:cNvSpPr txBox="1"/>
          <p:nvPr/>
        </p:nvSpPr>
        <p:spPr>
          <a:xfrm>
            <a:off x="-266474" y="13020344"/>
            <a:ext cx="7236086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spcBef>
                <a:spcPts val="0"/>
              </a:spcBef>
              <a:defRPr sz="4400" b="1">
                <a:solidFill>
                  <a:srgbClr val="47474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sz="3600" b="0" dirty="0">
                <a:latin typeface="Avenir Next" panose="020B0503020202020204" pitchFamily="34" charset="0"/>
              </a:rPr>
              <a:t>credit: A. Ferriere, V. </a:t>
            </a:r>
            <a:r>
              <a:rPr lang="en-US" sz="3600" b="0" dirty="0" err="1">
                <a:latin typeface="Avenir Next" panose="020B0503020202020204" pitchFamily="34" charset="0"/>
              </a:rPr>
              <a:t>Decoene</a:t>
            </a:r>
            <a:endParaRPr sz="3600" b="0" dirty="0">
              <a:latin typeface="Avenir Next" panose="020B0503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" name="Rectangle"/>
          <p:cNvSpPr/>
          <p:nvPr/>
        </p:nvSpPr>
        <p:spPr>
          <a:xfrm>
            <a:off x="11904729" y="3659187"/>
            <a:ext cx="8185657" cy="8929977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35" name="pasted-movie.png" descr="pasted-movie.png"/>
          <p:cNvPicPr>
            <a:picLocks noChangeAspect="1"/>
          </p:cNvPicPr>
          <p:nvPr/>
        </p:nvPicPr>
        <p:blipFill>
          <a:blip r:embed="rId2"/>
          <a:srcRect l="4206" t="2576" r="3891" b="2339"/>
          <a:stretch>
            <a:fillRect/>
          </a:stretch>
        </p:blipFill>
        <p:spPr>
          <a:xfrm>
            <a:off x="20801326" y="4777888"/>
            <a:ext cx="2410820" cy="44744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0" h="21589" extrusionOk="0">
                <a:moveTo>
                  <a:pt x="4376" y="0"/>
                </a:moveTo>
                <a:cubicBezTo>
                  <a:pt x="4274" y="0"/>
                  <a:pt x="4169" y="10"/>
                  <a:pt x="4066" y="15"/>
                </a:cubicBezTo>
                <a:cubicBezTo>
                  <a:pt x="4245" y="7"/>
                  <a:pt x="4423" y="5"/>
                  <a:pt x="4600" y="10"/>
                </a:cubicBezTo>
                <a:cubicBezTo>
                  <a:pt x="4524" y="8"/>
                  <a:pt x="4453" y="0"/>
                  <a:pt x="4376" y="0"/>
                </a:cubicBezTo>
                <a:close/>
                <a:moveTo>
                  <a:pt x="5238" y="57"/>
                </a:moveTo>
                <a:cubicBezTo>
                  <a:pt x="5814" y="127"/>
                  <a:pt x="6344" y="269"/>
                  <a:pt x="6777" y="483"/>
                </a:cubicBezTo>
                <a:cubicBezTo>
                  <a:pt x="7470" y="824"/>
                  <a:pt x="7787" y="1311"/>
                  <a:pt x="7667" y="1821"/>
                </a:cubicBezTo>
                <a:cubicBezTo>
                  <a:pt x="7786" y="1310"/>
                  <a:pt x="7527" y="873"/>
                  <a:pt x="6886" y="525"/>
                </a:cubicBezTo>
                <a:cubicBezTo>
                  <a:pt x="6438" y="281"/>
                  <a:pt x="5865" y="129"/>
                  <a:pt x="5238" y="57"/>
                </a:cubicBezTo>
                <a:close/>
                <a:moveTo>
                  <a:pt x="2739" y="180"/>
                </a:moveTo>
                <a:cubicBezTo>
                  <a:pt x="2324" y="268"/>
                  <a:pt x="1921" y="383"/>
                  <a:pt x="1546" y="538"/>
                </a:cubicBezTo>
                <a:cubicBezTo>
                  <a:pt x="898" y="805"/>
                  <a:pt x="437" y="1182"/>
                  <a:pt x="195" y="1576"/>
                </a:cubicBezTo>
                <a:cubicBezTo>
                  <a:pt x="257" y="1473"/>
                  <a:pt x="334" y="1371"/>
                  <a:pt x="429" y="1271"/>
                </a:cubicBezTo>
                <a:cubicBezTo>
                  <a:pt x="703" y="983"/>
                  <a:pt x="1563" y="510"/>
                  <a:pt x="2125" y="339"/>
                </a:cubicBezTo>
                <a:cubicBezTo>
                  <a:pt x="2328" y="278"/>
                  <a:pt x="2531" y="225"/>
                  <a:pt x="2739" y="180"/>
                </a:cubicBezTo>
                <a:close/>
                <a:moveTo>
                  <a:pt x="188" y="1587"/>
                </a:moveTo>
                <a:cubicBezTo>
                  <a:pt x="125" y="1692"/>
                  <a:pt x="87" y="1795"/>
                  <a:pt x="59" y="1900"/>
                </a:cubicBezTo>
                <a:cubicBezTo>
                  <a:pt x="86" y="1795"/>
                  <a:pt x="128" y="1691"/>
                  <a:pt x="188" y="1587"/>
                </a:cubicBezTo>
                <a:close/>
                <a:moveTo>
                  <a:pt x="7664" y="1836"/>
                </a:moveTo>
                <a:cubicBezTo>
                  <a:pt x="7647" y="1905"/>
                  <a:pt x="7620" y="1976"/>
                  <a:pt x="7587" y="2045"/>
                </a:cubicBezTo>
                <a:cubicBezTo>
                  <a:pt x="7524" y="2174"/>
                  <a:pt x="7385" y="2353"/>
                  <a:pt x="7277" y="2443"/>
                </a:cubicBezTo>
                <a:cubicBezTo>
                  <a:pt x="7168" y="2532"/>
                  <a:pt x="7037" y="2650"/>
                  <a:pt x="6983" y="2706"/>
                </a:cubicBezTo>
                <a:cubicBezTo>
                  <a:pt x="6696" y="3010"/>
                  <a:pt x="5481" y="3470"/>
                  <a:pt x="4589" y="3612"/>
                </a:cubicBezTo>
                <a:cubicBezTo>
                  <a:pt x="3515" y="3782"/>
                  <a:pt x="2536" y="3756"/>
                  <a:pt x="1668" y="3535"/>
                </a:cubicBezTo>
                <a:cubicBezTo>
                  <a:pt x="2078" y="3646"/>
                  <a:pt x="2539" y="3715"/>
                  <a:pt x="3033" y="3724"/>
                </a:cubicBezTo>
                <a:lnTo>
                  <a:pt x="3410" y="3732"/>
                </a:lnTo>
                <a:lnTo>
                  <a:pt x="3689" y="4027"/>
                </a:lnTo>
                <a:cubicBezTo>
                  <a:pt x="3842" y="4190"/>
                  <a:pt x="4032" y="4390"/>
                  <a:pt x="4111" y="4471"/>
                </a:cubicBezTo>
                <a:cubicBezTo>
                  <a:pt x="5039" y="5422"/>
                  <a:pt x="5650" y="6054"/>
                  <a:pt x="5943" y="6363"/>
                </a:cubicBezTo>
                <a:cubicBezTo>
                  <a:pt x="6139" y="6570"/>
                  <a:pt x="6424" y="6870"/>
                  <a:pt x="6579" y="7032"/>
                </a:cubicBezTo>
                <a:cubicBezTo>
                  <a:pt x="6734" y="7193"/>
                  <a:pt x="7015" y="7487"/>
                  <a:pt x="7203" y="7685"/>
                </a:cubicBezTo>
                <a:cubicBezTo>
                  <a:pt x="7392" y="7882"/>
                  <a:pt x="7608" y="8103"/>
                  <a:pt x="7681" y="8175"/>
                </a:cubicBezTo>
                <a:cubicBezTo>
                  <a:pt x="7756" y="8247"/>
                  <a:pt x="7954" y="8450"/>
                  <a:pt x="8125" y="8630"/>
                </a:cubicBezTo>
                <a:cubicBezTo>
                  <a:pt x="8296" y="8809"/>
                  <a:pt x="8597" y="9124"/>
                  <a:pt x="8791" y="9326"/>
                </a:cubicBezTo>
                <a:cubicBezTo>
                  <a:pt x="8986" y="9528"/>
                  <a:pt x="9136" y="9705"/>
                  <a:pt x="9126" y="9720"/>
                </a:cubicBezTo>
                <a:cubicBezTo>
                  <a:pt x="9115" y="9736"/>
                  <a:pt x="8599" y="9890"/>
                  <a:pt x="7978" y="10061"/>
                </a:cubicBezTo>
                <a:cubicBezTo>
                  <a:pt x="6429" y="10489"/>
                  <a:pt x="5225" y="10931"/>
                  <a:pt x="4181" y="11453"/>
                </a:cubicBezTo>
                <a:cubicBezTo>
                  <a:pt x="4055" y="11516"/>
                  <a:pt x="3895" y="11584"/>
                  <a:pt x="3825" y="11606"/>
                </a:cubicBezTo>
                <a:cubicBezTo>
                  <a:pt x="3754" y="11627"/>
                  <a:pt x="3714" y="11645"/>
                  <a:pt x="3734" y="11646"/>
                </a:cubicBezTo>
                <a:cubicBezTo>
                  <a:pt x="3754" y="11646"/>
                  <a:pt x="3614" y="11733"/>
                  <a:pt x="3420" y="11836"/>
                </a:cubicBezTo>
                <a:cubicBezTo>
                  <a:pt x="2994" y="12064"/>
                  <a:pt x="2750" y="12251"/>
                  <a:pt x="2628" y="12449"/>
                </a:cubicBezTo>
                <a:cubicBezTo>
                  <a:pt x="2372" y="12863"/>
                  <a:pt x="2686" y="13189"/>
                  <a:pt x="3490" y="13347"/>
                </a:cubicBezTo>
                <a:cubicBezTo>
                  <a:pt x="3824" y="13413"/>
                  <a:pt x="3998" y="13423"/>
                  <a:pt x="4795" y="13429"/>
                </a:cubicBezTo>
                <a:cubicBezTo>
                  <a:pt x="5726" y="13435"/>
                  <a:pt x="6033" y="13421"/>
                  <a:pt x="7057" y="13320"/>
                </a:cubicBezTo>
                <a:cubicBezTo>
                  <a:pt x="7367" y="13290"/>
                  <a:pt x="7660" y="13266"/>
                  <a:pt x="7709" y="13270"/>
                </a:cubicBezTo>
                <a:cubicBezTo>
                  <a:pt x="7758" y="13273"/>
                  <a:pt x="7913" y="13248"/>
                  <a:pt x="8051" y="13213"/>
                </a:cubicBezTo>
                <a:cubicBezTo>
                  <a:pt x="8190" y="13178"/>
                  <a:pt x="8412" y="13150"/>
                  <a:pt x="8543" y="13150"/>
                </a:cubicBezTo>
                <a:cubicBezTo>
                  <a:pt x="8674" y="13150"/>
                  <a:pt x="8781" y="13136"/>
                  <a:pt x="8781" y="13121"/>
                </a:cubicBezTo>
                <a:cubicBezTo>
                  <a:pt x="8781" y="13106"/>
                  <a:pt x="9062" y="13059"/>
                  <a:pt x="9405" y="13016"/>
                </a:cubicBezTo>
                <a:cubicBezTo>
                  <a:pt x="9749" y="12973"/>
                  <a:pt x="10027" y="12928"/>
                  <a:pt x="10027" y="12914"/>
                </a:cubicBezTo>
                <a:cubicBezTo>
                  <a:pt x="10027" y="12900"/>
                  <a:pt x="10086" y="12887"/>
                  <a:pt x="10152" y="12887"/>
                </a:cubicBezTo>
                <a:cubicBezTo>
                  <a:pt x="10220" y="12887"/>
                  <a:pt x="10347" y="12866"/>
                  <a:pt x="10435" y="12841"/>
                </a:cubicBezTo>
                <a:cubicBezTo>
                  <a:pt x="10523" y="12816"/>
                  <a:pt x="10657" y="12791"/>
                  <a:pt x="10735" y="12784"/>
                </a:cubicBezTo>
                <a:cubicBezTo>
                  <a:pt x="10859" y="12774"/>
                  <a:pt x="10887" y="12792"/>
                  <a:pt x="10952" y="12920"/>
                </a:cubicBezTo>
                <a:cubicBezTo>
                  <a:pt x="10992" y="13001"/>
                  <a:pt x="11138" y="13295"/>
                  <a:pt x="11276" y="13573"/>
                </a:cubicBezTo>
                <a:cubicBezTo>
                  <a:pt x="11416" y="13851"/>
                  <a:pt x="11580" y="14178"/>
                  <a:pt x="11643" y="14299"/>
                </a:cubicBezTo>
                <a:cubicBezTo>
                  <a:pt x="11790" y="14589"/>
                  <a:pt x="11949" y="14910"/>
                  <a:pt x="12079" y="15172"/>
                </a:cubicBezTo>
                <a:cubicBezTo>
                  <a:pt x="12136" y="15289"/>
                  <a:pt x="12230" y="15472"/>
                  <a:pt x="12288" y="15580"/>
                </a:cubicBezTo>
                <a:cubicBezTo>
                  <a:pt x="12346" y="15688"/>
                  <a:pt x="12508" y="16003"/>
                  <a:pt x="12644" y="16281"/>
                </a:cubicBezTo>
                <a:cubicBezTo>
                  <a:pt x="12861" y="16723"/>
                  <a:pt x="13162" y="17325"/>
                  <a:pt x="13461" y="17912"/>
                </a:cubicBezTo>
                <a:cubicBezTo>
                  <a:pt x="13685" y="18351"/>
                  <a:pt x="13914" y="18726"/>
                  <a:pt x="14075" y="18915"/>
                </a:cubicBezTo>
                <a:cubicBezTo>
                  <a:pt x="14171" y="19027"/>
                  <a:pt x="14251" y="19129"/>
                  <a:pt x="14250" y="19143"/>
                </a:cubicBezTo>
                <a:cubicBezTo>
                  <a:pt x="14249" y="19156"/>
                  <a:pt x="14153" y="19247"/>
                  <a:pt x="14040" y="19344"/>
                </a:cubicBezTo>
                <a:cubicBezTo>
                  <a:pt x="13800" y="19551"/>
                  <a:pt x="13669" y="19763"/>
                  <a:pt x="13614" y="19971"/>
                </a:cubicBezTo>
                <a:cubicBezTo>
                  <a:pt x="13777" y="19480"/>
                  <a:pt x="14428" y="18980"/>
                  <a:pt x="15346" y="18636"/>
                </a:cubicBezTo>
                <a:cubicBezTo>
                  <a:pt x="16017" y="18385"/>
                  <a:pt x="16647" y="18241"/>
                  <a:pt x="17352" y="18180"/>
                </a:cubicBezTo>
                <a:cubicBezTo>
                  <a:pt x="17287" y="18185"/>
                  <a:pt x="17197" y="18183"/>
                  <a:pt x="17139" y="18190"/>
                </a:cubicBezTo>
                <a:cubicBezTo>
                  <a:pt x="16882" y="18219"/>
                  <a:pt x="16651" y="18230"/>
                  <a:pt x="16626" y="18215"/>
                </a:cubicBezTo>
                <a:cubicBezTo>
                  <a:pt x="16602" y="18200"/>
                  <a:pt x="16548" y="18130"/>
                  <a:pt x="16508" y="18058"/>
                </a:cubicBezTo>
                <a:cubicBezTo>
                  <a:pt x="16438" y="17935"/>
                  <a:pt x="16254" y="17687"/>
                  <a:pt x="15946" y="17309"/>
                </a:cubicBezTo>
                <a:cubicBezTo>
                  <a:pt x="15873" y="17219"/>
                  <a:pt x="15712" y="17020"/>
                  <a:pt x="15590" y="16868"/>
                </a:cubicBezTo>
                <a:cubicBezTo>
                  <a:pt x="15467" y="16715"/>
                  <a:pt x="15294" y="16502"/>
                  <a:pt x="15202" y="16394"/>
                </a:cubicBezTo>
                <a:cubicBezTo>
                  <a:pt x="15111" y="16286"/>
                  <a:pt x="14964" y="16102"/>
                  <a:pt x="14874" y="15986"/>
                </a:cubicBezTo>
                <a:cubicBezTo>
                  <a:pt x="14785" y="15870"/>
                  <a:pt x="14607" y="15653"/>
                  <a:pt x="14480" y="15503"/>
                </a:cubicBezTo>
                <a:cubicBezTo>
                  <a:pt x="14353" y="15354"/>
                  <a:pt x="14250" y="15225"/>
                  <a:pt x="14250" y="15218"/>
                </a:cubicBezTo>
                <a:cubicBezTo>
                  <a:pt x="14250" y="15211"/>
                  <a:pt x="14172" y="15113"/>
                  <a:pt x="14079" y="15001"/>
                </a:cubicBezTo>
                <a:cubicBezTo>
                  <a:pt x="13984" y="14888"/>
                  <a:pt x="13702" y="14540"/>
                  <a:pt x="13450" y="14226"/>
                </a:cubicBezTo>
                <a:cubicBezTo>
                  <a:pt x="12345" y="12853"/>
                  <a:pt x="12093" y="12545"/>
                  <a:pt x="12068" y="12522"/>
                </a:cubicBezTo>
                <a:cubicBezTo>
                  <a:pt x="12054" y="12508"/>
                  <a:pt x="12117" y="12481"/>
                  <a:pt x="12208" y="12462"/>
                </a:cubicBezTo>
                <a:cubicBezTo>
                  <a:pt x="12300" y="12443"/>
                  <a:pt x="12456" y="12406"/>
                  <a:pt x="12550" y="12380"/>
                </a:cubicBezTo>
                <a:cubicBezTo>
                  <a:pt x="12645" y="12354"/>
                  <a:pt x="12754" y="12334"/>
                  <a:pt x="12791" y="12334"/>
                </a:cubicBezTo>
                <a:cubicBezTo>
                  <a:pt x="12829" y="12334"/>
                  <a:pt x="13018" y="12281"/>
                  <a:pt x="13213" y="12215"/>
                </a:cubicBezTo>
                <a:cubicBezTo>
                  <a:pt x="13408" y="12150"/>
                  <a:pt x="13645" y="12086"/>
                  <a:pt x="13744" y="12074"/>
                </a:cubicBezTo>
                <a:cubicBezTo>
                  <a:pt x="13842" y="12061"/>
                  <a:pt x="13916" y="12033"/>
                  <a:pt x="13908" y="12012"/>
                </a:cubicBezTo>
                <a:cubicBezTo>
                  <a:pt x="13900" y="11992"/>
                  <a:pt x="13958" y="11968"/>
                  <a:pt x="14040" y="11959"/>
                </a:cubicBezTo>
                <a:cubicBezTo>
                  <a:pt x="14122" y="11950"/>
                  <a:pt x="14263" y="11935"/>
                  <a:pt x="14351" y="11924"/>
                </a:cubicBezTo>
                <a:cubicBezTo>
                  <a:pt x="14439" y="11914"/>
                  <a:pt x="14602" y="11862"/>
                  <a:pt x="14710" y="11809"/>
                </a:cubicBezTo>
                <a:cubicBezTo>
                  <a:pt x="14820" y="11757"/>
                  <a:pt x="14976" y="11713"/>
                  <a:pt x="15056" y="11713"/>
                </a:cubicBezTo>
                <a:cubicBezTo>
                  <a:pt x="15136" y="11713"/>
                  <a:pt x="15202" y="11701"/>
                  <a:pt x="15202" y="11685"/>
                </a:cubicBezTo>
                <a:cubicBezTo>
                  <a:pt x="15202" y="11669"/>
                  <a:pt x="15542" y="11547"/>
                  <a:pt x="15960" y="11417"/>
                </a:cubicBezTo>
                <a:cubicBezTo>
                  <a:pt x="16376" y="11287"/>
                  <a:pt x="16727" y="11168"/>
                  <a:pt x="16738" y="11154"/>
                </a:cubicBezTo>
                <a:cubicBezTo>
                  <a:pt x="16748" y="11139"/>
                  <a:pt x="16780" y="11126"/>
                  <a:pt x="16811" y="11126"/>
                </a:cubicBezTo>
                <a:cubicBezTo>
                  <a:pt x="16875" y="11126"/>
                  <a:pt x="17924" y="10739"/>
                  <a:pt x="17970" y="10699"/>
                </a:cubicBezTo>
                <a:cubicBezTo>
                  <a:pt x="17986" y="10684"/>
                  <a:pt x="18046" y="10682"/>
                  <a:pt x="18099" y="10693"/>
                </a:cubicBezTo>
                <a:cubicBezTo>
                  <a:pt x="18170" y="10708"/>
                  <a:pt x="18185" y="10700"/>
                  <a:pt x="18158" y="10662"/>
                </a:cubicBezTo>
                <a:cubicBezTo>
                  <a:pt x="18132" y="10625"/>
                  <a:pt x="18191" y="10597"/>
                  <a:pt x="18382" y="10557"/>
                </a:cubicBezTo>
                <a:cubicBezTo>
                  <a:pt x="18555" y="10521"/>
                  <a:pt x="18778" y="10422"/>
                  <a:pt x="19059" y="10260"/>
                </a:cubicBezTo>
                <a:cubicBezTo>
                  <a:pt x="20070" y="9676"/>
                  <a:pt x="20145" y="9142"/>
                  <a:pt x="19244" y="8891"/>
                </a:cubicBezTo>
                <a:cubicBezTo>
                  <a:pt x="18916" y="8800"/>
                  <a:pt x="18135" y="8717"/>
                  <a:pt x="17750" y="8732"/>
                </a:cubicBezTo>
                <a:cubicBezTo>
                  <a:pt x="17608" y="8738"/>
                  <a:pt x="17317" y="8743"/>
                  <a:pt x="17105" y="8747"/>
                </a:cubicBezTo>
                <a:cubicBezTo>
                  <a:pt x="16892" y="8750"/>
                  <a:pt x="16684" y="8768"/>
                  <a:pt x="16644" y="8786"/>
                </a:cubicBezTo>
                <a:cubicBezTo>
                  <a:pt x="16603" y="8803"/>
                  <a:pt x="16485" y="8812"/>
                  <a:pt x="16379" y="8803"/>
                </a:cubicBezTo>
                <a:cubicBezTo>
                  <a:pt x="16102" y="8781"/>
                  <a:pt x="14880" y="8831"/>
                  <a:pt x="14204" y="8893"/>
                </a:cubicBezTo>
                <a:cubicBezTo>
                  <a:pt x="13334" y="8973"/>
                  <a:pt x="11919" y="9179"/>
                  <a:pt x="10969" y="9362"/>
                </a:cubicBezTo>
                <a:cubicBezTo>
                  <a:pt x="10503" y="9452"/>
                  <a:pt x="10114" y="9521"/>
                  <a:pt x="10103" y="9515"/>
                </a:cubicBezTo>
                <a:cubicBezTo>
                  <a:pt x="10092" y="9510"/>
                  <a:pt x="9981" y="9205"/>
                  <a:pt x="9852" y="8839"/>
                </a:cubicBezTo>
                <a:cubicBezTo>
                  <a:pt x="9724" y="8474"/>
                  <a:pt x="9564" y="8026"/>
                  <a:pt x="9496" y="7847"/>
                </a:cubicBezTo>
                <a:cubicBezTo>
                  <a:pt x="9329" y="7400"/>
                  <a:pt x="8950" y="6336"/>
                  <a:pt x="8917" y="6216"/>
                </a:cubicBezTo>
                <a:cubicBezTo>
                  <a:pt x="8902" y="6162"/>
                  <a:pt x="8866" y="6068"/>
                  <a:pt x="8837" y="6005"/>
                </a:cubicBezTo>
                <a:cubicBezTo>
                  <a:pt x="8807" y="5943"/>
                  <a:pt x="8772" y="5837"/>
                  <a:pt x="8753" y="5775"/>
                </a:cubicBezTo>
                <a:cubicBezTo>
                  <a:pt x="8735" y="5712"/>
                  <a:pt x="8694" y="5590"/>
                  <a:pt x="8662" y="5500"/>
                </a:cubicBezTo>
                <a:cubicBezTo>
                  <a:pt x="8630" y="5410"/>
                  <a:pt x="8561" y="5212"/>
                  <a:pt x="8509" y="5059"/>
                </a:cubicBezTo>
                <a:cubicBezTo>
                  <a:pt x="8456" y="4907"/>
                  <a:pt x="8378" y="4686"/>
                  <a:pt x="8331" y="4569"/>
                </a:cubicBezTo>
                <a:cubicBezTo>
                  <a:pt x="8284" y="4453"/>
                  <a:pt x="8109" y="3968"/>
                  <a:pt x="7943" y="3493"/>
                </a:cubicBezTo>
                <a:cubicBezTo>
                  <a:pt x="7779" y="3018"/>
                  <a:pt x="7614" y="2544"/>
                  <a:pt x="7577" y="2443"/>
                </a:cubicBezTo>
                <a:cubicBezTo>
                  <a:pt x="7522" y="2291"/>
                  <a:pt x="7526" y="2216"/>
                  <a:pt x="7608" y="2011"/>
                </a:cubicBezTo>
                <a:cubicBezTo>
                  <a:pt x="7632" y="1952"/>
                  <a:pt x="7650" y="1893"/>
                  <a:pt x="7664" y="1836"/>
                </a:cubicBezTo>
                <a:close/>
                <a:moveTo>
                  <a:pt x="13614" y="19971"/>
                </a:moveTo>
                <a:cubicBezTo>
                  <a:pt x="13595" y="20046"/>
                  <a:pt x="13583" y="20119"/>
                  <a:pt x="13583" y="20193"/>
                </a:cubicBezTo>
                <a:cubicBezTo>
                  <a:pt x="13584" y="20120"/>
                  <a:pt x="13589" y="20046"/>
                  <a:pt x="13614" y="19971"/>
                </a:cubicBezTo>
                <a:close/>
                <a:moveTo>
                  <a:pt x="56" y="1911"/>
                </a:moveTo>
                <a:cubicBezTo>
                  <a:pt x="36" y="1989"/>
                  <a:pt x="-1" y="2066"/>
                  <a:pt x="0" y="2143"/>
                </a:cubicBezTo>
                <a:cubicBezTo>
                  <a:pt x="1" y="2226"/>
                  <a:pt x="12" y="2307"/>
                  <a:pt x="38" y="2386"/>
                </a:cubicBezTo>
                <a:cubicBezTo>
                  <a:pt x="55" y="2439"/>
                  <a:pt x="88" y="2487"/>
                  <a:pt x="115" y="2537"/>
                </a:cubicBezTo>
                <a:cubicBezTo>
                  <a:pt x="22" y="2336"/>
                  <a:pt x="4" y="2123"/>
                  <a:pt x="56" y="1911"/>
                </a:cubicBezTo>
                <a:close/>
                <a:moveTo>
                  <a:pt x="345" y="2847"/>
                </a:moveTo>
                <a:cubicBezTo>
                  <a:pt x="637" y="3141"/>
                  <a:pt x="1095" y="3378"/>
                  <a:pt x="1658" y="3531"/>
                </a:cubicBezTo>
                <a:cubicBezTo>
                  <a:pt x="1209" y="3416"/>
                  <a:pt x="631" y="3106"/>
                  <a:pt x="345" y="2847"/>
                </a:cubicBezTo>
                <a:close/>
                <a:moveTo>
                  <a:pt x="17478" y="8853"/>
                </a:moveTo>
                <a:cubicBezTo>
                  <a:pt x="17536" y="8845"/>
                  <a:pt x="17616" y="8846"/>
                  <a:pt x="17656" y="8855"/>
                </a:cubicBezTo>
                <a:cubicBezTo>
                  <a:pt x="17697" y="8864"/>
                  <a:pt x="17650" y="8871"/>
                  <a:pt x="17551" y="8870"/>
                </a:cubicBezTo>
                <a:cubicBezTo>
                  <a:pt x="17453" y="8869"/>
                  <a:pt x="17420" y="8861"/>
                  <a:pt x="17478" y="8853"/>
                </a:cubicBezTo>
                <a:close/>
                <a:moveTo>
                  <a:pt x="18232" y="9008"/>
                </a:moveTo>
                <a:cubicBezTo>
                  <a:pt x="18297" y="9012"/>
                  <a:pt x="18372" y="9028"/>
                  <a:pt x="18413" y="9056"/>
                </a:cubicBezTo>
                <a:cubicBezTo>
                  <a:pt x="18530" y="9133"/>
                  <a:pt x="18405" y="9180"/>
                  <a:pt x="18246" y="9119"/>
                </a:cubicBezTo>
                <a:cubicBezTo>
                  <a:pt x="18174" y="9091"/>
                  <a:pt x="18113" y="9053"/>
                  <a:pt x="18113" y="9036"/>
                </a:cubicBezTo>
                <a:cubicBezTo>
                  <a:pt x="18113" y="9011"/>
                  <a:pt x="18168" y="9004"/>
                  <a:pt x="18232" y="9008"/>
                </a:cubicBezTo>
                <a:close/>
                <a:moveTo>
                  <a:pt x="18570" y="9040"/>
                </a:moveTo>
                <a:cubicBezTo>
                  <a:pt x="18607" y="9042"/>
                  <a:pt x="18682" y="9059"/>
                  <a:pt x="18801" y="9086"/>
                </a:cubicBezTo>
                <a:cubicBezTo>
                  <a:pt x="19002" y="9133"/>
                  <a:pt x="19082" y="9175"/>
                  <a:pt x="18933" y="9157"/>
                </a:cubicBezTo>
                <a:cubicBezTo>
                  <a:pt x="18892" y="9152"/>
                  <a:pt x="18918" y="9164"/>
                  <a:pt x="18993" y="9182"/>
                </a:cubicBezTo>
                <a:cubicBezTo>
                  <a:pt x="19066" y="9200"/>
                  <a:pt x="19125" y="9225"/>
                  <a:pt x="19125" y="9241"/>
                </a:cubicBezTo>
                <a:cubicBezTo>
                  <a:pt x="19125" y="9256"/>
                  <a:pt x="19152" y="9262"/>
                  <a:pt x="19185" y="9251"/>
                </a:cubicBezTo>
                <a:cubicBezTo>
                  <a:pt x="19220" y="9239"/>
                  <a:pt x="19244" y="9270"/>
                  <a:pt x="19244" y="9329"/>
                </a:cubicBezTo>
                <a:cubicBezTo>
                  <a:pt x="19244" y="9384"/>
                  <a:pt x="19268" y="9429"/>
                  <a:pt x="19296" y="9429"/>
                </a:cubicBezTo>
                <a:cubicBezTo>
                  <a:pt x="19325" y="9429"/>
                  <a:pt x="19308" y="9479"/>
                  <a:pt x="19258" y="9540"/>
                </a:cubicBezTo>
                <a:cubicBezTo>
                  <a:pt x="19195" y="9617"/>
                  <a:pt x="19138" y="9646"/>
                  <a:pt x="19073" y="9634"/>
                </a:cubicBezTo>
                <a:cubicBezTo>
                  <a:pt x="18999" y="9620"/>
                  <a:pt x="18998" y="9627"/>
                  <a:pt x="19080" y="9663"/>
                </a:cubicBezTo>
                <a:cubicBezTo>
                  <a:pt x="19178" y="9705"/>
                  <a:pt x="19175" y="9714"/>
                  <a:pt x="19031" y="9799"/>
                </a:cubicBezTo>
                <a:cubicBezTo>
                  <a:pt x="18947" y="9849"/>
                  <a:pt x="18853" y="9878"/>
                  <a:pt x="18818" y="9866"/>
                </a:cubicBezTo>
                <a:cubicBezTo>
                  <a:pt x="18781" y="9853"/>
                  <a:pt x="18766" y="9864"/>
                  <a:pt x="18783" y="9891"/>
                </a:cubicBezTo>
                <a:cubicBezTo>
                  <a:pt x="18828" y="9960"/>
                  <a:pt x="18713" y="10057"/>
                  <a:pt x="18612" y="10036"/>
                </a:cubicBezTo>
                <a:cubicBezTo>
                  <a:pt x="18564" y="10026"/>
                  <a:pt x="18538" y="10032"/>
                  <a:pt x="18556" y="10048"/>
                </a:cubicBezTo>
                <a:cubicBezTo>
                  <a:pt x="18604" y="10090"/>
                  <a:pt x="18427" y="10158"/>
                  <a:pt x="18343" y="10130"/>
                </a:cubicBezTo>
                <a:cubicBezTo>
                  <a:pt x="18293" y="10113"/>
                  <a:pt x="18284" y="10127"/>
                  <a:pt x="18309" y="10176"/>
                </a:cubicBezTo>
                <a:cubicBezTo>
                  <a:pt x="18327" y="10215"/>
                  <a:pt x="18318" y="10247"/>
                  <a:pt x="18288" y="10249"/>
                </a:cubicBezTo>
                <a:cubicBezTo>
                  <a:pt x="18259" y="10251"/>
                  <a:pt x="18210" y="10256"/>
                  <a:pt x="18179" y="10258"/>
                </a:cubicBezTo>
                <a:cubicBezTo>
                  <a:pt x="18149" y="10261"/>
                  <a:pt x="18102" y="10275"/>
                  <a:pt x="18075" y="10291"/>
                </a:cubicBezTo>
                <a:cubicBezTo>
                  <a:pt x="18045" y="10309"/>
                  <a:pt x="18060" y="10309"/>
                  <a:pt x="18113" y="10293"/>
                </a:cubicBezTo>
                <a:cubicBezTo>
                  <a:pt x="18190" y="10269"/>
                  <a:pt x="18190" y="10273"/>
                  <a:pt x="18120" y="10321"/>
                </a:cubicBezTo>
                <a:cubicBezTo>
                  <a:pt x="18075" y="10351"/>
                  <a:pt x="18005" y="10375"/>
                  <a:pt x="17960" y="10375"/>
                </a:cubicBezTo>
                <a:cubicBezTo>
                  <a:pt x="17914" y="10375"/>
                  <a:pt x="17876" y="10397"/>
                  <a:pt x="17876" y="10423"/>
                </a:cubicBezTo>
                <a:cubicBezTo>
                  <a:pt x="17876" y="10449"/>
                  <a:pt x="17796" y="10490"/>
                  <a:pt x="17698" y="10517"/>
                </a:cubicBezTo>
                <a:cubicBezTo>
                  <a:pt x="17572" y="10551"/>
                  <a:pt x="17520" y="10555"/>
                  <a:pt x="17520" y="10528"/>
                </a:cubicBezTo>
                <a:cubicBezTo>
                  <a:pt x="17519" y="10505"/>
                  <a:pt x="17497" y="10508"/>
                  <a:pt x="17464" y="10536"/>
                </a:cubicBezTo>
                <a:cubicBezTo>
                  <a:pt x="17435" y="10561"/>
                  <a:pt x="17423" y="10599"/>
                  <a:pt x="17436" y="10618"/>
                </a:cubicBezTo>
                <a:cubicBezTo>
                  <a:pt x="17450" y="10638"/>
                  <a:pt x="17381" y="10680"/>
                  <a:pt x="17282" y="10710"/>
                </a:cubicBezTo>
                <a:cubicBezTo>
                  <a:pt x="17115" y="10763"/>
                  <a:pt x="17105" y="10763"/>
                  <a:pt x="17101" y="10710"/>
                </a:cubicBezTo>
                <a:cubicBezTo>
                  <a:pt x="17098" y="10665"/>
                  <a:pt x="17088" y="10665"/>
                  <a:pt x="17049" y="10718"/>
                </a:cubicBezTo>
                <a:cubicBezTo>
                  <a:pt x="17023" y="10754"/>
                  <a:pt x="17010" y="10795"/>
                  <a:pt x="17024" y="10808"/>
                </a:cubicBezTo>
                <a:cubicBezTo>
                  <a:pt x="17038" y="10821"/>
                  <a:pt x="17024" y="10833"/>
                  <a:pt x="16989" y="10833"/>
                </a:cubicBezTo>
                <a:cubicBezTo>
                  <a:pt x="16955" y="10833"/>
                  <a:pt x="16927" y="10814"/>
                  <a:pt x="16927" y="10794"/>
                </a:cubicBezTo>
                <a:cubicBezTo>
                  <a:pt x="16927" y="10773"/>
                  <a:pt x="16876" y="10789"/>
                  <a:pt x="16815" y="10827"/>
                </a:cubicBezTo>
                <a:cubicBezTo>
                  <a:pt x="16694" y="10903"/>
                  <a:pt x="16595" y="10924"/>
                  <a:pt x="16665" y="10858"/>
                </a:cubicBezTo>
                <a:cubicBezTo>
                  <a:pt x="16689" y="10834"/>
                  <a:pt x="16682" y="10829"/>
                  <a:pt x="16651" y="10844"/>
                </a:cubicBezTo>
                <a:cubicBezTo>
                  <a:pt x="16621" y="10859"/>
                  <a:pt x="16598" y="10886"/>
                  <a:pt x="16598" y="10907"/>
                </a:cubicBezTo>
                <a:cubicBezTo>
                  <a:pt x="16598" y="10927"/>
                  <a:pt x="16525" y="10964"/>
                  <a:pt x="16434" y="10988"/>
                </a:cubicBezTo>
                <a:cubicBezTo>
                  <a:pt x="16344" y="11012"/>
                  <a:pt x="16270" y="11046"/>
                  <a:pt x="16270" y="11064"/>
                </a:cubicBezTo>
                <a:cubicBezTo>
                  <a:pt x="16270" y="11082"/>
                  <a:pt x="16244" y="11089"/>
                  <a:pt x="16211" y="11078"/>
                </a:cubicBezTo>
                <a:cubicBezTo>
                  <a:pt x="16179" y="11067"/>
                  <a:pt x="16152" y="11073"/>
                  <a:pt x="16152" y="11093"/>
                </a:cubicBezTo>
                <a:cubicBezTo>
                  <a:pt x="16152" y="11113"/>
                  <a:pt x="16125" y="11121"/>
                  <a:pt x="16092" y="11110"/>
                </a:cubicBezTo>
                <a:cubicBezTo>
                  <a:pt x="16059" y="11098"/>
                  <a:pt x="16033" y="11106"/>
                  <a:pt x="16033" y="11126"/>
                </a:cubicBezTo>
                <a:cubicBezTo>
                  <a:pt x="16033" y="11146"/>
                  <a:pt x="16006" y="11154"/>
                  <a:pt x="15974" y="11143"/>
                </a:cubicBezTo>
                <a:cubicBezTo>
                  <a:pt x="15941" y="11132"/>
                  <a:pt x="15914" y="11146"/>
                  <a:pt x="15914" y="11175"/>
                </a:cubicBezTo>
                <a:cubicBezTo>
                  <a:pt x="15914" y="11207"/>
                  <a:pt x="15873" y="11224"/>
                  <a:pt x="15810" y="11219"/>
                </a:cubicBezTo>
                <a:cubicBezTo>
                  <a:pt x="15753" y="11214"/>
                  <a:pt x="15652" y="11234"/>
                  <a:pt x="15586" y="11265"/>
                </a:cubicBezTo>
                <a:cubicBezTo>
                  <a:pt x="15520" y="11296"/>
                  <a:pt x="15450" y="11317"/>
                  <a:pt x="15429" y="11313"/>
                </a:cubicBezTo>
                <a:cubicBezTo>
                  <a:pt x="15408" y="11308"/>
                  <a:pt x="15343" y="11328"/>
                  <a:pt x="15283" y="11357"/>
                </a:cubicBezTo>
                <a:cubicBezTo>
                  <a:pt x="15223" y="11385"/>
                  <a:pt x="15122" y="11420"/>
                  <a:pt x="15059" y="11432"/>
                </a:cubicBezTo>
                <a:cubicBezTo>
                  <a:pt x="14965" y="11451"/>
                  <a:pt x="14958" y="11447"/>
                  <a:pt x="15021" y="11405"/>
                </a:cubicBezTo>
                <a:cubicBezTo>
                  <a:pt x="15062" y="11378"/>
                  <a:pt x="15118" y="11362"/>
                  <a:pt x="15143" y="11371"/>
                </a:cubicBezTo>
                <a:cubicBezTo>
                  <a:pt x="15168" y="11380"/>
                  <a:pt x="15222" y="11365"/>
                  <a:pt x="15262" y="11338"/>
                </a:cubicBezTo>
                <a:cubicBezTo>
                  <a:pt x="15302" y="11312"/>
                  <a:pt x="15353" y="11296"/>
                  <a:pt x="15377" y="11304"/>
                </a:cubicBezTo>
                <a:cubicBezTo>
                  <a:pt x="15401" y="11312"/>
                  <a:pt x="15482" y="11284"/>
                  <a:pt x="15555" y="11241"/>
                </a:cubicBezTo>
                <a:cubicBezTo>
                  <a:pt x="15635" y="11194"/>
                  <a:pt x="15727" y="11172"/>
                  <a:pt x="15782" y="11183"/>
                </a:cubicBezTo>
                <a:cubicBezTo>
                  <a:pt x="15839" y="11195"/>
                  <a:pt x="15862" y="11189"/>
                  <a:pt x="15838" y="11168"/>
                </a:cubicBezTo>
                <a:cubicBezTo>
                  <a:pt x="15794" y="11130"/>
                  <a:pt x="16071" y="11015"/>
                  <a:pt x="16211" y="11013"/>
                </a:cubicBezTo>
                <a:cubicBezTo>
                  <a:pt x="16260" y="11012"/>
                  <a:pt x="16293" y="10993"/>
                  <a:pt x="16284" y="10969"/>
                </a:cubicBezTo>
                <a:cubicBezTo>
                  <a:pt x="16275" y="10945"/>
                  <a:pt x="16294" y="10935"/>
                  <a:pt x="16326" y="10946"/>
                </a:cubicBezTo>
                <a:cubicBezTo>
                  <a:pt x="16358" y="10957"/>
                  <a:pt x="16413" y="10936"/>
                  <a:pt x="16448" y="10900"/>
                </a:cubicBezTo>
                <a:cubicBezTo>
                  <a:pt x="16483" y="10864"/>
                  <a:pt x="16581" y="10824"/>
                  <a:pt x="16661" y="10813"/>
                </a:cubicBezTo>
                <a:cubicBezTo>
                  <a:pt x="16742" y="10802"/>
                  <a:pt x="16792" y="10782"/>
                  <a:pt x="16776" y="10768"/>
                </a:cubicBezTo>
                <a:cubicBezTo>
                  <a:pt x="16760" y="10754"/>
                  <a:pt x="16820" y="10714"/>
                  <a:pt x="16909" y="10683"/>
                </a:cubicBezTo>
                <a:cubicBezTo>
                  <a:pt x="16998" y="10651"/>
                  <a:pt x="17097" y="10607"/>
                  <a:pt x="17122" y="10584"/>
                </a:cubicBezTo>
                <a:cubicBezTo>
                  <a:pt x="17148" y="10561"/>
                  <a:pt x="17204" y="10550"/>
                  <a:pt x="17248" y="10559"/>
                </a:cubicBezTo>
                <a:cubicBezTo>
                  <a:pt x="17295" y="10569"/>
                  <a:pt x="17340" y="10547"/>
                  <a:pt x="17359" y="10507"/>
                </a:cubicBezTo>
                <a:cubicBezTo>
                  <a:pt x="17377" y="10470"/>
                  <a:pt x="17425" y="10443"/>
                  <a:pt x="17467" y="10448"/>
                </a:cubicBezTo>
                <a:cubicBezTo>
                  <a:pt x="17510" y="10453"/>
                  <a:pt x="17548" y="10436"/>
                  <a:pt x="17551" y="10409"/>
                </a:cubicBezTo>
                <a:cubicBezTo>
                  <a:pt x="17554" y="10382"/>
                  <a:pt x="17585" y="10362"/>
                  <a:pt x="17625" y="10367"/>
                </a:cubicBezTo>
                <a:cubicBezTo>
                  <a:pt x="17664" y="10371"/>
                  <a:pt x="17698" y="10354"/>
                  <a:pt x="17698" y="10327"/>
                </a:cubicBezTo>
                <a:cubicBezTo>
                  <a:pt x="17698" y="10300"/>
                  <a:pt x="17728" y="10277"/>
                  <a:pt x="17764" y="10277"/>
                </a:cubicBezTo>
                <a:cubicBezTo>
                  <a:pt x="17802" y="10277"/>
                  <a:pt x="17815" y="10302"/>
                  <a:pt x="17792" y="10335"/>
                </a:cubicBezTo>
                <a:cubicBezTo>
                  <a:pt x="17759" y="10382"/>
                  <a:pt x="17769" y="10382"/>
                  <a:pt x="17865" y="10327"/>
                </a:cubicBezTo>
                <a:cubicBezTo>
                  <a:pt x="17998" y="10253"/>
                  <a:pt x="17980" y="10207"/>
                  <a:pt x="17830" y="10237"/>
                </a:cubicBezTo>
                <a:cubicBezTo>
                  <a:pt x="17740" y="10256"/>
                  <a:pt x="17739" y="10251"/>
                  <a:pt x="17813" y="10201"/>
                </a:cubicBezTo>
                <a:cubicBezTo>
                  <a:pt x="17860" y="10169"/>
                  <a:pt x="17935" y="10153"/>
                  <a:pt x="17987" y="10164"/>
                </a:cubicBezTo>
                <a:cubicBezTo>
                  <a:pt x="18039" y="10174"/>
                  <a:pt x="18063" y="10173"/>
                  <a:pt x="18040" y="10161"/>
                </a:cubicBezTo>
                <a:cubicBezTo>
                  <a:pt x="18017" y="10148"/>
                  <a:pt x="18064" y="10106"/>
                  <a:pt x="18145" y="10065"/>
                </a:cubicBezTo>
                <a:cubicBezTo>
                  <a:pt x="18242" y="10016"/>
                  <a:pt x="18266" y="9984"/>
                  <a:pt x="18218" y="9973"/>
                </a:cubicBezTo>
                <a:cubicBezTo>
                  <a:pt x="18161" y="9960"/>
                  <a:pt x="18161" y="9958"/>
                  <a:pt x="18218" y="9956"/>
                </a:cubicBezTo>
                <a:cubicBezTo>
                  <a:pt x="18257" y="9954"/>
                  <a:pt x="18273" y="9931"/>
                  <a:pt x="18256" y="9906"/>
                </a:cubicBezTo>
                <a:cubicBezTo>
                  <a:pt x="18238" y="9881"/>
                  <a:pt x="18253" y="9851"/>
                  <a:pt x="18288" y="9839"/>
                </a:cubicBezTo>
                <a:cubicBezTo>
                  <a:pt x="18323" y="9827"/>
                  <a:pt x="18354" y="9790"/>
                  <a:pt x="18354" y="9755"/>
                </a:cubicBezTo>
                <a:cubicBezTo>
                  <a:pt x="18354" y="9720"/>
                  <a:pt x="18371" y="9693"/>
                  <a:pt x="18396" y="9695"/>
                </a:cubicBezTo>
                <a:cubicBezTo>
                  <a:pt x="18512" y="9705"/>
                  <a:pt x="18541" y="9686"/>
                  <a:pt x="18473" y="9642"/>
                </a:cubicBezTo>
                <a:cubicBezTo>
                  <a:pt x="18432" y="9615"/>
                  <a:pt x="18420" y="9594"/>
                  <a:pt x="18448" y="9594"/>
                </a:cubicBezTo>
                <a:cubicBezTo>
                  <a:pt x="18477" y="9594"/>
                  <a:pt x="18501" y="9534"/>
                  <a:pt x="18501" y="9462"/>
                </a:cubicBezTo>
                <a:cubicBezTo>
                  <a:pt x="18501" y="9390"/>
                  <a:pt x="18483" y="9331"/>
                  <a:pt x="18462" y="9331"/>
                </a:cubicBezTo>
                <a:cubicBezTo>
                  <a:pt x="18441" y="9331"/>
                  <a:pt x="18413" y="9302"/>
                  <a:pt x="18396" y="9266"/>
                </a:cubicBezTo>
                <a:cubicBezTo>
                  <a:pt x="18376" y="9225"/>
                  <a:pt x="18388" y="9209"/>
                  <a:pt x="18427" y="9222"/>
                </a:cubicBezTo>
                <a:cubicBezTo>
                  <a:pt x="18462" y="9234"/>
                  <a:pt x="18473" y="9230"/>
                  <a:pt x="18452" y="9211"/>
                </a:cubicBezTo>
                <a:cubicBezTo>
                  <a:pt x="18431" y="9192"/>
                  <a:pt x="18452" y="9158"/>
                  <a:pt x="18501" y="9136"/>
                </a:cubicBezTo>
                <a:cubicBezTo>
                  <a:pt x="18549" y="9114"/>
                  <a:pt x="18574" y="9083"/>
                  <a:pt x="18556" y="9067"/>
                </a:cubicBezTo>
                <a:cubicBezTo>
                  <a:pt x="18533" y="9047"/>
                  <a:pt x="18533" y="9037"/>
                  <a:pt x="18570" y="9040"/>
                </a:cubicBezTo>
                <a:close/>
                <a:moveTo>
                  <a:pt x="18312" y="9046"/>
                </a:moveTo>
                <a:cubicBezTo>
                  <a:pt x="18300" y="9045"/>
                  <a:pt x="18291" y="9048"/>
                  <a:pt x="18291" y="9059"/>
                </a:cubicBezTo>
                <a:cubicBezTo>
                  <a:pt x="18291" y="9077"/>
                  <a:pt x="18312" y="9103"/>
                  <a:pt x="18333" y="9115"/>
                </a:cubicBezTo>
                <a:cubicBezTo>
                  <a:pt x="18355" y="9127"/>
                  <a:pt x="18386" y="9128"/>
                  <a:pt x="18403" y="9119"/>
                </a:cubicBezTo>
                <a:cubicBezTo>
                  <a:pt x="18420" y="9110"/>
                  <a:pt x="18403" y="9085"/>
                  <a:pt x="18364" y="9063"/>
                </a:cubicBezTo>
                <a:cubicBezTo>
                  <a:pt x="18342" y="9052"/>
                  <a:pt x="18325" y="9047"/>
                  <a:pt x="18312" y="9046"/>
                </a:cubicBezTo>
                <a:close/>
                <a:moveTo>
                  <a:pt x="3322" y="12451"/>
                </a:moveTo>
                <a:cubicBezTo>
                  <a:pt x="3349" y="12460"/>
                  <a:pt x="3358" y="12481"/>
                  <a:pt x="3340" y="12497"/>
                </a:cubicBezTo>
                <a:cubicBezTo>
                  <a:pt x="3322" y="12513"/>
                  <a:pt x="3355" y="12556"/>
                  <a:pt x="3413" y="12594"/>
                </a:cubicBezTo>
                <a:cubicBezTo>
                  <a:pt x="3471" y="12631"/>
                  <a:pt x="3523" y="12671"/>
                  <a:pt x="3525" y="12684"/>
                </a:cubicBezTo>
                <a:cubicBezTo>
                  <a:pt x="3540" y="12748"/>
                  <a:pt x="3625" y="12821"/>
                  <a:pt x="3671" y="12805"/>
                </a:cubicBezTo>
                <a:cubicBezTo>
                  <a:pt x="3701" y="12795"/>
                  <a:pt x="3727" y="12801"/>
                  <a:pt x="3727" y="12820"/>
                </a:cubicBezTo>
                <a:cubicBezTo>
                  <a:pt x="3727" y="12839"/>
                  <a:pt x="3744" y="12853"/>
                  <a:pt x="3769" y="12851"/>
                </a:cubicBezTo>
                <a:cubicBezTo>
                  <a:pt x="3920" y="12838"/>
                  <a:pt x="4023" y="12863"/>
                  <a:pt x="4024" y="12912"/>
                </a:cubicBezTo>
                <a:cubicBezTo>
                  <a:pt x="4025" y="12961"/>
                  <a:pt x="4034" y="12962"/>
                  <a:pt x="4083" y="12920"/>
                </a:cubicBezTo>
                <a:cubicBezTo>
                  <a:pt x="4125" y="12884"/>
                  <a:pt x="4141" y="12883"/>
                  <a:pt x="4142" y="12914"/>
                </a:cubicBezTo>
                <a:cubicBezTo>
                  <a:pt x="4143" y="12938"/>
                  <a:pt x="4102" y="12979"/>
                  <a:pt x="4055" y="13004"/>
                </a:cubicBezTo>
                <a:cubicBezTo>
                  <a:pt x="3967" y="13053"/>
                  <a:pt x="3668" y="13058"/>
                  <a:pt x="3668" y="13010"/>
                </a:cubicBezTo>
                <a:cubicBezTo>
                  <a:pt x="3668" y="12995"/>
                  <a:pt x="3616" y="12989"/>
                  <a:pt x="3556" y="13000"/>
                </a:cubicBezTo>
                <a:cubicBezTo>
                  <a:pt x="3415" y="13024"/>
                  <a:pt x="3071" y="12848"/>
                  <a:pt x="3071" y="12751"/>
                </a:cubicBezTo>
                <a:cubicBezTo>
                  <a:pt x="3071" y="12712"/>
                  <a:pt x="3118" y="12651"/>
                  <a:pt x="3176" y="12614"/>
                </a:cubicBezTo>
                <a:cubicBezTo>
                  <a:pt x="3276" y="12549"/>
                  <a:pt x="3277" y="12547"/>
                  <a:pt x="3165" y="12594"/>
                </a:cubicBezTo>
                <a:cubicBezTo>
                  <a:pt x="3052" y="12641"/>
                  <a:pt x="3051" y="12642"/>
                  <a:pt x="3162" y="12539"/>
                </a:cubicBezTo>
                <a:cubicBezTo>
                  <a:pt x="3223" y="12482"/>
                  <a:pt x="3294" y="12442"/>
                  <a:pt x="3322" y="12451"/>
                </a:cubicBezTo>
                <a:close/>
                <a:moveTo>
                  <a:pt x="3431" y="12684"/>
                </a:moveTo>
                <a:cubicBezTo>
                  <a:pt x="3404" y="12686"/>
                  <a:pt x="3362" y="12696"/>
                  <a:pt x="3301" y="12715"/>
                </a:cubicBezTo>
                <a:cubicBezTo>
                  <a:pt x="3210" y="12745"/>
                  <a:pt x="3149" y="12780"/>
                  <a:pt x="3165" y="12795"/>
                </a:cubicBezTo>
                <a:cubicBezTo>
                  <a:pt x="3227" y="12850"/>
                  <a:pt x="3469" y="12778"/>
                  <a:pt x="3469" y="12704"/>
                </a:cubicBezTo>
                <a:cubicBezTo>
                  <a:pt x="3469" y="12689"/>
                  <a:pt x="3458" y="12682"/>
                  <a:pt x="3431" y="12684"/>
                </a:cubicBezTo>
                <a:close/>
                <a:moveTo>
                  <a:pt x="7475" y="12928"/>
                </a:moveTo>
                <a:cubicBezTo>
                  <a:pt x="7507" y="12924"/>
                  <a:pt x="7540" y="12924"/>
                  <a:pt x="7570" y="12928"/>
                </a:cubicBezTo>
                <a:cubicBezTo>
                  <a:pt x="7652" y="12937"/>
                  <a:pt x="7639" y="12946"/>
                  <a:pt x="7514" y="12960"/>
                </a:cubicBezTo>
                <a:cubicBezTo>
                  <a:pt x="7406" y="12972"/>
                  <a:pt x="7365" y="12967"/>
                  <a:pt x="7402" y="12947"/>
                </a:cubicBezTo>
                <a:cubicBezTo>
                  <a:pt x="7418" y="12938"/>
                  <a:pt x="7445" y="12931"/>
                  <a:pt x="7475" y="12928"/>
                </a:cubicBezTo>
                <a:close/>
                <a:moveTo>
                  <a:pt x="4230" y="12929"/>
                </a:moveTo>
                <a:cubicBezTo>
                  <a:pt x="4248" y="12927"/>
                  <a:pt x="4272" y="12931"/>
                  <a:pt x="4307" y="12939"/>
                </a:cubicBezTo>
                <a:cubicBezTo>
                  <a:pt x="4364" y="12953"/>
                  <a:pt x="4549" y="12971"/>
                  <a:pt x="4722" y="12979"/>
                </a:cubicBezTo>
                <a:cubicBezTo>
                  <a:pt x="4893" y="12986"/>
                  <a:pt x="5018" y="13004"/>
                  <a:pt x="5001" y="13019"/>
                </a:cubicBezTo>
                <a:cubicBezTo>
                  <a:pt x="4984" y="13034"/>
                  <a:pt x="5073" y="13041"/>
                  <a:pt x="5196" y="13033"/>
                </a:cubicBezTo>
                <a:cubicBezTo>
                  <a:pt x="5320" y="13025"/>
                  <a:pt x="5388" y="13026"/>
                  <a:pt x="5347" y="13037"/>
                </a:cubicBezTo>
                <a:cubicBezTo>
                  <a:pt x="5305" y="13048"/>
                  <a:pt x="5287" y="13069"/>
                  <a:pt x="5305" y="13086"/>
                </a:cubicBezTo>
                <a:cubicBezTo>
                  <a:pt x="5324" y="13102"/>
                  <a:pt x="5302" y="13119"/>
                  <a:pt x="5259" y="13121"/>
                </a:cubicBezTo>
                <a:cubicBezTo>
                  <a:pt x="5006" y="13134"/>
                  <a:pt x="4720" y="13130"/>
                  <a:pt x="4383" y="13115"/>
                </a:cubicBezTo>
                <a:cubicBezTo>
                  <a:pt x="4025" y="13100"/>
                  <a:pt x="4007" y="13095"/>
                  <a:pt x="4101" y="13044"/>
                </a:cubicBezTo>
                <a:cubicBezTo>
                  <a:pt x="4156" y="13013"/>
                  <a:pt x="4202" y="12973"/>
                  <a:pt x="4202" y="12952"/>
                </a:cubicBezTo>
                <a:cubicBezTo>
                  <a:pt x="4202" y="12939"/>
                  <a:pt x="4212" y="12931"/>
                  <a:pt x="4230" y="12929"/>
                </a:cubicBezTo>
                <a:close/>
                <a:moveTo>
                  <a:pt x="6565" y="13004"/>
                </a:moveTo>
                <a:cubicBezTo>
                  <a:pt x="6639" y="13000"/>
                  <a:pt x="6702" y="13001"/>
                  <a:pt x="6746" y="13004"/>
                </a:cubicBezTo>
                <a:cubicBezTo>
                  <a:pt x="6791" y="13008"/>
                  <a:pt x="6819" y="13016"/>
                  <a:pt x="6819" y="13025"/>
                </a:cubicBezTo>
                <a:cubicBezTo>
                  <a:pt x="6819" y="13044"/>
                  <a:pt x="6727" y="13051"/>
                  <a:pt x="6610" y="13044"/>
                </a:cubicBezTo>
                <a:cubicBezTo>
                  <a:pt x="6495" y="13036"/>
                  <a:pt x="6401" y="13044"/>
                  <a:pt x="6401" y="13058"/>
                </a:cubicBezTo>
                <a:cubicBezTo>
                  <a:pt x="6401" y="13072"/>
                  <a:pt x="6341" y="13082"/>
                  <a:pt x="6268" y="13081"/>
                </a:cubicBezTo>
                <a:cubicBezTo>
                  <a:pt x="6194" y="13080"/>
                  <a:pt x="5981" y="13091"/>
                  <a:pt x="5793" y="13102"/>
                </a:cubicBezTo>
                <a:cubicBezTo>
                  <a:pt x="5506" y="13119"/>
                  <a:pt x="5455" y="13115"/>
                  <a:pt x="5483" y="13075"/>
                </a:cubicBezTo>
                <a:cubicBezTo>
                  <a:pt x="5507" y="13040"/>
                  <a:pt x="5625" y="13026"/>
                  <a:pt x="5915" y="13023"/>
                </a:cubicBezTo>
                <a:cubicBezTo>
                  <a:pt x="6134" y="13020"/>
                  <a:pt x="6426" y="13012"/>
                  <a:pt x="6565" y="13004"/>
                </a:cubicBezTo>
                <a:close/>
                <a:moveTo>
                  <a:pt x="18169" y="18144"/>
                </a:moveTo>
                <a:cubicBezTo>
                  <a:pt x="20284" y="18145"/>
                  <a:pt x="21599" y="18966"/>
                  <a:pt x="21055" y="19948"/>
                </a:cubicBezTo>
                <a:cubicBezTo>
                  <a:pt x="20877" y="20270"/>
                  <a:pt x="20605" y="20494"/>
                  <a:pt x="19991" y="20823"/>
                </a:cubicBezTo>
                <a:cubicBezTo>
                  <a:pt x="19413" y="21132"/>
                  <a:pt x="18724" y="21352"/>
                  <a:pt x="17956" y="21472"/>
                </a:cubicBezTo>
                <a:cubicBezTo>
                  <a:pt x="17257" y="21581"/>
                  <a:pt x="16230" y="21600"/>
                  <a:pt x="15618" y="21514"/>
                </a:cubicBezTo>
                <a:cubicBezTo>
                  <a:pt x="15088" y="21440"/>
                  <a:pt x="14642" y="21303"/>
                  <a:pt x="14302" y="21125"/>
                </a:cubicBezTo>
                <a:cubicBezTo>
                  <a:pt x="14671" y="21323"/>
                  <a:pt x="15152" y="21478"/>
                  <a:pt x="15764" y="21548"/>
                </a:cubicBezTo>
                <a:cubicBezTo>
                  <a:pt x="15978" y="21572"/>
                  <a:pt x="16212" y="21586"/>
                  <a:pt x="16452" y="21589"/>
                </a:cubicBezTo>
                <a:cubicBezTo>
                  <a:pt x="17173" y="21597"/>
                  <a:pt x="17980" y="21508"/>
                  <a:pt x="18665" y="21340"/>
                </a:cubicBezTo>
                <a:cubicBezTo>
                  <a:pt x="19384" y="21163"/>
                  <a:pt x="20214" y="20803"/>
                  <a:pt x="20591" y="20503"/>
                </a:cubicBezTo>
                <a:cubicBezTo>
                  <a:pt x="21136" y="20071"/>
                  <a:pt x="21332" y="19562"/>
                  <a:pt x="21111" y="19149"/>
                </a:cubicBezTo>
                <a:cubicBezTo>
                  <a:pt x="20871" y="18699"/>
                  <a:pt x="20264" y="18387"/>
                  <a:pt x="19272" y="18207"/>
                </a:cubicBezTo>
                <a:cubicBezTo>
                  <a:pt x="19038" y="18165"/>
                  <a:pt x="18608" y="18144"/>
                  <a:pt x="18169" y="18144"/>
                </a:cubicBezTo>
                <a:close/>
                <a:moveTo>
                  <a:pt x="13688" y="20581"/>
                </a:moveTo>
                <a:cubicBezTo>
                  <a:pt x="13760" y="20706"/>
                  <a:pt x="13858" y="20826"/>
                  <a:pt x="13998" y="20934"/>
                </a:cubicBezTo>
                <a:cubicBezTo>
                  <a:pt x="13861" y="20825"/>
                  <a:pt x="13759" y="20706"/>
                  <a:pt x="13688" y="20581"/>
                </a:cubicBezTo>
                <a:close/>
              </a:path>
            </a:pathLst>
          </a:custGeom>
          <a:ln w="12700">
            <a:miter lim="400000"/>
          </a:ln>
          <a:effectLst>
            <a:outerShdw blurRad="152400" dist="101124" dir="5400000" rotWithShape="0">
              <a:srgbClr val="000000">
                <a:alpha val="36556"/>
              </a:srgbClr>
            </a:outerShdw>
          </a:effectLst>
        </p:spPr>
      </p:pic>
      <p:sp>
        <p:nvSpPr>
          <p:cNvPr id="1436" name="Rectangle"/>
          <p:cNvSpPr/>
          <p:nvPr/>
        </p:nvSpPr>
        <p:spPr>
          <a:xfrm>
            <a:off x="1018788" y="10913509"/>
            <a:ext cx="10921963" cy="1664494"/>
          </a:xfrm>
          <a:prstGeom prst="rect">
            <a:avLst/>
          </a:prstGeom>
          <a:solidFill>
            <a:srgbClr val="FFB34C">
              <a:alpha val="2108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37" name="New Approach Requires this Team"/>
          <p:cNvSpPr txBox="1">
            <a:spLocks noGrp="1"/>
          </p:cNvSpPr>
          <p:nvPr>
            <p:ph type="title"/>
          </p:nvPr>
        </p:nvSpPr>
        <p:spPr>
          <a:xfrm>
            <a:off x="474626" y="202090"/>
            <a:ext cx="21344849" cy="2286001"/>
          </a:xfrm>
          <a:prstGeom prst="rect">
            <a:avLst/>
          </a:prstGeom>
        </p:spPr>
        <p:txBody>
          <a:bodyPr/>
          <a:lstStyle/>
          <a:p>
            <a:pPr>
              <a:defRPr sz="6000" b="1">
                <a:latin typeface="Calibri"/>
                <a:ea typeface="Calibri"/>
                <a:cs typeface="Calibri"/>
                <a:sym typeface="Calibri"/>
              </a:defRPr>
            </a:pPr>
            <a:r>
              <a:rPr lang="en-US" dirty="0">
                <a:solidFill>
                  <a:srgbClr val="007A93"/>
                </a:solidFill>
              </a:rPr>
              <a:t>Building HERON </a:t>
            </a:r>
            <a:r>
              <a:rPr i="1" u="sng" dirty="0">
                <a:solidFill>
                  <a:srgbClr val="007A93"/>
                </a:solidFill>
              </a:rPr>
              <a:t>Requires</a:t>
            </a:r>
            <a:r>
              <a:rPr lang="en-US" i="1" u="sng" dirty="0">
                <a:solidFill>
                  <a:srgbClr val="007A93"/>
                </a:solidFill>
              </a:rPr>
              <a:t>:</a:t>
            </a:r>
            <a:r>
              <a:rPr dirty="0">
                <a:solidFill>
                  <a:srgbClr val="007A93"/>
                </a:solidFill>
              </a:rPr>
              <a:t> </a:t>
            </a:r>
            <a:br>
              <a:rPr lang="es-ES" dirty="0">
                <a:solidFill>
                  <a:srgbClr val="007A93"/>
                </a:solidFill>
              </a:rPr>
            </a:br>
            <a:r>
              <a:rPr lang="en-US" dirty="0">
                <a:solidFill>
                  <a:srgbClr val="007A93"/>
                </a:solidFill>
              </a:rPr>
              <a:t>ERC-</a:t>
            </a:r>
            <a:r>
              <a:rPr lang="en-US" dirty="0" err="1">
                <a:solidFill>
                  <a:srgbClr val="007A93"/>
                </a:solidFill>
              </a:rPr>
              <a:t>SyG</a:t>
            </a:r>
            <a:r>
              <a:rPr lang="en-US" dirty="0">
                <a:solidFill>
                  <a:srgbClr val="007A93"/>
                </a:solidFill>
              </a:rPr>
              <a:t> funding + Synergetic team</a:t>
            </a:r>
            <a:endParaRPr dirty="0">
              <a:solidFill>
                <a:srgbClr val="007A93"/>
              </a:solidFill>
            </a:endParaRPr>
          </a:p>
        </p:txBody>
      </p:sp>
      <p:sp>
        <p:nvSpPr>
          <p:cNvPr id="1438" name="Rectangle"/>
          <p:cNvSpPr/>
          <p:nvPr/>
        </p:nvSpPr>
        <p:spPr>
          <a:xfrm>
            <a:off x="1018789" y="3497860"/>
            <a:ext cx="19252104" cy="1664493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39" name="Rectangle"/>
          <p:cNvSpPr/>
          <p:nvPr/>
        </p:nvSpPr>
        <p:spPr>
          <a:xfrm>
            <a:off x="1018789" y="5351772"/>
            <a:ext cx="19252104" cy="1664493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40" name="Rectangle"/>
          <p:cNvSpPr/>
          <p:nvPr/>
        </p:nvSpPr>
        <p:spPr>
          <a:xfrm>
            <a:off x="1018789" y="7205684"/>
            <a:ext cx="19252104" cy="1664494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41" name="Rectangle"/>
          <p:cNvSpPr/>
          <p:nvPr/>
        </p:nvSpPr>
        <p:spPr>
          <a:xfrm>
            <a:off x="1018789" y="9059596"/>
            <a:ext cx="19252104" cy="1664493"/>
          </a:xfrm>
          <a:prstGeom prst="rect">
            <a:avLst/>
          </a:prstGeom>
          <a:solidFill>
            <a:srgbClr val="EBEBEB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42" name="Oval"/>
          <p:cNvSpPr/>
          <p:nvPr/>
        </p:nvSpPr>
        <p:spPr>
          <a:xfrm>
            <a:off x="1601585" y="7697226"/>
            <a:ext cx="717821" cy="740707"/>
          </a:xfrm>
          <a:prstGeom prst="ellipse">
            <a:avLst/>
          </a:prstGeom>
          <a:solidFill>
            <a:srgbClr val="009193"/>
          </a:solidFill>
          <a:ln w="63500">
            <a:solidFill>
              <a:srgbClr val="000000"/>
            </a:solidFill>
            <a:miter lim="400000"/>
          </a:ln>
          <a:effectLst>
            <a:outerShdw blurRad="152400" dist="101124" dir="5400000" rotWithShape="0">
              <a:srgbClr val="000000">
                <a:alpha val="36556"/>
              </a:srgbClr>
            </a:outerShdw>
          </a:effectLst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43" name="Function Graph"/>
          <p:cNvSpPr/>
          <p:nvPr/>
        </p:nvSpPr>
        <p:spPr>
          <a:xfrm>
            <a:off x="1516250" y="5723802"/>
            <a:ext cx="888491" cy="882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" y="0"/>
                </a:moveTo>
                <a:cubicBezTo>
                  <a:pt x="87" y="0"/>
                  <a:pt x="0" y="87"/>
                  <a:pt x="0" y="194"/>
                </a:cubicBezTo>
                <a:lnTo>
                  <a:pt x="0" y="21404"/>
                </a:lnTo>
                <a:cubicBezTo>
                  <a:pt x="0" y="21511"/>
                  <a:pt x="87" y="21600"/>
                  <a:pt x="193" y="21600"/>
                </a:cubicBezTo>
                <a:lnTo>
                  <a:pt x="21322" y="21600"/>
                </a:lnTo>
                <a:cubicBezTo>
                  <a:pt x="21428" y="21600"/>
                  <a:pt x="21514" y="21511"/>
                  <a:pt x="21514" y="21404"/>
                </a:cubicBezTo>
                <a:lnTo>
                  <a:pt x="21514" y="20822"/>
                </a:lnTo>
                <a:cubicBezTo>
                  <a:pt x="21514" y="20715"/>
                  <a:pt x="21428" y="20628"/>
                  <a:pt x="21322" y="20628"/>
                </a:cubicBezTo>
                <a:lnTo>
                  <a:pt x="1159" y="20628"/>
                </a:lnTo>
                <a:cubicBezTo>
                  <a:pt x="1052" y="20628"/>
                  <a:pt x="966" y="20539"/>
                  <a:pt x="966" y="20432"/>
                </a:cubicBezTo>
                <a:lnTo>
                  <a:pt x="966" y="194"/>
                </a:lnTo>
                <a:cubicBezTo>
                  <a:pt x="966" y="87"/>
                  <a:pt x="879" y="0"/>
                  <a:pt x="773" y="0"/>
                </a:cubicBezTo>
                <a:lnTo>
                  <a:pt x="193" y="0"/>
                </a:lnTo>
                <a:close/>
                <a:moveTo>
                  <a:pt x="4579" y="3635"/>
                </a:moveTo>
                <a:cubicBezTo>
                  <a:pt x="4069" y="3635"/>
                  <a:pt x="3973" y="4313"/>
                  <a:pt x="3893" y="5269"/>
                </a:cubicBezTo>
                <a:cubicBezTo>
                  <a:pt x="3826" y="6066"/>
                  <a:pt x="3789" y="7155"/>
                  <a:pt x="3747" y="8309"/>
                </a:cubicBezTo>
                <a:cubicBezTo>
                  <a:pt x="3722" y="9023"/>
                  <a:pt x="3694" y="9757"/>
                  <a:pt x="3660" y="10474"/>
                </a:cubicBezTo>
                <a:lnTo>
                  <a:pt x="1430" y="10474"/>
                </a:lnTo>
                <a:lnTo>
                  <a:pt x="1430" y="11230"/>
                </a:lnTo>
                <a:lnTo>
                  <a:pt x="4374" y="11230"/>
                </a:lnTo>
                <a:lnTo>
                  <a:pt x="4393" y="10873"/>
                </a:lnTo>
                <a:cubicBezTo>
                  <a:pt x="4437" y="10037"/>
                  <a:pt x="4467" y="9172"/>
                  <a:pt x="4497" y="8336"/>
                </a:cubicBezTo>
                <a:cubicBezTo>
                  <a:pt x="4526" y="7507"/>
                  <a:pt x="4560" y="6578"/>
                  <a:pt x="4607" y="5814"/>
                </a:cubicBezTo>
                <a:cubicBezTo>
                  <a:pt x="4621" y="5979"/>
                  <a:pt x="4635" y="6160"/>
                  <a:pt x="4648" y="6361"/>
                </a:cubicBezTo>
                <a:cubicBezTo>
                  <a:pt x="4720" y="7486"/>
                  <a:pt x="4764" y="8893"/>
                  <a:pt x="4805" y="10253"/>
                </a:cubicBezTo>
                <a:cubicBezTo>
                  <a:pt x="4814" y="10545"/>
                  <a:pt x="4823" y="10836"/>
                  <a:pt x="4832" y="11121"/>
                </a:cubicBezTo>
                <a:lnTo>
                  <a:pt x="4839" y="11340"/>
                </a:lnTo>
                <a:cubicBezTo>
                  <a:pt x="4882" y="12712"/>
                  <a:pt x="4923" y="14008"/>
                  <a:pt x="5011" y="14987"/>
                </a:cubicBezTo>
                <a:cubicBezTo>
                  <a:pt x="5108" y="16050"/>
                  <a:pt x="5236" y="16930"/>
                  <a:pt x="5835" y="16930"/>
                </a:cubicBezTo>
                <a:cubicBezTo>
                  <a:pt x="6373" y="16930"/>
                  <a:pt x="6497" y="16190"/>
                  <a:pt x="6594" y="15296"/>
                </a:cubicBezTo>
                <a:cubicBezTo>
                  <a:pt x="6678" y="14518"/>
                  <a:pt x="6726" y="13520"/>
                  <a:pt x="6772" y="12555"/>
                </a:cubicBezTo>
                <a:cubicBezTo>
                  <a:pt x="6796" y="12043"/>
                  <a:pt x="6820" y="11560"/>
                  <a:pt x="6847" y="11132"/>
                </a:cubicBezTo>
                <a:cubicBezTo>
                  <a:pt x="6861" y="10921"/>
                  <a:pt x="6874" y="10707"/>
                  <a:pt x="6888" y="10495"/>
                </a:cubicBezTo>
                <a:cubicBezTo>
                  <a:pt x="6933" y="9765"/>
                  <a:pt x="6992" y="8813"/>
                  <a:pt x="7072" y="8108"/>
                </a:cubicBezTo>
                <a:cubicBezTo>
                  <a:pt x="7130" y="8632"/>
                  <a:pt x="7171" y="9283"/>
                  <a:pt x="7206" y="9828"/>
                </a:cubicBezTo>
                <a:cubicBezTo>
                  <a:pt x="7234" y="10257"/>
                  <a:pt x="7265" y="10701"/>
                  <a:pt x="7300" y="11138"/>
                </a:cubicBezTo>
                <a:cubicBezTo>
                  <a:pt x="7355" y="11811"/>
                  <a:pt x="7430" y="12670"/>
                  <a:pt x="7538" y="13325"/>
                </a:cubicBezTo>
                <a:cubicBezTo>
                  <a:pt x="7649" y="13995"/>
                  <a:pt x="7799" y="14650"/>
                  <a:pt x="8291" y="14650"/>
                </a:cubicBezTo>
                <a:cubicBezTo>
                  <a:pt x="8807" y="14650"/>
                  <a:pt x="8920" y="13936"/>
                  <a:pt x="8993" y="13463"/>
                </a:cubicBezTo>
                <a:cubicBezTo>
                  <a:pt x="9075" y="12940"/>
                  <a:pt x="9130" y="12285"/>
                  <a:pt x="9183" y="11651"/>
                </a:cubicBezTo>
                <a:cubicBezTo>
                  <a:pt x="9198" y="11475"/>
                  <a:pt x="9212" y="11303"/>
                  <a:pt x="9226" y="11141"/>
                </a:cubicBezTo>
                <a:cubicBezTo>
                  <a:pt x="9311" y="10194"/>
                  <a:pt x="9403" y="9541"/>
                  <a:pt x="9501" y="9185"/>
                </a:cubicBezTo>
                <a:cubicBezTo>
                  <a:pt x="9633" y="9696"/>
                  <a:pt x="9726" y="10669"/>
                  <a:pt x="9771" y="11144"/>
                </a:cubicBezTo>
                <a:cubicBezTo>
                  <a:pt x="9831" y="11767"/>
                  <a:pt x="9905" y="12254"/>
                  <a:pt x="9993" y="12594"/>
                </a:cubicBezTo>
                <a:cubicBezTo>
                  <a:pt x="10054" y="12832"/>
                  <a:pt x="10198" y="13391"/>
                  <a:pt x="10653" y="13391"/>
                </a:cubicBezTo>
                <a:cubicBezTo>
                  <a:pt x="11032" y="13391"/>
                  <a:pt x="11217" y="12975"/>
                  <a:pt x="11349" y="12567"/>
                </a:cubicBezTo>
                <a:cubicBezTo>
                  <a:pt x="11467" y="12203"/>
                  <a:pt x="11579" y="11704"/>
                  <a:pt x="11661" y="11165"/>
                </a:cubicBezTo>
                <a:cubicBezTo>
                  <a:pt x="11745" y="10615"/>
                  <a:pt x="11876" y="10261"/>
                  <a:pt x="11971" y="10086"/>
                </a:cubicBezTo>
                <a:cubicBezTo>
                  <a:pt x="12053" y="10269"/>
                  <a:pt x="12153" y="10639"/>
                  <a:pt x="12271" y="11188"/>
                </a:cubicBezTo>
                <a:cubicBezTo>
                  <a:pt x="12485" y="12183"/>
                  <a:pt x="12763" y="12626"/>
                  <a:pt x="13173" y="12626"/>
                </a:cubicBezTo>
                <a:cubicBezTo>
                  <a:pt x="13612" y="12626"/>
                  <a:pt x="13946" y="12143"/>
                  <a:pt x="14166" y="11193"/>
                </a:cubicBezTo>
                <a:cubicBezTo>
                  <a:pt x="14230" y="10915"/>
                  <a:pt x="14317" y="10721"/>
                  <a:pt x="14384" y="10609"/>
                </a:cubicBezTo>
                <a:cubicBezTo>
                  <a:pt x="14442" y="10712"/>
                  <a:pt x="14507" y="10855"/>
                  <a:pt x="14553" y="10955"/>
                </a:cubicBezTo>
                <a:cubicBezTo>
                  <a:pt x="14603" y="11064"/>
                  <a:pt x="14655" y="11175"/>
                  <a:pt x="14711" y="11283"/>
                </a:cubicBezTo>
                <a:cubicBezTo>
                  <a:pt x="14963" y="11766"/>
                  <a:pt x="15162" y="12149"/>
                  <a:pt x="15638" y="12149"/>
                </a:cubicBezTo>
                <a:cubicBezTo>
                  <a:pt x="16094" y="12149"/>
                  <a:pt x="16314" y="11747"/>
                  <a:pt x="16475" y="11453"/>
                </a:cubicBezTo>
                <a:cubicBezTo>
                  <a:pt x="16502" y="11402"/>
                  <a:pt x="16532" y="11350"/>
                  <a:pt x="16562" y="11300"/>
                </a:cubicBezTo>
                <a:cubicBezTo>
                  <a:pt x="16588" y="11255"/>
                  <a:pt x="16611" y="11213"/>
                  <a:pt x="16634" y="11173"/>
                </a:cubicBezTo>
                <a:cubicBezTo>
                  <a:pt x="16703" y="11053"/>
                  <a:pt x="16782" y="10918"/>
                  <a:pt x="16828" y="10864"/>
                </a:cubicBezTo>
                <a:cubicBezTo>
                  <a:pt x="16903" y="10914"/>
                  <a:pt x="17032" y="11105"/>
                  <a:pt x="17112" y="11224"/>
                </a:cubicBezTo>
                <a:lnTo>
                  <a:pt x="17155" y="11291"/>
                </a:lnTo>
                <a:cubicBezTo>
                  <a:pt x="17177" y="11324"/>
                  <a:pt x="17200" y="11356"/>
                  <a:pt x="17222" y="11389"/>
                </a:cubicBezTo>
                <a:cubicBezTo>
                  <a:pt x="17416" y="11682"/>
                  <a:pt x="17656" y="12047"/>
                  <a:pt x="18076" y="12047"/>
                </a:cubicBezTo>
                <a:cubicBezTo>
                  <a:pt x="18508" y="12047"/>
                  <a:pt x="18724" y="11727"/>
                  <a:pt x="18882" y="11494"/>
                </a:cubicBezTo>
                <a:cubicBezTo>
                  <a:pt x="18919" y="11439"/>
                  <a:pt x="18953" y="11387"/>
                  <a:pt x="18989" y="11340"/>
                </a:cubicBezTo>
                <a:cubicBezTo>
                  <a:pt x="19096" y="11202"/>
                  <a:pt x="19183" y="11125"/>
                  <a:pt x="19231" y="11090"/>
                </a:cubicBezTo>
                <a:cubicBezTo>
                  <a:pt x="19285" y="11117"/>
                  <a:pt x="19403" y="11188"/>
                  <a:pt x="19622" y="11387"/>
                </a:cubicBezTo>
                <a:cubicBezTo>
                  <a:pt x="19919" y="11658"/>
                  <a:pt x="20277" y="11689"/>
                  <a:pt x="20520" y="11689"/>
                </a:cubicBezTo>
                <a:cubicBezTo>
                  <a:pt x="20701" y="11689"/>
                  <a:pt x="20939" y="11612"/>
                  <a:pt x="21281" y="11494"/>
                </a:cubicBezTo>
                <a:cubicBezTo>
                  <a:pt x="21406" y="11451"/>
                  <a:pt x="21535" y="11406"/>
                  <a:pt x="21600" y="11391"/>
                </a:cubicBezTo>
                <a:lnTo>
                  <a:pt x="21429" y="10655"/>
                </a:lnTo>
                <a:cubicBezTo>
                  <a:pt x="21326" y="10679"/>
                  <a:pt x="21192" y="10724"/>
                  <a:pt x="21037" y="10778"/>
                </a:cubicBezTo>
                <a:cubicBezTo>
                  <a:pt x="20885" y="10831"/>
                  <a:pt x="20601" y="10929"/>
                  <a:pt x="20520" y="10933"/>
                </a:cubicBezTo>
                <a:cubicBezTo>
                  <a:pt x="20323" y="10933"/>
                  <a:pt x="20208" y="10903"/>
                  <a:pt x="20125" y="10827"/>
                </a:cubicBezTo>
                <a:cubicBezTo>
                  <a:pt x="19729" y="10468"/>
                  <a:pt x="19465" y="10321"/>
                  <a:pt x="19209" y="10321"/>
                </a:cubicBezTo>
                <a:cubicBezTo>
                  <a:pt x="18891" y="10321"/>
                  <a:pt x="18593" y="10623"/>
                  <a:pt x="18398" y="10876"/>
                </a:cubicBezTo>
                <a:cubicBezTo>
                  <a:pt x="18347" y="10942"/>
                  <a:pt x="18300" y="11009"/>
                  <a:pt x="18260" y="11068"/>
                </a:cubicBezTo>
                <a:cubicBezTo>
                  <a:pt x="18214" y="11137"/>
                  <a:pt x="18131" y="11262"/>
                  <a:pt x="18089" y="11288"/>
                </a:cubicBezTo>
                <a:cubicBezTo>
                  <a:pt x="18025" y="11240"/>
                  <a:pt x="17915" y="11074"/>
                  <a:pt x="17848" y="10972"/>
                </a:cubicBezTo>
                <a:cubicBezTo>
                  <a:pt x="17824" y="10936"/>
                  <a:pt x="17800" y="10899"/>
                  <a:pt x="17776" y="10864"/>
                </a:cubicBezTo>
                <a:lnTo>
                  <a:pt x="17734" y="10800"/>
                </a:lnTo>
                <a:cubicBezTo>
                  <a:pt x="17524" y="10488"/>
                  <a:pt x="17262" y="10100"/>
                  <a:pt x="16820" y="10100"/>
                </a:cubicBezTo>
                <a:cubicBezTo>
                  <a:pt x="16386" y="10100"/>
                  <a:pt x="16200" y="10421"/>
                  <a:pt x="15985" y="10793"/>
                </a:cubicBezTo>
                <a:cubicBezTo>
                  <a:pt x="15963" y="10832"/>
                  <a:pt x="15940" y="10873"/>
                  <a:pt x="15915" y="10916"/>
                </a:cubicBezTo>
                <a:cubicBezTo>
                  <a:pt x="15881" y="10974"/>
                  <a:pt x="15849" y="11031"/>
                  <a:pt x="15817" y="11089"/>
                </a:cubicBezTo>
                <a:cubicBezTo>
                  <a:pt x="15768" y="11179"/>
                  <a:pt x="15689" y="11322"/>
                  <a:pt x="15636" y="11379"/>
                </a:cubicBezTo>
                <a:cubicBezTo>
                  <a:pt x="15569" y="11303"/>
                  <a:pt x="15455" y="11083"/>
                  <a:pt x="15376" y="10932"/>
                </a:cubicBezTo>
                <a:cubicBezTo>
                  <a:pt x="15329" y="10841"/>
                  <a:pt x="15281" y="10738"/>
                  <a:pt x="15236" y="10638"/>
                </a:cubicBezTo>
                <a:cubicBezTo>
                  <a:pt x="15037" y="10207"/>
                  <a:pt x="14832" y="9760"/>
                  <a:pt x="14392" y="9760"/>
                </a:cubicBezTo>
                <a:cubicBezTo>
                  <a:pt x="14192" y="9760"/>
                  <a:pt x="13698" y="9883"/>
                  <a:pt x="13435" y="11021"/>
                </a:cubicBezTo>
                <a:cubicBezTo>
                  <a:pt x="13357" y="11357"/>
                  <a:pt x="13273" y="11579"/>
                  <a:pt x="13205" y="11715"/>
                </a:cubicBezTo>
                <a:cubicBezTo>
                  <a:pt x="13148" y="11575"/>
                  <a:pt x="13076" y="11355"/>
                  <a:pt x="13006" y="11028"/>
                </a:cubicBezTo>
                <a:cubicBezTo>
                  <a:pt x="12807" y="10105"/>
                  <a:pt x="12620" y="9232"/>
                  <a:pt x="11964" y="9232"/>
                </a:cubicBezTo>
                <a:cubicBezTo>
                  <a:pt x="11677" y="9232"/>
                  <a:pt x="11160" y="9468"/>
                  <a:pt x="10918" y="11050"/>
                </a:cubicBezTo>
                <a:cubicBezTo>
                  <a:pt x="10841" y="11554"/>
                  <a:pt x="10754" y="11935"/>
                  <a:pt x="10675" y="12204"/>
                </a:cubicBezTo>
                <a:cubicBezTo>
                  <a:pt x="10626" y="11959"/>
                  <a:pt x="10570" y="11599"/>
                  <a:pt x="10519" y="11072"/>
                </a:cubicBezTo>
                <a:cubicBezTo>
                  <a:pt x="10347" y="9278"/>
                  <a:pt x="10207" y="8177"/>
                  <a:pt x="9518" y="8177"/>
                </a:cubicBezTo>
                <a:cubicBezTo>
                  <a:pt x="8791" y="8177"/>
                  <a:pt x="8635" y="9324"/>
                  <a:pt x="8479" y="11073"/>
                </a:cubicBezTo>
                <a:cubicBezTo>
                  <a:pt x="8464" y="11237"/>
                  <a:pt x="8450" y="11410"/>
                  <a:pt x="8435" y="11586"/>
                </a:cubicBezTo>
                <a:cubicBezTo>
                  <a:pt x="8399" y="12017"/>
                  <a:pt x="8343" y="12660"/>
                  <a:pt x="8274" y="13176"/>
                </a:cubicBezTo>
                <a:cubicBezTo>
                  <a:pt x="8205" y="12735"/>
                  <a:pt x="8129" y="12070"/>
                  <a:pt x="8048" y="11077"/>
                </a:cubicBezTo>
                <a:cubicBezTo>
                  <a:pt x="8013" y="10647"/>
                  <a:pt x="7985" y="10205"/>
                  <a:pt x="7957" y="9779"/>
                </a:cubicBezTo>
                <a:cubicBezTo>
                  <a:pt x="7906" y="8996"/>
                  <a:pt x="7857" y="8257"/>
                  <a:pt x="7778" y="7708"/>
                </a:cubicBezTo>
                <a:cubicBezTo>
                  <a:pt x="7718" y="7289"/>
                  <a:pt x="7605" y="6511"/>
                  <a:pt x="7054" y="6511"/>
                </a:cubicBezTo>
                <a:cubicBezTo>
                  <a:pt x="6549" y="6511"/>
                  <a:pt x="6428" y="7160"/>
                  <a:pt x="6333" y="7946"/>
                </a:cubicBezTo>
                <a:cubicBezTo>
                  <a:pt x="6250" y="8624"/>
                  <a:pt x="6196" y="9510"/>
                  <a:pt x="6138" y="10447"/>
                </a:cubicBezTo>
                <a:cubicBezTo>
                  <a:pt x="6125" y="10659"/>
                  <a:pt x="6111" y="10872"/>
                  <a:pt x="6098" y="11084"/>
                </a:cubicBezTo>
                <a:cubicBezTo>
                  <a:pt x="6070" y="11517"/>
                  <a:pt x="6047" y="12003"/>
                  <a:pt x="6022" y="12518"/>
                </a:cubicBezTo>
                <a:cubicBezTo>
                  <a:pt x="5981" y="13382"/>
                  <a:pt x="5921" y="14640"/>
                  <a:pt x="5820" y="15463"/>
                </a:cubicBezTo>
                <a:cubicBezTo>
                  <a:pt x="5790" y="15243"/>
                  <a:pt x="5761" y="14961"/>
                  <a:pt x="5734" y="14601"/>
                </a:cubicBezTo>
                <a:cubicBezTo>
                  <a:pt x="5665" y="13683"/>
                  <a:pt x="5629" y="12532"/>
                  <a:pt x="5590" y="11315"/>
                </a:cubicBezTo>
                <a:lnTo>
                  <a:pt x="5581" y="11095"/>
                </a:lnTo>
                <a:cubicBezTo>
                  <a:pt x="5572" y="10811"/>
                  <a:pt x="5564" y="10521"/>
                  <a:pt x="5555" y="10230"/>
                </a:cubicBezTo>
                <a:cubicBezTo>
                  <a:pt x="5509" y="8720"/>
                  <a:pt x="5461" y="7158"/>
                  <a:pt x="5374" y="5970"/>
                </a:cubicBezTo>
                <a:cubicBezTo>
                  <a:pt x="5325" y="5317"/>
                  <a:pt x="5270" y="4832"/>
                  <a:pt x="5203" y="4489"/>
                </a:cubicBezTo>
                <a:cubicBezTo>
                  <a:pt x="5148" y="4212"/>
                  <a:pt x="5034" y="3635"/>
                  <a:pt x="4579" y="3635"/>
                </a:cubicBezTo>
                <a:close/>
              </a:path>
            </a:pathLst>
          </a:custGeom>
          <a:solidFill>
            <a:srgbClr val="FF2F92"/>
          </a:solidFill>
          <a:ln w="12700">
            <a:miter lim="400000"/>
          </a:ln>
          <a:effectLst>
            <a:outerShdw blurRad="152400" dist="101124" dir="5400000" rotWithShape="0">
              <a:srgbClr val="000000">
                <a:alpha val="36556"/>
              </a:srgbClr>
            </a:outerShdw>
          </a:effectLst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44" name="pasted-movie.png" descr="pasted-movi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705" y="9528727"/>
            <a:ext cx="865581" cy="891420"/>
          </a:xfrm>
          <a:prstGeom prst="rect">
            <a:avLst/>
          </a:prstGeom>
          <a:ln w="12700">
            <a:miter lim="400000"/>
          </a:ln>
          <a:effectLst>
            <a:outerShdw blurRad="152400" dist="101124" dir="5400000" rotWithShape="0">
              <a:srgbClr val="000000">
                <a:alpha val="36556"/>
              </a:srgbClr>
            </a:outerShdw>
          </a:effectLst>
        </p:spPr>
      </p:pic>
      <p:sp>
        <p:nvSpPr>
          <p:cNvPr id="1445" name="Rectangle"/>
          <p:cNvSpPr/>
          <p:nvPr/>
        </p:nvSpPr>
        <p:spPr>
          <a:xfrm>
            <a:off x="13156688" y="3193253"/>
            <a:ext cx="888490" cy="9689356"/>
          </a:xfrm>
          <a:prstGeom prst="rect">
            <a:avLst/>
          </a:prstGeom>
          <a:solidFill>
            <a:srgbClr val="63D5D9">
              <a:alpha val="4080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46" name="trigger, timing, communication"/>
          <p:cNvSpPr txBox="1"/>
          <p:nvPr/>
        </p:nvSpPr>
        <p:spPr>
          <a:xfrm rot="16200000">
            <a:off x="9975972" y="7337933"/>
            <a:ext cx="7186421" cy="612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6" tIns="71436" rIns="71436" bIns="71436" anchor="ctr">
            <a:spAutoFit/>
          </a:bodyPr>
          <a:lstStyle>
            <a:lvl1pPr algn="ctr" defTabSz="821530">
              <a:spcBef>
                <a:spcPts val="0"/>
              </a:spcBef>
              <a:defRPr sz="3100">
                <a:solidFill>
                  <a:srgbClr val="347890"/>
                </a:solidFill>
                <a:latin typeface="HK Grotesk Bold"/>
                <a:ea typeface="HK Grotesk Bold"/>
                <a:cs typeface="HK Grotesk Bold"/>
                <a:sym typeface="HK Grotesk Bold"/>
              </a:defRPr>
            </a:lvl1pPr>
          </a:lstStyle>
          <a:p>
            <a:r>
              <a:t>trigger, timing, communication</a:t>
            </a:r>
          </a:p>
        </p:txBody>
      </p:sp>
      <p:sp>
        <p:nvSpPr>
          <p:cNvPr id="1447" name="South America"/>
          <p:cNvSpPr/>
          <p:nvPr/>
        </p:nvSpPr>
        <p:spPr>
          <a:xfrm>
            <a:off x="1538305" y="11294271"/>
            <a:ext cx="844383" cy="10175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674" y="0"/>
                </a:moveTo>
                <a:lnTo>
                  <a:pt x="7593" y="40"/>
                </a:lnTo>
                <a:lnTo>
                  <a:pt x="7587" y="50"/>
                </a:lnTo>
                <a:lnTo>
                  <a:pt x="7574" y="62"/>
                </a:lnTo>
                <a:lnTo>
                  <a:pt x="7541" y="62"/>
                </a:lnTo>
                <a:lnTo>
                  <a:pt x="7514" y="72"/>
                </a:lnTo>
                <a:lnTo>
                  <a:pt x="7500" y="117"/>
                </a:lnTo>
                <a:lnTo>
                  <a:pt x="7454" y="172"/>
                </a:lnTo>
                <a:lnTo>
                  <a:pt x="7388" y="199"/>
                </a:lnTo>
                <a:lnTo>
                  <a:pt x="7288" y="220"/>
                </a:lnTo>
                <a:lnTo>
                  <a:pt x="7056" y="353"/>
                </a:lnTo>
                <a:lnTo>
                  <a:pt x="6924" y="358"/>
                </a:lnTo>
                <a:lnTo>
                  <a:pt x="6878" y="358"/>
                </a:lnTo>
                <a:lnTo>
                  <a:pt x="6837" y="347"/>
                </a:lnTo>
                <a:lnTo>
                  <a:pt x="6779" y="337"/>
                </a:lnTo>
                <a:lnTo>
                  <a:pt x="6745" y="342"/>
                </a:lnTo>
                <a:lnTo>
                  <a:pt x="6725" y="358"/>
                </a:lnTo>
                <a:lnTo>
                  <a:pt x="6719" y="408"/>
                </a:lnTo>
                <a:lnTo>
                  <a:pt x="6685" y="457"/>
                </a:lnTo>
                <a:lnTo>
                  <a:pt x="6665" y="502"/>
                </a:lnTo>
                <a:lnTo>
                  <a:pt x="6646" y="518"/>
                </a:lnTo>
                <a:lnTo>
                  <a:pt x="6619" y="507"/>
                </a:lnTo>
                <a:lnTo>
                  <a:pt x="6598" y="485"/>
                </a:lnTo>
                <a:lnTo>
                  <a:pt x="6613" y="463"/>
                </a:lnTo>
                <a:lnTo>
                  <a:pt x="6646" y="452"/>
                </a:lnTo>
                <a:lnTo>
                  <a:pt x="6665" y="452"/>
                </a:lnTo>
                <a:lnTo>
                  <a:pt x="6671" y="440"/>
                </a:lnTo>
                <a:lnTo>
                  <a:pt x="6625" y="447"/>
                </a:lnTo>
                <a:lnTo>
                  <a:pt x="6480" y="402"/>
                </a:lnTo>
                <a:lnTo>
                  <a:pt x="6453" y="420"/>
                </a:lnTo>
                <a:lnTo>
                  <a:pt x="6372" y="480"/>
                </a:lnTo>
                <a:lnTo>
                  <a:pt x="6327" y="507"/>
                </a:lnTo>
                <a:lnTo>
                  <a:pt x="6314" y="523"/>
                </a:lnTo>
                <a:lnTo>
                  <a:pt x="6248" y="562"/>
                </a:lnTo>
                <a:lnTo>
                  <a:pt x="6227" y="590"/>
                </a:lnTo>
                <a:lnTo>
                  <a:pt x="6200" y="650"/>
                </a:lnTo>
                <a:lnTo>
                  <a:pt x="6155" y="695"/>
                </a:lnTo>
                <a:lnTo>
                  <a:pt x="6140" y="710"/>
                </a:lnTo>
                <a:lnTo>
                  <a:pt x="6167" y="700"/>
                </a:lnTo>
                <a:lnTo>
                  <a:pt x="6200" y="678"/>
                </a:lnTo>
                <a:lnTo>
                  <a:pt x="6207" y="688"/>
                </a:lnTo>
                <a:lnTo>
                  <a:pt x="6188" y="715"/>
                </a:lnTo>
                <a:lnTo>
                  <a:pt x="6182" y="760"/>
                </a:lnTo>
                <a:lnTo>
                  <a:pt x="6167" y="810"/>
                </a:lnTo>
                <a:lnTo>
                  <a:pt x="6149" y="843"/>
                </a:lnTo>
                <a:lnTo>
                  <a:pt x="6161" y="865"/>
                </a:lnTo>
                <a:lnTo>
                  <a:pt x="6174" y="903"/>
                </a:lnTo>
                <a:lnTo>
                  <a:pt x="6161" y="930"/>
                </a:lnTo>
                <a:lnTo>
                  <a:pt x="6115" y="942"/>
                </a:lnTo>
                <a:lnTo>
                  <a:pt x="6062" y="936"/>
                </a:lnTo>
                <a:lnTo>
                  <a:pt x="6016" y="958"/>
                </a:lnTo>
                <a:lnTo>
                  <a:pt x="5968" y="985"/>
                </a:lnTo>
                <a:lnTo>
                  <a:pt x="5917" y="1073"/>
                </a:lnTo>
                <a:lnTo>
                  <a:pt x="5757" y="1168"/>
                </a:lnTo>
                <a:lnTo>
                  <a:pt x="5709" y="1183"/>
                </a:lnTo>
                <a:lnTo>
                  <a:pt x="5676" y="1190"/>
                </a:lnTo>
                <a:lnTo>
                  <a:pt x="5664" y="1206"/>
                </a:lnTo>
                <a:lnTo>
                  <a:pt x="5684" y="1228"/>
                </a:lnTo>
                <a:lnTo>
                  <a:pt x="5703" y="1238"/>
                </a:lnTo>
                <a:lnTo>
                  <a:pt x="5718" y="1293"/>
                </a:lnTo>
                <a:lnTo>
                  <a:pt x="5724" y="1393"/>
                </a:lnTo>
                <a:lnTo>
                  <a:pt x="5709" y="1415"/>
                </a:lnTo>
                <a:lnTo>
                  <a:pt x="5676" y="1415"/>
                </a:lnTo>
                <a:lnTo>
                  <a:pt x="5664" y="1410"/>
                </a:lnTo>
                <a:lnTo>
                  <a:pt x="5657" y="1398"/>
                </a:lnTo>
                <a:lnTo>
                  <a:pt x="5664" y="1383"/>
                </a:lnTo>
                <a:lnTo>
                  <a:pt x="5676" y="1371"/>
                </a:lnTo>
                <a:lnTo>
                  <a:pt x="5684" y="1360"/>
                </a:lnTo>
                <a:lnTo>
                  <a:pt x="5670" y="1348"/>
                </a:lnTo>
                <a:lnTo>
                  <a:pt x="5657" y="1343"/>
                </a:lnTo>
                <a:lnTo>
                  <a:pt x="5637" y="1310"/>
                </a:lnTo>
                <a:lnTo>
                  <a:pt x="5585" y="1261"/>
                </a:lnTo>
                <a:lnTo>
                  <a:pt x="5537" y="1228"/>
                </a:lnTo>
                <a:lnTo>
                  <a:pt x="5504" y="1183"/>
                </a:lnTo>
                <a:lnTo>
                  <a:pt x="5498" y="1178"/>
                </a:lnTo>
                <a:lnTo>
                  <a:pt x="5378" y="1101"/>
                </a:lnTo>
                <a:lnTo>
                  <a:pt x="5326" y="1040"/>
                </a:lnTo>
                <a:lnTo>
                  <a:pt x="5233" y="1255"/>
                </a:lnTo>
                <a:lnTo>
                  <a:pt x="5253" y="1283"/>
                </a:lnTo>
                <a:lnTo>
                  <a:pt x="5305" y="1316"/>
                </a:lnTo>
                <a:lnTo>
                  <a:pt x="5345" y="1343"/>
                </a:lnTo>
                <a:lnTo>
                  <a:pt x="5311" y="1338"/>
                </a:lnTo>
                <a:lnTo>
                  <a:pt x="5272" y="1310"/>
                </a:lnTo>
                <a:lnTo>
                  <a:pt x="5233" y="1293"/>
                </a:lnTo>
                <a:lnTo>
                  <a:pt x="5212" y="1261"/>
                </a:lnTo>
                <a:lnTo>
                  <a:pt x="5200" y="1261"/>
                </a:lnTo>
                <a:lnTo>
                  <a:pt x="5187" y="1278"/>
                </a:lnTo>
                <a:lnTo>
                  <a:pt x="5146" y="1305"/>
                </a:lnTo>
                <a:lnTo>
                  <a:pt x="5154" y="1338"/>
                </a:lnTo>
                <a:lnTo>
                  <a:pt x="5139" y="1355"/>
                </a:lnTo>
                <a:lnTo>
                  <a:pt x="5133" y="1360"/>
                </a:lnTo>
                <a:lnTo>
                  <a:pt x="5112" y="1360"/>
                </a:lnTo>
                <a:lnTo>
                  <a:pt x="5094" y="1365"/>
                </a:lnTo>
                <a:lnTo>
                  <a:pt x="5106" y="1415"/>
                </a:lnTo>
                <a:lnTo>
                  <a:pt x="5179" y="1531"/>
                </a:lnTo>
                <a:lnTo>
                  <a:pt x="5266" y="1623"/>
                </a:lnTo>
                <a:lnTo>
                  <a:pt x="5278" y="1635"/>
                </a:lnTo>
                <a:lnTo>
                  <a:pt x="5311" y="1663"/>
                </a:lnTo>
                <a:lnTo>
                  <a:pt x="5359" y="1723"/>
                </a:lnTo>
                <a:lnTo>
                  <a:pt x="5372" y="1751"/>
                </a:lnTo>
                <a:lnTo>
                  <a:pt x="5386" y="1761"/>
                </a:lnTo>
                <a:lnTo>
                  <a:pt x="5419" y="1806"/>
                </a:lnTo>
                <a:lnTo>
                  <a:pt x="5452" y="1811"/>
                </a:lnTo>
                <a:lnTo>
                  <a:pt x="5471" y="1844"/>
                </a:lnTo>
                <a:lnTo>
                  <a:pt x="5477" y="1866"/>
                </a:lnTo>
                <a:lnTo>
                  <a:pt x="5459" y="1943"/>
                </a:lnTo>
                <a:lnTo>
                  <a:pt x="5444" y="1943"/>
                </a:lnTo>
                <a:lnTo>
                  <a:pt x="5432" y="1938"/>
                </a:lnTo>
                <a:lnTo>
                  <a:pt x="5432" y="1976"/>
                </a:lnTo>
                <a:lnTo>
                  <a:pt x="5477" y="2031"/>
                </a:lnTo>
                <a:lnTo>
                  <a:pt x="5510" y="2103"/>
                </a:lnTo>
                <a:lnTo>
                  <a:pt x="5485" y="2136"/>
                </a:lnTo>
                <a:lnTo>
                  <a:pt x="5405" y="2181"/>
                </a:lnTo>
                <a:lnTo>
                  <a:pt x="5452" y="2218"/>
                </a:lnTo>
                <a:lnTo>
                  <a:pt x="5465" y="2246"/>
                </a:lnTo>
                <a:lnTo>
                  <a:pt x="5465" y="2329"/>
                </a:lnTo>
                <a:lnTo>
                  <a:pt x="5471" y="2406"/>
                </a:lnTo>
                <a:lnTo>
                  <a:pt x="5485" y="2421"/>
                </a:lnTo>
                <a:lnTo>
                  <a:pt x="5492" y="2444"/>
                </a:lnTo>
                <a:lnTo>
                  <a:pt x="5477" y="2483"/>
                </a:lnTo>
                <a:lnTo>
                  <a:pt x="5471" y="2521"/>
                </a:lnTo>
                <a:lnTo>
                  <a:pt x="5465" y="2549"/>
                </a:lnTo>
                <a:lnTo>
                  <a:pt x="5438" y="2559"/>
                </a:lnTo>
                <a:lnTo>
                  <a:pt x="5425" y="2576"/>
                </a:lnTo>
                <a:lnTo>
                  <a:pt x="5398" y="2593"/>
                </a:lnTo>
                <a:lnTo>
                  <a:pt x="5398" y="2604"/>
                </a:lnTo>
                <a:lnTo>
                  <a:pt x="5438" y="2593"/>
                </a:lnTo>
                <a:lnTo>
                  <a:pt x="5444" y="2609"/>
                </a:lnTo>
                <a:lnTo>
                  <a:pt x="5432" y="2631"/>
                </a:lnTo>
                <a:lnTo>
                  <a:pt x="5432" y="2654"/>
                </a:lnTo>
                <a:lnTo>
                  <a:pt x="5459" y="2691"/>
                </a:lnTo>
                <a:lnTo>
                  <a:pt x="5492" y="2654"/>
                </a:lnTo>
                <a:lnTo>
                  <a:pt x="5498" y="2659"/>
                </a:lnTo>
                <a:lnTo>
                  <a:pt x="5492" y="2709"/>
                </a:lnTo>
                <a:lnTo>
                  <a:pt x="5510" y="2719"/>
                </a:lnTo>
                <a:lnTo>
                  <a:pt x="5531" y="2719"/>
                </a:lnTo>
                <a:lnTo>
                  <a:pt x="5544" y="2703"/>
                </a:lnTo>
                <a:lnTo>
                  <a:pt x="5564" y="2703"/>
                </a:lnTo>
                <a:lnTo>
                  <a:pt x="5498" y="2807"/>
                </a:lnTo>
                <a:lnTo>
                  <a:pt x="5471" y="2846"/>
                </a:lnTo>
                <a:lnTo>
                  <a:pt x="5459" y="2884"/>
                </a:lnTo>
                <a:lnTo>
                  <a:pt x="5432" y="2884"/>
                </a:lnTo>
                <a:lnTo>
                  <a:pt x="5411" y="2924"/>
                </a:lnTo>
                <a:lnTo>
                  <a:pt x="5392" y="2944"/>
                </a:lnTo>
                <a:lnTo>
                  <a:pt x="5378" y="2972"/>
                </a:lnTo>
                <a:lnTo>
                  <a:pt x="5353" y="2979"/>
                </a:lnTo>
                <a:lnTo>
                  <a:pt x="5326" y="2984"/>
                </a:lnTo>
                <a:lnTo>
                  <a:pt x="5326" y="2994"/>
                </a:lnTo>
                <a:lnTo>
                  <a:pt x="5332" y="3022"/>
                </a:lnTo>
                <a:lnTo>
                  <a:pt x="5332" y="3034"/>
                </a:lnTo>
                <a:lnTo>
                  <a:pt x="5293" y="3066"/>
                </a:lnTo>
                <a:lnTo>
                  <a:pt x="5278" y="3077"/>
                </a:lnTo>
                <a:lnTo>
                  <a:pt x="5278" y="3089"/>
                </a:lnTo>
                <a:lnTo>
                  <a:pt x="5253" y="3082"/>
                </a:lnTo>
                <a:lnTo>
                  <a:pt x="5245" y="3094"/>
                </a:lnTo>
                <a:lnTo>
                  <a:pt x="5233" y="3116"/>
                </a:lnTo>
                <a:lnTo>
                  <a:pt x="5212" y="3132"/>
                </a:lnTo>
                <a:lnTo>
                  <a:pt x="5193" y="3144"/>
                </a:lnTo>
                <a:lnTo>
                  <a:pt x="5179" y="3154"/>
                </a:lnTo>
                <a:lnTo>
                  <a:pt x="5160" y="3159"/>
                </a:lnTo>
                <a:lnTo>
                  <a:pt x="5094" y="3154"/>
                </a:lnTo>
                <a:lnTo>
                  <a:pt x="5073" y="3164"/>
                </a:lnTo>
                <a:lnTo>
                  <a:pt x="5046" y="3159"/>
                </a:lnTo>
                <a:lnTo>
                  <a:pt x="5034" y="3164"/>
                </a:lnTo>
                <a:lnTo>
                  <a:pt x="5001" y="3182"/>
                </a:lnTo>
                <a:lnTo>
                  <a:pt x="4980" y="3199"/>
                </a:lnTo>
                <a:lnTo>
                  <a:pt x="4974" y="3214"/>
                </a:lnTo>
                <a:lnTo>
                  <a:pt x="4967" y="3297"/>
                </a:lnTo>
                <a:lnTo>
                  <a:pt x="4994" y="3341"/>
                </a:lnTo>
                <a:lnTo>
                  <a:pt x="4988" y="3391"/>
                </a:lnTo>
                <a:lnTo>
                  <a:pt x="4901" y="3364"/>
                </a:lnTo>
                <a:lnTo>
                  <a:pt x="4841" y="3396"/>
                </a:lnTo>
                <a:lnTo>
                  <a:pt x="4814" y="3434"/>
                </a:lnTo>
                <a:lnTo>
                  <a:pt x="4868" y="3467"/>
                </a:lnTo>
                <a:lnTo>
                  <a:pt x="4889" y="3544"/>
                </a:lnTo>
                <a:lnTo>
                  <a:pt x="4862" y="3572"/>
                </a:lnTo>
                <a:lnTo>
                  <a:pt x="4735" y="3605"/>
                </a:lnTo>
                <a:lnTo>
                  <a:pt x="4642" y="3617"/>
                </a:lnTo>
                <a:lnTo>
                  <a:pt x="4590" y="3649"/>
                </a:lnTo>
                <a:lnTo>
                  <a:pt x="4543" y="3644"/>
                </a:lnTo>
                <a:lnTo>
                  <a:pt x="4516" y="3660"/>
                </a:lnTo>
                <a:lnTo>
                  <a:pt x="4476" y="3682"/>
                </a:lnTo>
                <a:lnTo>
                  <a:pt x="4431" y="3687"/>
                </a:lnTo>
                <a:lnTo>
                  <a:pt x="4410" y="3704"/>
                </a:lnTo>
                <a:lnTo>
                  <a:pt x="4416" y="3770"/>
                </a:lnTo>
                <a:lnTo>
                  <a:pt x="4431" y="3825"/>
                </a:lnTo>
                <a:lnTo>
                  <a:pt x="4424" y="3907"/>
                </a:lnTo>
                <a:lnTo>
                  <a:pt x="4391" y="3962"/>
                </a:lnTo>
                <a:lnTo>
                  <a:pt x="4350" y="3997"/>
                </a:lnTo>
                <a:lnTo>
                  <a:pt x="4317" y="4012"/>
                </a:lnTo>
                <a:lnTo>
                  <a:pt x="4259" y="4079"/>
                </a:lnTo>
                <a:lnTo>
                  <a:pt x="4265" y="4100"/>
                </a:lnTo>
                <a:lnTo>
                  <a:pt x="4298" y="4150"/>
                </a:lnTo>
                <a:lnTo>
                  <a:pt x="4331" y="4162"/>
                </a:lnTo>
                <a:lnTo>
                  <a:pt x="4304" y="4162"/>
                </a:lnTo>
                <a:lnTo>
                  <a:pt x="4265" y="4150"/>
                </a:lnTo>
                <a:lnTo>
                  <a:pt x="4250" y="4182"/>
                </a:lnTo>
                <a:lnTo>
                  <a:pt x="4232" y="4232"/>
                </a:lnTo>
                <a:lnTo>
                  <a:pt x="4205" y="4249"/>
                </a:lnTo>
                <a:lnTo>
                  <a:pt x="4118" y="4277"/>
                </a:lnTo>
                <a:lnTo>
                  <a:pt x="4099" y="4310"/>
                </a:lnTo>
                <a:lnTo>
                  <a:pt x="4132" y="4375"/>
                </a:lnTo>
                <a:lnTo>
                  <a:pt x="4138" y="4409"/>
                </a:lnTo>
                <a:lnTo>
                  <a:pt x="4126" y="4492"/>
                </a:lnTo>
                <a:lnTo>
                  <a:pt x="4151" y="4552"/>
                </a:lnTo>
                <a:lnTo>
                  <a:pt x="4151" y="4635"/>
                </a:lnTo>
                <a:lnTo>
                  <a:pt x="4112" y="4657"/>
                </a:lnTo>
                <a:lnTo>
                  <a:pt x="4078" y="4667"/>
                </a:lnTo>
                <a:lnTo>
                  <a:pt x="4085" y="4685"/>
                </a:lnTo>
                <a:lnTo>
                  <a:pt x="4093" y="4695"/>
                </a:lnTo>
                <a:lnTo>
                  <a:pt x="4126" y="4722"/>
                </a:lnTo>
                <a:lnTo>
                  <a:pt x="4184" y="4740"/>
                </a:lnTo>
                <a:lnTo>
                  <a:pt x="4277" y="4810"/>
                </a:lnTo>
                <a:lnTo>
                  <a:pt x="4304" y="4822"/>
                </a:lnTo>
                <a:lnTo>
                  <a:pt x="4337" y="4838"/>
                </a:lnTo>
                <a:lnTo>
                  <a:pt x="4350" y="4822"/>
                </a:lnTo>
                <a:lnTo>
                  <a:pt x="4350" y="4810"/>
                </a:lnTo>
                <a:lnTo>
                  <a:pt x="4398" y="4777"/>
                </a:lnTo>
                <a:lnTo>
                  <a:pt x="4424" y="4733"/>
                </a:lnTo>
                <a:lnTo>
                  <a:pt x="4443" y="4722"/>
                </a:lnTo>
                <a:lnTo>
                  <a:pt x="4437" y="4788"/>
                </a:lnTo>
                <a:lnTo>
                  <a:pt x="4449" y="4795"/>
                </a:lnTo>
                <a:lnTo>
                  <a:pt x="4476" y="4783"/>
                </a:lnTo>
                <a:lnTo>
                  <a:pt x="4491" y="4745"/>
                </a:lnTo>
                <a:lnTo>
                  <a:pt x="4482" y="4657"/>
                </a:lnTo>
                <a:lnTo>
                  <a:pt x="4503" y="4630"/>
                </a:lnTo>
                <a:lnTo>
                  <a:pt x="4509" y="4640"/>
                </a:lnTo>
                <a:lnTo>
                  <a:pt x="4503" y="4662"/>
                </a:lnTo>
                <a:lnTo>
                  <a:pt x="4509" y="4722"/>
                </a:lnTo>
                <a:lnTo>
                  <a:pt x="4543" y="4760"/>
                </a:lnTo>
                <a:lnTo>
                  <a:pt x="4549" y="4795"/>
                </a:lnTo>
                <a:lnTo>
                  <a:pt x="4516" y="4860"/>
                </a:lnTo>
                <a:lnTo>
                  <a:pt x="4476" y="4960"/>
                </a:lnTo>
                <a:lnTo>
                  <a:pt x="4464" y="4980"/>
                </a:lnTo>
                <a:lnTo>
                  <a:pt x="4437" y="5003"/>
                </a:lnTo>
                <a:lnTo>
                  <a:pt x="4410" y="5020"/>
                </a:lnTo>
                <a:lnTo>
                  <a:pt x="4391" y="5035"/>
                </a:lnTo>
                <a:lnTo>
                  <a:pt x="4337" y="5053"/>
                </a:lnTo>
                <a:lnTo>
                  <a:pt x="4325" y="5058"/>
                </a:lnTo>
                <a:lnTo>
                  <a:pt x="4259" y="5090"/>
                </a:lnTo>
                <a:lnTo>
                  <a:pt x="4205" y="5140"/>
                </a:lnTo>
                <a:lnTo>
                  <a:pt x="4151" y="5168"/>
                </a:lnTo>
                <a:lnTo>
                  <a:pt x="4112" y="5218"/>
                </a:lnTo>
                <a:lnTo>
                  <a:pt x="3985" y="5333"/>
                </a:lnTo>
                <a:lnTo>
                  <a:pt x="3966" y="5360"/>
                </a:lnTo>
                <a:lnTo>
                  <a:pt x="3952" y="5476"/>
                </a:lnTo>
                <a:lnTo>
                  <a:pt x="3973" y="5503"/>
                </a:lnTo>
                <a:lnTo>
                  <a:pt x="4006" y="5543"/>
                </a:lnTo>
                <a:lnTo>
                  <a:pt x="4039" y="5593"/>
                </a:lnTo>
                <a:lnTo>
                  <a:pt x="4027" y="5613"/>
                </a:lnTo>
                <a:lnTo>
                  <a:pt x="4018" y="5636"/>
                </a:lnTo>
                <a:lnTo>
                  <a:pt x="4105" y="5735"/>
                </a:lnTo>
                <a:lnTo>
                  <a:pt x="4132" y="5785"/>
                </a:lnTo>
                <a:lnTo>
                  <a:pt x="4132" y="5823"/>
                </a:lnTo>
                <a:lnTo>
                  <a:pt x="4118" y="5851"/>
                </a:lnTo>
                <a:lnTo>
                  <a:pt x="4093" y="5856"/>
                </a:lnTo>
                <a:lnTo>
                  <a:pt x="4051" y="5845"/>
                </a:lnTo>
                <a:lnTo>
                  <a:pt x="4027" y="5861"/>
                </a:lnTo>
                <a:lnTo>
                  <a:pt x="4018" y="5883"/>
                </a:lnTo>
                <a:lnTo>
                  <a:pt x="4039" y="5923"/>
                </a:lnTo>
                <a:lnTo>
                  <a:pt x="4072" y="5943"/>
                </a:lnTo>
                <a:lnTo>
                  <a:pt x="4165" y="5993"/>
                </a:lnTo>
                <a:lnTo>
                  <a:pt x="4437" y="6109"/>
                </a:lnTo>
                <a:lnTo>
                  <a:pt x="4482" y="6148"/>
                </a:lnTo>
                <a:lnTo>
                  <a:pt x="4516" y="6191"/>
                </a:lnTo>
                <a:lnTo>
                  <a:pt x="4570" y="6241"/>
                </a:lnTo>
                <a:lnTo>
                  <a:pt x="4630" y="6318"/>
                </a:lnTo>
                <a:lnTo>
                  <a:pt x="4642" y="6356"/>
                </a:lnTo>
                <a:lnTo>
                  <a:pt x="4729" y="6489"/>
                </a:lnTo>
                <a:lnTo>
                  <a:pt x="4756" y="6516"/>
                </a:lnTo>
                <a:lnTo>
                  <a:pt x="4808" y="6556"/>
                </a:lnTo>
                <a:lnTo>
                  <a:pt x="4868" y="6611"/>
                </a:lnTo>
                <a:lnTo>
                  <a:pt x="4907" y="6671"/>
                </a:lnTo>
                <a:lnTo>
                  <a:pt x="4967" y="6736"/>
                </a:lnTo>
                <a:lnTo>
                  <a:pt x="4974" y="6781"/>
                </a:lnTo>
                <a:lnTo>
                  <a:pt x="5013" y="6851"/>
                </a:lnTo>
                <a:lnTo>
                  <a:pt x="5046" y="6913"/>
                </a:lnTo>
                <a:lnTo>
                  <a:pt x="5100" y="6979"/>
                </a:lnTo>
                <a:lnTo>
                  <a:pt x="5139" y="7066"/>
                </a:lnTo>
                <a:lnTo>
                  <a:pt x="5173" y="7121"/>
                </a:lnTo>
                <a:lnTo>
                  <a:pt x="5206" y="7209"/>
                </a:lnTo>
                <a:lnTo>
                  <a:pt x="5245" y="7264"/>
                </a:lnTo>
                <a:lnTo>
                  <a:pt x="5392" y="7446"/>
                </a:lnTo>
                <a:lnTo>
                  <a:pt x="5419" y="7507"/>
                </a:lnTo>
                <a:lnTo>
                  <a:pt x="5432" y="7562"/>
                </a:lnTo>
                <a:lnTo>
                  <a:pt x="5438" y="7589"/>
                </a:lnTo>
                <a:lnTo>
                  <a:pt x="5558" y="7667"/>
                </a:lnTo>
                <a:lnTo>
                  <a:pt x="5597" y="7711"/>
                </a:lnTo>
                <a:lnTo>
                  <a:pt x="5624" y="7794"/>
                </a:lnTo>
                <a:lnTo>
                  <a:pt x="5631" y="7837"/>
                </a:lnTo>
                <a:lnTo>
                  <a:pt x="5664" y="7849"/>
                </a:lnTo>
                <a:lnTo>
                  <a:pt x="5676" y="7870"/>
                </a:lnTo>
                <a:lnTo>
                  <a:pt x="5691" y="7887"/>
                </a:lnTo>
                <a:lnTo>
                  <a:pt x="5757" y="7925"/>
                </a:lnTo>
                <a:lnTo>
                  <a:pt x="5784" y="7980"/>
                </a:lnTo>
                <a:lnTo>
                  <a:pt x="5836" y="8047"/>
                </a:lnTo>
                <a:lnTo>
                  <a:pt x="5869" y="8074"/>
                </a:lnTo>
                <a:lnTo>
                  <a:pt x="5890" y="8129"/>
                </a:lnTo>
                <a:lnTo>
                  <a:pt x="5917" y="8167"/>
                </a:lnTo>
                <a:lnTo>
                  <a:pt x="6001" y="8250"/>
                </a:lnTo>
                <a:lnTo>
                  <a:pt x="6016" y="8294"/>
                </a:lnTo>
                <a:lnTo>
                  <a:pt x="5995" y="8387"/>
                </a:lnTo>
                <a:lnTo>
                  <a:pt x="5975" y="8392"/>
                </a:lnTo>
                <a:lnTo>
                  <a:pt x="5950" y="8410"/>
                </a:lnTo>
                <a:lnTo>
                  <a:pt x="5983" y="8437"/>
                </a:lnTo>
                <a:lnTo>
                  <a:pt x="5989" y="8492"/>
                </a:lnTo>
                <a:lnTo>
                  <a:pt x="6035" y="8525"/>
                </a:lnTo>
                <a:lnTo>
                  <a:pt x="6049" y="8552"/>
                </a:lnTo>
                <a:lnTo>
                  <a:pt x="6101" y="8607"/>
                </a:lnTo>
                <a:lnTo>
                  <a:pt x="6134" y="8652"/>
                </a:lnTo>
                <a:lnTo>
                  <a:pt x="6207" y="8702"/>
                </a:lnTo>
                <a:lnTo>
                  <a:pt x="6287" y="8735"/>
                </a:lnTo>
                <a:lnTo>
                  <a:pt x="6339" y="8795"/>
                </a:lnTo>
                <a:lnTo>
                  <a:pt x="6387" y="8822"/>
                </a:lnTo>
                <a:lnTo>
                  <a:pt x="6420" y="8867"/>
                </a:lnTo>
                <a:lnTo>
                  <a:pt x="6453" y="8895"/>
                </a:lnTo>
                <a:lnTo>
                  <a:pt x="6665" y="8982"/>
                </a:lnTo>
                <a:lnTo>
                  <a:pt x="6737" y="9025"/>
                </a:lnTo>
                <a:lnTo>
                  <a:pt x="6818" y="9048"/>
                </a:lnTo>
                <a:lnTo>
                  <a:pt x="6944" y="9120"/>
                </a:lnTo>
                <a:lnTo>
                  <a:pt x="6984" y="9135"/>
                </a:lnTo>
                <a:lnTo>
                  <a:pt x="7102" y="9170"/>
                </a:lnTo>
                <a:lnTo>
                  <a:pt x="7156" y="9190"/>
                </a:lnTo>
                <a:lnTo>
                  <a:pt x="7276" y="9235"/>
                </a:lnTo>
                <a:lnTo>
                  <a:pt x="7334" y="9263"/>
                </a:lnTo>
                <a:lnTo>
                  <a:pt x="7454" y="9290"/>
                </a:lnTo>
                <a:lnTo>
                  <a:pt x="7494" y="9312"/>
                </a:lnTo>
                <a:lnTo>
                  <a:pt x="7533" y="9340"/>
                </a:lnTo>
                <a:lnTo>
                  <a:pt x="7593" y="9378"/>
                </a:lnTo>
                <a:lnTo>
                  <a:pt x="7647" y="9400"/>
                </a:lnTo>
                <a:lnTo>
                  <a:pt x="7686" y="9428"/>
                </a:lnTo>
                <a:lnTo>
                  <a:pt x="7719" y="9438"/>
                </a:lnTo>
                <a:lnTo>
                  <a:pt x="7813" y="9472"/>
                </a:lnTo>
                <a:lnTo>
                  <a:pt x="7852" y="9493"/>
                </a:lnTo>
                <a:lnTo>
                  <a:pt x="7865" y="9510"/>
                </a:lnTo>
                <a:lnTo>
                  <a:pt x="7879" y="9570"/>
                </a:lnTo>
                <a:lnTo>
                  <a:pt x="7891" y="9593"/>
                </a:lnTo>
                <a:lnTo>
                  <a:pt x="7997" y="9653"/>
                </a:lnTo>
                <a:lnTo>
                  <a:pt x="8039" y="9670"/>
                </a:lnTo>
                <a:lnTo>
                  <a:pt x="8090" y="9703"/>
                </a:lnTo>
                <a:lnTo>
                  <a:pt x="8211" y="9775"/>
                </a:lnTo>
                <a:lnTo>
                  <a:pt x="8244" y="9796"/>
                </a:lnTo>
                <a:lnTo>
                  <a:pt x="8262" y="9813"/>
                </a:lnTo>
                <a:lnTo>
                  <a:pt x="8277" y="9873"/>
                </a:lnTo>
                <a:lnTo>
                  <a:pt x="8277" y="9950"/>
                </a:lnTo>
                <a:lnTo>
                  <a:pt x="8310" y="10088"/>
                </a:lnTo>
                <a:lnTo>
                  <a:pt x="8337" y="10160"/>
                </a:lnTo>
                <a:lnTo>
                  <a:pt x="8343" y="10198"/>
                </a:lnTo>
                <a:lnTo>
                  <a:pt x="8356" y="10226"/>
                </a:lnTo>
                <a:lnTo>
                  <a:pt x="8362" y="10258"/>
                </a:lnTo>
                <a:lnTo>
                  <a:pt x="8370" y="10391"/>
                </a:lnTo>
                <a:lnTo>
                  <a:pt x="8362" y="10490"/>
                </a:lnTo>
                <a:lnTo>
                  <a:pt x="8362" y="10551"/>
                </a:lnTo>
                <a:lnTo>
                  <a:pt x="8410" y="10716"/>
                </a:lnTo>
                <a:lnTo>
                  <a:pt x="8416" y="10748"/>
                </a:lnTo>
                <a:lnTo>
                  <a:pt x="8416" y="10793"/>
                </a:lnTo>
                <a:lnTo>
                  <a:pt x="8403" y="10841"/>
                </a:lnTo>
                <a:lnTo>
                  <a:pt x="8403" y="10914"/>
                </a:lnTo>
                <a:lnTo>
                  <a:pt x="8389" y="10946"/>
                </a:lnTo>
                <a:lnTo>
                  <a:pt x="8376" y="11018"/>
                </a:lnTo>
                <a:lnTo>
                  <a:pt x="8376" y="11134"/>
                </a:lnTo>
                <a:lnTo>
                  <a:pt x="8356" y="11226"/>
                </a:lnTo>
                <a:lnTo>
                  <a:pt x="8337" y="11266"/>
                </a:lnTo>
                <a:lnTo>
                  <a:pt x="8316" y="11288"/>
                </a:lnTo>
                <a:lnTo>
                  <a:pt x="8277" y="11294"/>
                </a:lnTo>
                <a:lnTo>
                  <a:pt x="8277" y="11331"/>
                </a:lnTo>
                <a:lnTo>
                  <a:pt x="8271" y="11359"/>
                </a:lnTo>
                <a:lnTo>
                  <a:pt x="8277" y="11392"/>
                </a:lnTo>
                <a:lnTo>
                  <a:pt x="8304" y="11431"/>
                </a:lnTo>
                <a:lnTo>
                  <a:pt x="8337" y="11441"/>
                </a:lnTo>
                <a:lnTo>
                  <a:pt x="8349" y="11454"/>
                </a:lnTo>
                <a:lnTo>
                  <a:pt x="8343" y="11486"/>
                </a:lnTo>
                <a:lnTo>
                  <a:pt x="8316" y="11524"/>
                </a:lnTo>
                <a:lnTo>
                  <a:pt x="8316" y="11557"/>
                </a:lnTo>
                <a:lnTo>
                  <a:pt x="8310" y="11584"/>
                </a:lnTo>
                <a:lnTo>
                  <a:pt x="8316" y="11634"/>
                </a:lnTo>
                <a:lnTo>
                  <a:pt x="8310" y="11701"/>
                </a:lnTo>
                <a:lnTo>
                  <a:pt x="8310" y="11799"/>
                </a:lnTo>
                <a:lnTo>
                  <a:pt x="8316" y="11844"/>
                </a:lnTo>
                <a:lnTo>
                  <a:pt x="8362" y="11964"/>
                </a:lnTo>
                <a:lnTo>
                  <a:pt x="8362" y="11992"/>
                </a:lnTo>
                <a:lnTo>
                  <a:pt x="8356" y="12031"/>
                </a:lnTo>
                <a:lnTo>
                  <a:pt x="8323" y="12069"/>
                </a:lnTo>
                <a:lnTo>
                  <a:pt x="8310" y="12086"/>
                </a:lnTo>
                <a:lnTo>
                  <a:pt x="8283" y="12162"/>
                </a:lnTo>
                <a:lnTo>
                  <a:pt x="8289" y="12190"/>
                </a:lnTo>
                <a:lnTo>
                  <a:pt x="8316" y="12229"/>
                </a:lnTo>
                <a:lnTo>
                  <a:pt x="8316" y="12306"/>
                </a:lnTo>
                <a:lnTo>
                  <a:pt x="8323" y="12339"/>
                </a:lnTo>
                <a:lnTo>
                  <a:pt x="8310" y="12367"/>
                </a:lnTo>
                <a:lnTo>
                  <a:pt x="8304" y="12422"/>
                </a:lnTo>
                <a:lnTo>
                  <a:pt x="8277" y="12499"/>
                </a:lnTo>
                <a:lnTo>
                  <a:pt x="8277" y="12537"/>
                </a:lnTo>
                <a:lnTo>
                  <a:pt x="8256" y="12614"/>
                </a:lnTo>
                <a:lnTo>
                  <a:pt x="8250" y="12647"/>
                </a:lnTo>
                <a:lnTo>
                  <a:pt x="8256" y="12712"/>
                </a:lnTo>
                <a:lnTo>
                  <a:pt x="8256" y="12740"/>
                </a:lnTo>
                <a:lnTo>
                  <a:pt x="8250" y="12747"/>
                </a:lnTo>
                <a:lnTo>
                  <a:pt x="8217" y="12785"/>
                </a:lnTo>
                <a:lnTo>
                  <a:pt x="8204" y="12812"/>
                </a:lnTo>
                <a:lnTo>
                  <a:pt x="8190" y="12895"/>
                </a:lnTo>
                <a:lnTo>
                  <a:pt x="8184" y="12994"/>
                </a:lnTo>
                <a:lnTo>
                  <a:pt x="8163" y="13032"/>
                </a:lnTo>
                <a:lnTo>
                  <a:pt x="8151" y="13087"/>
                </a:lnTo>
                <a:lnTo>
                  <a:pt x="8130" y="13120"/>
                </a:lnTo>
                <a:lnTo>
                  <a:pt x="8090" y="13147"/>
                </a:lnTo>
                <a:lnTo>
                  <a:pt x="8084" y="13170"/>
                </a:lnTo>
                <a:lnTo>
                  <a:pt x="8105" y="13258"/>
                </a:lnTo>
                <a:lnTo>
                  <a:pt x="8157" y="13302"/>
                </a:lnTo>
                <a:lnTo>
                  <a:pt x="8163" y="13335"/>
                </a:lnTo>
                <a:lnTo>
                  <a:pt x="8177" y="13400"/>
                </a:lnTo>
                <a:lnTo>
                  <a:pt x="8177" y="13490"/>
                </a:lnTo>
                <a:lnTo>
                  <a:pt x="8163" y="13555"/>
                </a:lnTo>
                <a:lnTo>
                  <a:pt x="8078" y="13620"/>
                </a:lnTo>
                <a:lnTo>
                  <a:pt x="8072" y="13715"/>
                </a:lnTo>
                <a:lnTo>
                  <a:pt x="8078" y="13753"/>
                </a:lnTo>
                <a:lnTo>
                  <a:pt x="8105" y="13825"/>
                </a:lnTo>
                <a:lnTo>
                  <a:pt x="8105" y="13885"/>
                </a:lnTo>
                <a:lnTo>
                  <a:pt x="8144" y="13990"/>
                </a:lnTo>
                <a:lnTo>
                  <a:pt x="8171" y="14088"/>
                </a:lnTo>
                <a:lnTo>
                  <a:pt x="8190" y="14215"/>
                </a:lnTo>
                <a:lnTo>
                  <a:pt x="8223" y="14270"/>
                </a:lnTo>
                <a:lnTo>
                  <a:pt x="8217" y="14320"/>
                </a:lnTo>
                <a:lnTo>
                  <a:pt x="8223" y="14358"/>
                </a:lnTo>
                <a:lnTo>
                  <a:pt x="8190" y="14458"/>
                </a:lnTo>
                <a:lnTo>
                  <a:pt x="8177" y="14473"/>
                </a:lnTo>
                <a:lnTo>
                  <a:pt x="8144" y="14496"/>
                </a:lnTo>
                <a:lnTo>
                  <a:pt x="8163" y="14563"/>
                </a:lnTo>
                <a:lnTo>
                  <a:pt x="8171" y="14606"/>
                </a:lnTo>
                <a:lnTo>
                  <a:pt x="8190" y="14633"/>
                </a:lnTo>
                <a:lnTo>
                  <a:pt x="8184" y="14678"/>
                </a:lnTo>
                <a:lnTo>
                  <a:pt x="8138" y="14733"/>
                </a:lnTo>
                <a:lnTo>
                  <a:pt x="8130" y="14755"/>
                </a:lnTo>
                <a:lnTo>
                  <a:pt x="8111" y="14793"/>
                </a:lnTo>
                <a:lnTo>
                  <a:pt x="8090" y="14843"/>
                </a:lnTo>
                <a:lnTo>
                  <a:pt x="8097" y="14881"/>
                </a:lnTo>
                <a:lnTo>
                  <a:pt x="8090" y="14926"/>
                </a:lnTo>
                <a:lnTo>
                  <a:pt x="8090" y="14986"/>
                </a:lnTo>
                <a:lnTo>
                  <a:pt x="8057" y="15086"/>
                </a:lnTo>
                <a:lnTo>
                  <a:pt x="8051" y="15141"/>
                </a:lnTo>
                <a:lnTo>
                  <a:pt x="8005" y="15189"/>
                </a:lnTo>
                <a:lnTo>
                  <a:pt x="7985" y="15223"/>
                </a:lnTo>
                <a:lnTo>
                  <a:pt x="7972" y="15256"/>
                </a:lnTo>
                <a:lnTo>
                  <a:pt x="7958" y="15278"/>
                </a:lnTo>
                <a:lnTo>
                  <a:pt x="7939" y="15306"/>
                </a:lnTo>
                <a:lnTo>
                  <a:pt x="7958" y="15354"/>
                </a:lnTo>
                <a:lnTo>
                  <a:pt x="7931" y="15399"/>
                </a:lnTo>
                <a:lnTo>
                  <a:pt x="7906" y="15431"/>
                </a:lnTo>
                <a:lnTo>
                  <a:pt x="7891" y="15564"/>
                </a:lnTo>
                <a:lnTo>
                  <a:pt x="7865" y="15608"/>
                </a:lnTo>
                <a:lnTo>
                  <a:pt x="7858" y="15646"/>
                </a:lnTo>
                <a:lnTo>
                  <a:pt x="7825" y="15663"/>
                </a:lnTo>
                <a:lnTo>
                  <a:pt x="7819" y="15696"/>
                </a:lnTo>
                <a:lnTo>
                  <a:pt x="7819" y="15779"/>
                </a:lnTo>
                <a:lnTo>
                  <a:pt x="7813" y="15811"/>
                </a:lnTo>
                <a:lnTo>
                  <a:pt x="7792" y="15829"/>
                </a:lnTo>
                <a:lnTo>
                  <a:pt x="7765" y="15834"/>
                </a:lnTo>
                <a:lnTo>
                  <a:pt x="7686" y="15829"/>
                </a:lnTo>
                <a:lnTo>
                  <a:pt x="7680" y="15849"/>
                </a:lnTo>
                <a:lnTo>
                  <a:pt x="7674" y="15877"/>
                </a:lnTo>
                <a:lnTo>
                  <a:pt x="7699" y="15921"/>
                </a:lnTo>
                <a:lnTo>
                  <a:pt x="7686" y="15954"/>
                </a:lnTo>
                <a:lnTo>
                  <a:pt x="7693" y="15987"/>
                </a:lnTo>
                <a:lnTo>
                  <a:pt x="7746" y="16054"/>
                </a:lnTo>
                <a:lnTo>
                  <a:pt x="7773" y="16097"/>
                </a:lnTo>
                <a:lnTo>
                  <a:pt x="7773" y="16124"/>
                </a:lnTo>
                <a:lnTo>
                  <a:pt x="7765" y="16202"/>
                </a:lnTo>
                <a:lnTo>
                  <a:pt x="7773" y="16246"/>
                </a:lnTo>
                <a:lnTo>
                  <a:pt x="7792" y="16279"/>
                </a:lnTo>
                <a:lnTo>
                  <a:pt x="7898" y="16467"/>
                </a:lnTo>
                <a:lnTo>
                  <a:pt x="7906" y="16532"/>
                </a:lnTo>
                <a:lnTo>
                  <a:pt x="7873" y="16654"/>
                </a:lnTo>
                <a:lnTo>
                  <a:pt x="7852" y="16675"/>
                </a:lnTo>
                <a:lnTo>
                  <a:pt x="7792" y="16709"/>
                </a:lnTo>
                <a:lnTo>
                  <a:pt x="7798" y="16747"/>
                </a:lnTo>
                <a:lnTo>
                  <a:pt x="7786" y="16807"/>
                </a:lnTo>
                <a:lnTo>
                  <a:pt x="7786" y="16874"/>
                </a:lnTo>
                <a:lnTo>
                  <a:pt x="7759" y="17005"/>
                </a:lnTo>
                <a:lnTo>
                  <a:pt x="7746" y="17039"/>
                </a:lnTo>
                <a:lnTo>
                  <a:pt x="7759" y="17082"/>
                </a:lnTo>
                <a:lnTo>
                  <a:pt x="7798" y="17142"/>
                </a:lnTo>
                <a:lnTo>
                  <a:pt x="7813" y="17187"/>
                </a:lnTo>
                <a:lnTo>
                  <a:pt x="7831" y="17209"/>
                </a:lnTo>
                <a:lnTo>
                  <a:pt x="7865" y="17225"/>
                </a:lnTo>
                <a:lnTo>
                  <a:pt x="7891" y="17225"/>
                </a:lnTo>
                <a:lnTo>
                  <a:pt x="7891" y="17232"/>
                </a:lnTo>
                <a:lnTo>
                  <a:pt x="7873" y="17242"/>
                </a:lnTo>
                <a:lnTo>
                  <a:pt x="7865" y="17259"/>
                </a:lnTo>
                <a:lnTo>
                  <a:pt x="7865" y="17275"/>
                </a:lnTo>
                <a:lnTo>
                  <a:pt x="7898" y="17287"/>
                </a:lnTo>
                <a:lnTo>
                  <a:pt x="7931" y="17292"/>
                </a:lnTo>
                <a:lnTo>
                  <a:pt x="8018" y="17280"/>
                </a:lnTo>
                <a:lnTo>
                  <a:pt x="8039" y="17270"/>
                </a:lnTo>
                <a:lnTo>
                  <a:pt x="8078" y="17204"/>
                </a:lnTo>
                <a:lnTo>
                  <a:pt x="8097" y="17192"/>
                </a:lnTo>
                <a:lnTo>
                  <a:pt x="8117" y="17192"/>
                </a:lnTo>
                <a:lnTo>
                  <a:pt x="8144" y="17197"/>
                </a:lnTo>
                <a:lnTo>
                  <a:pt x="8190" y="17232"/>
                </a:lnTo>
                <a:lnTo>
                  <a:pt x="8211" y="17242"/>
                </a:lnTo>
                <a:lnTo>
                  <a:pt x="8229" y="17242"/>
                </a:lnTo>
                <a:lnTo>
                  <a:pt x="8262" y="17225"/>
                </a:lnTo>
                <a:lnTo>
                  <a:pt x="8277" y="17182"/>
                </a:lnTo>
                <a:lnTo>
                  <a:pt x="8289" y="17177"/>
                </a:lnTo>
                <a:lnTo>
                  <a:pt x="8283" y="17225"/>
                </a:lnTo>
                <a:lnTo>
                  <a:pt x="8250" y="17252"/>
                </a:lnTo>
                <a:lnTo>
                  <a:pt x="8196" y="17259"/>
                </a:lnTo>
                <a:lnTo>
                  <a:pt x="8177" y="17280"/>
                </a:lnTo>
                <a:lnTo>
                  <a:pt x="8163" y="17297"/>
                </a:lnTo>
                <a:lnTo>
                  <a:pt x="8157" y="17314"/>
                </a:lnTo>
                <a:lnTo>
                  <a:pt x="8171" y="17330"/>
                </a:lnTo>
                <a:lnTo>
                  <a:pt x="8184" y="17342"/>
                </a:lnTo>
                <a:lnTo>
                  <a:pt x="8223" y="17347"/>
                </a:lnTo>
                <a:lnTo>
                  <a:pt x="8256" y="17330"/>
                </a:lnTo>
                <a:lnTo>
                  <a:pt x="8283" y="17402"/>
                </a:lnTo>
                <a:lnTo>
                  <a:pt x="8304" y="17462"/>
                </a:lnTo>
                <a:lnTo>
                  <a:pt x="8304" y="17473"/>
                </a:lnTo>
                <a:lnTo>
                  <a:pt x="8256" y="17418"/>
                </a:lnTo>
                <a:lnTo>
                  <a:pt x="8229" y="17402"/>
                </a:lnTo>
                <a:lnTo>
                  <a:pt x="8204" y="17412"/>
                </a:lnTo>
                <a:lnTo>
                  <a:pt x="8190" y="17424"/>
                </a:lnTo>
                <a:lnTo>
                  <a:pt x="8184" y="17440"/>
                </a:lnTo>
                <a:lnTo>
                  <a:pt x="8211" y="17473"/>
                </a:lnTo>
                <a:lnTo>
                  <a:pt x="8244" y="17500"/>
                </a:lnTo>
                <a:lnTo>
                  <a:pt x="8238" y="17507"/>
                </a:lnTo>
                <a:lnTo>
                  <a:pt x="8196" y="17507"/>
                </a:lnTo>
                <a:lnTo>
                  <a:pt x="8184" y="17555"/>
                </a:lnTo>
                <a:lnTo>
                  <a:pt x="8190" y="17600"/>
                </a:lnTo>
                <a:lnTo>
                  <a:pt x="8223" y="17633"/>
                </a:lnTo>
                <a:lnTo>
                  <a:pt x="8229" y="17660"/>
                </a:lnTo>
                <a:lnTo>
                  <a:pt x="8229" y="17672"/>
                </a:lnTo>
                <a:lnTo>
                  <a:pt x="8196" y="17677"/>
                </a:lnTo>
                <a:lnTo>
                  <a:pt x="8184" y="17705"/>
                </a:lnTo>
                <a:lnTo>
                  <a:pt x="8184" y="17732"/>
                </a:lnTo>
                <a:lnTo>
                  <a:pt x="8151" y="17770"/>
                </a:lnTo>
                <a:lnTo>
                  <a:pt x="8144" y="17810"/>
                </a:lnTo>
                <a:lnTo>
                  <a:pt x="8190" y="17865"/>
                </a:lnTo>
                <a:lnTo>
                  <a:pt x="8177" y="17940"/>
                </a:lnTo>
                <a:lnTo>
                  <a:pt x="8130" y="17952"/>
                </a:lnTo>
                <a:lnTo>
                  <a:pt x="8138" y="18007"/>
                </a:lnTo>
                <a:lnTo>
                  <a:pt x="8138" y="18040"/>
                </a:lnTo>
                <a:lnTo>
                  <a:pt x="8177" y="18062"/>
                </a:lnTo>
                <a:lnTo>
                  <a:pt x="8223" y="18073"/>
                </a:lnTo>
                <a:lnTo>
                  <a:pt x="8277" y="18105"/>
                </a:lnTo>
                <a:lnTo>
                  <a:pt x="8329" y="18118"/>
                </a:lnTo>
                <a:lnTo>
                  <a:pt x="8329" y="18167"/>
                </a:lnTo>
                <a:lnTo>
                  <a:pt x="8323" y="18210"/>
                </a:lnTo>
                <a:lnTo>
                  <a:pt x="8229" y="18277"/>
                </a:lnTo>
                <a:lnTo>
                  <a:pt x="8177" y="18293"/>
                </a:lnTo>
                <a:lnTo>
                  <a:pt x="8151" y="18298"/>
                </a:lnTo>
                <a:lnTo>
                  <a:pt x="8144" y="18338"/>
                </a:lnTo>
                <a:lnTo>
                  <a:pt x="8138" y="18381"/>
                </a:lnTo>
                <a:lnTo>
                  <a:pt x="8204" y="18388"/>
                </a:lnTo>
                <a:lnTo>
                  <a:pt x="8256" y="18415"/>
                </a:lnTo>
                <a:lnTo>
                  <a:pt x="8289" y="18425"/>
                </a:lnTo>
                <a:lnTo>
                  <a:pt x="8296" y="18431"/>
                </a:lnTo>
                <a:lnTo>
                  <a:pt x="8304" y="18443"/>
                </a:lnTo>
                <a:lnTo>
                  <a:pt x="8289" y="18443"/>
                </a:lnTo>
                <a:lnTo>
                  <a:pt x="8217" y="18415"/>
                </a:lnTo>
                <a:lnTo>
                  <a:pt x="8196" y="18415"/>
                </a:lnTo>
                <a:lnTo>
                  <a:pt x="8163" y="18425"/>
                </a:lnTo>
                <a:lnTo>
                  <a:pt x="8124" y="18463"/>
                </a:lnTo>
                <a:lnTo>
                  <a:pt x="8072" y="18463"/>
                </a:lnTo>
                <a:lnTo>
                  <a:pt x="8063" y="18513"/>
                </a:lnTo>
                <a:lnTo>
                  <a:pt x="8072" y="18535"/>
                </a:lnTo>
                <a:lnTo>
                  <a:pt x="8105" y="18541"/>
                </a:lnTo>
                <a:lnTo>
                  <a:pt x="8124" y="18558"/>
                </a:lnTo>
                <a:lnTo>
                  <a:pt x="8130" y="18596"/>
                </a:lnTo>
                <a:lnTo>
                  <a:pt x="8124" y="18623"/>
                </a:lnTo>
                <a:lnTo>
                  <a:pt x="8130" y="18678"/>
                </a:lnTo>
                <a:lnTo>
                  <a:pt x="8130" y="18695"/>
                </a:lnTo>
                <a:lnTo>
                  <a:pt x="8138" y="18723"/>
                </a:lnTo>
                <a:lnTo>
                  <a:pt x="8124" y="18761"/>
                </a:lnTo>
                <a:lnTo>
                  <a:pt x="8117" y="18788"/>
                </a:lnTo>
                <a:lnTo>
                  <a:pt x="8097" y="18811"/>
                </a:lnTo>
                <a:lnTo>
                  <a:pt x="8072" y="18816"/>
                </a:lnTo>
                <a:lnTo>
                  <a:pt x="8063" y="18805"/>
                </a:lnTo>
                <a:lnTo>
                  <a:pt x="8072" y="18793"/>
                </a:lnTo>
                <a:lnTo>
                  <a:pt x="8097" y="18750"/>
                </a:lnTo>
                <a:lnTo>
                  <a:pt x="8111" y="18651"/>
                </a:lnTo>
                <a:lnTo>
                  <a:pt x="8105" y="18618"/>
                </a:lnTo>
                <a:lnTo>
                  <a:pt x="8097" y="18585"/>
                </a:lnTo>
                <a:lnTo>
                  <a:pt x="8084" y="18568"/>
                </a:lnTo>
                <a:lnTo>
                  <a:pt x="8063" y="18573"/>
                </a:lnTo>
                <a:lnTo>
                  <a:pt x="8045" y="18585"/>
                </a:lnTo>
                <a:lnTo>
                  <a:pt x="8045" y="18651"/>
                </a:lnTo>
                <a:lnTo>
                  <a:pt x="8039" y="18683"/>
                </a:lnTo>
                <a:lnTo>
                  <a:pt x="8005" y="18706"/>
                </a:lnTo>
                <a:lnTo>
                  <a:pt x="7972" y="18718"/>
                </a:lnTo>
                <a:lnTo>
                  <a:pt x="7925" y="18718"/>
                </a:lnTo>
                <a:lnTo>
                  <a:pt x="7918" y="18711"/>
                </a:lnTo>
                <a:lnTo>
                  <a:pt x="7925" y="18706"/>
                </a:lnTo>
                <a:lnTo>
                  <a:pt x="8005" y="18678"/>
                </a:lnTo>
                <a:lnTo>
                  <a:pt x="8018" y="18651"/>
                </a:lnTo>
                <a:lnTo>
                  <a:pt x="7997" y="18618"/>
                </a:lnTo>
                <a:lnTo>
                  <a:pt x="8012" y="18601"/>
                </a:lnTo>
                <a:lnTo>
                  <a:pt x="8018" y="18580"/>
                </a:lnTo>
                <a:lnTo>
                  <a:pt x="8030" y="18498"/>
                </a:lnTo>
                <a:lnTo>
                  <a:pt x="8039" y="18475"/>
                </a:lnTo>
                <a:lnTo>
                  <a:pt x="8039" y="18453"/>
                </a:lnTo>
                <a:lnTo>
                  <a:pt x="8012" y="18448"/>
                </a:lnTo>
                <a:lnTo>
                  <a:pt x="7997" y="18443"/>
                </a:lnTo>
                <a:lnTo>
                  <a:pt x="7972" y="18453"/>
                </a:lnTo>
                <a:lnTo>
                  <a:pt x="7958" y="18463"/>
                </a:lnTo>
                <a:lnTo>
                  <a:pt x="7952" y="18475"/>
                </a:lnTo>
                <a:lnTo>
                  <a:pt x="7964" y="18508"/>
                </a:lnTo>
                <a:lnTo>
                  <a:pt x="7972" y="18525"/>
                </a:lnTo>
                <a:lnTo>
                  <a:pt x="7979" y="18535"/>
                </a:lnTo>
                <a:lnTo>
                  <a:pt x="7972" y="18546"/>
                </a:lnTo>
                <a:lnTo>
                  <a:pt x="7958" y="18563"/>
                </a:lnTo>
                <a:lnTo>
                  <a:pt x="7918" y="18580"/>
                </a:lnTo>
                <a:lnTo>
                  <a:pt x="7898" y="18580"/>
                </a:lnTo>
                <a:lnTo>
                  <a:pt x="7873" y="18590"/>
                </a:lnTo>
                <a:lnTo>
                  <a:pt x="7825" y="18596"/>
                </a:lnTo>
                <a:lnTo>
                  <a:pt x="7786" y="18590"/>
                </a:lnTo>
                <a:lnTo>
                  <a:pt x="7699" y="18613"/>
                </a:lnTo>
                <a:lnTo>
                  <a:pt x="7707" y="18656"/>
                </a:lnTo>
                <a:lnTo>
                  <a:pt x="7732" y="18683"/>
                </a:lnTo>
                <a:lnTo>
                  <a:pt x="7759" y="18701"/>
                </a:lnTo>
                <a:lnTo>
                  <a:pt x="7719" y="18728"/>
                </a:lnTo>
                <a:lnTo>
                  <a:pt x="7680" y="18778"/>
                </a:lnTo>
                <a:lnTo>
                  <a:pt x="7647" y="18800"/>
                </a:lnTo>
                <a:lnTo>
                  <a:pt x="7626" y="18816"/>
                </a:lnTo>
                <a:lnTo>
                  <a:pt x="7574" y="18860"/>
                </a:lnTo>
                <a:lnTo>
                  <a:pt x="7566" y="18893"/>
                </a:lnTo>
                <a:lnTo>
                  <a:pt x="7566" y="18915"/>
                </a:lnTo>
                <a:lnTo>
                  <a:pt x="7593" y="18938"/>
                </a:lnTo>
                <a:lnTo>
                  <a:pt x="7641" y="18958"/>
                </a:lnTo>
                <a:lnTo>
                  <a:pt x="7659" y="18958"/>
                </a:lnTo>
                <a:lnTo>
                  <a:pt x="7666" y="18948"/>
                </a:lnTo>
                <a:lnTo>
                  <a:pt x="7666" y="18938"/>
                </a:lnTo>
                <a:lnTo>
                  <a:pt x="7647" y="18898"/>
                </a:lnTo>
                <a:lnTo>
                  <a:pt x="7620" y="18898"/>
                </a:lnTo>
                <a:lnTo>
                  <a:pt x="7608" y="18893"/>
                </a:lnTo>
                <a:lnTo>
                  <a:pt x="7614" y="18888"/>
                </a:lnTo>
                <a:lnTo>
                  <a:pt x="7626" y="18871"/>
                </a:lnTo>
                <a:lnTo>
                  <a:pt x="7666" y="18866"/>
                </a:lnTo>
                <a:lnTo>
                  <a:pt x="7719" y="18848"/>
                </a:lnTo>
                <a:lnTo>
                  <a:pt x="7753" y="18816"/>
                </a:lnTo>
                <a:lnTo>
                  <a:pt x="7765" y="18816"/>
                </a:lnTo>
                <a:lnTo>
                  <a:pt x="7753" y="18855"/>
                </a:lnTo>
                <a:lnTo>
                  <a:pt x="7759" y="18876"/>
                </a:lnTo>
                <a:lnTo>
                  <a:pt x="7773" y="18888"/>
                </a:lnTo>
                <a:lnTo>
                  <a:pt x="7831" y="18903"/>
                </a:lnTo>
                <a:lnTo>
                  <a:pt x="7873" y="18921"/>
                </a:lnTo>
                <a:lnTo>
                  <a:pt x="7925" y="18926"/>
                </a:lnTo>
                <a:lnTo>
                  <a:pt x="7931" y="18926"/>
                </a:lnTo>
                <a:lnTo>
                  <a:pt x="7939" y="18915"/>
                </a:lnTo>
                <a:lnTo>
                  <a:pt x="7925" y="18910"/>
                </a:lnTo>
                <a:lnTo>
                  <a:pt x="7925" y="18893"/>
                </a:lnTo>
                <a:lnTo>
                  <a:pt x="7931" y="18888"/>
                </a:lnTo>
                <a:lnTo>
                  <a:pt x="7979" y="18888"/>
                </a:lnTo>
                <a:lnTo>
                  <a:pt x="8012" y="18921"/>
                </a:lnTo>
                <a:lnTo>
                  <a:pt x="8030" y="18948"/>
                </a:lnTo>
                <a:lnTo>
                  <a:pt x="8024" y="18981"/>
                </a:lnTo>
                <a:lnTo>
                  <a:pt x="8045" y="19014"/>
                </a:lnTo>
                <a:lnTo>
                  <a:pt x="8030" y="19020"/>
                </a:lnTo>
                <a:lnTo>
                  <a:pt x="7985" y="19063"/>
                </a:lnTo>
                <a:lnTo>
                  <a:pt x="7964" y="19096"/>
                </a:lnTo>
                <a:lnTo>
                  <a:pt x="8018" y="19124"/>
                </a:lnTo>
                <a:lnTo>
                  <a:pt x="8045" y="19136"/>
                </a:lnTo>
                <a:lnTo>
                  <a:pt x="8057" y="19136"/>
                </a:lnTo>
                <a:lnTo>
                  <a:pt x="8078" y="19141"/>
                </a:lnTo>
                <a:lnTo>
                  <a:pt x="8072" y="19151"/>
                </a:lnTo>
                <a:lnTo>
                  <a:pt x="8051" y="19173"/>
                </a:lnTo>
                <a:lnTo>
                  <a:pt x="8024" y="19168"/>
                </a:lnTo>
                <a:lnTo>
                  <a:pt x="7997" y="19151"/>
                </a:lnTo>
                <a:lnTo>
                  <a:pt x="7979" y="19146"/>
                </a:lnTo>
                <a:lnTo>
                  <a:pt x="7958" y="19141"/>
                </a:lnTo>
                <a:lnTo>
                  <a:pt x="7945" y="19158"/>
                </a:lnTo>
                <a:lnTo>
                  <a:pt x="7931" y="19185"/>
                </a:lnTo>
                <a:lnTo>
                  <a:pt x="7952" y="19201"/>
                </a:lnTo>
                <a:lnTo>
                  <a:pt x="7964" y="19206"/>
                </a:lnTo>
                <a:lnTo>
                  <a:pt x="8005" y="19213"/>
                </a:lnTo>
                <a:lnTo>
                  <a:pt x="8024" y="19223"/>
                </a:lnTo>
                <a:lnTo>
                  <a:pt x="8024" y="19241"/>
                </a:lnTo>
                <a:lnTo>
                  <a:pt x="8039" y="19256"/>
                </a:lnTo>
                <a:lnTo>
                  <a:pt x="8072" y="19261"/>
                </a:lnTo>
                <a:lnTo>
                  <a:pt x="8111" y="19256"/>
                </a:lnTo>
                <a:lnTo>
                  <a:pt x="8151" y="19246"/>
                </a:lnTo>
                <a:lnTo>
                  <a:pt x="8177" y="19223"/>
                </a:lnTo>
                <a:lnTo>
                  <a:pt x="8184" y="19185"/>
                </a:lnTo>
                <a:lnTo>
                  <a:pt x="8190" y="19158"/>
                </a:lnTo>
                <a:lnTo>
                  <a:pt x="8196" y="19158"/>
                </a:lnTo>
                <a:lnTo>
                  <a:pt x="8238" y="19223"/>
                </a:lnTo>
                <a:lnTo>
                  <a:pt x="8244" y="19246"/>
                </a:lnTo>
                <a:lnTo>
                  <a:pt x="8250" y="19261"/>
                </a:lnTo>
                <a:lnTo>
                  <a:pt x="8262" y="19268"/>
                </a:lnTo>
                <a:lnTo>
                  <a:pt x="8289" y="19296"/>
                </a:lnTo>
                <a:lnTo>
                  <a:pt x="8323" y="19306"/>
                </a:lnTo>
                <a:lnTo>
                  <a:pt x="8323" y="19316"/>
                </a:lnTo>
                <a:lnTo>
                  <a:pt x="8283" y="19323"/>
                </a:lnTo>
                <a:lnTo>
                  <a:pt x="8184" y="19278"/>
                </a:lnTo>
                <a:lnTo>
                  <a:pt x="8072" y="19289"/>
                </a:lnTo>
                <a:lnTo>
                  <a:pt x="8024" y="19278"/>
                </a:lnTo>
                <a:lnTo>
                  <a:pt x="7972" y="19278"/>
                </a:lnTo>
                <a:lnTo>
                  <a:pt x="7985" y="19333"/>
                </a:lnTo>
                <a:lnTo>
                  <a:pt x="7991" y="19366"/>
                </a:lnTo>
                <a:lnTo>
                  <a:pt x="8018" y="19394"/>
                </a:lnTo>
                <a:lnTo>
                  <a:pt x="8030" y="19426"/>
                </a:lnTo>
                <a:lnTo>
                  <a:pt x="8072" y="19433"/>
                </a:lnTo>
                <a:lnTo>
                  <a:pt x="8090" y="19416"/>
                </a:lnTo>
                <a:lnTo>
                  <a:pt x="8117" y="19411"/>
                </a:lnTo>
                <a:lnTo>
                  <a:pt x="8163" y="19421"/>
                </a:lnTo>
                <a:lnTo>
                  <a:pt x="8157" y="19433"/>
                </a:lnTo>
                <a:lnTo>
                  <a:pt x="8138" y="19433"/>
                </a:lnTo>
                <a:lnTo>
                  <a:pt x="8117" y="19426"/>
                </a:lnTo>
                <a:lnTo>
                  <a:pt x="8105" y="19438"/>
                </a:lnTo>
                <a:lnTo>
                  <a:pt x="8078" y="19466"/>
                </a:lnTo>
                <a:lnTo>
                  <a:pt x="8084" y="19526"/>
                </a:lnTo>
                <a:lnTo>
                  <a:pt x="8097" y="19609"/>
                </a:lnTo>
                <a:lnTo>
                  <a:pt x="8124" y="19701"/>
                </a:lnTo>
                <a:lnTo>
                  <a:pt x="8124" y="19719"/>
                </a:lnTo>
                <a:lnTo>
                  <a:pt x="8130" y="19729"/>
                </a:lnTo>
                <a:lnTo>
                  <a:pt x="8151" y="19741"/>
                </a:lnTo>
                <a:lnTo>
                  <a:pt x="8171" y="19751"/>
                </a:lnTo>
                <a:lnTo>
                  <a:pt x="8177" y="19719"/>
                </a:lnTo>
                <a:lnTo>
                  <a:pt x="8177" y="19669"/>
                </a:lnTo>
                <a:lnTo>
                  <a:pt x="8190" y="19646"/>
                </a:lnTo>
                <a:lnTo>
                  <a:pt x="8190" y="19626"/>
                </a:lnTo>
                <a:lnTo>
                  <a:pt x="8196" y="19598"/>
                </a:lnTo>
                <a:lnTo>
                  <a:pt x="8223" y="19591"/>
                </a:lnTo>
                <a:lnTo>
                  <a:pt x="8223" y="19598"/>
                </a:lnTo>
                <a:lnTo>
                  <a:pt x="8211" y="19603"/>
                </a:lnTo>
                <a:lnTo>
                  <a:pt x="8204" y="19614"/>
                </a:lnTo>
                <a:lnTo>
                  <a:pt x="8211" y="19636"/>
                </a:lnTo>
                <a:lnTo>
                  <a:pt x="8211" y="19686"/>
                </a:lnTo>
                <a:lnTo>
                  <a:pt x="8204" y="19701"/>
                </a:lnTo>
                <a:lnTo>
                  <a:pt x="8204" y="19724"/>
                </a:lnTo>
                <a:lnTo>
                  <a:pt x="8238" y="19741"/>
                </a:lnTo>
                <a:lnTo>
                  <a:pt x="8262" y="19751"/>
                </a:lnTo>
                <a:lnTo>
                  <a:pt x="8289" y="19779"/>
                </a:lnTo>
                <a:lnTo>
                  <a:pt x="8271" y="19784"/>
                </a:lnTo>
                <a:lnTo>
                  <a:pt x="8250" y="19774"/>
                </a:lnTo>
                <a:lnTo>
                  <a:pt x="8211" y="19763"/>
                </a:lnTo>
                <a:lnTo>
                  <a:pt x="8177" y="19774"/>
                </a:lnTo>
                <a:lnTo>
                  <a:pt x="8157" y="19784"/>
                </a:lnTo>
                <a:lnTo>
                  <a:pt x="8157" y="19824"/>
                </a:lnTo>
                <a:lnTo>
                  <a:pt x="8163" y="19839"/>
                </a:lnTo>
                <a:lnTo>
                  <a:pt x="8211" y="19879"/>
                </a:lnTo>
                <a:lnTo>
                  <a:pt x="8244" y="19889"/>
                </a:lnTo>
                <a:lnTo>
                  <a:pt x="8256" y="19879"/>
                </a:lnTo>
                <a:lnTo>
                  <a:pt x="8277" y="19901"/>
                </a:lnTo>
                <a:lnTo>
                  <a:pt x="8262" y="19911"/>
                </a:lnTo>
                <a:lnTo>
                  <a:pt x="8171" y="19901"/>
                </a:lnTo>
                <a:lnTo>
                  <a:pt x="8151" y="19934"/>
                </a:lnTo>
                <a:lnTo>
                  <a:pt x="8105" y="19977"/>
                </a:lnTo>
                <a:lnTo>
                  <a:pt x="8144" y="19999"/>
                </a:lnTo>
                <a:lnTo>
                  <a:pt x="8171" y="20021"/>
                </a:lnTo>
                <a:lnTo>
                  <a:pt x="8190" y="20026"/>
                </a:lnTo>
                <a:lnTo>
                  <a:pt x="8211" y="20038"/>
                </a:lnTo>
                <a:lnTo>
                  <a:pt x="8289" y="20054"/>
                </a:lnTo>
                <a:lnTo>
                  <a:pt x="8316" y="20066"/>
                </a:lnTo>
                <a:lnTo>
                  <a:pt x="8250" y="20059"/>
                </a:lnTo>
                <a:lnTo>
                  <a:pt x="8250" y="20099"/>
                </a:lnTo>
                <a:lnTo>
                  <a:pt x="8262" y="20109"/>
                </a:lnTo>
                <a:lnTo>
                  <a:pt x="8289" y="20131"/>
                </a:lnTo>
                <a:lnTo>
                  <a:pt x="8329" y="20164"/>
                </a:lnTo>
                <a:lnTo>
                  <a:pt x="8349" y="20149"/>
                </a:lnTo>
                <a:lnTo>
                  <a:pt x="8370" y="20071"/>
                </a:lnTo>
                <a:lnTo>
                  <a:pt x="8389" y="20054"/>
                </a:lnTo>
                <a:lnTo>
                  <a:pt x="8395" y="20054"/>
                </a:lnTo>
                <a:lnTo>
                  <a:pt x="8389" y="20076"/>
                </a:lnTo>
                <a:lnTo>
                  <a:pt x="8416" y="20094"/>
                </a:lnTo>
                <a:lnTo>
                  <a:pt x="8416" y="20104"/>
                </a:lnTo>
                <a:lnTo>
                  <a:pt x="8403" y="20104"/>
                </a:lnTo>
                <a:lnTo>
                  <a:pt x="8383" y="20121"/>
                </a:lnTo>
                <a:lnTo>
                  <a:pt x="8370" y="20164"/>
                </a:lnTo>
                <a:lnTo>
                  <a:pt x="8383" y="20197"/>
                </a:lnTo>
                <a:lnTo>
                  <a:pt x="8370" y="20197"/>
                </a:lnTo>
                <a:lnTo>
                  <a:pt x="8283" y="20164"/>
                </a:lnTo>
                <a:lnTo>
                  <a:pt x="8277" y="20159"/>
                </a:lnTo>
                <a:lnTo>
                  <a:pt x="8262" y="20154"/>
                </a:lnTo>
                <a:lnTo>
                  <a:pt x="8211" y="20087"/>
                </a:lnTo>
                <a:lnTo>
                  <a:pt x="8196" y="20066"/>
                </a:lnTo>
                <a:lnTo>
                  <a:pt x="8138" y="20038"/>
                </a:lnTo>
                <a:lnTo>
                  <a:pt x="8111" y="20032"/>
                </a:lnTo>
                <a:lnTo>
                  <a:pt x="8097" y="20049"/>
                </a:lnTo>
                <a:lnTo>
                  <a:pt x="8084" y="20066"/>
                </a:lnTo>
                <a:lnTo>
                  <a:pt x="8111" y="20087"/>
                </a:lnTo>
                <a:lnTo>
                  <a:pt x="8130" y="20109"/>
                </a:lnTo>
                <a:lnTo>
                  <a:pt x="8124" y="20126"/>
                </a:lnTo>
                <a:lnTo>
                  <a:pt x="8084" y="20136"/>
                </a:lnTo>
                <a:lnTo>
                  <a:pt x="8012" y="20142"/>
                </a:lnTo>
                <a:lnTo>
                  <a:pt x="8030" y="20176"/>
                </a:lnTo>
                <a:lnTo>
                  <a:pt x="8057" y="20204"/>
                </a:lnTo>
                <a:lnTo>
                  <a:pt x="8117" y="20259"/>
                </a:lnTo>
                <a:lnTo>
                  <a:pt x="8151" y="20264"/>
                </a:lnTo>
                <a:lnTo>
                  <a:pt x="8184" y="20274"/>
                </a:lnTo>
                <a:lnTo>
                  <a:pt x="8204" y="20279"/>
                </a:lnTo>
                <a:lnTo>
                  <a:pt x="8229" y="20279"/>
                </a:lnTo>
                <a:lnTo>
                  <a:pt x="8256" y="20291"/>
                </a:lnTo>
                <a:lnTo>
                  <a:pt x="8289" y="20291"/>
                </a:lnTo>
                <a:lnTo>
                  <a:pt x="8310" y="20286"/>
                </a:lnTo>
                <a:lnTo>
                  <a:pt x="8370" y="20302"/>
                </a:lnTo>
                <a:lnTo>
                  <a:pt x="8383" y="20324"/>
                </a:lnTo>
                <a:lnTo>
                  <a:pt x="8389" y="20412"/>
                </a:lnTo>
                <a:lnTo>
                  <a:pt x="8349" y="20406"/>
                </a:lnTo>
                <a:lnTo>
                  <a:pt x="8323" y="20439"/>
                </a:lnTo>
                <a:lnTo>
                  <a:pt x="8343" y="20451"/>
                </a:lnTo>
                <a:lnTo>
                  <a:pt x="8389" y="20467"/>
                </a:lnTo>
                <a:lnTo>
                  <a:pt x="8410" y="20456"/>
                </a:lnTo>
                <a:lnTo>
                  <a:pt x="8422" y="20467"/>
                </a:lnTo>
                <a:lnTo>
                  <a:pt x="8436" y="20472"/>
                </a:lnTo>
                <a:lnTo>
                  <a:pt x="8449" y="20467"/>
                </a:lnTo>
                <a:lnTo>
                  <a:pt x="8482" y="20484"/>
                </a:lnTo>
                <a:lnTo>
                  <a:pt x="8509" y="20517"/>
                </a:lnTo>
                <a:lnTo>
                  <a:pt x="8528" y="20539"/>
                </a:lnTo>
                <a:lnTo>
                  <a:pt x="8569" y="20549"/>
                </a:lnTo>
                <a:lnTo>
                  <a:pt x="8615" y="20517"/>
                </a:lnTo>
                <a:lnTo>
                  <a:pt x="8675" y="20472"/>
                </a:lnTo>
                <a:lnTo>
                  <a:pt x="8760" y="20451"/>
                </a:lnTo>
                <a:lnTo>
                  <a:pt x="8760" y="20429"/>
                </a:lnTo>
                <a:lnTo>
                  <a:pt x="8741" y="20417"/>
                </a:lnTo>
                <a:lnTo>
                  <a:pt x="8727" y="20412"/>
                </a:lnTo>
                <a:lnTo>
                  <a:pt x="8702" y="20396"/>
                </a:lnTo>
                <a:lnTo>
                  <a:pt x="8609" y="20362"/>
                </a:lnTo>
                <a:lnTo>
                  <a:pt x="8588" y="20362"/>
                </a:lnTo>
                <a:lnTo>
                  <a:pt x="8582" y="20357"/>
                </a:lnTo>
                <a:lnTo>
                  <a:pt x="8588" y="20351"/>
                </a:lnTo>
                <a:lnTo>
                  <a:pt x="8594" y="20346"/>
                </a:lnTo>
                <a:lnTo>
                  <a:pt x="8708" y="20379"/>
                </a:lnTo>
                <a:lnTo>
                  <a:pt x="8774" y="20417"/>
                </a:lnTo>
                <a:lnTo>
                  <a:pt x="8787" y="20434"/>
                </a:lnTo>
                <a:lnTo>
                  <a:pt x="8793" y="20462"/>
                </a:lnTo>
                <a:lnTo>
                  <a:pt x="8787" y="20479"/>
                </a:lnTo>
                <a:lnTo>
                  <a:pt x="8768" y="20494"/>
                </a:lnTo>
                <a:lnTo>
                  <a:pt x="8768" y="20517"/>
                </a:lnTo>
                <a:lnTo>
                  <a:pt x="8774" y="20522"/>
                </a:lnTo>
                <a:lnTo>
                  <a:pt x="8807" y="20566"/>
                </a:lnTo>
                <a:lnTo>
                  <a:pt x="8807" y="20577"/>
                </a:lnTo>
                <a:lnTo>
                  <a:pt x="8814" y="20594"/>
                </a:lnTo>
                <a:lnTo>
                  <a:pt x="8807" y="20599"/>
                </a:lnTo>
                <a:lnTo>
                  <a:pt x="8801" y="20616"/>
                </a:lnTo>
                <a:lnTo>
                  <a:pt x="8787" y="20632"/>
                </a:lnTo>
                <a:lnTo>
                  <a:pt x="8781" y="20632"/>
                </a:lnTo>
                <a:lnTo>
                  <a:pt x="8768" y="20627"/>
                </a:lnTo>
                <a:lnTo>
                  <a:pt x="8768" y="20616"/>
                </a:lnTo>
                <a:lnTo>
                  <a:pt x="8793" y="20594"/>
                </a:lnTo>
                <a:lnTo>
                  <a:pt x="8793" y="20577"/>
                </a:lnTo>
                <a:lnTo>
                  <a:pt x="8787" y="20554"/>
                </a:lnTo>
                <a:lnTo>
                  <a:pt x="8768" y="20544"/>
                </a:lnTo>
                <a:lnTo>
                  <a:pt x="8754" y="20527"/>
                </a:lnTo>
                <a:lnTo>
                  <a:pt x="8747" y="20511"/>
                </a:lnTo>
                <a:lnTo>
                  <a:pt x="8735" y="20499"/>
                </a:lnTo>
                <a:lnTo>
                  <a:pt x="8720" y="20499"/>
                </a:lnTo>
                <a:lnTo>
                  <a:pt x="8708" y="20506"/>
                </a:lnTo>
                <a:lnTo>
                  <a:pt x="8687" y="20534"/>
                </a:lnTo>
                <a:lnTo>
                  <a:pt x="8642" y="20561"/>
                </a:lnTo>
                <a:lnTo>
                  <a:pt x="8609" y="20572"/>
                </a:lnTo>
                <a:lnTo>
                  <a:pt x="8588" y="20577"/>
                </a:lnTo>
                <a:lnTo>
                  <a:pt x="8555" y="20572"/>
                </a:lnTo>
                <a:lnTo>
                  <a:pt x="8536" y="20577"/>
                </a:lnTo>
                <a:lnTo>
                  <a:pt x="8495" y="20554"/>
                </a:lnTo>
                <a:lnTo>
                  <a:pt x="8488" y="20554"/>
                </a:lnTo>
                <a:lnTo>
                  <a:pt x="8495" y="20577"/>
                </a:lnTo>
                <a:lnTo>
                  <a:pt x="8495" y="20594"/>
                </a:lnTo>
                <a:lnTo>
                  <a:pt x="8482" y="20599"/>
                </a:lnTo>
                <a:lnTo>
                  <a:pt x="8461" y="20609"/>
                </a:lnTo>
                <a:lnTo>
                  <a:pt x="8403" y="20589"/>
                </a:lnTo>
                <a:lnTo>
                  <a:pt x="8376" y="20589"/>
                </a:lnTo>
                <a:lnTo>
                  <a:pt x="8356" y="20577"/>
                </a:lnTo>
                <a:lnTo>
                  <a:pt x="8337" y="20577"/>
                </a:lnTo>
                <a:lnTo>
                  <a:pt x="8329" y="20582"/>
                </a:lnTo>
                <a:lnTo>
                  <a:pt x="8343" y="20599"/>
                </a:lnTo>
                <a:lnTo>
                  <a:pt x="8349" y="20604"/>
                </a:lnTo>
                <a:lnTo>
                  <a:pt x="8376" y="20644"/>
                </a:lnTo>
                <a:lnTo>
                  <a:pt x="8383" y="20659"/>
                </a:lnTo>
                <a:lnTo>
                  <a:pt x="8403" y="20659"/>
                </a:lnTo>
                <a:lnTo>
                  <a:pt x="8416" y="20664"/>
                </a:lnTo>
                <a:lnTo>
                  <a:pt x="8436" y="20699"/>
                </a:lnTo>
                <a:lnTo>
                  <a:pt x="8428" y="20719"/>
                </a:lnTo>
                <a:lnTo>
                  <a:pt x="8443" y="20742"/>
                </a:lnTo>
                <a:lnTo>
                  <a:pt x="8470" y="20754"/>
                </a:lnTo>
                <a:lnTo>
                  <a:pt x="8521" y="20742"/>
                </a:lnTo>
                <a:lnTo>
                  <a:pt x="8555" y="20747"/>
                </a:lnTo>
                <a:lnTo>
                  <a:pt x="8602" y="20714"/>
                </a:lnTo>
                <a:lnTo>
                  <a:pt x="8642" y="20719"/>
                </a:lnTo>
                <a:lnTo>
                  <a:pt x="8654" y="20699"/>
                </a:lnTo>
                <a:lnTo>
                  <a:pt x="8648" y="20676"/>
                </a:lnTo>
                <a:lnTo>
                  <a:pt x="8669" y="20676"/>
                </a:lnTo>
                <a:lnTo>
                  <a:pt x="8681" y="20687"/>
                </a:lnTo>
                <a:lnTo>
                  <a:pt x="8669" y="20709"/>
                </a:lnTo>
                <a:lnTo>
                  <a:pt x="8648" y="20747"/>
                </a:lnTo>
                <a:lnTo>
                  <a:pt x="8621" y="20764"/>
                </a:lnTo>
                <a:lnTo>
                  <a:pt x="8548" y="20797"/>
                </a:lnTo>
                <a:lnTo>
                  <a:pt x="8588" y="20814"/>
                </a:lnTo>
                <a:lnTo>
                  <a:pt x="8609" y="20830"/>
                </a:lnTo>
                <a:lnTo>
                  <a:pt x="8648" y="20857"/>
                </a:lnTo>
                <a:lnTo>
                  <a:pt x="8702" y="20864"/>
                </a:lnTo>
                <a:lnTo>
                  <a:pt x="8720" y="20852"/>
                </a:lnTo>
                <a:lnTo>
                  <a:pt x="8727" y="20842"/>
                </a:lnTo>
                <a:lnTo>
                  <a:pt x="8727" y="20830"/>
                </a:lnTo>
                <a:lnTo>
                  <a:pt x="8720" y="20802"/>
                </a:lnTo>
                <a:lnTo>
                  <a:pt x="8735" y="20764"/>
                </a:lnTo>
                <a:lnTo>
                  <a:pt x="8768" y="20742"/>
                </a:lnTo>
                <a:lnTo>
                  <a:pt x="8768" y="20719"/>
                </a:lnTo>
                <a:lnTo>
                  <a:pt x="8760" y="20699"/>
                </a:lnTo>
                <a:lnTo>
                  <a:pt x="8781" y="20682"/>
                </a:lnTo>
                <a:lnTo>
                  <a:pt x="8793" y="20682"/>
                </a:lnTo>
                <a:lnTo>
                  <a:pt x="8834" y="20687"/>
                </a:lnTo>
                <a:lnTo>
                  <a:pt x="8847" y="20699"/>
                </a:lnTo>
                <a:lnTo>
                  <a:pt x="8853" y="20709"/>
                </a:lnTo>
                <a:lnTo>
                  <a:pt x="8886" y="20676"/>
                </a:lnTo>
                <a:lnTo>
                  <a:pt x="8907" y="20671"/>
                </a:lnTo>
                <a:lnTo>
                  <a:pt x="9019" y="20671"/>
                </a:lnTo>
                <a:lnTo>
                  <a:pt x="9058" y="20676"/>
                </a:lnTo>
                <a:lnTo>
                  <a:pt x="9100" y="20687"/>
                </a:lnTo>
                <a:lnTo>
                  <a:pt x="9091" y="20699"/>
                </a:lnTo>
                <a:lnTo>
                  <a:pt x="9085" y="20704"/>
                </a:lnTo>
                <a:lnTo>
                  <a:pt x="9033" y="20714"/>
                </a:lnTo>
                <a:lnTo>
                  <a:pt x="8979" y="20704"/>
                </a:lnTo>
                <a:lnTo>
                  <a:pt x="8940" y="20709"/>
                </a:lnTo>
                <a:lnTo>
                  <a:pt x="8868" y="20769"/>
                </a:lnTo>
                <a:lnTo>
                  <a:pt x="8820" y="20769"/>
                </a:lnTo>
                <a:lnTo>
                  <a:pt x="8814" y="20759"/>
                </a:lnTo>
                <a:lnTo>
                  <a:pt x="8801" y="20747"/>
                </a:lnTo>
                <a:lnTo>
                  <a:pt x="8787" y="20754"/>
                </a:lnTo>
                <a:lnTo>
                  <a:pt x="8768" y="20775"/>
                </a:lnTo>
                <a:lnTo>
                  <a:pt x="8754" y="20792"/>
                </a:lnTo>
                <a:lnTo>
                  <a:pt x="8754" y="20814"/>
                </a:lnTo>
                <a:lnTo>
                  <a:pt x="8760" y="20874"/>
                </a:lnTo>
                <a:lnTo>
                  <a:pt x="8741" y="20891"/>
                </a:lnTo>
                <a:lnTo>
                  <a:pt x="8735" y="20912"/>
                </a:lnTo>
                <a:lnTo>
                  <a:pt x="8754" y="20929"/>
                </a:lnTo>
                <a:lnTo>
                  <a:pt x="8834" y="20962"/>
                </a:lnTo>
                <a:lnTo>
                  <a:pt x="8880" y="20974"/>
                </a:lnTo>
                <a:lnTo>
                  <a:pt x="8880" y="20946"/>
                </a:lnTo>
                <a:lnTo>
                  <a:pt x="8886" y="20919"/>
                </a:lnTo>
                <a:lnTo>
                  <a:pt x="8892" y="20907"/>
                </a:lnTo>
                <a:lnTo>
                  <a:pt x="8934" y="20864"/>
                </a:lnTo>
                <a:lnTo>
                  <a:pt x="8967" y="20842"/>
                </a:lnTo>
                <a:lnTo>
                  <a:pt x="9019" y="20819"/>
                </a:lnTo>
                <a:lnTo>
                  <a:pt x="9145" y="20732"/>
                </a:lnTo>
                <a:lnTo>
                  <a:pt x="9185" y="20747"/>
                </a:lnTo>
                <a:lnTo>
                  <a:pt x="9212" y="20754"/>
                </a:lnTo>
                <a:lnTo>
                  <a:pt x="9212" y="20769"/>
                </a:lnTo>
                <a:lnTo>
                  <a:pt x="9205" y="20781"/>
                </a:lnTo>
                <a:lnTo>
                  <a:pt x="9185" y="20819"/>
                </a:lnTo>
                <a:lnTo>
                  <a:pt x="9158" y="20842"/>
                </a:lnTo>
                <a:lnTo>
                  <a:pt x="9079" y="20885"/>
                </a:lnTo>
                <a:lnTo>
                  <a:pt x="9079" y="20967"/>
                </a:lnTo>
                <a:lnTo>
                  <a:pt x="9052" y="20984"/>
                </a:lnTo>
                <a:lnTo>
                  <a:pt x="9052" y="20974"/>
                </a:lnTo>
                <a:lnTo>
                  <a:pt x="9058" y="20962"/>
                </a:lnTo>
                <a:lnTo>
                  <a:pt x="9066" y="20940"/>
                </a:lnTo>
                <a:lnTo>
                  <a:pt x="9052" y="20907"/>
                </a:lnTo>
                <a:lnTo>
                  <a:pt x="9025" y="20891"/>
                </a:lnTo>
                <a:lnTo>
                  <a:pt x="8986" y="20897"/>
                </a:lnTo>
                <a:lnTo>
                  <a:pt x="8946" y="20902"/>
                </a:lnTo>
                <a:lnTo>
                  <a:pt x="8934" y="20902"/>
                </a:lnTo>
                <a:lnTo>
                  <a:pt x="8907" y="20934"/>
                </a:lnTo>
                <a:lnTo>
                  <a:pt x="8913" y="20957"/>
                </a:lnTo>
                <a:lnTo>
                  <a:pt x="8926" y="20974"/>
                </a:lnTo>
                <a:lnTo>
                  <a:pt x="8986" y="21022"/>
                </a:lnTo>
                <a:lnTo>
                  <a:pt x="9013" y="21029"/>
                </a:lnTo>
                <a:lnTo>
                  <a:pt x="9073" y="21045"/>
                </a:lnTo>
                <a:lnTo>
                  <a:pt x="9125" y="21067"/>
                </a:lnTo>
                <a:lnTo>
                  <a:pt x="9191" y="21077"/>
                </a:lnTo>
                <a:lnTo>
                  <a:pt x="9232" y="21089"/>
                </a:lnTo>
                <a:lnTo>
                  <a:pt x="9284" y="21067"/>
                </a:lnTo>
                <a:lnTo>
                  <a:pt x="9305" y="21050"/>
                </a:lnTo>
                <a:lnTo>
                  <a:pt x="9305" y="20984"/>
                </a:lnTo>
                <a:lnTo>
                  <a:pt x="9290" y="20946"/>
                </a:lnTo>
                <a:lnTo>
                  <a:pt x="9284" y="20919"/>
                </a:lnTo>
                <a:lnTo>
                  <a:pt x="9284" y="20874"/>
                </a:lnTo>
                <a:lnTo>
                  <a:pt x="9305" y="20787"/>
                </a:lnTo>
                <a:lnTo>
                  <a:pt x="9299" y="20764"/>
                </a:lnTo>
                <a:lnTo>
                  <a:pt x="9299" y="20726"/>
                </a:lnTo>
                <a:lnTo>
                  <a:pt x="9332" y="20709"/>
                </a:lnTo>
                <a:lnTo>
                  <a:pt x="9357" y="20692"/>
                </a:lnTo>
                <a:lnTo>
                  <a:pt x="9404" y="20687"/>
                </a:lnTo>
                <a:lnTo>
                  <a:pt x="9522" y="20632"/>
                </a:lnTo>
                <a:lnTo>
                  <a:pt x="9564" y="20627"/>
                </a:lnTo>
                <a:lnTo>
                  <a:pt x="9597" y="20616"/>
                </a:lnTo>
                <a:lnTo>
                  <a:pt x="9609" y="20599"/>
                </a:lnTo>
                <a:lnTo>
                  <a:pt x="9636" y="20549"/>
                </a:lnTo>
                <a:lnTo>
                  <a:pt x="9688" y="20527"/>
                </a:lnTo>
                <a:lnTo>
                  <a:pt x="9715" y="20527"/>
                </a:lnTo>
                <a:lnTo>
                  <a:pt x="9748" y="20539"/>
                </a:lnTo>
                <a:lnTo>
                  <a:pt x="9908" y="20566"/>
                </a:lnTo>
                <a:lnTo>
                  <a:pt x="9914" y="20549"/>
                </a:lnTo>
                <a:lnTo>
                  <a:pt x="9887" y="20517"/>
                </a:lnTo>
                <a:lnTo>
                  <a:pt x="9829" y="20456"/>
                </a:lnTo>
                <a:lnTo>
                  <a:pt x="9748" y="20369"/>
                </a:lnTo>
                <a:lnTo>
                  <a:pt x="9736" y="20357"/>
                </a:lnTo>
                <a:lnTo>
                  <a:pt x="9715" y="20346"/>
                </a:lnTo>
                <a:lnTo>
                  <a:pt x="9676" y="20351"/>
                </a:lnTo>
                <a:lnTo>
                  <a:pt x="9636" y="20334"/>
                </a:lnTo>
                <a:lnTo>
                  <a:pt x="9616" y="20341"/>
                </a:lnTo>
                <a:lnTo>
                  <a:pt x="9597" y="20334"/>
                </a:lnTo>
                <a:lnTo>
                  <a:pt x="9622" y="20324"/>
                </a:lnTo>
                <a:lnTo>
                  <a:pt x="9663" y="20324"/>
                </a:lnTo>
                <a:lnTo>
                  <a:pt x="9703" y="20314"/>
                </a:lnTo>
                <a:lnTo>
                  <a:pt x="9709" y="20296"/>
                </a:lnTo>
                <a:lnTo>
                  <a:pt x="9709" y="20286"/>
                </a:lnTo>
                <a:lnTo>
                  <a:pt x="9688" y="20236"/>
                </a:lnTo>
                <a:lnTo>
                  <a:pt x="9663" y="20176"/>
                </a:lnTo>
                <a:lnTo>
                  <a:pt x="9643" y="20142"/>
                </a:lnTo>
                <a:lnTo>
                  <a:pt x="9622" y="20149"/>
                </a:lnTo>
                <a:lnTo>
                  <a:pt x="9603" y="20159"/>
                </a:lnTo>
                <a:lnTo>
                  <a:pt x="9603" y="20154"/>
                </a:lnTo>
                <a:lnTo>
                  <a:pt x="9630" y="20131"/>
                </a:lnTo>
                <a:lnTo>
                  <a:pt x="9649" y="20099"/>
                </a:lnTo>
                <a:lnTo>
                  <a:pt x="9649" y="20066"/>
                </a:lnTo>
                <a:lnTo>
                  <a:pt x="9655" y="20011"/>
                </a:lnTo>
                <a:lnTo>
                  <a:pt x="9663" y="19983"/>
                </a:lnTo>
                <a:lnTo>
                  <a:pt x="9688" y="19944"/>
                </a:lnTo>
                <a:lnTo>
                  <a:pt x="9736" y="19911"/>
                </a:lnTo>
                <a:lnTo>
                  <a:pt x="9775" y="19889"/>
                </a:lnTo>
                <a:lnTo>
                  <a:pt x="9808" y="19879"/>
                </a:lnTo>
                <a:lnTo>
                  <a:pt x="9821" y="19866"/>
                </a:lnTo>
                <a:lnTo>
                  <a:pt x="9802" y="19846"/>
                </a:lnTo>
                <a:lnTo>
                  <a:pt x="9781" y="19829"/>
                </a:lnTo>
                <a:lnTo>
                  <a:pt x="9763" y="19824"/>
                </a:lnTo>
                <a:lnTo>
                  <a:pt x="9721" y="19818"/>
                </a:lnTo>
                <a:lnTo>
                  <a:pt x="9655" y="19829"/>
                </a:lnTo>
                <a:lnTo>
                  <a:pt x="9676" y="19811"/>
                </a:lnTo>
                <a:lnTo>
                  <a:pt x="9742" y="19801"/>
                </a:lnTo>
                <a:lnTo>
                  <a:pt x="9748" y="19779"/>
                </a:lnTo>
                <a:lnTo>
                  <a:pt x="9736" y="19756"/>
                </a:lnTo>
                <a:lnTo>
                  <a:pt x="9736" y="19741"/>
                </a:lnTo>
                <a:lnTo>
                  <a:pt x="9769" y="19779"/>
                </a:lnTo>
                <a:lnTo>
                  <a:pt x="9796" y="19811"/>
                </a:lnTo>
                <a:lnTo>
                  <a:pt x="9821" y="19834"/>
                </a:lnTo>
                <a:lnTo>
                  <a:pt x="9862" y="19851"/>
                </a:lnTo>
                <a:lnTo>
                  <a:pt x="9895" y="19846"/>
                </a:lnTo>
                <a:lnTo>
                  <a:pt x="9953" y="19806"/>
                </a:lnTo>
                <a:lnTo>
                  <a:pt x="9974" y="19784"/>
                </a:lnTo>
                <a:lnTo>
                  <a:pt x="9987" y="19768"/>
                </a:lnTo>
                <a:lnTo>
                  <a:pt x="10001" y="19603"/>
                </a:lnTo>
                <a:lnTo>
                  <a:pt x="9987" y="19591"/>
                </a:lnTo>
                <a:lnTo>
                  <a:pt x="9987" y="19571"/>
                </a:lnTo>
                <a:lnTo>
                  <a:pt x="10040" y="19476"/>
                </a:lnTo>
                <a:lnTo>
                  <a:pt x="10094" y="19433"/>
                </a:lnTo>
                <a:lnTo>
                  <a:pt x="10128" y="19388"/>
                </a:lnTo>
                <a:lnTo>
                  <a:pt x="10152" y="19366"/>
                </a:lnTo>
                <a:lnTo>
                  <a:pt x="10219" y="19333"/>
                </a:lnTo>
                <a:lnTo>
                  <a:pt x="10273" y="19301"/>
                </a:lnTo>
                <a:lnTo>
                  <a:pt x="10326" y="19273"/>
                </a:lnTo>
                <a:lnTo>
                  <a:pt x="10426" y="19191"/>
                </a:lnTo>
                <a:lnTo>
                  <a:pt x="10445" y="19168"/>
                </a:lnTo>
                <a:lnTo>
                  <a:pt x="10451" y="19151"/>
                </a:lnTo>
                <a:lnTo>
                  <a:pt x="10484" y="19141"/>
                </a:lnTo>
                <a:lnTo>
                  <a:pt x="10465" y="19113"/>
                </a:lnTo>
                <a:lnTo>
                  <a:pt x="10445" y="19108"/>
                </a:lnTo>
                <a:lnTo>
                  <a:pt x="10399" y="19113"/>
                </a:lnTo>
                <a:lnTo>
                  <a:pt x="10372" y="19118"/>
                </a:lnTo>
                <a:lnTo>
                  <a:pt x="10360" y="19108"/>
                </a:lnTo>
                <a:lnTo>
                  <a:pt x="10411" y="19091"/>
                </a:lnTo>
                <a:lnTo>
                  <a:pt x="10451" y="19063"/>
                </a:lnTo>
                <a:lnTo>
                  <a:pt x="10472" y="19048"/>
                </a:lnTo>
                <a:lnTo>
                  <a:pt x="10478" y="19026"/>
                </a:lnTo>
                <a:lnTo>
                  <a:pt x="10484" y="18953"/>
                </a:lnTo>
                <a:lnTo>
                  <a:pt x="10472" y="18926"/>
                </a:lnTo>
                <a:lnTo>
                  <a:pt x="10445" y="18893"/>
                </a:lnTo>
                <a:lnTo>
                  <a:pt x="10405" y="18876"/>
                </a:lnTo>
                <a:lnTo>
                  <a:pt x="10212" y="18866"/>
                </a:lnTo>
                <a:lnTo>
                  <a:pt x="10173" y="18855"/>
                </a:lnTo>
                <a:lnTo>
                  <a:pt x="9980" y="18718"/>
                </a:lnTo>
                <a:lnTo>
                  <a:pt x="9941" y="18683"/>
                </a:lnTo>
                <a:lnTo>
                  <a:pt x="9920" y="18651"/>
                </a:lnTo>
                <a:lnTo>
                  <a:pt x="9914" y="18628"/>
                </a:lnTo>
                <a:lnTo>
                  <a:pt x="9902" y="18596"/>
                </a:lnTo>
                <a:lnTo>
                  <a:pt x="9902" y="18558"/>
                </a:lnTo>
                <a:lnTo>
                  <a:pt x="9914" y="18535"/>
                </a:lnTo>
                <a:lnTo>
                  <a:pt x="9953" y="18470"/>
                </a:lnTo>
                <a:lnTo>
                  <a:pt x="9987" y="18403"/>
                </a:lnTo>
                <a:lnTo>
                  <a:pt x="10074" y="18305"/>
                </a:lnTo>
                <a:lnTo>
                  <a:pt x="10086" y="18293"/>
                </a:lnTo>
                <a:lnTo>
                  <a:pt x="10173" y="18277"/>
                </a:lnTo>
                <a:lnTo>
                  <a:pt x="10194" y="18265"/>
                </a:lnTo>
                <a:lnTo>
                  <a:pt x="10200" y="18255"/>
                </a:lnTo>
                <a:lnTo>
                  <a:pt x="10246" y="18228"/>
                </a:lnTo>
                <a:lnTo>
                  <a:pt x="10285" y="18200"/>
                </a:lnTo>
                <a:lnTo>
                  <a:pt x="10418" y="18210"/>
                </a:lnTo>
                <a:lnTo>
                  <a:pt x="10451" y="18210"/>
                </a:lnTo>
                <a:lnTo>
                  <a:pt x="10465" y="18188"/>
                </a:lnTo>
                <a:lnTo>
                  <a:pt x="10465" y="18167"/>
                </a:lnTo>
                <a:lnTo>
                  <a:pt x="10432" y="18145"/>
                </a:lnTo>
                <a:lnTo>
                  <a:pt x="10445" y="18100"/>
                </a:lnTo>
                <a:lnTo>
                  <a:pt x="10525" y="18040"/>
                </a:lnTo>
                <a:lnTo>
                  <a:pt x="10544" y="18002"/>
                </a:lnTo>
                <a:lnTo>
                  <a:pt x="10550" y="17980"/>
                </a:lnTo>
                <a:lnTo>
                  <a:pt x="10532" y="17940"/>
                </a:lnTo>
                <a:lnTo>
                  <a:pt x="10550" y="17903"/>
                </a:lnTo>
                <a:lnTo>
                  <a:pt x="10525" y="17825"/>
                </a:lnTo>
                <a:lnTo>
                  <a:pt x="10525" y="17770"/>
                </a:lnTo>
                <a:lnTo>
                  <a:pt x="10538" y="17755"/>
                </a:lnTo>
                <a:lnTo>
                  <a:pt x="10550" y="17737"/>
                </a:lnTo>
                <a:lnTo>
                  <a:pt x="10610" y="17665"/>
                </a:lnTo>
                <a:lnTo>
                  <a:pt x="10650" y="17633"/>
                </a:lnTo>
                <a:lnTo>
                  <a:pt x="10691" y="17610"/>
                </a:lnTo>
                <a:lnTo>
                  <a:pt x="10776" y="17590"/>
                </a:lnTo>
                <a:lnTo>
                  <a:pt x="10791" y="17578"/>
                </a:lnTo>
                <a:lnTo>
                  <a:pt x="10809" y="17555"/>
                </a:lnTo>
                <a:lnTo>
                  <a:pt x="10791" y="17550"/>
                </a:lnTo>
                <a:lnTo>
                  <a:pt x="10770" y="17550"/>
                </a:lnTo>
                <a:lnTo>
                  <a:pt x="10710" y="17540"/>
                </a:lnTo>
                <a:lnTo>
                  <a:pt x="10583" y="17495"/>
                </a:lnTo>
                <a:lnTo>
                  <a:pt x="10604" y="17467"/>
                </a:lnTo>
                <a:lnTo>
                  <a:pt x="10650" y="17457"/>
                </a:lnTo>
                <a:lnTo>
                  <a:pt x="10697" y="17424"/>
                </a:lnTo>
                <a:lnTo>
                  <a:pt x="10749" y="17412"/>
                </a:lnTo>
                <a:lnTo>
                  <a:pt x="10797" y="17430"/>
                </a:lnTo>
                <a:lnTo>
                  <a:pt x="10824" y="17457"/>
                </a:lnTo>
                <a:lnTo>
                  <a:pt x="10836" y="17490"/>
                </a:lnTo>
                <a:lnTo>
                  <a:pt x="10863" y="17522"/>
                </a:lnTo>
                <a:lnTo>
                  <a:pt x="10896" y="17528"/>
                </a:lnTo>
                <a:lnTo>
                  <a:pt x="10996" y="17500"/>
                </a:lnTo>
                <a:lnTo>
                  <a:pt x="11008" y="17485"/>
                </a:lnTo>
                <a:lnTo>
                  <a:pt x="11014" y="17467"/>
                </a:lnTo>
                <a:lnTo>
                  <a:pt x="11023" y="17424"/>
                </a:lnTo>
                <a:lnTo>
                  <a:pt x="11023" y="17375"/>
                </a:lnTo>
                <a:lnTo>
                  <a:pt x="11008" y="17335"/>
                </a:lnTo>
                <a:lnTo>
                  <a:pt x="10990" y="17308"/>
                </a:lnTo>
                <a:lnTo>
                  <a:pt x="10975" y="17297"/>
                </a:lnTo>
                <a:lnTo>
                  <a:pt x="10956" y="17287"/>
                </a:lnTo>
                <a:lnTo>
                  <a:pt x="10923" y="17287"/>
                </a:lnTo>
                <a:lnTo>
                  <a:pt x="10863" y="17308"/>
                </a:lnTo>
                <a:lnTo>
                  <a:pt x="10824" y="17320"/>
                </a:lnTo>
                <a:lnTo>
                  <a:pt x="10816" y="17330"/>
                </a:lnTo>
                <a:lnTo>
                  <a:pt x="10876" y="17335"/>
                </a:lnTo>
                <a:lnTo>
                  <a:pt x="10876" y="17363"/>
                </a:lnTo>
                <a:lnTo>
                  <a:pt x="10863" y="17375"/>
                </a:lnTo>
                <a:lnTo>
                  <a:pt x="10816" y="17385"/>
                </a:lnTo>
                <a:lnTo>
                  <a:pt x="10770" y="17390"/>
                </a:lnTo>
                <a:lnTo>
                  <a:pt x="10716" y="17385"/>
                </a:lnTo>
                <a:lnTo>
                  <a:pt x="10716" y="17363"/>
                </a:lnTo>
                <a:lnTo>
                  <a:pt x="10731" y="17347"/>
                </a:lnTo>
                <a:lnTo>
                  <a:pt x="10737" y="17335"/>
                </a:lnTo>
                <a:lnTo>
                  <a:pt x="10731" y="17330"/>
                </a:lnTo>
                <a:lnTo>
                  <a:pt x="10704" y="17335"/>
                </a:lnTo>
                <a:lnTo>
                  <a:pt x="10677" y="17325"/>
                </a:lnTo>
                <a:lnTo>
                  <a:pt x="10610" y="17308"/>
                </a:lnTo>
                <a:lnTo>
                  <a:pt x="10583" y="17287"/>
                </a:lnTo>
                <a:lnTo>
                  <a:pt x="10559" y="17247"/>
                </a:lnTo>
                <a:lnTo>
                  <a:pt x="10571" y="17177"/>
                </a:lnTo>
                <a:lnTo>
                  <a:pt x="10565" y="17122"/>
                </a:lnTo>
                <a:lnTo>
                  <a:pt x="10525" y="17017"/>
                </a:lnTo>
                <a:lnTo>
                  <a:pt x="10511" y="16972"/>
                </a:lnTo>
                <a:lnTo>
                  <a:pt x="10511" y="16902"/>
                </a:lnTo>
                <a:lnTo>
                  <a:pt x="10532" y="16879"/>
                </a:lnTo>
                <a:lnTo>
                  <a:pt x="10577" y="16852"/>
                </a:lnTo>
                <a:lnTo>
                  <a:pt x="10592" y="16857"/>
                </a:lnTo>
                <a:lnTo>
                  <a:pt x="10617" y="16862"/>
                </a:lnTo>
                <a:lnTo>
                  <a:pt x="10610" y="16874"/>
                </a:lnTo>
                <a:lnTo>
                  <a:pt x="10598" y="16879"/>
                </a:lnTo>
                <a:lnTo>
                  <a:pt x="10677" y="16890"/>
                </a:lnTo>
                <a:lnTo>
                  <a:pt x="10749" y="16912"/>
                </a:lnTo>
                <a:lnTo>
                  <a:pt x="10830" y="16934"/>
                </a:lnTo>
                <a:lnTo>
                  <a:pt x="10942" y="16977"/>
                </a:lnTo>
                <a:lnTo>
                  <a:pt x="10996" y="16984"/>
                </a:lnTo>
                <a:lnTo>
                  <a:pt x="11122" y="16977"/>
                </a:lnTo>
                <a:lnTo>
                  <a:pt x="11201" y="16962"/>
                </a:lnTo>
                <a:lnTo>
                  <a:pt x="11247" y="16939"/>
                </a:lnTo>
                <a:lnTo>
                  <a:pt x="11373" y="16890"/>
                </a:lnTo>
                <a:lnTo>
                  <a:pt x="11400" y="16867"/>
                </a:lnTo>
                <a:lnTo>
                  <a:pt x="11421" y="16824"/>
                </a:lnTo>
                <a:lnTo>
                  <a:pt x="11367" y="16752"/>
                </a:lnTo>
                <a:lnTo>
                  <a:pt x="11361" y="16719"/>
                </a:lnTo>
                <a:lnTo>
                  <a:pt x="11361" y="16669"/>
                </a:lnTo>
                <a:lnTo>
                  <a:pt x="11388" y="16592"/>
                </a:lnTo>
                <a:lnTo>
                  <a:pt x="11394" y="16577"/>
                </a:lnTo>
                <a:lnTo>
                  <a:pt x="11406" y="16571"/>
                </a:lnTo>
                <a:lnTo>
                  <a:pt x="11446" y="16554"/>
                </a:lnTo>
                <a:lnTo>
                  <a:pt x="11460" y="16472"/>
                </a:lnTo>
                <a:lnTo>
                  <a:pt x="11460" y="16439"/>
                </a:lnTo>
                <a:lnTo>
                  <a:pt x="11439" y="16427"/>
                </a:lnTo>
                <a:lnTo>
                  <a:pt x="11427" y="16412"/>
                </a:lnTo>
                <a:lnTo>
                  <a:pt x="11466" y="16412"/>
                </a:lnTo>
                <a:lnTo>
                  <a:pt x="11439" y="16389"/>
                </a:lnTo>
                <a:lnTo>
                  <a:pt x="11412" y="16372"/>
                </a:lnTo>
                <a:lnTo>
                  <a:pt x="11388" y="16367"/>
                </a:lnTo>
                <a:lnTo>
                  <a:pt x="11373" y="16339"/>
                </a:lnTo>
                <a:lnTo>
                  <a:pt x="11379" y="16289"/>
                </a:lnTo>
                <a:lnTo>
                  <a:pt x="11361" y="16246"/>
                </a:lnTo>
                <a:lnTo>
                  <a:pt x="11367" y="16229"/>
                </a:lnTo>
                <a:lnTo>
                  <a:pt x="11412" y="16234"/>
                </a:lnTo>
                <a:lnTo>
                  <a:pt x="11454" y="16269"/>
                </a:lnTo>
                <a:lnTo>
                  <a:pt x="11526" y="16279"/>
                </a:lnTo>
                <a:lnTo>
                  <a:pt x="11605" y="16289"/>
                </a:lnTo>
                <a:lnTo>
                  <a:pt x="11678" y="16284"/>
                </a:lnTo>
                <a:lnTo>
                  <a:pt x="11765" y="16284"/>
                </a:lnTo>
                <a:lnTo>
                  <a:pt x="11831" y="16279"/>
                </a:lnTo>
                <a:lnTo>
                  <a:pt x="12175" y="16234"/>
                </a:lnTo>
                <a:lnTo>
                  <a:pt x="12223" y="16224"/>
                </a:lnTo>
                <a:lnTo>
                  <a:pt x="12434" y="16186"/>
                </a:lnTo>
                <a:lnTo>
                  <a:pt x="12699" y="16109"/>
                </a:lnTo>
                <a:lnTo>
                  <a:pt x="12880" y="16026"/>
                </a:lnTo>
                <a:lnTo>
                  <a:pt x="12904" y="15999"/>
                </a:lnTo>
                <a:lnTo>
                  <a:pt x="12919" y="15944"/>
                </a:lnTo>
                <a:lnTo>
                  <a:pt x="12958" y="15894"/>
                </a:lnTo>
                <a:lnTo>
                  <a:pt x="13058" y="15794"/>
                </a:lnTo>
                <a:lnTo>
                  <a:pt x="13184" y="15646"/>
                </a:lnTo>
                <a:lnTo>
                  <a:pt x="13197" y="15608"/>
                </a:lnTo>
                <a:lnTo>
                  <a:pt x="13203" y="15574"/>
                </a:lnTo>
                <a:lnTo>
                  <a:pt x="13197" y="15476"/>
                </a:lnTo>
                <a:lnTo>
                  <a:pt x="13190" y="15464"/>
                </a:lnTo>
                <a:lnTo>
                  <a:pt x="13178" y="15448"/>
                </a:lnTo>
                <a:lnTo>
                  <a:pt x="13118" y="15454"/>
                </a:lnTo>
                <a:lnTo>
                  <a:pt x="13070" y="15431"/>
                </a:lnTo>
                <a:lnTo>
                  <a:pt x="13012" y="15388"/>
                </a:lnTo>
                <a:lnTo>
                  <a:pt x="12985" y="15349"/>
                </a:lnTo>
                <a:lnTo>
                  <a:pt x="12971" y="15311"/>
                </a:lnTo>
                <a:lnTo>
                  <a:pt x="12985" y="15251"/>
                </a:lnTo>
                <a:lnTo>
                  <a:pt x="13045" y="15184"/>
                </a:lnTo>
                <a:lnTo>
                  <a:pt x="13045" y="15141"/>
                </a:lnTo>
                <a:lnTo>
                  <a:pt x="12998" y="15086"/>
                </a:lnTo>
                <a:lnTo>
                  <a:pt x="12919" y="15031"/>
                </a:lnTo>
                <a:lnTo>
                  <a:pt x="12853" y="14991"/>
                </a:lnTo>
                <a:lnTo>
                  <a:pt x="12681" y="14921"/>
                </a:lnTo>
                <a:lnTo>
                  <a:pt x="12633" y="14876"/>
                </a:lnTo>
                <a:lnTo>
                  <a:pt x="12621" y="14848"/>
                </a:lnTo>
                <a:lnTo>
                  <a:pt x="12600" y="14798"/>
                </a:lnTo>
                <a:lnTo>
                  <a:pt x="12614" y="14788"/>
                </a:lnTo>
                <a:lnTo>
                  <a:pt x="12627" y="14788"/>
                </a:lnTo>
                <a:lnTo>
                  <a:pt x="12639" y="14766"/>
                </a:lnTo>
                <a:lnTo>
                  <a:pt x="12633" y="14728"/>
                </a:lnTo>
                <a:lnTo>
                  <a:pt x="12627" y="14706"/>
                </a:lnTo>
                <a:lnTo>
                  <a:pt x="12621" y="14673"/>
                </a:lnTo>
                <a:lnTo>
                  <a:pt x="12594" y="14628"/>
                </a:lnTo>
                <a:lnTo>
                  <a:pt x="12594" y="14601"/>
                </a:lnTo>
                <a:lnTo>
                  <a:pt x="12621" y="14480"/>
                </a:lnTo>
                <a:lnTo>
                  <a:pt x="12633" y="14425"/>
                </a:lnTo>
                <a:lnTo>
                  <a:pt x="12647" y="14413"/>
                </a:lnTo>
                <a:lnTo>
                  <a:pt x="12672" y="14418"/>
                </a:lnTo>
                <a:lnTo>
                  <a:pt x="12693" y="14413"/>
                </a:lnTo>
                <a:lnTo>
                  <a:pt x="12706" y="14398"/>
                </a:lnTo>
                <a:lnTo>
                  <a:pt x="12720" y="14375"/>
                </a:lnTo>
                <a:lnTo>
                  <a:pt x="12706" y="14253"/>
                </a:lnTo>
                <a:lnTo>
                  <a:pt x="12706" y="14221"/>
                </a:lnTo>
                <a:lnTo>
                  <a:pt x="12720" y="14253"/>
                </a:lnTo>
                <a:lnTo>
                  <a:pt x="12732" y="14315"/>
                </a:lnTo>
                <a:lnTo>
                  <a:pt x="12747" y="14358"/>
                </a:lnTo>
                <a:lnTo>
                  <a:pt x="12747" y="14381"/>
                </a:lnTo>
                <a:lnTo>
                  <a:pt x="12726" y="14413"/>
                </a:lnTo>
                <a:lnTo>
                  <a:pt x="12699" y="14430"/>
                </a:lnTo>
                <a:lnTo>
                  <a:pt x="12681" y="14436"/>
                </a:lnTo>
                <a:lnTo>
                  <a:pt x="12654" y="14446"/>
                </a:lnTo>
                <a:lnTo>
                  <a:pt x="12660" y="14473"/>
                </a:lnTo>
                <a:lnTo>
                  <a:pt x="12633" y="14551"/>
                </a:lnTo>
                <a:lnTo>
                  <a:pt x="12627" y="14618"/>
                </a:lnTo>
                <a:lnTo>
                  <a:pt x="12639" y="14678"/>
                </a:lnTo>
                <a:lnTo>
                  <a:pt x="12706" y="14743"/>
                </a:lnTo>
                <a:lnTo>
                  <a:pt x="12786" y="14804"/>
                </a:lnTo>
                <a:lnTo>
                  <a:pt x="12805" y="14831"/>
                </a:lnTo>
                <a:lnTo>
                  <a:pt x="12813" y="14848"/>
                </a:lnTo>
                <a:lnTo>
                  <a:pt x="12832" y="14859"/>
                </a:lnTo>
                <a:lnTo>
                  <a:pt x="12925" y="14848"/>
                </a:lnTo>
                <a:lnTo>
                  <a:pt x="13052" y="14848"/>
                </a:lnTo>
                <a:lnTo>
                  <a:pt x="13151" y="14921"/>
                </a:lnTo>
                <a:lnTo>
                  <a:pt x="13284" y="14953"/>
                </a:lnTo>
                <a:lnTo>
                  <a:pt x="13311" y="14981"/>
                </a:lnTo>
                <a:lnTo>
                  <a:pt x="13356" y="14996"/>
                </a:lnTo>
                <a:lnTo>
                  <a:pt x="13396" y="14996"/>
                </a:lnTo>
                <a:lnTo>
                  <a:pt x="13483" y="14969"/>
                </a:lnTo>
                <a:lnTo>
                  <a:pt x="13549" y="14958"/>
                </a:lnTo>
                <a:lnTo>
                  <a:pt x="13648" y="14969"/>
                </a:lnTo>
                <a:lnTo>
                  <a:pt x="13688" y="14996"/>
                </a:lnTo>
                <a:lnTo>
                  <a:pt x="13733" y="14996"/>
                </a:lnTo>
                <a:lnTo>
                  <a:pt x="13800" y="15008"/>
                </a:lnTo>
                <a:lnTo>
                  <a:pt x="13980" y="14948"/>
                </a:lnTo>
                <a:lnTo>
                  <a:pt x="14013" y="14931"/>
                </a:lnTo>
                <a:lnTo>
                  <a:pt x="14046" y="14931"/>
                </a:lnTo>
                <a:lnTo>
                  <a:pt x="14106" y="14881"/>
                </a:lnTo>
                <a:lnTo>
                  <a:pt x="14179" y="14838"/>
                </a:lnTo>
                <a:lnTo>
                  <a:pt x="14198" y="14798"/>
                </a:lnTo>
                <a:lnTo>
                  <a:pt x="14272" y="14728"/>
                </a:lnTo>
                <a:lnTo>
                  <a:pt x="14291" y="14673"/>
                </a:lnTo>
                <a:lnTo>
                  <a:pt x="14312" y="14651"/>
                </a:lnTo>
                <a:lnTo>
                  <a:pt x="14330" y="14638"/>
                </a:lnTo>
                <a:lnTo>
                  <a:pt x="14484" y="14535"/>
                </a:lnTo>
                <a:lnTo>
                  <a:pt x="14544" y="14491"/>
                </a:lnTo>
                <a:lnTo>
                  <a:pt x="14583" y="14453"/>
                </a:lnTo>
                <a:lnTo>
                  <a:pt x="14637" y="14370"/>
                </a:lnTo>
                <a:lnTo>
                  <a:pt x="14695" y="14233"/>
                </a:lnTo>
                <a:lnTo>
                  <a:pt x="14722" y="14198"/>
                </a:lnTo>
                <a:lnTo>
                  <a:pt x="14755" y="14166"/>
                </a:lnTo>
                <a:lnTo>
                  <a:pt x="14776" y="14150"/>
                </a:lnTo>
                <a:lnTo>
                  <a:pt x="14761" y="14123"/>
                </a:lnTo>
                <a:lnTo>
                  <a:pt x="14755" y="14083"/>
                </a:lnTo>
                <a:lnTo>
                  <a:pt x="14755" y="14061"/>
                </a:lnTo>
                <a:lnTo>
                  <a:pt x="14788" y="14000"/>
                </a:lnTo>
                <a:lnTo>
                  <a:pt x="14821" y="13968"/>
                </a:lnTo>
                <a:lnTo>
                  <a:pt x="14836" y="13935"/>
                </a:lnTo>
                <a:lnTo>
                  <a:pt x="14842" y="13902"/>
                </a:lnTo>
                <a:lnTo>
                  <a:pt x="14855" y="13890"/>
                </a:lnTo>
                <a:lnTo>
                  <a:pt x="14935" y="13858"/>
                </a:lnTo>
                <a:lnTo>
                  <a:pt x="15008" y="13820"/>
                </a:lnTo>
                <a:lnTo>
                  <a:pt x="15020" y="13803"/>
                </a:lnTo>
                <a:lnTo>
                  <a:pt x="15014" y="13775"/>
                </a:lnTo>
                <a:lnTo>
                  <a:pt x="15027" y="13758"/>
                </a:lnTo>
                <a:lnTo>
                  <a:pt x="15053" y="13737"/>
                </a:lnTo>
                <a:lnTo>
                  <a:pt x="15068" y="13682"/>
                </a:lnTo>
                <a:lnTo>
                  <a:pt x="15080" y="13693"/>
                </a:lnTo>
                <a:lnTo>
                  <a:pt x="15087" y="13710"/>
                </a:lnTo>
                <a:lnTo>
                  <a:pt x="15093" y="13655"/>
                </a:lnTo>
                <a:lnTo>
                  <a:pt x="15107" y="13615"/>
                </a:lnTo>
                <a:lnTo>
                  <a:pt x="15126" y="13600"/>
                </a:lnTo>
                <a:lnTo>
                  <a:pt x="15141" y="13583"/>
                </a:lnTo>
                <a:lnTo>
                  <a:pt x="15101" y="13545"/>
                </a:lnTo>
                <a:lnTo>
                  <a:pt x="15093" y="13510"/>
                </a:lnTo>
                <a:lnTo>
                  <a:pt x="15101" y="13478"/>
                </a:lnTo>
                <a:lnTo>
                  <a:pt x="15114" y="13490"/>
                </a:lnTo>
                <a:lnTo>
                  <a:pt x="15120" y="13505"/>
                </a:lnTo>
                <a:lnTo>
                  <a:pt x="15134" y="13538"/>
                </a:lnTo>
                <a:lnTo>
                  <a:pt x="15180" y="13555"/>
                </a:lnTo>
                <a:lnTo>
                  <a:pt x="15186" y="13588"/>
                </a:lnTo>
                <a:lnTo>
                  <a:pt x="15219" y="13588"/>
                </a:lnTo>
                <a:lnTo>
                  <a:pt x="15319" y="13550"/>
                </a:lnTo>
                <a:lnTo>
                  <a:pt x="15346" y="13555"/>
                </a:lnTo>
                <a:lnTo>
                  <a:pt x="15352" y="13577"/>
                </a:lnTo>
                <a:lnTo>
                  <a:pt x="15339" y="13610"/>
                </a:lnTo>
                <a:lnTo>
                  <a:pt x="15325" y="13615"/>
                </a:lnTo>
                <a:lnTo>
                  <a:pt x="15300" y="13605"/>
                </a:lnTo>
                <a:lnTo>
                  <a:pt x="15292" y="13610"/>
                </a:lnTo>
                <a:lnTo>
                  <a:pt x="15292" y="13698"/>
                </a:lnTo>
                <a:lnTo>
                  <a:pt x="15267" y="13730"/>
                </a:lnTo>
                <a:lnTo>
                  <a:pt x="15207" y="13758"/>
                </a:lnTo>
                <a:lnTo>
                  <a:pt x="15192" y="13792"/>
                </a:lnTo>
                <a:lnTo>
                  <a:pt x="15192" y="13803"/>
                </a:lnTo>
                <a:lnTo>
                  <a:pt x="15186" y="13820"/>
                </a:lnTo>
                <a:lnTo>
                  <a:pt x="15147" y="13813"/>
                </a:lnTo>
                <a:lnTo>
                  <a:pt x="15126" y="13825"/>
                </a:lnTo>
                <a:lnTo>
                  <a:pt x="15120" y="13868"/>
                </a:lnTo>
                <a:lnTo>
                  <a:pt x="15114" y="13896"/>
                </a:lnTo>
                <a:lnTo>
                  <a:pt x="15080" y="13935"/>
                </a:lnTo>
                <a:lnTo>
                  <a:pt x="15020" y="13963"/>
                </a:lnTo>
                <a:lnTo>
                  <a:pt x="14935" y="14028"/>
                </a:lnTo>
                <a:lnTo>
                  <a:pt x="14894" y="14033"/>
                </a:lnTo>
                <a:lnTo>
                  <a:pt x="14875" y="14045"/>
                </a:lnTo>
                <a:lnTo>
                  <a:pt x="14861" y="14055"/>
                </a:lnTo>
                <a:lnTo>
                  <a:pt x="14828" y="14040"/>
                </a:lnTo>
                <a:lnTo>
                  <a:pt x="14803" y="14045"/>
                </a:lnTo>
                <a:lnTo>
                  <a:pt x="14803" y="14068"/>
                </a:lnTo>
                <a:lnTo>
                  <a:pt x="14809" y="14088"/>
                </a:lnTo>
                <a:lnTo>
                  <a:pt x="14794" y="14116"/>
                </a:lnTo>
                <a:lnTo>
                  <a:pt x="14809" y="14133"/>
                </a:lnTo>
                <a:lnTo>
                  <a:pt x="14848" y="14095"/>
                </a:lnTo>
                <a:lnTo>
                  <a:pt x="14894" y="14068"/>
                </a:lnTo>
                <a:lnTo>
                  <a:pt x="15008" y="14006"/>
                </a:lnTo>
                <a:lnTo>
                  <a:pt x="15120" y="13940"/>
                </a:lnTo>
                <a:lnTo>
                  <a:pt x="15207" y="13868"/>
                </a:lnTo>
                <a:lnTo>
                  <a:pt x="15267" y="13808"/>
                </a:lnTo>
                <a:lnTo>
                  <a:pt x="15313" y="13758"/>
                </a:lnTo>
                <a:lnTo>
                  <a:pt x="15433" y="13610"/>
                </a:lnTo>
                <a:lnTo>
                  <a:pt x="15538" y="13417"/>
                </a:lnTo>
                <a:lnTo>
                  <a:pt x="15650" y="13280"/>
                </a:lnTo>
                <a:lnTo>
                  <a:pt x="15737" y="13187"/>
                </a:lnTo>
                <a:lnTo>
                  <a:pt x="15822" y="13125"/>
                </a:lnTo>
                <a:lnTo>
                  <a:pt x="15916" y="13070"/>
                </a:lnTo>
                <a:lnTo>
                  <a:pt x="15996" y="13037"/>
                </a:lnTo>
                <a:lnTo>
                  <a:pt x="15996" y="12994"/>
                </a:lnTo>
                <a:lnTo>
                  <a:pt x="16036" y="12955"/>
                </a:lnTo>
                <a:lnTo>
                  <a:pt x="16054" y="12922"/>
                </a:lnTo>
                <a:lnTo>
                  <a:pt x="16069" y="12877"/>
                </a:lnTo>
                <a:lnTo>
                  <a:pt x="16081" y="12802"/>
                </a:lnTo>
                <a:lnTo>
                  <a:pt x="16075" y="12712"/>
                </a:lnTo>
                <a:lnTo>
                  <a:pt x="16102" y="12657"/>
                </a:lnTo>
                <a:lnTo>
                  <a:pt x="16096" y="12619"/>
                </a:lnTo>
                <a:lnTo>
                  <a:pt x="16115" y="12602"/>
                </a:lnTo>
                <a:lnTo>
                  <a:pt x="16108" y="12575"/>
                </a:lnTo>
                <a:lnTo>
                  <a:pt x="16102" y="12559"/>
                </a:lnTo>
                <a:lnTo>
                  <a:pt x="16096" y="12499"/>
                </a:lnTo>
                <a:lnTo>
                  <a:pt x="16081" y="12444"/>
                </a:lnTo>
                <a:lnTo>
                  <a:pt x="16081" y="12417"/>
                </a:lnTo>
                <a:lnTo>
                  <a:pt x="16088" y="12382"/>
                </a:lnTo>
                <a:lnTo>
                  <a:pt x="16096" y="12349"/>
                </a:lnTo>
                <a:lnTo>
                  <a:pt x="16081" y="12327"/>
                </a:lnTo>
                <a:lnTo>
                  <a:pt x="16063" y="12306"/>
                </a:lnTo>
                <a:lnTo>
                  <a:pt x="16075" y="12289"/>
                </a:lnTo>
                <a:lnTo>
                  <a:pt x="16088" y="12289"/>
                </a:lnTo>
                <a:lnTo>
                  <a:pt x="16115" y="12279"/>
                </a:lnTo>
                <a:lnTo>
                  <a:pt x="16135" y="12202"/>
                </a:lnTo>
                <a:lnTo>
                  <a:pt x="16121" y="12179"/>
                </a:lnTo>
                <a:lnTo>
                  <a:pt x="16096" y="12179"/>
                </a:lnTo>
                <a:lnTo>
                  <a:pt x="16102" y="12169"/>
                </a:lnTo>
                <a:lnTo>
                  <a:pt x="16148" y="12162"/>
                </a:lnTo>
                <a:lnTo>
                  <a:pt x="16202" y="12097"/>
                </a:lnTo>
                <a:lnTo>
                  <a:pt x="16195" y="12079"/>
                </a:lnTo>
                <a:lnTo>
                  <a:pt x="16168" y="12069"/>
                </a:lnTo>
                <a:lnTo>
                  <a:pt x="16102" y="12059"/>
                </a:lnTo>
                <a:lnTo>
                  <a:pt x="16088" y="12019"/>
                </a:lnTo>
                <a:lnTo>
                  <a:pt x="16121" y="12042"/>
                </a:lnTo>
                <a:lnTo>
                  <a:pt x="16148" y="12047"/>
                </a:lnTo>
                <a:lnTo>
                  <a:pt x="16181" y="12047"/>
                </a:lnTo>
                <a:lnTo>
                  <a:pt x="16195" y="12031"/>
                </a:lnTo>
                <a:lnTo>
                  <a:pt x="16187" y="12004"/>
                </a:lnTo>
                <a:lnTo>
                  <a:pt x="16208" y="11992"/>
                </a:lnTo>
                <a:lnTo>
                  <a:pt x="16253" y="12004"/>
                </a:lnTo>
                <a:lnTo>
                  <a:pt x="16287" y="12004"/>
                </a:lnTo>
                <a:lnTo>
                  <a:pt x="16262" y="12036"/>
                </a:lnTo>
                <a:lnTo>
                  <a:pt x="16274" y="12036"/>
                </a:lnTo>
                <a:lnTo>
                  <a:pt x="16340" y="11981"/>
                </a:lnTo>
                <a:lnTo>
                  <a:pt x="16380" y="11964"/>
                </a:lnTo>
                <a:lnTo>
                  <a:pt x="16386" y="11932"/>
                </a:lnTo>
                <a:lnTo>
                  <a:pt x="16374" y="11932"/>
                </a:lnTo>
                <a:lnTo>
                  <a:pt x="16361" y="11921"/>
                </a:lnTo>
                <a:lnTo>
                  <a:pt x="16386" y="11909"/>
                </a:lnTo>
                <a:lnTo>
                  <a:pt x="16400" y="11909"/>
                </a:lnTo>
                <a:lnTo>
                  <a:pt x="16419" y="11894"/>
                </a:lnTo>
                <a:lnTo>
                  <a:pt x="16506" y="11844"/>
                </a:lnTo>
                <a:lnTo>
                  <a:pt x="16678" y="11756"/>
                </a:lnTo>
                <a:lnTo>
                  <a:pt x="16778" y="11674"/>
                </a:lnTo>
                <a:lnTo>
                  <a:pt x="16865" y="11634"/>
                </a:lnTo>
                <a:lnTo>
                  <a:pt x="17109" y="11541"/>
                </a:lnTo>
                <a:lnTo>
                  <a:pt x="17157" y="11536"/>
                </a:lnTo>
                <a:lnTo>
                  <a:pt x="17223" y="11536"/>
                </a:lnTo>
                <a:lnTo>
                  <a:pt x="17269" y="11552"/>
                </a:lnTo>
                <a:lnTo>
                  <a:pt x="17290" y="11552"/>
                </a:lnTo>
                <a:lnTo>
                  <a:pt x="17302" y="11536"/>
                </a:lnTo>
                <a:lnTo>
                  <a:pt x="17308" y="11514"/>
                </a:lnTo>
                <a:lnTo>
                  <a:pt x="17348" y="11486"/>
                </a:lnTo>
                <a:lnTo>
                  <a:pt x="17389" y="11481"/>
                </a:lnTo>
                <a:lnTo>
                  <a:pt x="17488" y="11419"/>
                </a:lnTo>
                <a:lnTo>
                  <a:pt x="17588" y="11409"/>
                </a:lnTo>
                <a:lnTo>
                  <a:pt x="17607" y="11404"/>
                </a:lnTo>
                <a:lnTo>
                  <a:pt x="17627" y="11392"/>
                </a:lnTo>
                <a:lnTo>
                  <a:pt x="17607" y="11376"/>
                </a:lnTo>
                <a:lnTo>
                  <a:pt x="17594" y="11371"/>
                </a:lnTo>
                <a:lnTo>
                  <a:pt x="17594" y="11337"/>
                </a:lnTo>
                <a:lnTo>
                  <a:pt x="17607" y="11321"/>
                </a:lnTo>
                <a:lnTo>
                  <a:pt x="17706" y="11309"/>
                </a:lnTo>
                <a:lnTo>
                  <a:pt x="17787" y="11309"/>
                </a:lnTo>
                <a:lnTo>
                  <a:pt x="17826" y="11294"/>
                </a:lnTo>
                <a:lnTo>
                  <a:pt x="17893" y="11282"/>
                </a:lnTo>
                <a:lnTo>
                  <a:pt x="17944" y="11304"/>
                </a:lnTo>
                <a:lnTo>
                  <a:pt x="17953" y="11316"/>
                </a:lnTo>
                <a:lnTo>
                  <a:pt x="17911" y="11326"/>
                </a:lnTo>
                <a:lnTo>
                  <a:pt x="17872" y="11321"/>
                </a:lnTo>
                <a:lnTo>
                  <a:pt x="17845" y="11326"/>
                </a:lnTo>
                <a:lnTo>
                  <a:pt x="17872" y="11343"/>
                </a:lnTo>
                <a:lnTo>
                  <a:pt x="17932" y="11331"/>
                </a:lnTo>
                <a:lnTo>
                  <a:pt x="18004" y="11331"/>
                </a:lnTo>
                <a:lnTo>
                  <a:pt x="18065" y="11316"/>
                </a:lnTo>
                <a:lnTo>
                  <a:pt x="18118" y="11316"/>
                </a:lnTo>
                <a:lnTo>
                  <a:pt x="18131" y="11299"/>
                </a:lnTo>
                <a:lnTo>
                  <a:pt x="18125" y="11276"/>
                </a:lnTo>
                <a:lnTo>
                  <a:pt x="18118" y="11266"/>
                </a:lnTo>
                <a:lnTo>
                  <a:pt x="18118" y="11254"/>
                </a:lnTo>
                <a:lnTo>
                  <a:pt x="18125" y="11239"/>
                </a:lnTo>
                <a:lnTo>
                  <a:pt x="18152" y="11233"/>
                </a:lnTo>
                <a:lnTo>
                  <a:pt x="18176" y="11233"/>
                </a:lnTo>
                <a:lnTo>
                  <a:pt x="18185" y="11249"/>
                </a:lnTo>
                <a:lnTo>
                  <a:pt x="18164" y="11271"/>
                </a:lnTo>
                <a:lnTo>
                  <a:pt x="18170" y="11288"/>
                </a:lnTo>
                <a:lnTo>
                  <a:pt x="18197" y="11304"/>
                </a:lnTo>
                <a:lnTo>
                  <a:pt x="18218" y="11309"/>
                </a:lnTo>
                <a:lnTo>
                  <a:pt x="18264" y="11316"/>
                </a:lnTo>
                <a:lnTo>
                  <a:pt x="18351" y="11304"/>
                </a:lnTo>
                <a:lnTo>
                  <a:pt x="18516" y="11309"/>
                </a:lnTo>
                <a:lnTo>
                  <a:pt x="18541" y="11316"/>
                </a:lnTo>
                <a:lnTo>
                  <a:pt x="18568" y="11282"/>
                </a:lnTo>
                <a:lnTo>
                  <a:pt x="18589" y="11266"/>
                </a:lnTo>
                <a:lnTo>
                  <a:pt x="18568" y="11249"/>
                </a:lnTo>
                <a:lnTo>
                  <a:pt x="18568" y="11216"/>
                </a:lnTo>
                <a:lnTo>
                  <a:pt x="18574" y="11199"/>
                </a:lnTo>
                <a:lnTo>
                  <a:pt x="18688" y="11116"/>
                </a:lnTo>
                <a:lnTo>
                  <a:pt x="18734" y="11096"/>
                </a:lnTo>
                <a:lnTo>
                  <a:pt x="18900" y="11051"/>
                </a:lnTo>
                <a:lnTo>
                  <a:pt x="18947" y="11024"/>
                </a:lnTo>
                <a:lnTo>
                  <a:pt x="18954" y="11001"/>
                </a:lnTo>
                <a:lnTo>
                  <a:pt x="18954" y="10896"/>
                </a:lnTo>
                <a:lnTo>
                  <a:pt x="18947" y="10864"/>
                </a:lnTo>
                <a:lnTo>
                  <a:pt x="18987" y="10781"/>
                </a:lnTo>
                <a:lnTo>
                  <a:pt x="19039" y="10716"/>
                </a:lnTo>
                <a:lnTo>
                  <a:pt x="19059" y="10676"/>
                </a:lnTo>
                <a:lnTo>
                  <a:pt x="19086" y="10661"/>
                </a:lnTo>
                <a:lnTo>
                  <a:pt x="19132" y="10638"/>
                </a:lnTo>
                <a:lnTo>
                  <a:pt x="19213" y="10573"/>
                </a:lnTo>
                <a:lnTo>
                  <a:pt x="19246" y="10528"/>
                </a:lnTo>
                <a:lnTo>
                  <a:pt x="19258" y="10484"/>
                </a:lnTo>
                <a:lnTo>
                  <a:pt x="19291" y="10456"/>
                </a:lnTo>
                <a:lnTo>
                  <a:pt x="19325" y="10386"/>
                </a:lnTo>
                <a:lnTo>
                  <a:pt x="19385" y="10313"/>
                </a:lnTo>
                <a:lnTo>
                  <a:pt x="19445" y="10286"/>
                </a:lnTo>
                <a:lnTo>
                  <a:pt x="19463" y="10258"/>
                </a:lnTo>
                <a:lnTo>
                  <a:pt x="19490" y="10220"/>
                </a:lnTo>
                <a:lnTo>
                  <a:pt x="19503" y="10165"/>
                </a:lnTo>
                <a:lnTo>
                  <a:pt x="19503" y="10028"/>
                </a:lnTo>
                <a:lnTo>
                  <a:pt x="19511" y="9961"/>
                </a:lnTo>
                <a:lnTo>
                  <a:pt x="19550" y="9835"/>
                </a:lnTo>
                <a:lnTo>
                  <a:pt x="19623" y="9753"/>
                </a:lnTo>
                <a:lnTo>
                  <a:pt x="19650" y="9730"/>
                </a:lnTo>
                <a:lnTo>
                  <a:pt x="19702" y="9713"/>
                </a:lnTo>
                <a:lnTo>
                  <a:pt x="19749" y="9665"/>
                </a:lnTo>
                <a:lnTo>
                  <a:pt x="19749" y="9648"/>
                </a:lnTo>
                <a:lnTo>
                  <a:pt x="19743" y="9543"/>
                </a:lnTo>
                <a:lnTo>
                  <a:pt x="19749" y="9493"/>
                </a:lnTo>
                <a:lnTo>
                  <a:pt x="19768" y="9455"/>
                </a:lnTo>
                <a:lnTo>
                  <a:pt x="19789" y="9362"/>
                </a:lnTo>
                <a:lnTo>
                  <a:pt x="19816" y="9280"/>
                </a:lnTo>
                <a:lnTo>
                  <a:pt x="19861" y="9180"/>
                </a:lnTo>
                <a:lnTo>
                  <a:pt x="19901" y="9075"/>
                </a:lnTo>
                <a:lnTo>
                  <a:pt x="19901" y="9070"/>
                </a:lnTo>
                <a:lnTo>
                  <a:pt x="19888" y="8982"/>
                </a:lnTo>
                <a:lnTo>
                  <a:pt x="19876" y="8877"/>
                </a:lnTo>
                <a:lnTo>
                  <a:pt x="19876" y="8778"/>
                </a:lnTo>
                <a:lnTo>
                  <a:pt x="19861" y="8685"/>
                </a:lnTo>
                <a:lnTo>
                  <a:pt x="19921" y="8487"/>
                </a:lnTo>
                <a:lnTo>
                  <a:pt x="19915" y="8475"/>
                </a:lnTo>
                <a:lnTo>
                  <a:pt x="19894" y="8509"/>
                </a:lnTo>
                <a:lnTo>
                  <a:pt x="19882" y="8487"/>
                </a:lnTo>
                <a:lnTo>
                  <a:pt x="19888" y="8470"/>
                </a:lnTo>
                <a:lnTo>
                  <a:pt x="19888" y="8399"/>
                </a:lnTo>
                <a:lnTo>
                  <a:pt x="19909" y="8365"/>
                </a:lnTo>
                <a:lnTo>
                  <a:pt x="19915" y="8349"/>
                </a:lnTo>
                <a:lnTo>
                  <a:pt x="19909" y="8337"/>
                </a:lnTo>
                <a:lnTo>
                  <a:pt x="19894" y="8332"/>
                </a:lnTo>
                <a:lnTo>
                  <a:pt x="19876" y="8344"/>
                </a:lnTo>
                <a:lnTo>
                  <a:pt x="19888" y="8305"/>
                </a:lnTo>
                <a:lnTo>
                  <a:pt x="19901" y="8272"/>
                </a:lnTo>
                <a:lnTo>
                  <a:pt x="19934" y="8239"/>
                </a:lnTo>
                <a:lnTo>
                  <a:pt x="19982" y="8200"/>
                </a:lnTo>
                <a:lnTo>
                  <a:pt x="19982" y="8162"/>
                </a:lnTo>
                <a:lnTo>
                  <a:pt x="20015" y="8124"/>
                </a:lnTo>
                <a:lnTo>
                  <a:pt x="20008" y="8107"/>
                </a:lnTo>
                <a:lnTo>
                  <a:pt x="19982" y="8085"/>
                </a:lnTo>
                <a:lnTo>
                  <a:pt x="20008" y="8085"/>
                </a:lnTo>
                <a:lnTo>
                  <a:pt x="20021" y="8074"/>
                </a:lnTo>
                <a:lnTo>
                  <a:pt x="20048" y="8035"/>
                </a:lnTo>
                <a:lnTo>
                  <a:pt x="20060" y="8042"/>
                </a:lnTo>
                <a:lnTo>
                  <a:pt x="20108" y="8079"/>
                </a:lnTo>
                <a:lnTo>
                  <a:pt x="20114" y="8145"/>
                </a:lnTo>
                <a:lnTo>
                  <a:pt x="20147" y="8145"/>
                </a:lnTo>
                <a:lnTo>
                  <a:pt x="20214" y="8107"/>
                </a:lnTo>
                <a:lnTo>
                  <a:pt x="20299" y="8029"/>
                </a:lnTo>
                <a:lnTo>
                  <a:pt x="20326" y="7992"/>
                </a:lnTo>
                <a:lnTo>
                  <a:pt x="20431" y="7876"/>
                </a:lnTo>
                <a:lnTo>
                  <a:pt x="20524" y="7732"/>
                </a:lnTo>
                <a:lnTo>
                  <a:pt x="20545" y="7684"/>
                </a:lnTo>
                <a:lnTo>
                  <a:pt x="20539" y="7644"/>
                </a:lnTo>
                <a:lnTo>
                  <a:pt x="20572" y="7601"/>
                </a:lnTo>
                <a:lnTo>
                  <a:pt x="20585" y="7589"/>
                </a:lnTo>
                <a:lnTo>
                  <a:pt x="20585" y="7622"/>
                </a:lnTo>
                <a:lnTo>
                  <a:pt x="20572" y="7634"/>
                </a:lnTo>
                <a:lnTo>
                  <a:pt x="20572" y="7649"/>
                </a:lnTo>
                <a:lnTo>
                  <a:pt x="20585" y="7644"/>
                </a:lnTo>
                <a:lnTo>
                  <a:pt x="20638" y="7584"/>
                </a:lnTo>
                <a:lnTo>
                  <a:pt x="20645" y="7546"/>
                </a:lnTo>
                <a:lnTo>
                  <a:pt x="20663" y="7551"/>
                </a:lnTo>
                <a:lnTo>
                  <a:pt x="20678" y="7539"/>
                </a:lnTo>
                <a:lnTo>
                  <a:pt x="20738" y="7464"/>
                </a:lnTo>
                <a:lnTo>
                  <a:pt x="20804" y="7419"/>
                </a:lnTo>
                <a:lnTo>
                  <a:pt x="20856" y="7391"/>
                </a:lnTo>
                <a:lnTo>
                  <a:pt x="20943" y="7364"/>
                </a:lnTo>
                <a:lnTo>
                  <a:pt x="20949" y="7359"/>
                </a:lnTo>
                <a:lnTo>
                  <a:pt x="21022" y="7276"/>
                </a:lnTo>
                <a:lnTo>
                  <a:pt x="21088" y="7232"/>
                </a:lnTo>
                <a:lnTo>
                  <a:pt x="21154" y="7161"/>
                </a:lnTo>
                <a:lnTo>
                  <a:pt x="21169" y="7134"/>
                </a:lnTo>
                <a:lnTo>
                  <a:pt x="21154" y="7106"/>
                </a:lnTo>
                <a:lnTo>
                  <a:pt x="21175" y="7116"/>
                </a:lnTo>
                <a:lnTo>
                  <a:pt x="21202" y="7111"/>
                </a:lnTo>
                <a:lnTo>
                  <a:pt x="21268" y="7061"/>
                </a:lnTo>
                <a:lnTo>
                  <a:pt x="21368" y="6962"/>
                </a:lnTo>
                <a:lnTo>
                  <a:pt x="21447" y="6864"/>
                </a:lnTo>
                <a:lnTo>
                  <a:pt x="21525" y="6698"/>
                </a:lnTo>
                <a:lnTo>
                  <a:pt x="21559" y="6594"/>
                </a:lnTo>
                <a:lnTo>
                  <a:pt x="21579" y="6556"/>
                </a:lnTo>
                <a:lnTo>
                  <a:pt x="21579" y="6521"/>
                </a:lnTo>
                <a:lnTo>
                  <a:pt x="21567" y="6483"/>
                </a:lnTo>
                <a:lnTo>
                  <a:pt x="21573" y="6466"/>
                </a:lnTo>
                <a:lnTo>
                  <a:pt x="21579" y="6446"/>
                </a:lnTo>
                <a:lnTo>
                  <a:pt x="21579" y="6411"/>
                </a:lnTo>
                <a:lnTo>
                  <a:pt x="21600" y="6368"/>
                </a:lnTo>
                <a:lnTo>
                  <a:pt x="21600" y="6336"/>
                </a:lnTo>
                <a:lnTo>
                  <a:pt x="21592" y="6246"/>
                </a:lnTo>
                <a:lnTo>
                  <a:pt x="21579" y="6241"/>
                </a:lnTo>
                <a:lnTo>
                  <a:pt x="21579" y="6208"/>
                </a:lnTo>
                <a:lnTo>
                  <a:pt x="21559" y="6170"/>
                </a:lnTo>
                <a:lnTo>
                  <a:pt x="21546" y="6043"/>
                </a:lnTo>
                <a:lnTo>
                  <a:pt x="21507" y="5971"/>
                </a:lnTo>
                <a:lnTo>
                  <a:pt x="21492" y="5883"/>
                </a:lnTo>
                <a:lnTo>
                  <a:pt x="21459" y="5773"/>
                </a:lnTo>
                <a:lnTo>
                  <a:pt x="21407" y="5668"/>
                </a:lnTo>
                <a:lnTo>
                  <a:pt x="21374" y="5641"/>
                </a:lnTo>
                <a:lnTo>
                  <a:pt x="21347" y="5625"/>
                </a:lnTo>
                <a:lnTo>
                  <a:pt x="21181" y="5603"/>
                </a:lnTo>
                <a:lnTo>
                  <a:pt x="21115" y="5613"/>
                </a:lnTo>
                <a:lnTo>
                  <a:pt x="21028" y="5608"/>
                </a:lnTo>
                <a:lnTo>
                  <a:pt x="20949" y="5613"/>
                </a:lnTo>
                <a:lnTo>
                  <a:pt x="20889" y="5598"/>
                </a:lnTo>
                <a:lnTo>
                  <a:pt x="20850" y="5570"/>
                </a:lnTo>
                <a:lnTo>
                  <a:pt x="20817" y="5558"/>
                </a:lnTo>
                <a:lnTo>
                  <a:pt x="20730" y="5553"/>
                </a:lnTo>
                <a:lnTo>
                  <a:pt x="20684" y="5488"/>
                </a:lnTo>
                <a:lnTo>
                  <a:pt x="20558" y="5443"/>
                </a:lnTo>
                <a:lnTo>
                  <a:pt x="20498" y="5383"/>
                </a:lnTo>
                <a:lnTo>
                  <a:pt x="20406" y="5323"/>
                </a:lnTo>
                <a:lnTo>
                  <a:pt x="20319" y="5235"/>
                </a:lnTo>
                <a:lnTo>
                  <a:pt x="20286" y="5213"/>
                </a:lnTo>
                <a:lnTo>
                  <a:pt x="20247" y="5163"/>
                </a:lnTo>
                <a:lnTo>
                  <a:pt x="20166" y="5140"/>
                </a:lnTo>
                <a:lnTo>
                  <a:pt x="20087" y="5090"/>
                </a:lnTo>
                <a:lnTo>
                  <a:pt x="20042" y="5053"/>
                </a:lnTo>
                <a:lnTo>
                  <a:pt x="19915" y="4992"/>
                </a:lnTo>
                <a:lnTo>
                  <a:pt x="19855" y="4970"/>
                </a:lnTo>
                <a:lnTo>
                  <a:pt x="19816" y="4943"/>
                </a:lnTo>
                <a:lnTo>
                  <a:pt x="19756" y="4920"/>
                </a:lnTo>
                <a:lnTo>
                  <a:pt x="19683" y="4882"/>
                </a:lnTo>
                <a:lnTo>
                  <a:pt x="19577" y="4865"/>
                </a:lnTo>
                <a:lnTo>
                  <a:pt x="19490" y="4860"/>
                </a:lnTo>
                <a:lnTo>
                  <a:pt x="19337" y="4882"/>
                </a:lnTo>
                <a:lnTo>
                  <a:pt x="19213" y="4888"/>
                </a:lnTo>
                <a:lnTo>
                  <a:pt x="19165" y="4905"/>
                </a:lnTo>
                <a:lnTo>
                  <a:pt x="19105" y="4898"/>
                </a:lnTo>
                <a:lnTo>
                  <a:pt x="19047" y="4882"/>
                </a:lnTo>
                <a:lnTo>
                  <a:pt x="19014" y="4860"/>
                </a:lnTo>
                <a:lnTo>
                  <a:pt x="18954" y="4843"/>
                </a:lnTo>
                <a:lnTo>
                  <a:pt x="18906" y="4860"/>
                </a:lnTo>
                <a:lnTo>
                  <a:pt x="18815" y="4855"/>
                </a:lnTo>
                <a:lnTo>
                  <a:pt x="18682" y="4810"/>
                </a:lnTo>
                <a:lnTo>
                  <a:pt x="18655" y="4788"/>
                </a:lnTo>
                <a:lnTo>
                  <a:pt x="18595" y="4772"/>
                </a:lnTo>
                <a:lnTo>
                  <a:pt x="18556" y="4750"/>
                </a:lnTo>
                <a:lnTo>
                  <a:pt x="18442" y="4722"/>
                </a:lnTo>
                <a:lnTo>
                  <a:pt x="18384" y="4722"/>
                </a:lnTo>
                <a:lnTo>
                  <a:pt x="18363" y="4733"/>
                </a:lnTo>
                <a:lnTo>
                  <a:pt x="18357" y="4760"/>
                </a:lnTo>
                <a:lnTo>
                  <a:pt x="18251" y="4767"/>
                </a:lnTo>
                <a:lnTo>
                  <a:pt x="18197" y="4788"/>
                </a:lnTo>
                <a:lnTo>
                  <a:pt x="18170" y="4788"/>
                </a:lnTo>
                <a:lnTo>
                  <a:pt x="18143" y="4805"/>
                </a:lnTo>
                <a:lnTo>
                  <a:pt x="18071" y="4860"/>
                </a:lnTo>
                <a:lnTo>
                  <a:pt x="18065" y="4838"/>
                </a:lnTo>
                <a:lnTo>
                  <a:pt x="18071" y="4822"/>
                </a:lnTo>
                <a:lnTo>
                  <a:pt x="18104" y="4788"/>
                </a:lnTo>
                <a:lnTo>
                  <a:pt x="18110" y="4777"/>
                </a:lnTo>
                <a:lnTo>
                  <a:pt x="18110" y="4755"/>
                </a:lnTo>
                <a:lnTo>
                  <a:pt x="18077" y="4750"/>
                </a:lnTo>
                <a:lnTo>
                  <a:pt x="18058" y="4750"/>
                </a:lnTo>
                <a:lnTo>
                  <a:pt x="18031" y="4772"/>
                </a:lnTo>
                <a:lnTo>
                  <a:pt x="18004" y="4832"/>
                </a:lnTo>
                <a:lnTo>
                  <a:pt x="17978" y="4898"/>
                </a:lnTo>
                <a:lnTo>
                  <a:pt x="17911" y="4965"/>
                </a:lnTo>
                <a:lnTo>
                  <a:pt x="17872" y="4980"/>
                </a:lnTo>
                <a:lnTo>
                  <a:pt x="17872" y="4965"/>
                </a:lnTo>
                <a:lnTo>
                  <a:pt x="17905" y="4843"/>
                </a:lnTo>
                <a:lnTo>
                  <a:pt x="17911" y="4815"/>
                </a:lnTo>
                <a:lnTo>
                  <a:pt x="17926" y="4783"/>
                </a:lnTo>
                <a:lnTo>
                  <a:pt x="17932" y="4767"/>
                </a:lnTo>
                <a:lnTo>
                  <a:pt x="17953" y="4755"/>
                </a:lnTo>
                <a:lnTo>
                  <a:pt x="17953" y="4728"/>
                </a:lnTo>
                <a:lnTo>
                  <a:pt x="18004" y="4717"/>
                </a:lnTo>
                <a:lnTo>
                  <a:pt x="17998" y="4685"/>
                </a:lnTo>
                <a:lnTo>
                  <a:pt x="17986" y="4650"/>
                </a:lnTo>
                <a:lnTo>
                  <a:pt x="17953" y="4662"/>
                </a:lnTo>
                <a:lnTo>
                  <a:pt x="17926" y="4673"/>
                </a:lnTo>
                <a:lnTo>
                  <a:pt x="17899" y="4717"/>
                </a:lnTo>
                <a:lnTo>
                  <a:pt x="17878" y="4700"/>
                </a:lnTo>
                <a:lnTo>
                  <a:pt x="17859" y="4685"/>
                </a:lnTo>
                <a:lnTo>
                  <a:pt x="17878" y="4678"/>
                </a:lnTo>
                <a:lnTo>
                  <a:pt x="17899" y="4673"/>
                </a:lnTo>
                <a:lnTo>
                  <a:pt x="17911" y="4645"/>
                </a:lnTo>
                <a:lnTo>
                  <a:pt x="17926" y="4635"/>
                </a:lnTo>
                <a:lnTo>
                  <a:pt x="17944" y="4618"/>
                </a:lnTo>
                <a:lnTo>
                  <a:pt x="17938" y="4580"/>
                </a:lnTo>
                <a:lnTo>
                  <a:pt x="17926" y="4547"/>
                </a:lnTo>
                <a:lnTo>
                  <a:pt x="17899" y="4519"/>
                </a:lnTo>
                <a:lnTo>
                  <a:pt x="17872" y="4535"/>
                </a:lnTo>
                <a:lnTo>
                  <a:pt x="17853" y="4535"/>
                </a:lnTo>
                <a:lnTo>
                  <a:pt x="17872" y="4513"/>
                </a:lnTo>
                <a:lnTo>
                  <a:pt x="17853" y="4513"/>
                </a:lnTo>
                <a:lnTo>
                  <a:pt x="17832" y="4497"/>
                </a:lnTo>
                <a:lnTo>
                  <a:pt x="17799" y="4470"/>
                </a:lnTo>
                <a:lnTo>
                  <a:pt x="17760" y="4442"/>
                </a:lnTo>
                <a:lnTo>
                  <a:pt x="17739" y="4430"/>
                </a:lnTo>
                <a:lnTo>
                  <a:pt x="17700" y="4442"/>
                </a:lnTo>
                <a:lnTo>
                  <a:pt x="17679" y="4480"/>
                </a:lnTo>
                <a:lnTo>
                  <a:pt x="17660" y="4502"/>
                </a:lnTo>
                <a:lnTo>
                  <a:pt x="17646" y="4507"/>
                </a:lnTo>
                <a:lnTo>
                  <a:pt x="17634" y="4458"/>
                </a:lnTo>
                <a:lnTo>
                  <a:pt x="17594" y="4392"/>
                </a:lnTo>
                <a:lnTo>
                  <a:pt x="17561" y="4387"/>
                </a:lnTo>
                <a:lnTo>
                  <a:pt x="17528" y="4392"/>
                </a:lnTo>
                <a:lnTo>
                  <a:pt x="17474" y="4360"/>
                </a:lnTo>
                <a:lnTo>
                  <a:pt x="17401" y="4337"/>
                </a:lnTo>
                <a:lnTo>
                  <a:pt x="17374" y="4310"/>
                </a:lnTo>
                <a:lnTo>
                  <a:pt x="17335" y="4315"/>
                </a:lnTo>
                <a:lnTo>
                  <a:pt x="17308" y="4310"/>
                </a:lnTo>
                <a:lnTo>
                  <a:pt x="17308" y="4287"/>
                </a:lnTo>
                <a:lnTo>
                  <a:pt x="17269" y="4292"/>
                </a:lnTo>
                <a:lnTo>
                  <a:pt x="17229" y="4287"/>
                </a:lnTo>
                <a:lnTo>
                  <a:pt x="17196" y="4277"/>
                </a:lnTo>
                <a:lnTo>
                  <a:pt x="17157" y="4272"/>
                </a:lnTo>
                <a:lnTo>
                  <a:pt x="17142" y="4255"/>
                </a:lnTo>
                <a:lnTo>
                  <a:pt x="17097" y="4227"/>
                </a:lnTo>
                <a:lnTo>
                  <a:pt x="17082" y="4210"/>
                </a:lnTo>
                <a:lnTo>
                  <a:pt x="17049" y="4210"/>
                </a:lnTo>
                <a:lnTo>
                  <a:pt x="17030" y="4200"/>
                </a:lnTo>
                <a:lnTo>
                  <a:pt x="16958" y="4200"/>
                </a:lnTo>
                <a:lnTo>
                  <a:pt x="16931" y="4177"/>
                </a:lnTo>
                <a:lnTo>
                  <a:pt x="16904" y="4167"/>
                </a:lnTo>
                <a:lnTo>
                  <a:pt x="16858" y="4162"/>
                </a:lnTo>
                <a:lnTo>
                  <a:pt x="16844" y="4167"/>
                </a:lnTo>
                <a:lnTo>
                  <a:pt x="16832" y="4177"/>
                </a:lnTo>
                <a:lnTo>
                  <a:pt x="16844" y="4189"/>
                </a:lnTo>
                <a:lnTo>
                  <a:pt x="16850" y="4205"/>
                </a:lnTo>
                <a:lnTo>
                  <a:pt x="16832" y="4200"/>
                </a:lnTo>
                <a:lnTo>
                  <a:pt x="16798" y="4172"/>
                </a:lnTo>
                <a:lnTo>
                  <a:pt x="16759" y="4189"/>
                </a:lnTo>
                <a:lnTo>
                  <a:pt x="16732" y="4189"/>
                </a:lnTo>
                <a:lnTo>
                  <a:pt x="16711" y="4177"/>
                </a:lnTo>
                <a:lnTo>
                  <a:pt x="16699" y="4172"/>
                </a:lnTo>
                <a:lnTo>
                  <a:pt x="16672" y="4182"/>
                </a:lnTo>
                <a:lnTo>
                  <a:pt x="16645" y="4205"/>
                </a:lnTo>
                <a:lnTo>
                  <a:pt x="16612" y="4182"/>
                </a:lnTo>
                <a:lnTo>
                  <a:pt x="16599" y="4189"/>
                </a:lnTo>
                <a:lnTo>
                  <a:pt x="16585" y="4194"/>
                </a:lnTo>
                <a:lnTo>
                  <a:pt x="16579" y="4210"/>
                </a:lnTo>
                <a:lnTo>
                  <a:pt x="16552" y="4222"/>
                </a:lnTo>
                <a:lnTo>
                  <a:pt x="16527" y="4244"/>
                </a:lnTo>
                <a:lnTo>
                  <a:pt x="16506" y="4265"/>
                </a:lnTo>
                <a:lnTo>
                  <a:pt x="16512" y="4292"/>
                </a:lnTo>
                <a:lnTo>
                  <a:pt x="16452" y="4327"/>
                </a:lnTo>
                <a:lnTo>
                  <a:pt x="16473" y="4354"/>
                </a:lnTo>
                <a:lnTo>
                  <a:pt x="16446" y="4382"/>
                </a:lnTo>
                <a:lnTo>
                  <a:pt x="16446" y="4403"/>
                </a:lnTo>
                <a:lnTo>
                  <a:pt x="16452" y="4415"/>
                </a:lnTo>
                <a:lnTo>
                  <a:pt x="16494" y="4430"/>
                </a:lnTo>
                <a:lnTo>
                  <a:pt x="16461" y="4442"/>
                </a:lnTo>
                <a:lnTo>
                  <a:pt x="16452" y="4475"/>
                </a:lnTo>
                <a:lnTo>
                  <a:pt x="16427" y="4458"/>
                </a:lnTo>
                <a:lnTo>
                  <a:pt x="16400" y="4430"/>
                </a:lnTo>
                <a:lnTo>
                  <a:pt x="16353" y="4430"/>
                </a:lnTo>
                <a:lnTo>
                  <a:pt x="16247" y="4540"/>
                </a:lnTo>
                <a:lnTo>
                  <a:pt x="16187" y="4557"/>
                </a:lnTo>
                <a:lnTo>
                  <a:pt x="16168" y="4568"/>
                </a:lnTo>
                <a:lnTo>
                  <a:pt x="16088" y="4705"/>
                </a:lnTo>
                <a:lnTo>
                  <a:pt x="16069" y="4755"/>
                </a:lnTo>
                <a:lnTo>
                  <a:pt x="16042" y="4783"/>
                </a:lnTo>
                <a:lnTo>
                  <a:pt x="16021" y="4795"/>
                </a:lnTo>
                <a:lnTo>
                  <a:pt x="16003" y="4805"/>
                </a:lnTo>
                <a:lnTo>
                  <a:pt x="16015" y="4783"/>
                </a:lnTo>
                <a:lnTo>
                  <a:pt x="16036" y="4760"/>
                </a:lnTo>
                <a:lnTo>
                  <a:pt x="16054" y="4685"/>
                </a:lnTo>
                <a:lnTo>
                  <a:pt x="16069" y="4657"/>
                </a:lnTo>
                <a:lnTo>
                  <a:pt x="16096" y="4585"/>
                </a:lnTo>
                <a:lnTo>
                  <a:pt x="16129" y="4507"/>
                </a:lnTo>
                <a:lnTo>
                  <a:pt x="16021" y="4552"/>
                </a:lnTo>
                <a:lnTo>
                  <a:pt x="15969" y="4575"/>
                </a:lnTo>
                <a:lnTo>
                  <a:pt x="15903" y="4552"/>
                </a:lnTo>
                <a:lnTo>
                  <a:pt x="15864" y="4540"/>
                </a:lnTo>
                <a:lnTo>
                  <a:pt x="15822" y="4552"/>
                </a:lnTo>
                <a:lnTo>
                  <a:pt x="15797" y="4562"/>
                </a:lnTo>
                <a:lnTo>
                  <a:pt x="15764" y="4568"/>
                </a:lnTo>
                <a:lnTo>
                  <a:pt x="15710" y="4602"/>
                </a:lnTo>
                <a:lnTo>
                  <a:pt x="15644" y="4547"/>
                </a:lnTo>
                <a:lnTo>
                  <a:pt x="15623" y="4535"/>
                </a:lnTo>
                <a:lnTo>
                  <a:pt x="15605" y="4519"/>
                </a:lnTo>
                <a:lnTo>
                  <a:pt x="15611" y="4497"/>
                </a:lnTo>
                <a:lnTo>
                  <a:pt x="15605" y="4480"/>
                </a:lnTo>
                <a:lnTo>
                  <a:pt x="15565" y="4430"/>
                </a:lnTo>
                <a:lnTo>
                  <a:pt x="15551" y="4397"/>
                </a:lnTo>
                <a:lnTo>
                  <a:pt x="15551" y="4375"/>
                </a:lnTo>
                <a:lnTo>
                  <a:pt x="15545" y="4348"/>
                </a:lnTo>
                <a:lnTo>
                  <a:pt x="15524" y="4332"/>
                </a:lnTo>
                <a:lnTo>
                  <a:pt x="15518" y="4315"/>
                </a:lnTo>
                <a:lnTo>
                  <a:pt x="15545" y="4287"/>
                </a:lnTo>
                <a:lnTo>
                  <a:pt x="15545" y="4277"/>
                </a:lnTo>
                <a:lnTo>
                  <a:pt x="15524" y="4260"/>
                </a:lnTo>
                <a:lnTo>
                  <a:pt x="15491" y="4272"/>
                </a:lnTo>
                <a:lnTo>
                  <a:pt x="15472" y="4287"/>
                </a:lnTo>
                <a:lnTo>
                  <a:pt x="15406" y="4320"/>
                </a:lnTo>
                <a:lnTo>
                  <a:pt x="15373" y="4348"/>
                </a:lnTo>
                <a:lnTo>
                  <a:pt x="15286" y="4387"/>
                </a:lnTo>
                <a:lnTo>
                  <a:pt x="15240" y="4403"/>
                </a:lnTo>
                <a:lnTo>
                  <a:pt x="15126" y="4464"/>
                </a:lnTo>
                <a:lnTo>
                  <a:pt x="15027" y="4480"/>
                </a:lnTo>
                <a:lnTo>
                  <a:pt x="14987" y="4452"/>
                </a:lnTo>
                <a:lnTo>
                  <a:pt x="14848" y="4452"/>
                </a:lnTo>
                <a:lnTo>
                  <a:pt x="14894" y="4442"/>
                </a:lnTo>
                <a:lnTo>
                  <a:pt x="15014" y="4392"/>
                </a:lnTo>
                <a:lnTo>
                  <a:pt x="15093" y="4403"/>
                </a:lnTo>
                <a:lnTo>
                  <a:pt x="15114" y="4392"/>
                </a:lnTo>
                <a:lnTo>
                  <a:pt x="15126" y="4382"/>
                </a:lnTo>
                <a:lnTo>
                  <a:pt x="15134" y="4337"/>
                </a:lnTo>
                <a:lnTo>
                  <a:pt x="15174" y="4315"/>
                </a:lnTo>
                <a:lnTo>
                  <a:pt x="15213" y="4282"/>
                </a:lnTo>
                <a:lnTo>
                  <a:pt x="15213" y="4232"/>
                </a:lnTo>
                <a:lnTo>
                  <a:pt x="15219" y="4200"/>
                </a:lnTo>
                <a:lnTo>
                  <a:pt x="15273" y="4134"/>
                </a:lnTo>
                <a:lnTo>
                  <a:pt x="15300" y="4122"/>
                </a:lnTo>
                <a:lnTo>
                  <a:pt x="15333" y="4084"/>
                </a:lnTo>
                <a:lnTo>
                  <a:pt x="15373" y="4017"/>
                </a:lnTo>
                <a:lnTo>
                  <a:pt x="15379" y="3985"/>
                </a:lnTo>
                <a:lnTo>
                  <a:pt x="15445" y="3969"/>
                </a:lnTo>
                <a:lnTo>
                  <a:pt x="15499" y="3919"/>
                </a:lnTo>
                <a:lnTo>
                  <a:pt x="15518" y="3907"/>
                </a:lnTo>
                <a:lnTo>
                  <a:pt x="15557" y="3907"/>
                </a:lnTo>
                <a:lnTo>
                  <a:pt x="15578" y="3892"/>
                </a:lnTo>
                <a:lnTo>
                  <a:pt x="15644" y="3825"/>
                </a:lnTo>
                <a:lnTo>
                  <a:pt x="15690" y="3759"/>
                </a:lnTo>
                <a:lnTo>
                  <a:pt x="15737" y="3722"/>
                </a:lnTo>
                <a:lnTo>
                  <a:pt x="15756" y="3694"/>
                </a:lnTo>
                <a:lnTo>
                  <a:pt x="15837" y="3639"/>
                </a:lnTo>
                <a:lnTo>
                  <a:pt x="15849" y="3627"/>
                </a:lnTo>
                <a:lnTo>
                  <a:pt x="15889" y="3605"/>
                </a:lnTo>
                <a:lnTo>
                  <a:pt x="15903" y="3589"/>
                </a:lnTo>
                <a:lnTo>
                  <a:pt x="15903" y="3556"/>
                </a:lnTo>
                <a:lnTo>
                  <a:pt x="15909" y="3512"/>
                </a:lnTo>
                <a:lnTo>
                  <a:pt x="15882" y="3434"/>
                </a:lnTo>
                <a:lnTo>
                  <a:pt x="15843" y="3412"/>
                </a:lnTo>
                <a:lnTo>
                  <a:pt x="15797" y="3396"/>
                </a:lnTo>
                <a:lnTo>
                  <a:pt x="15750" y="3391"/>
                </a:lnTo>
                <a:lnTo>
                  <a:pt x="15690" y="3379"/>
                </a:lnTo>
                <a:lnTo>
                  <a:pt x="15665" y="3347"/>
                </a:lnTo>
                <a:lnTo>
                  <a:pt x="15644" y="3324"/>
                </a:lnTo>
                <a:lnTo>
                  <a:pt x="15632" y="3292"/>
                </a:lnTo>
                <a:lnTo>
                  <a:pt x="15611" y="3286"/>
                </a:lnTo>
                <a:lnTo>
                  <a:pt x="15590" y="3286"/>
                </a:lnTo>
                <a:lnTo>
                  <a:pt x="15605" y="3269"/>
                </a:lnTo>
                <a:lnTo>
                  <a:pt x="15605" y="3259"/>
                </a:lnTo>
                <a:lnTo>
                  <a:pt x="15584" y="3209"/>
                </a:lnTo>
                <a:lnTo>
                  <a:pt x="15565" y="3176"/>
                </a:lnTo>
                <a:lnTo>
                  <a:pt x="15551" y="3144"/>
                </a:lnTo>
                <a:lnTo>
                  <a:pt x="15551" y="3121"/>
                </a:lnTo>
                <a:lnTo>
                  <a:pt x="15485" y="2984"/>
                </a:lnTo>
                <a:lnTo>
                  <a:pt x="15466" y="2917"/>
                </a:lnTo>
                <a:lnTo>
                  <a:pt x="15451" y="2796"/>
                </a:lnTo>
                <a:lnTo>
                  <a:pt x="15400" y="2664"/>
                </a:lnTo>
                <a:lnTo>
                  <a:pt x="15358" y="2621"/>
                </a:lnTo>
                <a:lnTo>
                  <a:pt x="15306" y="2593"/>
                </a:lnTo>
                <a:lnTo>
                  <a:pt x="15273" y="2593"/>
                </a:lnTo>
                <a:lnTo>
                  <a:pt x="15267" y="2621"/>
                </a:lnTo>
                <a:lnTo>
                  <a:pt x="15234" y="2676"/>
                </a:lnTo>
                <a:lnTo>
                  <a:pt x="15234" y="2648"/>
                </a:lnTo>
                <a:lnTo>
                  <a:pt x="15225" y="2621"/>
                </a:lnTo>
                <a:lnTo>
                  <a:pt x="15213" y="2604"/>
                </a:lnTo>
                <a:lnTo>
                  <a:pt x="15180" y="2511"/>
                </a:lnTo>
                <a:lnTo>
                  <a:pt x="15167" y="2494"/>
                </a:lnTo>
                <a:lnTo>
                  <a:pt x="15147" y="2494"/>
                </a:lnTo>
                <a:lnTo>
                  <a:pt x="15126" y="2526"/>
                </a:lnTo>
                <a:lnTo>
                  <a:pt x="15126" y="2554"/>
                </a:lnTo>
                <a:lnTo>
                  <a:pt x="15114" y="2566"/>
                </a:lnTo>
                <a:lnTo>
                  <a:pt x="15101" y="2581"/>
                </a:lnTo>
                <a:lnTo>
                  <a:pt x="15101" y="2571"/>
                </a:lnTo>
                <a:lnTo>
                  <a:pt x="15107" y="2554"/>
                </a:lnTo>
                <a:lnTo>
                  <a:pt x="15114" y="2531"/>
                </a:lnTo>
                <a:lnTo>
                  <a:pt x="15093" y="2488"/>
                </a:lnTo>
                <a:lnTo>
                  <a:pt x="15074" y="2466"/>
                </a:lnTo>
                <a:lnTo>
                  <a:pt x="15014" y="2421"/>
                </a:lnTo>
                <a:lnTo>
                  <a:pt x="14975" y="2449"/>
                </a:lnTo>
                <a:lnTo>
                  <a:pt x="14987" y="2416"/>
                </a:lnTo>
                <a:lnTo>
                  <a:pt x="14987" y="2394"/>
                </a:lnTo>
                <a:lnTo>
                  <a:pt x="14927" y="2366"/>
                </a:lnTo>
                <a:lnTo>
                  <a:pt x="14809" y="2291"/>
                </a:lnTo>
                <a:lnTo>
                  <a:pt x="14755" y="2241"/>
                </a:lnTo>
                <a:lnTo>
                  <a:pt x="14616" y="2208"/>
                </a:lnTo>
                <a:lnTo>
                  <a:pt x="14544" y="2196"/>
                </a:lnTo>
                <a:lnTo>
                  <a:pt x="14397" y="2131"/>
                </a:lnTo>
                <a:lnTo>
                  <a:pt x="14363" y="2136"/>
                </a:lnTo>
                <a:lnTo>
                  <a:pt x="14339" y="2163"/>
                </a:lnTo>
                <a:lnTo>
                  <a:pt x="14305" y="2246"/>
                </a:lnTo>
                <a:lnTo>
                  <a:pt x="14278" y="2263"/>
                </a:lnTo>
                <a:lnTo>
                  <a:pt x="14305" y="2218"/>
                </a:lnTo>
                <a:lnTo>
                  <a:pt x="14318" y="2186"/>
                </a:lnTo>
                <a:lnTo>
                  <a:pt x="14324" y="2153"/>
                </a:lnTo>
                <a:lnTo>
                  <a:pt x="14318" y="2126"/>
                </a:lnTo>
                <a:lnTo>
                  <a:pt x="14285" y="2108"/>
                </a:lnTo>
                <a:lnTo>
                  <a:pt x="14198" y="2091"/>
                </a:lnTo>
                <a:lnTo>
                  <a:pt x="14019" y="2064"/>
                </a:lnTo>
                <a:lnTo>
                  <a:pt x="13899" y="2064"/>
                </a:lnTo>
                <a:lnTo>
                  <a:pt x="13814" y="2076"/>
                </a:lnTo>
                <a:lnTo>
                  <a:pt x="13709" y="2071"/>
                </a:lnTo>
                <a:lnTo>
                  <a:pt x="13642" y="2076"/>
                </a:lnTo>
                <a:lnTo>
                  <a:pt x="13609" y="2098"/>
                </a:lnTo>
                <a:lnTo>
                  <a:pt x="13615" y="2131"/>
                </a:lnTo>
                <a:lnTo>
                  <a:pt x="13615" y="2158"/>
                </a:lnTo>
                <a:lnTo>
                  <a:pt x="13601" y="2131"/>
                </a:lnTo>
                <a:lnTo>
                  <a:pt x="13489" y="2098"/>
                </a:lnTo>
                <a:lnTo>
                  <a:pt x="13402" y="2081"/>
                </a:lnTo>
                <a:lnTo>
                  <a:pt x="13211" y="2064"/>
                </a:lnTo>
                <a:lnTo>
                  <a:pt x="13178" y="2081"/>
                </a:lnTo>
                <a:lnTo>
                  <a:pt x="13157" y="2119"/>
                </a:lnTo>
                <a:lnTo>
                  <a:pt x="13145" y="2146"/>
                </a:lnTo>
                <a:lnTo>
                  <a:pt x="13145" y="2174"/>
                </a:lnTo>
                <a:lnTo>
                  <a:pt x="13130" y="2213"/>
                </a:lnTo>
                <a:lnTo>
                  <a:pt x="13124" y="2208"/>
                </a:lnTo>
                <a:lnTo>
                  <a:pt x="13118" y="2201"/>
                </a:lnTo>
                <a:lnTo>
                  <a:pt x="13137" y="2098"/>
                </a:lnTo>
                <a:lnTo>
                  <a:pt x="13124" y="2031"/>
                </a:lnTo>
                <a:lnTo>
                  <a:pt x="13112" y="2009"/>
                </a:lnTo>
                <a:lnTo>
                  <a:pt x="13064" y="1976"/>
                </a:lnTo>
                <a:lnTo>
                  <a:pt x="12991" y="1961"/>
                </a:lnTo>
                <a:lnTo>
                  <a:pt x="12965" y="1921"/>
                </a:lnTo>
                <a:lnTo>
                  <a:pt x="12898" y="1878"/>
                </a:lnTo>
                <a:lnTo>
                  <a:pt x="12826" y="1816"/>
                </a:lnTo>
                <a:lnTo>
                  <a:pt x="12793" y="1806"/>
                </a:lnTo>
                <a:lnTo>
                  <a:pt x="12753" y="1801"/>
                </a:lnTo>
                <a:lnTo>
                  <a:pt x="12706" y="1783"/>
                </a:lnTo>
                <a:lnTo>
                  <a:pt x="12660" y="1795"/>
                </a:lnTo>
                <a:lnTo>
                  <a:pt x="12627" y="1833"/>
                </a:lnTo>
                <a:lnTo>
                  <a:pt x="12600" y="1866"/>
                </a:lnTo>
                <a:lnTo>
                  <a:pt x="12594" y="1921"/>
                </a:lnTo>
                <a:lnTo>
                  <a:pt x="12560" y="1938"/>
                </a:lnTo>
                <a:lnTo>
                  <a:pt x="12587" y="1905"/>
                </a:lnTo>
                <a:lnTo>
                  <a:pt x="12587" y="1844"/>
                </a:lnTo>
                <a:lnTo>
                  <a:pt x="12594" y="1795"/>
                </a:lnTo>
                <a:lnTo>
                  <a:pt x="12633" y="1734"/>
                </a:lnTo>
                <a:lnTo>
                  <a:pt x="12633" y="1646"/>
                </a:lnTo>
                <a:lnTo>
                  <a:pt x="12627" y="1623"/>
                </a:lnTo>
                <a:lnTo>
                  <a:pt x="12581" y="1575"/>
                </a:lnTo>
                <a:lnTo>
                  <a:pt x="12554" y="1558"/>
                </a:lnTo>
                <a:lnTo>
                  <a:pt x="12507" y="1513"/>
                </a:lnTo>
                <a:lnTo>
                  <a:pt x="12362" y="1410"/>
                </a:lnTo>
                <a:lnTo>
                  <a:pt x="12256" y="1348"/>
                </a:lnTo>
                <a:lnTo>
                  <a:pt x="12190" y="1316"/>
                </a:lnTo>
                <a:lnTo>
                  <a:pt x="12156" y="1310"/>
                </a:lnTo>
                <a:lnTo>
                  <a:pt x="12156" y="1328"/>
                </a:lnTo>
                <a:lnTo>
                  <a:pt x="12150" y="1328"/>
                </a:lnTo>
                <a:lnTo>
                  <a:pt x="12123" y="1316"/>
                </a:lnTo>
                <a:lnTo>
                  <a:pt x="12069" y="1261"/>
                </a:lnTo>
                <a:lnTo>
                  <a:pt x="12057" y="1255"/>
                </a:lnTo>
                <a:lnTo>
                  <a:pt x="11997" y="1238"/>
                </a:lnTo>
                <a:lnTo>
                  <a:pt x="11930" y="1233"/>
                </a:lnTo>
                <a:lnTo>
                  <a:pt x="11910" y="1238"/>
                </a:lnTo>
                <a:lnTo>
                  <a:pt x="11877" y="1261"/>
                </a:lnTo>
                <a:lnTo>
                  <a:pt x="11758" y="1245"/>
                </a:lnTo>
                <a:lnTo>
                  <a:pt x="11732" y="1250"/>
                </a:lnTo>
                <a:lnTo>
                  <a:pt x="11671" y="1278"/>
                </a:lnTo>
                <a:lnTo>
                  <a:pt x="11611" y="1278"/>
                </a:lnTo>
                <a:lnTo>
                  <a:pt x="11566" y="1300"/>
                </a:lnTo>
                <a:lnTo>
                  <a:pt x="11512" y="1273"/>
                </a:lnTo>
                <a:lnTo>
                  <a:pt x="11487" y="1261"/>
                </a:lnTo>
                <a:lnTo>
                  <a:pt x="11446" y="1245"/>
                </a:lnTo>
                <a:lnTo>
                  <a:pt x="11593" y="1238"/>
                </a:lnTo>
                <a:lnTo>
                  <a:pt x="11620" y="1200"/>
                </a:lnTo>
                <a:lnTo>
                  <a:pt x="11638" y="1168"/>
                </a:lnTo>
                <a:lnTo>
                  <a:pt x="11644" y="1135"/>
                </a:lnTo>
                <a:lnTo>
                  <a:pt x="11644" y="1123"/>
                </a:lnTo>
                <a:lnTo>
                  <a:pt x="11665" y="1101"/>
                </a:lnTo>
                <a:lnTo>
                  <a:pt x="11665" y="1085"/>
                </a:lnTo>
                <a:lnTo>
                  <a:pt x="11671" y="1068"/>
                </a:lnTo>
                <a:lnTo>
                  <a:pt x="11692" y="1046"/>
                </a:lnTo>
                <a:lnTo>
                  <a:pt x="11744" y="1030"/>
                </a:lnTo>
                <a:lnTo>
                  <a:pt x="11765" y="1003"/>
                </a:lnTo>
                <a:lnTo>
                  <a:pt x="11732" y="970"/>
                </a:lnTo>
                <a:lnTo>
                  <a:pt x="11678" y="942"/>
                </a:lnTo>
                <a:lnTo>
                  <a:pt x="11599" y="925"/>
                </a:lnTo>
                <a:lnTo>
                  <a:pt x="11566" y="915"/>
                </a:lnTo>
                <a:lnTo>
                  <a:pt x="11493" y="848"/>
                </a:lnTo>
                <a:lnTo>
                  <a:pt x="11460" y="832"/>
                </a:lnTo>
                <a:lnTo>
                  <a:pt x="11446" y="860"/>
                </a:lnTo>
                <a:lnTo>
                  <a:pt x="11394" y="860"/>
                </a:lnTo>
                <a:lnTo>
                  <a:pt x="11400" y="875"/>
                </a:lnTo>
                <a:lnTo>
                  <a:pt x="11406" y="893"/>
                </a:lnTo>
                <a:lnTo>
                  <a:pt x="11406" y="915"/>
                </a:lnTo>
                <a:lnTo>
                  <a:pt x="11400" y="903"/>
                </a:lnTo>
                <a:lnTo>
                  <a:pt x="11379" y="893"/>
                </a:lnTo>
                <a:lnTo>
                  <a:pt x="11373" y="881"/>
                </a:lnTo>
                <a:lnTo>
                  <a:pt x="11367" y="865"/>
                </a:lnTo>
                <a:lnTo>
                  <a:pt x="11340" y="838"/>
                </a:lnTo>
                <a:lnTo>
                  <a:pt x="11300" y="815"/>
                </a:lnTo>
                <a:lnTo>
                  <a:pt x="11280" y="805"/>
                </a:lnTo>
                <a:lnTo>
                  <a:pt x="11247" y="805"/>
                </a:lnTo>
                <a:lnTo>
                  <a:pt x="11255" y="815"/>
                </a:lnTo>
                <a:lnTo>
                  <a:pt x="11240" y="838"/>
                </a:lnTo>
                <a:lnTo>
                  <a:pt x="11247" y="853"/>
                </a:lnTo>
                <a:lnTo>
                  <a:pt x="11240" y="853"/>
                </a:lnTo>
                <a:lnTo>
                  <a:pt x="11222" y="838"/>
                </a:lnTo>
                <a:lnTo>
                  <a:pt x="11207" y="853"/>
                </a:lnTo>
                <a:lnTo>
                  <a:pt x="11201" y="865"/>
                </a:lnTo>
                <a:lnTo>
                  <a:pt x="11189" y="865"/>
                </a:lnTo>
                <a:lnTo>
                  <a:pt x="11155" y="825"/>
                </a:lnTo>
                <a:lnTo>
                  <a:pt x="11114" y="743"/>
                </a:lnTo>
                <a:lnTo>
                  <a:pt x="11102" y="733"/>
                </a:lnTo>
                <a:lnTo>
                  <a:pt x="11081" y="727"/>
                </a:lnTo>
                <a:lnTo>
                  <a:pt x="11081" y="760"/>
                </a:lnTo>
                <a:lnTo>
                  <a:pt x="11062" y="777"/>
                </a:lnTo>
                <a:lnTo>
                  <a:pt x="11029" y="782"/>
                </a:lnTo>
                <a:lnTo>
                  <a:pt x="11048" y="765"/>
                </a:lnTo>
                <a:lnTo>
                  <a:pt x="11062" y="733"/>
                </a:lnTo>
                <a:lnTo>
                  <a:pt x="11048" y="705"/>
                </a:lnTo>
                <a:lnTo>
                  <a:pt x="11041" y="695"/>
                </a:lnTo>
                <a:lnTo>
                  <a:pt x="11014" y="672"/>
                </a:lnTo>
                <a:lnTo>
                  <a:pt x="11002" y="672"/>
                </a:lnTo>
                <a:lnTo>
                  <a:pt x="10990" y="667"/>
                </a:lnTo>
                <a:lnTo>
                  <a:pt x="10990" y="640"/>
                </a:lnTo>
                <a:lnTo>
                  <a:pt x="10963" y="628"/>
                </a:lnTo>
                <a:lnTo>
                  <a:pt x="11048" y="617"/>
                </a:lnTo>
                <a:lnTo>
                  <a:pt x="11168" y="623"/>
                </a:lnTo>
                <a:lnTo>
                  <a:pt x="11222" y="595"/>
                </a:lnTo>
                <a:lnTo>
                  <a:pt x="11294" y="595"/>
                </a:lnTo>
                <a:lnTo>
                  <a:pt x="11340" y="585"/>
                </a:lnTo>
                <a:lnTo>
                  <a:pt x="11354" y="562"/>
                </a:lnTo>
                <a:lnTo>
                  <a:pt x="11222" y="578"/>
                </a:lnTo>
                <a:lnTo>
                  <a:pt x="11048" y="562"/>
                </a:lnTo>
                <a:lnTo>
                  <a:pt x="10956" y="573"/>
                </a:lnTo>
                <a:lnTo>
                  <a:pt x="10923" y="568"/>
                </a:lnTo>
                <a:lnTo>
                  <a:pt x="10863" y="573"/>
                </a:lnTo>
                <a:lnTo>
                  <a:pt x="10743" y="595"/>
                </a:lnTo>
                <a:lnTo>
                  <a:pt x="10604" y="585"/>
                </a:lnTo>
                <a:lnTo>
                  <a:pt x="10478" y="595"/>
                </a:lnTo>
                <a:lnTo>
                  <a:pt x="10445" y="595"/>
                </a:lnTo>
                <a:lnTo>
                  <a:pt x="10465" y="623"/>
                </a:lnTo>
                <a:lnTo>
                  <a:pt x="10498" y="612"/>
                </a:lnTo>
                <a:lnTo>
                  <a:pt x="10610" y="617"/>
                </a:lnTo>
                <a:lnTo>
                  <a:pt x="10658" y="640"/>
                </a:lnTo>
                <a:lnTo>
                  <a:pt x="10637" y="645"/>
                </a:lnTo>
                <a:lnTo>
                  <a:pt x="10617" y="655"/>
                </a:lnTo>
                <a:lnTo>
                  <a:pt x="10484" y="650"/>
                </a:lnTo>
                <a:lnTo>
                  <a:pt x="10233" y="765"/>
                </a:lnTo>
                <a:lnTo>
                  <a:pt x="10200" y="765"/>
                </a:lnTo>
                <a:lnTo>
                  <a:pt x="10167" y="770"/>
                </a:lnTo>
                <a:lnTo>
                  <a:pt x="10128" y="770"/>
                </a:lnTo>
                <a:lnTo>
                  <a:pt x="10061" y="755"/>
                </a:lnTo>
                <a:lnTo>
                  <a:pt x="9995" y="743"/>
                </a:lnTo>
                <a:lnTo>
                  <a:pt x="9929" y="722"/>
                </a:lnTo>
                <a:lnTo>
                  <a:pt x="9854" y="710"/>
                </a:lnTo>
                <a:lnTo>
                  <a:pt x="9769" y="645"/>
                </a:lnTo>
                <a:lnTo>
                  <a:pt x="9769" y="628"/>
                </a:lnTo>
                <a:lnTo>
                  <a:pt x="9763" y="612"/>
                </a:lnTo>
                <a:lnTo>
                  <a:pt x="9709" y="590"/>
                </a:lnTo>
                <a:lnTo>
                  <a:pt x="9431" y="595"/>
                </a:lnTo>
                <a:lnTo>
                  <a:pt x="9377" y="605"/>
                </a:lnTo>
                <a:lnTo>
                  <a:pt x="9205" y="623"/>
                </a:lnTo>
                <a:lnTo>
                  <a:pt x="9100" y="640"/>
                </a:lnTo>
                <a:lnTo>
                  <a:pt x="9000" y="628"/>
                </a:lnTo>
                <a:lnTo>
                  <a:pt x="8959" y="605"/>
                </a:lnTo>
                <a:lnTo>
                  <a:pt x="8940" y="568"/>
                </a:lnTo>
                <a:lnTo>
                  <a:pt x="8926" y="530"/>
                </a:lnTo>
                <a:lnTo>
                  <a:pt x="8953" y="507"/>
                </a:lnTo>
                <a:lnTo>
                  <a:pt x="8934" y="485"/>
                </a:lnTo>
                <a:lnTo>
                  <a:pt x="8926" y="452"/>
                </a:lnTo>
                <a:lnTo>
                  <a:pt x="8907" y="420"/>
                </a:lnTo>
                <a:lnTo>
                  <a:pt x="8826" y="370"/>
                </a:lnTo>
                <a:lnTo>
                  <a:pt x="8747" y="330"/>
                </a:lnTo>
                <a:lnTo>
                  <a:pt x="8660" y="320"/>
                </a:lnTo>
                <a:lnTo>
                  <a:pt x="8594" y="298"/>
                </a:lnTo>
                <a:lnTo>
                  <a:pt x="8482" y="303"/>
                </a:lnTo>
                <a:lnTo>
                  <a:pt x="8470" y="310"/>
                </a:lnTo>
                <a:lnTo>
                  <a:pt x="8443" y="310"/>
                </a:lnTo>
                <a:lnTo>
                  <a:pt x="8416" y="287"/>
                </a:lnTo>
                <a:lnTo>
                  <a:pt x="8395" y="248"/>
                </a:lnTo>
                <a:lnTo>
                  <a:pt x="8383" y="199"/>
                </a:lnTo>
                <a:lnTo>
                  <a:pt x="8376" y="150"/>
                </a:lnTo>
                <a:lnTo>
                  <a:pt x="8362" y="127"/>
                </a:lnTo>
                <a:lnTo>
                  <a:pt x="8343" y="110"/>
                </a:lnTo>
                <a:lnTo>
                  <a:pt x="8310" y="89"/>
                </a:lnTo>
                <a:lnTo>
                  <a:pt x="8271" y="100"/>
                </a:lnTo>
                <a:lnTo>
                  <a:pt x="8238" y="110"/>
                </a:lnTo>
                <a:lnTo>
                  <a:pt x="8217" y="144"/>
                </a:lnTo>
                <a:lnTo>
                  <a:pt x="8204" y="177"/>
                </a:lnTo>
                <a:lnTo>
                  <a:pt x="8223" y="232"/>
                </a:lnTo>
                <a:lnTo>
                  <a:pt x="8223" y="242"/>
                </a:lnTo>
                <a:lnTo>
                  <a:pt x="8238" y="265"/>
                </a:lnTo>
                <a:lnTo>
                  <a:pt x="8343" y="248"/>
                </a:lnTo>
                <a:lnTo>
                  <a:pt x="8376" y="248"/>
                </a:lnTo>
                <a:lnTo>
                  <a:pt x="8389" y="292"/>
                </a:lnTo>
                <a:lnTo>
                  <a:pt x="8376" y="315"/>
                </a:lnTo>
                <a:lnTo>
                  <a:pt x="8349" y="320"/>
                </a:lnTo>
                <a:lnTo>
                  <a:pt x="8289" y="292"/>
                </a:lnTo>
                <a:lnTo>
                  <a:pt x="8271" y="298"/>
                </a:lnTo>
                <a:lnTo>
                  <a:pt x="8244" y="325"/>
                </a:lnTo>
                <a:lnTo>
                  <a:pt x="8217" y="342"/>
                </a:lnTo>
                <a:lnTo>
                  <a:pt x="8097" y="375"/>
                </a:lnTo>
                <a:lnTo>
                  <a:pt x="7991" y="392"/>
                </a:lnTo>
                <a:lnTo>
                  <a:pt x="7825" y="457"/>
                </a:lnTo>
                <a:lnTo>
                  <a:pt x="7746" y="468"/>
                </a:lnTo>
                <a:lnTo>
                  <a:pt x="7753" y="507"/>
                </a:lnTo>
                <a:lnTo>
                  <a:pt x="7719" y="530"/>
                </a:lnTo>
                <a:lnTo>
                  <a:pt x="7726" y="578"/>
                </a:lnTo>
                <a:lnTo>
                  <a:pt x="7732" y="605"/>
                </a:lnTo>
                <a:lnTo>
                  <a:pt x="7746" y="628"/>
                </a:lnTo>
                <a:lnTo>
                  <a:pt x="7773" y="688"/>
                </a:lnTo>
                <a:lnTo>
                  <a:pt x="7819" y="733"/>
                </a:lnTo>
                <a:lnTo>
                  <a:pt x="7840" y="770"/>
                </a:lnTo>
                <a:lnTo>
                  <a:pt x="7885" y="832"/>
                </a:lnTo>
                <a:lnTo>
                  <a:pt x="7891" y="870"/>
                </a:lnTo>
                <a:lnTo>
                  <a:pt x="7879" y="930"/>
                </a:lnTo>
                <a:lnTo>
                  <a:pt x="7879" y="985"/>
                </a:lnTo>
                <a:lnTo>
                  <a:pt x="7831" y="1025"/>
                </a:lnTo>
                <a:lnTo>
                  <a:pt x="7819" y="1040"/>
                </a:lnTo>
                <a:lnTo>
                  <a:pt x="7792" y="1052"/>
                </a:lnTo>
                <a:lnTo>
                  <a:pt x="7707" y="1080"/>
                </a:lnTo>
                <a:lnTo>
                  <a:pt x="7674" y="1080"/>
                </a:lnTo>
                <a:lnTo>
                  <a:pt x="7647" y="1068"/>
                </a:lnTo>
                <a:lnTo>
                  <a:pt x="7626" y="1052"/>
                </a:lnTo>
                <a:lnTo>
                  <a:pt x="7614" y="1013"/>
                </a:lnTo>
                <a:lnTo>
                  <a:pt x="7620" y="985"/>
                </a:lnTo>
                <a:lnTo>
                  <a:pt x="7608" y="970"/>
                </a:lnTo>
                <a:lnTo>
                  <a:pt x="7581" y="958"/>
                </a:lnTo>
                <a:lnTo>
                  <a:pt x="7541" y="915"/>
                </a:lnTo>
                <a:lnTo>
                  <a:pt x="7541" y="887"/>
                </a:lnTo>
                <a:lnTo>
                  <a:pt x="7494" y="832"/>
                </a:lnTo>
                <a:lnTo>
                  <a:pt x="7554" y="738"/>
                </a:lnTo>
                <a:lnTo>
                  <a:pt x="7581" y="722"/>
                </a:lnTo>
                <a:lnTo>
                  <a:pt x="7620" y="672"/>
                </a:lnTo>
                <a:lnTo>
                  <a:pt x="7666" y="633"/>
                </a:lnTo>
                <a:lnTo>
                  <a:pt x="7699" y="568"/>
                </a:lnTo>
                <a:lnTo>
                  <a:pt x="7699" y="545"/>
                </a:lnTo>
                <a:lnTo>
                  <a:pt x="7666" y="507"/>
                </a:lnTo>
                <a:lnTo>
                  <a:pt x="7653" y="457"/>
                </a:lnTo>
                <a:lnTo>
                  <a:pt x="7674" y="457"/>
                </a:lnTo>
                <a:lnTo>
                  <a:pt x="7686" y="452"/>
                </a:lnTo>
                <a:lnTo>
                  <a:pt x="7626" y="413"/>
                </a:lnTo>
                <a:lnTo>
                  <a:pt x="7614" y="392"/>
                </a:lnTo>
                <a:lnTo>
                  <a:pt x="7574" y="320"/>
                </a:lnTo>
                <a:lnTo>
                  <a:pt x="7574" y="270"/>
                </a:lnTo>
                <a:lnTo>
                  <a:pt x="7593" y="260"/>
                </a:lnTo>
                <a:lnTo>
                  <a:pt x="7608" y="255"/>
                </a:lnTo>
                <a:lnTo>
                  <a:pt x="7746" y="227"/>
                </a:lnTo>
                <a:lnTo>
                  <a:pt x="7780" y="215"/>
                </a:lnTo>
                <a:lnTo>
                  <a:pt x="7807" y="199"/>
                </a:lnTo>
                <a:lnTo>
                  <a:pt x="7813" y="182"/>
                </a:lnTo>
                <a:lnTo>
                  <a:pt x="7825" y="165"/>
                </a:lnTo>
                <a:lnTo>
                  <a:pt x="7885" y="127"/>
                </a:lnTo>
                <a:lnTo>
                  <a:pt x="7879" y="89"/>
                </a:lnTo>
                <a:lnTo>
                  <a:pt x="7840" y="34"/>
                </a:lnTo>
                <a:lnTo>
                  <a:pt x="7753" y="0"/>
                </a:lnTo>
                <a:lnTo>
                  <a:pt x="7674" y="0"/>
                </a:lnTo>
                <a:close/>
                <a:moveTo>
                  <a:pt x="5139" y="3109"/>
                </a:moveTo>
                <a:lnTo>
                  <a:pt x="5127" y="3121"/>
                </a:lnTo>
                <a:lnTo>
                  <a:pt x="5133" y="3137"/>
                </a:lnTo>
                <a:lnTo>
                  <a:pt x="5154" y="3149"/>
                </a:lnTo>
                <a:lnTo>
                  <a:pt x="5166" y="3144"/>
                </a:lnTo>
                <a:lnTo>
                  <a:pt x="5160" y="3121"/>
                </a:lnTo>
                <a:lnTo>
                  <a:pt x="5154" y="3109"/>
                </a:lnTo>
                <a:lnTo>
                  <a:pt x="5139" y="3109"/>
                </a:lnTo>
                <a:close/>
                <a:moveTo>
                  <a:pt x="15704" y="3274"/>
                </a:moveTo>
                <a:lnTo>
                  <a:pt x="15677" y="3286"/>
                </a:lnTo>
                <a:lnTo>
                  <a:pt x="15671" y="3319"/>
                </a:lnTo>
                <a:lnTo>
                  <a:pt x="15690" y="3352"/>
                </a:lnTo>
                <a:lnTo>
                  <a:pt x="15710" y="3357"/>
                </a:lnTo>
                <a:lnTo>
                  <a:pt x="15750" y="3347"/>
                </a:lnTo>
                <a:lnTo>
                  <a:pt x="15756" y="3329"/>
                </a:lnTo>
                <a:lnTo>
                  <a:pt x="15737" y="3281"/>
                </a:lnTo>
                <a:lnTo>
                  <a:pt x="15723" y="3274"/>
                </a:lnTo>
                <a:lnTo>
                  <a:pt x="15704" y="3274"/>
                </a:lnTo>
                <a:close/>
                <a:moveTo>
                  <a:pt x="4855" y="3522"/>
                </a:moveTo>
                <a:lnTo>
                  <a:pt x="4829" y="3544"/>
                </a:lnTo>
                <a:lnTo>
                  <a:pt x="4835" y="3562"/>
                </a:lnTo>
                <a:lnTo>
                  <a:pt x="4855" y="3556"/>
                </a:lnTo>
                <a:lnTo>
                  <a:pt x="4862" y="3522"/>
                </a:lnTo>
                <a:lnTo>
                  <a:pt x="4855" y="3522"/>
                </a:lnTo>
                <a:close/>
                <a:moveTo>
                  <a:pt x="15831" y="3759"/>
                </a:moveTo>
                <a:lnTo>
                  <a:pt x="15822" y="3770"/>
                </a:lnTo>
                <a:lnTo>
                  <a:pt x="15771" y="3777"/>
                </a:lnTo>
                <a:lnTo>
                  <a:pt x="15756" y="3797"/>
                </a:lnTo>
                <a:lnTo>
                  <a:pt x="15756" y="3837"/>
                </a:lnTo>
                <a:lnTo>
                  <a:pt x="15771" y="3847"/>
                </a:lnTo>
                <a:lnTo>
                  <a:pt x="15810" y="3837"/>
                </a:lnTo>
                <a:lnTo>
                  <a:pt x="15849" y="3792"/>
                </a:lnTo>
                <a:lnTo>
                  <a:pt x="15849" y="3770"/>
                </a:lnTo>
                <a:lnTo>
                  <a:pt x="15843" y="3759"/>
                </a:lnTo>
                <a:lnTo>
                  <a:pt x="15831" y="3759"/>
                </a:lnTo>
                <a:close/>
                <a:moveTo>
                  <a:pt x="15723" y="3770"/>
                </a:moveTo>
                <a:lnTo>
                  <a:pt x="15717" y="3777"/>
                </a:lnTo>
                <a:lnTo>
                  <a:pt x="15704" y="3782"/>
                </a:lnTo>
                <a:lnTo>
                  <a:pt x="15704" y="3825"/>
                </a:lnTo>
                <a:lnTo>
                  <a:pt x="15698" y="3859"/>
                </a:lnTo>
                <a:lnTo>
                  <a:pt x="15665" y="3880"/>
                </a:lnTo>
                <a:lnTo>
                  <a:pt x="15632" y="3897"/>
                </a:lnTo>
                <a:lnTo>
                  <a:pt x="15632" y="3942"/>
                </a:lnTo>
                <a:lnTo>
                  <a:pt x="15698" y="3962"/>
                </a:lnTo>
                <a:lnTo>
                  <a:pt x="15704" y="3914"/>
                </a:lnTo>
                <a:lnTo>
                  <a:pt x="15737" y="3880"/>
                </a:lnTo>
                <a:lnTo>
                  <a:pt x="15737" y="3842"/>
                </a:lnTo>
                <a:lnTo>
                  <a:pt x="15731" y="3777"/>
                </a:lnTo>
                <a:lnTo>
                  <a:pt x="15723" y="3770"/>
                </a:lnTo>
                <a:close/>
                <a:moveTo>
                  <a:pt x="15909" y="3864"/>
                </a:moveTo>
                <a:lnTo>
                  <a:pt x="15816" y="3887"/>
                </a:lnTo>
                <a:lnTo>
                  <a:pt x="15764" y="3887"/>
                </a:lnTo>
                <a:lnTo>
                  <a:pt x="15737" y="3919"/>
                </a:lnTo>
                <a:lnTo>
                  <a:pt x="15737" y="3947"/>
                </a:lnTo>
                <a:lnTo>
                  <a:pt x="15756" y="3952"/>
                </a:lnTo>
                <a:lnTo>
                  <a:pt x="15822" y="3952"/>
                </a:lnTo>
                <a:lnTo>
                  <a:pt x="15864" y="3969"/>
                </a:lnTo>
                <a:lnTo>
                  <a:pt x="15897" y="3969"/>
                </a:lnTo>
                <a:lnTo>
                  <a:pt x="15930" y="3957"/>
                </a:lnTo>
                <a:lnTo>
                  <a:pt x="15982" y="3892"/>
                </a:lnTo>
                <a:lnTo>
                  <a:pt x="15969" y="3875"/>
                </a:lnTo>
                <a:lnTo>
                  <a:pt x="15909" y="3864"/>
                </a:lnTo>
                <a:close/>
                <a:moveTo>
                  <a:pt x="114" y="3919"/>
                </a:moveTo>
                <a:lnTo>
                  <a:pt x="66" y="3924"/>
                </a:lnTo>
                <a:lnTo>
                  <a:pt x="60" y="3942"/>
                </a:lnTo>
                <a:lnTo>
                  <a:pt x="27" y="3957"/>
                </a:lnTo>
                <a:lnTo>
                  <a:pt x="27" y="3962"/>
                </a:lnTo>
                <a:lnTo>
                  <a:pt x="39" y="3974"/>
                </a:lnTo>
                <a:lnTo>
                  <a:pt x="73" y="3962"/>
                </a:lnTo>
                <a:lnTo>
                  <a:pt x="87" y="3969"/>
                </a:lnTo>
                <a:lnTo>
                  <a:pt x="114" y="4057"/>
                </a:lnTo>
                <a:lnTo>
                  <a:pt x="160" y="4084"/>
                </a:lnTo>
                <a:lnTo>
                  <a:pt x="180" y="4127"/>
                </a:lnTo>
                <a:lnTo>
                  <a:pt x="205" y="4145"/>
                </a:lnTo>
                <a:lnTo>
                  <a:pt x="199" y="4167"/>
                </a:lnTo>
                <a:lnTo>
                  <a:pt x="126" y="4194"/>
                </a:lnTo>
                <a:lnTo>
                  <a:pt x="81" y="4227"/>
                </a:lnTo>
                <a:lnTo>
                  <a:pt x="66" y="4249"/>
                </a:lnTo>
                <a:lnTo>
                  <a:pt x="66" y="4272"/>
                </a:lnTo>
                <a:lnTo>
                  <a:pt x="93" y="4292"/>
                </a:lnTo>
                <a:lnTo>
                  <a:pt x="114" y="4299"/>
                </a:lnTo>
                <a:lnTo>
                  <a:pt x="199" y="4299"/>
                </a:lnTo>
                <a:lnTo>
                  <a:pt x="286" y="4272"/>
                </a:lnTo>
                <a:lnTo>
                  <a:pt x="325" y="4210"/>
                </a:lnTo>
                <a:lnTo>
                  <a:pt x="305" y="4182"/>
                </a:lnTo>
                <a:lnTo>
                  <a:pt x="265" y="4162"/>
                </a:lnTo>
                <a:lnTo>
                  <a:pt x="265" y="4150"/>
                </a:lnTo>
                <a:lnTo>
                  <a:pt x="271" y="4134"/>
                </a:lnTo>
                <a:lnTo>
                  <a:pt x="259" y="4100"/>
                </a:lnTo>
                <a:lnTo>
                  <a:pt x="187" y="4035"/>
                </a:lnTo>
                <a:lnTo>
                  <a:pt x="172" y="3974"/>
                </a:lnTo>
                <a:lnTo>
                  <a:pt x="147" y="3952"/>
                </a:lnTo>
                <a:lnTo>
                  <a:pt x="133" y="3930"/>
                </a:lnTo>
                <a:lnTo>
                  <a:pt x="114" y="3919"/>
                </a:lnTo>
                <a:close/>
                <a:moveTo>
                  <a:pt x="16054" y="3935"/>
                </a:moveTo>
                <a:lnTo>
                  <a:pt x="16015" y="3942"/>
                </a:lnTo>
                <a:lnTo>
                  <a:pt x="15976" y="3957"/>
                </a:lnTo>
                <a:lnTo>
                  <a:pt x="15943" y="3974"/>
                </a:lnTo>
                <a:lnTo>
                  <a:pt x="15930" y="3990"/>
                </a:lnTo>
                <a:lnTo>
                  <a:pt x="15976" y="4007"/>
                </a:lnTo>
                <a:lnTo>
                  <a:pt x="16075" y="3997"/>
                </a:lnTo>
                <a:lnTo>
                  <a:pt x="16102" y="3979"/>
                </a:lnTo>
                <a:lnTo>
                  <a:pt x="16108" y="3957"/>
                </a:lnTo>
                <a:lnTo>
                  <a:pt x="16096" y="3942"/>
                </a:lnTo>
                <a:lnTo>
                  <a:pt x="16054" y="3935"/>
                </a:lnTo>
                <a:close/>
                <a:moveTo>
                  <a:pt x="15545" y="3974"/>
                </a:moveTo>
                <a:lnTo>
                  <a:pt x="15485" y="3997"/>
                </a:lnTo>
                <a:lnTo>
                  <a:pt x="15478" y="4012"/>
                </a:lnTo>
                <a:lnTo>
                  <a:pt x="15478" y="4017"/>
                </a:lnTo>
                <a:lnTo>
                  <a:pt x="15472" y="4035"/>
                </a:lnTo>
                <a:lnTo>
                  <a:pt x="15478" y="4045"/>
                </a:lnTo>
                <a:lnTo>
                  <a:pt x="15511" y="4062"/>
                </a:lnTo>
                <a:lnTo>
                  <a:pt x="15617" y="4002"/>
                </a:lnTo>
                <a:lnTo>
                  <a:pt x="15617" y="3997"/>
                </a:lnTo>
                <a:lnTo>
                  <a:pt x="15611" y="3979"/>
                </a:lnTo>
                <a:lnTo>
                  <a:pt x="15578" y="3974"/>
                </a:lnTo>
                <a:lnTo>
                  <a:pt x="15545" y="3974"/>
                </a:lnTo>
                <a:close/>
                <a:moveTo>
                  <a:pt x="15771" y="3997"/>
                </a:moveTo>
                <a:lnTo>
                  <a:pt x="15690" y="4012"/>
                </a:lnTo>
                <a:lnTo>
                  <a:pt x="15617" y="4045"/>
                </a:lnTo>
                <a:lnTo>
                  <a:pt x="15605" y="4079"/>
                </a:lnTo>
                <a:lnTo>
                  <a:pt x="15590" y="4112"/>
                </a:lnTo>
                <a:lnTo>
                  <a:pt x="15599" y="4127"/>
                </a:lnTo>
                <a:lnTo>
                  <a:pt x="15590" y="4145"/>
                </a:lnTo>
                <a:lnTo>
                  <a:pt x="15572" y="4167"/>
                </a:lnTo>
                <a:lnTo>
                  <a:pt x="15572" y="4177"/>
                </a:lnTo>
                <a:lnTo>
                  <a:pt x="15565" y="4249"/>
                </a:lnTo>
                <a:lnTo>
                  <a:pt x="15565" y="4282"/>
                </a:lnTo>
                <a:lnTo>
                  <a:pt x="15599" y="4305"/>
                </a:lnTo>
                <a:lnTo>
                  <a:pt x="15638" y="4299"/>
                </a:lnTo>
                <a:lnTo>
                  <a:pt x="15644" y="4310"/>
                </a:lnTo>
                <a:lnTo>
                  <a:pt x="15644" y="4320"/>
                </a:lnTo>
                <a:lnTo>
                  <a:pt x="15638" y="4327"/>
                </a:lnTo>
                <a:lnTo>
                  <a:pt x="15611" y="4320"/>
                </a:lnTo>
                <a:lnTo>
                  <a:pt x="15590" y="4315"/>
                </a:lnTo>
                <a:lnTo>
                  <a:pt x="15578" y="4354"/>
                </a:lnTo>
                <a:lnTo>
                  <a:pt x="15590" y="4397"/>
                </a:lnTo>
                <a:lnTo>
                  <a:pt x="15611" y="4442"/>
                </a:lnTo>
                <a:lnTo>
                  <a:pt x="15632" y="4480"/>
                </a:lnTo>
                <a:lnTo>
                  <a:pt x="15638" y="4497"/>
                </a:lnTo>
                <a:lnTo>
                  <a:pt x="15671" y="4530"/>
                </a:lnTo>
                <a:lnTo>
                  <a:pt x="15698" y="4530"/>
                </a:lnTo>
                <a:lnTo>
                  <a:pt x="15737" y="4519"/>
                </a:lnTo>
                <a:lnTo>
                  <a:pt x="15822" y="4513"/>
                </a:lnTo>
                <a:lnTo>
                  <a:pt x="15843" y="4502"/>
                </a:lnTo>
                <a:lnTo>
                  <a:pt x="15864" y="4502"/>
                </a:lnTo>
                <a:lnTo>
                  <a:pt x="15897" y="4519"/>
                </a:lnTo>
                <a:lnTo>
                  <a:pt x="15943" y="4530"/>
                </a:lnTo>
                <a:lnTo>
                  <a:pt x="15963" y="4519"/>
                </a:lnTo>
                <a:lnTo>
                  <a:pt x="15996" y="4513"/>
                </a:lnTo>
                <a:lnTo>
                  <a:pt x="16021" y="4502"/>
                </a:lnTo>
                <a:lnTo>
                  <a:pt x="16048" y="4480"/>
                </a:lnTo>
                <a:lnTo>
                  <a:pt x="16054" y="4442"/>
                </a:lnTo>
                <a:lnTo>
                  <a:pt x="16088" y="4452"/>
                </a:lnTo>
                <a:lnTo>
                  <a:pt x="16115" y="4470"/>
                </a:lnTo>
                <a:lnTo>
                  <a:pt x="16154" y="4470"/>
                </a:lnTo>
                <a:lnTo>
                  <a:pt x="16168" y="4452"/>
                </a:lnTo>
                <a:lnTo>
                  <a:pt x="16175" y="4430"/>
                </a:lnTo>
                <a:lnTo>
                  <a:pt x="16181" y="4409"/>
                </a:lnTo>
                <a:lnTo>
                  <a:pt x="16214" y="4437"/>
                </a:lnTo>
                <a:lnTo>
                  <a:pt x="16235" y="4442"/>
                </a:lnTo>
                <a:lnTo>
                  <a:pt x="16253" y="4437"/>
                </a:lnTo>
                <a:lnTo>
                  <a:pt x="16274" y="4430"/>
                </a:lnTo>
                <a:lnTo>
                  <a:pt x="16307" y="4403"/>
                </a:lnTo>
                <a:lnTo>
                  <a:pt x="16320" y="4382"/>
                </a:lnTo>
                <a:lnTo>
                  <a:pt x="16313" y="4365"/>
                </a:lnTo>
                <a:lnTo>
                  <a:pt x="16307" y="4348"/>
                </a:lnTo>
                <a:lnTo>
                  <a:pt x="16328" y="4332"/>
                </a:lnTo>
                <a:lnTo>
                  <a:pt x="16347" y="4320"/>
                </a:lnTo>
                <a:lnTo>
                  <a:pt x="16361" y="4310"/>
                </a:lnTo>
                <a:lnTo>
                  <a:pt x="16386" y="4277"/>
                </a:lnTo>
                <a:lnTo>
                  <a:pt x="16413" y="4244"/>
                </a:lnTo>
                <a:lnTo>
                  <a:pt x="16419" y="4227"/>
                </a:lnTo>
                <a:lnTo>
                  <a:pt x="16419" y="4217"/>
                </a:lnTo>
                <a:lnTo>
                  <a:pt x="16413" y="4177"/>
                </a:lnTo>
                <a:lnTo>
                  <a:pt x="16427" y="4177"/>
                </a:lnTo>
                <a:lnTo>
                  <a:pt x="16440" y="4172"/>
                </a:lnTo>
                <a:lnTo>
                  <a:pt x="16452" y="4127"/>
                </a:lnTo>
                <a:lnTo>
                  <a:pt x="16467" y="4100"/>
                </a:lnTo>
                <a:lnTo>
                  <a:pt x="16485" y="4072"/>
                </a:lnTo>
                <a:lnTo>
                  <a:pt x="16479" y="4057"/>
                </a:lnTo>
                <a:lnTo>
                  <a:pt x="16461" y="4045"/>
                </a:lnTo>
                <a:lnTo>
                  <a:pt x="16407" y="4035"/>
                </a:lnTo>
                <a:lnTo>
                  <a:pt x="16328" y="4029"/>
                </a:lnTo>
                <a:lnTo>
                  <a:pt x="16202" y="4012"/>
                </a:lnTo>
                <a:lnTo>
                  <a:pt x="16129" y="4012"/>
                </a:lnTo>
                <a:lnTo>
                  <a:pt x="16096" y="4029"/>
                </a:lnTo>
                <a:lnTo>
                  <a:pt x="16042" y="4035"/>
                </a:lnTo>
                <a:lnTo>
                  <a:pt x="16009" y="4035"/>
                </a:lnTo>
                <a:lnTo>
                  <a:pt x="15771" y="3997"/>
                </a:lnTo>
                <a:close/>
                <a:moveTo>
                  <a:pt x="332" y="4012"/>
                </a:moveTo>
                <a:lnTo>
                  <a:pt x="319" y="4024"/>
                </a:lnTo>
                <a:lnTo>
                  <a:pt x="298" y="4052"/>
                </a:lnTo>
                <a:lnTo>
                  <a:pt x="325" y="4067"/>
                </a:lnTo>
                <a:lnTo>
                  <a:pt x="398" y="4084"/>
                </a:lnTo>
                <a:lnTo>
                  <a:pt x="412" y="4072"/>
                </a:lnTo>
                <a:lnTo>
                  <a:pt x="419" y="4052"/>
                </a:lnTo>
                <a:lnTo>
                  <a:pt x="379" y="4024"/>
                </a:lnTo>
                <a:lnTo>
                  <a:pt x="332" y="4012"/>
                </a:lnTo>
                <a:close/>
                <a:moveTo>
                  <a:pt x="73" y="4045"/>
                </a:moveTo>
                <a:lnTo>
                  <a:pt x="6" y="4057"/>
                </a:lnTo>
                <a:lnTo>
                  <a:pt x="0" y="4062"/>
                </a:lnTo>
                <a:lnTo>
                  <a:pt x="6" y="4090"/>
                </a:lnTo>
                <a:lnTo>
                  <a:pt x="21" y="4107"/>
                </a:lnTo>
                <a:lnTo>
                  <a:pt x="54" y="4122"/>
                </a:lnTo>
                <a:lnTo>
                  <a:pt x="87" y="4112"/>
                </a:lnTo>
                <a:lnTo>
                  <a:pt x="99" y="4100"/>
                </a:lnTo>
                <a:lnTo>
                  <a:pt x="99" y="4067"/>
                </a:lnTo>
                <a:lnTo>
                  <a:pt x="73" y="4045"/>
                </a:lnTo>
                <a:close/>
                <a:moveTo>
                  <a:pt x="531" y="4122"/>
                </a:moveTo>
                <a:lnTo>
                  <a:pt x="452" y="4134"/>
                </a:lnTo>
                <a:lnTo>
                  <a:pt x="431" y="4155"/>
                </a:lnTo>
                <a:lnTo>
                  <a:pt x="425" y="4182"/>
                </a:lnTo>
                <a:lnTo>
                  <a:pt x="485" y="4217"/>
                </a:lnTo>
                <a:lnTo>
                  <a:pt x="504" y="4217"/>
                </a:lnTo>
                <a:lnTo>
                  <a:pt x="512" y="4210"/>
                </a:lnTo>
                <a:lnTo>
                  <a:pt x="531" y="4205"/>
                </a:lnTo>
                <a:lnTo>
                  <a:pt x="557" y="4177"/>
                </a:lnTo>
                <a:lnTo>
                  <a:pt x="564" y="4139"/>
                </a:lnTo>
                <a:lnTo>
                  <a:pt x="531" y="4122"/>
                </a:lnTo>
                <a:close/>
                <a:moveTo>
                  <a:pt x="15385" y="4134"/>
                </a:moveTo>
                <a:lnTo>
                  <a:pt x="15325" y="4139"/>
                </a:lnTo>
                <a:lnTo>
                  <a:pt x="15279" y="4167"/>
                </a:lnTo>
                <a:lnTo>
                  <a:pt x="15225" y="4232"/>
                </a:lnTo>
                <a:lnTo>
                  <a:pt x="15225" y="4305"/>
                </a:lnTo>
                <a:lnTo>
                  <a:pt x="15180" y="4342"/>
                </a:lnTo>
                <a:lnTo>
                  <a:pt x="15126" y="4420"/>
                </a:lnTo>
                <a:lnTo>
                  <a:pt x="15167" y="4415"/>
                </a:lnTo>
                <a:lnTo>
                  <a:pt x="15240" y="4387"/>
                </a:lnTo>
                <a:lnTo>
                  <a:pt x="15306" y="4342"/>
                </a:lnTo>
                <a:lnTo>
                  <a:pt x="15366" y="4282"/>
                </a:lnTo>
                <a:lnTo>
                  <a:pt x="15379" y="4282"/>
                </a:lnTo>
                <a:lnTo>
                  <a:pt x="15424" y="4172"/>
                </a:lnTo>
                <a:lnTo>
                  <a:pt x="15385" y="4134"/>
                </a:lnTo>
                <a:close/>
                <a:moveTo>
                  <a:pt x="889" y="4182"/>
                </a:moveTo>
                <a:lnTo>
                  <a:pt x="850" y="4200"/>
                </a:lnTo>
                <a:lnTo>
                  <a:pt x="829" y="4222"/>
                </a:lnTo>
                <a:lnTo>
                  <a:pt x="810" y="4232"/>
                </a:lnTo>
                <a:lnTo>
                  <a:pt x="783" y="4255"/>
                </a:lnTo>
                <a:lnTo>
                  <a:pt x="783" y="4265"/>
                </a:lnTo>
                <a:lnTo>
                  <a:pt x="796" y="4272"/>
                </a:lnTo>
                <a:lnTo>
                  <a:pt x="810" y="4277"/>
                </a:lnTo>
                <a:lnTo>
                  <a:pt x="856" y="4260"/>
                </a:lnTo>
                <a:lnTo>
                  <a:pt x="877" y="4232"/>
                </a:lnTo>
                <a:lnTo>
                  <a:pt x="901" y="4222"/>
                </a:lnTo>
                <a:lnTo>
                  <a:pt x="916" y="4200"/>
                </a:lnTo>
                <a:lnTo>
                  <a:pt x="910" y="4194"/>
                </a:lnTo>
                <a:lnTo>
                  <a:pt x="901" y="4189"/>
                </a:lnTo>
                <a:lnTo>
                  <a:pt x="889" y="4182"/>
                </a:lnTo>
                <a:close/>
                <a:moveTo>
                  <a:pt x="4416" y="4822"/>
                </a:moveTo>
                <a:lnTo>
                  <a:pt x="4391" y="4832"/>
                </a:lnTo>
                <a:lnTo>
                  <a:pt x="4364" y="4850"/>
                </a:lnTo>
                <a:lnTo>
                  <a:pt x="4350" y="4870"/>
                </a:lnTo>
                <a:lnTo>
                  <a:pt x="4344" y="4915"/>
                </a:lnTo>
                <a:lnTo>
                  <a:pt x="4344" y="4932"/>
                </a:lnTo>
                <a:lnTo>
                  <a:pt x="4391" y="4932"/>
                </a:lnTo>
                <a:lnTo>
                  <a:pt x="4398" y="4920"/>
                </a:lnTo>
                <a:lnTo>
                  <a:pt x="4410" y="4882"/>
                </a:lnTo>
                <a:lnTo>
                  <a:pt x="4416" y="4877"/>
                </a:lnTo>
                <a:lnTo>
                  <a:pt x="4443" y="4870"/>
                </a:lnTo>
                <a:lnTo>
                  <a:pt x="4482" y="4843"/>
                </a:lnTo>
                <a:lnTo>
                  <a:pt x="4449" y="4827"/>
                </a:lnTo>
                <a:lnTo>
                  <a:pt x="4416" y="4822"/>
                </a:lnTo>
                <a:close/>
                <a:moveTo>
                  <a:pt x="7773" y="17297"/>
                </a:moveTo>
                <a:lnTo>
                  <a:pt x="7765" y="17308"/>
                </a:lnTo>
                <a:lnTo>
                  <a:pt x="7780" y="17320"/>
                </a:lnTo>
                <a:lnTo>
                  <a:pt x="7786" y="17330"/>
                </a:lnTo>
                <a:lnTo>
                  <a:pt x="7780" y="17363"/>
                </a:lnTo>
                <a:lnTo>
                  <a:pt x="7780" y="17397"/>
                </a:lnTo>
                <a:lnTo>
                  <a:pt x="7759" y="17435"/>
                </a:lnTo>
                <a:lnTo>
                  <a:pt x="7759" y="17452"/>
                </a:lnTo>
                <a:lnTo>
                  <a:pt x="7765" y="17467"/>
                </a:lnTo>
                <a:lnTo>
                  <a:pt x="7765" y="17490"/>
                </a:lnTo>
                <a:lnTo>
                  <a:pt x="7759" y="17507"/>
                </a:lnTo>
                <a:lnTo>
                  <a:pt x="7759" y="17522"/>
                </a:lnTo>
                <a:lnTo>
                  <a:pt x="7780" y="17555"/>
                </a:lnTo>
                <a:lnTo>
                  <a:pt x="7780" y="17645"/>
                </a:lnTo>
                <a:lnTo>
                  <a:pt x="7765" y="17710"/>
                </a:lnTo>
                <a:lnTo>
                  <a:pt x="7746" y="17748"/>
                </a:lnTo>
                <a:lnTo>
                  <a:pt x="7746" y="17760"/>
                </a:lnTo>
                <a:lnTo>
                  <a:pt x="7759" y="17770"/>
                </a:lnTo>
                <a:lnTo>
                  <a:pt x="7792" y="17787"/>
                </a:lnTo>
                <a:lnTo>
                  <a:pt x="7831" y="17798"/>
                </a:lnTo>
                <a:lnTo>
                  <a:pt x="7873" y="17792"/>
                </a:lnTo>
                <a:lnTo>
                  <a:pt x="7891" y="17798"/>
                </a:lnTo>
                <a:lnTo>
                  <a:pt x="7918" y="17798"/>
                </a:lnTo>
                <a:lnTo>
                  <a:pt x="7939" y="17787"/>
                </a:lnTo>
                <a:lnTo>
                  <a:pt x="7945" y="17770"/>
                </a:lnTo>
                <a:lnTo>
                  <a:pt x="7931" y="17727"/>
                </a:lnTo>
                <a:lnTo>
                  <a:pt x="7964" y="17715"/>
                </a:lnTo>
                <a:lnTo>
                  <a:pt x="7991" y="17700"/>
                </a:lnTo>
                <a:lnTo>
                  <a:pt x="8012" y="17672"/>
                </a:lnTo>
                <a:lnTo>
                  <a:pt x="8018" y="17650"/>
                </a:lnTo>
                <a:lnTo>
                  <a:pt x="7991" y="17622"/>
                </a:lnTo>
                <a:lnTo>
                  <a:pt x="7972" y="17600"/>
                </a:lnTo>
                <a:lnTo>
                  <a:pt x="7931" y="17583"/>
                </a:lnTo>
                <a:lnTo>
                  <a:pt x="7898" y="17555"/>
                </a:lnTo>
                <a:lnTo>
                  <a:pt x="7891" y="17545"/>
                </a:lnTo>
                <a:lnTo>
                  <a:pt x="7912" y="17535"/>
                </a:lnTo>
                <a:lnTo>
                  <a:pt x="7931" y="17528"/>
                </a:lnTo>
                <a:lnTo>
                  <a:pt x="7939" y="17517"/>
                </a:lnTo>
                <a:lnTo>
                  <a:pt x="7958" y="17512"/>
                </a:lnTo>
                <a:lnTo>
                  <a:pt x="7985" y="17500"/>
                </a:lnTo>
                <a:lnTo>
                  <a:pt x="7964" y="17479"/>
                </a:lnTo>
                <a:lnTo>
                  <a:pt x="7958" y="17457"/>
                </a:lnTo>
                <a:lnTo>
                  <a:pt x="7985" y="17440"/>
                </a:lnTo>
                <a:lnTo>
                  <a:pt x="7985" y="17412"/>
                </a:lnTo>
                <a:lnTo>
                  <a:pt x="7972" y="17407"/>
                </a:lnTo>
                <a:lnTo>
                  <a:pt x="7958" y="17369"/>
                </a:lnTo>
                <a:lnTo>
                  <a:pt x="7945" y="17347"/>
                </a:lnTo>
                <a:lnTo>
                  <a:pt x="7939" y="17325"/>
                </a:lnTo>
                <a:lnTo>
                  <a:pt x="7873" y="17320"/>
                </a:lnTo>
                <a:lnTo>
                  <a:pt x="7773" y="17297"/>
                </a:lnTo>
                <a:close/>
                <a:moveTo>
                  <a:pt x="7939" y="17930"/>
                </a:moveTo>
                <a:lnTo>
                  <a:pt x="7906" y="17940"/>
                </a:lnTo>
                <a:lnTo>
                  <a:pt x="7852" y="17947"/>
                </a:lnTo>
                <a:lnTo>
                  <a:pt x="7852" y="17963"/>
                </a:lnTo>
                <a:lnTo>
                  <a:pt x="7865" y="17963"/>
                </a:lnTo>
                <a:lnTo>
                  <a:pt x="7912" y="17975"/>
                </a:lnTo>
                <a:lnTo>
                  <a:pt x="7918" y="17968"/>
                </a:lnTo>
                <a:lnTo>
                  <a:pt x="7925" y="17958"/>
                </a:lnTo>
                <a:lnTo>
                  <a:pt x="7958" y="17958"/>
                </a:lnTo>
                <a:lnTo>
                  <a:pt x="7952" y="17940"/>
                </a:lnTo>
                <a:lnTo>
                  <a:pt x="7939" y="17930"/>
                </a:lnTo>
                <a:close/>
                <a:moveTo>
                  <a:pt x="7945" y="18040"/>
                </a:moveTo>
                <a:lnTo>
                  <a:pt x="7912" y="18045"/>
                </a:lnTo>
                <a:lnTo>
                  <a:pt x="7891" y="18062"/>
                </a:lnTo>
                <a:lnTo>
                  <a:pt x="7885" y="18090"/>
                </a:lnTo>
                <a:lnTo>
                  <a:pt x="7898" y="18123"/>
                </a:lnTo>
                <a:lnTo>
                  <a:pt x="7885" y="18133"/>
                </a:lnTo>
                <a:lnTo>
                  <a:pt x="7865" y="18140"/>
                </a:lnTo>
                <a:lnTo>
                  <a:pt x="7840" y="18128"/>
                </a:lnTo>
                <a:lnTo>
                  <a:pt x="7807" y="18145"/>
                </a:lnTo>
                <a:lnTo>
                  <a:pt x="7780" y="18161"/>
                </a:lnTo>
                <a:lnTo>
                  <a:pt x="7792" y="18195"/>
                </a:lnTo>
                <a:lnTo>
                  <a:pt x="7759" y="18216"/>
                </a:lnTo>
                <a:lnTo>
                  <a:pt x="7798" y="18243"/>
                </a:lnTo>
                <a:lnTo>
                  <a:pt x="7825" y="18283"/>
                </a:lnTo>
                <a:lnTo>
                  <a:pt x="7852" y="18293"/>
                </a:lnTo>
                <a:lnTo>
                  <a:pt x="7885" y="18343"/>
                </a:lnTo>
                <a:lnTo>
                  <a:pt x="7912" y="18365"/>
                </a:lnTo>
                <a:lnTo>
                  <a:pt x="7945" y="18381"/>
                </a:lnTo>
                <a:lnTo>
                  <a:pt x="7952" y="18420"/>
                </a:lnTo>
                <a:lnTo>
                  <a:pt x="7979" y="18425"/>
                </a:lnTo>
                <a:lnTo>
                  <a:pt x="8024" y="18420"/>
                </a:lnTo>
                <a:lnTo>
                  <a:pt x="8030" y="18420"/>
                </a:lnTo>
                <a:lnTo>
                  <a:pt x="8024" y="18403"/>
                </a:lnTo>
                <a:lnTo>
                  <a:pt x="8045" y="18398"/>
                </a:lnTo>
                <a:lnTo>
                  <a:pt x="8051" y="18398"/>
                </a:lnTo>
                <a:lnTo>
                  <a:pt x="8051" y="18348"/>
                </a:lnTo>
                <a:lnTo>
                  <a:pt x="8024" y="18326"/>
                </a:lnTo>
                <a:lnTo>
                  <a:pt x="8018" y="18305"/>
                </a:lnTo>
                <a:lnTo>
                  <a:pt x="8018" y="18293"/>
                </a:lnTo>
                <a:lnTo>
                  <a:pt x="8005" y="18260"/>
                </a:lnTo>
                <a:lnTo>
                  <a:pt x="7985" y="18228"/>
                </a:lnTo>
                <a:lnTo>
                  <a:pt x="7964" y="18205"/>
                </a:lnTo>
                <a:lnTo>
                  <a:pt x="7939" y="18188"/>
                </a:lnTo>
                <a:lnTo>
                  <a:pt x="7939" y="18155"/>
                </a:lnTo>
                <a:lnTo>
                  <a:pt x="7972" y="18140"/>
                </a:lnTo>
                <a:lnTo>
                  <a:pt x="7991" y="18133"/>
                </a:lnTo>
                <a:lnTo>
                  <a:pt x="8005" y="18118"/>
                </a:lnTo>
                <a:lnTo>
                  <a:pt x="8012" y="18095"/>
                </a:lnTo>
                <a:lnTo>
                  <a:pt x="8012" y="18078"/>
                </a:lnTo>
                <a:lnTo>
                  <a:pt x="7972" y="18073"/>
                </a:lnTo>
                <a:lnTo>
                  <a:pt x="7958" y="18057"/>
                </a:lnTo>
                <a:lnTo>
                  <a:pt x="7945" y="18040"/>
                </a:lnTo>
                <a:close/>
                <a:moveTo>
                  <a:pt x="8163" y="18090"/>
                </a:moveTo>
                <a:lnTo>
                  <a:pt x="8144" y="18095"/>
                </a:lnTo>
                <a:lnTo>
                  <a:pt x="8144" y="18112"/>
                </a:lnTo>
                <a:lnTo>
                  <a:pt x="8151" y="18128"/>
                </a:lnTo>
                <a:lnTo>
                  <a:pt x="8144" y="18145"/>
                </a:lnTo>
                <a:lnTo>
                  <a:pt x="8138" y="18155"/>
                </a:lnTo>
                <a:lnTo>
                  <a:pt x="8117" y="18178"/>
                </a:lnTo>
                <a:lnTo>
                  <a:pt x="8105" y="18195"/>
                </a:lnTo>
                <a:lnTo>
                  <a:pt x="8117" y="18222"/>
                </a:lnTo>
                <a:lnTo>
                  <a:pt x="8130" y="18233"/>
                </a:lnTo>
                <a:lnTo>
                  <a:pt x="8144" y="18255"/>
                </a:lnTo>
                <a:lnTo>
                  <a:pt x="8184" y="18260"/>
                </a:lnTo>
                <a:lnTo>
                  <a:pt x="8250" y="18228"/>
                </a:lnTo>
                <a:lnTo>
                  <a:pt x="8277" y="18205"/>
                </a:lnTo>
                <a:lnTo>
                  <a:pt x="8283" y="18183"/>
                </a:lnTo>
                <a:lnTo>
                  <a:pt x="8304" y="18150"/>
                </a:lnTo>
                <a:lnTo>
                  <a:pt x="8296" y="18140"/>
                </a:lnTo>
                <a:lnTo>
                  <a:pt x="8277" y="18123"/>
                </a:lnTo>
                <a:lnTo>
                  <a:pt x="8217" y="18105"/>
                </a:lnTo>
                <a:lnTo>
                  <a:pt x="8163" y="18090"/>
                </a:lnTo>
                <a:close/>
                <a:moveTo>
                  <a:pt x="8018" y="18167"/>
                </a:moveTo>
                <a:lnTo>
                  <a:pt x="8005" y="18173"/>
                </a:lnTo>
                <a:lnTo>
                  <a:pt x="7991" y="18188"/>
                </a:lnTo>
                <a:lnTo>
                  <a:pt x="7997" y="18205"/>
                </a:lnTo>
                <a:lnTo>
                  <a:pt x="8005" y="18210"/>
                </a:lnTo>
                <a:lnTo>
                  <a:pt x="8024" y="18233"/>
                </a:lnTo>
                <a:lnTo>
                  <a:pt x="8030" y="18250"/>
                </a:lnTo>
                <a:lnTo>
                  <a:pt x="8045" y="18260"/>
                </a:lnTo>
                <a:lnTo>
                  <a:pt x="8051" y="18260"/>
                </a:lnTo>
                <a:lnTo>
                  <a:pt x="8057" y="18255"/>
                </a:lnTo>
                <a:lnTo>
                  <a:pt x="8063" y="18233"/>
                </a:lnTo>
                <a:lnTo>
                  <a:pt x="8051" y="18210"/>
                </a:lnTo>
                <a:lnTo>
                  <a:pt x="8045" y="18188"/>
                </a:lnTo>
                <a:lnTo>
                  <a:pt x="8030" y="18167"/>
                </a:lnTo>
                <a:lnTo>
                  <a:pt x="8018" y="18167"/>
                </a:lnTo>
                <a:close/>
                <a:moveTo>
                  <a:pt x="7879" y="18375"/>
                </a:moveTo>
                <a:lnTo>
                  <a:pt x="7846" y="18388"/>
                </a:lnTo>
                <a:lnTo>
                  <a:pt x="7846" y="18403"/>
                </a:lnTo>
                <a:lnTo>
                  <a:pt x="7825" y="18415"/>
                </a:lnTo>
                <a:lnTo>
                  <a:pt x="7840" y="18463"/>
                </a:lnTo>
                <a:lnTo>
                  <a:pt x="7825" y="18491"/>
                </a:lnTo>
                <a:lnTo>
                  <a:pt x="7807" y="18518"/>
                </a:lnTo>
                <a:lnTo>
                  <a:pt x="7798" y="18541"/>
                </a:lnTo>
                <a:lnTo>
                  <a:pt x="7807" y="18563"/>
                </a:lnTo>
                <a:lnTo>
                  <a:pt x="7840" y="18558"/>
                </a:lnTo>
                <a:lnTo>
                  <a:pt x="7865" y="18568"/>
                </a:lnTo>
                <a:lnTo>
                  <a:pt x="7891" y="18558"/>
                </a:lnTo>
                <a:lnTo>
                  <a:pt x="7912" y="18541"/>
                </a:lnTo>
                <a:lnTo>
                  <a:pt x="7925" y="18530"/>
                </a:lnTo>
                <a:lnTo>
                  <a:pt x="7931" y="18513"/>
                </a:lnTo>
                <a:lnTo>
                  <a:pt x="7925" y="18503"/>
                </a:lnTo>
                <a:lnTo>
                  <a:pt x="7891" y="18470"/>
                </a:lnTo>
                <a:lnTo>
                  <a:pt x="7891" y="18408"/>
                </a:lnTo>
                <a:lnTo>
                  <a:pt x="7879" y="18375"/>
                </a:lnTo>
                <a:close/>
                <a:moveTo>
                  <a:pt x="7807" y="19191"/>
                </a:moveTo>
                <a:lnTo>
                  <a:pt x="7780" y="19206"/>
                </a:lnTo>
                <a:lnTo>
                  <a:pt x="7765" y="19218"/>
                </a:lnTo>
                <a:lnTo>
                  <a:pt x="7786" y="19234"/>
                </a:lnTo>
                <a:lnTo>
                  <a:pt x="7792" y="19246"/>
                </a:lnTo>
                <a:lnTo>
                  <a:pt x="7813" y="19241"/>
                </a:lnTo>
                <a:lnTo>
                  <a:pt x="7819" y="19234"/>
                </a:lnTo>
                <a:lnTo>
                  <a:pt x="7825" y="19223"/>
                </a:lnTo>
                <a:lnTo>
                  <a:pt x="7865" y="19206"/>
                </a:lnTo>
                <a:lnTo>
                  <a:pt x="7858" y="19201"/>
                </a:lnTo>
                <a:lnTo>
                  <a:pt x="7831" y="19191"/>
                </a:lnTo>
                <a:lnTo>
                  <a:pt x="7807" y="19191"/>
                </a:lnTo>
                <a:close/>
                <a:moveTo>
                  <a:pt x="7873" y="19234"/>
                </a:moveTo>
                <a:lnTo>
                  <a:pt x="7858" y="19261"/>
                </a:lnTo>
                <a:lnTo>
                  <a:pt x="7798" y="19284"/>
                </a:lnTo>
                <a:lnTo>
                  <a:pt x="7786" y="19301"/>
                </a:lnTo>
                <a:lnTo>
                  <a:pt x="7792" y="19311"/>
                </a:lnTo>
                <a:lnTo>
                  <a:pt x="7807" y="19339"/>
                </a:lnTo>
                <a:lnTo>
                  <a:pt x="7825" y="19361"/>
                </a:lnTo>
                <a:lnTo>
                  <a:pt x="7840" y="19378"/>
                </a:lnTo>
                <a:lnTo>
                  <a:pt x="7858" y="19406"/>
                </a:lnTo>
                <a:lnTo>
                  <a:pt x="7865" y="19416"/>
                </a:lnTo>
                <a:lnTo>
                  <a:pt x="7885" y="19461"/>
                </a:lnTo>
                <a:lnTo>
                  <a:pt x="7918" y="19488"/>
                </a:lnTo>
                <a:lnTo>
                  <a:pt x="7979" y="19471"/>
                </a:lnTo>
                <a:lnTo>
                  <a:pt x="8012" y="19476"/>
                </a:lnTo>
                <a:lnTo>
                  <a:pt x="8018" y="19466"/>
                </a:lnTo>
                <a:lnTo>
                  <a:pt x="7991" y="19416"/>
                </a:lnTo>
                <a:lnTo>
                  <a:pt x="7991" y="19399"/>
                </a:lnTo>
                <a:lnTo>
                  <a:pt x="7985" y="19388"/>
                </a:lnTo>
                <a:lnTo>
                  <a:pt x="7972" y="19378"/>
                </a:lnTo>
                <a:lnTo>
                  <a:pt x="7952" y="19351"/>
                </a:lnTo>
                <a:lnTo>
                  <a:pt x="7945" y="19328"/>
                </a:lnTo>
                <a:lnTo>
                  <a:pt x="7939" y="19323"/>
                </a:lnTo>
                <a:lnTo>
                  <a:pt x="7918" y="19311"/>
                </a:lnTo>
                <a:lnTo>
                  <a:pt x="7898" y="19289"/>
                </a:lnTo>
                <a:lnTo>
                  <a:pt x="7891" y="19241"/>
                </a:lnTo>
                <a:lnTo>
                  <a:pt x="7873" y="19234"/>
                </a:lnTo>
                <a:close/>
                <a:moveTo>
                  <a:pt x="7746" y="19301"/>
                </a:moveTo>
                <a:lnTo>
                  <a:pt x="7699" y="19323"/>
                </a:lnTo>
                <a:lnTo>
                  <a:pt x="7699" y="19328"/>
                </a:lnTo>
                <a:lnTo>
                  <a:pt x="7707" y="19351"/>
                </a:lnTo>
                <a:lnTo>
                  <a:pt x="7726" y="19371"/>
                </a:lnTo>
                <a:lnTo>
                  <a:pt x="7726" y="19406"/>
                </a:lnTo>
                <a:lnTo>
                  <a:pt x="7713" y="19488"/>
                </a:lnTo>
                <a:lnTo>
                  <a:pt x="7732" y="19543"/>
                </a:lnTo>
                <a:lnTo>
                  <a:pt x="7759" y="19543"/>
                </a:lnTo>
                <a:lnTo>
                  <a:pt x="7780" y="19526"/>
                </a:lnTo>
                <a:lnTo>
                  <a:pt x="7840" y="19504"/>
                </a:lnTo>
                <a:lnTo>
                  <a:pt x="7852" y="19488"/>
                </a:lnTo>
                <a:lnTo>
                  <a:pt x="7840" y="19426"/>
                </a:lnTo>
                <a:lnTo>
                  <a:pt x="7792" y="19361"/>
                </a:lnTo>
                <a:lnTo>
                  <a:pt x="7765" y="19316"/>
                </a:lnTo>
                <a:lnTo>
                  <a:pt x="7746" y="19301"/>
                </a:lnTo>
                <a:close/>
                <a:moveTo>
                  <a:pt x="7958" y="19509"/>
                </a:moveTo>
                <a:lnTo>
                  <a:pt x="7931" y="19521"/>
                </a:lnTo>
                <a:lnTo>
                  <a:pt x="7918" y="19536"/>
                </a:lnTo>
                <a:lnTo>
                  <a:pt x="7912" y="19548"/>
                </a:lnTo>
                <a:lnTo>
                  <a:pt x="7931" y="19571"/>
                </a:lnTo>
                <a:lnTo>
                  <a:pt x="7931" y="19591"/>
                </a:lnTo>
                <a:lnTo>
                  <a:pt x="7912" y="19614"/>
                </a:lnTo>
                <a:lnTo>
                  <a:pt x="7879" y="19636"/>
                </a:lnTo>
                <a:lnTo>
                  <a:pt x="7873" y="19658"/>
                </a:lnTo>
                <a:lnTo>
                  <a:pt x="7906" y="19664"/>
                </a:lnTo>
                <a:lnTo>
                  <a:pt x="7918" y="19691"/>
                </a:lnTo>
                <a:lnTo>
                  <a:pt x="7879" y="19701"/>
                </a:lnTo>
                <a:lnTo>
                  <a:pt x="7865" y="19696"/>
                </a:lnTo>
                <a:lnTo>
                  <a:pt x="7846" y="19696"/>
                </a:lnTo>
                <a:lnTo>
                  <a:pt x="7819" y="19719"/>
                </a:lnTo>
                <a:lnTo>
                  <a:pt x="7813" y="19729"/>
                </a:lnTo>
                <a:lnTo>
                  <a:pt x="7831" y="19746"/>
                </a:lnTo>
                <a:lnTo>
                  <a:pt x="7852" y="19756"/>
                </a:lnTo>
                <a:lnTo>
                  <a:pt x="7873" y="19768"/>
                </a:lnTo>
                <a:lnTo>
                  <a:pt x="7873" y="19811"/>
                </a:lnTo>
                <a:lnTo>
                  <a:pt x="7819" y="19811"/>
                </a:lnTo>
                <a:lnTo>
                  <a:pt x="7813" y="19839"/>
                </a:lnTo>
                <a:lnTo>
                  <a:pt x="7825" y="19866"/>
                </a:lnTo>
                <a:lnTo>
                  <a:pt x="7852" y="19856"/>
                </a:lnTo>
                <a:lnTo>
                  <a:pt x="7898" y="19879"/>
                </a:lnTo>
                <a:lnTo>
                  <a:pt x="7958" y="19879"/>
                </a:lnTo>
                <a:lnTo>
                  <a:pt x="7972" y="19873"/>
                </a:lnTo>
                <a:lnTo>
                  <a:pt x="7972" y="19846"/>
                </a:lnTo>
                <a:lnTo>
                  <a:pt x="7964" y="19796"/>
                </a:lnTo>
                <a:lnTo>
                  <a:pt x="7964" y="19784"/>
                </a:lnTo>
                <a:lnTo>
                  <a:pt x="7972" y="19774"/>
                </a:lnTo>
                <a:lnTo>
                  <a:pt x="8024" y="19736"/>
                </a:lnTo>
                <a:lnTo>
                  <a:pt x="8030" y="19741"/>
                </a:lnTo>
                <a:lnTo>
                  <a:pt x="8030" y="19746"/>
                </a:lnTo>
                <a:lnTo>
                  <a:pt x="8018" y="19756"/>
                </a:lnTo>
                <a:lnTo>
                  <a:pt x="8012" y="19763"/>
                </a:lnTo>
                <a:lnTo>
                  <a:pt x="8018" y="19796"/>
                </a:lnTo>
                <a:lnTo>
                  <a:pt x="8005" y="19806"/>
                </a:lnTo>
                <a:lnTo>
                  <a:pt x="7997" y="19824"/>
                </a:lnTo>
                <a:lnTo>
                  <a:pt x="8005" y="19834"/>
                </a:lnTo>
                <a:lnTo>
                  <a:pt x="8024" y="19861"/>
                </a:lnTo>
                <a:lnTo>
                  <a:pt x="8030" y="19884"/>
                </a:lnTo>
                <a:lnTo>
                  <a:pt x="8039" y="19894"/>
                </a:lnTo>
                <a:lnTo>
                  <a:pt x="8057" y="19922"/>
                </a:lnTo>
                <a:lnTo>
                  <a:pt x="8072" y="19922"/>
                </a:lnTo>
                <a:lnTo>
                  <a:pt x="8105" y="19916"/>
                </a:lnTo>
                <a:lnTo>
                  <a:pt x="8111" y="19911"/>
                </a:lnTo>
                <a:lnTo>
                  <a:pt x="8111" y="19889"/>
                </a:lnTo>
                <a:lnTo>
                  <a:pt x="8117" y="19866"/>
                </a:lnTo>
                <a:lnTo>
                  <a:pt x="8124" y="19846"/>
                </a:lnTo>
                <a:lnTo>
                  <a:pt x="8117" y="19811"/>
                </a:lnTo>
                <a:lnTo>
                  <a:pt x="8111" y="19806"/>
                </a:lnTo>
                <a:lnTo>
                  <a:pt x="8105" y="19806"/>
                </a:lnTo>
                <a:lnTo>
                  <a:pt x="8097" y="19796"/>
                </a:lnTo>
                <a:lnTo>
                  <a:pt x="8097" y="19736"/>
                </a:lnTo>
                <a:lnTo>
                  <a:pt x="8090" y="19691"/>
                </a:lnTo>
                <a:lnTo>
                  <a:pt x="8078" y="19641"/>
                </a:lnTo>
                <a:lnTo>
                  <a:pt x="8039" y="19536"/>
                </a:lnTo>
                <a:lnTo>
                  <a:pt x="8030" y="19521"/>
                </a:lnTo>
                <a:lnTo>
                  <a:pt x="8005" y="19521"/>
                </a:lnTo>
                <a:lnTo>
                  <a:pt x="7972" y="19509"/>
                </a:lnTo>
                <a:lnTo>
                  <a:pt x="7958" y="19509"/>
                </a:lnTo>
                <a:close/>
                <a:moveTo>
                  <a:pt x="7873" y="19536"/>
                </a:moveTo>
                <a:lnTo>
                  <a:pt x="7840" y="19543"/>
                </a:lnTo>
                <a:lnTo>
                  <a:pt x="7825" y="19554"/>
                </a:lnTo>
                <a:lnTo>
                  <a:pt x="7773" y="19571"/>
                </a:lnTo>
                <a:lnTo>
                  <a:pt x="7759" y="19564"/>
                </a:lnTo>
                <a:lnTo>
                  <a:pt x="7746" y="19571"/>
                </a:lnTo>
                <a:lnTo>
                  <a:pt x="7740" y="19581"/>
                </a:lnTo>
                <a:lnTo>
                  <a:pt x="7740" y="19598"/>
                </a:lnTo>
                <a:lnTo>
                  <a:pt x="7759" y="19609"/>
                </a:lnTo>
                <a:lnTo>
                  <a:pt x="7765" y="19614"/>
                </a:lnTo>
                <a:lnTo>
                  <a:pt x="7780" y="19619"/>
                </a:lnTo>
                <a:lnTo>
                  <a:pt x="7792" y="19641"/>
                </a:lnTo>
                <a:lnTo>
                  <a:pt x="7773" y="19664"/>
                </a:lnTo>
                <a:lnTo>
                  <a:pt x="7753" y="19681"/>
                </a:lnTo>
                <a:lnTo>
                  <a:pt x="7773" y="19691"/>
                </a:lnTo>
                <a:lnTo>
                  <a:pt x="7792" y="19691"/>
                </a:lnTo>
                <a:lnTo>
                  <a:pt x="7825" y="19664"/>
                </a:lnTo>
                <a:lnTo>
                  <a:pt x="7852" y="19631"/>
                </a:lnTo>
                <a:lnTo>
                  <a:pt x="7885" y="19581"/>
                </a:lnTo>
                <a:lnTo>
                  <a:pt x="7879" y="19554"/>
                </a:lnTo>
                <a:lnTo>
                  <a:pt x="7873" y="19536"/>
                </a:lnTo>
                <a:close/>
                <a:moveTo>
                  <a:pt x="7898" y="19934"/>
                </a:moveTo>
                <a:lnTo>
                  <a:pt x="7898" y="19983"/>
                </a:lnTo>
                <a:lnTo>
                  <a:pt x="7891" y="19994"/>
                </a:lnTo>
                <a:lnTo>
                  <a:pt x="7891" y="20044"/>
                </a:lnTo>
                <a:lnTo>
                  <a:pt x="7931" y="20038"/>
                </a:lnTo>
                <a:lnTo>
                  <a:pt x="7945" y="20049"/>
                </a:lnTo>
                <a:lnTo>
                  <a:pt x="7997" y="20016"/>
                </a:lnTo>
                <a:lnTo>
                  <a:pt x="8018" y="19999"/>
                </a:lnTo>
                <a:lnTo>
                  <a:pt x="8051" y="19983"/>
                </a:lnTo>
                <a:lnTo>
                  <a:pt x="8030" y="19956"/>
                </a:lnTo>
                <a:lnTo>
                  <a:pt x="7997" y="19949"/>
                </a:lnTo>
                <a:lnTo>
                  <a:pt x="7958" y="19944"/>
                </a:lnTo>
                <a:lnTo>
                  <a:pt x="7939" y="19939"/>
                </a:lnTo>
                <a:lnTo>
                  <a:pt x="7898" y="19934"/>
                </a:lnTo>
                <a:close/>
                <a:moveTo>
                  <a:pt x="7906" y="20081"/>
                </a:moveTo>
                <a:lnTo>
                  <a:pt x="7912" y="20099"/>
                </a:lnTo>
                <a:lnTo>
                  <a:pt x="7912" y="20121"/>
                </a:lnTo>
                <a:lnTo>
                  <a:pt x="7906" y="20142"/>
                </a:lnTo>
                <a:lnTo>
                  <a:pt x="7912" y="20149"/>
                </a:lnTo>
                <a:lnTo>
                  <a:pt x="7925" y="20164"/>
                </a:lnTo>
                <a:lnTo>
                  <a:pt x="7931" y="20176"/>
                </a:lnTo>
                <a:lnTo>
                  <a:pt x="7952" y="20176"/>
                </a:lnTo>
                <a:lnTo>
                  <a:pt x="7952" y="20121"/>
                </a:lnTo>
                <a:lnTo>
                  <a:pt x="7972" y="20109"/>
                </a:lnTo>
                <a:lnTo>
                  <a:pt x="7985" y="20104"/>
                </a:lnTo>
                <a:lnTo>
                  <a:pt x="7991" y="20087"/>
                </a:lnTo>
                <a:lnTo>
                  <a:pt x="7985" y="20081"/>
                </a:lnTo>
                <a:lnTo>
                  <a:pt x="7906" y="20081"/>
                </a:lnTo>
                <a:close/>
                <a:moveTo>
                  <a:pt x="12117" y="20164"/>
                </a:moveTo>
                <a:lnTo>
                  <a:pt x="12090" y="20169"/>
                </a:lnTo>
                <a:lnTo>
                  <a:pt x="12090" y="20197"/>
                </a:lnTo>
                <a:lnTo>
                  <a:pt x="12096" y="20204"/>
                </a:lnTo>
                <a:lnTo>
                  <a:pt x="12136" y="20204"/>
                </a:lnTo>
                <a:lnTo>
                  <a:pt x="12142" y="20186"/>
                </a:lnTo>
                <a:lnTo>
                  <a:pt x="12150" y="20176"/>
                </a:lnTo>
                <a:lnTo>
                  <a:pt x="12117" y="20164"/>
                </a:lnTo>
                <a:close/>
                <a:moveTo>
                  <a:pt x="12461" y="20164"/>
                </a:moveTo>
                <a:lnTo>
                  <a:pt x="12467" y="20192"/>
                </a:lnTo>
                <a:lnTo>
                  <a:pt x="12415" y="20236"/>
                </a:lnTo>
                <a:lnTo>
                  <a:pt x="12415" y="20264"/>
                </a:lnTo>
                <a:lnTo>
                  <a:pt x="12422" y="20286"/>
                </a:lnTo>
                <a:lnTo>
                  <a:pt x="12422" y="20296"/>
                </a:lnTo>
                <a:lnTo>
                  <a:pt x="12415" y="20302"/>
                </a:lnTo>
                <a:lnTo>
                  <a:pt x="12388" y="20302"/>
                </a:lnTo>
                <a:lnTo>
                  <a:pt x="12368" y="20314"/>
                </a:lnTo>
                <a:lnTo>
                  <a:pt x="12355" y="20324"/>
                </a:lnTo>
                <a:lnTo>
                  <a:pt x="12283" y="20374"/>
                </a:lnTo>
                <a:lnTo>
                  <a:pt x="12295" y="20384"/>
                </a:lnTo>
                <a:lnTo>
                  <a:pt x="12262" y="20417"/>
                </a:lnTo>
                <a:lnTo>
                  <a:pt x="12262" y="20439"/>
                </a:lnTo>
                <a:lnTo>
                  <a:pt x="12295" y="20472"/>
                </a:lnTo>
                <a:lnTo>
                  <a:pt x="12335" y="20494"/>
                </a:lnTo>
                <a:lnTo>
                  <a:pt x="12349" y="20456"/>
                </a:lnTo>
                <a:lnTo>
                  <a:pt x="12368" y="20451"/>
                </a:lnTo>
                <a:lnTo>
                  <a:pt x="12395" y="20462"/>
                </a:lnTo>
                <a:lnTo>
                  <a:pt x="12422" y="20451"/>
                </a:lnTo>
                <a:lnTo>
                  <a:pt x="12388" y="20401"/>
                </a:lnTo>
                <a:lnTo>
                  <a:pt x="12401" y="20396"/>
                </a:lnTo>
                <a:lnTo>
                  <a:pt x="12534" y="20429"/>
                </a:lnTo>
                <a:lnTo>
                  <a:pt x="12534" y="20396"/>
                </a:lnTo>
                <a:lnTo>
                  <a:pt x="12527" y="20374"/>
                </a:lnTo>
                <a:lnTo>
                  <a:pt x="12621" y="20351"/>
                </a:lnTo>
                <a:lnTo>
                  <a:pt x="12654" y="20341"/>
                </a:lnTo>
                <a:lnTo>
                  <a:pt x="12666" y="20324"/>
                </a:lnTo>
                <a:lnTo>
                  <a:pt x="12706" y="20314"/>
                </a:lnTo>
                <a:lnTo>
                  <a:pt x="12753" y="20302"/>
                </a:lnTo>
                <a:lnTo>
                  <a:pt x="12753" y="20296"/>
                </a:lnTo>
                <a:lnTo>
                  <a:pt x="12766" y="20279"/>
                </a:lnTo>
                <a:lnTo>
                  <a:pt x="12747" y="20269"/>
                </a:lnTo>
                <a:lnTo>
                  <a:pt x="12720" y="20264"/>
                </a:lnTo>
                <a:lnTo>
                  <a:pt x="12732" y="20247"/>
                </a:lnTo>
                <a:lnTo>
                  <a:pt x="12766" y="20241"/>
                </a:lnTo>
                <a:lnTo>
                  <a:pt x="12732" y="20209"/>
                </a:lnTo>
                <a:lnTo>
                  <a:pt x="12720" y="20204"/>
                </a:lnTo>
                <a:lnTo>
                  <a:pt x="12654" y="20209"/>
                </a:lnTo>
                <a:lnTo>
                  <a:pt x="12639" y="20214"/>
                </a:lnTo>
                <a:lnTo>
                  <a:pt x="12633" y="20224"/>
                </a:lnTo>
                <a:lnTo>
                  <a:pt x="12633" y="20241"/>
                </a:lnTo>
                <a:lnTo>
                  <a:pt x="12647" y="20252"/>
                </a:lnTo>
                <a:lnTo>
                  <a:pt x="12647" y="20264"/>
                </a:lnTo>
                <a:lnTo>
                  <a:pt x="12639" y="20264"/>
                </a:lnTo>
                <a:lnTo>
                  <a:pt x="12581" y="20241"/>
                </a:lnTo>
                <a:lnTo>
                  <a:pt x="12573" y="20231"/>
                </a:lnTo>
                <a:lnTo>
                  <a:pt x="12567" y="20214"/>
                </a:lnTo>
                <a:lnTo>
                  <a:pt x="12587" y="20209"/>
                </a:lnTo>
                <a:lnTo>
                  <a:pt x="12600" y="20214"/>
                </a:lnTo>
                <a:lnTo>
                  <a:pt x="12606" y="20197"/>
                </a:lnTo>
                <a:lnTo>
                  <a:pt x="12594" y="20181"/>
                </a:lnTo>
                <a:lnTo>
                  <a:pt x="12573" y="20176"/>
                </a:lnTo>
                <a:lnTo>
                  <a:pt x="12521" y="20181"/>
                </a:lnTo>
                <a:lnTo>
                  <a:pt x="12482" y="20164"/>
                </a:lnTo>
                <a:lnTo>
                  <a:pt x="12461" y="20164"/>
                </a:lnTo>
                <a:close/>
                <a:moveTo>
                  <a:pt x="12009" y="20192"/>
                </a:moveTo>
                <a:lnTo>
                  <a:pt x="12024" y="20214"/>
                </a:lnTo>
                <a:lnTo>
                  <a:pt x="12024" y="20224"/>
                </a:lnTo>
                <a:lnTo>
                  <a:pt x="12030" y="20236"/>
                </a:lnTo>
                <a:lnTo>
                  <a:pt x="12057" y="20252"/>
                </a:lnTo>
                <a:lnTo>
                  <a:pt x="12084" y="20264"/>
                </a:lnTo>
                <a:lnTo>
                  <a:pt x="12102" y="20279"/>
                </a:lnTo>
                <a:lnTo>
                  <a:pt x="12090" y="20286"/>
                </a:lnTo>
                <a:lnTo>
                  <a:pt x="12042" y="20302"/>
                </a:lnTo>
                <a:lnTo>
                  <a:pt x="12024" y="20302"/>
                </a:lnTo>
                <a:lnTo>
                  <a:pt x="12009" y="20307"/>
                </a:lnTo>
                <a:lnTo>
                  <a:pt x="12030" y="20319"/>
                </a:lnTo>
                <a:lnTo>
                  <a:pt x="12063" y="20314"/>
                </a:lnTo>
                <a:lnTo>
                  <a:pt x="12076" y="20307"/>
                </a:lnTo>
                <a:lnTo>
                  <a:pt x="12090" y="20307"/>
                </a:lnTo>
                <a:lnTo>
                  <a:pt x="12102" y="20314"/>
                </a:lnTo>
                <a:lnTo>
                  <a:pt x="12102" y="20324"/>
                </a:lnTo>
                <a:lnTo>
                  <a:pt x="12090" y="20334"/>
                </a:lnTo>
                <a:lnTo>
                  <a:pt x="12076" y="20346"/>
                </a:lnTo>
                <a:lnTo>
                  <a:pt x="12042" y="20357"/>
                </a:lnTo>
                <a:lnTo>
                  <a:pt x="12009" y="20379"/>
                </a:lnTo>
                <a:lnTo>
                  <a:pt x="11964" y="20379"/>
                </a:lnTo>
                <a:lnTo>
                  <a:pt x="11910" y="20417"/>
                </a:lnTo>
                <a:lnTo>
                  <a:pt x="11951" y="20444"/>
                </a:lnTo>
                <a:lnTo>
                  <a:pt x="11984" y="20456"/>
                </a:lnTo>
                <a:lnTo>
                  <a:pt x="12030" y="20456"/>
                </a:lnTo>
                <a:lnTo>
                  <a:pt x="12036" y="20451"/>
                </a:lnTo>
                <a:lnTo>
                  <a:pt x="12051" y="20444"/>
                </a:lnTo>
                <a:lnTo>
                  <a:pt x="12063" y="20444"/>
                </a:lnTo>
                <a:lnTo>
                  <a:pt x="12076" y="20439"/>
                </a:lnTo>
                <a:lnTo>
                  <a:pt x="12090" y="20417"/>
                </a:lnTo>
                <a:lnTo>
                  <a:pt x="12102" y="20389"/>
                </a:lnTo>
                <a:lnTo>
                  <a:pt x="12117" y="20389"/>
                </a:lnTo>
                <a:lnTo>
                  <a:pt x="12136" y="20396"/>
                </a:lnTo>
                <a:lnTo>
                  <a:pt x="12169" y="20389"/>
                </a:lnTo>
                <a:lnTo>
                  <a:pt x="12190" y="20384"/>
                </a:lnTo>
                <a:lnTo>
                  <a:pt x="12241" y="20334"/>
                </a:lnTo>
                <a:lnTo>
                  <a:pt x="12283" y="20296"/>
                </a:lnTo>
                <a:lnTo>
                  <a:pt x="12301" y="20279"/>
                </a:lnTo>
                <a:lnTo>
                  <a:pt x="12322" y="20269"/>
                </a:lnTo>
                <a:lnTo>
                  <a:pt x="12335" y="20252"/>
                </a:lnTo>
                <a:lnTo>
                  <a:pt x="12341" y="20241"/>
                </a:lnTo>
                <a:lnTo>
                  <a:pt x="12362" y="20231"/>
                </a:lnTo>
                <a:lnTo>
                  <a:pt x="12368" y="20214"/>
                </a:lnTo>
                <a:lnTo>
                  <a:pt x="12349" y="20204"/>
                </a:lnTo>
                <a:lnTo>
                  <a:pt x="12335" y="20192"/>
                </a:lnTo>
                <a:lnTo>
                  <a:pt x="12316" y="20209"/>
                </a:lnTo>
                <a:lnTo>
                  <a:pt x="12301" y="20204"/>
                </a:lnTo>
                <a:lnTo>
                  <a:pt x="12241" y="20219"/>
                </a:lnTo>
                <a:lnTo>
                  <a:pt x="12223" y="20219"/>
                </a:lnTo>
                <a:lnTo>
                  <a:pt x="12208" y="20209"/>
                </a:lnTo>
                <a:lnTo>
                  <a:pt x="12190" y="20204"/>
                </a:lnTo>
                <a:lnTo>
                  <a:pt x="12163" y="20209"/>
                </a:lnTo>
                <a:lnTo>
                  <a:pt x="12129" y="20231"/>
                </a:lnTo>
                <a:lnTo>
                  <a:pt x="12090" y="20224"/>
                </a:lnTo>
                <a:lnTo>
                  <a:pt x="12042" y="20209"/>
                </a:lnTo>
                <a:lnTo>
                  <a:pt x="12024" y="20192"/>
                </a:lnTo>
                <a:lnTo>
                  <a:pt x="12009" y="20192"/>
                </a:lnTo>
                <a:close/>
                <a:moveTo>
                  <a:pt x="8177" y="20296"/>
                </a:moveTo>
                <a:lnTo>
                  <a:pt x="8144" y="20302"/>
                </a:lnTo>
                <a:lnTo>
                  <a:pt x="8111" y="20324"/>
                </a:lnTo>
                <a:lnTo>
                  <a:pt x="8072" y="20341"/>
                </a:lnTo>
                <a:lnTo>
                  <a:pt x="8039" y="20329"/>
                </a:lnTo>
                <a:lnTo>
                  <a:pt x="8030" y="20369"/>
                </a:lnTo>
                <a:lnTo>
                  <a:pt x="8030" y="20389"/>
                </a:lnTo>
                <a:lnTo>
                  <a:pt x="8018" y="20424"/>
                </a:lnTo>
                <a:lnTo>
                  <a:pt x="8024" y="20444"/>
                </a:lnTo>
                <a:lnTo>
                  <a:pt x="8051" y="20424"/>
                </a:lnTo>
                <a:lnTo>
                  <a:pt x="8057" y="20406"/>
                </a:lnTo>
                <a:lnTo>
                  <a:pt x="8078" y="20369"/>
                </a:lnTo>
                <a:lnTo>
                  <a:pt x="8111" y="20374"/>
                </a:lnTo>
                <a:lnTo>
                  <a:pt x="8130" y="20374"/>
                </a:lnTo>
                <a:lnTo>
                  <a:pt x="8144" y="20369"/>
                </a:lnTo>
                <a:lnTo>
                  <a:pt x="8157" y="20351"/>
                </a:lnTo>
                <a:lnTo>
                  <a:pt x="8171" y="20351"/>
                </a:lnTo>
                <a:lnTo>
                  <a:pt x="8190" y="20357"/>
                </a:lnTo>
                <a:lnTo>
                  <a:pt x="8196" y="20357"/>
                </a:lnTo>
                <a:lnTo>
                  <a:pt x="8204" y="20346"/>
                </a:lnTo>
                <a:lnTo>
                  <a:pt x="8196" y="20319"/>
                </a:lnTo>
                <a:lnTo>
                  <a:pt x="8196" y="20307"/>
                </a:lnTo>
                <a:lnTo>
                  <a:pt x="8177" y="20296"/>
                </a:lnTo>
                <a:close/>
                <a:moveTo>
                  <a:pt x="11891" y="20329"/>
                </a:moveTo>
                <a:lnTo>
                  <a:pt x="11885" y="20341"/>
                </a:lnTo>
                <a:lnTo>
                  <a:pt x="11858" y="20346"/>
                </a:lnTo>
                <a:lnTo>
                  <a:pt x="11864" y="20357"/>
                </a:lnTo>
                <a:lnTo>
                  <a:pt x="11891" y="20379"/>
                </a:lnTo>
                <a:lnTo>
                  <a:pt x="11910" y="20379"/>
                </a:lnTo>
                <a:lnTo>
                  <a:pt x="11918" y="20362"/>
                </a:lnTo>
                <a:lnTo>
                  <a:pt x="11930" y="20334"/>
                </a:lnTo>
                <a:lnTo>
                  <a:pt x="11910" y="20334"/>
                </a:lnTo>
                <a:lnTo>
                  <a:pt x="11891" y="20329"/>
                </a:lnTo>
                <a:close/>
                <a:moveTo>
                  <a:pt x="8151" y="20434"/>
                </a:moveTo>
                <a:lnTo>
                  <a:pt x="8130" y="20444"/>
                </a:lnTo>
                <a:lnTo>
                  <a:pt x="8138" y="20472"/>
                </a:lnTo>
                <a:lnTo>
                  <a:pt x="8111" y="20467"/>
                </a:lnTo>
                <a:lnTo>
                  <a:pt x="8090" y="20494"/>
                </a:lnTo>
                <a:lnTo>
                  <a:pt x="8111" y="20527"/>
                </a:lnTo>
                <a:lnTo>
                  <a:pt x="8130" y="20572"/>
                </a:lnTo>
                <a:lnTo>
                  <a:pt x="8163" y="20604"/>
                </a:lnTo>
                <a:lnTo>
                  <a:pt x="8190" y="20637"/>
                </a:lnTo>
                <a:lnTo>
                  <a:pt x="8238" y="20637"/>
                </a:lnTo>
                <a:lnTo>
                  <a:pt x="8229" y="20599"/>
                </a:lnTo>
                <a:lnTo>
                  <a:pt x="8256" y="20544"/>
                </a:lnTo>
                <a:lnTo>
                  <a:pt x="8250" y="20539"/>
                </a:lnTo>
                <a:lnTo>
                  <a:pt x="8217" y="20506"/>
                </a:lnTo>
                <a:lnTo>
                  <a:pt x="8190" y="20506"/>
                </a:lnTo>
                <a:lnTo>
                  <a:pt x="8177" y="20494"/>
                </a:lnTo>
                <a:lnTo>
                  <a:pt x="8151" y="20434"/>
                </a:lnTo>
                <a:close/>
                <a:moveTo>
                  <a:pt x="8256" y="20456"/>
                </a:moveTo>
                <a:lnTo>
                  <a:pt x="8250" y="20462"/>
                </a:lnTo>
                <a:lnTo>
                  <a:pt x="8271" y="20479"/>
                </a:lnTo>
                <a:lnTo>
                  <a:pt x="8277" y="20494"/>
                </a:lnTo>
                <a:lnTo>
                  <a:pt x="8304" y="20511"/>
                </a:lnTo>
                <a:lnTo>
                  <a:pt x="8316" y="20517"/>
                </a:lnTo>
                <a:lnTo>
                  <a:pt x="8349" y="20522"/>
                </a:lnTo>
                <a:lnTo>
                  <a:pt x="8356" y="20517"/>
                </a:lnTo>
                <a:lnTo>
                  <a:pt x="8362" y="20511"/>
                </a:lnTo>
                <a:lnTo>
                  <a:pt x="8362" y="20506"/>
                </a:lnTo>
                <a:lnTo>
                  <a:pt x="8356" y="20499"/>
                </a:lnTo>
                <a:lnTo>
                  <a:pt x="8310" y="20484"/>
                </a:lnTo>
                <a:lnTo>
                  <a:pt x="8296" y="20472"/>
                </a:lnTo>
                <a:lnTo>
                  <a:pt x="8283" y="20467"/>
                </a:lnTo>
                <a:lnTo>
                  <a:pt x="8256" y="20456"/>
                </a:lnTo>
                <a:close/>
                <a:moveTo>
                  <a:pt x="9655" y="20616"/>
                </a:moveTo>
                <a:lnTo>
                  <a:pt x="9630" y="20621"/>
                </a:lnTo>
                <a:lnTo>
                  <a:pt x="9616" y="20637"/>
                </a:lnTo>
                <a:lnTo>
                  <a:pt x="9597" y="20671"/>
                </a:lnTo>
                <a:lnTo>
                  <a:pt x="9570" y="20699"/>
                </a:lnTo>
                <a:lnTo>
                  <a:pt x="9543" y="20719"/>
                </a:lnTo>
                <a:lnTo>
                  <a:pt x="9531" y="20732"/>
                </a:lnTo>
                <a:lnTo>
                  <a:pt x="9516" y="20732"/>
                </a:lnTo>
                <a:lnTo>
                  <a:pt x="9489" y="20714"/>
                </a:lnTo>
                <a:lnTo>
                  <a:pt x="9456" y="20704"/>
                </a:lnTo>
                <a:lnTo>
                  <a:pt x="9423" y="20709"/>
                </a:lnTo>
                <a:lnTo>
                  <a:pt x="9410" y="20714"/>
                </a:lnTo>
                <a:lnTo>
                  <a:pt x="9437" y="20737"/>
                </a:lnTo>
                <a:lnTo>
                  <a:pt x="9450" y="20747"/>
                </a:lnTo>
                <a:lnTo>
                  <a:pt x="9477" y="20759"/>
                </a:lnTo>
                <a:lnTo>
                  <a:pt x="9483" y="20764"/>
                </a:lnTo>
                <a:lnTo>
                  <a:pt x="9483" y="20769"/>
                </a:lnTo>
                <a:lnTo>
                  <a:pt x="9477" y="20781"/>
                </a:lnTo>
                <a:lnTo>
                  <a:pt x="9471" y="20787"/>
                </a:lnTo>
                <a:lnTo>
                  <a:pt x="9456" y="20792"/>
                </a:lnTo>
                <a:lnTo>
                  <a:pt x="9437" y="20792"/>
                </a:lnTo>
                <a:lnTo>
                  <a:pt x="9423" y="20802"/>
                </a:lnTo>
                <a:lnTo>
                  <a:pt x="9410" y="20819"/>
                </a:lnTo>
                <a:lnTo>
                  <a:pt x="9410" y="20857"/>
                </a:lnTo>
                <a:lnTo>
                  <a:pt x="9431" y="20891"/>
                </a:lnTo>
                <a:lnTo>
                  <a:pt x="9456" y="20912"/>
                </a:lnTo>
                <a:lnTo>
                  <a:pt x="9489" y="20924"/>
                </a:lnTo>
                <a:lnTo>
                  <a:pt x="9522" y="20924"/>
                </a:lnTo>
                <a:lnTo>
                  <a:pt x="9576" y="20897"/>
                </a:lnTo>
                <a:lnTo>
                  <a:pt x="9603" y="20891"/>
                </a:lnTo>
                <a:lnTo>
                  <a:pt x="9670" y="20891"/>
                </a:lnTo>
                <a:lnTo>
                  <a:pt x="9703" y="20897"/>
                </a:lnTo>
                <a:lnTo>
                  <a:pt x="9715" y="20912"/>
                </a:lnTo>
                <a:lnTo>
                  <a:pt x="9715" y="20929"/>
                </a:lnTo>
                <a:lnTo>
                  <a:pt x="9709" y="20934"/>
                </a:lnTo>
                <a:lnTo>
                  <a:pt x="9636" y="20974"/>
                </a:lnTo>
                <a:lnTo>
                  <a:pt x="9570" y="21002"/>
                </a:lnTo>
                <a:lnTo>
                  <a:pt x="9537" y="21017"/>
                </a:lnTo>
                <a:lnTo>
                  <a:pt x="9522" y="21029"/>
                </a:lnTo>
                <a:lnTo>
                  <a:pt x="9531" y="21072"/>
                </a:lnTo>
                <a:lnTo>
                  <a:pt x="9556" y="21112"/>
                </a:lnTo>
                <a:lnTo>
                  <a:pt x="9583" y="21139"/>
                </a:lnTo>
                <a:lnTo>
                  <a:pt x="9802" y="21204"/>
                </a:lnTo>
                <a:lnTo>
                  <a:pt x="9842" y="21222"/>
                </a:lnTo>
                <a:lnTo>
                  <a:pt x="9842" y="21227"/>
                </a:lnTo>
                <a:lnTo>
                  <a:pt x="9835" y="21232"/>
                </a:lnTo>
                <a:lnTo>
                  <a:pt x="9821" y="21237"/>
                </a:lnTo>
                <a:lnTo>
                  <a:pt x="9815" y="21242"/>
                </a:lnTo>
                <a:lnTo>
                  <a:pt x="9796" y="21270"/>
                </a:lnTo>
                <a:lnTo>
                  <a:pt x="9781" y="21277"/>
                </a:lnTo>
                <a:lnTo>
                  <a:pt x="9775" y="21265"/>
                </a:lnTo>
                <a:lnTo>
                  <a:pt x="9775" y="21249"/>
                </a:lnTo>
                <a:lnTo>
                  <a:pt x="9763" y="21232"/>
                </a:lnTo>
                <a:lnTo>
                  <a:pt x="9748" y="21227"/>
                </a:lnTo>
                <a:lnTo>
                  <a:pt x="9688" y="21215"/>
                </a:lnTo>
                <a:lnTo>
                  <a:pt x="9655" y="21199"/>
                </a:lnTo>
                <a:lnTo>
                  <a:pt x="9643" y="21204"/>
                </a:lnTo>
                <a:lnTo>
                  <a:pt x="9630" y="21222"/>
                </a:lnTo>
                <a:lnTo>
                  <a:pt x="9597" y="21227"/>
                </a:lnTo>
                <a:lnTo>
                  <a:pt x="9549" y="21227"/>
                </a:lnTo>
                <a:lnTo>
                  <a:pt x="9531" y="21215"/>
                </a:lnTo>
                <a:lnTo>
                  <a:pt x="9522" y="21194"/>
                </a:lnTo>
                <a:lnTo>
                  <a:pt x="9483" y="21167"/>
                </a:lnTo>
                <a:lnTo>
                  <a:pt x="9444" y="21155"/>
                </a:lnTo>
                <a:lnTo>
                  <a:pt x="9410" y="21117"/>
                </a:lnTo>
                <a:lnTo>
                  <a:pt x="9456" y="21112"/>
                </a:lnTo>
                <a:lnTo>
                  <a:pt x="9477" y="21105"/>
                </a:lnTo>
                <a:lnTo>
                  <a:pt x="9456" y="21077"/>
                </a:lnTo>
                <a:lnTo>
                  <a:pt x="9417" y="20995"/>
                </a:lnTo>
                <a:lnTo>
                  <a:pt x="9398" y="21007"/>
                </a:lnTo>
                <a:lnTo>
                  <a:pt x="9377" y="21029"/>
                </a:lnTo>
                <a:lnTo>
                  <a:pt x="9398" y="21057"/>
                </a:lnTo>
                <a:lnTo>
                  <a:pt x="9344" y="21077"/>
                </a:lnTo>
                <a:lnTo>
                  <a:pt x="9350" y="21117"/>
                </a:lnTo>
                <a:lnTo>
                  <a:pt x="9357" y="21149"/>
                </a:lnTo>
                <a:lnTo>
                  <a:pt x="9390" y="21194"/>
                </a:lnTo>
                <a:lnTo>
                  <a:pt x="9423" y="21194"/>
                </a:lnTo>
                <a:lnTo>
                  <a:pt x="9450" y="21210"/>
                </a:lnTo>
                <a:lnTo>
                  <a:pt x="9477" y="21227"/>
                </a:lnTo>
                <a:lnTo>
                  <a:pt x="9522" y="21259"/>
                </a:lnTo>
                <a:lnTo>
                  <a:pt x="9522" y="21277"/>
                </a:lnTo>
                <a:lnTo>
                  <a:pt x="9498" y="21270"/>
                </a:lnTo>
                <a:lnTo>
                  <a:pt x="9456" y="21270"/>
                </a:lnTo>
                <a:lnTo>
                  <a:pt x="9417" y="21265"/>
                </a:lnTo>
                <a:lnTo>
                  <a:pt x="9417" y="21242"/>
                </a:lnTo>
                <a:lnTo>
                  <a:pt x="9410" y="21227"/>
                </a:lnTo>
                <a:lnTo>
                  <a:pt x="9384" y="21222"/>
                </a:lnTo>
                <a:lnTo>
                  <a:pt x="9365" y="21227"/>
                </a:lnTo>
                <a:lnTo>
                  <a:pt x="9357" y="21232"/>
                </a:lnTo>
                <a:lnTo>
                  <a:pt x="9350" y="21242"/>
                </a:lnTo>
                <a:lnTo>
                  <a:pt x="9350" y="21249"/>
                </a:lnTo>
                <a:lnTo>
                  <a:pt x="9317" y="21259"/>
                </a:lnTo>
                <a:lnTo>
                  <a:pt x="9299" y="21265"/>
                </a:lnTo>
                <a:lnTo>
                  <a:pt x="9245" y="21249"/>
                </a:lnTo>
                <a:lnTo>
                  <a:pt x="9238" y="21254"/>
                </a:lnTo>
                <a:lnTo>
                  <a:pt x="9212" y="21265"/>
                </a:lnTo>
                <a:lnTo>
                  <a:pt x="9199" y="21287"/>
                </a:lnTo>
                <a:lnTo>
                  <a:pt x="9185" y="21287"/>
                </a:lnTo>
                <a:lnTo>
                  <a:pt x="9158" y="21270"/>
                </a:lnTo>
                <a:lnTo>
                  <a:pt x="9133" y="21270"/>
                </a:lnTo>
                <a:lnTo>
                  <a:pt x="9133" y="21282"/>
                </a:lnTo>
                <a:lnTo>
                  <a:pt x="9112" y="21287"/>
                </a:lnTo>
                <a:lnTo>
                  <a:pt x="9106" y="21297"/>
                </a:lnTo>
                <a:lnTo>
                  <a:pt x="9118" y="21325"/>
                </a:lnTo>
                <a:lnTo>
                  <a:pt x="9139" y="21332"/>
                </a:lnTo>
                <a:lnTo>
                  <a:pt x="9238" y="21320"/>
                </a:lnTo>
                <a:lnTo>
                  <a:pt x="9299" y="21342"/>
                </a:lnTo>
                <a:lnTo>
                  <a:pt x="9377" y="21342"/>
                </a:lnTo>
                <a:lnTo>
                  <a:pt x="9423" y="21352"/>
                </a:lnTo>
                <a:lnTo>
                  <a:pt x="9489" y="21370"/>
                </a:lnTo>
                <a:lnTo>
                  <a:pt x="9543" y="21347"/>
                </a:lnTo>
                <a:lnTo>
                  <a:pt x="9549" y="21347"/>
                </a:lnTo>
                <a:lnTo>
                  <a:pt x="9556" y="21352"/>
                </a:lnTo>
                <a:lnTo>
                  <a:pt x="9583" y="21364"/>
                </a:lnTo>
                <a:lnTo>
                  <a:pt x="9609" y="21364"/>
                </a:lnTo>
                <a:lnTo>
                  <a:pt x="9643" y="21347"/>
                </a:lnTo>
                <a:lnTo>
                  <a:pt x="9670" y="21337"/>
                </a:lnTo>
                <a:lnTo>
                  <a:pt x="9682" y="21325"/>
                </a:lnTo>
                <a:lnTo>
                  <a:pt x="9721" y="21352"/>
                </a:lnTo>
                <a:lnTo>
                  <a:pt x="9748" y="21370"/>
                </a:lnTo>
                <a:lnTo>
                  <a:pt x="9854" y="21380"/>
                </a:lnTo>
                <a:lnTo>
                  <a:pt x="9914" y="21364"/>
                </a:lnTo>
                <a:lnTo>
                  <a:pt x="9929" y="21359"/>
                </a:lnTo>
                <a:lnTo>
                  <a:pt x="9962" y="21359"/>
                </a:lnTo>
                <a:lnTo>
                  <a:pt x="9974" y="21347"/>
                </a:lnTo>
                <a:lnTo>
                  <a:pt x="10007" y="21347"/>
                </a:lnTo>
                <a:lnTo>
                  <a:pt x="10047" y="21342"/>
                </a:lnTo>
                <a:lnTo>
                  <a:pt x="10074" y="21342"/>
                </a:lnTo>
                <a:lnTo>
                  <a:pt x="10128" y="21347"/>
                </a:lnTo>
                <a:lnTo>
                  <a:pt x="10186" y="21352"/>
                </a:lnTo>
                <a:lnTo>
                  <a:pt x="10360" y="21352"/>
                </a:lnTo>
                <a:lnTo>
                  <a:pt x="10405" y="21359"/>
                </a:lnTo>
                <a:lnTo>
                  <a:pt x="10492" y="21387"/>
                </a:lnTo>
                <a:lnTo>
                  <a:pt x="10517" y="21392"/>
                </a:lnTo>
                <a:lnTo>
                  <a:pt x="10544" y="21380"/>
                </a:lnTo>
                <a:lnTo>
                  <a:pt x="10571" y="21370"/>
                </a:lnTo>
                <a:lnTo>
                  <a:pt x="10604" y="21370"/>
                </a:lnTo>
                <a:lnTo>
                  <a:pt x="10631" y="21364"/>
                </a:lnTo>
                <a:lnTo>
                  <a:pt x="10658" y="21347"/>
                </a:lnTo>
                <a:lnTo>
                  <a:pt x="10683" y="21342"/>
                </a:lnTo>
                <a:lnTo>
                  <a:pt x="10716" y="21347"/>
                </a:lnTo>
                <a:lnTo>
                  <a:pt x="10749" y="21347"/>
                </a:lnTo>
                <a:lnTo>
                  <a:pt x="10782" y="21342"/>
                </a:lnTo>
                <a:lnTo>
                  <a:pt x="10809" y="21332"/>
                </a:lnTo>
                <a:lnTo>
                  <a:pt x="10830" y="21304"/>
                </a:lnTo>
                <a:lnTo>
                  <a:pt x="10849" y="21265"/>
                </a:lnTo>
                <a:lnTo>
                  <a:pt x="10830" y="21254"/>
                </a:lnTo>
                <a:lnTo>
                  <a:pt x="10797" y="21254"/>
                </a:lnTo>
                <a:lnTo>
                  <a:pt x="10704" y="21265"/>
                </a:lnTo>
                <a:lnTo>
                  <a:pt x="10637" y="21249"/>
                </a:lnTo>
                <a:lnTo>
                  <a:pt x="10571" y="21227"/>
                </a:lnTo>
                <a:lnTo>
                  <a:pt x="10511" y="21204"/>
                </a:lnTo>
                <a:lnTo>
                  <a:pt x="10451" y="21167"/>
                </a:lnTo>
                <a:lnTo>
                  <a:pt x="10399" y="21139"/>
                </a:lnTo>
                <a:lnTo>
                  <a:pt x="10339" y="21117"/>
                </a:lnTo>
                <a:lnTo>
                  <a:pt x="10279" y="21089"/>
                </a:lnTo>
                <a:lnTo>
                  <a:pt x="10219" y="21050"/>
                </a:lnTo>
                <a:lnTo>
                  <a:pt x="10167" y="21007"/>
                </a:lnTo>
                <a:lnTo>
                  <a:pt x="10113" y="20967"/>
                </a:lnTo>
                <a:lnTo>
                  <a:pt x="10094" y="20957"/>
                </a:lnTo>
                <a:lnTo>
                  <a:pt x="10074" y="20940"/>
                </a:lnTo>
                <a:lnTo>
                  <a:pt x="10028" y="20864"/>
                </a:lnTo>
                <a:lnTo>
                  <a:pt x="10020" y="20864"/>
                </a:lnTo>
                <a:lnTo>
                  <a:pt x="9962" y="20857"/>
                </a:lnTo>
                <a:lnTo>
                  <a:pt x="9935" y="20852"/>
                </a:lnTo>
                <a:lnTo>
                  <a:pt x="9920" y="20842"/>
                </a:lnTo>
                <a:lnTo>
                  <a:pt x="9920" y="20824"/>
                </a:lnTo>
                <a:lnTo>
                  <a:pt x="9929" y="20802"/>
                </a:lnTo>
                <a:lnTo>
                  <a:pt x="9941" y="20787"/>
                </a:lnTo>
                <a:lnTo>
                  <a:pt x="9968" y="20775"/>
                </a:lnTo>
                <a:lnTo>
                  <a:pt x="9995" y="20792"/>
                </a:lnTo>
                <a:lnTo>
                  <a:pt x="9980" y="20759"/>
                </a:lnTo>
                <a:lnTo>
                  <a:pt x="9962" y="20737"/>
                </a:lnTo>
                <a:lnTo>
                  <a:pt x="9887" y="20671"/>
                </a:lnTo>
                <a:lnTo>
                  <a:pt x="9868" y="20659"/>
                </a:lnTo>
                <a:lnTo>
                  <a:pt x="9862" y="20654"/>
                </a:lnTo>
                <a:lnTo>
                  <a:pt x="9835" y="20637"/>
                </a:lnTo>
                <a:lnTo>
                  <a:pt x="9821" y="20637"/>
                </a:lnTo>
                <a:lnTo>
                  <a:pt x="9748" y="20671"/>
                </a:lnTo>
                <a:lnTo>
                  <a:pt x="9730" y="20671"/>
                </a:lnTo>
                <a:lnTo>
                  <a:pt x="9655" y="20616"/>
                </a:lnTo>
                <a:close/>
                <a:moveTo>
                  <a:pt x="8271" y="20781"/>
                </a:moveTo>
                <a:lnTo>
                  <a:pt x="8262" y="20787"/>
                </a:lnTo>
                <a:lnTo>
                  <a:pt x="8262" y="20792"/>
                </a:lnTo>
                <a:lnTo>
                  <a:pt x="8296" y="20814"/>
                </a:lnTo>
                <a:lnTo>
                  <a:pt x="8316" y="20842"/>
                </a:lnTo>
                <a:lnTo>
                  <a:pt x="8356" y="20857"/>
                </a:lnTo>
                <a:lnTo>
                  <a:pt x="8403" y="20885"/>
                </a:lnTo>
                <a:lnTo>
                  <a:pt x="8410" y="20879"/>
                </a:lnTo>
                <a:lnTo>
                  <a:pt x="8436" y="20885"/>
                </a:lnTo>
                <a:lnTo>
                  <a:pt x="8476" y="20879"/>
                </a:lnTo>
                <a:lnTo>
                  <a:pt x="8509" y="20879"/>
                </a:lnTo>
                <a:lnTo>
                  <a:pt x="8528" y="20885"/>
                </a:lnTo>
                <a:lnTo>
                  <a:pt x="8582" y="20919"/>
                </a:lnTo>
                <a:lnTo>
                  <a:pt x="8594" y="20924"/>
                </a:lnTo>
                <a:lnTo>
                  <a:pt x="8602" y="20940"/>
                </a:lnTo>
                <a:lnTo>
                  <a:pt x="8621" y="20946"/>
                </a:lnTo>
                <a:lnTo>
                  <a:pt x="8648" y="20946"/>
                </a:lnTo>
                <a:lnTo>
                  <a:pt x="8693" y="20952"/>
                </a:lnTo>
                <a:lnTo>
                  <a:pt x="8720" y="20952"/>
                </a:lnTo>
                <a:lnTo>
                  <a:pt x="8714" y="20946"/>
                </a:lnTo>
                <a:lnTo>
                  <a:pt x="8669" y="20924"/>
                </a:lnTo>
                <a:lnTo>
                  <a:pt x="8669" y="20919"/>
                </a:lnTo>
                <a:lnTo>
                  <a:pt x="8621" y="20891"/>
                </a:lnTo>
                <a:lnTo>
                  <a:pt x="8609" y="20891"/>
                </a:lnTo>
                <a:lnTo>
                  <a:pt x="8594" y="20885"/>
                </a:lnTo>
                <a:lnTo>
                  <a:pt x="8561" y="20869"/>
                </a:lnTo>
                <a:lnTo>
                  <a:pt x="8528" y="20869"/>
                </a:lnTo>
                <a:lnTo>
                  <a:pt x="8503" y="20857"/>
                </a:lnTo>
                <a:lnTo>
                  <a:pt x="8449" y="20842"/>
                </a:lnTo>
                <a:lnTo>
                  <a:pt x="8389" y="20842"/>
                </a:lnTo>
                <a:lnTo>
                  <a:pt x="8376" y="20836"/>
                </a:lnTo>
                <a:lnTo>
                  <a:pt x="8370" y="20842"/>
                </a:lnTo>
                <a:lnTo>
                  <a:pt x="8362" y="20836"/>
                </a:lnTo>
                <a:lnTo>
                  <a:pt x="8349" y="20819"/>
                </a:lnTo>
                <a:lnTo>
                  <a:pt x="8329" y="20809"/>
                </a:lnTo>
                <a:lnTo>
                  <a:pt x="8304" y="20792"/>
                </a:lnTo>
                <a:lnTo>
                  <a:pt x="8271" y="20781"/>
                </a:lnTo>
                <a:close/>
                <a:moveTo>
                  <a:pt x="8741" y="20962"/>
                </a:moveTo>
                <a:lnTo>
                  <a:pt x="8727" y="20974"/>
                </a:lnTo>
                <a:lnTo>
                  <a:pt x="8735" y="20979"/>
                </a:lnTo>
                <a:lnTo>
                  <a:pt x="8741" y="21002"/>
                </a:lnTo>
                <a:lnTo>
                  <a:pt x="8669" y="20989"/>
                </a:lnTo>
                <a:lnTo>
                  <a:pt x="8642" y="20974"/>
                </a:lnTo>
                <a:lnTo>
                  <a:pt x="8582" y="20984"/>
                </a:lnTo>
                <a:lnTo>
                  <a:pt x="8548" y="21022"/>
                </a:lnTo>
                <a:lnTo>
                  <a:pt x="8602" y="21029"/>
                </a:lnTo>
                <a:lnTo>
                  <a:pt x="8621" y="21057"/>
                </a:lnTo>
                <a:lnTo>
                  <a:pt x="8654" y="21077"/>
                </a:lnTo>
                <a:lnTo>
                  <a:pt x="8687" y="21072"/>
                </a:lnTo>
                <a:lnTo>
                  <a:pt x="8702" y="21072"/>
                </a:lnTo>
                <a:lnTo>
                  <a:pt x="8708" y="21089"/>
                </a:lnTo>
                <a:lnTo>
                  <a:pt x="8708" y="21105"/>
                </a:lnTo>
                <a:lnTo>
                  <a:pt x="8714" y="21132"/>
                </a:lnTo>
                <a:lnTo>
                  <a:pt x="8714" y="21139"/>
                </a:lnTo>
                <a:lnTo>
                  <a:pt x="8741" y="21149"/>
                </a:lnTo>
                <a:lnTo>
                  <a:pt x="8768" y="21155"/>
                </a:lnTo>
                <a:lnTo>
                  <a:pt x="8774" y="21155"/>
                </a:lnTo>
                <a:lnTo>
                  <a:pt x="8781" y="21144"/>
                </a:lnTo>
                <a:lnTo>
                  <a:pt x="8768" y="21127"/>
                </a:lnTo>
                <a:lnTo>
                  <a:pt x="8768" y="21112"/>
                </a:lnTo>
                <a:lnTo>
                  <a:pt x="8774" y="21100"/>
                </a:lnTo>
                <a:lnTo>
                  <a:pt x="8793" y="21105"/>
                </a:lnTo>
                <a:lnTo>
                  <a:pt x="8807" y="21105"/>
                </a:lnTo>
                <a:lnTo>
                  <a:pt x="8820" y="21100"/>
                </a:lnTo>
                <a:lnTo>
                  <a:pt x="8847" y="21105"/>
                </a:lnTo>
                <a:lnTo>
                  <a:pt x="8853" y="21132"/>
                </a:lnTo>
                <a:lnTo>
                  <a:pt x="8834" y="21160"/>
                </a:lnTo>
                <a:lnTo>
                  <a:pt x="8814" y="21172"/>
                </a:lnTo>
                <a:lnTo>
                  <a:pt x="8820" y="21182"/>
                </a:lnTo>
                <a:lnTo>
                  <a:pt x="8826" y="21187"/>
                </a:lnTo>
                <a:lnTo>
                  <a:pt x="8847" y="21187"/>
                </a:lnTo>
                <a:lnTo>
                  <a:pt x="8859" y="21182"/>
                </a:lnTo>
                <a:lnTo>
                  <a:pt x="8886" y="21172"/>
                </a:lnTo>
                <a:lnTo>
                  <a:pt x="8913" y="21167"/>
                </a:lnTo>
                <a:lnTo>
                  <a:pt x="8934" y="21149"/>
                </a:lnTo>
                <a:lnTo>
                  <a:pt x="8953" y="21144"/>
                </a:lnTo>
                <a:lnTo>
                  <a:pt x="8959" y="21132"/>
                </a:lnTo>
                <a:lnTo>
                  <a:pt x="8959" y="21122"/>
                </a:lnTo>
                <a:lnTo>
                  <a:pt x="8967" y="21094"/>
                </a:lnTo>
                <a:lnTo>
                  <a:pt x="8992" y="21077"/>
                </a:lnTo>
                <a:lnTo>
                  <a:pt x="8959" y="21050"/>
                </a:lnTo>
                <a:lnTo>
                  <a:pt x="8940" y="21039"/>
                </a:lnTo>
                <a:lnTo>
                  <a:pt x="8913" y="21017"/>
                </a:lnTo>
                <a:lnTo>
                  <a:pt x="8907" y="21012"/>
                </a:lnTo>
                <a:lnTo>
                  <a:pt x="8853" y="21007"/>
                </a:lnTo>
                <a:lnTo>
                  <a:pt x="8820" y="21012"/>
                </a:lnTo>
                <a:lnTo>
                  <a:pt x="8801" y="21017"/>
                </a:lnTo>
                <a:lnTo>
                  <a:pt x="8793" y="21012"/>
                </a:lnTo>
                <a:lnTo>
                  <a:pt x="8781" y="20984"/>
                </a:lnTo>
                <a:lnTo>
                  <a:pt x="8774" y="20974"/>
                </a:lnTo>
                <a:lnTo>
                  <a:pt x="8768" y="20967"/>
                </a:lnTo>
                <a:lnTo>
                  <a:pt x="8754" y="20967"/>
                </a:lnTo>
                <a:lnTo>
                  <a:pt x="8741" y="20962"/>
                </a:lnTo>
                <a:close/>
                <a:moveTo>
                  <a:pt x="9052" y="21100"/>
                </a:moveTo>
                <a:lnTo>
                  <a:pt x="9033" y="21112"/>
                </a:lnTo>
                <a:lnTo>
                  <a:pt x="9013" y="21117"/>
                </a:lnTo>
                <a:lnTo>
                  <a:pt x="9006" y="21155"/>
                </a:lnTo>
                <a:lnTo>
                  <a:pt x="9040" y="21172"/>
                </a:lnTo>
                <a:lnTo>
                  <a:pt x="9079" y="21199"/>
                </a:lnTo>
                <a:lnTo>
                  <a:pt x="9085" y="21227"/>
                </a:lnTo>
                <a:lnTo>
                  <a:pt x="9118" y="21222"/>
                </a:lnTo>
                <a:lnTo>
                  <a:pt x="9133" y="21204"/>
                </a:lnTo>
                <a:lnTo>
                  <a:pt x="9158" y="21199"/>
                </a:lnTo>
                <a:lnTo>
                  <a:pt x="9185" y="21204"/>
                </a:lnTo>
                <a:lnTo>
                  <a:pt x="9205" y="21199"/>
                </a:lnTo>
                <a:lnTo>
                  <a:pt x="9257" y="21222"/>
                </a:lnTo>
                <a:lnTo>
                  <a:pt x="9299" y="21237"/>
                </a:lnTo>
                <a:lnTo>
                  <a:pt x="9305" y="21237"/>
                </a:lnTo>
                <a:lnTo>
                  <a:pt x="9311" y="21222"/>
                </a:lnTo>
                <a:lnTo>
                  <a:pt x="9323" y="21210"/>
                </a:lnTo>
                <a:lnTo>
                  <a:pt x="9332" y="21199"/>
                </a:lnTo>
                <a:lnTo>
                  <a:pt x="9317" y="21172"/>
                </a:lnTo>
                <a:lnTo>
                  <a:pt x="9317" y="21155"/>
                </a:lnTo>
                <a:lnTo>
                  <a:pt x="9278" y="21155"/>
                </a:lnTo>
                <a:lnTo>
                  <a:pt x="9218" y="21132"/>
                </a:lnTo>
                <a:lnTo>
                  <a:pt x="9172" y="21112"/>
                </a:lnTo>
                <a:lnTo>
                  <a:pt x="9125" y="21105"/>
                </a:lnTo>
                <a:lnTo>
                  <a:pt x="9052" y="21100"/>
                </a:lnTo>
                <a:close/>
                <a:moveTo>
                  <a:pt x="11095" y="21270"/>
                </a:moveTo>
                <a:lnTo>
                  <a:pt x="11041" y="21282"/>
                </a:lnTo>
                <a:lnTo>
                  <a:pt x="11008" y="21277"/>
                </a:lnTo>
                <a:lnTo>
                  <a:pt x="11002" y="21287"/>
                </a:lnTo>
                <a:lnTo>
                  <a:pt x="10996" y="21292"/>
                </a:lnTo>
                <a:lnTo>
                  <a:pt x="10975" y="21292"/>
                </a:lnTo>
                <a:lnTo>
                  <a:pt x="10963" y="21309"/>
                </a:lnTo>
                <a:lnTo>
                  <a:pt x="10969" y="21320"/>
                </a:lnTo>
                <a:lnTo>
                  <a:pt x="10996" y="21332"/>
                </a:lnTo>
                <a:lnTo>
                  <a:pt x="11023" y="21315"/>
                </a:lnTo>
                <a:lnTo>
                  <a:pt x="11041" y="21315"/>
                </a:lnTo>
                <a:lnTo>
                  <a:pt x="11068" y="21297"/>
                </a:lnTo>
                <a:lnTo>
                  <a:pt x="11147" y="21292"/>
                </a:lnTo>
                <a:lnTo>
                  <a:pt x="11162" y="21297"/>
                </a:lnTo>
                <a:lnTo>
                  <a:pt x="11195" y="21287"/>
                </a:lnTo>
                <a:lnTo>
                  <a:pt x="11201" y="21270"/>
                </a:lnTo>
                <a:lnTo>
                  <a:pt x="11180" y="21270"/>
                </a:lnTo>
                <a:lnTo>
                  <a:pt x="11141" y="21277"/>
                </a:lnTo>
                <a:lnTo>
                  <a:pt x="11128" y="21270"/>
                </a:lnTo>
                <a:lnTo>
                  <a:pt x="11095" y="21270"/>
                </a:lnTo>
                <a:close/>
                <a:moveTo>
                  <a:pt x="10167" y="21370"/>
                </a:moveTo>
                <a:lnTo>
                  <a:pt x="10107" y="21375"/>
                </a:lnTo>
                <a:lnTo>
                  <a:pt x="10061" y="21392"/>
                </a:lnTo>
                <a:lnTo>
                  <a:pt x="10094" y="21419"/>
                </a:lnTo>
                <a:lnTo>
                  <a:pt x="10113" y="21452"/>
                </a:lnTo>
                <a:lnTo>
                  <a:pt x="10119" y="21462"/>
                </a:lnTo>
                <a:lnTo>
                  <a:pt x="10128" y="21462"/>
                </a:lnTo>
                <a:lnTo>
                  <a:pt x="10206" y="21474"/>
                </a:lnTo>
                <a:lnTo>
                  <a:pt x="10212" y="21474"/>
                </a:lnTo>
                <a:lnTo>
                  <a:pt x="10227" y="21469"/>
                </a:lnTo>
                <a:lnTo>
                  <a:pt x="10252" y="21452"/>
                </a:lnTo>
                <a:lnTo>
                  <a:pt x="10266" y="21447"/>
                </a:lnTo>
                <a:lnTo>
                  <a:pt x="10279" y="21447"/>
                </a:lnTo>
                <a:lnTo>
                  <a:pt x="10285" y="21452"/>
                </a:lnTo>
                <a:lnTo>
                  <a:pt x="10293" y="21462"/>
                </a:lnTo>
                <a:lnTo>
                  <a:pt x="10300" y="21474"/>
                </a:lnTo>
                <a:lnTo>
                  <a:pt x="10318" y="21480"/>
                </a:lnTo>
                <a:lnTo>
                  <a:pt x="10339" y="21474"/>
                </a:lnTo>
                <a:lnTo>
                  <a:pt x="10360" y="21462"/>
                </a:lnTo>
                <a:lnTo>
                  <a:pt x="10372" y="21447"/>
                </a:lnTo>
                <a:lnTo>
                  <a:pt x="10378" y="21435"/>
                </a:lnTo>
                <a:lnTo>
                  <a:pt x="10372" y="21419"/>
                </a:lnTo>
                <a:lnTo>
                  <a:pt x="10366" y="21402"/>
                </a:lnTo>
                <a:lnTo>
                  <a:pt x="10333" y="21380"/>
                </a:lnTo>
                <a:lnTo>
                  <a:pt x="10285" y="21380"/>
                </a:lnTo>
                <a:lnTo>
                  <a:pt x="10167" y="21370"/>
                </a:lnTo>
                <a:close/>
                <a:moveTo>
                  <a:pt x="9649" y="21380"/>
                </a:moveTo>
                <a:lnTo>
                  <a:pt x="9649" y="21452"/>
                </a:lnTo>
                <a:lnTo>
                  <a:pt x="9636" y="21462"/>
                </a:lnTo>
                <a:lnTo>
                  <a:pt x="9643" y="21469"/>
                </a:lnTo>
                <a:lnTo>
                  <a:pt x="9663" y="21474"/>
                </a:lnTo>
                <a:lnTo>
                  <a:pt x="9670" y="21480"/>
                </a:lnTo>
                <a:lnTo>
                  <a:pt x="9682" y="21490"/>
                </a:lnTo>
                <a:lnTo>
                  <a:pt x="9721" y="21485"/>
                </a:lnTo>
                <a:lnTo>
                  <a:pt x="9730" y="21490"/>
                </a:lnTo>
                <a:lnTo>
                  <a:pt x="9730" y="21512"/>
                </a:lnTo>
                <a:lnTo>
                  <a:pt x="9736" y="21517"/>
                </a:lnTo>
                <a:lnTo>
                  <a:pt x="9742" y="21524"/>
                </a:lnTo>
                <a:lnTo>
                  <a:pt x="9769" y="21529"/>
                </a:lnTo>
                <a:lnTo>
                  <a:pt x="9788" y="21545"/>
                </a:lnTo>
                <a:lnTo>
                  <a:pt x="9802" y="21552"/>
                </a:lnTo>
                <a:lnTo>
                  <a:pt x="9848" y="21562"/>
                </a:lnTo>
                <a:lnTo>
                  <a:pt x="9862" y="21557"/>
                </a:lnTo>
                <a:lnTo>
                  <a:pt x="9821" y="21529"/>
                </a:lnTo>
                <a:lnTo>
                  <a:pt x="9808" y="21507"/>
                </a:lnTo>
                <a:lnTo>
                  <a:pt x="9808" y="21497"/>
                </a:lnTo>
                <a:lnTo>
                  <a:pt x="9815" y="21462"/>
                </a:lnTo>
                <a:lnTo>
                  <a:pt x="9842" y="21462"/>
                </a:lnTo>
                <a:lnTo>
                  <a:pt x="9854" y="21469"/>
                </a:lnTo>
                <a:lnTo>
                  <a:pt x="9881" y="21485"/>
                </a:lnTo>
                <a:lnTo>
                  <a:pt x="9895" y="21490"/>
                </a:lnTo>
                <a:lnTo>
                  <a:pt x="9914" y="21480"/>
                </a:lnTo>
                <a:lnTo>
                  <a:pt x="9920" y="21480"/>
                </a:lnTo>
                <a:lnTo>
                  <a:pt x="9920" y="21490"/>
                </a:lnTo>
                <a:lnTo>
                  <a:pt x="9914" y="21517"/>
                </a:lnTo>
                <a:lnTo>
                  <a:pt x="9920" y="21524"/>
                </a:lnTo>
                <a:lnTo>
                  <a:pt x="9929" y="21540"/>
                </a:lnTo>
                <a:lnTo>
                  <a:pt x="9941" y="21545"/>
                </a:lnTo>
                <a:lnTo>
                  <a:pt x="9962" y="21540"/>
                </a:lnTo>
                <a:lnTo>
                  <a:pt x="9980" y="21545"/>
                </a:lnTo>
                <a:lnTo>
                  <a:pt x="10007" y="21545"/>
                </a:lnTo>
                <a:lnTo>
                  <a:pt x="10040" y="21557"/>
                </a:lnTo>
                <a:lnTo>
                  <a:pt x="10074" y="21557"/>
                </a:lnTo>
                <a:lnTo>
                  <a:pt x="10086" y="21562"/>
                </a:lnTo>
                <a:lnTo>
                  <a:pt x="10107" y="21590"/>
                </a:lnTo>
                <a:lnTo>
                  <a:pt x="10128" y="21595"/>
                </a:lnTo>
                <a:lnTo>
                  <a:pt x="10146" y="21600"/>
                </a:lnTo>
                <a:lnTo>
                  <a:pt x="10152" y="21600"/>
                </a:lnTo>
                <a:lnTo>
                  <a:pt x="10152" y="21579"/>
                </a:lnTo>
                <a:lnTo>
                  <a:pt x="10146" y="21557"/>
                </a:lnTo>
                <a:lnTo>
                  <a:pt x="10134" y="21545"/>
                </a:lnTo>
                <a:lnTo>
                  <a:pt x="10119" y="21535"/>
                </a:lnTo>
                <a:lnTo>
                  <a:pt x="10074" y="21512"/>
                </a:lnTo>
                <a:lnTo>
                  <a:pt x="10067" y="21502"/>
                </a:lnTo>
                <a:lnTo>
                  <a:pt x="10067" y="21497"/>
                </a:lnTo>
                <a:lnTo>
                  <a:pt x="10074" y="21480"/>
                </a:lnTo>
                <a:lnTo>
                  <a:pt x="10061" y="21469"/>
                </a:lnTo>
                <a:lnTo>
                  <a:pt x="10047" y="21457"/>
                </a:lnTo>
                <a:lnTo>
                  <a:pt x="9995" y="21457"/>
                </a:lnTo>
                <a:lnTo>
                  <a:pt x="9987" y="21452"/>
                </a:lnTo>
                <a:lnTo>
                  <a:pt x="9995" y="21442"/>
                </a:lnTo>
                <a:lnTo>
                  <a:pt x="10040" y="21414"/>
                </a:lnTo>
                <a:lnTo>
                  <a:pt x="10020" y="21387"/>
                </a:lnTo>
                <a:lnTo>
                  <a:pt x="9968" y="21392"/>
                </a:lnTo>
                <a:lnTo>
                  <a:pt x="9908" y="21414"/>
                </a:lnTo>
                <a:lnTo>
                  <a:pt x="9703" y="21392"/>
                </a:lnTo>
                <a:lnTo>
                  <a:pt x="9649" y="21380"/>
                </a:lnTo>
                <a:close/>
                <a:moveTo>
                  <a:pt x="9272" y="21387"/>
                </a:moveTo>
                <a:lnTo>
                  <a:pt x="9257" y="21392"/>
                </a:lnTo>
                <a:lnTo>
                  <a:pt x="9257" y="21414"/>
                </a:lnTo>
                <a:lnTo>
                  <a:pt x="9265" y="21419"/>
                </a:lnTo>
                <a:lnTo>
                  <a:pt x="9272" y="21419"/>
                </a:lnTo>
                <a:lnTo>
                  <a:pt x="9284" y="21414"/>
                </a:lnTo>
                <a:lnTo>
                  <a:pt x="9290" y="21407"/>
                </a:lnTo>
                <a:lnTo>
                  <a:pt x="9299" y="21402"/>
                </a:lnTo>
                <a:lnTo>
                  <a:pt x="9317" y="21402"/>
                </a:lnTo>
                <a:lnTo>
                  <a:pt x="9338" y="21419"/>
                </a:lnTo>
                <a:lnTo>
                  <a:pt x="9377" y="21430"/>
                </a:lnTo>
                <a:lnTo>
                  <a:pt x="9384" y="21435"/>
                </a:lnTo>
                <a:lnTo>
                  <a:pt x="9384" y="21447"/>
                </a:lnTo>
                <a:lnTo>
                  <a:pt x="9390" y="21452"/>
                </a:lnTo>
                <a:lnTo>
                  <a:pt x="9423" y="21457"/>
                </a:lnTo>
                <a:lnTo>
                  <a:pt x="9444" y="21462"/>
                </a:lnTo>
                <a:lnTo>
                  <a:pt x="9450" y="21462"/>
                </a:lnTo>
                <a:lnTo>
                  <a:pt x="9471" y="21457"/>
                </a:lnTo>
                <a:lnTo>
                  <a:pt x="9483" y="21452"/>
                </a:lnTo>
                <a:lnTo>
                  <a:pt x="9498" y="21462"/>
                </a:lnTo>
                <a:lnTo>
                  <a:pt x="9498" y="21480"/>
                </a:lnTo>
                <a:lnTo>
                  <a:pt x="9516" y="21485"/>
                </a:lnTo>
                <a:lnTo>
                  <a:pt x="9537" y="21480"/>
                </a:lnTo>
                <a:lnTo>
                  <a:pt x="9556" y="21462"/>
                </a:lnTo>
                <a:lnTo>
                  <a:pt x="9556" y="21447"/>
                </a:lnTo>
                <a:lnTo>
                  <a:pt x="9516" y="21397"/>
                </a:lnTo>
                <a:lnTo>
                  <a:pt x="9489" y="21402"/>
                </a:lnTo>
                <a:lnTo>
                  <a:pt x="9471" y="21414"/>
                </a:lnTo>
                <a:lnTo>
                  <a:pt x="9437" y="21414"/>
                </a:lnTo>
                <a:lnTo>
                  <a:pt x="9423" y="21419"/>
                </a:lnTo>
                <a:lnTo>
                  <a:pt x="9390" y="21414"/>
                </a:lnTo>
                <a:lnTo>
                  <a:pt x="9384" y="21414"/>
                </a:lnTo>
                <a:lnTo>
                  <a:pt x="9371" y="21392"/>
                </a:lnTo>
                <a:lnTo>
                  <a:pt x="9344" y="21397"/>
                </a:lnTo>
                <a:lnTo>
                  <a:pt x="9311" y="21387"/>
                </a:lnTo>
                <a:lnTo>
                  <a:pt x="9272" y="21387"/>
                </a:lnTo>
                <a:close/>
              </a:path>
            </a:pathLst>
          </a:custGeom>
          <a:solidFill>
            <a:srgbClr val="945200"/>
          </a:solidFill>
          <a:ln w="12700">
            <a:miter lim="400000"/>
          </a:ln>
          <a:effectLst>
            <a:outerShdw blurRad="457200" dist="329397" dir="5400000" rotWithShape="0">
              <a:srgbClr val="000000">
                <a:alpha val="31379"/>
              </a:srgbClr>
            </a:outerShdw>
          </a:effectLst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48" name="Rectangle"/>
          <p:cNvSpPr/>
          <p:nvPr/>
        </p:nvSpPr>
        <p:spPr>
          <a:xfrm>
            <a:off x="14457987" y="3193253"/>
            <a:ext cx="888490" cy="9689356"/>
          </a:xfrm>
          <a:prstGeom prst="rect">
            <a:avLst/>
          </a:prstGeom>
          <a:solidFill>
            <a:srgbClr val="63D5D9">
              <a:alpha val="4080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49" name="Rectangle"/>
          <p:cNvSpPr/>
          <p:nvPr/>
        </p:nvSpPr>
        <p:spPr>
          <a:xfrm>
            <a:off x="15766378" y="3193253"/>
            <a:ext cx="888490" cy="9689356"/>
          </a:xfrm>
          <a:prstGeom prst="rect">
            <a:avLst/>
          </a:prstGeom>
          <a:solidFill>
            <a:srgbClr val="63D5D9">
              <a:alpha val="4080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50" name="multi-messenger framework"/>
          <p:cNvSpPr txBox="1"/>
          <p:nvPr/>
        </p:nvSpPr>
        <p:spPr>
          <a:xfrm rot="16200000">
            <a:off x="12309832" y="7337933"/>
            <a:ext cx="5149618" cy="612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6" tIns="71436" rIns="71436" bIns="71436" anchor="ctr">
            <a:spAutoFit/>
          </a:bodyPr>
          <a:lstStyle>
            <a:lvl1pPr algn="ctr" defTabSz="821530">
              <a:spcBef>
                <a:spcPts val="0"/>
              </a:spcBef>
              <a:defRPr sz="3100">
                <a:solidFill>
                  <a:srgbClr val="347890"/>
                </a:solidFill>
                <a:latin typeface="HK Grotesk Bold"/>
                <a:ea typeface="HK Grotesk Bold"/>
                <a:cs typeface="HK Grotesk Bold"/>
                <a:sym typeface="HK Grotesk Bold"/>
              </a:defRPr>
            </a:lvl1pPr>
          </a:lstStyle>
          <a:p>
            <a:r>
              <a:t>multi-messenger framework</a:t>
            </a:r>
          </a:p>
        </p:txBody>
      </p:sp>
      <p:sp>
        <p:nvSpPr>
          <p:cNvPr id="1451" name="Which astrophysical sources to point? — Kumiko"/>
          <p:cNvSpPr txBox="1"/>
          <p:nvPr/>
        </p:nvSpPr>
        <p:spPr>
          <a:xfrm>
            <a:off x="2622237" y="4062237"/>
            <a:ext cx="8683467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3200" b="1"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Which astrophysical sources to point? — </a:t>
            </a:r>
            <a:r>
              <a:rPr dirty="0">
                <a:solidFill>
                  <a:srgbClr val="E36D25"/>
                </a:solidFill>
              </a:rPr>
              <a:t>K</a:t>
            </a:r>
            <a:r>
              <a:rPr lang="es-ES" dirty="0">
                <a:solidFill>
                  <a:srgbClr val="E36D25"/>
                </a:solidFill>
              </a:rPr>
              <a:t>. Kotera</a:t>
            </a:r>
            <a:endParaRPr dirty="0">
              <a:solidFill>
                <a:srgbClr val="E36D25"/>
              </a:solidFill>
            </a:endParaRPr>
          </a:p>
        </p:txBody>
      </p:sp>
      <p:sp>
        <p:nvSpPr>
          <p:cNvPr id="1452" name="Which signal to search for? — Jaime"/>
          <p:cNvSpPr txBox="1"/>
          <p:nvPr/>
        </p:nvSpPr>
        <p:spPr>
          <a:xfrm>
            <a:off x="2823405" y="5916149"/>
            <a:ext cx="8045472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3200" b="1"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Which signal to search for? — </a:t>
            </a:r>
            <a:r>
              <a:rPr dirty="0">
                <a:solidFill>
                  <a:srgbClr val="FF2F92"/>
                </a:solidFill>
              </a:rPr>
              <a:t>J</a:t>
            </a:r>
            <a:r>
              <a:rPr lang="en-US" dirty="0">
                <a:solidFill>
                  <a:srgbClr val="FF2F92"/>
                </a:solidFill>
              </a:rPr>
              <a:t>. Alvarez-</a:t>
            </a:r>
            <a:r>
              <a:rPr lang="en-US" dirty="0" err="1">
                <a:solidFill>
                  <a:srgbClr val="FF2F92"/>
                </a:solidFill>
              </a:rPr>
              <a:t>Muñiz</a:t>
            </a:r>
            <a:endParaRPr dirty="0">
              <a:solidFill>
                <a:srgbClr val="FF2F92"/>
              </a:solidFill>
            </a:endParaRPr>
          </a:p>
        </p:txBody>
      </p:sp>
      <p:sp>
        <p:nvSpPr>
          <p:cNvPr id="1453" name="How to build phased stations? — Stephanie"/>
          <p:cNvSpPr txBox="1"/>
          <p:nvPr/>
        </p:nvSpPr>
        <p:spPr>
          <a:xfrm>
            <a:off x="2898348" y="7826658"/>
            <a:ext cx="7325724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3200" b="1"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How to build phased stations? — </a:t>
            </a:r>
            <a:r>
              <a:rPr dirty="0">
                <a:solidFill>
                  <a:srgbClr val="347890"/>
                </a:solidFill>
              </a:rPr>
              <a:t>S</a:t>
            </a:r>
            <a:r>
              <a:rPr lang="es-ES" dirty="0">
                <a:solidFill>
                  <a:srgbClr val="347890"/>
                </a:solidFill>
              </a:rPr>
              <a:t>. Wissel</a:t>
            </a:r>
            <a:endParaRPr dirty="0">
              <a:solidFill>
                <a:srgbClr val="347890"/>
              </a:solidFill>
            </a:endParaRPr>
          </a:p>
        </p:txBody>
      </p:sp>
      <p:sp>
        <p:nvSpPr>
          <p:cNvPr id="1454" name="How to build standalone antennas? — Olivier"/>
          <p:cNvSpPr txBox="1"/>
          <p:nvPr/>
        </p:nvSpPr>
        <p:spPr>
          <a:xfrm>
            <a:off x="2764643" y="9623974"/>
            <a:ext cx="8986434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3200" b="1"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How to build standalone antennas? — </a:t>
            </a:r>
            <a:r>
              <a:rPr dirty="0">
                <a:solidFill>
                  <a:srgbClr val="3F34D5"/>
                </a:solidFill>
              </a:rPr>
              <a:t>O</a:t>
            </a:r>
            <a:r>
              <a:rPr lang="es-ES" dirty="0">
                <a:solidFill>
                  <a:srgbClr val="3F34D5"/>
                </a:solidFill>
              </a:rPr>
              <a:t>. Martineau</a:t>
            </a:r>
            <a:endParaRPr dirty="0">
              <a:solidFill>
                <a:srgbClr val="3F34D5"/>
              </a:solidFill>
            </a:endParaRPr>
          </a:p>
        </p:txBody>
      </p:sp>
      <p:sp>
        <p:nvSpPr>
          <p:cNvPr id="1455" name="Where and how to deploy? — Argentina"/>
          <p:cNvSpPr txBox="1"/>
          <p:nvPr/>
        </p:nvSpPr>
        <p:spPr>
          <a:xfrm>
            <a:off x="2816992" y="11479193"/>
            <a:ext cx="6889751" cy="59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3200" b="1"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Where and how to deploy? — </a:t>
            </a:r>
            <a:r>
              <a:rPr dirty="0">
                <a:solidFill>
                  <a:srgbClr val="7F170E"/>
                </a:solidFill>
              </a:rPr>
              <a:t>Argentina</a:t>
            </a:r>
          </a:p>
        </p:txBody>
      </p:sp>
      <p:sp>
        <p:nvSpPr>
          <p:cNvPr id="1456" name="Rectangle"/>
          <p:cNvSpPr/>
          <p:nvPr/>
        </p:nvSpPr>
        <p:spPr>
          <a:xfrm>
            <a:off x="11904729" y="3193253"/>
            <a:ext cx="888490" cy="9689356"/>
          </a:xfrm>
          <a:prstGeom prst="rect">
            <a:avLst/>
          </a:prstGeom>
          <a:solidFill>
            <a:srgbClr val="63D5D9">
              <a:alpha val="4080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57" name="instrument design &amp; optimization"/>
          <p:cNvSpPr txBox="1"/>
          <p:nvPr/>
        </p:nvSpPr>
        <p:spPr>
          <a:xfrm rot="16200000">
            <a:off x="8724013" y="7337935"/>
            <a:ext cx="7186419" cy="612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6" tIns="71436" rIns="71436" bIns="71436" anchor="ctr">
            <a:spAutoFit/>
          </a:bodyPr>
          <a:lstStyle>
            <a:lvl1pPr algn="ctr" defTabSz="821530">
              <a:spcBef>
                <a:spcPts val="0"/>
              </a:spcBef>
              <a:defRPr sz="3100">
                <a:solidFill>
                  <a:srgbClr val="347890"/>
                </a:solidFill>
                <a:latin typeface="HK Grotesk Bold"/>
                <a:ea typeface="HK Grotesk Bold"/>
                <a:cs typeface="HK Grotesk Bold"/>
                <a:sym typeface="HK Grotesk Bold"/>
              </a:defRPr>
            </a:lvl1pPr>
          </a:lstStyle>
          <a:p>
            <a:r>
              <a:t>instrument design &amp; optimization</a:t>
            </a:r>
          </a:p>
        </p:txBody>
      </p:sp>
      <p:sp>
        <p:nvSpPr>
          <p:cNvPr id="1458" name="Triangle"/>
          <p:cNvSpPr/>
          <p:nvPr/>
        </p:nvSpPr>
        <p:spPr>
          <a:xfrm rot="10800000">
            <a:off x="17900820" y="3405514"/>
            <a:ext cx="2412708" cy="4697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59" name="Triangle"/>
          <p:cNvSpPr/>
          <p:nvPr/>
        </p:nvSpPr>
        <p:spPr>
          <a:xfrm flipH="1">
            <a:off x="17930848" y="7961517"/>
            <a:ext cx="2412707" cy="46979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60" name="data analysis"/>
          <p:cNvSpPr txBox="1"/>
          <p:nvPr/>
        </p:nvSpPr>
        <p:spPr>
          <a:xfrm rot="16200000">
            <a:off x="13628968" y="7468506"/>
            <a:ext cx="5149618" cy="612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6" tIns="71436" rIns="71436" bIns="71436" anchor="ctr">
            <a:spAutoFit/>
          </a:bodyPr>
          <a:lstStyle>
            <a:lvl1pPr algn="ctr" defTabSz="821530">
              <a:spcBef>
                <a:spcPts val="0"/>
              </a:spcBef>
              <a:defRPr sz="3100">
                <a:solidFill>
                  <a:srgbClr val="347890"/>
                </a:solidFill>
                <a:latin typeface="HK Grotesk Bold"/>
                <a:ea typeface="HK Grotesk Bold"/>
                <a:cs typeface="HK Grotesk Bold"/>
                <a:sym typeface="HK Grotesk Bold"/>
              </a:defRPr>
            </a:lvl1pPr>
          </a:lstStyle>
          <a:p>
            <a:r>
              <a:t>data analysis</a:t>
            </a:r>
          </a:p>
        </p:txBody>
      </p:sp>
      <p:sp>
        <p:nvSpPr>
          <p:cNvPr id="1461" name="ν"/>
          <p:cNvSpPr txBox="1"/>
          <p:nvPr/>
        </p:nvSpPr>
        <p:spPr>
          <a:xfrm>
            <a:off x="21139264" y="7779103"/>
            <a:ext cx="1661638" cy="1549401"/>
          </a:xfrm>
          <a:prstGeom prst="rect">
            <a:avLst/>
          </a:prstGeom>
          <a:ln w="12700">
            <a:miter lim="400000"/>
          </a:ln>
          <a:effectLst>
            <a:outerShdw blurRad="457200" dist="329397" dir="5400000" rotWithShape="0">
              <a:srgbClr val="000000">
                <a:alpha val="8098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defTabSz="904129">
              <a:spcBef>
                <a:spcPts val="0"/>
              </a:spcBef>
              <a:defRPr sz="12200">
                <a:solidFill>
                  <a:srgbClr val="347890"/>
                </a:solidFill>
                <a:latin typeface="Symbol"/>
                <a:ea typeface="Symbol"/>
                <a:cs typeface="Symbol"/>
                <a:sym typeface="Symbol"/>
              </a:defRPr>
            </a:lvl1pPr>
          </a:lstStyle>
          <a:p>
            <a:r>
              <a:t>n</a:t>
            </a:r>
          </a:p>
        </p:txBody>
      </p:sp>
      <p:pic>
        <p:nvPicPr>
          <p:cNvPr id="1462" name="pasted-movie.png" descr="pasted-movie.png"/>
          <p:cNvPicPr>
            <a:picLocks noChangeAspect="1"/>
          </p:cNvPicPr>
          <p:nvPr/>
        </p:nvPicPr>
        <p:blipFill>
          <a:blip r:embed="rId4"/>
          <a:srcRect l="4503" t="2582" r="4140" b="2326"/>
          <a:stretch>
            <a:fillRect/>
          </a:stretch>
        </p:blipFill>
        <p:spPr>
          <a:xfrm>
            <a:off x="1490449" y="3445204"/>
            <a:ext cx="940342" cy="17467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5" h="21591" extrusionOk="0">
                <a:moveTo>
                  <a:pt x="4591" y="1"/>
                </a:moveTo>
                <a:cubicBezTo>
                  <a:pt x="4028" y="-8"/>
                  <a:pt x="3442" y="49"/>
                  <a:pt x="2881" y="158"/>
                </a:cubicBezTo>
                <a:cubicBezTo>
                  <a:pt x="3492" y="44"/>
                  <a:pt x="4162" y="-4"/>
                  <a:pt x="4782" y="16"/>
                </a:cubicBezTo>
                <a:cubicBezTo>
                  <a:pt x="4716" y="13"/>
                  <a:pt x="4658" y="2"/>
                  <a:pt x="4591" y="1"/>
                </a:cubicBezTo>
                <a:close/>
                <a:moveTo>
                  <a:pt x="5101" y="30"/>
                </a:moveTo>
                <a:cubicBezTo>
                  <a:pt x="5162" y="35"/>
                  <a:pt x="5223" y="39"/>
                  <a:pt x="5283" y="45"/>
                </a:cubicBezTo>
                <a:cubicBezTo>
                  <a:pt x="5224" y="39"/>
                  <a:pt x="5162" y="35"/>
                  <a:pt x="5101" y="30"/>
                </a:cubicBezTo>
                <a:close/>
                <a:moveTo>
                  <a:pt x="2836" y="168"/>
                </a:moveTo>
                <a:cubicBezTo>
                  <a:pt x="2690" y="196"/>
                  <a:pt x="2546" y="230"/>
                  <a:pt x="2408" y="266"/>
                </a:cubicBezTo>
                <a:cubicBezTo>
                  <a:pt x="2549" y="229"/>
                  <a:pt x="2692" y="197"/>
                  <a:pt x="2836" y="168"/>
                </a:cubicBezTo>
                <a:close/>
                <a:moveTo>
                  <a:pt x="1971" y="398"/>
                </a:moveTo>
                <a:cubicBezTo>
                  <a:pt x="1927" y="413"/>
                  <a:pt x="1878" y="422"/>
                  <a:pt x="1835" y="438"/>
                </a:cubicBezTo>
                <a:cubicBezTo>
                  <a:pt x="1383" y="602"/>
                  <a:pt x="783" y="930"/>
                  <a:pt x="543" y="1144"/>
                </a:cubicBezTo>
                <a:cubicBezTo>
                  <a:pt x="449" y="1227"/>
                  <a:pt x="393" y="1310"/>
                  <a:pt x="325" y="1394"/>
                </a:cubicBezTo>
                <a:cubicBezTo>
                  <a:pt x="642" y="1042"/>
                  <a:pt x="1336" y="621"/>
                  <a:pt x="1971" y="398"/>
                </a:cubicBezTo>
                <a:close/>
                <a:moveTo>
                  <a:pt x="6793" y="438"/>
                </a:moveTo>
                <a:cubicBezTo>
                  <a:pt x="7050" y="554"/>
                  <a:pt x="7278" y="688"/>
                  <a:pt x="7448" y="840"/>
                </a:cubicBezTo>
                <a:cubicBezTo>
                  <a:pt x="7324" y="724"/>
                  <a:pt x="7171" y="617"/>
                  <a:pt x="6993" y="521"/>
                </a:cubicBezTo>
                <a:cubicBezTo>
                  <a:pt x="6934" y="489"/>
                  <a:pt x="6858" y="467"/>
                  <a:pt x="6793" y="438"/>
                </a:cubicBezTo>
                <a:close/>
                <a:moveTo>
                  <a:pt x="61" y="1801"/>
                </a:moveTo>
                <a:cubicBezTo>
                  <a:pt x="38" y="1887"/>
                  <a:pt x="25" y="1978"/>
                  <a:pt x="25" y="2120"/>
                </a:cubicBezTo>
                <a:cubicBezTo>
                  <a:pt x="25" y="2265"/>
                  <a:pt x="39" y="2364"/>
                  <a:pt x="61" y="2449"/>
                </a:cubicBezTo>
                <a:cubicBezTo>
                  <a:pt x="-19" y="2242"/>
                  <a:pt x="-21" y="2024"/>
                  <a:pt x="61" y="1801"/>
                </a:cubicBezTo>
                <a:close/>
                <a:moveTo>
                  <a:pt x="7730" y="2056"/>
                </a:moveTo>
                <a:cubicBezTo>
                  <a:pt x="7537" y="2406"/>
                  <a:pt x="7121" y="2751"/>
                  <a:pt x="6493" y="3062"/>
                </a:cubicBezTo>
                <a:cubicBezTo>
                  <a:pt x="5832" y="3390"/>
                  <a:pt x="5113" y="3588"/>
                  <a:pt x="4246" y="3685"/>
                </a:cubicBezTo>
                <a:cubicBezTo>
                  <a:pt x="3887" y="3725"/>
                  <a:pt x="3599" y="3747"/>
                  <a:pt x="3327" y="3749"/>
                </a:cubicBezTo>
                <a:lnTo>
                  <a:pt x="3472" y="3759"/>
                </a:lnTo>
                <a:lnTo>
                  <a:pt x="3736" y="4024"/>
                </a:lnTo>
                <a:cubicBezTo>
                  <a:pt x="3882" y="4170"/>
                  <a:pt x="4214" y="4510"/>
                  <a:pt x="4473" y="4779"/>
                </a:cubicBezTo>
                <a:cubicBezTo>
                  <a:pt x="4870" y="5192"/>
                  <a:pt x="5395" y="5724"/>
                  <a:pt x="5665" y="5986"/>
                </a:cubicBezTo>
                <a:cubicBezTo>
                  <a:pt x="5748" y="6067"/>
                  <a:pt x="6071" y="6393"/>
                  <a:pt x="6547" y="6884"/>
                </a:cubicBezTo>
                <a:cubicBezTo>
                  <a:pt x="7361" y="7724"/>
                  <a:pt x="7553" y="7920"/>
                  <a:pt x="7712" y="8076"/>
                </a:cubicBezTo>
                <a:cubicBezTo>
                  <a:pt x="7921" y="8281"/>
                  <a:pt x="8295" y="8658"/>
                  <a:pt x="8885" y="9268"/>
                </a:cubicBezTo>
                <a:lnTo>
                  <a:pt x="9340" y="9744"/>
                </a:lnTo>
                <a:lnTo>
                  <a:pt x="8758" y="9886"/>
                </a:lnTo>
                <a:cubicBezTo>
                  <a:pt x="6760" y="10373"/>
                  <a:pt x="5043" y="11003"/>
                  <a:pt x="3527" y="11809"/>
                </a:cubicBezTo>
                <a:cubicBezTo>
                  <a:pt x="2347" y="12437"/>
                  <a:pt x="2261" y="13009"/>
                  <a:pt x="3300" y="13295"/>
                </a:cubicBezTo>
                <a:cubicBezTo>
                  <a:pt x="3970" y="13479"/>
                  <a:pt x="5430" y="13498"/>
                  <a:pt x="7048" y="13340"/>
                </a:cubicBezTo>
                <a:cubicBezTo>
                  <a:pt x="7430" y="13302"/>
                  <a:pt x="7780" y="13270"/>
                  <a:pt x="7830" y="13271"/>
                </a:cubicBezTo>
                <a:cubicBezTo>
                  <a:pt x="7880" y="13272"/>
                  <a:pt x="8015" y="13250"/>
                  <a:pt x="8130" y="13222"/>
                </a:cubicBezTo>
                <a:cubicBezTo>
                  <a:pt x="8245" y="13194"/>
                  <a:pt x="8470" y="13162"/>
                  <a:pt x="8621" y="13153"/>
                </a:cubicBezTo>
                <a:cubicBezTo>
                  <a:pt x="8772" y="13145"/>
                  <a:pt x="8916" y="13128"/>
                  <a:pt x="8949" y="13114"/>
                </a:cubicBezTo>
                <a:cubicBezTo>
                  <a:pt x="8982" y="13100"/>
                  <a:pt x="9270" y="13057"/>
                  <a:pt x="9586" y="13016"/>
                </a:cubicBezTo>
                <a:cubicBezTo>
                  <a:pt x="9902" y="12975"/>
                  <a:pt x="10198" y="12921"/>
                  <a:pt x="10241" y="12898"/>
                </a:cubicBezTo>
                <a:cubicBezTo>
                  <a:pt x="10283" y="12875"/>
                  <a:pt x="10355" y="12863"/>
                  <a:pt x="10405" y="12874"/>
                </a:cubicBezTo>
                <a:cubicBezTo>
                  <a:pt x="10454" y="12884"/>
                  <a:pt x="10531" y="12875"/>
                  <a:pt x="10577" y="12854"/>
                </a:cubicBezTo>
                <a:cubicBezTo>
                  <a:pt x="10624" y="12833"/>
                  <a:pt x="10748" y="12806"/>
                  <a:pt x="10850" y="12790"/>
                </a:cubicBezTo>
                <a:lnTo>
                  <a:pt x="11041" y="12761"/>
                </a:lnTo>
                <a:lnTo>
                  <a:pt x="11160" y="12977"/>
                </a:lnTo>
                <a:cubicBezTo>
                  <a:pt x="11265" y="13172"/>
                  <a:pt x="11512" y="13664"/>
                  <a:pt x="12160" y="14939"/>
                </a:cubicBezTo>
                <a:cubicBezTo>
                  <a:pt x="12274" y="15163"/>
                  <a:pt x="12395" y="15395"/>
                  <a:pt x="12424" y="15449"/>
                </a:cubicBezTo>
                <a:cubicBezTo>
                  <a:pt x="12453" y="15503"/>
                  <a:pt x="12506" y="15603"/>
                  <a:pt x="12542" y="15675"/>
                </a:cubicBezTo>
                <a:cubicBezTo>
                  <a:pt x="12579" y="15747"/>
                  <a:pt x="12666" y="15907"/>
                  <a:pt x="12733" y="16033"/>
                </a:cubicBezTo>
                <a:cubicBezTo>
                  <a:pt x="12801" y="16159"/>
                  <a:pt x="12962" y="16491"/>
                  <a:pt x="13097" y="16769"/>
                </a:cubicBezTo>
                <a:cubicBezTo>
                  <a:pt x="13233" y="17047"/>
                  <a:pt x="13400" y="17363"/>
                  <a:pt x="13461" y="17470"/>
                </a:cubicBezTo>
                <a:cubicBezTo>
                  <a:pt x="13523" y="17578"/>
                  <a:pt x="13613" y="17760"/>
                  <a:pt x="13670" y="17877"/>
                </a:cubicBezTo>
                <a:cubicBezTo>
                  <a:pt x="13852" y="18250"/>
                  <a:pt x="14138" y="18703"/>
                  <a:pt x="14316" y="18908"/>
                </a:cubicBezTo>
                <a:cubicBezTo>
                  <a:pt x="14411" y="19017"/>
                  <a:pt x="14489" y="19119"/>
                  <a:pt x="14489" y="19133"/>
                </a:cubicBezTo>
                <a:cubicBezTo>
                  <a:pt x="14489" y="19148"/>
                  <a:pt x="14400" y="19231"/>
                  <a:pt x="14298" y="19320"/>
                </a:cubicBezTo>
                <a:cubicBezTo>
                  <a:pt x="14282" y="19334"/>
                  <a:pt x="14277" y="19350"/>
                  <a:pt x="14262" y="19364"/>
                </a:cubicBezTo>
                <a:cubicBezTo>
                  <a:pt x="14591" y="19077"/>
                  <a:pt x="15044" y="18823"/>
                  <a:pt x="15654" y="18599"/>
                </a:cubicBezTo>
                <a:cubicBezTo>
                  <a:pt x="16053" y="18452"/>
                  <a:pt x="16481" y="18339"/>
                  <a:pt x="16918" y="18260"/>
                </a:cubicBezTo>
                <a:lnTo>
                  <a:pt x="16827" y="18123"/>
                </a:lnTo>
                <a:cubicBezTo>
                  <a:pt x="16774" y="18048"/>
                  <a:pt x="16727" y="17975"/>
                  <a:pt x="16727" y="17961"/>
                </a:cubicBezTo>
                <a:cubicBezTo>
                  <a:pt x="16727" y="17932"/>
                  <a:pt x="16439" y="17579"/>
                  <a:pt x="15936" y="16980"/>
                </a:cubicBezTo>
                <a:cubicBezTo>
                  <a:pt x="15831" y="16854"/>
                  <a:pt x="15674" y="16666"/>
                  <a:pt x="15590" y="16558"/>
                </a:cubicBezTo>
                <a:cubicBezTo>
                  <a:pt x="15506" y="16450"/>
                  <a:pt x="15348" y="16253"/>
                  <a:pt x="15235" y="16121"/>
                </a:cubicBezTo>
                <a:cubicBezTo>
                  <a:pt x="15122" y="15990"/>
                  <a:pt x="15035" y="15879"/>
                  <a:pt x="15035" y="15871"/>
                </a:cubicBezTo>
                <a:cubicBezTo>
                  <a:pt x="15035" y="15864"/>
                  <a:pt x="14912" y="15714"/>
                  <a:pt x="14762" y="15542"/>
                </a:cubicBezTo>
                <a:cubicBezTo>
                  <a:pt x="14612" y="15371"/>
                  <a:pt x="14489" y="15225"/>
                  <a:pt x="14489" y="15218"/>
                </a:cubicBezTo>
                <a:cubicBezTo>
                  <a:pt x="14489" y="15210"/>
                  <a:pt x="14423" y="15127"/>
                  <a:pt x="14344" y="15032"/>
                </a:cubicBezTo>
                <a:cubicBezTo>
                  <a:pt x="14061" y="14696"/>
                  <a:pt x="13946" y="14558"/>
                  <a:pt x="13379" y="13865"/>
                </a:cubicBezTo>
                <a:cubicBezTo>
                  <a:pt x="13064" y="13479"/>
                  <a:pt x="12736" y="13079"/>
                  <a:pt x="12652" y="12981"/>
                </a:cubicBezTo>
                <a:cubicBezTo>
                  <a:pt x="12261" y="12526"/>
                  <a:pt x="12247" y="12492"/>
                  <a:pt x="12360" y="12471"/>
                </a:cubicBezTo>
                <a:cubicBezTo>
                  <a:pt x="12417" y="12461"/>
                  <a:pt x="12573" y="12429"/>
                  <a:pt x="12706" y="12398"/>
                </a:cubicBezTo>
                <a:cubicBezTo>
                  <a:pt x="12839" y="12366"/>
                  <a:pt x="13044" y="12319"/>
                  <a:pt x="13161" y="12295"/>
                </a:cubicBezTo>
                <a:cubicBezTo>
                  <a:pt x="13277" y="12271"/>
                  <a:pt x="13449" y="12219"/>
                  <a:pt x="13552" y="12177"/>
                </a:cubicBezTo>
                <a:cubicBezTo>
                  <a:pt x="13655" y="12136"/>
                  <a:pt x="13796" y="12103"/>
                  <a:pt x="13861" y="12103"/>
                </a:cubicBezTo>
                <a:cubicBezTo>
                  <a:pt x="13982" y="12103"/>
                  <a:pt x="14265" y="12008"/>
                  <a:pt x="14153" y="12005"/>
                </a:cubicBezTo>
                <a:cubicBezTo>
                  <a:pt x="14015" y="12002"/>
                  <a:pt x="14287" y="11941"/>
                  <a:pt x="14444" y="11941"/>
                </a:cubicBezTo>
                <a:cubicBezTo>
                  <a:pt x="14652" y="11940"/>
                  <a:pt x="14833" y="11889"/>
                  <a:pt x="15017" y="11784"/>
                </a:cubicBezTo>
                <a:cubicBezTo>
                  <a:pt x="15106" y="11732"/>
                  <a:pt x="15205" y="11710"/>
                  <a:pt x="15281" y="11721"/>
                </a:cubicBezTo>
                <a:cubicBezTo>
                  <a:pt x="15355" y="11731"/>
                  <a:pt x="15420" y="11719"/>
                  <a:pt x="15453" y="11686"/>
                </a:cubicBezTo>
                <a:cubicBezTo>
                  <a:pt x="15483" y="11656"/>
                  <a:pt x="15608" y="11599"/>
                  <a:pt x="15735" y="11564"/>
                </a:cubicBezTo>
                <a:cubicBezTo>
                  <a:pt x="16158" y="11446"/>
                  <a:pt x="17235" y="11101"/>
                  <a:pt x="17591" y="10965"/>
                </a:cubicBezTo>
                <a:cubicBezTo>
                  <a:pt x="17784" y="10892"/>
                  <a:pt x="17966" y="10833"/>
                  <a:pt x="17992" y="10833"/>
                </a:cubicBezTo>
                <a:cubicBezTo>
                  <a:pt x="18018" y="10833"/>
                  <a:pt x="18098" y="10792"/>
                  <a:pt x="18174" y="10749"/>
                </a:cubicBezTo>
                <a:cubicBezTo>
                  <a:pt x="18250" y="10705"/>
                  <a:pt x="18349" y="10677"/>
                  <a:pt x="18392" y="10686"/>
                </a:cubicBezTo>
                <a:cubicBezTo>
                  <a:pt x="18435" y="10695"/>
                  <a:pt x="18488" y="10690"/>
                  <a:pt x="18510" y="10671"/>
                </a:cubicBezTo>
                <a:cubicBezTo>
                  <a:pt x="18532" y="10652"/>
                  <a:pt x="18516" y="10637"/>
                  <a:pt x="18474" y="10637"/>
                </a:cubicBezTo>
                <a:cubicBezTo>
                  <a:pt x="18433" y="10637"/>
                  <a:pt x="18447" y="10616"/>
                  <a:pt x="18510" y="10592"/>
                </a:cubicBezTo>
                <a:cubicBezTo>
                  <a:pt x="18573" y="10567"/>
                  <a:pt x="18657" y="10554"/>
                  <a:pt x="18701" y="10563"/>
                </a:cubicBezTo>
                <a:cubicBezTo>
                  <a:pt x="18841" y="10592"/>
                  <a:pt x="19829" y="10022"/>
                  <a:pt x="20020" y="9803"/>
                </a:cubicBezTo>
                <a:cubicBezTo>
                  <a:pt x="20236" y="9555"/>
                  <a:pt x="20264" y="9302"/>
                  <a:pt x="20084" y="9135"/>
                </a:cubicBezTo>
                <a:cubicBezTo>
                  <a:pt x="19921" y="8984"/>
                  <a:pt x="19426" y="8827"/>
                  <a:pt x="18956" y="8777"/>
                </a:cubicBezTo>
                <a:cubicBezTo>
                  <a:pt x="18578" y="8737"/>
                  <a:pt x="17640" y="8730"/>
                  <a:pt x="17182" y="8763"/>
                </a:cubicBezTo>
                <a:cubicBezTo>
                  <a:pt x="17049" y="8772"/>
                  <a:pt x="16515" y="8792"/>
                  <a:pt x="15999" y="8807"/>
                </a:cubicBezTo>
                <a:cubicBezTo>
                  <a:pt x="14981" y="8837"/>
                  <a:pt x="14071" y="8914"/>
                  <a:pt x="12943" y="9072"/>
                </a:cubicBezTo>
                <a:cubicBezTo>
                  <a:pt x="12545" y="9127"/>
                  <a:pt x="12183" y="9179"/>
                  <a:pt x="12133" y="9184"/>
                </a:cubicBezTo>
                <a:cubicBezTo>
                  <a:pt x="12083" y="9188"/>
                  <a:pt x="12001" y="9198"/>
                  <a:pt x="11951" y="9209"/>
                </a:cubicBezTo>
                <a:cubicBezTo>
                  <a:pt x="11637" y="9278"/>
                  <a:pt x="10284" y="9522"/>
                  <a:pt x="10268" y="9513"/>
                </a:cubicBezTo>
                <a:cubicBezTo>
                  <a:pt x="10247" y="9502"/>
                  <a:pt x="10068" y="9019"/>
                  <a:pt x="9768" y="8174"/>
                </a:cubicBezTo>
                <a:cubicBezTo>
                  <a:pt x="9666" y="7887"/>
                  <a:pt x="9566" y="7614"/>
                  <a:pt x="9549" y="7571"/>
                </a:cubicBezTo>
                <a:cubicBezTo>
                  <a:pt x="9517" y="7485"/>
                  <a:pt x="9478" y="7368"/>
                  <a:pt x="9131" y="6393"/>
                </a:cubicBezTo>
                <a:cubicBezTo>
                  <a:pt x="9013" y="6061"/>
                  <a:pt x="8880" y="5690"/>
                  <a:pt x="8831" y="5564"/>
                </a:cubicBezTo>
                <a:cubicBezTo>
                  <a:pt x="8782" y="5439"/>
                  <a:pt x="8635" y="5034"/>
                  <a:pt x="8503" y="4666"/>
                </a:cubicBezTo>
                <a:cubicBezTo>
                  <a:pt x="8372" y="4299"/>
                  <a:pt x="8118" y="3617"/>
                  <a:pt x="7948" y="3150"/>
                </a:cubicBezTo>
                <a:cubicBezTo>
                  <a:pt x="7779" y="2684"/>
                  <a:pt x="7658" y="2257"/>
                  <a:pt x="7675" y="2204"/>
                </a:cubicBezTo>
                <a:cubicBezTo>
                  <a:pt x="7684" y="2172"/>
                  <a:pt x="7710" y="2110"/>
                  <a:pt x="7730" y="2056"/>
                </a:cubicBezTo>
                <a:close/>
                <a:moveTo>
                  <a:pt x="1426" y="3445"/>
                </a:moveTo>
                <a:cubicBezTo>
                  <a:pt x="1472" y="3461"/>
                  <a:pt x="1496" y="3484"/>
                  <a:pt x="1544" y="3499"/>
                </a:cubicBezTo>
                <a:cubicBezTo>
                  <a:pt x="1727" y="3555"/>
                  <a:pt x="1901" y="3603"/>
                  <a:pt x="1935" y="3607"/>
                </a:cubicBezTo>
                <a:cubicBezTo>
                  <a:pt x="1946" y="3608"/>
                  <a:pt x="2034" y="3622"/>
                  <a:pt x="2071" y="3626"/>
                </a:cubicBezTo>
                <a:cubicBezTo>
                  <a:pt x="1840" y="3580"/>
                  <a:pt x="1629" y="3514"/>
                  <a:pt x="1426" y="3445"/>
                </a:cubicBezTo>
                <a:close/>
                <a:moveTo>
                  <a:pt x="18456" y="9023"/>
                </a:moveTo>
                <a:cubicBezTo>
                  <a:pt x="18601" y="9015"/>
                  <a:pt x="18941" y="9041"/>
                  <a:pt x="18992" y="9077"/>
                </a:cubicBezTo>
                <a:cubicBezTo>
                  <a:pt x="19026" y="9100"/>
                  <a:pt x="19095" y="9117"/>
                  <a:pt x="19147" y="9111"/>
                </a:cubicBezTo>
                <a:cubicBezTo>
                  <a:pt x="19272" y="9097"/>
                  <a:pt x="19544" y="9224"/>
                  <a:pt x="19520" y="9287"/>
                </a:cubicBezTo>
                <a:cubicBezTo>
                  <a:pt x="19507" y="9318"/>
                  <a:pt x="19527" y="9328"/>
                  <a:pt x="19574" y="9312"/>
                </a:cubicBezTo>
                <a:cubicBezTo>
                  <a:pt x="19626" y="9295"/>
                  <a:pt x="19631" y="9299"/>
                  <a:pt x="19593" y="9332"/>
                </a:cubicBezTo>
                <a:cubicBezTo>
                  <a:pt x="19508" y="9405"/>
                  <a:pt x="19515" y="9467"/>
                  <a:pt x="19602" y="9449"/>
                </a:cubicBezTo>
                <a:cubicBezTo>
                  <a:pt x="19662" y="9437"/>
                  <a:pt x="19659" y="9463"/>
                  <a:pt x="19584" y="9567"/>
                </a:cubicBezTo>
                <a:cubicBezTo>
                  <a:pt x="19531" y="9642"/>
                  <a:pt x="19464" y="9708"/>
                  <a:pt x="19438" y="9714"/>
                </a:cubicBezTo>
                <a:cubicBezTo>
                  <a:pt x="19412" y="9720"/>
                  <a:pt x="19405" y="9743"/>
                  <a:pt x="19429" y="9763"/>
                </a:cubicBezTo>
                <a:cubicBezTo>
                  <a:pt x="19452" y="9784"/>
                  <a:pt x="19422" y="9783"/>
                  <a:pt x="19365" y="9758"/>
                </a:cubicBezTo>
                <a:cubicBezTo>
                  <a:pt x="19276" y="9719"/>
                  <a:pt x="19274" y="9718"/>
                  <a:pt x="19302" y="9758"/>
                </a:cubicBezTo>
                <a:cubicBezTo>
                  <a:pt x="19320" y="9783"/>
                  <a:pt x="19288" y="9836"/>
                  <a:pt x="19238" y="9871"/>
                </a:cubicBezTo>
                <a:cubicBezTo>
                  <a:pt x="19159" y="9927"/>
                  <a:pt x="19141" y="9929"/>
                  <a:pt x="19083" y="9886"/>
                </a:cubicBezTo>
                <a:cubicBezTo>
                  <a:pt x="19030" y="9847"/>
                  <a:pt x="19020" y="9853"/>
                  <a:pt x="19047" y="9920"/>
                </a:cubicBezTo>
                <a:cubicBezTo>
                  <a:pt x="19075" y="9992"/>
                  <a:pt x="19029" y="10032"/>
                  <a:pt x="18728" y="10185"/>
                </a:cubicBezTo>
                <a:cubicBezTo>
                  <a:pt x="18343" y="10382"/>
                  <a:pt x="18157" y="10451"/>
                  <a:pt x="18092" y="10416"/>
                </a:cubicBezTo>
                <a:cubicBezTo>
                  <a:pt x="18070" y="10404"/>
                  <a:pt x="18071" y="10416"/>
                  <a:pt x="18092" y="10445"/>
                </a:cubicBezTo>
                <a:cubicBezTo>
                  <a:pt x="18118" y="10481"/>
                  <a:pt x="18077" y="10511"/>
                  <a:pt x="17982" y="10538"/>
                </a:cubicBezTo>
                <a:cubicBezTo>
                  <a:pt x="17905" y="10559"/>
                  <a:pt x="17828" y="10598"/>
                  <a:pt x="17801" y="10622"/>
                </a:cubicBezTo>
                <a:cubicBezTo>
                  <a:pt x="17742" y="10676"/>
                  <a:pt x="17689" y="10677"/>
                  <a:pt x="17555" y="10622"/>
                </a:cubicBezTo>
                <a:cubicBezTo>
                  <a:pt x="17458" y="10582"/>
                  <a:pt x="17473" y="10572"/>
                  <a:pt x="17682" y="10470"/>
                </a:cubicBezTo>
                <a:cubicBezTo>
                  <a:pt x="17807" y="10409"/>
                  <a:pt x="17961" y="10322"/>
                  <a:pt x="18019" y="10278"/>
                </a:cubicBezTo>
                <a:cubicBezTo>
                  <a:pt x="18076" y="10233"/>
                  <a:pt x="18140" y="10200"/>
                  <a:pt x="18164" y="10205"/>
                </a:cubicBezTo>
                <a:cubicBezTo>
                  <a:pt x="18189" y="10209"/>
                  <a:pt x="18210" y="10193"/>
                  <a:pt x="18210" y="10171"/>
                </a:cubicBezTo>
                <a:cubicBezTo>
                  <a:pt x="18210" y="10148"/>
                  <a:pt x="18288" y="10112"/>
                  <a:pt x="18383" y="10087"/>
                </a:cubicBezTo>
                <a:cubicBezTo>
                  <a:pt x="18501" y="10057"/>
                  <a:pt x="18548" y="10025"/>
                  <a:pt x="18528" y="9984"/>
                </a:cubicBezTo>
                <a:cubicBezTo>
                  <a:pt x="18512" y="9952"/>
                  <a:pt x="18525" y="9906"/>
                  <a:pt x="18556" y="9881"/>
                </a:cubicBezTo>
                <a:cubicBezTo>
                  <a:pt x="18593" y="9852"/>
                  <a:pt x="18604" y="9894"/>
                  <a:pt x="18592" y="10004"/>
                </a:cubicBezTo>
                <a:cubicBezTo>
                  <a:pt x="18578" y="10127"/>
                  <a:pt x="18592" y="10167"/>
                  <a:pt x="18647" y="10156"/>
                </a:cubicBezTo>
                <a:cubicBezTo>
                  <a:pt x="18692" y="10147"/>
                  <a:pt x="18719" y="10081"/>
                  <a:pt x="18719" y="9999"/>
                </a:cubicBezTo>
                <a:cubicBezTo>
                  <a:pt x="18719" y="9922"/>
                  <a:pt x="18742" y="9831"/>
                  <a:pt x="18765" y="9798"/>
                </a:cubicBezTo>
                <a:cubicBezTo>
                  <a:pt x="18801" y="9745"/>
                  <a:pt x="18791" y="9744"/>
                  <a:pt x="18701" y="9783"/>
                </a:cubicBezTo>
                <a:cubicBezTo>
                  <a:pt x="18605" y="9825"/>
                  <a:pt x="18603" y="9818"/>
                  <a:pt x="18692" y="9704"/>
                </a:cubicBezTo>
                <a:cubicBezTo>
                  <a:pt x="18791" y="9575"/>
                  <a:pt x="18805" y="9311"/>
                  <a:pt x="18710" y="9243"/>
                </a:cubicBezTo>
                <a:cubicBezTo>
                  <a:pt x="18679" y="9222"/>
                  <a:pt x="18670" y="9189"/>
                  <a:pt x="18692" y="9170"/>
                </a:cubicBezTo>
                <a:cubicBezTo>
                  <a:pt x="18713" y="9151"/>
                  <a:pt x="18689" y="9135"/>
                  <a:pt x="18637" y="9135"/>
                </a:cubicBezTo>
                <a:cubicBezTo>
                  <a:pt x="18585" y="9135"/>
                  <a:pt x="18537" y="9109"/>
                  <a:pt x="18537" y="9081"/>
                </a:cubicBezTo>
                <a:cubicBezTo>
                  <a:pt x="18537" y="9053"/>
                  <a:pt x="18514" y="9042"/>
                  <a:pt x="18483" y="9052"/>
                </a:cubicBezTo>
                <a:cubicBezTo>
                  <a:pt x="18452" y="9062"/>
                  <a:pt x="18410" y="9058"/>
                  <a:pt x="18392" y="9042"/>
                </a:cubicBezTo>
                <a:cubicBezTo>
                  <a:pt x="18378" y="9031"/>
                  <a:pt x="18408" y="9025"/>
                  <a:pt x="18456" y="9023"/>
                </a:cubicBezTo>
                <a:close/>
                <a:moveTo>
                  <a:pt x="19220" y="9145"/>
                </a:moveTo>
                <a:cubicBezTo>
                  <a:pt x="19204" y="9147"/>
                  <a:pt x="19192" y="9152"/>
                  <a:pt x="19183" y="9160"/>
                </a:cubicBezTo>
                <a:cubicBezTo>
                  <a:pt x="19166" y="9175"/>
                  <a:pt x="19189" y="9189"/>
                  <a:pt x="19238" y="9189"/>
                </a:cubicBezTo>
                <a:cubicBezTo>
                  <a:pt x="19340" y="9189"/>
                  <a:pt x="19353" y="9177"/>
                  <a:pt x="19274" y="9150"/>
                </a:cubicBezTo>
                <a:cubicBezTo>
                  <a:pt x="19259" y="9145"/>
                  <a:pt x="19236" y="9144"/>
                  <a:pt x="19220" y="9145"/>
                </a:cubicBezTo>
                <a:close/>
                <a:moveTo>
                  <a:pt x="18829" y="9994"/>
                </a:moveTo>
                <a:cubicBezTo>
                  <a:pt x="18781" y="10004"/>
                  <a:pt x="18794" y="10012"/>
                  <a:pt x="18865" y="10014"/>
                </a:cubicBezTo>
                <a:cubicBezTo>
                  <a:pt x="18928" y="10015"/>
                  <a:pt x="18967" y="10005"/>
                  <a:pt x="18947" y="9994"/>
                </a:cubicBezTo>
                <a:cubicBezTo>
                  <a:pt x="18926" y="9983"/>
                  <a:pt x="18873" y="9985"/>
                  <a:pt x="18829" y="9994"/>
                </a:cubicBezTo>
                <a:close/>
                <a:moveTo>
                  <a:pt x="17373" y="10622"/>
                </a:moveTo>
                <a:cubicBezTo>
                  <a:pt x="17389" y="10620"/>
                  <a:pt x="17421" y="10622"/>
                  <a:pt x="17455" y="10627"/>
                </a:cubicBezTo>
                <a:cubicBezTo>
                  <a:pt x="17626" y="10651"/>
                  <a:pt x="17658" y="10698"/>
                  <a:pt x="17528" y="10725"/>
                </a:cubicBezTo>
                <a:cubicBezTo>
                  <a:pt x="17468" y="10737"/>
                  <a:pt x="17390" y="10765"/>
                  <a:pt x="17346" y="10789"/>
                </a:cubicBezTo>
                <a:cubicBezTo>
                  <a:pt x="17303" y="10812"/>
                  <a:pt x="17222" y="10833"/>
                  <a:pt x="17173" y="10833"/>
                </a:cubicBezTo>
                <a:cubicBezTo>
                  <a:pt x="17120" y="10833"/>
                  <a:pt x="17102" y="10845"/>
                  <a:pt x="17127" y="10867"/>
                </a:cubicBezTo>
                <a:cubicBezTo>
                  <a:pt x="17153" y="10890"/>
                  <a:pt x="17138" y="10900"/>
                  <a:pt x="17100" y="10887"/>
                </a:cubicBezTo>
                <a:cubicBezTo>
                  <a:pt x="17064" y="10875"/>
                  <a:pt x="17026" y="10884"/>
                  <a:pt x="17009" y="10906"/>
                </a:cubicBezTo>
                <a:cubicBezTo>
                  <a:pt x="16985" y="10939"/>
                  <a:pt x="16976" y="10939"/>
                  <a:pt x="16973" y="10906"/>
                </a:cubicBezTo>
                <a:cubicBezTo>
                  <a:pt x="16970" y="10884"/>
                  <a:pt x="16941" y="10862"/>
                  <a:pt x="16909" y="10862"/>
                </a:cubicBezTo>
                <a:cubicBezTo>
                  <a:pt x="16877" y="10862"/>
                  <a:pt x="16862" y="10884"/>
                  <a:pt x="16882" y="10911"/>
                </a:cubicBezTo>
                <a:cubicBezTo>
                  <a:pt x="16903" y="10942"/>
                  <a:pt x="16884" y="10960"/>
                  <a:pt x="16827" y="10960"/>
                </a:cubicBezTo>
                <a:cubicBezTo>
                  <a:pt x="16776" y="10960"/>
                  <a:pt x="16725" y="10981"/>
                  <a:pt x="16709" y="11004"/>
                </a:cubicBezTo>
                <a:cubicBezTo>
                  <a:pt x="16692" y="11026"/>
                  <a:pt x="16675" y="11010"/>
                  <a:pt x="16672" y="10970"/>
                </a:cubicBezTo>
                <a:cubicBezTo>
                  <a:pt x="16669" y="10927"/>
                  <a:pt x="16721" y="10885"/>
                  <a:pt x="16800" y="10862"/>
                </a:cubicBezTo>
                <a:cubicBezTo>
                  <a:pt x="16873" y="10841"/>
                  <a:pt x="16997" y="10786"/>
                  <a:pt x="17082" y="10744"/>
                </a:cubicBezTo>
                <a:cubicBezTo>
                  <a:pt x="17166" y="10701"/>
                  <a:pt x="17274" y="10666"/>
                  <a:pt x="17318" y="10666"/>
                </a:cubicBezTo>
                <a:cubicBezTo>
                  <a:pt x="17362" y="10666"/>
                  <a:pt x="17382" y="10653"/>
                  <a:pt x="17364" y="10637"/>
                </a:cubicBezTo>
                <a:cubicBezTo>
                  <a:pt x="17354" y="10629"/>
                  <a:pt x="17357" y="10624"/>
                  <a:pt x="17373" y="10622"/>
                </a:cubicBezTo>
                <a:close/>
                <a:moveTo>
                  <a:pt x="17246" y="10700"/>
                </a:moveTo>
                <a:cubicBezTo>
                  <a:pt x="17233" y="10700"/>
                  <a:pt x="17210" y="10722"/>
                  <a:pt x="17191" y="10749"/>
                </a:cubicBezTo>
                <a:cubicBezTo>
                  <a:pt x="17172" y="10775"/>
                  <a:pt x="17177" y="10798"/>
                  <a:pt x="17209" y="10798"/>
                </a:cubicBezTo>
                <a:cubicBezTo>
                  <a:pt x="17241" y="10798"/>
                  <a:pt x="17273" y="10775"/>
                  <a:pt x="17273" y="10749"/>
                </a:cubicBezTo>
                <a:cubicBezTo>
                  <a:pt x="17273" y="10722"/>
                  <a:pt x="17259" y="10700"/>
                  <a:pt x="17246" y="10700"/>
                </a:cubicBezTo>
                <a:close/>
                <a:moveTo>
                  <a:pt x="16545" y="10960"/>
                </a:moveTo>
                <a:cubicBezTo>
                  <a:pt x="16580" y="10960"/>
                  <a:pt x="16609" y="10977"/>
                  <a:pt x="16609" y="10995"/>
                </a:cubicBezTo>
                <a:cubicBezTo>
                  <a:pt x="16609" y="11013"/>
                  <a:pt x="16597" y="11024"/>
                  <a:pt x="16582" y="11024"/>
                </a:cubicBezTo>
                <a:cubicBezTo>
                  <a:pt x="16568" y="11024"/>
                  <a:pt x="16538" y="11013"/>
                  <a:pt x="16518" y="10995"/>
                </a:cubicBezTo>
                <a:cubicBezTo>
                  <a:pt x="16497" y="10977"/>
                  <a:pt x="16510" y="10960"/>
                  <a:pt x="16545" y="10960"/>
                </a:cubicBezTo>
                <a:close/>
                <a:moveTo>
                  <a:pt x="16445" y="11039"/>
                </a:moveTo>
                <a:cubicBezTo>
                  <a:pt x="16456" y="11036"/>
                  <a:pt x="16465" y="11038"/>
                  <a:pt x="16481" y="11044"/>
                </a:cubicBezTo>
                <a:cubicBezTo>
                  <a:pt x="16515" y="11055"/>
                  <a:pt x="16545" y="11070"/>
                  <a:pt x="16545" y="11078"/>
                </a:cubicBezTo>
                <a:cubicBezTo>
                  <a:pt x="16545" y="11086"/>
                  <a:pt x="16515" y="11093"/>
                  <a:pt x="16481" y="11093"/>
                </a:cubicBezTo>
                <a:cubicBezTo>
                  <a:pt x="16448" y="11093"/>
                  <a:pt x="16427" y="11077"/>
                  <a:pt x="16427" y="11058"/>
                </a:cubicBezTo>
                <a:cubicBezTo>
                  <a:pt x="16427" y="11048"/>
                  <a:pt x="16434" y="11042"/>
                  <a:pt x="16445" y="11039"/>
                </a:cubicBezTo>
                <a:close/>
                <a:moveTo>
                  <a:pt x="16318" y="11063"/>
                </a:moveTo>
                <a:cubicBezTo>
                  <a:pt x="16346" y="11066"/>
                  <a:pt x="16338" y="11083"/>
                  <a:pt x="16299" y="11122"/>
                </a:cubicBezTo>
                <a:cubicBezTo>
                  <a:pt x="16264" y="11158"/>
                  <a:pt x="16111" y="11219"/>
                  <a:pt x="15954" y="11260"/>
                </a:cubicBezTo>
                <a:cubicBezTo>
                  <a:pt x="15546" y="11365"/>
                  <a:pt x="15532" y="11371"/>
                  <a:pt x="15681" y="11294"/>
                </a:cubicBezTo>
                <a:cubicBezTo>
                  <a:pt x="15754" y="11256"/>
                  <a:pt x="15846" y="11220"/>
                  <a:pt x="15881" y="11220"/>
                </a:cubicBezTo>
                <a:cubicBezTo>
                  <a:pt x="15916" y="11220"/>
                  <a:pt x="15936" y="11207"/>
                  <a:pt x="15936" y="11191"/>
                </a:cubicBezTo>
                <a:cubicBezTo>
                  <a:pt x="15936" y="11175"/>
                  <a:pt x="15996" y="11172"/>
                  <a:pt x="16063" y="11181"/>
                </a:cubicBezTo>
                <a:cubicBezTo>
                  <a:pt x="16133" y="11191"/>
                  <a:pt x="16181" y="11183"/>
                  <a:pt x="16181" y="11161"/>
                </a:cubicBezTo>
                <a:cubicBezTo>
                  <a:pt x="16181" y="11139"/>
                  <a:pt x="16150" y="11131"/>
                  <a:pt x="16108" y="11142"/>
                </a:cubicBezTo>
                <a:cubicBezTo>
                  <a:pt x="16067" y="11153"/>
                  <a:pt x="16080" y="11140"/>
                  <a:pt x="16145" y="11112"/>
                </a:cubicBezTo>
                <a:cubicBezTo>
                  <a:pt x="16225" y="11076"/>
                  <a:pt x="16289" y="11061"/>
                  <a:pt x="16318" y="11063"/>
                </a:cubicBezTo>
                <a:close/>
                <a:moveTo>
                  <a:pt x="15544" y="11314"/>
                </a:moveTo>
                <a:lnTo>
                  <a:pt x="15381" y="11397"/>
                </a:lnTo>
                <a:cubicBezTo>
                  <a:pt x="15287" y="11444"/>
                  <a:pt x="15181" y="11485"/>
                  <a:pt x="15144" y="11485"/>
                </a:cubicBezTo>
                <a:cubicBezTo>
                  <a:pt x="15066" y="11485"/>
                  <a:pt x="15059" y="11484"/>
                  <a:pt x="15335" y="11387"/>
                </a:cubicBezTo>
                <a:lnTo>
                  <a:pt x="15544" y="11314"/>
                </a:lnTo>
                <a:close/>
                <a:moveTo>
                  <a:pt x="3300" y="12457"/>
                </a:moveTo>
                <a:cubicBezTo>
                  <a:pt x="3342" y="12445"/>
                  <a:pt x="3382" y="12482"/>
                  <a:pt x="3482" y="12599"/>
                </a:cubicBezTo>
                <a:cubicBezTo>
                  <a:pt x="3635" y="12779"/>
                  <a:pt x="3709" y="12828"/>
                  <a:pt x="3791" y="12800"/>
                </a:cubicBezTo>
                <a:cubicBezTo>
                  <a:pt x="3818" y="12791"/>
                  <a:pt x="3836" y="12800"/>
                  <a:pt x="3836" y="12820"/>
                </a:cubicBezTo>
                <a:cubicBezTo>
                  <a:pt x="3836" y="12840"/>
                  <a:pt x="3874" y="12846"/>
                  <a:pt x="3909" y="12834"/>
                </a:cubicBezTo>
                <a:cubicBezTo>
                  <a:pt x="3945" y="12823"/>
                  <a:pt x="3982" y="12845"/>
                  <a:pt x="4000" y="12883"/>
                </a:cubicBezTo>
                <a:cubicBezTo>
                  <a:pt x="4019" y="12920"/>
                  <a:pt x="4060" y="12952"/>
                  <a:pt x="4091" y="12952"/>
                </a:cubicBezTo>
                <a:cubicBezTo>
                  <a:pt x="4123" y="12952"/>
                  <a:pt x="4129" y="12936"/>
                  <a:pt x="4109" y="12918"/>
                </a:cubicBezTo>
                <a:cubicBezTo>
                  <a:pt x="4088" y="12900"/>
                  <a:pt x="4101" y="12888"/>
                  <a:pt x="4137" y="12888"/>
                </a:cubicBezTo>
                <a:cubicBezTo>
                  <a:pt x="4173" y="12888"/>
                  <a:pt x="4220" y="12903"/>
                  <a:pt x="4237" y="12928"/>
                </a:cubicBezTo>
                <a:cubicBezTo>
                  <a:pt x="4258" y="12958"/>
                  <a:pt x="4388" y="12975"/>
                  <a:pt x="4637" y="12977"/>
                </a:cubicBezTo>
                <a:cubicBezTo>
                  <a:pt x="4839" y="12978"/>
                  <a:pt x="5019" y="12987"/>
                  <a:pt x="5037" y="12996"/>
                </a:cubicBezTo>
                <a:cubicBezTo>
                  <a:pt x="5056" y="13006"/>
                  <a:pt x="5015" y="13044"/>
                  <a:pt x="4955" y="13080"/>
                </a:cubicBezTo>
                <a:cubicBezTo>
                  <a:pt x="4894" y="13116"/>
                  <a:pt x="4830" y="13145"/>
                  <a:pt x="4810" y="13143"/>
                </a:cubicBezTo>
                <a:cubicBezTo>
                  <a:pt x="4790" y="13140"/>
                  <a:pt x="4582" y="13128"/>
                  <a:pt x="4337" y="13114"/>
                </a:cubicBezTo>
                <a:cubicBezTo>
                  <a:pt x="4092" y="13100"/>
                  <a:pt x="3856" y="13068"/>
                  <a:pt x="3818" y="13045"/>
                </a:cubicBezTo>
                <a:cubicBezTo>
                  <a:pt x="3765" y="13014"/>
                  <a:pt x="3770" y="13011"/>
                  <a:pt x="3836" y="13031"/>
                </a:cubicBezTo>
                <a:cubicBezTo>
                  <a:pt x="3894" y="13049"/>
                  <a:pt x="3904" y="13048"/>
                  <a:pt x="3873" y="13021"/>
                </a:cubicBezTo>
                <a:cubicBezTo>
                  <a:pt x="3838" y="12991"/>
                  <a:pt x="3810" y="12988"/>
                  <a:pt x="3736" y="13021"/>
                </a:cubicBezTo>
                <a:cubicBezTo>
                  <a:pt x="3655" y="13056"/>
                  <a:pt x="3641" y="13058"/>
                  <a:pt x="3682" y="13021"/>
                </a:cubicBezTo>
                <a:cubicBezTo>
                  <a:pt x="3720" y="12987"/>
                  <a:pt x="3708" y="12984"/>
                  <a:pt x="3609" y="13001"/>
                </a:cubicBezTo>
                <a:cubicBezTo>
                  <a:pt x="3532" y="13014"/>
                  <a:pt x="3482" y="13007"/>
                  <a:pt x="3482" y="12986"/>
                </a:cubicBezTo>
                <a:cubicBezTo>
                  <a:pt x="3482" y="12966"/>
                  <a:pt x="3410" y="12933"/>
                  <a:pt x="3327" y="12913"/>
                </a:cubicBezTo>
                <a:cubicBezTo>
                  <a:pt x="3139" y="12867"/>
                  <a:pt x="3126" y="12824"/>
                  <a:pt x="3309" y="12844"/>
                </a:cubicBezTo>
                <a:cubicBezTo>
                  <a:pt x="3405" y="12855"/>
                  <a:pt x="3391" y="12843"/>
                  <a:pt x="3263" y="12810"/>
                </a:cubicBezTo>
                <a:lnTo>
                  <a:pt x="3081" y="12766"/>
                </a:lnTo>
                <a:lnTo>
                  <a:pt x="3281" y="12736"/>
                </a:lnTo>
                <a:cubicBezTo>
                  <a:pt x="3472" y="12708"/>
                  <a:pt x="3474" y="12705"/>
                  <a:pt x="3381" y="12633"/>
                </a:cubicBezTo>
                <a:cubicBezTo>
                  <a:pt x="3328" y="12593"/>
                  <a:pt x="3267" y="12569"/>
                  <a:pt x="3236" y="12579"/>
                </a:cubicBezTo>
                <a:cubicBezTo>
                  <a:pt x="3154" y="12607"/>
                  <a:pt x="3164" y="12548"/>
                  <a:pt x="3254" y="12481"/>
                </a:cubicBezTo>
                <a:cubicBezTo>
                  <a:pt x="3272" y="12468"/>
                  <a:pt x="3286" y="12460"/>
                  <a:pt x="3300" y="12457"/>
                </a:cubicBezTo>
                <a:close/>
                <a:moveTo>
                  <a:pt x="3218" y="12638"/>
                </a:moveTo>
                <a:cubicBezTo>
                  <a:pt x="3229" y="12640"/>
                  <a:pt x="3236" y="12644"/>
                  <a:pt x="3236" y="12653"/>
                </a:cubicBezTo>
                <a:cubicBezTo>
                  <a:pt x="3236" y="12671"/>
                  <a:pt x="3205" y="12696"/>
                  <a:pt x="3172" y="12707"/>
                </a:cubicBezTo>
                <a:cubicBezTo>
                  <a:pt x="3138" y="12718"/>
                  <a:pt x="3118" y="12710"/>
                  <a:pt x="3118" y="12692"/>
                </a:cubicBezTo>
                <a:cubicBezTo>
                  <a:pt x="3118" y="12674"/>
                  <a:pt x="3138" y="12654"/>
                  <a:pt x="3172" y="12643"/>
                </a:cubicBezTo>
                <a:cubicBezTo>
                  <a:pt x="3188" y="12638"/>
                  <a:pt x="3207" y="12636"/>
                  <a:pt x="3218" y="12638"/>
                </a:cubicBezTo>
                <a:close/>
                <a:moveTo>
                  <a:pt x="7557" y="12932"/>
                </a:moveTo>
                <a:cubicBezTo>
                  <a:pt x="7567" y="12934"/>
                  <a:pt x="7568" y="12943"/>
                  <a:pt x="7557" y="12952"/>
                </a:cubicBezTo>
                <a:cubicBezTo>
                  <a:pt x="7537" y="12970"/>
                  <a:pt x="7498" y="12981"/>
                  <a:pt x="7466" y="12981"/>
                </a:cubicBezTo>
                <a:cubicBezTo>
                  <a:pt x="7379" y="12981"/>
                  <a:pt x="7398" y="12959"/>
                  <a:pt x="7503" y="12937"/>
                </a:cubicBezTo>
                <a:cubicBezTo>
                  <a:pt x="7530" y="12932"/>
                  <a:pt x="7547" y="12929"/>
                  <a:pt x="7557" y="12932"/>
                </a:cubicBezTo>
                <a:close/>
                <a:moveTo>
                  <a:pt x="6775" y="12981"/>
                </a:moveTo>
                <a:cubicBezTo>
                  <a:pt x="6827" y="12981"/>
                  <a:pt x="6858" y="12998"/>
                  <a:pt x="6838" y="13016"/>
                </a:cubicBezTo>
                <a:cubicBezTo>
                  <a:pt x="6817" y="13034"/>
                  <a:pt x="6769" y="13050"/>
                  <a:pt x="6738" y="13050"/>
                </a:cubicBezTo>
                <a:cubicBezTo>
                  <a:pt x="6706" y="13050"/>
                  <a:pt x="6684" y="13034"/>
                  <a:pt x="6684" y="13016"/>
                </a:cubicBezTo>
                <a:cubicBezTo>
                  <a:pt x="6684" y="12998"/>
                  <a:pt x="6723" y="12981"/>
                  <a:pt x="6775" y="12981"/>
                </a:cubicBezTo>
                <a:close/>
                <a:moveTo>
                  <a:pt x="6993" y="12981"/>
                </a:moveTo>
                <a:cubicBezTo>
                  <a:pt x="7028" y="12981"/>
                  <a:pt x="7040" y="12998"/>
                  <a:pt x="7020" y="13016"/>
                </a:cubicBezTo>
                <a:cubicBezTo>
                  <a:pt x="6999" y="13034"/>
                  <a:pt x="6972" y="13050"/>
                  <a:pt x="6957" y="13050"/>
                </a:cubicBezTo>
                <a:cubicBezTo>
                  <a:pt x="6942" y="13050"/>
                  <a:pt x="6929" y="13034"/>
                  <a:pt x="6929" y="13016"/>
                </a:cubicBezTo>
                <a:cubicBezTo>
                  <a:pt x="6929" y="12998"/>
                  <a:pt x="6958" y="12981"/>
                  <a:pt x="6993" y="12981"/>
                </a:cubicBezTo>
                <a:close/>
                <a:moveTo>
                  <a:pt x="6620" y="13006"/>
                </a:moveTo>
                <a:cubicBezTo>
                  <a:pt x="6634" y="13013"/>
                  <a:pt x="6624" y="13028"/>
                  <a:pt x="6602" y="13040"/>
                </a:cubicBezTo>
                <a:cubicBezTo>
                  <a:pt x="6546" y="13070"/>
                  <a:pt x="6202" y="13074"/>
                  <a:pt x="6202" y="13045"/>
                </a:cubicBezTo>
                <a:cubicBezTo>
                  <a:pt x="6202" y="13020"/>
                  <a:pt x="6578" y="12985"/>
                  <a:pt x="6620" y="13006"/>
                </a:cubicBezTo>
                <a:close/>
                <a:moveTo>
                  <a:pt x="5319" y="13016"/>
                </a:moveTo>
                <a:cubicBezTo>
                  <a:pt x="5425" y="13016"/>
                  <a:pt x="5430" y="13024"/>
                  <a:pt x="5356" y="13050"/>
                </a:cubicBezTo>
                <a:cubicBezTo>
                  <a:pt x="5282" y="13076"/>
                  <a:pt x="5291" y="13079"/>
                  <a:pt x="5401" y="13080"/>
                </a:cubicBezTo>
                <a:cubicBezTo>
                  <a:pt x="5476" y="13080"/>
                  <a:pt x="5538" y="13069"/>
                  <a:pt x="5538" y="13050"/>
                </a:cubicBezTo>
                <a:cubicBezTo>
                  <a:pt x="5538" y="13031"/>
                  <a:pt x="5638" y="13017"/>
                  <a:pt x="5774" y="13021"/>
                </a:cubicBezTo>
                <a:cubicBezTo>
                  <a:pt x="5907" y="13025"/>
                  <a:pt x="6019" y="13046"/>
                  <a:pt x="6020" y="13065"/>
                </a:cubicBezTo>
                <a:cubicBezTo>
                  <a:pt x="6020" y="13084"/>
                  <a:pt x="6047" y="13077"/>
                  <a:pt x="6083" y="13050"/>
                </a:cubicBezTo>
                <a:cubicBezTo>
                  <a:pt x="6140" y="13007"/>
                  <a:pt x="6142" y="13007"/>
                  <a:pt x="6120" y="13050"/>
                </a:cubicBezTo>
                <a:cubicBezTo>
                  <a:pt x="6106" y="13077"/>
                  <a:pt x="6039" y="13102"/>
                  <a:pt x="5965" y="13104"/>
                </a:cubicBezTo>
                <a:cubicBezTo>
                  <a:pt x="5892" y="13106"/>
                  <a:pt x="5622" y="13117"/>
                  <a:pt x="5365" y="13129"/>
                </a:cubicBezTo>
                <a:lnTo>
                  <a:pt x="4901" y="13148"/>
                </a:lnTo>
                <a:lnTo>
                  <a:pt x="5046" y="13080"/>
                </a:lnTo>
                <a:cubicBezTo>
                  <a:pt x="5124" y="13044"/>
                  <a:pt x="5248" y="13016"/>
                  <a:pt x="5319" y="13016"/>
                </a:cubicBezTo>
                <a:close/>
                <a:moveTo>
                  <a:pt x="19302" y="18177"/>
                </a:moveTo>
                <a:cubicBezTo>
                  <a:pt x="19392" y="18187"/>
                  <a:pt x="19478" y="18202"/>
                  <a:pt x="19565" y="18216"/>
                </a:cubicBezTo>
                <a:cubicBezTo>
                  <a:pt x="19505" y="18206"/>
                  <a:pt x="19457" y="18194"/>
                  <a:pt x="19393" y="18186"/>
                </a:cubicBezTo>
                <a:cubicBezTo>
                  <a:pt x="19372" y="18183"/>
                  <a:pt x="19327" y="18179"/>
                  <a:pt x="19302" y="18177"/>
                </a:cubicBezTo>
                <a:close/>
                <a:moveTo>
                  <a:pt x="20048" y="18309"/>
                </a:moveTo>
                <a:cubicBezTo>
                  <a:pt x="20321" y="18380"/>
                  <a:pt x="20571" y="18473"/>
                  <a:pt x="20784" y="18584"/>
                </a:cubicBezTo>
                <a:cubicBezTo>
                  <a:pt x="21055" y="18726"/>
                  <a:pt x="21232" y="18846"/>
                  <a:pt x="21348" y="18976"/>
                </a:cubicBezTo>
                <a:cubicBezTo>
                  <a:pt x="21103" y="18682"/>
                  <a:pt x="20666" y="18459"/>
                  <a:pt x="20048" y="18309"/>
                </a:cubicBezTo>
                <a:close/>
                <a:moveTo>
                  <a:pt x="21403" y="19055"/>
                </a:moveTo>
                <a:cubicBezTo>
                  <a:pt x="21438" y="19108"/>
                  <a:pt x="21475" y="19162"/>
                  <a:pt x="21494" y="19222"/>
                </a:cubicBezTo>
                <a:cubicBezTo>
                  <a:pt x="21480" y="19189"/>
                  <a:pt x="21477" y="19155"/>
                  <a:pt x="21458" y="19123"/>
                </a:cubicBezTo>
                <a:cubicBezTo>
                  <a:pt x="21445" y="19099"/>
                  <a:pt x="21418" y="19078"/>
                  <a:pt x="21403" y="19055"/>
                </a:cubicBezTo>
                <a:close/>
                <a:moveTo>
                  <a:pt x="21494" y="19226"/>
                </a:moveTo>
                <a:cubicBezTo>
                  <a:pt x="21579" y="19431"/>
                  <a:pt x="21574" y="19640"/>
                  <a:pt x="21485" y="19845"/>
                </a:cubicBezTo>
                <a:cubicBezTo>
                  <a:pt x="21525" y="19749"/>
                  <a:pt x="21531" y="19652"/>
                  <a:pt x="21530" y="19501"/>
                </a:cubicBezTo>
                <a:cubicBezTo>
                  <a:pt x="21529" y="19399"/>
                  <a:pt x="21518" y="19307"/>
                  <a:pt x="21494" y="19226"/>
                </a:cubicBezTo>
                <a:close/>
                <a:moveTo>
                  <a:pt x="21485" y="19845"/>
                </a:moveTo>
                <a:cubicBezTo>
                  <a:pt x="21416" y="20002"/>
                  <a:pt x="21259" y="20153"/>
                  <a:pt x="21103" y="20301"/>
                </a:cubicBezTo>
                <a:cubicBezTo>
                  <a:pt x="21150" y="20257"/>
                  <a:pt x="21218" y="20218"/>
                  <a:pt x="21257" y="20173"/>
                </a:cubicBezTo>
                <a:cubicBezTo>
                  <a:pt x="21379" y="20035"/>
                  <a:pt x="21445" y="19941"/>
                  <a:pt x="21485" y="19845"/>
                </a:cubicBezTo>
                <a:close/>
                <a:moveTo>
                  <a:pt x="14007" y="20737"/>
                </a:moveTo>
                <a:cubicBezTo>
                  <a:pt x="14018" y="20750"/>
                  <a:pt x="14040" y="20763"/>
                  <a:pt x="14052" y="20777"/>
                </a:cubicBezTo>
                <a:cubicBezTo>
                  <a:pt x="14038" y="20762"/>
                  <a:pt x="14020" y="20750"/>
                  <a:pt x="14007" y="20737"/>
                </a:cubicBezTo>
                <a:close/>
                <a:moveTo>
                  <a:pt x="14707" y="21208"/>
                </a:moveTo>
                <a:cubicBezTo>
                  <a:pt x="14836" y="21267"/>
                  <a:pt x="14959" y="21328"/>
                  <a:pt x="15117" y="21375"/>
                </a:cubicBezTo>
                <a:cubicBezTo>
                  <a:pt x="15208" y="21403"/>
                  <a:pt x="15361" y="21434"/>
                  <a:pt x="15517" y="21463"/>
                </a:cubicBezTo>
                <a:cubicBezTo>
                  <a:pt x="15216" y="21400"/>
                  <a:pt x="14946" y="21314"/>
                  <a:pt x="14707" y="21208"/>
                </a:cubicBezTo>
                <a:close/>
                <a:moveTo>
                  <a:pt x="18328" y="21449"/>
                </a:moveTo>
                <a:cubicBezTo>
                  <a:pt x="17977" y="21507"/>
                  <a:pt x="17622" y="21566"/>
                  <a:pt x="17246" y="21581"/>
                </a:cubicBezTo>
                <a:cubicBezTo>
                  <a:pt x="17447" y="21572"/>
                  <a:pt x="17654" y="21556"/>
                  <a:pt x="17864" y="21532"/>
                </a:cubicBezTo>
                <a:cubicBezTo>
                  <a:pt x="18023" y="21514"/>
                  <a:pt x="18172" y="21476"/>
                  <a:pt x="18328" y="21449"/>
                </a:cubicBezTo>
                <a:close/>
                <a:moveTo>
                  <a:pt x="16136" y="21557"/>
                </a:moveTo>
                <a:cubicBezTo>
                  <a:pt x="16183" y="21563"/>
                  <a:pt x="16225" y="21570"/>
                  <a:pt x="16272" y="21576"/>
                </a:cubicBezTo>
                <a:cubicBezTo>
                  <a:pt x="16306" y="21579"/>
                  <a:pt x="16455" y="21584"/>
                  <a:pt x="16563" y="21586"/>
                </a:cubicBezTo>
                <a:cubicBezTo>
                  <a:pt x="16416" y="21581"/>
                  <a:pt x="16275" y="21570"/>
                  <a:pt x="16136" y="21557"/>
                </a:cubicBezTo>
                <a:close/>
                <a:moveTo>
                  <a:pt x="17227" y="21581"/>
                </a:moveTo>
                <a:cubicBezTo>
                  <a:pt x="17059" y="21589"/>
                  <a:pt x="16897" y="21589"/>
                  <a:pt x="16736" y="21586"/>
                </a:cubicBezTo>
                <a:cubicBezTo>
                  <a:pt x="16784" y="21587"/>
                  <a:pt x="16796" y="21591"/>
                  <a:pt x="16845" y="21591"/>
                </a:cubicBezTo>
                <a:cubicBezTo>
                  <a:pt x="16973" y="21592"/>
                  <a:pt x="17101" y="21586"/>
                  <a:pt x="17227" y="21581"/>
                </a:cubicBezTo>
                <a:close/>
              </a:path>
            </a:pathLst>
          </a:custGeom>
          <a:ln w="12700">
            <a:miter lim="400000"/>
          </a:ln>
          <a:effectLst>
            <a:outerShdw blurRad="190500" dist="59374" dir="5400000" rotWithShape="0">
              <a:srgbClr val="000000">
                <a:alpha val="57333"/>
              </a:srgbClr>
            </a:outerShdw>
          </a:effectLst>
        </p:spPr>
      </p:pic>
      <p:pic>
        <p:nvPicPr>
          <p:cNvPr id="1463" name="heron_logo.png" descr="heron_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27351" y="6760213"/>
            <a:ext cx="2290468" cy="2059165"/>
          </a:xfrm>
          <a:prstGeom prst="rect">
            <a:avLst/>
          </a:prstGeom>
          <a:ln w="12700">
            <a:miter lim="400000"/>
          </a:ln>
          <a:effectLst>
            <a:outerShdw blurRad="457200" dist="329397" dir="5400000" rotWithShape="0">
              <a:srgbClr val="000000">
                <a:alpha val="31379"/>
              </a:srgbClr>
            </a:outerShdw>
          </a:effectLst>
        </p:spPr>
      </p:pic>
      <p:sp>
        <p:nvSpPr>
          <p:cNvPr id="1464" name="New Window  on the Extreme Universe"/>
          <p:cNvSpPr txBox="1"/>
          <p:nvPr/>
        </p:nvSpPr>
        <p:spPr>
          <a:xfrm>
            <a:off x="20086412" y="9218786"/>
            <a:ext cx="3982771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3600" i="1">
                <a:solidFill>
                  <a:srgbClr val="009192"/>
                </a:solidFill>
                <a:latin typeface="Neutraface Text Demi Italic"/>
                <a:ea typeface="Neutraface Text Demi Italic"/>
                <a:cs typeface="Neutraface Text Demi Italic"/>
                <a:sym typeface="Neutraface Text Demi"/>
              </a:defRPr>
            </a:pPr>
            <a:r>
              <a:t>New Window </a:t>
            </a:r>
            <a:br/>
            <a:r>
              <a:t>on the Extreme Universe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E6387B-37E7-676A-A10B-798E307AA2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8647" y="269067"/>
            <a:ext cx="1566432" cy="1512000"/>
          </a:xfrm>
          <a:prstGeom prst="rect">
            <a:avLst/>
          </a:prstGeom>
        </p:spPr>
      </p:pic>
      <p:pic>
        <p:nvPicPr>
          <p:cNvPr id="4" name="heron_logo.png" descr="heron_logo.png">
            <a:extLst>
              <a:ext uri="{FF2B5EF4-FFF2-40B4-BE49-F238E27FC236}">
                <a16:creationId xmlns:a16="http://schemas.microsoft.com/office/drawing/2014/main" id="{23EAC841-7605-8CEF-CC17-9984E7269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29018" y="269067"/>
            <a:ext cx="1728343" cy="155380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32942630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AAE56-F217-02FF-D34A-FDE960BE8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>
            <a:extLst>
              <a:ext uri="{FF2B5EF4-FFF2-40B4-BE49-F238E27FC236}">
                <a16:creationId xmlns:a16="http://schemas.microsoft.com/office/drawing/2014/main" id="{1B4AAF5A-0DEF-B209-6665-4BB57A914336}"/>
              </a:ext>
            </a:extLst>
          </p:cNvPr>
          <p:cNvGrpSpPr/>
          <p:nvPr/>
        </p:nvGrpSpPr>
        <p:grpSpPr>
          <a:xfrm>
            <a:off x="958434" y="2362979"/>
            <a:ext cx="15465718" cy="4377372"/>
            <a:chOff x="958434" y="2362979"/>
            <a:chExt cx="15465718" cy="4377372"/>
          </a:xfrm>
        </p:grpSpPr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75D0E5AA-E94C-BB36-7DB5-07EC2DB35DE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58434" y="2362979"/>
              <a:ext cx="15465718" cy="4377372"/>
              <a:chOff x="291245" y="2555526"/>
              <a:chExt cx="10962496" cy="3102787"/>
            </a:xfrm>
          </p:grpSpPr>
          <p:pic>
            <p:nvPicPr>
              <p:cNvPr id="6" name="Imagen 5">
                <a:extLst>
                  <a:ext uri="{FF2B5EF4-FFF2-40B4-BE49-F238E27FC236}">
                    <a16:creationId xmlns:a16="http://schemas.microsoft.com/office/drawing/2014/main" id="{175FB685-5ACD-F6C4-F002-30DC256C18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1245" y="2555526"/>
                <a:ext cx="10962496" cy="3102787"/>
              </a:xfrm>
              <a:prstGeom prst="rect">
                <a:avLst/>
              </a:prstGeom>
            </p:spPr>
          </p:pic>
          <p:cxnSp>
            <p:nvCxnSpPr>
              <p:cNvPr id="7" name="Conector recto de flecha 6">
                <a:extLst>
                  <a:ext uri="{FF2B5EF4-FFF2-40B4-BE49-F238E27FC236}">
                    <a16:creationId xmlns:a16="http://schemas.microsoft.com/office/drawing/2014/main" id="{7989660A-46CE-8144-93A4-F4ECB9F2A240}"/>
                  </a:ext>
                </a:extLst>
              </p:cNvPr>
              <p:cNvCxnSpPr/>
              <p:nvPr/>
            </p:nvCxnSpPr>
            <p:spPr>
              <a:xfrm flipV="1">
                <a:off x="2079171" y="3962399"/>
                <a:ext cx="6498772" cy="402772"/>
              </a:xfrm>
              <a:prstGeom prst="straightConnector1">
                <a:avLst/>
              </a:prstGeom>
              <a:ln>
                <a:headEnd type="triangle" w="lg" len="lg"/>
                <a:tailEnd type="triangle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7FE35F3F-BC85-4609-207B-E797A0D935F8}"/>
                  </a:ext>
                </a:extLst>
              </p:cNvPr>
              <p:cNvSpPr txBox="1"/>
              <p:nvPr/>
            </p:nvSpPr>
            <p:spPr>
              <a:xfrm rot="21398520">
                <a:off x="4612787" y="3831392"/>
                <a:ext cx="1468657" cy="414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3200" dirty="0">
                    <a:solidFill>
                      <a:schemeClr val="accent1">
                        <a:lumMod val="75000"/>
                      </a:schemeClr>
                    </a:solidFill>
                  </a:rPr>
                  <a:t>∼ 60 km</a:t>
                </a:r>
              </a:p>
            </p:txBody>
          </p:sp>
        </p:grpSp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772875BE-E58B-304C-7AF3-D3B9D0746251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972405">
              <a:off x="3160229" y="3779616"/>
              <a:ext cx="612000" cy="2952000"/>
            </a:xfrm>
            <a:prstGeom prst="rect">
              <a:avLst/>
            </a:prstGeom>
            <a:effectLst>
              <a:outerShdw blurRad="63500" algn="ctr" rotWithShape="0">
                <a:srgbClr val="C00000">
                  <a:alpha val="40000"/>
                </a:srgbClr>
              </a:outerShdw>
            </a:effectLst>
          </p:spPr>
        </p:pic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F14F5DBF-CC51-3DAB-0317-5B445FA83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094" y="-227506"/>
            <a:ext cx="21031200" cy="2651126"/>
          </a:xfrm>
        </p:spPr>
        <p:txBody>
          <a:bodyPr>
            <a:normAutofit/>
          </a:bodyPr>
          <a:lstStyle/>
          <a:p>
            <a:r>
              <a:rPr lang="fr-FR" sz="7200" dirty="0">
                <a:solidFill>
                  <a:srgbClr val="007A93"/>
                </a:solidFill>
              </a:rPr>
              <a:t>Simulations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21871F3-4B10-4B6C-B4ED-3566F80D8F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2174" y="441365"/>
            <a:ext cx="2207584" cy="198465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F7ED598-070B-2388-D8C3-1E9F5CDA997B}"/>
              </a:ext>
            </a:extLst>
          </p:cNvPr>
          <p:cNvSpPr txBox="1"/>
          <p:nvPr/>
        </p:nvSpPr>
        <p:spPr>
          <a:xfrm>
            <a:off x="842305" y="2878608"/>
            <a:ext cx="14122777" cy="584775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lang="es-ES" sz="3200" dirty="0">
                <a:latin typeface="Symbol" pitchFamily="2" charset="2"/>
              </a:rPr>
              <a:t>t</a:t>
            </a:r>
            <a:r>
              <a:rPr lang="es-ES" sz="3200" baseline="30000" dirty="0">
                <a:latin typeface="Avenir Next" panose="020B0503020202020204" pitchFamily="34" charset="0"/>
              </a:rPr>
              <a:t>-</a:t>
            </a:r>
            <a:r>
              <a:rPr lang="es-ES" sz="3200" dirty="0">
                <a:latin typeface="Avenir Next" panose="020B0503020202020204" pitchFamily="34" charset="0"/>
              </a:rPr>
              <a:t> → e</a:t>
            </a:r>
            <a:r>
              <a:rPr lang="es-ES" sz="3200" baseline="30000" dirty="0">
                <a:latin typeface="Avenir Next" panose="020B0503020202020204" pitchFamily="34" charset="0"/>
              </a:rPr>
              <a:t>-</a:t>
            </a:r>
            <a:r>
              <a:rPr lang="es-ES" sz="3200" dirty="0">
                <a:latin typeface="Avenir Next" panose="020B0503020202020204" pitchFamily="34" charset="0"/>
              </a:rPr>
              <a:t> </a:t>
            </a:r>
            <a:r>
              <a:rPr lang="es-ES" sz="3200" dirty="0" err="1">
                <a:latin typeface="Symbol" pitchFamily="2" charset="2"/>
              </a:rPr>
              <a:t>n</a:t>
            </a:r>
            <a:r>
              <a:rPr lang="es-ES" sz="3200" baseline="-25000" dirty="0" err="1">
                <a:latin typeface="Avenir Next" panose="020B0503020202020204" pitchFamily="34" charset="0"/>
              </a:rPr>
              <a:t>e</a:t>
            </a:r>
            <a:r>
              <a:rPr lang="es-ES" sz="3200" dirty="0">
                <a:latin typeface="Avenir Next" panose="020B0503020202020204" pitchFamily="34" charset="0"/>
              </a:rPr>
              <a:t> </a:t>
            </a:r>
            <a:r>
              <a:rPr lang="es-ES" sz="3200" dirty="0" err="1">
                <a:latin typeface="Symbol" pitchFamily="2" charset="2"/>
              </a:rPr>
              <a:t>n</a:t>
            </a:r>
            <a:r>
              <a:rPr lang="es-ES" sz="3200" baseline="-25000" dirty="0" err="1">
                <a:latin typeface="Symbol" pitchFamily="2" charset="2"/>
              </a:rPr>
              <a:t>t</a:t>
            </a:r>
            <a:r>
              <a:rPr lang="es-ES" sz="3200" dirty="0">
                <a:latin typeface="Symbol" pitchFamily="2" charset="2"/>
              </a:rPr>
              <a:t> </a:t>
            </a:r>
            <a:r>
              <a:rPr lang="es-ES" sz="3200" dirty="0">
                <a:latin typeface="Avenir Next" panose="020B0503020202020204" pitchFamily="34" charset="0"/>
              </a:rPr>
              <a:t>   </a:t>
            </a:r>
            <a:r>
              <a:rPr lang="es-ES" sz="3200" dirty="0" err="1">
                <a:latin typeface="Avenir Next" panose="020B0503020202020204" pitchFamily="34" charset="0"/>
              </a:rPr>
              <a:t>E</a:t>
            </a:r>
            <a:r>
              <a:rPr lang="es-ES" sz="3200" baseline="-25000" dirty="0" err="1">
                <a:latin typeface="Avenir Next" panose="020B0503020202020204" pitchFamily="34" charset="0"/>
              </a:rPr>
              <a:t>shower</a:t>
            </a:r>
            <a:r>
              <a:rPr lang="es-ES" sz="3200" dirty="0">
                <a:latin typeface="Avenir Next" panose="020B0503020202020204" pitchFamily="34" charset="0"/>
              </a:rPr>
              <a:t> = 5.57 10</a:t>
            </a:r>
            <a:r>
              <a:rPr lang="es-ES" sz="3200" baseline="30000" dirty="0">
                <a:latin typeface="Avenir Next" panose="020B0503020202020204" pitchFamily="34" charset="0"/>
              </a:rPr>
              <a:t>17</a:t>
            </a:r>
            <a:r>
              <a:rPr lang="es-ES" sz="3200" dirty="0">
                <a:latin typeface="Avenir Next" panose="020B0503020202020204" pitchFamily="34" charset="0"/>
              </a:rPr>
              <a:t> eV    </a:t>
            </a:r>
            <a:r>
              <a:rPr lang="es-ES" sz="3200" dirty="0" err="1">
                <a:latin typeface="Symbol" pitchFamily="2" charset="2"/>
              </a:rPr>
              <a:t>q</a:t>
            </a:r>
            <a:r>
              <a:rPr lang="es-ES" sz="3200" baseline="-25000" dirty="0" err="1">
                <a:latin typeface="Avenir Next" panose="020B0503020202020204" pitchFamily="34" charset="0"/>
              </a:rPr>
              <a:t>emergence</a:t>
            </a:r>
            <a:r>
              <a:rPr lang="es-ES" sz="3200" dirty="0">
                <a:latin typeface="Avenir Next" panose="020B0503020202020204" pitchFamily="34" charset="0"/>
              </a:rPr>
              <a:t> = 0.42º   </a:t>
            </a:r>
            <a:r>
              <a:rPr lang="es-ES" sz="3200" dirty="0" err="1">
                <a:latin typeface="Avenir Next" panose="020B0503020202020204" pitchFamily="34" charset="0"/>
              </a:rPr>
              <a:t>h</a:t>
            </a:r>
            <a:r>
              <a:rPr lang="es-ES" sz="3200" baseline="-25000" dirty="0" err="1">
                <a:latin typeface="Avenir Next" panose="020B0503020202020204" pitchFamily="34" charset="0"/>
              </a:rPr>
              <a:t>decay</a:t>
            </a:r>
            <a:r>
              <a:rPr lang="es-ES" sz="3200" dirty="0">
                <a:latin typeface="Avenir Next" panose="020B0503020202020204" pitchFamily="34" charset="0"/>
              </a:rPr>
              <a:t> = 1.8 km </a:t>
            </a:r>
            <a:r>
              <a:rPr lang="es-ES" sz="3200" dirty="0" err="1">
                <a:latin typeface="Avenir Next" panose="020B0503020202020204" pitchFamily="34" charset="0"/>
              </a:rPr>
              <a:t>a.s.l</a:t>
            </a:r>
            <a:r>
              <a:rPr lang="es-ES" sz="3200" dirty="0">
                <a:latin typeface="Avenir Next" panose="020B0503020202020204" pitchFamily="34" charset="0"/>
              </a:rPr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65925D4-019A-D9CA-9053-B6B97326CE18}"/>
              </a:ext>
            </a:extLst>
          </p:cNvPr>
          <p:cNvSpPr txBox="1"/>
          <p:nvPr/>
        </p:nvSpPr>
        <p:spPr>
          <a:xfrm>
            <a:off x="1196341" y="5854819"/>
            <a:ext cx="6894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err="1">
                <a:latin typeface="Avenir Next" panose="020B0503020202020204" pitchFamily="34" charset="0"/>
              </a:rPr>
              <a:t>credit</a:t>
            </a:r>
            <a:r>
              <a:rPr lang="es-ES" sz="2800" dirty="0">
                <a:latin typeface="Avenir Next" panose="020B0503020202020204" pitchFamily="34" charset="0"/>
              </a:rPr>
              <a:t>: Sergio Cabana-Freire, IGFAE-USC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079766E-E702-3BCC-8448-5E924F42AAA4}"/>
              </a:ext>
            </a:extLst>
          </p:cNvPr>
          <p:cNvSpPr txBox="1"/>
          <p:nvPr/>
        </p:nvSpPr>
        <p:spPr>
          <a:xfrm>
            <a:off x="11556170" y="5224043"/>
            <a:ext cx="2902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err="1">
                <a:latin typeface="Avenir Next" panose="020B0503020202020204" pitchFamily="34" charset="0"/>
              </a:rPr>
              <a:t>Antenna</a:t>
            </a:r>
            <a:r>
              <a:rPr lang="es-ES" sz="2800" b="1" dirty="0">
                <a:latin typeface="Avenir Next" panose="020B0503020202020204" pitchFamily="34" charset="0"/>
              </a:rPr>
              <a:t> array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D256DBB0-6899-7BE4-16EE-CF947BDC4D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94867" y="3157295"/>
            <a:ext cx="7097602" cy="367392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6DD6F672-9F7A-8B4F-B5C0-9C3E3789C343}"/>
              </a:ext>
            </a:extLst>
          </p:cNvPr>
          <p:cNvSpPr txBox="1"/>
          <p:nvPr/>
        </p:nvSpPr>
        <p:spPr>
          <a:xfrm>
            <a:off x="17351822" y="2205662"/>
            <a:ext cx="4096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>
                <a:latin typeface="Avenir Next" panose="020B0503020202020204" pitchFamily="34" charset="0"/>
              </a:rPr>
              <a:t>Peak</a:t>
            </a:r>
            <a:r>
              <a:rPr lang="es-ES" sz="2800" dirty="0">
                <a:latin typeface="Avenir Next" panose="020B0503020202020204" pitchFamily="34" charset="0"/>
              </a:rPr>
              <a:t> </a:t>
            </a:r>
            <a:r>
              <a:rPr lang="es-ES" sz="2800" dirty="0" err="1">
                <a:latin typeface="Avenir Next" panose="020B0503020202020204" pitchFamily="34" charset="0"/>
              </a:rPr>
              <a:t>electric</a:t>
            </a:r>
            <a:r>
              <a:rPr lang="es-ES" sz="2800" dirty="0">
                <a:latin typeface="Avenir Next" panose="020B0503020202020204" pitchFamily="34" charset="0"/>
              </a:rPr>
              <a:t> </a:t>
            </a:r>
            <a:r>
              <a:rPr lang="es-ES" sz="2800" dirty="0" err="1">
                <a:latin typeface="Avenir Next" panose="020B0503020202020204" pitchFamily="34" charset="0"/>
              </a:rPr>
              <a:t>field</a:t>
            </a:r>
            <a:r>
              <a:rPr lang="es-ES" sz="2800" dirty="0">
                <a:latin typeface="Avenir Next" panose="020B0503020202020204" pitchFamily="34" charset="0"/>
              </a:rPr>
              <a:t> (</a:t>
            </a:r>
            <a:r>
              <a:rPr lang="es-ES" sz="2800" dirty="0" err="1">
                <a:latin typeface="Avenir Next" panose="020B0503020202020204" pitchFamily="34" charset="0"/>
              </a:rPr>
              <a:t>ZHAireS</a:t>
            </a:r>
            <a:r>
              <a:rPr lang="es-ES" sz="2800" dirty="0">
                <a:latin typeface="Avenir Next" panose="020B0503020202020204" pitchFamily="34" charset="0"/>
              </a:rPr>
              <a:t>)</a:t>
            </a:r>
          </a:p>
        </p:txBody>
      </p:sp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id="{A24FDE6A-F28B-007A-0190-A937BFDDB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81843" y="12847321"/>
            <a:ext cx="551433" cy="595035"/>
          </a:xfrm>
        </p:spPr>
        <p:txBody>
          <a:bodyPr/>
          <a:lstStyle/>
          <a:p>
            <a:fld id="{4F46717C-9308-481C-9D65-E14D04AC630D}" type="slidenum">
              <a:rPr lang="fr-FR" smtClean="0"/>
              <a:t>28</a:t>
            </a:fld>
            <a:endParaRPr lang="fr-FR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69344CBB-5F99-50BD-B161-F8982BB3D7D5}"/>
              </a:ext>
            </a:extLst>
          </p:cNvPr>
          <p:cNvGrpSpPr/>
          <p:nvPr/>
        </p:nvGrpSpPr>
        <p:grpSpPr>
          <a:xfrm>
            <a:off x="8026400" y="7396898"/>
            <a:ext cx="15544800" cy="5747940"/>
            <a:chOff x="6793830" y="2121661"/>
            <a:chExt cx="15544800" cy="5747940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7322795F-F0BD-3CFD-B1DE-097E182C74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93830" y="2317887"/>
              <a:ext cx="15544800" cy="5551714"/>
            </a:xfrm>
            <a:prstGeom prst="rect">
              <a:avLst/>
            </a:prstGeom>
          </p:spPr>
        </p:pic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81C6329F-7B9E-20DC-5206-C43656794A10}"/>
                </a:ext>
              </a:extLst>
            </p:cNvPr>
            <p:cNvSpPr txBox="1"/>
            <p:nvPr/>
          </p:nvSpPr>
          <p:spPr>
            <a:xfrm>
              <a:off x="18807484" y="4580484"/>
              <a:ext cx="150554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800" b="1" dirty="0">
                  <a:solidFill>
                    <a:srgbClr val="007A93"/>
                  </a:solidFill>
                  <a:latin typeface="Avenir Next" panose="020B0503020202020204" pitchFamily="34" charset="0"/>
                </a:rPr>
                <a:t>HERON</a:t>
              </a:r>
            </a:p>
          </p:txBody>
        </p:sp>
        <p:cxnSp>
          <p:nvCxnSpPr>
            <p:cNvPr id="20" name="Conector recto de flecha 19">
              <a:extLst>
                <a:ext uri="{FF2B5EF4-FFF2-40B4-BE49-F238E27FC236}">
                  <a16:creationId xmlns:a16="http://schemas.microsoft.com/office/drawing/2014/main" id="{9820033F-3A5D-8CE3-FE28-F7E831918DB0}"/>
                </a:ext>
              </a:extLst>
            </p:cNvPr>
            <p:cNvCxnSpPr/>
            <p:nvPr/>
          </p:nvCxnSpPr>
          <p:spPr>
            <a:xfrm>
              <a:off x="19823313" y="5072902"/>
              <a:ext cx="795130" cy="675860"/>
            </a:xfrm>
            <a:prstGeom prst="straightConnector1">
              <a:avLst/>
            </a:prstGeom>
            <a:ln w="19050">
              <a:solidFill>
                <a:srgbClr val="007A9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EB3A409D-9B5C-56BB-8DBD-5A9DC1298A68}"/>
                </a:ext>
              </a:extLst>
            </p:cNvPr>
            <p:cNvCxnSpPr>
              <a:cxnSpLocks/>
            </p:cNvCxnSpPr>
            <p:nvPr/>
          </p:nvCxnSpPr>
          <p:spPr>
            <a:xfrm>
              <a:off x="14869886" y="6008911"/>
              <a:ext cx="2207152" cy="1582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EC06652B-F136-4474-FCF7-77907C953B54}"/>
                </a:ext>
              </a:extLst>
            </p:cNvPr>
            <p:cNvSpPr/>
            <p:nvPr/>
          </p:nvSpPr>
          <p:spPr>
            <a:xfrm>
              <a:off x="18390092" y="5848271"/>
              <a:ext cx="648000" cy="291050"/>
            </a:xfrm>
            <a:prstGeom prst="ellipse">
              <a:avLst/>
            </a:prstGeom>
            <a:solidFill>
              <a:schemeClr val="tx1">
                <a:alpha val="4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600"/>
            </a:p>
          </p:txBody>
        </p:sp>
        <p:sp>
          <p:nvSpPr>
            <p:cNvPr id="23" name="Trapecio 22">
              <a:extLst>
                <a:ext uri="{FF2B5EF4-FFF2-40B4-BE49-F238E27FC236}">
                  <a16:creationId xmlns:a16="http://schemas.microsoft.com/office/drawing/2014/main" id="{FD11B949-8722-796F-F41D-6EFC9ECA3E83}"/>
                </a:ext>
              </a:extLst>
            </p:cNvPr>
            <p:cNvSpPr/>
            <p:nvPr/>
          </p:nvSpPr>
          <p:spPr>
            <a:xfrm rot="16200000">
              <a:off x="19680183" y="5218492"/>
              <a:ext cx="291054" cy="1584000"/>
            </a:xfrm>
            <a:prstGeom prst="trapezoid">
              <a:avLst/>
            </a:prstGeom>
            <a:solidFill>
              <a:schemeClr val="accent1">
                <a:alpha val="66817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600"/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FF3AB56E-9DE1-8300-F053-60C97BE26A78}"/>
                </a:ext>
              </a:extLst>
            </p:cNvPr>
            <p:cNvSpPr txBox="1"/>
            <p:nvPr/>
          </p:nvSpPr>
          <p:spPr>
            <a:xfrm>
              <a:off x="18041210" y="5225402"/>
              <a:ext cx="14734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800" b="1" dirty="0" err="1">
                  <a:solidFill>
                    <a:schemeClr val="bg1">
                      <a:lumMod val="50000"/>
                    </a:schemeClr>
                  </a:solidFill>
                  <a:latin typeface="Avenir Next" panose="020B0503020202020204" pitchFamily="34" charset="0"/>
                </a:rPr>
                <a:t>shower</a:t>
              </a:r>
              <a:endParaRPr lang="es-ES" sz="2800" b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endParaRP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5A5FEF08-6E26-3635-2E98-6BB423F16C3F}"/>
                </a:ext>
              </a:extLst>
            </p:cNvPr>
            <p:cNvSpPr txBox="1"/>
            <p:nvPr/>
          </p:nvSpPr>
          <p:spPr>
            <a:xfrm>
              <a:off x="19335847" y="6005306"/>
              <a:ext cx="109998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800" b="1" dirty="0">
                  <a:solidFill>
                    <a:schemeClr val="accent1">
                      <a:lumMod val="75000"/>
                    </a:schemeClr>
                  </a:solidFill>
                  <a:latin typeface="Avenir Next" panose="020B0503020202020204" pitchFamily="34" charset="0"/>
                </a:rPr>
                <a:t>radio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DA36E18C-C625-00AF-A498-EFDA38F1AF13}"/>
                </a:ext>
              </a:extLst>
            </p:cNvPr>
            <p:cNvSpPr txBox="1"/>
            <p:nvPr/>
          </p:nvSpPr>
          <p:spPr>
            <a:xfrm>
              <a:off x="15587618" y="5840540"/>
              <a:ext cx="60305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4000" b="1" dirty="0" err="1">
                  <a:latin typeface="Symbol" pitchFamily="2" charset="2"/>
                </a:rPr>
                <a:t>n</a:t>
              </a:r>
              <a:r>
                <a:rPr lang="es-ES" sz="4000" b="1" baseline="-25000" dirty="0" err="1">
                  <a:latin typeface="Symbol" pitchFamily="2" charset="2"/>
                </a:rPr>
                <a:t>t</a:t>
              </a:r>
              <a:endParaRPr lang="es-ES" sz="4000" b="1" baseline="-25000" dirty="0">
                <a:latin typeface="Symbol" pitchFamily="2" charset="2"/>
              </a:endParaRPr>
            </a:p>
          </p:txBody>
        </p:sp>
        <p:cxnSp>
          <p:nvCxnSpPr>
            <p:cNvPr id="27" name="Conector recto 26">
              <a:extLst>
                <a:ext uri="{FF2B5EF4-FFF2-40B4-BE49-F238E27FC236}">
                  <a16:creationId xmlns:a16="http://schemas.microsoft.com/office/drawing/2014/main" id="{02BA90DB-1840-EA8B-F9AF-2ACD3415FE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003494" y="6008609"/>
              <a:ext cx="1368000" cy="8534"/>
            </a:xfrm>
            <a:prstGeom prst="line">
              <a:avLst/>
            </a:prstGeom>
            <a:ln w="2222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6957833C-73DF-1793-FDDC-7AEFC71BB380}"/>
                </a:ext>
              </a:extLst>
            </p:cNvPr>
            <p:cNvSpPr txBox="1"/>
            <p:nvPr/>
          </p:nvSpPr>
          <p:spPr>
            <a:xfrm>
              <a:off x="17325812" y="5873486"/>
              <a:ext cx="41069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4000" b="1" dirty="0">
                  <a:latin typeface="Symbol" pitchFamily="2" charset="2"/>
                </a:rPr>
                <a:t>t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CF02150-C902-C96F-ACB5-96C4EDD5CACA}"/>
                </a:ext>
              </a:extLst>
            </p:cNvPr>
            <p:cNvSpPr txBox="1"/>
            <p:nvPr/>
          </p:nvSpPr>
          <p:spPr>
            <a:xfrm>
              <a:off x="8007476" y="2121661"/>
              <a:ext cx="49087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s-ES" sz="2800" b="1" dirty="0" err="1">
                  <a:latin typeface="Avenir Next" panose="020B0503020202020204" pitchFamily="34" charset="0"/>
                </a:rPr>
                <a:t>source</a:t>
              </a:r>
              <a:r>
                <a:rPr lang="es-ES" sz="2800" b="1" dirty="0">
                  <a:latin typeface="Avenir Next" panose="020B0503020202020204" pitchFamily="34" charset="0"/>
                </a:rPr>
                <a:t> at </a:t>
              </a:r>
              <a:r>
                <a:rPr lang="es-ES" sz="2800" b="1" dirty="0" err="1">
                  <a:latin typeface="Avenir Next" panose="020B0503020202020204" pitchFamily="34" charset="0"/>
                </a:rPr>
                <a:t>declination</a:t>
              </a:r>
              <a:r>
                <a:rPr lang="es-ES" sz="2800" b="1" dirty="0">
                  <a:latin typeface="Avenir Next" panose="020B0503020202020204" pitchFamily="34" charset="0"/>
                </a:rPr>
                <a:t> </a:t>
              </a:r>
              <a:r>
                <a:rPr lang="es-ES" sz="2800" b="1" dirty="0">
                  <a:latin typeface="Symbol" pitchFamily="2" charset="2"/>
                </a:rPr>
                <a:t>d</a:t>
              </a:r>
              <a:r>
                <a:rPr lang="es-ES" sz="2800" b="1" dirty="0">
                  <a:latin typeface="Avenir Next" panose="020B0503020202020204" pitchFamily="34" charset="0"/>
                </a:rPr>
                <a:t> ≅ 0</a:t>
              </a:r>
              <a:r>
                <a:rPr lang="es-ES" sz="2800" b="1" baseline="30000" dirty="0">
                  <a:latin typeface="Avenir Next" panose="020B0503020202020204" pitchFamily="34" charset="0"/>
                </a:rPr>
                <a:t>o</a:t>
              </a:r>
            </a:p>
          </p:txBody>
        </p:sp>
      </p:grpSp>
      <p:sp>
        <p:nvSpPr>
          <p:cNvPr id="17" name="Trapèze 17">
            <a:extLst>
              <a:ext uri="{FF2B5EF4-FFF2-40B4-BE49-F238E27FC236}">
                <a16:creationId xmlns:a16="http://schemas.microsoft.com/office/drawing/2014/main" id="{F76BBD30-6757-B952-EBDB-58CABAADC134}"/>
              </a:ext>
            </a:extLst>
          </p:cNvPr>
          <p:cNvSpPr/>
          <p:nvPr/>
        </p:nvSpPr>
        <p:spPr>
          <a:xfrm rot="16020000">
            <a:off x="7673854" y="-105381"/>
            <a:ext cx="449072" cy="10188645"/>
          </a:xfrm>
          <a:prstGeom prst="trapezoid">
            <a:avLst>
              <a:gd name="adj" fmla="val 42612"/>
            </a:avLst>
          </a:prstGeom>
          <a:solidFill>
            <a:schemeClr val="accent5">
              <a:lumMod val="50000"/>
              <a:alpha val="48000"/>
            </a:schemeClr>
          </a:solidFill>
          <a:ln>
            <a:gradFill flip="none" rotWithShape="1">
              <a:gsLst>
                <a:gs pos="0">
                  <a:srgbClr val="F8FCF5">
                    <a:alpha val="33000"/>
                  </a:srgbClr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endParaRPr lang="fr-FR" sz="2800" dirty="0">
              <a:latin typeface="Avenir Next" panose="020B0503020202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236293D5-7ECD-B748-84C2-E6A4A2405B20}"/>
              </a:ext>
            </a:extLst>
          </p:cNvPr>
          <p:cNvSpPr txBox="1"/>
          <p:nvPr/>
        </p:nvSpPr>
        <p:spPr>
          <a:xfrm>
            <a:off x="662888" y="7081588"/>
            <a:ext cx="723912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s-ES" sz="3600" b="1" dirty="0" err="1">
                <a:latin typeface="Avenir Next" panose="020B0503020202020204" pitchFamily="34" charset="0"/>
              </a:rPr>
              <a:t>Simulations</a:t>
            </a:r>
            <a:r>
              <a:rPr lang="es-ES" sz="3600" b="1" dirty="0">
                <a:latin typeface="Avenir Next" panose="020B0503020202020204" pitchFamily="34" charset="0"/>
              </a:rPr>
              <a:t>: </a:t>
            </a:r>
          </a:p>
          <a:p>
            <a:pPr>
              <a:spcBef>
                <a:spcPts val="0"/>
              </a:spcBef>
            </a:pPr>
            <a:endParaRPr lang="es-ES" sz="3600" b="1" dirty="0">
              <a:latin typeface="Avenir Next" panose="020B0503020202020204" pitchFamily="34" charset="0"/>
            </a:endParaRPr>
          </a:p>
          <a:p>
            <a:pPr marL="571500" indent="-571500">
              <a:spcBef>
                <a:spcPts val="0"/>
              </a:spcBef>
              <a:buFont typeface="Wingdings" pitchFamily="2" charset="2"/>
              <a:buChar char="q"/>
            </a:pPr>
            <a:r>
              <a:rPr lang="es-ES" sz="3600" dirty="0" err="1">
                <a:latin typeface="Avenir Next" panose="020B0503020202020204" pitchFamily="34" charset="0"/>
              </a:rPr>
              <a:t>estimate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sensitivity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of</a:t>
            </a:r>
            <a:r>
              <a:rPr lang="es-ES" sz="3600" dirty="0">
                <a:latin typeface="Avenir Next" panose="020B0503020202020204" pitchFamily="34" charset="0"/>
              </a:rPr>
              <a:t> site(s) vs </a:t>
            </a:r>
            <a:r>
              <a:rPr lang="es-ES" sz="3600" dirty="0" err="1">
                <a:latin typeface="Symbol" pitchFamily="2" charset="2"/>
              </a:rPr>
              <a:t>n</a:t>
            </a:r>
            <a:r>
              <a:rPr lang="es-ES" sz="3600" baseline="-25000" dirty="0" err="1">
                <a:latin typeface="Symbol" pitchFamily="2" charset="2"/>
              </a:rPr>
              <a:t>t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energy</a:t>
            </a:r>
            <a:r>
              <a:rPr lang="es-ES" sz="3600" dirty="0">
                <a:latin typeface="Avenir Next" panose="020B0503020202020204" pitchFamily="34" charset="0"/>
              </a:rPr>
              <a:t>, </a:t>
            </a:r>
            <a:r>
              <a:rPr lang="es-ES" sz="3600" dirty="0" err="1">
                <a:latin typeface="Avenir Next" panose="020B0503020202020204" pitchFamily="34" charset="0"/>
              </a:rPr>
              <a:t>accounting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for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topography</a:t>
            </a:r>
            <a:r>
              <a:rPr lang="es-ES" sz="3600" dirty="0">
                <a:latin typeface="Avenir Next" panose="020B0503020202020204" pitchFamily="34" charset="0"/>
              </a:rPr>
              <a:t>, </a:t>
            </a:r>
            <a:r>
              <a:rPr lang="es-ES" sz="3600" dirty="0" err="1">
                <a:latin typeface="Avenir Next" panose="020B0503020202020204" pitchFamily="34" charset="0"/>
              </a:rPr>
              <a:t>declination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of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sources</a:t>
            </a:r>
            <a:r>
              <a:rPr lang="es-ES" sz="3600" dirty="0">
                <a:latin typeface="Avenir Next" panose="020B0503020202020204" pitchFamily="34" charset="0"/>
              </a:rPr>
              <a:t>,…</a:t>
            </a:r>
          </a:p>
          <a:p>
            <a:pPr marL="571500" indent="-571500">
              <a:spcBef>
                <a:spcPts val="0"/>
              </a:spcBef>
              <a:buFont typeface="Wingdings" pitchFamily="2" charset="2"/>
              <a:buChar char="q"/>
            </a:pPr>
            <a:r>
              <a:rPr lang="es-ES" sz="3600" dirty="0" err="1">
                <a:latin typeface="Avenir Next" panose="020B0503020202020204" pitchFamily="34" charset="0"/>
              </a:rPr>
              <a:t>optimize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parameters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of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both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phased</a:t>
            </a:r>
            <a:r>
              <a:rPr lang="es-ES" sz="3600" dirty="0">
                <a:latin typeface="Avenir Next" panose="020B0503020202020204" pitchFamily="34" charset="0"/>
              </a:rPr>
              <a:t> &amp; </a:t>
            </a:r>
            <a:r>
              <a:rPr lang="es-ES" sz="3600" dirty="0" err="1">
                <a:latin typeface="Avenir Next" panose="020B0503020202020204" pitchFamily="34" charset="0"/>
              </a:rPr>
              <a:t>standalone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arrays</a:t>
            </a:r>
            <a:endParaRPr lang="es-ES" sz="3600" dirty="0">
              <a:latin typeface="Avenir Next" panose="020B0503020202020204" pitchFamily="34" charset="0"/>
            </a:endParaRPr>
          </a:p>
          <a:p>
            <a:pPr marL="571500" indent="-571500">
              <a:spcBef>
                <a:spcPts val="0"/>
              </a:spcBef>
              <a:buFont typeface="Wingdings" pitchFamily="2" charset="2"/>
              <a:buChar char="q"/>
            </a:pPr>
            <a:r>
              <a:rPr lang="es-ES" sz="3600" dirty="0">
                <a:latin typeface="Avenir Next" panose="020B0503020202020204" pitchFamily="34" charset="0"/>
              </a:rPr>
              <a:t>…</a:t>
            </a:r>
          </a:p>
          <a:p>
            <a:pPr>
              <a:spcBef>
                <a:spcPts val="0"/>
              </a:spcBef>
            </a:pPr>
            <a:endParaRPr lang="es-ES" sz="3600" dirty="0">
              <a:latin typeface="Avenir Next" panose="020B0503020202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7F1D9BA2-2F83-E584-B646-CECB222E1B41}"/>
              </a:ext>
            </a:extLst>
          </p:cNvPr>
          <p:cNvSpPr txBox="1"/>
          <p:nvPr/>
        </p:nvSpPr>
        <p:spPr>
          <a:xfrm>
            <a:off x="826157" y="2050956"/>
            <a:ext cx="12247418" cy="7078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ES" sz="4000" dirty="0" err="1">
                <a:latin typeface="Avenir Next" panose="020B0503020202020204" pitchFamily="34" charset="0"/>
              </a:rPr>
              <a:t>performed</a:t>
            </a:r>
            <a:r>
              <a:rPr lang="es-ES" sz="4000" dirty="0">
                <a:latin typeface="Avenir Next" panose="020B0503020202020204" pitchFamily="34" charset="0"/>
              </a:rPr>
              <a:t> </a:t>
            </a:r>
            <a:r>
              <a:rPr lang="es-ES" sz="4000" dirty="0" err="1">
                <a:latin typeface="Avenir Next" panose="020B0503020202020204" pitchFamily="34" charset="0"/>
              </a:rPr>
              <a:t>with</a:t>
            </a:r>
            <a:r>
              <a:rPr lang="es-ES" sz="4000" dirty="0">
                <a:latin typeface="Avenir Next" panose="020B0503020202020204" pitchFamily="34" charset="0"/>
              </a:rPr>
              <a:t> </a:t>
            </a:r>
            <a:r>
              <a:rPr lang="es-ES" sz="4000" dirty="0" err="1">
                <a:latin typeface="Avenir Next" panose="020B0503020202020204" pitchFamily="34" charset="0"/>
              </a:rPr>
              <a:t>ZHAireS</a:t>
            </a:r>
            <a:r>
              <a:rPr lang="es-ES" sz="4000" dirty="0">
                <a:latin typeface="Avenir Next" panose="020B0503020202020204" pitchFamily="34" charset="0"/>
              </a:rPr>
              <a:t> – RASPASS</a:t>
            </a:r>
          </a:p>
        </p:txBody>
      </p:sp>
      <p:pic>
        <p:nvPicPr>
          <p:cNvPr id="31" name="Picture 4" descr="Texto&#10;&#10;Descripción generada automáticamente">
            <a:extLst>
              <a:ext uri="{FF2B5EF4-FFF2-40B4-BE49-F238E27FC236}">
                <a16:creationId xmlns:a16="http://schemas.microsoft.com/office/drawing/2014/main" id="{37FF4EB3-2E49-AE5E-CA53-A94EEFD8A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6963" y="750251"/>
            <a:ext cx="5544000" cy="73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8238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0">
            <a:extLst>
              <a:ext uri="{FF2B5EF4-FFF2-40B4-BE49-F238E27FC236}">
                <a16:creationId xmlns:a16="http://schemas.microsoft.com/office/drawing/2014/main" id="{D5EAF69E-C57A-1917-626F-965B6D8F2A99}"/>
              </a:ext>
            </a:extLst>
          </p:cNvPr>
          <p:cNvSpPr>
            <a:spLocks noChangeAspect="1"/>
          </p:cNvSpPr>
          <p:nvPr/>
        </p:nvSpPr>
        <p:spPr>
          <a:xfrm>
            <a:off x="-38099" y="2754643"/>
            <a:ext cx="11716692" cy="4433122"/>
          </a:xfrm>
          <a:custGeom>
            <a:avLst/>
            <a:gdLst/>
            <a:ahLst/>
            <a:cxnLst/>
            <a:rect l="l" t="t" r="r" b="b"/>
            <a:pathLst>
              <a:path w="9034854" h="3418429">
                <a:moveTo>
                  <a:pt x="0" y="0"/>
                </a:moveTo>
                <a:lnTo>
                  <a:pt x="9034854" y="0"/>
                </a:lnTo>
                <a:lnTo>
                  <a:pt x="9034854" y="3418429"/>
                </a:lnTo>
                <a:lnTo>
                  <a:pt x="0" y="34184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4912" b="-2875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BCE4B6CA-A9F9-AB51-9E9A-C7055CD7D375}"/>
              </a:ext>
            </a:extLst>
          </p:cNvPr>
          <p:cNvSpPr>
            <a:spLocks noChangeAspect="1"/>
          </p:cNvSpPr>
          <p:nvPr/>
        </p:nvSpPr>
        <p:spPr>
          <a:xfrm>
            <a:off x="12259036" y="3021343"/>
            <a:ext cx="11573660" cy="4433122"/>
          </a:xfrm>
          <a:custGeom>
            <a:avLst/>
            <a:gdLst/>
            <a:ahLst/>
            <a:cxnLst/>
            <a:rect l="l" t="t" r="r" b="b"/>
            <a:pathLst>
              <a:path w="8924559" h="3418429">
                <a:moveTo>
                  <a:pt x="0" y="0"/>
                </a:moveTo>
                <a:lnTo>
                  <a:pt x="8924559" y="0"/>
                </a:lnTo>
                <a:lnTo>
                  <a:pt x="8924559" y="3418429"/>
                </a:lnTo>
                <a:lnTo>
                  <a:pt x="0" y="34184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443" r="-103" b="-26167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41C4B3E8-3BE3-6314-CAAD-8903F171FDFB}"/>
              </a:ext>
            </a:extLst>
          </p:cNvPr>
          <p:cNvSpPr>
            <a:spLocks noChangeAspect="1"/>
          </p:cNvSpPr>
          <p:nvPr/>
        </p:nvSpPr>
        <p:spPr>
          <a:xfrm>
            <a:off x="52249" y="7653302"/>
            <a:ext cx="11103554" cy="4300665"/>
          </a:xfrm>
          <a:custGeom>
            <a:avLst/>
            <a:gdLst/>
            <a:ahLst/>
            <a:cxnLst/>
            <a:rect l="l" t="t" r="r" b="b"/>
            <a:pathLst>
              <a:path w="8562057" h="3316284">
                <a:moveTo>
                  <a:pt x="0" y="0"/>
                </a:moveTo>
                <a:lnTo>
                  <a:pt x="8562057" y="0"/>
                </a:lnTo>
                <a:lnTo>
                  <a:pt x="8562057" y="3316284"/>
                </a:lnTo>
                <a:lnTo>
                  <a:pt x="0" y="33162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2208" b="-27206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Freeform 24">
            <a:extLst>
              <a:ext uri="{FF2B5EF4-FFF2-40B4-BE49-F238E27FC236}">
                <a16:creationId xmlns:a16="http://schemas.microsoft.com/office/drawing/2014/main" id="{73560B4C-B491-9543-1A6F-F1FF0753EB34}"/>
              </a:ext>
            </a:extLst>
          </p:cNvPr>
          <p:cNvSpPr>
            <a:spLocks noChangeAspect="1"/>
          </p:cNvSpPr>
          <p:nvPr/>
        </p:nvSpPr>
        <p:spPr>
          <a:xfrm>
            <a:off x="12006653" y="7700362"/>
            <a:ext cx="11999783" cy="4291676"/>
          </a:xfrm>
          <a:custGeom>
            <a:avLst/>
            <a:gdLst/>
            <a:ahLst/>
            <a:cxnLst/>
            <a:rect l="l" t="t" r="r" b="b"/>
            <a:pathLst>
              <a:path w="9253146" h="3309356">
                <a:moveTo>
                  <a:pt x="0" y="0"/>
                </a:moveTo>
                <a:lnTo>
                  <a:pt x="9253146" y="0"/>
                </a:lnTo>
                <a:lnTo>
                  <a:pt x="9253146" y="3309356"/>
                </a:lnTo>
                <a:lnTo>
                  <a:pt x="0" y="33093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62808" r="-32" b="-31557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775A2A93-1FA1-080D-13F7-5468B214F230}"/>
              </a:ext>
            </a:extLst>
          </p:cNvPr>
          <p:cNvSpPr txBox="1">
            <a:spLocks/>
          </p:cNvSpPr>
          <p:nvPr/>
        </p:nvSpPr>
        <p:spPr>
          <a:xfrm>
            <a:off x="417094" y="-227506"/>
            <a:ext cx="21031200" cy="2651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70C0"/>
                </a:solidFill>
                <a:uFillTx/>
                <a:latin typeface="Avenir Next" panose="020B0503020202020204" pitchFamily="34" charset="0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hangingPunct="1"/>
            <a:r>
              <a:rPr lang="fr-FR" dirty="0">
                <a:solidFill>
                  <a:srgbClr val="007A93"/>
                </a:solidFill>
              </a:rPr>
              <a:t>Topography in simulations</a:t>
            </a:r>
          </a:p>
        </p:txBody>
      </p:sp>
      <p:pic>
        <p:nvPicPr>
          <p:cNvPr id="10" name="Picture 4" descr="Texto&#10;&#10;Descripción generada automáticamente">
            <a:extLst>
              <a:ext uri="{FF2B5EF4-FFF2-40B4-BE49-F238E27FC236}">
                <a16:creationId xmlns:a16="http://schemas.microsoft.com/office/drawing/2014/main" id="{ED455B18-C0F7-95E3-A2D1-41D05008D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6963" y="750251"/>
            <a:ext cx="5544000" cy="73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4">
            <a:extLst>
              <a:ext uri="{FF2B5EF4-FFF2-40B4-BE49-F238E27FC236}">
                <a16:creationId xmlns:a16="http://schemas.microsoft.com/office/drawing/2014/main" id="{7661D44B-8A86-FCA3-6E1C-CB12FD0F4B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2174" y="441365"/>
            <a:ext cx="2207584" cy="198465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2914E14D-097C-972D-3786-E110982AE4DA}"/>
              </a:ext>
            </a:extLst>
          </p:cNvPr>
          <p:cNvSpPr txBox="1"/>
          <p:nvPr/>
        </p:nvSpPr>
        <p:spPr>
          <a:xfrm>
            <a:off x="8041009" y="12419504"/>
            <a:ext cx="74927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err="1">
                <a:latin typeface="Avenir Next" panose="020B0503020202020204" pitchFamily="34" charset="0"/>
              </a:rPr>
              <a:t>credit</a:t>
            </a:r>
            <a:r>
              <a:rPr lang="es-ES" sz="2800" dirty="0">
                <a:latin typeface="Avenir Next" panose="020B0503020202020204" pitchFamily="34" charset="0"/>
              </a:rPr>
              <a:t>: </a:t>
            </a:r>
            <a:r>
              <a:rPr lang="es-ES" sz="2800" dirty="0" err="1">
                <a:latin typeface="Avenir Next" panose="020B0503020202020204" pitchFamily="34" charset="0"/>
              </a:rPr>
              <a:t>Maria</a:t>
            </a:r>
            <a:r>
              <a:rPr lang="es-ES" sz="2800" dirty="0">
                <a:latin typeface="Avenir Next" panose="020B0503020202020204" pitchFamily="34" charset="0"/>
              </a:rPr>
              <a:t> Durán de las Heras, IGFAE-USC</a:t>
            </a:r>
          </a:p>
        </p:txBody>
      </p:sp>
      <p:sp>
        <p:nvSpPr>
          <p:cNvPr id="13" name="TextBox 25">
            <a:extLst>
              <a:ext uri="{FF2B5EF4-FFF2-40B4-BE49-F238E27FC236}">
                <a16:creationId xmlns:a16="http://schemas.microsoft.com/office/drawing/2014/main" id="{652E5D65-8515-8CD5-1F7F-22D47911DD83}"/>
              </a:ext>
            </a:extLst>
          </p:cNvPr>
          <p:cNvSpPr txBox="1"/>
          <p:nvPr/>
        </p:nvSpPr>
        <p:spPr>
          <a:xfrm>
            <a:off x="16554259" y="7000911"/>
            <a:ext cx="3289408" cy="90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08"/>
              </a:lnSpc>
              <a:spcBef>
                <a:spcPct val="0"/>
              </a:spcBef>
            </a:pPr>
            <a:r>
              <a:rPr lang="en-US" sz="2577" b="1" dirty="0">
                <a:solidFill>
                  <a:srgbClr val="0CC0DF"/>
                </a:solidFill>
                <a:latin typeface="Avenir Next" panose="020B0503020202020204" pitchFamily="34" charset="0"/>
                <a:ea typeface="Arial MT Pro Bold"/>
                <a:cs typeface="Arial MT Pro Bold"/>
                <a:sym typeface="Arial MT Pro Bold"/>
              </a:rPr>
              <a:t>Downward-going absorbed tau</a:t>
            </a:r>
          </a:p>
        </p:txBody>
      </p:sp>
      <p:sp>
        <p:nvSpPr>
          <p:cNvPr id="14" name="TextBox 25">
            <a:extLst>
              <a:ext uri="{FF2B5EF4-FFF2-40B4-BE49-F238E27FC236}">
                <a16:creationId xmlns:a16="http://schemas.microsoft.com/office/drawing/2014/main" id="{1ED005DD-A5EC-6380-5FAA-1826D7B70885}"/>
              </a:ext>
            </a:extLst>
          </p:cNvPr>
          <p:cNvSpPr txBox="1"/>
          <p:nvPr/>
        </p:nvSpPr>
        <p:spPr>
          <a:xfrm>
            <a:off x="18298327" y="2771271"/>
            <a:ext cx="3289408" cy="90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08"/>
              </a:lnSpc>
              <a:spcBef>
                <a:spcPct val="0"/>
              </a:spcBef>
            </a:pPr>
            <a:r>
              <a:rPr lang="en-US" sz="2577" b="1" dirty="0">
                <a:solidFill>
                  <a:srgbClr val="0CC0DF"/>
                </a:solidFill>
                <a:latin typeface="Avenir Next" panose="020B0503020202020204" pitchFamily="34" charset="0"/>
                <a:ea typeface="Arial MT Pro Bold"/>
                <a:cs typeface="Arial MT Pro Bold"/>
                <a:sym typeface="Arial MT Pro Bold"/>
              </a:rPr>
              <a:t>Downward-going detected  tau</a:t>
            </a:r>
          </a:p>
        </p:txBody>
      </p:sp>
      <p:sp>
        <p:nvSpPr>
          <p:cNvPr id="15" name="TextBox 25">
            <a:extLst>
              <a:ext uri="{FF2B5EF4-FFF2-40B4-BE49-F238E27FC236}">
                <a16:creationId xmlns:a16="http://schemas.microsoft.com/office/drawing/2014/main" id="{B946E591-469A-EAB1-5791-69FA0B65E7F2}"/>
              </a:ext>
            </a:extLst>
          </p:cNvPr>
          <p:cNvSpPr txBox="1"/>
          <p:nvPr/>
        </p:nvSpPr>
        <p:spPr>
          <a:xfrm>
            <a:off x="3883121" y="7416365"/>
            <a:ext cx="4213145" cy="90710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08"/>
              </a:lnSpc>
              <a:spcBef>
                <a:spcPct val="0"/>
              </a:spcBef>
            </a:pPr>
            <a:r>
              <a:rPr lang="en-US" sz="2577" b="1" dirty="0">
                <a:solidFill>
                  <a:srgbClr val="7030A0"/>
                </a:solidFill>
                <a:latin typeface="Avenir Next" panose="020B0503020202020204" pitchFamily="34" charset="0"/>
                <a:ea typeface="Arial MT Pro Bold"/>
                <a:cs typeface="Arial MT Pro Bold"/>
                <a:sym typeface="Arial MT Pro Bold"/>
              </a:rPr>
              <a:t>Upward-going </a:t>
            </a:r>
          </a:p>
          <a:p>
            <a:pPr algn="l">
              <a:lnSpc>
                <a:spcPts val="3608"/>
              </a:lnSpc>
              <a:spcBef>
                <a:spcPct val="0"/>
              </a:spcBef>
            </a:pPr>
            <a:r>
              <a:rPr lang="en-US" sz="2577" b="1" dirty="0">
                <a:solidFill>
                  <a:srgbClr val="7030A0"/>
                </a:solidFill>
                <a:latin typeface="Avenir Next" panose="020B0503020202020204" pitchFamily="34" charset="0"/>
                <a:ea typeface="Arial MT Pro Bold"/>
                <a:cs typeface="Arial MT Pro Bold"/>
                <a:sym typeface="Arial MT Pro Bold"/>
              </a:rPr>
              <a:t>blocked radio emission </a:t>
            </a:r>
          </a:p>
        </p:txBody>
      </p:sp>
      <p:sp>
        <p:nvSpPr>
          <p:cNvPr id="16" name="TextBox 25">
            <a:extLst>
              <a:ext uri="{FF2B5EF4-FFF2-40B4-BE49-F238E27FC236}">
                <a16:creationId xmlns:a16="http://schemas.microsoft.com/office/drawing/2014/main" id="{EEE4044E-8BD4-0BEC-28B1-2FDA6BE72A1D}"/>
              </a:ext>
            </a:extLst>
          </p:cNvPr>
          <p:cNvSpPr txBox="1"/>
          <p:nvPr/>
        </p:nvSpPr>
        <p:spPr>
          <a:xfrm>
            <a:off x="3368167" y="2477914"/>
            <a:ext cx="4213145" cy="90710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08"/>
              </a:lnSpc>
              <a:spcBef>
                <a:spcPct val="0"/>
              </a:spcBef>
            </a:pPr>
            <a:r>
              <a:rPr lang="en-US" sz="2577" b="1" dirty="0">
                <a:solidFill>
                  <a:srgbClr val="7030A0"/>
                </a:solidFill>
                <a:latin typeface="Avenir Next" panose="020B0503020202020204" pitchFamily="34" charset="0"/>
                <a:ea typeface="Arial MT Pro Bold"/>
                <a:cs typeface="Arial MT Pro Bold"/>
                <a:sym typeface="Arial MT Pro Bold"/>
              </a:rPr>
              <a:t>Upward-going </a:t>
            </a:r>
          </a:p>
          <a:p>
            <a:pPr algn="l">
              <a:lnSpc>
                <a:spcPts val="3608"/>
              </a:lnSpc>
              <a:spcBef>
                <a:spcPct val="0"/>
              </a:spcBef>
            </a:pPr>
            <a:r>
              <a:rPr lang="en-US" sz="2577" b="1" dirty="0">
                <a:solidFill>
                  <a:srgbClr val="7030A0"/>
                </a:solidFill>
                <a:latin typeface="Avenir Next" panose="020B0503020202020204" pitchFamily="34" charset="0"/>
                <a:ea typeface="Arial MT Pro Bold"/>
                <a:cs typeface="Arial MT Pro Bold"/>
                <a:sym typeface="Arial MT Pro Bold"/>
              </a:rPr>
              <a:t>detected tau</a:t>
            </a:r>
          </a:p>
        </p:txBody>
      </p:sp>
    </p:spTree>
    <p:extLst>
      <p:ext uri="{BB962C8B-B14F-4D97-AF65-F5344CB8AC3E}">
        <p14:creationId xmlns:p14="http://schemas.microsoft.com/office/powerpoint/2010/main" val="379341867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B7400-1446-ACC2-3002-DD3152D55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>
            <a:extLst>
              <a:ext uri="{FF2B5EF4-FFF2-40B4-BE49-F238E27FC236}">
                <a16:creationId xmlns:a16="http://schemas.microsoft.com/office/drawing/2014/main" id="{39AC0B72-B912-3C4B-5894-5AED1BAB7051}"/>
              </a:ext>
            </a:extLst>
          </p:cNvPr>
          <p:cNvGrpSpPr/>
          <p:nvPr/>
        </p:nvGrpSpPr>
        <p:grpSpPr>
          <a:xfrm>
            <a:off x="570527" y="1527287"/>
            <a:ext cx="15050972" cy="12188714"/>
            <a:chOff x="285263" y="763643"/>
            <a:chExt cx="7525486" cy="6094357"/>
          </a:xfrm>
        </p:grpSpPr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2D285971-1606-D945-FD13-2DD1A4EC9E39}"/>
                </a:ext>
              </a:extLst>
            </p:cNvPr>
            <p:cNvGrpSpPr/>
            <p:nvPr/>
          </p:nvGrpSpPr>
          <p:grpSpPr>
            <a:xfrm>
              <a:off x="285263" y="763643"/>
              <a:ext cx="7525486" cy="6094357"/>
              <a:chOff x="285263" y="763643"/>
              <a:chExt cx="7525486" cy="6094357"/>
            </a:xfrm>
          </p:grpSpPr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id="{9B9AFBA5-A346-057E-11EB-FD6126D815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5263" y="763643"/>
                <a:ext cx="7525486" cy="6094357"/>
              </a:xfrm>
              <a:prstGeom prst="rect">
                <a:avLst/>
              </a:prstGeom>
            </p:spPr>
          </p:pic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6D88D5EC-9BFE-9BE2-0FDB-DA1CE5D7C65C}"/>
                  </a:ext>
                </a:extLst>
              </p:cNvPr>
              <p:cNvSpPr txBox="1"/>
              <p:nvPr/>
            </p:nvSpPr>
            <p:spPr>
              <a:xfrm>
                <a:off x="6413570" y="4125057"/>
                <a:ext cx="56361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</a:t>
                </a:r>
                <a:r>
                  <a:rPr lang="es-ES" sz="22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instep</a:t>
                </a:r>
                <a:r>
                  <a:rPr lang="es-ES" sz="2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</a:t>
                </a:r>
              </a:p>
            </p:txBody>
          </p:sp>
          <p:cxnSp>
            <p:nvCxnSpPr>
              <p:cNvPr id="19" name="Conector recto de flecha 18">
                <a:extLst>
                  <a:ext uri="{FF2B5EF4-FFF2-40B4-BE49-F238E27FC236}">
                    <a16:creationId xmlns:a16="http://schemas.microsoft.com/office/drawing/2014/main" id="{36FDB5C7-E44B-B5E4-CD4A-8EE12B9926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472269" y="4433977"/>
                <a:ext cx="288704" cy="442444"/>
              </a:xfrm>
              <a:prstGeom prst="straightConnector1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  <a:tailEnd type="triangle" w="lg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E08B9B15-3F03-2EDC-E392-89531862653C}"/>
                </a:ext>
              </a:extLst>
            </p:cNvPr>
            <p:cNvSpPr txBox="1"/>
            <p:nvPr/>
          </p:nvSpPr>
          <p:spPr>
            <a:xfrm>
              <a:off x="6759051" y="5111236"/>
              <a:ext cx="9483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  <a:r>
                <a:rPr lang="es-ES" sz="22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suppression</a:t>
              </a:r>
              <a:r>
                <a:rPr lang="es-ES" sz="2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</a:p>
          </p:txBody>
        </p:sp>
      </p:grp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24BABF4-791C-4071-1C59-5F531CD4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888902" y="12985751"/>
            <a:ext cx="327013" cy="595035"/>
          </a:xfrm>
        </p:spPr>
        <p:txBody>
          <a:bodyPr/>
          <a:lstStyle/>
          <a:p>
            <a:fld id="{AFE05BC1-FC57-7B4B-A2CC-93AEECB82691}" type="slidenum">
              <a:rPr lang="es-ES" smtClean="0"/>
              <a:pPr/>
              <a:t>3</a:t>
            </a:fld>
            <a:endParaRPr lang="es-ES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60857FC-1EA5-0E9F-E9BD-190757792ACA}"/>
              </a:ext>
            </a:extLst>
          </p:cNvPr>
          <p:cNvSpPr txBox="1"/>
          <p:nvPr/>
        </p:nvSpPr>
        <p:spPr>
          <a:xfrm>
            <a:off x="10692000" y="3035123"/>
            <a:ext cx="3329807" cy="11721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700"/>
              </a:spcBef>
            </a:pPr>
            <a:r>
              <a:rPr lang="es-ES" sz="2800" b="1" dirty="0">
                <a:solidFill>
                  <a:srgbClr val="007A93"/>
                </a:solidFill>
                <a:latin typeface="Avenir Next" panose="020B0503020202020204" pitchFamily="34" charset="0"/>
              </a:rPr>
              <a:t>E = 10</a:t>
            </a:r>
            <a:r>
              <a:rPr lang="es-ES" sz="2800" b="1" baseline="30000" dirty="0">
                <a:solidFill>
                  <a:srgbClr val="007A93"/>
                </a:solidFill>
                <a:latin typeface="Avenir Next" panose="020B0503020202020204" pitchFamily="34" charset="0"/>
              </a:rPr>
              <a:t>17</a:t>
            </a:r>
            <a:r>
              <a:rPr lang="es-ES" sz="2800" b="1" dirty="0">
                <a:solidFill>
                  <a:srgbClr val="007A93"/>
                </a:solidFill>
                <a:latin typeface="Avenir Next" panose="020B0503020202020204" pitchFamily="34" charset="0"/>
              </a:rPr>
              <a:t> – 10</a:t>
            </a:r>
            <a:r>
              <a:rPr lang="es-ES" sz="2800" b="1" baseline="30000" dirty="0">
                <a:solidFill>
                  <a:srgbClr val="007A93"/>
                </a:solidFill>
                <a:latin typeface="Avenir Next" panose="020B0503020202020204" pitchFamily="34" charset="0"/>
              </a:rPr>
              <a:t>20</a:t>
            </a:r>
            <a:r>
              <a:rPr lang="es-ES" sz="2800" b="1" dirty="0">
                <a:solidFill>
                  <a:srgbClr val="007A93"/>
                </a:solidFill>
                <a:latin typeface="Avenir Next" panose="020B0503020202020204" pitchFamily="34" charset="0"/>
              </a:rPr>
              <a:t> eV</a:t>
            </a:r>
          </a:p>
          <a:p>
            <a:pPr algn="ctr">
              <a:spcBef>
                <a:spcPts val="1700"/>
              </a:spcBef>
            </a:pPr>
            <a:r>
              <a:rPr lang="es-ES" sz="2800" b="1" dirty="0">
                <a:solidFill>
                  <a:srgbClr val="007A93"/>
                </a:solidFill>
                <a:latin typeface="Avenir Next" panose="020B0503020202020204" pitchFamily="34" charset="0"/>
              </a:rPr>
              <a:t>√s ∼ 14 – 450 </a:t>
            </a:r>
            <a:r>
              <a:rPr lang="es-ES" sz="28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TeV</a:t>
            </a:r>
            <a:endParaRPr lang="es-ES" sz="2800" b="1" dirty="0">
              <a:solidFill>
                <a:srgbClr val="007A93"/>
              </a:solidFill>
              <a:latin typeface="Avenir Next" panose="020B0503020202020204" pitchFamily="34" charset="0"/>
            </a:endParaRPr>
          </a:p>
        </p:txBody>
      </p:sp>
      <p:sp>
        <p:nvSpPr>
          <p:cNvPr id="10" name="Flecha derecha 9">
            <a:extLst>
              <a:ext uri="{FF2B5EF4-FFF2-40B4-BE49-F238E27FC236}">
                <a16:creationId xmlns:a16="http://schemas.microsoft.com/office/drawing/2014/main" id="{4D28B2EF-6FC3-FC5D-B434-990017530FEC}"/>
              </a:ext>
            </a:extLst>
          </p:cNvPr>
          <p:cNvSpPr/>
          <p:nvPr/>
        </p:nvSpPr>
        <p:spPr>
          <a:xfrm>
            <a:off x="10577550" y="5039623"/>
            <a:ext cx="3540696" cy="783094"/>
          </a:xfrm>
          <a:prstGeom prst="rightArrow">
            <a:avLst/>
          </a:prstGeom>
          <a:solidFill>
            <a:srgbClr val="007A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96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A3B26C8-E7B9-F01B-CA57-BD1234B4AB32}"/>
              </a:ext>
            </a:extLst>
          </p:cNvPr>
          <p:cNvSpPr txBox="1"/>
          <p:nvPr/>
        </p:nvSpPr>
        <p:spPr>
          <a:xfrm>
            <a:off x="10836001" y="4755626"/>
            <a:ext cx="252793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007A93"/>
                </a:solidFill>
                <a:latin typeface="Avenir Next" panose="020B0503020202020204" pitchFamily="34" charset="0"/>
              </a:rPr>
              <a:t>UHE </a:t>
            </a:r>
            <a:r>
              <a:rPr lang="es-ES" sz="24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regime</a:t>
            </a:r>
            <a:endParaRPr lang="es-ES" sz="2400" b="1" dirty="0">
              <a:solidFill>
                <a:srgbClr val="007A93"/>
              </a:solidFill>
              <a:latin typeface="Avenir Next" panose="020B0503020202020204" pitchFamily="34" charset="0"/>
            </a:endParaRP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C7DFD8B6-FD26-6C51-648A-35CA3B24084B}"/>
              </a:ext>
            </a:extLst>
          </p:cNvPr>
          <p:cNvGrpSpPr/>
          <p:nvPr/>
        </p:nvGrpSpPr>
        <p:grpSpPr>
          <a:xfrm>
            <a:off x="10365479" y="8934155"/>
            <a:ext cx="1713440" cy="1002208"/>
            <a:chOff x="5182739" y="4467077"/>
            <a:chExt cx="856720" cy="501104"/>
          </a:xfrm>
        </p:grpSpPr>
        <p:grpSp>
          <p:nvGrpSpPr>
            <p:cNvPr id="31" name="Grupo 30">
              <a:extLst>
                <a:ext uri="{FF2B5EF4-FFF2-40B4-BE49-F238E27FC236}">
                  <a16:creationId xmlns:a16="http://schemas.microsoft.com/office/drawing/2014/main" id="{4B230DD8-9508-47A0-DAD0-0C5096C77911}"/>
                </a:ext>
              </a:extLst>
            </p:cNvPr>
            <p:cNvGrpSpPr/>
            <p:nvPr/>
          </p:nvGrpSpPr>
          <p:grpSpPr>
            <a:xfrm>
              <a:off x="5182739" y="4467077"/>
              <a:ext cx="680226" cy="481441"/>
              <a:chOff x="850671" y="4467077"/>
              <a:chExt cx="680226" cy="481441"/>
            </a:xfrm>
          </p:grpSpPr>
          <p:cxnSp>
            <p:nvCxnSpPr>
              <p:cNvPr id="33" name="Conector recto 32">
                <a:extLst>
                  <a:ext uri="{FF2B5EF4-FFF2-40B4-BE49-F238E27FC236}">
                    <a16:creationId xmlns:a16="http://schemas.microsoft.com/office/drawing/2014/main" id="{E1BA49BF-EFFA-907E-BE56-CFC53F63E1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8811" y="4467077"/>
                <a:ext cx="0" cy="481441"/>
              </a:xfrm>
              <a:prstGeom prst="line">
                <a:avLst/>
              </a:prstGeom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EE27A0C4-A063-E127-F612-603B37C986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13932" y="4667160"/>
                <a:ext cx="72000" cy="72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9600"/>
              </a:p>
            </p:txBody>
          </p:sp>
          <p:cxnSp>
            <p:nvCxnSpPr>
              <p:cNvPr id="35" name="Conector recto 34">
                <a:extLst>
                  <a:ext uri="{FF2B5EF4-FFF2-40B4-BE49-F238E27FC236}">
                    <a16:creationId xmlns:a16="http://schemas.microsoft.com/office/drawing/2014/main" id="{0B554598-85A8-64DB-58D0-61045D891A2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50671" y="4699572"/>
                <a:ext cx="680226" cy="0"/>
              </a:xfrm>
              <a:prstGeom prst="line">
                <a:avLst/>
              </a:prstGeom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8F8F036D-1B6A-931A-5D12-B1EBB3041BEB}"/>
                </a:ext>
              </a:extLst>
            </p:cNvPr>
            <p:cNvSpPr txBox="1"/>
            <p:nvPr/>
          </p:nvSpPr>
          <p:spPr>
            <a:xfrm>
              <a:off x="5346000" y="4752737"/>
              <a:ext cx="69345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ymbol" pitchFamily="2" charset="2"/>
                  <a:cs typeface="Calibri" panose="020F0502020204030204" pitchFamily="34" charset="0"/>
                </a:rPr>
                <a:t>n</a:t>
              </a:r>
              <a:r>
                <a:rPr lang="es-ES" sz="2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KM3NeT</a:t>
              </a:r>
            </a:p>
          </p:txBody>
        </p:sp>
      </p:grpSp>
      <p:sp>
        <p:nvSpPr>
          <p:cNvPr id="20" name="Título 1">
            <a:extLst>
              <a:ext uri="{FF2B5EF4-FFF2-40B4-BE49-F238E27FC236}">
                <a16:creationId xmlns:a16="http://schemas.microsoft.com/office/drawing/2014/main" id="{A9AAAD5C-E54B-C710-F55F-D01C9DE44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-445071"/>
            <a:ext cx="13605248" cy="2651126"/>
          </a:xfrm>
        </p:spPr>
        <p:txBody>
          <a:bodyPr>
            <a:normAutofit/>
          </a:bodyPr>
          <a:lstStyle/>
          <a:p>
            <a:pPr algn="l"/>
            <a: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Energy </a:t>
            </a:r>
            <a:r>
              <a:rPr lang="es-ES" sz="54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spectrum</a:t>
            </a:r>
            <a: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lang="es-ES" sz="54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of</a:t>
            </a:r>
            <a: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lang="es-ES" sz="54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cosmic</a:t>
            </a:r>
            <a: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lang="es-ES" sz="54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rays</a:t>
            </a:r>
            <a:endParaRPr lang="es-ES" sz="5400" b="1" dirty="0">
              <a:solidFill>
                <a:srgbClr val="007A93"/>
              </a:solidFill>
              <a:latin typeface="Avenir Next" panose="020B0503020202020204" pitchFamily="34" charset="0"/>
            </a:endParaRPr>
          </a:p>
        </p:txBody>
      </p:sp>
      <p:sp>
        <p:nvSpPr>
          <p:cNvPr id="21" name="Rectángulo 1">
            <a:extLst>
              <a:ext uri="{FF2B5EF4-FFF2-40B4-BE49-F238E27FC236}">
                <a16:creationId xmlns:a16="http://schemas.microsoft.com/office/drawing/2014/main" id="{AF49C17A-EF78-53F7-F6E1-193D189C3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5558" y="153572"/>
            <a:ext cx="612844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s-ES" altLang="es-ES" sz="2000" dirty="0">
                <a:latin typeface="Avenir Book" panose="02000503020000020003" pitchFamily="2" charset="0"/>
                <a:cs typeface="Calibri" panose="020F0502020204030204" pitchFamily="34" charset="0"/>
              </a:rPr>
              <a:t>J. A-M, Z. Cao, U.F. Katz, P. </a:t>
            </a:r>
            <a:r>
              <a:rPr lang="es-ES" altLang="es-ES" sz="2000" dirty="0" err="1">
                <a:latin typeface="Avenir Book" panose="02000503020000020003" pitchFamily="2" charset="0"/>
                <a:cs typeface="Calibri" panose="020F0502020204030204" pitchFamily="34" charset="0"/>
              </a:rPr>
              <a:t>Mertsch</a:t>
            </a:r>
            <a:r>
              <a:rPr lang="es-ES" altLang="es-ES" sz="2000" dirty="0">
                <a:latin typeface="Avenir Book" panose="02000503020000020003" pitchFamily="2" charset="0"/>
                <a:cs typeface="Calibri" panose="020F0502020204030204" pitchFamily="34" charset="0"/>
              </a:rPr>
              <a:t>, C. Spiering. </a:t>
            </a:r>
          </a:p>
          <a:p>
            <a:pPr eaLnBrk="1" hangingPunct="1">
              <a:spcBef>
                <a:spcPts val="0"/>
              </a:spcBef>
            </a:pPr>
            <a:r>
              <a:rPr lang="es-ES" altLang="es-ES" sz="2000" dirty="0" err="1">
                <a:latin typeface="Avenir Book" panose="02000503020000020003" pitchFamily="2" charset="0"/>
                <a:cs typeface="Calibri" panose="020F0502020204030204" pitchFamily="34" charset="0"/>
              </a:rPr>
              <a:t>Chapter</a:t>
            </a:r>
            <a:r>
              <a:rPr lang="es-ES" altLang="es-ES" sz="2000" dirty="0">
                <a:latin typeface="Avenir Book" panose="02000503020000020003" pitchFamily="2" charset="0"/>
                <a:cs typeface="Calibri" panose="020F0502020204030204" pitchFamily="34" charset="0"/>
              </a:rPr>
              <a:t> 30 ”</a:t>
            </a:r>
            <a:r>
              <a:rPr lang="es-ES" altLang="es-ES" sz="2000" dirty="0" err="1">
                <a:latin typeface="Avenir Book" panose="02000503020000020003" pitchFamily="2" charset="0"/>
                <a:cs typeface="Calibri" panose="020F0502020204030204" pitchFamily="34" charset="0"/>
              </a:rPr>
              <a:t>Cosmic</a:t>
            </a:r>
            <a:r>
              <a:rPr lang="es-ES" altLang="es-ES" sz="2000" dirty="0">
                <a:latin typeface="Avenir Book" panose="02000503020000020003" pitchFamily="2" charset="0"/>
                <a:cs typeface="Calibri" panose="020F0502020204030204" pitchFamily="34" charset="0"/>
              </a:rPr>
              <a:t> Rays” </a:t>
            </a:r>
            <a:r>
              <a:rPr lang="es-ES" altLang="es-ES" sz="2000" dirty="0" err="1">
                <a:latin typeface="Avenir Book" panose="02000503020000020003" pitchFamily="2" charset="0"/>
                <a:cs typeface="Calibri" panose="020F0502020204030204" pitchFamily="34" charset="0"/>
              </a:rPr>
              <a:t>Particle</a:t>
            </a:r>
            <a:r>
              <a:rPr lang="es-ES" altLang="es-ES" sz="2000" dirty="0">
                <a:latin typeface="Avenir Book" panose="02000503020000020003" pitchFamily="2" charset="0"/>
                <a:cs typeface="Calibri" panose="020F0502020204030204" pitchFamily="34" charset="0"/>
              </a:rPr>
              <a:t> Data Group </a:t>
            </a:r>
          </a:p>
          <a:p>
            <a:pPr eaLnBrk="1" hangingPunct="1">
              <a:spcBef>
                <a:spcPts val="0"/>
              </a:spcBef>
            </a:pPr>
            <a:r>
              <a:rPr lang="es-ES" altLang="es-ES" sz="2000" dirty="0">
                <a:latin typeface="Avenir Book" panose="02000503020000020003" pitchFamily="2" charset="0"/>
                <a:cs typeface="Calibri" panose="020F0502020204030204" pitchFamily="34" charset="0"/>
              </a:rPr>
              <a:t>PRD </a:t>
            </a:r>
            <a:r>
              <a:rPr lang="es-ES" altLang="es-ES" sz="2000" b="1" dirty="0">
                <a:latin typeface="Avenir Book" panose="02000503020000020003" pitchFamily="2" charset="0"/>
                <a:cs typeface="Calibri" panose="020F0502020204030204" pitchFamily="34" charset="0"/>
              </a:rPr>
              <a:t>110</a:t>
            </a:r>
            <a:r>
              <a:rPr lang="es-ES" altLang="es-ES" sz="2000" dirty="0">
                <a:latin typeface="Avenir Book" panose="02000503020000020003" pitchFamily="2" charset="0"/>
                <a:cs typeface="Calibri" panose="020F0502020204030204" pitchFamily="34" charset="0"/>
              </a:rPr>
              <a:t> (2024) 030001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54901069-EF3D-3529-F73F-D01127AED850}"/>
              </a:ext>
            </a:extLst>
          </p:cNvPr>
          <p:cNvGrpSpPr/>
          <p:nvPr/>
        </p:nvGrpSpPr>
        <p:grpSpPr>
          <a:xfrm>
            <a:off x="15414777" y="5566039"/>
            <a:ext cx="8018708" cy="8270276"/>
            <a:chOff x="15414777" y="5566039"/>
            <a:chExt cx="8018708" cy="8270276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5FB55154-57AE-9194-E1D5-BB5610221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414777" y="5566039"/>
              <a:ext cx="8018708" cy="8270276"/>
            </a:xfrm>
            <a:prstGeom prst="rect">
              <a:avLst/>
            </a:prstGeom>
          </p:spPr>
        </p:pic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4B052522-ACB8-500A-8A39-91E7A1C9C350}"/>
                </a:ext>
              </a:extLst>
            </p:cNvPr>
            <p:cNvSpPr txBox="1"/>
            <p:nvPr/>
          </p:nvSpPr>
          <p:spPr>
            <a:xfrm>
              <a:off x="20260863" y="7575274"/>
              <a:ext cx="28472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credit</a:t>
              </a:r>
              <a:r>
                <a:rPr lang="es-ES" sz="2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J. </a:t>
              </a:r>
              <a:r>
                <a:rPr lang="es-ES" sz="2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Alvarez</a:t>
              </a:r>
              <a:r>
                <a:rPr lang="es-ES" sz="2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-Muñiz</a:t>
              </a: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C91B2699-F330-16B6-86B1-BEDA51E5241D}"/>
              </a:ext>
            </a:extLst>
          </p:cNvPr>
          <p:cNvSpPr txBox="1"/>
          <p:nvPr/>
        </p:nvSpPr>
        <p:spPr>
          <a:xfrm>
            <a:off x="14839263" y="1397127"/>
            <a:ext cx="8974210" cy="433116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tIns="144000" anchor="ctr" anchorCtr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s-ES" sz="3600" dirty="0">
                <a:latin typeface="Avenir Next" panose="020B0503020202020204" pitchFamily="34" charset="0"/>
              </a:rPr>
              <a:t>at </a:t>
            </a:r>
            <a:r>
              <a:rPr lang="es-ES" sz="3600" b="1" dirty="0">
                <a:solidFill>
                  <a:srgbClr val="C00000"/>
                </a:solidFill>
                <a:latin typeface="Avenir Next" panose="020B0503020202020204" pitchFamily="34" charset="0"/>
              </a:rPr>
              <a:t>E &gt; 10</a:t>
            </a:r>
            <a:r>
              <a:rPr lang="es-ES" sz="3600" b="1" baseline="30000" dirty="0">
                <a:solidFill>
                  <a:srgbClr val="C00000"/>
                </a:solidFill>
                <a:latin typeface="Avenir Next" panose="020B0503020202020204" pitchFamily="34" charset="0"/>
              </a:rPr>
              <a:t>15</a:t>
            </a:r>
            <a:r>
              <a:rPr lang="es-ES" sz="3600" b="1" dirty="0">
                <a:solidFill>
                  <a:srgbClr val="C00000"/>
                </a:solidFill>
                <a:latin typeface="Avenir Next" panose="020B0503020202020204" pitchFamily="34" charset="0"/>
              </a:rPr>
              <a:t> eV 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(&gt; 10</a:t>
            </a:r>
            <a:r>
              <a:rPr lang="es-ES" sz="3600" b="1" baseline="30000" dirty="0">
                <a:solidFill>
                  <a:srgbClr val="007A93"/>
                </a:solidFill>
                <a:latin typeface="Avenir Next" panose="020B0503020202020204" pitchFamily="34" charset="0"/>
              </a:rPr>
              <a:t>18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 eV</a:t>
            </a:r>
            <a:r>
              <a:rPr lang="es-ES" sz="3600" dirty="0">
                <a:solidFill>
                  <a:srgbClr val="007A93"/>
                </a:solidFill>
                <a:latin typeface="Avenir Next" panose="020B0503020202020204" pitchFamily="34" charset="0"/>
              </a:rPr>
              <a:t>) </a:t>
            </a:r>
            <a:r>
              <a:rPr lang="es-ES" sz="3600" dirty="0" err="1">
                <a:latin typeface="Avenir Next" panose="020B0503020202020204" pitchFamily="34" charset="0"/>
              </a:rPr>
              <a:t>the</a:t>
            </a:r>
            <a:r>
              <a:rPr lang="es-ES" sz="3600" dirty="0">
                <a:latin typeface="Avenir Next" panose="020B0503020202020204" pitchFamily="34" charset="0"/>
              </a:rPr>
              <a:t> CR </a:t>
            </a:r>
            <a:r>
              <a:rPr lang="es-ES" sz="3600" dirty="0" err="1">
                <a:latin typeface="Avenir Next" panose="020B0503020202020204" pitchFamily="34" charset="0"/>
              </a:rPr>
              <a:t>rate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is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</a:p>
          <a:p>
            <a:pPr algn="ctr">
              <a:spcBef>
                <a:spcPts val="500"/>
              </a:spcBef>
            </a:pPr>
            <a:r>
              <a:rPr lang="es-ES" sz="3600" b="1" dirty="0">
                <a:solidFill>
                  <a:srgbClr val="C00000"/>
                </a:solidFill>
                <a:latin typeface="Avenir Next" panose="020B0503020202020204" pitchFamily="34" charset="0"/>
              </a:rPr>
              <a:t>∼ 1 </a:t>
            </a:r>
            <a:r>
              <a:rPr lang="es-ES" sz="3600" b="1" dirty="0" err="1">
                <a:solidFill>
                  <a:srgbClr val="C00000"/>
                </a:solidFill>
                <a:latin typeface="Avenir Next" panose="020B0503020202020204" pitchFamily="34" charset="0"/>
              </a:rPr>
              <a:t>particle</a:t>
            </a:r>
            <a:r>
              <a:rPr lang="es-ES" sz="3600" b="1" dirty="0">
                <a:solidFill>
                  <a:srgbClr val="C00000"/>
                </a:solidFill>
                <a:latin typeface="Avenir Next" panose="020B0503020202020204" pitchFamily="34" charset="0"/>
              </a:rPr>
              <a:t> per m</a:t>
            </a:r>
            <a:r>
              <a:rPr lang="es-ES" sz="3600" b="1" baseline="30000" dirty="0">
                <a:solidFill>
                  <a:srgbClr val="C00000"/>
                </a:solidFill>
                <a:latin typeface="Avenir Next" panose="020B0503020202020204" pitchFamily="34" charset="0"/>
              </a:rPr>
              <a:t>2</a:t>
            </a:r>
            <a:r>
              <a:rPr lang="es-ES" sz="3600" b="1" dirty="0">
                <a:solidFill>
                  <a:srgbClr val="C00000"/>
                </a:solidFill>
                <a:latin typeface="Avenir Next" panose="020B0503020202020204" pitchFamily="34" charset="0"/>
              </a:rPr>
              <a:t> per </a:t>
            </a:r>
            <a:r>
              <a:rPr lang="es-ES" sz="3600" b="1" dirty="0" err="1">
                <a:solidFill>
                  <a:srgbClr val="C00000"/>
                </a:solidFill>
                <a:latin typeface="Avenir Next" panose="020B0503020202020204" pitchFamily="34" charset="0"/>
              </a:rPr>
              <a:t>year</a:t>
            </a:r>
            <a:r>
              <a:rPr lang="es-ES" sz="3600" b="1" dirty="0">
                <a:solidFill>
                  <a:srgbClr val="C00000"/>
                </a:solidFill>
                <a:latin typeface="Avenir Next" panose="020B0503020202020204" pitchFamily="34" charset="0"/>
              </a:rPr>
              <a:t> </a:t>
            </a:r>
          </a:p>
          <a:p>
            <a:pPr algn="ctr">
              <a:spcBef>
                <a:spcPts val="500"/>
              </a:spcBef>
            </a:pP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(∼ 1 </a:t>
            </a:r>
            <a:r>
              <a:rPr lang="es-ES" sz="36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particle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 per km</a:t>
            </a:r>
            <a:r>
              <a:rPr lang="es-ES" sz="3600" b="1" baseline="30000" dirty="0">
                <a:solidFill>
                  <a:srgbClr val="007A93"/>
                </a:solidFill>
                <a:latin typeface="Avenir Next" panose="020B0503020202020204" pitchFamily="34" charset="0"/>
              </a:rPr>
              <a:t>2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 per </a:t>
            </a:r>
            <a:r>
              <a:rPr lang="es-ES" sz="36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year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)</a:t>
            </a:r>
          </a:p>
          <a:p>
            <a:pPr algn="ctr">
              <a:spcBef>
                <a:spcPts val="500"/>
              </a:spcBef>
            </a:pPr>
            <a:endParaRPr lang="es-ES" sz="3600" b="1" dirty="0">
              <a:solidFill>
                <a:srgbClr val="007A93"/>
              </a:solidFill>
              <a:latin typeface="Avenir Next" panose="020B0503020202020204" pitchFamily="34" charset="0"/>
            </a:endParaRPr>
          </a:p>
          <a:p>
            <a:pPr algn="ctr">
              <a:spcBef>
                <a:spcPts val="500"/>
              </a:spcBef>
            </a:pPr>
            <a:r>
              <a:rPr lang="es-ES" sz="3600" dirty="0">
                <a:latin typeface="Avenir Next" panose="020B0503020202020204" pitchFamily="34" charset="0"/>
              </a:rPr>
              <a:t>=&gt; </a:t>
            </a:r>
            <a:r>
              <a:rPr lang="es-ES" sz="3600" b="1" dirty="0" err="1">
                <a:latin typeface="Avenir Next" panose="020B0503020202020204" pitchFamily="34" charset="0"/>
              </a:rPr>
              <a:t>indirect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latin typeface="Avenir Next" panose="020B0503020202020204" pitchFamily="34" charset="0"/>
              </a:rPr>
              <a:t>detection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of</a:t>
            </a:r>
            <a:endParaRPr lang="es-ES" sz="3600" b="1" dirty="0">
              <a:latin typeface="Avenir Next" panose="020B0503020202020204" pitchFamily="34" charset="0"/>
            </a:endParaRPr>
          </a:p>
          <a:p>
            <a:pPr algn="ctr">
              <a:spcBef>
                <a:spcPts val="500"/>
              </a:spcBef>
            </a:pPr>
            <a:r>
              <a:rPr lang="es-ES" sz="3600" b="1" dirty="0">
                <a:latin typeface="Avenir Next" panose="020B0503020202020204" pitchFamily="34" charset="0"/>
              </a:rPr>
              <a:t>Extensive Air Showers </a:t>
            </a:r>
            <a:r>
              <a:rPr lang="es-ES" sz="3600" dirty="0" err="1">
                <a:latin typeface="Avenir Next" panose="020B0503020202020204" pitchFamily="34" charset="0"/>
              </a:rPr>
              <a:t>with</a:t>
            </a:r>
            <a:endParaRPr lang="es-ES" sz="3600" dirty="0">
              <a:latin typeface="Avenir Next" panose="020B0503020202020204" pitchFamily="34" charset="0"/>
            </a:endParaRPr>
          </a:p>
          <a:p>
            <a:pPr algn="ctr">
              <a:spcBef>
                <a:spcPts val="500"/>
              </a:spcBef>
            </a:pPr>
            <a:r>
              <a:rPr lang="es-ES" sz="2800" dirty="0" err="1">
                <a:latin typeface="Avenir Next" panose="020B0503020202020204" pitchFamily="34" charset="0"/>
              </a:rPr>
              <a:t>particles</a:t>
            </a:r>
            <a:r>
              <a:rPr lang="es-ES" sz="2800" dirty="0">
                <a:latin typeface="Avenir Next" panose="020B0503020202020204" pitchFamily="34" charset="0"/>
              </a:rPr>
              <a:t>, </a:t>
            </a:r>
            <a:r>
              <a:rPr lang="es-ES" sz="2800" dirty="0" err="1">
                <a:latin typeface="Avenir Next" panose="020B0503020202020204" pitchFamily="34" charset="0"/>
              </a:rPr>
              <a:t>optical</a:t>
            </a:r>
            <a:r>
              <a:rPr lang="es-ES" sz="2800" dirty="0">
                <a:latin typeface="Avenir Next" panose="020B0503020202020204" pitchFamily="34" charset="0"/>
              </a:rPr>
              <a:t> Cherenkov, radio </a:t>
            </a:r>
            <a:r>
              <a:rPr lang="es-ES" sz="2800" dirty="0" err="1">
                <a:latin typeface="Avenir Next" panose="020B0503020202020204" pitchFamily="34" charset="0"/>
              </a:rPr>
              <a:t>emission</a:t>
            </a:r>
            <a:endParaRPr lang="es-ES" sz="2800" dirty="0">
              <a:latin typeface="Avenir Book" panose="02000503020000020003" pitchFamily="2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2FDC128-55E4-146B-C463-58A02DB5138C}"/>
              </a:ext>
            </a:extLst>
          </p:cNvPr>
          <p:cNvSpPr/>
          <p:nvPr/>
        </p:nvSpPr>
        <p:spPr>
          <a:xfrm>
            <a:off x="10563588" y="1825796"/>
            <a:ext cx="3540697" cy="10620000"/>
          </a:xfrm>
          <a:prstGeom prst="rect">
            <a:avLst/>
          </a:prstGeom>
          <a:solidFill>
            <a:srgbClr val="007A93">
              <a:alpha val="29985"/>
            </a:srgbClr>
          </a:solidFill>
          <a:ln w="635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9600" dirty="0"/>
          </a:p>
        </p:txBody>
      </p:sp>
    </p:spTree>
    <p:extLst>
      <p:ext uri="{BB962C8B-B14F-4D97-AF65-F5344CB8AC3E}">
        <p14:creationId xmlns:p14="http://schemas.microsoft.com/office/powerpoint/2010/main" val="231362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FD673-B03D-A8C5-67DB-FEDB9BFFE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9" name="Group">
            <a:extLst>
              <a:ext uri="{FF2B5EF4-FFF2-40B4-BE49-F238E27FC236}">
                <a16:creationId xmlns:a16="http://schemas.microsoft.com/office/drawing/2014/main" id="{42934015-3FCB-12C7-B490-D780543775B5}"/>
              </a:ext>
            </a:extLst>
          </p:cNvPr>
          <p:cNvGrpSpPr/>
          <p:nvPr/>
        </p:nvGrpSpPr>
        <p:grpSpPr>
          <a:xfrm>
            <a:off x="16276561" y="6006260"/>
            <a:ext cx="6999219" cy="1393637"/>
            <a:chOff x="0" y="-1"/>
            <a:chExt cx="6999217" cy="1393636"/>
          </a:xfrm>
        </p:grpSpPr>
        <p:grpSp>
          <p:nvGrpSpPr>
            <p:cNvPr id="1383" name="Group">
              <a:extLst>
                <a:ext uri="{FF2B5EF4-FFF2-40B4-BE49-F238E27FC236}">
                  <a16:creationId xmlns:a16="http://schemas.microsoft.com/office/drawing/2014/main" id="{859A6D2C-9028-810F-7BBB-11F518048D04}"/>
                </a:ext>
              </a:extLst>
            </p:cNvPr>
            <p:cNvGrpSpPr/>
            <p:nvPr/>
          </p:nvGrpSpPr>
          <p:grpSpPr>
            <a:xfrm>
              <a:off x="3282104" y="-2"/>
              <a:ext cx="3717113" cy="1393638"/>
              <a:chOff x="0" y="0"/>
              <a:chExt cx="3717111" cy="1393636"/>
            </a:xfrm>
          </p:grpSpPr>
          <p:sp>
            <p:nvSpPr>
              <p:cNvPr id="1379" name="Off-Page Connector">
                <a:extLst>
                  <a:ext uri="{FF2B5EF4-FFF2-40B4-BE49-F238E27FC236}">
                    <a16:creationId xmlns:a16="http://schemas.microsoft.com/office/drawing/2014/main" id="{F61BDE1F-D3BB-DB3A-EED9-3F22DE63D352}"/>
                  </a:ext>
                </a:extLst>
              </p:cNvPr>
              <p:cNvSpPr/>
              <p:nvPr/>
            </p:nvSpPr>
            <p:spPr>
              <a:xfrm rot="16200000">
                <a:off x="2490885" y="167409"/>
                <a:ext cx="1393441" cy="10590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13134"/>
                    </a:lnTo>
                    <a:lnTo>
                      <a:pt x="10800" y="21600"/>
                    </a:lnTo>
                    <a:lnTo>
                      <a:pt x="21600" y="13134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9D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grpSp>
            <p:nvGrpSpPr>
              <p:cNvPr id="1382" name="Y6">
                <a:extLst>
                  <a:ext uri="{FF2B5EF4-FFF2-40B4-BE49-F238E27FC236}">
                    <a16:creationId xmlns:a16="http://schemas.microsoft.com/office/drawing/2014/main" id="{060DEAE5-865C-E642-604D-B3B8A92440A8}"/>
                  </a:ext>
                </a:extLst>
              </p:cNvPr>
              <p:cNvGrpSpPr/>
              <p:nvPr/>
            </p:nvGrpSpPr>
            <p:grpSpPr>
              <a:xfrm>
                <a:off x="-1" y="-1"/>
                <a:ext cx="2724610" cy="1391676"/>
                <a:chOff x="0" y="0"/>
                <a:chExt cx="2724609" cy="1391674"/>
              </a:xfrm>
            </p:grpSpPr>
            <p:sp>
              <p:nvSpPr>
                <p:cNvPr id="1380" name="Rectangle">
                  <a:extLst>
                    <a:ext uri="{FF2B5EF4-FFF2-40B4-BE49-F238E27FC236}">
                      <a16:creationId xmlns:a16="http://schemas.microsoft.com/office/drawing/2014/main" id="{730843B5-748B-3CD0-8C87-13312D4F1E8F}"/>
                    </a:ext>
                  </a:extLst>
                </p:cNvPr>
                <p:cNvSpPr/>
                <p:nvPr/>
              </p:nvSpPr>
              <p:spPr>
                <a:xfrm>
                  <a:off x="-1" y="-1"/>
                  <a:ext cx="2724611" cy="1391676"/>
                </a:xfrm>
                <a:prstGeom prst="rect">
                  <a:avLst/>
                </a:prstGeom>
                <a:solidFill>
                  <a:srgbClr val="EF9D4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381" name="Y6">
                  <a:extLst>
                    <a:ext uri="{FF2B5EF4-FFF2-40B4-BE49-F238E27FC236}">
                      <a16:creationId xmlns:a16="http://schemas.microsoft.com/office/drawing/2014/main" id="{E85373A2-183B-601A-37A7-675D604971D9}"/>
                    </a:ext>
                  </a:extLst>
                </p:cNvPr>
                <p:cNvSpPr txBox="1"/>
                <p:nvPr/>
              </p:nvSpPr>
              <p:spPr>
                <a:xfrm>
                  <a:off x="-1" y="454081"/>
                  <a:ext cx="2724611" cy="48351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lvl1pPr>
                </a:lstStyle>
                <a:p>
                  <a:r>
                    <a:t>Y6</a:t>
                  </a:r>
                </a:p>
              </p:txBody>
            </p:sp>
          </p:grpSp>
        </p:grpSp>
        <p:grpSp>
          <p:nvGrpSpPr>
            <p:cNvPr id="1388" name="Group">
              <a:extLst>
                <a:ext uri="{FF2B5EF4-FFF2-40B4-BE49-F238E27FC236}">
                  <a16:creationId xmlns:a16="http://schemas.microsoft.com/office/drawing/2014/main" id="{6428397F-6EC3-686F-B0FD-03B5F0F8403E}"/>
                </a:ext>
              </a:extLst>
            </p:cNvPr>
            <p:cNvGrpSpPr/>
            <p:nvPr/>
          </p:nvGrpSpPr>
          <p:grpSpPr>
            <a:xfrm>
              <a:off x="-1" y="-2"/>
              <a:ext cx="3717112" cy="1393638"/>
              <a:chOff x="0" y="0"/>
              <a:chExt cx="3717111" cy="1393636"/>
            </a:xfrm>
          </p:grpSpPr>
          <p:sp>
            <p:nvSpPr>
              <p:cNvPr id="1384" name="Off-Page Connector">
                <a:extLst>
                  <a:ext uri="{FF2B5EF4-FFF2-40B4-BE49-F238E27FC236}">
                    <a16:creationId xmlns:a16="http://schemas.microsoft.com/office/drawing/2014/main" id="{FF5737F6-421D-BE04-B7EC-EB13C6E25D34}"/>
                  </a:ext>
                </a:extLst>
              </p:cNvPr>
              <p:cNvSpPr/>
              <p:nvPr/>
            </p:nvSpPr>
            <p:spPr>
              <a:xfrm rot="16200000">
                <a:off x="2490885" y="167409"/>
                <a:ext cx="1393441" cy="10590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13134"/>
                    </a:lnTo>
                    <a:lnTo>
                      <a:pt x="10800" y="21600"/>
                    </a:lnTo>
                    <a:lnTo>
                      <a:pt x="21600" y="13134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1D2D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grpSp>
            <p:nvGrpSpPr>
              <p:cNvPr id="1387" name="Y5">
                <a:extLst>
                  <a:ext uri="{FF2B5EF4-FFF2-40B4-BE49-F238E27FC236}">
                    <a16:creationId xmlns:a16="http://schemas.microsoft.com/office/drawing/2014/main" id="{51F99F91-F356-13BD-222C-7283DFE734F5}"/>
                  </a:ext>
                </a:extLst>
              </p:cNvPr>
              <p:cNvGrpSpPr/>
              <p:nvPr/>
            </p:nvGrpSpPr>
            <p:grpSpPr>
              <a:xfrm>
                <a:off x="-1" y="-1"/>
                <a:ext cx="2724610" cy="1391676"/>
                <a:chOff x="0" y="0"/>
                <a:chExt cx="2724609" cy="1391674"/>
              </a:xfrm>
            </p:grpSpPr>
            <p:sp>
              <p:nvSpPr>
                <p:cNvPr id="1385" name="Rectangle">
                  <a:extLst>
                    <a:ext uri="{FF2B5EF4-FFF2-40B4-BE49-F238E27FC236}">
                      <a16:creationId xmlns:a16="http://schemas.microsoft.com/office/drawing/2014/main" id="{5A0EAE2E-FE21-DA9B-13CB-5A27AB0B3DB4}"/>
                    </a:ext>
                  </a:extLst>
                </p:cNvPr>
                <p:cNvSpPr/>
                <p:nvPr/>
              </p:nvSpPr>
              <p:spPr>
                <a:xfrm>
                  <a:off x="-1" y="-1"/>
                  <a:ext cx="2724611" cy="1391676"/>
                </a:xfrm>
                <a:prstGeom prst="rect">
                  <a:avLst/>
                </a:prstGeom>
                <a:solidFill>
                  <a:srgbClr val="81D2D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386" name="Y5">
                  <a:extLst>
                    <a:ext uri="{FF2B5EF4-FFF2-40B4-BE49-F238E27FC236}">
                      <a16:creationId xmlns:a16="http://schemas.microsoft.com/office/drawing/2014/main" id="{6CB90219-636A-1458-CB2A-3B1AE6ACC4C1}"/>
                    </a:ext>
                  </a:extLst>
                </p:cNvPr>
                <p:cNvSpPr txBox="1"/>
                <p:nvPr/>
              </p:nvSpPr>
              <p:spPr>
                <a:xfrm>
                  <a:off x="-1" y="454081"/>
                  <a:ext cx="2724611" cy="48351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lvl1pPr>
                </a:lstStyle>
                <a:p>
                  <a:r>
                    <a:t>Y5</a:t>
                  </a:r>
                </a:p>
              </p:txBody>
            </p:sp>
          </p:grpSp>
        </p:grpSp>
      </p:grpSp>
      <p:grpSp>
        <p:nvGrpSpPr>
          <p:cNvPr id="1400" name="Group">
            <a:extLst>
              <a:ext uri="{FF2B5EF4-FFF2-40B4-BE49-F238E27FC236}">
                <a16:creationId xmlns:a16="http://schemas.microsoft.com/office/drawing/2014/main" id="{0EF703AD-852B-5105-8B1E-A9D9BF966632}"/>
              </a:ext>
            </a:extLst>
          </p:cNvPr>
          <p:cNvGrpSpPr/>
          <p:nvPr/>
        </p:nvGrpSpPr>
        <p:grpSpPr>
          <a:xfrm>
            <a:off x="9724866" y="6006260"/>
            <a:ext cx="6999219" cy="1393637"/>
            <a:chOff x="0" y="-1"/>
            <a:chExt cx="6999217" cy="1393636"/>
          </a:xfrm>
        </p:grpSpPr>
        <p:grpSp>
          <p:nvGrpSpPr>
            <p:cNvPr id="1394" name="Group">
              <a:extLst>
                <a:ext uri="{FF2B5EF4-FFF2-40B4-BE49-F238E27FC236}">
                  <a16:creationId xmlns:a16="http://schemas.microsoft.com/office/drawing/2014/main" id="{041F0309-0478-5D63-1CE6-26CBC951E36B}"/>
                </a:ext>
              </a:extLst>
            </p:cNvPr>
            <p:cNvGrpSpPr/>
            <p:nvPr/>
          </p:nvGrpSpPr>
          <p:grpSpPr>
            <a:xfrm>
              <a:off x="3282104" y="-2"/>
              <a:ext cx="3717113" cy="1393638"/>
              <a:chOff x="0" y="0"/>
              <a:chExt cx="3717111" cy="1393636"/>
            </a:xfrm>
          </p:grpSpPr>
          <p:sp>
            <p:nvSpPr>
              <p:cNvPr id="1390" name="Off-Page Connector">
                <a:extLst>
                  <a:ext uri="{FF2B5EF4-FFF2-40B4-BE49-F238E27FC236}">
                    <a16:creationId xmlns:a16="http://schemas.microsoft.com/office/drawing/2014/main" id="{64F84A69-8432-247F-3CB1-9880B41C6CD2}"/>
                  </a:ext>
                </a:extLst>
              </p:cNvPr>
              <p:cNvSpPr/>
              <p:nvPr/>
            </p:nvSpPr>
            <p:spPr>
              <a:xfrm rot="16200000">
                <a:off x="2490885" y="167409"/>
                <a:ext cx="1393441" cy="10590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13134"/>
                    </a:lnTo>
                    <a:lnTo>
                      <a:pt x="10800" y="21600"/>
                    </a:lnTo>
                    <a:lnTo>
                      <a:pt x="21600" y="13134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9D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grpSp>
            <p:nvGrpSpPr>
              <p:cNvPr id="1393" name="Y4">
                <a:extLst>
                  <a:ext uri="{FF2B5EF4-FFF2-40B4-BE49-F238E27FC236}">
                    <a16:creationId xmlns:a16="http://schemas.microsoft.com/office/drawing/2014/main" id="{F834A619-4544-4DDF-C72D-1AD9E706D9A2}"/>
                  </a:ext>
                </a:extLst>
              </p:cNvPr>
              <p:cNvGrpSpPr/>
              <p:nvPr/>
            </p:nvGrpSpPr>
            <p:grpSpPr>
              <a:xfrm>
                <a:off x="-1" y="-1"/>
                <a:ext cx="2724610" cy="1391676"/>
                <a:chOff x="0" y="0"/>
                <a:chExt cx="2724609" cy="1391674"/>
              </a:xfrm>
            </p:grpSpPr>
            <p:sp>
              <p:nvSpPr>
                <p:cNvPr id="1391" name="Rectangle">
                  <a:extLst>
                    <a:ext uri="{FF2B5EF4-FFF2-40B4-BE49-F238E27FC236}">
                      <a16:creationId xmlns:a16="http://schemas.microsoft.com/office/drawing/2014/main" id="{E54D2B9A-5782-AFF4-4551-0165F66669F4}"/>
                    </a:ext>
                  </a:extLst>
                </p:cNvPr>
                <p:cNvSpPr/>
                <p:nvPr/>
              </p:nvSpPr>
              <p:spPr>
                <a:xfrm>
                  <a:off x="-1" y="-1"/>
                  <a:ext cx="2724611" cy="1391676"/>
                </a:xfrm>
                <a:prstGeom prst="rect">
                  <a:avLst/>
                </a:prstGeom>
                <a:solidFill>
                  <a:srgbClr val="EF9D4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392" name="Y4">
                  <a:extLst>
                    <a:ext uri="{FF2B5EF4-FFF2-40B4-BE49-F238E27FC236}">
                      <a16:creationId xmlns:a16="http://schemas.microsoft.com/office/drawing/2014/main" id="{76E3A52B-D125-E71A-9A25-9336340A5B4B}"/>
                    </a:ext>
                  </a:extLst>
                </p:cNvPr>
                <p:cNvSpPr txBox="1"/>
                <p:nvPr/>
              </p:nvSpPr>
              <p:spPr>
                <a:xfrm>
                  <a:off x="-1" y="454081"/>
                  <a:ext cx="2724611" cy="48351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lvl1pPr>
                </a:lstStyle>
                <a:p>
                  <a:r>
                    <a:t>Y4</a:t>
                  </a:r>
                </a:p>
              </p:txBody>
            </p:sp>
          </p:grpSp>
        </p:grpSp>
        <p:grpSp>
          <p:nvGrpSpPr>
            <p:cNvPr id="1399" name="Group">
              <a:extLst>
                <a:ext uri="{FF2B5EF4-FFF2-40B4-BE49-F238E27FC236}">
                  <a16:creationId xmlns:a16="http://schemas.microsoft.com/office/drawing/2014/main" id="{669C0A34-655E-9786-8E0F-E9790F46F46C}"/>
                </a:ext>
              </a:extLst>
            </p:cNvPr>
            <p:cNvGrpSpPr/>
            <p:nvPr/>
          </p:nvGrpSpPr>
          <p:grpSpPr>
            <a:xfrm>
              <a:off x="-1" y="-2"/>
              <a:ext cx="3717112" cy="1393638"/>
              <a:chOff x="0" y="0"/>
              <a:chExt cx="3717111" cy="1393636"/>
            </a:xfrm>
          </p:grpSpPr>
          <p:sp>
            <p:nvSpPr>
              <p:cNvPr id="1395" name="Off-Page Connector">
                <a:extLst>
                  <a:ext uri="{FF2B5EF4-FFF2-40B4-BE49-F238E27FC236}">
                    <a16:creationId xmlns:a16="http://schemas.microsoft.com/office/drawing/2014/main" id="{60BE117F-E5B8-A5D0-3AF3-9602064C8D23}"/>
                  </a:ext>
                </a:extLst>
              </p:cNvPr>
              <p:cNvSpPr/>
              <p:nvPr/>
            </p:nvSpPr>
            <p:spPr>
              <a:xfrm rot="16200000">
                <a:off x="2490885" y="167409"/>
                <a:ext cx="1393441" cy="10590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13134"/>
                    </a:lnTo>
                    <a:lnTo>
                      <a:pt x="10800" y="21600"/>
                    </a:lnTo>
                    <a:lnTo>
                      <a:pt x="21600" y="13134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1D2D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grpSp>
            <p:nvGrpSpPr>
              <p:cNvPr id="1398" name="Y3">
                <a:extLst>
                  <a:ext uri="{FF2B5EF4-FFF2-40B4-BE49-F238E27FC236}">
                    <a16:creationId xmlns:a16="http://schemas.microsoft.com/office/drawing/2014/main" id="{3BE3F031-8777-695A-AF2D-EF4EBB5786C9}"/>
                  </a:ext>
                </a:extLst>
              </p:cNvPr>
              <p:cNvGrpSpPr/>
              <p:nvPr/>
            </p:nvGrpSpPr>
            <p:grpSpPr>
              <a:xfrm>
                <a:off x="-1" y="-1"/>
                <a:ext cx="2724610" cy="1391676"/>
                <a:chOff x="0" y="0"/>
                <a:chExt cx="2724609" cy="1391674"/>
              </a:xfrm>
            </p:grpSpPr>
            <p:sp>
              <p:nvSpPr>
                <p:cNvPr id="1396" name="Rectangle">
                  <a:extLst>
                    <a:ext uri="{FF2B5EF4-FFF2-40B4-BE49-F238E27FC236}">
                      <a16:creationId xmlns:a16="http://schemas.microsoft.com/office/drawing/2014/main" id="{CF62A14D-AE2D-F600-5092-B355EB3C9413}"/>
                    </a:ext>
                  </a:extLst>
                </p:cNvPr>
                <p:cNvSpPr/>
                <p:nvPr/>
              </p:nvSpPr>
              <p:spPr>
                <a:xfrm>
                  <a:off x="-1" y="-1"/>
                  <a:ext cx="2724611" cy="1391676"/>
                </a:xfrm>
                <a:prstGeom prst="rect">
                  <a:avLst/>
                </a:prstGeom>
                <a:solidFill>
                  <a:srgbClr val="81D2D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397" name="Y3">
                  <a:extLst>
                    <a:ext uri="{FF2B5EF4-FFF2-40B4-BE49-F238E27FC236}">
                      <a16:creationId xmlns:a16="http://schemas.microsoft.com/office/drawing/2014/main" id="{C475B8DB-8643-82D2-7E28-5190E94FF790}"/>
                    </a:ext>
                  </a:extLst>
                </p:cNvPr>
                <p:cNvSpPr txBox="1"/>
                <p:nvPr/>
              </p:nvSpPr>
              <p:spPr>
                <a:xfrm>
                  <a:off x="-1" y="454081"/>
                  <a:ext cx="2724611" cy="48351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lvl1pPr>
                </a:lstStyle>
                <a:p>
                  <a:r>
                    <a:t>Y3</a:t>
                  </a:r>
                </a:p>
              </p:txBody>
            </p:sp>
          </p:grpSp>
        </p:grpSp>
      </p:grpSp>
      <p:sp>
        <p:nvSpPr>
          <p:cNvPr id="1401" name="Plan of Work">
            <a:extLst>
              <a:ext uri="{FF2B5EF4-FFF2-40B4-BE49-F238E27FC236}">
                <a16:creationId xmlns:a16="http://schemas.microsoft.com/office/drawing/2014/main" id="{D06F2ED9-8393-60E8-0E32-E41F3E052C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0800" y="-109012"/>
            <a:ext cx="21005800" cy="2286000"/>
          </a:xfrm>
          <a:prstGeom prst="rect">
            <a:avLst/>
          </a:prstGeom>
        </p:spPr>
        <p:txBody>
          <a:bodyPr/>
          <a:lstStyle/>
          <a:p>
            <a:r>
              <a:rPr dirty="0">
                <a:solidFill>
                  <a:srgbClr val="007A93"/>
                </a:solidFill>
              </a:rPr>
              <a:t>Plan of Work</a:t>
            </a:r>
          </a:p>
        </p:txBody>
      </p:sp>
      <p:grpSp>
        <p:nvGrpSpPr>
          <p:cNvPr id="1412" name="Group">
            <a:extLst>
              <a:ext uri="{FF2B5EF4-FFF2-40B4-BE49-F238E27FC236}">
                <a16:creationId xmlns:a16="http://schemas.microsoft.com/office/drawing/2014/main" id="{23155575-ED50-4096-968A-B08C5AF6D124}"/>
              </a:ext>
            </a:extLst>
          </p:cNvPr>
          <p:cNvGrpSpPr/>
          <p:nvPr/>
        </p:nvGrpSpPr>
        <p:grpSpPr>
          <a:xfrm>
            <a:off x="3146352" y="6005378"/>
            <a:ext cx="7062717" cy="1394519"/>
            <a:chOff x="0" y="0"/>
            <a:chExt cx="7062716" cy="1394518"/>
          </a:xfrm>
        </p:grpSpPr>
        <p:grpSp>
          <p:nvGrpSpPr>
            <p:cNvPr id="1406" name="Group">
              <a:extLst>
                <a:ext uri="{FF2B5EF4-FFF2-40B4-BE49-F238E27FC236}">
                  <a16:creationId xmlns:a16="http://schemas.microsoft.com/office/drawing/2014/main" id="{B59A7F61-FE1B-492A-3B58-73504E0FFE86}"/>
                </a:ext>
              </a:extLst>
            </p:cNvPr>
            <p:cNvGrpSpPr/>
            <p:nvPr/>
          </p:nvGrpSpPr>
          <p:grpSpPr>
            <a:xfrm>
              <a:off x="3282104" y="881"/>
              <a:ext cx="3780613" cy="1393638"/>
              <a:chOff x="0" y="0"/>
              <a:chExt cx="3780611" cy="1393636"/>
            </a:xfrm>
          </p:grpSpPr>
          <p:sp>
            <p:nvSpPr>
              <p:cNvPr id="1402" name="Off-Page Connector">
                <a:extLst>
                  <a:ext uri="{FF2B5EF4-FFF2-40B4-BE49-F238E27FC236}">
                    <a16:creationId xmlns:a16="http://schemas.microsoft.com/office/drawing/2014/main" id="{1149D422-B082-16CB-6243-9682E50777EF}"/>
                  </a:ext>
                </a:extLst>
              </p:cNvPr>
              <p:cNvSpPr/>
              <p:nvPr/>
            </p:nvSpPr>
            <p:spPr>
              <a:xfrm rot="16200000">
                <a:off x="2554385" y="167409"/>
                <a:ext cx="1393441" cy="10590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13134"/>
                    </a:lnTo>
                    <a:lnTo>
                      <a:pt x="10800" y="21600"/>
                    </a:lnTo>
                    <a:lnTo>
                      <a:pt x="21600" y="13134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9D47">
                  <a:alpha val="75151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grpSp>
            <p:nvGrpSpPr>
              <p:cNvPr id="1405" name="Y2">
                <a:extLst>
                  <a:ext uri="{FF2B5EF4-FFF2-40B4-BE49-F238E27FC236}">
                    <a16:creationId xmlns:a16="http://schemas.microsoft.com/office/drawing/2014/main" id="{76DD9D97-2F33-A205-D4F7-E03DA8DB70FE}"/>
                  </a:ext>
                </a:extLst>
              </p:cNvPr>
              <p:cNvGrpSpPr/>
              <p:nvPr/>
            </p:nvGrpSpPr>
            <p:grpSpPr>
              <a:xfrm>
                <a:off x="-1" y="-1"/>
                <a:ext cx="2724610" cy="1391675"/>
                <a:chOff x="0" y="0"/>
                <a:chExt cx="2724609" cy="1391674"/>
              </a:xfrm>
            </p:grpSpPr>
            <p:sp>
              <p:nvSpPr>
                <p:cNvPr id="1403" name="Rectangle">
                  <a:extLst>
                    <a:ext uri="{FF2B5EF4-FFF2-40B4-BE49-F238E27FC236}">
                      <a16:creationId xmlns:a16="http://schemas.microsoft.com/office/drawing/2014/main" id="{A47892D9-4F19-C4DD-6379-F9E52E398268}"/>
                    </a:ext>
                  </a:extLst>
                </p:cNvPr>
                <p:cNvSpPr/>
                <p:nvPr/>
              </p:nvSpPr>
              <p:spPr>
                <a:xfrm>
                  <a:off x="-1" y="-1"/>
                  <a:ext cx="2724611" cy="1391676"/>
                </a:xfrm>
                <a:prstGeom prst="rect">
                  <a:avLst/>
                </a:prstGeom>
                <a:solidFill>
                  <a:srgbClr val="EF9D47">
                    <a:alpha val="74823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404" name="Y2">
                  <a:extLst>
                    <a:ext uri="{FF2B5EF4-FFF2-40B4-BE49-F238E27FC236}">
                      <a16:creationId xmlns:a16="http://schemas.microsoft.com/office/drawing/2014/main" id="{1AAAB184-A86A-5C29-2862-327F0C88A9AC}"/>
                    </a:ext>
                  </a:extLst>
                </p:cNvPr>
                <p:cNvSpPr txBox="1"/>
                <p:nvPr/>
              </p:nvSpPr>
              <p:spPr>
                <a:xfrm>
                  <a:off x="-1" y="454081"/>
                  <a:ext cx="2724611" cy="48351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lvl1pPr>
                </a:lstStyle>
                <a:p>
                  <a:r>
                    <a:t>Y2</a:t>
                  </a:r>
                </a:p>
              </p:txBody>
            </p:sp>
          </p:grpSp>
        </p:grpSp>
        <p:grpSp>
          <p:nvGrpSpPr>
            <p:cNvPr id="1411" name="Group">
              <a:extLst>
                <a:ext uri="{FF2B5EF4-FFF2-40B4-BE49-F238E27FC236}">
                  <a16:creationId xmlns:a16="http://schemas.microsoft.com/office/drawing/2014/main" id="{0B897D2B-5ECB-07C8-0107-9B2478067071}"/>
                </a:ext>
              </a:extLst>
            </p:cNvPr>
            <p:cNvGrpSpPr/>
            <p:nvPr/>
          </p:nvGrpSpPr>
          <p:grpSpPr>
            <a:xfrm>
              <a:off x="0" y="-1"/>
              <a:ext cx="3779768" cy="1393440"/>
              <a:chOff x="0" y="0"/>
              <a:chExt cx="3779767" cy="1393438"/>
            </a:xfrm>
          </p:grpSpPr>
          <p:sp>
            <p:nvSpPr>
              <p:cNvPr id="1407" name="Off-Page Connector">
                <a:extLst>
                  <a:ext uri="{FF2B5EF4-FFF2-40B4-BE49-F238E27FC236}">
                    <a16:creationId xmlns:a16="http://schemas.microsoft.com/office/drawing/2014/main" id="{34ABE681-AC22-704E-6226-AD0A5C938BA3}"/>
                  </a:ext>
                </a:extLst>
              </p:cNvPr>
              <p:cNvSpPr/>
              <p:nvPr/>
            </p:nvSpPr>
            <p:spPr>
              <a:xfrm rot="16200000">
                <a:off x="2553541" y="167213"/>
                <a:ext cx="1393440" cy="10590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13134"/>
                    </a:lnTo>
                    <a:lnTo>
                      <a:pt x="10800" y="21600"/>
                    </a:lnTo>
                    <a:lnTo>
                      <a:pt x="21600" y="13134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1D2D6">
                  <a:alpha val="74617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grpSp>
            <p:nvGrpSpPr>
              <p:cNvPr id="1410" name="Y1">
                <a:extLst>
                  <a:ext uri="{FF2B5EF4-FFF2-40B4-BE49-F238E27FC236}">
                    <a16:creationId xmlns:a16="http://schemas.microsoft.com/office/drawing/2014/main" id="{3487566A-2BD5-2CFC-F975-CCCC4892778B}"/>
                  </a:ext>
                </a:extLst>
              </p:cNvPr>
              <p:cNvGrpSpPr/>
              <p:nvPr/>
            </p:nvGrpSpPr>
            <p:grpSpPr>
              <a:xfrm>
                <a:off x="-1" y="882"/>
                <a:ext cx="2724610" cy="1391674"/>
                <a:chOff x="0" y="0"/>
                <a:chExt cx="2724608" cy="1391673"/>
              </a:xfrm>
            </p:grpSpPr>
            <p:sp>
              <p:nvSpPr>
                <p:cNvPr id="1408" name="Rectangle">
                  <a:extLst>
                    <a:ext uri="{FF2B5EF4-FFF2-40B4-BE49-F238E27FC236}">
                      <a16:creationId xmlns:a16="http://schemas.microsoft.com/office/drawing/2014/main" id="{468C76EA-FE4B-67A8-8620-4560424414A3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2724610" cy="1391674"/>
                </a:xfrm>
                <a:prstGeom prst="rect">
                  <a:avLst/>
                </a:prstGeom>
                <a:solidFill>
                  <a:srgbClr val="81D2D6">
                    <a:alpha val="75558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409" name="Y1">
                  <a:extLst>
                    <a:ext uri="{FF2B5EF4-FFF2-40B4-BE49-F238E27FC236}">
                      <a16:creationId xmlns:a16="http://schemas.microsoft.com/office/drawing/2014/main" id="{411A4C21-15C2-5612-D47A-E61D7F56421E}"/>
                    </a:ext>
                  </a:extLst>
                </p:cNvPr>
                <p:cNvSpPr txBox="1"/>
                <p:nvPr/>
              </p:nvSpPr>
              <p:spPr>
                <a:xfrm>
                  <a:off x="-1" y="454081"/>
                  <a:ext cx="2724610" cy="48351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lvl1pPr>
                </a:lstStyle>
                <a:p>
                  <a:r>
                    <a:t>Y1</a:t>
                  </a:r>
                </a:p>
              </p:txBody>
            </p:sp>
          </p:grpSp>
        </p:grpSp>
      </p:grpSp>
      <p:pic>
        <p:nvPicPr>
          <p:cNvPr id="1413" name="HERON_logo.jpg" descr="HERON_logo.jpg">
            <a:extLst>
              <a:ext uri="{FF2B5EF4-FFF2-40B4-BE49-F238E27FC236}">
                <a16:creationId xmlns:a16="http://schemas.microsoft.com/office/drawing/2014/main" id="{367F9EBC-7208-0E2A-5024-B312891EF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29750" y="356688"/>
            <a:ext cx="1583450" cy="1423545"/>
          </a:xfrm>
          <a:prstGeom prst="rect">
            <a:avLst/>
          </a:prstGeom>
          <a:ln w="12700">
            <a:miter lim="400000"/>
          </a:ln>
        </p:spPr>
      </p:pic>
      <p:sp>
        <p:nvSpPr>
          <p:cNvPr id="1414" name="Design &amp; Optimization Phase Maximize effective area">
            <a:extLst>
              <a:ext uri="{FF2B5EF4-FFF2-40B4-BE49-F238E27FC236}">
                <a16:creationId xmlns:a16="http://schemas.microsoft.com/office/drawing/2014/main" id="{576AB186-177E-C73C-0A6F-84A3CFDFA788}"/>
              </a:ext>
            </a:extLst>
          </p:cNvPr>
          <p:cNvSpPr txBox="1"/>
          <p:nvPr/>
        </p:nvSpPr>
        <p:spPr>
          <a:xfrm>
            <a:off x="3013763" y="8650161"/>
            <a:ext cx="5546792" cy="1995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solidFill>
                  <a:srgbClr val="575756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dirty="0"/>
              <a:t>Design &amp; Optimization Phase </a:t>
            </a:r>
            <a:r>
              <a:rPr sz="3000" dirty="0"/>
              <a:t>Maximize effective area</a:t>
            </a:r>
          </a:p>
        </p:txBody>
      </p:sp>
      <p:sp>
        <p:nvSpPr>
          <p:cNvPr id="1419" name="}">
            <a:extLst>
              <a:ext uri="{FF2B5EF4-FFF2-40B4-BE49-F238E27FC236}">
                <a16:creationId xmlns:a16="http://schemas.microsoft.com/office/drawing/2014/main" id="{2B610DDE-9786-A3E7-6916-240B05F2F4D9}"/>
              </a:ext>
            </a:extLst>
          </p:cNvPr>
          <p:cNvSpPr txBox="1"/>
          <p:nvPr/>
        </p:nvSpPr>
        <p:spPr>
          <a:xfrm rot="16200000">
            <a:off x="3845055" y="5378048"/>
            <a:ext cx="1375411" cy="581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0">
                <a:solidFill>
                  <a:srgbClr val="575756"/>
                </a:solidFill>
                <a:latin typeface="Canela Text Regular"/>
                <a:ea typeface="Canela Text Regular"/>
                <a:cs typeface="Canela Text Regular"/>
                <a:sym typeface="Canela Text Regular"/>
              </a:defRPr>
            </a:lvl1pPr>
          </a:lstStyle>
          <a:p>
            <a:r>
              <a:t>}</a:t>
            </a:r>
          </a:p>
        </p:txBody>
      </p:sp>
      <p:sp>
        <p:nvSpPr>
          <p:cNvPr id="1420" name="Prototyping,  Site Surveys &amp;  First Deployments  Validate trigger &amp; time synchronization">
            <a:extLst>
              <a:ext uri="{FF2B5EF4-FFF2-40B4-BE49-F238E27FC236}">
                <a16:creationId xmlns:a16="http://schemas.microsoft.com/office/drawing/2014/main" id="{68303C50-39B8-F518-ADD6-BA191F52B017}"/>
              </a:ext>
            </a:extLst>
          </p:cNvPr>
          <p:cNvSpPr txBox="1"/>
          <p:nvPr/>
        </p:nvSpPr>
        <p:spPr>
          <a:xfrm>
            <a:off x="4468335" y="2265473"/>
            <a:ext cx="5740737" cy="27802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>
                <a:solidFill>
                  <a:srgbClr val="575756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dirty="0"/>
              <a:t>Prototyping, </a:t>
            </a:r>
            <a:br>
              <a:rPr dirty="0"/>
            </a:br>
            <a:r>
              <a:rPr dirty="0"/>
              <a:t>Site Surveys &amp; </a:t>
            </a:r>
            <a:br>
              <a:rPr dirty="0"/>
            </a:br>
            <a:r>
              <a:rPr dirty="0"/>
              <a:t>First Deployments </a:t>
            </a:r>
            <a:br>
              <a:rPr dirty="0"/>
            </a:br>
            <a:r>
              <a:rPr sz="3000" dirty="0"/>
              <a:t>Validate trigger &amp; time sync</a:t>
            </a:r>
            <a:r>
              <a:rPr lang="en-US" sz="3000" dirty="0"/>
              <a:t>.</a:t>
            </a:r>
            <a:endParaRPr sz="3000" dirty="0"/>
          </a:p>
        </p:txBody>
      </p:sp>
      <p:sp>
        <p:nvSpPr>
          <p:cNvPr id="1421" name="24 Phased Stations /  360 Standalone Antenna Deployment Largest UHE tau neutrino detector in the world with best sensitivity to short transients">
            <a:extLst>
              <a:ext uri="{FF2B5EF4-FFF2-40B4-BE49-F238E27FC236}">
                <a16:creationId xmlns:a16="http://schemas.microsoft.com/office/drawing/2014/main" id="{EED75DAF-508D-0B28-EFB7-A8EE867290DE}"/>
              </a:ext>
            </a:extLst>
          </p:cNvPr>
          <p:cNvSpPr txBox="1"/>
          <p:nvPr/>
        </p:nvSpPr>
        <p:spPr>
          <a:xfrm>
            <a:off x="11669567" y="2429030"/>
            <a:ext cx="11378115" cy="2453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solidFill>
                  <a:srgbClr val="575756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24 Phased Stations / </a:t>
            </a:r>
            <a:br/>
            <a:r>
              <a:t>360 Standalone Antenna Deployment</a:t>
            </a:r>
            <a:br/>
            <a:r>
              <a:rPr sz="3000"/>
              <a:t>Largest UHE tau neutrino detector in the world with best sensitivity to short transients</a:t>
            </a:r>
          </a:p>
        </p:txBody>
      </p:sp>
      <p:sp>
        <p:nvSpPr>
          <p:cNvPr id="1422" name="Cosmic Ray Search:  First large scale radio-only  CR spectrum &amp; composition">
            <a:extLst>
              <a:ext uri="{FF2B5EF4-FFF2-40B4-BE49-F238E27FC236}">
                <a16:creationId xmlns:a16="http://schemas.microsoft.com/office/drawing/2014/main" id="{B77559A4-DAF8-E496-0206-7579B9C28E71}"/>
              </a:ext>
            </a:extLst>
          </p:cNvPr>
          <p:cNvSpPr txBox="1"/>
          <p:nvPr/>
        </p:nvSpPr>
        <p:spPr>
          <a:xfrm>
            <a:off x="12134617" y="8492558"/>
            <a:ext cx="5816602" cy="17292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solidFill>
                  <a:srgbClr val="575756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Cosmic Ray Search: </a:t>
            </a:r>
            <a:br/>
            <a:r>
              <a:rPr sz="3000" i="1" u="sng"/>
              <a:t>First</a:t>
            </a:r>
            <a:r>
              <a:rPr sz="3000"/>
              <a:t> large scale radio-only </a:t>
            </a:r>
            <a:br>
              <a:rPr sz="3000"/>
            </a:br>
            <a:r>
              <a:rPr sz="3000"/>
              <a:t>CR spectrum &amp; composition</a:t>
            </a:r>
          </a:p>
        </p:txBody>
      </p:sp>
      <p:pic>
        <p:nvPicPr>
          <p:cNvPr id="1423" name="pasted-movie.png" descr="pasted-movie.png">
            <a:extLst>
              <a:ext uri="{FF2B5EF4-FFF2-40B4-BE49-F238E27FC236}">
                <a16:creationId xmlns:a16="http://schemas.microsoft.com/office/drawing/2014/main" id="{E2BC95A7-E7D6-81BC-2805-1F0FB62C2C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28" t="7453" r="10203" b="13441"/>
          <a:stretch>
            <a:fillRect/>
          </a:stretch>
        </p:blipFill>
        <p:spPr>
          <a:xfrm>
            <a:off x="10646055" y="4882163"/>
            <a:ext cx="10153651" cy="833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40" y="0"/>
                </a:moveTo>
                <a:lnTo>
                  <a:pt x="10278" y="2961"/>
                </a:lnTo>
                <a:cubicBezTo>
                  <a:pt x="10174" y="8053"/>
                  <a:pt x="9579" y="10185"/>
                  <a:pt x="8264" y="10188"/>
                </a:cubicBezTo>
                <a:cubicBezTo>
                  <a:pt x="7723" y="10189"/>
                  <a:pt x="7212" y="9732"/>
                  <a:pt x="5953" y="8101"/>
                </a:cubicBezTo>
                <a:cubicBezTo>
                  <a:pt x="4636" y="6395"/>
                  <a:pt x="4156" y="5971"/>
                  <a:pt x="3353" y="5809"/>
                </a:cubicBezTo>
                <a:cubicBezTo>
                  <a:pt x="2513" y="5639"/>
                  <a:pt x="2280" y="5748"/>
                  <a:pt x="1773" y="6528"/>
                </a:cubicBezTo>
                <a:cubicBezTo>
                  <a:pt x="738" y="8119"/>
                  <a:pt x="195" y="11734"/>
                  <a:pt x="75" y="17837"/>
                </a:cubicBezTo>
                <a:lnTo>
                  <a:pt x="0" y="21600"/>
                </a:lnTo>
                <a:lnTo>
                  <a:pt x="469" y="21600"/>
                </a:lnTo>
                <a:lnTo>
                  <a:pt x="937" y="21600"/>
                </a:lnTo>
                <a:lnTo>
                  <a:pt x="937" y="19266"/>
                </a:lnTo>
                <a:cubicBezTo>
                  <a:pt x="937" y="15219"/>
                  <a:pt x="1545" y="12725"/>
                  <a:pt x="2623" y="12358"/>
                </a:cubicBezTo>
                <a:cubicBezTo>
                  <a:pt x="2967" y="12240"/>
                  <a:pt x="3937" y="12656"/>
                  <a:pt x="5137" y="13427"/>
                </a:cubicBezTo>
                <a:cubicBezTo>
                  <a:pt x="7990" y="15259"/>
                  <a:pt x="9062" y="15036"/>
                  <a:pt x="9870" y="12471"/>
                </a:cubicBezTo>
                <a:cubicBezTo>
                  <a:pt x="10095" y="11754"/>
                  <a:pt x="10352" y="10353"/>
                  <a:pt x="10442" y="9356"/>
                </a:cubicBezTo>
                <a:cubicBezTo>
                  <a:pt x="10675" y="6758"/>
                  <a:pt x="10787" y="6572"/>
                  <a:pt x="11012" y="8389"/>
                </a:cubicBezTo>
                <a:cubicBezTo>
                  <a:pt x="11421" y="11701"/>
                  <a:pt x="11645" y="12715"/>
                  <a:pt x="12160" y="13550"/>
                </a:cubicBezTo>
                <a:cubicBezTo>
                  <a:pt x="13039" y="14976"/>
                  <a:pt x="14094" y="14952"/>
                  <a:pt x="16462" y="13458"/>
                </a:cubicBezTo>
                <a:cubicBezTo>
                  <a:pt x="18650" y="12076"/>
                  <a:pt x="19302" y="12032"/>
                  <a:pt x="19884" y="13242"/>
                </a:cubicBezTo>
                <a:cubicBezTo>
                  <a:pt x="20339" y="14190"/>
                  <a:pt x="20695" y="16909"/>
                  <a:pt x="20698" y="19462"/>
                </a:cubicBezTo>
                <a:lnTo>
                  <a:pt x="20702" y="21600"/>
                </a:lnTo>
                <a:lnTo>
                  <a:pt x="21600" y="21600"/>
                </a:lnTo>
                <a:lnTo>
                  <a:pt x="21598" y="19462"/>
                </a:lnTo>
                <a:cubicBezTo>
                  <a:pt x="21597" y="18285"/>
                  <a:pt x="21515" y="16109"/>
                  <a:pt x="21415" y="14619"/>
                </a:cubicBezTo>
                <a:cubicBezTo>
                  <a:pt x="20812" y="5578"/>
                  <a:pt x="19123" y="3571"/>
                  <a:pt x="15824" y="7978"/>
                </a:cubicBezTo>
                <a:cubicBezTo>
                  <a:pt x="14500" y="9747"/>
                  <a:pt x="14247" y="9955"/>
                  <a:pt x="13357" y="9972"/>
                </a:cubicBezTo>
                <a:cubicBezTo>
                  <a:pt x="12422" y="9991"/>
                  <a:pt x="12344" y="9923"/>
                  <a:pt x="11984" y="8770"/>
                </a:cubicBezTo>
                <a:cubicBezTo>
                  <a:pt x="11599" y="7538"/>
                  <a:pt x="11403" y="5686"/>
                  <a:pt x="11262" y="1943"/>
                </a:cubicBezTo>
                <a:cubicBezTo>
                  <a:pt x="11191" y="71"/>
                  <a:pt x="11175" y="0"/>
                  <a:pt x="10765" y="0"/>
                </a:cubicBezTo>
                <a:lnTo>
                  <a:pt x="1034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424" name="pasted-movie.png" descr="pasted-movie.png">
            <a:extLst>
              <a:ext uri="{FF2B5EF4-FFF2-40B4-BE49-F238E27FC236}">
                <a16:creationId xmlns:a16="http://schemas.microsoft.com/office/drawing/2014/main" id="{5D9DE049-8852-6290-8BB9-3A408692E3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28" t="7453" r="10204" b="13441"/>
          <a:stretch>
            <a:fillRect/>
          </a:stretch>
        </p:blipFill>
        <p:spPr>
          <a:xfrm rot="10800000">
            <a:off x="11267112" y="7690157"/>
            <a:ext cx="6999289" cy="833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39" y="0"/>
                </a:moveTo>
                <a:lnTo>
                  <a:pt x="10278" y="2961"/>
                </a:lnTo>
                <a:cubicBezTo>
                  <a:pt x="10174" y="8053"/>
                  <a:pt x="9579" y="10185"/>
                  <a:pt x="8264" y="10188"/>
                </a:cubicBezTo>
                <a:cubicBezTo>
                  <a:pt x="7723" y="10189"/>
                  <a:pt x="7213" y="9732"/>
                  <a:pt x="5954" y="8101"/>
                </a:cubicBezTo>
                <a:cubicBezTo>
                  <a:pt x="4637" y="6395"/>
                  <a:pt x="4156" y="5971"/>
                  <a:pt x="3353" y="5809"/>
                </a:cubicBezTo>
                <a:cubicBezTo>
                  <a:pt x="2514" y="5639"/>
                  <a:pt x="2280" y="5748"/>
                  <a:pt x="1772" y="6528"/>
                </a:cubicBezTo>
                <a:cubicBezTo>
                  <a:pt x="737" y="8119"/>
                  <a:pt x="196" y="11734"/>
                  <a:pt x="76" y="17837"/>
                </a:cubicBezTo>
                <a:lnTo>
                  <a:pt x="0" y="21600"/>
                </a:lnTo>
                <a:lnTo>
                  <a:pt x="468" y="21600"/>
                </a:lnTo>
                <a:lnTo>
                  <a:pt x="937" y="21600"/>
                </a:lnTo>
                <a:lnTo>
                  <a:pt x="937" y="19266"/>
                </a:lnTo>
                <a:cubicBezTo>
                  <a:pt x="937" y="15219"/>
                  <a:pt x="1546" y="12725"/>
                  <a:pt x="2623" y="12358"/>
                </a:cubicBezTo>
                <a:cubicBezTo>
                  <a:pt x="2967" y="12240"/>
                  <a:pt x="3937" y="12656"/>
                  <a:pt x="5137" y="13427"/>
                </a:cubicBezTo>
                <a:cubicBezTo>
                  <a:pt x="7990" y="15259"/>
                  <a:pt x="9061" y="15036"/>
                  <a:pt x="9869" y="12471"/>
                </a:cubicBezTo>
                <a:cubicBezTo>
                  <a:pt x="10095" y="11754"/>
                  <a:pt x="10353" y="10353"/>
                  <a:pt x="10442" y="9356"/>
                </a:cubicBezTo>
                <a:cubicBezTo>
                  <a:pt x="10676" y="6758"/>
                  <a:pt x="10787" y="6572"/>
                  <a:pt x="11012" y="8389"/>
                </a:cubicBezTo>
                <a:cubicBezTo>
                  <a:pt x="11421" y="11701"/>
                  <a:pt x="11646" y="12715"/>
                  <a:pt x="12161" y="13550"/>
                </a:cubicBezTo>
                <a:cubicBezTo>
                  <a:pt x="13040" y="14976"/>
                  <a:pt x="14094" y="14952"/>
                  <a:pt x="16462" y="13458"/>
                </a:cubicBezTo>
                <a:cubicBezTo>
                  <a:pt x="18651" y="12076"/>
                  <a:pt x="19303" y="12032"/>
                  <a:pt x="19884" y="13242"/>
                </a:cubicBezTo>
                <a:cubicBezTo>
                  <a:pt x="20340" y="14190"/>
                  <a:pt x="20695" y="16909"/>
                  <a:pt x="20699" y="19462"/>
                </a:cubicBezTo>
                <a:lnTo>
                  <a:pt x="20702" y="21600"/>
                </a:lnTo>
                <a:lnTo>
                  <a:pt x="21600" y="21600"/>
                </a:lnTo>
                <a:lnTo>
                  <a:pt x="21599" y="19462"/>
                </a:lnTo>
                <a:cubicBezTo>
                  <a:pt x="21598" y="18285"/>
                  <a:pt x="21514" y="16109"/>
                  <a:pt x="21415" y="14619"/>
                </a:cubicBezTo>
                <a:cubicBezTo>
                  <a:pt x="20812" y="5578"/>
                  <a:pt x="19124" y="3571"/>
                  <a:pt x="15825" y="7978"/>
                </a:cubicBezTo>
                <a:cubicBezTo>
                  <a:pt x="14501" y="9747"/>
                  <a:pt x="14247" y="9955"/>
                  <a:pt x="13357" y="9972"/>
                </a:cubicBezTo>
                <a:cubicBezTo>
                  <a:pt x="12422" y="9991"/>
                  <a:pt x="12344" y="9923"/>
                  <a:pt x="11984" y="8770"/>
                </a:cubicBezTo>
                <a:cubicBezTo>
                  <a:pt x="11600" y="7538"/>
                  <a:pt x="11403" y="5686"/>
                  <a:pt x="11262" y="1943"/>
                </a:cubicBezTo>
                <a:cubicBezTo>
                  <a:pt x="11191" y="71"/>
                  <a:pt x="11175" y="0"/>
                  <a:pt x="10764" y="0"/>
                </a:cubicBezTo>
                <a:lnTo>
                  <a:pt x="10339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425" name="Target of Opportunity Neutrino Pipeline Online First UHE neutrino instrument that responds to alerts rapidly. Possible discovery.">
            <a:extLst>
              <a:ext uri="{FF2B5EF4-FFF2-40B4-BE49-F238E27FC236}">
                <a16:creationId xmlns:a16="http://schemas.microsoft.com/office/drawing/2014/main" id="{975D2154-843B-33EF-EAF0-89825EC4BE5E}"/>
              </a:ext>
            </a:extLst>
          </p:cNvPr>
          <p:cNvSpPr txBox="1"/>
          <p:nvPr/>
        </p:nvSpPr>
        <p:spPr>
          <a:xfrm>
            <a:off x="9760716" y="10351806"/>
            <a:ext cx="7788094" cy="2453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solidFill>
                  <a:srgbClr val="575756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Target of Opportunity Neutrino Pipeline Online</a:t>
            </a:r>
            <a:br/>
            <a:r>
              <a:rPr sz="3000" i="1" u="sng"/>
              <a:t>First</a:t>
            </a:r>
            <a:r>
              <a:rPr sz="3000"/>
              <a:t> UHE neutrino instrument that responds to alerts </a:t>
            </a:r>
            <a:r>
              <a:rPr sz="3000" i="1" u="sng"/>
              <a:t>rapidly.</a:t>
            </a:r>
            <a:r>
              <a:rPr sz="3000" i="1"/>
              <a:t> Possible </a:t>
            </a:r>
            <a:r>
              <a:rPr sz="3000" i="1" u="sng"/>
              <a:t>discovery</a:t>
            </a:r>
            <a:r>
              <a:rPr sz="3000" i="1"/>
              <a:t>.</a:t>
            </a:r>
          </a:p>
        </p:txBody>
      </p:sp>
      <p:pic>
        <p:nvPicPr>
          <p:cNvPr id="1426" name="Line Line" descr="Line Line">
            <a:extLst>
              <a:ext uri="{FF2B5EF4-FFF2-40B4-BE49-F238E27FC236}">
                <a16:creationId xmlns:a16="http://schemas.microsoft.com/office/drawing/2014/main" id="{0AC68103-F589-C234-6D44-0FD328795E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9681072" y="8777780"/>
            <a:ext cx="2682440" cy="4055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7" name="pasted-movie.png" descr="pasted-movie.png">
            <a:extLst>
              <a:ext uri="{FF2B5EF4-FFF2-40B4-BE49-F238E27FC236}">
                <a16:creationId xmlns:a16="http://schemas.microsoft.com/office/drawing/2014/main" id="{24705EE8-2E14-CEFC-F7BA-A25B2D4BCF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28" t="7453" r="10201" b="13441"/>
          <a:stretch>
            <a:fillRect/>
          </a:stretch>
        </p:blipFill>
        <p:spPr>
          <a:xfrm>
            <a:off x="5624801" y="5157352"/>
            <a:ext cx="4038204" cy="8338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38" y="0"/>
                </a:moveTo>
                <a:lnTo>
                  <a:pt x="10279" y="2961"/>
                </a:lnTo>
                <a:cubicBezTo>
                  <a:pt x="10175" y="8053"/>
                  <a:pt x="9580" y="10185"/>
                  <a:pt x="8264" y="10188"/>
                </a:cubicBezTo>
                <a:cubicBezTo>
                  <a:pt x="7724" y="10189"/>
                  <a:pt x="7212" y="9732"/>
                  <a:pt x="5952" y="8101"/>
                </a:cubicBezTo>
                <a:cubicBezTo>
                  <a:pt x="4636" y="6395"/>
                  <a:pt x="4155" y="5971"/>
                  <a:pt x="3352" y="5809"/>
                </a:cubicBezTo>
                <a:cubicBezTo>
                  <a:pt x="2512" y="5639"/>
                  <a:pt x="2280" y="5748"/>
                  <a:pt x="1773" y="6528"/>
                </a:cubicBezTo>
                <a:cubicBezTo>
                  <a:pt x="738" y="8119"/>
                  <a:pt x="196" y="11734"/>
                  <a:pt x="76" y="17837"/>
                </a:cubicBezTo>
                <a:lnTo>
                  <a:pt x="0" y="21600"/>
                </a:lnTo>
                <a:lnTo>
                  <a:pt x="469" y="21600"/>
                </a:lnTo>
                <a:lnTo>
                  <a:pt x="936" y="21600"/>
                </a:lnTo>
                <a:lnTo>
                  <a:pt x="936" y="19266"/>
                </a:lnTo>
                <a:cubicBezTo>
                  <a:pt x="937" y="15219"/>
                  <a:pt x="1546" y="12725"/>
                  <a:pt x="2624" y="12358"/>
                </a:cubicBezTo>
                <a:cubicBezTo>
                  <a:pt x="2968" y="12240"/>
                  <a:pt x="3937" y="12656"/>
                  <a:pt x="5137" y="13427"/>
                </a:cubicBezTo>
                <a:cubicBezTo>
                  <a:pt x="7990" y="15259"/>
                  <a:pt x="9061" y="15036"/>
                  <a:pt x="9869" y="12471"/>
                </a:cubicBezTo>
                <a:cubicBezTo>
                  <a:pt x="10095" y="11754"/>
                  <a:pt x="10353" y="10353"/>
                  <a:pt x="10442" y="9356"/>
                </a:cubicBezTo>
                <a:cubicBezTo>
                  <a:pt x="10676" y="6758"/>
                  <a:pt x="10787" y="6572"/>
                  <a:pt x="11011" y="8389"/>
                </a:cubicBezTo>
                <a:cubicBezTo>
                  <a:pt x="11420" y="11701"/>
                  <a:pt x="11645" y="12715"/>
                  <a:pt x="12160" y="13550"/>
                </a:cubicBezTo>
                <a:cubicBezTo>
                  <a:pt x="13039" y="14976"/>
                  <a:pt x="14092" y="14952"/>
                  <a:pt x="16461" y="13458"/>
                </a:cubicBezTo>
                <a:cubicBezTo>
                  <a:pt x="18649" y="12076"/>
                  <a:pt x="19301" y="12032"/>
                  <a:pt x="19883" y="13242"/>
                </a:cubicBezTo>
                <a:cubicBezTo>
                  <a:pt x="20338" y="14190"/>
                  <a:pt x="20694" y="16909"/>
                  <a:pt x="20698" y="19462"/>
                </a:cubicBezTo>
                <a:lnTo>
                  <a:pt x="20702" y="21600"/>
                </a:lnTo>
                <a:lnTo>
                  <a:pt x="21600" y="21600"/>
                </a:lnTo>
                <a:lnTo>
                  <a:pt x="21598" y="19462"/>
                </a:lnTo>
                <a:cubicBezTo>
                  <a:pt x="21597" y="18285"/>
                  <a:pt x="21515" y="16109"/>
                  <a:pt x="21415" y="14619"/>
                </a:cubicBezTo>
                <a:cubicBezTo>
                  <a:pt x="20812" y="5578"/>
                  <a:pt x="19122" y="3571"/>
                  <a:pt x="15824" y="7978"/>
                </a:cubicBezTo>
                <a:cubicBezTo>
                  <a:pt x="14500" y="9747"/>
                  <a:pt x="14247" y="9955"/>
                  <a:pt x="13357" y="9972"/>
                </a:cubicBezTo>
                <a:cubicBezTo>
                  <a:pt x="12422" y="9991"/>
                  <a:pt x="12343" y="9923"/>
                  <a:pt x="11983" y="8770"/>
                </a:cubicBezTo>
                <a:cubicBezTo>
                  <a:pt x="11599" y="7538"/>
                  <a:pt x="11403" y="5686"/>
                  <a:pt x="11262" y="1943"/>
                </a:cubicBezTo>
                <a:cubicBezTo>
                  <a:pt x="11191" y="71"/>
                  <a:pt x="11176" y="0"/>
                  <a:pt x="10765" y="0"/>
                </a:cubicBezTo>
                <a:lnTo>
                  <a:pt x="10338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428" name="pasted-movie.png" descr="pasted-movie.png">
            <a:extLst>
              <a:ext uri="{FF2B5EF4-FFF2-40B4-BE49-F238E27FC236}">
                <a16:creationId xmlns:a16="http://schemas.microsoft.com/office/drawing/2014/main" id="{91CEF539-7EF4-35A5-8D9E-8AF2FECDEC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28" t="7453" r="10208" b="13441"/>
          <a:stretch>
            <a:fillRect/>
          </a:stretch>
        </p:blipFill>
        <p:spPr>
          <a:xfrm rot="10800000">
            <a:off x="18501996" y="7690157"/>
            <a:ext cx="3850085" cy="833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40" y="0"/>
                </a:moveTo>
                <a:lnTo>
                  <a:pt x="10280" y="2961"/>
                </a:lnTo>
                <a:cubicBezTo>
                  <a:pt x="10176" y="8053"/>
                  <a:pt x="9581" y="10185"/>
                  <a:pt x="8265" y="10188"/>
                </a:cubicBezTo>
                <a:cubicBezTo>
                  <a:pt x="7724" y="10189"/>
                  <a:pt x="7213" y="9732"/>
                  <a:pt x="5954" y="8101"/>
                </a:cubicBezTo>
                <a:cubicBezTo>
                  <a:pt x="4637" y="6395"/>
                  <a:pt x="4156" y="5971"/>
                  <a:pt x="3353" y="5809"/>
                </a:cubicBezTo>
                <a:cubicBezTo>
                  <a:pt x="2513" y="5639"/>
                  <a:pt x="2280" y="5748"/>
                  <a:pt x="1772" y="6528"/>
                </a:cubicBezTo>
                <a:cubicBezTo>
                  <a:pt x="737" y="8119"/>
                  <a:pt x="195" y="11734"/>
                  <a:pt x="76" y="17837"/>
                </a:cubicBezTo>
                <a:lnTo>
                  <a:pt x="0" y="21600"/>
                </a:lnTo>
                <a:lnTo>
                  <a:pt x="468" y="21600"/>
                </a:lnTo>
                <a:lnTo>
                  <a:pt x="937" y="21600"/>
                </a:lnTo>
                <a:lnTo>
                  <a:pt x="937" y="19266"/>
                </a:lnTo>
                <a:cubicBezTo>
                  <a:pt x="938" y="15219"/>
                  <a:pt x="1545" y="12725"/>
                  <a:pt x="2623" y="12358"/>
                </a:cubicBezTo>
                <a:cubicBezTo>
                  <a:pt x="2967" y="12240"/>
                  <a:pt x="3937" y="12656"/>
                  <a:pt x="5137" y="13427"/>
                </a:cubicBezTo>
                <a:cubicBezTo>
                  <a:pt x="7990" y="15259"/>
                  <a:pt x="9063" y="15036"/>
                  <a:pt x="9870" y="12471"/>
                </a:cubicBezTo>
                <a:cubicBezTo>
                  <a:pt x="10096" y="11754"/>
                  <a:pt x="10353" y="10353"/>
                  <a:pt x="10443" y="9356"/>
                </a:cubicBezTo>
                <a:cubicBezTo>
                  <a:pt x="10676" y="6758"/>
                  <a:pt x="10788" y="6572"/>
                  <a:pt x="11013" y="8389"/>
                </a:cubicBezTo>
                <a:cubicBezTo>
                  <a:pt x="11422" y="11701"/>
                  <a:pt x="11647" y="12715"/>
                  <a:pt x="12162" y="13550"/>
                </a:cubicBezTo>
                <a:cubicBezTo>
                  <a:pt x="13041" y="14976"/>
                  <a:pt x="14095" y="14952"/>
                  <a:pt x="16463" y="13458"/>
                </a:cubicBezTo>
                <a:cubicBezTo>
                  <a:pt x="18652" y="12076"/>
                  <a:pt x="19304" y="12032"/>
                  <a:pt x="19886" y="13242"/>
                </a:cubicBezTo>
                <a:cubicBezTo>
                  <a:pt x="20341" y="14190"/>
                  <a:pt x="20697" y="16909"/>
                  <a:pt x="20700" y="19462"/>
                </a:cubicBezTo>
                <a:lnTo>
                  <a:pt x="20703" y="21600"/>
                </a:lnTo>
                <a:lnTo>
                  <a:pt x="21600" y="21600"/>
                </a:lnTo>
                <a:lnTo>
                  <a:pt x="21600" y="19462"/>
                </a:lnTo>
                <a:cubicBezTo>
                  <a:pt x="21599" y="18285"/>
                  <a:pt x="21517" y="16109"/>
                  <a:pt x="21417" y="14619"/>
                </a:cubicBezTo>
                <a:cubicBezTo>
                  <a:pt x="20814" y="5578"/>
                  <a:pt x="19125" y="3571"/>
                  <a:pt x="15826" y="7978"/>
                </a:cubicBezTo>
                <a:cubicBezTo>
                  <a:pt x="14503" y="9747"/>
                  <a:pt x="14247" y="9955"/>
                  <a:pt x="13357" y="9972"/>
                </a:cubicBezTo>
                <a:cubicBezTo>
                  <a:pt x="12422" y="9991"/>
                  <a:pt x="12346" y="9923"/>
                  <a:pt x="11986" y="8770"/>
                </a:cubicBezTo>
                <a:cubicBezTo>
                  <a:pt x="11601" y="7538"/>
                  <a:pt x="11403" y="5686"/>
                  <a:pt x="11262" y="1943"/>
                </a:cubicBezTo>
                <a:cubicBezTo>
                  <a:pt x="11191" y="71"/>
                  <a:pt x="11176" y="0"/>
                  <a:pt x="10765" y="0"/>
                </a:cubicBezTo>
                <a:lnTo>
                  <a:pt x="1034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429" name="Stacked GRB Neutrino Searches Discovery of UHE neutrinos or significant constraints on jetted transients">
            <a:extLst>
              <a:ext uri="{FF2B5EF4-FFF2-40B4-BE49-F238E27FC236}">
                <a16:creationId xmlns:a16="http://schemas.microsoft.com/office/drawing/2014/main" id="{94E7AF04-C069-2589-6F83-B6CCF2AE4780}"/>
              </a:ext>
            </a:extLst>
          </p:cNvPr>
          <p:cNvSpPr txBox="1"/>
          <p:nvPr/>
        </p:nvSpPr>
        <p:spPr>
          <a:xfrm>
            <a:off x="18860748" y="8636302"/>
            <a:ext cx="5246958" cy="2910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solidFill>
                  <a:srgbClr val="575756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dirty="0"/>
              <a:t>Stacked GRB Neutrino Searches</a:t>
            </a:r>
            <a:br>
              <a:rPr dirty="0"/>
            </a:br>
            <a:r>
              <a:rPr sz="3000" i="1" u="sng" dirty="0"/>
              <a:t>Discovery</a:t>
            </a:r>
            <a:r>
              <a:rPr sz="3000" i="1" dirty="0"/>
              <a:t> of UHE neutrinos or significant constraints on jetted transients</a:t>
            </a:r>
          </a:p>
        </p:txBody>
      </p:sp>
      <p:pic>
        <p:nvPicPr>
          <p:cNvPr id="1430" name="Line Line" descr="Line Line">
            <a:extLst>
              <a:ext uri="{FF2B5EF4-FFF2-40B4-BE49-F238E27FC236}">
                <a16:creationId xmlns:a16="http://schemas.microsoft.com/office/drawing/2014/main" id="{868B44F9-6B1F-7F92-B417-A8B5C0D990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834612" y="5845338"/>
            <a:ext cx="8083604" cy="101602"/>
          </a:xfrm>
          <a:prstGeom prst="rect">
            <a:avLst/>
          </a:prstGeom>
          <a:ln w="12700">
            <a:miter lim="400000"/>
          </a:ln>
        </p:spPr>
      </p:pic>
      <p:sp>
        <p:nvSpPr>
          <p:cNvPr id="1431" name="Science data starts">
            <a:extLst>
              <a:ext uri="{FF2B5EF4-FFF2-40B4-BE49-F238E27FC236}">
                <a16:creationId xmlns:a16="http://schemas.microsoft.com/office/drawing/2014/main" id="{53ACD040-31CC-536D-575F-4D375B8F2504}"/>
              </a:ext>
            </a:extLst>
          </p:cNvPr>
          <p:cNvSpPr txBox="1"/>
          <p:nvPr/>
        </p:nvSpPr>
        <p:spPr>
          <a:xfrm>
            <a:off x="9946503" y="1780233"/>
            <a:ext cx="2711197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i="1">
                <a:solidFill>
                  <a:srgbClr val="929292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rPr dirty="0"/>
              <a:t>Science data starts</a:t>
            </a:r>
          </a:p>
        </p:txBody>
      </p:sp>
      <p:sp>
        <p:nvSpPr>
          <p:cNvPr id="1432" name="Slide Number Placeholder 1">
            <a:extLst>
              <a:ext uri="{FF2B5EF4-FFF2-40B4-BE49-F238E27FC236}">
                <a16:creationId xmlns:a16="http://schemas.microsoft.com/office/drawing/2014/main" id="{7CBEE8B4-1D4C-AFD9-65F1-F6A97938961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2707174" y="13080999"/>
            <a:ext cx="453238" cy="46106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30</a:t>
            </a:fld>
            <a:endParaRPr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BA29F88C-1A11-4E79-5513-30E2C83193F9}"/>
              </a:ext>
            </a:extLst>
          </p:cNvPr>
          <p:cNvCxnSpPr>
            <a:cxnSpLocks/>
          </p:cNvCxnSpPr>
          <p:nvPr/>
        </p:nvCxnSpPr>
        <p:spPr>
          <a:xfrm>
            <a:off x="2835200" y="5043515"/>
            <a:ext cx="0" cy="1814485"/>
          </a:xfrm>
          <a:prstGeom prst="straightConnector1">
            <a:avLst/>
          </a:prstGeom>
          <a:noFill/>
          <a:ln w="88900" cap="flat">
            <a:solidFill>
              <a:srgbClr val="007A93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EF1550CC-4BE7-5574-7B40-FA9208214629}"/>
              </a:ext>
            </a:extLst>
          </p:cNvPr>
          <p:cNvCxnSpPr/>
          <p:nvPr/>
        </p:nvCxnSpPr>
        <p:spPr>
          <a:xfrm>
            <a:off x="3146350" y="6005375"/>
            <a:ext cx="0" cy="1404000"/>
          </a:xfrm>
          <a:prstGeom prst="straightConnector1">
            <a:avLst/>
          </a:prstGeom>
          <a:noFill/>
          <a:ln w="88900" cap="flat">
            <a:solidFill>
              <a:srgbClr val="007A93"/>
            </a:solidFill>
            <a:prstDash val="solid"/>
            <a:round/>
            <a:tailEnd type="non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xtBox 19">
            <a:extLst>
              <a:ext uri="{FF2B5EF4-FFF2-40B4-BE49-F238E27FC236}">
                <a16:creationId xmlns:a16="http://schemas.microsoft.com/office/drawing/2014/main" id="{5F673245-7ACD-616C-2C1A-D7461D00D6AB}"/>
              </a:ext>
            </a:extLst>
          </p:cNvPr>
          <p:cNvSpPr txBox="1"/>
          <p:nvPr/>
        </p:nvSpPr>
        <p:spPr>
          <a:xfrm>
            <a:off x="2345318" y="10980122"/>
            <a:ext cx="5816601" cy="2331407"/>
          </a:xfrm>
          <a:prstGeom prst="rect">
            <a:avLst/>
          </a:prstGeom>
          <a:noFill/>
          <a:ln w="63500">
            <a:solidFill>
              <a:srgbClr val="007A93"/>
            </a:solidFill>
          </a:ln>
        </p:spPr>
        <p:txBody>
          <a:bodyPr wrap="square" rtlCol="0" anchor="b" anchorCtr="0">
            <a:noAutofit/>
          </a:bodyPr>
          <a:lstStyle/>
          <a:p>
            <a:pPr algn="ctr">
              <a:spcBef>
                <a:spcPts val="0"/>
              </a:spcBef>
              <a:buClr>
                <a:srgbClr val="3E8E91"/>
              </a:buClr>
            </a:pPr>
            <a:r>
              <a:rPr lang="en-U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We have begun optimization simulations &amp; already made significant progress</a:t>
            </a:r>
          </a:p>
        </p:txBody>
      </p:sp>
      <p:sp>
        <p:nvSpPr>
          <p:cNvPr id="10" name="Arco 9">
            <a:extLst>
              <a:ext uri="{FF2B5EF4-FFF2-40B4-BE49-F238E27FC236}">
                <a16:creationId xmlns:a16="http://schemas.microsoft.com/office/drawing/2014/main" id="{D4E96BA6-1D92-FB6E-981F-E9701AC2899F}"/>
              </a:ext>
            </a:extLst>
          </p:cNvPr>
          <p:cNvSpPr/>
          <p:nvPr/>
        </p:nvSpPr>
        <p:spPr>
          <a:xfrm rot="13871256">
            <a:off x="173339" y="9893388"/>
            <a:ext cx="6748755" cy="3149593"/>
          </a:xfrm>
          <a:prstGeom prst="arc">
            <a:avLst>
              <a:gd name="adj1" fmla="val 16200000"/>
              <a:gd name="adj2" fmla="val 1057944"/>
            </a:avLst>
          </a:prstGeom>
          <a:noFill/>
          <a:ln w="63500" cap="flat">
            <a:solidFill>
              <a:srgbClr val="007A93"/>
            </a:solidFill>
            <a:prstDash val="solid"/>
            <a:round/>
            <a:tailEnd type="triangl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3" name="TextBox 19">
            <a:extLst>
              <a:ext uri="{FF2B5EF4-FFF2-40B4-BE49-F238E27FC236}">
                <a16:creationId xmlns:a16="http://schemas.microsoft.com/office/drawing/2014/main" id="{96968EFD-D97E-F8B2-687D-EEF14781F14B}"/>
              </a:ext>
            </a:extLst>
          </p:cNvPr>
          <p:cNvSpPr txBox="1"/>
          <p:nvPr/>
        </p:nvSpPr>
        <p:spPr>
          <a:xfrm>
            <a:off x="75968" y="2176989"/>
            <a:ext cx="4191282" cy="2894450"/>
          </a:xfrm>
          <a:prstGeom prst="rect">
            <a:avLst/>
          </a:prstGeom>
          <a:noFill/>
          <a:ln w="63500">
            <a:solidFill>
              <a:srgbClr val="007A93"/>
            </a:solidFill>
          </a:ln>
        </p:spPr>
        <p:txBody>
          <a:bodyPr wrap="square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rgbClr val="3E8E91"/>
              </a:buClr>
            </a:pPr>
            <a:r>
              <a:rPr lang="en-U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We are here. </a:t>
            </a:r>
          </a:p>
          <a:p>
            <a:pPr algn="ctr">
              <a:spcBef>
                <a:spcPts val="0"/>
              </a:spcBef>
              <a:buClr>
                <a:srgbClr val="3E8E91"/>
              </a:buClr>
            </a:pPr>
            <a:r>
              <a:rPr lang="en-U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Grant agreement with EU expected to  be signed in June 2026</a:t>
            </a: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3D1646A2-D899-E4E7-1765-2965883A6E40}"/>
              </a:ext>
            </a:extLst>
          </p:cNvPr>
          <p:cNvSpPr txBox="1"/>
          <p:nvPr/>
        </p:nvSpPr>
        <p:spPr>
          <a:xfrm>
            <a:off x="7095871" y="161510"/>
            <a:ext cx="4472095" cy="1391681"/>
          </a:xfrm>
          <a:prstGeom prst="rect">
            <a:avLst/>
          </a:prstGeom>
          <a:noFill/>
          <a:ln w="63500">
            <a:solidFill>
              <a:srgbClr val="007A93"/>
            </a:solidFill>
          </a:ln>
        </p:spPr>
        <p:txBody>
          <a:bodyPr wrap="square" rtlCol="0" anchor="b" anchorCtr="0">
            <a:noAutofit/>
          </a:bodyPr>
          <a:lstStyle/>
          <a:p>
            <a:pPr algn="ctr">
              <a:spcBef>
                <a:spcPts val="0"/>
              </a:spcBef>
              <a:buClr>
                <a:srgbClr val="3E8E91"/>
              </a:buClr>
            </a:pPr>
            <a:r>
              <a:rPr lang="en-U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We have begun site surveying</a:t>
            </a:r>
          </a:p>
        </p:txBody>
      </p:sp>
      <p:sp>
        <p:nvSpPr>
          <p:cNvPr id="8" name="Arco 7">
            <a:extLst>
              <a:ext uri="{FF2B5EF4-FFF2-40B4-BE49-F238E27FC236}">
                <a16:creationId xmlns:a16="http://schemas.microsoft.com/office/drawing/2014/main" id="{977BF994-E6C6-F187-5703-857F9C0ACB7C}"/>
              </a:ext>
            </a:extLst>
          </p:cNvPr>
          <p:cNvSpPr/>
          <p:nvPr/>
        </p:nvSpPr>
        <p:spPr>
          <a:xfrm rot="5400000">
            <a:off x="6972648" y="968352"/>
            <a:ext cx="3597784" cy="1234179"/>
          </a:xfrm>
          <a:custGeom>
            <a:avLst/>
            <a:gdLst>
              <a:gd name="csX0" fmla="*/ 1798892 w 3597784"/>
              <a:gd name="csY0" fmla="*/ 0 h 1234179"/>
              <a:gd name="csX1" fmla="*/ 2424753 w 3597784"/>
              <a:gd name="csY1" fmla="*/ 38552 h 1234179"/>
              <a:gd name="csX2" fmla="*/ 3552227 w 3597784"/>
              <a:gd name="csY2" fmla="*/ 755088 h 1234179"/>
              <a:gd name="csX3" fmla="*/ 1798892 w 3597784"/>
              <a:gd name="csY3" fmla="*/ 617090 h 1234179"/>
              <a:gd name="csX4" fmla="*/ 1798892 w 3597784"/>
              <a:gd name="csY4" fmla="*/ 0 h 1234179"/>
              <a:gd name="csX0" fmla="*/ 1798892 w 3597784"/>
              <a:gd name="csY0" fmla="*/ 0 h 1234179"/>
              <a:gd name="csX1" fmla="*/ 2424753 w 3597784"/>
              <a:gd name="csY1" fmla="*/ 38552 h 1234179"/>
              <a:gd name="csX2" fmla="*/ 3552227 w 3597784"/>
              <a:gd name="csY2" fmla="*/ 755088 h 12341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597784" h="1234179" stroke="0" extrusionOk="0">
                <a:moveTo>
                  <a:pt x="1798892" y="0"/>
                </a:moveTo>
                <a:cubicBezTo>
                  <a:pt x="2002518" y="-6176"/>
                  <a:pt x="2189608" y="26136"/>
                  <a:pt x="2424753" y="38552"/>
                </a:cubicBezTo>
                <a:cubicBezTo>
                  <a:pt x="3325891" y="157770"/>
                  <a:pt x="3729390" y="453797"/>
                  <a:pt x="3552227" y="755088"/>
                </a:cubicBezTo>
                <a:cubicBezTo>
                  <a:pt x="2878389" y="791653"/>
                  <a:pt x="2126704" y="597679"/>
                  <a:pt x="1798892" y="617090"/>
                </a:cubicBezTo>
                <a:cubicBezTo>
                  <a:pt x="1769852" y="476372"/>
                  <a:pt x="1775215" y="152477"/>
                  <a:pt x="1798892" y="0"/>
                </a:cubicBezTo>
                <a:close/>
              </a:path>
              <a:path w="3597784" h="1234179" fill="none" extrusionOk="0">
                <a:moveTo>
                  <a:pt x="1798892" y="0"/>
                </a:moveTo>
                <a:cubicBezTo>
                  <a:pt x="2036663" y="2863"/>
                  <a:pt x="2239567" y="-18032"/>
                  <a:pt x="2424753" y="38552"/>
                </a:cubicBezTo>
                <a:cubicBezTo>
                  <a:pt x="3235989" y="140898"/>
                  <a:pt x="3749717" y="457291"/>
                  <a:pt x="3552227" y="755088"/>
                </a:cubicBezTo>
              </a:path>
            </a:pathLst>
          </a:custGeom>
          <a:noFill/>
          <a:ln w="63500" cap="flat">
            <a:solidFill>
              <a:srgbClr val="007A93"/>
            </a:solidFill>
            <a:prstDash val="solid"/>
            <a:round/>
            <a:tailEnd type="triangle" w="lg" len="lg"/>
            <a:extLst>
              <a:ext uri="{C807C97D-BFC1-408E-A445-0C87EB9F89A2}">
                <ask:lineSketchStyleProps xmlns:ask="http://schemas.microsoft.com/office/drawing/2018/sketchyshapes" sd="1219033472">
                  <a:prstGeom prst="arc">
                    <a:avLst>
                      <a:gd name="adj1" fmla="val 16200000"/>
                      <a:gd name="adj2" fmla="val 270014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04634398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1F05D-F5D8-CA06-5412-0D19FBA63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22C7255-BF52-42D7-DCC5-A6CDBDC347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563916" cy="16272000"/>
          </a:xfrm>
          <a:prstGeom prst="rect">
            <a:avLst/>
          </a:prstGeom>
        </p:spPr>
      </p:pic>
      <p:sp>
        <p:nvSpPr>
          <p:cNvPr id="1437" name="New Approach Requires this Team">
            <a:extLst>
              <a:ext uri="{FF2B5EF4-FFF2-40B4-BE49-F238E27FC236}">
                <a16:creationId xmlns:a16="http://schemas.microsoft.com/office/drawing/2014/main" id="{DEB6CD7F-702C-6285-D76E-8095BE13BE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055394" y="0"/>
            <a:ext cx="22737520" cy="2286001"/>
          </a:xfrm>
          <a:prstGeom prst="rect">
            <a:avLst/>
          </a:prstGeom>
        </p:spPr>
        <p:txBody>
          <a:bodyPr/>
          <a:lstStyle/>
          <a:p>
            <a:pPr algn="ctr">
              <a:defRPr sz="6000" b="1">
                <a:latin typeface="Calibri"/>
                <a:ea typeface="Calibri"/>
                <a:cs typeface="Calibri"/>
                <a:sym typeface="Calibri"/>
              </a:defRPr>
            </a:pPr>
            <a:r>
              <a:rPr lang="en-US" dirty="0">
                <a:solidFill>
                  <a:srgbClr val="007A93"/>
                </a:solidFill>
              </a:rPr>
              <a:t>Team of technicians, engineers, postdocs, students... and PIs</a:t>
            </a:r>
            <a:endParaRPr dirty="0">
              <a:solidFill>
                <a:srgbClr val="007A93"/>
              </a:solidFill>
            </a:endParaRPr>
          </a:p>
        </p:txBody>
      </p:sp>
      <p:sp>
        <p:nvSpPr>
          <p:cNvPr id="4" name="ZoneTexte 2">
            <a:extLst>
              <a:ext uri="{FF2B5EF4-FFF2-40B4-BE49-F238E27FC236}">
                <a16:creationId xmlns:a16="http://schemas.microsoft.com/office/drawing/2014/main" id="{3739ADCA-3257-E379-9365-554BC5AA2CDA}"/>
              </a:ext>
            </a:extLst>
          </p:cNvPr>
          <p:cNvSpPr txBox="1"/>
          <p:nvPr/>
        </p:nvSpPr>
        <p:spPr>
          <a:xfrm>
            <a:off x="3311292" y="1896150"/>
            <a:ext cx="12983084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Bef>
                <a:spcPts val="0"/>
              </a:spcBef>
              <a:defRPr sz="3800">
                <a:solidFill>
                  <a:srgbClr val="63D5D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4400" b="1" dirty="0">
                <a:solidFill>
                  <a:schemeClr val="tx1"/>
                </a:solidFill>
                <a:latin typeface="Avenir Next" panose="020B0503020202020204" pitchFamily="34" charset="0"/>
                <a:sym typeface="Helvetica Neue"/>
              </a:rPr>
              <a:t>San Juan Province, Argentina, 29 March 2026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C17D17-C039-9999-3992-26604E67F9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2126" y="333241"/>
            <a:ext cx="2207584" cy="1984650"/>
          </a:xfrm>
          <a:prstGeom prst="rect">
            <a:avLst/>
          </a:prstGeom>
        </p:spPr>
      </p:pic>
      <p:sp>
        <p:nvSpPr>
          <p:cNvPr id="2" name="ZoneTexte 4">
            <a:extLst>
              <a:ext uri="{FF2B5EF4-FFF2-40B4-BE49-F238E27FC236}">
                <a16:creationId xmlns:a16="http://schemas.microsoft.com/office/drawing/2014/main" id="{A2F1354C-B7F8-0921-EEF0-2EEEF738F53A}"/>
              </a:ext>
            </a:extLst>
          </p:cNvPr>
          <p:cNvSpPr txBox="1"/>
          <p:nvPr/>
        </p:nvSpPr>
        <p:spPr>
          <a:xfrm>
            <a:off x="744774" y="15105887"/>
            <a:ext cx="5133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latin typeface="Avenir Next" panose="020B0503020202020204" pitchFamily="34" charset="0"/>
              </a:rPr>
              <a:t>Picture by François Legrand</a:t>
            </a:r>
          </a:p>
        </p:txBody>
      </p:sp>
    </p:spTree>
    <p:extLst>
      <p:ext uri="{BB962C8B-B14F-4D97-AF65-F5344CB8AC3E}">
        <p14:creationId xmlns:p14="http://schemas.microsoft.com/office/powerpoint/2010/main" val="973671184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9DEC9EE-90EF-9634-3528-D12C54138C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29" y="3776878"/>
            <a:ext cx="12930909" cy="9698182"/>
          </a:xfrm>
          <a:prstGeom prst="rect">
            <a:avLst/>
          </a:prstGeom>
        </p:spPr>
      </p:pic>
      <p:sp>
        <p:nvSpPr>
          <p:cNvPr id="6" name="New Approach Requires this Team">
            <a:extLst>
              <a:ext uri="{FF2B5EF4-FFF2-40B4-BE49-F238E27FC236}">
                <a16:creationId xmlns:a16="http://schemas.microsoft.com/office/drawing/2014/main" id="{59BA007D-FC7B-FE6A-CA5E-56B088DA1676}"/>
              </a:ext>
            </a:extLst>
          </p:cNvPr>
          <p:cNvSpPr txBox="1">
            <a:spLocks/>
          </p:cNvSpPr>
          <p:nvPr/>
        </p:nvSpPr>
        <p:spPr>
          <a:xfrm>
            <a:off x="823240" y="27709"/>
            <a:ext cx="22737520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70C0"/>
                </a:solidFill>
                <a:uFillTx/>
                <a:latin typeface="Avenir Next" panose="020B0503020202020204" pitchFamily="34" charset="0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algn="ctr" hangingPunct="1">
              <a:defRPr sz="6000" b="1"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6000" dirty="0">
                <a:solidFill>
                  <a:srgbClr val="007A93"/>
                </a:solidFill>
                <a:latin typeface="Calibri"/>
                <a:ea typeface="Calibri"/>
                <a:cs typeface="Calibri"/>
                <a:sym typeface="Calibri"/>
              </a:rPr>
              <a:t>Meeting at Universidad Nacional de San Juan University (UNSJ)</a:t>
            </a:r>
          </a:p>
          <a:p>
            <a:pPr algn="ctr" hangingPunct="1">
              <a:defRPr sz="6000" b="1"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6000" dirty="0">
                <a:solidFill>
                  <a:srgbClr val="007A93"/>
                </a:solidFill>
                <a:latin typeface="Calibri"/>
                <a:ea typeface="Calibri"/>
                <a:cs typeface="Calibri"/>
                <a:sym typeface="Calibri"/>
              </a:rPr>
              <a:t>Faculty of Engineering</a:t>
            </a: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878F4CC2-4F64-9912-237C-FAEB8CEC82F6}"/>
              </a:ext>
            </a:extLst>
          </p:cNvPr>
          <p:cNvSpPr txBox="1"/>
          <p:nvPr/>
        </p:nvSpPr>
        <p:spPr>
          <a:xfrm>
            <a:off x="7092000" y="2270590"/>
            <a:ext cx="12983084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Bef>
                <a:spcPts val="0"/>
              </a:spcBef>
              <a:defRPr sz="3800">
                <a:solidFill>
                  <a:srgbClr val="63D5D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4400" b="1" dirty="0">
                <a:solidFill>
                  <a:schemeClr val="tx1"/>
                </a:solidFill>
                <a:latin typeface="Avenir Next" panose="020B0503020202020204" pitchFamily="34" charset="0"/>
                <a:sym typeface="Helvetica Neue"/>
              </a:rPr>
              <a:t>San Juan, Argentina, 30 March 2026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56368FD-6F2C-3B9D-B354-19389400D2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4705" y="6181315"/>
            <a:ext cx="7004314" cy="7266036"/>
          </a:xfrm>
          <a:prstGeom prst="rect">
            <a:avLst/>
          </a:prstGeom>
        </p:spPr>
      </p:pic>
      <p:sp>
        <p:nvSpPr>
          <p:cNvPr id="10" name="TextBox 19">
            <a:extLst>
              <a:ext uri="{FF2B5EF4-FFF2-40B4-BE49-F238E27FC236}">
                <a16:creationId xmlns:a16="http://schemas.microsoft.com/office/drawing/2014/main" id="{D64E1419-D526-7315-E164-309C8C278787}"/>
              </a:ext>
            </a:extLst>
          </p:cNvPr>
          <p:cNvSpPr txBox="1"/>
          <p:nvPr/>
        </p:nvSpPr>
        <p:spPr>
          <a:xfrm>
            <a:off x="14028253" y="3547448"/>
            <a:ext cx="9977218" cy="2308324"/>
          </a:xfrm>
          <a:prstGeom prst="rect">
            <a:avLst/>
          </a:prstGeom>
          <a:noFill/>
          <a:ln w="63500">
            <a:solidFill>
              <a:srgbClr val="007A93"/>
            </a:solidFill>
          </a:ln>
        </p:spPr>
        <p:txBody>
          <a:bodyPr wrap="square" rtlCol="0" anchor="ctr" anchorCtr="0">
            <a:spAutoFit/>
          </a:bodyPr>
          <a:lstStyle/>
          <a:p>
            <a:pPr>
              <a:spcBef>
                <a:spcPts val="0"/>
              </a:spcBef>
              <a:buClr>
                <a:srgbClr val="3E8E91"/>
              </a:buClr>
            </a:pPr>
            <a:r>
              <a:rPr lang="en-US" sz="3600" dirty="0">
                <a:solidFill>
                  <a:srgbClr val="007A93"/>
                </a:solidFill>
                <a:latin typeface="Avenir Next" panose="020B0503020202020204" pitchFamily="34" charset="0"/>
              </a:rPr>
              <a:t>Institutes at Faculty of Engineering UNSJ: </a:t>
            </a:r>
          </a:p>
          <a:p>
            <a:pPr>
              <a:spcBef>
                <a:spcPts val="0"/>
              </a:spcBef>
              <a:buClr>
                <a:srgbClr val="3E8E91"/>
              </a:buClr>
            </a:pPr>
            <a:r>
              <a:rPr lang="en-U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01. mining research / 04. materials &amp; soils /</a:t>
            </a:r>
          </a:p>
          <a:p>
            <a:pPr>
              <a:spcBef>
                <a:spcPts val="0"/>
              </a:spcBef>
              <a:buClr>
                <a:srgbClr val="3E8E91"/>
              </a:buClr>
            </a:pPr>
            <a:r>
              <a:rPr lang="en-U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07. cartography  / 08. mountain tracks /</a:t>
            </a:r>
          </a:p>
          <a:p>
            <a:pPr>
              <a:spcBef>
                <a:spcPts val="0"/>
              </a:spcBef>
              <a:buClr>
                <a:srgbClr val="3E8E91"/>
              </a:buClr>
            </a:pPr>
            <a:r>
              <a:rPr lang="en-U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14. applied mechanics / ...</a:t>
            </a:r>
          </a:p>
        </p:txBody>
      </p:sp>
      <p:sp>
        <p:nvSpPr>
          <p:cNvPr id="12" name="TextBox 19">
            <a:extLst>
              <a:ext uri="{FF2B5EF4-FFF2-40B4-BE49-F238E27FC236}">
                <a16:creationId xmlns:a16="http://schemas.microsoft.com/office/drawing/2014/main" id="{E324F758-2133-5A9F-2090-C4424CBE15C7}"/>
              </a:ext>
            </a:extLst>
          </p:cNvPr>
          <p:cNvSpPr txBox="1"/>
          <p:nvPr/>
        </p:nvSpPr>
        <p:spPr>
          <a:xfrm>
            <a:off x="108059" y="3193538"/>
            <a:ext cx="13967882" cy="523220"/>
          </a:xfrm>
          <a:prstGeom prst="rect">
            <a:avLst/>
          </a:prstGeom>
          <a:noFill/>
          <a:ln w="63500">
            <a:noFill/>
          </a:ln>
        </p:spPr>
        <p:txBody>
          <a:bodyPr wrap="square" rtlCol="0" anchor="ctr" anchorCtr="0">
            <a:spAutoFit/>
          </a:bodyPr>
          <a:lstStyle/>
          <a:p>
            <a:pPr>
              <a:spcBef>
                <a:spcPts val="0"/>
              </a:spcBef>
              <a:buClr>
                <a:srgbClr val="3E8E91"/>
              </a:buClr>
            </a:pPr>
            <a:r>
              <a:rPr lang="en-US" sz="2800" dirty="0">
                <a:solidFill>
                  <a:srgbClr val="007A93"/>
                </a:solidFill>
                <a:latin typeface="Avenir Next" panose="020B0503020202020204" pitchFamily="34" charset="0"/>
              </a:rPr>
              <a:t>Faculty members, local authorities, members of funding agencies and HERON PIs</a:t>
            </a:r>
            <a:endParaRPr lang="en-US" sz="2800" b="1" dirty="0">
              <a:solidFill>
                <a:srgbClr val="007A93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250241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CF0462-4537-822A-BA42-B62005365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>
                <a:solidFill>
                  <a:srgbClr val="007A93"/>
                </a:solidFill>
              </a:rPr>
              <a:t>Conclusions</a:t>
            </a:r>
            <a:endParaRPr lang="es-ES" dirty="0">
              <a:solidFill>
                <a:srgbClr val="007A93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CCBDA7B-E2D8-4D5C-C33F-308838123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6544" y="2065283"/>
            <a:ext cx="22103090" cy="7366119"/>
          </a:xfr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3E8E91"/>
              </a:buClr>
              <a:buFont typeface="Wingdings" pitchFamily="2" charset="2"/>
              <a:buChar char="q"/>
            </a:pPr>
            <a:r>
              <a:rPr lang="en-US" dirty="0">
                <a:solidFill>
                  <a:srgbClr val="007A93"/>
                </a:solidFill>
              </a:rPr>
              <a:t> </a:t>
            </a:r>
            <a:r>
              <a:rPr lang="en-US" b="1" dirty="0">
                <a:solidFill>
                  <a:srgbClr val="007A93"/>
                </a:solidFill>
              </a:rPr>
              <a:t>HERON bridges the gap</a:t>
            </a:r>
            <a:r>
              <a:rPr lang="en-US" dirty="0"/>
              <a:t> between current experiments and future large-scale projects</a:t>
            </a:r>
          </a:p>
          <a:p>
            <a:pPr>
              <a:spcAft>
                <a:spcPts val="1200"/>
              </a:spcAft>
              <a:buClr>
                <a:srgbClr val="3E8E91"/>
              </a:buClr>
              <a:buFont typeface="Wingdings" pitchFamily="2" charset="2"/>
              <a:buChar char="q"/>
            </a:pPr>
            <a:endParaRPr lang="en-US" dirty="0"/>
          </a:p>
          <a:p>
            <a:pPr>
              <a:spcAft>
                <a:spcPts val="1200"/>
              </a:spcAft>
              <a:buClr>
                <a:srgbClr val="3E8E91"/>
              </a:buClr>
              <a:buFont typeface="Wingdings" pitchFamily="2" charset="2"/>
              <a:buChar char="q"/>
            </a:pPr>
            <a:r>
              <a:rPr lang="en-US" dirty="0"/>
              <a:t> With a large instantaneous effective area and an excellent pointing resolution, </a:t>
            </a:r>
            <a:r>
              <a:rPr lang="en-US" b="1" dirty="0">
                <a:solidFill>
                  <a:srgbClr val="007A93"/>
                </a:solidFill>
              </a:rPr>
              <a:t>HERON</a:t>
            </a:r>
            <a:r>
              <a:rPr lang="en-US" dirty="0"/>
              <a:t> has the </a:t>
            </a:r>
            <a:r>
              <a:rPr lang="en-US" b="1" dirty="0">
                <a:solidFill>
                  <a:srgbClr val="007A93"/>
                </a:solidFill>
              </a:rPr>
              <a:t>best sensitivity to transient sources</a:t>
            </a:r>
            <a:r>
              <a:rPr lang="en-US" dirty="0"/>
              <a:t> across a broad view of the sky. </a:t>
            </a:r>
          </a:p>
          <a:p>
            <a:pPr marL="0" indent="0">
              <a:spcAft>
                <a:spcPts val="1200"/>
              </a:spcAft>
              <a:buClr>
                <a:srgbClr val="3E8E91"/>
              </a:buClr>
              <a:buNone/>
            </a:pP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Aft>
                <a:spcPts val="1200"/>
              </a:spcAft>
              <a:buClr>
                <a:srgbClr val="3E8E91"/>
              </a:buCl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b="1" dirty="0">
                <a:solidFill>
                  <a:srgbClr val="007A93"/>
                </a:solidFill>
              </a:rPr>
              <a:t>HERON</a:t>
            </a:r>
            <a:r>
              <a:rPr lang="en-US" dirty="0"/>
              <a:t> will be incorporated into the broader network of </a:t>
            </a:r>
            <a:r>
              <a:rPr lang="en-US" b="1" dirty="0">
                <a:solidFill>
                  <a:srgbClr val="007A93"/>
                </a:solidFill>
              </a:rPr>
              <a:t>multi-messenger</a:t>
            </a:r>
            <a:r>
              <a:rPr lang="en-US" dirty="0"/>
              <a:t> observatories</a:t>
            </a:r>
          </a:p>
        </p:txBody>
      </p:sp>
      <p:grpSp>
        <p:nvGrpSpPr>
          <p:cNvPr id="3" name="Group">
            <a:extLst>
              <a:ext uri="{FF2B5EF4-FFF2-40B4-BE49-F238E27FC236}">
                <a16:creationId xmlns:a16="http://schemas.microsoft.com/office/drawing/2014/main" id="{0986F81D-17F0-F64F-CB17-FB650B804BCE}"/>
              </a:ext>
            </a:extLst>
          </p:cNvPr>
          <p:cNvGrpSpPr/>
          <p:nvPr/>
        </p:nvGrpSpPr>
        <p:grpSpPr>
          <a:xfrm>
            <a:off x="3408239" y="9908462"/>
            <a:ext cx="18434656" cy="2475518"/>
            <a:chOff x="-1" y="-2"/>
            <a:chExt cx="18434655" cy="2475517"/>
          </a:xfrm>
        </p:grpSpPr>
        <p:sp>
          <p:nvSpPr>
            <p:cNvPr id="6" name="Rounded Rectangle 29">
              <a:extLst>
                <a:ext uri="{FF2B5EF4-FFF2-40B4-BE49-F238E27FC236}">
                  <a16:creationId xmlns:a16="http://schemas.microsoft.com/office/drawing/2014/main" id="{44536B22-FE97-B871-7C17-2CB47CD55CA1}"/>
                </a:ext>
              </a:extLst>
            </p:cNvPr>
            <p:cNvSpPr/>
            <p:nvPr/>
          </p:nvSpPr>
          <p:spPr>
            <a:xfrm>
              <a:off x="21156" y="2373252"/>
              <a:ext cx="18359999" cy="102263"/>
            </a:xfrm>
            <a:prstGeom prst="roundRect">
              <a:avLst>
                <a:gd name="adj" fmla="val 24818"/>
              </a:avLst>
            </a:prstGeom>
            <a:solidFill>
              <a:srgbClr val="4CA7A7"/>
            </a:solidFill>
            <a:ln w="12700" cap="flat">
              <a:solidFill>
                <a:srgbClr val="81D3D8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spcBef>
                  <a:spcPts val="0"/>
                </a:spcBef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7" name="Group">
              <a:extLst>
                <a:ext uri="{FF2B5EF4-FFF2-40B4-BE49-F238E27FC236}">
                  <a16:creationId xmlns:a16="http://schemas.microsoft.com/office/drawing/2014/main" id="{FBA7111A-E2E1-E495-D341-5A5886ABD8F3}"/>
                </a:ext>
              </a:extLst>
            </p:cNvPr>
            <p:cNvGrpSpPr/>
            <p:nvPr/>
          </p:nvGrpSpPr>
          <p:grpSpPr>
            <a:xfrm>
              <a:off x="-1" y="-2"/>
              <a:ext cx="18434655" cy="2412467"/>
              <a:chOff x="-1" y="-1"/>
              <a:chExt cx="18434654" cy="2412465"/>
            </a:xfrm>
          </p:grpSpPr>
          <p:sp>
            <p:nvSpPr>
              <p:cNvPr id="8" name="Rectangle">
                <a:extLst>
                  <a:ext uri="{FF2B5EF4-FFF2-40B4-BE49-F238E27FC236}">
                    <a16:creationId xmlns:a16="http://schemas.microsoft.com/office/drawing/2014/main" id="{481C7A62-CC8B-13B4-83CF-FFCAFD6D67AA}"/>
                  </a:ext>
                </a:extLst>
              </p:cNvPr>
              <p:cNvSpPr/>
              <p:nvPr/>
            </p:nvSpPr>
            <p:spPr>
              <a:xfrm>
                <a:off x="131191" y="45751"/>
                <a:ext cx="18143998" cy="2366713"/>
              </a:xfrm>
              <a:prstGeom prst="rect">
                <a:avLst/>
              </a:prstGeom>
              <a:solidFill>
                <a:srgbClr val="63D5D9">
                  <a:alpha val="40806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grpSp>
            <p:nvGrpSpPr>
              <p:cNvPr id="9" name="Group">
                <a:extLst>
                  <a:ext uri="{FF2B5EF4-FFF2-40B4-BE49-F238E27FC236}">
                    <a16:creationId xmlns:a16="http://schemas.microsoft.com/office/drawing/2014/main" id="{D6F0FD99-CCAF-27DE-F075-0C2FAD4C9467}"/>
                  </a:ext>
                </a:extLst>
              </p:cNvPr>
              <p:cNvGrpSpPr/>
              <p:nvPr/>
            </p:nvGrpSpPr>
            <p:grpSpPr>
              <a:xfrm>
                <a:off x="-1" y="-1"/>
                <a:ext cx="18434654" cy="2120050"/>
                <a:chOff x="-1" y="0"/>
                <a:chExt cx="18434653" cy="2120046"/>
              </a:xfrm>
            </p:grpSpPr>
            <p:sp>
              <p:nvSpPr>
                <p:cNvPr id="11" name="HERON will…">
                  <a:extLst>
                    <a:ext uri="{FF2B5EF4-FFF2-40B4-BE49-F238E27FC236}">
                      <a16:creationId xmlns:a16="http://schemas.microsoft.com/office/drawing/2014/main" id="{7EBD5CE1-DF48-F84C-126C-D383881249AF}"/>
                    </a:ext>
                  </a:extLst>
                </p:cNvPr>
                <p:cNvSpPr/>
                <p:nvPr/>
              </p:nvSpPr>
              <p:spPr>
                <a:xfrm>
                  <a:off x="2353828" y="355465"/>
                  <a:ext cx="16080824" cy="176458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/>
                <a:p>
                  <a:pPr>
                    <a:spcBef>
                      <a:spcPts val="2000"/>
                    </a:spcBef>
                    <a:defRPr sz="4300" b="1">
                      <a:solidFill>
                        <a:srgbClr val="5E5E5E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  <a:r>
                    <a:rPr sz="5400" dirty="0">
                      <a:latin typeface="Avenir Next" panose="020B0503020202020204" pitchFamily="34" charset="0"/>
                    </a:rPr>
                    <a:t>With a handful or more neutrinos, </a:t>
                  </a:r>
                  <a:br>
                    <a:rPr sz="5400" dirty="0">
                      <a:latin typeface="Avenir Next" panose="020B0503020202020204" pitchFamily="34" charset="0"/>
                    </a:rPr>
                  </a:br>
                  <a:r>
                    <a:rPr sz="5400" dirty="0">
                      <a:latin typeface="Avenir Next" panose="020B0503020202020204" pitchFamily="34" charset="0"/>
                    </a:rPr>
                    <a:t>we will transform </a:t>
                  </a:r>
                  <a:r>
                    <a:rPr sz="5400" dirty="0" err="1">
                      <a:latin typeface="Avenir Next" panose="020B0503020202020204" pitchFamily="34" charset="0"/>
                    </a:rPr>
                    <a:t>multimessenger</a:t>
                  </a:r>
                  <a:r>
                    <a:rPr sz="5400" dirty="0">
                      <a:latin typeface="Avenir Next" panose="020B0503020202020204" pitchFamily="34" charset="0"/>
                    </a:rPr>
                    <a:t> astrophysics</a:t>
                  </a:r>
                </a:p>
              </p:txBody>
            </p:sp>
            <p:sp>
              <p:nvSpPr>
                <p:cNvPr id="12" name="Rounded Rectangle 28">
                  <a:extLst>
                    <a:ext uri="{FF2B5EF4-FFF2-40B4-BE49-F238E27FC236}">
                      <a16:creationId xmlns:a16="http://schemas.microsoft.com/office/drawing/2014/main" id="{B24C6443-34FA-0013-C32D-8497E3E7D68E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18359997" cy="100208"/>
                </a:xfrm>
                <a:prstGeom prst="roundRect">
                  <a:avLst>
                    <a:gd name="adj" fmla="val 25327"/>
                  </a:avLst>
                </a:prstGeom>
                <a:solidFill>
                  <a:srgbClr val="4CA7A7"/>
                </a:solidFill>
                <a:ln w="6350" cap="flat">
                  <a:solidFill>
                    <a:srgbClr val="81D3D8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</p:grpSp>
          <p:pic>
            <p:nvPicPr>
              <p:cNvPr id="10" name="heron_logo.png" descr="heron_logo.png">
                <a:extLst>
                  <a:ext uri="{FF2B5EF4-FFF2-40B4-BE49-F238E27FC236}">
                    <a16:creationId xmlns:a16="http://schemas.microsoft.com/office/drawing/2014/main" id="{B04C237D-03CD-3BB0-35FF-ACB673BC83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835" y="210976"/>
                <a:ext cx="2264993" cy="203626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>
                <a:outerShdw blurRad="457200" dist="329397" dir="5400000" rotWithShape="0">
                  <a:srgbClr val="000000">
                    <a:alpha val="31379"/>
                  </a:srgbClr>
                </a:outerShd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20846649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4">
            <a:extLst>
              <a:ext uri="{FF2B5EF4-FFF2-40B4-BE49-F238E27FC236}">
                <a16:creationId xmlns:a16="http://schemas.microsoft.com/office/drawing/2014/main" id="{A6CC0E91-E5CF-EF73-263F-CA7F649CF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" y="0"/>
            <a:ext cx="24383314" cy="13716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2D62EB2-5714-9BEC-A7A1-10064DA814C8}"/>
              </a:ext>
            </a:extLst>
          </p:cNvPr>
          <p:cNvSpPr txBox="1"/>
          <p:nvPr/>
        </p:nvSpPr>
        <p:spPr>
          <a:xfrm>
            <a:off x="16659923" y="2018366"/>
            <a:ext cx="4446730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6000" b="1" i="0" u="none" strike="noStrike" cap="none" spc="0" normalizeH="0" baseline="0" dirty="0" err="1">
                <a:ln>
                  <a:noFill/>
                </a:ln>
                <a:solidFill>
                  <a:srgbClr val="007A93"/>
                </a:solidFill>
                <a:effectLst/>
                <a:uFillTx/>
                <a:latin typeface="Avenir Next" panose="020B0503020202020204" pitchFamily="34" charset="0"/>
                <a:sym typeface="Helvetica Neue Medium"/>
              </a:rPr>
              <a:t>Thank</a:t>
            </a:r>
            <a:r>
              <a:rPr lang="es-ES" sz="60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lang="es-ES" sz="60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you</a:t>
            </a:r>
            <a:r>
              <a:rPr lang="es-ES" sz="6000" b="1" dirty="0">
                <a:solidFill>
                  <a:srgbClr val="007A93"/>
                </a:solidFill>
                <a:latin typeface="Avenir Next" panose="020B0503020202020204" pitchFamily="34" charset="0"/>
              </a:rPr>
              <a:t> !</a:t>
            </a:r>
            <a:endParaRPr kumimoji="0" lang="es-ES" sz="6000" b="1" i="0" u="none" strike="noStrike" cap="none" spc="0" normalizeH="0" baseline="0" dirty="0">
              <a:ln>
                <a:noFill/>
              </a:ln>
              <a:solidFill>
                <a:srgbClr val="007A93"/>
              </a:solidFill>
              <a:effectLst/>
              <a:uFillTx/>
              <a:latin typeface="Avenir Next" panose="020B0503020202020204" pitchFamily="34" charset="0"/>
              <a:sym typeface="Helvetica Neue Medium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9C98DF8-F8E0-C2B4-4C26-8DDC1B372278}"/>
              </a:ext>
            </a:extLst>
          </p:cNvPr>
          <p:cNvSpPr txBox="1">
            <a:spLocks noChangeAspect="1"/>
          </p:cNvSpPr>
          <p:nvPr/>
        </p:nvSpPr>
        <p:spPr>
          <a:xfrm rot="846892">
            <a:off x="9773594" y="2306772"/>
            <a:ext cx="943155" cy="22320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9600" b="1" i="0" u="none" strike="noStrike" cap="none" spc="0" normalizeH="0" baseline="0" dirty="0">
                <a:ln>
                  <a:noFill/>
                </a:ln>
                <a:solidFill>
                  <a:srgbClr val="007A93"/>
                </a:solidFill>
                <a:effectLst/>
                <a:uFillTx/>
                <a:latin typeface="Symbol" pitchFamily="2" charset="2"/>
                <a:sym typeface="Helvetica Neue Medium"/>
              </a:rPr>
              <a:t>n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6B7ED33A-5214-3BDD-8F6A-9C6B6AB9A314}"/>
              </a:ext>
            </a:extLst>
          </p:cNvPr>
          <p:cNvCxnSpPr>
            <a:cxnSpLocks/>
          </p:cNvCxnSpPr>
          <p:nvPr/>
        </p:nvCxnSpPr>
        <p:spPr>
          <a:xfrm>
            <a:off x="10386950" y="3691247"/>
            <a:ext cx="6016832" cy="2820389"/>
          </a:xfrm>
          <a:prstGeom prst="line">
            <a:avLst/>
          </a:prstGeom>
          <a:noFill/>
          <a:ln w="63500" cap="flat" cmpd="dbl">
            <a:solidFill>
              <a:srgbClr val="007A93"/>
            </a:solidFill>
            <a:prstDash val="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835169018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Slide Number Placeholder 1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0999"/>
            <a:ext cx="453238" cy="46106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35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BAC627-CD6F-9504-E718-84D8F12A3971}"/>
              </a:ext>
            </a:extLst>
          </p:cNvPr>
          <p:cNvSpPr txBox="1"/>
          <p:nvPr/>
        </p:nvSpPr>
        <p:spPr>
          <a:xfrm>
            <a:off x="932935" y="610113"/>
            <a:ext cx="12196118" cy="1015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FR" sz="6000" dirty="0"/>
              <a:t>Additional slides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BB8DD-B636-9C24-6B19-F6306FBA7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echa arriba 9">
            <a:extLst>
              <a:ext uri="{FF2B5EF4-FFF2-40B4-BE49-F238E27FC236}">
                <a16:creationId xmlns:a16="http://schemas.microsoft.com/office/drawing/2014/main" id="{768D0646-2A02-B4A5-6FAF-3DD625ADD3C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1903076" y="3719579"/>
            <a:ext cx="863600" cy="1006474"/>
          </a:xfrm>
          <a:prstGeom prst="upArrow">
            <a:avLst>
              <a:gd name="adj1" fmla="val 50000"/>
              <a:gd name="adj2" fmla="val 50001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 sz="96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Flecha arriba 10">
            <a:extLst>
              <a:ext uri="{FF2B5EF4-FFF2-40B4-BE49-F238E27FC236}">
                <a16:creationId xmlns:a16="http://schemas.microsoft.com/office/drawing/2014/main" id="{996D16CC-076F-6D46-5519-C6573C84C777}"/>
              </a:ext>
            </a:extLst>
          </p:cNvPr>
          <p:cNvSpPr>
            <a:spLocks noChangeArrowheads="1"/>
          </p:cNvSpPr>
          <p:nvPr/>
        </p:nvSpPr>
        <p:spPr bwMode="auto">
          <a:xfrm rot="2297544">
            <a:off x="6542808" y="7982473"/>
            <a:ext cx="863600" cy="1454796"/>
          </a:xfrm>
          <a:prstGeom prst="upArrow">
            <a:avLst>
              <a:gd name="adj1" fmla="val 50000"/>
              <a:gd name="adj2" fmla="val 50001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 sz="960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EB5BBDEB-1248-8F48-1EA6-7BBA6EAC8DF5}"/>
              </a:ext>
            </a:extLst>
          </p:cNvPr>
          <p:cNvGrpSpPr/>
          <p:nvPr/>
        </p:nvGrpSpPr>
        <p:grpSpPr>
          <a:xfrm>
            <a:off x="6780645" y="732556"/>
            <a:ext cx="11673609" cy="2787221"/>
            <a:chOff x="6780645" y="732556"/>
            <a:chExt cx="11673609" cy="2787221"/>
          </a:xfrm>
        </p:grpSpPr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B3190D7-1370-0158-419F-EBF2CFC8B1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55116" y="837765"/>
              <a:ext cx="8099138" cy="2462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>
                <a:spcBef>
                  <a:spcPts val="0"/>
                </a:spcBef>
                <a:defRPr/>
              </a:pPr>
              <a:r>
                <a:rPr lang="es-ES" sz="6600" b="1" dirty="0" err="1">
                  <a:solidFill>
                    <a:srgbClr val="007A93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Astrophysics</a:t>
              </a:r>
              <a:endParaRPr lang="es-ES" sz="6600" b="1" dirty="0">
                <a:solidFill>
                  <a:srgbClr val="007A93"/>
                </a:solidFill>
                <a:latin typeface="Avenir Next" panose="020B0503020202020204" pitchFamily="34" charset="0"/>
                <a:ea typeface="+mn-ea"/>
                <a:cs typeface="Century Gothic"/>
              </a:endParaRPr>
            </a:p>
            <a:p>
              <a:pPr>
                <a:spcBef>
                  <a:spcPts val="0"/>
                </a:spcBef>
                <a:defRPr/>
              </a:pPr>
              <a:r>
                <a:rPr lang="es-ES" sz="4400" dirty="0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(</a:t>
              </a:r>
              <a:r>
                <a:rPr lang="es-ES" sz="4400" dirty="0" err="1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sources</a:t>
              </a:r>
              <a:r>
                <a:rPr lang="es-ES" sz="4400" dirty="0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 </a:t>
              </a:r>
              <a:r>
                <a:rPr lang="es-ES" sz="4400" dirty="0" err="1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of</a:t>
              </a:r>
              <a:r>
                <a:rPr lang="es-ES" sz="4400" dirty="0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 ultra-</a:t>
              </a:r>
              <a:r>
                <a:rPr lang="es-ES" sz="4400" dirty="0" err="1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high</a:t>
              </a:r>
              <a:r>
                <a:rPr lang="es-ES" sz="4400" dirty="0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 </a:t>
              </a:r>
              <a:r>
                <a:rPr lang="es-ES" sz="4400" dirty="0" err="1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energy</a:t>
              </a:r>
              <a:r>
                <a:rPr lang="es-ES" sz="4400" dirty="0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 </a:t>
              </a:r>
              <a:r>
                <a:rPr lang="es-ES" sz="4400" dirty="0" err="1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cosmic</a:t>
              </a:r>
              <a:r>
                <a:rPr lang="es-ES" sz="4400" dirty="0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 </a:t>
              </a:r>
              <a:r>
                <a:rPr lang="es-ES" sz="4400" dirty="0" err="1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rays</a:t>
              </a:r>
              <a:r>
                <a:rPr lang="es-ES" sz="4400" dirty="0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 &amp; neutrinos)</a:t>
              </a:r>
              <a:endParaRPr lang="es-ES" sz="4400" dirty="0">
                <a:solidFill>
                  <a:schemeClr val="dk1"/>
                </a:solidFill>
                <a:latin typeface="Century Gothic"/>
                <a:ea typeface="+mn-ea"/>
                <a:cs typeface="Century Gothic"/>
              </a:endParaRPr>
            </a:p>
          </p:txBody>
        </p:sp>
        <p:sp>
          <p:nvSpPr>
            <p:cNvPr id="7" name="Rectángulo redondeado 6">
              <a:extLst>
                <a:ext uri="{FF2B5EF4-FFF2-40B4-BE49-F238E27FC236}">
                  <a16:creationId xmlns:a16="http://schemas.microsoft.com/office/drawing/2014/main" id="{D8F03EF7-7743-A7BE-71C5-3387B28A45BC}"/>
                </a:ext>
              </a:extLst>
            </p:cNvPr>
            <p:cNvSpPr/>
            <p:nvPr/>
          </p:nvSpPr>
          <p:spPr>
            <a:xfrm>
              <a:off x="6780645" y="732556"/>
              <a:ext cx="11673609" cy="2787221"/>
            </a:xfrm>
            <a:custGeom>
              <a:avLst/>
              <a:gdLst>
                <a:gd name="csX0" fmla="*/ 0 w 11673609"/>
                <a:gd name="csY0" fmla="*/ 464546 h 2787221"/>
                <a:gd name="csX1" fmla="*/ 464546 w 11673609"/>
                <a:gd name="csY1" fmla="*/ 0 h 2787221"/>
                <a:gd name="csX2" fmla="*/ 1350969 w 11673609"/>
                <a:gd name="csY2" fmla="*/ 0 h 2787221"/>
                <a:gd name="csX3" fmla="*/ 1915056 w 11673609"/>
                <a:gd name="csY3" fmla="*/ 0 h 2787221"/>
                <a:gd name="csX4" fmla="*/ 2371698 w 11673609"/>
                <a:gd name="csY4" fmla="*/ 0 h 2787221"/>
                <a:gd name="csX5" fmla="*/ 3150675 w 11673609"/>
                <a:gd name="csY5" fmla="*/ 0 h 2787221"/>
                <a:gd name="csX6" fmla="*/ 3714762 w 11673609"/>
                <a:gd name="csY6" fmla="*/ 0 h 2787221"/>
                <a:gd name="csX7" fmla="*/ 4601185 w 11673609"/>
                <a:gd name="csY7" fmla="*/ 0 h 2787221"/>
                <a:gd name="csX8" fmla="*/ 5057827 w 11673609"/>
                <a:gd name="csY8" fmla="*/ 0 h 2787221"/>
                <a:gd name="csX9" fmla="*/ 5944250 w 11673609"/>
                <a:gd name="csY9" fmla="*/ 0 h 2787221"/>
                <a:gd name="csX10" fmla="*/ 6293446 w 11673609"/>
                <a:gd name="csY10" fmla="*/ 0 h 2787221"/>
                <a:gd name="csX11" fmla="*/ 6964979 w 11673609"/>
                <a:gd name="csY11" fmla="*/ 0 h 2787221"/>
                <a:gd name="csX12" fmla="*/ 7636511 w 11673609"/>
                <a:gd name="csY12" fmla="*/ 0 h 2787221"/>
                <a:gd name="csX13" fmla="*/ 8200598 w 11673609"/>
                <a:gd name="csY13" fmla="*/ 0 h 2787221"/>
                <a:gd name="csX14" fmla="*/ 9087021 w 11673609"/>
                <a:gd name="csY14" fmla="*/ 0 h 2787221"/>
                <a:gd name="csX15" fmla="*/ 9973444 w 11673609"/>
                <a:gd name="csY15" fmla="*/ 0 h 2787221"/>
                <a:gd name="csX16" fmla="*/ 10430086 w 11673609"/>
                <a:gd name="csY16" fmla="*/ 0 h 2787221"/>
                <a:gd name="csX17" fmla="*/ 11209063 w 11673609"/>
                <a:gd name="csY17" fmla="*/ 0 h 2787221"/>
                <a:gd name="csX18" fmla="*/ 11673609 w 11673609"/>
                <a:gd name="csY18" fmla="*/ 464546 h 2787221"/>
                <a:gd name="csX19" fmla="*/ 11673609 w 11673609"/>
                <a:gd name="csY19" fmla="*/ 1102504 h 2787221"/>
                <a:gd name="csX20" fmla="*/ 11673609 w 11673609"/>
                <a:gd name="csY20" fmla="*/ 1684717 h 2787221"/>
                <a:gd name="csX21" fmla="*/ 11673609 w 11673609"/>
                <a:gd name="csY21" fmla="*/ 2322675 h 2787221"/>
                <a:gd name="csX22" fmla="*/ 11209063 w 11673609"/>
                <a:gd name="csY22" fmla="*/ 2787221 h 2787221"/>
                <a:gd name="csX23" fmla="*/ 10752421 w 11673609"/>
                <a:gd name="csY23" fmla="*/ 2787221 h 2787221"/>
                <a:gd name="csX24" fmla="*/ 10403224 w 11673609"/>
                <a:gd name="csY24" fmla="*/ 2787221 h 2787221"/>
                <a:gd name="csX25" fmla="*/ 10054027 w 11673609"/>
                <a:gd name="csY25" fmla="*/ 2787221 h 2787221"/>
                <a:gd name="csX26" fmla="*/ 9382495 w 11673609"/>
                <a:gd name="csY26" fmla="*/ 2787221 h 2787221"/>
                <a:gd name="csX27" fmla="*/ 8925853 w 11673609"/>
                <a:gd name="csY27" fmla="*/ 2787221 h 2787221"/>
                <a:gd name="csX28" fmla="*/ 8146876 w 11673609"/>
                <a:gd name="csY28" fmla="*/ 2787221 h 2787221"/>
                <a:gd name="csX29" fmla="*/ 7690234 w 11673609"/>
                <a:gd name="csY29" fmla="*/ 2787221 h 2787221"/>
                <a:gd name="csX30" fmla="*/ 6911256 w 11673609"/>
                <a:gd name="csY30" fmla="*/ 2787221 h 2787221"/>
                <a:gd name="csX31" fmla="*/ 6562059 w 11673609"/>
                <a:gd name="csY31" fmla="*/ 2787221 h 2787221"/>
                <a:gd name="csX32" fmla="*/ 5783082 w 11673609"/>
                <a:gd name="csY32" fmla="*/ 2787221 h 2787221"/>
                <a:gd name="csX33" fmla="*/ 5326440 w 11673609"/>
                <a:gd name="csY33" fmla="*/ 2787221 h 2787221"/>
                <a:gd name="csX34" fmla="*/ 4977243 w 11673609"/>
                <a:gd name="csY34" fmla="*/ 2787221 h 2787221"/>
                <a:gd name="csX35" fmla="*/ 4520601 w 11673609"/>
                <a:gd name="csY35" fmla="*/ 2787221 h 2787221"/>
                <a:gd name="csX36" fmla="*/ 3741624 w 11673609"/>
                <a:gd name="csY36" fmla="*/ 2787221 h 2787221"/>
                <a:gd name="csX37" fmla="*/ 3284982 w 11673609"/>
                <a:gd name="csY37" fmla="*/ 2787221 h 2787221"/>
                <a:gd name="csX38" fmla="*/ 2935785 w 11673609"/>
                <a:gd name="csY38" fmla="*/ 2787221 h 2787221"/>
                <a:gd name="csX39" fmla="*/ 2479143 w 11673609"/>
                <a:gd name="csY39" fmla="*/ 2787221 h 2787221"/>
                <a:gd name="csX40" fmla="*/ 1915056 w 11673609"/>
                <a:gd name="csY40" fmla="*/ 2787221 h 2787221"/>
                <a:gd name="csX41" fmla="*/ 1243523 w 11673609"/>
                <a:gd name="csY41" fmla="*/ 2787221 h 2787221"/>
                <a:gd name="csX42" fmla="*/ 464546 w 11673609"/>
                <a:gd name="csY42" fmla="*/ 2787221 h 2787221"/>
                <a:gd name="csX43" fmla="*/ 0 w 11673609"/>
                <a:gd name="csY43" fmla="*/ 2322675 h 2787221"/>
                <a:gd name="csX44" fmla="*/ 0 w 11673609"/>
                <a:gd name="csY44" fmla="*/ 1703299 h 2787221"/>
                <a:gd name="csX45" fmla="*/ 0 w 11673609"/>
                <a:gd name="csY45" fmla="*/ 1065341 h 2787221"/>
                <a:gd name="csX46" fmla="*/ 0 w 11673609"/>
                <a:gd name="csY46" fmla="*/ 464546 h 27872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</a:cxnLst>
              <a:rect l="l" t="t" r="r" b="b"/>
              <a:pathLst>
                <a:path w="11673609" h="2787221" extrusionOk="0">
                  <a:moveTo>
                    <a:pt x="0" y="464546"/>
                  </a:moveTo>
                  <a:cubicBezTo>
                    <a:pt x="-7553" y="203325"/>
                    <a:pt x="166856" y="15436"/>
                    <a:pt x="464546" y="0"/>
                  </a:cubicBezTo>
                  <a:cubicBezTo>
                    <a:pt x="744804" y="34411"/>
                    <a:pt x="912715" y="-12412"/>
                    <a:pt x="1350969" y="0"/>
                  </a:cubicBezTo>
                  <a:cubicBezTo>
                    <a:pt x="1789223" y="12412"/>
                    <a:pt x="1728580" y="14541"/>
                    <a:pt x="1915056" y="0"/>
                  </a:cubicBezTo>
                  <a:cubicBezTo>
                    <a:pt x="2101532" y="-14541"/>
                    <a:pt x="2147689" y="10029"/>
                    <a:pt x="2371698" y="0"/>
                  </a:cubicBezTo>
                  <a:cubicBezTo>
                    <a:pt x="2595707" y="-10029"/>
                    <a:pt x="2887085" y="15595"/>
                    <a:pt x="3150675" y="0"/>
                  </a:cubicBezTo>
                  <a:cubicBezTo>
                    <a:pt x="3414265" y="-15595"/>
                    <a:pt x="3528307" y="6203"/>
                    <a:pt x="3714762" y="0"/>
                  </a:cubicBezTo>
                  <a:cubicBezTo>
                    <a:pt x="3901217" y="-6203"/>
                    <a:pt x="4185304" y="39637"/>
                    <a:pt x="4601185" y="0"/>
                  </a:cubicBezTo>
                  <a:cubicBezTo>
                    <a:pt x="5017066" y="-39637"/>
                    <a:pt x="4845478" y="-7703"/>
                    <a:pt x="5057827" y="0"/>
                  </a:cubicBezTo>
                  <a:cubicBezTo>
                    <a:pt x="5270176" y="7703"/>
                    <a:pt x="5506473" y="32316"/>
                    <a:pt x="5944250" y="0"/>
                  </a:cubicBezTo>
                  <a:cubicBezTo>
                    <a:pt x="6382027" y="-32316"/>
                    <a:pt x="6143272" y="-16307"/>
                    <a:pt x="6293446" y="0"/>
                  </a:cubicBezTo>
                  <a:cubicBezTo>
                    <a:pt x="6443620" y="16307"/>
                    <a:pt x="6811525" y="-25903"/>
                    <a:pt x="6964979" y="0"/>
                  </a:cubicBezTo>
                  <a:cubicBezTo>
                    <a:pt x="7118433" y="25903"/>
                    <a:pt x="7496401" y="14082"/>
                    <a:pt x="7636511" y="0"/>
                  </a:cubicBezTo>
                  <a:cubicBezTo>
                    <a:pt x="7776621" y="-14082"/>
                    <a:pt x="8049616" y="9395"/>
                    <a:pt x="8200598" y="0"/>
                  </a:cubicBezTo>
                  <a:cubicBezTo>
                    <a:pt x="8351580" y="-9395"/>
                    <a:pt x="8783180" y="15029"/>
                    <a:pt x="9087021" y="0"/>
                  </a:cubicBezTo>
                  <a:cubicBezTo>
                    <a:pt x="9390862" y="-15029"/>
                    <a:pt x="9607392" y="19158"/>
                    <a:pt x="9973444" y="0"/>
                  </a:cubicBezTo>
                  <a:cubicBezTo>
                    <a:pt x="10339496" y="-19158"/>
                    <a:pt x="10336024" y="10668"/>
                    <a:pt x="10430086" y="0"/>
                  </a:cubicBezTo>
                  <a:cubicBezTo>
                    <a:pt x="10524148" y="-10668"/>
                    <a:pt x="10833473" y="-24941"/>
                    <a:pt x="11209063" y="0"/>
                  </a:cubicBezTo>
                  <a:cubicBezTo>
                    <a:pt x="11443768" y="-44554"/>
                    <a:pt x="11677231" y="158988"/>
                    <a:pt x="11673609" y="464546"/>
                  </a:cubicBezTo>
                  <a:cubicBezTo>
                    <a:pt x="11666947" y="628274"/>
                    <a:pt x="11672722" y="786656"/>
                    <a:pt x="11673609" y="1102504"/>
                  </a:cubicBezTo>
                  <a:cubicBezTo>
                    <a:pt x="11674496" y="1418352"/>
                    <a:pt x="11655500" y="1534258"/>
                    <a:pt x="11673609" y="1684717"/>
                  </a:cubicBezTo>
                  <a:cubicBezTo>
                    <a:pt x="11691718" y="1835176"/>
                    <a:pt x="11688817" y="2073390"/>
                    <a:pt x="11673609" y="2322675"/>
                  </a:cubicBezTo>
                  <a:cubicBezTo>
                    <a:pt x="11724566" y="2568455"/>
                    <a:pt x="11470764" y="2836022"/>
                    <a:pt x="11209063" y="2787221"/>
                  </a:cubicBezTo>
                  <a:cubicBezTo>
                    <a:pt x="11008087" y="2773612"/>
                    <a:pt x="10919314" y="2772617"/>
                    <a:pt x="10752421" y="2787221"/>
                  </a:cubicBezTo>
                  <a:cubicBezTo>
                    <a:pt x="10585528" y="2801825"/>
                    <a:pt x="10566981" y="2786047"/>
                    <a:pt x="10403224" y="2787221"/>
                  </a:cubicBezTo>
                  <a:cubicBezTo>
                    <a:pt x="10239467" y="2788395"/>
                    <a:pt x="10218908" y="2780730"/>
                    <a:pt x="10054027" y="2787221"/>
                  </a:cubicBezTo>
                  <a:cubicBezTo>
                    <a:pt x="9889146" y="2793712"/>
                    <a:pt x="9614876" y="2765054"/>
                    <a:pt x="9382495" y="2787221"/>
                  </a:cubicBezTo>
                  <a:cubicBezTo>
                    <a:pt x="9150114" y="2809388"/>
                    <a:pt x="9132877" y="2782879"/>
                    <a:pt x="8925853" y="2787221"/>
                  </a:cubicBezTo>
                  <a:cubicBezTo>
                    <a:pt x="8718829" y="2791563"/>
                    <a:pt x="8492349" y="2778719"/>
                    <a:pt x="8146876" y="2787221"/>
                  </a:cubicBezTo>
                  <a:cubicBezTo>
                    <a:pt x="7801403" y="2795723"/>
                    <a:pt x="7799051" y="2771196"/>
                    <a:pt x="7690234" y="2787221"/>
                  </a:cubicBezTo>
                  <a:cubicBezTo>
                    <a:pt x="7581417" y="2803246"/>
                    <a:pt x="7145365" y="2815670"/>
                    <a:pt x="6911256" y="2787221"/>
                  </a:cubicBezTo>
                  <a:cubicBezTo>
                    <a:pt x="6677147" y="2758772"/>
                    <a:pt x="6639834" y="2798208"/>
                    <a:pt x="6562059" y="2787221"/>
                  </a:cubicBezTo>
                  <a:cubicBezTo>
                    <a:pt x="6484284" y="2776234"/>
                    <a:pt x="6101269" y="2796465"/>
                    <a:pt x="5783082" y="2787221"/>
                  </a:cubicBezTo>
                  <a:cubicBezTo>
                    <a:pt x="5464895" y="2777977"/>
                    <a:pt x="5517534" y="2800075"/>
                    <a:pt x="5326440" y="2787221"/>
                  </a:cubicBezTo>
                  <a:cubicBezTo>
                    <a:pt x="5135346" y="2774367"/>
                    <a:pt x="5151226" y="2775558"/>
                    <a:pt x="4977243" y="2787221"/>
                  </a:cubicBezTo>
                  <a:cubicBezTo>
                    <a:pt x="4803260" y="2798884"/>
                    <a:pt x="4701612" y="2793798"/>
                    <a:pt x="4520601" y="2787221"/>
                  </a:cubicBezTo>
                  <a:cubicBezTo>
                    <a:pt x="4339590" y="2780644"/>
                    <a:pt x="4109637" y="2783733"/>
                    <a:pt x="3741624" y="2787221"/>
                  </a:cubicBezTo>
                  <a:cubicBezTo>
                    <a:pt x="3373611" y="2790709"/>
                    <a:pt x="3484852" y="2803701"/>
                    <a:pt x="3284982" y="2787221"/>
                  </a:cubicBezTo>
                  <a:cubicBezTo>
                    <a:pt x="3085112" y="2770741"/>
                    <a:pt x="3098127" y="2778255"/>
                    <a:pt x="2935785" y="2787221"/>
                  </a:cubicBezTo>
                  <a:cubicBezTo>
                    <a:pt x="2773443" y="2796187"/>
                    <a:pt x="2572689" y="2773675"/>
                    <a:pt x="2479143" y="2787221"/>
                  </a:cubicBezTo>
                  <a:cubicBezTo>
                    <a:pt x="2385597" y="2800767"/>
                    <a:pt x="2183565" y="2809060"/>
                    <a:pt x="1915056" y="2787221"/>
                  </a:cubicBezTo>
                  <a:cubicBezTo>
                    <a:pt x="1646547" y="2765382"/>
                    <a:pt x="1427488" y="2776574"/>
                    <a:pt x="1243523" y="2787221"/>
                  </a:cubicBezTo>
                  <a:cubicBezTo>
                    <a:pt x="1059558" y="2797868"/>
                    <a:pt x="786224" y="2821306"/>
                    <a:pt x="464546" y="2787221"/>
                  </a:cubicBezTo>
                  <a:cubicBezTo>
                    <a:pt x="221518" y="2822009"/>
                    <a:pt x="36141" y="2596050"/>
                    <a:pt x="0" y="2322675"/>
                  </a:cubicBezTo>
                  <a:cubicBezTo>
                    <a:pt x="22647" y="2144917"/>
                    <a:pt x="-30671" y="1930569"/>
                    <a:pt x="0" y="1703299"/>
                  </a:cubicBezTo>
                  <a:cubicBezTo>
                    <a:pt x="30671" y="1476029"/>
                    <a:pt x="788" y="1220647"/>
                    <a:pt x="0" y="1065341"/>
                  </a:cubicBezTo>
                  <a:cubicBezTo>
                    <a:pt x="-788" y="910035"/>
                    <a:pt x="13376" y="684343"/>
                    <a:pt x="0" y="464546"/>
                  </a:cubicBezTo>
                  <a:close/>
                </a:path>
              </a:pathLst>
            </a:custGeom>
            <a:noFill/>
            <a:ln w="63500" cap="flat">
              <a:solidFill>
                <a:srgbClr val="007A93"/>
              </a:solidFill>
              <a:prstDash val="lgDash"/>
              <a:round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748A01D5-0310-9E8A-676F-E9B2C648F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8038" y="1048827"/>
              <a:ext cx="2088000" cy="2088000"/>
            </a:xfrm>
            <a:prstGeom prst="rect">
              <a:avLst/>
            </a:prstGeom>
          </p:spPr>
        </p:pic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CA3B8A90-730C-2141-8D38-2E896EB8027D}"/>
              </a:ext>
            </a:extLst>
          </p:cNvPr>
          <p:cNvGrpSpPr/>
          <p:nvPr/>
        </p:nvGrpSpPr>
        <p:grpSpPr>
          <a:xfrm>
            <a:off x="12766675" y="9450430"/>
            <a:ext cx="9959109" cy="2990952"/>
            <a:chOff x="12766675" y="9450430"/>
            <a:chExt cx="9959109" cy="2990952"/>
          </a:xfrm>
        </p:grpSpPr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319319C-37CA-C39A-B015-DE9D22F004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53341" y="9522329"/>
              <a:ext cx="7272443" cy="2862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0"/>
                </a:spcBef>
              </a:pPr>
              <a:r>
                <a:rPr lang="es-ES" altLang="es-ES" sz="6600" b="1" dirty="0" err="1">
                  <a:solidFill>
                    <a:srgbClr val="007A93"/>
                  </a:solidFill>
                  <a:latin typeface="Avenir Next" panose="020B0503020202020204" pitchFamily="34" charset="0"/>
                </a:rPr>
                <a:t>Classical</a:t>
              </a:r>
              <a:r>
                <a:rPr lang="es-ES" altLang="es-ES" sz="6600" b="1" dirty="0">
                  <a:solidFill>
                    <a:srgbClr val="007A93"/>
                  </a:solidFill>
                  <a:latin typeface="Avenir Next" panose="020B0503020202020204" pitchFamily="34" charset="0"/>
                </a:rPr>
                <a:t> </a:t>
              </a:r>
              <a:r>
                <a:rPr lang="es-ES" altLang="es-ES" sz="6600" b="1" dirty="0" err="1">
                  <a:solidFill>
                    <a:srgbClr val="007A93"/>
                  </a:solidFill>
                  <a:latin typeface="Avenir Next" panose="020B0503020202020204" pitchFamily="34" charset="0"/>
                </a:rPr>
                <a:t>Electrodynamics</a:t>
              </a:r>
              <a:endParaRPr lang="es-ES" altLang="es-ES" sz="6600" b="1" dirty="0">
                <a:solidFill>
                  <a:srgbClr val="007A93"/>
                </a:solidFill>
                <a:latin typeface="Avenir Next" panose="020B0503020202020204" pitchFamily="34" charset="0"/>
              </a:endParaRPr>
            </a:p>
            <a:p>
              <a:pPr eaLnBrk="1" hangingPunct="1">
                <a:spcBef>
                  <a:spcPts val="0"/>
                </a:spcBef>
              </a:pPr>
              <a:r>
                <a:rPr lang="es-ES" altLang="es-ES" sz="4400" dirty="0">
                  <a:solidFill>
                    <a:srgbClr val="000000"/>
                  </a:solidFill>
                  <a:latin typeface="Avenir Next" panose="020B0503020202020204" pitchFamily="34" charset="0"/>
                </a:rPr>
                <a:t>(radio </a:t>
              </a:r>
              <a:r>
                <a:rPr lang="es-ES" altLang="es-ES" sz="4400" dirty="0" err="1">
                  <a:solidFill>
                    <a:srgbClr val="000000"/>
                  </a:solidFill>
                  <a:latin typeface="Avenir Next" panose="020B0503020202020204" pitchFamily="34" charset="0"/>
                </a:rPr>
                <a:t>waves</a:t>
              </a:r>
              <a:r>
                <a:rPr lang="es-ES" altLang="es-ES" sz="4400" dirty="0">
                  <a:solidFill>
                    <a:srgbClr val="000000"/>
                  </a:solidFill>
                  <a:latin typeface="Avenir Next" panose="020B0503020202020204" pitchFamily="34" charset="0"/>
                </a:rPr>
                <a:t> at MHz – GHz)</a:t>
              </a:r>
            </a:p>
          </p:txBody>
        </p:sp>
        <p:sp>
          <p:nvSpPr>
            <p:cNvPr id="16" name="Rectángulo redondeado 15">
              <a:extLst>
                <a:ext uri="{FF2B5EF4-FFF2-40B4-BE49-F238E27FC236}">
                  <a16:creationId xmlns:a16="http://schemas.microsoft.com/office/drawing/2014/main" id="{62B4421F-F997-0630-22E6-4FA78DDC6A6C}"/>
                </a:ext>
              </a:extLst>
            </p:cNvPr>
            <p:cNvSpPr/>
            <p:nvPr/>
          </p:nvSpPr>
          <p:spPr>
            <a:xfrm>
              <a:off x="12766675" y="9450430"/>
              <a:ext cx="9959109" cy="2990952"/>
            </a:xfrm>
            <a:custGeom>
              <a:avLst/>
              <a:gdLst>
                <a:gd name="csX0" fmla="*/ 0 w 9959109"/>
                <a:gd name="csY0" fmla="*/ 498502 h 2990952"/>
                <a:gd name="csX1" fmla="*/ 498502 w 9959109"/>
                <a:gd name="csY1" fmla="*/ 0 h 2990952"/>
                <a:gd name="csX2" fmla="*/ 1367137 w 9959109"/>
                <a:gd name="csY2" fmla="*/ 0 h 2990952"/>
                <a:gd name="csX3" fmla="*/ 1966908 w 9959109"/>
                <a:gd name="csY3" fmla="*/ 0 h 2990952"/>
                <a:gd name="csX4" fmla="*/ 2477059 w 9959109"/>
                <a:gd name="csY4" fmla="*/ 0 h 2990952"/>
                <a:gd name="csX5" fmla="*/ 3256073 w 9959109"/>
                <a:gd name="csY5" fmla="*/ 0 h 2990952"/>
                <a:gd name="csX6" fmla="*/ 3855844 w 9959109"/>
                <a:gd name="csY6" fmla="*/ 0 h 2990952"/>
                <a:gd name="csX7" fmla="*/ 4724479 w 9959109"/>
                <a:gd name="csY7" fmla="*/ 0 h 2990952"/>
                <a:gd name="csX8" fmla="*/ 5234630 w 9959109"/>
                <a:gd name="csY8" fmla="*/ 0 h 2990952"/>
                <a:gd name="csX9" fmla="*/ 6103265 w 9959109"/>
                <a:gd name="csY9" fmla="*/ 0 h 2990952"/>
                <a:gd name="csX10" fmla="*/ 6523794 w 9959109"/>
                <a:gd name="csY10" fmla="*/ 0 h 2990952"/>
                <a:gd name="csX11" fmla="*/ 7213187 w 9959109"/>
                <a:gd name="csY11" fmla="*/ 0 h 2990952"/>
                <a:gd name="csX12" fmla="*/ 7902580 w 9959109"/>
                <a:gd name="csY12" fmla="*/ 0 h 2990952"/>
                <a:gd name="csX13" fmla="*/ 8502351 w 9959109"/>
                <a:gd name="csY13" fmla="*/ 0 h 2990952"/>
                <a:gd name="csX14" fmla="*/ 9460607 w 9959109"/>
                <a:gd name="csY14" fmla="*/ 0 h 2990952"/>
                <a:gd name="csX15" fmla="*/ 9959109 w 9959109"/>
                <a:gd name="csY15" fmla="*/ 498502 h 2990952"/>
                <a:gd name="csX16" fmla="*/ 9959109 w 9959109"/>
                <a:gd name="csY16" fmla="*/ 1163151 h 2990952"/>
                <a:gd name="csX17" fmla="*/ 9959109 w 9959109"/>
                <a:gd name="csY17" fmla="*/ 1867680 h 2990952"/>
                <a:gd name="csX18" fmla="*/ 9959109 w 9959109"/>
                <a:gd name="csY18" fmla="*/ 2492450 h 2990952"/>
                <a:gd name="csX19" fmla="*/ 9460607 w 9959109"/>
                <a:gd name="csY19" fmla="*/ 2990952 h 2990952"/>
                <a:gd name="csX20" fmla="*/ 8950456 w 9959109"/>
                <a:gd name="csY20" fmla="*/ 2990952 h 2990952"/>
                <a:gd name="csX21" fmla="*/ 8261064 w 9959109"/>
                <a:gd name="csY21" fmla="*/ 2990952 h 2990952"/>
                <a:gd name="csX22" fmla="*/ 7750913 w 9959109"/>
                <a:gd name="csY22" fmla="*/ 2990952 h 2990952"/>
                <a:gd name="csX23" fmla="*/ 7061520 w 9959109"/>
                <a:gd name="csY23" fmla="*/ 2990952 h 2990952"/>
                <a:gd name="csX24" fmla="*/ 6640991 w 9959109"/>
                <a:gd name="csY24" fmla="*/ 2990952 h 2990952"/>
                <a:gd name="csX25" fmla="*/ 6220461 w 9959109"/>
                <a:gd name="csY25" fmla="*/ 2990952 h 2990952"/>
                <a:gd name="csX26" fmla="*/ 5531069 w 9959109"/>
                <a:gd name="csY26" fmla="*/ 2990952 h 2990952"/>
                <a:gd name="csX27" fmla="*/ 5020918 w 9959109"/>
                <a:gd name="csY27" fmla="*/ 2990952 h 2990952"/>
                <a:gd name="csX28" fmla="*/ 4241904 w 9959109"/>
                <a:gd name="csY28" fmla="*/ 2990952 h 2990952"/>
                <a:gd name="csX29" fmla="*/ 3731754 w 9959109"/>
                <a:gd name="csY29" fmla="*/ 2990952 h 2990952"/>
                <a:gd name="csX30" fmla="*/ 2952740 w 9959109"/>
                <a:gd name="csY30" fmla="*/ 2990952 h 2990952"/>
                <a:gd name="csX31" fmla="*/ 2532210 w 9959109"/>
                <a:gd name="csY31" fmla="*/ 2990952 h 2990952"/>
                <a:gd name="csX32" fmla="*/ 1753197 w 9959109"/>
                <a:gd name="csY32" fmla="*/ 2990952 h 2990952"/>
                <a:gd name="csX33" fmla="*/ 1243046 w 9959109"/>
                <a:gd name="csY33" fmla="*/ 2990952 h 2990952"/>
                <a:gd name="csX34" fmla="*/ 498502 w 9959109"/>
                <a:gd name="csY34" fmla="*/ 2990952 h 2990952"/>
                <a:gd name="csX35" fmla="*/ 0 w 9959109"/>
                <a:gd name="csY35" fmla="*/ 2492450 h 2990952"/>
                <a:gd name="csX36" fmla="*/ 0 w 9959109"/>
                <a:gd name="csY36" fmla="*/ 1867680 h 2990952"/>
                <a:gd name="csX37" fmla="*/ 0 w 9959109"/>
                <a:gd name="csY37" fmla="*/ 1262849 h 2990952"/>
                <a:gd name="csX38" fmla="*/ 0 w 9959109"/>
                <a:gd name="csY38" fmla="*/ 498502 h 299095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</a:cxnLst>
              <a:rect l="l" t="t" r="r" b="b"/>
              <a:pathLst>
                <a:path w="9959109" h="2990952" extrusionOk="0">
                  <a:moveTo>
                    <a:pt x="0" y="498502"/>
                  </a:moveTo>
                  <a:cubicBezTo>
                    <a:pt x="-54783" y="189396"/>
                    <a:pt x="165777" y="21547"/>
                    <a:pt x="498502" y="0"/>
                  </a:cubicBezTo>
                  <a:cubicBezTo>
                    <a:pt x="733938" y="-13000"/>
                    <a:pt x="1142052" y="-13587"/>
                    <a:pt x="1367137" y="0"/>
                  </a:cubicBezTo>
                  <a:cubicBezTo>
                    <a:pt x="1592222" y="13587"/>
                    <a:pt x="1844739" y="-4393"/>
                    <a:pt x="1966908" y="0"/>
                  </a:cubicBezTo>
                  <a:cubicBezTo>
                    <a:pt x="2089077" y="4393"/>
                    <a:pt x="2351602" y="-8223"/>
                    <a:pt x="2477059" y="0"/>
                  </a:cubicBezTo>
                  <a:cubicBezTo>
                    <a:pt x="2602516" y="8223"/>
                    <a:pt x="2866591" y="-36492"/>
                    <a:pt x="3256073" y="0"/>
                  </a:cubicBezTo>
                  <a:cubicBezTo>
                    <a:pt x="3645555" y="36492"/>
                    <a:pt x="3612629" y="-1815"/>
                    <a:pt x="3855844" y="0"/>
                  </a:cubicBezTo>
                  <a:cubicBezTo>
                    <a:pt x="4099059" y="1815"/>
                    <a:pt x="4473383" y="-14070"/>
                    <a:pt x="4724479" y="0"/>
                  </a:cubicBezTo>
                  <a:cubicBezTo>
                    <a:pt x="4975576" y="14070"/>
                    <a:pt x="5067535" y="-19385"/>
                    <a:pt x="5234630" y="0"/>
                  </a:cubicBezTo>
                  <a:cubicBezTo>
                    <a:pt x="5401725" y="19385"/>
                    <a:pt x="5778612" y="4772"/>
                    <a:pt x="6103265" y="0"/>
                  </a:cubicBezTo>
                  <a:cubicBezTo>
                    <a:pt x="6427918" y="-4772"/>
                    <a:pt x="6412385" y="19730"/>
                    <a:pt x="6523794" y="0"/>
                  </a:cubicBezTo>
                  <a:cubicBezTo>
                    <a:pt x="6635203" y="-19730"/>
                    <a:pt x="6896504" y="1794"/>
                    <a:pt x="7213187" y="0"/>
                  </a:cubicBezTo>
                  <a:cubicBezTo>
                    <a:pt x="7529870" y="-1794"/>
                    <a:pt x="7657335" y="11308"/>
                    <a:pt x="7902580" y="0"/>
                  </a:cubicBezTo>
                  <a:cubicBezTo>
                    <a:pt x="8147825" y="-11308"/>
                    <a:pt x="8293463" y="-19685"/>
                    <a:pt x="8502351" y="0"/>
                  </a:cubicBezTo>
                  <a:cubicBezTo>
                    <a:pt x="8711239" y="19685"/>
                    <a:pt x="9236013" y="-22653"/>
                    <a:pt x="9460607" y="0"/>
                  </a:cubicBezTo>
                  <a:cubicBezTo>
                    <a:pt x="9775380" y="-48984"/>
                    <a:pt x="9921721" y="208734"/>
                    <a:pt x="9959109" y="498502"/>
                  </a:cubicBezTo>
                  <a:cubicBezTo>
                    <a:pt x="9944218" y="666624"/>
                    <a:pt x="9980073" y="859485"/>
                    <a:pt x="9959109" y="1163151"/>
                  </a:cubicBezTo>
                  <a:cubicBezTo>
                    <a:pt x="9938145" y="1466817"/>
                    <a:pt x="9933654" y="1586147"/>
                    <a:pt x="9959109" y="1867680"/>
                  </a:cubicBezTo>
                  <a:cubicBezTo>
                    <a:pt x="9984564" y="2149213"/>
                    <a:pt x="9935399" y="2275857"/>
                    <a:pt x="9959109" y="2492450"/>
                  </a:cubicBezTo>
                  <a:cubicBezTo>
                    <a:pt x="9934821" y="2811193"/>
                    <a:pt x="9746275" y="2998645"/>
                    <a:pt x="9460607" y="2990952"/>
                  </a:cubicBezTo>
                  <a:cubicBezTo>
                    <a:pt x="9218425" y="2970990"/>
                    <a:pt x="9077915" y="2994170"/>
                    <a:pt x="8950456" y="2990952"/>
                  </a:cubicBezTo>
                  <a:cubicBezTo>
                    <a:pt x="8822997" y="2987734"/>
                    <a:pt x="8593273" y="2978564"/>
                    <a:pt x="8261064" y="2990952"/>
                  </a:cubicBezTo>
                  <a:cubicBezTo>
                    <a:pt x="7928855" y="3003340"/>
                    <a:pt x="7932429" y="2996608"/>
                    <a:pt x="7750913" y="2990952"/>
                  </a:cubicBezTo>
                  <a:cubicBezTo>
                    <a:pt x="7569397" y="2985296"/>
                    <a:pt x="7300412" y="3012182"/>
                    <a:pt x="7061520" y="2990952"/>
                  </a:cubicBezTo>
                  <a:cubicBezTo>
                    <a:pt x="6822628" y="2969722"/>
                    <a:pt x="6809506" y="2995949"/>
                    <a:pt x="6640991" y="2990952"/>
                  </a:cubicBezTo>
                  <a:cubicBezTo>
                    <a:pt x="6472476" y="2985955"/>
                    <a:pt x="6404477" y="2998889"/>
                    <a:pt x="6220461" y="2990952"/>
                  </a:cubicBezTo>
                  <a:cubicBezTo>
                    <a:pt x="6036445" y="2983016"/>
                    <a:pt x="5729543" y="2998510"/>
                    <a:pt x="5531069" y="2990952"/>
                  </a:cubicBezTo>
                  <a:cubicBezTo>
                    <a:pt x="5332595" y="2983394"/>
                    <a:pt x="5185682" y="3005356"/>
                    <a:pt x="5020918" y="2990952"/>
                  </a:cubicBezTo>
                  <a:cubicBezTo>
                    <a:pt x="4856154" y="2976548"/>
                    <a:pt x="4610783" y="2973809"/>
                    <a:pt x="4241904" y="2990952"/>
                  </a:cubicBezTo>
                  <a:cubicBezTo>
                    <a:pt x="3873025" y="3008095"/>
                    <a:pt x="3926839" y="2975007"/>
                    <a:pt x="3731754" y="2990952"/>
                  </a:cubicBezTo>
                  <a:cubicBezTo>
                    <a:pt x="3536669" y="3006898"/>
                    <a:pt x="3202290" y="2976565"/>
                    <a:pt x="2952740" y="2990952"/>
                  </a:cubicBezTo>
                  <a:cubicBezTo>
                    <a:pt x="2703190" y="3005339"/>
                    <a:pt x="2647174" y="2980736"/>
                    <a:pt x="2532210" y="2990952"/>
                  </a:cubicBezTo>
                  <a:cubicBezTo>
                    <a:pt x="2417246" y="3001169"/>
                    <a:pt x="2105130" y="2966413"/>
                    <a:pt x="1753197" y="2990952"/>
                  </a:cubicBezTo>
                  <a:cubicBezTo>
                    <a:pt x="1401264" y="3015491"/>
                    <a:pt x="1488813" y="2979302"/>
                    <a:pt x="1243046" y="2990952"/>
                  </a:cubicBezTo>
                  <a:cubicBezTo>
                    <a:pt x="997279" y="3002602"/>
                    <a:pt x="707387" y="3016935"/>
                    <a:pt x="498502" y="2990952"/>
                  </a:cubicBezTo>
                  <a:cubicBezTo>
                    <a:pt x="238338" y="2924826"/>
                    <a:pt x="-31986" y="2766734"/>
                    <a:pt x="0" y="2492450"/>
                  </a:cubicBezTo>
                  <a:cubicBezTo>
                    <a:pt x="-28746" y="2349375"/>
                    <a:pt x="29934" y="2053369"/>
                    <a:pt x="0" y="1867680"/>
                  </a:cubicBezTo>
                  <a:cubicBezTo>
                    <a:pt x="-29934" y="1681991"/>
                    <a:pt x="5093" y="1398662"/>
                    <a:pt x="0" y="1262849"/>
                  </a:cubicBezTo>
                  <a:cubicBezTo>
                    <a:pt x="-5093" y="1127036"/>
                    <a:pt x="37940" y="868492"/>
                    <a:pt x="0" y="498502"/>
                  </a:cubicBezTo>
                  <a:close/>
                </a:path>
              </a:pathLst>
            </a:custGeom>
            <a:noFill/>
            <a:ln w="63500" cap="flat">
              <a:solidFill>
                <a:srgbClr val="007A93"/>
              </a:solidFill>
              <a:prstDash val="lgDash"/>
              <a:round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7A936DD4-567B-D660-F9C4-7D574CA48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0231" y="9887449"/>
              <a:ext cx="1980000" cy="1980000"/>
            </a:xfrm>
            <a:prstGeom prst="rect">
              <a:avLst/>
            </a:prstGeom>
          </p:spPr>
        </p:pic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C3EB28EE-118B-0F73-46D7-940CF148D2C4}"/>
              </a:ext>
            </a:extLst>
          </p:cNvPr>
          <p:cNvGrpSpPr/>
          <p:nvPr/>
        </p:nvGrpSpPr>
        <p:grpSpPr>
          <a:xfrm>
            <a:off x="609599" y="9701648"/>
            <a:ext cx="11229399" cy="1938006"/>
            <a:chOff x="609599" y="9701648"/>
            <a:chExt cx="11229399" cy="1938006"/>
          </a:xfrm>
        </p:grpSpPr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98FDDA16-66E0-806E-ED8F-1DBB8A5C2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6026" y="9778099"/>
              <a:ext cx="8839201" cy="1785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>
                <a:spcBef>
                  <a:spcPts val="0"/>
                </a:spcBef>
                <a:defRPr/>
              </a:pPr>
              <a:r>
                <a:rPr lang="es-ES" sz="6600" b="1" dirty="0" err="1">
                  <a:solidFill>
                    <a:srgbClr val="007A93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Particle</a:t>
              </a:r>
              <a:r>
                <a:rPr lang="es-ES" sz="6600" b="1" dirty="0">
                  <a:solidFill>
                    <a:srgbClr val="007A93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 </a:t>
              </a:r>
              <a:r>
                <a:rPr lang="es-ES" sz="6600" b="1" dirty="0" err="1">
                  <a:solidFill>
                    <a:srgbClr val="007A93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Physics</a:t>
              </a:r>
              <a:endParaRPr lang="es-ES" sz="6600" b="1" dirty="0">
                <a:solidFill>
                  <a:srgbClr val="007A93"/>
                </a:solidFill>
                <a:latin typeface="Avenir Next" panose="020B0503020202020204" pitchFamily="34" charset="0"/>
                <a:ea typeface="+mn-ea"/>
                <a:cs typeface="Century Gothic"/>
              </a:endParaRPr>
            </a:p>
            <a:p>
              <a:pPr>
                <a:spcBef>
                  <a:spcPts val="0"/>
                </a:spcBef>
                <a:defRPr/>
              </a:pPr>
              <a:r>
                <a:rPr lang="es-ES" sz="4400" dirty="0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(neutrino </a:t>
              </a:r>
              <a:r>
                <a:rPr lang="es-ES" sz="4400" dirty="0" err="1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interactions</a:t>
              </a:r>
              <a:r>
                <a:rPr lang="es-ES" sz="4400" dirty="0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 &amp; </a:t>
              </a:r>
              <a:r>
                <a:rPr lang="es-ES" sz="4400" dirty="0" err="1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showers</a:t>
              </a:r>
              <a:r>
                <a:rPr lang="es-ES" sz="4400" dirty="0">
                  <a:solidFill>
                    <a:schemeClr val="dk1"/>
                  </a:solidFill>
                  <a:latin typeface="Avenir Next" panose="020B0503020202020204" pitchFamily="34" charset="0"/>
                  <a:ea typeface="+mn-ea"/>
                  <a:cs typeface="Century Gothic"/>
                </a:rPr>
                <a:t>)</a:t>
              </a:r>
            </a:p>
          </p:txBody>
        </p:sp>
        <p:sp>
          <p:nvSpPr>
            <p:cNvPr id="15" name="Rectángulo redondeado 14">
              <a:extLst>
                <a:ext uri="{FF2B5EF4-FFF2-40B4-BE49-F238E27FC236}">
                  <a16:creationId xmlns:a16="http://schemas.microsoft.com/office/drawing/2014/main" id="{1413AAC8-D757-C06B-F648-8AB44C7A3A68}"/>
                </a:ext>
              </a:extLst>
            </p:cNvPr>
            <p:cNvSpPr/>
            <p:nvPr/>
          </p:nvSpPr>
          <p:spPr>
            <a:xfrm>
              <a:off x="609599" y="9701648"/>
              <a:ext cx="11229399" cy="1938006"/>
            </a:xfrm>
            <a:custGeom>
              <a:avLst/>
              <a:gdLst>
                <a:gd name="csX0" fmla="*/ 0 w 11229399"/>
                <a:gd name="csY0" fmla="*/ 323007 h 1938006"/>
                <a:gd name="csX1" fmla="*/ 323007 w 11229399"/>
                <a:gd name="csY1" fmla="*/ 0 h 1938006"/>
                <a:gd name="csX2" fmla="*/ 1196136 w 11229399"/>
                <a:gd name="csY2" fmla="*/ 0 h 1938006"/>
                <a:gd name="csX3" fmla="*/ 1751764 w 11229399"/>
                <a:gd name="csY3" fmla="*/ 0 h 1938006"/>
                <a:gd name="csX4" fmla="*/ 2201558 w 11229399"/>
                <a:gd name="csY4" fmla="*/ 0 h 1938006"/>
                <a:gd name="csX5" fmla="*/ 2968853 w 11229399"/>
                <a:gd name="csY5" fmla="*/ 0 h 1938006"/>
                <a:gd name="csX6" fmla="*/ 3524481 w 11229399"/>
                <a:gd name="csY6" fmla="*/ 0 h 1938006"/>
                <a:gd name="csX7" fmla="*/ 4397610 w 11229399"/>
                <a:gd name="csY7" fmla="*/ 0 h 1938006"/>
                <a:gd name="csX8" fmla="*/ 4847404 w 11229399"/>
                <a:gd name="csY8" fmla="*/ 0 h 1938006"/>
                <a:gd name="csX9" fmla="*/ 5720533 w 11229399"/>
                <a:gd name="csY9" fmla="*/ 0 h 1938006"/>
                <a:gd name="csX10" fmla="*/ 6064493 w 11229399"/>
                <a:gd name="csY10" fmla="*/ 0 h 1938006"/>
                <a:gd name="csX11" fmla="*/ 6725955 w 11229399"/>
                <a:gd name="csY11" fmla="*/ 0 h 1938006"/>
                <a:gd name="csX12" fmla="*/ 7387416 w 11229399"/>
                <a:gd name="csY12" fmla="*/ 0 h 1938006"/>
                <a:gd name="csX13" fmla="*/ 7943044 w 11229399"/>
                <a:gd name="csY13" fmla="*/ 0 h 1938006"/>
                <a:gd name="csX14" fmla="*/ 8816173 w 11229399"/>
                <a:gd name="csY14" fmla="*/ 0 h 1938006"/>
                <a:gd name="csX15" fmla="*/ 9689303 w 11229399"/>
                <a:gd name="csY15" fmla="*/ 0 h 1938006"/>
                <a:gd name="csX16" fmla="*/ 10139097 w 11229399"/>
                <a:gd name="csY16" fmla="*/ 0 h 1938006"/>
                <a:gd name="csX17" fmla="*/ 10906392 w 11229399"/>
                <a:gd name="csY17" fmla="*/ 0 h 1938006"/>
                <a:gd name="csX18" fmla="*/ 11229399 w 11229399"/>
                <a:gd name="csY18" fmla="*/ 323007 h 1938006"/>
                <a:gd name="csX19" fmla="*/ 11229399 w 11229399"/>
                <a:gd name="csY19" fmla="*/ 981923 h 1938006"/>
                <a:gd name="csX20" fmla="*/ 11229399 w 11229399"/>
                <a:gd name="csY20" fmla="*/ 1614999 h 1938006"/>
                <a:gd name="csX21" fmla="*/ 10906392 w 11229399"/>
                <a:gd name="csY21" fmla="*/ 1938006 h 1938006"/>
                <a:gd name="csX22" fmla="*/ 10350764 w 11229399"/>
                <a:gd name="csY22" fmla="*/ 1938006 h 1938006"/>
                <a:gd name="csX23" fmla="*/ 9689303 w 11229399"/>
                <a:gd name="csY23" fmla="*/ 1938006 h 1938006"/>
                <a:gd name="csX24" fmla="*/ 9345343 w 11229399"/>
                <a:gd name="csY24" fmla="*/ 1938006 h 1938006"/>
                <a:gd name="csX25" fmla="*/ 9001383 w 11229399"/>
                <a:gd name="csY25" fmla="*/ 1938006 h 1938006"/>
                <a:gd name="csX26" fmla="*/ 8339921 w 11229399"/>
                <a:gd name="csY26" fmla="*/ 1938006 h 1938006"/>
                <a:gd name="csX27" fmla="*/ 7890127 w 11229399"/>
                <a:gd name="csY27" fmla="*/ 1938006 h 1938006"/>
                <a:gd name="csX28" fmla="*/ 7122832 w 11229399"/>
                <a:gd name="csY28" fmla="*/ 1938006 h 1938006"/>
                <a:gd name="csX29" fmla="*/ 6673038 w 11229399"/>
                <a:gd name="csY29" fmla="*/ 1938006 h 1938006"/>
                <a:gd name="csX30" fmla="*/ 5905743 w 11229399"/>
                <a:gd name="csY30" fmla="*/ 1938006 h 1938006"/>
                <a:gd name="csX31" fmla="*/ 5561783 w 11229399"/>
                <a:gd name="csY31" fmla="*/ 1938006 h 1938006"/>
                <a:gd name="csX32" fmla="*/ 4794487 w 11229399"/>
                <a:gd name="csY32" fmla="*/ 1938006 h 1938006"/>
                <a:gd name="csX33" fmla="*/ 4344693 w 11229399"/>
                <a:gd name="csY33" fmla="*/ 1938006 h 1938006"/>
                <a:gd name="csX34" fmla="*/ 4000733 w 11229399"/>
                <a:gd name="csY34" fmla="*/ 1938006 h 1938006"/>
                <a:gd name="csX35" fmla="*/ 3550939 w 11229399"/>
                <a:gd name="csY35" fmla="*/ 1938006 h 1938006"/>
                <a:gd name="csX36" fmla="*/ 2783644 w 11229399"/>
                <a:gd name="csY36" fmla="*/ 1938006 h 1938006"/>
                <a:gd name="csX37" fmla="*/ 2333850 w 11229399"/>
                <a:gd name="csY37" fmla="*/ 1938006 h 1938006"/>
                <a:gd name="csX38" fmla="*/ 1989890 w 11229399"/>
                <a:gd name="csY38" fmla="*/ 1938006 h 1938006"/>
                <a:gd name="csX39" fmla="*/ 1540096 w 11229399"/>
                <a:gd name="csY39" fmla="*/ 1938006 h 1938006"/>
                <a:gd name="csX40" fmla="*/ 984469 w 11229399"/>
                <a:gd name="csY40" fmla="*/ 1938006 h 1938006"/>
                <a:gd name="csX41" fmla="*/ 323007 w 11229399"/>
                <a:gd name="csY41" fmla="*/ 1938006 h 1938006"/>
                <a:gd name="csX42" fmla="*/ 0 w 11229399"/>
                <a:gd name="csY42" fmla="*/ 1614999 h 1938006"/>
                <a:gd name="csX43" fmla="*/ 0 w 11229399"/>
                <a:gd name="csY43" fmla="*/ 943163 h 1938006"/>
                <a:gd name="csX44" fmla="*/ 0 w 11229399"/>
                <a:gd name="csY44" fmla="*/ 323007 h 19380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</a:cxnLst>
              <a:rect l="l" t="t" r="r" b="b"/>
              <a:pathLst>
                <a:path w="11229399" h="1938006" extrusionOk="0">
                  <a:moveTo>
                    <a:pt x="0" y="323007"/>
                  </a:moveTo>
                  <a:cubicBezTo>
                    <a:pt x="-31866" y="124959"/>
                    <a:pt x="113072" y="11839"/>
                    <a:pt x="323007" y="0"/>
                  </a:cubicBezTo>
                  <a:cubicBezTo>
                    <a:pt x="558952" y="16285"/>
                    <a:pt x="865589" y="37084"/>
                    <a:pt x="1196136" y="0"/>
                  </a:cubicBezTo>
                  <a:cubicBezTo>
                    <a:pt x="1526683" y="-37084"/>
                    <a:pt x="1638051" y="-14249"/>
                    <a:pt x="1751764" y="0"/>
                  </a:cubicBezTo>
                  <a:cubicBezTo>
                    <a:pt x="1865477" y="14249"/>
                    <a:pt x="2006277" y="18244"/>
                    <a:pt x="2201558" y="0"/>
                  </a:cubicBezTo>
                  <a:cubicBezTo>
                    <a:pt x="2396839" y="-18244"/>
                    <a:pt x="2630485" y="-35912"/>
                    <a:pt x="2968853" y="0"/>
                  </a:cubicBezTo>
                  <a:cubicBezTo>
                    <a:pt x="3307221" y="35912"/>
                    <a:pt x="3402615" y="13915"/>
                    <a:pt x="3524481" y="0"/>
                  </a:cubicBezTo>
                  <a:cubicBezTo>
                    <a:pt x="3646347" y="-13915"/>
                    <a:pt x="4015695" y="-16384"/>
                    <a:pt x="4397610" y="0"/>
                  </a:cubicBezTo>
                  <a:cubicBezTo>
                    <a:pt x="4779525" y="16384"/>
                    <a:pt x="4657519" y="2217"/>
                    <a:pt x="4847404" y="0"/>
                  </a:cubicBezTo>
                  <a:cubicBezTo>
                    <a:pt x="5037289" y="-2217"/>
                    <a:pt x="5325704" y="-28134"/>
                    <a:pt x="5720533" y="0"/>
                  </a:cubicBezTo>
                  <a:cubicBezTo>
                    <a:pt x="6115362" y="28134"/>
                    <a:pt x="5962242" y="-16519"/>
                    <a:pt x="6064493" y="0"/>
                  </a:cubicBezTo>
                  <a:cubicBezTo>
                    <a:pt x="6166744" y="16519"/>
                    <a:pt x="6430781" y="-31638"/>
                    <a:pt x="6725955" y="0"/>
                  </a:cubicBezTo>
                  <a:cubicBezTo>
                    <a:pt x="7021129" y="31638"/>
                    <a:pt x="7170028" y="-4022"/>
                    <a:pt x="7387416" y="0"/>
                  </a:cubicBezTo>
                  <a:cubicBezTo>
                    <a:pt x="7604804" y="4022"/>
                    <a:pt x="7673291" y="12324"/>
                    <a:pt x="7943044" y="0"/>
                  </a:cubicBezTo>
                  <a:cubicBezTo>
                    <a:pt x="8212797" y="-12324"/>
                    <a:pt x="8598420" y="39901"/>
                    <a:pt x="8816173" y="0"/>
                  </a:cubicBezTo>
                  <a:cubicBezTo>
                    <a:pt x="9033926" y="-39901"/>
                    <a:pt x="9408457" y="-17856"/>
                    <a:pt x="9689303" y="0"/>
                  </a:cubicBezTo>
                  <a:cubicBezTo>
                    <a:pt x="9970149" y="17856"/>
                    <a:pt x="9977167" y="-20805"/>
                    <a:pt x="10139097" y="0"/>
                  </a:cubicBezTo>
                  <a:cubicBezTo>
                    <a:pt x="10301027" y="20805"/>
                    <a:pt x="10622902" y="-3170"/>
                    <a:pt x="10906392" y="0"/>
                  </a:cubicBezTo>
                  <a:cubicBezTo>
                    <a:pt x="11081090" y="-7531"/>
                    <a:pt x="11231610" y="114712"/>
                    <a:pt x="11229399" y="323007"/>
                  </a:cubicBezTo>
                  <a:cubicBezTo>
                    <a:pt x="11222521" y="604593"/>
                    <a:pt x="11204380" y="665645"/>
                    <a:pt x="11229399" y="981923"/>
                  </a:cubicBezTo>
                  <a:cubicBezTo>
                    <a:pt x="11254418" y="1298201"/>
                    <a:pt x="11238538" y="1395288"/>
                    <a:pt x="11229399" y="1614999"/>
                  </a:cubicBezTo>
                  <a:cubicBezTo>
                    <a:pt x="11243026" y="1785308"/>
                    <a:pt x="11081775" y="1942784"/>
                    <a:pt x="10906392" y="1938006"/>
                  </a:cubicBezTo>
                  <a:cubicBezTo>
                    <a:pt x="10773537" y="1917642"/>
                    <a:pt x="10535888" y="1910450"/>
                    <a:pt x="10350764" y="1938006"/>
                  </a:cubicBezTo>
                  <a:cubicBezTo>
                    <a:pt x="10165640" y="1965562"/>
                    <a:pt x="9972870" y="1954405"/>
                    <a:pt x="9689303" y="1938006"/>
                  </a:cubicBezTo>
                  <a:cubicBezTo>
                    <a:pt x="9405736" y="1921607"/>
                    <a:pt x="9449725" y="1930768"/>
                    <a:pt x="9345343" y="1938006"/>
                  </a:cubicBezTo>
                  <a:cubicBezTo>
                    <a:pt x="9240961" y="1945244"/>
                    <a:pt x="9111204" y="1923582"/>
                    <a:pt x="9001383" y="1938006"/>
                  </a:cubicBezTo>
                  <a:cubicBezTo>
                    <a:pt x="8891562" y="1952430"/>
                    <a:pt x="8525732" y="1959412"/>
                    <a:pt x="8339921" y="1938006"/>
                  </a:cubicBezTo>
                  <a:cubicBezTo>
                    <a:pt x="8154110" y="1916600"/>
                    <a:pt x="8028585" y="1956366"/>
                    <a:pt x="7890127" y="1938006"/>
                  </a:cubicBezTo>
                  <a:cubicBezTo>
                    <a:pt x="7751669" y="1919646"/>
                    <a:pt x="7444336" y="1964178"/>
                    <a:pt x="7122832" y="1938006"/>
                  </a:cubicBezTo>
                  <a:cubicBezTo>
                    <a:pt x="6801328" y="1911834"/>
                    <a:pt x="6852988" y="1947082"/>
                    <a:pt x="6673038" y="1938006"/>
                  </a:cubicBezTo>
                  <a:cubicBezTo>
                    <a:pt x="6493088" y="1928930"/>
                    <a:pt x="6193183" y="1905757"/>
                    <a:pt x="5905743" y="1938006"/>
                  </a:cubicBezTo>
                  <a:cubicBezTo>
                    <a:pt x="5618304" y="1970255"/>
                    <a:pt x="5710719" y="1921546"/>
                    <a:pt x="5561783" y="1938006"/>
                  </a:cubicBezTo>
                  <a:cubicBezTo>
                    <a:pt x="5412847" y="1954466"/>
                    <a:pt x="4981825" y="1947558"/>
                    <a:pt x="4794487" y="1938006"/>
                  </a:cubicBezTo>
                  <a:cubicBezTo>
                    <a:pt x="4607149" y="1928454"/>
                    <a:pt x="4506131" y="1952807"/>
                    <a:pt x="4344693" y="1938006"/>
                  </a:cubicBezTo>
                  <a:cubicBezTo>
                    <a:pt x="4183255" y="1923205"/>
                    <a:pt x="4119324" y="1948547"/>
                    <a:pt x="4000733" y="1938006"/>
                  </a:cubicBezTo>
                  <a:cubicBezTo>
                    <a:pt x="3882142" y="1927465"/>
                    <a:pt x="3678355" y="1956162"/>
                    <a:pt x="3550939" y="1938006"/>
                  </a:cubicBezTo>
                  <a:cubicBezTo>
                    <a:pt x="3423523" y="1919850"/>
                    <a:pt x="3071917" y="1920341"/>
                    <a:pt x="2783644" y="1938006"/>
                  </a:cubicBezTo>
                  <a:cubicBezTo>
                    <a:pt x="2495372" y="1955671"/>
                    <a:pt x="2463549" y="1937479"/>
                    <a:pt x="2333850" y="1938006"/>
                  </a:cubicBezTo>
                  <a:cubicBezTo>
                    <a:pt x="2204151" y="1938533"/>
                    <a:pt x="2161208" y="1951034"/>
                    <a:pt x="1989890" y="1938006"/>
                  </a:cubicBezTo>
                  <a:cubicBezTo>
                    <a:pt x="1818572" y="1924978"/>
                    <a:pt x="1735677" y="1943723"/>
                    <a:pt x="1540096" y="1938006"/>
                  </a:cubicBezTo>
                  <a:cubicBezTo>
                    <a:pt x="1344515" y="1932289"/>
                    <a:pt x="1097821" y="1945098"/>
                    <a:pt x="984469" y="1938006"/>
                  </a:cubicBezTo>
                  <a:cubicBezTo>
                    <a:pt x="871117" y="1930914"/>
                    <a:pt x="538683" y="1959866"/>
                    <a:pt x="323007" y="1938006"/>
                  </a:cubicBezTo>
                  <a:cubicBezTo>
                    <a:pt x="118350" y="1964079"/>
                    <a:pt x="22385" y="1798415"/>
                    <a:pt x="0" y="1614999"/>
                  </a:cubicBezTo>
                  <a:cubicBezTo>
                    <a:pt x="-6844" y="1444835"/>
                    <a:pt x="13617" y="1092026"/>
                    <a:pt x="0" y="943163"/>
                  </a:cubicBezTo>
                  <a:cubicBezTo>
                    <a:pt x="-13617" y="794300"/>
                    <a:pt x="-28068" y="599051"/>
                    <a:pt x="0" y="323007"/>
                  </a:cubicBezTo>
                  <a:close/>
                </a:path>
              </a:pathLst>
            </a:custGeom>
            <a:noFill/>
            <a:ln w="63500" cap="flat">
              <a:solidFill>
                <a:srgbClr val="007A93"/>
              </a:solidFill>
              <a:prstDash val="lgDash"/>
              <a:round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D9323B45-C8F8-DE26-F697-433FB4114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761" y="9878651"/>
              <a:ext cx="1584000" cy="1584000"/>
            </a:xfrm>
            <a:prstGeom prst="rect">
              <a:avLst/>
            </a:prstGeom>
          </p:spPr>
        </p:pic>
      </p:grpSp>
      <p:sp>
        <p:nvSpPr>
          <p:cNvPr id="27" name="Flecha arriba 26">
            <a:extLst>
              <a:ext uri="{FF2B5EF4-FFF2-40B4-BE49-F238E27FC236}">
                <a16:creationId xmlns:a16="http://schemas.microsoft.com/office/drawing/2014/main" id="{4397D522-160A-CC33-394E-70894D043D04}"/>
              </a:ext>
            </a:extLst>
          </p:cNvPr>
          <p:cNvSpPr>
            <a:spLocks noChangeArrowheads="1"/>
          </p:cNvSpPr>
          <p:nvPr/>
        </p:nvSpPr>
        <p:spPr bwMode="auto">
          <a:xfrm rot="18917172">
            <a:off x="16415485" y="7871637"/>
            <a:ext cx="863600" cy="1454796"/>
          </a:xfrm>
          <a:prstGeom prst="upArrow">
            <a:avLst>
              <a:gd name="adj1" fmla="val 50000"/>
              <a:gd name="adj2" fmla="val 50001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 sz="960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0800FA7C-7E82-E6C9-158E-AD1014B5D16C}"/>
              </a:ext>
            </a:extLst>
          </p:cNvPr>
          <p:cNvGrpSpPr/>
          <p:nvPr/>
        </p:nvGrpSpPr>
        <p:grpSpPr>
          <a:xfrm>
            <a:off x="4664075" y="4763942"/>
            <a:ext cx="16205200" cy="3168650"/>
            <a:chOff x="4664075" y="4763942"/>
            <a:chExt cx="16205200" cy="3168650"/>
          </a:xfrm>
        </p:grpSpPr>
        <p:sp>
          <p:nvSpPr>
            <p:cNvPr id="9" name="1 Título">
              <a:extLst>
                <a:ext uri="{FF2B5EF4-FFF2-40B4-BE49-F238E27FC236}">
                  <a16:creationId xmlns:a16="http://schemas.microsoft.com/office/drawing/2014/main" id="{3684A8F7-233D-911A-945B-89CD21C8E91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940269" y="4763942"/>
              <a:ext cx="12492395" cy="3168650"/>
            </a:xfrm>
            <a:prstGeom prst="rect">
              <a:avLst/>
            </a:prstGeom>
            <a:noFill/>
            <a:ln w="63500" cap="rnd">
              <a:noFill/>
              <a:miter lim="800000"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ＭＳ Ｐゴシック" charset="0"/>
                  <a:cs typeface="ＭＳ Ｐゴシック" charset="0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  <a:ea typeface="ＭＳ Ｐゴシック" charset="0"/>
                  <a:cs typeface="ＭＳ Ｐゴシック" charset="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  <a:ea typeface="ＭＳ Ｐゴシック" charset="0"/>
                  <a:cs typeface="ＭＳ Ｐゴシック" charset="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  <a:ea typeface="ＭＳ Ｐゴシック" charset="0"/>
                  <a:cs typeface="ＭＳ Ｐゴシック" charset="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  <a:ea typeface="ＭＳ Ｐゴシック" charset="0"/>
                  <a:cs typeface="ＭＳ Ｐゴシック" charset="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s-ES" sz="6400" b="1" dirty="0">
                  <a:solidFill>
                    <a:srgbClr val="007A93"/>
                  </a:solidFill>
                  <a:latin typeface="Avenir Next" panose="020B0503020202020204" pitchFamily="34" charset="0"/>
                  <a:cs typeface="Century Gothic" charset="0"/>
                </a:rPr>
                <a:t>Ultra-High Energy Neutrino </a:t>
              </a:r>
            </a:p>
            <a:p>
              <a:pPr eaLnBrk="1" hangingPunct="1">
                <a:defRPr/>
              </a:pPr>
              <a:r>
                <a:rPr lang="es-ES" sz="6400" b="1" dirty="0" err="1">
                  <a:solidFill>
                    <a:srgbClr val="007A93"/>
                  </a:solidFill>
                  <a:latin typeface="Avenir Next" panose="020B0503020202020204" pitchFamily="34" charset="0"/>
                  <a:cs typeface="Century Gothic" charset="0"/>
                </a:rPr>
                <a:t>detection</a:t>
              </a:r>
              <a:r>
                <a:rPr lang="es-ES" sz="6400" b="1" dirty="0">
                  <a:solidFill>
                    <a:srgbClr val="007A93"/>
                  </a:solidFill>
                  <a:latin typeface="Avenir Next" panose="020B0503020202020204" pitchFamily="34" charset="0"/>
                  <a:cs typeface="Century Gothic" charset="0"/>
                </a:rPr>
                <a:t> </a:t>
              </a:r>
              <a:r>
                <a:rPr lang="es-ES" sz="6400" b="1" dirty="0" err="1">
                  <a:solidFill>
                    <a:srgbClr val="007A93"/>
                  </a:solidFill>
                  <a:latin typeface="Avenir Next" panose="020B0503020202020204" pitchFamily="34" charset="0"/>
                  <a:cs typeface="Century Gothic" charset="0"/>
                </a:rPr>
                <a:t>with</a:t>
              </a:r>
              <a:r>
                <a:rPr lang="es-ES" sz="6400" b="1" dirty="0">
                  <a:solidFill>
                    <a:srgbClr val="007A93"/>
                  </a:solidFill>
                  <a:latin typeface="Avenir Next" panose="020B0503020202020204" pitchFamily="34" charset="0"/>
                  <a:cs typeface="Century Gothic" charset="0"/>
                </a:rPr>
                <a:t> Radio Pulses</a:t>
              </a:r>
            </a:p>
          </p:txBody>
        </p:sp>
        <p:sp>
          <p:nvSpPr>
            <p:cNvPr id="3" name="Rectángulo redondeado 2">
              <a:extLst>
                <a:ext uri="{FF2B5EF4-FFF2-40B4-BE49-F238E27FC236}">
                  <a16:creationId xmlns:a16="http://schemas.microsoft.com/office/drawing/2014/main" id="{F68BCCDB-5B7E-6395-BC63-73793CE20F76}"/>
                </a:ext>
              </a:extLst>
            </p:cNvPr>
            <p:cNvSpPr/>
            <p:nvPr/>
          </p:nvSpPr>
          <p:spPr>
            <a:xfrm>
              <a:off x="4664075" y="4868608"/>
              <a:ext cx="16205200" cy="2888959"/>
            </a:xfrm>
            <a:custGeom>
              <a:avLst/>
              <a:gdLst>
                <a:gd name="csX0" fmla="*/ 0 w 16205200"/>
                <a:gd name="csY0" fmla="*/ 481503 h 2888959"/>
                <a:gd name="csX1" fmla="*/ 481503 w 16205200"/>
                <a:gd name="csY1" fmla="*/ 0 h 2888959"/>
                <a:gd name="csX2" fmla="*/ 1479174 w 16205200"/>
                <a:gd name="csY2" fmla="*/ 0 h 2888959"/>
                <a:gd name="csX3" fmla="*/ 2476845 w 16205200"/>
                <a:gd name="csY3" fmla="*/ 0 h 2888959"/>
                <a:gd name="csX4" fmla="*/ 3322094 w 16205200"/>
                <a:gd name="csY4" fmla="*/ 0 h 2888959"/>
                <a:gd name="csX5" fmla="*/ 3862499 w 16205200"/>
                <a:gd name="csY5" fmla="*/ 0 h 2888959"/>
                <a:gd name="csX6" fmla="*/ 4250482 w 16205200"/>
                <a:gd name="csY6" fmla="*/ 0 h 2888959"/>
                <a:gd name="csX7" fmla="*/ 5095731 w 16205200"/>
                <a:gd name="csY7" fmla="*/ 0 h 2888959"/>
                <a:gd name="csX8" fmla="*/ 5636136 w 16205200"/>
                <a:gd name="csY8" fmla="*/ 0 h 2888959"/>
                <a:gd name="csX9" fmla="*/ 6633807 w 16205200"/>
                <a:gd name="csY9" fmla="*/ 0 h 2888959"/>
                <a:gd name="csX10" fmla="*/ 6869368 w 16205200"/>
                <a:gd name="csY10" fmla="*/ 0 h 2888959"/>
                <a:gd name="csX11" fmla="*/ 7257351 w 16205200"/>
                <a:gd name="csY11" fmla="*/ 0 h 2888959"/>
                <a:gd name="csX12" fmla="*/ 7797756 w 16205200"/>
                <a:gd name="csY12" fmla="*/ 0 h 2888959"/>
                <a:gd name="csX13" fmla="*/ 8338161 w 16205200"/>
                <a:gd name="csY13" fmla="*/ 0 h 2888959"/>
                <a:gd name="csX14" fmla="*/ 8573722 w 16205200"/>
                <a:gd name="csY14" fmla="*/ 0 h 2888959"/>
                <a:gd name="csX15" fmla="*/ 8961705 w 16205200"/>
                <a:gd name="csY15" fmla="*/ 0 h 2888959"/>
                <a:gd name="csX16" fmla="*/ 9349689 w 16205200"/>
                <a:gd name="csY16" fmla="*/ 0 h 2888959"/>
                <a:gd name="csX17" fmla="*/ 9737672 w 16205200"/>
                <a:gd name="csY17" fmla="*/ 0 h 2888959"/>
                <a:gd name="csX18" fmla="*/ 10430499 w 16205200"/>
                <a:gd name="csY18" fmla="*/ 0 h 2888959"/>
                <a:gd name="csX19" fmla="*/ 10970904 w 16205200"/>
                <a:gd name="csY19" fmla="*/ 0 h 2888959"/>
                <a:gd name="csX20" fmla="*/ 11358887 w 16205200"/>
                <a:gd name="csY20" fmla="*/ 0 h 2888959"/>
                <a:gd name="csX21" fmla="*/ 11594448 w 16205200"/>
                <a:gd name="csY21" fmla="*/ 0 h 2888959"/>
                <a:gd name="csX22" fmla="*/ 11830009 w 16205200"/>
                <a:gd name="csY22" fmla="*/ 0 h 2888959"/>
                <a:gd name="csX23" fmla="*/ 12827680 w 16205200"/>
                <a:gd name="csY23" fmla="*/ 0 h 2888959"/>
                <a:gd name="csX24" fmla="*/ 13063241 w 16205200"/>
                <a:gd name="csY24" fmla="*/ 0 h 2888959"/>
                <a:gd name="csX25" fmla="*/ 13908490 w 16205200"/>
                <a:gd name="csY25" fmla="*/ 0 h 2888959"/>
                <a:gd name="csX26" fmla="*/ 14906161 w 16205200"/>
                <a:gd name="csY26" fmla="*/ 0 h 2888959"/>
                <a:gd name="csX27" fmla="*/ 15723697 w 16205200"/>
                <a:gd name="csY27" fmla="*/ 0 h 2888959"/>
                <a:gd name="csX28" fmla="*/ 16205200 w 16205200"/>
                <a:gd name="csY28" fmla="*/ 481503 h 2888959"/>
                <a:gd name="csX29" fmla="*/ 16205200 w 16205200"/>
                <a:gd name="csY29" fmla="*/ 1142747 h 2888959"/>
                <a:gd name="csX30" fmla="*/ 16205200 w 16205200"/>
                <a:gd name="csY30" fmla="*/ 1784731 h 2888959"/>
                <a:gd name="csX31" fmla="*/ 16205200 w 16205200"/>
                <a:gd name="csY31" fmla="*/ 2407456 h 2888959"/>
                <a:gd name="csX32" fmla="*/ 15723697 w 16205200"/>
                <a:gd name="csY32" fmla="*/ 2888959 h 2888959"/>
                <a:gd name="csX33" fmla="*/ 15335714 w 16205200"/>
                <a:gd name="csY33" fmla="*/ 2888959 h 2888959"/>
                <a:gd name="csX34" fmla="*/ 14338043 w 16205200"/>
                <a:gd name="csY34" fmla="*/ 2888959 h 2888959"/>
                <a:gd name="csX35" fmla="*/ 13492794 w 16205200"/>
                <a:gd name="csY35" fmla="*/ 2888959 h 2888959"/>
                <a:gd name="csX36" fmla="*/ 13104811 w 16205200"/>
                <a:gd name="csY36" fmla="*/ 2888959 h 2888959"/>
                <a:gd name="csX37" fmla="*/ 12716828 w 16205200"/>
                <a:gd name="csY37" fmla="*/ 2888959 h 2888959"/>
                <a:gd name="csX38" fmla="*/ 11719157 w 16205200"/>
                <a:gd name="csY38" fmla="*/ 2888959 h 2888959"/>
                <a:gd name="csX39" fmla="*/ 10873908 w 16205200"/>
                <a:gd name="csY39" fmla="*/ 2888959 h 2888959"/>
                <a:gd name="csX40" fmla="*/ 10485925 w 16205200"/>
                <a:gd name="csY40" fmla="*/ 2888959 h 2888959"/>
                <a:gd name="csX41" fmla="*/ 9488254 w 16205200"/>
                <a:gd name="csY41" fmla="*/ 2888959 h 2888959"/>
                <a:gd name="csX42" fmla="*/ 8490583 w 16205200"/>
                <a:gd name="csY42" fmla="*/ 2888959 h 2888959"/>
                <a:gd name="csX43" fmla="*/ 7797756 w 16205200"/>
                <a:gd name="csY43" fmla="*/ 2888959 h 2888959"/>
                <a:gd name="csX44" fmla="*/ 6952507 w 16205200"/>
                <a:gd name="csY44" fmla="*/ 2888959 h 2888959"/>
                <a:gd name="csX45" fmla="*/ 5954836 w 16205200"/>
                <a:gd name="csY45" fmla="*/ 2888959 h 2888959"/>
                <a:gd name="csX46" fmla="*/ 5262009 w 16205200"/>
                <a:gd name="csY46" fmla="*/ 2888959 h 2888959"/>
                <a:gd name="csX47" fmla="*/ 4569182 w 16205200"/>
                <a:gd name="csY47" fmla="*/ 2888959 h 2888959"/>
                <a:gd name="csX48" fmla="*/ 4181199 w 16205200"/>
                <a:gd name="csY48" fmla="*/ 2888959 h 2888959"/>
                <a:gd name="csX49" fmla="*/ 3183528 w 16205200"/>
                <a:gd name="csY49" fmla="*/ 2888959 h 2888959"/>
                <a:gd name="csX50" fmla="*/ 2795545 w 16205200"/>
                <a:gd name="csY50" fmla="*/ 2888959 h 2888959"/>
                <a:gd name="csX51" fmla="*/ 1950296 w 16205200"/>
                <a:gd name="csY51" fmla="*/ 2888959 h 2888959"/>
                <a:gd name="csX52" fmla="*/ 481503 w 16205200"/>
                <a:gd name="csY52" fmla="*/ 2888959 h 2888959"/>
                <a:gd name="csX53" fmla="*/ 0 w 16205200"/>
                <a:gd name="csY53" fmla="*/ 2407456 h 2888959"/>
                <a:gd name="csX54" fmla="*/ 0 w 16205200"/>
                <a:gd name="csY54" fmla="*/ 1803991 h 2888959"/>
                <a:gd name="csX55" fmla="*/ 0 w 16205200"/>
                <a:gd name="csY55" fmla="*/ 1162006 h 2888959"/>
                <a:gd name="csX56" fmla="*/ 0 w 16205200"/>
                <a:gd name="csY56" fmla="*/ 481503 h 28889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</a:cxnLst>
              <a:rect l="l" t="t" r="r" b="b"/>
              <a:pathLst>
                <a:path w="16205200" h="2888959" extrusionOk="0">
                  <a:moveTo>
                    <a:pt x="0" y="481503"/>
                  </a:moveTo>
                  <a:cubicBezTo>
                    <a:pt x="-26554" y="217298"/>
                    <a:pt x="211276" y="13831"/>
                    <a:pt x="481503" y="0"/>
                  </a:cubicBezTo>
                  <a:cubicBezTo>
                    <a:pt x="806402" y="-39526"/>
                    <a:pt x="1049521" y="41345"/>
                    <a:pt x="1479174" y="0"/>
                  </a:cubicBezTo>
                  <a:cubicBezTo>
                    <a:pt x="1908827" y="-41345"/>
                    <a:pt x="2190811" y="48809"/>
                    <a:pt x="2476845" y="0"/>
                  </a:cubicBezTo>
                  <a:cubicBezTo>
                    <a:pt x="2762879" y="-48809"/>
                    <a:pt x="2949389" y="-32640"/>
                    <a:pt x="3322094" y="0"/>
                  </a:cubicBezTo>
                  <a:cubicBezTo>
                    <a:pt x="3694799" y="32640"/>
                    <a:pt x="3736674" y="20840"/>
                    <a:pt x="3862499" y="0"/>
                  </a:cubicBezTo>
                  <a:cubicBezTo>
                    <a:pt x="3988324" y="-20840"/>
                    <a:pt x="4103094" y="-17348"/>
                    <a:pt x="4250482" y="0"/>
                  </a:cubicBezTo>
                  <a:cubicBezTo>
                    <a:pt x="4397870" y="17348"/>
                    <a:pt x="4752688" y="15261"/>
                    <a:pt x="5095731" y="0"/>
                  </a:cubicBezTo>
                  <a:cubicBezTo>
                    <a:pt x="5438774" y="-15261"/>
                    <a:pt x="5398891" y="743"/>
                    <a:pt x="5636136" y="0"/>
                  </a:cubicBezTo>
                  <a:cubicBezTo>
                    <a:pt x="5873381" y="-743"/>
                    <a:pt x="6389450" y="-33525"/>
                    <a:pt x="6633807" y="0"/>
                  </a:cubicBezTo>
                  <a:cubicBezTo>
                    <a:pt x="6878164" y="33525"/>
                    <a:pt x="6806387" y="-7847"/>
                    <a:pt x="6869368" y="0"/>
                  </a:cubicBezTo>
                  <a:cubicBezTo>
                    <a:pt x="6932349" y="7847"/>
                    <a:pt x="7123132" y="-5961"/>
                    <a:pt x="7257351" y="0"/>
                  </a:cubicBezTo>
                  <a:cubicBezTo>
                    <a:pt x="7391570" y="5961"/>
                    <a:pt x="7624773" y="-13460"/>
                    <a:pt x="7797756" y="0"/>
                  </a:cubicBezTo>
                  <a:cubicBezTo>
                    <a:pt x="7970740" y="13460"/>
                    <a:pt x="8192051" y="-25837"/>
                    <a:pt x="8338161" y="0"/>
                  </a:cubicBezTo>
                  <a:cubicBezTo>
                    <a:pt x="8484271" y="25837"/>
                    <a:pt x="8463198" y="-1099"/>
                    <a:pt x="8573722" y="0"/>
                  </a:cubicBezTo>
                  <a:cubicBezTo>
                    <a:pt x="8684246" y="1099"/>
                    <a:pt x="8840808" y="18555"/>
                    <a:pt x="8961705" y="0"/>
                  </a:cubicBezTo>
                  <a:cubicBezTo>
                    <a:pt x="9082602" y="-18555"/>
                    <a:pt x="9158874" y="-9290"/>
                    <a:pt x="9349689" y="0"/>
                  </a:cubicBezTo>
                  <a:cubicBezTo>
                    <a:pt x="9540504" y="9290"/>
                    <a:pt x="9632594" y="523"/>
                    <a:pt x="9737672" y="0"/>
                  </a:cubicBezTo>
                  <a:cubicBezTo>
                    <a:pt x="9842750" y="-523"/>
                    <a:pt x="10199430" y="-6556"/>
                    <a:pt x="10430499" y="0"/>
                  </a:cubicBezTo>
                  <a:cubicBezTo>
                    <a:pt x="10661568" y="6556"/>
                    <a:pt x="10777805" y="11592"/>
                    <a:pt x="10970904" y="0"/>
                  </a:cubicBezTo>
                  <a:cubicBezTo>
                    <a:pt x="11164004" y="-11592"/>
                    <a:pt x="11271071" y="-2314"/>
                    <a:pt x="11358887" y="0"/>
                  </a:cubicBezTo>
                  <a:cubicBezTo>
                    <a:pt x="11446703" y="2314"/>
                    <a:pt x="11485997" y="-11101"/>
                    <a:pt x="11594448" y="0"/>
                  </a:cubicBezTo>
                  <a:cubicBezTo>
                    <a:pt x="11702899" y="11101"/>
                    <a:pt x="11725940" y="3699"/>
                    <a:pt x="11830009" y="0"/>
                  </a:cubicBezTo>
                  <a:cubicBezTo>
                    <a:pt x="11934078" y="-3699"/>
                    <a:pt x="12594689" y="-24876"/>
                    <a:pt x="12827680" y="0"/>
                  </a:cubicBezTo>
                  <a:cubicBezTo>
                    <a:pt x="13060671" y="24876"/>
                    <a:pt x="12983910" y="-1456"/>
                    <a:pt x="13063241" y="0"/>
                  </a:cubicBezTo>
                  <a:cubicBezTo>
                    <a:pt x="13142572" y="1456"/>
                    <a:pt x="13613168" y="26149"/>
                    <a:pt x="13908490" y="0"/>
                  </a:cubicBezTo>
                  <a:cubicBezTo>
                    <a:pt x="14203812" y="-26149"/>
                    <a:pt x="14456765" y="37470"/>
                    <a:pt x="14906161" y="0"/>
                  </a:cubicBezTo>
                  <a:cubicBezTo>
                    <a:pt x="15355557" y="-37470"/>
                    <a:pt x="15524892" y="-25242"/>
                    <a:pt x="15723697" y="0"/>
                  </a:cubicBezTo>
                  <a:cubicBezTo>
                    <a:pt x="15973972" y="-21703"/>
                    <a:pt x="16187416" y="205383"/>
                    <a:pt x="16205200" y="481503"/>
                  </a:cubicBezTo>
                  <a:cubicBezTo>
                    <a:pt x="16214670" y="809675"/>
                    <a:pt x="16209651" y="1003389"/>
                    <a:pt x="16205200" y="1142747"/>
                  </a:cubicBezTo>
                  <a:cubicBezTo>
                    <a:pt x="16200749" y="1282105"/>
                    <a:pt x="16194070" y="1468106"/>
                    <a:pt x="16205200" y="1784731"/>
                  </a:cubicBezTo>
                  <a:cubicBezTo>
                    <a:pt x="16216330" y="2101356"/>
                    <a:pt x="16203794" y="2175848"/>
                    <a:pt x="16205200" y="2407456"/>
                  </a:cubicBezTo>
                  <a:cubicBezTo>
                    <a:pt x="16197222" y="2686800"/>
                    <a:pt x="16037052" y="2853300"/>
                    <a:pt x="15723697" y="2888959"/>
                  </a:cubicBezTo>
                  <a:cubicBezTo>
                    <a:pt x="15590163" y="2891266"/>
                    <a:pt x="15435107" y="2891253"/>
                    <a:pt x="15335714" y="2888959"/>
                  </a:cubicBezTo>
                  <a:cubicBezTo>
                    <a:pt x="15236321" y="2886665"/>
                    <a:pt x="14800567" y="2900108"/>
                    <a:pt x="14338043" y="2888959"/>
                  </a:cubicBezTo>
                  <a:cubicBezTo>
                    <a:pt x="13875519" y="2877810"/>
                    <a:pt x="13742855" y="2863599"/>
                    <a:pt x="13492794" y="2888959"/>
                  </a:cubicBezTo>
                  <a:cubicBezTo>
                    <a:pt x="13242733" y="2914319"/>
                    <a:pt x="13187363" y="2877334"/>
                    <a:pt x="13104811" y="2888959"/>
                  </a:cubicBezTo>
                  <a:cubicBezTo>
                    <a:pt x="13022259" y="2900584"/>
                    <a:pt x="12843195" y="2897332"/>
                    <a:pt x="12716828" y="2888959"/>
                  </a:cubicBezTo>
                  <a:cubicBezTo>
                    <a:pt x="12590461" y="2880586"/>
                    <a:pt x="11977169" y="2906587"/>
                    <a:pt x="11719157" y="2888959"/>
                  </a:cubicBezTo>
                  <a:cubicBezTo>
                    <a:pt x="11461145" y="2871331"/>
                    <a:pt x="11157831" y="2923524"/>
                    <a:pt x="10873908" y="2888959"/>
                  </a:cubicBezTo>
                  <a:cubicBezTo>
                    <a:pt x="10589985" y="2854394"/>
                    <a:pt x="10640488" y="2889974"/>
                    <a:pt x="10485925" y="2888959"/>
                  </a:cubicBezTo>
                  <a:cubicBezTo>
                    <a:pt x="10331362" y="2887944"/>
                    <a:pt x="9749946" y="2908184"/>
                    <a:pt x="9488254" y="2888959"/>
                  </a:cubicBezTo>
                  <a:cubicBezTo>
                    <a:pt x="9226562" y="2869734"/>
                    <a:pt x="8751330" y="2917763"/>
                    <a:pt x="8490583" y="2888959"/>
                  </a:cubicBezTo>
                  <a:cubicBezTo>
                    <a:pt x="8229836" y="2860155"/>
                    <a:pt x="8123970" y="2901835"/>
                    <a:pt x="7797756" y="2888959"/>
                  </a:cubicBezTo>
                  <a:cubicBezTo>
                    <a:pt x="7471542" y="2876083"/>
                    <a:pt x="7271978" y="2853230"/>
                    <a:pt x="6952507" y="2888959"/>
                  </a:cubicBezTo>
                  <a:cubicBezTo>
                    <a:pt x="6633036" y="2924688"/>
                    <a:pt x="6334657" y="2915355"/>
                    <a:pt x="5954836" y="2888959"/>
                  </a:cubicBezTo>
                  <a:cubicBezTo>
                    <a:pt x="5575015" y="2862563"/>
                    <a:pt x="5520816" y="2882236"/>
                    <a:pt x="5262009" y="2888959"/>
                  </a:cubicBezTo>
                  <a:cubicBezTo>
                    <a:pt x="5003202" y="2895682"/>
                    <a:pt x="4832204" y="2883074"/>
                    <a:pt x="4569182" y="2888959"/>
                  </a:cubicBezTo>
                  <a:cubicBezTo>
                    <a:pt x="4306160" y="2894844"/>
                    <a:pt x="4318516" y="2894529"/>
                    <a:pt x="4181199" y="2888959"/>
                  </a:cubicBezTo>
                  <a:cubicBezTo>
                    <a:pt x="4043882" y="2883389"/>
                    <a:pt x="3619880" y="2861249"/>
                    <a:pt x="3183528" y="2888959"/>
                  </a:cubicBezTo>
                  <a:cubicBezTo>
                    <a:pt x="2747176" y="2916669"/>
                    <a:pt x="2882275" y="2881890"/>
                    <a:pt x="2795545" y="2888959"/>
                  </a:cubicBezTo>
                  <a:cubicBezTo>
                    <a:pt x="2708815" y="2896028"/>
                    <a:pt x="2208705" y="2913619"/>
                    <a:pt x="1950296" y="2888959"/>
                  </a:cubicBezTo>
                  <a:cubicBezTo>
                    <a:pt x="1691887" y="2864299"/>
                    <a:pt x="934828" y="2926846"/>
                    <a:pt x="481503" y="2888959"/>
                  </a:cubicBezTo>
                  <a:cubicBezTo>
                    <a:pt x="234909" y="2936202"/>
                    <a:pt x="31552" y="2658961"/>
                    <a:pt x="0" y="2407456"/>
                  </a:cubicBezTo>
                  <a:cubicBezTo>
                    <a:pt x="9544" y="2172317"/>
                    <a:pt x="25226" y="1975886"/>
                    <a:pt x="0" y="1803991"/>
                  </a:cubicBezTo>
                  <a:cubicBezTo>
                    <a:pt x="-25226" y="1632097"/>
                    <a:pt x="14131" y="1442819"/>
                    <a:pt x="0" y="1162006"/>
                  </a:cubicBezTo>
                  <a:cubicBezTo>
                    <a:pt x="-14131" y="881193"/>
                    <a:pt x="-20219" y="750703"/>
                    <a:pt x="0" y="481503"/>
                  </a:cubicBezTo>
                  <a:close/>
                </a:path>
              </a:pathLst>
            </a:custGeom>
            <a:noFill/>
            <a:ln w="76200" cap="flat">
              <a:solidFill>
                <a:srgbClr val="007A93"/>
              </a:solidFill>
              <a:prstDash val="solid"/>
              <a:round/>
              <a:extLst>
                <a:ext uri="{C807C97D-BFC1-408E-A445-0C87EB9F89A2}">
                  <ask:lineSketchStyleProps xmlns:ask="http://schemas.microsoft.com/office/drawing/2018/sketchyshapes" sd="34884777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D43838C8-8B90-12B3-E59A-E763E38F1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80858" y="5498556"/>
              <a:ext cx="1728000" cy="1728000"/>
            </a:xfrm>
            <a:prstGeom prst="rect">
              <a:avLst/>
            </a:prstGeom>
          </p:spPr>
        </p:pic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AA342670-09C5-C33C-14EE-88A5F97580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2517" y="5822556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38373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98F7E-7C82-578B-479B-A46159F62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Slide Number Placeholder 4">
            <a:extLst>
              <a:ext uri="{FF2B5EF4-FFF2-40B4-BE49-F238E27FC236}">
                <a16:creationId xmlns:a16="http://schemas.microsoft.com/office/drawing/2014/main" id="{7F638C34-549D-D8E4-44A7-BA89802B4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53259635" y="25694642"/>
            <a:ext cx="302968" cy="53347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485900" indent="-571500" eaLnBrk="0" hangingPunct="0">
              <a:defRPr sz="4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2286000" indent="-457200" eaLnBrk="0" hangingPunct="0">
              <a:defRPr sz="4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3200400" indent="-457200" eaLnBrk="0" hangingPunct="0">
              <a:defRPr sz="4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4114800" indent="-457200" eaLnBrk="0" hangingPunct="0">
              <a:defRPr sz="4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5029200" indent="-457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5943600" indent="-457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6858000" indent="-457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7772400" indent="-457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5D4B12A-157C-F141-98E0-ED42F3FF861B}" type="slidenum">
              <a:rPr lang="en-US" altLang="es-ES" sz="2800">
                <a:solidFill>
                  <a:srgbClr val="808080"/>
                </a:solidFill>
              </a:rPr>
              <a:pPr eaLnBrk="1" hangingPunct="1"/>
              <a:t>37</a:t>
            </a:fld>
            <a:endParaRPr lang="en-US" altLang="es-ES" sz="2800">
              <a:solidFill>
                <a:srgbClr val="808080"/>
              </a:solidFill>
            </a:endParaRPr>
          </a:p>
        </p:txBody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D7FD1A72-BC8C-371E-0B3E-D211AE8BA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714" y="115126"/>
            <a:ext cx="19423429" cy="226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sz="6600" b="1" dirty="0">
                <a:solidFill>
                  <a:srgbClr val="007A93"/>
                </a:solidFill>
                <a:latin typeface="Avenir Next" panose="020B0503020202020204" pitchFamily="34" charset="0"/>
              </a:rPr>
              <a:t>Neutrino: the best messenger at high energy</a:t>
            </a:r>
          </a:p>
        </p:txBody>
      </p:sp>
      <p:sp>
        <p:nvSpPr>
          <p:cNvPr id="31749" name="CuadroTexto 3">
            <a:extLst>
              <a:ext uri="{FF2B5EF4-FFF2-40B4-BE49-F238E27FC236}">
                <a16:creationId xmlns:a16="http://schemas.microsoft.com/office/drawing/2014/main" id="{593DD1A1-AB0B-F63A-44D5-8CE0A34B7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3784" y="2856196"/>
            <a:ext cx="873958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3200" dirty="0" err="1">
                <a:latin typeface="Avenir Next" panose="020B0503020202020204" pitchFamily="34" charset="0"/>
              </a:rPr>
              <a:t>Attenuation</a:t>
            </a:r>
            <a:r>
              <a:rPr lang="es-ES" altLang="es-ES" sz="3200" dirty="0">
                <a:latin typeface="Avenir Next" panose="020B0503020202020204" pitchFamily="34" charset="0"/>
              </a:rPr>
              <a:t> </a:t>
            </a:r>
            <a:r>
              <a:rPr lang="es-ES" altLang="es-ES" sz="3200" dirty="0" err="1">
                <a:latin typeface="Avenir Next" panose="020B0503020202020204" pitchFamily="34" charset="0"/>
              </a:rPr>
              <a:t>distance</a:t>
            </a:r>
            <a:r>
              <a:rPr lang="es-ES" altLang="es-ES" sz="3200" dirty="0">
                <a:latin typeface="Avenir Next" panose="020B0503020202020204" pitchFamily="34" charset="0"/>
              </a:rPr>
              <a:t> in </a:t>
            </a:r>
            <a:r>
              <a:rPr lang="es-ES" altLang="es-ES" sz="3200" dirty="0" err="1">
                <a:latin typeface="Avenir Next" panose="020B0503020202020204" pitchFamily="34" charset="0"/>
              </a:rPr>
              <a:t>the</a:t>
            </a:r>
            <a:r>
              <a:rPr lang="es-ES" altLang="es-ES" sz="3200" dirty="0">
                <a:latin typeface="Avenir Next" panose="020B0503020202020204" pitchFamily="34" charset="0"/>
              </a:rPr>
              <a:t> Universe vs </a:t>
            </a:r>
            <a:r>
              <a:rPr lang="es-ES" altLang="es-ES" sz="3200" dirty="0" err="1">
                <a:latin typeface="Avenir Next" panose="020B0503020202020204" pitchFamily="34" charset="0"/>
              </a:rPr>
              <a:t>particle</a:t>
            </a:r>
            <a:r>
              <a:rPr lang="es-ES" altLang="es-ES" sz="3200" dirty="0">
                <a:latin typeface="Avenir Next" panose="020B0503020202020204" pitchFamily="34" charset="0"/>
              </a:rPr>
              <a:t> </a:t>
            </a:r>
            <a:r>
              <a:rPr lang="es-ES" altLang="es-ES" sz="3200" dirty="0" err="1">
                <a:latin typeface="Avenir Next" panose="020B0503020202020204" pitchFamily="34" charset="0"/>
              </a:rPr>
              <a:t>energy</a:t>
            </a:r>
            <a:r>
              <a:rPr lang="es-ES" altLang="es-ES" sz="3200" dirty="0">
                <a:latin typeface="Avenir Next" panose="020B0503020202020204" pitchFamily="34" charset="0"/>
              </a:rPr>
              <a:t> </a:t>
            </a:r>
            <a:r>
              <a:rPr lang="es-ES" altLang="es-ES" sz="3200" dirty="0" err="1">
                <a:latin typeface="Avenir Next" panose="020B0503020202020204" pitchFamily="34" charset="0"/>
              </a:rPr>
              <a:t>for</a:t>
            </a:r>
            <a:r>
              <a:rPr lang="es-ES" altLang="es-ES" sz="3200" dirty="0">
                <a:latin typeface="Avenir Next" panose="020B0503020202020204" pitchFamily="34" charset="0"/>
              </a:rPr>
              <a:t> </a:t>
            </a:r>
            <a:r>
              <a:rPr lang="es-ES" altLang="es-ES" sz="3200" dirty="0" err="1">
                <a:latin typeface="Avenir Next" panose="020B0503020202020204" pitchFamily="34" charset="0"/>
              </a:rPr>
              <a:t>protons</a:t>
            </a:r>
            <a:r>
              <a:rPr lang="es-ES" altLang="es-ES" sz="3200" dirty="0">
                <a:latin typeface="Avenir Next" panose="020B0503020202020204" pitchFamily="34" charset="0"/>
              </a:rPr>
              <a:t> &amp; </a:t>
            </a:r>
            <a:r>
              <a:rPr lang="es-ES" altLang="es-ES" sz="3200" dirty="0" err="1">
                <a:latin typeface="Avenir Next" panose="020B0503020202020204" pitchFamily="34" charset="0"/>
              </a:rPr>
              <a:t>photons</a:t>
            </a:r>
            <a:endParaRPr lang="es-ES" altLang="es-ES" sz="3200" dirty="0">
              <a:latin typeface="Avenir Next" panose="020B0503020202020204" pitchFamily="34" charset="0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59E898CE-7296-365A-123F-8E25FE9F343E}"/>
              </a:ext>
            </a:extLst>
          </p:cNvPr>
          <p:cNvGrpSpPr/>
          <p:nvPr/>
        </p:nvGrpSpPr>
        <p:grpSpPr>
          <a:xfrm>
            <a:off x="1041714" y="4157658"/>
            <a:ext cx="14183722" cy="8028000"/>
            <a:chOff x="1552077" y="3790293"/>
            <a:chExt cx="14183722" cy="802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C4191887-5D6A-EB67-669B-C3BC300575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2077" y="3790293"/>
              <a:ext cx="14183722" cy="8028000"/>
            </a:xfrm>
            <a:prstGeom prst="rect">
              <a:avLst/>
            </a:prstGeom>
          </p:spPr>
        </p:pic>
        <p:sp>
          <p:nvSpPr>
            <p:cNvPr id="4" name="TextBox 36">
              <a:extLst>
                <a:ext uri="{FF2B5EF4-FFF2-40B4-BE49-F238E27FC236}">
                  <a16:creationId xmlns:a16="http://schemas.microsoft.com/office/drawing/2014/main" id="{01EC0A1D-5C03-EC29-62BD-2E58297BF7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60557" y="4464831"/>
              <a:ext cx="9207131" cy="2148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tIns="360000" bIns="0"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4000" dirty="0">
                  <a:latin typeface="Avenir Next" panose="020B0503020202020204" pitchFamily="34" charset="0"/>
                  <a:cs typeface="Arial" panose="020B0604020202020204" pitchFamily="34" charset="0"/>
                </a:rPr>
                <a:t>opaque to </a:t>
              </a:r>
              <a:r>
                <a:rPr lang="en-US" sz="4000" b="1" dirty="0">
                  <a:solidFill>
                    <a:srgbClr val="00B050"/>
                  </a:solidFill>
                  <a:latin typeface="Avenir Next" panose="020B0503020202020204" pitchFamily="34" charset="0"/>
                  <a:cs typeface="Arial" panose="020B0604020202020204" pitchFamily="34" charset="0"/>
                </a:rPr>
                <a:t>photons</a:t>
              </a:r>
              <a:r>
                <a:rPr lang="en-US" sz="4000" dirty="0">
                  <a:latin typeface="Avenir Next" panose="020B0503020202020204" pitchFamily="34" charset="0"/>
                  <a:cs typeface="Arial" panose="020B0604020202020204" pitchFamily="34" charset="0"/>
                </a:rPr>
                <a:t> &amp; </a:t>
              </a:r>
              <a:r>
                <a:rPr lang="en-US" sz="4000" b="1" dirty="0">
                  <a:solidFill>
                    <a:srgbClr val="FF0000"/>
                  </a:solidFill>
                  <a:latin typeface="Avenir Next" panose="020B0503020202020204" pitchFamily="34" charset="0"/>
                  <a:cs typeface="Arial" panose="020B0604020202020204" pitchFamily="34" charset="0"/>
                </a:rPr>
                <a:t>protons</a:t>
              </a:r>
              <a:r>
                <a:rPr lang="en-US" sz="4000" dirty="0">
                  <a:latin typeface="Avenir Next" panose="020B0503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4000" dirty="0">
                  <a:latin typeface="Avenir Next" panose="020B0503020202020204" pitchFamily="34" charset="0"/>
                  <a:cs typeface="Arial" panose="020B0604020202020204" pitchFamily="34" charset="0"/>
                </a:rPr>
                <a:t>only revealed by </a:t>
              </a:r>
              <a:r>
                <a:rPr lang="en-US" sz="4000" b="1" dirty="0">
                  <a:latin typeface="Avenir Next" panose="020B0503020202020204" pitchFamily="34" charset="0"/>
                  <a:cs typeface="Arial" panose="020B0604020202020204" pitchFamily="34" charset="0"/>
                </a:rPr>
                <a:t>neutrinos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dirty="0">
                  <a:solidFill>
                    <a:srgbClr val="FFFFFF"/>
                  </a:solidFill>
                  <a:latin typeface="Times New Roman" charset="0"/>
                </a:rPr>
                <a:t>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00" dirty="0">
                  <a:solidFill>
                    <a:srgbClr val="FFFFFF"/>
                  </a:solidFill>
                  <a:latin typeface="Times New Roman" charset="0"/>
                </a:rPr>
                <a:t> </a:t>
              </a:r>
            </a:p>
          </p:txBody>
        </p:sp>
      </p:grpSp>
      <p:sp>
        <p:nvSpPr>
          <p:cNvPr id="5" name="TextBox 3">
            <a:extLst>
              <a:ext uri="{FF2B5EF4-FFF2-40B4-BE49-F238E27FC236}">
                <a16:creationId xmlns:a16="http://schemas.microsoft.com/office/drawing/2014/main" id="{3575C3F0-E32F-B2BC-0329-250EDE5E7103}"/>
              </a:ext>
            </a:extLst>
          </p:cNvPr>
          <p:cNvSpPr txBox="1"/>
          <p:nvPr/>
        </p:nvSpPr>
        <p:spPr>
          <a:xfrm>
            <a:off x="16000485" y="3394805"/>
            <a:ext cx="7466861" cy="8315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latin typeface="Avenir Next" panose="020B0503020202020204" pitchFamily="34" charset="0"/>
              </a:rPr>
              <a:t>▶︎ </a:t>
            </a:r>
            <a:r>
              <a:rPr lang="es-ES" sz="3600" b="1" dirty="0">
                <a:latin typeface="Avenir Next" panose="020B0503020202020204" pitchFamily="34" charset="0"/>
              </a:rPr>
              <a:t>a </a:t>
            </a:r>
            <a:r>
              <a:rPr lang="es-ES" sz="3600" b="1" dirty="0" err="1">
                <a:latin typeface="Avenir Next" panose="020B0503020202020204" pitchFamily="34" charset="0"/>
              </a:rPr>
              <a:t>large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latin typeface="Avenir Next" panose="020B0503020202020204" pitchFamily="34" charset="0"/>
              </a:rPr>
              <a:t>fraction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latin typeface="Avenir Next" panose="020B0503020202020204" pitchFamily="34" charset="0"/>
              </a:rPr>
              <a:t>of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latin typeface="Avenir Next" panose="020B0503020202020204" pitchFamily="34" charset="0"/>
              </a:rPr>
              <a:t>the</a:t>
            </a:r>
            <a:r>
              <a:rPr lang="es-ES" sz="3600" b="1" dirty="0">
                <a:latin typeface="Avenir Next" panose="020B0503020202020204" pitchFamily="34" charset="0"/>
              </a:rPr>
              <a:t> Universe </a:t>
            </a:r>
            <a:r>
              <a:rPr lang="es-ES" sz="3600" b="1" dirty="0" err="1">
                <a:latin typeface="Avenir Next" panose="020B0503020202020204" pitchFamily="34" charset="0"/>
              </a:rPr>
              <a:t>is</a:t>
            </a:r>
            <a:r>
              <a:rPr lang="es-ES" sz="3600" b="1" dirty="0">
                <a:latin typeface="Avenir Next" panose="020B0503020202020204" pitchFamily="34" charset="0"/>
              </a:rPr>
              <a:t> opaque </a:t>
            </a:r>
            <a:r>
              <a:rPr lang="es-ES" sz="3600" b="1" dirty="0" err="1">
                <a:latin typeface="Avenir Next" panose="020B0503020202020204" pitchFamily="34" charset="0"/>
              </a:rPr>
              <a:t>to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latin typeface="Avenir Next" panose="020B0503020202020204" pitchFamily="34" charset="0"/>
              </a:rPr>
              <a:t>photons</a:t>
            </a:r>
            <a:r>
              <a:rPr lang="es-ES" sz="3600" b="1" dirty="0">
                <a:latin typeface="Avenir Next" panose="020B0503020202020204" pitchFamily="34" charset="0"/>
              </a:rPr>
              <a:t>, </a:t>
            </a:r>
            <a:r>
              <a:rPr lang="es-ES" sz="3600" dirty="0" err="1">
                <a:latin typeface="Avenir Next" panose="020B0503020202020204" pitchFamily="34" charset="0"/>
              </a:rPr>
              <a:t>especially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above</a:t>
            </a:r>
            <a:r>
              <a:rPr lang="es-ES" sz="3600" dirty="0">
                <a:latin typeface="Avenir Next" panose="020B0503020202020204" pitchFamily="34" charset="0"/>
              </a:rPr>
              <a:t> ∼ 10</a:t>
            </a:r>
            <a:r>
              <a:rPr lang="es-ES" sz="3600" baseline="30000" dirty="0">
                <a:latin typeface="Avenir Next" panose="020B0503020202020204" pitchFamily="34" charset="0"/>
              </a:rPr>
              <a:t>15</a:t>
            </a:r>
            <a:r>
              <a:rPr lang="es-ES" sz="3600" dirty="0">
                <a:latin typeface="Avenir Next" panose="020B0503020202020204" pitchFamily="34" charset="0"/>
              </a:rPr>
              <a:t> eV</a:t>
            </a:r>
          </a:p>
          <a:p>
            <a:endParaRPr lang="es-ES" sz="3600" dirty="0">
              <a:latin typeface="Avenir Next" panose="020B0503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s-ES" sz="3600" b="1" dirty="0">
                <a:latin typeface="Avenir Next" panose="020B0503020202020204" pitchFamily="34" charset="0"/>
              </a:rPr>
              <a:t>▶︎ </a:t>
            </a:r>
            <a:r>
              <a:rPr lang="es-ES" sz="3600" b="1" dirty="0" err="1">
                <a:latin typeface="Avenir Next" panose="020B0503020202020204" pitchFamily="34" charset="0"/>
              </a:rPr>
              <a:t>cosmic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latin typeface="Avenir Next" panose="020B0503020202020204" pitchFamily="34" charset="0"/>
              </a:rPr>
              <a:t>rays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dirty="0">
                <a:latin typeface="Avenir Next" panose="020B0503020202020204" pitchFamily="34" charset="0"/>
              </a:rPr>
              <a:t>can probe </a:t>
            </a:r>
            <a:r>
              <a:rPr lang="es-ES" sz="3600" dirty="0" err="1">
                <a:latin typeface="Avenir Next" panose="020B0503020202020204" pitchFamily="34" charset="0"/>
              </a:rPr>
              <a:t>large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volumes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of</a:t>
            </a:r>
            <a:r>
              <a:rPr lang="es-ES" sz="3600" dirty="0">
                <a:latin typeface="Avenir Next" panose="020B0503020202020204" pitchFamily="34" charset="0"/>
              </a:rPr>
              <a:t> Universe </a:t>
            </a:r>
            <a:r>
              <a:rPr lang="es-ES" sz="3600" b="1" dirty="0" err="1">
                <a:latin typeface="Avenir Next" panose="020B0503020202020204" pitchFamily="34" charset="0"/>
              </a:rPr>
              <a:t>but</a:t>
            </a:r>
            <a:r>
              <a:rPr lang="es-ES" sz="3600" b="1" dirty="0">
                <a:latin typeface="Avenir Next" panose="020B0503020202020204" pitchFamily="34" charset="0"/>
              </a:rPr>
              <a:t> are </a:t>
            </a:r>
            <a:r>
              <a:rPr lang="es-ES" sz="3600" b="1" dirty="0" err="1">
                <a:latin typeface="Avenir Next" panose="020B0503020202020204" pitchFamily="34" charset="0"/>
              </a:rPr>
              <a:t>deflected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latin typeface="Avenir Next" panose="020B0503020202020204" pitchFamily="34" charset="0"/>
              </a:rPr>
              <a:t>by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latin typeface="Avenir Next" panose="020B0503020202020204" pitchFamily="34" charset="0"/>
              </a:rPr>
              <a:t>magnetic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latin typeface="Avenir Next" panose="020B0503020202020204" pitchFamily="34" charset="0"/>
              </a:rPr>
              <a:t>fields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s-ES" sz="3600" b="1" dirty="0">
                <a:latin typeface="Avenir Next" panose="020B0503020202020204" pitchFamily="34" charset="0"/>
              </a:rPr>
              <a:t>→ </a:t>
            </a:r>
            <a:r>
              <a:rPr lang="es-ES" sz="3600" dirty="0">
                <a:latin typeface="Avenir Next" panose="020B0503020202020204" pitchFamily="34" charset="0"/>
              </a:rPr>
              <a:t>do </a:t>
            </a:r>
            <a:r>
              <a:rPr lang="es-ES" sz="3600" dirty="0" err="1">
                <a:latin typeface="Avenir Next" panose="020B0503020202020204" pitchFamily="34" charset="0"/>
              </a:rPr>
              <a:t>not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directly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reveal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their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sources</a:t>
            </a:r>
            <a:endParaRPr lang="es-ES" sz="3600" dirty="0">
              <a:latin typeface="Avenir Next" panose="020B0503020202020204" pitchFamily="34" charset="0"/>
            </a:endParaRPr>
          </a:p>
          <a:p>
            <a:r>
              <a:rPr lang="es-ES" sz="3600" b="1" dirty="0">
                <a:latin typeface="Avenir Next" panose="020B0503020202020204" pitchFamily="34" charset="0"/>
              </a:rPr>
              <a:t>▶︎ neutrinos are </a:t>
            </a:r>
            <a:r>
              <a:rPr lang="es-ES" sz="3600" b="1" dirty="0" err="1">
                <a:latin typeface="Avenir Next" panose="020B0503020202020204" pitchFamily="34" charset="0"/>
              </a:rPr>
              <a:t>unique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latin typeface="Avenir Next" panose="020B0503020202020204" pitchFamily="34" charset="0"/>
              </a:rPr>
              <a:t>messengers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of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the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high-energy</a:t>
            </a:r>
            <a:r>
              <a:rPr lang="es-ES" sz="3600" dirty="0">
                <a:latin typeface="Avenir Next" panose="020B0503020202020204" pitchFamily="34" charset="0"/>
              </a:rPr>
              <a:t>, </a:t>
            </a:r>
            <a:r>
              <a:rPr lang="es-ES" sz="3600" dirty="0" err="1">
                <a:latin typeface="Avenir Next" panose="020B0503020202020204" pitchFamily="34" charset="0"/>
              </a:rPr>
              <a:t>high-redshift</a:t>
            </a:r>
            <a:r>
              <a:rPr lang="es-ES" sz="3600" dirty="0">
                <a:latin typeface="Avenir Next" panose="020B0503020202020204" pitchFamily="34" charset="0"/>
              </a:rPr>
              <a:t> Universe</a:t>
            </a:r>
          </a:p>
        </p:txBody>
      </p:sp>
      <p:sp>
        <p:nvSpPr>
          <p:cNvPr id="2" name="Flecha derecha 1">
            <a:extLst>
              <a:ext uri="{FF2B5EF4-FFF2-40B4-BE49-F238E27FC236}">
                <a16:creationId xmlns:a16="http://schemas.microsoft.com/office/drawing/2014/main" id="{F81099B8-4D45-9DB1-AEF5-813C4E61FEE1}"/>
              </a:ext>
            </a:extLst>
          </p:cNvPr>
          <p:cNvSpPr/>
          <p:nvPr/>
        </p:nvSpPr>
        <p:spPr>
          <a:xfrm>
            <a:off x="7474190" y="10522535"/>
            <a:ext cx="5719296" cy="461665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96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383D719-B176-6E0C-00BC-7E134B382675}"/>
              </a:ext>
            </a:extLst>
          </p:cNvPr>
          <p:cNvSpPr txBox="1"/>
          <p:nvPr/>
        </p:nvSpPr>
        <p:spPr>
          <a:xfrm>
            <a:off x="8881270" y="9919171"/>
            <a:ext cx="548976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tx2"/>
                </a:solidFill>
                <a:latin typeface="Avenir Next" panose="020B0503020202020204" pitchFamily="34" charset="0"/>
              </a:rPr>
              <a:t>Very-</a:t>
            </a:r>
            <a:r>
              <a:rPr lang="es-ES" sz="2400" b="1" dirty="0" err="1">
                <a:solidFill>
                  <a:schemeClr val="tx2"/>
                </a:solidFill>
                <a:latin typeface="Avenir Next" panose="020B0503020202020204" pitchFamily="34" charset="0"/>
              </a:rPr>
              <a:t>high</a:t>
            </a:r>
            <a:r>
              <a:rPr lang="es-ES" sz="2400" b="1" dirty="0">
                <a:solidFill>
                  <a:schemeClr val="tx2"/>
                </a:solidFill>
                <a:latin typeface="Avenir Next" panose="020B0503020202020204" pitchFamily="34" charset="0"/>
              </a:rPr>
              <a:t>/Ultra-High Energy </a:t>
            </a:r>
          </a:p>
        </p:txBody>
      </p:sp>
    </p:spTree>
    <p:extLst>
      <p:ext uri="{BB962C8B-B14F-4D97-AF65-F5344CB8AC3E}">
        <p14:creationId xmlns:p14="http://schemas.microsoft.com/office/powerpoint/2010/main" val="9941770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50C48-7952-2916-FA77-AE3E8C647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Imagen 99">
            <a:extLst>
              <a:ext uri="{FF2B5EF4-FFF2-40B4-BE49-F238E27FC236}">
                <a16:creationId xmlns:a16="http://schemas.microsoft.com/office/drawing/2014/main" id="{ABFCB41F-221D-5BFD-92B8-6C1B173B96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4411">
            <a:off x="19211199" y="10686473"/>
            <a:ext cx="900000" cy="900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5AD2A6A-FF9C-F581-1976-8979A529B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66" y="-413210"/>
            <a:ext cx="22807635" cy="2651125"/>
          </a:xfrm>
        </p:spPr>
        <p:txBody>
          <a:bodyPr>
            <a:normAutofit/>
          </a:bodyPr>
          <a:lstStyle/>
          <a:p>
            <a:r>
              <a:rPr lang="es-ES" sz="5400" dirty="0"/>
              <a:t>The tau-neutrino “Earth-</a:t>
            </a:r>
            <a:r>
              <a:rPr lang="es-ES" sz="5400" dirty="0" err="1"/>
              <a:t>Skimming</a:t>
            </a:r>
            <a:r>
              <a:rPr lang="es-ES" sz="5400" dirty="0"/>
              <a:t>” air-</a:t>
            </a:r>
            <a:r>
              <a:rPr lang="es-ES" sz="5400" dirty="0" err="1"/>
              <a:t>shower</a:t>
            </a:r>
            <a:r>
              <a:rPr lang="es-ES" sz="5400" dirty="0"/>
              <a:t> </a:t>
            </a:r>
            <a:r>
              <a:rPr lang="es-ES" sz="5400" dirty="0" err="1"/>
              <a:t>channel</a:t>
            </a:r>
            <a:endParaRPr lang="es-ES" sz="5400" b="1" dirty="0">
              <a:latin typeface="Avenir Next" panose="020B0503020202020204" pitchFamily="34" charset="0"/>
            </a:endParaRPr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583273BE-D42D-B164-FE3B-C9DCE3F8F85A}"/>
              </a:ext>
            </a:extLst>
          </p:cNvPr>
          <p:cNvGrpSpPr/>
          <p:nvPr/>
        </p:nvGrpSpPr>
        <p:grpSpPr>
          <a:xfrm>
            <a:off x="-2247211" y="7840102"/>
            <a:ext cx="27630735" cy="6890301"/>
            <a:chOff x="-2348811" y="8779902"/>
            <a:chExt cx="27630735" cy="6890301"/>
          </a:xfrm>
        </p:grpSpPr>
        <p:sp>
          <p:nvSpPr>
            <p:cNvPr id="118" name="Triangle rectangle 10">
              <a:extLst>
                <a:ext uri="{FF2B5EF4-FFF2-40B4-BE49-F238E27FC236}">
                  <a16:creationId xmlns:a16="http://schemas.microsoft.com/office/drawing/2014/main" id="{796278D1-45FD-7415-FA40-91B7F3685894}"/>
                </a:ext>
              </a:extLst>
            </p:cNvPr>
            <p:cNvSpPr/>
            <p:nvPr/>
          </p:nvSpPr>
          <p:spPr>
            <a:xfrm flipH="1">
              <a:off x="-508121" y="11058055"/>
              <a:ext cx="3076639" cy="2081949"/>
            </a:xfrm>
            <a:prstGeom prst="rtTriangl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9600"/>
            </a:p>
          </p:txBody>
        </p:sp>
        <p:sp>
          <p:nvSpPr>
            <p:cNvPr id="96" name="Triangle rectangle 10">
              <a:extLst>
                <a:ext uri="{FF2B5EF4-FFF2-40B4-BE49-F238E27FC236}">
                  <a16:creationId xmlns:a16="http://schemas.microsoft.com/office/drawing/2014/main" id="{D9CF834F-B352-E496-1402-52C29B047EFF}"/>
                </a:ext>
              </a:extLst>
            </p:cNvPr>
            <p:cNvSpPr/>
            <p:nvPr/>
          </p:nvSpPr>
          <p:spPr>
            <a:xfrm>
              <a:off x="2562112" y="11057553"/>
              <a:ext cx="5245505" cy="2081949"/>
            </a:xfrm>
            <a:prstGeom prst="rtTriangl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9600"/>
            </a:p>
          </p:txBody>
        </p:sp>
        <p:grpSp>
          <p:nvGrpSpPr>
            <p:cNvPr id="43" name="Grupo 42">
              <a:extLst>
                <a:ext uri="{FF2B5EF4-FFF2-40B4-BE49-F238E27FC236}">
                  <a16:creationId xmlns:a16="http://schemas.microsoft.com/office/drawing/2014/main" id="{89CA8D32-22DE-B425-6E75-66CB7D566253}"/>
                </a:ext>
              </a:extLst>
            </p:cNvPr>
            <p:cNvGrpSpPr/>
            <p:nvPr/>
          </p:nvGrpSpPr>
          <p:grpSpPr>
            <a:xfrm>
              <a:off x="-1359243" y="8779902"/>
              <a:ext cx="26641167" cy="6890301"/>
              <a:chOff x="-2347793" y="11082128"/>
              <a:chExt cx="26641167" cy="6890301"/>
            </a:xfrm>
          </p:grpSpPr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6209FB6C-3201-6DE7-C3A3-FC338226127A}"/>
                  </a:ext>
                </a:extLst>
              </p:cNvPr>
              <p:cNvSpPr/>
              <p:nvPr/>
            </p:nvSpPr>
            <p:spPr>
              <a:xfrm>
                <a:off x="-2347793" y="14430714"/>
                <a:ext cx="26641167" cy="3541715"/>
              </a:xfrm>
              <a:prstGeom prst="ellipse">
                <a:avLst/>
              </a:prstGeom>
              <a:solidFill>
                <a:srgbClr val="4E8F00"/>
              </a:solidFill>
              <a:ln>
                <a:solidFill>
                  <a:srgbClr val="948A54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9600" dirty="0"/>
              </a:p>
            </p:txBody>
          </p:sp>
          <p:sp>
            <p:nvSpPr>
              <p:cNvPr id="11" name="Triangle rectangle 10">
                <a:extLst>
                  <a:ext uri="{FF2B5EF4-FFF2-40B4-BE49-F238E27FC236}">
                    <a16:creationId xmlns:a16="http://schemas.microsoft.com/office/drawing/2014/main" id="{651608CF-328D-9E06-56CA-AFB7CEE65F59}"/>
                  </a:ext>
                </a:extLst>
              </p:cNvPr>
              <p:cNvSpPr/>
              <p:nvPr/>
            </p:nvSpPr>
            <p:spPr>
              <a:xfrm>
                <a:off x="4130008" y="11082128"/>
                <a:ext cx="5041941" cy="4103996"/>
              </a:xfrm>
              <a:prstGeom prst="rtTriangle">
                <a:avLst/>
              </a:prstGeom>
              <a:solidFill>
                <a:srgbClr val="945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9600" dirty="0"/>
              </a:p>
            </p:txBody>
          </p:sp>
          <p:sp>
            <p:nvSpPr>
              <p:cNvPr id="31" name="Triangle rectangle 10">
                <a:extLst>
                  <a:ext uri="{FF2B5EF4-FFF2-40B4-BE49-F238E27FC236}">
                    <a16:creationId xmlns:a16="http://schemas.microsoft.com/office/drawing/2014/main" id="{2277A2AD-25A4-0456-EA0D-C7610510DFBC}"/>
                  </a:ext>
                </a:extLst>
              </p:cNvPr>
              <p:cNvSpPr/>
              <p:nvPr/>
            </p:nvSpPr>
            <p:spPr>
              <a:xfrm flipH="1">
                <a:off x="1183346" y="11082630"/>
                <a:ext cx="2957243" cy="4103996"/>
              </a:xfrm>
              <a:prstGeom prst="rtTriangle">
                <a:avLst/>
              </a:prstGeom>
              <a:solidFill>
                <a:srgbClr val="945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9600"/>
              </a:p>
            </p:txBody>
          </p:sp>
        </p:grp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48731F5D-3987-CE07-7D7A-6A1BBACA20E4}"/>
                </a:ext>
              </a:extLst>
            </p:cNvPr>
            <p:cNvSpPr txBox="1"/>
            <p:nvPr/>
          </p:nvSpPr>
          <p:spPr>
            <a:xfrm>
              <a:off x="11340354" y="10676623"/>
              <a:ext cx="60737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fr-FR" sz="3200" b="1" dirty="0">
                  <a:latin typeface="Avenir Next" panose="020B0503020202020204" pitchFamily="34" charset="0"/>
                  <a:cs typeface="Century Gothic"/>
                </a:rPr>
                <a:t>tau </a:t>
              </a:r>
              <a:r>
                <a:rPr lang="fr-FR" sz="3200" b="1" dirty="0" err="1">
                  <a:latin typeface="Avenir Next" panose="020B0503020202020204" pitchFamily="34" charset="0"/>
                  <a:cs typeface="Century Gothic"/>
                </a:rPr>
                <a:t>decay</a:t>
              </a:r>
              <a:r>
                <a:rPr lang="fr-FR" sz="3200" b="1" dirty="0">
                  <a:latin typeface="Avenir Next" panose="020B0503020202020204" pitchFamily="34" charset="0"/>
                  <a:cs typeface="Century Gothic"/>
                </a:rPr>
                <a:t> </a:t>
              </a:r>
              <a:r>
                <a:rPr lang="es-ES" sz="3200" dirty="0"/>
                <a:t>→</a:t>
              </a:r>
              <a:r>
                <a:rPr lang="fr-FR" sz="3200" b="1" dirty="0">
                  <a:latin typeface="Avenir Next" panose="020B0503020202020204" pitchFamily="34" charset="0"/>
                  <a:cs typeface="Century Gothic"/>
                </a:rPr>
                <a:t> air </a:t>
              </a:r>
              <a:r>
                <a:rPr lang="fr-FR" sz="3200" b="1" dirty="0" err="1">
                  <a:latin typeface="Avenir Next" panose="020B0503020202020204" pitchFamily="34" charset="0"/>
                  <a:cs typeface="Century Gothic"/>
                </a:rPr>
                <a:t>shower</a:t>
              </a:r>
              <a:endParaRPr lang="fr-FR" sz="3200" b="1" dirty="0">
                <a:latin typeface="Avenir Next" panose="020B0503020202020204" pitchFamily="34" charset="0"/>
                <a:cs typeface="Century Gothic"/>
              </a:endParaRPr>
            </a:p>
          </p:txBody>
        </p:sp>
        <p:sp>
          <p:nvSpPr>
            <p:cNvPr id="14" name="AutoShape 19">
              <a:extLst>
                <a:ext uri="{FF2B5EF4-FFF2-40B4-BE49-F238E27FC236}">
                  <a16:creationId xmlns:a16="http://schemas.microsoft.com/office/drawing/2014/main" id="{36C0858D-91CC-8AD7-D754-926736A86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2351" y="12228978"/>
              <a:ext cx="535756" cy="522596"/>
            </a:xfrm>
            <a:prstGeom prst="star8">
              <a:avLst>
                <a:gd name="adj" fmla="val 19097"/>
              </a:avLst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 sz="9600"/>
            </a:p>
          </p:txBody>
        </p:sp>
        <p:sp>
          <p:nvSpPr>
            <p:cNvPr id="15" name="AutoShape 20">
              <a:extLst>
                <a:ext uri="{FF2B5EF4-FFF2-40B4-BE49-F238E27FC236}">
                  <a16:creationId xmlns:a16="http://schemas.microsoft.com/office/drawing/2014/main" id="{ABB8E543-1BC0-6ED4-D169-D347111301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29958" y="11781116"/>
              <a:ext cx="535756" cy="522596"/>
            </a:xfrm>
            <a:prstGeom prst="star8">
              <a:avLst>
                <a:gd name="adj" fmla="val 15970"/>
              </a:avLst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 sz="9600"/>
            </a:p>
          </p:txBody>
        </p:sp>
        <p:cxnSp>
          <p:nvCxnSpPr>
            <p:cNvPr id="16" name="Connecteur droit avec flèche 15">
              <a:extLst>
                <a:ext uri="{FF2B5EF4-FFF2-40B4-BE49-F238E27FC236}">
                  <a16:creationId xmlns:a16="http://schemas.microsoft.com/office/drawing/2014/main" id="{EE76B429-F36D-488A-A61C-484A103BB3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13583" y="12055007"/>
              <a:ext cx="6090652" cy="418920"/>
            </a:xfrm>
            <a:prstGeom prst="straightConnector1">
              <a:avLst/>
            </a:prstGeom>
            <a:ln w="88900">
              <a:solidFill>
                <a:schemeClr val="tx1"/>
              </a:solidFill>
              <a:prstDash val="sysDash"/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ZoneTexte 5">
              <a:extLst>
                <a:ext uri="{FF2B5EF4-FFF2-40B4-BE49-F238E27FC236}">
                  <a16:creationId xmlns:a16="http://schemas.microsoft.com/office/drawing/2014/main" id="{6D5C7692-D453-7231-6BE9-0D0F0B6A3125}"/>
                </a:ext>
              </a:extLst>
            </p:cNvPr>
            <p:cNvSpPr txBox="1"/>
            <p:nvPr/>
          </p:nvSpPr>
          <p:spPr>
            <a:xfrm>
              <a:off x="844696" y="13036032"/>
              <a:ext cx="136608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3600" b="1" dirty="0" err="1">
                  <a:solidFill>
                    <a:schemeClr val="bg2">
                      <a:lumMod val="25000"/>
                    </a:schemeClr>
                  </a:solidFill>
                  <a:latin typeface="Avenir Next" panose="020B0503020202020204" pitchFamily="34" charset="0"/>
                  <a:cs typeface="Century Gothic"/>
                </a:rPr>
                <a:t>Earth</a:t>
              </a:r>
              <a:endParaRPr lang="fr-FR" sz="3600" b="1" dirty="0">
                <a:solidFill>
                  <a:schemeClr val="bg2">
                    <a:lumMod val="25000"/>
                  </a:schemeClr>
                </a:solidFill>
                <a:latin typeface="Avenir Next" panose="020B0503020202020204" pitchFamily="34" charset="0"/>
                <a:cs typeface="Century Gothic"/>
              </a:endParaRPr>
            </a:p>
          </p:txBody>
        </p:sp>
        <p:sp>
          <p:nvSpPr>
            <p:cNvPr id="87" name="ZoneTexte 5">
              <a:extLst>
                <a:ext uri="{FF2B5EF4-FFF2-40B4-BE49-F238E27FC236}">
                  <a16:creationId xmlns:a16="http://schemas.microsoft.com/office/drawing/2014/main" id="{913CABE3-B569-48DC-9922-6BEF314E6988}"/>
                </a:ext>
              </a:extLst>
            </p:cNvPr>
            <p:cNvSpPr txBox="1"/>
            <p:nvPr/>
          </p:nvSpPr>
          <p:spPr>
            <a:xfrm>
              <a:off x="9005560" y="11566208"/>
              <a:ext cx="330970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fr-FR" sz="3200" b="1" dirty="0">
                  <a:latin typeface="Avenir Next" panose="020B0503020202020204" pitchFamily="34" charset="0"/>
                  <a:cs typeface="Century Gothic"/>
                </a:rPr>
                <a:t>tau lepton</a:t>
              </a:r>
            </a:p>
          </p:txBody>
        </p:sp>
        <p:cxnSp>
          <p:nvCxnSpPr>
            <p:cNvPr id="13" name="Connecteur droit avec flèche 12">
              <a:extLst>
                <a:ext uri="{FF2B5EF4-FFF2-40B4-BE49-F238E27FC236}">
                  <a16:creationId xmlns:a16="http://schemas.microsoft.com/office/drawing/2014/main" id="{3D9E213A-A3A8-02B9-FAAB-2E1FE443E0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2348811" y="12517630"/>
              <a:ext cx="8503133" cy="451370"/>
            </a:xfrm>
            <a:prstGeom prst="straightConnector1">
              <a:avLst/>
            </a:prstGeom>
            <a:ln w="88900">
              <a:solidFill>
                <a:srgbClr val="00000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ZoneTexte 92">
              <a:extLst>
                <a:ext uri="{FF2B5EF4-FFF2-40B4-BE49-F238E27FC236}">
                  <a16:creationId xmlns:a16="http://schemas.microsoft.com/office/drawing/2014/main" id="{458F2582-BDB3-6CED-97A8-5D09AA913006}"/>
                </a:ext>
              </a:extLst>
            </p:cNvPr>
            <p:cNvSpPr txBox="1"/>
            <p:nvPr/>
          </p:nvSpPr>
          <p:spPr>
            <a:xfrm>
              <a:off x="5779554" y="11295957"/>
              <a:ext cx="2725426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fr-FR" sz="3200" b="1" dirty="0">
                  <a:latin typeface="Avenir Next" panose="020B0503020202020204" pitchFamily="34" charset="0"/>
                  <a:cs typeface="Century Gothic"/>
                </a:rPr>
                <a:t>tau neutrino </a:t>
              </a:r>
            </a:p>
            <a:p>
              <a:pPr algn="ctr">
                <a:spcBef>
                  <a:spcPts val="0"/>
                </a:spcBef>
              </a:pPr>
              <a:r>
                <a:rPr lang="fr-FR" sz="3200" b="1" dirty="0">
                  <a:latin typeface="Avenir Next" panose="020B0503020202020204" pitchFamily="34" charset="0"/>
                  <a:cs typeface="Century Gothic"/>
                </a:rPr>
                <a:t>interaction</a:t>
              </a:r>
            </a:p>
          </p:txBody>
        </p:sp>
        <p:sp>
          <p:nvSpPr>
            <p:cNvPr id="10" name="Rectángulo redondeado 9">
              <a:extLst>
                <a:ext uri="{FF2B5EF4-FFF2-40B4-BE49-F238E27FC236}">
                  <a16:creationId xmlns:a16="http://schemas.microsoft.com/office/drawing/2014/main" id="{CEDE1F08-FBE6-BD1F-7E75-C3C2236E18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366094" y="12043333"/>
              <a:ext cx="648000" cy="309915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9" name="Rectángulo redondeado 18">
              <a:extLst>
                <a:ext uri="{FF2B5EF4-FFF2-40B4-BE49-F238E27FC236}">
                  <a16:creationId xmlns:a16="http://schemas.microsoft.com/office/drawing/2014/main" id="{9169E30D-7986-921C-F2E1-8A60ACA7B3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049916" y="12048162"/>
              <a:ext cx="648000" cy="309915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20" name="Rectángulo redondeado 19">
              <a:extLst>
                <a:ext uri="{FF2B5EF4-FFF2-40B4-BE49-F238E27FC236}">
                  <a16:creationId xmlns:a16="http://schemas.microsoft.com/office/drawing/2014/main" id="{2187EFE8-603A-5DE9-14EE-7AA18C12E3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387903" y="12623290"/>
              <a:ext cx="648000" cy="309915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21" name="Rectángulo redondeado 20">
              <a:extLst>
                <a:ext uri="{FF2B5EF4-FFF2-40B4-BE49-F238E27FC236}">
                  <a16:creationId xmlns:a16="http://schemas.microsoft.com/office/drawing/2014/main" id="{6FF9E7D6-53A4-5DAF-EB59-482711265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759499" y="12637145"/>
              <a:ext cx="648000" cy="309915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22" name="Rectángulo redondeado 21">
              <a:extLst>
                <a:ext uri="{FF2B5EF4-FFF2-40B4-BE49-F238E27FC236}">
                  <a16:creationId xmlns:a16="http://schemas.microsoft.com/office/drawing/2014/main" id="{A180D1F5-92B7-3A61-7C51-635DBB87D0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103386" y="12651000"/>
              <a:ext cx="648000" cy="309915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23" name="Rectángulo redondeado 22">
              <a:extLst>
                <a:ext uri="{FF2B5EF4-FFF2-40B4-BE49-F238E27FC236}">
                  <a16:creationId xmlns:a16="http://schemas.microsoft.com/office/drawing/2014/main" id="{3EB5528B-745B-B919-B4AF-DC7BC71975DD}"/>
                </a:ext>
              </a:extLst>
            </p:cNvPr>
            <p:cNvSpPr>
              <a:spLocks noChangeAspect="1"/>
            </p:cNvSpPr>
            <p:nvPr/>
          </p:nvSpPr>
          <p:spPr>
            <a:xfrm rot="214597">
              <a:off x="16639261" y="12063634"/>
              <a:ext cx="648000" cy="309915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24" name="Rectángulo redondeado 23">
              <a:extLst>
                <a:ext uri="{FF2B5EF4-FFF2-40B4-BE49-F238E27FC236}">
                  <a16:creationId xmlns:a16="http://schemas.microsoft.com/office/drawing/2014/main" id="{772CDE94-0152-BDAF-574F-6CB1E227F063}"/>
                </a:ext>
              </a:extLst>
            </p:cNvPr>
            <p:cNvSpPr>
              <a:spLocks noChangeAspect="1"/>
            </p:cNvSpPr>
            <p:nvPr/>
          </p:nvSpPr>
          <p:spPr>
            <a:xfrm rot="233699">
              <a:off x="17866353" y="12145418"/>
              <a:ext cx="648000" cy="309915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sp>
        <p:nvSpPr>
          <p:cNvPr id="27" name="CuadroTexto 26">
            <a:extLst>
              <a:ext uri="{FF2B5EF4-FFF2-40B4-BE49-F238E27FC236}">
                <a16:creationId xmlns:a16="http://schemas.microsoft.com/office/drawing/2014/main" id="{51EA0BCC-74E8-9490-F2AB-F441055D0171}"/>
              </a:ext>
            </a:extLst>
          </p:cNvPr>
          <p:cNvSpPr txBox="1"/>
          <p:nvPr/>
        </p:nvSpPr>
        <p:spPr>
          <a:xfrm>
            <a:off x="1131798" y="1805787"/>
            <a:ext cx="12482602" cy="646331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numCol="1" spcCol="792000">
            <a:spAutoFit/>
          </a:bodyPr>
          <a:lstStyle/>
          <a:p>
            <a:pPr marL="685800" indent="-685800">
              <a:spcBef>
                <a:spcPts val="0"/>
              </a:spcBef>
              <a:buFont typeface="Letra del sistema regular"/>
              <a:buChar char="►"/>
              <a:defRPr sz="1400"/>
            </a:pPr>
            <a:r>
              <a:rPr lang="es-ES" sz="3600" b="1" dirty="0" err="1">
                <a:latin typeface="Avenir Next" panose="020B0503020202020204" pitchFamily="34" charset="0"/>
              </a:rPr>
              <a:t>most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latin typeface="Avenir Next" panose="020B0503020202020204" pitchFamily="34" charset="0"/>
              </a:rPr>
              <a:t>promising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latin typeface="Avenir Next" panose="020B0503020202020204" pitchFamily="34" charset="0"/>
              </a:rPr>
              <a:t>channel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latin typeface="Avenir Next" panose="020B0503020202020204" pitchFamily="34" charset="0"/>
              </a:rPr>
              <a:t>for</a:t>
            </a:r>
            <a:r>
              <a:rPr lang="es-ES" sz="3600" b="1" dirty="0">
                <a:latin typeface="Avenir Next" panose="020B0503020202020204" pitchFamily="34" charset="0"/>
              </a:rPr>
              <a:t> UHE neutrino </a:t>
            </a:r>
            <a:r>
              <a:rPr lang="es-ES" sz="3600" b="1" dirty="0" err="1">
                <a:latin typeface="Avenir Next" panose="020B0503020202020204" pitchFamily="34" charset="0"/>
              </a:rPr>
              <a:t>detection</a:t>
            </a:r>
            <a:endParaRPr lang="es-ES" sz="3600" b="1" dirty="0">
              <a:latin typeface="Avenir Next" panose="020B0503020202020204" pitchFamily="34" charset="0"/>
            </a:endParaRP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0DB311ED-D7BB-F758-FA7C-21E6F61533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904" y="8166104"/>
            <a:ext cx="864000" cy="864000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CC12FA25-518B-1269-E4DD-35E7B206BE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04" y="7861304"/>
            <a:ext cx="864000" cy="864000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50DB0D10-9AE7-3C5D-B07A-F864B2A187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822" y="11543200"/>
            <a:ext cx="972000" cy="972000"/>
          </a:xfrm>
          <a:prstGeom prst="rect">
            <a:avLst/>
          </a:prstGeom>
        </p:spPr>
      </p:pic>
      <p:sp>
        <p:nvSpPr>
          <p:cNvPr id="3" name="Triangle rectangle 10">
            <a:extLst>
              <a:ext uri="{FF2B5EF4-FFF2-40B4-BE49-F238E27FC236}">
                <a16:creationId xmlns:a16="http://schemas.microsoft.com/office/drawing/2014/main" id="{BE7F7349-A1B0-8B52-CB9A-AC75B463844A}"/>
              </a:ext>
            </a:extLst>
          </p:cNvPr>
          <p:cNvSpPr/>
          <p:nvPr/>
        </p:nvSpPr>
        <p:spPr>
          <a:xfrm rot="354163">
            <a:off x="22725840" y="9459787"/>
            <a:ext cx="7401403" cy="3492000"/>
          </a:xfrm>
          <a:prstGeom prst="rtTriangle">
            <a:avLst/>
          </a:prstGeom>
          <a:solidFill>
            <a:srgbClr val="945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600" dirty="0"/>
          </a:p>
        </p:txBody>
      </p:sp>
      <p:sp>
        <p:nvSpPr>
          <p:cNvPr id="5" name="Triangle rectangle 10">
            <a:extLst>
              <a:ext uri="{FF2B5EF4-FFF2-40B4-BE49-F238E27FC236}">
                <a16:creationId xmlns:a16="http://schemas.microsoft.com/office/drawing/2014/main" id="{36FA1CCC-0414-6BE2-2A9E-9764F27973FE}"/>
              </a:ext>
            </a:extLst>
          </p:cNvPr>
          <p:cNvSpPr/>
          <p:nvPr/>
        </p:nvSpPr>
        <p:spPr>
          <a:xfrm rot="354163" flipH="1">
            <a:off x="18436851" y="8864869"/>
            <a:ext cx="4341135" cy="3492000"/>
          </a:xfrm>
          <a:prstGeom prst="rtTriangle">
            <a:avLst/>
          </a:prstGeom>
          <a:solidFill>
            <a:srgbClr val="945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600"/>
          </a:p>
        </p:txBody>
      </p:sp>
      <p:grpSp>
        <p:nvGrpSpPr>
          <p:cNvPr id="39" name="Grupo 38">
            <a:extLst>
              <a:ext uri="{FF2B5EF4-FFF2-40B4-BE49-F238E27FC236}">
                <a16:creationId xmlns:a16="http://schemas.microsoft.com/office/drawing/2014/main" id="{74D9976D-C0D4-5907-C1BF-B9BE69D27412}"/>
              </a:ext>
            </a:extLst>
          </p:cNvPr>
          <p:cNvGrpSpPr/>
          <p:nvPr/>
        </p:nvGrpSpPr>
        <p:grpSpPr>
          <a:xfrm>
            <a:off x="19851418" y="10426765"/>
            <a:ext cx="756000" cy="468001"/>
            <a:chOff x="388323" y="9032384"/>
            <a:chExt cx="756000" cy="468001"/>
          </a:xfrm>
        </p:grpSpPr>
        <p:sp>
          <p:nvSpPr>
            <p:cNvPr id="42" name="Triángulo 41">
              <a:extLst>
                <a:ext uri="{FF2B5EF4-FFF2-40B4-BE49-F238E27FC236}">
                  <a16:creationId xmlns:a16="http://schemas.microsoft.com/office/drawing/2014/main" id="{BDE0A661-0EAF-D0EC-0E4A-3173DC5EE1D7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92414" y="8931159"/>
              <a:ext cx="159028" cy="367209"/>
            </a:xfrm>
            <a:prstGeom prst="triangle">
              <a:avLst/>
            </a:prstGeom>
            <a:noFill/>
            <a:ln w="4445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44" name="Triángulo 43">
              <a:extLst>
                <a:ext uri="{FF2B5EF4-FFF2-40B4-BE49-F238E27FC236}">
                  <a16:creationId xmlns:a16="http://schemas.microsoft.com/office/drawing/2014/main" id="{8832C583-E738-60C9-F070-00C75B33F843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881205" y="8928293"/>
              <a:ext cx="159028" cy="367209"/>
            </a:xfrm>
            <a:prstGeom prst="triangle">
              <a:avLst/>
            </a:prstGeom>
            <a:noFill/>
            <a:ln w="4445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cxnSp>
          <p:nvCxnSpPr>
            <p:cNvPr id="46" name="Conector recto 45">
              <a:extLst>
                <a:ext uri="{FF2B5EF4-FFF2-40B4-BE49-F238E27FC236}">
                  <a16:creationId xmlns:a16="http://schemas.microsoft.com/office/drawing/2014/main" id="{F897D2E0-897B-9153-4569-1E235EFFCEDD}"/>
                </a:ext>
              </a:extLst>
            </p:cNvPr>
            <p:cNvCxnSpPr>
              <a:cxnSpLocks/>
            </p:cNvCxnSpPr>
            <p:nvPr/>
          </p:nvCxnSpPr>
          <p:spPr>
            <a:xfrm>
              <a:off x="769354" y="9032385"/>
              <a:ext cx="0" cy="468000"/>
            </a:xfrm>
            <a:prstGeom prst="line">
              <a:avLst/>
            </a:prstGeom>
            <a:noFill/>
            <a:ln w="762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56" name="Grupo 55">
            <a:extLst>
              <a:ext uri="{FF2B5EF4-FFF2-40B4-BE49-F238E27FC236}">
                <a16:creationId xmlns:a16="http://schemas.microsoft.com/office/drawing/2014/main" id="{1A9B277B-0240-94B3-0F0A-8AA925961111}"/>
              </a:ext>
            </a:extLst>
          </p:cNvPr>
          <p:cNvGrpSpPr/>
          <p:nvPr/>
        </p:nvGrpSpPr>
        <p:grpSpPr>
          <a:xfrm>
            <a:off x="20556708" y="9983745"/>
            <a:ext cx="756000" cy="468001"/>
            <a:chOff x="388323" y="9032384"/>
            <a:chExt cx="756000" cy="468001"/>
          </a:xfrm>
        </p:grpSpPr>
        <p:sp>
          <p:nvSpPr>
            <p:cNvPr id="57" name="Triángulo 56">
              <a:extLst>
                <a:ext uri="{FF2B5EF4-FFF2-40B4-BE49-F238E27FC236}">
                  <a16:creationId xmlns:a16="http://schemas.microsoft.com/office/drawing/2014/main" id="{DAEA7D12-A32A-F2E8-91B8-0BE26195B42D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92414" y="8931159"/>
              <a:ext cx="159028" cy="367209"/>
            </a:xfrm>
            <a:prstGeom prst="triangle">
              <a:avLst/>
            </a:prstGeom>
            <a:noFill/>
            <a:ln w="4445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58" name="Triángulo 57">
              <a:extLst>
                <a:ext uri="{FF2B5EF4-FFF2-40B4-BE49-F238E27FC236}">
                  <a16:creationId xmlns:a16="http://schemas.microsoft.com/office/drawing/2014/main" id="{BA2B16A8-0DA8-5768-52C1-199ABB7FB2CD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881205" y="8928293"/>
              <a:ext cx="159028" cy="367209"/>
            </a:xfrm>
            <a:prstGeom prst="triangle">
              <a:avLst/>
            </a:prstGeom>
            <a:noFill/>
            <a:ln w="4445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cxnSp>
          <p:nvCxnSpPr>
            <p:cNvPr id="59" name="Conector recto 58">
              <a:extLst>
                <a:ext uri="{FF2B5EF4-FFF2-40B4-BE49-F238E27FC236}">
                  <a16:creationId xmlns:a16="http://schemas.microsoft.com/office/drawing/2014/main" id="{D85C8C53-9177-3F63-73B5-3DB20E25A3F2}"/>
                </a:ext>
              </a:extLst>
            </p:cNvPr>
            <p:cNvCxnSpPr>
              <a:cxnSpLocks/>
            </p:cNvCxnSpPr>
            <p:nvPr/>
          </p:nvCxnSpPr>
          <p:spPr>
            <a:xfrm>
              <a:off x="769354" y="9032385"/>
              <a:ext cx="0" cy="468000"/>
            </a:xfrm>
            <a:prstGeom prst="line">
              <a:avLst/>
            </a:prstGeom>
            <a:noFill/>
            <a:ln w="762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60" name="Grupo 59">
            <a:extLst>
              <a:ext uri="{FF2B5EF4-FFF2-40B4-BE49-F238E27FC236}">
                <a16:creationId xmlns:a16="http://schemas.microsoft.com/office/drawing/2014/main" id="{95522BBC-3529-8C54-376B-6A7CF09B27A6}"/>
              </a:ext>
            </a:extLst>
          </p:cNvPr>
          <p:cNvGrpSpPr/>
          <p:nvPr/>
        </p:nvGrpSpPr>
        <p:grpSpPr>
          <a:xfrm>
            <a:off x="21283264" y="9476930"/>
            <a:ext cx="756000" cy="468001"/>
            <a:chOff x="388323" y="9032384"/>
            <a:chExt cx="756000" cy="468001"/>
          </a:xfrm>
        </p:grpSpPr>
        <p:sp>
          <p:nvSpPr>
            <p:cNvPr id="61" name="Triángulo 60">
              <a:extLst>
                <a:ext uri="{FF2B5EF4-FFF2-40B4-BE49-F238E27FC236}">
                  <a16:creationId xmlns:a16="http://schemas.microsoft.com/office/drawing/2014/main" id="{37C4C5B6-834D-3FDB-E103-1D6D55BCD7CD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92414" y="8931159"/>
              <a:ext cx="159028" cy="367209"/>
            </a:xfrm>
            <a:prstGeom prst="triangle">
              <a:avLst/>
            </a:prstGeom>
            <a:noFill/>
            <a:ln w="4445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62" name="Triángulo 61">
              <a:extLst>
                <a:ext uri="{FF2B5EF4-FFF2-40B4-BE49-F238E27FC236}">
                  <a16:creationId xmlns:a16="http://schemas.microsoft.com/office/drawing/2014/main" id="{11408E13-2E71-564D-5FB9-65E64C2861BD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881205" y="8928293"/>
              <a:ext cx="159028" cy="367209"/>
            </a:xfrm>
            <a:prstGeom prst="triangle">
              <a:avLst/>
            </a:prstGeom>
            <a:noFill/>
            <a:ln w="4445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cxnSp>
          <p:nvCxnSpPr>
            <p:cNvPr id="63" name="Conector recto 62">
              <a:extLst>
                <a:ext uri="{FF2B5EF4-FFF2-40B4-BE49-F238E27FC236}">
                  <a16:creationId xmlns:a16="http://schemas.microsoft.com/office/drawing/2014/main" id="{05ACC2B5-D004-D824-279D-BD3CD28C675A}"/>
                </a:ext>
              </a:extLst>
            </p:cNvPr>
            <p:cNvCxnSpPr>
              <a:cxnSpLocks/>
            </p:cNvCxnSpPr>
            <p:nvPr/>
          </p:nvCxnSpPr>
          <p:spPr>
            <a:xfrm>
              <a:off x="769354" y="9032385"/>
              <a:ext cx="0" cy="468000"/>
            </a:xfrm>
            <a:prstGeom prst="line">
              <a:avLst/>
            </a:prstGeom>
            <a:noFill/>
            <a:ln w="762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64" name="Grupo 63">
            <a:extLst>
              <a:ext uri="{FF2B5EF4-FFF2-40B4-BE49-F238E27FC236}">
                <a16:creationId xmlns:a16="http://schemas.microsoft.com/office/drawing/2014/main" id="{00CD106B-527E-3432-C33A-17C6EA9BA32A}"/>
              </a:ext>
            </a:extLst>
          </p:cNvPr>
          <p:cNvGrpSpPr/>
          <p:nvPr/>
        </p:nvGrpSpPr>
        <p:grpSpPr>
          <a:xfrm>
            <a:off x="21456929" y="10246015"/>
            <a:ext cx="756000" cy="468001"/>
            <a:chOff x="388323" y="9032384"/>
            <a:chExt cx="756000" cy="468001"/>
          </a:xfrm>
        </p:grpSpPr>
        <p:sp>
          <p:nvSpPr>
            <p:cNvPr id="65" name="Triángulo 64">
              <a:extLst>
                <a:ext uri="{FF2B5EF4-FFF2-40B4-BE49-F238E27FC236}">
                  <a16:creationId xmlns:a16="http://schemas.microsoft.com/office/drawing/2014/main" id="{FD7C0E5A-C664-A135-72F5-B513944DAEC1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92414" y="8931159"/>
              <a:ext cx="159028" cy="367209"/>
            </a:xfrm>
            <a:prstGeom prst="triangle">
              <a:avLst/>
            </a:prstGeom>
            <a:noFill/>
            <a:ln w="4445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66" name="Triángulo 65">
              <a:extLst>
                <a:ext uri="{FF2B5EF4-FFF2-40B4-BE49-F238E27FC236}">
                  <a16:creationId xmlns:a16="http://schemas.microsoft.com/office/drawing/2014/main" id="{632B9D78-9A0C-4B67-2933-49A30497F692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881205" y="8928293"/>
              <a:ext cx="159028" cy="367209"/>
            </a:xfrm>
            <a:prstGeom prst="triangle">
              <a:avLst/>
            </a:prstGeom>
            <a:noFill/>
            <a:ln w="4445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cxnSp>
          <p:nvCxnSpPr>
            <p:cNvPr id="67" name="Conector recto 66">
              <a:extLst>
                <a:ext uri="{FF2B5EF4-FFF2-40B4-BE49-F238E27FC236}">
                  <a16:creationId xmlns:a16="http://schemas.microsoft.com/office/drawing/2014/main" id="{A7519B9E-1389-2DC9-0858-EBD5D8A84382}"/>
                </a:ext>
              </a:extLst>
            </p:cNvPr>
            <p:cNvCxnSpPr>
              <a:cxnSpLocks/>
            </p:cNvCxnSpPr>
            <p:nvPr/>
          </p:nvCxnSpPr>
          <p:spPr>
            <a:xfrm>
              <a:off x="769354" y="9032385"/>
              <a:ext cx="0" cy="468000"/>
            </a:xfrm>
            <a:prstGeom prst="line">
              <a:avLst/>
            </a:prstGeom>
            <a:noFill/>
            <a:ln w="762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68" name="Grupo 67">
            <a:extLst>
              <a:ext uri="{FF2B5EF4-FFF2-40B4-BE49-F238E27FC236}">
                <a16:creationId xmlns:a16="http://schemas.microsoft.com/office/drawing/2014/main" id="{A23EE4D0-1B0F-FA5C-E3BF-CD9058ACB733}"/>
              </a:ext>
            </a:extLst>
          </p:cNvPr>
          <p:cNvGrpSpPr/>
          <p:nvPr/>
        </p:nvGrpSpPr>
        <p:grpSpPr>
          <a:xfrm>
            <a:off x="20631136" y="10802449"/>
            <a:ext cx="756000" cy="468001"/>
            <a:chOff x="388323" y="9032384"/>
            <a:chExt cx="756000" cy="468001"/>
          </a:xfrm>
        </p:grpSpPr>
        <p:sp>
          <p:nvSpPr>
            <p:cNvPr id="69" name="Triángulo 68">
              <a:extLst>
                <a:ext uri="{FF2B5EF4-FFF2-40B4-BE49-F238E27FC236}">
                  <a16:creationId xmlns:a16="http://schemas.microsoft.com/office/drawing/2014/main" id="{6F974B79-6313-6A70-5D52-A2D0A75C7B52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92414" y="8931159"/>
              <a:ext cx="159028" cy="367209"/>
            </a:xfrm>
            <a:prstGeom prst="triangle">
              <a:avLst/>
            </a:prstGeom>
            <a:noFill/>
            <a:ln w="4445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70" name="Triángulo 69">
              <a:extLst>
                <a:ext uri="{FF2B5EF4-FFF2-40B4-BE49-F238E27FC236}">
                  <a16:creationId xmlns:a16="http://schemas.microsoft.com/office/drawing/2014/main" id="{95812159-A4C6-1001-C5D9-EBC32E839DF9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881205" y="8928293"/>
              <a:ext cx="159028" cy="367209"/>
            </a:xfrm>
            <a:prstGeom prst="triangle">
              <a:avLst/>
            </a:prstGeom>
            <a:noFill/>
            <a:ln w="4445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cxnSp>
          <p:nvCxnSpPr>
            <p:cNvPr id="71" name="Conector recto 70">
              <a:extLst>
                <a:ext uri="{FF2B5EF4-FFF2-40B4-BE49-F238E27FC236}">
                  <a16:creationId xmlns:a16="http://schemas.microsoft.com/office/drawing/2014/main" id="{F94D2A5A-4F07-F820-4D89-5C0679A59991}"/>
                </a:ext>
              </a:extLst>
            </p:cNvPr>
            <p:cNvCxnSpPr>
              <a:cxnSpLocks/>
            </p:cNvCxnSpPr>
            <p:nvPr/>
          </p:nvCxnSpPr>
          <p:spPr>
            <a:xfrm>
              <a:off x="769354" y="9032385"/>
              <a:ext cx="0" cy="468000"/>
            </a:xfrm>
            <a:prstGeom prst="line">
              <a:avLst/>
            </a:prstGeom>
            <a:noFill/>
            <a:ln w="762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72" name="Grupo 71">
            <a:extLst>
              <a:ext uri="{FF2B5EF4-FFF2-40B4-BE49-F238E27FC236}">
                <a16:creationId xmlns:a16="http://schemas.microsoft.com/office/drawing/2014/main" id="{DE839AA1-535D-8AD2-BCE1-3415B277904D}"/>
              </a:ext>
            </a:extLst>
          </p:cNvPr>
          <p:cNvGrpSpPr/>
          <p:nvPr/>
        </p:nvGrpSpPr>
        <p:grpSpPr>
          <a:xfrm>
            <a:off x="21782994" y="11061175"/>
            <a:ext cx="756000" cy="468001"/>
            <a:chOff x="388323" y="9032384"/>
            <a:chExt cx="756000" cy="468001"/>
          </a:xfrm>
        </p:grpSpPr>
        <p:sp>
          <p:nvSpPr>
            <p:cNvPr id="73" name="Triángulo 72">
              <a:extLst>
                <a:ext uri="{FF2B5EF4-FFF2-40B4-BE49-F238E27FC236}">
                  <a16:creationId xmlns:a16="http://schemas.microsoft.com/office/drawing/2014/main" id="{90B4C5A8-3902-FE51-BC5E-E7AD0862225C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92414" y="8931159"/>
              <a:ext cx="159028" cy="367209"/>
            </a:xfrm>
            <a:prstGeom prst="triangle">
              <a:avLst/>
            </a:prstGeom>
            <a:noFill/>
            <a:ln w="4445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74" name="Triángulo 73">
              <a:extLst>
                <a:ext uri="{FF2B5EF4-FFF2-40B4-BE49-F238E27FC236}">
                  <a16:creationId xmlns:a16="http://schemas.microsoft.com/office/drawing/2014/main" id="{437D4BFD-0141-1BE4-7B5C-CC80023F675C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881205" y="8928293"/>
              <a:ext cx="159028" cy="367209"/>
            </a:xfrm>
            <a:prstGeom prst="triangle">
              <a:avLst/>
            </a:prstGeom>
            <a:noFill/>
            <a:ln w="4445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cxnSp>
          <p:nvCxnSpPr>
            <p:cNvPr id="75" name="Conector recto 74">
              <a:extLst>
                <a:ext uri="{FF2B5EF4-FFF2-40B4-BE49-F238E27FC236}">
                  <a16:creationId xmlns:a16="http://schemas.microsoft.com/office/drawing/2014/main" id="{7A101798-C351-F4AB-9A30-E62711E51B94}"/>
                </a:ext>
              </a:extLst>
            </p:cNvPr>
            <p:cNvCxnSpPr>
              <a:cxnSpLocks/>
            </p:cNvCxnSpPr>
            <p:nvPr/>
          </p:nvCxnSpPr>
          <p:spPr>
            <a:xfrm>
              <a:off x="769354" y="9032385"/>
              <a:ext cx="0" cy="468000"/>
            </a:xfrm>
            <a:prstGeom prst="line">
              <a:avLst/>
            </a:prstGeom>
            <a:noFill/>
            <a:ln w="762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76" name="Imagen 75">
            <a:extLst>
              <a:ext uri="{FF2B5EF4-FFF2-40B4-BE49-F238E27FC236}">
                <a16:creationId xmlns:a16="http://schemas.microsoft.com/office/drawing/2014/main" id="{FD0ECC44-2EAD-EC5F-A7FB-18C9F44FA2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46841">
            <a:off x="13744701" y="6987764"/>
            <a:ext cx="1519750" cy="7818850"/>
          </a:xfrm>
          <a:prstGeom prst="rect">
            <a:avLst/>
          </a:prstGeom>
          <a:effectLst>
            <a:outerShdw blurRad="63500" algn="ctr" rotWithShape="0">
              <a:srgbClr val="C00000">
                <a:alpha val="40000"/>
              </a:srgbClr>
            </a:outerShdw>
          </a:effectLst>
        </p:spPr>
      </p:pic>
      <p:sp>
        <p:nvSpPr>
          <p:cNvPr id="77" name="CuadroTexto 76">
            <a:extLst>
              <a:ext uri="{FF2B5EF4-FFF2-40B4-BE49-F238E27FC236}">
                <a16:creationId xmlns:a16="http://schemas.microsoft.com/office/drawing/2014/main" id="{10ABC9A7-3373-1986-AE21-50F0ADE7550B}"/>
              </a:ext>
            </a:extLst>
          </p:cNvPr>
          <p:cNvSpPr txBox="1"/>
          <p:nvPr/>
        </p:nvSpPr>
        <p:spPr>
          <a:xfrm>
            <a:off x="14222483" y="12245655"/>
            <a:ext cx="3456935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s-ES" sz="3200" b="1" dirty="0">
                <a:latin typeface="Avenir Next" panose="020B0503020202020204" pitchFamily="34" charset="0"/>
              </a:rPr>
              <a:t>radio </a:t>
            </a:r>
            <a:r>
              <a:rPr lang="es-ES" sz="3200" b="1" dirty="0" err="1">
                <a:latin typeface="Avenir Next" panose="020B0503020202020204" pitchFamily="34" charset="0"/>
              </a:rPr>
              <a:t>antennas</a:t>
            </a:r>
            <a:endParaRPr lang="es-ES" sz="3200" b="1" dirty="0">
              <a:latin typeface="Avenir Next" panose="020B0503020202020204" pitchFamily="34" charset="0"/>
            </a:endParaRP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0DEA15F3-3CD7-2121-6077-975A6FD8A9CA}"/>
              </a:ext>
            </a:extLst>
          </p:cNvPr>
          <p:cNvSpPr txBox="1"/>
          <p:nvPr/>
        </p:nvSpPr>
        <p:spPr>
          <a:xfrm>
            <a:off x="18917205" y="8316185"/>
            <a:ext cx="3427861" cy="1077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es-ES" sz="3200" b="1" dirty="0">
                <a:latin typeface="Avenir Next" panose="020B0503020202020204" pitchFamily="34" charset="0"/>
              </a:rPr>
              <a:t>radio </a:t>
            </a:r>
          </a:p>
          <a:p>
            <a:pPr algn="r">
              <a:spcBef>
                <a:spcPts val="0"/>
              </a:spcBef>
            </a:pPr>
            <a:r>
              <a:rPr lang="es-ES" sz="3200" b="1" dirty="0" err="1">
                <a:latin typeface="Avenir Next" panose="020B0503020202020204" pitchFamily="34" charset="0"/>
              </a:rPr>
              <a:t>antennas</a:t>
            </a:r>
            <a:endParaRPr lang="es-ES" sz="3200" b="1" dirty="0">
              <a:latin typeface="Avenir Next" panose="020B0503020202020204" pitchFamily="34" charset="0"/>
            </a:endParaRPr>
          </a:p>
        </p:txBody>
      </p:sp>
      <p:grpSp>
        <p:nvGrpSpPr>
          <p:cNvPr id="79" name="Grupo 78">
            <a:extLst>
              <a:ext uri="{FF2B5EF4-FFF2-40B4-BE49-F238E27FC236}">
                <a16:creationId xmlns:a16="http://schemas.microsoft.com/office/drawing/2014/main" id="{51950568-D782-E4D9-8DFA-D8DAAB70AEF2}"/>
              </a:ext>
            </a:extLst>
          </p:cNvPr>
          <p:cNvGrpSpPr/>
          <p:nvPr/>
        </p:nvGrpSpPr>
        <p:grpSpPr>
          <a:xfrm rot="173823">
            <a:off x="18129533" y="10538268"/>
            <a:ext cx="319614" cy="688503"/>
            <a:chOff x="20999303" y="6562902"/>
            <a:chExt cx="319614" cy="688503"/>
          </a:xfrm>
        </p:grpSpPr>
        <p:cxnSp>
          <p:nvCxnSpPr>
            <p:cNvPr id="80" name="Conector recto 79">
              <a:extLst>
                <a:ext uri="{FF2B5EF4-FFF2-40B4-BE49-F238E27FC236}">
                  <a16:creationId xmlns:a16="http://schemas.microsoft.com/office/drawing/2014/main" id="{6EDB29DD-6F78-1E4C-38F7-8A36BC35DA04}"/>
                </a:ext>
              </a:extLst>
            </p:cNvPr>
            <p:cNvCxnSpPr>
              <a:cxnSpLocks/>
            </p:cNvCxnSpPr>
            <p:nvPr/>
          </p:nvCxnSpPr>
          <p:spPr>
            <a:xfrm>
              <a:off x="21187074" y="6911163"/>
              <a:ext cx="0" cy="340242"/>
            </a:xfrm>
            <a:prstGeom prst="line">
              <a:avLst/>
            </a:prstGeom>
            <a:noFill/>
            <a:ln w="762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81" name="Elipse 80">
              <a:extLst>
                <a:ext uri="{FF2B5EF4-FFF2-40B4-BE49-F238E27FC236}">
                  <a16:creationId xmlns:a16="http://schemas.microsoft.com/office/drawing/2014/main" id="{CC1BE88D-38CA-3182-68DA-3095735FA5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999303" y="6562902"/>
              <a:ext cx="319614" cy="319614"/>
            </a:xfrm>
            <a:prstGeom prst="ellipse">
              <a:avLst/>
            </a:prstGeom>
            <a:noFill/>
            <a:ln w="762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grpSp>
        <p:nvGrpSpPr>
          <p:cNvPr id="83" name="Grupo 82">
            <a:extLst>
              <a:ext uri="{FF2B5EF4-FFF2-40B4-BE49-F238E27FC236}">
                <a16:creationId xmlns:a16="http://schemas.microsoft.com/office/drawing/2014/main" id="{0E241BA9-49F5-0547-F15C-90D04D5E45BD}"/>
              </a:ext>
            </a:extLst>
          </p:cNvPr>
          <p:cNvGrpSpPr/>
          <p:nvPr/>
        </p:nvGrpSpPr>
        <p:grpSpPr>
          <a:xfrm rot="173823">
            <a:off x="17346269" y="11030908"/>
            <a:ext cx="319614" cy="688503"/>
            <a:chOff x="20999303" y="6562902"/>
            <a:chExt cx="319614" cy="688503"/>
          </a:xfrm>
        </p:grpSpPr>
        <p:cxnSp>
          <p:nvCxnSpPr>
            <p:cNvPr id="84" name="Conector recto 83">
              <a:extLst>
                <a:ext uri="{FF2B5EF4-FFF2-40B4-BE49-F238E27FC236}">
                  <a16:creationId xmlns:a16="http://schemas.microsoft.com/office/drawing/2014/main" id="{59DD22BB-DCBF-A366-7B5D-E47DA504B69B}"/>
                </a:ext>
              </a:extLst>
            </p:cNvPr>
            <p:cNvCxnSpPr>
              <a:cxnSpLocks/>
            </p:cNvCxnSpPr>
            <p:nvPr/>
          </p:nvCxnSpPr>
          <p:spPr>
            <a:xfrm>
              <a:off x="21187074" y="6911163"/>
              <a:ext cx="0" cy="340242"/>
            </a:xfrm>
            <a:prstGeom prst="line">
              <a:avLst/>
            </a:prstGeom>
            <a:noFill/>
            <a:ln w="762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85" name="Elipse 84">
              <a:extLst>
                <a:ext uri="{FF2B5EF4-FFF2-40B4-BE49-F238E27FC236}">
                  <a16:creationId xmlns:a16="http://schemas.microsoft.com/office/drawing/2014/main" id="{1F34E32C-D854-137B-01A5-165A7EF549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999303" y="6562902"/>
              <a:ext cx="319614" cy="319614"/>
            </a:xfrm>
            <a:prstGeom prst="ellipse">
              <a:avLst/>
            </a:prstGeom>
            <a:noFill/>
            <a:ln w="762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grpSp>
        <p:nvGrpSpPr>
          <p:cNvPr id="86" name="Grupo 85">
            <a:extLst>
              <a:ext uri="{FF2B5EF4-FFF2-40B4-BE49-F238E27FC236}">
                <a16:creationId xmlns:a16="http://schemas.microsoft.com/office/drawing/2014/main" id="{53346C3C-8710-6081-7584-B66D8796F366}"/>
              </a:ext>
            </a:extLst>
          </p:cNvPr>
          <p:cNvGrpSpPr/>
          <p:nvPr/>
        </p:nvGrpSpPr>
        <p:grpSpPr>
          <a:xfrm rot="173823">
            <a:off x="16924513" y="10439031"/>
            <a:ext cx="319614" cy="688503"/>
            <a:chOff x="20999303" y="6562902"/>
            <a:chExt cx="319614" cy="688503"/>
          </a:xfrm>
        </p:grpSpPr>
        <p:cxnSp>
          <p:nvCxnSpPr>
            <p:cNvPr id="88" name="Conector recto 87">
              <a:extLst>
                <a:ext uri="{FF2B5EF4-FFF2-40B4-BE49-F238E27FC236}">
                  <a16:creationId xmlns:a16="http://schemas.microsoft.com/office/drawing/2014/main" id="{C074A1C7-0ED3-9305-B805-DCB13EECBD74}"/>
                </a:ext>
              </a:extLst>
            </p:cNvPr>
            <p:cNvCxnSpPr>
              <a:cxnSpLocks/>
            </p:cNvCxnSpPr>
            <p:nvPr/>
          </p:nvCxnSpPr>
          <p:spPr>
            <a:xfrm>
              <a:off x="21187074" y="6911163"/>
              <a:ext cx="0" cy="340242"/>
            </a:xfrm>
            <a:prstGeom prst="line">
              <a:avLst/>
            </a:prstGeom>
            <a:noFill/>
            <a:ln w="762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6F944681-9B85-BFBD-8E3D-B00A1D2C92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999303" y="6562902"/>
              <a:ext cx="319614" cy="319614"/>
            </a:xfrm>
            <a:prstGeom prst="ellipse">
              <a:avLst/>
            </a:prstGeom>
            <a:noFill/>
            <a:ln w="762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grpSp>
        <p:nvGrpSpPr>
          <p:cNvPr id="90" name="Grupo 89">
            <a:extLst>
              <a:ext uri="{FF2B5EF4-FFF2-40B4-BE49-F238E27FC236}">
                <a16:creationId xmlns:a16="http://schemas.microsoft.com/office/drawing/2014/main" id="{52F2CA14-3128-13C7-3276-546D73578333}"/>
              </a:ext>
            </a:extLst>
          </p:cNvPr>
          <p:cNvGrpSpPr/>
          <p:nvPr/>
        </p:nvGrpSpPr>
        <p:grpSpPr>
          <a:xfrm>
            <a:off x="16013661" y="10995466"/>
            <a:ext cx="319614" cy="688503"/>
            <a:chOff x="20999303" y="6562902"/>
            <a:chExt cx="319614" cy="688503"/>
          </a:xfrm>
        </p:grpSpPr>
        <p:cxnSp>
          <p:nvCxnSpPr>
            <p:cNvPr id="91" name="Conector recto 90">
              <a:extLst>
                <a:ext uri="{FF2B5EF4-FFF2-40B4-BE49-F238E27FC236}">
                  <a16:creationId xmlns:a16="http://schemas.microsoft.com/office/drawing/2014/main" id="{82B25F5A-B706-F9B6-D40F-9B3189D11785}"/>
                </a:ext>
              </a:extLst>
            </p:cNvPr>
            <p:cNvCxnSpPr>
              <a:cxnSpLocks/>
            </p:cNvCxnSpPr>
            <p:nvPr/>
          </p:nvCxnSpPr>
          <p:spPr>
            <a:xfrm>
              <a:off x="21187074" y="6911163"/>
              <a:ext cx="0" cy="340242"/>
            </a:xfrm>
            <a:prstGeom prst="line">
              <a:avLst/>
            </a:prstGeom>
            <a:noFill/>
            <a:ln w="762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92" name="Elipse 91">
              <a:extLst>
                <a:ext uri="{FF2B5EF4-FFF2-40B4-BE49-F238E27FC236}">
                  <a16:creationId xmlns:a16="http://schemas.microsoft.com/office/drawing/2014/main" id="{C8797408-4139-99A1-05B5-3CA9324581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999303" y="6562902"/>
              <a:ext cx="319614" cy="319614"/>
            </a:xfrm>
            <a:prstGeom prst="ellipse">
              <a:avLst/>
            </a:prstGeom>
            <a:noFill/>
            <a:ln w="762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grpSp>
        <p:nvGrpSpPr>
          <p:cNvPr id="94" name="Grupo 93">
            <a:extLst>
              <a:ext uri="{FF2B5EF4-FFF2-40B4-BE49-F238E27FC236}">
                <a16:creationId xmlns:a16="http://schemas.microsoft.com/office/drawing/2014/main" id="{795945D8-D42D-31E3-C87C-2BB70BF28915}"/>
              </a:ext>
            </a:extLst>
          </p:cNvPr>
          <p:cNvGrpSpPr/>
          <p:nvPr/>
        </p:nvGrpSpPr>
        <p:grpSpPr>
          <a:xfrm>
            <a:off x="14613709" y="10977746"/>
            <a:ext cx="319614" cy="688503"/>
            <a:chOff x="20999303" y="6562902"/>
            <a:chExt cx="319614" cy="688503"/>
          </a:xfrm>
        </p:grpSpPr>
        <p:cxnSp>
          <p:nvCxnSpPr>
            <p:cNvPr id="95" name="Conector recto 94">
              <a:extLst>
                <a:ext uri="{FF2B5EF4-FFF2-40B4-BE49-F238E27FC236}">
                  <a16:creationId xmlns:a16="http://schemas.microsoft.com/office/drawing/2014/main" id="{4DEB818E-40BD-6DC5-9F4D-5A830DB1DD08}"/>
                </a:ext>
              </a:extLst>
            </p:cNvPr>
            <p:cNvCxnSpPr>
              <a:cxnSpLocks/>
            </p:cNvCxnSpPr>
            <p:nvPr/>
          </p:nvCxnSpPr>
          <p:spPr>
            <a:xfrm>
              <a:off x="21187074" y="6911163"/>
              <a:ext cx="0" cy="340242"/>
            </a:xfrm>
            <a:prstGeom prst="line">
              <a:avLst/>
            </a:prstGeom>
            <a:noFill/>
            <a:ln w="762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97" name="Elipse 96">
              <a:extLst>
                <a:ext uri="{FF2B5EF4-FFF2-40B4-BE49-F238E27FC236}">
                  <a16:creationId xmlns:a16="http://schemas.microsoft.com/office/drawing/2014/main" id="{3D93A203-AAF7-A693-19F1-232F9A8FF3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999303" y="6562902"/>
              <a:ext cx="319614" cy="319614"/>
            </a:xfrm>
            <a:prstGeom prst="ellipse">
              <a:avLst/>
            </a:prstGeom>
            <a:noFill/>
            <a:ln w="762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sp>
        <p:nvSpPr>
          <p:cNvPr id="98" name="Trapèze 17">
            <a:extLst>
              <a:ext uri="{FF2B5EF4-FFF2-40B4-BE49-F238E27FC236}">
                <a16:creationId xmlns:a16="http://schemas.microsoft.com/office/drawing/2014/main" id="{D16B7395-AFB8-1E33-8AFB-4CE3ADC3A340}"/>
              </a:ext>
            </a:extLst>
          </p:cNvPr>
          <p:cNvSpPr/>
          <p:nvPr/>
        </p:nvSpPr>
        <p:spPr>
          <a:xfrm rot="15772872">
            <a:off x="17610018" y="5743379"/>
            <a:ext cx="1344168" cy="9388736"/>
          </a:xfrm>
          <a:prstGeom prst="trapezoid">
            <a:avLst>
              <a:gd name="adj" fmla="val 42612"/>
            </a:avLst>
          </a:prstGeom>
          <a:solidFill>
            <a:srgbClr val="0070C0">
              <a:alpha val="48000"/>
            </a:srgbClr>
          </a:solidFill>
          <a:ln>
            <a:gradFill flip="none" rotWithShape="1">
              <a:gsLst>
                <a:gs pos="0">
                  <a:srgbClr val="F8FCF5">
                    <a:alpha val="33000"/>
                  </a:srgbClr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endParaRPr lang="fr-FR" sz="2800" dirty="0">
              <a:latin typeface="Avenir Next" panose="020B0503020202020204" pitchFamily="34" charset="0"/>
            </a:endParaRPr>
          </a:p>
        </p:txBody>
      </p:sp>
      <p:sp>
        <p:nvSpPr>
          <p:cNvPr id="99" name="CuadroTexto 98">
            <a:extLst>
              <a:ext uri="{FF2B5EF4-FFF2-40B4-BE49-F238E27FC236}">
                <a16:creationId xmlns:a16="http://schemas.microsoft.com/office/drawing/2014/main" id="{29111D6F-D8DA-5756-F6A0-88A6CD95A4BD}"/>
              </a:ext>
            </a:extLst>
          </p:cNvPr>
          <p:cNvSpPr txBox="1"/>
          <p:nvPr/>
        </p:nvSpPr>
        <p:spPr>
          <a:xfrm>
            <a:off x="17576727" y="8436836"/>
            <a:ext cx="2180200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s-ES" sz="32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beamed</a:t>
            </a:r>
            <a:endParaRPr lang="es-ES" sz="3200" b="1" dirty="0">
              <a:solidFill>
                <a:srgbClr val="0070C0"/>
              </a:solidFill>
              <a:latin typeface="Avenir Next" panose="020B050302020202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es-ES" sz="3200" b="1" dirty="0">
                <a:solidFill>
                  <a:srgbClr val="0070C0"/>
                </a:solidFill>
                <a:latin typeface="Avenir Next" panose="020B0503020202020204" pitchFamily="34" charset="0"/>
              </a:rPr>
              <a:t>MHz-GHz </a:t>
            </a:r>
          </a:p>
          <a:p>
            <a:pPr algn="ctr">
              <a:spcBef>
                <a:spcPts val="0"/>
              </a:spcBef>
            </a:pPr>
            <a:r>
              <a:rPr lang="es-ES" sz="32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emission</a:t>
            </a:r>
            <a:endParaRPr lang="es-ES" sz="3200" b="1" dirty="0">
              <a:solidFill>
                <a:srgbClr val="0070C0"/>
              </a:solidFill>
              <a:latin typeface="Avenir Next" panose="020B0503020202020204" pitchFamily="34" charset="0"/>
            </a:endParaRPr>
          </a:p>
        </p:txBody>
      </p:sp>
      <p:sp>
        <p:nvSpPr>
          <p:cNvPr id="4" name="ZoneTexte 92">
            <a:extLst>
              <a:ext uri="{FF2B5EF4-FFF2-40B4-BE49-F238E27FC236}">
                <a16:creationId xmlns:a16="http://schemas.microsoft.com/office/drawing/2014/main" id="{04696333-2477-BC13-A525-9E9B87D1B60F}"/>
              </a:ext>
            </a:extLst>
          </p:cNvPr>
          <p:cNvSpPr txBox="1"/>
          <p:nvPr/>
        </p:nvSpPr>
        <p:spPr>
          <a:xfrm>
            <a:off x="2309939" y="10974598"/>
            <a:ext cx="2725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fr-FR" sz="3200" b="1" dirty="0">
                <a:latin typeface="Avenir Next" panose="020B0503020202020204" pitchFamily="34" charset="0"/>
                <a:cs typeface="Century Gothic"/>
              </a:rPr>
              <a:t>tau neutrino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8C2C66C-81F4-51A6-3B3E-1184F4850117}"/>
              </a:ext>
            </a:extLst>
          </p:cNvPr>
          <p:cNvSpPr txBox="1"/>
          <p:nvPr/>
        </p:nvSpPr>
        <p:spPr>
          <a:xfrm>
            <a:off x="13001401" y="12894685"/>
            <a:ext cx="5857293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s-ES" sz="3200" b="1" i="1" dirty="0">
                <a:solidFill>
                  <a:schemeClr val="tx1"/>
                </a:solidFill>
                <a:latin typeface="Avenir Next" panose="020B0503020202020204" pitchFamily="34" charset="0"/>
              </a:rPr>
              <a:t>Pierre Auger, GRAND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6CA58C5-D6E1-D361-6B4D-25F6D7A8C89C}"/>
              </a:ext>
            </a:extLst>
          </p:cNvPr>
          <p:cNvSpPr txBox="1"/>
          <p:nvPr/>
        </p:nvSpPr>
        <p:spPr>
          <a:xfrm>
            <a:off x="19209987" y="6619622"/>
            <a:ext cx="3427861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s-ES" sz="3200" b="1" i="1" dirty="0">
                <a:solidFill>
                  <a:schemeClr val="tx1"/>
                </a:solidFill>
                <a:latin typeface="Avenir Next" panose="020B0503020202020204" pitchFamily="34" charset="0"/>
              </a:rPr>
              <a:t>BEACON</a:t>
            </a:r>
            <a:br>
              <a:rPr lang="es-ES" sz="3200" b="1" i="1" dirty="0">
                <a:solidFill>
                  <a:schemeClr val="tx1"/>
                </a:solidFill>
                <a:latin typeface="Avenir Next" panose="020B0503020202020204" pitchFamily="34" charset="0"/>
              </a:rPr>
            </a:br>
            <a:r>
              <a:rPr lang="es-ES" sz="3200" b="1" i="1" dirty="0">
                <a:solidFill>
                  <a:schemeClr val="tx1"/>
                </a:solidFill>
                <a:latin typeface="Avenir Next" panose="020B0503020202020204" pitchFamily="34" charset="0"/>
              </a:rPr>
              <a:t>GRAND</a:t>
            </a:r>
            <a:br>
              <a:rPr lang="es-ES" sz="3200" b="1" i="1" dirty="0">
                <a:solidFill>
                  <a:schemeClr val="tx1"/>
                </a:solidFill>
                <a:latin typeface="Avenir Next" panose="020B0503020202020204" pitchFamily="34" charset="0"/>
              </a:rPr>
            </a:br>
            <a:r>
              <a:rPr lang="es-ES" sz="3200" b="1" i="1" dirty="0">
                <a:solidFill>
                  <a:srgbClr val="007A93"/>
                </a:solidFill>
                <a:latin typeface="Avenir Next" panose="020B0503020202020204" pitchFamily="34" charset="0"/>
              </a:rPr>
              <a:t>HERON</a:t>
            </a:r>
          </a:p>
        </p:txBody>
      </p:sp>
    </p:spTree>
    <p:extLst>
      <p:ext uri="{BB962C8B-B14F-4D97-AF65-F5344CB8AC3E}">
        <p14:creationId xmlns:p14="http://schemas.microsoft.com/office/powerpoint/2010/main" val="13193016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8F2D7-B43D-8B66-2F24-FC6FCCC74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lide Number">
            <a:extLst>
              <a:ext uri="{FF2B5EF4-FFF2-40B4-BE49-F238E27FC236}">
                <a16:creationId xmlns:a16="http://schemas.microsoft.com/office/drawing/2014/main" id="{1833280C-553A-BD4C-41DC-CF08A392AAA5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872656" y="13158821"/>
            <a:ext cx="283770" cy="46106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39</a:t>
            </a:fld>
            <a:endParaRPr/>
          </a:p>
        </p:txBody>
      </p:sp>
      <p:pic>
        <p:nvPicPr>
          <p:cNvPr id="490" name="heron_logo.png" descr="heron_logo.png">
            <a:extLst>
              <a:ext uri="{FF2B5EF4-FFF2-40B4-BE49-F238E27FC236}">
                <a16:creationId xmlns:a16="http://schemas.microsoft.com/office/drawing/2014/main" id="{D2D38ABA-9A18-3222-1BBB-11C9D730C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7888" y="238817"/>
            <a:ext cx="1728343" cy="155380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Marcador de contenido 28">
            <a:extLst>
              <a:ext uri="{FF2B5EF4-FFF2-40B4-BE49-F238E27FC236}">
                <a16:creationId xmlns:a16="http://schemas.microsoft.com/office/drawing/2014/main" id="{E527B6E7-4472-61CF-2749-68B2307826B7}"/>
              </a:ext>
            </a:extLst>
          </p:cNvPr>
          <p:cNvSpPr txBox="1">
            <a:spLocks/>
          </p:cNvSpPr>
          <p:nvPr/>
        </p:nvSpPr>
        <p:spPr>
          <a:xfrm>
            <a:off x="14492913" y="1240320"/>
            <a:ext cx="9195122" cy="37851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s-ES" sz="4000" b="1" dirty="0">
                <a:latin typeface="Avenir Next" panose="020B0503020202020204" pitchFamily="34" charset="0"/>
              </a:rPr>
              <a:t>Jáchal </a:t>
            </a:r>
            <a:r>
              <a:rPr lang="es-ES" sz="4000" b="1" dirty="0" err="1">
                <a:latin typeface="Avenir Next" panose="020B0503020202020204" pitchFamily="34" charset="0"/>
              </a:rPr>
              <a:t>Department</a:t>
            </a:r>
            <a:r>
              <a:rPr lang="es-ES" sz="4000" b="1" dirty="0">
                <a:latin typeface="Avenir Next" panose="020B0503020202020204" pitchFamily="34" charset="0"/>
              </a:rPr>
              <a:t>, </a:t>
            </a:r>
          </a:p>
          <a:p>
            <a:pPr>
              <a:buFont typeface="Arial" panose="020B0604020202020204" pitchFamily="34" charset="0"/>
              <a:buNone/>
            </a:pPr>
            <a:r>
              <a:rPr lang="es-ES" sz="4000" b="1" dirty="0">
                <a:latin typeface="Avenir Next" panose="020B0503020202020204" pitchFamily="34" charset="0"/>
              </a:rPr>
              <a:t>San Juan </a:t>
            </a:r>
            <a:r>
              <a:rPr lang="es-ES" sz="4000" b="1" dirty="0" err="1">
                <a:latin typeface="Avenir Next" panose="020B0503020202020204" pitchFamily="34" charset="0"/>
              </a:rPr>
              <a:t>province</a:t>
            </a:r>
            <a:r>
              <a:rPr lang="es-ES" sz="4000" b="1" dirty="0">
                <a:latin typeface="Avenir Next" panose="020B0503020202020204" pitchFamily="34" charset="0"/>
              </a:rPr>
              <a:t>, Argentina</a:t>
            </a:r>
          </a:p>
          <a:p>
            <a:pPr>
              <a:buFont typeface="Arial" panose="020B0604020202020204" pitchFamily="34" charset="0"/>
              <a:buNone/>
            </a:pPr>
            <a:r>
              <a:rPr lang="es-ES" sz="3600" dirty="0" err="1">
                <a:latin typeface="Avenir Next" panose="020B0503020202020204" pitchFamily="34" charset="0"/>
              </a:rPr>
              <a:t>Latitude</a:t>
            </a:r>
            <a:r>
              <a:rPr lang="es-ES" sz="3600" dirty="0">
                <a:latin typeface="Avenir Next" panose="020B0503020202020204" pitchFamily="34" charset="0"/>
              </a:rPr>
              <a:t> -30.5º </a:t>
            </a:r>
          </a:p>
          <a:p>
            <a:pPr algn="just">
              <a:buFont typeface="Arial" panose="020B0604020202020204" pitchFamily="34" charset="0"/>
              <a:buNone/>
            </a:pPr>
            <a:endParaRPr lang="es-ES" sz="3600" b="1" dirty="0">
              <a:latin typeface="Avenir Next" panose="020B0503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529DDF7-F38C-E86F-6996-6C735D370B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59" y="2814886"/>
            <a:ext cx="12786154" cy="9627220"/>
          </a:xfrm>
          <a:prstGeom prst="rect">
            <a:avLst/>
          </a:prstGeom>
        </p:spPr>
      </p:pic>
      <p:sp>
        <p:nvSpPr>
          <p:cNvPr id="2" name="Site: San Juan Province, Argentina">
            <a:extLst>
              <a:ext uri="{FF2B5EF4-FFF2-40B4-BE49-F238E27FC236}">
                <a16:creationId xmlns:a16="http://schemas.microsoft.com/office/drawing/2014/main" id="{14714143-0AA2-BBEA-DED2-067A0907F6C4}"/>
              </a:ext>
            </a:extLst>
          </p:cNvPr>
          <p:cNvSpPr txBox="1"/>
          <p:nvPr/>
        </p:nvSpPr>
        <p:spPr>
          <a:xfrm>
            <a:off x="387769" y="313868"/>
            <a:ext cx="9698339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spcBef>
                <a:spcPts val="0"/>
              </a:spcBef>
              <a:defRPr sz="6000"/>
            </a:lvl1pPr>
          </a:lstStyle>
          <a:p>
            <a:pPr algn="l"/>
            <a:r>
              <a:rPr lang="en-US" b="1" dirty="0">
                <a:solidFill>
                  <a:srgbClr val="007A93"/>
                </a:solidFill>
                <a:latin typeface="Avenir Next" panose="020B0503020202020204" pitchFamily="34" charset="0"/>
              </a:rPr>
              <a:t>Site survey</a:t>
            </a:r>
            <a:endParaRPr b="1" dirty="0">
              <a:solidFill>
                <a:srgbClr val="007A93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C5E630D-07C1-B218-2B43-F245EBD8B8BD}"/>
              </a:ext>
            </a:extLst>
          </p:cNvPr>
          <p:cNvSpPr txBox="1"/>
          <p:nvPr/>
        </p:nvSpPr>
        <p:spPr>
          <a:xfrm>
            <a:off x="351866" y="1462125"/>
            <a:ext cx="13490258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Bef>
                <a:spcPts val="0"/>
              </a:spcBef>
              <a:defRPr sz="3800">
                <a:solidFill>
                  <a:srgbClr val="63D5D9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4400" b="1" dirty="0">
                <a:solidFill>
                  <a:schemeClr val="tx1"/>
                </a:solidFill>
                <a:latin typeface="Avenir Next" panose="020B0503020202020204" pitchFamily="34" charset="0"/>
                <a:sym typeface="Helvetica Neue"/>
              </a:rPr>
              <a:t>San Juan Province, Argentina, 25-29 March 2026</a:t>
            </a:r>
          </a:p>
        </p:txBody>
      </p:sp>
    </p:spTree>
    <p:extLst>
      <p:ext uri="{BB962C8B-B14F-4D97-AF65-F5344CB8AC3E}">
        <p14:creationId xmlns:p14="http://schemas.microsoft.com/office/powerpoint/2010/main" val="325913314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36616-1587-B06C-960D-6B6C24DBB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Agrupar 8">
            <a:extLst>
              <a:ext uri="{FF2B5EF4-FFF2-40B4-BE49-F238E27FC236}">
                <a16:creationId xmlns:a16="http://schemas.microsoft.com/office/drawing/2014/main" id="{31B8E737-EB0F-0546-4132-C0352901A6F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8184" y="1748852"/>
            <a:ext cx="8782050" cy="11659968"/>
            <a:chOff x="123659" y="404664"/>
            <a:chExt cx="5054600" cy="6709122"/>
          </a:xfrm>
        </p:grpSpPr>
        <p:grpSp>
          <p:nvGrpSpPr>
            <p:cNvPr id="25610" name="Agrupar 5">
              <a:extLst>
                <a:ext uri="{FF2B5EF4-FFF2-40B4-BE49-F238E27FC236}">
                  <a16:creationId xmlns:a16="http://schemas.microsoft.com/office/drawing/2014/main" id="{C5B109C8-59B4-322B-D32A-906DD90CA2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3659" y="404664"/>
              <a:ext cx="5054600" cy="6542088"/>
              <a:chOff x="-34397" y="152400"/>
              <a:chExt cx="5054600" cy="6542088"/>
            </a:xfrm>
          </p:grpSpPr>
          <p:pic>
            <p:nvPicPr>
              <p:cNvPr id="25612" name="Picture 13" descr="Shingle">
                <a:extLst>
                  <a:ext uri="{FF2B5EF4-FFF2-40B4-BE49-F238E27FC236}">
                    <a16:creationId xmlns:a16="http://schemas.microsoft.com/office/drawing/2014/main" id="{E8504B52-1A5C-CAE7-71DE-9798ED609B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4397" y="152400"/>
                <a:ext cx="5054600" cy="6542088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</p:pic>
          <p:sp>
            <p:nvSpPr>
              <p:cNvPr id="25613" name="CuadroTexto 4">
                <a:extLst>
                  <a:ext uri="{FF2B5EF4-FFF2-40B4-BE49-F238E27FC236}">
                    <a16:creationId xmlns:a16="http://schemas.microsoft.com/office/drawing/2014/main" id="{B9A20F03-8BA7-8EF5-207F-F28BBBB9AB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9512" y="389365"/>
                <a:ext cx="4608512" cy="37189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endParaRPr lang="es-ES" altLang="es-ES" sz="3600"/>
              </a:p>
            </p:txBody>
          </p:sp>
        </p:grpSp>
        <p:sp>
          <p:nvSpPr>
            <p:cNvPr id="25611" name="CuadroTexto 7">
              <a:extLst>
                <a:ext uri="{FF2B5EF4-FFF2-40B4-BE49-F238E27FC236}">
                  <a16:creationId xmlns:a16="http://schemas.microsoft.com/office/drawing/2014/main" id="{7C836538-2A83-D2A9-F00E-EF49E11D26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659" y="6901273"/>
              <a:ext cx="1726948" cy="212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" sz="1800" dirty="0" err="1">
                  <a:latin typeface="Avenir Next" panose="020B0503020202020204" pitchFamily="34" charset="0"/>
                </a:rPr>
                <a:t>credit</a:t>
              </a:r>
              <a:r>
                <a:rPr lang="es-ES" altLang="es-ES" sz="1800" dirty="0">
                  <a:latin typeface="Avenir Next" panose="020B0503020202020204" pitchFamily="34" charset="0"/>
                </a:rPr>
                <a:t>: Francis </a:t>
              </a:r>
              <a:r>
                <a:rPr lang="es-ES" altLang="es-ES" sz="1800" dirty="0" err="1">
                  <a:latin typeface="Avenir Next" panose="020B0503020202020204" pitchFamily="34" charset="0"/>
                </a:rPr>
                <a:t>Halzen</a:t>
              </a:r>
              <a:endParaRPr lang="es-ES" altLang="es-ES" sz="1800" dirty="0">
                <a:latin typeface="Avenir Next" panose="020B0503020202020204" pitchFamily="34" charset="0"/>
              </a:endParaRPr>
            </a:p>
          </p:txBody>
        </p:sp>
      </p:grpSp>
      <p:sp>
        <p:nvSpPr>
          <p:cNvPr id="25602" name="Título 1">
            <a:extLst>
              <a:ext uri="{FF2B5EF4-FFF2-40B4-BE49-F238E27FC236}">
                <a16:creationId xmlns:a16="http://schemas.microsoft.com/office/drawing/2014/main" id="{841DA5D2-87F0-12FA-3736-4CAE93E80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9981" y="-159144"/>
            <a:ext cx="16891000" cy="2286002"/>
          </a:xfrm>
        </p:spPr>
        <p:txBody>
          <a:bodyPr>
            <a:normAutofit/>
          </a:bodyPr>
          <a:lstStyle/>
          <a:p>
            <a:pPr algn="ctr"/>
            <a:r>
              <a:rPr lang="es-ES" altLang="es-ES" sz="6000" b="1" dirty="0">
                <a:solidFill>
                  <a:srgbClr val="007A93"/>
                </a:solidFill>
                <a:ea typeface="ＭＳ Ｐゴシック" panose="020B0600070205080204" pitchFamily="34" charset="-128"/>
              </a:rPr>
              <a:t>Neutrino </a:t>
            </a:r>
            <a:r>
              <a:rPr lang="es-ES" altLang="es-ES" sz="6000" b="1" dirty="0" err="1">
                <a:solidFill>
                  <a:srgbClr val="007A93"/>
                </a:solidFill>
                <a:ea typeface="ＭＳ Ｐゴシック" panose="020B0600070205080204" pitchFamily="34" charset="-128"/>
              </a:rPr>
              <a:t>beams</a:t>
            </a:r>
            <a:r>
              <a:rPr lang="es-ES" altLang="es-ES" sz="6000" b="1" dirty="0">
                <a:solidFill>
                  <a:srgbClr val="007A93"/>
                </a:solidFill>
                <a:ea typeface="ＭＳ Ｐゴシック" panose="020B0600070205080204" pitchFamily="34" charset="-128"/>
              </a:rPr>
              <a:t>: Heaven &amp; Earth </a:t>
            </a:r>
          </a:p>
        </p:txBody>
      </p:sp>
      <p:sp>
        <p:nvSpPr>
          <p:cNvPr id="25603" name="CuadroTexto 9">
            <a:extLst>
              <a:ext uri="{FF2B5EF4-FFF2-40B4-BE49-F238E27FC236}">
                <a16:creationId xmlns:a16="http://schemas.microsoft.com/office/drawing/2014/main" id="{5BB51FB3-9323-245C-A2CD-0759E341F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2698" y="1976015"/>
            <a:ext cx="34575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4800" b="1" dirty="0">
                <a:latin typeface="Avenir Next" panose="020B0503020202020204" pitchFamily="34" charset="0"/>
              </a:rPr>
              <a:t>Earth</a:t>
            </a:r>
          </a:p>
        </p:txBody>
      </p:sp>
      <p:sp>
        <p:nvSpPr>
          <p:cNvPr id="25604" name="CuadroTexto 10">
            <a:extLst>
              <a:ext uri="{FF2B5EF4-FFF2-40B4-BE49-F238E27FC236}">
                <a16:creationId xmlns:a16="http://schemas.microsoft.com/office/drawing/2014/main" id="{FF81D4BE-661B-0E06-BFBB-43FAA2867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94774" y="1866438"/>
            <a:ext cx="34575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4800" b="1" dirty="0">
                <a:latin typeface="Avenir Next" panose="020B0503020202020204" pitchFamily="34" charset="0"/>
              </a:rPr>
              <a:t>Heaven</a:t>
            </a:r>
          </a:p>
        </p:txBody>
      </p:sp>
      <p:grpSp>
        <p:nvGrpSpPr>
          <p:cNvPr id="25605" name="Agrupar 13">
            <a:extLst>
              <a:ext uri="{FF2B5EF4-FFF2-40B4-BE49-F238E27FC236}">
                <a16:creationId xmlns:a16="http://schemas.microsoft.com/office/drawing/2014/main" id="{F2F72ADF-2098-C295-A7F4-EA93052E61F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938597" y="2807012"/>
            <a:ext cx="6300000" cy="10492521"/>
            <a:chOff x="4932438" y="1609772"/>
            <a:chExt cx="3563989" cy="5935759"/>
          </a:xfrm>
        </p:grpSpPr>
        <p:pic>
          <p:nvPicPr>
            <p:cNvPr id="25607" name="Picture 4">
              <a:extLst>
                <a:ext uri="{FF2B5EF4-FFF2-40B4-BE49-F238E27FC236}">
                  <a16:creationId xmlns:a16="http://schemas.microsoft.com/office/drawing/2014/main" id="{9A448718-5301-79F8-40C4-63133C4679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438" y="1609772"/>
              <a:ext cx="3563989" cy="5935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8" name="CuadroTexto 12">
              <a:extLst>
                <a:ext uri="{FF2B5EF4-FFF2-40B4-BE49-F238E27FC236}">
                  <a16:creationId xmlns:a16="http://schemas.microsoft.com/office/drawing/2014/main" id="{52E88AAA-DF10-DF50-BE1C-C51D3AAA43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7650596" y="2277559"/>
              <a:ext cx="1115616" cy="3231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s-ES" altLang="es-ES" sz="3600"/>
            </a:p>
          </p:txBody>
        </p:sp>
        <p:sp>
          <p:nvSpPr>
            <p:cNvPr id="25609" name="CuadroTexto 11">
              <a:extLst>
                <a:ext uri="{FF2B5EF4-FFF2-40B4-BE49-F238E27FC236}">
                  <a16:creationId xmlns:a16="http://schemas.microsoft.com/office/drawing/2014/main" id="{904F4947-2E41-F5FE-B046-C009B78DE7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8341" y="6859935"/>
              <a:ext cx="1362972" cy="2089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800" dirty="0" err="1">
                  <a:latin typeface="Avenir Next" panose="020B0503020202020204" pitchFamily="34" charset="0"/>
                </a:rPr>
                <a:t>credit</a:t>
              </a:r>
              <a:r>
                <a:rPr lang="es-ES" altLang="es-ES" sz="1800" dirty="0">
                  <a:latin typeface="Avenir Next" panose="020B0503020202020204" pitchFamily="34" charset="0"/>
                </a:rPr>
                <a:t>: T, De Young</a:t>
              </a: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7C49D7D1-B8B6-E29B-BA49-BF7FAE78DB9B}"/>
              </a:ext>
            </a:extLst>
          </p:cNvPr>
          <p:cNvGrpSpPr/>
          <p:nvPr/>
        </p:nvGrpSpPr>
        <p:grpSpPr>
          <a:xfrm>
            <a:off x="7133997" y="2770280"/>
            <a:ext cx="10631306" cy="9042108"/>
            <a:chOff x="7133997" y="2770280"/>
            <a:chExt cx="10631306" cy="904210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1EFDC1A-6E99-795B-5967-CCE219DFE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93871" y="2770280"/>
              <a:ext cx="8792123" cy="8784000"/>
            </a:xfrm>
            <a:prstGeom prst="rect">
              <a:avLst/>
            </a:prstGeom>
          </p:spPr>
        </p:pic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E122D236-5111-2788-AC39-EA10BEBCDD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996281" y="6141103"/>
              <a:ext cx="830920" cy="830919"/>
            </a:xfrm>
            <a:prstGeom prst="ellipse">
              <a:avLst/>
            </a:prstGeom>
            <a:noFill/>
            <a:ln w="76200" cap="flat">
              <a:solidFill>
                <a:srgbClr val="0070C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F3E27E08-AE3D-8AEB-6453-AE50935803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981054" y="5273137"/>
              <a:ext cx="830920" cy="830919"/>
            </a:xfrm>
            <a:prstGeom prst="ellipse">
              <a:avLst/>
            </a:prstGeom>
            <a:noFill/>
            <a:ln w="76200" cap="flat">
              <a:solidFill>
                <a:srgbClr val="0070C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60673C73-0A1E-04FA-851E-BC29CCAC3C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295854" y="6354288"/>
              <a:ext cx="830920" cy="830919"/>
            </a:xfrm>
            <a:prstGeom prst="ellipse">
              <a:avLst/>
            </a:prstGeom>
            <a:noFill/>
            <a:ln w="76200" cap="flat">
              <a:solidFill>
                <a:srgbClr val="0070C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8" name="Text Box 21">
              <a:extLst>
                <a:ext uri="{FF2B5EF4-FFF2-40B4-BE49-F238E27FC236}">
                  <a16:creationId xmlns:a16="http://schemas.microsoft.com/office/drawing/2014/main" id="{A55C5A40-8C2E-6D08-B852-C9D75DB750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17416" y="8703844"/>
              <a:ext cx="3481949" cy="310854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0"/>
                </a:spcBef>
              </a:pPr>
              <a:r>
                <a:rPr lang="es-ES_tradnl" altLang="es-ES" sz="2800" b="1" dirty="0">
                  <a:latin typeface="Avenir Next" panose="020B0503020202020204" pitchFamily="34" charset="0"/>
                </a:rPr>
                <a:t>targets: </a:t>
              </a:r>
            </a:p>
            <a:p>
              <a:pPr eaLnBrk="1" hangingPunct="1">
                <a:spcBef>
                  <a:spcPts val="0"/>
                </a:spcBef>
              </a:pPr>
              <a:r>
                <a:rPr lang="es-ES_tradnl" altLang="es-ES" sz="2800" dirty="0" err="1">
                  <a:latin typeface="Avenir Next" panose="020B0503020202020204" pitchFamily="34" charset="0"/>
                </a:rPr>
                <a:t>photons</a:t>
              </a:r>
              <a:r>
                <a:rPr lang="es-ES_tradnl" altLang="es-ES" sz="2800" dirty="0">
                  <a:latin typeface="Avenir Next" panose="020B0503020202020204" pitchFamily="34" charset="0"/>
                </a:rPr>
                <a:t> </a:t>
              </a:r>
              <a:r>
                <a:rPr lang="es-ES_tradnl" altLang="es-ES" sz="2800" dirty="0" err="1">
                  <a:latin typeface="Avenir Next" panose="020B0503020202020204" pitchFamily="34" charset="0"/>
                </a:rPr>
                <a:t>or</a:t>
              </a:r>
              <a:r>
                <a:rPr lang="es-ES_tradnl" altLang="es-ES" sz="2800" dirty="0">
                  <a:latin typeface="Avenir Next" panose="020B0503020202020204" pitchFamily="34" charset="0"/>
                </a:rPr>
                <a:t> </a:t>
              </a:r>
              <a:r>
                <a:rPr lang="es-ES_tradnl" altLang="es-ES" sz="2800" dirty="0" err="1">
                  <a:latin typeface="Avenir Next" panose="020B0503020202020204" pitchFamily="34" charset="0"/>
                </a:rPr>
                <a:t>matter</a:t>
              </a:r>
              <a:endParaRPr lang="es-ES_tradnl" altLang="es-ES" sz="2800" dirty="0">
                <a:latin typeface="Avenir Next" panose="020B0503020202020204" pitchFamily="34" charset="0"/>
              </a:endParaRPr>
            </a:p>
            <a:p>
              <a:pPr eaLnBrk="1" hangingPunct="1">
                <a:spcBef>
                  <a:spcPts val="0"/>
                </a:spcBef>
              </a:pPr>
              <a:r>
                <a:rPr lang="es-ES_tradnl" altLang="es-ES" sz="2800" dirty="0">
                  <a:latin typeface="Avenir Next" panose="020B0503020202020204" pitchFamily="34" charset="0"/>
                </a:rPr>
                <a:t>in/</a:t>
              </a:r>
              <a:r>
                <a:rPr lang="es-ES_tradnl" altLang="es-ES" sz="2800" dirty="0" err="1">
                  <a:latin typeface="Avenir Next" panose="020B0503020202020204" pitchFamily="34" charset="0"/>
                </a:rPr>
                <a:t>around</a:t>
              </a:r>
              <a:r>
                <a:rPr lang="es-ES_tradnl" altLang="es-ES" sz="2800" dirty="0">
                  <a:latin typeface="Avenir Next" panose="020B0503020202020204" pitchFamily="34" charset="0"/>
                </a:rPr>
                <a:t> </a:t>
              </a:r>
              <a:r>
                <a:rPr lang="es-ES_tradnl" altLang="es-ES" sz="2800" dirty="0" err="1">
                  <a:latin typeface="Avenir Next" panose="020B0503020202020204" pitchFamily="34" charset="0"/>
                </a:rPr>
                <a:t>source</a:t>
              </a:r>
              <a:endParaRPr lang="es-ES_tradnl" altLang="es-ES" sz="2800" dirty="0">
                <a:latin typeface="Avenir Next" panose="020B0503020202020204" pitchFamily="34" charset="0"/>
              </a:endParaRPr>
            </a:p>
            <a:p>
              <a:pPr eaLnBrk="1" hangingPunct="1">
                <a:spcBef>
                  <a:spcPts val="0"/>
                </a:spcBef>
              </a:pPr>
              <a:r>
                <a:rPr lang="es-ES_tradnl" altLang="es-ES" sz="2800" dirty="0">
                  <a:latin typeface="Avenir Next" panose="020B0503020202020204" pitchFamily="34" charset="0"/>
                </a:rPr>
                <a:t>(</a:t>
              </a:r>
              <a:r>
                <a:rPr lang="es-ES_tradnl" altLang="es-ES" sz="2800" b="1" dirty="0" err="1">
                  <a:latin typeface="Avenir Next" panose="020B0503020202020204" pitchFamily="34" charset="0"/>
                </a:rPr>
                <a:t>astrophysical</a:t>
              </a:r>
              <a:r>
                <a:rPr lang="es-ES_tradnl" altLang="es-ES" sz="2800" b="1" dirty="0">
                  <a:latin typeface="Avenir Next" panose="020B0503020202020204" pitchFamily="34" charset="0"/>
                </a:rPr>
                <a:t> </a:t>
              </a:r>
              <a:r>
                <a:rPr lang="es-ES_tradnl" altLang="es-ES" sz="2800" b="1" dirty="0">
                  <a:latin typeface="Symbol" pitchFamily="2" charset="2"/>
                </a:rPr>
                <a:t>n</a:t>
              </a:r>
              <a:r>
                <a:rPr lang="es-ES_tradnl" altLang="es-ES" sz="2800" dirty="0">
                  <a:latin typeface="Avenir Next" panose="020B0503020202020204" pitchFamily="34" charset="0"/>
                </a:rPr>
                <a:t>)</a:t>
              </a:r>
            </a:p>
            <a:p>
              <a:pPr eaLnBrk="1" hangingPunct="1">
                <a:spcBef>
                  <a:spcPts val="0"/>
                </a:spcBef>
              </a:pPr>
              <a:endParaRPr lang="es-ES_tradnl" altLang="es-ES" sz="2800" dirty="0">
                <a:latin typeface="Avenir Next" panose="020B0503020202020204" pitchFamily="34" charset="0"/>
              </a:endParaRPr>
            </a:p>
            <a:p>
              <a:pPr eaLnBrk="1" hangingPunct="1">
                <a:spcBef>
                  <a:spcPts val="0"/>
                </a:spcBef>
              </a:pPr>
              <a:r>
                <a:rPr lang="es-ES_tradnl" altLang="es-ES" sz="2800" dirty="0">
                  <a:latin typeface="Avenir Next" panose="020B0503020202020204" pitchFamily="34" charset="0"/>
                </a:rPr>
                <a:t>CMB </a:t>
              </a:r>
              <a:r>
                <a:rPr lang="es-ES_tradnl" altLang="es-ES" sz="2800" dirty="0" err="1">
                  <a:latin typeface="Avenir Next" panose="020B0503020202020204" pitchFamily="34" charset="0"/>
                </a:rPr>
                <a:t>photons</a:t>
              </a:r>
              <a:endParaRPr lang="es-ES_tradnl" altLang="es-ES" sz="2800" dirty="0">
                <a:latin typeface="Avenir Next" panose="020B0503020202020204" pitchFamily="34" charset="0"/>
              </a:endParaRPr>
            </a:p>
            <a:p>
              <a:pPr eaLnBrk="1" hangingPunct="1">
                <a:spcBef>
                  <a:spcPts val="0"/>
                </a:spcBef>
              </a:pPr>
              <a:r>
                <a:rPr lang="es-ES_tradnl" altLang="es-ES" sz="2800" dirty="0">
                  <a:latin typeface="Avenir Next" panose="020B0503020202020204" pitchFamily="34" charset="0"/>
                </a:rPr>
                <a:t>(</a:t>
              </a:r>
              <a:r>
                <a:rPr lang="es-ES_tradnl" altLang="es-ES" sz="2800" b="1" dirty="0" err="1">
                  <a:latin typeface="Avenir Next" panose="020B0503020202020204" pitchFamily="34" charset="0"/>
                </a:rPr>
                <a:t>cosmogenic</a:t>
              </a:r>
              <a:r>
                <a:rPr lang="es-ES_tradnl" altLang="es-ES" sz="2800" b="1" dirty="0">
                  <a:latin typeface="Avenir Next" panose="020B0503020202020204" pitchFamily="34" charset="0"/>
                </a:rPr>
                <a:t> </a:t>
              </a:r>
              <a:r>
                <a:rPr lang="es-ES_tradnl" altLang="es-ES" sz="2800" b="1" dirty="0">
                  <a:latin typeface="Symbol" pitchFamily="2" charset="2"/>
                </a:rPr>
                <a:t>n</a:t>
              </a:r>
              <a:r>
                <a:rPr lang="es-ES_tradnl" altLang="es-ES" sz="2800" dirty="0">
                  <a:latin typeface="Avenir Next" panose="020B0503020202020204" pitchFamily="34" charset="0"/>
                </a:rPr>
                <a:t>)</a:t>
              </a:r>
              <a:endParaRPr lang="es-ES" altLang="es-ES" sz="2800" dirty="0">
                <a:latin typeface="Avenir Next" panose="020B0503020202020204" pitchFamily="34" charset="0"/>
              </a:endParaRPr>
            </a:p>
          </p:txBody>
        </p:sp>
        <p:sp>
          <p:nvSpPr>
            <p:cNvPr id="7" name="Text Box 21">
              <a:extLst>
                <a:ext uri="{FF2B5EF4-FFF2-40B4-BE49-F238E27FC236}">
                  <a16:creationId xmlns:a16="http://schemas.microsoft.com/office/drawing/2014/main" id="{BECB50A0-80F5-4EA2-4631-59129C3730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11583" y="7312207"/>
              <a:ext cx="3153720" cy="138499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0"/>
                </a:spcBef>
              </a:pPr>
              <a:r>
                <a:rPr lang="es-ES_tradnl" altLang="es-ES" sz="2800" dirty="0">
                  <a:latin typeface="Avenir Next" panose="020B0503020202020204" pitchFamily="34" charset="0"/>
                </a:rPr>
                <a:t>⟨E</a:t>
              </a:r>
              <a:r>
                <a:rPr lang="es-ES_tradnl" altLang="es-ES" sz="2800" baseline="-25000" dirty="0">
                  <a:latin typeface="Symbol" pitchFamily="2" charset="2"/>
                </a:rPr>
                <a:t>n</a:t>
              </a:r>
              <a:r>
                <a:rPr lang="es-ES_tradnl" altLang="es-ES" sz="2800" dirty="0">
                  <a:latin typeface="Symbol" pitchFamily="2" charset="2"/>
                </a:rPr>
                <a:t> </a:t>
              </a:r>
              <a:r>
                <a:rPr lang="es-ES_tradnl" altLang="es-ES" sz="2800" dirty="0">
                  <a:latin typeface="Avenir Next" panose="020B0503020202020204" pitchFamily="34" charset="0"/>
                </a:rPr>
                <a:t>⟩ ~ </a:t>
              </a:r>
              <a:r>
                <a:rPr lang="es-ES_tradnl" altLang="es-ES" sz="2800" dirty="0" err="1">
                  <a:latin typeface="Avenir Next" panose="020B0503020202020204" pitchFamily="34" charset="0"/>
                </a:rPr>
                <a:t>E</a:t>
              </a:r>
              <a:r>
                <a:rPr lang="es-ES_tradnl" altLang="es-ES" sz="2800" baseline="-25000" dirty="0" err="1">
                  <a:latin typeface="Avenir Next" panose="020B0503020202020204" pitchFamily="34" charset="0"/>
                </a:rPr>
                <a:t>p</a:t>
              </a:r>
              <a:r>
                <a:rPr lang="es-ES_tradnl" altLang="es-ES" sz="2800" dirty="0">
                  <a:latin typeface="Avenir Next" panose="020B0503020202020204" pitchFamily="34" charset="0"/>
                </a:rPr>
                <a:t>/20</a:t>
              </a:r>
            </a:p>
            <a:p>
              <a:pPr algn="ctr" eaLnBrk="1" hangingPunct="1">
                <a:spcBef>
                  <a:spcPts val="0"/>
                </a:spcBef>
              </a:pPr>
              <a:r>
                <a:rPr lang="es-ES_tradnl" altLang="es-ES" sz="2800" dirty="0" err="1">
                  <a:latin typeface="Avenir Next" panose="020B0503020202020204" pitchFamily="34" charset="0"/>
                </a:rPr>
                <a:t>mainly</a:t>
              </a:r>
              <a:r>
                <a:rPr lang="es-ES_tradnl" altLang="es-ES" sz="2800" dirty="0">
                  <a:latin typeface="Avenir Next" panose="020B0503020202020204" pitchFamily="34" charset="0"/>
                </a:rPr>
                <a:t> </a:t>
              </a:r>
              <a:r>
                <a:rPr lang="es-ES_tradnl" altLang="es-ES" sz="2800" dirty="0">
                  <a:latin typeface="Symbol" pitchFamily="2" charset="2"/>
                </a:rPr>
                <a:t>n</a:t>
              </a:r>
              <a:r>
                <a:rPr lang="es-ES_tradnl" altLang="es-ES" sz="2800" baseline="-25000" dirty="0">
                  <a:latin typeface="Symbol" pitchFamily="2" charset="2"/>
                </a:rPr>
                <a:t>m</a:t>
              </a:r>
              <a:r>
                <a:rPr lang="es-ES_tradnl" altLang="es-ES" sz="2800" dirty="0">
                  <a:latin typeface="Avenir Next" panose="020B0503020202020204" pitchFamily="34" charset="0"/>
                </a:rPr>
                <a:t> &amp; </a:t>
              </a:r>
              <a:r>
                <a:rPr lang="es-ES_tradnl" altLang="es-ES" sz="2800" dirty="0" err="1">
                  <a:latin typeface="Symbol" pitchFamily="2" charset="2"/>
                </a:rPr>
                <a:t>n</a:t>
              </a:r>
              <a:r>
                <a:rPr lang="es-ES_tradnl" altLang="es-ES" sz="2800" baseline="-25000" dirty="0" err="1">
                  <a:latin typeface="Avenir Next" panose="020B0503020202020204" pitchFamily="34" charset="0"/>
                </a:rPr>
                <a:t>e</a:t>
              </a:r>
              <a:r>
                <a:rPr lang="es-ES_tradnl" altLang="es-ES" sz="2800" dirty="0">
                  <a:latin typeface="Avenir Next" panose="020B0503020202020204" pitchFamily="34" charset="0"/>
                </a:rPr>
                <a:t> at </a:t>
              </a:r>
              <a:r>
                <a:rPr lang="es-ES_tradnl" altLang="es-ES" sz="2800" dirty="0" err="1">
                  <a:latin typeface="Avenir Next" panose="020B0503020202020204" pitchFamily="34" charset="0"/>
                </a:rPr>
                <a:t>production</a:t>
              </a:r>
              <a:endParaRPr lang="es-ES" altLang="es-ES" sz="2800" dirty="0">
                <a:latin typeface="Avenir Next" panose="020B0503020202020204" pitchFamily="34" charset="0"/>
              </a:endParaRPr>
            </a:p>
          </p:txBody>
        </p:sp>
        <p:sp>
          <p:nvSpPr>
            <p:cNvPr id="10" name="Text Box 21">
              <a:extLst>
                <a:ext uri="{FF2B5EF4-FFF2-40B4-BE49-F238E27FC236}">
                  <a16:creationId xmlns:a16="http://schemas.microsoft.com/office/drawing/2014/main" id="{C543FB12-0D20-7AB0-693D-7A01ABE646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33997" y="4414972"/>
              <a:ext cx="2192217" cy="138499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0"/>
                </a:spcBef>
              </a:pPr>
              <a:r>
                <a:rPr lang="es-ES_tradnl" altLang="es-ES" sz="2800" b="1" dirty="0" err="1">
                  <a:latin typeface="Avenir Next" panose="020B0503020202020204" pitchFamily="34" charset="0"/>
                </a:rPr>
                <a:t>beam</a:t>
              </a:r>
              <a:r>
                <a:rPr lang="es-ES_tradnl" altLang="es-ES" sz="2800" b="1" dirty="0">
                  <a:latin typeface="Avenir Next" panose="020B0503020202020204" pitchFamily="34" charset="0"/>
                </a:rPr>
                <a:t>: </a:t>
              </a:r>
            </a:p>
            <a:p>
              <a:pPr eaLnBrk="1" hangingPunct="1">
                <a:spcBef>
                  <a:spcPts val="0"/>
                </a:spcBef>
              </a:pPr>
              <a:r>
                <a:rPr lang="es-ES_tradnl" altLang="es-ES" sz="2800" dirty="0" err="1">
                  <a:latin typeface="Avenir Next" panose="020B0503020202020204" pitchFamily="34" charset="0"/>
                </a:rPr>
                <a:t>accelerated</a:t>
              </a:r>
              <a:r>
                <a:rPr lang="es-ES_tradnl" altLang="es-ES" sz="2800" dirty="0">
                  <a:latin typeface="Avenir Next" panose="020B0503020202020204" pitchFamily="34" charset="0"/>
                </a:rPr>
                <a:t> </a:t>
              </a:r>
              <a:r>
                <a:rPr lang="es-ES_tradnl" altLang="es-ES" sz="2800" dirty="0" err="1">
                  <a:latin typeface="Avenir Next" panose="020B0503020202020204" pitchFamily="34" charset="0"/>
                </a:rPr>
                <a:t>cosmic-rays</a:t>
              </a:r>
              <a:r>
                <a:rPr lang="es-ES_tradnl" altLang="es-ES" sz="2800" dirty="0">
                  <a:latin typeface="Avenir Next" panose="020B0503020202020204" pitchFamily="34" charset="0"/>
                </a:rPr>
                <a:t> </a:t>
              </a:r>
              <a:endParaRPr lang="es-ES" altLang="es-ES" sz="2800" dirty="0">
                <a:latin typeface="Avenir Next" panose="020B0503020202020204" pitchFamily="34" charset="0"/>
              </a:endParaRPr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FAA7026B-0DC7-8160-0175-C0814FD153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405481" y="7030103"/>
              <a:ext cx="830920" cy="830919"/>
            </a:xfrm>
            <a:prstGeom prst="ellipse">
              <a:avLst/>
            </a:prstGeom>
            <a:noFill/>
            <a:ln w="76200" cap="flat">
              <a:solidFill>
                <a:schemeClr val="bg1">
                  <a:lumMod val="50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13A93207-86CA-7426-E33E-EE4833BC0E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237081" y="8325503"/>
              <a:ext cx="830920" cy="830919"/>
            </a:xfrm>
            <a:prstGeom prst="ellipse">
              <a:avLst/>
            </a:prstGeom>
            <a:noFill/>
            <a:ln w="76200" cap="flat">
              <a:solidFill>
                <a:schemeClr val="bg1">
                  <a:lumMod val="50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D9295BFE-694A-C84C-524E-C94CF78BDC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87481" y="5988703"/>
              <a:ext cx="830920" cy="830919"/>
            </a:xfrm>
            <a:prstGeom prst="ellipse">
              <a:avLst/>
            </a:prstGeom>
            <a:noFill/>
            <a:ln w="76200" cap="flat">
              <a:solidFill>
                <a:srgbClr val="FF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l" defTabSz="825500" rtl="0" fontAlgn="auto" latinLnBrk="0" hangingPunct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8531B14D-C563-D709-FED1-9BAC67625C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49310" y="9689360"/>
            <a:ext cx="3136900" cy="2832100"/>
          </a:xfrm>
          <a:prstGeom prst="rect">
            <a:avLst/>
          </a:prstGeom>
        </p:spPr>
      </p:pic>
      <p:sp>
        <p:nvSpPr>
          <p:cNvPr id="15" name="Text Box 21">
            <a:extLst>
              <a:ext uri="{FF2B5EF4-FFF2-40B4-BE49-F238E27FC236}">
                <a16:creationId xmlns:a16="http://schemas.microsoft.com/office/drawing/2014/main" id="{DF89A6FF-7350-EF3B-8DEC-B7B2B526E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6904" y="2308338"/>
            <a:ext cx="1034219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s-ES_tradnl" altLang="es-ES" sz="4400" b="1" dirty="0">
                <a:solidFill>
                  <a:srgbClr val="007A93"/>
                </a:solidFill>
                <a:latin typeface="Avenir Next" panose="020B0503020202020204" pitchFamily="34" charset="0"/>
              </a:rPr>
              <a:t>“Standard </a:t>
            </a:r>
            <a:r>
              <a:rPr lang="es-ES_tradnl" altLang="es-ES" sz="44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model</a:t>
            </a:r>
            <a:r>
              <a:rPr lang="es-ES_tradnl" altLang="es-ES" sz="4400" b="1" dirty="0">
                <a:solidFill>
                  <a:srgbClr val="007A93"/>
                </a:solidFill>
                <a:latin typeface="Avenir Next" panose="020B0503020202020204" pitchFamily="34" charset="0"/>
              </a:rPr>
              <a:t>” </a:t>
            </a:r>
            <a:r>
              <a:rPr lang="es-ES_tradnl" altLang="es-ES" sz="44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of</a:t>
            </a:r>
            <a:r>
              <a:rPr lang="es-ES_tradnl" altLang="es-ES" sz="44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lang="es-ES_tradnl" altLang="es-ES" sz="4400" b="1" dirty="0">
                <a:solidFill>
                  <a:srgbClr val="007A93"/>
                </a:solidFill>
                <a:latin typeface="Symbol" pitchFamily="2" charset="2"/>
              </a:rPr>
              <a:t>n</a:t>
            </a:r>
            <a:r>
              <a:rPr lang="es-ES_tradnl" altLang="es-ES" sz="44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lang="es-ES_tradnl" altLang="es-ES" sz="44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production</a:t>
            </a:r>
            <a:endParaRPr lang="es-ES_tradnl" altLang="es-ES" sz="4400" b="1" dirty="0">
              <a:solidFill>
                <a:srgbClr val="007A93"/>
              </a:solidFill>
              <a:latin typeface="Avenir Next" panose="020B0503020202020204" pitchFamily="34" charset="0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3B5B2A24-183A-2950-5A78-5E4C19C727CF}"/>
              </a:ext>
            </a:extLst>
          </p:cNvPr>
          <p:cNvCxnSpPr>
            <a:cxnSpLocks/>
          </p:cNvCxnSpPr>
          <p:nvPr/>
        </p:nvCxnSpPr>
        <p:spPr>
          <a:xfrm>
            <a:off x="6400801" y="2807012"/>
            <a:ext cx="0" cy="9436660"/>
          </a:xfrm>
          <a:prstGeom prst="line">
            <a:avLst/>
          </a:prstGeom>
          <a:noFill/>
          <a:ln w="38100" cap="flat">
            <a:solidFill>
              <a:srgbClr val="0070C0"/>
            </a:solidFill>
            <a:prstDash val="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DFAE5A41-7B61-DE4C-7960-92C3D37F6CF0}"/>
              </a:ext>
            </a:extLst>
          </p:cNvPr>
          <p:cNvCxnSpPr>
            <a:cxnSpLocks/>
          </p:cNvCxnSpPr>
          <p:nvPr/>
        </p:nvCxnSpPr>
        <p:spPr>
          <a:xfrm>
            <a:off x="18218729" y="2807012"/>
            <a:ext cx="0" cy="9436660"/>
          </a:xfrm>
          <a:prstGeom prst="line">
            <a:avLst/>
          </a:prstGeom>
          <a:noFill/>
          <a:ln w="38100" cap="flat">
            <a:solidFill>
              <a:srgbClr val="0070C0"/>
            </a:solidFill>
            <a:prstDash val="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0" name="Text Box 21">
            <a:extLst>
              <a:ext uri="{FF2B5EF4-FFF2-40B4-BE49-F238E27FC236}">
                <a16:creationId xmlns:a16="http://schemas.microsoft.com/office/drawing/2014/main" id="{3BE045F2-AB7D-D756-8407-E42C7C619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33803" y="12447318"/>
            <a:ext cx="3759894" cy="954107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s-ES_tradnl" altLang="es-ES" sz="2800" dirty="0">
                <a:latin typeface="Avenir Next" panose="020B0503020202020204" pitchFamily="34" charset="0"/>
              </a:rPr>
              <a:t>Multi-Messenger </a:t>
            </a:r>
          </a:p>
          <a:p>
            <a:pPr algn="ctr" eaLnBrk="1" hangingPunct="1">
              <a:spcBef>
                <a:spcPts val="0"/>
              </a:spcBef>
            </a:pPr>
            <a:r>
              <a:rPr lang="es-ES_tradnl" altLang="es-ES" sz="2800" dirty="0" err="1">
                <a:latin typeface="Avenir Next" panose="020B0503020202020204" pitchFamily="34" charset="0"/>
              </a:rPr>
              <a:t>connection</a:t>
            </a:r>
            <a:endParaRPr lang="es-ES" altLang="es-ES" sz="28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8482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14D08-C0BC-79D6-EF52-6E555AECE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C8C6778C-B6A7-5F05-862B-4693FA11D149}"/>
              </a:ext>
            </a:extLst>
          </p:cNvPr>
          <p:cNvGrpSpPr/>
          <p:nvPr/>
        </p:nvGrpSpPr>
        <p:grpSpPr>
          <a:xfrm>
            <a:off x="13764484" y="5226952"/>
            <a:ext cx="10604677" cy="7953508"/>
            <a:chOff x="13487394" y="5226952"/>
            <a:chExt cx="10604677" cy="7953508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386040B6-6F97-C98F-2E5C-79B8B2BB3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87394" y="5226952"/>
              <a:ext cx="10604677" cy="7953508"/>
            </a:xfrm>
            <a:prstGeom prst="rect">
              <a:avLst/>
            </a:prstGeom>
          </p:spPr>
        </p:pic>
        <p:sp>
          <p:nvSpPr>
            <p:cNvPr id="10" name="ZoneTexte 10">
              <a:extLst>
                <a:ext uri="{FF2B5EF4-FFF2-40B4-BE49-F238E27FC236}">
                  <a16:creationId xmlns:a16="http://schemas.microsoft.com/office/drawing/2014/main" id="{2E7B4146-75CD-54D3-D4CE-DE8C4A63C527}"/>
                </a:ext>
              </a:extLst>
            </p:cNvPr>
            <p:cNvSpPr txBox="1"/>
            <p:nvPr/>
          </p:nvSpPr>
          <p:spPr>
            <a:xfrm>
              <a:off x="16087258" y="5513339"/>
              <a:ext cx="123944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fr-FR" sz="2000" dirty="0"/>
                <a:t>FM band</a:t>
              </a:r>
            </a:p>
          </p:txBody>
        </p:sp>
        <p:sp>
          <p:nvSpPr>
            <p:cNvPr id="15" name="ZoneTexte 10">
              <a:extLst>
                <a:ext uri="{FF2B5EF4-FFF2-40B4-BE49-F238E27FC236}">
                  <a16:creationId xmlns:a16="http://schemas.microsoft.com/office/drawing/2014/main" id="{24019855-DD11-55C0-E099-44F531ED9DC6}"/>
                </a:ext>
              </a:extLst>
            </p:cNvPr>
            <p:cNvSpPr txBox="1"/>
            <p:nvPr/>
          </p:nvSpPr>
          <p:spPr>
            <a:xfrm>
              <a:off x="18600154" y="7674052"/>
              <a:ext cx="132440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fr-FR" sz="2000" dirty="0"/>
                <a:t>TV carrier</a:t>
              </a:r>
            </a:p>
          </p:txBody>
        </p:sp>
        <p:sp>
          <p:nvSpPr>
            <p:cNvPr id="16" name="ZoneTexte 10">
              <a:extLst>
                <a:ext uri="{FF2B5EF4-FFF2-40B4-BE49-F238E27FC236}">
                  <a16:creationId xmlns:a16="http://schemas.microsoft.com/office/drawing/2014/main" id="{5753B6A3-FC9B-26F4-C14E-B96C770C1B19}"/>
                </a:ext>
              </a:extLst>
            </p:cNvPr>
            <p:cNvSpPr txBox="1"/>
            <p:nvPr/>
          </p:nvSpPr>
          <p:spPr>
            <a:xfrm>
              <a:off x="17365447" y="7267873"/>
              <a:ext cx="1269898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fr-FR" sz="2000" dirty="0"/>
                <a:t>Satellites</a:t>
              </a:r>
            </a:p>
          </p:txBody>
        </p:sp>
        <p:sp>
          <p:nvSpPr>
            <p:cNvPr id="17" name="ZoneTexte 10">
              <a:extLst>
                <a:ext uri="{FF2B5EF4-FFF2-40B4-BE49-F238E27FC236}">
                  <a16:creationId xmlns:a16="http://schemas.microsoft.com/office/drawing/2014/main" id="{E45DC0DF-3275-7B08-B4BC-F3D7DC7754E3}"/>
                </a:ext>
              </a:extLst>
            </p:cNvPr>
            <p:cNvSpPr txBox="1"/>
            <p:nvPr/>
          </p:nvSpPr>
          <p:spPr>
            <a:xfrm>
              <a:off x="20871496" y="9649509"/>
              <a:ext cx="1050288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fr-FR" sz="2000" dirty="0" err="1"/>
                <a:t>Military</a:t>
              </a:r>
              <a:endParaRPr lang="fr-FR" sz="2000" dirty="0"/>
            </a:p>
          </p:txBody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65C64F4C-92FF-88B6-3DBF-06DEC66CE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965" y="1561462"/>
            <a:ext cx="12999711" cy="11625067"/>
          </a:xfrm>
          <a:prstGeom prst="rect">
            <a:avLst/>
          </a:prstGeom>
        </p:spPr>
      </p:pic>
      <p:sp>
        <p:nvSpPr>
          <p:cNvPr id="470" name="Slide Number">
            <a:extLst>
              <a:ext uri="{FF2B5EF4-FFF2-40B4-BE49-F238E27FC236}">
                <a16:creationId xmlns:a16="http://schemas.microsoft.com/office/drawing/2014/main" id="{B5924238-FB4C-FCC7-A011-62198CF9D270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872656" y="13158821"/>
            <a:ext cx="283770" cy="46106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40</a:t>
            </a:fld>
            <a:endParaRPr/>
          </a:p>
        </p:txBody>
      </p:sp>
      <p:pic>
        <p:nvPicPr>
          <p:cNvPr id="490" name="heron_logo.png" descr="heron_logo.png">
            <a:extLst>
              <a:ext uri="{FF2B5EF4-FFF2-40B4-BE49-F238E27FC236}">
                <a16:creationId xmlns:a16="http://schemas.microsoft.com/office/drawing/2014/main" id="{799D3D9C-693B-F86D-0687-A642B7D374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67888" y="238817"/>
            <a:ext cx="1728343" cy="155380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Marcador de contenido 28">
            <a:extLst>
              <a:ext uri="{FF2B5EF4-FFF2-40B4-BE49-F238E27FC236}">
                <a16:creationId xmlns:a16="http://schemas.microsoft.com/office/drawing/2014/main" id="{9D40C7FE-B977-E64A-2C98-C80B3DA88188}"/>
              </a:ext>
            </a:extLst>
          </p:cNvPr>
          <p:cNvSpPr txBox="1">
            <a:spLocks/>
          </p:cNvSpPr>
          <p:nvPr/>
        </p:nvSpPr>
        <p:spPr>
          <a:xfrm>
            <a:off x="14492913" y="1240320"/>
            <a:ext cx="9195122" cy="37851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s-ES" sz="4000" b="1" dirty="0">
                <a:latin typeface="Avenir Next" panose="020B0503020202020204" pitchFamily="34" charset="0"/>
              </a:rPr>
              <a:t>Jáchal </a:t>
            </a:r>
            <a:r>
              <a:rPr lang="es-ES" sz="4000" b="1" dirty="0" err="1">
                <a:latin typeface="Avenir Next" panose="020B0503020202020204" pitchFamily="34" charset="0"/>
              </a:rPr>
              <a:t>Department</a:t>
            </a:r>
            <a:r>
              <a:rPr lang="es-ES" sz="4000" b="1" dirty="0">
                <a:latin typeface="Avenir Next" panose="020B0503020202020204" pitchFamily="34" charset="0"/>
              </a:rPr>
              <a:t>, </a:t>
            </a:r>
          </a:p>
          <a:p>
            <a:pPr>
              <a:buFont typeface="Arial" panose="020B0604020202020204" pitchFamily="34" charset="0"/>
              <a:buNone/>
            </a:pPr>
            <a:r>
              <a:rPr lang="es-ES" sz="4000" b="1" dirty="0">
                <a:latin typeface="Avenir Next" panose="020B0503020202020204" pitchFamily="34" charset="0"/>
              </a:rPr>
              <a:t>San Juan </a:t>
            </a:r>
            <a:r>
              <a:rPr lang="es-ES" sz="4000" b="1" dirty="0" err="1">
                <a:latin typeface="Avenir Next" panose="020B0503020202020204" pitchFamily="34" charset="0"/>
              </a:rPr>
              <a:t>province</a:t>
            </a:r>
            <a:r>
              <a:rPr lang="es-ES" sz="4000" b="1" dirty="0">
                <a:latin typeface="Avenir Next" panose="020B0503020202020204" pitchFamily="34" charset="0"/>
              </a:rPr>
              <a:t>, Argentina</a:t>
            </a:r>
          </a:p>
          <a:p>
            <a:pPr>
              <a:buFont typeface="Arial" panose="020B0604020202020204" pitchFamily="34" charset="0"/>
              <a:buNone/>
            </a:pPr>
            <a:r>
              <a:rPr lang="es-ES" sz="3600" dirty="0" err="1">
                <a:latin typeface="Avenir Next" panose="020B0503020202020204" pitchFamily="34" charset="0"/>
              </a:rPr>
              <a:t>Latitude</a:t>
            </a:r>
            <a:r>
              <a:rPr lang="es-ES" sz="3600" dirty="0">
                <a:latin typeface="Avenir Next" panose="020B0503020202020204" pitchFamily="34" charset="0"/>
              </a:rPr>
              <a:t> -30.5º </a:t>
            </a:r>
          </a:p>
          <a:p>
            <a:pPr algn="just">
              <a:buFont typeface="Arial" panose="020B0604020202020204" pitchFamily="34" charset="0"/>
              <a:buNone/>
            </a:pPr>
            <a:endParaRPr lang="es-ES" sz="3600" b="1" dirty="0">
              <a:latin typeface="Avenir Next" panose="020B0503020202020204" pitchFamily="34" charset="0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Low-</a:t>
            </a:r>
            <a:r>
              <a:rPr lang="es-ES" sz="36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noise</a:t>
            </a: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environment</a:t>
            </a:r>
            <a:endParaRPr lang="es-ES" sz="3600" b="1" dirty="0">
              <a:solidFill>
                <a:srgbClr val="007A93"/>
              </a:solidFill>
              <a:latin typeface="Avenir Next" panose="020B0503020202020204" pitchFamily="34" charset="0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es-ES" dirty="0" err="1">
                <a:latin typeface="Avenir Next" panose="020B0503020202020204" pitchFamily="34" charset="0"/>
              </a:rPr>
              <a:t>comparison</a:t>
            </a:r>
            <a:r>
              <a:rPr lang="es-ES" dirty="0">
                <a:latin typeface="Avenir Next" panose="020B0503020202020204" pitchFamily="34" charset="0"/>
              </a:rPr>
              <a:t> </a:t>
            </a:r>
            <a:r>
              <a:rPr lang="es-ES" dirty="0" err="1">
                <a:latin typeface="Avenir Next" panose="020B0503020202020204" pitchFamily="34" charset="0"/>
              </a:rPr>
              <a:t>of</a:t>
            </a:r>
            <a:r>
              <a:rPr lang="es-ES" dirty="0">
                <a:latin typeface="Avenir Next" panose="020B0503020202020204" pitchFamily="34" charset="0"/>
              </a:rPr>
              <a:t> HERON Site </a:t>
            </a:r>
            <a:r>
              <a:rPr lang="es-ES" dirty="0" err="1">
                <a:latin typeface="Avenir Next" panose="020B0503020202020204" pitchFamily="34" charset="0"/>
              </a:rPr>
              <a:t>to</a:t>
            </a:r>
            <a:r>
              <a:rPr lang="es-ES" dirty="0">
                <a:latin typeface="Avenir Next" panose="020B0503020202020204" pitchFamily="34" charset="0"/>
              </a:rPr>
              <a:t> San Juan </a:t>
            </a:r>
            <a:r>
              <a:rPr lang="es-ES" dirty="0" err="1">
                <a:latin typeface="Avenir Next" panose="020B0503020202020204" pitchFamily="34" charset="0"/>
              </a:rPr>
              <a:t>suburbs</a:t>
            </a:r>
            <a:endParaRPr lang="es-ES" dirty="0">
              <a:latin typeface="Avenir Next" panose="020B0503020202020204" pitchFamily="34" charset="0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es-ES" dirty="0">
                <a:latin typeface="Avenir Next" panose="020B0503020202020204" pitchFamily="34" charset="0"/>
              </a:rPr>
              <a:t>26 March 2026</a:t>
            </a:r>
          </a:p>
        </p:txBody>
      </p:sp>
      <p:sp>
        <p:nvSpPr>
          <p:cNvPr id="3" name="ZoneTexte 10">
            <a:extLst>
              <a:ext uri="{FF2B5EF4-FFF2-40B4-BE49-F238E27FC236}">
                <a16:creationId xmlns:a16="http://schemas.microsoft.com/office/drawing/2014/main" id="{9AC53EA5-56B4-43FA-899E-9D09B7647B1E}"/>
              </a:ext>
            </a:extLst>
          </p:cNvPr>
          <p:cNvSpPr txBox="1"/>
          <p:nvPr/>
        </p:nvSpPr>
        <p:spPr>
          <a:xfrm>
            <a:off x="20382322" y="8349007"/>
            <a:ext cx="3305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fr-FR" sz="3600" dirty="0">
                <a:solidFill>
                  <a:srgbClr val="C00000"/>
                </a:solidFill>
              </a:rPr>
              <a:t>PRELIMINARY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13A99F9-B715-3FA8-75E1-9D1A96A62D53}"/>
              </a:ext>
            </a:extLst>
          </p:cNvPr>
          <p:cNvSpPr txBox="1"/>
          <p:nvPr/>
        </p:nvSpPr>
        <p:spPr>
          <a:xfrm>
            <a:off x="8250386" y="1746808"/>
            <a:ext cx="448614" cy="523220"/>
          </a:xfrm>
          <a:prstGeom prst="rect">
            <a:avLst/>
          </a:prstGeom>
          <a:noFill/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accent2"/>
                </a:solidFill>
                <a:latin typeface="Avenir Next" panose="020B0503020202020204" pitchFamily="34" charset="0"/>
              </a:rPr>
              <a:t>X</a:t>
            </a:r>
            <a:endParaRPr lang="es-ES" sz="2800" dirty="0">
              <a:solidFill>
                <a:schemeClr val="accent2"/>
              </a:solidFill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2D3B8B08-D351-FEF5-C15E-E665994A0247}"/>
              </a:ext>
            </a:extLst>
          </p:cNvPr>
          <p:cNvSpPr>
            <a:spLocks noChangeAspect="1"/>
          </p:cNvSpPr>
          <p:nvPr/>
        </p:nvSpPr>
        <p:spPr>
          <a:xfrm>
            <a:off x="8243923" y="1754737"/>
            <a:ext cx="468000" cy="468000"/>
          </a:xfrm>
          <a:prstGeom prst="ellipse">
            <a:avLst/>
          </a:prstGeom>
          <a:noFill/>
          <a:ln w="50800" cap="flat">
            <a:solidFill>
              <a:schemeClr val="accent2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B6832E84-49DF-31C4-1B9F-41EA602F50E3}"/>
              </a:ext>
            </a:extLst>
          </p:cNvPr>
          <p:cNvCxnSpPr>
            <a:cxnSpLocks/>
            <a:stCxn id="7" idx="5"/>
          </p:cNvCxnSpPr>
          <p:nvPr/>
        </p:nvCxnSpPr>
        <p:spPr>
          <a:xfrm>
            <a:off x="8643386" y="2154200"/>
            <a:ext cx="9403908" cy="8209000"/>
          </a:xfrm>
          <a:prstGeom prst="straightConnector1">
            <a:avLst/>
          </a:prstGeom>
          <a:noFill/>
          <a:ln w="63500" cap="flat">
            <a:solidFill>
              <a:schemeClr val="accent2"/>
            </a:solidFill>
            <a:prstDash val="solid"/>
            <a:round/>
            <a:tailEnd type="triangl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E953886B-C30C-4093-7EFE-8C65454F9DEA}"/>
              </a:ext>
            </a:extLst>
          </p:cNvPr>
          <p:cNvSpPr/>
          <p:nvPr/>
        </p:nvSpPr>
        <p:spPr>
          <a:xfrm>
            <a:off x="15575890" y="5449339"/>
            <a:ext cx="3816000" cy="6768000"/>
          </a:xfrm>
          <a:prstGeom prst="rect">
            <a:avLst/>
          </a:prstGeom>
          <a:solidFill>
            <a:srgbClr val="007A93">
              <a:alpha val="2965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ZoneTexte 10">
            <a:extLst>
              <a:ext uri="{FF2B5EF4-FFF2-40B4-BE49-F238E27FC236}">
                <a16:creationId xmlns:a16="http://schemas.microsoft.com/office/drawing/2014/main" id="{AE753794-C66D-809A-0364-50E338412C6D}"/>
              </a:ext>
            </a:extLst>
          </p:cNvPr>
          <p:cNvSpPr txBox="1"/>
          <p:nvPr/>
        </p:nvSpPr>
        <p:spPr>
          <a:xfrm>
            <a:off x="18047294" y="11072572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fr-FR" sz="2000" dirty="0"/>
              <a:t>Clean</a:t>
            </a:r>
          </a:p>
        </p:txBody>
      </p:sp>
      <p:sp>
        <p:nvSpPr>
          <p:cNvPr id="12" name="Site: San Juan Province, Argentina">
            <a:extLst>
              <a:ext uri="{FF2B5EF4-FFF2-40B4-BE49-F238E27FC236}">
                <a16:creationId xmlns:a16="http://schemas.microsoft.com/office/drawing/2014/main" id="{6052FB6C-76D8-C88B-FBDE-1D3C927BC518}"/>
              </a:ext>
            </a:extLst>
          </p:cNvPr>
          <p:cNvSpPr txBox="1"/>
          <p:nvPr/>
        </p:nvSpPr>
        <p:spPr>
          <a:xfrm>
            <a:off x="387769" y="313868"/>
            <a:ext cx="9698339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spcBef>
                <a:spcPts val="0"/>
              </a:spcBef>
              <a:defRPr sz="6000"/>
            </a:lvl1pPr>
          </a:lstStyle>
          <a:p>
            <a:pPr algn="l"/>
            <a:r>
              <a:rPr lang="en-US" b="1" dirty="0">
                <a:solidFill>
                  <a:srgbClr val="007A93"/>
                </a:solidFill>
                <a:latin typeface="Avenir Next" panose="020B0503020202020204" pitchFamily="34" charset="0"/>
              </a:rPr>
              <a:t>Site survey</a:t>
            </a:r>
            <a:endParaRPr b="1" dirty="0">
              <a:solidFill>
                <a:srgbClr val="007A93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237167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>
            <a:extLst>
              <a:ext uri="{FF2B5EF4-FFF2-40B4-BE49-F238E27FC236}">
                <a16:creationId xmlns:a16="http://schemas.microsoft.com/office/drawing/2014/main" id="{6B697405-28F7-B3F7-8B74-6ECF1BD51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908" y="7373420"/>
            <a:ext cx="9884936" cy="585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6">
            <a:extLst>
              <a:ext uri="{FF2B5EF4-FFF2-40B4-BE49-F238E27FC236}">
                <a16:creationId xmlns:a16="http://schemas.microsoft.com/office/drawing/2014/main" id="{78EBD294-D904-9C29-070C-69C76D396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9668" y="7373420"/>
            <a:ext cx="9884936" cy="585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23">
            <a:extLst>
              <a:ext uri="{FF2B5EF4-FFF2-40B4-BE49-F238E27FC236}">
                <a16:creationId xmlns:a16="http://schemas.microsoft.com/office/drawing/2014/main" id="{53674862-6C4B-655B-4CED-45FFEF9C16E3}"/>
              </a:ext>
            </a:extLst>
          </p:cNvPr>
          <p:cNvSpPr txBox="1"/>
          <p:nvPr/>
        </p:nvSpPr>
        <p:spPr>
          <a:xfrm>
            <a:off x="900544" y="6488669"/>
            <a:ext cx="11783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venir Next" panose="020B0503020202020204" pitchFamily="34" charset="0"/>
              </a:rPr>
              <a:t>74 beams covering horizon:</a:t>
            </a:r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BE2E75A1-6745-4B02-C84D-38900D28892B}"/>
              </a:ext>
            </a:extLst>
          </p:cNvPr>
          <p:cNvSpPr txBox="1"/>
          <p:nvPr/>
        </p:nvSpPr>
        <p:spPr>
          <a:xfrm>
            <a:off x="13032794" y="6488669"/>
            <a:ext cx="98586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venir Next" panose="020B0503020202020204" pitchFamily="34" charset="0"/>
              </a:rPr>
              <a:t>8 beams tracking NGC 1068:</a:t>
            </a:r>
          </a:p>
        </p:txBody>
      </p:sp>
      <p:sp>
        <p:nvSpPr>
          <p:cNvPr id="8" name="TextBox 19">
            <a:extLst>
              <a:ext uri="{FF2B5EF4-FFF2-40B4-BE49-F238E27FC236}">
                <a16:creationId xmlns:a16="http://schemas.microsoft.com/office/drawing/2014/main" id="{673002A0-C421-E349-C4B6-472813AEAA32}"/>
              </a:ext>
            </a:extLst>
          </p:cNvPr>
          <p:cNvSpPr txBox="1"/>
          <p:nvPr/>
        </p:nvSpPr>
        <p:spPr>
          <a:xfrm>
            <a:off x="1235908" y="2581572"/>
            <a:ext cx="202414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Bef>
                <a:spcPts val="0"/>
              </a:spcBef>
              <a:buClr>
                <a:srgbClr val="3E8E91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latin typeface="Avenir Next" panose="020B0503020202020204" pitchFamily="34" charset="0"/>
              </a:rPr>
              <a:t>HERON’s beams will typically be distributed along the horizon</a:t>
            </a:r>
          </a:p>
          <a:p>
            <a:pPr marL="571500" indent="-571500">
              <a:spcBef>
                <a:spcPts val="0"/>
              </a:spcBef>
              <a:buClr>
                <a:srgbClr val="3E8E91"/>
              </a:buClr>
              <a:buFont typeface="Arial" panose="020B0604020202020204" pitchFamily="34" charset="0"/>
              <a:buChar char="•"/>
            </a:pPr>
            <a:endParaRPr lang="en-US" sz="4000" dirty="0">
              <a:latin typeface="Avenir Next" panose="020B0503020202020204" pitchFamily="34" charset="0"/>
            </a:endParaRPr>
          </a:p>
          <a:p>
            <a:pPr marL="571500" indent="-571500">
              <a:spcBef>
                <a:spcPts val="0"/>
              </a:spcBef>
              <a:buClr>
                <a:srgbClr val="3E8E91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latin typeface="Avenir Next" panose="020B0503020202020204" pitchFamily="34" charset="0"/>
              </a:rPr>
              <a:t>If a target of opportunity is identified, beams can be assigned along its path</a:t>
            </a:r>
          </a:p>
        </p:txBody>
      </p:sp>
      <p:sp>
        <p:nvSpPr>
          <p:cNvPr id="9" name="Ingredient #1: Enhanced Trigger">
            <a:extLst>
              <a:ext uri="{FF2B5EF4-FFF2-40B4-BE49-F238E27FC236}">
                <a16:creationId xmlns:a16="http://schemas.microsoft.com/office/drawing/2014/main" id="{D9538B79-DA62-6EF6-306A-45A09255759C}"/>
              </a:ext>
            </a:extLst>
          </p:cNvPr>
          <p:cNvSpPr txBox="1">
            <a:spLocks/>
          </p:cNvSpPr>
          <p:nvPr/>
        </p:nvSpPr>
        <p:spPr>
          <a:xfrm>
            <a:off x="457199" y="520731"/>
            <a:ext cx="19408826" cy="1270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0" baseline="0">
                <a:solidFill>
                  <a:srgbClr val="0070C0"/>
                </a:solidFill>
                <a:uFillTx/>
                <a:latin typeface="Avenir Next" panose="020B0503020202020204" pitchFamily="34" charset="0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hangingPunct="1"/>
            <a:r>
              <a:rPr lang="es-ES" sz="7200" dirty="0" err="1">
                <a:solidFill>
                  <a:srgbClr val="007A93"/>
                </a:solidFill>
              </a:rPr>
              <a:t>Observational</a:t>
            </a:r>
            <a:r>
              <a:rPr lang="es-ES" sz="7200" dirty="0">
                <a:solidFill>
                  <a:srgbClr val="007A93"/>
                </a:solidFill>
              </a:rPr>
              <a:t> </a:t>
            </a:r>
            <a:r>
              <a:rPr lang="es-ES" sz="7200" dirty="0" err="1">
                <a:solidFill>
                  <a:srgbClr val="007A93"/>
                </a:solidFill>
              </a:rPr>
              <a:t>strategy</a:t>
            </a:r>
            <a:r>
              <a:rPr lang="es-ES" sz="7200" dirty="0">
                <a:solidFill>
                  <a:srgbClr val="007A93"/>
                </a:solidFill>
              </a:rPr>
              <a:t>:</a:t>
            </a:r>
          </a:p>
        </p:txBody>
      </p:sp>
      <p:sp>
        <p:nvSpPr>
          <p:cNvPr id="12" name="Rectangle 325">
            <a:extLst>
              <a:ext uri="{FF2B5EF4-FFF2-40B4-BE49-F238E27FC236}">
                <a16:creationId xmlns:a16="http://schemas.microsoft.com/office/drawing/2014/main" id="{2B0EC4A8-C45F-3EA8-C332-926EA05066DD}"/>
              </a:ext>
            </a:extLst>
          </p:cNvPr>
          <p:cNvSpPr txBox="1"/>
          <p:nvPr/>
        </p:nvSpPr>
        <p:spPr>
          <a:xfrm>
            <a:off x="8902136" y="5646184"/>
            <a:ext cx="6579727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spcBef>
                <a:spcPts val="0"/>
              </a:spcBef>
              <a:defRPr sz="4400" b="1">
                <a:solidFill>
                  <a:srgbClr val="47474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sz="3200" b="0" dirty="0">
                <a:latin typeface="Avenir Next" panose="020B0503020202020204" pitchFamily="34" charset="0"/>
              </a:rPr>
              <a:t>credit: Andrew Zeolla, IAP-Paris</a:t>
            </a:r>
            <a:endParaRPr sz="3200" b="0" dirty="0">
              <a:latin typeface="Avenir Next" panose="020B0503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C8E5D5D-1E82-3295-429B-70CD2B11FAB8}"/>
              </a:ext>
            </a:extLst>
          </p:cNvPr>
          <p:cNvSpPr txBox="1"/>
          <p:nvPr/>
        </p:nvSpPr>
        <p:spPr>
          <a:xfrm>
            <a:off x="11596522" y="529133"/>
            <a:ext cx="10984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i="1" dirty="0">
                <a:latin typeface="Avenir Next" panose="020B0503020202020204" pitchFamily="34" charset="0"/>
              </a:rPr>
              <a:t>use </a:t>
            </a:r>
            <a:r>
              <a:rPr lang="es-ES" sz="3200" b="1" i="1" dirty="0" err="1">
                <a:latin typeface="Avenir Next" panose="020B0503020202020204" pitchFamily="34" charset="0"/>
              </a:rPr>
              <a:t>astrophysical</a:t>
            </a:r>
            <a:r>
              <a:rPr lang="es-ES" sz="3200" b="1" i="1" dirty="0">
                <a:latin typeface="Avenir Next" panose="020B0503020202020204" pitchFamily="34" charset="0"/>
              </a:rPr>
              <a:t> &amp; </a:t>
            </a:r>
            <a:r>
              <a:rPr lang="es-ES" sz="3200" b="1" i="1" dirty="0" err="1">
                <a:latin typeface="Avenir Next" panose="020B0503020202020204" pitchFamily="34" charset="0"/>
              </a:rPr>
              <a:t>multimessenger</a:t>
            </a:r>
            <a:r>
              <a:rPr lang="es-ES" sz="3200" b="1" i="1" dirty="0">
                <a:latin typeface="Avenir Next" panose="020B0503020202020204" pitchFamily="34" charset="0"/>
              </a:rPr>
              <a:t> </a:t>
            </a:r>
            <a:r>
              <a:rPr lang="es-ES" sz="3200" b="1" i="1" dirty="0" err="1">
                <a:latin typeface="Avenir Next" panose="020B0503020202020204" pitchFamily="34" charset="0"/>
              </a:rPr>
              <a:t>information</a:t>
            </a:r>
            <a:r>
              <a:rPr lang="es-ES" sz="3200" b="1" i="1" dirty="0">
                <a:latin typeface="Avenir Next" panose="020B0503020202020204" pitchFamily="34" charset="0"/>
              </a:rPr>
              <a:t> </a:t>
            </a:r>
            <a:r>
              <a:rPr lang="es-ES" sz="3200" i="1" dirty="0" err="1">
                <a:latin typeface="Avenir Next" panose="020B0503020202020204" pitchFamily="34" charset="0"/>
              </a:rPr>
              <a:t>to</a:t>
            </a:r>
            <a:r>
              <a:rPr lang="es-ES" sz="3200" i="1" dirty="0">
                <a:latin typeface="Avenir Next" panose="020B0503020202020204" pitchFamily="34" charset="0"/>
              </a:rPr>
              <a:t> target </a:t>
            </a:r>
            <a:r>
              <a:rPr lang="es-ES" sz="3200" i="1" dirty="0" err="1">
                <a:latin typeface="Avenir Next" panose="020B0503020202020204" pitchFamily="34" charset="0"/>
              </a:rPr>
              <a:t>likely</a:t>
            </a:r>
            <a:r>
              <a:rPr lang="es-ES" sz="3200" i="1" dirty="0">
                <a:latin typeface="Avenir Next" panose="020B0503020202020204" pitchFamily="34" charset="0"/>
              </a:rPr>
              <a:t> neutrino </a:t>
            </a:r>
            <a:r>
              <a:rPr lang="es-ES" sz="3200" i="1" dirty="0" err="1">
                <a:latin typeface="Avenir Next" panose="020B0503020202020204" pitchFamily="34" charset="0"/>
              </a:rPr>
              <a:t>sources</a:t>
            </a:r>
            <a:r>
              <a:rPr lang="es-ES" sz="3200" i="1" dirty="0">
                <a:latin typeface="Avenir Next" panose="020B0503020202020204" pitchFamily="34" charset="0"/>
              </a:rPr>
              <a:t> as </a:t>
            </a:r>
            <a:r>
              <a:rPr lang="es-ES" sz="3200" i="1" dirty="0" err="1">
                <a:latin typeface="Avenir Next" panose="020B0503020202020204" pitchFamily="34" charset="0"/>
              </a:rPr>
              <a:t>they</a:t>
            </a:r>
            <a:r>
              <a:rPr lang="es-ES" sz="3200" i="1" dirty="0">
                <a:latin typeface="Avenir Next" panose="020B0503020202020204" pitchFamily="34" charset="0"/>
              </a:rPr>
              <a:t> set </a:t>
            </a:r>
            <a:r>
              <a:rPr lang="es-ES" sz="3200" i="1" dirty="0" err="1">
                <a:latin typeface="Avenir Next" panose="020B0503020202020204" pitchFamily="34" charset="0"/>
              </a:rPr>
              <a:t>below</a:t>
            </a:r>
            <a:r>
              <a:rPr lang="es-ES" sz="3200" i="1" dirty="0">
                <a:latin typeface="Avenir Next" panose="020B0503020202020204" pitchFamily="34" charset="0"/>
              </a:rPr>
              <a:t> </a:t>
            </a:r>
            <a:r>
              <a:rPr lang="es-ES" sz="3200" i="1" dirty="0" err="1">
                <a:latin typeface="Avenir Next" panose="020B0503020202020204" pitchFamily="34" charset="0"/>
              </a:rPr>
              <a:t>horizon</a:t>
            </a:r>
            <a:endParaRPr lang="es-ES" sz="3200" i="1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9029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C6DEA-068D-7716-BDA7-F8740B71D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E9AD55-2353-4889-D0E3-87FE9B17F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90" y="139739"/>
            <a:ext cx="21031200" cy="2651126"/>
          </a:xfrm>
        </p:spPr>
        <p:txBody>
          <a:bodyPr>
            <a:normAutofit/>
          </a:bodyPr>
          <a:lstStyle/>
          <a:p>
            <a:r>
              <a:rPr lang="fr-FR" sz="7200" dirty="0">
                <a:solidFill>
                  <a:srgbClr val="007A93"/>
                </a:solidFill>
              </a:rPr>
              <a:t>How </a:t>
            </a:r>
            <a:r>
              <a:rPr lang="fr-FR" sz="7200" dirty="0" err="1">
                <a:solidFill>
                  <a:srgbClr val="007A93"/>
                </a:solidFill>
              </a:rPr>
              <a:t>much</a:t>
            </a:r>
            <a:r>
              <a:rPr lang="fr-FR" sz="7200" dirty="0">
                <a:solidFill>
                  <a:srgbClr val="007A93"/>
                </a:solidFill>
              </a:rPr>
              <a:t> of the sky can HERON </a:t>
            </a:r>
            <a:r>
              <a:rPr lang="fr-FR" sz="7200" dirty="0" err="1">
                <a:solidFill>
                  <a:srgbClr val="007A93"/>
                </a:solidFill>
              </a:rPr>
              <a:t>view</a:t>
            </a:r>
            <a:r>
              <a:rPr lang="fr-FR" sz="7200" dirty="0">
                <a:solidFill>
                  <a:srgbClr val="007A93"/>
                </a:solidFill>
              </a:rPr>
              <a:t>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55F3229-8A01-5981-CE89-80391C274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2126" y="333241"/>
            <a:ext cx="2207584" cy="1984650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81AC6E8D-2B76-02F3-5FB0-CC13EC6955BD}"/>
              </a:ext>
            </a:extLst>
          </p:cNvPr>
          <p:cNvGrpSpPr/>
          <p:nvPr/>
        </p:nvGrpSpPr>
        <p:grpSpPr>
          <a:xfrm>
            <a:off x="-622976" y="3939219"/>
            <a:ext cx="14102326" cy="7971842"/>
            <a:chOff x="4540246" y="1628536"/>
            <a:chExt cx="7051163" cy="3985921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6E35FB1F-D283-A75A-1BA7-3E58EF9EB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7409" y="1736582"/>
              <a:ext cx="6894000" cy="3877875"/>
            </a:xfrm>
            <a:prstGeom prst="rect">
              <a:avLst/>
            </a:prstGeom>
          </p:spPr>
        </p:pic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626D0070-D08A-80FA-E1FA-4E531FB90321}"/>
                </a:ext>
              </a:extLst>
            </p:cNvPr>
            <p:cNvSpPr/>
            <p:nvPr/>
          </p:nvSpPr>
          <p:spPr>
            <a:xfrm>
              <a:off x="4540246" y="1628536"/>
              <a:ext cx="1816274" cy="4517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600" dirty="0"/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137765FB-B56D-842E-35DA-3D11632DB637}"/>
              </a:ext>
            </a:extLst>
          </p:cNvPr>
          <p:cNvSpPr txBox="1"/>
          <p:nvPr/>
        </p:nvSpPr>
        <p:spPr>
          <a:xfrm>
            <a:off x="2613399" y="3478858"/>
            <a:ext cx="7152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>
                <a:latin typeface="Avenir Next" panose="020B0503020202020204" pitchFamily="34" charset="0"/>
              </a:rPr>
              <a:t>≅ 6% </a:t>
            </a:r>
            <a:r>
              <a:rPr lang="es-ES" sz="4000" b="1" dirty="0" err="1">
                <a:latin typeface="Avenir Next" panose="020B0503020202020204" pitchFamily="34" charset="0"/>
              </a:rPr>
              <a:t>of</a:t>
            </a:r>
            <a:r>
              <a:rPr lang="es-ES" sz="4000" b="1" dirty="0">
                <a:latin typeface="Avenir Next" panose="020B0503020202020204" pitchFamily="34" charset="0"/>
              </a:rPr>
              <a:t> </a:t>
            </a:r>
            <a:r>
              <a:rPr lang="es-ES" sz="4000" b="1" dirty="0" err="1">
                <a:latin typeface="Avenir Next" panose="020B0503020202020204" pitchFamily="34" charset="0"/>
              </a:rPr>
              <a:t>sky</a:t>
            </a:r>
            <a:r>
              <a:rPr lang="es-ES" sz="4000" b="1" dirty="0">
                <a:latin typeface="Avenir Next" panose="020B0503020202020204" pitchFamily="34" charset="0"/>
              </a:rPr>
              <a:t> </a:t>
            </a:r>
            <a:r>
              <a:rPr lang="es-ES" sz="4000" b="1" dirty="0" err="1">
                <a:latin typeface="Avenir Next" panose="020B0503020202020204" pitchFamily="34" charset="0"/>
              </a:rPr>
              <a:t>instantaneously</a:t>
            </a:r>
            <a:endParaRPr lang="es-ES" sz="4000" b="1" dirty="0">
              <a:latin typeface="Avenir Next" panose="020B0503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9F21617-0E6D-B70B-AC0E-660261D7F914}"/>
              </a:ext>
            </a:extLst>
          </p:cNvPr>
          <p:cNvSpPr txBox="1"/>
          <p:nvPr/>
        </p:nvSpPr>
        <p:spPr>
          <a:xfrm>
            <a:off x="9912923" y="12883228"/>
            <a:ext cx="4152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latin typeface="Avenir Next" panose="020B0503020202020204" pitchFamily="34" charset="0"/>
              </a:rPr>
              <a:t>Andrew </a:t>
            </a:r>
            <a:r>
              <a:rPr lang="es-ES" sz="2800" dirty="0" err="1">
                <a:latin typeface="Avenir Next" panose="020B0503020202020204" pitchFamily="34" charset="0"/>
              </a:rPr>
              <a:t>Zeolla</a:t>
            </a:r>
            <a:r>
              <a:rPr lang="es-ES" sz="2800" dirty="0">
                <a:latin typeface="Avenir Next" panose="020B0503020202020204" pitchFamily="34" charset="0"/>
              </a:rPr>
              <a:t>, PSU, IAP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9FD5C76-1156-0970-89E9-BEEC7AF1A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81843" y="12847321"/>
            <a:ext cx="551433" cy="595035"/>
          </a:xfrm>
        </p:spPr>
        <p:txBody>
          <a:bodyPr/>
          <a:lstStyle/>
          <a:p>
            <a:fld id="{4F46717C-9308-481C-9D65-E14D04AC630D}" type="slidenum">
              <a:rPr lang="fr-FR" smtClean="0"/>
              <a:t>42</a:t>
            </a:fld>
            <a:endParaRPr lang="fr-FR"/>
          </a:p>
        </p:txBody>
      </p:sp>
      <p:pic>
        <p:nvPicPr>
          <p:cNvPr id="9" name="Picture 8" descr="Picture 8">
            <a:extLst>
              <a:ext uri="{FF2B5EF4-FFF2-40B4-BE49-F238E27FC236}">
                <a16:creationId xmlns:a16="http://schemas.microsoft.com/office/drawing/2014/main" id="{FD7D4B17-4458-D24E-052D-C9A6BDA544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504"/>
          <a:stretch>
            <a:fillRect/>
          </a:stretch>
        </p:blipFill>
        <p:spPr>
          <a:xfrm>
            <a:off x="12441016" y="4919186"/>
            <a:ext cx="11625117" cy="630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0CA7C4F-B356-C599-D1E3-EDE8932629B8}"/>
              </a:ext>
            </a:extLst>
          </p:cNvPr>
          <p:cNvSpPr txBox="1"/>
          <p:nvPr/>
        </p:nvSpPr>
        <p:spPr>
          <a:xfrm>
            <a:off x="15778507" y="3540959"/>
            <a:ext cx="58977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>
                <a:latin typeface="Avenir Next" panose="020B0503020202020204" pitchFamily="34" charset="0"/>
              </a:rPr>
              <a:t>≅ 70% </a:t>
            </a:r>
            <a:r>
              <a:rPr lang="es-ES" sz="4000" b="1" dirty="0" err="1">
                <a:latin typeface="Avenir Next" panose="020B0503020202020204" pitchFamily="34" charset="0"/>
              </a:rPr>
              <a:t>of</a:t>
            </a:r>
            <a:r>
              <a:rPr lang="es-ES" sz="4000" b="1" dirty="0">
                <a:latin typeface="Avenir Next" panose="020B0503020202020204" pitchFamily="34" charset="0"/>
              </a:rPr>
              <a:t> </a:t>
            </a:r>
            <a:r>
              <a:rPr lang="es-ES" sz="4000" b="1" dirty="0" err="1">
                <a:latin typeface="Avenir Next" panose="020B0503020202020204" pitchFamily="34" charset="0"/>
              </a:rPr>
              <a:t>sky</a:t>
            </a:r>
            <a:r>
              <a:rPr lang="es-ES" sz="4000" b="1" dirty="0">
                <a:latin typeface="Avenir Next" panose="020B0503020202020204" pitchFamily="34" charset="0"/>
              </a:rPr>
              <a:t> </a:t>
            </a:r>
            <a:r>
              <a:rPr lang="es-ES" sz="4000" b="1" dirty="0" err="1">
                <a:latin typeface="Avenir Next" panose="020B0503020202020204" pitchFamily="34" charset="0"/>
              </a:rPr>
              <a:t>each</a:t>
            </a:r>
            <a:r>
              <a:rPr lang="es-ES" sz="4000" b="1" dirty="0">
                <a:latin typeface="Avenir Next" panose="020B0503020202020204" pitchFamily="34" charset="0"/>
              </a:rPr>
              <a:t> </a:t>
            </a:r>
            <a:r>
              <a:rPr lang="es-ES" sz="4000" b="1" dirty="0" err="1">
                <a:latin typeface="Avenir Next" panose="020B0503020202020204" pitchFamily="34" charset="0"/>
              </a:rPr>
              <a:t>day</a:t>
            </a:r>
            <a:endParaRPr lang="es-ES" sz="4000" b="1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3696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6" name="comp_Prob__grand_icg2rad_heron_rnog.pdf" descr="comp_Prob__grand_icg2rad_heron_rnog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107" y="3552327"/>
            <a:ext cx="12117586" cy="9439431"/>
          </a:xfrm>
          <a:prstGeom prst="rect">
            <a:avLst/>
          </a:prstGeom>
          <a:ln w="12700">
            <a:miter lim="400000"/>
          </a:ln>
        </p:spPr>
      </p:pic>
      <p:sp>
        <p:nvSpPr>
          <p:cNvPr id="1467" name="typical parameters for binary neutron star mergers"/>
          <p:cNvSpPr txBox="1"/>
          <p:nvPr/>
        </p:nvSpPr>
        <p:spPr>
          <a:xfrm>
            <a:off x="2953831" y="2560228"/>
            <a:ext cx="11466069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typical parameters for binary neutron star mergers</a:t>
            </a:r>
          </a:p>
        </p:txBody>
      </p:sp>
      <p:sp>
        <p:nvSpPr>
          <p:cNvPr id="1468" name="Line"/>
          <p:cNvSpPr/>
          <p:nvPr/>
        </p:nvSpPr>
        <p:spPr>
          <a:xfrm flipH="1">
            <a:off x="14851042" y="4016149"/>
            <a:ext cx="1461053" cy="2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69" name="80% probability of source detection  within 1 Gpc in 5 years"/>
          <p:cNvSpPr txBox="1"/>
          <p:nvPr/>
        </p:nvSpPr>
        <p:spPr>
          <a:xfrm>
            <a:off x="16503606" y="4904300"/>
            <a:ext cx="6097180" cy="2828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500">
                <a:latin typeface="+mj-lt"/>
                <a:ea typeface="+mj-ea"/>
                <a:cs typeface="+mj-cs"/>
                <a:sym typeface="Helvetica Neue"/>
              </a:defRPr>
            </a:pPr>
            <a:r>
              <a:t>75% probability of source detection </a:t>
            </a:r>
            <a:br/>
            <a:r>
              <a:t>within 1 Gpc</a:t>
            </a:r>
            <a:br/>
            <a:r>
              <a:t>in 5 years</a:t>
            </a:r>
          </a:p>
        </p:txBody>
      </p:sp>
      <p:sp>
        <p:nvSpPr>
          <p:cNvPr id="1470" name="Line"/>
          <p:cNvSpPr/>
          <p:nvPr/>
        </p:nvSpPr>
        <p:spPr>
          <a:xfrm flipH="1">
            <a:off x="14851042" y="5340475"/>
            <a:ext cx="1461053" cy="2"/>
          </a:xfrm>
          <a:prstGeom prst="line">
            <a:avLst/>
          </a:prstGeom>
          <a:ln w="76200">
            <a:solidFill>
              <a:srgbClr val="34789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71" name="~100% probability in 3 years"/>
          <p:cNvSpPr txBox="1"/>
          <p:nvPr/>
        </p:nvSpPr>
        <p:spPr>
          <a:xfrm>
            <a:off x="16411505" y="3717395"/>
            <a:ext cx="5816017" cy="597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400">
                <a:latin typeface="+mj-lt"/>
                <a:ea typeface="+mj-ea"/>
                <a:cs typeface="+mj-cs"/>
                <a:sym typeface="Helvetica Neue"/>
              </a:defRPr>
            </a:pPr>
            <a:r>
              <a:t>~100% probability in 2 years</a:t>
            </a:r>
          </a:p>
        </p:txBody>
      </p:sp>
      <p:sp>
        <p:nvSpPr>
          <p:cNvPr id="1472" name="operation time"/>
          <p:cNvSpPr txBox="1"/>
          <p:nvPr/>
        </p:nvSpPr>
        <p:spPr>
          <a:xfrm>
            <a:off x="1427571" y="12106185"/>
            <a:ext cx="9954722" cy="739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>
            <a:lvl1pPr algn="ctr" defTabSz="821530">
              <a:spcBef>
                <a:spcPts val="0"/>
              </a:spcBef>
              <a:defRPr sz="3900">
                <a:solidFill>
                  <a:srgbClr val="48484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operation time</a:t>
            </a:r>
          </a:p>
        </p:txBody>
      </p:sp>
      <p:sp>
        <p:nvSpPr>
          <p:cNvPr id="1473" name="KK, Mukhopadhyay, Murase, Alves Batista, Fox, OM, SW, Zeolla, subm."/>
          <p:cNvSpPr txBox="1"/>
          <p:nvPr/>
        </p:nvSpPr>
        <p:spPr>
          <a:xfrm>
            <a:off x="17893456" y="11888245"/>
            <a:ext cx="6097180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defTabSz="584200">
              <a:spcBef>
                <a:spcPts val="0"/>
              </a:spcBef>
              <a:defRPr sz="2500" b="1" i="1">
                <a:solidFill>
                  <a:srgbClr val="5E5E5E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KK</a:t>
            </a:r>
            <a:r>
              <a:rPr>
                <a:solidFill>
                  <a:srgbClr val="A9A9A9"/>
                </a:solidFill>
              </a:rPr>
              <a:t>, Mukhopadhyay, Murase, Alves Batista, Fox, </a:t>
            </a:r>
            <a:r>
              <a:t>OM</a:t>
            </a:r>
            <a:r>
              <a:rPr>
                <a:solidFill>
                  <a:srgbClr val="A9A9A9"/>
                </a:solidFill>
              </a:rPr>
              <a:t>, </a:t>
            </a:r>
            <a:r>
              <a:t>SW</a:t>
            </a:r>
            <a:r>
              <a:rPr>
                <a:solidFill>
                  <a:srgbClr val="A9A9A9"/>
                </a:solidFill>
              </a:rPr>
              <a:t>, Zeolla, subm.</a:t>
            </a:r>
          </a:p>
        </p:txBody>
      </p:sp>
      <p:pic>
        <p:nvPicPr>
          <p:cNvPr id="1474" name="HERON_proba.jpg" descr="HERON_proba.jpg"/>
          <p:cNvPicPr>
            <a:picLocks noChangeAspect="1"/>
          </p:cNvPicPr>
          <p:nvPr/>
        </p:nvPicPr>
        <p:blipFill>
          <a:blip r:embed="rId3"/>
          <a:srcRect b="91916"/>
          <a:stretch>
            <a:fillRect/>
          </a:stretch>
        </p:blipFill>
        <p:spPr>
          <a:xfrm>
            <a:off x="16748717" y="12845960"/>
            <a:ext cx="7264029" cy="381313"/>
          </a:xfrm>
          <a:prstGeom prst="rect">
            <a:avLst/>
          </a:prstGeom>
          <a:ln w="12700">
            <a:miter lim="400000"/>
          </a:ln>
        </p:spPr>
      </p:pic>
      <p:sp>
        <p:nvSpPr>
          <p:cNvPr id="1475" name="HERON performances to detect UHE neutrino sources"/>
          <p:cNvSpPr txBox="1">
            <a:spLocks noGrp="1"/>
          </p:cNvSpPr>
          <p:nvPr>
            <p:ph type="title"/>
          </p:nvPr>
        </p:nvSpPr>
        <p:spPr>
          <a:xfrm>
            <a:off x="438077" y="120386"/>
            <a:ext cx="23507846" cy="2286001"/>
          </a:xfrm>
          <a:prstGeom prst="rect">
            <a:avLst/>
          </a:prstGeom>
        </p:spPr>
        <p:txBody>
          <a:bodyPr anchor="ctr">
            <a:normAutofit fontScale="90000"/>
          </a:bodyPr>
          <a:lstStyle>
            <a:lvl1pPr defTabSz="536575">
              <a:defRPr sz="7200"/>
            </a:lvl1pPr>
          </a:lstStyle>
          <a:p>
            <a:r>
              <a:t>HERON performances to detect UHE neutrino sources</a:t>
            </a:r>
          </a:p>
        </p:txBody>
      </p:sp>
      <p:sp>
        <p:nvSpPr>
          <p:cNvPr id="1476" name="typical parameters for binary neutron star mergers"/>
          <p:cNvSpPr txBox="1"/>
          <p:nvPr/>
        </p:nvSpPr>
        <p:spPr>
          <a:xfrm>
            <a:off x="15137334" y="8906456"/>
            <a:ext cx="8465616" cy="2273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6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For longer bursts: SNIbc/magnetar types of superluminous supernovae can be detected in the Local Universe. Occurrence rate: 1 per 10 to 600 years.  </a:t>
            </a:r>
          </a:p>
        </p:txBody>
      </p:sp>
      <p:sp>
        <p:nvSpPr>
          <p:cNvPr id="1477" name="typical parameters for binary neutron star mergers"/>
          <p:cNvSpPr txBox="1"/>
          <p:nvPr/>
        </p:nvSpPr>
        <p:spPr>
          <a:xfrm rot="20405422">
            <a:off x="8915758" y="8151392"/>
            <a:ext cx="1530401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6B6B6B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RNO-G</a:t>
            </a:r>
          </a:p>
        </p:txBody>
      </p:sp>
      <p:sp>
        <p:nvSpPr>
          <p:cNvPr id="1478" name="typical parameters for binary neutron star mergers"/>
          <p:cNvSpPr txBox="1"/>
          <p:nvPr/>
        </p:nvSpPr>
        <p:spPr>
          <a:xfrm rot="19774477">
            <a:off x="6867670" y="7177717"/>
            <a:ext cx="2176389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400" b="1">
                <a:solidFill>
                  <a:srgbClr val="009093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HERON</a:t>
            </a:r>
          </a:p>
        </p:txBody>
      </p:sp>
      <p:sp>
        <p:nvSpPr>
          <p:cNvPr id="1479" name="typical parameters for binary neutron star mergers"/>
          <p:cNvSpPr txBox="1"/>
          <p:nvPr/>
        </p:nvSpPr>
        <p:spPr>
          <a:xfrm rot="20140671">
            <a:off x="5715034" y="4373713"/>
            <a:ext cx="2569717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 b="1">
                <a:solidFill>
                  <a:srgbClr val="009093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HERON-200</a:t>
            </a:r>
          </a:p>
        </p:txBody>
      </p:sp>
      <p:sp>
        <p:nvSpPr>
          <p:cNvPr id="1480" name="Slide Number Placeholder 16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0999"/>
            <a:ext cx="453238" cy="46106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43</a:t>
            </a:fld>
            <a:endParaRPr/>
          </a:p>
        </p:txBody>
      </p:sp>
      <p:sp>
        <p:nvSpPr>
          <p:cNvPr id="1481" name="~100% probability in 3 years"/>
          <p:cNvSpPr txBox="1"/>
          <p:nvPr/>
        </p:nvSpPr>
        <p:spPr>
          <a:xfrm>
            <a:off x="18989141" y="12912459"/>
            <a:ext cx="453238" cy="32451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3.0</a:t>
            </a: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4" name="fig_E_vs_D_short.jpg" descr="fig_E_vs_D_shor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659" y="1699716"/>
            <a:ext cx="12700002" cy="9525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5" name="fig_E_vs_D_long.jpg" descr="fig_E_vs_D_lo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9909" y="1699716"/>
            <a:ext cx="12700001" cy="9525001"/>
          </a:xfrm>
          <a:prstGeom prst="rect">
            <a:avLst/>
          </a:prstGeom>
          <a:ln w="12700">
            <a:miter lim="400000"/>
          </a:ln>
        </p:spPr>
      </p:pic>
      <p:sp>
        <p:nvSpPr>
          <p:cNvPr id="15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2" y="13073062"/>
            <a:ext cx="466268" cy="47767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6" tIns="71436" rIns="71436" bIns="71436"/>
          <a:lstStyle>
            <a:lvl1pPr defTabSz="821530">
              <a:defRPr sz="2200"/>
            </a:lvl1pPr>
          </a:lstStyle>
          <a:p>
            <a:fld id="{86CB4B4D-7CA3-9044-876B-883B54F8677D}" type="slidenum">
              <a:rPr/>
              <a:t>44</a:t>
            </a:fld>
            <a:endParaRPr/>
          </a:p>
        </p:txBody>
      </p:sp>
      <p:sp>
        <p:nvSpPr>
          <p:cNvPr id="1517" name="What astrophysical sources to aim for in the MM era?"/>
          <p:cNvSpPr txBox="1"/>
          <p:nvPr/>
        </p:nvSpPr>
        <p:spPr>
          <a:xfrm>
            <a:off x="76926" y="302276"/>
            <a:ext cx="16856408" cy="828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 algn="ctr" defTabSz="821530">
              <a:spcBef>
                <a:spcPts val="0"/>
              </a:spcBef>
              <a:defRPr sz="4400" b="1">
                <a:solidFill>
                  <a:srgbClr val="484848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What astrophysical sources to aim for in the multi-messenger era?</a:t>
            </a:r>
          </a:p>
        </p:txBody>
      </p:sp>
      <p:sp>
        <p:nvSpPr>
          <p:cNvPr id="1518" name="ZoneTexte 6"/>
          <p:cNvSpPr txBox="1"/>
          <p:nvPr/>
        </p:nvSpPr>
        <p:spPr>
          <a:xfrm>
            <a:off x="1678124" y="11327310"/>
            <a:ext cx="10127339" cy="1249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38" tIns="91438" rIns="91438" bIns="91438">
            <a:spAutoFit/>
          </a:bodyPr>
          <a:lstStyle/>
          <a:p>
            <a:pPr defTabSz="1828800">
              <a:spcBef>
                <a:spcPts val="0"/>
              </a:spcBef>
              <a:defRPr sz="3500" b="1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Short bursts</a:t>
            </a:r>
            <a:r>
              <a:rPr b="0"/>
              <a:t>: stay in the instantaneous field of view (FoV) of the instrument (~30 min - 1 day)</a:t>
            </a:r>
          </a:p>
        </p:txBody>
      </p:sp>
      <p:sp>
        <p:nvSpPr>
          <p:cNvPr id="1519" name="ZoneTexte 6"/>
          <p:cNvSpPr txBox="1"/>
          <p:nvPr/>
        </p:nvSpPr>
        <p:spPr>
          <a:xfrm>
            <a:off x="13969728" y="11532255"/>
            <a:ext cx="10127338" cy="716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38" tIns="91438" rIns="91438" bIns="91438">
            <a:spAutoFit/>
          </a:bodyPr>
          <a:lstStyle/>
          <a:p>
            <a:pPr defTabSz="1828800">
              <a:spcBef>
                <a:spcPts val="0"/>
              </a:spcBef>
              <a:defRPr sz="3500" b="1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Long bursts</a:t>
            </a:r>
            <a:r>
              <a:rPr b="0"/>
              <a:t>: any longer transients</a:t>
            </a:r>
          </a:p>
        </p:txBody>
      </p:sp>
      <p:sp>
        <p:nvSpPr>
          <p:cNvPr id="1520" name="Line"/>
          <p:cNvSpPr/>
          <p:nvPr/>
        </p:nvSpPr>
        <p:spPr>
          <a:xfrm flipV="1">
            <a:off x="2025100" y="3605675"/>
            <a:ext cx="8225041" cy="3673698"/>
          </a:xfrm>
          <a:prstGeom prst="line">
            <a:avLst/>
          </a:prstGeom>
          <a:ln w="330200">
            <a:solidFill>
              <a:srgbClr val="4DA6A6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21" name="HERON"/>
          <p:cNvSpPr txBox="1"/>
          <p:nvPr/>
        </p:nvSpPr>
        <p:spPr>
          <a:xfrm rot="20218385">
            <a:off x="7515417" y="3962764"/>
            <a:ext cx="1794521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821530">
              <a:spcBef>
                <a:spcPts val="0"/>
              </a:spcBef>
              <a:defRPr sz="4400" b="1">
                <a:solidFill>
                  <a:srgbClr val="34789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HERON</a:t>
            </a:r>
          </a:p>
        </p:txBody>
      </p:sp>
      <p:grpSp>
        <p:nvGrpSpPr>
          <p:cNvPr id="1524" name="Group"/>
          <p:cNvGrpSpPr/>
          <p:nvPr/>
        </p:nvGrpSpPr>
        <p:grpSpPr>
          <a:xfrm>
            <a:off x="1678123" y="3503097"/>
            <a:ext cx="10127343" cy="10007719"/>
            <a:chOff x="0" y="0"/>
            <a:chExt cx="10127341" cy="10007717"/>
          </a:xfrm>
        </p:grpSpPr>
        <p:sp>
          <p:nvSpPr>
            <p:cNvPr id="1522" name="ZoneTexte 6"/>
            <p:cNvSpPr txBox="1"/>
            <p:nvPr/>
          </p:nvSpPr>
          <p:spPr>
            <a:xfrm>
              <a:off x="0" y="9291439"/>
              <a:ext cx="10127342" cy="7162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38" tIns="91438" rIns="91438" bIns="91438" numCol="1" anchor="t">
              <a:spAutoFit/>
            </a:bodyPr>
            <a:lstStyle>
              <a:lvl1pPr defTabSz="1828800">
                <a:spcBef>
                  <a:spcPts val="0"/>
                </a:spcBef>
                <a:defRPr sz="3500" b="1">
                  <a:solidFill>
                    <a:srgbClr val="7F170E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Detectable: Bright rare (distant) sources</a:t>
              </a:r>
            </a:p>
          </p:txBody>
        </p:sp>
        <p:pic>
          <p:nvPicPr>
            <p:cNvPr id="1523" name="Oval Oval" descr="Oval Oval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57477" y="0"/>
              <a:ext cx="3949117" cy="2223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525" name="Line"/>
          <p:cNvSpPr/>
          <p:nvPr/>
        </p:nvSpPr>
        <p:spPr>
          <a:xfrm flipV="1">
            <a:off x="14206770" y="3587715"/>
            <a:ext cx="6434363" cy="2903115"/>
          </a:xfrm>
          <a:prstGeom prst="line">
            <a:avLst/>
          </a:prstGeom>
          <a:ln w="330200">
            <a:solidFill>
              <a:srgbClr val="4DA6A6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26" name="HERON"/>
          <p:cNvSpPr txBox="1"/>
          <p:nvPr/>
        </p:nvSpPr>
        <p:spPr>
          <a:xfrm rot="20218385">
            <a:off x="18476358" y="3631992"/>
            <a:ext cx="1794521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821530">
              <a:spcBef>
                <a:spcPts val="0"/>
              </a:spcBef>
              <a:defRPr sz="4400" b="1">
                <a:solidFill>
                  <a:srgbClr val="34789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HERON</a:t>
            </a:r>
          </a:p>
        </p:txBody>
      </p:sp>
      <p:grpSp>
        <p:nvGrpSpPr>
          <p:cNvPr id="1529" name="Group"/>
          <p:cNvGrpSpPr/>
          <p:nvPr/>
        </p:nvGrpSpPr>
        <p:grpSpPr>
          <a:xfrm>
            <a:off x="13969727" y="4621325"/>
            <a:ext cx="10127341" cy="8920009"/>
            <a:chOff x="0" y="0"/>
            <a:chExt cx="10127339" cy="8920008"/>
          </a:xfrm>
        </p:grpSpPr>
        <p:sp>
          <p:nvSpPr>
            <p:cNvPr id="1527" name="ZoneTexte 6"/>
            <p:cNvSpPr txBox="1"/>
            <p:nvPr/>
          </p:nvSpPr>
          <p:spPr>
            <a:xfrm>
              <a:off x="0" y="8203730"/>
              <a:ext cx="10127340" cy="7162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38" tIns="91438" rIns="91438" bIns="91438" numCol="1" anchor="t">
              <a:spAutoFit/>
            </a:bodyPr>
            <a:lstStyle>
              <a:lvl1pPr defTabSz="1828800">
                <a:spcBef>
                  <a:spcPts val="0"/>
                </a:spcBef>
                <a:defRPr sz="3500" b="1">
                  <a:solidFill>
                    <a:srgbClr val="7F170E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Detectable: Local Group &amp; nearby galaxies</a:t>
              </a:r>
            </a:p>
          </p:txBody>
        </p:sp>
        <p:pic>
          <p:nvPicPr>
            <p:cNvPr id="1528" name="Oval Oval" descr="Oval Oval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84700" y="0"/>
              <a:ext cx="2805822" cy="193337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530" name="SW, JA, JCAP 2025"/>
          <p:cNvSpPr txBox="1"/>
          <p:nvPr/>
        </p:nvSpPr>
        <p:spPr>
          <a:xfrm>
            <a:off x="12676343" y="1129744"/>
            <a:ext cx="11588447" cy="524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1828800">
              <a:spcBef>
                <a:spcPts val="0"/>
              </a:spcBef>
              <a:defRPr sz="2800" b="1">
                <a:solidFill>
                  <a:srgbClr val="0070C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KK</a:t>
            </a:r>
            <a:r>
              <a:rPr b="0"/>
              <a:t>, Mukhopadhyay, Murase, Alves Batista, Fox, </a:t>
            </a:r>
            <a:r>
              <a:t>OM</a:t>
            </a:r>
            <a:r>
              <a:rPr b="0"/>
              <a:t>, </a:t>
            </a:r>
            <a:r>
              <a:t>SW</a:t>
            </a:r>
            <a:r>
              <a:rPr b="0"/>
              <a:t>, Zeolla, subm.</a:t>
            </a:r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2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891" y="-19760"/>
            <a:ext cx="10446247" cy="74558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3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1454" y="-67529"/>
            <a:ext cx="10497827" cy="750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4" name="Picture 8" descr="Picture 8"/>
          <p:cNvPicPr>
            <a:picLocks noChangeAspect="1"/>
          </p:cNvPicPr>
          <p:nvPr/>
        </p:nvPicPr>
        <p:blipFill>
          <a:blip r:embed="rId4"/>
          <a:srcRect t="13504"/>
          <a:stretch>
            <a:fillRect/>
          </a:stretch>
        </p:blipFill>
        <p:spPr>
          <a:xfrm>
            <a:off x="12412269" y="7330078"/>
            <a:ext cx="10807553" cy="5856916"/>
          </a:xfrm>
          <a:prstGeom prst="rect">
            <a:avLst/>
          </a:prstGeom>
          <a:ln w="12700">
            <a:miter lim="400000"/>
          </a:ln>
        </p:spPr>
      </p:pic>
      <p:sp>
        <p:nvSpPr>
          <p:cNvPr id="1535" name="TextBox 10"/>
          <p:cNvSpPr txBox="1"/>
          <p:nvPr/>
        </p:nvSpPr>
        <p:spPr>
          <a:xfrm>
            <a:off x="15621241" y="7370265"/>
            <a:ext cx="12100561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/>
              <a:t>Day-averaged </a:t>
            </a:r>
            <a:r>
              <a:rPr dirty="0" err="1"/>
              <a:t>FoV</a:t>
            </a:r>
            <a:endParaRPr dirty="0"/>
          </a:p>
        </p:txBody>
      </p:sp>
      <p:sp>
        <p:nvSpPr>
          <p:cNvPr id="1536" name="Slide Number Placeholder 13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0999"/>
            <a:ext cx="453238" cy="46106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45</a:t>
            </a:fld>
            <a:endParaRPr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A66457F-146B-482C-B12B-1EB58221A0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33" y="7663636"/>
            <a:ext cx="11223560" cy="5800095"/>
          </a:xfrm>
          <a:prstGeom prst="rect">
            <a:avLst/>
          </a:prstGeom>
        </p:spPr>
      </p:pic>
      <p:sp>
        <p:nvSpPr>
          <p:cNvPr id="9" name="TextBox 10">
            <a:extLst>
              <a:ext uri="{FF2B5EF4-FFF2-40B4-BE49-F238E27FC236}">
                <a16:creationId xmlns:a16="http://schemas.microsoft.com/office/drawing/2014/main" id="{4A901FB5-E70F-4061-B8F1-3FF2D21BB626}"/>
              </a:ext>
            </a:extLst>
          </p:cNvPr>
          <p:cNvSpPr txBox="1"/>
          <p:nvPr/>
        </p:nvSpPr>
        <p:spPr>
          <a:xfrm>
            <a:off x="4443033" y="7182888"/>
            <a:ext cx="12100561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/>
              <a:t>Instantaneous</a:t>
            </a:r>
            <a:endParaRPr dirty="0"/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7C229461-3BFA-4E7F-BCA9-3B295E70C8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4" y="6621865"/>
            <a:ext cx="13158242" cy="63239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6A0D5DC-185F-457B-8EAD-B584BB9785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92" t="8449" r="65490" b="2428"/>
          <a:stretch/>
        </p:blipFill>
        <p:spPr>
          <a:xfrm>
            <a:off x="16197128" y="4822876"/>
            <a:ext cx="7231241" cy="898560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7ADEC59-664C-4EDA-BB9A-9DC248D68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00282" y="1669044"/>
            <a:ext cx="6423474" cy="32786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DB3E111-D441-4581-997B-F682375A71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33135" y="1917210"/>
            <a:ext cx="7440012" cy="3278649"/>
          </a:xfrm>
          <a:prstGeom prst="rect">
            <a:avLst/>
          </a:prstGeom>
        </p:spPr>
      </p:pic>
      <p:sp>
        <p:nvSpPr>
          <p:cNvPr id="1580" name="Titre 1"/>
          <p:cNvSpPr txBox="1">
            <a:spLocks noGrp="1"/>
          </p:cNvSpPr>
          <p:nvPr>
            <p:ph type="title"/>
          </p:nvPr>
        </p:nvSpPr>
        <p:spPr>
          <a:xfrm>
            <a:off x="1099767" y="-485946"/>
            <a:ext cx="21005800" cy="2286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7200" dirty="0"/>
              <a:t>3D mapping of showers</a:t>
            </a:r>
            <a:endParaRPr sz="7200" dirty="0"/>
          </a:p>
        </p:txBody>
      </p:sp>
      <p:sp>
        <p:nvSpPr>
          <p:cNvPr id="1581" name="Espace réservé du texte 2"/>
          <p:cNvSpPr txBox="1">
            <a:spLocks noGrp="1"/>
          </p:cNvSpPr>
          <p:nvPr>
            <p:ph type="body" sz="half" idx="1"/>
          </p:nvPr>
        </p:nvSpPr>
        <p:spPr>
          <a:xfrm>
            <a:off x="74756" y="2056356"/>
            <a:ext cx="11884276" cy="355726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3200" dirty="0"/>
              <a:t>S</a:t>
            </a:r>
            <a:r>
              <a:rPr sz="3200" dirty="0"/>
              <a:t>imulation data </a:t>
            </a:r>
            <a:r>
              <a:rPr sz="3200" dirty="0" err="1"/>
              <a:t>data</a:t>
            </a:r>
            <a:r>
              <a:rPr sz="3200" dirty="0"/>
              <a:t> set on </a:t>
            </a:r>
            <a:r>
              <a:rPr lang="en-US" sz="3200" dirty="0"/>
              <a:t>HERON</a:t>
            </a:r>
            <a:r>
              <a:rPr sz="3200" dirty="0"/>
              <a:t> topography </a:t>
            </a:r>
            <a:endParaRPr lang="en-US" sz="3200" dirty="0"/>
          </a:p>
          <a:p>
            <a:pPr marL="0" indent="0">
              <a:spcBef>
                <a:spcPts val="0"/>
              </a:spcBef>
              <a:buNone/>
            </a:pPr>
            <a:r>
              <a:rPr lang="fr-FR" sz="3200" dirty="0"/>
              <a:t>      </a:t>
            </a:r>
            <a:r>
              <a:rPr sz="3200" dirty="0"/>
              <a:t>(</a:t>
            </a:r>
            <a:r>
              <a:rPr lang="en-US" sz="3200" dirty="0"/>
              <a:t>Neutrinos, </a:t>
            </a:r>
            <a:r>
              <a:rPr sz="3200" dirty="0"/>
              <a:t>E in 2 10</a:t>
            </a:r>
            <a:r>
              <a:rPr sz="3200" baseline="30000" dirty="0"/>
              <a:t>16</a:t>
            </a:r>
            <a:r>
              <a:rPr sz="3200" dirty="0"/>
              <a:t> – </a:t>
            </a:r>
            <a:r>
              <a:rPr lang="en-US" sz="3200" dirty="0"/>
              <a:t>2 </a:t>
            </a:r>
            <a:r>
              <a:rPr sz="3200" dirty="0"/>
              <a:t>10</a:t>
            </a:r>
            <a:r>
              <a:rPr sz="3200" baseline="30000" dirty="0"/>
              <a:t>18</a:t>
            </a:r>
            <a:r>
              <a:rPr sz="3200" dirty="0"/>
              <a:t>eV)</a:t>
            </a:r>
          </a:p>
          <a:p>
            <a:pPr marL="0" indent="0">
              <a:spcBef>
                <a:spcPts val="0"/>
              </a:spcBef>
              <a:buSzTx/>
              <a:buNone/>
            </a:pPr>
            <a:r>
              <a:rPr lang="en-US" sz="3200" dirty="0">
                <a:latin typeface="Wingdings"/>
                <a:ea typeface="Wingdings"/>
                <a:cs typeface="Wingdings"/>
                <a:sym typeface="Wingdings" panose="05000000000000000000" pitchFamily="2" charset="2"/>
              </a:rPr>
              <a:t></a:t>
            </a:r>
            <a:r>
              <a:rPr sz="3200" dirty="0">
                <a:latin typeface="Wingdings"/>
                <a:ea typeface="Wingdings"/>
                <a:cs typeface="Wingdings"/>
                <a:sym typeface="Wingdings"/>
              </a:rPr>
              <a:t> </a:t>
            </a:r>
            <a:r>
              <a:rPr sz="3200" dirty="0" err="1"/>
              <a:t>Efield</a:t>
            </a:r>
            <a:r>
              <a:rPr sz="3200" dirty="0"/>
              <a:t> at positions of HERON autonomous antennas </a:t>
            </a:r>
          </a:p>
          <a:p>
            <a:pPr>
              <a:spcBef>
                <a:spcPts val="0"/>
              </a:spcBef>
            </a:pPr>
            <a:r>
              <a:rPr sz="3200" dirty="0"/>
              <a:t>(Estimated</a:t>
            </a:r>
            <a:r>
              <a:rPr lang="en-US" sz="3200" dirty="0"/>
              <a:t>)</a:t>
            </a:r>
            <a:r>
              <a:rPr sz="3200" dirty="0"/>
              <a:t> Galactic noise added to simulated </a:t>
            </a:r>
            <a:r>
              <a:rPr sz="3200" dirty="0" err="1"/>
              <a:t>Efield</a:t>
            </a:r>
            <a:r>
              <a:rPr sz="3200" dirty="0"/>
              <a:t> signals</a:t>
            </a:r>
            <a:r>
              <a:rPr lang="en-US" sz="3200" dirty="0"/>
              <a:t> (</a:t>
            </a:r>
            <a:r>
              <a:rPr lang="en-US" sz="3200" dirty="0">
                <a:latin typeface="Symbol" panose="05050102010706020507" pitchFamily="18" charset="2"/>
              </a:rPr>
              <a:t>s</a:t>
            </a:r>
            <a:r>
              <a:rPr lang="en-US" sz="3200" dirty="0"/>
              <a:t> = 20µV/m)</a:t>
            </a:r>
            <a:endParaRPr sz="3200" dirty="0"/>
          </a:p>
          <a:p>
            <a:pPr>
              <a:spcBef>
                <a:spcPts val="0"/>
              </a:spcBef>
            </a:pPr>
            <a:r>
              <a:rPr lang="en-US" sz="3200" dirty="0"/>
              <a:t>Beamforming</a:t>
            </a:r>
            <a:r>
              <a:rPr sz="3200" dirty="0"/>
              <a:t> treatment following </a:t>
            </a:r>
            <a:endParaRPr lang="en-US" sz="3200" dirty="0"/>
          </a:p>
          <a:p>
            <a:pPr marL="0" indent="0">
              <a:spcBef>
                <a:spcPts val="0"/>
              </a:spcBef>
              <a:buNone/>
            </a:pPr>
            <a:r>
              <a:rPr lang="fr-FR" sz="3200" dirty="0"/>
              <a:t>      </a:t>
            </a:r>
            <a:r>
              <a:rPr sz="3200" dirty="0" err="1"/>
              <a:t>Schoorlemer</a:t>
            </a:r>
            <a:r>
              <a:rPr sz="3200" dirty="0"/>
              <a:t> &amp; Carvalho</a:t>
            </a:r>
            <a:r>
              <a:rPr lang="en-US" sz="3200" dirty="0"/>
              <a:t>, Eur. Phys. J.</a:t>
            </a:r>
            <a:endParaRPr sz="3200" dirty="0"/>
          </a:p>
        </p:txBody>
      </p:sp>
      <p:sp>
        <p:nvSpPr>
          <p:cNvPr id="1582" name="Espace réservé du numéro de diapositive 3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0999"/>
            <a:ext cx="453238" cy="46106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46</a:t>
            </a:fld>
            <a:endParaRPr/>
          </a:p>
        </p:txBody>
      </p:sp>
      <p:sp>
        <p:nvSpPr>
          <p:cNvPr id="1584" name="ZoneTexte 5"/>
          <p:cNvSpPr txBox="1"/>
          <p:nvPr/>
        </p:nvSpPr>
        <p:spPr>
          <a:xfrm>
            <a:off x="1322734" y="6923449"/>
            <a:ext cx="2960747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>
              <a:spcBef>
                <a:spcPts val="0"/>
              </a:spcBef>
            </a:pPr>
            <a:r>
              <a:rPr sz="3600" dirty="0"/>
              <a:t>Raw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sz="2400" dirty="0"/>
              <a:t>(with Galactic noise)</a:t>
            </a:r>
            <a:r>
              <a:rPr sz="2400" dirty="0"/>
              <a:t> </a:t>
            </a:r>
          </a:p>
        </p:txBody>
      </p:sp>
      <p:sp>
        <p:nvSpPr>
          <p:cNvPr id="1585" name="ZoneTexte 6"/>
          <p:cNvSpPr txBox="1"/>
          <p:nvPr/>
        </p:nvSpPr>
        <p:spPr>
          <a:xfrm>
            <a:off x="7416684" y="6911726"/>
            <a:ext cx="2744341" cy="12721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 dirty="0"/>
              <a:t>Beamformed</a:t>
            </a:r>
          </a:p>
          <a:p>
            <a:pPr>
              <a:spcBef>
                <a:spcPts val="0"/>
              </a:spcBef>
            </a:pPr>
            <a:r>
              <a:rPr lang="en-US" sz="2800" dirty="0"/>
              <a:t>(@ max)</a:t>
            </a:r>
            <a:r>
              <a:rPr sz="4000" dirty="0"/>
              <a:t> </a:t>
            </a:r>
          </a:p>
        </p:txBody>
      </p:sp>
      <p:sp>
        <p:nvSpPr>
          <p:cNvPr id="1587" name="ZoneTexte 8"/>
          <p:cNvSpPr txBox="1"/>
          <p:nvPr/>
        </p:nvSpPr>
        <p:spPr>
          <a:xfrm>
            <a:off x="12185650" y="8535257"/>
            <a:ext cx="3784859" cy="1764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0"/>
              </a:spcBef>
              <a:defRPr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rPr lang="en-US" sz="3600" dirty="0"/>
              <a:t>Beamforming</a:t>
            </a:r>
            <a:r>
              <a:rPr sz="3600" dirty="0"/>
              <a:t> for different test positions in space </a:t>
            </a:r>
          </a:p>
        </p:txBody>
      </p:sp>
      <p:sp>
        <p:nvSpPr>
          <p:cNvPr id="1588" name="Flèche : droite 9"/>
          <p:cNvSpPr/>
          <p:nvPr/>
        </p:nvSpPr>
        <p:spPr>
          <a:xfrm>
            <a:off x="12058421" y="10423545"/>
            <a:ext cx="5909495" cy="126402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10F590A-F3DF-4845-A5D4-AFEBB2B0974E}"/>
              </a:ext>
            </a:extLst>
          </p:cNvPr>
          <p:cNvSpPr/>
          <p:nvPr/>
        </p:nvSpPr>
        <p:spPr>
          <a:xfrm rot="16200000">
            <a:off x="21953527" y="8750488"/>
            <a:ext cx="3441843" cy="492443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3200" dirty="0"/>
              <a:t>Max(E</a:t>
            </a:r>
            <a:r>
              <a:rPr lang="fr-FR" sz="3200" baseline="-25000" dirty="0"/>
              <a:t>BF</a:t>
            </a:r>
            <a:r>
              <a:rPr lang="fr-FR" sz="3200" dirty="0"/>
              <a:t>)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(µV/m)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109846-BB7B-4E0F-A55E-0D00512AAF12}"/>
              </a:ext>
            </a:extLst>
          </p:cNvPr>
          <p:cNvSpPr/>
          <p:nvPr/>
        </p:nvSpPr>
        <p:spPr>
          <a:xfrm rot="16200000">
            <a:off x="5325017" y="8574625"/>
            <a:ext cx="2652655" cy="369332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dirty="0"/>
              <a:t>E</a:t>
            </a:r>
            <a:r>
              <a:rPr kumimoji="0" lang="fr-FR" sz="2400" b="0" i="0" u="none" strike="noStrike" cap="none" spc="0" normalizeH="0" baseline="-25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BF</a:t>
            </a: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(µV/m)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DA89391-E85B-46C8-A9FD-61A956361DE7}"/>
              </a:ext>
            </a:extLst>
          </p:cNvPr>
          <p:cNvSpPr/>
          <p:nvPr/>
        </p:nvSpPr>
        <p:spPr>
          <a:xfrm>
            <a:off x="10056289" y="7005028"/>
            <a:ext cx="400050" cy="409590"/>
          </a:xfrm>
          <a:prstGeom prst="ellipse">
            <a:avLst/>
          </a:prstGeom>
          <a:noFill/>
          <a:ln w="381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3F6A0BC5-7E56-4908-96B6-F3C2A899098E}"/>
              </a:ext>
            </a:extLst>
          </p:cNvPr>
          <p:cNvCxnSpPr>
            <a:cxnSpLocks/>
            <a:stCxn id="6" idx="6"/>
          </p:cNvCxnSpPr>
          <p:nvPr/>
        </p:nvCxnSpPr>
        <p:spPr>
          <a:xfrm>
            <a:off x="10456339" y="7209823"/>
            <a:ext cx="8792619" cy="6421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A5EDD99D-8AF3-4F92-9573-80198F5E294E}"/>
              </a:ext>
            </a:extLst>
          </p:cNvPr>
          <p:cNvSpPr txBox="1"/>
          <p:nvPr/>
        </p:nvSpPr>
        <p:spPr>
          <a:xfrm>
            <a:off x="3571881" y="5972523"/>
            <a:ext cx="768960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>
              <a:spcBef>
                <a:spcPts val="0"/>
              </a:spcBef>
            </a:pPr>
            <a:r>
              <a:rPr lang="fr-FR" sz="3200" dirty="0"/>
              <a:t>Simulation: E</a:t>
            </a:r>
            <a:r>
              <a:rPr lang="fr-FR" sz="3200" baseline="-25000" dirty="0">
                <a:latin typeface="Symbol" panose="05050102010706020507" pitchFamily="18" charset="2"/>
              </a:rPr>
              <a:t>n</a:t>
            </a:r>
            <a:r>
              <a:rPr lang="fr-FR" sz="3200" dirty="0"/>
              <a:t> = 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1.2 10</a:t>
            </a:r>
            <a:r>
              <a:rPr kumimoji="0" lang="fr-FR" sz="32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18 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eV / E</a:t>
            </a:r>
            <a:r>
              <a:rPr kumimoji="0" lang="fr-FR" sz="3200" b="0" i="0" u="none" strike="noStrike" cap="none" spc="0" normalizeH="0" baseline="-25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ymbol" panose="05050102010706020507" pitchFamily="18" charset="2"/>
                <a:sym typeface="Helvetica Neue Medium"/>
              </a:rPr>
              <a:t>t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= 10</a:t>
            </a:r>
            <a:r>
              <a:rPr kumimoji="0" lang="fr-FR" sz="32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18 </a:t>
            </a:r>
            <a:r>
              <a:rPr kumimoji="0" lang="fr-FR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eV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F7C41234-5DC8-46D6-AE50-C36B8B65D6D1}"/>
              </a:ext>
            </a:extLst>
          </p:cNvPr>
          <p:cNvSpPr/>
          <p:nvPr/>
        </p:nvSpPr>
        <p:spPr>
          <a:xfrm>
            <a:off x="19224870" y="7774279"/>
            <a:ext cx="400050" cy="409590"/>
          </a:xfrm>
          <a:prstGeom prst="ellipse">
            <a:avLst/>
          </a:prstGeom>
          <a:noFill/>
          <a:ln w="381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126241453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EAE18-4382-0921-D244-EF72B3E25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Beams in the Trigger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61E5C24D-8ECC-EA77-65A1-7FA23398E1A4}"/>
                  </a:ext>
                </a:extLst>
              </p:cNvPr>
              <p:cNvSpPr>
                <a:spLocks noGrp="1"/>
              </p:cNvSpPr>
              <p:nvPr>
                <p:ph type="body" sz="half" idx="1"/>
              </p:nvPr>
            </p:nvSpPr>
            <p:spPr>
              <a:xfrm>
                <a:off x="825191" y="3149600"/>
                <a:ext cx="9433931" cy="92964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Beam width </a:t>
                </a:r>
                <a14:m>
                  <m:oMath xmlns:m="http://schemas.openxmlformats.org/officeDocument/2006/math">
                    <m:r>
                      <a:rPr lang="el-GR" i="1" dirty="0">
                        <a:latin typeface="Cambria Math" panose="02040503050406030204" pitchFamily="18" charset="0"/>
                      </a:rPr>
                      <m:t>𝛿𝜃</m:t>
                    </m:r>
                    <m:r>
                      <a:rPr lang="el-GR" i="1" dirty="0">
                        <a:latin typeface="Cambria Math" panose="02040503050406030204" pitchFamily="18" charset="0"/>
                      </a:rPr>
                      <m:t>∼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i="1" dirty="0" err="1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 dirty="0" err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i="1" dirty="0" err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 err="1">
                                <a:latin typeface="Cambria Math" panose="02040503050406030204" pitchFamily="18" charset="0"/>
                              </a:rPr>
                              <m:t>𝑆𝑁𝑅</m:t>
                            </m:r>
                          </m:e>
                        </m:d>
                      </m:den>
                    </m:f>
                    <m:r>
                      <a:rPr lang="en-US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r>
                  <a:rPr lang="en-US" dirty="0"/>
                  <a:t>BEACON prototype (Spartan7) with 6 antennas &amp; 42 beams with a beamwidth of 10°</a:t>
                </a:r>
              </a:p>
              <a:p>
                <a:r>
                  <a:rPr lang="en-US" dirty="0"/>
                  <a:t>HERON beamwidth: 5°</a:t>
                </a:r>
              </a:p>
              <a:p>
                <a:r>
                  <a:rPr lang="en-US" dirty="0"/>
                  <a:t>Requires 108 beams to cover 15° zenith angle range centered at the horizon and 180° FOV per station</a:t>
                </a:r>
              </a:p>
              <a:p>
                <a:r>
                  <a:rPr lang="en-US" dirty="0"/>
                  <a:t>With 3 FPGAs per station, </a:t>
                </a:r>
                <a:r>
                  <a:rPr lang="en-US" dirty="0">
                    <a:sym typeface="Wingdings" pitchFamily="2" charset="2"/>
                  </a:rPr>
                  <a:t>fits within budget (max 126) with margin for additional above and below horizon beams for calibration</a:t>
                </a:r>
                <a:endParaRPr lang="en-US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61E5C24D-8ECC-EA77-65A1-7FA23398E1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825191" y="3149600"/>
                <a:ext cx="9433931" cy="9296400"/>
              </a:xfrm>
              <a:blipFill>
                <a:blip r:embed="rId2"/>
                <a:stretch>
                  <a:fillRect l="-3091" t="-273" r="-2554" b="-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Placeholder 5" descr="A blue and green square with numbers and lines&#10;&#10;AI-generated content may be incorrect.">
            <a:extLst>
              <a:ext uri="{FF2B5EF4-FFF2-40B4-BE49-F238E27FC236}">
                <a16:creationId xmlns:a16="http://schemas.microsoft.com/office/drawing/2014/main" id="{D40557B2-2BAD-AADC-B91C-4808B0E38FB1}"/>
              </a:ext>
            </a:extLst>
          </p:cNvPr>
          <p:cNvPicPr>
            <a:picLocks noGrp="1" noChangeAspect="1"/>
          </p:cNvPicPr>
          <p:nvPr>
            <p:ph type="pic" sz="half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b="5556"/>
          <a:stretch>
            <a:fillRect/>
          </a:stretch>
        </p:blipFill>
        <p:spPr>
          <a:xfrm>
            <a:off x="11368668" y="3459356"/>
            <a:ext cx="13015332" cy="8676888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FF21A9-D3C5-6D22-A926-A39663368008}"/>
              </a:ext>
            </a:extLst>
          </p:cNvPr>
          <p:cNvSpPr txBox="1"/>
          <p:nvPr/>
        </p:nvSpPr>
        <p:spPr>
          <a:xfrm>
            <a:off x="13362949" y="2535329"/>
            <a:ext cx="7019550" cy="12285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Beams </a:t>
            </a:r>
            <a:r>
              <a:rPr lang="en-US" sz="2400" dirty="0"/>
              <a:t>programmed into the BEACON prototype</a:t>
            </a:r>
            <a:endParaRPr kumimoji="0" lang="en-US" sz="24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2D4E58-4EE7-7BC0-5899-17300FAC510B}"/>
              </a:ext>
            </a:extLst>
          </p:cNvPr>
          <p:cNvSpPr txBox="1"/>
          <p:nvPr/>
        </p:nvSpPr>
        <p:spPr>
          <a:xfrm rot="16200000">
            <a:off x="8198910" y="7183529"/>
            <a:ext cx="6757639" cy="1228541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/>
              <a:t>Elevation (deg)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913AE6-E1F2-4103-255A-A786AAEE8A39}"/>
              </a:ext>
            </a:extLst>
          </p:cNvPr>
          <p:cNvSpPr txBox="1"/>
          <p:nvPr/>
        </p:nvSpPr>
        <p:spPr>
          <a:xfrm>
            <a:off x="14124880" y="12131859"/>
            <a:ext cx="6757639" cy="1228541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/>
              <a:t>Azimuth (deg)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75715290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1EFF1-6F0D-F2D4-74E0-C36CA6B15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2622E0-D581-6959-2E84-BC35915A1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233" y="-156328"/>
            <a:ext cx="21031200" cy="2651126"/>
          </a:xfrm>
        </p:spPr>
        <p:txBody>
          <a:bodyPr>
            <a:normAutofit/>
          </a:bodyPr>
          <a:lstStyle/>
          <a:p>
            <a:pPr algn="l"/>
            <a:r>
              <a:rPr lang="es-ES" sz="5400" b="1" dirty="0">
                <a:solidFill>
                  <a:srgbClr val="007A93"/>
                </a:solidFill>
              </a:rPr>
              <a:t>Energy</a:t>
            </a:r>
            <a: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lang="es-ES" sz="54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spectrum</a:t>
            </a:r>
            <a: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lang="es-ES" sz="54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of</a:t>
            </a:r>
            <a: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 neutrinos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AEAD588-98A0-AB2E-1A01-F7C631492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750359" y="12967393"/>
            <a:ext cx="327013" cy="595035"/>
          </a:xfrm>
        </p:spPr>
        <p:txBody>
          <a:bodyPr/>
          <a:lstStyle/>
          <a:p>
            <a:fld id="{AFE05BC1-FC57-7B4B-A2CC-93AEECB82691}" type="slidenum">
              <a:rPr lang="es-ES" smtClean="0"/>
              <a:pPr/>
              <a:t>5</a:t>
            </a:fld>
            <a:endParaRPr lang="es-ES" dirty="0"/>
          </a:p>
        </p:txBody>
      </p:sp>
      <p:sp>
        <p:nvSpPr>
          <p:cNvPr id="5" name="Rectángulo 1">
            <a:extLst>
              <a:ext uri="{FF2B5EF4-FFF2-40B4-BE49-F238E27FC236}">
                <a16:creationId xmlns:a16="http://schemas.microsoft.com/office/drawing/2014/main" id="{94B09A3A-F274-759B-A41F-CF20ABA93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5558" y="153572"/>
            <a:ext cx="612844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s-ES" altLang="es-ES" sz="2000" dirty="0">
                <a:latin typeface="Avenir Book" panose="02000503020000020003" pitchFamily="2" charset="0"/>
                <a:cs typeface="Calibri" panose="020F0502020204030204" pitchFamily="34" charset="0"/>
              </a:rPr>
              <a:t>J. A-M, Z. Cao, U.F. Katz, P. </a:t>
            </a:r>
            <a:r>
              <a:rPr lang="es-ES" altLang="es-ES" sz="2000" dirty="0" err="1">
                <a:latin typeface="Avenir Book" panose="02000503020000020003" pitchFamily="2" charset="0"/>
                <a:cs typeface="Calibri" panose="020F0502020204030204" pitchFamily="34" charset="0"/>
              </a:rPr>
              <a:t>Mertsch</a:t>
            </a:r>
            <a:r>
              <a:rPr lang="es-ES" altLang="es-ES" sz="2000" dirty="0">
                <a:latin typeface="Avenir Book" panose="02000503020000020003" pitchFamily="2" charset="0"/>
                <a:cs typeface="Calibri" panose="020F0502020204030204" pitchFamily="34" charset="0"/>
              </a:rPr>
              <a:t>, C. Spiering. </a:t>
            </a:r>
          </a:p>
          <a:p>
            <a:pPr eaLnBrk="1" hangingPunct="1">
              <a:spcBef>
                <a:spcPts val="0"/>
              </a:spcBef>
            </a:pPr>
            <a:r>
              <a:rPr lang="es-ES" altLang="es-ES" sz="2000" dirty="0" err="1">
                <a:latin typeface="Avenir Book" panose="02000503020000020003" pitchFamily="2" charset="0"/>
                <a:cs typeface="Calibri" panose="020F0502020204030204" pitchFamily="34" charset="0"/>
              </a:rPr>
              <a:t>Chapter</a:t>
            </a:r>
            <a:r>
              <a:rPr lang="es-ES" altLang="es-ES" sz="2000" dirty="0">
                <a:latin typeface="Avenir Book" panose="02000503020000020003" pitchFamily="2" charset="0"/>
                <a:cs typeface="Calibri" panose="020F0502020204030204" pitchFamily="34" charset="0"/>
              </a:rPr>
              <a:t> 30 ”</a:t>
            </a:r>
            <a:r>
              <a:rPr lang="es-ES" altLang="es-ES" sz="2000" dirty="0" err="1">
                <a:latin typeface="Avenir Book" panose="02000503020000020003" pitchFamily="2" charset="0"/>
                <a:cs typeface="Calibri" panose="020F0502020204030204" pitchFamily="34" charset="0"/>
              </a:rPr>
              <a:t>Cosmic</a:t>
            </a:r>
            <a:r>
              <a:rPr lang="es-ES" altLang="es-ES" sz="2000" dirty="0">
                <a:latin typeface="Avenir Book" panose="02000503020000020003" pitchFamily="2" charset="0"/>
                <a:cs typeface="Calibri" panose="020F0502020204030204" pitchFamily="34" charset="0"/>
              </a:rPr>
              <a:t> Rays” </a:t>
            </a:r>
            <a:r>
              <a:rPr lang="es-ES" altLang="es-ES" sz="2000" dirty="0" err="1">
                <a:latin typeface="Avenir Book" panose="02000503020000020003" pitchFamily="2" charset="0"/>
                <a:cs typeface="Calibri" panose="020F0502020204030204" pitchFamily="34" charset="0"/>
              </a:rPr>
              <a:t>Particle</a:t>
            </a:r>
            <a:r>
              <a:rPr lang="es-ES" altLang="es-ES" sz="2000" dirty="0">
                <a:latin typeface="Avenir Book" panose="02000503020000020003" pitchFamily="2" charset="0"/>
                <a:cs typeface="Calibri" panose="020F0502020204030204" pitchFamily="34" charset="0"/>
              </a:rPr>
              <a:t> Data Group </a:t>
            </a:r>
          </a:p>
          <a:p>
            <a:pPr eaLnBrk="1" hangingPunct="1">
              <a:spcBef>
                <a:spcPts val="0"/>
              </a:spcBef>
            </a:pPr>
            <a:r>
              <a:rPr lang="es-ES" altLang="es-ES" sz="2000" dirty="0">
                <a:latin typeface="Avenir Book" panose="02000503020000020003" pitchFamily="2" charset="0"/>
                <a:cs typeface="Calibri" panose="020F0502020204030204" pitchFamily="34" charset="0"/>
              </a:rPr>
              <a:t>PRD </a:t>
            </a:r>
            <a:r>
              <a:rPr lang="es-ES" altLang="es-ES" sz="2000" b="1" dirty="0">
                <a:latin typeface="Avenir Book" panose="02000503020000020003" pitchFamily="2" charset="0"/>
                <a:cs typeface="Calibri" panose="020F0502020204030204" pitchFamily="34" charset="0"/>
              </a:rPr>
              <a:t>110</a:t>
            </a:r>
            <a:r>
              <a:rPr lang="es-ES" altLang="es-ES" sz="2000" dirty="0">
                <a:latin typeface="Avenir Book" panose="02000503020000020003" pitchFamily="2" charset="0"/>
                <a:cs typeface="Calibri" panose="020F0502020204030204" pitchFamily="34" charset="0"/>
              </a:rPr>
              <a:t> (2024) 030001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5411ADB-F0DF-5DAC-4708-EAD699296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695" y="2242789"/>
            <a:ext cx="18540000" cy="963655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47853EC-9EEA-0038-3FC0-D549B095ED95}"/>
              </a:ext>
            </a:extLst>
          </p:cNvPr>
          <p:cNvSpPr txBox="1"/>
          <p:nvPr/>
        </p:nvSpPr>
        <p:spPr>
          <a:xfrm>
            <a:off x="2683827" y="12390864"/>
            <a:ext cx="19016345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685800" indent="-685800">
              <a:spcBef>
                <a:spcPts val="0"/>
              </a:spcBef>
              <a:buFont typeface="Letra del sistema regular"/>
              <a:buChar char="►"/>
              <a:defRPr sz="1400"/>
            </a:pPr>
            <a:r>
              <a:rPr lang="es-ES" sz="4400" dirty="0" err="1">
                <a:latin typeface="Avenir Next" panose="020B0503020202020204" pitchFamily="34" charset="0"/>
              </a:rPr>
              <a:t>energy</a:t>
            </a:r>
            <a:r>
              <a:rPr lang="es-ES" sz="4400" dirty="0">
                <a:latin typeface="Avenir Next" panose="020B0503020202020204" pitchFamily="34" charset="0"/>
              </a:rPr>
              <a:t> </a:t>
            </a:r>
            <a:r>
              <a:rPr lang="es-ES" sz="4400" dirty="0" err="1">
                <a:latin typeface="Avenir Next" panose="020B0503020202020204" pitchFamily="34" charset="0"/>
              </a:rPr>
              <a:t>range</a:t>
            </a:r>
            <a:r>
              <a:rPr lang="es-ES" sz="4400" dirty="0">
                <a:latin typeface="Avenir Next" panose="020B0503020202020204" pitchFamily="34" charset="0"/>
              </a:rPr>
              <a:t> </a:t>
            </a:r>
            <a:r>
              <a:rPr lang="es-ES" sz="4400" dirty="0" err="1">
                <a:latin typeface="Avenir Next" panose="020B0503020202020204" pitchFamily="34" charset="0"/>
              </a:rPr>
              <a:t>above</a:t>
            </a:r>
            <a:r>
              <a:rPr lang="es-ES" sz="4400" dirty="0">
                <a:latin typeface="Avenir Next" panose="020B0503020202020204" pitchFamily="34" charset="0"/>
              </a:rPr>
              <a:t> E</a:t>
            </a:r>
            <a:r>
              <a:rPr lang="es-ES" sz="4400" baseline="-25000" dirty="0">
                <a:latin typeface="Symbol" pitchFamily="2" charset="2"/>
              </a:rPr>
              <a:t>n</a:t>
            </a:r>
            <a:r>
              <a:rPr lang="es-ES" sz="4400" dirty="0">
                <a:latin typeface="Avenir Next" panose="020B0503020202020204" pitchFamily="34" charset="0"/>
              </a:rPr>
              <a:t> ≅ 10</a:t>
            </a:r>
            <a:r>
              <a:rPr lang="es-ES" sz="4400" baseline="30000" dirty="0">
                <a:latin typeface="Avenir Next" panose="020B0503020202020204" pitchFamily="34" charset="0"/>
              </a:rPr>
              <a:t>16</a:t>
            </a:r>
            <a:r>
              <a:rPr lang="es-ES" sz="4400" dirty="0">
                <a:latin typeface="Avenir Next" panose="020B0503020202020204" pitchFamily="34" charset="0"/>
              </a:rPr>
              <a:t> – 10</a:t>
            </a:r>
            <a:r>
              <a:rPr lang="es-ES" sz="4400" baseline="30000" dirty="0">
                <a:latin typeface="Avenir Next" panose="020B0503020202020204" pitchFamily="34" charset="0"/>
              </a:rPr>
              <a:t>17</a:t>
            </a:r>
            <a:r>
              <a:rPr lang="es-ES" sz="4400" dirty="0">
                <a:latin typeface="Avenir Next" panose="020B0503020202020204" pitchFamily="34" charset="0"/>
              </a:rPr>
              <a:t> eV </a:t>
            </a:r>
            <a:r>
              <a:rPr lang="es-ES" sz="4400" dirty="0" err="1">
                <a:latin typeface="Avenir Next" panose="020B0503020202020204" pitchFamily="34" charset="0"/>
              </a:rPr>
              <a:t>is</a:t>
            </a:r>
            <a:r>
              <a:rPr lang="es-ES" sz="4400" dirty="0">
                <a:latin typeface="Avenir Next" panose="020B0503020202020204" pitchFamily="34" charset="0"/>
              </a:rPr>
              <a:t> (</a:t>
            </a:r>
            <a:r>
              <a:rPr lang="es-ES" sz="4400" dirty="0" err="1">
                <a:latin typeface="Avenir Next" panose="020B0503020202020204" pitchFamily="34" charset="0"/>
              </a:rPr>
              <a:t>almost</a:t>
            </a:r>
            <a:r>
              <a:rPr lang="es-ES" sz="4400" dirty="0">
                <a:latin typeface="Avenir Next" panose="020B0503020202020204" pitchFamily="34" charset="0"/>
              </a:rPr>
              <a:t>) </a:t>
            </a:r>
            <a:r>
              <a:rPr lang="es-ES" sz="4400" b="1" dirty="0" err="1">
                <a:latin typeface="Avenir Next" panose="020B0503020202020204" pitchFamily="34" charset="0"/>
              </a:rPr>
              <a:t>uncharted</a:t>
            </a:r>
            <a:r>
              <a:rPr lang="es-ES" sz="4400" b="1" dirty="0">
                <a:latin typeface="Avenir Next" panose="020B0503020202020204" pitchFamily="34" charset="0"/>
              </a:rPr>
              <a:t> </a:t>
            </a:r>
            <a:r>
              <a:rPr lang="es-ES" sz="4400" b="1" dirty="0" err="1">
                <a:latin typeface="Avenir Next" panose="020B0503020202020204" pitchFamily="34" charset="0"/>
              </a:rPr>
              <a:t>territory</a:t>
            </a:r>
            <a:endParaRPr lang="es-ES" sz="4400" b="1" dirty="0">
              <a:latin typeface="Avenir Next" panose="020B0503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40D28FE-5A39-6F45-1403-3A244B088EC7}"/>
              </a:ext>
            </a:extLst>
          </p:cNvPr>
          <p:cNvSpPr/>
          <p:nvPr/>
        </p:nvSpPr>
        <p:spPr>
          <a:xfrm>
            <a:off x="16396139" y="2404002"/>
            <a:ext cx="4456302" cy="7992000"/>
          </a:xfrm>
          <a:prstGeom prst="rect">
            <a:avLst/>
          </a:prstGeom>
          <a:solidFill>
            <a:srgbClr val="007A93">
              <a:alpha val="50000"/>
            </a:srgbClr>
          </a:solidFill>
          <a:ln w="635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96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8C2053E1-E47E-AB5B-51B1-0CDA70EB8295}"/>
              </a:ext>
            </a:extLst>
          </p:cNvPr>
          <p:cNvSpPr txBox="1">
            <a:spLocks/>
          </p:cNvSpPr>
          <p:nvPr/>
        </p:nvSpPr>
        <p:spPr>
          <a:xfrm>
            <a:off x="17388590" y="4893412"/>
            <a:ext cx="2866967" cy="2651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norm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1" i="0" u="none" strike="noStrike" cap="none" spc="0" baseline="0">
                <a:solidFill>
                  <a:srgbClr val="0070C0"/>
                </a:solidFill>
                <a:uFillTx/>
                <a:latin typeface="Avenir Next" panose="020B0503020202020204" pitchFamily="34" charset="0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hangingPunct="1"/>
            <a:r>
              <a:rPr lang="es-ES" sz="5400" dirty="0">
                <a:solidFill>
                  <a:srgbClr val="007A93"/>
                </a:solidFill>
              </a:rPr>
              <a:t>HERON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081F61A7-09FA-714B-8413-C5743BD9B962}"/>
              </a:ext>
            </a:extLst>
          </p:cNvPr>
          <p:cNvCxnSpPr/>
          <p:nvPr/>
        </p:nvCxnSpPr>
        <p:spPr>
          <a:xfrm>
            <a:off x="16396139" y="11404600"/>
            <a:ext cx="4456302" cy="0"/>
          </a:xfrm>
          <a:prstGeom prst="straightConnector1">
            <a:avLst/>
          </a:prstGeom>
          <a:noFill/>
          <a:ln w="190500" cap="flat">
            <a:solidFill>
              <a:srgbClr val="007A93"/>
            </a:solidFill>
            <a:prstDash val="solid"/>
            <a:round/>
            <a:tailEnd type="triangl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Título 1">
            <a:extLst>
              <a:ext uri="{FF2B5EF4-FFF2-40B4-BE49-F238E27FC236}">
                <a16:creationId xmlns:a16="http://schemas.microsoft.com/office/drawing/2014/main" id="{D437D64C-289D-4CB1-EDA3-2728C066281D}"/>
              </a:ext>
            </a:extLst>
          </p:cNvPr>
          <p:cNvSpPr txBox="1">
            <a:spLocks/>
          </p:cNvSpPr>
          <p:nvPr/>
        </p:nvSpPr>
        <p:spPr>
          <a:xfrm>
            <a:off x="21046898" y="9932649"/>
            <a:ext cx="2866967" cy="2651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norm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1" i="0" u="none" strike="noStrike" cap="none" spc="0" baseline="0">
                <a:solidFill>
                  <a:srgbClr val="0070C0"/>
                </a:solidFill>
                <a:uFillTx/>
                <a:latin typeface="Avenir Next" panose="020B0503020202020204" pitchFamily="34" charset="0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hangingPunct="1"/>
            <a:r>
              <a:rPr lang="es-ES" sz="3600" dirty="0">
                <a:solidFill>
                  <a:srgbClr val="007A93"/>
                </a:solidFill>
              </a:rPr>
              <a:t>UHE </a:t>
            </a:r>
            <a:r>
              <a:rPr lang="es-ES" sz="3600" dirty="0" err="1">
                <a:solidFill>
                  <a:srgbClr val="007A93"/>
                </a:solidFill>
              </a:rPr>
              <a:t>regime</a:t>
            </a:r>
            <a:r>
              <a:rPr lang="es-ES" sz="3600" dirty="0">
                <a:solidFill>
                  <a:srgbClr val="007A93"/>
                </a:solidFill>
              </a:rPr>
              <a:t> E ≳ 10</a:t>
            </a:r>
            <a:r>
              <a:rPr lang="es-ES" sz="3600" baseline="30000" dirty="0">
                <a:solidFill>
                  <a:srgbClr val="007A93"/>
                </a:solidFill>
              </a:rPr>
              <a:t>17</a:t>
            </a:r>
            <a:r>
              <a:rPr lang="es-ES" sz="3600" dirty="0">
                <a:solidFill>
                  <a:srgbClr val="007A93"/>
                </a:solidFill>
              </a:rPr>
              <a:t> eV</a:t>
            </a:r>
          </a:p>
        </p:txBody>
      </p:sp>
    </p:spTree>
    <p:extLst>
      <p:ext uri="{BB962C8B-B14F-4D97-AF65-F5344CB8AC3E}">
        <p14:creationId xmlns:p14="http://schemas.microsoft.com/office/powerpoint/2010/main" val="7256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CE792-5841-0FB6-D475-B0F6EFA6B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n 34">
            <a:extLst>
              <a:ext uri="{FF2B5EF4-FFF2-40B4-BE49-F238E27FC236}">
                <a16:creationId xmlns:a16="http://schemas.microsoft.com/office/drawing/2014/main" id="{3D7B6797-C61E-109C-D4A1-04808BAB0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7649" y="310697"/>
            <a:ext cx="7426685" cy="4676434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3EFFB62-40C0-AC98-B932-6191F07FAA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3590" y="694798"/>
            <a:ext cx="1800000" cy="1800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B969DB7D-EE00-61EB-5D95-B142D9799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233" y="-334128"/>
            <a:ext cx="9475585" cy="2651126"/>
          </a:xfrm>
        </p:spPr>
        <p:txBody>
          <a:bodyPr>
            <a:normAutofit/>
          </a:bodyPr>
          <a:lstStyle/>
          <a:p>
            <a:pPr algn="l"/>
            <a:r>
              <a:rPr lang="es-ES" sz="5400" dirty="0" err="1">
                <a:solidFill>
                  <a:srgbClr val="007A93"/>
                </a:solidFill>
              </a:rPr>
              <a:t>Recent</a:t>
            </a:r>
            <a: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lang="es-ES" sz="54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discoveries</a:t>
            </a:r>
            <a: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b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</a:br>
            <a: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in neutrino </a:t>
            </a:r>
            <a:r>
              <a:rPr lang="es-ES" sz="54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astronomy</a:t>
            </a:r>
            <a:endParaRPr lang="es-ES" sz="5400" b="1" dirty="0">
              <a:solidFill>
                <a:srgbClr val="007A93"/>
              </a:solidFill>
              <a:latin typeface="Avenir Next" panose="020B0503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79B7187-B0DC-91A3-FA87-9ABCA1FE98F2}"/>
              </a:ext>
            </a:extLst>
          </p:cNvPr>
          <p:cNvSpPr txBox="1"/>
          <p:nvPr/>
        </p:nvSpPr>
        <p:spPr>
          <a:xfrm>
            <a:off x="911405" y="2264016"/>
            <a:ext cx="9869220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numCol="1" spcCol="792000">
            <a:spAutoFit/>
          </a:bodyPr>
          <a:lstStyle/>
          <a:p>
            <a:pPr marL="685800" indent="-685800">
              <a:spcBef>
                <a:spcPts val="0"/>
              </a:spcBef>
              <a:buFont typeface="Letra del sistema regular"/>
              <a:buChar char="►"/>
              <a:defRPr sz="1400"/>
            </a:pPr>
            <a:r>
              <a:rPr lang="es-ES" sz="3600" b="1" dirty="0" err="1">
                <a:latin typeface="Avenir Next" panose="020B0503020202020204" pitchFamily="34" charset="0"/>
              </a:rPr>
              <a:t>first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latin typeface="Avenir Next" panose="020B0503020202020204" pitchFamily="34" charset="0"/>
              </a:rPr>
              <a:t>identified</a:t>
            </a:r>
            <a:r>
              <a:rPr lang="es-ES" sz="3600" b="1" dirty="0">
                <a:latin typeface="Avenir Next" panose="020B0503020202020204" pitchFamily="34" charset="0"/>
              </a:rPr>
              <a:t> neutrino </a:t>
            </a:r>
            <a:r>
              <a:rPr lang="es-ES" sz="3600" b="1" dirty="0" err="1">
                <a:latin typeface="Avenir Next" panose="020B0503020202020204" pitchFamily="34" charset="0"/>
              </a:rPr>
              <a:t>sources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dirty="0">
                <a:latin typeface="Avenir Next" panose="020B0503020202020204" pitchFamily="34" charset="0"/>
              </a:rPr>
              <a:t>at </a:t>
            </a:r>
            <a:r>
              <a:rPr lang="es-ES" sz="3600" dirty="0" err="1">
                <a:latin typeface="Avenir Next" panose="020B0503020202020204" pitchFamily="34" charset="0"/>
              </a:rPr>
              <a:t>energies</a:t>
            </a:r>
            <a:r>
              <a:rPr lang="es-ES" sz="3600" dirty="0">
                <a:latin typeface="Avenir Next" panose="020B0503020202020204" pitchFamily="34" charset="0"/>
              </a:rPr>
              <a:t> ≅ 10</a:t>
            </a:r>
            <a:r>
              <a:rPr lang="es-ES" sz="3600" baseline="30000" dirty="0">
                <a:latin typeface="Avenir Next" panose="020B0503020202020204" pitchFamily="34" charset="0"/>
              </a:rPr>
              <a:t>12</a:t>
            </a:r>
            <a:r>
              <a:rPr lang="es-ES" sz="3600" dirty="0">
                <a:latin typeface="Avenir Next" panose="020B0503020202020204" pitchFamily="34" charset="0"/>
              </a:rPr>
              <a:t> eV (NGC 1068) and </a:t>
            </a:r>
          </a:p>
          <a:p>
            <a:pPr>
              <a:spcBef>
                <a:spcPts val="0"/>
              </a:spcBef>
              <a:defRPr sz="1400"/>
            </a:pPr>
            <a:r>
              <a:rPr lang="es-ES" sz="3600" dirty="0">
                <a:latin typeface="Avenir Next" panose="020B0503020202020204" pitchFamily="34" charset="0"/>
              </a:rPr>
              <a:t>	≅ 10</a:t>
            </a:r>
            <a:r>
              <a:rPr lang="es-ES" sz="3600" baseline="30000" dirty="0">
                <a:latin typeface="Avenir Next" panose="020B0503020202020204" pitchFamily="34" charset="0"/>
              </a:rPr>
              <a:t>14  </a:t>
            </a:r>
            <a:r>
              <a:rPr lang="es-ES" sz="3600" dirty="0">
                <a:latin typeface="Avenir Next" panose="020B0503020202020204" pitchFamily="34" charset="0"/>
              </a:rPr>
              <a:t>— 10</a:t>
            </a:r>
            <a:r>
              <a:rPr lang="es-ES" sz="3600" baseline="30000" dirty="0">
                <a:latin typeface="Avenir Next" panose="020B0503020202020204" pitchFamily="34" charset="0"/>
              </a:rPr>
              <a:t>15</a:t>
            </a:r>
            <a:r>
              <a:rPr lang="es-ES" sz="3600" dirty="0">
                <a:latin typeface="Avenir Next" panose="020B0503020202020204" pitchFamily="34" charset="0"/>
              </a:rPr>
              <a:t> eV (TXS 0506+056)</a:t>
            </a:r>
            <a:endParaRPr lang="es-ES" sz="3600" b="1" dirty="0">
              <a:latin typeface="Avenir Next" panose="020B0503020202020204" pitchFamily="34" charset="0"/>
            </a:endParaRPr>
          </a:p>
          <a:p>
            <a:pPr marL="685800" indent="-685800">
              <a:spcBef>
                <a:spcPts val="0"/>
              </a:spcBef>
              <a:buFont typeface="Letra del sistema regular"/>
              <a:buChar char="►"/>
              <a:defRPr sz="1400"/>
            </a:pP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NO CANDIDATE SOURCES AT UHE 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2ED821D4-84AB-7E5F-526E-9D41611BEAB1}"/>
              </a:ext>
            </a:extLst>
          </p:cNvPr>
          <p:cNvSpPr txBox="1"/>
          <p:nvPr/>
        </p:nvSpPr>
        <p:spPr>
          <a:xfrm>
            <a:off x="19482957" y="391623"/>
            <a:ext cx="4599666" cy="224676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numCol="1" spcCol="792000">
            <a:spAutoFit/>
          </a:bodyPr>
          <a:lstStyle/>
          <a:p>
            <a:pPr algn="ctr">
              <a:spcBef>
                <a:spcPts val="0"/>
              </a:spcBef>
              <a:defRPr sz="1400"/>
            </a:pPr>
            <a:r>
              <a:rPr lang="es-ES" sz="2800" b="1" dirty="0" err="1">
                <a:latin typeface="Avenir Next" panose="020B0503020202020204" pitchFamily="34" charset="0"/>
              </a:rPr>
              <a:t>also</a:t>
            </a:r>
            <a:r>
              <a:rPr lang="es-ES" sz="2800" b="1" dirty="0">
                <a:latin typeface="Avenir Next" panose="020B0503020202020204" pitchFamily="34" charset="0"/>
              </a:rPr>
              <a:t> </a:t>
            </a:r>
            <a:r>
              <a:rPr lang="es-ES" sz="2800" b="1" dirty="0" err="1">
                <a:latin typeface="Avenir Next" panose="020B0503020202020204" pitchFamily="34" charset="0"/>
              </a:rPr>
              <a:t>Galactic</a:t>
            </a:r>
            <a:r>
              <a:rPr lang="es-ES" sz="2800" b="1" dirty="0">
                <a:latin typeface="Avenir Next" panose="020B0503020202020204" pitchFamily="34" charset="0"/>
              </a:rPr>
              <a:t> Plane </a:t>
            </a:r>
          </a:p>
          <a:p>
            <a:pPr algn="ctr">
              <a:spcBef>
                <a:spcPts val="0"/>
              </a:spcBef>
              <a:defRPr sz="1400"/>
            </a:pPr>
            <a:r>
              <a:rPr lang="es-ES" sz="2800" b="1" dirty="0">
                <a:latin typeface="Avenir Next" panose="020B0503020202020204" pitchFamily="34" charset="0"/>
              </a:rPr>
              <a:t>&amp;</a:t>
            </a:r>
          </a:p>
          <a:p>
            <a:pPr algn="ctr">
              <a:spcBef>
                <a:spcPts val="0"/>
              </a:spcBef>
              <a:defRPr sz="1400"/>
            </a:pPr>
            <a:r>
              <a:rPr lang="es-ES" sz="2800" b="1" dirty="0" err="1">
                <a:latin typeface="Avenir Next" panose="020B0503020202020204" pitchFamily="34" charset="0"/>
              </a:rPr>
              <a:t>Astrophysical</a:t>
            </a:r>
            <a:r>
              <a:rPr lang="es-ES" sz="2800" b="1" dirty="0">
                <a:latin typeface="Avenir Next" panose="020B0503020202020204" pitchFamily="34" charset="0"/>
              </a:rPr>
              <a:t> </a:t>
            </a:r>
            <a:r>
              <a:rPr lang="es-ES" sz="2800" b="1" dirty="0">
                <a:latin typeface="Symbol" pitchFamily="2" charset="2"/>
              </a:rPr>
              <a:t>n</a:t>
            </a:r>
            <a:r>
              <a:rPr lang="es-ES" sz="2800" b="1" dirty="0">
                <a:latin typeface="Avenir Next" panose="020B0503020202020204" pitchFamily="34" charset="0"/>
              </a:rPr>
              <a:t> flux </a:t>
            </a:r>
          </a:p>
          <a:p>
            <a:pPr algn="ctr">
              <a:spcBef>
                <a:spcPts val="0"/>
              </a:spcBef>
              <a:defRPr sz="1400"/>
            </a:pPr>
            <a:r>
              <a:rPr lang="es-ES" sz="2800" b="1" dirty="0" err="1">
                <a:latin typeface="Avenir Next" panose="020B0503020202020204" pitchFamily="34" charset="0"/>
              </a:rPr>
              <a:t>IceCube</a:t>
            </a:r>
            <a:r>
              <a:rPr lang="es-ES" sz="2800" b="1" dirty="0">
                <a:latin typeface="Avenir Next" panose="020B0503020202020204" pitchFamily="34" charset="0"/>
              </a:rPr>
              <a:t> </a:t>
            </a:r>
            <a:r>
              <a:rPr lang="es-ES" sz="2800" dirty="0">
                <a:latin typeface="Avenir Next" panose="020B0503020202020204" pitchFamily="34" charset="0"/>
              </a:rPr>
              <a:t>at E &lt; 10</a:t>
            </a:r>
            <a:r>
              <a:rPr lang="es-ES" sz="2800" baseline="30000" dirty="0">
                <a:latin typeface="Avenir Next" panose="020B0503020202020204" pitchFamily="34" charset="0"/>
              </a:rPr>
              <a:t>16</a:t>
            </a:r>
            <a:r>
              <a:rPr lang="es-ES" sz="2800" dirty="0">
                <a:latin typeface="Avenir Next" panose="020B0503020202020204" pitchFamily="34" charset="0"/>
              </a:rPr>
              <a:t> eV</a:t>
            </a:r>
          </a:p>
          <a:p>
            <a:pPr algn="ctr">
              <a:spcBef>
                <a:spcPts val="0"/>
              </a:spcBef>
              <a:defRPr sz="1400"/>
            </a:pPr>
            <a:r>
              <a:rPr lang="es-ES" sz="2800" dirty="0" err="1">
                <a:latin typeface="Avenir Next" panose="020B0503020202020204" pitchFamily="34" charset="0"/>
              </a:rPr>
              <a:t>Origin</a:t>
            </a:r>
            <a:r>
              <a:rPr lang="es-ES" sz="2800" dirty="0">
                <a:latin typeface="Avenir Next" panose="020B0503020202020204" pitchFamily="34" charset="0"/>
              </a:rPr>
              <a:t> </a:t>
            </a:r>
            <a:r>
              <a:rPr lang="es-ES" sz="2800" dirty="0" err="1">
                <a:latin typeface="Avenir Next" panose="020B0503020202020204" pitchFamily="34" charset="0"/>
              </a:rPr>
              <a:t>unknown</a:t>
            </a:r>
            <a:r>
              <a:rPr lang="es-ES" sz="2800" dirty="0">
                <a:latin typeface="Avenir Next" panose="020B0503020202020204" pitchFamily="34" charset="0"/>
              </a:rPr>
              <a:t> </a:t>
            </a:r>
          </a:p>
        </p:txBody>
      </p:sp>
      <p:sp>
        <p:nvSpPr>
          <p:cNvPr id="4" name="Flecha derecha 3">
            <a:extLst>
              <a:ext uri="{FF2B5EF4-FFF2-40B4-BE49-F238E27FC236}">
                <a16:creationId xmlns:a16="http://schemas.microsoft.com/office/drawing/2014/main" id="{C1489625-11DE-7CEE-74BC-36D041EBF858}"/>
              </a:ext>
            </a:extLst>
          </p:cNvPr>
          <p:cNvSpPr/>
          <p:nvPr/>
        </p:nvSpPr>
        <p:spPr>
          <a:xfrm>
            <a:off x="11091639" y="2626388"/>
            <a:ext cx="1476000" cy="477670"/>
          </a:xfrm>
          <a:prstGeom prst="rightArrow">
            <a:avLst/>
          </a:prstGeom>
          <a:noFill/>
          <a:ln w="25400" cap="flat">
            <a:solidFill>
              <a:schemeClr val="tx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BEAF247-BE87-65BF-3EFD-2BA577E03693}"/>
              </a:ext>
            </a:extLst>
          </p:cNvPr>
          <p:cNvSpPr txBox="1"/>
          <p:nvPr/>
        </p:nvSpPr>
        <p:spPr>
          <a:xfrm>
            <a:off x="20307029" y="3070555"/>
            <a:ext cx="2945160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Bef>
                <a:spcPts val="0"/>
              </a:spcBef>
              <a:defRPr sz="1400"/>
            </a:pPr>
            <a:r>
              <a:rPr lang="es-ES" sz="4800" b="1" dirty="0" err="1">
                <a:latin typeface="Avenir Next" panose="020B0503020202020204" pitchFamily="34" charset="0"/>
              </a:rPr>
              <a:t>IceCube</a:t>
            </a:r>
            <a:endParaRPr lang="es-ES" sz="4800" b="1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82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EB563-D1B3-6DD5-5546-FEEBAD129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n 34">
            <a:extLst>
              <a:ext uri="{FF2B5EF4-FFF2-40B4-BE49-F238E27FC236}">
                <a16:creationId xmlns:a16="http://schemas.microsoft.com/office/drawing/2014/main" id="{79A24437-7398-2DEE-FA17-384FD0855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7649" y="310697"/>
            <a:ext cx="7426685" cy="4676434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F0539DB1-3254-6CD9-CBF3-CDCA35034B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3590" y="694798"/>
            <a:ext cx="1800000" cy="1800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963108E9-CA6B-F9F4-2431-1DC9E9459F44}"/>
              </a:ext>
            </a:extLst>
          </p:cNvPr>
          <p:cNvSpPr txBox="1"/>
          <p:nvPr/>
        </p:nvSpPr>
        <p:spPr>
          <a:xfrm>
            <a:off x="867320" y="5848766"/>
            <a:ext cx="10158799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numCol="1" spcCol="792000">
            <a:spAutoFit/>
          </a:bodyPr>
          <a:lstStyle/>
          <a:p>
            <a:pPr marL="685800" indent="-685800">
              <a:spcBef>
                <a:spcPts val="0"/>
              </a:spcBef>
              <a:buFont typeface="Letra del sistema regular"/>
              <a:buChar char="►"/>
              <a:defRPr sz="1400"/>
            </a:pPr>
            <a:r>
              <a:rPr lang="es-ES" sz="3600" b="1" dirty="0">
                <a:latin typeface="Avenir Next" panose="020B0503020202020204" pitchFamily="34" charset="0"/>
              </a:rPr>
              <a:t>7 tau neutrinos </a:t>
            </a:r>
            <a:r>
              <a:rPr lang="es-ES" sz="3600" dirty="0" err="1">
                <a:latin typeface="Avenir Next" panose="020B0503020202020204" pitchFamily="34" charset="0"/>
              </a:rPr>
              <a:t>identified</a:t>
            </a:r>
            <a:r>
              <a:rPr lang="es-ES" sz="3600" dirty="0">
                <a:latin typeface="Avenir Next" panose="020B0503020202020204" pitchFamily="34" charset="0"/>
              </a:rPr>
              <a:t> in </a:t>
            </a:r>
            <a:r>
              <a:rPr lang="es-ES" sz="3600" dirty="0" err="1">
                <a:latin typeface="Avenir Next" panose="020B0503020202020204" pitchFamily="34" charset="0"/>
              </a:rPr>
              <a:t>the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cosmic</a:t>
            </a:r>
            <a:r>
              <a:rPr lang="es-ES" sz="3600" dirty="0">
                <a:latin typeface="Avenir Next" panose="020B0503020202020204" pitchFamily="34" charset="0"/>
              </a:rPr>
              <a:t> flux. Median </a:t>
            </a:r>
            <a:r>
              <a:rPr lang="es-ES" sz="3600" dirty="0" err="1">
                <a:latin typeface="Avenir Next" panose="020B0503020202020204" pitchFamily="34" charset="0"/>
              </a:rPr>
              <a:t>energy</a:t>
            </a:r>
            <a:r>
              <a:rPr lang="es-ES" sz="3600" dirty="0">
                <a:latin typeface="Avenir Next" panose="020B0503020202020204" pitchFamily="34" charset="0"/>
              </a:rPr>
              <a:t> 2 x 10</a:t>
            </a:r>
            <a:r>
              <a:rPr lang="es-ES" sz="3600" baseline="30000" dirty="0">
                <a:latin typeface="Avenir Next" panose="020B0503020202020204" pitchFamily="34" charset="0"/>
              </a:rPr>
              <a:t>14</a:t>
            </a:r>
            <a:r>
              <a:rPr lang="es-ES" sz="3600" dirty="0">
                <a:latin typeface="Avenir Next" panose="020B0503020202020204" pitchFamily="34" charset="0"/>
              </a:rPr>
              <a:t> eV </a:t>
            </a:r>
          </a:p>
          <a:p>
            <a:pPr marL="685800" indent="-685800">
              <a:spcBef>
                <a:spcPts val="0"/>
              </a:spcBef>
              <a:buFont typeface="Letra del sistema regular"/>
              <a:buChar char="►"/>
              <a:defRPr sz="1400"/>
            </a:pP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TAU NEUTRINOS EXIST IN COSMIC FLUX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B868809-8599-A7C2-5088-C07DAEB46DE0}"/>
              </a:ext>
            </a:extLst>
          </p:cNvPr>
          <p:cNvSpPr txBox="1"/>
          <p:nvPr/>
        </p:nvSpPr>
        <p:spPr>
          <a:xfrm>
            <a:off x="9784686" y="8104108"/>
            <a:ext cx="5145925" cy="1384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numCol="1" spcCol="792000">
            <a:spAutoFit/>
          </a:bodyPr>
          <a:lstStyle/>
          <a:p>
            <a:pPr>
              <a:spcBef>
                <a:spcPts val="0"/>
              </a:spcBef>
              <a:defRPr sz="1400"/>
            </a:pPr>
            <a:r>
              <a:rPr lang="es-ES" sz="2800" b="1" dirty="0">
                <a:latin typeface="Avenir Next" panose="020B0503020202020204" pitchFamily="34" charset="0"/>
              </a:rPr>
              <a:t>”Double-Double” </a:t>
            </a:r>
          </a:p>
          <a:p>
            <a:pPr>
              <a:spcBef>
                <a:spcPts val="0"/>
              </a:spcBef>
              <a:defRPr sz="1400"/>
            </a:pPr>
            <a:r>
              <a:rPr lang="es-ES" sz="2800" dirty="0">
                <a:latin typeface="Avenir Next" panose="020B0503020202020204" pitchFamily="34" charset="0"/>
              </a:rPr>
              <a:t>a </a:t>
            </a:r>
            <a:r>
              <a:rPr lang="es-ES" sz="2800" i="1" dirty="0" err="1">
                <a:latin typeface="Avenir Next" panose="020B0503020202020204" pitchFamily="34" charset="0"/>
              </a:rPr>
              <a:t>double</a:t>
            </a:r>
            <a:r>
              <a:rPr lang="es-ES" sz="2800" i="1" dirty="0">
                <a:latin typeface="Avenir Next" panose="020B0503020202020204" pitchFamily="34" charset="0"/>
              </a:rPr>
              <a:t> </a:t>
            </a:r>
            <a:r>
              <a:rPr lang="es-ES" sz="2800" i="1" dirty="0" err="1">
                <a:latin typeface="Avenir Next" panose="020B0503020202020204" pitchFamily="34" charset="0"/>
              </a:rPr>
              <a:t>bang</a:t>
            </a:r>
            <a:r>
              <a:rPr lang="es-ES" sz="2800" i="1" dirty="0">
                <a:latin typeface="Avenir Next" panose="020B0503020202020204" pitchFamily="34" charset="0"/>
              </a:rPr>
              <a:t> </a:t>
            </a:r>
            <a:r>
              <a:rPr lang="es-ES" sz="2800" dirty="0">
                <a:latin typeface="Avenir Next" panose="020B0503020202020204" pitchFamily="34" charset="0"/>
              </a:rPr>
              <a:t>tau neutrino candidate INSIDE </a:t>
            </a:r>
            <a:r>
              <a:rPr lang="es-ES" sz="2800" dirty="0" err="1">
                <a:latin typeface="Avenir Next" panose="020B0503020202020204" pitchFamily="34" charset="0"/>
              </a:rPr>
              <a:t>IceCube</a:t>
            </a:r>
            <a:endParaRPr lang="es-ES" sz="2800" dirty="0">
              <a:latin typeface="Avenir Next" panose="020B0503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E48CA631-1320-7535-16C2-2C11161D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233" y="-334128"/>
            <a:ext cx="9475585" cy="2651126"/>
          </a:xfrm>
        </p:spPr>
        <p:txBody>
          <a:bodyPr>
            <a:normAutofit/>
          </a:bodyPr>
          <a:lstStyle/>
          <a:p>
            <a:pPr algn="l"/>
            <a:r>
              <a:rPr lang="es-ES" sz="5400" dirty="0" err="1">
                <a:solidFill>
                  <a:srgbClr val="007A93"/>
                </a:solidFill>
              </a:rPr>
              <a:t>Recent</a:t>
            </a:r>
            <a: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lang="es-ES" sz="54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discoveries</a:t>
            </a:r>
            <a: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b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</a:br>
            <a: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in neutrino </a:t>
            </a:r>
            <a:r>
              <a:rPr lang="es-ES" sz="54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astronomy</a:t>
            </a:r>
            <a:endParaRPr lang="es-ES" sz="5400" b="1" dirty="0">
              <a:solidFill>
                <a:srgbClr val="007A93"/>
              </a:solidFill>
              <a:latin typeface="Avenir Next" panose="020B0503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2CC15F3-3C14-62BC-01AB-91F81FE82F2A}"/>
              </a:ext>
            </a:extLst>
          </p:cNvPr>
          <p:cNvSpPr txBox="1"/>
          <p:nvPr/>
        </p:nvSpPr>
        <p:spPr>
          <a:xfrm>
            <a:off x="911405" y="2264016"/>
            <a:ext cx="9869220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numCol="1" spcCol="792000">
            <a:spAutoFit/>
          </a:bodyPr>
          <a:lstStyle/>
          <a:p>
            <a:pPr marL="685800" indent="-685800">
              <a:spcBef>
                <a:spcPts val="0"/>
              </a:spcBef>
              <a:buFont typeface="Letra del sistema regular"/>
              <a:buChar char="►"/>
              <a:defRPr sz="1400"/>
            </a:pPr>
            <a:r>
              <a:rPr lang="es-ES" sz="3600" b="1" dirty="0" err="1">
                <a:latin typeface="Avenir Next" panose="020B0503020202020204" pitchFamily="34" charset="0"/>
              </a:rPr>
              <a:t>first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latin typeface="Avenir Next" panose="020B0503020202020204" pitchFamily="34" charset="0"/>
              </a:rPr>
              <a:t>identified</a:t>
            </a:r>
            <a:r>
              <a:rPr lang="es-ES" sz="3600" b="1" dirty="0">
                <a:latin typeface="Avenir Next" panose="020B0503020202020204" pitchFamily="34" charset="0"/>
              </a:rPr>
              <a:t> neutrino </a:t>
            </a:r>
            <a:r>
              <a:rPr lang="es-ES" sz="3600" b="1" dirty="0" err="1">
                <a:latin typeface="Avenir Next" panose="020B0503020202020204" pitchFamily="34" charset="0"/>
              </a:rPr>
              <a:t>sources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dirty="0">
                <a:latin typeface="Avenir Next" panose="020B0503020202020204" pitchFamily="34" charset="0"/>
              </a:rPr>
              <a:t>at </a:t>
            </a:r>
            <a:r>
              <a:rPr lang="es-ES" sz="3600" dirty="0" err="1">
                <a:latin typeface="Avenir Next" panose="020B0503020202020204" pitchFamily="34" charset="0"/>
              </a:rPr>
              <a:t>energies</a:t>
            </a:r>
            <a:r>
              <a:rPr lang="es-ES" sz="3600" dirty="0">
                <a:latin typeface="Avenir Next" panose="020B0503020202020204" pitchFamily="34" charset="0"/>
              </a:rPr>
              <a:t> ≅ 10</a:t>
            </a:r>
            <a:r>
              <a:rPr lang="es-ES" sz="3600" baseline="30000" dirty="0">
                <a:latin typeface="Avenir Next" panose="020B0503020202020204" pitchFamily="34" charset="0"/>
              </a:rPr>
              <a:t>12</a:t>
            </a:r>
            <a:r>
              <a:rPr lang="es-ES" sz="3600" dirty="0">
                <a:latin typeface="Avenir Next" panose="020B0503020202020204" pitchFamily="34" charset="0"/>
              </a:rPr>
              <a:t> eV (NGC 1068) and </a:t>
            </a:r>
          </a:p>
          <a:p>
            <a:pPr>
              <a:spcBef>
                <a:spcPts val="0"/>
              </a:spcBef>
              <a:defRPr sz="1400"/>
            </a:pPr>
            <a:r>
              <a:rPr lang="es-ES" sz="3600" dirty="0">
                <a:latin typeface="Avenir Next" panose="020B0503020202020204" pitchFamily="34" charset="0"/>
              </a:rPr>
              <a:t>	≅ 10</a:t>
            </a:r>
            <a:r>
              <a:rPr lang="es-ES" sz="3600" baseline="30000" dirty="0">
                <a:latin typeface="Avenir Next" panose="020B0503020202020204" pitchFamily="34" charset="0"/>
              </a:rPr>
              <a:t>14  </a:t>
            </a:r>
            <a:r>
              <a:rPr lang="es-ES" sz="3600" dirty="0">
                <a:latin typeface="Avenir Next" panose="020B0503020202020204" pitchFamily="34" charset="0"/>
              </a:rPr>
              <a:t>— 10</a:t>
            </a:r>
            <a:r>
              <a:rPr lang="es-ES" sz="3600" baseline="30000" dirty="0">
                <a:latin typeface="Avenir Next" panose="020B0503020202020204" pitchFamily="34" charset="0"/>
              </a:rPr>
              <a:t>15</a:t>
            </a:r>
            <a:r>
              <a:rPr lang="es-ES" sz="3600" dirty="0">
                <a:latin typeface="Avenir Next" panose="020B0503020202020204" pitchFamily="34" charset="0"/>
              </a:rPr>
              <a:t> eV (TXS 0506+056)</a:t>
            </a:r>
            <a:endParaRPr lang="es-ES" sz="3600" b="1" dirty="0">
              <a:latin typeface="Avenir Next" panose="020B0503020202020204" pitchFamily="34" charset="0"/>
            </a:endParaRPr>
          </a:p>
          <a:p>
            <a:pPr marL="685800" indent="-685800">
              <a:spcBef>
                <a:spcPts val="0"/>
              </a:spcBef>
              <a:buFont typeface="Letra del sistema regular"/>
              <a:buChar char="►"/>
              <a:defRPr sz="1400"/>
            </a:pP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NO CANDIDATE SOURCES AT UHE 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833865A5-6DF2-9642-68AB-BF3D33516B6F}"/>
              </a:ext>
            </a:extLst>
          </p:cNvPr>
          <p:cNvSpPr txBox="1"/>
          <p:nvPr/>
        </p:nvSpPr>
        <p:spPr>
          <a:xfrm>
            <a:off x="19482957" y="391623"/>
            <a:ext cx="4599666" cy="224676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numCol="1" spcCol="792000">
            <a:spAutoFit/>
          </a:bodyPr>
          <a:lstStyle/>
          <a:p>
            <a:pPr algn="ctr">
              <a:spcBef>
                <a:spcPts val="0"/>
              </a:spcBef>
              <a:defRPr sz="1400"/>
            </a:pPr>
            <a:r>
              <a:rPr lang="es-ES" sz="2800" b="1" dirty="0" err="1">
                <a:latin typeface="Avenir Next" panose="020B0503020202020204" pitchFamily="34" charset="0"/>
              </a:rPr>
              <a:t>also</a:t>
            </a:r>
            <a:r>
              <a:rPr lang="es-ES" sz="2800" b="1" dirty="0">
                <a:latin typeface="Avenir Next" panose="020B0503020202020204" pitchFamily="34" charset="0"/>
              </a:rPr>
              <a:t> </a:t>
            </a:r>
            <a:r>
              <a:rPr lang="es-ES" sz="2800" b="1" dirty="0" err="1">
                <a:latin typeface="Avenir Next" panose="020B0503020202020204" pitchFamily="34" charset="0"/>
              </a:rPr>
              <a:t>Galactic</a:t>
            </a:r>
            <a:r>
              <a:rPr lang="es-ES" sz="2800" b="1" dirty="0">
                <a:latin typeface="Avenir Next" panose="020B0503020202020204" pitchFamily="34" charset="0"/>
              </a:rPr>
              <a:t> Plane </a:t>
            </a:r>
          </a:p>
          <a:p>
            <a:pPr algn="ctr">
              <a:spcBef>
                <a:spcPts val="0"/>
              </a:spcBef>
              <a:defRPr sz="1400"/>
            </a:pPr>
            <a:r>
              <a:rPr lang="es-ES" sz="2800" b="1" dirty="0">
                <a:latin typeface="Avenir Next" panose="020B0503020202020204" pitchFamily="34" charset="0"/>
              </a:rPr>
              <a:t>&amp;</a:t>
            </a:r>
          </a:p>
          <a:p>
            <a:pPr algn="ctr">
              <a:spcBef>
                <a:spcPts val="0"/>
              </a:spcBef>
              <a:defRPr sz="1400"/>
            </a:pPr>
            <a:r>
              <a:rPr lang="es-ES" sz="2800" b="1" dirty="0" err="1">
                <a:latin typeface="Avenir Next" panose="020B0503020202020204" pitchFamily="34" charset="0"/>
              </a:rPr>
              <a:t>Astrophysical</a:t>
            </a:r>
            <a:r>
              <a:rPr lang="es-ES" sz="2800" b="1" dirty="0">
                <a:latin typeface="Avenir Next" panose="020B0503020202020204" pitchFamily="34" charset="0"/>
              </a:rPr>
              <a:t> </a:t>
            </a:r>
            <a:r>
              <a:rPr lang="es-ES" sz="2800" b="1" dirty="0">
                <a:latin typeface="Symbol" pitchFamily="2" charset="2"/>
              </a:rPr>
              <a:t>n</a:t>
            </a:r>
            <a:r>
              <a:rPr lang="es-ES" sz="2800" b="1" dirty="0">
                <a:latin typeface="Avenir Next" panose="020B0503020202020204" pitchFamily="34" charset="0"/>
              </a:rPr>
              <a:t> flux </a:t>
            </a:r>
          </a:p>
          <a:p>
            <a:pPr algn="ctr">
              <a:spcBef>
                <a:spcPts val="0"/>
              </a:spcBef>
              <a:defRPr sz="1400"/>
            </a:pPr>
            <a:r>
              <a:rPr lang="es-ES" sz="2800" b="1" dirty="0" err="1">
                <a:latin typeface="Avenir Next" panose="020B0503020202020204" pitchFamily="34" charset="0"/>
              </a:rPr>
              <a:t>IceCube</a:t>
            </a:r>
            <a:r>
              <a:rPr lang="es-ES" sz="2800" b="1" dirty="0">
                <a:latin typeface="Avenir Next" panose="020B0503020202020204" pitchFamily="34" charset="0"/>
              </a:rPr>
              <a:t> </a:t>
            </a:r>
            <a:r>
              <a:rPr lang="es-ES" sz="2800" dirty="0">
                <a:latin typeface="Avenir Next" panose="020B0503020202020204" pitchFamily="34" charset="0"/>
              </a:rPr>
              <a:t>at E &lt; 10</a:t>
            </a:r>
            <a:r>
              <a:rPr lang="es-ES" sz="2800" baseline="30000" dirty="0">
                <a:latin typeface="Avenir Next" panose="020B0503020202020204" pitchFamily="34" charset="0"/>
              </a:rPr>
              <a:t>16</a:t>
            </a:r>
            <a:r>
              <a:rPr lang="es-ES" sz="2800" dirty="0">
                <a:latin typeface="Avenir Next" panose="020B0503020202020204" pitchFamily="34" charset="0"/>
              </a:rPr>
              <a:t> eV</a:t>
            </a:r>
          </a:p>
          <a:p>
            <a:pPr algn="ctr">
              <a:spcBef>
                <a:spcPts val="0"/>
              </a:spcBef>
              <a:defRPr sz="1400"/>
            </a:pPr>
            <a:r>
              <a:rPr lang="es-ES" sz="2800" dirty="0" err="1">
                <a:latin typeface="Avenir Next" panose="020B0503020202020204" pitchFamily="34" charset="0"/>
              </a:rPr>
              <a:t>Origin</a:t>
            </a:r>
            <a:r>
              <a:rPr lang="es-ES" sz="2800" dirty="0">
                <a:latin typeface="Avenir Next" panose="020B0503020202020204" pitchFamily="34" charset="0"/>
              </a:rPr>
              <a:t> </a:t>
            </a:r>
            <a:r>
              <a:rPr lang="es-ES" sz="2800" dirty="0" err="1">
                <a:latin typeface="Avenir Next" panose="020B0503020202020204" pitchFamily="34" charset="0"/>
              </a:rPr>
              <a:t>unknown</a:t>
            </a:r>
            <a:r>
              <a:rPr lang="es-ES" sz="2800" dirty="0">
                <a:latin typeface="Avenir Next" panose="020B0503020202020204" pitchFamily="34" charset="0"/>
              </a:rPr>
              <a:t> </a:t>
            </a:r>
          </a:p>
        </p:txBody>
      </p:sp>
      <p:sp>
        <p:nvSpPr>
          <p:cNvPr id="4" name="Flecha derecha 3">
            <a:extLst>
              <a:ext uri="{FF2B5EF4-FFF2-40B4-BE49-F238E27FC236}">
                <a16:creationId xmlns:a16="http://schemas.microsoft.com/office/drawing/2014/main" id="{F5DF0F08-CC30-552B-2958-A3362DF30DEA}"/>
              </a:ext>
            </a:extLst>
          </p:cNvPr>
          <p:cNvSpPr/>
          <p:nvPr/>
        </p:nvSpPr>
        <p:spPr>
          <a:xfrm>
            <a:off x="11091639" y="2626388"/>
            <a:ext cx="1476000" cy="477670"/>
          </a:xfrm>
          <a:prstGeom prst="rightArrow">
            <a:avLst/>
          </a:prstGeom>
          <a:noFill/>
          <a:ln w="25400" cap="flat">
            <a:solidFill>
              <a:schemeClr val="tx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Flecha derecha 8">
            <a:extLst>
              <a:ext uri="{FF2B5EF4-FFF2-40B4-BE49-F238E27FC236}">
                <a16:creationId xmlns:a16="http://schemas.microsoft.com/office/drawing/2014/main" id="{E81556E6-8BCF-1342-035A-A74FF1224DEA}"/>
              </a:ext>
            </a:extLst>
          </p:cNvPr>
          <p:cNvSpPr/>
          <p:nvPr/>
        </p:nvSpPr>
        <p:spPr>
          <a:xfrm>
            <a:off x="11156747" y="6172661"/>
            <a:ext cx="1512000" cy="478800"/>
          </a:xfrm>
          <a:prstGeom prst="rightArrow">
            <a:avLst/>
          </a:prstGeom>
          <a:noFill/>
          <a:ln w="25400" cap="flat">
            <a:solidFill>
              <a:schemeClr val="tx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C6D5F72-F9C4-452A-067B-BC095E83015D}"/>
              </a:ext>
            </a:extLst>
          </p:cNvPr>
          <p:cNvSpPr txBox="1"/>
          <p:nvPr/>
        </p:nvSpPr>
        <p:spPr>
          <a:xfrm>
            <a:off x="20307029" y="3070555"/>
            <a:ext cx="2945160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Bef>
                <a:spcPts val="0"/>
              </a:spcBef>
              <a:defRPr sz="1400"/>
            </a:pPr>
            <a:r>
              <a:rPr lang="es-ES" sz="4800" b="1" dirty="0" err="1">
                <a:latin typeface="Avenir Next" panose="020B0503020202020204" pitchFamily="34" charset="0"/>
              </a:rPr>
              <a:t>IceCube</a:t>
            </a:r>
            <a:endParaRPr lang="es-ES" sz="4800" b="1" dirty="0">
              <a:latin typeface="Avenir Next" panose="020B0503020202020204" pitchFamily="34" charset="0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2FF954CF-E35B-9BF6-E996-9E14AB623F6E}"/>
              </a:ext>
            </a:extLst>
          </p:cNvPr>
          <p:cNvGrpSpPr>
            <a:grpSpLocks noChangeAspect="1"/>
          </p:cNvGrpSpPr>
          <p:nvPr/>
        </p:nvGrpSpPr>
        <p:grpSpPr>
          <a:xfrm>
            <a:off x="13014398" y="5437931"/>
            <a:ext cx="6840000" cy="2723417"/>
            <a:chOff x="13001625" y="4365138"/>
            <a:chExt cx="8368424" cy="3331983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8A2B7607-A8B5-F615-82B0-5BE435EDB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8669765" y="3534158"/>
              <a:ext cx="1519750" cy="3880819"/>
            </a:xfrm>
            <a:prstGeom prst="rect">
              <a:avLst/>
            </a:prstGeom>
            <a:effectLst>
              <a:outerShdw blurRad="63500" algn="ctr" rotWithShape="0">
                <a:srgbClr val="C00000">
                  <a:alpha val="40000"/>
                </a:srgbClr>
              </a:outerShdw>
            </a:effectLst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3D3AD9E9-ABD7-FCF9-AD3A-62F5E7357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5551688" y="3515108"/>
              <a:ext cx="1519750" cy="3880819"/>
            </a:xfrm>
            <a:prstGeom prst="rect">
              <a:avLst/>
            </a:prstGeom>
            <a:effectLst>
              <a:outerShdw blurRad="63500" algn="ctr" rotWithShape="0">
                <a:srgbClr val="C00000">
                  <a:alpha val="40000"/>
                </a:srgbClr>
              </a:outerShdw>
            </a:effectLst>
          </p:spPr>
        </p:pic>
        <p:cxnSp>
          <p:nvCxnSpPr>
            <p:cNvPr id="16" name="Conector recto de flecha 15">
              <a:extLst>
                <a:ext uri="{FF2B5EF4-FFF2-40B4-BE49-F238E27FC236}">
                  <a16:creationId xmlns:a16="http://schemas.microsoft.com/office/drawing/2014/main" id="{E6A2BBEF-C1F7-ADBD-7BF1-9DC2EB23C9F3}"/>
                </a:ext>
              </a:extLst>
            </p:cNvPr>
            <p:cNvCxnSpPr>
              <a:cxnSpLocks/>
            </p:cNvCxnSpPr>
            <p:nvPr/>
          </p:nvCxnSpPr>
          <p:spPr>
            <a:xfrm>
              <a:off x="13001625" y="5455517"/>
              <a:ext cx="2743200" cy="0"/>
            </a:xfrm>
            <a:prstGeom prst="straightConnector1">
              <a:avLst/>
            </a:prstGeom>
            <a:noFill/>
            <a:ln w="47625" cap="flat">
              <a:solidFill>
                <a:schemeClr val="tx1"/>
              </a:solidFill>
              <a:prstDash val="solid"/>
              <a:round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7" name="Conector recto de flecha 16">
              <a:extLst>
                <a:ext uri="{FF2B5EF4-FFF2-40B4-BE49-F238E27FC236}">
                  <a16:creationId xmlns:a16="http://schemas.microsoft.com/office/drawing/2014/main" id="{923C307D-3F82-DA78-25A5-0AC41D28EE45}"/>
                </a:ext>
              </a:extLst>
            </p:cNvPr>
            <p:cNvCxnSpPr>
              <a:cxnSpLocks/>
            </p:cNvCxnSpPr>
            <p:nvPr/>
          </p:nvCxnSpPr>
          <p:spPr>
            <a:xfrm>
              <a:off x="17489229" y="5474567"/>
              <a:ext cx="1084521" cy="1"/>
            </a:xfrm>
            <a:prstGeom prst="straightConnector1">
              <a:avLst/>
            </a:prstGeom>
            <a:noFill/>
            <a:ln w="47625" cap="flat">
              <a:solidFill>
                <a:schemeClr val="tx1"/>
              </a:solidFill>
              <a:prstDash val="solid"/>
              <a:round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627D7468-B5F7-39C8-89B9-96AC295769B5}"/>
                </a:ext>
              </a:extLst>
            </p:cNvPr>
            <p:cNvSpPr txBox="1"/>
            <p:nvPr/>
          </p:nvSpPr>
          <p:spPr>
            <a:xfrm>
              <a:off x="13115509" y="4796025"/>
              <a:ext cx="2743200" cy="6401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numCol="1" spcCol="792000">
              <a:spAutoFit/>
            </a:bodyPr>
            <a:lstStyle/>
            <a:p>
              <a:pPr>
                <a:spcBef>
                  <a:spcPts val="0"/>
                </a:spcBef>
                <a:defRPr sz="1400"/>
              </a:pPr>
              <a:r>
                <a:rPr lang="es-ES" sz="2800" dirty="0">
                  <a:latin typeface="Avenir Next" panose="020B0503020202020204" pitchFamily="34" charset="0"/>
                </a:rPr>
                <a:t>tau neutrino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B406206-A235-FFCF-8DA8-738C412C8C64}"/>
                </a:ext>
              </a:extLst>
            </p:cNvPr>
            <p:cNvSpPr txBox="1"/>
            <p:nvPr/>
          </p:nvSpPr>
          <p:spPr>
            <a:xfrm>
              <a:off x="16919278" y="4365138"/>
              <a:ext cx="2224421" cy="9541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numCol="1" spcCol="792000">
              <a:spAutoFit/>
            </a:bodyPr>
            <a:lstStyle/>
            <a:p>
              <a:pPr algn="ctr">
                <a:spcBef>
                  <a:spcPts val="0"/>
                </a:spcBef>
                <a:defRPr sz="1400"/>
              </a:pPr>
              <a:r>
                <a:rPr lang="es-ES" sz="2800" dirty="0">
                  <a:latin typeface="Avenir Next" panose="020B0503020202020204" pitchFamily="34" charset="0"/>
                </a:rPr>
                <a:t>tau </a:t>
              </a:r>
            </a:p>
            <a:p>
              <a:pPr algn="ctr">
                <a:spcBef>
                  <a:spcPts val="0"/>
                </a:spcBef>
                <a:defRPr sz="1400"/>
              </a:pPr>
              <a:r>
                <a:rPr lang="es-ES" sz="2800" dirty="0" err="1">
                  <a:latin typeface="Avenir Next" panose="020B0503020202020204" pitchFamily="34" charset="0"/>
                </a:rPr>
                <a:t>lepton</a:t>
              </a:r>
              <a:endParaRPr lang="es-ES" sz="2800" dirty="0">
                <a:latin typeface="Avenir Next" panose="020B0503020202020204" pitchFamily="34" charset="0"/>
              </a:endParaRP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98E05049-27E0-0800-713E-E01E25796D32}"/>
                </a:ext>
              </a:extLst>
            </p:cNvPr>
            <p:cNvSpPr txBox="1"/>
            <p:nvPr/>
          </p:nvSpPr>
          <p:spPr>
            <a:xfrm>
              <a:off x="17794714" y="6007520"/>
              <a:ext cx="1455727" cy="116730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numCol="1" spcCol="792000">
              <a:spAutoFit/>
            </a:bodyPr>
            <a:lstStyle/>
            <a:p>
              <a:pPr algn="ctr">
                <a:spcBef>
                  <a:spcPts val="0"/>
                </a:spcBef>
                <a:defRPr sz="1400"/>
              </a:pPr>
              <a:r>
                <a:rPr lang="es-ES" sz="2800" dirty="0">
                  <a:latin typeface="Avenir Next" panose="020B0503020202020204" pitchFamily="34" charset="0"/>
                </a:rPr>
                <a:t>tau </a:t>
              </a:r>
            </a:p>
            <a:p>
              <a:pPr algn="ctr">
                <a:spcBef>
                  <a:spcPts val="0"/>
                </a:spcBef>
                <a:defRPr sz="1400"/>
              </a:pPr>
              <a:r>
                <a:rPr lang="es-ES" sz="2800" dirty="0" err="1">
                  <a:latin typeface="Avenir Next" panose="020B0503020202020204" pitchFamily="34" charset="0"/>
                </a:rPr>
                <a:t>decay</a:t>
              </a:r>
              <a:endParaRPr lang="es-ES" sz="2800" dirty="0">
                <a:latin typeface="Avenir Next" panose="020B0503020202020204" pitchFamily="34" charset="0"/>
              </a:endParaRP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66A26363-7DE4-E511-EF20-D108BF914A26}"/>
                </a:ext>
              </a:extLst>
            </p:cNvPr>
            <p:cNvSpPr txBox="1"/>
            <p:nvPr/>
          </p:nvSpPr>
          <p:spPr>
            <a:xfrm>
              <a:off x="14227720" y="6002639"/>
              <a:ext cx="2939704" cy="16944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numCol="1" spcCol="792000">
              <a:spAutoFit/>
            </a:bodyPr>
            <a:lstStyle/>
            <a:p>
              <a:pPr algn="ctr">
                <a:spcBef>
                  <a:spcPts val="0"/>
                </a:spcBef>
                <a:defRPr sz="1400"/>
              </a:pPr>
              <a:r>
                <a:rPr lang="es-ES" sz="2800" dirty="0" err="1">
                  <a:latin typeface="Avenir Next" panose="020B0503020202020204" pitchFamily="34" charset="0"/>
                </a:rPr>
                <a:t>charged-current</a:t>
              </a:r>
              <a:r>
                <a:rPr lang="es-ES" sz="2800" dirty="0">
                  <a:latin typeface="Avenir Next" panose="020B0503020202020204" pitchFamily="34" charset="0"/>
                </a:rPr>
                <a:t> </a:t>
              </a:r>
              <a:r>
                <a:rPr lang="es-ES" sz="2800" dirty="0" err="1">
                  <a:latin typeface="Avenir Next" panose="020B0503020202020204" pitchFamily="34" charset="0"/>
                </a:rPr>
                <a:t>interaction</a:t>
              </a:r>
              <a:endParaRPr lang="es-ES" sz="2800" dirty="0">
                <a:latin typeface="Avenir Next" panose="020B0503020202020204" pitchFamily="34" charset="0"/>
              </a:endParaRPr>
            </a:p>
          </p:txBody>
        </p:sp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2A8819DC-AED2-C2EE-EB25-C8DB6A102E65}"/>
                </a:ext>
              </a:extLst>
            </p:cNvPr>
            <p:cNvCxnSpPr>
              <a:cxnSpLocks/>
            </p:cNvCxnSpPr>
            <p:nvPr/>
          </p:nvCxnSpPr>
          <p:spPr>
            <a:xfrm>
              <a:off x="18545175" y="5474567"/>
              <a:ext cx="0" cy="519312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1" name="Conector recto 30">
              <a:extLst>
                <a:ext uri="{FF2B5EF4-FFF2-40B4-BE49-F238E27FC236}">
                  <a16:creationId xmlns:a16="http://schemas.microsoft.com/office/drawing/2014/main" id="{9FF3F873-8AA4-4CD4-3228-4E4C1D16680F}"/>
                </a:ext>
              </a:extLst>
            </p:cNvPr>
            <p:cNvCxnSpPr>
              <a:cxnSpLocks/>
            </p:cNvCxnSpPr>
            <p:nvPr/>
          </p:nvCxnSpPr>
          <p:spPr>
            <a:xfrm>
              <a:off x="15725775" y="5455517"/>
              <a:ext cx="0" cy="519312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BA462E5B-9B94-B08E-0670-9B9CF91DD4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84028" y="4752412"/>
            <a:ext cx="4263047" cy="359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702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04C7C-A971-ADE4-E337-2526687FB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n 34">
            <a:extLst>
              <a:ext uri="{FF2B5EF4-FFF2-40B4-BE49-F238E27FC236}">
                <a16:creationId xmlns:a16="http://schemas.microsoft.com/office/drawing/2014/main" id="{DE53B198-9BC4-5A06-C22F-4D19FAC06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7649" y="310697"/>
            <a:ext cx="7426685" cy="4676434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9229BF7E-DE24-5B56-296C-E89659E7B3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3590" y="694798"/>
            <a:ext cx="1800000" cy="1800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69D4E520-6BFD-A71A-9222-AD1A4B19DC6C}"/>
              </a:ext>
            </a:extLst>
          </p:cNvPr>
          <p:cNvSpPr txBox="1"/>
          <p:nvPr/>
        </p:nvSpPr>
        <p:spPr>
          <a:xfrm>
            <a:off x="867320" y="5848766"/>
            <a:ext cx="10158799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numCol="1" spcCol="792000">
            <a:spAutoFit/>
          </a:bodyPr>
          <a:lstStyle/>
          <a:p>
            <a:pPr marL="685800" indent="-685800">
              <a:spcBef>
                <a:spcPts val="0"/>
              </a:spcBef>
              <a:buFont typeface="Letra del sistema regular"/>
              <a:buChar char="►"/>
              <a:defRPr sz="1400"/>
            </a:pPr>
            <a:r>
              <a:rPr lang="es-ES" sz="3600" b="1" dirty="0">
                <a:latin typeface="Avenir Next" panose="020B0503020202020204" pitchFamily="34" charset="0"/>
              </a:rPr>
              <a:t>7 tau neutrinos </a:t>
            </a:r>
            <a:r>
              <a:rPr lang="es-ES" sz="3600" dirty="0" err="1">
                <a:latin typeface="Avenir Next" panose="020B0503020202020204" pitchFamily="34" charset="0"/>
              </a:rPr>
              <a:t>identified</a:t>
            </a:r>
            <a:r>
              <a:rPr lang="es-ES" sz="3600" dirty="0">
                <a:latin typeface="Avenir Next" panose="020B0503020202020204" pitchFamily="34" charset="0"/>
              </a:rPr>
              <a:t> in </a:t>
            </a:r>
            <a:r>
              <a:rPr lang="es-ES" sz="3600" dirty="0" err="1">
                <a:latin typeface="Avenir Next" panose="020B0503020202020204" pitchFamily="34" charset="0"/>
              </a:rPr>
              <a:t>the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cosmic</a:t>
            </a:r>
            <a:r>
              <a:rPr lang="es-ES" sz="3600" dirty="0">
                <a:latin typeface="Avenir Next" panose="020B0503020202020204" pitchFamily="34" charset="0"/>
              </a:rPr>
              <a:t> flux. Median </a:t>
            </a:r>
            <a:r>
              <a:rPr lang="es-ES" sz="3600" dirty="0" err="1">
                <a:latin typeface="Avenir Next" panose="020B0503020202020204" pitchFamily="34" charset="0"/>
              </a:rPr>
              <a:t>energy</a:t>
            </a:r>
            <a:r>
              <a:rPr lang="es-ES" sz="3600" dirty="0">
                <a:latin typeface="Avenir Next" panose="020B0503020202020204" pitchFamily="34" charset="0"/>
              </a:rPr>
              <a:t> 2 x 10</a:t>
            </a:r>
            <a:r>
              <a:rPr lang="es-ES" sz="3600" baseline="30000" dirty="0">
                <a:latin typeface="Avenir Next" panose="020B0503020202020204" pitchFamily="34" charset="0"/>
              </a:rPr>
              <a:t>14</a:t>
            </a:r>
            <a:r>
              <a:rPr lang="es-ES" sz="3600" dirty="0">
                <a:latin typeface="Avenir Next" panose="020B0503020202020204" pitchFamily="34" charset="0"/>
              </a:rPr>
              <a:t> eV </a:t>
            </a:r>
          </a:p>
          <a:p>
            <a:pPr marL="685800" indent="-685800">
              <a:spcBef>
                <a:spcPts val="0"/>
              </a:spcBef>
              <a:buFont typeface="Letra del sistema regular"/>
              <a:buChar char="►"/>
              <a:defRPr sz="1400"/>
            </a:pP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TAU NEUTRINOS EXIST IN COSMIC FLUX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94A38557-0642-9644-8AC4-BF8E7B10D16C}"/>
              </a:ext>
            </a:extLst>
          </p:cNvPr>
          <p:cNvSpPr txBox="1"/>
          <p:nvPr/>
        </p:nvSpPr>
        <p:spPr>
          <a:xfrm>
            <a:off x="9784686" y="8104108"/>
            <a:ext cx="5145925" cy="1384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numCol="1" spcCol="792000">
            <a:spAutoFit/>
          </a:bodyPr>
          <a:lstStyle/>
          <a:p>
            <a:pPr>
              <a:spcBef>
                <a:spcPts val="0"/>
              </a:spcBef>
              <a:defRPr sz="1400"/>
            </a:pPr>
            <a:r>
              <a:rPr lang="es-ES" sz="2800" b="1" dirty="0">
                <a:latin typeface="Avenir Next" panose="020B0503020202020204" pitchFamily="34" charset="0"/>
              </a:rPr>
              <a:t>”Double-Double” </a:t>
            </a:r>
          </a:p>
          <a:p>
            <a:pPr>
              <a:spcBef>
                <a:spcPts val="0"/>
              </a:spcBef>
              <a:defRPr sz="1400"/>
            </a:pPr>
            <a:r>
              <a:rPr lang="es-ES" sz="2800" dirty="0">
                <a:latin typeface="Avenir Next" panose="020B0503020202020204" pitchFamily="34" charset="0"/>
              </a:rPr>
              <a:t>a </a:t>
            </a:r>
            <a:r>
              <a:rPr lang="es-ES" sz="2800" i="1" dirty="0" err="1">
                <a:latin typeface="Avenir Next" panose="020B0503020202020204" pitchFamily="34" charset="0"/>
              </a:rPr>
              <a:t>double</a:t>
            </a:r>
            <a:r>
              <a:rPr lang="es-ES" sz="2800" i="1" dirty="0">
                <a:latin typeface="Avenir Next" panose="020B0503020202020204" pitchFamily="34" charset="0"/>
              </a:rPr>
              <a:t> </a:t>
            </a:r>
            <a:r>
              <a:rPr lang="es-ES" sz="2800" i="1" dirty="0" err="1">
                <a:latin typeface="Avenir Next" panose="020B0503020202020204" pitchFamily="34" charset="0"/>
              </a:rPr>
              <a:t>bang</a:t>
            </a:r>
            <a:r>
              <a:rPr lang="es-ES" sz="2800" i="1" dirty="0">
                <a:latin typeface="Avenir Next" panose="020B0503020202020204" pitchFamily="34" charset="0"/>
              </a:rPr>
              <a:t> </a:t>
            </a:r>
            <a:r>
              <a:rPr lang="es-ES" sz="2800" dirty="0">
                <a:latin typeface="Avenir Next" panose="020B0503020202020204" pitchFamily="34" charset="0"/>
              </a:rPr>
              <a:t>tau neutrino candidate INSIDE </a:t>
            </a:r>
            <a:r>
              <a:rPr lang="es-ES" sz="2800" dirty="0" err="1">
                <a:latin typeface="Avenir Next" panose="020B0503020202020204" pitchFamily="34" charset="0"/>
              </a:rPr>
              <a:t>IceCube</a:t>
            </a:r>
            <a:endParaRPr lang="es-ES" sz="2800" dirty="0">
              <a:latin typeface="Avenir Next" panose="020B0503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7E6BE2AF-B309-6219-E6B2-64039323E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233" y="-334128"/>
            <a:ext cx="9475585" cy="2651126"/>
          </a:xfrm>
        </p:spPr>
        <p:txBody>
          <a:bodyPr>
            <a:normAutofit/>
          </a:bodyPr>
          <a:lstStyle/>
          <a:p>
            <a:pPr algn="l"/>
            <a:r>
              <a:rPr lang="es-ES" sz="5400" dirty="0" err="1">
                <a:solidFill>
                  <a:srgbClr val="007A93"/>
                </a:solidFill>
              </a:rPr>
              <a:t>Recent</a:t>
            </a:r>
            <a: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r>
              <a:rPr lang="es-ES" sz="54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discoveries</a:t>
            </a:r>
            <a: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 </a:t>
            </a:r>
            <a:b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</a:br>
            <a:r>
              <a:rPr lang="es-ES" sz="5400" b="1" dirty="0">
                <a:solidFill>
                  <a:srgbClr val="007A93"/>
                </a:solidFill>
                <a:latin typeface="Avenir Next" panose="020B0503020202020204" pitchFamily="34" charset="0"/>
              </a:rPr>
              <a:t>in neutrino </a:t>
            </a:r>
            <a:r>
              <a:rPr lang="es-ES" sz="5400" b="1" dirty="0" err="1">
                <a:solidFill>
                  <a:srgbClr val="007A93"/>
                </a:solidFill>
                <a:latin typeface="Avenir Next" panose="020B0503020202020204" pitchFamily="34" charset="0"/>
              </a:rPr>
              <a:t>astronomy</a:t>
            </a:r>
            <a:endParaRPr lang="es-ES" sz="5400" b="1" dirty="0">
              <a:solidFill>
                <a:srgbClr val="007A93"/>
              </a:solidFill>
              <a:latin typeface="Avenir Next" panose="020B0503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01D567E-4FD4-1B24-6689-05DF99CBE2EE}"/>
              </a:ext>
            </a:extLst>
          </p:cNvPr>
          <p:cNvSpPr txBox="1"/>
          <p:nvPr/>
        </p:nvSpPr>
        <p:spPr>
          <a:xfrm>
            <a:off x="911405" y="2264016"/>
            <a:ext cx="9869220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numCol="1" spcCol="792000">
            <a:spAutoFit/>
          </a:bodyPr>
          <a:lstStyle/>
          <a:p>
            <a:pPr marL="685800" indent="-685800">
              <a:spcBef>
                <a:spcPts val="0"/>
              </a:spcBef>
              <a:buFont typeface="Letra del sistema regular"/>
              <a:buChar char="►"/>
              <a:defRPr sz="1400"/>
            </a:pPr>
            <a:r>
              <a:rPr lang="es-ES" sz="3600" b="1" dirty="0" err="1">
                <a:latin typeface="Avenir Next" panose="020B0503020202020204" pitchFamily="34" charset="0"/>
              </a:rPr>
              <a:t>first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latin typeface="Avenir Next" panose="020B0503020202020204" pitchFamily="34" charset="0"/>
              </a:rPr>
              <a:t>identified</a:t>
            </a:r>
            <a:r>
              <a:rPr lang="es-ES" sz="3600" b="1" dirty="0">
                <a:latin typeface="Avenir Next" panose="020B0503020202020204" pitchFamily="34" charset="0"/>
              </a:rPr>
              <a:t> neutrino </a:t>
            </a:r>
            <a:r>
              <a:rPr lang="es-ES" sz="3600" b="1" dirty="0" err="1">
                <a:latin typeface="Avenir Next" panose="020B0503020202020204" pitchFamily="34" charset="0"/>
              </a:rPr>
              <a:t>sources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dirty="0">
                <a:latin typeface="Avenir Next" panose="020B0503020202020204" pitchFamily="34" charset="0"/>
              </a:rPr>
              <a:t>at </a:t>
            </a:r>
            <a:r>
              <a:rPr lang="es-ES" sz="3600" dirty="0" err="1">
                <a:latin typeface="Avenir Next" panose="020B0503020202020204" pitchFamily="34" charset="0"/>
              </a:rPr>
              <a:t>energies</a:t>
            </a:r>
            <a:r>
              <a:rPr lang="es-ES" sz="3600" dirty="0">
                <a:latin typeface="Avenir Next" panose="020B0503020202020204" pitchFamily="34" charset="0"/>
              </a:rPr>
              <a:t> ≅ 10</a:t>
            </a:r>
            <a:r>
              <a:rPr lang="es-ES" sz="3600" baseline="30000" dirty="0">
                <a:latin typeface="Avenir Next" panose="020B0503020202020204" pitchFamily="34" charset="0"/>
              </a:rPr>
              <a:t>12</a:t>
            </a:r>
            <a:r>
              <a:rPr lang="es-ES" sz="3600" dirty="0">
                <a:latin typeface="Avenir Next" panose="020B0503020202020204" pitchFamily="34" charset="0"/>
              </a:rPr>
              <a:t> eV (NGC 1068) and </a:t>
            </a:r>
          </a:p>
          <a:p>
            <a:pPr>
              <a:spcBef>
                <a:spcPts val="0"/>
              </a:spcBef>
              <a:defRPr sz="1400"/>
            </a:pPr>
            <a:r>
              <a:rPr lang="es-ES" sz="3600" dirty="0">
                <a:latin typeface="Avenir Next" panose="020B0503020202020204" pitchFamily="34" charset="0"/>
              </a:rPr>
              <a:t>	≅ 10</a:t>
            </a:r>
            <a:r>
              <a:rPr lang="es-ES" sz="3600" baseline="30000" dirty="0">
                <a:latin typeface="Avenir Next" panose="020B0503020202020204" pitchFamily="34" charset="0"/>
              </a:rPr>
              <a:t>14  </a:t>
            </a:r>
            <a:r>
              <a:rPr lang="es-ES" sz="3600" dirty="0">
                <a:latin typeface="Avenir Next" panose="020B0503020202020204" pitchFamily="34" charset="0"/>
              </a:rPr>
              <a:t>— 10</a:t>
            </a:r>
            <a:r>
              <a:rPr lang="es-ES" sz="3600" baseline="30000" dirty="0">
                <a:latin typeface="Avenir Next" panose="020B0503020202020204" pitchFamily="34" charset="0"/>
              </a:rPr>
              <a:t>15</a:t>
            </a:r>
            <a:r>
              <a:rPr lang="es-ES" sz="3600" dirty="0">
                <a:latin typeface="Avenir Next" panose="020B0503020202020204" pitchFamily="34" charset="0"/>
              </a:rPr>
              <a:t> eV (TXS 0506+056)</a:t>
            </a:r>
            <a:endParaRPr lang="es-ES" sz="3600" b="1" dirty="0">
              <a:latin typeface="Avenir Next" panose="020B0503020202020204" pitchFamily="34" charset="0"/>
            </a:endParaRPr>
          </a:p>
          <a:p>
            <a:pPr marL="685800" indent="-685800">
              <a:spcBef>
                <a:spcPts val="0"/>
              </a:spcBef>
              <a:buFont typeface="Letra del sistema regular"/>
              <a:buChar char="►"/>
              <a:defRPr sz="1400"/>
            </a:pP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NO CANDIDATE SOURCES AT UHE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897C266-2C9C-EDCA-6E4B-6F2893DDAAF5}"/>
              </a:ext>
            </a:extLst>
          </p:cNvPr>
          <p:cNvSpPr txBox="1"/>
          <p:nvPr/>
        </p:nvSpPr>
        <p:spPr>
          <a:xfrm>
            <a:off x="867320" y="10626651"/>
            <a:ext cx="11490329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numCol="1" spcCol="792000">
            <a:spAutoFit/>
          </a:bodyPr>
          <a:lstStyle/>
          <a:p>
            <a:pPr marL="685800" indent="-685800">
              <a:spcBef>
                <a:spcPts val="0"/>
              </a:spcBef>
              <a:buFont typeface="Letra del sistema regular"/>
              <a:buChar char="►"/>
              <a:defRPr sz="1400"/>
            </a:pPr>
            <a:r>
              <a:rPr lang="es-ES" sz="3600" b="1" dirty="0" err="1">
                <a:latin typeface="Avenir Next" panose="020B0503020202020204" pitchFamily="34" charset="0"/>
              </a:rPr>
              <a:t>highest</a:t>
            </a:r>
            <a:r>
              <a:rPr lang="es-ES" sz="3600" b="1" dirty="0">
                <a:latin typeface="Avenir Next" panose="020B0503020202020204" pitchFamily="34" charset="0"/>
              </a:rPr>
              <a:t> </a:t>
            </a:r>
            <a:r>
              <a:rPr lang="es-ES" sz="3600" b="1" dirty="0" err="1">
                <a:latin typeface="Avenir Next" panose="020B0503020202020204" pitchFamily="34" charset="0"/>
              </a:rPr>
              <a:t>energy</a:t>
            </a:r>
            <a:r>
              <a:rPr lang="es-ES" sz="3600" b="1" dirty="0">
                <a:latin typeface="Avenir Next" panose="020B0503020202020204" pitchFamily="34" charset="0"/>
              </a:rPr>
              <a:t> neutrino candidate </a:t>
            </a:r>
          </a:p>
          <a:p>
            <a:pPr>
              <a:spcBef>
                <a:spcPts val="0"/>
              </a:spcBef>
              <a:defRPr sz="1400"/>
            </a:pPr>
            <a:r>
              <a:rPr lang="es-ES" sz="3600" dirty="0">
                <a:latin typeface="Avenir Next" panose="020B0503020202020204" pitchFamily="34" charset="0"/>
              </a:rPr>
              <a:t>	</a:t>
            </a:r>
            <a:r>
              <a:rPr lang="es-ES" sz="3600" dirty="0" err="1">
                <a:latin typeface="Avenir Next" panose="020B0503020202020204" pitchFamily="34" charset="0"/>
              </a:rPr>
              <a:t>estimated</a:t>
            </a:r>
            <a:r>
              <a:rPr lang="es-ES" sz="3600" dirty="0">
                <a:latin typeface="Avenir Next" panose="020B0503020202020204" pitchFamily="34" charset="0"/>
              </a:rPr>
              <a:t> E</a:t>
            </a:r>
            <a:r>
              <a:rPr lang="es-ES" sz="3600" baseline="-25000" dirty="0">
                <a:latin typeface="Symbol" pitchFamily="2" charset="2"/>
              </a:rPr>
              <a:t>n</a:t>
            </a:r>
            <a:r>
              <a:rPr lang="es-ES" sz="3600" dirty="0">
                <a:latin typeface="Avenir Next" panose="020B0503020202020204" pitchFamily="34" charset="0"/>
              </a:rPr>
              <a:t> ≅ 1.1 x 10</a:t>
            </a:r>
            <a:r>
              <a:rPr lang="es-ES" sz="3600" baseline="30000" dirty="0">
                <a:latin typeface="Avenir Next" panose="020B0503020202020204" pitchFamily="34" charset="0"/>
              </a:rPr>
              <a:t>17</a:t>
            </a:r>
            <a:r>
              <a:rPr lang="es-ES" sz="3600" dirty="0">
                <a:latin typeface="Avenir Next" panose="020B0503020202020204" pitchFamily="34" charset="0"/>
              </a:rPr>
              <a:t> eV — 7.9 x 10</a:t>
            </a:r>
            <a:r>
              <a:rPr lang="es-ES" sz="3600" baseline="30000" dirty="0">
                <a:latin typeface="Avenir Next" panose="020B0503020202020204" pitchFamily="34" charset="0"/>
              </a:rPr>
              <a:t>17</a:t>
            </a:r>
            <a:r>
              <a:rPr lang="es-ES" sz="3600" dirty="0">
                <a:latin typeface="Avenir Next" panose="020B0503020202020204" pitchFamily="34" charset="0"/>
              </a:rPr>
              <a:t> eV </a:t>
            </a:r>
          </a:p>
          <a:p>
            <a:pPr>
              <a:spcBef>
                <a:spcPts val="0"/>
              </a:spcBef>
              <a:defRPr sz="1400"/>
            </a:pPr>
            <a:r>
              <a:rPr lang="es-ES" sz="3600" dirty="0">
                <a:latin typeface="Avenir Next" panose="020B0503020202020204" pitchFamily="34" charset="0"/>
              </a:rPr>
              <a:t>	</a:t>
            </a:r>
            <a:r>
              <a:rPr lang="es-ES" sz="3600" dirty="0" err="1">
                <a:latin typeface="Avenir Next" panose="020B0503020202020204" pitchFamily="34" charset="0"/>
              </a:rPr>
              <a:t>source</a:t>
            </a:r>
            <a:r>
              <a:rPr lang="es-ES" sz="3600" dirty="0">
                <a:latin typeface="Avenir Next" panose="020B0503020202020204" pitchFamily="34" charset="0"/>
              </a:rPr>
              <a:t> </a:t>
            </a:r>
            <a:r>
              <a:rPr lang="es-ES" sz="3600" dirty="0" err="1">
                <a:latin typeface="Avenir Next" panose="020B0503020202020204" pitchFamily="34" charset="0"/>
              </a:rPr>
              <a:t>unknown</a:t>
            </a:r>
            <a:r>
              <a:rPr lang="es-ES" sz="3600" dirty="0">
                <a:latin typeface="Avenir Next" panose="020B0503020202020204" pitchFamily="34" charset="0"/>
              </a:rPr>
              <a:t> (</a:t>
            </a:r>
            <a:r>
              <a:rPr lang="es-ES" sz="3600" dirty="0" err="1">
                <a:latin typeface="Avenir Next" panose="020B0503020202020204" pitchFamily="34" charset="0"/>
              </a:rPr>
              <a:t>insufficient</a:t>
            </a:r>
            <a:r>
              <a:rPr lang="es-ES" sz="3600" dirty="0">
                <a:latin typeface="Avenir Next" panose="020B0503020202020204" pitchFamily="34" charset="0"/>
              </a:rPr>
              <a:t> angular </a:t>
            </a:r>
            <a:r>
              <a:rPr lang="es-ES" sz="3600" dirty="0" err="1">
                <a:latin typeface="Avenir Next" panose="020B0503020202020204" pitchFamily="34" charset="0"/>
              </a:rPr>
              <a:t>resolution</a:t>
            </a:r>
            <a:r>
              <a:rPr lang="es-ES" sz="3600" dirty="0">
                <a:latin typeface="Avenir Next" panose="020B0503020202020204" pitchFamily="34" charset="0"/>
              </a:rPr>
              <a:t>)</a:t>
            </a:r>
            <a:endParaRPr lang="es-ES" sz="3600" b="1" dirty="0">
              <a:latin typeface="Avenir Next" panose="020B0503020202020204" pitchFamily="34" charset="0"/>
            </a:endParaRPr>
          </a:p>
          <a:p>
            <a:pPr marL="685800" indent="-685800">
              <a:spcBef>
                <a:spcPts val="0"/>
              </a:spcBef>
              <a:buFont typeface="Letra del sistema regular"/>
              <a:buChar char="►"/>
              <a:defRPr sz="1400"/>
            </a:pPr>
            <a:r>
              <a:rPr lang="es-ES" sz="3600" b="1" dirty="0">
                <a:solidFill>
                  <a:srgbClr val="007A93"/>
                </a:solidFill>
                <a:latin typeface="Avenir Next" panose="020B0503020202020204" pitchFamily="34" charset="0"/>
              </a:rPr>
              <a:t>UHE COSMIC NEUTRINOS EXIST !!</a:t>
            </a:r>
            <a:endParaRPr lang="es-ES" sz="3600" b="1" dirty="0">
              <a:latin typeface="Avenir Next" panose="020B0503020202020204" pitchFamily="34" charset="0"/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5B197DF6-08AF-9680-E10C-FB8E4FC6E06B}"/>
              </a:ext>
            </a:extLst>
          </p:cNvPr>
          <p:cNvGrpSpPr>
            <a:grpSpLocks noChangeAspect="1"/>
          </p:cNvGrpSpPr>
          <p:nvPr/>
        </p:nvGrpSpPr>
        <p:grpSpPr>
          <a:xfrm>
            <a:off x="17845384" y="7937047"/>
            <a:ext cx="5822959" cy="6342392"/>
            <a:chOff x="561957" y="5424016"/>
            <a:chExt cx="7192315" cy="7832074"/>
          </a:xfrm>
        </p:grpSpPr>
        <p:grpSp>
          <p:nvGrpSpPr>
            <p:cNvPr id="23" name="Group">
              <a:extLst>
                <a:ext uri="{FF2B5EF4-FFF2-40B4-BE49-F238E27FC236}">
                  <a16:creationId xmlns:a16="http://schemas.microsoft.com/office/drawing/2014/main" id="{745ECE1B-8CE5-E26D-1D9E-B4820B585E0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1957" y="5424016"/>
              <a:ext cx="7192315" cy="7832074"/>
              <a:chOff x="1110934" y="-2"/>
              <a:chExt cx="4986567" cy="5430111"/>
            </a:xfrm>
          </p:grpSpPr>
          <p:grpSp>
            <p:nvGrpSpPr>
              <p:cNvPr id="26" name="Group">
                <a:extLst>
                  <a:ext uri="{FF2B5EF4-FFF2-40B4-BE49-F238E27FC236}">
                    <a16:creationId xmlns:a16="http://schemas.microsoft.com/office/drawing/2014/main" id="{9D4538DC-BCB9-A2C8-9C82-95C3B7CCF73E}"/>
                  </a:ext>
                </a:extLst>
              </p:cNvPr>
              <p:cNvGrpSpPr/>
              <p:nvPr/>
            </p:nvGrpSpPr>
            <p:grpSpPr>
              <a:xfrm>
                <a:off x="1110934" y="-2"/>
                <a:ext cx="3306535" cy="5430111"/>
                <a:chOff x="228685" y="-1"/>
                <a:chExt cx="3306534" cy="5430109"/>
              </a:xfrm>
            </p:grpSpPr>
            <p:pic>
              <p:nvPicPr>
                <p:cNvPr id="33" name="pasted-movie.png" descr="pasted-movie.png">
                  <a:extLst>
                    <a:ext uri="{FF2B5EF4-FFF2-40B4-BE49-F238E27FC236}">
                      <a16:creationId xmlns:a16="http://schemas.microsoft.com/office/drawing/2014/main" id="{3AC55D5D-C0C4-4A98-2D5E-331EB31E9C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 l="9353" r="55575" b="40328"/>
                <a:stretch>
                  <a:fillRect/>
                </a:stretch>
              </p:blipFill>
              <p:spPr>
                <a:xfrm>
                  <a:off x="276594" y="-1"/>
                  <a:ext cx="3258625" cy="500195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sp>
              <p:nvSpPr>
                <p:cNvPr id="34" name="Rectangle">
                  <a:extLst>
                    <a:ext uri="{FF2B5EF4-FFF2-40B4-BE49-F238E27FC236}">
                      <a16:creationId xmlns:a16="http://schemas.microsoft.com/office/drawing/2014/main" id="{4A9A07E6-3FE7-DCB7-296F-3BD45FF9ED62}"/>
                    </a:ext>
                  </a:extLst>
                </p:cNvPr>
                <p:cNvSpPr/>
                <p:nvPr/>
              </p:nvSpPr>
              <p:spPr>
                <a:xfrm rot="21022097">
                  <a:off x="228685" y="2635377"/>
                  <a:ext cx="725479" cy="2794731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spcBef>
                      <a:spcPts val="0"/>
                    </a:spcBef>
                    <a:defRPr sz="32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</p:grpSp>
          <p:sp>
            <p:nvSpPr>
              <p:cNvPr id="30" name="Line">
                <a:extLst>
                  <a:ext uri="{FF2B5EF4-FFF2-40B4-BE49-F238E27FC236}">
                    <a16:creationId xmlns:a16="http://schemas.microsoft.com/office/drawing/2014/main" id="{E3D76EE9-FA79-D325-392D-21FAB726DA72}"/>
                  </a:ext>
                </a:extLst>
              </p:cNvPr>
              <p:cNvSpPr/>
              <p:nvPr/>
            </p:nvSpPr>
            <p:spPr>
              <a:xfrm flipV="1">
                <a:off x="1298862" y="2540644"/>
                <a:ext cx="3749219" cy="1309142"/>
              </a:xfrm>
              <a:prstGeom prst="line">
                <a:avLst/>
              </a:prstGeom>
              <a:noFill/>
              <a:ln w="38100" cap="flat">
                <a:solidFill>
                  <a:srgbClr val="3F34D5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32" name="KM3-220213A">
                <a:extLst>
                  <a:ext uri="{FF2B5EF4-FFF2-40B4-BE49-F238E27FC236}">
                    <a16:creationId xmlns:a16="http://schemas.microsoft.com/office/drawing/2014/main" id="{36D30662-D4F5-CBD9-6495-77BD2613158F}"/>
                  </a:ext>
                </a:extLst>
              </p:cNvPr>
              <p:cNvSpPr txBox="1"/>
              <p:nvPr/>
            </p:nvSpPr>
            <p:spPr>
              <a:xfrm rot="20395792">
                <a:off x="3547065" y="2179766"/>
                <a:ext cx="2550436" cy="4603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>
                <a:lvl1pPr algn="ctr" defTabSz="821530">
                  <a:spcBef>
                    <a:spcPts val="0"/>
                  </a:spcBef>
                  <a:defRPr sz="2100">
                    <a:solidFill>
                      <a:srgbClr val="5E5E5E"/>
                    </a:solidFill>
                    <a:latin typeface="+mn-lt"/>
                    <a:ea typeface="+mn-ea"/>
                    <a:cs typeface="+mn-cs"/>
                    <a:sym typeface="Helvetica"/>
                  </a:defRPr>
                </a:lvl1pPr>
              </a:lstStyle>
              <a:p>
                <a:r>
                  <a:t>KM3-220213A</a:t>
                </a:r>
              </a:p>
            </p:txBody>
          </p:sp>
        </p:grp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B3D37D89-5A2B-E43F-7502-D4F2C18E14D5}"/>
                </a:ext>
              </a:extLst>
            </p:cNvPr>
            <p:cNvSpPr txBox="1"/>
            <p:nvPr/>
          </p:nvSpPr>
          <p:spPr>
            <a:xfrm rot="20407374">
              <a:off x="4358916" y="8628018"/>
              <a:ext cx="2793899" cy="461784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2000" b="1" dirty="0">
                  <a:solidFill>
                    <a:schemeClr val="tx1"/>
                  </a:solidFill>
                  <a:effectLst/>
                  <a:latin typeface="Avenir Next" panose="020B0503020202020204" pitchFamily="34" charset="0"/>
                </a:rPr>
                <a:t>KM3-230213A</a:t>
              </a:r>
            </a:p>
          </p:txBody>
        </p:sp>
      </p:grpSp>
      <p:sp>
        <p:nvSpPr>
          <p:cNvPr id="38" name="CuadroTexto 37">
            <a:extLst>
              <a:ext uri="{FF2B5EF4-FFF2-40B4-BE49-F238E27FC236}">
                <a16:creationId xmlns:a16="http://schemas.microsoft.com/office/drawing/2014/main" id="{9C83C28C-3EF8-122C-AEB9-551E22A27A20}"/>
              </a:ext>
            </a:extLst>
          </p:cNvPr>
          <p:cNvSpPr txBox="1"/>
          <p:nvPr/>
        </p:nvSpPr>
        <p:spPr>
          <a:xfrm>
            <a:off x="19482957" y="391623"/>
            <a:ext cx="4599666" cy="224676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numCol="1" spcCol="792000">
            <a:spAutoFit/>
          </a:bodyPr>
          <a:lstStyle/>
          <a:p>
            <a:pPr algn="ctr">
              <a:spcBef>
                <a:spcPts val="0"/>
              </a:spcBef>
              <a:defRPr sz="1400"/>
            </a:pPr>
            <a:r>
              <a:rPr lang="es-ES" sz="2800" b="1" dirty="0" err="1">
                <a:latin typeface="Avenir Next" panose="020B0503020202020204" pitchFamily="34" charset="0"/>
              </a:rPr>
              <a:t>also</a:t>
            </a:r>
            <a:r>
              <a:rPr lang="es-ES" sz="2800" b="1" dirty="0">
                <a:latin typeface="Avenir Next" panose="020B0503020202020204" pitchFamily="34" charset="0"/>
              </a:rPr>
              <a:t> </a:t>
            </a:r>
            <a:r>
              <a:rPr lang="es-ES" sz="2800" b="1" dirty="0" err="1">
                <a:latin typeface="Avenir Next" panose="020B0503020202020204" pitchFamily="34" charset="0"/>
              </a:rPr>
              <a:t>Galactic</a:t>
            </a:r>
            <a:r>
              <a:rPr lang="es-ES" sz="2800" b="1" dirty="0">
                <a:latin typeface="Avenir Next" panose="020B0503020202020204" pitchFamily="34" charset="0"/>
              </a:rPr>
              <a:t> Plane </a:t>
            </a:r>
          </a:p>
          <a:p>
            <a:pPr algn="ctr">
              <a:spcBef>
                <a:spcPts val="0"/>
              </a:spcBef>
              <a:defRPr sz="1400"/>
            </a:pPr>
            <a:r>
              <a:rPr lang="es-ES" sz="2800" b="1" dirty="0">
                <a:latin typeface="Avenir Next" panose="020B0503020202020204" pitchFamily="34" charset="0"/>
              </a:rPr>
              <a:t>&amp;</a:t>
            </a:r>
          </a:p>
          <a:p>
            <a:pPr algn="ctr">
              <a:spcBef>
                <a:spcPts val="0"/>
              </a:spcBef>
              <a:defRPr sz="1400"/>
            </a:pPr>
            <a:r>
              <a:rPr lang="es-ES" sz="2800" b="1" dirty="0" err="1">
                <a:latin typeface="Avenir Next" panose="020B0503020202020204" pitchFamily="34" charset="0"/>
              </a:rPr>
              <a:t>Astrophysical</a:t>
            </a:r>
            <a:r>
              <a:rPr lang="es-ES" sz="2800" b="1" dirty="0">
                <a:latin typeface="Avenir Next" panose="020B0503020202020204" pitchFamily="34" charset="0"/>
              </a:rPr>
              <a:t> </a:t>
            </a:r>
            <a:r>
              <a:rPr lang="es-ES" sz="2800" b="1" dirty="0">
                <a:latin typeface="Symbol" pitchFamily="2" charset="2"/>
              </a:rPr>
              <a:t>n</a:t>
            </a:r>
            <a:r>
              <a:rPr lang="es-ES" sz="2800" b="1" dirty="0">
                <a:latin typeface="Avenir Next" panose="020B0503020202020204" pitchFamily="34" charset="0"/>
              </a:rPr>
              <a:t> flux </a:t>
            </a:r>
          </a:p>
          <a:p>
            <a:pPr algn="ctr">
              <a:spcBef>
                <a:spcPts val="0"/>
              </a:spcBef>
              <a:defRPr sz="1400"/>
            </a:pPr>
            <a:r>
              <a:rPr lang="es-ES" sz="2800" b="1" dirty="0" err="1">
                <a:latin typeface="Avenir Next" panose="020B0503020202020204" pitchFamily="34" charset="0"/>
              </a:rPr>
              <a:t>IceCube</a:t>
            </a:r>
            <a:r>
              <a:rPr lang="es-ES" sz="2800" b="1" dirty="0">
                <a:latin typeface="Avenir Next" panose="020B0503020202020204" pitchFamily="34" charset="0"/>
              </a:rPr>
              <a:t> </a:t>
            </a:r>
            <a:r>
              <a:rPr lang="es-ES" sz="2800" dirty="0">
                <a:latin typeface="Avenir Next" panose="020B0503020202020204" pitchFamily="34" charset="0"/>
              </a:rPr>
              <a:t>at E &lt; 10</a:t>
            </a:r>
            <a:r>
              <a:rPr lang="es-ES" sz="2800" baseline="30000" dirty="0">
                <a:latin typeface="Avenir Next" panose="020B0503020202020204" pitchFamily="34" charset="0"/>
              </a:rPr>
              <a:t>16</a:t>
            </a:r>
            <a:r>
              <a:rPr lang="es-ES" sz="2800" dirty="0">
                <a:latin typeface="Avenir Next" panose="020B0503020202020204" pitchFamily="34" charset="0"/>
              </a:rPr>
              <a:t> eV</a:t>
            </a:r>
          </a:p>
          <a:p>
            <a:pPr algn="ctr">
              <a:spcBef>
                <a:spcPts val="0"/>
              </a:spcBef>
              <a:defRPr sz="1400"/>
            </a:pPr>
            <a:r>
              <a:rPr lang="es-ES" sz="2800" dirty="0" err="1">
                <a:latin typeface="Avenir Next" panose="020B0503020202020204" pitchFamily="34" charset="0"/>
              </a:rPr>
              <a:t>Origin</a:t>
            </a:r>
            <a:r>
              <a:rPr lang="es-ES" sz="2800" dirty="0">
                <a:latin typeface="Avenir Next" panose="020B0503020202020204" pitchFamily="34" charset="0"/>
              </a:rPr>
              <a:t> </a:t>
            </a:r>
            <a:r>
              <a:rPr lang="es-ES" sz="2800" dirty="0" err="1">
                <a:latin typeface="Avenir Next" panose="020B0503020202020204" pitchFamily="34" charset="0"/>
              </a:rPr>
              <a:t>unknown</a:t>
            </a:r>
            <a:r>
              <a:rPr lang="es-ES" sz="2800" dirty="0">
                <a:latin typeface="Avenir Next" panose="020B0503020202020204" pitchFamily="34" charset="0"/>
              </a:rPr>
              <a:t> </a:t>
            </a:r>
          </a:p>
        </p:txBody>
      </p:sp>
      <p:sp>
        <p:nvSpPr>
          <p:cNvPr id="4" name="Flecha derecha 3">
            <a:extLst>
              <a:ext uri="{FF2B5EF4-FFF2-40B4-BE49-F238E27FC236}">
                <a16:creationId xmlns:a16="http://schemas.microsoft.com/office/drawing/2014/main" id="{84FFAD50-7391-810D-10ED-692FBFC46413}"/>
              </a:ext>
            </a:extLst>
          </p:cNvPr>
          <p:cNvSpPr/>
          <p:nvPr/>
        </p:nvSpPr>
        <p:spPr>
          <a:xfrm>
            <a:off x="11091639" y="2626388"/>
            <a:ext cx="1476000" cy="477670"/>
          </a:xfrm>
          <a:prstGeom prst="rightArrow">
            <a:avLst/>
          </a:prstGeom>
          <a:noFill/>
          <a:ln w="25400" cap="flat">
            <a:solidFill>
              <a:schemeClr val="tx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Flecha derecha 6">
            <a:extLst>
              <a:ext uri="{FF2B5EF4-FFF2-40B4-BE49-F238E27FC236}">
                <a16:creationId xmlns:a16="http://schemas.microsoft.com/office/drawing/2014/main" id="{B807EAC2-848E-8084-B80F-A685FCB57828}"/>
              </a:ext>
            </a:extLst>
          </p:cNvPr>
          <p:cNvSpPr/>
          <p:nvPr/>
        </p:nvSpPr>
        <p:spPr>
          <a:xfrm>
            <a:off x="13136197" y="11161149"/>
            <a:ext cx="4813587" cy="699785"/>
          </a:xfrm>
          <a:prstGeom prst="rightArrow">
            <a:avLst/>
          </a:prstGeom>
          <a:noFill/>
          <a:ln w="25400" cap="flat">
            <a:solidFill>
              <a:schemeClr val="tx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Flecha derecha 8">
            <a:extLst>
              <a:ext uri="{FF2B5EF4-FFF2-40B4-BE49-F238E27FC236}">
                <a16:creationId xmlns:a16="http://schemas.microsoft.com/office/drawing/2014/main" id="{A2794852-9CC9-6716-2778-3070CDB6E7B8}"/>
              </a:ext>
            </a:extLst>
          </p:cNvPr>
          <p:cNvSpPr/>
          <p:nvPr/>
        </p:nvSpPr>
        <p:spPr>
          <a:xfrm>
            <a:off x="11156747" y="6172661"/>
            <a:ext cx="1512000" cy="478800"/>
          </a:xfrm>
          <a:prstGeom prst="rightArrow">
            <a:avLst/>
          </a:prstGeom>
          <a:noFill/>
          <a:ln w="25400" cap="flat">
            <a:solidFill>
              <a:schemeClr val="tx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203E985-CE6B-6CF8-1FFA-E2B9264030EB}"/>
              </a:ext>
            </a:extLst>
          </p:cNvPr>
          <p:cNvSpPr txBox="1"/>
          <p:nvPr/>
        </p:nvSpPr>
        <p:spPr>
          <a:xfrm>
            <a:off x="21137463" y="9225944"/>
            <a:ext cx="2945160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Bef>
                <a:spcPts val="0"/>
              </a:spcBef>
              <a:defRPr sz="1400"/>
            </a:pPr>
            <a:r>
              <a:rPr lang="es-ES" sz="4800" b="1" dirty="0">
                <a:latin typeface="Avenir Next" panose="020B0503020202020204" pitchFamily="34" charset="0"/>
              </a:rPr>
              <a:t>KM3NeT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990BBA4-F30F-D4EF-33DD-61481E72D417}"/>
              </a:ext>
            </a:extLst>
          </p:cNvPr>
          <p:cNvSpPr txBox="1"/>
          <p:nvPr/>
        </p:nvSpPr>
        <p:spPr>
          <a:xfrm>
            <a:off x="20307029" y="3070555"/>
            <a:ext cx="2945160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Bef>
                <a:spcPts val="0"/>
              </a:spcBef>
              <a:defRPr sz="1400"/>
            </a:pPr>
            <a:r>
              <a:rPr lang="es-ES" sz="4800" b="1" dirty="0" err="1">
                <a:latin typeface="Avenir Next" panose="020B0503020202020204" pitchFamily="34" charset="0"/>
              </a:rPr>
              <a:t>IceCube</a:t>
            </a:r>
            <a:endParaRPr lang="es-ES" sz="4800" b="1" dirty="0">
              <a:latin typeface="Avenir Next" panose="020B0503020202020204" pitchFamily="34" charset="0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8E2BAEFB-E715-F595-418C-1503413C37DA}"/>
              </a:ext>
            </a:extLst>
          </p:cNvPr>
          <p:cNvGrpSpPr>
            <a:grpSpLocks noChangeAspect="1"/>
          </p:cNvGrpSpPr>
          <p:nvPr/>
        </p:nvGrpSpPr>
        <p:grpSpPr>
          <a:xfrm>
            <a:off x="13014398" y="5437931"/>
            <a:ext cx="6840000" cy="2723417"/>
            <a:chOff x="13001625" y="4365138"/>
            <a:chExt cx="8368424" cy="3331983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B07D3F03-827A-11CB-30DD-16275BB40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8669765" y="3534158"/>
              <a:ext cx="1519750" cy="3880819"/>
            </a:xfrm>
            <a:prstGeom prst="rect">
              <a:avLst/>
            </a:prstGeom>
            <a:effectLst>
              <a:outerShdw blurRad="63500" algn="ctr" rotWithShape="0">
                <a:srgbClr val="C00000">
                  <a:alpha val="40000"/>
                </a:srgbClr>
              </a:outerShdw>
            </a:effectLst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BC05F51E-AD65-47A7-1330-5BE79C7C2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5551688" y="3515108"/>
              <a:ext cx="1519750" cy="3880819"/>
            </a:xfrm>
            <a:prstGeom prst="rect">
              <a:avLst/>
            </a:prstGeom>
            <a:effectLst>
              <a:outerShdw blurRad="63500" algn="ctr" rotWithShape="0">
                <a:srgbClr val="C00000">
                  <a:alpha val="40000"/>
                </a:srgbClr>
              </a:outerShdw>
            </a:effectLst>
          </p:spPr>
        </p:pic>
        <p:cxnSp>
          <p:nvCxnSpPr>
            <p:cNvPr id="16" name="Conector recto de flecha 15">
              <a:extLst>
                <a:ext uri="{FF2B5EF4-FFF2-40B4-BE49-F238E27FC236}">
                  <a16:creationId xmlns:a16="http://schemas.microsoft.com/office/drawing/2014/main" id="{0C5DD252-C91E-F76F-0FC1-C60061AC0EE2}"/>
                </a:ext>
              </a:extLst>
            </p:cNvPr>
            <p:cNvCxnSpPr>
              <a:cxnSpLocks/>
            </p:cNvCxnSpPr>
            <p:nvPr/>
          </p:nvCxnSpPr>
          <p:spPr>
            <a:xfrm>
              <a:off x="13001625" y="5455517"/>
              <a:ext cx="2743200" cy="0"/>
            </a:xfrm>
            <a:prstGeom prst="straightConnector1">
              <a:avLst/>
            </a:prstGeom>
            <a:noFill/>
            <a:ln w="47625" cap="flat">
              <a:solidFill>
                <a:schemeClr val="tx1"/>
              </a:solidFill>
              <a:prstDash val="solid"/>
              <a:round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7" name="Conector recto de flecha 16">
              <a:extLst>
                <a:ext uri="{FF2B5EF4-FFF2-40B4-BE49-F238E27FC236}">
                  <a16:creationId xmlns:a16="http://schemas.microsoft.com/office/drawing/2014/main" id="{8C7F529B-3D08-15AA-7F57-C0AB2D30DEE8}"/>
                </a:ext>
              </a:extLst>
            </p:cNvPr>
            <p:cNvCxnSpPr>
              <a:cxnSpLocks/>
            </p:cNvCxnSpPr>
            <p:nvPr/>
          </p:nvCxnSpPr>
          <p:spPr>
            <a:xfrm>
              <a:off x="17489229" y="5474567"/>
              <a:ext cx="1084521" cy="1"/>
            </a:xfrm>
            <a:prstGeom prst="straightConnector1">
              <a:avLst/>
            </a:prstGeom>
            <a:noFill/>
            <a:ln w="47625" cap="flat">
              <a:solidFill>
                <a:schemeClr val="tx1"/>
              </a:solidFill>
              <a:prstDash val="solid"/>
              <a:round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09CFDA87-9613-429E-D754-516146CA9C25}"/>
                </a:ext>
              </a:extLst>
            </p:cNvPr>
            <p:cNvSpPr txBox="1"/>
            <p:nvPr/>
          </p:nvSpPr>
          <p:spPr>
            <a:xfrm>
              <a:off x="13115509" y="4796025"/>
              <a:ext cx="2743200" cy="6401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numCol="1" spcCol="792000">
              <a:spAutoFit/>
            </a:bodyPr>
            <a:lstStyle/>
            <a:p>
              <a:pPr>
                <a:spcBef>
                  <a:spcPts val="0"/>
                </a:spcBef>
                <a:defRPr sz="1400"/>
              </a:pPr>
              <a:r>
                <a:rPr lang="es-ES" sz="2800" dirty="0">
                  <a:latin typeface="Avenir Next" panose="020B0503020202020204" pitchFamily="34" charset="0"/>
                </a:rPr>
                <a:t>tau neutrino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7B9F57E3-A993-9E67-D110-C0EC8675395C}"/>
                </a:ext>
              </a:extLst>
            </p:cNvPr>
            <p:cNvSpPr txBox="1"/>
            <p:nvPr/>
          </p:nvSpPr>
          <p:spPr>
            <a:xfrm>
              <a:off x="16919278" y="4365138"/>
              <a:ext cx="2224421" cy="9541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numCol="1" spcCol="792000">
              <a:spAutoFit/>
            </a:bodyPr>
            <a:lstStyle/>
            <a:p>
              <a:pPr algn="ctr">
                <a:spcBef>
                  <a:spcPts val="0"/>
                </a:spcBef>
                <a:defRPr sz="1400"/>
              </a:pPr>
              <a:r>
                <a:rPr lang="es-ES" sz="2800" dirty="0">
                  <a:latin typeface="Avenir Next" panose="020B0503020202020204" pitchFamily="34" charset="0"/>
                </a:rPr>
                <a:t>tau </a:t>
              </a:r>
            </a:p>
            <a:p>
              <a:pPr algn="ctr">
                <a:spcBef>
                  <a:spcPts val="0"/>
                </a:spcBef>
                <a:defRPr sz="1400"/>
              </a:pPr>
              <a:r>
                <a:rPr lang="es-ES" sz="2800" dirty="0" err="1">
                  <a:latin typeface="Avenir Next" panose="020B0503020202020204" pitchFamily="34" charset="0"/>
                </a:rPr>
                <a:t>lepton</a:t>
              </a:r>
              <a:endParaRPr lang="es-ES" sz="2800" dirty="0">
                <a:latin typeface="Avenir Next" panose="020B0503020202020204" pitchFamily="34" charset="0"/>
              </a:endParaRP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4F5256CD-5B7B-6B21-DAA7-2ECAACB59BBF}"/>
                </a:ext>
              </a:extLst>
            </p:cNvPr>
            <p:cNvSpPr txBox="1"/>
            <p:nvPr/>
          </p:nvSpPr>
          <p:spPr>
            <a:xfrm>
              <a:off x="17794714" y="6007520"/>
              <a:ext cx="1455727" cy="116730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numCol="1" spcCol="792000">
              <a:spAutoFit/>
            </a:bodyPr>
            <a:lstStyle/>
            <a:p>
              <a:pPr algn="ctr">
                <a:spcBef>
                  <a:spcPts val="0"/>
                </a:spcBef>
                <a:defRPr sz="1400"/>
              </a:pPr>
              <a:r>
                <a:rPr lang="es-ES" sz="2800" dirty="0">
                  <a:latin typeface="Avenir Next" panose="020B0503020202020204" pitchFamily="34" charset="0"/>
                </a:rPr>
                <a:t>tau </a:t>
              </a:r>
            </a:p>
            <a:p>
              <a:pPr algn="ctr">
                <a:spcBef>
                  <a:spcPts val="0"/>
                </a:spcBef>
                <a:defRPr sz="1400"/>
              </a:pPr>
              <a:r>
                <a:rPr lang="es-ES" sz="2800" dirty="0" err="1">
                  <a:latin typeface="Avenir Next" panose="020B0503020202020204" pitchFamily="34" charset="0"/>
                </a:rPr>
                <a:t>decay</a:t>
              </a:r>
              <a:endParaRPr lang="es-ES" sz="2800" dirty="0">
                <a:latin typeface="Avenir Next" panose="020B0503020202020204" pitchFamily="34" charset="0"/>
              </a:endParaRP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A67DE578-639A-07C3-FA01-CB64A0A8819C}"/>
                </a:ext>
              </a:extLst>
            </p:cNvPr>
            <p:cNvSpPr txBox="1"/>
            <p:nvPr/>
          </p:nvSpPr>
          <p:spPr>
            <a:xfrm>
              <a:off x="14227720" y="6002639"/>
              <a:ext cx="2939704" cy="16944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numCol="1" spcCol="792000">
              <a:spAutoFit/>
            </a:bodyPr>
            <a:lstStyle/>
            <a:p>
              <a:pPr algn="ctr">
                <a:spcBef>
                  <a:spcPts val="0"/>
                </a:spcBef>
                <a:defRPr sz="1400"/>
              </a:pPr>
              <a:r>
                <a:rPr lang="es-ES" sz="2800" dirty="0" err="1">
                  <a:latin typeface="Avenir Next" panose="020B0503020202020204" pitchFamily="34" charset="0"/>
                </a:rPr>
                <a:t>charged-current</a:t>
              </a:r>
              <a:r>
                <a:rPr lang="es-ES" sz="2800" dirty="0">
                  <a:latin typeface="Avenir Next" panose="020B0503020202020204" pitchFamily="34" charset="0"/>
                </a:rPr>
                <a:t> </a:t>
              </a:r>
              <a:r>
                <a:rPr lang="es-ES" sz="2800" dirty="0" err="1">
                  <a:latin typeface="Avenir Next" panose="020B0503020202020204" pitchFamily="34" charset="0"/>
                </a:rPr>
                <a:t>interaction</a:t>
              </a:r>
              <a:endParaRPr lang="es-ES" sz="2800" dirty="0">
                <a:latin typeface="Avenir Next" panose="020B0503020202020204" pitchFamily="34" charset="0"/>
              </a:endParaRPr>
            </a:p>
          </p:txBody>
        </p:sp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A7636DD8-F299-67BE-95A0-C3628CBDEBDE}"/>
                </a:ext>
              </a:extLst>
            </p:cNvPr>
            <p:cNvCxnSpPr>
              <a:cxnSpLocks/>
            </p:cNvCxnSpPr>
            <p:nvPr/>
          </p:nvCxnSpPr>
          <p:spPr>
            <a:xfrm>
              <a:off x="18545175" y="5474567"/>
              <a:ext cx="0" cy="519312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1" name="Conector recto 30">
              <a:extLst>
                <a:ext uri="{FF2B5EF4-FFF2-40B4-BE49-F238E27FC236}">
                  <a16:creationId xmlns:a16="http://schemas.microsoft.com/office/drawing/2014/main" id="{1E113CFD-72AA-3C33-7042-8E4B11E117C1}"/>
                </a:ext>
              </a:extLst>
            </p:cNvPr>
            <p:cNvCxnSpPr>
              <a:cxnSpLocks/>
            </p:cNvCxnSpPr>
            <p:nvPr/>
          </p:nvCxnSpPr>
          <p:spPr>
            <a:xfrm>
              <a:off x="15725775" y="5455517"/>
              <a:ext cx="0" cy="519312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D0FE4CA9-FB03-3744-4893-08929F0360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84028" y="4752412"/>
            <a:ext cx="4263047" cy="359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62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1A3A3-E6A4-6A6D-FFB0-DD5692128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o 16">
            <a:extLst>
              <a:ext uri="{FF2B5EF4-FFF2-40B4-BE49-F238E27FC236}">
                <a16:creationId xmlns:a16="http://schemas.microsoft.com/office/drawing/2014/main" id="{F7E18E8B-B495-A4CD-3B97-B570F489414E}"/>
              </a:ext>
            </a:extLst>
          </p:cNvPr>
          <p:cNvGrpSpPr/>
          <p:nvPr/>
        </p:nvGrpSpPr>
        <p:grpSpPr>
          <a:xfrm>
            <a:off x="434770" y="1753403"/>
            <a:ext cx="11510404" cy="11502597"/>
            <a:chOff x="434770" y="2906956"/>
            <a:chExt cx="11510404" cy="13539262"/>
          </a:xfrm>
        </p:grpSpPr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26BB0EBA-D638-8908-4339-95798A855980}"/>
                </a:ext>
              </a:extLst>
            </p:cNvPr>
            <p:cNvSpPr txBox="1"/>
            <p:nvPr/>
          </p:nvSpPr>
          <p:spPr>
            <a:xfrm>
              <a:off x="434770" y="3585566"/>
              <a:ext cx="10789731" cy="1286065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685800" indent="-685800">
                <a:spcBef>
                  <a:spcPts val="0"/>
                </a:spcBef>
                <a:buFont typeface="Letra del sistema regular"/>
                <a:buChar char="►"/>
                <a:defRPr sz="1400"/>
              </a:pPr>
              <a:r>
                <a:rPr lang="es-ES" sz="4400" dirty="0" err="1">
                  <a:latin typeface="Avenir Next" panose="020B0503020202020204" pitchFamily="34" charset="0"/>
                </a:rPr>
                <a:t>what</a:t>
              </a:r>
              <a:r>
                <a:rPr lang="es-ES" sz="4400" dirty="0">
                  <a:latin typeface="Avenir Next" panose="020B0503020202020204" pitchFamily="34" charset="0"/>
                </a:rPr>
                <a:t> are </a:t>
              </a:r>
              <a:r>
                <a:rPr lang="es-ES" sz="4400" dirty="0" err="1">
                  <a:latin typeface="Avenir Next" panose="020B0503020202020204" pitchFamily="34" charset="0"/>
                </a:rPr>
                <a:t>the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b="1" dirty="0" err="1">
                  <a:latin typeface="Avenir Next" panose="020B0503020202020204" pitchFamily="34" charset="0"/>
                </a:rPr>
                <a:t>sources</a:t>
              </a:r>
              <a:r>
                <a:rPr lang="es-ES" sz="4400" b="1" dirty="0">
                  <a:latin typeface="Avenir Next" panose="020B0503020202020204" pitchFamily="34" charset="0"/>
                </a:rPr>
                <a:t> </a:t>
              </a:r>
              <a:r>
                <a:rPr lang="es-ES" sz="4400" b="1" dirty="0" err="1">
                  <a:latin typeface="Avenir Next" panose="020B0503020202020204" pitchFamily="34" charset="0"/>
                </a:rPr>
                <a:t>of</a:t>
              </a:r>
              <a:r>
                <a:rPr lang="es-ES" sz="4400" b="1" dirty="0">
                  <a:latin typeface="Avenir Next" panose="020B0503020202020204" pitchFamily="34" charset="0"/>
                </a:rPr>
                <a:t> UHE </a:t>
              </a:r>
            </a:p>
            <a:p>
              <a:pPr>
                <a:spcBef>
                  <a:spcPts val="0"/>
                </a:spcBef>
                <a:defRPr sz="1400"/>
              </a:pPr>
              <a:r>
                <a:rPr lang="es-ES" sz="4400" b="1" dirty="0">
                  <a:latin typeface="Avenir Next" panose="020B0503020202020204" pitchFamily="34" charset="0"/>
                </a:rPr>
                <a:t>     </a:t>
              </a:r>
              <a:r>
                <a:rPr lang="es-ES" sz="4400" b="1" dirty="0" err="1">
                  <a:latin typeface="Avenir Next" panose="020B0503020202020204" pitchFamily="34" charset="0"/>
                </a:rPr>
                <a:t>Cosmic</a:t>
              </a:r>
              <a:r>
                <a:rPr lang="es-ES" sz="4400" b="1" dirty="0">
                  <a:latin typeface="Avenir Next" panose="020B0503020202020204" pitchFamily="34" charset="0"/>
                </a:rPr>
                <a:t> Rays?</a:t>
              </a:r>
            </a:p>
            <a:p>
              <a:pPr marL="685800" indent="-685800">
                <a:spcBef>
                  <a:spcPts val="0"/>
                </a:spcBef>
                <a:buFont typeface="Letra del sistema regular"/>
                <a:buChar char="►"/>
                <a:defRPr sz="1400"/>
              </a:pPr>
              <a:endParaRPr lang="es-ES" sz="4400" dirty="0">
                <a:latin typeface="Avenir Next" panose="020B0503020202020204" pitchFamily="34" charset="0"/>
              </a:endParaRPr>
            </a:p>
            <a:p>
              <a:pPr marL="685800" indent="-685800">
                <a:spcBef>
                  <a:spcPts val="0"/>
                </a:spcBef>
                <a:buFont typeface="Letra del sistema regular"/>
                <a:buChar char="►"/>
                <a:defRPr sz="1400"/>
              </a:pPr>
              <a:r>
                <a:rPr lang="es-ES" sz="4400" b="1" dirty="0" err="1">
                  <a:latin typeface="Avenir Next" panose="020B0503020202020204" pitchFamily="34" charset="0"/>
                </a:rPr>
                <a:t>acceleration</a:t>
              </a:r>
              <a:r>
                <a:rPr lang="es-ES" sz="4400" b="1" dirty="0">
                  <a:latin typeface="Avenir Next" panose="020B0503020202020204" pitchFamily="34" charset="0"/>
                </a:rPr>
                <a:t> </a:t>
              </a:r>
              <a:r>
                <a:rPr lang="es-ES" sz="4400" b="1" dirty="0" err="1">
                  <a:latin typeface="Avenir Next" panose="020B0503020202020204" pitchFamily="34" charset="0"/>
                </a:rPr>
                <a:t>mechanisms</a:t>
              </a:r>
              <a:r>
                <a:rPr lang="es-ES" sz="4400" b="1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that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boost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particles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to</a:t>
              </a:r>
              <a:r>
                <a:rPr lang="es-ES" sz="4400" dirty="0">
                  <a:latin typeface="Avenir Next" panose="020B0503020202020204" pitchFamily="34" charset="0"/>
                </a:rPr>
                <a:t> extreme </a:t>
              </a:r>
              <a:r>
                <a:rPr lang="es-ES" sz="4400" dirty="0" err="1">
                  <a:latin typeface="Avenir Next" panose="020B0503020202020204" pitchFamily="34" charset="0"/>
                </a:rPr>
                <a:t>energies</a:t>
              </a:r>
              <a:r>
                <a:rPr lang="es-ES" sz="4400" dirty="0">
                  <a:latin typeface="Avenir Next" panose="020B0503020202020204" pitchFamily="34" charset="0"/>
                </a:rPr>
                <a:t>?</a:t>
              </a:r>
            </a:p>
            <a:p>
              <a:pPr>
                <a:spcBef>
                  <a:spcPts val="0"/>
                </a:spcBef>
                <a:defRPr sz="1400"/>
              </a:pPr>
              <a:endParaRPr lang="es-ES" sz="4400" b="1" dirty="0">
                <a:latin typeface="Avenir Next" panose="020B0503020202020204" pitchFamily="34" charset="0"/>
              </a:endParaRPr>
            </a:p>
            <a:p>
              <a:pPr>
                <a:spcBef>
                  <a:spcPts val="0"/>
                </a:spcBef>
                <a:defRPr sz="1400"/>
              </a:pPr>
              <a:endParaRPr lang="es-ES" sz="4400" b="1" dirty="0">
                <a:latin typeface="Avenir Next" panose="020B0503020202020204" pitchFamily="34" charset="0"/>
              </a:endParaRPr>
            </a:p>
            <a:p>
              <a:pPr marL="685800" indent="-685800">
                <a:spcBef>
                  <a:spcPts val="0"/>
                </a:spcBef>
                <a:buFont typeface="Letra del sistema regular"/>
                <a:buChar char="►"/>
                <a:defRPr sz="1400"/>
              </a:pPr>
              <a:r>
                <a:rPr lang="es-ES" sz="4400" b="1" dirty="0">
                  <a:latin typeface="Avenir Next" panose="020B0503020202020204" pitchFamily="34" charset="0"/>
                </a:rPr>
                <a:t>Multi-Messenger </a:t>
              </a:r>
            </a:p>
            <a:p>
              <a:pPr>
                <a:spcBef>
                  <a:spcPts val="0"/>
                </a:spcBef>
                <a:defRPr sz="1400"/>
              </a:pPr>
              <a:r>
                <a:rPr lang="es-ES" sz="4400" b="1" dirty="0" err="1">
                  <a:latin typeface="Avenir Next" panose="020B0503020202020204" pitchFamily="34" charset="0"/>
                </a:rPr>
                <a:t>connection</a:t>
              </a:r>
              <a:r>
                <a:rPr lang="es-ES" sz="4400" b="1" dirty="0">
                  <a:latin typeface="Avenir Next" panose="020B0503020202020204" pitchFamily="34" charset="0"/>
                </a:rPr>
                <a:t>?</a:t>
              </a:r>
            </a:p>
            <a:p>
              <a:pPr>
                <a:spcBef>
                  <a:spcPts val="0"/>
                </a:spcBef>
                <a:defRPr sz="1400"/>
              </a:pPr>
              <a:endParaRPr lang="es-ES" sz="4400" b="1" dirty="0">
                <a:latin typeface="Avenir Next" panose="020B0503020202020204" pitchFamily="34" charset="0"/>
              </a:endParaRPr>
            </a:p>
            <a:p>
              <a:pPr>
                <a:spcBef>
                  <a:spcPts val="0"/>
                </a:spcBef>
                <a:defRPr sz="1400"/>
              </a:pPr>
              <a:endParaRPr lang="es-ES" sz="4400" b="1" dirty="0">
                <a:latin typeface="Avenir Next" panose="020B0503020202020204" pitchFamily="34" charset="0"/>
              </a:endParaRPr>
            </a:p>
            <a:p>
              <a:pPr marL="685800" indent="-685800">
                <a:spcBef>
                  <a:spcPts val="0"/>
                </a:spcBef>
                <a:buFont typeface="Letra del sistema regular"/>
                <a:buChar char="►"/>
                <a:defRPr sz="1400"/>
              </a:pPr>
              <a:r>
                <a:rPr lang="es-ES" sz="4400" dirty="0" err="1">
                  <a:latin typeface="Avenir Next" panose="020B0503020202020204" pitchFamily="34" charset="0"/>
                </a:rPr>
                <a:t>is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there</a:t>
              </a:r>
              <a:r>
                <a:rPr lang="es-ES" sz="4400" dirty="0">
                  <a:latin typeface="Avenir Next" panose="020B0503020202020204" pitchFamily="34" charset="0"/>
                </a:rPr>
                <a:t> a </a:t>
              </a:r>
              <a:r>
                <a:rPr lang="es-ES" sz="4400" dirty="0" err="1">
                  <a:latin typeface="Avenir Next" panose="020B0503020202020204" pitchFamily="34" charset="0"/>
                </a:rPr>
                <a:t>population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of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b="1" dirty="0" err="1">
                  <a:latin typeface="Avenir Next" panose="020B0503020202020204" pitchFamily="34" charset="0"/>
                </a:rPr>
                <a:t>hidden</a:t>
              </a:r>
              <a:r>
                <a:rPr lang="es-ES" sz="4400" b="1" dirty="0">
                  <a:latin typeface="Avenir Next" panose="020B0503020202020204" pitchFamily="34" charset="0"/>
                </a:rPr>
                <a:t> </a:t>
              </a:r>
              <a:r>
                <a:rPr lang="es-ES" sz="4400" b="1" dirty="0" err="1">
                  <a:latin typeface="Avenir Next" panose="020B0503020202020204" pitchFamily="34" charset="0"/>
                </a:rPr>
                <a:t>sources</a:t>
              </a:r>
              <a:r>
                <a:rPr lang="es-ES" sz="4400" b="1" dirty="0">
                  <a:latin typeface="Avenir Next" panose="020B0503020202020204" pitchFamily="34" charset="0"/>
                </a:rPr>
                <a:t> </a:t>
              </a:r>
              <a:r>
                <a:rPr lang="es-ES" sz="4400" dirty="0">
                  <a:latin typeface="Avenir Next" panose="020B0503020202020204" pitchFamily="34" charset="0"/>
                </a:rPr>
                <a:t>in </a:t>
              </a:r>
              <a:r>
                <a:rPr lang="es-ES" sz="4400" dirty="0" err="1">
                  <a:latin typeface="Avenir Next" panose="020B0503020202020204" pitchFamily="34" charset="0"/>
                </a:rPr>
                <a:t>the</a:t>
              </a:r>
              <a:r>
                <a:rPr lang="es-ES" sz="4400" dirty="0">
                  <a:latin typeface="Avenir Next" panose="020B0503020202020204" pitchFamily="34" charset="0"/>
                </a:rPr>
                <a:t> Universe opaque </a:t>
              </a:r>
              <a:r>
                <a:rPr lang="es-ES" sz="4400" dirty="0" err="1">
                  <a:latin typeface="Avenir Next" panose="020B0503020202020204" pitchFamily="34" charset="0"/>
                </a:rPr>
                <a:t>to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radiation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but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not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to</a:t>
              </a:r>
              <a:r>
                <a:rPr lang="es-ES" sz="4400" dirty="0">
                  <a:latin typeface="Avenir Next" panose="020B0503020202020204" pitchFamily="34" charset="0"/>
                </a:rPr>
                <a:t> neutrinos ?</a:t>
              </a:r>
            </a:p>
            <a:p>
              <a:pPr marL="685800" indent="-685800">
                <a:spcBef>
                  <a:spcPts val="0"/>
                </a:spcBef>
                <a:buFont typeface="Letra del sistema regular"/>
                <a:buChar char="►"/>
                <a:defRPr sz="1400"/>
              </a:pPr>
              <a:endParaRPr lang="es-ES" sz="4400" dirty="0">
                <a:latin typeface="Avenir Next" panose="020B0503020202020204" pitchFamily="34" charset="0"/>
              </a:endParaRPr>
            </a:p>
            <a:p>
              <a:pPr marL="685800" indent="-685800">
                <a:spcBef>
                  <a:spcPts val="0"/>
                </a:spcBef>
                <a:buFont typeface="Letra del sistema regular"/>
                <a:buChar char="►"/>
                <a:defRPr sz="1400"/>
              </a:pPr>
              <a:r>
                <a:rPr lang="es-ES" sz="4400" dirty="0">
                  <a:latin typeface="Avenir Next" panose="020B0503020202020204" pitchFamily="34" charset="0"/>
                </a:rPr>
                <a:t>…</a:t>
              </a:r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7FBFF539-EBBB-1170-FBAE-C86F851DF53A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05174" y="2906956"/>
              <a:ext cx="1440000" cy="1694968"/>
            </a:xfrm>
            <a:prstGeom prst="rect">
              <a:avLst/>
            </a:prstGeom>
            <a:solidFill>
              <a:srgbClr val="FFFFFF"/>
            </a:solidFill>
          </p:spPr>
        </p:pic>
      </p:grp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8251527-51BD-49F5-D60C-B49AE10C5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836063" y="12894576"/>
            <a:ext cx="327013" cy="595035"/>
          </a:xfrm>
        </p:spPr>
        <p:txBody>
          <a:bodyPr/>
          <a:lstStyle/>
          <a:p>
            <a:fld id="{AFE05BC1-FC57-7B4B-A2CC-93AEECB82691}" type="slidenum">
              <a:rPr lang="es-ES" smtClean="0"/>
              <a:pPr/>
              <a:t>9</a:t>
            </a:fld>
            <a:endParaRPr lang="es-E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32D61E77-D224-C4C7-B033-2D975F1066A9}"/>
              </a:ext>
            </a:extLst>
          </p:cNvPr>
          <p:cNvGrpSpPr/>
          <p:nvPr/>
        </p:nvGrpSpPr>
        <p:grpSpPr>
          <a:xfrm>
            <a:off x="12192001" y="1884943"/>
            <a:ext cx="11971075" cy="11306841"/>
            <a:chOff x="12192001" y="1497016"/>
            <a:chExt cx="11971075" cy="11306841"/>
          </a:xfrm>
        </p:grpSpPr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7A201773-8361-4288-A0CA-3DFB12BD43DE}"/>
                </a:ext>
              </a:extLst>
            </p:cNvPr>
            <p:cNvSpPr txBox="1"/>
            <p:nvPr/>
          </p:nvSpPr>
          <p:spPr>
            <a:xfrm>
              <a:off x="12192001" y="2247121"/>
              <a:ext cx="11757229" cy="1055673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spcBef>
                  <a:spcPts val="0"/>
                </a:spcBef>
                <a:defRPr sz="1800" b="1">
                  <a:solidFill>
                    <a:srgbClr val="F43F5E"/>
                  </a:solidFill>
                </a:defRPr>
              </a:pPr>
              <a:r>
                <a:rPr lang="es-ES" sz="5400" dirty="0" err="1">
                  <a:solidFill>
                    <a:schemeClr val="tx1"/>
                  </a:solidFill>
                  <a:latin typeface="Avenir Next" panose="020B0503020202020204" pitchFamily="34" charset="0"/>
                </a:rPr>
                <a:t>Challenges</a:t>
              </a:r>
              <a:r>
                <a:rPr lang="es-ES" sz="5400" dirty="0">
                  <a:solidFill>
                    <a:schemeClr val="tx1"/>
                  </a:solidFill>
                  <a:latin typeface="Avenir Next" panose="020B0503020202020204" pitchFamily="34" charset="0"/>
                </a:rPr>
                <a:t>:</a:t>
              </a:r>
            </a:p>
            <a:p>
              <a:pPr>
                <a:spcBef>
                  <a:spcPts val="0"/>
                </a:spcBef>
                <a:defRPr sz="1800" b="1">
                  <a:solidFill>
                    <a:srgbClr val="F43F5E"/>
                  </a:solidFill>
                </a:defRPr>
              </a:pPr>
              <a:r>
                <a:rPr lang="es-ES" sz="5400" dirty="0" err="1">
                  <a:solidFill>
                    <a:schemeClr val="tx1"/>
                  </a:solidFill>
                  <a:latin typeface="Avenir Next" panose="020B0503020202020204" pitchFamily="34" charset="0"/>
                </a:rPr>
                <a:t>the</a:t>
              </a:r>
              <a:r>
                <a:rPr lang="es-ES" sz="5400" dirty="0">
                  <a:solidFill>
                    <a:schemeClr val="tx1"/>
                  </a:solidFill>
                  <a:latin typeface="Avenir Next" panose="020B0503020202020204" pitchFamily="34" charset="0"/>
                </a:rPr>
                <a:t> </a:t>
              </a:r>
              <a:r>
                <a:rPr lang="es-ES" sz="5400" dirty="0">
                  <a:solidFill>
                    <a:srgbClr val="FF0000"/>
                  </a:solidFill>
                  <a:latin typeface="Avenir Next" panose="020B0503020202020204" pitchFamily="34" charset="0"/>
                </a:rPr>
                <a:t>“triple </a:t>
              </a:r>
              <a:r>
                <a:rPr lang="es-ES" sz="5400" dirty="0" err="1">
                  <a:solidFill>
                    <a:srgbClr val="FF0000"/>
                  </a:solidFill>
                  <a:latin typeface="Avenir Next" panose="020B0503020202020204" pitchFamily="34" charset="0"/>
                </a:rPr>
                <a:t>smallness</a:t>
              </a:r>
              <a:r>
                <a:rPr lang="es-ES" sz="5400" dirty="0">
                  <a:solidFill>
                    <a:srgbClr val="FF0000"/>
                  </a:solidFill>
                  <a:latin typeface="Avenir Next" panose="020B0503020202020204" pitchFamily="34" charset="0"/>
                </a:rPr>
                <a:t>” </a:t>
              </a:r>
              <a:r>
                <a:rPr lang="es-ES" sz="5400" dirty="0" err="1">
                  <a:solidFill>
                    <a:schemeClr val="tx1"/>
                  </a:solidFill>
                  <a:latin typeface="Avenir Next" panose="020B0503020202020204" pitchFamily="34" charset="0"/>
                </a:rPr>
                <a:t>problem</a:t>
              </a:r>
              <a:endParaRPr lang="es-ES" sz="5400" dirty="0">
                <a:solidFill>
                  <a:schemeClr val="tx1"/>
                </a:solidFill>
                <a:latin typeface="Avenir Next" panose="020B0503020202020204" pitchFamily="34" charset="0"/>
              </a:endParaRPr>
            </a:p>
            <a:p>
              <a:pPr>
                <a:spcBef>
                  <a:spcPts val="0"/>
                </a:spcBef>
                <a:defRPr sz="1400"/>
              </a:pPr>
              <a:endParaRPr lang="es-ES" sz="4400" dirty="0">
                <a:latin typeface="Avenir Next" panose="020B0503020202020204" pitchFamily="34" charset="0"/>
              </a:endParaRPr>
            </a:p>
            <a:p>
              <a:pPr marL="685800" indent="-685800">
                <a:spcBef>
                  <a:spcPts val="0"/>
                </a:spcBef>
                <a:buFont typeface="Letra del sistema regular"/>
                <a:buChar char="►"/>
                <a:defRPr sz="1400"/>
              </a:pPr>
              <a:r>
                <a:rPr lang="es-ES" sz="4400" dirty="0" err="1">
                  <a:latin typeface="Avenir Next" panose="020B0503020202020204" pitchFamily="34" charset="0"/>
                </a:rPr>
                <a:t>extremely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b="1" dirty="0" err="1">
                  <a:solidFill>
                    <a:srgbClr val="FF0000"/>
                  </a:solidFill>
                  <a:latin typeface="Avenir Next" panose="020B0503020202020204" pitchFamily="34" charset="0"/>
                </a:rPr>
                <a:t>small</a:t>
              </a:r>
              <a:r>
                <a:rPr lang="es-ES" sz="4400" b="1" dirty="0">
                  <a:latin typeface="Avenir Next" panose="020B0503020202020204" pitchFamily="34" charset="0"/>
                </a:rPr>
                <a:t> flux </a:t>
              </a:r>
              <a:r>
                <a:rPr lang="es-ES" sz="4400" b="1" dirty="0" err="1">
                  <a:latin typeface="Avenir Next" panose="020B0503020202020204" pitchFamily="34" charset="0"/>
                </a:rPr>
                <a:t>of</a:t>
              </a:r>
              <a:r>
                <a:rPr lang="es-ES" sz="4400" b="1" dirty="0">
                  <a:latin typeface="Avenir Next" panose="020B0503020202020204" pitchFamily="34" charset="0"/>
                </a:rPr>
                <a:t> </a:t>
              </a:r>
              <a:r>
                <a:rPr lang="es-ES" sz="4400" b="1" dirty="0" err="1">
                  <a:latin typeface="Avenir Next" panose="020B0503020202020204" pitchFamily="34" charset="0"/>
                </a:rPr>
                <a:t>UHE</a:t>
              </a:r>
              <a:r>
                <a:rPr lang="es-ES" sz="4400" b="1" dirty="0" err="1">
                  <a:latin typeface="Symbol" pitchFamily="2" charset="2"/>
                </a:rPr>
                <a:t>n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</a:p>
            <a:p>
              <a:pPr>
                <a:spcBef>
                  <a:spcPts val="0"/>
                </a:spcBef>
                <a:defRPr sz="1400"/>
              </a:pPr>
              <a:r>
                <a:rPr lang="es-ES" sz="4400" dirty="0">
                  <a:latin typeface="Avenir Next" panose="020B0503020202020204" pitchFamily="34" charset="0"/>
                </a:rPr>
                <a:t>&lt; 0.01 ⎼ 0.1 neutrinos/km²/</a:t>
              </a:r>
              <a:r>
                <a:rPr lang="es-ES" sz="4400" dirty="0" err="1">
                  <a:latin typeface="Avenir Next" panose="020B0503020202020204" pitchFamily="34" charset="0"/>
                </a:rPr>
                <a:t>year</a:t>
              </a:r>
              <a:r>
                <a:rPr lang="es-ES" sz="4400" dirty="0">
                  <a:latin typeface="Avenir Next" panose="020B0503020202020204" pitchFamily="34" charset="0"/>
                </a:rPr>
                <a:t> at E&gt;10</a:t>
              </a:r>
              <a:r>
                <a:rPr lang="es-ES" sz="4400" baseline="30000" dirty="0">
                  <a:latin typeface="Avenir Next" panose="020B0503020202020204" pitchFamily="34" charset="0"/>
                </a:rPr>
                <a:t>18</a:t>
              </a:r>
              <a:r>
                <a:rPr lang="es-ES" sz="4400" dirty="0">
                  <a:latin typeface="Avenir Next" panose="020B0503020202020204" pitchFamily="34" charset="0"/>
                </a:rPr>
                <a:t> eV</a:t>
              </a:r>
            </a:p>
            <a:p>
              <a:pPr marL="685800" indent="-685800">
                <a:spcBef>
                  <a:spcPts val="0"/>
                </a:spcBef>
                <a:buFont typeface="Letra del sistema regular"/>
                <a:buChar char="►"/>
                <a:defRPr sz="1400"/>
              </a:pPr>
              <a:endParaRPr lang="es-ES" sz="4400" dirty="0">
                <a:latin typeface="Avenir Next" panose="020B0503020202020204" pitchFamily="34" charset="0"/>
              </a:endParaRPr>
            </a:p>
            <a:p>
              <a:pPr marL="685800" indent="-685800">
                <a:spcBef>
                  <a:spcPts val="0"/>
                </a:spcBef>
                <a:buFont typeface="Letra del sistema regular"/>
                <a:buChar char="►"/>
                <a:defRPr sz="1400"/>
              </a:pPr>
              <a:r>
                <a:rPr lang="es-ES" sz="4400" b="1" dirty="0" err="1">
                  <a:solidFill>
                    <a:srgbClr val="FF0000"/>
                  </a:solidFill>
                  <a:latin typeface="Avenir Next" panose="020B0503020202020204" pitchFamily="34" charset="0"/>
                </a:rPr>
                <a:t>small</a:t>
              </a:r>
              <a:r>
                <a:rPr lang="es-ES" sz="4400" b="1" dirty="0">
                  <a:latin typeface="Avenir Next" panose="020B0503020202020204" pitchFamily="34" charset="0"/>
                </a:rPr>
                <a:t> neutrino </a:t>
              </a:r>
              <a:r>
                <a:rPr lang="es-ES" sz="4400" b="1" dirty="0" err="1">
                  <a:latin typeface="Avenir Next" panose="020B0503020202020204" pitchFamily="34" charset="0"/>
                </a:rPr>
                <a:t>interaction</a:t>
              </a:r>
              <a:r>
                <a:rPr lang="es-ES" sz="4400" b="1" dirty="0">
                  <a:latin typeface="Avenir Next" panose="020B0503020202020204" pitchFamily="34" charset="0"/>
                </a:rPr>
                <a:t> </a:t>
              </a:r>
              <a:r>
                <a:rPr lang="es-ES" sz="4400" b="1" dirty="0" err="1">
                  <a:latin typeface="Avenir Next" panose="020B0503020202020204" pitchFamily="34" charset="0"/>
                </a:rPr>
                <a:t>probability</a:t>
              </a:r>
              <a:endParaRPr lang="es-ES" sz="4400" b="1" dirty="0">
                <a:latin typeface="Avenir Next" panose="020B0503020202020204" pitchFamily="34" charset="0"/>
              </a:endParaRPr>
            </a:p>
            <a:p>
              <a:pPr>
                <a:spcBef>
                  <a:spcPts val="0"/>
                </a:spcBef>
                <a:defRPr sz="1400"/>
              </a:pPr>
              <a:r>
                <a:rPr lang="es-ES" sz="4400" dirty="0">
                  <a:latin typeface="Avenir Next" panose="020B0503020202020204" pitchFamily="34" charset="0"/>
                </a:rPr>
                <a:t>mean free </a:t>
              </a:r>
              <a:r>
                <a:rPr lang="es-ES" sz="4400" dirty="0" err="1">
                  <a:latin typeface="Avenir Next" panose="020B0503020202020204" pitchFamily="34" charset="0"/>
                </a:rPr>
                <a:t>path</a:t>
              </a:r>
              <a:r>
                <a:rPr lang="es-ES" sz="4400" dirty="0">
                  <a:latin typeface="Avenir Next" panose="020B0503020202020204" pitchFamily="34" charset="0"/>
                </a:rPr>
                <a:t> at E</a:t>
              </a:r>
              <a:r>
                <a:rPr lang="es-ES" sz="4400" baseline="-25000" dirty="0">
                  <a:latin typeface="Symbol" pitchFamily="2" charset="2"/>
                </a:rPr>
                <a:t>n</a:t>
              </a:r>
              <a:r>
                <a:rPr lang="es-ES" sz="4400" dirty="0">
                  <a:latin typeface="Avenir Next" panose="020B0503020202020204" pitchFamily="34" charset="0"/>
                </a:rPr>
                <a:t> = 10</a:t>
              </a:r>
              <a:r>
                <a:rPr lang="es-ES" sz="4400" baseline="30000" dirty="0">
                  <a:latin typeface="Avenir Next" panose="020B0503020202020204" pitchFamily="34" charset="0"/>
                </a:rPr>
                <a:t>18</a:t>
              </a:r>
              <a:r>
                <a:rPr lang="es-ES" sz="4400" dirty="0">
                  <a:latin typeface="Avenir Next" panose="020B0503020202020204" pitchFamily="34" charset="0"/>
                </a:rPr>
                <a:t> eV</a:t>
              </a:r>
            </a:p>
            <a:p>
              <a:pPr>
                <a:spcBef>
                  <a:spcPts val="0"/>
                </a:spcBef>
                <a:defRPr sz="1400"/>
              </a:pPr>
              <a:r>
                <a:rPr lang="es-ES" sz="4400" dirty="0">
                  <a:latin typeface="Avenir Next" panose="020B0503020202020204" pitchFamily="34" charset="0"/>
                </a:rPr>
                <a:t>~ 650 km </a:t>
              </a:r>
              <a:r>
                <a:rPr lang="es-ES" sz="4400" dirty="0" err="1">
                  <a:latin typeface="Avenir Next" panose="020B0503020202020204" pitchFamily="34" charset="0"/>
                </a:rPr>
                <a:t>of</a:t>
              </a:r>
              <a:r>
                <a:rPr lang="es-ES" sz="4400" dirty="0">
                  <a:latin typeface="Avenir Next" panose="020B0503020202020204" pitchFamily="34" charset="0"/>
                </a:rPr>
                <a:t> rock</a:t>
              </a:r>
            </a:p>
            <a:p>
              <a:pPr>
                <a:spcBef>
                  <a:spcPts val="0"/>
                </a:spcBef>
                <a:defRPr sz="1400"/>
              </a:pPr>
              <a:endParaRPr lang="es-ES" sz="4400" dirty="0">
                <a:latin typeface="Avenir Next" panose="020B0503020202020204" pitchFamily="34" charset="0"/>
              </a:endParaRPr>
            </a:p>
            <a:p>
              <a:pPr>
                <a:spcBef>
                  <a:spcPts val="0"/>
                </a:spcBef>
                <a:defRPr sz="1400"/>
              </a:pPr>
              <a:r>
                <a:rPr lang="es-ES" sz="4400" dirty="0">
                  <a:latin typeface="Avenir Next" panose="020B0503020202020204" pitchFamily="34" charset="0"/>
                </a:rPr>
                <a:t>⇒ </a:t>
              </a:r>
              <a:r>
                <a:rPr lang="es-ES" sz="4400" dirty="0" err="1">
                  <a:latin typeface="Avenir Next" panose="020B0503020202020204" pitchFamily="34" charset="0"/>
                </a:rPr>
                <a:t>detection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requires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b="1" dirty="0" err="1">
                  <a:solidFill>
                    <a:srgbClr val="0070C0"/>
                  </a:solidFill>
                  <a:latin typeface="Avenir Next" panose="020B0503020202020204" pitchFamily="34" charset="0"/>
                </a:rPr>
                <a:t>large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instrumented</a:t>
              </a:r>
              <a:r>
                <a:rPr lang="es-ES" sz="4400" dirty="0">
                  <a:latin typeface="Avenir Next" panose="020B0503020202020204" pitchFamily="34" charset="0"/>
                </a:rPr>
                <a:t> target </a:t>
              </a:r>
              <a:r>
                <a:rPr lang="es-ES" sz="4400" dirty="0" err="1">
                  <a:latin typeface="Avenir Next" panose="020B0503020202020204" pitchFamily="34" charset="0"/>
                </a:rPr>
                <a:t>volumes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or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monitoring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b="1" dirty="0" err="1">
                  <a:solidFill>
                    <a:srgbClr val="0070C0"/>
                  </a:solidFill>
                  <a:latin typeface="Avenir Next" panose="020B0503020202020204" pitchFamily="34" charset="0"/>
                </a:rPr>
                <a:t>large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areas</a:t>
              </a:r>
              <a:endParaRPr lang="es-ES" sz="4400" dirty="0">
                <a:latin typeface="Avenir Next" panose="020B0503020202020204" pitchFamily="34" charset="0"/>
              </a:endParaRPr>
            </a:p>
            <a:p>
              <a:pPr marL="685800" indent="-685800">
                <a:spcBef>
                  <a:spcPts val="0"/>
                </a:spcBef>
                <a:buFont typeface="Letra del sistema regular"/>
                <a:buChar char="►"/>
                <a:defRPr sz="1400"/>
              </a:pPr>
              <a:endParaRPr lang="es-ES" sz="4400" dirty="0">
                <a:latin typeface="Avenir Next" panose="020B0503020202020204" pitchFamily="34" charset="0"/>
              </a:endParaRPr>
            </a:p>
            <a:p>
              <a:pPr marL="685800" indent="-685800">
                <a:spcBef>
                  <a:spcPts val="0"/>
                </a:spcBef>
                <a:buFont typeface="Letra del sistema regular"/>
                <a:buChar char="►"/>
                <a:defRPr sz="1400"/>
              </a:pPr>
              <a:r>
                <a:rPr lang="es-ES" sz="4400" dirty="0" err="1">
                  <a:latin typeface="Avenir Next" panose="020B0503020202020204" pitchFamily="34" charset="0"/>
                </a:rPr>
                <a:t>but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typically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the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b="1" dirty="0" err="1">
                  <a:latin typeface="Avenir Next" panose="020B0503020202020204" pitchFamily="34" charset="0"/>
                </a:rPr>
                <a:t>budget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is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dirty="0" err="1">
                  <a:latin typeface="Avenir Next" panose="020B0503020202020204" pitchFamily="34" charset="0"/>
                </a:rPr>
                <a:t>also</a:t>
              </a:r>
              <a:r>
                <a:rPr lang="es-ES" sz="4400" dirty="0">
                  <a:latin typeface="Avenir Next" panose="020B0503020202020204" pitchFamily="34" charset="0"/>
                </a:rPr>
                <a:t> </a:t>
              </a:r>
              <a:r>
                <a:rPr lang="es-ES" sz="4400" b="1" dirty="0" err="1">
                  <a:solidFill>
                    <a:srgbClr val="FF0000"/>
                  </a:solidFill>
                  <a:latin typeface="Avenir Next" panose="020B0503020202020204" pitchFamily="34" charset="0"/>
                </a:rPr>
                <a:t>small</a:t>
              </a:r>
              <a:r>
                <a:rPr lang="es-ES" sz="4400" dirty="0">
                  <a:latin typeface="Avenir Next" panose="020B0503020202020204" pitchFamily="34" charset="0"/>
                </a:rPr>
                <a:t>… </a:t>
              </a:r>
            </a:p>
            <a:p>
              <a:pPr marL="685800" indent="-685800">
                <a:spcBef>
                  <a:spcPts val="0"/>
                </a:spcBef>
                <a:buFont typeface="Letra del sistema regular"/>
                <a:buChar char="►"/>
                <a:defRPr sz="1400"/>
              </a:pPr>
              <a:endParaRPr lang="es-ES" sz="4400" dirty="0">
                <a:latin typeface="Avenir Next" panose="020B0503020202020204" pitchFamily="34" charset="0"/>
              </a:endParaRPr>
            </a:p>
          </p:txBody>
        </p: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1D55EDB5-C2C7-9F59-AD08-698DC0B20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662866" y="1497016"/>
              <a:ext cx="1500210" cy="1500210"/>
            </a:xfrm>
            <a:prstGeom prst="rect">
              <a:avLst/>
            </a:prstGeom>
            <a:solidFill>
              <a:srgbClr val="FFFFFF"/>
            </a:solidFill>
          </p:spPr>
        </p:pic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1175B2-25E9-CD15-BFCD-F6ADC745FBCB}"/>
              </a:ext>
            </a:extLst>
          </p:cNvPr>
          <p:cNvSpPr txBox="1"/>
          <p:nvPr/>
        </p:nvSpPr>
        <p:spPr>
          <a:xfrm>
            <a:off x="434770" y="822431"/>
            <a:ext cx="18656794" cy="9233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0"/>
              </a:spcBef>
              <a:defRPr sz="1800" b="1">
                <a:solidFill>
                  <a:srgbClr val="2563EB"/>
                </a:solidFill>
              </a:defRPr>
            </a:pPr>
            <a:r>
              <a:rPr lang="es-ES" sz="5400" dirty="0">
                <a:solidFill>
                  <a:srgbClr val="0070C0"/>
                </a:solidFill>
                <a:latin typeface="Avenir Next" panose="020B0503020202020204" pitchFamily="34" charset="0"/>
              </a:rPr>
              <a:t>Questions &amp; </a:t>
            </a:r>
            <a:r>
              <a:rPr lang="es-ES" sz="5400" dirty="0" err="1">
                <a:solidFill>
                  <a:srgbClr val="0070C0"/>
                </a:solidFill>
                <a:latin typeface="Avenir Next" panose="020B0503020202020204" pitchFamily="34" charset="0"/>
              </a:rPr>
              <a:t>Challenges</a:t>
            </a:r>
            <a:r>
              <a:rPr lang="es-ES" sz="5400" dirty="0">
                <a:solidFill>
                  <a:srgbClr val="0070C0"/>
                </a:solidFill>
                <a:latin typeface="Avenir Next" panose="020B0503020202020204" pitchFamily="34" charset="0"/>
              </a:rPr>
              <a:t> at </a:t>
            </a:r>
            <a:r>
              <a:rPr lang="es-ES" sz="5400" dirty="0" err="1">
                <a:solidFill>
                  <a:srgbClr val="0070C0"/>
                </a:solidFill>
                <a:latin typeface="Avenir Next" panose="020B0503020202020204" pitchFamily="34" charset="0"/>
              </a:rPr>
              <a:t>Ultrahigh</a:t>
            </a:r>
            <a:r>
              <a:rPr lang="es-ES" sz="5400" dirty="0">
                <a:solidFill>
                  <a:srgbClr val="0070C0"/>
                </a:solidFill>
                <a:latin typeface="Avenir Next" panose="020B0503020202020204" pitchFamily="34" charset="0"/>
              </a:rPr>
              <a:t> Energy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3BD3E65-48B2-E008-580A-CF40098F48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6074" y="6504253"/>
            <a:ext cx="3136900" cy="28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006691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23991</TotalTime>
  <Words>4219</Words>
  <Application>Microsoft Macintosh PowerPoint</Application>
  <PresentationFormat>Personalizado</PresentationFormat>
  <Paragraphs>641</Paragraphs>
  <Slides>47</Slides>
  <Notes>35</Notes>
  <HiddenSlides>1</HiddenSlides>
  <MMClips>1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47</vt:i4>
      </vt:variant>
    </vt:vector>
  </HeadingPairs>
  <TitlesOfParts>
    <vt:vector size="62" baseType="lpstr">
      <vt:lpstr>ＭＳ Ｐゴシック</vt:lpstr>
      <vt:lpstr>Arial</vt:lpstr>
      <vt:lpstr>Avenir Book</vt:lpstr>
      <vt:lpstr>Avenir Next</vt:lpstr>
      <vt:lpstr>Calibri</vt:lpstr>
      <vt:lpstr>Cambria Math</vt:lpstr>
      <vt:lpstr>Century Gothic</vt:lpstr>
      <vt:lpstr>Helvetica Light</vt:lpstr>
      <vt:lpstr>Helvetica Neue</vt:lpstr>
      <vt:lpstr>Helvetica Neue Medium</vt:lpstr>
      <vt:lpstr>Letra del sistema regular</vt:lpstr>
      <vt:lpstr>Symbol</vt:lpstr>
      <vt:lpstr>Times New Roman</vt:lpstr>
      <vt:lpstr>Wingdings</vt:lpstr>
      <vt:lpstr>White</vt:lpstr>
      <vt:lpstr>HERON Hybrid Elevated Radio Observatory for Neutrinos</vt:lpstr>
      <vt:lpstr>HERON Science Case:  Enhance Multimessenger Astronomy at Ultra-High Energy with neutrinos</vt:lpstr>
      <vt:lpstr>Energy spectrum of cosmic rays</vt:lpstr>
      <vt:lpstr>Neutrino beams: Heaven &amp; Earth </vt:lpstr>
      <vt:lpstr>Energy spectrum of neutrinos</vt:lpstr>
      <vt:lpstr>Recent discoveries  in neutrino astronomy</vt:lpstr>
      <vt:lpstr>Recent discoveries  in neutrino astronomy</vt:lpstr>
      <vt:lpstr>Recent discoveries  in neutrino astronomy</vt:lpstr>
      <vt:lpstr>Presentación de PowerPoint</vt:lpstr>
      <vt:lpstr>Presentación de PowerPoint</vt:lpstr>
      <vt:lpstr>Presentación de PowerPoint</vt:lpstr>
      <vt:lpstr>Presentación de PowerPoint</vt:lpstr>
      <vt:lpstr>HERON’s Proofs-of-Concept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The concept of a phased array:</vt:lpstr>
      <vt:lpstr>The concept of a phased array:</vt:lpstr>
      <vt:lpstr>Observational strategy:</vt:lpstr>
      <vt:lpstr>Observational strategy:</vt:lpstr>
      <vt:lpstr>Observational strategy:</vt:lpstr>
      <vt:lpstr>Observational strategy:</vt:lpstr>
      <vt:lpstr>Building HERON Requires:  ERC-SyG funding + Synergetic team</vt:lpstr>
      <vt:lpstr>Simulations</vt:lpstr>
      <vt:lpstr>Presentación de PowerPoint</vt:lpstr>
      <vt:lpstr>Plan of Work</vt:lpstr>
      <vt:lpstr>Team of technicians, engineers, postdocs, students... and PIs</vt:lpstr>
      <vt:lpstr>Presentación de PowerPoint</vt:lpstr>
      <vt:lpstr>Conclusions</vt:lpstr>
      <vt:lpstr>Presentación de PowerPoint</vt:lpstr>
      <vt:lpstr>Presentación de PowerPoint</vt:lpstr>
      <vt:lpstr>Presentación de PowerPoint</vt:lpstr>
      <vt:lpstr>Presentación de PowerPoint</vt:lpstr>
      <vt:lpstr>The tau-neutrino “Earth-Skimming” air-shower channel</vt:lpstr>
      <vt:lpstr>Presentación de PowerPoint</vt:lpstr>
      <vt:lpstr>Presentación de PowerPoint</vt:lpstr>
      <vt:lpstr>Presentación de PowerPoint</vt:lpstr>
      <vt:lpstr>How much of the sky can HERON view?</vt:lpstr>
      <vt:lpstr>HERON performances to detect UHE neutrino sources</vt:lpstr>
      <vt:lpstr>Presentación de PowerPoint</vt:lpstr>
      <vt:lpstr>Presentación de PowerPoint</vt:lpstr>
      <vt:lpstr>3D mapping of showers</vt:lpstr>
      <vt:lpstr>Beams in the Trigger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Olivier Martineau</dc:creator>
  <cp:lastModifiedBy>ALVAREZ MUÑIZ JAIME</cp:lastModifiedBy>
  <cp:revision>725</cp:revision>
  <cp:lastPrinted>2026-05-08T16:10:43Z</cp:lastPrinted>
  <dcterms:modified xsi:type="dcterms:W3CDTF">2026-06-22T08:34:23Z</dcterms:modified>
</cp:coreProperties>
</file>