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  <p:sldMasterId id="2147483752" r:id="rId2"/>
    <p:sldMasterId id="2147483782" r:id="rId3"/>
    <p:sldMasterId id="2147483796" r:id="rId4"/>
    <p:sldMasterId id="2147483809" r:id="rId5"/>
  </p:sldMasterIdLst>
  <p:notesMasterIdLst>
    <p:notesMasterId r:id="rId39"/>
  </p:notesMasterIdLst>
  <p:sldIdLst>
    <p:sldId id="2147483573" r:id="rId6"/>
    <p:sldId id="2147483574" r:id="rId7"/>
    <p:sldId id="2147483582" r:id="rId8"/>
    <p:sldId id="308" r:id="rId9"/>
    <p:sldId id="304" r:id="rId10"/>
    <p:sldId id="340" r:id="rId11"/>
    <p:sldId id="2147483575" r:id="rId12"/>
    <p:sldId id="2147197128" r:id="rId13"/>
    <p:sldId id="2147196898" r:id="rId14"/>
    <p:sldId id="2147483576" r:id="rId15"/>
    <p:sldId id="2147483577" r:id="rId16"/>
    <p:sldId id="2147483578" r:id="rId17"/>
    <p:sldId id="2147483579" r:id="rId18"/>
    <p:sldId id="2147197058" r:id="rId19"/>
    <p:sldId id="2147197093" r:id="rId20"/>
    <p:sldId id="2987" r:id="rId21"/>
    <p:sldId id="4678" r:id="rId22"/>
    <p:sldId id="2147196927" r:id="rId23"/>
    <p:sldId id="2147483581" r:id="rId24"/>
    <p:sldId id="2147197094" r:id="rId25"/>
    <p:sldId id="2147196894" r:id="rId26"/>
    <p:sldId id="2147196823" r:id="rId27"/>
    <p:sldId id="2147196980" r:id="rId28"/>
    <p:sldId id="350" r:id="rId29"/>
    <p:sldId id="338" r:id="rId30"/>
    <p:sldId id="2147483571" r:id="rId31"/>
    <p:sldId id="2147483572" r:id="rId32"/>
    <p:sldId id="2147473309" r:id="rId33"/>
    <p:sldId id="1954" r:id="rId34"/>
    <p:sldId id="1943" r:id="rId35"/>
    <p:sldId id="339" r:id="rId36"/>
    <p:sldId id="5235" r:id="rId37"/>
    <p:sldId id="2147197101" r:id="rId3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8BD4B96-FB32-8CBF-3CE7-020C8EB4E135}" name="Mariane Dissing" initials="MD" userId="S::mariane.dissing@cern.ch::ab7321b3-178b-47f5-af1a-6a2f742d139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40"/>
    <p:restoredTop sz="94755"/>
  </p:normalViewPr>
  <p:slideViewPr>
    <p:cSldViewPr snapToGrid="0">
      <p:cViewPr>
        <p:scale>
          <a:sx n="93" d="100"/>
          <a:sy n="93" d="100"/>
        </p:scale>
        <p:origin x="1096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Neue Haas Grotesk Text Pro" panose="020B05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Neue Haas Grotesk Text Pro" panose="020B0504020202020204" pitchFamily="34" charset="0"/>
              </a:defRPr>
            </a:lvl1pPr>
          </a:lstStyle>
          <a:p>
            <a:fld id="{129100B8-6685-C944-968D-8D1F5B67C2B7}" type="datetimeFigureOut">
              <a:rPr lang="en-US" smtClean="0"/>
              <a:pPr/>
              <a:t>5/11/26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Neue Haas Grotesk Text Pro" panose="020B05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Neue Haas Grotesk Text Pro" panose="020B0504020202020204" pitchFamily="34" charset="0"/>
              </a:defRPr>
            </a:lvl1pPr>
          </a:lstStyle>
          <a:p>
            <a:fld id="{E63A9F17-A9B0-A747-8312-51209458BA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656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Neue Haas Grotesk Text Pro" panose="020B0504020202020204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33E97-56F9-F997-8A5F-8A97E3E93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6DE0AB-E818-1108-D943-1ACE71189D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7FA213-A9FC-B270-F64C-0E47D605C5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CERN Long term future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00593-1A67-70F3-D7D5-6FA237A76C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3A9F17-A9B0-A747-8312-51209458BA1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85093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Challenges for this mandate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630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Challenges for this mandate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A9F17-A9B0-A747-8312-51209458BA1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74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Simplified schematic of positron production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2AF199-C46C-412E-8D4C-8D3A858945E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7958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CEC9E6-D943-F6B1-E417-98C1355CC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931B71-43B4-9108-DBCD-02740F2C32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05AB30-CFC0-A7CC-D057-3312918C62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CERN Long term future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4A050-62D5-980B-CEF2-82E8652384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3A9F17-A9B0-A747-8312-51209458BA1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5554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Challenges for this mandate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A9F17-A9B0-A747-8312-51209458BA1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23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Challenges for this mandate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A9F17-A9B0-A747-8312-51209458BA1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99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Challenges for this mandate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A9F17-A9B0-A747-8312-51209458BA1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19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Challenges for this mandate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A9F17-A9B0-A747-8312-51209458BA1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24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Challenges for this mandate &amp; important lessons to learn before we enter LS3!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A9F17-A9B0-A747-8312-51209458BA1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883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Challenges for this mandate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A9F17-A9B0-A747-8312-51209458BA1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39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Challenges for this mandate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162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2.sv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8D7368D-31D9-8101-473D-CD39E706F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796401" y="3378954"/>
            <a:ext cx="6394567" cy="3479046"/>
          </a:xfrm>
          <a:custGeom>
            <a:avLst/>
            <a:gdLst>
              <a:gd name="connsiteX0" fmla="*/ 5171297 w 6394567"/>
              <a:gd name="connsiteY0" fmla="*/ 284 h 3479046"/>
              <a:gd name="connsiteX1" fmla="*/ 6394290 w 6394567"/>
              <a:gd name="connsiteY1" fmla="*/ 430072 h 3479046"/>
              <a:gd name="connsiteX2" fmla="*/ 6394567 w 6394567"/>
              <a:gd name="connsiteY2" fmla="*/ 430316 h 3479046"/>
              <a:gd name="connsiteX3" fmla="*/ 6394567 w 6394567"/>
              <a:gd name="connsiteY3" fmla="*/ 3479046 h 3479046"/>
              <a:gd name="connsiteX4" fmla="*/ 0 w 6394567"/>
              <a:gd name="connsiteY4" fmla="*/ 3479046 h 3479046"/>
              <a:gd name="connsiteX5" fmla="*/ 3916974 w 6394567"/>
              <a:gd name="connsiteY5" fmla="*/ 405504 h 3479046"/>
              <a:gd name="connsiteX6" fmla="*/ 3959456 w 6394567"/>
              <a:gd name="connsiteY6" fmla="*/ 373857 h 3479046"/>
              <a:gd name="connsiteX7" fmla="*/ 5052215 w 6394567"/>
              <a:gd name="connsiteY7" fmla="*/ 1756 h 3479046"/>
              <a:gd name="connsiteX8" fmla="*/ 5171297 w 6394567"/>
              <a:gd name="connsiteY8" fmla="*/ 284 h 347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94567" h="3479046">
                <a:moveTo>
                  <a:pt x="5171297" y="284"/>
                </a:moveTo>
                <a:cubicBezTo>
                  <a:pt x="5607674" y="7531"/>
                  <a:pt x="6039042" y="153650"/>
                  <a:pt x="6394290" y="430072"/>
                </a:cubicBezTo>
                <a:lnTo>
                  <a:pt x="6394567" y="430316"/>
                </a:lnTo>
                <a:lnTo>
                  <a:pt x="6394567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39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F32C74-82F4-2A29-889B-EF23CEE6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1" y="1122363"/>
            <a:ext cx="6211185" cy="2305246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CADD6-278F-604C-8A38-BBBAFC6754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2" y="3549048"/>
            <a:ext cx="5029198" cy="1956278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3946B-3F5A-C916-B62B-8D5938EA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6539F-2DB8-FCDA-C884-9C3CD29B8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AA7B3-5D3B-D493-8F6F-1FEBB8576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88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50D2E-0561-F284-F89A-AAE3CD09A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36841"/>
            <a:ext cx="10239338" cy="9536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657C4C-16EC-2477-6332-830F53011D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9848" y="2139696"/>
            <a:ext cx="10239338" cy="36776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940D3-6996-1C08-F1AF-87C35465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676C3-588F-B636-8CE0-AA2CBFBCE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EF8A9-EB1E-B344-A4B8-B58D06336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2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EF3A28-33E4-2796-AE7A-1234569F5C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44950" y="1081177"/>
            <a:ext cx="2508849" cy="4633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D185FC-2BBB-E997-A5CD-F2C6CF6B7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6800" y="1081177"/>
            <a:ext cx="7505700" cy="4633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14B3C-96CD-071C-C2AD-2C7E04F8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A2B04-F5E0-C5A3-C77D-6AE9A9E91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55BC2-C712-C4A4-50EC-E10D88344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557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SzPct val="12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80000"/>
              <a:buFont typeface="Courier New" panose="02070309020205020404" pitchFamily="49" charset="0"/>
              <a:buChar char="o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Wingdings" panose="05000000000000000000" pitchFamily="2" charset="2"/>
              <a:buChar char="§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919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654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132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50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80000"/>
              <a:buFont typeface="Courier New" panose="02070309020205020404" pitchFamily="49" charset="0"/>
              <a:buChar char="o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Wingdings" panose="05000000000000000000" pitchFamily="2" charset="2"/>
              <a:buChar char="§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54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SzPct val="120000"/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80000"/>
              <a:buFont typeface="Courier New" panose="02070309020205020404" pitchFamily="49" charset="0"/>
              <a:buChar char="o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Wingdings" panose="05000000000000000000" pitchFamily="2" charset="2"/>
              <a:buChar char="§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62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4071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AI Strategy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0949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A4769-9A55-AF9B-4CE4-DFA07E711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45D9E-DBB4-B890-88D5-B4C03599E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15260-1C0B-A965-3114-D7C40D18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AF4D1-0334-3F24-69B4-06C7BD74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BA76D-3B8B-429D-9B32-54D6A6297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557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32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53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576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685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320078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891330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974205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06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02874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503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9C414-4A2F-78AF-ED60-6130D4C563B3}"/>
              </a:ext>
            </a:extLst>
          </p:cNvPr>
          <p:cNvSpPr/>
          <p:nvPr/>
        </p:nvSpPr>
        <p:spPr>
          <a:xfrm>
            <a:off x="6284115" y="3378954"/>
            <a:ext cx="5907885" cy="3479046"/>
          </a:xfrm>
          <a:custGeom>
            <a:avLst/>
            <a:gdLst>
              <a:gd name="connsiteX0" fmla="*/ 5171297 w 5907885"/>
              <a:gd name="connsiteY0" fmla="*/ 284 h 3479046"/>
              <a:gd name="connsiteX1" fmla="*/ 5813217 w 5907885"/>
              <a:gd name="connsiteY1" fmla="*/ 114238 h 3479046"/>
              <a:gd name="connsiteX2" fmla="*/ 5907885 w 5907885"/>
              <a:gd name="connsiteY2" fmla="*/ 151524 h 3479046"/>
              <a:gd name="connsiteX3" fmla="*/ 5907885 w 5907885"/>
              <a:gd name="connsiteY3" fmla="*/ 3479046 h 3479046"/>
              <a:gd name="connsiteX4" fmla="*/ 0 w 5907885"/>
              <a:gd name="connsiteY4" fmla="*/ 3479046 h 3479046"/>
              <a:gd name="connsiteX5" fmla="*/ 3916974 w 5907885"/>
              <a:gd name="connsiteY5" fmla="*/ 405504 h 3479046"/>
              <a:gd name="connsiteX6" fmla="*/ 3959456 w 5907885"/>
              <a:gd name="connsiteY6" fmla="*/ 373857 h 3479046"/>
              <a:gd name="connsiteX7" fmla="*/ 5052215 w 5907885"/>
              <a:gd name="connsiteY7" fmla="*/ 1756 h 3479046"/>
              <a:gd name="connsiteX8" fmla="*/ 5171297 w 5907885"/>
              <a:gd name="connsiteY8" fmla="*/ 284 h 347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07885" h="3479046">
                <a:moveTo>
                  <a:pt x="5171297" y="284"/>
                </a:moveTo>
                <a:cubicBezTo>
                  <a:pt x="5389485" y="3908"/>
                  <a:pt x="5606422" y="42249"/>
                  <a:pt x="5813217" y="114238"/>
                </a:cubicBezTo>
                <a:lnTo>
                  <a:pt x="5907885" y="151524"/>
                </a:lnTo>
                <a:lnTo>
                  <a:pt x="5907885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23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3410AE4-7FC7-589E-B6D3-0DA7B5FC5CE3}"/>
              </a:ext>
            </a:extLst>
          </p:cNvPr>
          <p:cNvSpPr/>
          <p:nvPr/>
        </p:nvSpPr>
        <p:spPr>
          <a:xfrm flipH="1" flipV="1">
            <a:off x="0" y="0"/>
            <a:ext cx="2923855" cy="1479128"/>
          </a:xfrm>
          <a:custGeom>
            <a:avLst/>
            <a:gdLst>
              <a:gd name="connsiteX0" fmla="*/ 2923855 w 2923855"/>
              <a:gd name="connsiteY0" fmla="*/ 1479128 h 1479128"/>
              <a:gd name="connsiteX1" fmla="*/ 0 w 2923855"/>
              <a:gd name="connsiteY1" fmla="*/ 1479128 h 1479128"/>
              <a:gd name="connsiteX2" fmla="*/ 1368245 w 2923855"/>
              <a:gd name="connsiteY2" fmla="*/ 405504 h 1479128"/>
              <a:gd name="connsiteX3" fmla="*/ 1410727 w 2923855"/>
              <a:gd name="connsiteY3" fmla="*/ 373857 h 1479128"/>
              <a:gd name="connsiteX4" fmla="*/ 2503486 w 2923855"/>
              <a:gd name="connsiteY4" fmla="*/ 1756 h 1479128"/>
              <a:gd name="connsiteX5" fmla="*/ 2622568 w 2923855"/>
              <a:gd name="connsiteY5" fmla="*/ 284 h 1479128"/>
              <a:gd name="connsiteX6" fmla="*/ 2785835 w 2923855"/>
              <a:gd name="connsiteY6" fmla="*/ 9494 h 1479128"/>
              <a:gd name="connsiteX7" fmla="*/ 2923855 w 2923855"/>
              <a:gd name="connsiteY7" fmla="*/ 28352 h 14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3855" h="1479128">
                <a:moveTo>
                  <a:pt x="2923855" y="1479128"/>
                </a:moveTo>
                <a:lnTo>
                  <a:pt x="0" y="1479128"/>
                </a:lnTo>
                <a:lnTo>
                  <a:pt x="1368245" y="405504"/>
                </a:lnTo>
                <a:lnTo>
                  <a:pt x="1410727" y="373857"/>
                </a:lnTo>
                <a:cubicBezTo>
                  <a:pt x="1742357" y="139664"/>
                  <a:pt x="2122368" y="17528"/>
                  <a:pt x="2503486" y="1756"/>
                </a:cubicBezTo>
                <a:cubicBezTo>
                  <a:pt x="2543187" y="114"/>
                  <a:pt x="2582898" y="-375"/>
                  <a:pt x="2622568" y="284"/>
                </a:cubicBezTo>
                <a:cubicBezTo>
                  <a:pt x="2677115" y="1190"/>
                  <a:pt x="2731584" y="4266"/>
                  <a:pt x="2785835" y="9494"/>
                </a:cubicBezTo>
                <a:lnTo>
                  <a:pt x="2923855" y="28352"/>
                </a:lnTo>
                <a:close/>
              </a:path>
            </a:pathLst>
          </a:custGeom>
          <a:gradFill>
            <a:gsLst>
              <a:gs pos="33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381CBD-08D9-3C9A-7620-24F2D6404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09738"/>
            <a:ext cx="6455434" cy="29812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5AE2B-1716-CEEC-73F8-E81F59192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4759252"/>
            <a:ext cx="5397260" cy="95574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F3052-6EE8-979F-04FB-1B8DF81F2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86285-161A-6869-27C2-0A159C23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ED64F-5DAB-238D-C34A-1DCCB1222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34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78739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018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4257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AI Strategy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6101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>
                <a:latin typeface="Neue Haas Grotesk Text Pro" panose="020B0504020202020204" pitchFamily="34" charset="0"/>
              </a:rPr>
              <a:t>home.cern</a:t>
            </a:r>
            <a:endParaRPr lang="en-US" dirty="0">
              <a:latin typeface="Neue Haas Grotesk Text Pro" panose="020B05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8828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A4769-9A55-AF9B-4CE4-DFA07E711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45D9E-DBB4-B890-88D5-B4C03599E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>
                <a:latin typeface="Neue Haas Grotesk Text Pro" panose="020B05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15260-1C0B-A965-3114-D7C40D18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AF4D1-0334-3F24-69B4-06C7BD74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BA76D-3B8B-429D-9B32-54D6A6297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653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53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20/01/2026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The Technology Department 2026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5A17F-B1B7-E508-6068-05E443918E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456841"/>
            <a:ext cx="11380813" cy="4743933"/>
          </a:xfrm>
        </p:spPr>
        <p:txBody>
          <a:bodyPr/>
          <a:lstStyle>
            <a:lvl5pPr marL="1255713" indent="-2286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5197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77E53-1EE7-900A-1432-730C291EA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967B6-D54C-E62A-DCC6-3CAEDDEC7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95CD3-A099-9B14-18DD-8D29736C7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3431F-2721-D861-5DA4-A9336608E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40CFF-225B-56D1-5B63-22D5D74DB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590894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434CA-9A18-0CD6-26B3-867602918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77F84-43BB-8648-0F4F-D046F696F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E2EC4-8873-ED44-CDFB-19EC608A1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3280A-5908-626C-BB79-4D1D8BC65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6DE1A-3457-ED8D-01B3-72BA1E213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54004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AE778-F3A4-EA4F-8E87-DA137D63A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98821-EFAC-2023-71F7-A687F7074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3743A-E888-4735-2C1B-48264E3A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1C58ED-ACDA-E838-7BAC-FC7BB302D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D65FD-96F2-E532-EB71-F69C8FDC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6032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484D0-7460-7B08-F1EE-96EABE402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936841"/>
            <a:ext cx="10092477" cy="9536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0B7F9-8ECB-7079-A11E-51D3903E2B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17341"/>
            <a:ext cx="4809482" cy="3760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E97161-CAF5-CA48-D814-7ACD43AB9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9795" y="2117341"/>
            <a:ext cx="4809482" cy="3760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BD680-4E7A-5155-3CAE-6BD44EE8B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A152D-EFF2-B3AA-3F25-14E113673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D6032-FD7A-BFFD-9BE5-48EDBEFBD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209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36C5A-A611-7892-2614-9563380B0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AB5CC-8B8A-362D-2F16-9792216ABC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074C64-2E10-01AC-FECA-C50E8E9E6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31910-7806-38FC-2FFB-15CB2986F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52BCA4-DEB2-472B-AEEC-CCA9AF11A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CBC23-C320-1DD1-56F6-87D4B2959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58152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BE5B6-4DF1-2023-F387-C2AF04588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B3152-7536-3D0B-ABC8-E1586EED8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03F8E7-61DF-A2B4-05DC-15DBA63442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8D7914-321E-4B02-3AD3-1E8C56D4AD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146B8C-5610-083D-CE0A-2AF441BFF5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1D8B27-75A5-0F26-C8AC-DE8AF0FC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D39CE5-6002-95BF-DA23-CD9C77902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69AD35-54B7-EF83-022B-A3577BF95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6744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2DE85-BBAE-452D-B004-34A0BE123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655D4C-F7F2-30A8-30A4-1A22BB77E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40B16A-9200-DB3E-02B3-D4C10A387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BB631F-CEB8-9D9F-4CF3-07E0A8B23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44694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65A64D-B5D4-517D-C523-BED4B3F4B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65F97D-1431-B704-86A2-2E0D354F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D2A19-00CD-66DB-3B63-5F2F824BA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2818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19DDF-BFBC-4A10-3352-5C960DE75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0002E-D03E-27F8-EF1C-042AF20DA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C8240-F222-9CAD-4F7F-20B43BFDFB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335A91-24AB-C18E-5AC1-1357270AB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89902-BAB6-1354-64CC-94BAC8B82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966EFE-C931-D94C-0855-CA94DEB1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673884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70D24-BAEA-2BBB-AC57-3C90EE568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D19CE1-D3CA-2CE9-21BF-2DD525C7DB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D454E-0D5F-C89B-E825-27154104EA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7BE32E-1178-652F-421B-32EA448ED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0285D-65C0-83ED-5017-97C637DD8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9F1209-0364-6B4C-9D79-4E2C68F27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62785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FBE9B-9291-DCA1-75AD-195245567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4591C6-CF7E-A4F7-9A07-A31C6327D3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20F33-1926-2A92-0D0F-56B18EB06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A45CE-88A7-37B0-AFEA-CEB07935B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ED0B7-6283-3E11-3B95-CD44DA6B2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777836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622C19-BD07-0C39-749F-3189750BAB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F9C2B4-2D92-948C-75BE-428111C6BF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A41B2-769D-1A9E-7D0E-AE72A0BF4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C0973-F76B-6418-CE49-E32BF8A99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5E4FD-E3A6-4C47-E8B0-F38278664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497544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0" y="2460422"/>
            <a:ext cx="10985500" cy="193715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2286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6858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741678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7B618-1F50-A77E-ACB7-1938916BE0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906BB2-8280-A76B-749D-8F81248324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734A7-CBCA-B68D-A66F-823DF42D3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18B1-2C6E-468A-9C3B-EF16E0DAFC93}" type="datetime1">
              <a:rPr lang="en-GB" smtClean="0"/>
              <a:t>12/05/2026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DB16B-E1B6-9E9E-D11F-19B659409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7EAB6-52FE-8C04-1AAA-3866A14AB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623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7F4D-4855-340E-03F3-4860885EC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63283"/>
            <a:ext cx="10096500" cy="9160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EB472-7426-C288-B5F6-0A1232DCE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1" y="1879287"/>
            <a:ext cx="4739628" cy="582117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25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194F9C-B6FA-97C3-F618-0CF956CB5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6801" y="2505075"/>
            <a:ext cx="4739628" cy="3389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F5665C-7910-AFA2-350F-42C06ED5A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330" y="1879287"/>
            <a:ext cx="4762970" cy="582117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25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71352E-1DE0-F0CD-6F81-1D8FF59C2B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0330" y="2505075"/>
            <a:ext cx="4762970" cy="3389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38F7E4-7D9E-4736-3269-4F0C46996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8386CF-9A84-8D2A-BC47-C951DD994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80844D-FE1F-49E7-3BBD-527FB72EC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460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9053E-88BF-E650-4BD8-1319C75AB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405EB-57B2-1245-9B75-12655854C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6809A-E24A-3353-9E85-43F06FC63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8BA0-3041-439F-B6A2-F5013B408C0B}" type="datetime1">
              <a:rPr lang="en-GB" smtClean="0"/>
              <a:t>12/05/2026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CD970-7D03-D110-54DF-4613BCFF1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6780F-85C4-13C3-CA7A-C75338071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9646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56C-A1BC-A342-A6E9-6275DD59A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0D629-25F1-94E5-DF45-07E8194E3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3FC64-0B37-057C-ABDD-E5F943455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E4ABE-26BD-47CA-94A6-C0768CE9CE21}" type="datetime1">
              <a:rPr lang="en-GB" smtClean="0"/>
              <a:t>12/05/2026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501B4-D6A2-062D-319A-AEA0B14CF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80703-6D36-7799-9AAF-5B8420F4A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0520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9D97-DCB8-1124-E79E-179BE4F17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25CB8-F720-668F-BFB1-A17FCA1D64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72393F-72AE-DD93-A3A1-1DD8E9FB00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3FC280-88A2-2E80-F1A1-3EFE19D54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15E3C-7416-4B20-ABEF-AAAFE2A1A479}" type="datetime1">
              <a:rPr lang="en-GB" smtClean="0"/>
              <a:t>12/05/2026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CB577-DAF9-0766-382D-74EDA9F11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721932-AF97-FA97-3ED7-982BB52EF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0774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01454-2513-E2C2-E23D-A5148EF20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FA45B5-8D87-82F2-DD7E-DFBAFE42B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53B11C-0D61-E310-099E-7951E6D14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CA5AF3-8839-5CA7-9167-2A713ADDBF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CFF48B-344F-9207-9A91-DA94446380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AF545B-FAFC-DE19-A51C-A1A018B89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30438-1BCB-40F4-8F93-2F27A9A6A931}" type="datetime1">
              <a:rPr lang="en-GB" smtClean="0"/>
              <a:t>12/05/2026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ACBA5B-933D-AD84-2DAB-F3ED131AD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2F22C0-B66F-4BB3-B82C-4A11C9B4D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6480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ADFD9-73E2-DE0B-57AC-11C5643DC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552464-0086-C025-F511-579CF3BC4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448E-76CD-44C9-ABB7-34F42584C422}" type="datetime1">
              <a:rPr lang="en-GB" smtClean="0"/>
              <a:t>12/05/2026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670059-E1E6-02A6-795E-A3ED1E298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EA9C24-193C-9902-2E02-F85E7CE00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819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68C301-B848-4324-D541-66CE65780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7B3D8-AAEF-400F-8921-A513E03AAAB6}" type="datetime1">
              <a:rPr lang="en-GB" smtClean="0"/>
              <a:t>12/05/2026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3773EE-EA3D-5981-34D4-FC266FD4E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A974F1-F4EC-54A0-5149-E65243016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8418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3CA80-6F12-F533-C4C4-C223EBE28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EE70B-9830-4BDF-4282-D198B7141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51DC1D-7EFD-F52D-B5B6-A00E7D914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5FEAA2-5336-3A3A-57F3-18040B14A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9C157-CAB2-4CCD-802E-0E6B4C04B182}" type="datetime1">
              <a:rPr lang="en-GB" smtClean="0"/>
              <a:t>12/05/2026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E2F69-E3F0-B970-7333-28A892F7B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79DC5-0F5C-0050-6CF1-5CAA9F401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5407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DAF3F-7420-47AE-5FE2-2AB2BEA61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4EBC63-727C-2802-E1A4-81411BD2EC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7C6993-9C77-BCF3-E2DC-404A8934E2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B2508-32E4-ECB8-513D-86DC90E8F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7FC7-82E8-4C27-B490-2A46D3EDE25F}" type="datetime1">
              <a:rPr lang="en-GB" smtClean="0"/>
              <a:t>12/05/2026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6AD5A-FD70-87E0-2773-9DAE40279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9B2C3-7892-BC0D-FBFA-2DD875979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89310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7795B-F71F-59AC-D288-DE3F20B86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21C51E-B343-CF5F-B659-6727B576C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9D4BF-3032-9662-FB73-54C6DE8E8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D84E-5F45-438C-99CF-2E931FD82B79}" type="datetime1">
              <a:rPr lang="en-GB" smtClean="0"/>
              <a:t>12/05/2026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F15A3-4DB5-1CF8-23ED-F7FC772E0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ADEA5-D9C1-CD55-5F25-EE8F29D97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616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DC462B-8FA6-2F5C-CEBC-5CE52A6A42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803654-F9C8-D3F8-2D4D-186FCD0266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C1D1B-63AA-7991-EA8C-6AF2F7DC7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A385-E4E1-4343-8C64-541CA5DBA32E}" type="datetime1">
              <a:rPr lang="en-GB" smtClean="0"/>
              <a:t>12/05/2026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9EE45-9972-1DA8-65C1-E209F487F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4965F-92E3-94D2-2698-AD126A298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585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691C-93A5-1364-00A9-A470C289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357223"/>
            <a:ext cx="8886884" cy="1043078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E055BD-4154-B9D1-0B5B-B1E3A06B6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A9E4A-03D1-7A8B-233D-014A3248F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2CEFC4-D276-DF45-F395-F5BD2EA70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915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888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16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3189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0287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8891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132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2986267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2641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051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561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12C0AD-76F4-FCE4-2717-0A9AA4351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3BB66-3F41-7F1D-5108-B3F679A88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AA6DA0-07AE-4BE4-B82F-7936D0E3E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5352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92962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8774022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832790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74470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769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515020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97832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955723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2357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451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BFB75-C953-0BD0-4E2E-717767426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70626"/>
            <a:ext cx="3705225" cy="1286774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1AA52-60F3-40F2-673B-5848F4253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75426"/>
            <a:ext cx="5980112" cy="47683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0167E8-C561-5A72-AED3-442F66DDEE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BFED3-7CB3-1B8B-9504-13A121CAD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2456C9-19A0-4441-B1AF-B7AFBF64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898EA-84CC-411C-0012-D3149536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0471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 January 2026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Mark Thomson | CERN 2026-2030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4556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16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C1E10-1458-2553-05B4-313F7E26D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82128"/>
            <a:ext cx="3705225" cy="1275272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C0F677-F177-6DED-1920-685B9D9FF2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143000"/>
            <a:ext cx="5980112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4D1CB1-2109-480E-8904-4077C94D6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657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B0DB38-7CB9-2140-BC21-6D2E7DD0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B448AD-3B1D-4B5E-CAB9-BB5FD2CDE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EF53D-CF5A-87A2-E973-3B8CCDEBA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96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81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image" Target="../media/image9.emf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F4A25-A386-9574-775C-E5E5F9FC3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36841"/>
            <a:ext cx="8886884" cy="9536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7885F-2B7B-74DB-9996-E0ACEBC9D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2139696"/>
            <a:ext cx="8883836" cy="3677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4F519-BA47-2B81-CC1C-7E1F119EC6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7379" y="4629744"/>
            <a:ext cx="2653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E351CED-465B-40B5-ADCE-957C918F227B}" type="datetimeFigureOut">
              <a:rPr lang="en-US" smtClean="0"/>
              <a:t>5/11/26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52D7B-C352-1630-4C3D-7D5983C04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10602" y="6318446"/>
            <a:ext cx="2743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E04F0-DF9B-480B-CC46-BAE7A81FB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18446"/>
            <a:ext cx="615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5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50" r:id="rId6"/>
    <p:sldLayoutId id="2147483745" r:id="rId7"/>
    <p:sldLayoutId id="2147483746" r:id="rId8"/>
    <p:sldLayoutId id="2147483747" r:id="rId9"/>
    <p:sldLayoutId id="2147483749" r:id="rId10"/>
    <p:sldLayoutId id="2147483748" r:id="rId11"/>
    <p:sldLayoutId id="214748377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120000"/>
        </a:lnSpc>
        <a:spcBef>
          <a:spcPts val="500"/>
        </a:spcBef>
        <a:buFont typeface="Neue Haas Grotesk Text Pro" panose="020B05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Neue Haas Grotesk Text Pro" panose="020B05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222427"/>
            <a:ext cx="11376025" cy="7095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120346"/>
            <a:ext cx="11376024" cy="50804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  <a:latin typeface="Neue Haas Grotesk Text Pro" panose="020B0504020202020204" pitchFamily="34" charset="0"/>
              </a:defRPr>
            </a:lvl1pPr>
          </a:lstStyle>
          <a:p>
            <a:r>
              <a:rPr lang="en-US" dirty="0"/>
              <a:t>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  <a:latin typeface="Neue Haas Grotesk Text Pro" panose="020B05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Neue Haas Grotesk Text Pro" panose="020B0504020202020204" pitchFamily="34" charset="0"/>
              </a:defRPr>
            </a:lvl1pPr>
          </a:lstStyle>
          <a:p>
            <a:r>
              <a:rPr lang="en-GB" dirty="0"/>
              <a:t>AI Strategy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AC4F8E20-C856-4B82-AD25-6FB0F7BD58B2}"/>
              </a:ext>
            </a:extLst>
          </p:cNvPr>
          <p:cNvSpPr txBox="1">
            <a:spLocks/>
          </p:cNvSpPr>
          <p:nvPr userDrawn="1"/>
        </p:nvSpPr>
        <p:spPr>
          <a:xfrm>
            <a:off x="875616" y="6265766"/>
            <a:ext cx="133195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000" dirty="0">
              <a:latin typeface="Neue Haas Grotesk Text Pro" panose="020B05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73118C-5560-D591-08B1-BAD62C4ED100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11293200" y="105188"/>
            <a:ext cx="981623" cy="78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0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  <p:sldLayoutId id="2147483769" r:id="rId17"/>
    <p:sldLayoutId id="2147483770" r:id="rId18"/>
    <p:sldLayoutId id="2147483771" r:id="rId19"/>
    <p:sldLayoutId id="2147483772" r:id="rId20"/>
    <p:sldLayoutId id="2147483773" r:id="rId21"/>
    <p:sldLayoutId id="2147483774" r:id="rId22"/>
    <p:sldLayoutId id="2147483775" r:id="rId23"/>
    <p:sldLayoutId id="2147483781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Neue Haas Grotesk Text Pro" panose="020B05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Neue Haas Grotesk Text Pro" panose="020B0504020202020204" pitchFamily="34" charset="0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SzPct val="120000"/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Neue Haas Grotesk Text Pro" panose="020B0504020202020204" pitchFamily="34" charset="0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SzPct val="80000"/>
        <a:buFont typeface="Courier New" panose="02070309020205020404" pitchFamily="49" charset="0"/>
        <a:buChar char="o"/>
        <a:tabLst/>
        <a:defRPr sz="1700" kern="1200">
          <a:solidFill>
            <a:schemeClr val="tx2">
              <a:lumMod val="50000"/>
            </a:schemeClr>
          </a:solidFill>
          <a:latin typeface="Neue Haas Grotesk Text Pro" panose="020B0504020202020204" pitchFamily="34" charset="0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600"/>
        </a:spcBef>
        <a:spcAft>
          <a:spcPts val="300"/>
        </a:spcAft>
        <a:buFont typeface="Wingdings" panose="05000000000000000000" pitchFamily="2" charset="2"/>
        <a:buChar char="§"/>
        <a:tabLst/>
        <a:defRPr sz="1600" kern="1200">
          <a:solidFill>
            <a:schemeClr val="tx2">
              <a:lumMod val="50000"/>
            </a:schemeClr>
          </a:solidFill>
          <a:latin typeface="Neue Haas Grotesk Text Pro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01C09D-F89F-A1E2-A265-4BB1909E9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80B8B-48FD-F5B8-CC92-DE4F4798A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9B952-7868-5037-B677-026F98145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F1A666-6D68-684D-9500-1AF1F357099C}" type="datetimeFigureOut">
              <a:rPr lang="en-CH" smtClean="0"/>
              <a:t>11.05.2026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8D071-BA78-8AFB-BFD9-50152A2682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9DE4-C9DC-C5C3-FCB5-9692B089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BBD0F5-0973-9B43-9EAD-A2AF537E95C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075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5D4083-8FAF-B349-DFD2-9F17FC18A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237C1-A8CA-C7F6-23F1-98C1F4EB0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26B00-FD4D-51D1-74E6-CB425BC872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9F2110-55DC-40B1-B6DA-EAEE7A6268DF}" type="datetime1">
              <a:rPr lang="en-GB" smtClean="0"/>
              <a:t>12/05/2026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10820-74FB-0053-9802-DBBC38BE20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18FBD-F75F-F4A3-94AA-31B38780BD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A8D5FD-BB2A-4E78-BA61-173F2EEAE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39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13 January 2026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Mark Thomson | CERN 2026-2030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50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  <p:sldLayoutId id="2147483826" r:id="rId17"/>
    <p:sldLayoutId id="2147483827" r:id="rId18"/>
    <p:sldLayoutId id="2147483828" r:id="rId19"/>
    <p:sldLayoutId id="2147483829" r:id="rId20"/>
    <p:sldLayoutId id="2147483830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55.jpg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67.jp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E8DBA7-00DB-6BF7-2A55-433C35EA8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7" y="2139696"/>
            <a:ext cx="4485825" cy="3677683"/>
          </a:xfrm>
        </p:spPr>
        <p:txBody>
          <a:bodyPr/>
          <a:lstStyle/>
          <a:p>
            <a:pPr marL="0" indent="0" algn="ctr">
              <a:buNone/>
            </a:pPr>
            <a:r>
              <a:rPr lang="en-CH" sz="2000" b="1" dirty="0">
                <a:solidFill>
                  <a:srgbClr val="0070C0"/>
                </a:solidFill>
              </a:rPr>
              <a:t>KfB-Verbundforschungsworkshop “Teilchen 2027-2030”</a:t>
            </a:r>
          </a:p>
          <a:p>
            <a:pPr marL="0" indent="0" algn="ctr">
              <a:buNone/>
            </a:pPr>
            <a:r>
              <a:rPr lang="en-CH" sz="2000" b="1" dirty="0"/>
              <a:t> </a:t>
            </a:r>
            <a:r>
              <a:rPr lang="en-CH" dirty="0"/>
              <a:t>13 Mai 2026</a:t>
            </a:r>
          </a:p>
          <a:p>
            <a:pPr marL="0" indent="0" algn="ctr">
              <a:buNone/>
            </a:pPr>
            <a:endParaRPr lang="en-CH" dirty="0"/>
          </a:p>
          <a:p>
            <a:pPr marL="0" indent="0" algn="ctr">
              <a:buNone/>
            </a:pPr>
            <a:r>
              <a:rPr lang="en-CH" dirty="0"/>
              <a:t>Frank Tecker</a:t>
            </a:r>
          </a:p>
          <a:p>
            <a:pPr marL="0" indent="0" algn="ctr">
              <a:buNone/>
            </a:pPr>
            <a:endParaRPr lang="en-CH" dirty="0"/>
          </a:p>
          <a:p>
            <a:pPr marL="0" indent="0" algn="ctr">
              <a:buNone/>
            </a:pPr>
            <a:r>
              <a:rPr lang="en-CH" b="1" dirty="0"/>
              <a:t>Material from Mark Thompson</a:t>
            </a:r>
          </a:p>
          <a:p>
            <a:pPr marL="0" indent="0" algn="ctr">
              <a:buNone/>
            </a:pPr>
            <a:r>
              <a:rPr lang="en-GB" b="1" dirty="0"/>
              <a:t>a</a:t>
            </a:r>
            <a:r>
              <a:rPr lang="en-CH" b="1" dirty="0"/>
              <a:t>nd Oliver Brüning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39D862-5CE9-6EB8-DBF5-BE654D142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7" y="587714"/>
            <a:ext cx="9324109" cy="905814"/>
          </a:xfrm>
        </p:spPr>
        <p:txBody>
          <a:bodyPr>
            <a:normAutofit/>
          </a:bodyPr>
          <a:lstStyle/>
          <a:p>
            <a:pPr algn="ctr"/>
            <a:r>
              <a:rPr lang="en-CH" sz="4000" dirty="0">
                <a:solidFill>
                  <a:srgbClr val="0070C0"/>
                </a:solidFill>
              </a:rPr>
              <a:t>CERN Programme &amp; Plans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AF49E12-F492-77AD-AF1A-B879095EF5E7}"/>
              </a:ext>
            </a:extLst>
          </p:cNvPr>
          <p:cNvSpPr txBox="1">
            <a:spLocks/>
          </p:cNvSpPr>
          <p:nvPr/>
        </p:nvSpPr>
        <p:spPr>
          <a:xfrm>
            <a:off x="6445410" y="2784764"/>
            <a:ext cx="5469499" cy="3032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0000"/>
              <a:buFont typeface="Courier New" panose="02070309020205020404" pitchFamily="49" charset="0"/>
              <a:buChar char="o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00000"/>
              <a:buFont typeface="Wingdings" panose="05000000000000000000" pitchFamily="2" charset="2"/>
              <a:buChar char="§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H" sz="2000" b="1" dirty="0">
                <a:solidFill>
                  <a:srgbClr val="0070C0"/>
                </a:solidFill>
              </a:rPr>
              <a:t>Content</a:t>
            </a:r>
          </a:p>
          <a:p>
            <a:r>
              <a:rPr lang="en-US" dirty="0"/>
              <a:t>CERN Strategy and Priorities 2026-2030</a:t>
            </a:r>
          </a:p>
          <a:p>
            <a:pPr lvl="1"/>
            <a:r>
              <a:rPr lang="en-US" dirty="0"/>
              <a:t>HL-LHC</a:t>
            </a:r>
          </a:p>
          <a:p>
            <a:pPr lvl="1"/>
            <a:r>
              <a:rPr lang="en-US" dirty="0"/>
              <a:t>FCC-ee</a:t>
            </a:r>
          </a:p>
          <a:p>
            <a:pPr lvl="1"/>
            <a:r>
              <a:rPr lang="en-US" dirty="0"/>
              <a:t>Long Shutdown LS3</a:t>
            </a:r>
          </a:p>
          <a:p>
            <a:r>
              <a:rPr lang="en-US" dirty="0"/>
              <a:t>Some examples for technology R&amp;D plans</a:t>
            </a:r>
          </a:p>
          <a:p>
            <a:pPr lvl="1"/>
            <a:endParaRPr lang="en-US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69521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2FC916-A165-1D0F-808D-093632BDD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B3732-5D3F-BC88-4B47-CF7E49815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3D6C37-B3FC-0B55-7FBC-31A75F35A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45" y="0"/>
            <a:ext cx="11457710" cy="644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45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D0716-6087-4002-22F9-896C15D8C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7F735-0C17-7CA0-7850-B2A4529A7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687D40-64FD-7F78-0128-952F031F8C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67145" y="0"/>
            <a:ext cx="11457710" cy="644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075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79E9F-8D33-C329-A002-D037AD52B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FFBD6-0035-F8AF-AB16-C8746AC7D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695AC4-DACA-081F-DB1D-C47DB1FB1F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67146" y="0"/>
            <a:ext cx="11457708" cy="644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99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9F006-F192-5AEC-6152-CA310C0DBE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8A7B8-A085-2291-8476-E48291AB7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082124-0F96-68B4-0257-C06F55BDF3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0501"/>
          <a:stretch>
            <a:fillRect/>
          </a:stretch>
        </p:blipFill>
        <p:spPr>
          <a:xfrm>
            <a:off x="367146" y="5744154"/>
            <a:ext cx="11457708" cy="61219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433F0E9-FBA5-DF6B-C171-88FD91FE3C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3034"/>
          <a:stretch>
            <a:fillRect/>
          </a:stretch>
        </p:blipFill>
        <p:spPr>
          <a:xfrm>
            <a:off x="491837" y="235528"/>
            <a:ext cx="11457708" cy="367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940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85FBCA-6131-13D8-65AF-6FBF947BB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85900"/>
            <a:ext cx="11376024" cy="4714875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Finishing successfully the LHC Run3 in 2026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6503EE-B7F3-2A5F-0004-42212B2E4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lies ahead of us: </a:t>
            </a:r>
            <a:br>
              <a:rPr lang="en-US" dirty="0"/>
            </a:br>
            <a:r>
              <a:rPr lang="en-US" dirty="0"/>
              <a:t>Key Challenges for the Coming 5 years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1F710-0888-56C2-93E0-08CB0F39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17F4EE-0DDF-1C8E-5C29-8B9C3EF0532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990" b="14632"/>
          <a:stretch>
            <a:fillRect/>
          </a:stretch>
        </p:blipFill>
        <p:spPr>
          <a:xfrm>
            <a:off x="1233055" y="2000811"/>
            <a:ext cx="9289472" cy="419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288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8CFBB-372F-2266-119E-FE5A04111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EC6E70-1DB1-A1C2-AB32-7D570898F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0">
              <a:buNone/>
            </a:pPr>
            <a:endParaRPr lang="en-US" sz="2400" dirty="0">
              <a:solidFill>
                <a:srgbClr val="00B050"/>
              </a:solidFill>
            </a:endParaRPr>
          </a:p>
          <a:p>
            <a:pPr marL="914400">
              <a:buFont typeface="Neue Haas Grotesk Text Pro" panose="020B0504020202020204" pitchFamily="34" charset="0"/>
              <a:buChar char="−"/>
            </a:pPr>
            <a:r>
              <a:rPr lang="en-US" sz="2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Finishing successfully the LHC Run3 in 2026</a:t>
            </a:r>
          </a:p>
          <a:p>
            <a:pPr marL="914400">
              <a:buFont typeface="Neue Haas Grotesk Text Pro" panose="020B0504020202020204" pitchFamily="34" charset="0"/>
              <a:buChar char="−"/>
            </a:pPr>
            <a:r>
              <a:rPr lang="en-US" sz="2400" dirty="0">
                <a:solidFill>
                  <a:schemeClr val="tx2"/>
                </a:solidFill>
              </a:rPr>
              <a:t>Complete the HL-LHC IT-String test in 2026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AF6EB3-B788-E2E1-3406-4E3F7D5BF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Challenges for the Coming Term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4D24B-9E2E-28FC-10AB-C2239D6A6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FF73C-E37A-94E5-9709-70152B07EA74}"/>
              </a:ext>
            </a:extLst>
          </p:cNvPr>
          <p:cNvSpPr txBox="1">
            <a:spLocks/>
          </p:cNvSpPr>
          <p:nvPr/>
        </p:nvSpPr>
        <p:spPr>
          <a:xfrm>
            <a:off x="3485228" y="6466031"/>
            <a:ext cx="112435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January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236AA-43C5-60D2-618A-97DD106F714C}"/>
              </a:ext>
            </a:extLst>
          </p:cNvPr>
          <p:cNvSpPr txBox="1">
            <a:spLocks/>
          </p:cNvSpPr>
          <p:nvPr/>
        </p:nvSpPr>
        <p:spPr>
          <a:xfrm>
            <a:off x="4259262" y="647153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ATS Management address to the Sector</a:t>
            </a:r>
            <a:endParaRPr lang="en-US" sz="1200" dirty="0">
              <a:solidFill>
                <a:srgbClr val="0033A0"/>
              </a:solidFill>
              <a:latin typeface="Neue Haas Grotesk Tex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6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403" y="1988840"/>
            <a:ext cx="11041227" cy="3456385"/>
          </a:xfrm>
          <a:prstGeom prst="rect">
            <a:avLst/>
          </a:prstGeom>
        </p:spPr>
      </p:pic>
      <p:sp>
        <p:nvSpPr>
          <p:cNvPr id="60" name="Title 1"/>
          <p:cNvSpPr txBox="1">
            <a:spLocks/>
          </p:cNvSpPr>
          <p:nvPr/>
        </p:nvSpPr>
        <p:spPr>
          <a:xfrm>
            <a:off x="816000" y="180000"/>
            <a:ext cx="11136649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>
                <a:latin typeface="Neue Haas Grotesk Text Pro" panose="020B0504020202020204" pitchFamily="34" charset="0"/>
              </a:rPr>
              <a:t>Focus 2025: HL-LHC IT STRING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753A3E-9199-2086-9C54-BB55919C9A4B}"/>
              </a:ext>
            </a:extLst>
          </p:cNvPr>
          <p:cNvSpPr txBox="1"/>
          <p:nvPr/>
        </p:nvSpPr>
        <p:spPr>
          <a:xfrm>
            <a:off x="6682372" y="1350341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Neue Haas Grotesk Text Pro" panose="020B0504020202020204" pitchFamily="34" charset="0"/>
              </a:rPr>
              <a:t>P5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C5FAA6-926D-BFD9-BAA3-BD4917015A74}"/>
              </a:ext>
            </a:extLst>
          </p:cNvPr>
          <p:cNvSpPr txBox="1"/>
          <p:nvPr/>
        </p:nvSpPr>
        <p:spPr>
          <a:xfrm>
            <a:off x="4689655" y="3085352"/>
            <a:ext cx="77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  <a:latin typeface="Neue Haas Grotesk Text Pro" panose="020B0504020202020204" pitchFamily="34" charset="0"/>
              </a:rPr>
              <a:t>P5L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F883602-3F17-6435-8B40-AEDEC6A7ED10}"/>
              </a:ext>
            </a:extLst>
          </p:cNvPr>
          <p:cNvSpPr txBox="1"/>
          <p:nvPr/>
        </p:nvSpPr>
        <p:spPr>
          <a:xfrm>
            <a:off x="7687540" y="228090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Neue Haas Grotesk Text Pro" panose="020B0504020202020204" pitchFamily="34" charset="0"/>
              </a:rPr>
              <a:t>P5R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7DE70FA-307B-0A68-82C2-142FC3196A65}"/>
              </a:ext>
            </a:extLst>
          </p:cNvPr>
          <p:cNvSpPr/>
          <p:nvPr/>
        </p:nvSpPr>
        <p:spPr>
          <a:xfrm rot="20722481">
            <a:off x="4850943" y="3720960"/>
            <a:ext cx="1277376" cy="445893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Neue Haas Grotesk Text Pro" panose="020B0504020202020204" pitchFamily="34" charset="0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20BCE980-9B24-DAB6-3F2B-743BE7F1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184" y="1889045"/>
            <a:ext cx="10945216" cy="3648407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DD3ACE3-E577-0FD6-BF49-14DFC5631541}"/>
              </a:ext>
            </a:extLst>
          </p:cNvPr>
          <p:cNvGrpSpPr/>
          <p:nvPr/>
        </p:nvGrpSpPr>
        <p:grpSpPr>
          <a:xfrm>
            <a:off x="420174" y="894316"/>
            <a:ext cx="3744416" cy="2867505"/>
            <a:chOff x="315130" y="670736"/>
            <a:chExt cx="2808312" cy="215062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4F69011-A360-D79D-6A91-AE4275A0253D}"/>
                </a:ext>
              </a:extLst>
            </p:cNvPr>
            <p:cNvGrpSpPr/>
            <p:nvPr/>
          </p:nvGrpSpPr>
          <p:grpSpPr>
            <a:xfrm>
              <a:off x="315130" y="670736"/>
              <a:ext cx="2808312" cy="2150629"/>
              <a:chOff x="3419872" y="1131590"/>
              <a:chExt cx="4968552" cy="332450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601D1E4-8238-A419-2727-884C28880B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19872" y="1131590"/>
                <a:ext cx="4968552" cy="3324508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212D85-3A3E-4846-EB68-06797717E5DD}"/>
                  </a:ext>
                </a:extLst>
              </p:cNvPr>
              <p:cNvSpPr txBox="1"/>
              <p:nvPr/>
            </p:nvSpPr>
            <p:spPr>
              <a:xfrm>
                <a:off x="5438267" y="3060166"/>
                <a:ext cx="742771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67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SPS</a:t>
                </a:r>
                <a:endParaRPr lang="en-US" sz="1467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9D80D4-D690-999B-D723-21EB9A63F67F}"/>
                  </a:ext>
                </a:extLst>
              </p:cNvPr>
              <p:cNvSpPr txBox="1"/>
              <p:nvPr/>
            </p:nvSpPr>
            <p:spPr>
              <a:xfrm>
                <a:off x="5662866" y="2379966"/>
                <a:ext cx="1195835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67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HL-LHC</a:t>
                </a:r>
                <a:endParaRPr lang="en-US" sz="1467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4E1202-E3D9-C1EA-2F65-5AFFCEDA5114}"/>
                  </a:ext>
                </a:extLst>
              </p:cNvPr>
              <p:cNvSpPr txBox="1"/>
              <p:nvPr/>
            </p:nvSpPr>
            <p:spPr>
              <a:xfrm>
                <a:off x="4170219" y="3642486"/>
                <a:ext cx="457743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P1</a:t>
                </a:r>
                <a:endParaRPr lang="en-US" sz="1200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A0485D-6066-8CEE-31AC-33CFB5EE082F}"/>
                  </a:ext>
                </a:extLst>
              </p:cNvPr>
              <p:cNvSpPr txBox="1"/>
              <p:nvPr/>
            </p:nvSpPr>
            <p:spPr>
              <a:xfrm>
                <a:off x="3645537" y="241302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P2</a:t>
                </a:r>
                <a:endParaRPr lang="en-US" sz="1200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8DC079-7740-E50F-5321-929B90CD1C08}"/>
                  </a:ext>
                </a:extLst>
              </p:cNvPr>
              <p:cNvSpPr txBox="1"/>
              <p:nvPr/>
            </p:nvSpPr>
            <p:spPr>
              <a:xfrm>
                <a:off x="4148707" y="1779662"/>
                <a:ext cx="502413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P3</a:t>
                </a:r>
                <a:endParaRPr lang="en-US" sz="1200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1EBA2E7-028A-C31D-CBDC-1AE91DC4A175}"/>
                  </a:ext>
                </a:extLst>
              </p:cNvPr>
              <p:cNvSpPr txBox="1"/>
              <p:nvPr/>
            </p:nvSpPr>
            <p:spPr>
              <a:xfrm>
                <a:off x="5275401" y="1347904"/>
                <a:ext cx="504539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P4</a:t>
                </a:r>
                <a:endParaRPr lang="en-US" sz="1200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B35AB9E-C68B-CEBE-1456-A23279D7376F}"/>
                  </a:ext>
                </a:extLst>
              </p:cNvPr>
              <p:cNvSpPr txBox="1"/>
              <p:nvPr/>
            </p:nvSpPr>
            <p:spPr>
              <a:xfrm>
                <a:off x="7096154" y="1610201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P5</a:t>
                </a:r>
                <a:endParaRPr lang="en-US" sz="1200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F853B1-1006-49B2-5D4A-27122C697EF5}"/>
                  </a:ext>
                </a:extLst>
              </p:cNvPr>
              <p:cNvSpPr txBox="1"/>
              <p:nvPr/>
            </p:nvSpPr>
            <p:spPr>
              <a:xfrm>
                <a:off x="7740916" y="2267626"/>
                <a:ext cx="504539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P6</a:t>
                </a:r>
                <a:endParaRPr lang="en-US" sz="1200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A0F6EA6-82FB-AB5D-5F0E-BF21958227A1}"/>
                  </a:ext>
                </a:extLst>
              </p:cNvPr>
              <p:cNvSpPr txBox="1"/>
              <p:nvPr/>
            </p:nvSpPr>
            <p:spPr>
              <a:xfrm>
                <a:off x="7601904" y="320636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P7</a:t>
                </a:r>
                <a:endParaRPr lang="en-US" sz="1200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9256DE-43A7-E18B-061B-0C3F4E1FF8ED}"/>
                  </a:ext>
                </a:extLst>
              </p:cNvPr>
              <p:cNvSpPr txBox="1"/>
              <p:nvPr/>
            </p:nvSpPr>
            <p:spPr>
              <a:xfrm>
                <a:off x="6084168" y="4011910"/>
                <a:ext cx="504539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solidFill>
                      <a:schemeClr val="bg1"/>
                    </a:solidFill>
                    <a:latin typeface="Neue Haas Grotesk Text Pro" panose="020B0504020202020204" pitchFamily="34" charset="0"/>
                  </a:rPr>
                  <a:t>P8</a:t>
                </a:r>
                <a:endParaRPr lang="en-US" sz="1200" dirty="0">
                  <a:solidFill>
                    <a:schemeClr val="bg1"/>
                  </a:solidFill>
                  <a:latin typeface="Neue Haas Grotesk Text Pro" panose="020B0504020202020204" pitchFamily="34" charset="0"/>
                </a:endParaRPr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C761866C-8E2C-F452-4E93-F71C148F418D}"/>
                </a:ext>
              </a:extLst>
            </p:cNvPr>
            <p:cNvSpPr/>
            <p:nvPr/>
          </p:nvSpPr>
          <p:spPr>
            <a:xfrm rot="965036">
              <a:off x="1877252" y="859209"/>
              <a:ext cx="811410" cy="373365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Neue Haas Grotesk Text Pro" panose="020B0504020202020204" pitchFamily="34" charset="0"/>
              </a:endParaRPr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408671A3-FB4F-D199-B74C-3E003FFD44B5}"/>
              </a:ext>
            </a:extLst>
          </p:cNvPr>
          <p:cNvSpPr/>
          <p:nvPr/>
        </p:nvSpPr>
        <p:spPr>
          <a:xfrm rot="20722481">
            <a:off x="253159" y="2066597"/>
            <a:ext cx="11942167" cy="3560640"/>
          </a:xfrm>
          <a:prstGeom prst="ellipse">
            <a:avLst/>
          </a:prstGeom>
          <a:noFill/>
          <a:ln w="381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latin typeface="Neue Haas Grotesk Text Pro" panose="020B0504020202020204" pitchFamily="34" charset="0"/>
            </a:endParaRPr>
          </a:p>
        </p:txBody>
      </p:sp>
      <p:sp>
        <p:nvSpPr>
          <p:cNvPr id="4" name="Titre 2">
            <a:extLst>
              <a:ext uri="{FF2B5EF4-FFF2-40B4-BE49-F238E27FC236}">
                <a16:creationId xmlns:a16="http://schemas.microsoft.com/office/drawing/2014/main" id="{CB293FD5-5765-6927-8628-6320E81CB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7104203" cy="720000"/>
          </a:xfrm>
        </p:spPr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IT-String Update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4CA2E39-55D3-5A98-B22F-528791DBA356}"/>
              </a:ext>
            </a:extLst>
          </p:cNvPr>
          <p:cNvSpPr txBox="1">
            <a:spLocks/>
          </p:cNvSpPr>
          <p:nvPr/>
        </p:nvSpPr>
        <p:spPr>
          <a:xfrm>
            <a:off x="3485228" y="6466031"/>
            <a:ext cx="112435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January 2026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67E5F1F-5A33-879D-A134-269EA1B27569}"/>
              </a:ext>
            </a:extLst>
          </p:cNvPr>
          <p:cNvSpPr txBox="1">
            <a:spLocks/>
          </p:cNvSpPr>
          <p:nvPr/>
        </p:nvSpPr>
        <p:spPr>
          <a:xfrm>
            <a:off x="4259262" y="647153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ATS Management address to the Sector</a:t>
            </a:r>
            <a:endParaRPr lang="en-US" sz="1200" dirty="0">
              <a:solidFill>
                <a:srgbClr val="0033A0"/>
              </a:solidFill>
              <a:latin typeface="Neue Haas Grotesk Tex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73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56" grpId="0"/>
      <p:bldP spid="63" grpId="0" animBg="1"/>
      <p:bldP spid="5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8B722E-054C-1CA9-EF5E-C92313B6D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942772"/>
            <a:ext cx="6123440" cy="231687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Inner Triplet String installation was completed and preparation for cool down started in July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A470D-4732-047B-DD57-34BF1F2FD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3030B9-3978-24FA-C63F-CB1C03D022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8187" y="1079405"/>
            <a:ext cx="5554323" cy="18319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4707DF-28E1-7004-CF8E-DD76BD1D89C5}"/>
              </a:ext>
            </a:extLst>
          </p:cNvPr>
          <p:cNvSpPr txBox="1"/>
          <p:nvPr/>
        </p:nvSpPr>
        <p:spPr>
          <a:xfrm>
            <a:off x="0" y="4108690"/>
            <a:ext cx="28561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Neue Haas Grotesk Text Pro" panose="020B0504020202020204" pitchFamily="34" charset="0"/>
              </a:rPr>
              <a:t>The Inner Triplet String Testbed</a:t>
            </a:r>
          </a:p>
        </p:txBody>
      </p:sp>
      <p:sp>
        <p:nvSpPr>
          <p:cNvPr id="9" name="Titre 2">
            <a:extLst>
              <a:ext uri="{FF2B5EF4-FFF2-40B4-BE49-F238E27FC236}">
                <a16:creationId xmlns:a16="http://schemas.microsoft.com/office/drawing/2014/main" id="{A3F3528E-A5DC-C514-82E9-3F4E665BB74B}"/>
              </a:ext>
            </a:extLst>
          </p:cNvPr>
          <p:cNvSpPr txBox="1">
            <a:spLocks/>
          </p:cNvSpPr>
          <p:nvPr/>
        </p:nvSpPr>
        <p:spPr>
          <a:xfrm>
            <a:off x="578006" y="222772"/>
            <a:ext cx="7104203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Neue Haas Grotesk Text Pro" panose="020B0504020202020204" pitchFamily="34" charset="0"/>
                <a:cs typeface="Times New Roman" panose="02020603050405020304" pitchFamily="18" charset="0"/>
              </a:rPr>
              <a:t>IT-String Update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7A10E67-1645-2A05-3AB6-1A9FF6391366}"/>
              </a:ext>
            </a:extLst>
          </p:cNvPr>
          <p:cNvSpPr txBox="1">
            <a:spLocks/>
          </p:cNvSpPr>
          <p:nvPr/>
        </p:nvSpPr>
        <p:spPr>
          <a:xfrm>
            <a:off x="3485228" y="6466031"/>
            <a:ext cx="112435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January 2026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DB5A335-5549-4FAA-EAEF-885E28F2E346}"/>
              </a:ext>
            </a:extLst>
          </p:cNvPr>
          <p:cNvSpPr txBox="1">
            <a:spLocks/>
          </p:cNvSpPr>
          <p:nvPr/>
        </p:nvSpPr>
        <p:spPr>
          <a:xfrm>
            <a:off x="4259262" y="647153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ATS Management address to the Sector</a:t>
            </a:r>
            <a:endParaRPr lang="en-US" sz="1200" dirty="0">
              <a:solidFill>
                <a:srgbClr val="0033A0"/>
              </a:solidFill>
              <a:latin typeface="Neue Haas Grotesk Text Pro" panose="020B0504020202020204" pitchFamily="34" charset="0"/>
            </a:endParaRPr>
          </a:p>
        </p:txBody>
      </p:sp>
      <p:pic>
        <p:nvPicPr>
          <p:cNvPr id="11" name="Picture 10" descr="A diagram of a machine&#10;&#10;AI-generated content may be incorrect.">
            <a:extLst>
              <a:ext uri="{FF2B5EF4-FFF2-40B4-BE49-F238E27FC236}">
                <a16:creationId xmlns:a16="http://schemas.microsoft.com/office/drawing/2014/main" id="{D137D8D7-2713-5F5C-EE0B-CFFD2BB9E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4273" y="3047997"/>
            <a:ext cx="10707389" cy="3278407"/>
          </a:xfrm>
          <a:prstGeom prst="rect">
            <a:avLst/>
          </a:prstGeom>
        </p:spPr>
      </p:pic>
      <p:pic>
        <p:nvPicPr>
          <p:cNvPr id="13" name="Picture 12" descr="A picture containing shape&#10;&#10;Description automatically generated">
            <a:extLst>
              <a:ext uri="{FF2B5EF4-FFF2-40B4-BE49-F238E27FC236}">
                <a16:creationId xmlns:a16="http://schemas.microsoft.com/office/drawing/2014/main" id="{4D8390A9-05AA-5F5F-2623-3698135712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339" y="1923677"/>
            <a:ext cx="12192000" cy="490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94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8F971-4BF4-3040-CC91-471ACD86F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82" y="180000"/>
            <a:ext cx="12104318" cy="1048562"/>
          </a:xfrm>
        </p:spPr>
        <p:txBody>
          <a:bodyPr/>
          <a:lstStyle/>
          <a:p>
            <a:r>
              <a:rPr lang="en-FR" dirty="0">
                <a:cs typeface="Calibri" panose="020F0502020204030204" pitchFamily="34" charset="0"/>
              </a:rPr>
              <a:t>IT String repair completed </a:t>
            </a:r>
            <a:r>
              <a:rPr lang="en-US" dirty="0">
                <a:cs typeface="Calibri" panose="020F0502020204030204" pitchFamily="34" charset="0"/>
              </a:rPr>
              <a:t>by </a:t>
            </a:r>
            <a:r>
              <a:rPr lang="en-FR" dirty="0">
                <a:cs typeface="Calibri" panose="020F0502020204030204" pitchFamily="34" charset="0"/>
              </a:rPr>
              <a:t>end 2025 – </a:t>
            </a:r>
            <a:br>
              <a:rPr lang="en-US" dirty="0">
                <a:cs typeface="Calibri" panose="020F0502020204030204" pitchFamily="34" charset="0"/>
              </a:rPr>
            </a:br>
            <a:r>
              <a:rPr lang="en-US" dirty="0">
                <a:cs typeface="Calibri" panose="020F0502020204030204" pitchFamily="34" charset="0"/>
              </a:rPr>
              <a:t>Cooldown completed and powering ongoing</a:t>
            </a:r>
            <a:r>
              <a:rPr lang="en-FR">
                <a:cs typeface="Calibri" panose="020F0502020204030204" pitchFamily="34" charset="0"/>
              </a:rPr>
              <a:t> </a:t>
            </a:r>
            <a:endParaRPr lang="en-FR" dirty="0"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0BC6C-3DBF-2E7B-1FA3-19FDEF747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D99113B-26D1-A8E8-6DB9-57B0B06C4F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335" y="1228562"/>
            <a:ext cx="11376000" cy="552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7099529-8876-D900-2D8E-60F2B1F1ECDB}"/>
              </a:ext>
            </a:extLst>
          </p:cNvPr>
          <p:cNvSpPr txBox="1">
            <a:spLocks/>
          </p:cNvSpPr>
          <p:nvPr/>
        </p:nvSpPr>
        <p:spPr>
          <a:xfrm>
            <a:off x="3485228" y="6466031"/>
            <a:ext cx="112435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January 2026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B3E58CA-5580-8937-D690-243466F4F9D9}"/>
              </a:ext>
            </a:extLst>
          </p:cNvPr>
          <p:cNvSpPr txBox="1">
            <a:spLocks/>
          </p:cNvSpPr>
          <p:nvPr/>
        </p:nvSpPr>
        <p:spPr>
          <a:xfrm>
            <a:off x="4259262" y="647153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ATS Management address to the Sector</a:t>
            </a:r>
            <a:endParaRPr lang="en-US" sz="1200" dirty="0">
              <a:solidFill>
                <a:srgbClr val="0033A0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1DFE1A-5758-4552-927E-E1696D04A519}"/>
              </a:ext>
            </a:extLst>
          </p:cNvPr>
          <p:cNvSpPr/>
          <p:nvPr/>
        </p:nvSpPr>
        <p:spPr>
          <a:xfrm>
            <a:off x="4586259" y="4300241"/>
            <a:ext cx="7505186" cy="2448732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Neue Haas Grotesk Text Pro" panose="020B0504020202020204" pitchFamily="34" charset="0"/>
                <a:sym typeface="Wingdings" pitchFamily="2" charset="2"/>
              </a:rPr>
              <a:t>The IT-String will provide validation of the HL-LHC magnetic and powering concept and provide valuable operational experience before the start of LS3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B8EB75-A52E-A81C-E7B8-51313F093BAC}"/>
              </a:ext>
            </a:extLst>
          </p:cNvPr>
          <p:cNvSpPr/>
          <p:nvPr/>
        </p:nvSpPr>
        <p:spPr>
          <a:xfrm>
            <a:off x="0" y="1217899"/>
            <a:ext cx="8317414" cy="3073312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Neue Haas Grotesk Text Pro" panose="020B0504020202020204" pitchFamily="34" charset="0"/>
                <a:sym typeface="Wingdings" pitchFamily="2" charset="2"/>
              </a:rPr>
              <a:t>Preparation for cooldown showed vacuum leaks at 2 locations in 2025</a:t>
            </a:r>
          </a:p>
          <a:p>
            <a:pPr lvl="0" algn="ctr"/>
            <a:endParaRPr lang="en-US" sz="2400" b="1" dirty="0">
              <a:solidFill>
                <a:prstClr val="white"/>
              </a:solidFill>
              <a:latin typeface="Neue Haas Grotesk Text Pro" panose="020B0504020202020204" pitchFamily="34" charset="0"/>
              <a:sym typeface="Wingdings" pitchFamily="2" charset="2"/>
            </a:endParaRPr>
          </a:p>
          <a:p>
            <a:pPr lvl="0" algn="ctr"/>
            <a:r>
              <a:rPr lang="en-US" sz="2400" b="1" dirty="0">
                <a:solidFill>
                  <a:prstClr val="white"/>
                </a:solidFill>
                <a:latin typeface="Neue Haas Grotesk Text Pro" panose="020B0504020202020204" pitchFamily="34" charset="0"/>
                <a:sym typeface="Wingdings" pitchFamily="2" charset="2"/>
              </a:rPr>
              <a:t>Cause of the leaks was swiftly identified, unveiling a conceptual problem of the N-Line system [power lines across the assembly] for the installation in the tunnel</a:t>
            </a:r>
          </a:p>
          <a:p>
            <a:pPr lvl="0" algn="ctr"/>
            <a:endParaRPr lang="en-US" sz="2400" b="1" dirty="0">
              <a:solidFill>
                <a:prstClr val="white"/>
              </a:solidFill>
              <a:latin typeface="Neue Haas Grotesk Text Pro" panose="020B0504020202020204" pitchFamily="34" charset="0"/>
              <a:sym typeface="Wingdings" pitchFamily="2" charset="2"/>
            </a:endParaRPr>
          </a:p>
          <a:p>
            <a:pPr lvl="0" algn="ctr"/>
            <a:endParaRPr lang="en-US" sz="2400" b="1" dirty="0">
              <a:solidFill>
                <a:prstClr val="white"/>
              </a:solidFill>
              <a:latin typeface="Neue Haas Grotesk Text Pro" panose="020B0504020202020204" pitchFamily="34" charset="0"/>
              <a:sym typeface="Wingdings" pitchFamily="2" charset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2D42C8-FF69-B619-7125-2A377A822AD4}"/>
              </a:ext>
            </a:extLst>
          </p:cNvPr>
          <p:cNvSpPr/>
          <p:nvPr/>
        </p:nvSpPr>
        <p:spPr>
          <a:xfrm>
            <a:off x="0" y="1237592"/>
            <a:ext cx="8317414" cy="3073312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prstClr val="white"/>
                </a:solidFill>
                <a:latin typeface="Neue Haas Grotesk Text Pro" panose="020B0504020202020204" pitchFamily="34" charset="0"/>
                <a:sym typeface="Wingdings" pitchFamily="2" charset="2"/>
              </a:rPr>
              <a:t>Preparation for cooldown showed vacuum leaks at 2 locations in 2025</a:t>
            </a:r>
          </a:p>
          <a:p>
            <a:pPr lvl="0" algn="ctr"/>
            <a:endParaRPr lang="en-US" sz="2400" b="1" dirty="0">
              <a:solidFill>
                <a:prstClr val="white"/>
              </a:solidFill>
              <a:latin typeface="Neue Haas Grotesk Text Pro" panose="020B0504020202020204" pitchFamily="34" charset="0"/>
              <a:sym typeface="Wingdings" pitchFamily="2" charset="2"/>
            </a:endParaRPr>
          </a:p>
          <a:p>
            <a:pPr lvl="0" algn="ctr"/>
            <a:r>
              <a:rPr lang="en-US" sz="2400" b="1" dirty="0">
                <a:solidFill>
                  <a:prstClr val="white"/>
                </a:solidFill>
                <a:latin typeface="Neue Haas Grotesk Text Pro" panose="020B0504020202020204" pitchFamily="34" charset="0"/>
                <a:sym typeface="Wingdings" pitchFamily="2" charset="2"/>
              </a:rPr>
              <a:t>Cause of the leaks was swiftly identified, unveiling a conceptual problem of the N-Line system [power lines across the assembly] for the installation in the tunnel</a:t>
            </a:r>
          </a:p>
          <a:p>
            <a:pPr lvl="0" algn="ctr"/>
            <a:endParaRPr lang="en-US" sz="2400" b="1" dirty="0">
              <a:solidFill>
                <a:prstClr val="white"/>
              </a:solidFill>
              <a:latin typeface="Neue Haas Grotesk Text Pro" panose="020B0504020202020204" pitchFamily="34" charset="0"/>
              <a:sym typeface="Wingdings" pitchFamily="2" charset="2"/>
            </a:endParaRPr>
          </a:p>
          <a:p>
            <a:pPr lvl="0" algn="ctr"/>
            <a:r>
              <a:rPr lang="en-US" sz="2400" b="1" dirty="0">
                <a:solidFill>
                  <a:srgbClr val="0070C0"/>
                </a:solidFill>
                <a:latin typeface="Neue Haas Grotesk Text Pro" panose="020B0504020202020204" pitchFamily="34" charset="0"/>
                <a:sym typeface="Wingdings" pitchFamily="2" charset="2"/>
              </a:rPr>
              <a:t>with time for developing design upgrades!!!</a:t>
            </a:r>
          </a:p>
        </p:txBody>
      </p:sp>
    </p:spTree>
    <p:extLst>
      <p:ext uri="{BB962C8B-B14F-4D97-AF65-F5344CB8AC3E}">
        <p14:creationId xmlns:p14="http://schemas.microsoft.com/office/powerpoint/2010/main" val="298562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DEE8D-FB2D-67CA-5AE8-AD3D96F52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39E47-1670-D722-F514-8667EB22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8C19C1-B9B4-9A6E-AC92-6CA6DD4655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67146" y="0"/>
            <a:ext cx="11457708" cy="644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2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298820-9935-DC8A-1C36-BA88AA109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49A117-184C-7BFB-2FF3-03E4B07933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04" t="5880" r="3446" b="36078"/>
          <a:stretch>
            <a:fillRect/>
          </a:stretch>
        </p:blipFill>
        <p:spPr>
          <a:xfrm>
            <a:off x="1011383" y="2493818"/>
            <a:ext cx="10695709" cy="3740728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F622A292-87B0-BDFD-6AA1-FD84FCAE246D}"/>
              </a:ext>
            </a:extLst>
          </p:cNvPr>
          <p:cNvSpPr txBox="1">
            <a:spLocks/>
          </p:cNvSpPr>
          <p:nvPr/>
        </p:nvSpPr>
        <p:spPr>
          <a:xfrm>
            <a:off x="407985" y="656069"/>
            <a:ext cx="11376025" cy="18377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CERN Strategy and Priorities for 2026-2030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latin typeface="Arial"/>
              </a:rPr>
              <a:t>Strongly based on European Strategy for Particle Physics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8563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39887-107F-DB83-103F-536D95160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724A9C-AF1A-63F4-63FC-D80A7538F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Finishing successfully the LHC Run3 in 2026</a:t>
            </a:r>
          </a:p>
          <a:p>
            <a:r>
              <a:rPr lang="en-US" sz="24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Complete the HL-LHC IT-String test in 2026</a:t>
            </a:r>
          </a:p>
          <a:p>
            <a:r>
              <a:rPr lang="en-US" sz="2400" dirty="0">
                <a:solidFill>
                  <a:schemeClr val="tx2"/>
                </a:solidFill>
              </a:rPr>
              <a:t>Launch and conduct the Long Shutdown 3 according to Schedule</a:t>
            </a:r>
            <a:endParaRPr lang="en-US" sz="2100" dirty="0">
              <a:solidFill>
                <a:schemeClr val="tx2"/>
              </a:solidFill>
            </a:endParaRPr>
          </a:p>
          <a:p>
            <a:pPr lvl="1"/>
            <a:r>
              <a:rPr lang="en-US" sz="2100" dirty="0">
                <a:solidFill>
                  <a:schemeClr val="tx2"/>
                </a:solidFill>
              </a:rPr>
              <a:t>Start of LS3 for the LHC end June 2026</a:t>
            </a:r>
          </a:p>
          <a:p>
            <a:pPr lvl="1"/>
            <a:r>
              <a:rPr lang="en-US" sz="2100" dirty="0">
                <a:solidFill>
                  <a:schemeClr val="tx2"/>
                </a:solidFill>
              </a:rPr>
              <a:t>Re-start of the accelerator complex [Linac3, Linac 4, PS, PSB, ISOLDE, LEIR and the anti-proton complex] in 2028</a:t>
            </a:r>
          </a:p>
          <a:p>
            <a:pPr lvl="1"/>
            <a:r>
              <a:rPr lang="en-US" sz="2100" dirty="0">
                <a:solidFill>
                  <a:schemeClr val="tx2"/>
                </a:solidFill>
              </a:rPr>
              <a:t>NA-Cons implementation</a:t>
            </a:r>
          </a:p>
          <a:p>
            <a:pPr lvl="1"/>
            <a:r>
              <a:rPr lang="en-US" sz="2100" dirty="0">
                <a:solidFill>
                  <a:schemeClr val="tx2"/>
                </a:solidFill>
              </a:rPr>
              <a:t>Restart of the SPS in 2029</a:t>
            </a:r>
          </a:p>
          <a:p>
            <a:pPr lvl="1"/>
            <a:r>
              <a:rPr lang="en-US" sz="2100" dirty="0">
                <a:solidFill>
                  <a:schemeClr val="tx2"/>
                </a:solidFill>
              </a:rPr>
              <a:t>Implement the HL-LHC project during LS3 and start HL-LHC operation in 2030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D7B956-CE87-CEAF-8244-FCA2CB1D1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Challenges for the Coming 5 years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D5ABA-E705-DA40-A98F-BC94ED1DA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A5EE493-6278-2CBA-0ABE-F2AF8B46051A}"/>
              </a:ext>
            </a:extLst>
          </p:cNvPr>
          <p:cNvSpPr txBox="1">
            <a:spLocks/>
          </p:cNvSpPr>
          <p:nvPr/>
        </p:nvSpPr>
        <p:spPr>
          <a:xfrm>
            <a:off x="3485228" y="6466031"/>
            <a:ext cx="112435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January 2026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F15B7E3-7286-7388-33B5-1254D6E4C67E}"/>
              </a:ext>
            </a:extLst>
          </p:cNvPr>
          <p:cNvSpPr txBox="1">
            <a:spLocks/>
          </p:cNvSpPr>
          <p:nvPr/>
        </p:nvSpPr>
        <p:spPr>
          <a:xfrm>
            <a:off x="4259262" y="647153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ATS Management address to the Sector</a:t>
            </a:r>
            <a:endParaRPr lang="en-US" sz="1200" dirty="0">
              <a:solidFill>
                <a:srgbClr val="0033A0"/>
              </a:solidFill>
              <a:latin typeface="Neue Haas Grotesk Tex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80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7141F-3275-2528-93D2-32D7C8ED21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84309-20AF-ED43-B5BE-E5E0B0CC7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767" y="495797"/>
            <a:ext cx="10767650" cy="606056"/>
          </a:xfrm>
        </p:spPr>
        <p:txBody>
          <a:bodyPr/>
          <a:lstStyle/>
          <a:p>
            <a:r>
              <a:rPr lang="en-GB" noProof="0" dirty="0"/>
              <a:t>Long Shutdown (LS3)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15FE87-D8C8-3FC7-F425-245CFD61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B2ED26-7688-EA84-161D-5333A96DF5C9}"/>
              </a:ext>
            </a:extLst>
          </p:cNvPr>
          <p:cNvSpPr txBox="1"/>
          <p:nvPr/>
        </p:nvSpPr>
        <p:spPr>
          <a:xfrm>
            <a:off x="1004988" y="4425720"/>
            <a:ext cx="2878684" cy="18004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300"/>
              </a:spcAft>
            </a:pPr>
            <a:r>
              <a:rPr lang="en-GB" b="1" u="sng" noProof="0" dirty="0">
                <a:latin typeface="Neue Haas Grotesk Text Pro" panose="020B0504020202020204" pitchFamily="34" charset="0"/>
              </a:rPr>
              <a:t>LS3 start</a:t>
            </a:r>
          </a:p>
          <a:p>
            <a:pPr algn="l">
              <a:spcAft>
                <a:spcPts val="300"/>
              </a:spcAft>
            </a:pPr>
            <a:endParaRPr lang="en-GB" sz="1400" u="sng" noProof="0" dirty="0">
              <a:latin typeface="Neue Haas Grotesk Text Pro" panose="020B0504020202020204" pitchFamily="34" charset="0"/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1162050" algn="l"/>
              </a:tabLst>
            </a:pPr>
            <a:r>
              <a:rPr lang="en-GB" sz="1400" dirty="0">
                <a:latin typeface="Neue Haas Grotesk Text Pro" panose="020B0504020202020204" pitchFamily="34" charset="0"/>
              </a:rPr>
              <a:t>AWAKE: 	02.06.2025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1162050" algn="l"/>
              </a:tabLst>
            </a:pPr>
            <a:r>
              <a:rPr lang="en-GB" sz="1400" dirty="0">
                <a:latin typeface="Neue Haas Grotesk Text Pro" panose="020B0504020202020204" pitchFamily="34" charset="0"/>
              </a:rPr>
              <a:t>ISOLDE: 	08.12.2025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1162050" algn="l"/>
              </a:tabLst>
            </a:pPr>
            <a:r>
              <a:rPr lang="en-GB" sz="1400" dirty="0">
                <a:latin typeface="Neue Haas Grotesk Text Pro" panose="020B0504020202020204" pitchFamily="34" charset="0"/>
              </a:rPr>
              <a:t>LHC: 	29.06.2026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1162050" algn="l"/>
              </a:tabLst>
            </a:pPr>
            <a:r>
              <a:rPr lang="en-GB" sz="1400" dirty="0">
                <a:latin typeface="Neue Haas Grotesk Text Pro" panose="020B0504020202020204" pitchFamily="34" charset="0"/>
              </a:rPr>
              <a:t>Injectors:	31.08.2026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1162050" algn="l"/>
              </a:tabLst>
            </a:pPr>
            <a:r>
              <a:rPr lang="en-GB" sz="1400" noProof="0" dirty="0">
                <a:latin typeface="Neue Haas Grotesk Text Pro" panose="020B0504020202020204" pitchFamily="34" charset="0"/>
              </a:rPr>
              <a:t>L3: 	30.11.2026</a:t>
            </a:r>
            <a:endParaRPr lang="en-GB" sz="1400" b="1" noProof="0" dirty="0">
              <a:solidFill>
                <a:srgbClr val="FF0000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33DBF3-8D5F-BF1A-E169-D6E40C3DD4D6}"/>
              </a:ext>
            </a:extLst>
          </p:cNvPr>
          <p:cNvSpPr txBox="1"/>
          <p:nvPr/>
        </p:nvSpPr>
        <p:spPr>
          <a:xfrm>
            <a:off x="4820481" y="4425720"/>
            <a:ext cx="2611984" cy="17697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300"/>
              </a:spcAft>
            </a:pPr>
            <a:r>
              <a:rPr lang="en-GB" b="1" u="sng" noProof="0" dirty="0">
                <a:latin typeface="Neue Haas Grotesk Text Pro" panose="020B0504020202020204" pitchFamily="34" charset="0"/>
              </a:rPr>
              <a:t>Inj. Operation restart</a:t>
            </a:r>
          </a:p>
          <a:p>
            <a:pPr algn="l">
              <a:spcAft>
                <a:spcPts val="300"/>
              </a:spcAft>
            </a:pPr>
            <a:endParaRPr lang="en-GB" sz="1400" u="sng" noProof="0" dirty="0">
              <a:latin typeface="Neue Haas Grotesk Text Pro" panose="020B0504020202020204" pitchFamily="34" charset="0"/>
            </a:endParaRPr>
          </a:p>
          <a:p>
            <a:pPr marL="342900" lvl="0" indent="-34290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400" noProof="0" dirty="0">
                <a:effectLst/>
                <a:latin typeface="Neue Haas Grotesk Text Pro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L4 : 	May 2028</a:t>
            </a:r>
            <a:endParaRPr lang="en-GB" sz="1400" noProof="0" dirty="0">
              <a:effectLst/>
              <a:latin typeface="Neue Haas Grotesk Text Pro" panose="020B05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400" noProof="0" dirty="0">
                <a:effectLst/>
                <a:latin typeface="Neue Haas Grotesk Text Pro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PSB : 	May 2028</a:t>
            </a:r>
            <a:endParaRPr lang="en-GB" sz="1400" noProof="0" dirty="0">
              <a:effectLst/>
              <a:latin typeface="Neue Haas Grotesk Text Pro" panose="020B05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400" noProof="0" dirty="0">
                <a:effectLst/>
                <a:latin typeface="Neue Haas Grotesk Text Pro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 : 	July 2028 (*)</a:t>
            </a:r>
            <a:endParaRPr lang="en-GB" sz="1400" noProof="0" dirty="0">
              <a:effectLst/>
              <a:latin typeface="Neue Haas Grotesk Text Pro" panose="020B05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400" noProof="0" dirty="0">
                <a:effectLst/>
                <a:latin typeface="Neue Haas Grotesk Text Pro" panose="020B05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SPS : 	April/May 2029 (*)</a:t>
            </a:r>
          </a:p>
          <a:p>
            <a:pPr lvl="0">
              <a:spcAft>
                <a:spcPts val="300"/>
              </a:spcAft>
            </a:pPr>
            <a:r>
              <a:rPr lang="en-GB" sz="1200" noProof="0" dirty="0">
                <a:latin typeface="Neue Haas Grotesk Text Pro" panose="020B0504020202020204" pitchFamily="34" charset="0"/>
                <a:cs typeface="Times New Roman" panose="02020603050405020304" pitchFamily="18" charset="0"/>
              </a:rPr>
              <a:t>(*) To be optimised</a:t>
            </a:r>
            <a:endParaRPr lang="en-GB" sz="1200" noProof="0" dirty="0">
              <a:latin typeface="Neue Haas Grotesk Text Pro" panose="020B05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217021-E97A-3574-F0E4-5C9A4813951B}"/>
              </a:ext>
            </a:extLst>
          </p:cNvPr>
          <p:cNvSpPr txBox="1"/>
          <p:nvPr/>
        </p:nvSpPr>
        <p:spPr>
          <a:xfrm>
            <a:off x="8369274" y="4425720"/>
            <a:ext cx="3478837" cy="15465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300"/>
              </a:spcAft>
            </a:pPr>
            <a:r>
              <a:rPr lang="en-GB" b="1" u="sng" noProof="0" dirty="0">
                <a:latin typeface="Neue Haas Grotesk Text Pro" panose="020B0504020202020204" pitchFamily="34" charset="0"/>
              </a:rPr>
              <a:t>LHC restart</a:t>
            </a:r>
          </a:p>
          <a:p>
            <a:pPr algn="l">
              <a:spcAft>
                <a:spcPts val="300"/>
              </a:spcAft>
              <a:tabLst>
                <a:tab pos="2243138" algn="l"/>
              </a:tabLst>
            </a:pPr>
            <a:endParaRPr lang="en-GB" sz="1400" u="sng" noProof="0" dirty="0">
              <a:latin typeface="Neue Haas Grotesk Text Pro" panose="020B0504020202020204" pitchFamily="34" charset="0"/>
            </a:endParaRPr>
          </a:p>
          <a:p>
            <a:pPr marL="285750" indent="-285750" algn="l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2243138" algn="l"/>
              </a:tabLst>
            </a:pPr>
            <a:r>
              <a:rPr lang="en-GB" sz="1400" noProof="0" dirty="0">
                <a:latin typeface="Neue Haas Grotesk Text Pro" panose="020B0504020202020204" pitchFamily="34" charset="0"/>
              </a:rPr>
              <a:t>1</a:t>
            </a:r>
            <a:r>
              <a:rPr lang="en-GB" sz="1400" baseline="30000" noProof="0" dirty="0">
                <a:latin typeface="Neue Haas Grotesk Text Pro" panose="020B0504020202020204" pitchFamily="34" charset="0"/>
              </a:rPr>
              <a:t>st</a:t>
            </a:r>
            <a:r>
              <a:rPr lang="en-GB" sz="1400" noProof="0" dirty="0">
                <a:latin typeface="Neue Haas Grotesk Text Pro" panose="020B0504020202020204" pitchFamily="34" charset="0"/>
              </a:rPr>
              <a:t> sectors cooldown : 	Early 2029</a:t>
            </a:r>
          </a:p>
          <a:p>
            <a:pPr marL="285750" indent="-285750" algn="l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2243138" algn="l"/>
              </a:tabLst>
            </a:pPr>
            <a:r>
              <a:rPr lang="en-GB" sz="1400" noProof="0" dirty="0">
                <a:latin typeface="Neue Haas Grotesk Text Pro" panose="020B0504020202020204" pitchFamily="34" charset="0"/>
              </a:rPr>
              <a:t>Final HW Com (P1&amp;5) : 	January 2030</a:t>
            </a:r>
          </a:p>
          <a:p>
            <a:pPr marL="285750" indent="-285750" algn="l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2243138" algn="l"/>
              </a:tabLst>
            </a:pPr>
            <a:r>
              <a:rPr lang="en-GB" sz="1400" noProof="0" dirty="0">
                <a:latin typeface="Neue Haas Grotesk Text Pro" panose="020B0504020202020204" pitchFamily="34" charset="0"/>
              </a:rPr>
              <a:t>Caverns closure : 	Mid May 2030</a:t>
            </a:r>
          </a:p>
          <a:p>
            <a:pPr marL="285750" indent="-285750" algn="l"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2243138" algn="l"/>
              </a:tabLst>
            </a:pPr>
            <a:r>
              <a:rPr lang="en-GB" sz="1400" noProof="0" dirty="0">
                <a:latin typeface="Neue Haas Grotesk Text Pro" panose="020B0504020202020204" pitchFamily="34" charset="0"/>
              </a:rPr>
              <a:t>Beam vac valves op : 	End May 2030</a:t>
            </a:r>
          </a:p>
        </p:txBody>
      </p:sp>
      <p:pic>
        <p:nvPicPr>
          <p:cNvPr id="13" name="Picture 12" descr="A red and yellow rectangular object with white text&#10;&#10;AI-generated content may be incorrect.">
            <a:extLst>
              <a:ext uri="{FF2B5EF4-FFF2-40B4-BE49-F238E27FC236}">
                <a16:creationId xmlns:a16="http://schemas.microsoft.com/office/drawing/2014/main" id="{DE982D69-8F30-A7D2-2620-D572DCF8D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3" y="1596907"/>
            <a:ext cx="12183687" cy="2553056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EAE5640-8ACA-199C-D1E5-8292660F067A}"/>
              </a:ext>
            </a:extLst>
          </p:cNvPr>
          <p:cNvSpPr txBox="1">
            <a:spLocks/>
          </p:cNvSpPr>
          <p:nvPr/>
        </p:nvSpPr>
        <p:spPr>
          <a:xfrm>
            <a:off x="3485228" y="6466031"/>
            <a:ext cx="112435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January 2026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F939DEC-088E-C5F5-7DD7-DA8C0D5CBE23}"/>
              </a:ext>
            </a:extLst>
          </p:cNvPr>
          <p:cNvSpPr txBox="1">
            <a:spLocks/>
          </p:cNvSpPr>
          <p:nvPr/>
        </p:nvSpPr>
        <p:spPr>
          <a:xfrm>
            <a:off x="4259262" y="647153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ATS Management address to the Sector</a:t>
            </a:r>
            <a:endParaRPr lang="en-US" sz="1200" dirty="0">
              <a:solidFill>
                <a:srgbClr val="0033A0"/>
              </a:solidFill>
              <a:latin typeface="Neue Haas Grotesk Tex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8551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85B6424-ED38-F728-C32D-C80078CAC7F8}"/>
              </a:ext>
            </a:extLst>
          </p:cNvPr>
          <p:cNvSpPr txBox="1">
            <a:spLocks/>
          </p:cNvSpPr>
          <p:nvPr/>
        </p:nvSpPr>
        <p:spPr>
          <a:xfrm>
            <a:off x="3485228" y="6466031"/>
            <a:ext cx="112435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January 2026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7F1538A-129F-6292-5B6F-0C6DF03DF460}"/>
              </a:ext>
            </a:extLst>
          </p:cNvPr>
          <p:cNvSpPr txBox="1">
            <a:spLocks/>
          </p:cNvSpPr>
          <p:nvPr/>
        </p:nvSpPr>
        <p:spPr>
          <a:xfrm>
            <a:off x="4259262" y="647153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ATS Management address to the Sector</a:t>
            </a:r>
            <a:endParaRPr lang="en-US" sz="1200" dirty="0">
              <a:solidFill>
                <a:srgbClr val="0033A0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748793-ADFD-22F6-B09B-1FD37E4EA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36822"/>
            <a:ext cx="11640616" cy="561205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LS3 Schedule: Latest Version [October’25] fits into 47 months!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9226692-914D-2CF6-C2D5-4A4EA1DAFA67}"/>
              </a:ext>
            </a:extLst>
          </p:cNvPr>
          <p:cNvSpPr txBox="1"/>
          <p:nvPr/>
        </p:nvSpPr>
        <p:spPr>
          <a:xfrm>
            <a:off x="407368" y="1047360"/>
            <a:ext cx="3291608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F787DF"/>
                </a:solidFill>
                <a:latin typeface="Neue Haas Grotesk Text Pro" panose="020B0504020202020204" pitchFamily="34" charset="0"/>
              </a:rPr>
              <a:t>LSS dismantling after </a:t>
            </a:r>
            <a:r>
              <a:rPr lang="en-GB" sz="1600" i="1" dirty="0" err="1">
                <a:solidFill>
                  <a:srgbClr val="F787DF"/>
                </a:solidFill>
                <a:latin typeface="Neue Haas Grotesk Text Pro" panose="020B0504020202020204" pitchFamily="34" charset="0"/>
              </a:rPr>
              <a:t>cryo</a:t>
            </a:r>
            <a:r>
              <a:rPr lang="en-GB" sz="1600" i="1" dirty="0">
                <a:solidFill>
                  <a:srgbClr val="F787DF"/>
                </a:solidFill>
                <a:latin typeface="Neue Haas Grotesk Text Pro" panose="020B0504020202020204" pitchFamily="34" charset="0"/>
              </a:rPr>
              <a:t> lockout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6FD6839-3FFB-675C-B55E-7C44741C96F7}"/>
              </a:ext>
            </a:extLst>
          </p:cNvPr>
          <p:cNvSpPr txBox="1"/>
          <p:nvPr/>
        </p:nvSpPr>
        <p:spPr>
          <a:xfrm>
            <a:off x="407368" y="1539213"/>
            <a:ext cx="2366445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7030A0"/>
                </a:solidFill>
                <a:latin typeface="Neue Haas Grotesk Text Pro" panose="020B0504020202020204" pitchFamily="34" charset="0"/>
              </a:rPr>
              <a:t>Cabling dismantling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2A6963-6C4D-2F54-0822-1339F4E22163}"/>
              </a:ext>
            </a:extLst>
          </p:cNvPr>
          <p:cNvSpPr txBox="1"/>
          <p:nvPr/>
        </p:nvSpPr>
        <p:spPr>
          <a:xfrm>
            <a:off x="434427" y="2192452"/>
            <a:ext cx="2708987" cy="58477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CC6600"/>
                </a:solidFill>
                <a:latin typeface="Neue Haas Grotesk Text Pro" panose="020B0504020202020204" pitchFamily="34" charset="0"/>
              </a:rPr>
              <a:t>Core excavation (LHC side)</a:t>
            </a:r>
            <a:br>
              <a:rPr lang="en-GB" sz="1600" i="1" dirty="0">
                <a:solidFill>
                  <a:srgbClr val="CC6600"/>
                </a:solidFill>
                <a:latin typeface="Neue Haas Grotesk Text Pro" panose="020B0504020202020204" pitchFamily="34" charset="0"/>
              </a:rPr>
            </a:br>
            <a:endParaRPr lang="en-GB" sz="1600" i="1" dirty="0">
              <a:solidFill>
                <a:srgbClr val="CC6600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414FCEC-3DC1-D836-5E56-3E0CAA751CC6}"/>
              </a:ext>
            </a:extLst>
          </p:cNvPr>
          <p:cNvSpPr txBox="1"/>
          <p:nvPr/>
        </p:nvSpPr>
        <p:spPr>
          <a:xfrm>
            <a:off x="454247" y="2740686"/>
            <a:ext cx="2358089" cy="58477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7030A0"/>
                </a:solidFill>
                <a:latin typeface="Neue Haas Grotesk Text Pro" panose="020B0504020202020204" pitchFamily="34" charset="0"/>
              </a:rPr>
              <a:t>Cabling installation </a:t>
            </a:r>
            <a:br>
              <a:rPr lang="en-GB" sz="1600" i="1" dirty="0">
                <a:solidFill>
                  <a:srgbClr val="7030A0"/>
                </a:solidFill>
                <a:latin typeface="Neue Haas Grotesk Text Pro" panose="020B0504020202020204" pitchFamily="34" charset="0"/>
              </a:rPr>
            </a:br>
            <a:endParaRPr lang="en-GB" sz="1600" i="1" dirty="0">
              <a:solidFill>
                <a:srgbClr val="7030A0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0C8C10-1A28-A0DE-A1A2-E42C7AE898BF}"/>
              </a:ext>
            </a:extLst>
          </p:cNvPr>
          <p:cNvSpPr txBox="1"/>
          <p:nvPr/>
        </p:nvSpPr>
        <p:spPr>
          <a:xfrm>
            <a:off x="474773" y="3191911"/>
            <a:ext cx="1679203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F787DF"/>
                </a:solidFill>
                <a:latin typeface="Neue Haas Grotesk Text Pro" panose="020B0504020202020204" pitchFamily="34" charset="0"/>
              </a:rPr>
              <a:t>LSS installation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D44EF4-63FA-2417-4B21-D5B08DF08DCF}"/>
              </a:ext>
            </a:extLst>
          </p:cNvPr>
          <p:cNvSpPr txBox="1"/>
          <p:nvPr/>
        </p:nvSpPr>
        <p:spPr bwMode="auto">
          <a:xfrm>
            <a:off x="6793440" y="466823"/>
            <a:ext cx="1914307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609585"/>
            <a:r>
              <a:rPr lang="en-GB" sz="800" b="1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LS3 Schedule – TCC October 2025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782EF13-D367-07CE-EB38-10ECB9BE7E71}"/>
              </a:ext>
            </a:extLst>
          </p:cNvPr>
          <p:cNvSpPr txBox="1"/>
          <p:nvPr/>
        </p:nvSpPr>
        <p:spPr>
          <a:xfrm>
            <a:off x="464472" y="4989510"/>
            <a:ext cx="3360172" cy="338554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00B0F0"/>
                </a:solidFill>
                <a:latin typeface="Neue Haas Grotesk Text Pro" panose="020B0504020202020204" pitchFamily="34" charset="0"/>
              </a:rPr>
              <a:t>Cool-down, related test and HWC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B83D4-6C57-4680-0233-89E42FFC6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</a:rPr>
              <a:pPr defTabSz="609585"/>
              <a:t>22</a:t>
            </a:fld>
            <a:endParaRPr lang="fr-FR" dirty="0">
              <a:solidFill>
                <a:srgbClr val="64BCD9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15E5A0-DF85-D811-88BC-38C6D5E227C8}"/>
              </a:ext>
            </a:extLst>
          </p:cNvPr>
          <p:cNvSpPr txBox="1"/>
          <p:nvPr/>
        </p:nvSpPr>
        <p:spPr>
          <a:xfrm>
            <a:off x="8964487" y="1259351"/>
            <a:ext cx="3180185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latin typeface="Neue Haas Grotesk Text Pro" panose="020B0504020202020204" pitchFamily="34" charset="0"/>
              </a:rPr>
              <a:t>Plus</a:t>
            </a:r>
            <a:r>
              <a:rPr lang="en-GB" dirty="0">
                <a:latin typeface="Neue Haas Grotesk Text Pro" panose="020B0504020202020204" pitchFamily="34" charset="0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Neue Haas Grotesk Text Pro" panose="020B0504020202020204" pitchFamily="34" charset="0"/>
              </a:rPr>
              <a:t>Injector Complex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Neue Haas Grotesk Text Pro" panose="020B0504020202020204" pitchFamily="34" charset="0"/>
              </a:rPr>
              <a:t>North Area Consolidation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Neue Haas Grotesk Text Pro" panose="020B0504020202020204" pitchFamily="34" charset="0"/>
              </a:rPr>
              <a:t>HI-ECN3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Neue Haas Grotesk Text Pro" panose="020B0504020202020204" pitchFamily="34" charset="0"/>
              </a:rPr>
              <a:t>Experiments (+CO2 cooling)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Neue Haas Grotesk Text Pro" panose="020B0504020202020204" pitchFamily="34" charset="0"/>
              </a:rPr>
              <a:t>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5D2F1F-818A-EC44-3D17-278B09EE6131}"/>
              </a:ext>
            </a:extLst>
          </p:cNvPr>
          <p:cNvSpPr txBox="1"/>
          <p:nvPr/>
        </p:nvSpPr>
        <p:spPr>
          <a:xfrm>
            <a:off x="1404743" y="5540811"/>
            <a:ext cx="3103680" cy="688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36000" rIns="0" bIns="36000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Neue Haas Grotesk Text Pro" panose="020B0504020202020204" pitchFamily="34" charset="0"/>
              </a:rPr>
              <a:t>Long Shutdown 3 (LS3) is going to be very busy!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49D944-5586-E297-EC04-9B018CDEF141}"/>
              </a:ext>
            </a:extLst>
          </p:cNvPr>
          <p:cNvSpPr txBox="1"/>
          <p:nvPr/>
        </p:nvSpPr>
        <p:spPr>
          <a:xfrm>
            <a:off x="448454" y="3680678"/>
            <a:ext cx="4100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  <a:latin typeface="Neue Haas Grotesk Text Pro" panose="020B0504020202020204" pitchFamily="34" charset="0"/>
              </a:rPr>
              <a:t>Triplet installation planned for Q1 to Q2 2029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DAFBD8-68A9-A3A8-5B84-6D7ABA059491}"/>
              </a:ext>
            </a:extLst>
          </p:cNvPr>
          <p:cNvSpPr txBox="1"/>
          <p:nvPr/>
        </p:nvSpPr>
        <p:spPr>
          <a:xfrm>
            <a:off x="457099" y="4110505"/>
            <a:ext cx="3921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  <a:latin typeface="Neue Haas Grotesk Text Pro" panose="020B0504020202020204" pitchFamily="34" charset="0"/>
              </a:rPr>
              <a:t>CC installation planned for Q4 ‘28 to Q2 ‘29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DF07E6-7F86-7B8F-563B-7B2C547E2244}"/>
              </a:ext>
            </a:extLst>
          </p:cNvPr>
          <p:cNvSpPr txBox="1"/>
          <p:nvPr/>
        </p:nvSpPr>
        <p:spPr>
          <a:xfrm>
            <a:off x="3923227" y="692696"/>
            <a:ext cx="71061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rgbClr val="00B050"/>
                </a:solidFill>
                <a:latin typeface="Neue Haas Grotesk Text Pro" panose="020B0504020202020204" pitchFamily="34" charset="0"/>
              </a:rPr>
              <a:t>Q2 2026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A1C926-F9B6-E47B-2394-4F5E624CF9C8}"/>
              </a:ext>
            </a:extLst>
          </p:cNvPr>
          <p:cNvSpPr txBox="1"/>
          <p:nvPr/>
        </p:nvSpPr>
        <p:spPr>
          <a:xfrm>
            <a:off x="4118222" y="6428628"/>
            <a:ext cx="71061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rgbClr val="00B050"/>
                </a:solidFill>
                <a:latin typeface="Neue Haas Grotesk Text Pro" panose="020B0504020202020204" pitchFamily="34" charset="0"/>
              </a:rPr>
              <a:t>Q2 2030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BC909D-DF12-0DEF-9C19-26B41DA58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494" y="647371"/>
            <a:ext cx="3804959" cy="6035650"/>
          </a:xfrm>
          <a:prstGeom prst="rect">
            <a:avLst/>
          </a:prstGeom>
        </p:spPr>
      </p:pic>
      <p:sp>
        <p:nvSpPr>
          <p:cNvPr id="14" name="Rectangle: Rounded Corners 17">
            <a:extLst>
              <a:ext uri="{FF2B5EF4-FFF2-40B4-BE49-F238E27FC236}">
                <a16:creationId xmlns:a16="http://schemas.microsoft.com/office/drawing/2014/main" id="{E3EEB24F-F3CB-E7DF-762F-1048900C552B}"/>
              </a:ext>
            </a:extLst>
          </p:cNvPr>
          <p:cNvSpPr/>
          <p:nvPr/>
        </p:nvSpPr>
        <p:spPr>
          <a:xfrm>
            <a:off x="4827654" y="1628800"/>
            <a:ext cx="4084141" cy="470115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dirty="0">
              <a:solidFill>
                <a:prstClr val="white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20" name="Rectangle: Rounded Corners 18">
            <a:extLst>
              <a:ext uri="{FF2B5EF4-FFF2-40B4-BE49-F238E27FC236}">
                <a16:creationId xmlns:a16="http://schemas.microsoft.com/office/drawing/2014/main" id="{D9371C78-C1E7-A15F-F2E8-F4999800C06B}"/>
              </a:ext>
            </a:extLst>
          </p:cNvPr>
          <p:cNvSpPr/>
          <p:nvPr/>
        </p:nvSpPr>
        <p:spPr>
          <a:xfrm>
            <a:off x="4822100" y="1052736"/>
            <a:ext cx="4095250" cy="499912"/>
          </a:xfrm>
          <a:prstGeom prst="roundRect">
            <a:avLst/>
          </a:prstGeom>
          <a:noFill/>
          <a:ln w="19050">
            <a:solidFill>
              <a:srgbClr val="F787D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dirty="0">
              <a:solidFill>
                <a:prstClr val="white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CD8A06FF-C659-07CF-647A-47661740980C}"/>
              </a:ext>
            </a:extLst>
          </p:cNvPr>
          <p:cNvSpPr/>
          <p:nvPr/>
        </p:nvSpPr>
        <p:spPr>
          <a:xfrm>
            <a:off x="4827653" y="2149236"/>
            <a:ext cx="4095249" cy="699511"/>
          </a:xfrm>
          <a:prstGeom prst="roundRect">
            <a:avLst/>
          </a:prstGeom>
          <a:noFill/>
          <a:ln w="19050">
            <a:solidFill>
              <a:srgbClr val="CC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dirty="0">
              <a:solidFill>
                <a:prstClr val="white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48AE35A-A96E-B99C-4225-C0A2ACC90F74}"/>
              </a:ext>
            </a:extLst>
          </p:cNvPr>
          <p:cNvSpPr/>
          <p:nvPr/>
        </p:nvSpPr>
        <p:spPr>
          <a:xfrm>
            <a:off x="4799856" y="1988840"/>
            <a:ext cx="4123046" cy="2664295"/>
          </a:xfrm>
          <a:prstGeom prst="roundRect">
            <a:avLst/>
          </a:prstGeom>
          <a:noFill/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dirty="0">
              <a:solidFill>
                <a:prstClr val="white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456834E-3BDC-1905-52B3-529102C17236}"/>
              </a:ext>
            </a:extLst>
          </p:cNvPr>
          <p:cNvSpPr/>
          <p:nvPr/>
        </p:nvSpPr>
        <p:spPr>
          <a:xfrm>
            <a:off x="4816477" y="2876657"/>
            <a:ext cx="4095249" cy="1772331"/>
          </a:xfrm>
          <a:prstGeom prst="roundRect">
            <a:avLst/>
          </a:prstGeom>
          <a:noFill/>
          <a:ln w="19050">
            <a:solidFill>
              <a:srgbClr val="F787D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dirty="0">
              <a:solidFill>
                <a:prstClr val="white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4754B682-3AB1-41DF-0B08-314C74535695}"/>
              </a:ext>
            </a:extLst>
          </p:cNvPr>
          <p:cNvSpPr/>
          <p:nvPr/>
        </p:nvSpPr>
        <p:spPr>
          <a:xfrm>
            <a:off x="4827653" y="5085183"/>
            <a:ext cx="4123046" cy="1364045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en-GB" dirty="0">
              <a:solidFill>
                <a:prstClr val="white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A9260DA-E33C-4CE3-A7D4-B64C8E3572AD}"/>
              </a:ext>
            </a:extLst>
          </p:cNvPr>
          <p:cNvSpPr/>
          <p:nvPr/>
        </p:nvSpPr>
        <p:spPr>
          <a:xfrm>
            <a:off x="9136550" y="3371079"/>
            <a:ext cx="3026708" cy="2227570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prstClr val="white"/>
                </a:solidFill>
                <a:latin typeface="Neue Haas Grotesk Text Pro" panose="020B0504020202020204" pitchFamily="34" charset="0"/>
                <a:sym typeface="Wingdings" pitchFamily="2" charset="2"/>
              </a:rPr>
              <a:t>It fits, but with a success oriented planning</a:t>
            </a:r>
          </a:p>
          <a:p>
            <a:pPr lvl="0" algn="ctr"/>
            <a:endParaRPr lang="en-US" b="1" dirty="0">
              <a:solidFill>
                <a:prstClr val="white"/>
              </a:solidFill>
              <a:latin typeface="Neue Haas Grotesk Text Pro" panose="020B0504020202020204" pitchFamily="34" charset="0"/>
              <a:sym typeface="Wingdings" pitchFamily="2" charset="2"/>
            </a:endParaRPr>
          </a:p>
          <a:p>
            <a:pPr marL="285750" lvl="0" indent="-285750" algn="ctr">
              <a:buFont typeface="Wingdings" pitchFamily="2" charset="2"/>
              <a:buChar char="è"/>
            </a:pPr>
            <a:r>
              <a:rPr lang="en-US" b="1" dirty="0">
                <a:solidFill>
                  <a:prstClr val="white"/>
                </a:solidFill>
                <a:latin typeface="Neue Haas Grotesk Text Pro" panose="020B0504020202020204" pitchFamily="34" charset="0"/>
                <a:sym typeface="Wingdings" pitchFamily="2" charset="2"/>
              </a:rPr>
              <a:t>We are working on options to provide additional flexibility</a:t>
            </a:r>
            <a:endParaRPr lang="en-US" dirty="0">
              <a:latin typeface="Neue Haas Grotesk Tex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8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32D50BC-A613-E071-8095-A8A198323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A1004E-C7E4-F184-700A-951683D98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1F8695-DE99-758D-6B75-BDAE3D649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138" y="5576174"/>
            <a:ext cx="10486438" cy="672226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C6B7BB5A-F31C-CD27-16DE-7C0ECD814DE5}"/>
              </a:ext>
            </a:extLst>
          </p:cNvPr>
          <p:cNvSpPr txBox="1">
            <a:spLocks/>
          </p:cNvSpPr>
          <p:nvPr/>
        </p:nvSpPr>
        <p:spPr>
          <a:xfrm>
            <a:off x="87444" y="241892"/>
            <a:ext cx="12104556" cy="6722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50000"/>
              </a:lnSpc>
            </a:pPr>
            <a:r>
              <a:rPr lang="en-US" dirty="0">
                <a:latin typeface="Neue Haas Grotesk Text Pro" panose="020B0504020202020204" pitchFamily="34" charset="0"/>
              </a:rPr>
              <a:t>LS3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8CACB4-FA72-B732-2369-498EF58A77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60" y="813494"/>
            <a:ext cx="12191840" cy="483749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EC44F-C241-8901-4215-A6D5ED90478D}"/>
              </a:ext>
            </a:extLst>
          </p:cNvPr>
          <p:cNvSpPr txBox="1">
            <a:spLocks/>
          </p:cNvSpPr>
          <p:nvPr/>
        </p:nvSpPr>
        <p:spPr>
          <a:xfrm>
            <a:off x="3485228" y="6466031"/>
            <a:ext cx="112435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January 2026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EA6745B-9542-B77A-226F-A58F2F7B89D0}"/>
              </a:ext>
            </a:extLst>
          </p:cNvPr>
          <p:cNvSpPr txBox="1">
            <a:spLocks/>
          </p:cNvSpPr>
          <p:nvPr/>
        </p:nvSpPr>
        <p:spPr>
          <a:xfrm>
            <a:off x="4259262" y="647153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ATS Management address to the Sector</a:t>
            </a:r>
            <a:endParaRPr lang="en-US" sz="1200" dirty="0">
              <a:solidFill>
                <a:srgbClr val="0033A0"/>
              </a:solidFill>
              <a:latin typeface="Neue Haas Grotesk Text Pro" panose="020B0504020202020204" pitchFamily="34" charset="0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7510772-D7E8-B782-8E7D-3F331E9F9D9B}"/>
              </a:ext>
            </a:extLst>
          </p:cNvPr>
          <p:cNvSpPr/>
          <p:nvPr/>
        </p:nvSpPr>
        <p:spPr>
          <a:xfrm>
            <a:off x="4846319" y="1575148"/>
            <a:ext cx="3070541" cy="370770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arenR"/>
            </a:pPr>
            <a:r>
              <a:rPr lang="en-US" sz="2400" dirty="0">
                <a:latin typeface="Neue Haas Grotesk Text Pro" panose="020B0504020202020204" pitchFamily="34" charset="0"/>
              </a:rPr>
              <a:t>Safety</a:t>
            </a:r>
          </a:p>
          <a:p>
            <a:pPr marL="342900" indent="-342900" algn="just">
              <a:buAutoNum type="arabicParenR"/>
            </a:pPr>
            <a:endParaRPr lang="en-US" sz="2400" dirty="0">
              <a:latin typeface="Neue Haas Grotesk Text Pro" panose="020B0504020202020204" pitchFamily="34" charset="0"/>
            </a:endParaRPr>
          </a:p>
          <a:p>
            <a:pPr marL="342900" indent="-342900" algn="just">
              <a:buAutoNum type="arabicParenR"/>
            </a:pPr>
            <a:r>
              <a:rPr lang="en-US" sz="2400" dirty="0">
                <a:latin typeface="Neue Haas Grotesk Text Pro" panose="020B0504020202020204" pitchFamily="34" charset="0"/>
              </a:rPr>
              <a:t>Quality</a:t>
            </a:r>
          </a:p>
          <a:p>
            <a:pPr marL="342900" indent="-342900" algn="just">
              <a:buAutoNum type="arabicParenR"/>
            </a:pPr>
            <a:endParaRPr lang="en-US" sz="2400" dirty="0">
              <a:latin typeface="Neue Haas Grotesk Text Pro" panose="020B0504020202020204" pitchFamily="34" charset="0"/>
            </a:endParaRPr>
          </a:p>
          <a:p>
            <a:pPr marL="342900" indent="-342900" algn="just">
              <a:buAutoNum type="arabicParenR"/>
            </a:pPr>
            <a:r>
              <a:rPr lang="en-US" sz="2400" dirty="0">
                <a:latin typeface="Neue Haas Grotesk Text Pro" panose="020B0504020202020204" pitchFamily="34" charset="0"/>
              </a:rPr>
              <a:t>Schedule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B342858-3E03-E21B-C218-6123B6D9697F}"/>
              </a:ext>
            </a:extLst>
          </p:cNvPr>
          <p:cNvSpPr/>
          <p:nvPr/>
        </p:nvSpPr>
        <p:spPr>
          <a:xfrm>
            <a:off x="1571914" y="1562169"/>
            <a:ext cx="3070541" cy="3707704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Neue Haas Grotesk Text Pro" panose="020B0504020202020204" pitchFamily="34" charset="0"/>
              </a:rPr>
              <a:t>Requires flexibility and efficient coordination across all departments!</a:t>
            </a:r>
          </a:p>
        </p:txBody>
      </p:sp>
    </p:spTree>
    <p:extLst>
      <p:ext uri="{BB962C8B-B14F-4D97-AF65-F5344CB8AC3E}">
        <p14:creationId xmlns:p14="http://schemas.microsoft.com/office/powerpoint/2010/main" val="425368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69C40-CAD0-46CA-D8DD-6501E6F49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E91F5995-D5E2-7A3C-CFD3-AC926406C4B9}"/>
              </a:ext>
            </a:extLst>
          </p:cNvPr>
          <p:cNvSpPr txBox="1">
            <a:spLocks/>
          </p:cNvSpPr>
          <p:nvPr/>
        </p:nvSpPr>
        <p:spPr>
          <a:xfrm>
            <a:off x="409470" y="374389"/>
            <a:ext cx="11373062" cy="5787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1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99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0033A0"/>
                </a:solidFill>
                <a:latin typeface="Arial"/>
              </a:rPr>
              <a:t>CERN Technology R&amp;D Examples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F8CD16-1244-7E2B-E9FC-59F27CDACA4E}"/>
              </a:ext>
            </a:extLst>
          </p:cNvPr>
          <p:cNvSpPr txBox="1"/>
          <p:nvPr/>
        </p:nvSpPr>
        <p:spPr>
          <a:xfrm>
            <a:off x="307870" y="1120677"/>
            <a:ext cx="10720347" cy="503074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Twin aperture FCC-ee main bending magnet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High-Temperature Superconducting Magnets: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Final Focus FCC-ee quads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Lattice combined function quad/</a:t>
            </a:r>
            <a:r>
              <a:rPr lang="en-US" sz="2000" dirty="0" err="1">
                <a:solidFill>
                  <a:schemeClr val="tx2"/>
                </a:solidFill>
              </a:rPr>
              <a:t>sextupole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Positron capture solenoid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Short straight section quad/</a:t>
            </a:r>
            <a:r>
              <a:rPr lang="en-US" sz="2000" dirty="0" err="1">
                <a:solidFill>
                  <a:schemeClr val="tx2"/>
                </a:solidFill>
              </a:rPr>
              <a:t>sextupole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SRF: synergetic technologies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400 MHz FCC 2-cell cavity cryomodule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800 MHz cryomodule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Triston – High-Efficiency RF power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High-Field Magnet Program</a:t>
            </a:r>
          </a:p>
        </p:txBody>
      </p:sp>
    </p:spTree>
    <p:extLst>
      <p:ext uri="{BB962C8B-B14F-4D97-AF65-F5344CB8AC3E}">
        <p14:creationId xmlns:p14="http://schemas.microsoft.com/office/powerpoint/2010/main" val="34163144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3B2B4-F124-2938-709F-7A14B35D9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B01DD-3794-EBF2-67F5-B57C07F82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608" y="211394"/>
            <a:ext cx="11376025" cy="525309"/>
          </a:xfrm>
        </p:spPr>
        <p:txBody>
          <a:bodyPr/>
          <a:lstStyle/>
          <a:p>
            <a:r>
              <a:rPr lang="en-US" sz="2800" dirty="0"/>
              <a:t>Sustainable main bending magnets are being proposed for </a:t>
            </a:r>
            <a:br>
              <a:rPr lang="en-US" sz="2800" dirty="0"/>
            </a:br>
            <a:r>
              <a:rPr lang="en-US" sz="2800" dirty="0"/>
              <a:t>FCC-ee, with a twin layout, a low current density and aluminum conductor</a:t>
            </a:r>
            <a:endParaRPr lang="en-GB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77E33-2D25-56A2-DE62-F2FB0AAF8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63FC31-B5D2-AF9B-8B42-B3A306193B2D}"/>
              </a:ext>
            </a:extLst>
          </p:cNvPr>
          <p:cNvSpPr txBox="1"/>
          <p:nvPr/>
        </p:nvSpPr>
        <p:spPr>
          <a:xfrm>
            <a:off x="1614647" y="5812049"/>
            <a:ext cx="41753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Cross section of FCC-ee bending magnet as of May 2025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E145EE-924D-5531-C41D-3E5A42467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095" y="1470484"/>
            <a:ext cx="4685280" cy="20389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2114F7-78D0-280B-EA5C-3C4469DF84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135" y="1792751"/>
            <a:ext cx="4213665" cy="28137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3A5444-ACE5-0592-F2A5-819622976A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301" y="4100601"/>
            <a:ext cx="5748011" cy="15877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04124F2-98B0-65EB-53DD-F677353BC35F}"/>
              </a:ext>
            </a:extLst>
          </p:cNvPr>
          <p:cNvSpPr txBox="1"/>
          <p:nvPr/>
        </p:nvSpPr>
        <p:spPr>
          <a:xfrm>
            <a:off x="1614646" y="3620335"/>
            <a:ext cx="41753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paper on efficient resistive magnets for FCC-ee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2C77A0-9470-B595-769D-135C1CF68AA0}"/>
              </a:ext>
            </a:extLst>
          </p:cNvPr>
          <p:cNvSpPr txBox="1"/>
          <p:nvPr/>
        </p:nvSpPr>
        <p:spPr>
          <a:xfrm>
            <a:off x="7218304" y="4700247"/>
            <a:ext cx="417539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model of FCC-ee collider main dipole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CFC039-200C-BC0C-E2E5-6F0453E06EEB}"/>
              </a:ext>
            </a:extLst>
          </p:cNvPr>
          <p:cNvSpPr txBox="1"/>
          <p:nvPr/>
        </p:nvSpPr>
        <p:spPr>
          <a:xfrm>
            <a:off x="6823623" y="5079666"/>
            <a:ext cx="54348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 layout allows 50% energy (and material) reduction with respect to separate magnets, as the Ampere turns are recycled in the second aperture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9F38A2D-EA8D-9C53-4D25-AB7C6D1946BF}"/>
              </a:ext>
            </a:extLst>
          </p:cNvPr>
          <p:cNvSpPr txBox="1">
            <a:spLocks/>
          </p:cNvSpPr>
          <p:nvPr/>
        </p:nvSpPr>
        <p:spPr>
          <a:xfrm>
            <a:off x="9283861" y="6447059"/>
            <a:ext cx="1265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April 23</a:t>
            </a:r>
            <a:r>
              <a:rPr lang="en-US" sz="1000" baseline="30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rd</a:t>
            </a:r>
            <a:r>
              <a:rPr lang="en-US" sz="1000" dirty="0">
                <a:solidFill>
                  <a:srgbClr val="0033A0"/>
                </a:solidFill>
                <a:latin typeface="Neue Haas Grotesk Text Pro" panose="020B0504020202020204" pitchFamily="34" charset="0"/>
              </a:rPr>
              <a:t>  2026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9C5B869-624F-02A0-8DAE-D9E3B3630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969" y="6444861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O. Brüning                             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iSAS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2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nd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annual meeting @ HZB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18872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6A8A78E-A7D0-A43F-57A6-8A6F72001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99" y="-340136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HTS REBCO Studies for FCC ee (1/2)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CC552C-0861-959B-EF3A-3D88007AD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60" y="1404191"/>
            <a:ext cx="4416419" cy="7754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/>
              <a:t>Final Focus FCC-ee Quadrupoles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/>
              <a:t>Baseline: Nb-Ti</a:t>
            </a:r>
            <a:endParaRPr lang="en-GB" sz="2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2E8E81-7281-C6A7-B9C8-BDF71EE96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3" y="5963815"/>
            <a:ext cx="4848225" cy="748012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F45B4C3-7E0D-BD0A-EE0F-84676FD17FC1}"/>
              </a:ext>
            </a:extLst>
          </p:cNvPr>
          <p:cNvSpPr txBox="1">
            <a:spLocks/>
          </p:cNvSpPr>
          <p:nvPr/>
        </p:nvSpPr>
        <p:spPr>
          <a:xfrm>
            <a:off x="838197" y="4691022"/>
            <a:ext cx="3190875" cy="3794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REBCO CCT at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~ 30 K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E6E138-33AC-4EB2-A27E-A94AAFC1B7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076" b="8622"/>
          <a:stretch>
            <a:fillRect/>
          </a:stretch>
        </p:blipFill>
        <p:spPr>
          <a:xfrm>
            <a:off x="425273" y="2113955"/>
            <a:ext cx="4016728" cy="26300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D4B2F5-1ECE-387F-83A5-B52F66536E9F}"/>
              </a:ext>
            </a:extLst>
          </p:cNvPr>
          <p:cNvSpPr txBox="1"/>
          <p:nvPr/>
        </p:nvSpPr>
        <p:spPr>
          <a:xfrm>
            <a:off x="425273" y="5215530"/>
            <a:ext cx="3637662" cy="664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Two opposed solenoid fields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Superconductor in a groove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78C65A8-2695-4D7E-B93F-7B59776DDE45}"/>
              </a:ext>
            </a:extLst>
          </p:cNvPr>
          <p:cNvSpPr txBox="1">
            <a:spLocks/>
          </p:cNvSpPr>
          <p:nvPr/>
        </p:nvSpPr>
        <p:spPr>
          <a:xfrm>
            <a:off x="6595615" y="4680400"/>
            <a:ext cx="3130548" cy="3794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REBCO at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~ 20-50 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3270EB6-0301-6EFF-9546-43C124378B5B}"/>
              </a:ext>
            </a:extLst>
          </p:cNvPr>
          <p:cNvSpPr txBox="1">
            <a:spLocks/>
          </p:cNvSpPr>
          <p:nvPr/>
        </p:nvSpPr>
        <p:spPr>
          <a:xfrm>
            <a:off x="339724" y="992240"/>
            <a:ext cx="4187819" cy="378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Machine Detector Interface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BE62F634-06F6-43AE-E968-6B39463D4763}"/>
              </a:ext>
            </a:extLst>
          </p:cNvPr>
          <p:cNvSpPr txBox="1">
            <a:spLocks/>
          </p:cNvSpPr>
          <p:nvPr/>
        </p:nvSpPr>
        <p:spPr>
          <a:xfrm>
            <a:off x="5902084" y="1001526"/>
            <a:ext cx="4187819" cy="378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Collider Ring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5DA9BC-ADE2-0678-F146-777C76EBFD83}"/>
              </a:ext>
            </a:extLst>
          </p:cNvPr>
          <p:cNvSpPr txBox="1"/>
          <p:nvPr/>
        </p:nvSpPr>
        <p:spPr>
          <a:xfrm>
            <a:off x="4029074" y="4270336"/>
            <a:ext cx="8001717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2900 quadrupoles and  4700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sextupoles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 in the 80 km arc cells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2A225BF-DEB0-5BB9-78E3-F7C390EDE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2401" y="2454235"/>
            <a:ext cx="2421197" cy="157427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8A157EB-47BD-F567-F95E-FB3D862BFED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92"/>
          <a:stretch>
            <a:fillRect/>
          </a:stretch>
        </p:blipFill>
        <p:spPr>
          <a:xfrm>
            <a:off x="6972754" y="2380156"/>
            <a:ext cx="1554494" cy="169316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D119ED5-6955-2D4F-09D7-AF86BF43F325}"/>
              </a:ext>
            </a:extLst>
          </p:cNvPr>
          <p:cNvSpPr txBox="1"/>
          <p:nvPr/>
        </p:nvSpPr>
        <p:spPr>
          <a:xfrm>
            <a:off x="4241351" y="5187367"/>
            <a:ext cx="7839075" cy="664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Dodecapole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structure allowing quadrupole, </a:t>
            </a: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sextupole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, and combined operation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EA4B94A-142A-7EBE-8524-E3AD9031D04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799" r="11005"/>
          <a:stretch>
            <a:fillRect/>
          </a:stretch>
        </p:blipFill>
        <p:spPr>
          <a:xfrm>
            <a:off x="9431307" y="2153107"/>
            <a:ext cx="2102598" cy="2005018"/>
          </a:xfrm>
          <a:prstGeom prst="rect">
            <a:avLst/>
          </a:prstGeom>
        </p:spPr>
      </p:pic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944565C6-63A4-B9BE-B000-E81D7D7DB7AD}"/>
              </a:ext>
            </a:extLst>
          </p:cNvPr>
          <p:cNvSpPr txBox="1">
            <a:spLocks/>
          </p:cNvSpPr>
          <p:nvPr/>
        </p:nvSpPr>
        <p:spPr>
          <a:xfrm>
            <a:off x="5454938" y="1383693"/>
            <a:ext cx="5755507" cy="7718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Lattice combined function MQ/MS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Baseline: resistive iron dominated magnets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88D4BA56-4309-EF16-5F70-EA4E0CE82E5B}"/>
              </a:ext>
            </a:extLst>
          </p:cNvPr>
          <p:cNvSpPr/>
          <p:nvPr/>
        </p:nvSpPr>
        <p:spPr>
          <a:xfrm>
            <a:off x="8712901" y="3002645"/>
            <a:ext cx="447675" cy="4640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6B0533E-7DA0-27CC-A624-989306A89F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2084" y="5979143"/>
            <a:ext cx="2864339" cy="74801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0F515F5-EB50-F7E9-7802-E5C9AE9E40C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1528" b="-2172"/>
          <a:stretch>
            <a:fillRect/>
          </a:stretch>
        </p:blipFill>
        <p:spPr>
          <a:xfrm>
            <a:off x="9160576" y="6005711"/>
            <a:ext cx="1717788" cy="66422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22D756B-6932-6E96-48CA-198D8E5EE739}"/>
              </a:ext>
            </a:extLst>
          </p:cNvPr>
          <p:cNvSpPr txBox="1"/>
          <p:nvPr/>
        </p:nvSpPr>
        <p:spPr>
          <a:xfrm>
            <a:off x="0" y="509484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High-gradient applications (performance-driven)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16F290-8D5E-1243-7420-903C37EFDF61}"/>
              </a:ext>
            </a:extLst>
          </p:cNvPr>
          <p:cNvSpPr txBox="1"/>
          <p:nvPr/>
        </p:nvSpPr>
        <p:spPr>
          <a:xfrm>
            <a:off x="6105107" y="531887"/>
            <a:ext cx="566326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System-level energy-efficient lattice magnets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D78137-6BDD-C841-FC38-7BF2E1B04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4459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8D5FD-BB2A-4E78-BA61-173F2EEAE75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31535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8FCF7E2-61F1-0428-A038-6AD59D5EA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99" y="-340136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HTS REBCO Studies for FCC ee (2/2)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8412CF-7E81-F75D-536D-B861E10B4848}"/>
              </a:ext>
            </a:extLst>
          </p:cNvPr>
          <p:cNvSpPr txBox="1"/>
          <p:nvPr/>
        </p:nvSpPr>
        <p:spPr>
          <a:xfrm>
            <a:off x="1234219" y="521763"/>
            <a:ext cx="95917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HTS studies complementary to main lattice and final-focus systems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97D98-5552-E355-BD95-48A61FF0E0E3}"/>
              </a:ext>
            </a:extLst>
          </p:cNvPr>
          <p:cNvSpPr txBox="1"/>
          <p:nvPr/>
        </p:nvSpPr>
        <p:spPr>
          <a:xfrm>
            <a:off x="-219075" y="858549"/>
            <a:ext cx="448833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Positron capture solenoid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→ High-field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REBCO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(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~15 T,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  <a:latin typeface="Aptos Display" panose="02110004020202020204"/>
                <a:ea typeface="Tahoma" panose="020B0604030504040204" pitchFamily="34" charset="0"/>
                <a:cs typeface="Tahoma" panose="020B0604030504040204" pitchFamily="34" charset="0"/>
              </a:rPr>
              <a:t>~15 K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),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compact source region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996191-C1DA-FFD4-9EB3-06473FAFDA38}"/>
              </a:ext>
            </a:extLst>
          </p:cNvPr>
          <p:cNvSpPr txBox="1"/>
          <p:nvPr/>
        </p:nvSpPr>
        <p:spPr>
          <a:xfrm>
            <a:off x="6095999" y="858549"/>
            <a:ext cx="59959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Short Straight Sections (nested Q-S magnets) 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→ Energy-efficient optics,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increased filling factor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CCACF6-52C4-FA04-4E16-DDD05F4B23F5}"/>
              </a:ext>
            </a:extLst>
          </p:cNvPr>
          <p:cNvSpPr txBox="1"/>
          <p:nvPr/>
        </p:nvSpPr>
        <p:spPr>
          <a:xfrm>
            <a:off x="776286" y="5780760"/>
            <a:ext cx="10639425" cy="769441"/>
          </a:xfrm>
          <a:prstGeom prst="rect">
            <a:avLst/>
          </a:prstGeom>
          <a:solidFill>
            <a:schemeClr val="tx2">
              <a:lumMod val="50000"/>
              <a:lumOff val="50000"/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HTS in FCC-ee spans both traditional high-field applications and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new energy-efficiency-driven concepts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5F38FF-2E4B-91C6-3801-F182AE5774A2}"/>
              </a:ext>
            </a:extLst>
          </p:cNvPr>
          <p:cNvSpPr txBox="1"/>
          <p:nvPr/>
        </p:nvSpPr>
        <p:spPr>
          <a:xfrm>
            <a:off x="202080" y="4799642"/>
            <a:ext cx="5893919" cy="9463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REBCO matching/capture solenoid at the </a:t>
            </a: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target (one per positron source line). </a:t>
            </a:r>
          </a:p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Demonstration in the P</a:t>
            </a:r>
            <a:r>
              <a:rPr kumimoji="0" lang="en-GB" sz="2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3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experiment at PSI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3BC1681-F3B7-8629-9F94-9E694B5420B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4631" b="12310"/>
          <a:stretch>
            <a:fillRect/>
          </a:stretch>
        </p:blipFill>
        <p:spPr>
          <a:xfrm>
            <a:off x="76127" y="2280798"/>
            <a:ext cx="5663261" cy="238078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0E59BDE-10BC-A718-BA32-11F2BF607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2082" y="985427"/>
            <a:ext cx="990634" cy="131836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2ECF236-C67B-D027-BC9C-F61F0599BDD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1" r="4317" b="-2460"/>
          <a:stretch>
            <a:fillRect/>
          </a:stretch>
        </p:blipFill>
        <p:spPr>
          <a:xfrm>
            <a:off x="8338238" y="1922176"/>
            <a:ext cx="2129831" cy="51777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0DA188F-B5BC-5018-88A2-03CB83F7F153}"/>
              </a:ext>
            </a:extLst>
          </p:cNvPr>
          <p:cNvSpPr txBox="1"/>
          <p:nvPr/>
        </p:nvSpPr>
        <p:spPr>
          <a:xfrm>
            <a:off x="6230135" y="4940705"/>
            <a:ext cx="3122322" cy="664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Resitive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baseline: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~ 39 MW average power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5E19EB-85D7-E658-4149-B1F7247C216A}"/>
              </a:ext>
            </a:extLst>
          </p:cNvPr>
          <p:cNvSpPr txBox="1"/>
          <p:nvPr/>
        </p:nvSpPr>
        <p:spPr>
          <a:xfrm>
            <a:off x="9486593" y="4935300"/>
            <a:ext cx="2531996" cy="664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REBCO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 (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  <a:latin typeface="Aptos Display" panose="02110004020202020204"/>
                <a:ea typeface="Tahoma" panose="020B0604030504040204" pitchFamily="34" charset="0"/>
                <a:cs typeface="Tahoma" panose="020B0604030504040204" pitchFamily="34" charset="0"/>
              </a:rPr>
              <a:t>~2T, ~40 K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Cooling &lt; 11 MW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D58ED23-041C-F700-2B7E-D2B5029B8A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1408" y="2432765"/>
            <a:ext cx="3903489" cy="236687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21709F-09E1-9D80-6ABE-E7F3750C9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8786" y="6518173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8D5FD-BB2A-4E78-BA61-173F2EEAE75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723EBB1-FEDF-8E83-3C06-F727EC5397AD}"/>
              </a:ext>
            </a:extLst>
          </p:cNvPr>
          <p:cNvSpPr txBox="1">
            <a:spLocks/>
          </p:cNvSpPr>
          <p:nvPr/>
        </p:nvSpPr>
        <p:spPr>
          <a:xfrm>
            <a:off x="10458202" y="6492875"/>
            <a:ext cx="1265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April 23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rd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 2026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99EAB64-AEFE-B291-B565-AA49AC676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18578" y="6543472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O. Brüning                       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iSAS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2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nd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annual meeting @ HZB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2085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93803D-9C33-AEEE-C7B2-4B771C7E0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97711-0932-FFC3-4B76-8623FF99FDA1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solidFill>
            <a:srgbClr val="003462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SRF R&amp;D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45A544F-19EC-93C6-0426-0421BBB16663}"/>
              </a:ext>
            </a:extLst>
          </p:cNvPr>
          <p:cNvSpPr txBox="1">
            <a:spLocks/>
          </p:cNvSpPr>
          <p:nvPr/>
        </p:nvSpPr>
        <p:spPr>
          <a:xfrm>
            <a:off x="11877167" y="6509960"/>
            <a:ext cx="314833" cy="2349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4640D-8BAD-1761-45E0-14B67B3ACA22}"/>
              </a:ext>
            </a:extLst>
          </p:cNvPr>
          <p:cNvSpPr txBox="1">
            <a:spLocks/>
          </p:cNvSpPr>
          <p:nvPr/>
        </p:nvSpPr>
        <p:spPr>
          <a:xfrm>
            <a:off x="9283861" y="6447059"/>
            <a:ext cx="1265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April 23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rd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B27B1-9B33-7B30-BEF2-4FB7C13DAEB7}"/>
              </a:ext>
            </a:extLst>
          </p:cNvPr>
          <p:cNvSpPr txBox="1">
            <a:spLocks/>
          </p:cNvSpPr>
          <p:nvPr/>
        </p:nvSpPr>
        <p:spPr>
          <a:xfrm>
            <a:off x="691969" y="644486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O. Brüning                              iSAS 2</a:t>
            </a:r>
            <a:r>
              <a:rPr kumimoji="0" lang="en-GB" sz="1200" b="0" i="0" u="none" strike="noStrike" kern="1200" cap="none" spc="0" normalizeH="0" baseline="3000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nd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annual meeting @ HZB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8107981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5A963-4847-D170-183B-4F01DC5EA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281" y="1699"/>
            <a:ext cx="11920289" cy="670656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Build 400 MHz Demo, an FCC 2-cell cavity </a:t>
            </a:r>
            <a:r>
              <a:rPr lang="en-US" sz="3200" u="sng" dirty="0">
                <a:solidFill>
                  <a:srgbClr val="0070C0"/>
                </a:solidFill>
              </a:rPr>
              <a:t>full size cryomodule</a:t>
            </a:r>
            <a:endParaRPr lang="fr-FR" sz="3200" u="sng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5D898E-2400-0EBA-D085-43FA8A247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53" y="661642"/>
            <a:ext cx="7257987" cy="2943127"/>
          </a:xfrm>
          <a:prstGeom prst="rect">
            <a:avLst/>
          </a:prstGeom>
        </p:spPr>
      </p:pic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EAE3B2C6-C2DB-CEE6-43FD-4BC578A74AD1}"/>
              </a:ext>
            </a:extLst>
          </p:cNvPr>
          <p:cNvGraphicFramePr>
            <a:graphicFrameLocks/>
          </p:cNvGraphicFramePr>
          <p:nvPr/>
        </p:nvGraphicFramePr>
        <p:xfrm>
          <a:off x="7975356" y="642415"/>
          <a:ext cx="3884336" cy="5334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9452">
                  <a:extLst>
                    <a:ext uri="{9D8B030D-6E8A-4147-A177-3AD203B41FA5}">
                      <a16:colId xmlns:a16="http://schemas.microsoft.com/office/drawing/2014/main" val="2991369955"/>
                    </a:ext>
                  </a:extLst>
                </a:gridCol>
                <a:gridCol w="1594884">
                  <a:extLst>
                    <a:ext uri="{9D8B030D-6E8A-4147-A177-3AD203B41FA5}">
                      <a16:colId xmlns:a16="http://schemas.microsoft.com/office/drawing/2014/main" val="3844141768"/>
                    </a:ext>
                  </a:extLst>
                </a:gridCol>
              </a:tblGrid>
              <a:tr h="5689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Parameter (machine installed)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Value</a:t>
                      </a:r>
                      <a:endParaRPr lang="fr-FR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9581439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No. cryomodules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66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63428871"/>
                  </a:ext>
                </a:extLst>
              </a:tr>
              <a:tr h="332945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2-cell cavities per cryomodule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98273381"/>
                  </a:ext>
                </a:extLst>
              </a:tr>
              <a:tr h="340243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 length (GV flange to flange)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 11 m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232497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frequency (MHz)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400.79</a:t>
                      </a:r>
                      <a:endParaRPr lang="fr-FR" sz="1200" b="0" i="0" u="none" strike="noStrike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78863424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 voltage (MV)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7.95</a:t>
                      </a:r>
                      <a:endParaRPr lang="fr-FR" sz="1200" b="0" i="0" u="none" strike="noStrike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46836005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Cavity gradient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Eacc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(MV/m)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10.6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6886619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2.7E+09 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513641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Dyn. HL (CW)/cavity at 4.5 K</a:t>
                      </a:r>
                      <a:endParaRPr lang="fr-FR" sz="1200" b="0" i="0" u="none" strike="noStrike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129 W</a:t>
                      </a: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013671486"/>
                  </a:ext>
                </a:extLst>
              </a:tr>
              <a:tr h="32606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Stat. HL/CM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197 W</a:t>
                      </a:r>
                      <a:endParaRPr lang="fr-FR" sz="1200" b="0" i="0" u="none" strike="noStrike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24382139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Environ. Magnetic field </a:t>
                      </a:r>
                      <a:endParaRPr lang="fr-FR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≤ 5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mG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471140295"/>
                  </a:ext>
                </a:extLst>
              </a:tr>
              <a:tr h="36505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power (kW, CW)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380</a:t>
                      </a:r>
                      <a:endParaRPr lang="fr-FR" sz="1200" b="0" i="0" u="none" strike="noStrike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4230736047"/>
                  </a:ext>
                </a:extLst>
              </a:tr>
              <a:tr h="40403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200" baseline="-25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(optimum coupling)</a:t>
                      </a:r>
                      <a:endParaRPr lang="en-US" sz="12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lvl="0" indent="0" algn="ctr" defTabSz="9579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9.2E+05</a:t>
                      </a:r>
                      <a:endParaRPr lang="en-US" sz="1200" b="0" i="0" u="none" strike="noStrike" kern="12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24024740"/>
                  </a:ext>
                </a:extLst>
              </a:tr>
              <a:tr h="8534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HOM power per CM: Z</a:t>
                      </a:r>
                    </a:p>
                    <a:p>
                      <a:endParaRPr lang="en-US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W/</a:t>
                      </a:r>
                      <a:r>
                        <a:rPr lang="en-US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H/ttbar)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62.3 kW</a:t>
                      </a:r>
                    </a:p>
                    <a:p>
                      <a:pPr algn="ctr"/>
                      <a:r>
                        <a:rPr lang="en-US" sz="1200" b="0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(coax. Extractor for 15/20 kW peak!)</a:t>
                      </a:r>
                    </a:p>
                    <a:p>
                      <a:pPr algn="ctr"/>
                      <a:r>
                        <a:rPr lang="en-US" sz="1200" b="0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(lower for W/H/ttbar)</a:t>
                      </a:r>
                      <a:endParaRPr lang="fr-FR" sz="1200" b="0" i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42831429"/>
                  </a:ext>
                </a:extLst>
              </a:tr>
            </a:tbl>
          </a:graphicData>
        </a:graphic>
      </p:graphicFrame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2BA95DD-E3CC-4A9B-B929-162995BD4AFB}"/>
              </a:ext>
            </a:extLst>
          </p:cNvPr>
          <p:cNvSpPr txBox="1">
            <a:spLocks/>
          </p:cNvSpPr>
          <p:nvPr/>
        </p:nvSpPr>
        <p:spPr>
          <a:xfrm>
            <a:off x="238804" y="3773004"/>
            <a:ext cx="6268689" cy="410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Items to be designed, built and qualified (non exhaustive list!) 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E2DD5AF-1298-91BA-01DA-CAEC82B0837A}"/>
              </a:ext>
            </a:extLst>
          </p:cNvPr>
          <p:cNvSpPr txBox="1">
            <a:spLocks/>
          </p:cNvSpPr>
          <p:nvPr/>
        </p:nvSpPr>
        <p:spPr>
          <a:xfrm>
            <a:off x="176911" y="5484980"/>
            <a:ext cx="1108167" cy="4105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Cavity Nb sputtered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9FD4FD6E-7753-E5E5-DA6F-E0B5336B6C80}"/>
              </a:ext>
            </a:extLst>
          </p:cNvPr>
          <p:cNvSpPr txBox="1">
            <a:spLocks/>
          </p:cNvSpPr>
          <p:nvPr/>
        </p:nvSpPr>
        <p:spPr>
          <a:xfrm>
            <a:off x="1793835" y="5508909"/>
            <a:ext cx="881377" cy="24729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He tank 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5DD1675-D257-81E2-D2B1-8C01C10D4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721" y="4191345"/>
            <a:ext cx="672706" cy="10937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5EDDDFF-9650-4388-A09D-3A4B2A6415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76000" y="4434661"/>
            <a:ext cx="987631" cy="661685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7C13327-0CE5-9D6A-03FE-333194ECC38B}"/>
              </a:ext>
            </a:extLst>
          </p:cNvPr>
          <p:cNvSpPr txBox="1">
            <a:spLocks/>
          </p:cNvSpPr>
          <p:nvPr/>
        </p:nvSpPr>
        <p:spPr>
          <a:xfrm>
            <a:off x="5999940" y="5514262"/>
            <a:ext cx="2497184" cy="4105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HOMs, RF extraction lines (LHC/Crab designs shown)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FBEAE5A-69F4-8458-1D9D-9AE6B1D00F5A}"/>
              </a:ext>
            </a:extLst>
          </p:cNvPr>
          <p:cNvSpPr txBox="1">
            <a:spLocks/>
          </p:cNvSpPr>
          <p:nvPr/>
        </p:nvSpPr>
        <p:spPr>
          <a:xfrm>
            <a:off x="176911" y="6175173"/>
            <a:ext cx="11912513" cy="4105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Derived from LHC SRF, but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final designs will be considerably different !  </a:t>
            </a:r>
            <a:endParaRPr kumimoji="0" lang="fr-FR" sz="2133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DE503F6-2CCF-69A8-5617-556138381615}"/>
              </a:ext>
            </a:extLst>
          </p:cNvPr>
          <p:cNvSpPr txBox="1">
            <a:spLocks/>
          </p:cNvSpPr>
          <p:nvPr/>
        </p:nvSpPr>
        <p:spPr>
          <a:xfrm>
            <a:off x="4948643" y="5568487"/>
            <a:ext cx="634730" cy="2502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FPC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0EDF6A-9F2B-08D1-BCE2-8D93F1AB68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8573" y="4303191"/>
            <a:ext cx="1143811" cy="102724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0C5859B-9CEC-C2D3-5396-B146EA32C334}"/>
              </a:ext>
            </a:extLst>
          </p:cNvPr>
          <p:cNvSpPr txBox="1">
            <a:spLocks/>
          </p:cNvSpPr>
          <p:nvPr/>
        </p:nvSpPr>
        <p:spPr>
          <a:xfrm>
            <a:off x="3276182" y="5528692"/>
            <a:ext cx="1255895" cy="483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Tuning system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" name="Picture 2" descr="A drawing of a cylindrical object&#10;&#10;AI-generated content may be incorrect.">
            <a:extLst>
              <a:ext uri="{FF2B5EF4-FFF2-40B4-BE49-F238E27FC236}">
                <a16:creationId xmlns:a16="http://schemas.microsoft.com/office/drawing/2014/main" id="{04FC1D9D-75CD-90E7-91B6-18B341755E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317" y="4257817"/>
            <a:ext cx="1365139" cy="1027244"/>
          </a:xfrm>
          <a:prstGeom prst="rect">
            <a:avLst/>
          </a:prstGeom>
        </p:spPr>
      </p:pic>
      <p:pic>
        <p:nvPicPr>
          <p:cNvPr id="6" name="Picture 5" descr="A drawing of a pipe&#10;&#10;AI-generated content may be incorrect.">
            <a:extLst>
              <a:ext uri="{FF2B5EF4-FFF2-40B4-BE49-F238E27FC236}">
                <a16:creationId xmlns:a16="http://schemas.microsoft.com/office/drawing/2014/main" id="{A99869FC-FB2F-02F1-EB31-66A58E9EC3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12" y="4205347"/>
            <a:ext cx="1429293" cy="10797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5EBF55A-5A7B-A404-AA98-03C601A788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9417" y="4185961"/>
            <a:ext cx="960438" cy="129901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213062-27E0-3FBC-943D-063978304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E71F89-3B3C-4E13-9B64-F8CC246F4E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898754C-A65C-CADD-88B1-2D20C0E4A081}"/>
              </a:ext>
            </a:extLst>
          </p:cNvPr>
          <p:cNvSpPr txBox="1">
            <a:spLocks/>
          </p:cNvSpPr>
          <p:nvPr/>
        </p:nvSpPr>
        <p:spPr>
          <a:xfrm>
            <a:off x="9283861" y="6447059"/>
            <a:ext cx="1265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April 23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rd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 2026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9E99973-8707-FF8F-E060-2CACFBD55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969" y="6444861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O. Brüning                             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iSAS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2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nd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annual meeting @ HZB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9314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80FE5F-AAC7-7A32-CF95-9D23D6DC8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DEAF4-EBED-1E8C-A1FB-938FD3A7D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2156B6-D9E5-EA86-38DE-0A35A30C9B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67147" y="0"/>
            <a:ext cx="11457706" cy="64449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F08BBE-C286-941D-5EDE-2C108F91C8A1}"/>
              </a:ext>
            </a:extLst>
          </p:cNvPr>
          <p:cNvSpPr txBox="1"/>
          <p:nvPr/>
        </p:nvSpPr>
        <p:spPr>
          <a:xfrm>
            <a:off x="9157854" y="413040"/>
            <a:ext cx="2396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slide from Karl Jacobs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245790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F5BAD-5B1A-ECC7-DA41-517E2BD6A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970" y="58528"/>
            <a:ext cx="11605082" cy="84482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800 MHz with collaborations: FNAL, DESY, HZB, IJCLAB, CEA</a:t>
            </a:r>
            <a:endParaRPr lang="fr-FR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4F27F-58B7-A206-F94D-7CD74A896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7329" y="2306336"/>
            <a:ext cx="4328326" cy="18305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0070C0"/>
                </a:solidFill>
              </a:rPr>
              <a:t>High Qo studies (under FCC project funding): 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5 single cell cavities in fabrication at CERN (MME), 3 to be supplied to FNAL (June ‘25)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FNAL improving EP process on a 5-cell cavity (cold testing now)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Mid T baking and retesting of same cavity to follow 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Single cell processing to follow</a:t>
            </a:r>
          </a:p>
          <a:p>
            <a:endParaRPr lang="fr-FR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E88E05-97FB-CBC2-D9A0-609F51677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307" y="874460"/>
            <a:ext cx="2603238" cy="13495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E4D884-977A-FBEC-460B-176AD2B50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948" y="851397"/>
            <a:ext cx="2694534" cy="35941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4E8283-EA45-18D8-BC7A-7B8CCF031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781696"/>
            <a:ext cx="4572165" cy="116333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592701-269F-4EAC-895E-1A317645C18B}"/>
              </a:ext>
            </a:extLst>
          </p:cNvPr>
          <p:cNvSpPr txBox="1">
            <a:spLocks/>
          </p:cNvSpPr>
          <p:nvPr/>
        </p:nvSpPr>
        <p:spPr>
          <a:xfrm>
            <a:off x="0" y="4814172"/>
            <a:ext cx="6096000" cy="18305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800 MHz CM plan for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assy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&amp; testing by 2031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Regular fruitful exchanges with FNAL (every 2 weeks)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But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funding still pending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(FNAL made a cost estimate)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FCC management agreed to fund 4 6-cell cavities through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FCCee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(but now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funding is postponed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We have limited funding under SRD-D project  (1.4 MCHF)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purchase of Nb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416424-8FF5-938F-1BCA-20A47B9DA178}"/>
              </a:ext>
            </a:extLst>
          </p:cNvPr>
          <p:cNvSpPr txBox="1"/>
          <p:nvPr/>
        </p:nvSpPr>
        <p:spPr>
          <a:xfrm rot="19307113">
            <a:off x="183653" y="1107544"/>
            <a:ext cx="886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Draft MOU</a:t>
            </a:r>
          </a:p>
        </p:txBody>
      </p:sp>
      <p:pic>
        <p:nvPicPr>
          <p:cNvPr id="3074" name="Graphic 1">
            <a:extLst>
              <a:ext uri="{FF2B5EF4-FFF2-40B4-BE49-F238E27FC236}">
                <a16:creationId xmlns:a16="http://schemas.microsoft.com/office/drawing/2014/main" id="{98298488-6114-C0BC-CAC1-50EA43C7DF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" t="13195" r="33777" b="13828"/>
          <a:stretch/>
        </p:blipFill>
        <p:spPr bwMode="auto">
          <a:xfrm>
            <a:off x="3107665" y="2050098"/>
            <a:ext cx="4189864" cy="26634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2AFBB8-50C5-6E2F-4C3F-36E34785E8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1694" y="4283237"/>
            <a:ext cx="5894851" cy="2574763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622E5B-3198-9C79-2CE6-9257F52A96C5}"/>
              </a:ext>
            </a:extLst>
          </p:cNvPr>
          <p:cNvSpPr/>
          <p:nvPr/>
        </p:nvSpPr>
        <p:spPr>
          <a:xfrm>
            <a:off x="58422" y="6076227"/>
            <a:ext cx="5894850" cy="49401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B5C791-3D66-1874-DC54-186F5E5AABAE}"/>
              </a:ext>
            </a:extLst>
          </p:cNvPr>
          <p:cNvSpPr txBox="1"/>
          <p:nvPr/>
        </p:nvSpPr>
        <p:spPr>
          <a:xfrm>
            <a:off x="9632285" y="5958215"/>
            <a:ext cx="2638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CERN conceptual design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based on FNAL PIP –II  features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241C1C-582D-7D67-AB75-F0555DC05B3B}"/>
              </a:ext>
            </a:extLst>
          </p:cNvPr>
          <p:cNvSpPr txBox="1"/>
          <p:nvPr/>
        </p:nvSpPr>
        <p:spPr>
          <a:xfrm>
            <a:off x="4159164" y="1826304"/>
            <a:ext cx="2407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highlight>
                  <a:srgbClr val="FFFF00"/>
                </a:highlight>
                <a:uLnTx/>
                <a:uFillTx/>
                <a:latin typeface="Aptos" panose="02110004020202020204"/>
                <a:ea typeface="+mn-ea"/>
                <a:cs typeface="+mn-cs"/>
              </a:rPr>
              <a:t>FNAL schedule: 2025-2031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highlight>
                <a:srgbClr val="FFFF00"/>
              </a:highlight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46050C9-7786-E4A6-3547-3CE8C84D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E71F89-3B3C-4E13-9B64-F8CC246F4E7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2FB46-43E6-6FEF-727B-DBD51225333C}"/>
              </a:ext>
            </a:extLst>
          </p:cNvPr>
          <p:cNvSpPr txBox="1">
            <a:spLocks/>
          </p:cNvSpPr>
          <p:nvPr/>
        </p:nvSpPr>
        <p:spPr>
          <a:xfrm>
            <a:off x="9283861" y="6447059"/>
            <a:ext cx="1265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April 23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rd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 2026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116B651E-A5FC-76BB-19EF-AE81D4AAB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969" y="6444861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O. Brüning                             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iSAS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2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nd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annual meeting @ HZB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73202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10856DF-90F8-817A-45A0-197BEB62E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4238" y="3001472"/>
            <a:ext cx="4408697" cy="3617163"/>
          </a:xfrm>
          <a:prstGeom prst="rect">
            <a:avLst/>
          </a:prstGeom>
        </p:spPr>
      </p:pic>
      <p:pic>
        <p:nvPicPr>
          <p:cNvPr id="5" name="Picture 4" descr="A grey cube with a hole in the middle&#10;&#10;AI-generated content may be incorrect.">
            <a:extLst>
              <a:ext uri="{FF2B5EF4-FFF2-40B4-BE49-F238E27FC236}">
                <a16:creationId xmlns:a16="http://schemas.microsoft.com/office/drawing/2014/main" id="{90814B82-223A-01D4-1426-A3DC86892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3"/>
          <a:stretch>
            <a:fillRect/>
          </a:stretch>
        </p:blipFill>
        <p:spPr>
          <a:xfrm>
            <a:off x="587534" y="382315"/>
            <a:ext cx="3388879" cy="30202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ECDEA4-F20A-5B6D-091D-3142C94FF262}"/>
              </a:ext>
            </a:extLst>
          </p:cNvPr>
          <p:cNvSpPr txBox="1"/>
          <p:nvPr/>
        </p:nvSpPr>
        <p:spPr>
          <a:xfrm>
            <a:off x="283196" y="151484"/>
            <a:ext cx="1833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Tristron Gridded cathode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CST PIC simulations.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27C7C0-3290-79E3-ED71-A0D5EAA518E2}"/>
              </a:ext>
            </a:extLst>
          </p:cNvPr>
          <p:cNvSpPr txBox="1"/>
          <p:nvPr/>
        </p:nvSpPr>
        <p:spPr>
          <a:xfrm>
            <a:off x="4208308" y="239365"/>
            <a:ext cx="76720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FCC</a:t>
            </a:r>
            <a:r>
              <a:rPr kumimoji="0" lang="en-US" sz="3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ee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 400MHz, 0.5MW, CW MB 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Tristron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FD8F208-55A4-9E93-0091-DBE4B0EBB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9968" y="983004"/>
            <a:ext cx="1852967" cy="5878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1F7C4E-1C78-EBC3-0505-7BFE995040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639" y="3093445"/>
            <a:ext cx="4989345" cy="3624738"/>
          </a:xfrm>
          <a:prstGeom prst="rect">
            <a:avLst/>
          </a:prstGeom>
        </p:spPr>
      </p:pic>
      <p:pic>
        <p:nvPicPr>
          <p:cNvPr id="7" name="image28.jpg">
            <a:extLst>
              <a:ext uri="{FF2B5EF4-FFF2-40B4-BE49-F238E27FC236}">
                <a16:creationId xmlns:a16="http://schemas.microsoft.com/office/drawing/2014/main" id="{030979CC-44D1-FBC7-A505-F0C795FE9F60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4599225" y="1421724"/>
            <a:ext cx="4989344" cy="3020208"/>
          </a:xfrm>
          <a:prstGeom prst="rect">
            <a:avLst/>
          </a:prstGeom>
          <a:ln/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21A9A57-B564-E001-11F8-7356F059D6F2}"/>
              </a:ext>
            </a:extLst>
          </p:cNvPr>
          <p:cNvSpPr txBox="1">
            <a:spLocks/>
          </p:cNvSpPr>
          <p:nvPr/>
        </p:nvSpPr>
        <p:spPr>
          <a:xfrm>
            <a:off x="9283861" y="6447059"/>
            <a:ext cx="1265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April 23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rd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 2026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8BFBC30-4037-2AB9-DC8F-690976B74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969" y="6444861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O. Brüning                             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iSAS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2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nd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 annual meeting @ HZB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70103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1E414C-D591-BD0A-9C2F-26D84F2F7BD6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253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Preparing for the Future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47DA78F-B4A3-B740-7A85-6CC5688AFF72}"/>
              </a:ext>
            </a:extLst>
          </p:cNvPr>
          <p:cNvSpPr txBox="1">
            <a:spLocks/>
          </p:cNvSpPr>
          <p:nvPr/>
        </p:nvSpPr>
        <p:spPr>
          <a:xfrm>
            <a:off x="270906" y="1055994"/>
            <a:ext cx="5974883" cy="197488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271463" indent="-271463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SzPct val="120000"/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4988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20000"/>
              <a:buFont typeface="Arial" charset="0"/>
              <a:buChar char="•"/>
              <a:tabLst/>
              <a:defRPr sz="1800" kern="1200">
                <a:solidFill>
                  <a:srgbClr val="0033A0"/>
                </a:solidFill>
                <a:latin typeface="+mn-lt"/>
                <a:ea typeface="+mn-ea"/>
                <a:cs typeface="+mn-cs"/>
              </a:defRPr>
            </a:lvl2pPr>
            <a:lvl3pPr marL="720725" indent="-2159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◦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84250" indent="-247650" algn="l" defTabSz="98425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5571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marR="0" lvl="0" indent="-271463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High Field Magnets Programme (HFM)</a:t>
            </a:r>
          </a:p>
          <a:p>
            <a:pPr marL="534988" marR="0" lvl="1" indent="-269875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20000"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 essential R&amp;D activity that is relevant for all future accelerators</a:t>
            </a:r>
          </a:p>
          <a:p>
            <a:pPr marL="534988" marR="0" lvl="1" indent="-269875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20000"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Developing long, 14 T accelerator dipole magnets capable of being industrialized by 2040 [Nb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Sn]</a:t>
            </a:r>
          </a:p>
          <a:p>
            <a:pPr marL="534988" marR="0" lvl="1" indent="-269875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20000"/>
              <a:buFont typeface="Arial" charset="0"/>
              <a:buChar char="•"/>
              <a:tabLst/>
              <a:defRPr/>
            </a:pPr>
            <a:r>
              <a:rPr lang="en-US" dirty="0">
                <a:latin typeface="Arial"/>
              </a:rPr>
              <a:t>Develop HTS magnet technology for accelerators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34988" marR="0" lvl="1" indent="-269875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Pct val="120000"/>
              <a:buFont typeface="Arial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3B8ADE-4088-DE31-0E81-0DF5096FB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3429000"/>
            <a:ext cx="2473733" cy="2771774"/>
          </a:xfrm>
          <a:prstGeom prst="rect">
            <a:avLst/>
          </a:prstGeom>
        </p:spPr>
      </p:pic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73850BC-6CD3-AA74-113E-A8DFB3572FAB}"/>
              </a:ext>
            </a:extLst>
          </p:cNvPr>
          <p:cNvSpPr txBox="1">
            <a:spLocks/>
          </p:cNvSpPr>
          <p:nvPr/>
        </p:nvSpPr>
        <p:spPr>
          <a:xfrm>
            <a:off x="2995369" y="3543564"/>
            <a:ext cx="6776239" cy="265720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1463" indent="-271463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SzPct val="120000"/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4988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20000"/>
              <a:buFont typeface="Arial" charset="0"/>
              <a:buChar char="•"/>
              <a:tabLst/>
              <a:defRPr sz="1800" kern="1200">
                <a:solidFill>
                  <a:srgbClr val="0033A0"/>
                </a:solidFill>
                <a:latin typeface="+mn-lt"/>
                <a:ea typeface="+mn-ea"/>
                <a:cs typeface="+mn-cs"/>
              </a:defRPr>
            </a:lvl2pPr>
            <a:lvl3pPr marL="720725" indent="-2159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20000"/>
              <a:buFont typeface="Arial" panose="020B0604020202020204" pitchFamily="34" charset="0"/>
              <a:buChar char="◦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84250" indent="-247650" algn="l" defTabSz="98425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5571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F2F2F">
                    <a:lumMod val="50000"/>
                  </a:srgbClr>
                </a:solidFill>
                <a:latin typeface="Arial"/>
              </a:rPr>
              <a:t>Targets for 2026-2030</a:t>
            </a:r>
          </a:p>
          <a:p>
            <a:pPr lvl="1">
              <a:spcAft>
                <a:spcPts val="0"/>
              </a:spcAft>
            </a:pPr>
            <a:r>
              <a:rPr lang="en-GB" dirty="0">
                <a:latin typeface="Arial"/>
              </a:rPr>
              <a:t>Bring the Technology Readiness Level for </a:t>
            </a:r>
            <a:r>
              <a:rPr lang="en-GB" b="1" dirty="0">
                <a:latin typeface="Arial"/>
              </a:rPr>
              <a:t>14 T Nb</a:t>
            </a:r>
            <a:r>
              <a:rPr lang="en-GB" b="1" baseline="-25000" dirty="0">
                <a:latin typeface="Arial"/>
              </a:rPr>
              <a:t>3</a:t>
            </a:r>
            <a:r>
              <a:rPr lang="en-GB" b="1" dirty="0">
                <a:latin typeface="Arial"/>
              </a:rPr>
              <a:t>Sn </a:t>
            </a:r>
            <a:r>
              <a:rPr lang="en-GB" dirty="0">
                <a:latin typeface="Arial"/>
              </a:rPr>
              <a:t>magnets from yellow towards green through short models</a:t>
            </a:r>
          </a:p>
          <a:p>
            <a:pPr lvl="2"/>
            <a:r>
              <a:rPr lang="en-GB" dirty="0">
                <a:solidFill>
                  <a:srgbClr val="2F2F2F">
                    <a:lumMod val="50000"/>
                  </a:srgbClr>
                </a:solidFill>
                <a:latin typeface="Arial"/>
              </a:rPr>
              <a:t>Address costs by looking at hybrid options</a:t>
            </a:r>
          </a:p>
          <a:p>
            <a:pPr lvl="1">
              <a:spcAft>
                <a:spcPts val="0"/>
              </a:spcAft>
            </a:pPr>
            <a:r>
              <a:rPr lang="en-GB" dirty="0">
                <a:latin typeface="Arial"/>
              </a:rPr>
              <a:t>Bring the Technology Readiness Level for </a:t>
            </a:r>
            <a:r>
              <a:rPr lang="en-GB" b="1" dirty="0">
                <a:latin typeface="Arial"/>
              </a:rPr>
              <a:t>14 T </a:t>
            </a:r>
            <a:r>
              <a:rPr lang="en-GB" b="1" dirty="0"/>
              <a:t>HTS </a:t>
            </a:r>
            <a:br>
              <a:rPr lang="en-GB" dirty="0"/>
            </a:br>
            <a:r>
              <a:rPr lang="en-GB" dirty="0"/>
              <a:t>High </a:t>
            </a:r>
            <a:r>
              <a:rPr lang="en-GB" dirty="0">
                <a:latin typeface="Arial"/>
              </a:rPr>
              <a:t>Temperature Superconductor magnets from red to yellow through various demonstrators</a:t>
            </a:r>
          </a:p>
          <a:p>
            <a:pPr lvl="2"/>
            <a:r>
              <a:rPr lang="en-GB" dirty="0">
                <a:solidFill>
                  <a:srgbClr val="2F2F2F">
                    <a:lumMod val="50000"/>
                  </a:srgbClr>
                </a:solidFill>
                <a:latin typeface="Arial"/>
              </a:rPr>
              <a:t>Short model foreseen for mid 2030’s</a:t>
            </a:r>
          </a:p>
          <a:p>
            <a:pPr lvl="1"/>
            <a:endParaRPr lang="en-GB" dirty="0">
              <a:latin typeface="Arial"/>
            </a:endParaRPr>
          </a:p>
          <a:p>
            <a:pPr lvl="1"/>
            <a:endParaRPr lang="en-GB" dirty="0">
              <a:latin typeface="Arial"/>
            </a:endParaRPr>
          </a:p>
        </p:txBody>
      </p:sp>
      <p:pic>
        <p:nvPicPr>
          <p:cNvPr id="8" name="Picture 6" descr="Technology Readiness Level (TRL) chart.">
            <a:extLst>
              <a:ext uri="{FF2B5EF4-FFF2-40B4-BE49-F238E27FC236}">
                <a16:creationId xmlns:a16="http://schemas.microsoft.com/office/drawing/2014/main" id="{0BEB2E98-24F5-7071-A60C-B6F00DCF6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7855" y="3179262"/>
            <a:ext cx="2592738" cy="304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7A6B7B-F26E-AD88-AA97-48A305B71C7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6374" y="1149179"/>
            <a:ext cx="5924219" cy="183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069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2660E-5B0E-5D02-9B96-D8BD4EAADFA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356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1142D-E3EA-F754-324F-F920F9165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3147F9-3CF5-F64F-A275-C67E506D4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30040"/>
            <a:ext cx="11376024" cy="568133"/>
          </a:xfrm>
        </p:spPr>
        <p:txBody>
          <a:bodyPr>
            <a:noAutofit/>
          </a:bodyPr>
          <a:lstStyle/>
          <a:p>
            <a:r>
              <a:rPr lang="en-US" sz="2200" dirty="0"/>
              <a:t>The LHC has been an outstanding scientific success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A unique machine that has outperformed all expectations!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Higgs discovery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Well over 4000 papers from ALICE + ATLAS + CMS + LHCb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A9A5D4-17FF-7CA5-D825-6F9AE3CB0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The importance of the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86316-4956-F485-7006-393EFBF6C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 January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76B5F-D73E-9A35-B601-57D16D09F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Mark Thomson | CERN 2026-2030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2C8F1-20B2-8482-D548-C645F87F0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7B12D57-0CD1-9C64-3D55-927AEEFED903}"/>
              </a:ext>
            </a:extLst>
          </p:cNvPr>
          <p:cNvSpPr txBox="1">
            <a:spLocks/>
          </p:cNvSpPr>
          <p:nvPr/>
        </p:nvSpPr>
        <p:spPr>
          <a:xfrm>
            <a:off x="411339" y="2696999"/>
            <a:ext cx="11376024" cy="12597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are now ready to take the next steps with the High-Luminosity LHC and the major upgrades of ATLAS and CMS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Greater than a factor five more data than the LHC and almost a factor 10 more than has been currently analysed by ATLAS and CMS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will have much more capable detectors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particle physics community is doing a great job of improving analysis techniques using AI  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DAB566-37B6-74C5-B73F-4E565A8F914F}"/>
              </a:ext>
            </a:extLst>
          </p:cNvPr>
          <p:cNvSpPr txBox="1"/>
          <p:nvPr/>
        </p:nvSpPr>
        <p:spPr>
          <a:xfrm>
            <a:off x="528568" y="5686773"/>
            <a:ext cx="11147616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will be incredibly exciting – with real discovery potential 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5594F40-367D-1B7B-23FA-C9DF6B1D8BFE}"/>
              </a:ext>
            </a:extLst>
          </p:cNvPr>
          <p:cNvSpPr txBox="1">
            <a:spLocks/>
          </p:cNvSpPr>
          <p:nvPr/>
        </p:nvSpPr>
        <p:spPr>
          <a:xfrm>
            <a:off x="423064" y="4885526"/>
            <a:ext cx="11376024" cy="801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will be a massive step forward; we are just at the start of the LHC journey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Much more data, better detectors, advances in analysis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7BD633-E3C5-4CD6-9A3F-C18DC44870DC}"/>
              </a:ext>
            </a:extLst>
          </p:cNvPr>
          <p:cNvSpPr txBox="1"/>
          <p:nvPr/>
        </p:nvSpPr>
        <p:spPr>
          <a:xfrm>
            <a:off x="173865" y="2614411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259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059FD-5CAF-881C-E015-9BD45C6D2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arge red tanks on a conveyor belt&#10;&#10;AI-generated content may be incorrect.">
            <a:extLst>
              <a:ext uri="{FF2B5EF4-FFF2-40B4-BE49-F238E27FC236}">
                <a16:creationId xmlns:a16="http://schemas.microsoft.com/office/drawing/2014/main" id="{0DAAA6C8-9FAF-1710-946F-F3693BC99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153" y="2644102"/>
            <a:ext cx="6513937" cy="366408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B14E10-8000-690D-A605-1CF9F03C7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19992"/>
            <a:ext cx="11376024" cy="568133"/>
          </a:xfrm>
        </p:spPr>
        <p:txBody>
          <a:bodyPr>
            <a:noAutofit/>
          </a:bodyPr>
          <a:lstStyle/>
          <a:p>
            <a:pPr>
              <a:lnSpc>
                <a:spcPct val="105000"/>
              </a:lnSpc>
            </a:pPr>
            <a:r>
              <a:rPr lang="en-US" sz="2200" dirty="0"/>
              <a:t>The construction of the HL-LHC and the ATLAS/CMS upgrades will dominate the next five years at CERN 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Long Shutdown 3 (LS3) for the LHC commences on 30 June 2026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0" dirty="0">
                <a:solidFill>
                  <a:srgbClr val="0033A0"/>
                </a:solidFill>
                <a:latin typeface="Arial"/>
              </a:rPr>
              <a:t>The plan and </a:t>
            </a:r>
            <a:r>
              <a:rPr lang="en-US" sz="2000" dirty="0">
                <a:solidFill>
                  <a:srgbClr val="0033A0"/>
                </a:solidFill>
                <a:latin typeface="Arial"/>
              </a:rPr>
              <a:t>clear intent </a:t>
            </a:r>
            <a:r>
              <a:rPr lang="en-US" sz="2000" b="0" dirty="0">
                <a:solidFill>
                  <a:srgbClr val="0033A0"/>
                </a:solidFill>
                <a:latin typeface="Arial"/>
              </a:rPr>
              <a:t>is to be commissioning the machine and detectors in 2030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760100-DA7F-201C-F49E-F127701C9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8907"/>
          </a:xfrm>
        </p:spPr>
        <p:txBody>
          <a:bodyPr/>
          <a:lstStyle/>
          <a:p>
            <a:r>
              <a:rPr lang="en-US" dirty="0"/>
              <a:t>HL-LHC: let us not forget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810A5-93F5-25F6-D027-46B73BEB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 January 2026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BF0E1-9AF6-544A-6258-4BB48A2D4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Mark Thomson | CERN 2026-2030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DCCCF-1068-130C-764B-233DDB2FE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255D02A-E6AB-8771-62B5-0737906665CB}"/>
              </a:ext>
            </a:extLst>
          </p:cNvPr>
          <p:cNvSpPr txBox="1">
            <a:spLocks/>
          </p:cNvSpPr>
          <p:nvPr/>
        </p:nvSpPr>
        <p:spPr>
          <a:xfrm>
            <a:off x="411339" y="2628465"/>
            <a:ext cx="11376024" cy="12597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is a major task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HL-LHC installation will be the largest project undertaken by CERN in around 20 years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Phase 2 detector upgrades, are the largest projects undertaken by ATLAS and CMS since the construction of the original detectors 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CD946B7-1690-45E5-28DC-5A473BB8AC5E}"/>
              </a:ext>
            </a:extLst>
          </p:cNvPr>
          <p:cNvSpPr txBox="1">
            <a:spLocks/>
          </p:cNvSpPr>
          <p:nvPr/>
        </p:nvSpPr>
        <p:spPr>
          <a:xfrm>
            <a:off x="413125" y="4149247"/>
            <a:ext cx="11376024" cy="17637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HL-LHC </a:t>
            </a:r>
            <a:r>
              <a:rPr kumimoji="0" lang="en-US" sz="2200" b="1" i="1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detector upgrades represent </a:t>
            </a:r>
            <a:r>
              <a:rPr kumimoji="0" lang="en-US" sz="2200" b="1" i="1" u="sng" strike="noStrike" kern="1200" cap="none" spc="0" normalizeH="0" baseline="0" noProof="0" dirty="0">
                <a:ln>
                  <a:noFill/>
                </a:ln>
                <a:solidFill>
                  <a:srgbClr val="6E24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by far</a:t>
            </a:r>
            <a:r>
              <a:rPr kumimoji="0" lang="en-US" sz="2200" b="1" i="1" u="none" strike="noStrike" kern="1200" cap="none" spc="0" normalizeH="0" baseline="0" noProof="0" dirty="0">
                <a:ln>
                  <a:noFill/>
                </a:ln>
                <a:solidFill>
                  <a:srgbClr val="6E24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highest priority for CERN in the coming years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Meeting the current schedule, which is our intention, will require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laser focus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Accordingly, CERN will prioritise resources to maximize the likelihood of success  </a:t>
            </a: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31520" marR="0" lvl="0" indent="-365760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DC4B84-00AC-8058-F95C-168541EFAD43}"/>
              </a:ext>
            </a:extLst>
          </p:cNvPr>
          <p:cNvSpPr txBox="1"/>
          <p:nvPr/>
        </p:nvSpPr>
        <p:spPr>
          <a:xfrm>
            <a:off x="705680" y="5725411"/>
            <a:ext cx="10793895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and the Phase 2 upgrades are CERN’s highest priority</a:t>
            </a:r>
          </a:p>
        </p:txBody>
      </p:sp>
    </p:spTree>
    <p:extLst>
      <p:ext uri="{BB962C8B-B14F-4D97-AF65-F5344CB8AC3E}">
        <p14:creationId xmlns:p14="http://schemas.microsoft.com/office/powerpoint/2010/main" val="153325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FDF4B8-4118-AFF0-DBFD-52A514C25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E0531D-554F-D28C-21D0-86836FFC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470" y="374389"/>
            <a:ext cx="11373062" cy="578756"/>
          </a:xfrm>
        </p:spPr>
        <p:txBody>
          <a:bodyPr>
            <a:normAutofit/>
          </a:bodyPr>
          <a:lstStyle/>
          <a:p>
            <a:r>
              <a:rPr lang="en-US" dirty="0"/>
              <a:t>Recommendations on next collider at CERN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0F15F-E38E-C959-B8ED-ED001B98A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126"/>
            <a:r>
              <a:rPr lang="en-US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t>5 February 2026</a:t>
            </a:r>
            <a:endParaRPr lang="en-US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A4308-EF11-E3AF-03A8-3EDECD8F5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126"/>
            <a:r>
              <a:rPr lang="en-US" dirty="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t>Mark Thomson | The FCC </a:t>
            </a:r>
            <a:r>
              <a:rPr lang="en-US" dirty="0" err="1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t>Programme</a:t>
            </a:r>
            <a:r>
              <a:rPr lang="en-US" dirty="0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t> in CERN Strategy 2026-2030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D12CA-BBFE-731A-A59B-EDEDA0864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126"/>
            <a:fld id="{36B5EA5A-BC32-A742-B11B-8E7414D5B535}" type="slidenum">
              <a:rPr lang="en-US">
                <a:solidFill>
                  <a:prstClr val="black">
                    <a:tint val="82000"/>
                  </a:prstClr>
                </a:solidFill>
                <a:latin typeface="Aptos" panose="02110004020202020204"/>
              </a:rPr>
              <a:pPr defTabSz="914126"/>
              <a:t>6</a:t>
            </a:fld>
            <a:endParaRPr lang="en-US" dirty="0">
              <a:solidFill>
                <a:prstClr val="black">
                  <a:tint val="82000"/>
                </a:prstClr>
              </a:solidFill>
              <a:latin typeface="Aptos" panose="02110004020202020204"/>
            </a:endParaRPr>
          </a:p>
        </p:txBody>
      </p:sp>
      <p:pic>
        <p:nvPicPr>
          <p:cNvPr id="7" name="Picture 6" descr="A close-up of a white card">
            <a:extLst>
              <a:ext uri="{FF2B5EF4-FFF2-40B4-BE49-F238E27FC236}">
                <a16:creationId xmlns:a16="http://schemas.microsoft.com/office/drawing/2014/main" id="{2C8DDEC4-F27B-3202-37B2-47DFA6970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63" y="1127883"/>
            <a:ext cx="11379947" cy="49908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1F5137-C5E6-6218-CBE6-609246BF83B2}"/>
              </a:ext>
            </a:extLst>
          </p:cNvPr>
          <p:cNvSpPr txBox="1"/>
          <p:nvPr/>
        </p:nvSpPr>
        <p:spPr>
          <a:xfrm>
            <a:off x="9391964" y="5749414"/>
            <a:ext cx="2396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Aptos" panose="02110004020202020204"/>
              </a:rPr>
              <a:t>slide from Karl Jacobs</a:t>
            </a:r>
            <a:endParaRPr lang="en-CH" dirty="0">
              <a:solidFill>
                <a:prstClr val="black"/>
              </a:solidFill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28262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5C8B5-C376-7AEA-96C8-73B4435FB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F39BE-5376-EABF-7BAC-77DA2EB41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F695CA-5A09-A99C-1C8B-FB34F727B4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67145" y="0"/>
            <a:ext cx="11457710" cy="644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68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D7BD7-BF00-0116-D5B1-D3845A173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0E4A56-C77C-DD94-4DB3-2E299A5D3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434112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  <p:pic>
        <p:nvPicPr>
          <p:cNvPr id="6" name="Picture 5" descr="A close-up of a presentation&#10;&#10;AI-generated content may be incorrect.">
            <a:extLst>
              <a:ext uri="{FF2B5EF4-FFF2-40B4-BE49-F238E27FC236}">
                <a16:creationId xmlns:a16="http://schemas.microsoft.com/office/drawing/2014/main" id="{0A596DB3-DB3D-DAE5-43B3-0558A46C2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48" y="0"/>
            <a:ext cx="10951536" cy="6858000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DE155EDC-E161-4C96-090F-37526DF09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384" y="2004180"/>
            <a:ext cx="172819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alt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FCC-ee clearly identified as THE preferred option in the ESPP update process!</a:t>
            </a:r>
            <a:endParaRPr kumimoji="0" lang="en-CH" altLang="en-CH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53168500-262F-E956-7483-19F3133F2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48" y="5465421"/>
            <a:ext cx="401202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alt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The focus is FCC, but some other projects should also be studied to prepare CERN for case that FCC timescale or cost turn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alt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                           out to be challanging</a:t>
            </a:r>
            <a:endParaRPr kumimoji="0" lang="en-CH" altLang="en-CH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6A07AC9-7762-FFD6-172A-03CC97B67D88}"/>
              </a:ext>
            </a:extLst>
          </p:cNvPr>
          <p:cNvSpPr/>
          <p:nvPr/>
        </p:nvSpPr>
        <p:spPr>
          <a:xfrm>
            <a:off x="10671330" y="6434111"/>
            <a:ext cx="495945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420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B45C0C9-4941-F81A-A944-5AEEC59C4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structure&#10;&#10;AI-generated content may be incorrect.">
            <a:extLst>
              <a:ext uri="{FF2B5EF4-FFF2-40B4-BE49-F238E27FC236}">
                <a16:creationId xmlns:a16="http://schemas.microsoft.com/office/drawing/2014/main" id="{B2BC48DF-50EE-C29B-4104-6B6CD1223A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42" y="-27384"/>
            <a:ext cx="10974982" cy="6882228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7AB0F0-7354-9F8C-B63B-07AE86484308}"/>
              </a:ext>
            </a:extLst>
          </p:cNvPr>
          <p:cNvSpPr/>
          <p:nvPr/>
        </p:nvSpPr>
        <p:spPr>
          <a:xfrm>
            <a:off x="2114138" y="1409302"/>
            <a:ext cx="8703679" cy="403939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Next Steps: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t>Council discussion in June 2026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  <a:sym typeface="Wingdings" pitchFamily="2" charset="2"/>
              </a:rPr>
              <a:t> Likely for CERN to follow as Plan B studies LEP3 and ILC250 in preparation for an FCC-ee decision by 2028/2029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F1B7500-ACC7-338C-D697-160A7F445B56}"/>
              </a:ext>
            </a:extLst>
          </p:cNvPr>
          <p:cNvSpPr txBox="1">
            <a:spLocks/>
          </p:cNvSpPr>
          <p:nvPr/>
        </p:nvSpPr>
        <p:spPr>
          <a:xfrm>
            <a:off x="11352584" y="6434112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CH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Neue Haas Grotesk Text Pro" panose="020B05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53F426-B704-7503-1950-4B83B6FC6194}"/>
              </a:ext>
            </a:extLst>
          </p:cNvPr>
          <p:cNvSpPr/>
          <p:nvPr/>
        </p:nvSpPr>
        <p:spPr>
          <a:xfrm>
            <a:off x="10671330" y="6434111"/>
            <a:ext cx="495945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 panose="020B05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84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SwellVTI">
  <a:themeElements>
    <a:clrScheme name="Swell">
      <a:dk1>
        <a:sysClr val="windowText" lastClr="000000"/>
      </a:dk1>
      <a:lt1>
        <a:sysClr val="window" lastClr="FFFFFF"/>
      </a:lt1>
      <a:dk2>
        <a:srgbClr val="233B47"/>
      </a:dk2>
      <a:lt2>
        <a:srgbClr val="FEEFD9"/>
      </a:lt2>
      <a:accent1>
        <a:srgbClr val="16AEA7"/>
      </a:accent1>
      <a:accent2>
        <a:srgbClr val="618F88"/>
      </a:accent2>
      <a:accent3>
        <a:srgbClr val="7A9973"/>
      </a:accent3>
      <a:accent4>
        <a:srgbClr val="8AAE8E"/>
      </a:accent4>
      <a:accent5>
        <a:srgbClr val="EB8F60"/>
      </a:accent5>
      <a:accent6>
        <a:srgbClr val="E57A6F"/>
      </a:accent6>
      <a:hlink>
        <a:srgbClr val="13968F"/>
      </a:hlink>
      <a:folHlink>
        <a:srgbClr val="E56152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ellVTI" id="{8361A04D-931A-43DC-973B-1B0B1DD5DECC}" vid="{6DDB23E8-D18E-4BDA-98D6-324466149EBD}"/>
    </a:ext>
  </a:extLst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19953</TotalTime>
  <Words>1985</Words>
  <Application>Microsoft Macintosh PowerPoint</Application>
  <PresentationFormat>Widescreen</PresentationFormat>
  <Paragraphs>352</Paragraphs>
  <Slides>33</Slides>
  <Notes>12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33</vt:i4>
      </vt:variant>
    </vt:vector>
  </HeadingPairs>
  <TitlesOfParts>
    <vt:vector size="48" baseType="lpstr">
      <vt:lpstr>Aptos</vt:lpstr>
      <vt:lpstr>Aptos Display</vt:lpstr>
      <vt:lpstr>Arial</vt:lpstr>
      <vt:lpstr>Calibri</vt:lpstr>
      <vt:lpstr>Courier New</vt:lpstr>
      <vt:lpstr>Helvetica Neue Medium</vt:lpstr>
      <vt:lpstr>Neue Haas Grotesk Text Pro</vt:lpstr>
      <vt:lpstr>Tahoma</vt:lpstr>
      <vt:lpstr>Times New Roman</vt:lpstr>
      <vt:lpstr>Wingdings</vt:lpstr>
      <vt:lpstr>SwellVTI</vt:lpstr>
      <vt:lpstr>Office Theme</vt:lpstr>
      <vt:lpstr>4_Office Theme</vt:lpstr>
      <vt:lpstr>5_Office Theme</vt:lpstr>
      <vt:lpstr>1_Office Theme</vt:lpstr>
      <vt:lpstr>CERN Programme &amp; Plans</vt:lpstr>
      <vt:lpstr>PowerPoint Presentation</vt:lpstr>
      <vt:lpstr>PowerPoint Presentation</vt:lpstr>
      <vt:lpstr>The importance of the HL-LHC</vt:lpstr>
      <vt:lpstr>HL-LHC: let us not forget</vt:lpstr>
      <vt:lpstr>Recommendations on next collider at CERN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lies ahead of us:  Key Challenges for the Coming 5 years</vt:lpstr>
      <vt:lpstr>Key Challenges for the Coming Term</vt:lpstr>
      <vt:lpstr>IT-String Update</vt:lpstr>
      <vt:lpstr>PowerPoint Presentation</vt:lpstr>
      <vt:lpstr>IT String repair completed by end 2025 –  Cooldown completed and powering ongoing </vt:lpstr>
      <vt:lpstr>PowerPoint Presentation</vt:lpstr>
      <vt:lpstr>Key Challenges for the Coming 5 years</vt:lpstr>
      <vt:lpstr>Long Shutdown (LS3)</vt:lpstr>
      <vt:lpstr>LS3 Schedule: Latest Version [October’25] fits into 47 months!</vt:lpstr>
      <vt:lpstr>PowerPoint Presentation</vt:lpstr>
      <vt:lpstr>PowerPoint Presentation</vt:lpstr>
      <vt:lpstr>Sustainable main bending magnets are being proposed for  FCC-ee, with a twin layout, a low current density and aluminum conductor</vt:lpstr>
      <vt:lpstr>HTS REBCO Studies for FCC ee (1/2)</vt:lpstr>
      <vt:lpstr>HTS REBCO Studies for FCC ee (2/2)</vt:lpstr>
      <vt:lpstr>PowerPoint Presentation</vt:lpstr>
      <vt:lpstr>Build 400 MHz Demo, an FCC 2-cell cavity full size cryomodule</vt:lpstr>
      <vt:lpstr>800 MHz with collaborations: FNAL, DESY, HZB, IJCLAB, CEA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Oliver Bruning</dc:creator>
  <cp:lastModifiedBy>Frank Tecker</cp:lastModifiedBy>
  <cp:revision>113</cp:revision>
  <cp:lastPrinted>2026-05-12T09:07:59Z</cp:lastPrinted>
  <dcterms:created xsi:type="dcterms:W3CDTF">2026-01-03T10:35:01Z</dcterms:created>
  <dcterms:modified xsi:type="dcterms:W3CDTF">2026-05-13T06:35:04Z</dcterms:modified>
</cp:coreProperties>
</file>